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Lst>
  <p:sldSz cx="8045450" cy="1102995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9E4"/>
    <a:srgbClr val="B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0" Type="http://schemas.openxmlformats.org/officeDocument/2006/relationships/tags" Target="tags/tag117.xml"/><Relationship Id="rId6" Type="http://schemas.openxmlformats.org/officeDocument/2006/relationships/slide" Target="slides/slide4.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7.jpeg"/><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image" Target="../media/image19.jpeg"/><Relationship Id="rId5" Type="http://schemas.openxmlformats.org/officeDocument/2006/relationships/tags" Target="../tags/tag6.xml"/><Relationship Id="rId4" Type="http://schemas.openxmlformats.org/officeDocument/2006/relationships/image" Target="../media/image18.jpeg"/><Relationship Id="rId3" Type="http://schemas.openxmlformats.org/officeDocument/2006/relationships/tags" Target="../tags/tag5.xml"/><Relationship Id="rId2" Type="http://schemas.openxmlformats.org/officeDocument/2006/relationships/tags" Target="../tags/tag4.xml"/><Relationship Id="rId17" Type="http://schemas.openxmlformats.org/officeDocument/2006/relationships/slideLayout" Target="../slideLayouts/slideLayout1.xml"/><Relationship Id="rId16" Type="http://schemas.openxmlformats.org/officeDocument/2006/relationships/image" Target="../media/image15.jpeg"/><Relationship Id="rId15" Type="http://schemas.openxmlformats.org/officeDocument/2006/relationships/tags" Target="../tags/tag12.xml"/><Relationship Id="rId14" Type="http://schemas.openxmlformats.org/officeDocument/2006/relationships/image" Target="../media/image21.png"/><Relationship Id="rId13" Type="http://schemas.openxmlformats.org/officeDocument/2006/relationships/tags" Target="../tags/tag11.xml"/><Relationship Id="rId12" Type="http://schemas.openxmlformats.org/officeDocument/2006/relationships/image" Target="../media/image6.jpeg"/><Relationship Id="rId11" Type="http://schemas.openxmlformats.org/officeDocument/2006/relationships/tags" Target="../tags/tag10.xml"/><Relationship Id="rId10" Type="http://schemas.openxmlformats.org/officeDocument/2006/relationships/image" Target="../media/image20.jpe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7.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image" Target="../media/image26.jpeg"/><Relationship Id="rId5" Type="http://schemas.openxmlformats.org/officeDocument/2006/relationships/tags" Target="../tags/tag16.xml"/><Relationship Id="rId4" Type="http://schemas.openxmlformats.org/officeDocument/2006/relationships/image" Target="../media/image25.jpeg"/><Relationship Id="rId3" Type="http://schemas.openxmlformats.org/officeDocument/2006/relationships/tags" Target="../tags/tag15.xml"/><Relationship Id="rId2" Type="http://schemas.openxmlformats.org/officeDocument/2006/relationships/tags" Target="../tags/tag14.xml"/><Relationship Id="rId17" Type="http://schemas.openxmlformats.org/officeDocument/2006/relationships/slideLayout" Target="../slideLayouts/slideLayout1.xml"/><Relationship Id="rId16" Type="http://schemas.openxmlformats.org/officeDocument/2006/relationships/image" Target="../media/image15.jpeg"/><Relationship Id="rId15" Type="http://schemas.openxmlformats.org/officeDocument/2006/relationships/tags" Target="../tags/tag22.xml"/><Relationship Id="rId14" Type="http://schemas.openxmlformats.org/officeDocument/2006/relationships/image" Target="../media/image7.jpeg"/><Relationship Id="rId13" Type="http://schemas.openxmlformats.org/officeDocument/2006/relationships/tags" Target="../tags/tag21.xml"/><Relationship Id="rId12" Type="http://schemas.openxmlformats.org/officeDocument/2006/relationships/image" Target="../media/image28.jpeg"/><Relationship Id="rId11" Type="http://schemas.openxmlformats.org/officeDocument/2006/relationships/tags" Target="../tags/tag20.xml"/><Relationship Id="rId10" Type="http://schemas.openxmlformats.org/officeDocument/2006/relationships/image" Target="../media/image27.png"/><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image" Target="../media/image29.jpeg"/></Relationships>
</file>

<file path=ppt/slides/_rels/slide9.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image" Target="../media/image5.jpeg"/><Relationship Id="rId5" Type="http://schemas.openxmlformats.org/officeDocument/2006/relationships/tags" Target="../tags/tag26.xml"/><Relationship Id="rId4" Type="http://schemas.openxmlformats.org/officeDocument/2006/relationships/image" Target="../media/image25.jpeg"/><Relationship Id="rId3" Type="http://schemas.openxmlformats.org/officeDocument/2006/relationships/tags" Target="../tags/tag25.xml"/><Relationship Id="rId2" Type="http://schemas.openxmlformats.org/officeDocument/2006/relationships/tags" Target="../tags/tag24.xml"/><Relationship Id="rId17" Type="http://schemas.openxmlformats.org/officeDocument/2006/relationships/slideLayout" Target="../slideLayouts/slideLayout1.xml"/><Relationship Id="rId16" Type="http://schemas.openxmlformats.org/officeDocument/2006/relationships/image" Target="../media/image8.jpeg"/><Relationship Id="rId15" Type="http://schemas.openxmlformats.org/officeDocument/2006/relationships/tags" Target="../tags/tag32.xml"/><Relationship Id="rId14" Type="http://schemas.openxmlformats.org/officeDocument/2006/relationships/image" Target="../media/image7.jpeg"/><Relationship Id="rId13" Type="http://schemas.openxmlformats.org/officeDocument/2006/relationships/tags" Target="../tags/tag31.xml"/><Relationship Id="rId12" Type="http://schemas.openxmlformats.org/officeDocument/2006/relationships/image" Target="../media/image32.jpeg"/><Relationship Id="rId11" Type="http://schemas.openxmlformats.org/officeDocument/2006/relationships/tags" Target="../tags/tag30.xml"/><Relationship Id="rId10" Type="http://schemas.openxmlformats.org/officeDocument/2006/relationships/image" Target="../media/image27.png"/><Relationship Id="rId1" Type="http://schemas.openxmlformats.org/officeDocument/2006/relationships/tags" Target="../tags/tag23.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36.png"/><Relationship Id="rId4" Type="http://schemas.openxmlformats.org/officeDocument/2006/relationships/image" Target="../media/image35.jpeg"/><Relationship Id="rId3" Type="http://schemas.openxmlformats.org/officeDocument/2006/relationships/image" Target="../media/image28.jpeg"/><Relationship Id="rId2" Type="http://schemas.openxmlformats.org/officeDocument/2006/relationships/image" Target="../media/image34.jpeg"/><Relationship Id="rId1" Type="http://schemas.openxmlformats.org/officeDocument/2006/relationships/image" Target="../media/image33.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6.jpeg"/><Relationship Id="rId2" Type="http://schemas.openxmlformats.org/officeDocument/2006/relationships/image" Target="../media/image38.jpeg"/><Relationship Id="rId1" Type="http://schemas.openxmlformats.org/officeDocument/2006/relationships/image" Target="../media/image37.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31.png"/><Relationship Id="rId2" Type="http://schemas.openxmlformats.org/officeDocument/2006/relationships/image" Target="../media/image39.jpeg"/><Relationship Id="rId1" Type="http://schemas.openxmlformats.org/officeDocument/2006/relationships/image" Target="../media/image25.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5.png"/><Relationship Id="rId7" Type="http://schemas.openxmlformats.org/officeDocument/2006/relationships/image" Target="../media/image20.jpeg"/><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tags" Target="../tags/tag33.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27.pn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jpeg"/><Relationship Id="rId2" Type="http://schemas.openxmlformats.org/officeDocument/2006/relationships/image" Target="../media/image50.jpeg"/><Relationship Id="rId1" Type="http://schemas.openxmlformats.org/officeDocument/2006/relationships/image" Target="../media/image49.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image" Target="../media/image51.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56.pn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5.jpeg"/><Relationship Id="rId1" Type="http://schemas.openxmlformats.org/officeDocument/2006/relationships/image" Target="../media/image54.jpeg"/></Relationships>
</file>

<file path=ppt/slides/_rels/slide18.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image" Target="../media/image57.jpeg"/><Relationship Id="rId4" Type="http://schemas.openxmlformats.org/officeDocument/2006/relationships/tags" Target="../tags/tag37.xml"/><Relationship Id="rId3" Type="http://schemas.openxmlformats.org/officeDocument/2006/relationships/tags" Target="../tags/tag36.xml"/><Relationship Id="rId21" Type="http://schemas.openxmlformats.org/officeDocument/2006/relationships/slideLayout" Target="../slideLayouts/slideLayout1.xml"/><Relationship Id="rId20" Type="http://schemas.openxmlformats.org/officeDocument/2006/relationships/image" Target="../media/image15.jpeg"/><Relationship Id="rId2" Type="http://schemas.openxmlformats.org/officeDocument/2006/relationships/tags" Target="../tags/tag35.xml"/><Relationship Id="rId19" Type="http://schemas.openxmlformats.org/officeDocument/2006/relationships/tags" Target="../tags/tag46.xml"/><Relationship Id="rId18" Type="http://schemas.openxmlformats.org/officeDocument/2006/relationships/image" Target="../media/image24.jpeg"/><Relationship Id="rId17" Type="http://schemas.openxmlformats.org/officeDocument/2006/relationships/tags" Target="../tags/tag45.xml"/><Relationship Id="rId16" Type="http://schemas.openxmlformats.org/officeDocument/2006/relationships/image" Target="../media/image6.jpeg"/><Relationship Id="rId15" Type="http://schemas.openxmlformats.org/officeDocument/2006/relationships/tags" Target="../tags/tag44.xml"/><Relationship Id="rId14" Type="http://schemas.openxmlformats.org/officeDocument/2006/relationships/image" Target="../media/image44.png"/><Relationship Id="rId13" Type="http://schemas.openxmlformats.org/officeDocument/2006/relationships/tags" Target="../tags/tag43.xml"/><Relationship Id="rId12" Type="http://schemas.openxmlformats.org/officeDocument/2006/relationships/image" Target="../media/image59.jpeg"/><Relationship Id="rId11" Type="http://schemas.openxmlformats.org/officeDocument/2006/relationships/tags" Target="../tags/tag42.xml"/><Relationship Id="rId10" Type="http://schemas.openxmlformats.org/officeDocument/2006/relationships/image" Target="../media/image58.jpeg"/><Relationship Id="rId1" Type="http://schemas.openxmlformats.org/officeDocument/2006/relationships/tags" Target="../tags/tag34.xml"/></Relationships>
</file>

<file path=ppt/slides/_rels/slide19.xml.rels><?xml version="1.0" encoding="UTF-8" standalone="yes"?>
<Relationships xmlns="http://schemas.openxmlformats.org/package/2006/relationships"><Relationship Id="rId9" Type="http://schemas.openxmlformats.org/officeDocument/2006/relationships/image" Target="../media/image61.jpeg"/><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image" Target="../media/image60.jpeg"/><Relationship Id="rId4" Type="http://schemas.openxmlformats.org/officeDocument/2006/relationships/tags" Target="../tags/tag50.xml"/><Relationship Id="rId3" Type="http://schemas.openxmlformats.org/officeDocument/2006/relationships/tags" Target="../tags/tag49.xml"/><Relationship Id="rId22" Type="http://schemas.openxmlformats.org/officeDocument/2006/relationships/slideLayout" Target="../slideLayouts/slideLayout1.xml"/><Relationship Id="rId21" Type="http://schemas.openxmlformats.org/officeDocument/2006/relationships/image" Target="../media/image15.jpeg"/><Relationship Id="rId20" Type="http://schemas.openxmlformats.org/officeDocument/2006/relationships/tags" Target="../tags/tag60.xml"/><Relationship Id="rId2" Type="http://schemas.openxmlformats.org/officeDocument/2006/relationships/tags" Target="../tags/tag48.xml"/><Relationship Id="rId19" Type="http://schemas.openxmlformats.org/officeDocument/2006/relationships/image" Target="../media/image24.jpeg"/><Relationship Id="rId18" Type="http://schemas.openxmlformats.org/officeDocument/2006/relationships/tags" Target="../tags/tag59.xml"/><Relationship Id="rId17" Type="http://schemas.openxmlformats.org/officeDocument/2006/relationships/image" Target="../media/image6.jpeg"/><Relationship Id="rId16" Type="http://schemas.openxmlformats.org/officeDocument/2006/relationships/tags" Target="../tags/tag58.xml"/><Relationship Id="rId15" Type="http://schemas.openxmlformats.org/officeDocument/2006/relationships/image" Target="../media/image44.png"/><Relationship Id="rId14" Type="http://schemas.openxmlformats.org/officeDocument/2006/relationships/tags" Target="../tags/tag57.xml"/><Relationship Id="rId13" Type="http://schemas.openxmlformats.org/officeDocument/2006/relationships/image" Target="../media/image55.jpeg"/><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tags" Target="../tags/tag47.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65.jpeg"/><Relationship Id="rId4" Type="http://schemas.openxmlformats.org/officeDocument/2006/relationships/image" Target="../media/image34.jpeg"/><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image" Target="../media/image62.jpe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67.jpeg"/><Relationship Id="rId4" Type="http://schemas.openxmlformats.org/officeDocument/2006/relationships/image" Target="../media/image24.jpeg"/><Relationship Id="rId3" Type="http://schemas.openxmlformats.org/officeDocument/2006/relationships/image" Target="../media/image44.png"/><Relationship Id="rId2" Type="http://schemas.openxmlformats.org/officeDocument/2006/relationships/image" Target="../media/image66.jpeg"/><Relationship Id="rId1" Type="http://schemas.openxmlformats.org/officeDocument/2006/relationships/image" Target="../media/image61.jpeg"/></Relationships>
</file>

<file path=ppt/slides/_rels/slide22.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image" Target="../media/image26.jpeg"/><Relationship Id="rId5" Type="http://schemas.openxmlformats.org/officeDocument/2006/relationships/tags" Target="../tags/tag64.xml"/><Relationship Id="rId4" Type="http://schemas.openxmlformats.org/officeDocument/2006/relationships/image" Target="../media/image23.jpeg"/><Relationship Id="rId3" Type="http://schemas.openxmlformats.org/officeDocument/2006/relationships/tags" Target="../tags/tag63.xml"/><Relationship Id="rId2" Type="http://schemas.openxmlformats.org/officeDocument/2006/relationships/tags" Target="../tags/tag62.xml"/><Relationship Id="rId17" Type="http://schemas.openxmlformats.org/officeDocument/2006/relationships/slideLayout" Target="../slideLayouts/slideLayout1.xml"/><Relationship Id="rId16" Type="http://schemas.openxmlformats.org/officeDocument/2006/relationships/image" Target="../media/image15.jpeg"/><Relationship Id="rId15" Type="http://schemas.openxmlformats.org/officeDocument/2006/relationships/tags" Target="../tags/tag70.xml"/><Relationship Id="rId14" Type="http://schemas.openxmlformats.org/officeDocument/2006/relationships/image" Target="../media/image32.jpeg"/><Relationship Id="rId13" Type="http://schemas.openxmlformats.org/officeDocument/2006/relationships/tags" Target="../tags/tag69.xml"/><Relationship Id="rId12" Type="http://schemas.openxmlformats.org/officeDocument/2006/relationships/image" Target="../media/image24.jpeg"/><Relationship Id="rId11" Type="http://schemas.openxmlformats.org/officeDocument/2006/relationships/tags" Target="../tags/tag68.xml"/><Relationship Id="rId10" Type="http://schemas.openxmlformats.org/officeDocument/2006/relationships/image" Target="../media/image44.png"/><Relationship Id="rId1" Type="http://schemas.openxmlformats.org/officeDocument/2006/relationships/tags" Target="../tags/tag61.xml"/></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32.jpeg"/><Relationship Id="rId4" Type="http://schemas.openxmlformats.org/officeDocument/2006/relationships/image" Target="../media/image69.jpeg"/><Relationship Id="rId3" Type="http://schemas.openxmlformats.org/officeDocument/2006/relationships/image" Target="../media/image68.png"/><Relationship Id="rId2" Type="http://schemas.openxmlformats.org/officeDocument/2006/relationships/image" Target="../media/image59.jpeg"/><Relationship Id="rId1" Type="http://schemas.openxmlformats.org/officeDocument/2006/relationships/image" Target="../media/image23.jpeg"/></Relationships>
</file>

<file path=ppt/slides/_rels/slide24.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image" Target="../media/image54.jpeg"/><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9" Type="http://schemas.openxmlformats.org/officeDocument/2006/relationships/slideLayout" Target="../slideLayouts/slideLayout1.xml"/><Relationship Id="rId18" Type="http://schemas.openxmlformats.org/officeDocument/2006/relationships/image" Target="../media/image8.jpeg"/><Relationship Id="rId17" Type="http://schemas.openxmlformats.org/officeDocument/2006/relationships/tags" Target="../tags/tag82.xml"/><Relationship Id="rId16" Type="http://schemas.openxmlformats.org/officeDocument/2006/relationships/image" Target="../media/image56.png"/><Relationship Id="rId15" Type="http://schemas.openxmlformats.org/officeDocument/2006/relationships/tags" Target="../tags/tag81.xml"/><Relationship Id="rId14" Type="http://schemas.openxmlformats.org/officeDocument/2006/relationships/image" Target="../media/image7.jpeg"/><Relationship Id="rId13" Type="http://schemas.openxmlformats.org/officeDocument/2006/relationships/tags" Target="../tags/tag80.xml"/><Relationship Id="rId12" Type="http://schemas.openxmlformats.org/officeDocument/2006/relationships/image" Target="../media/image6.jpeg"/><Relationship Id="rId11" Type="http://schemas.openxmlformats.org/officeDocument/2006/relationships/tags" Target="../tags/tag79.xml"/><Relationship Id="rId10" Type="http://schemas.openxmlformats.org/officeDocument/2006/relationships/image" Target="../media/image66.jpeg"/><Relationship Id="rId1" Type="http://schemas.openxmlformats.org/officeDocument/2006/relationships/tags" Target="../tags/tag71.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4.jpeg"/><Relationship Id="rId3" Type="http://schemas.openxmlformats.org/officeDocument/2006/relationships/image" Target="../media/image43.jpeg"/><Relationship Id="rId2" Type="http://schemas.openxmlformats.org/officeDocument/2006/relationships/image" Target="../media/image70.jpeg"/><Relationship Id="rId1" Type="http://schemas.openxmlformats.org/officeDocument/2006/relationships/tags" Target="../tags/tag83.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4.jpeg"/><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7.jpeg"/><Relationship Id="rId6" Type="http://schemas.openxmlformats.org/officeDocument/2006/relationships/image" Target="../media/image75.png"/><Relationship Id="rId5" Type="http://schemas.openxmlformats.org/officeDocument/2006/relationships/image" Target="../media/image8.jpeg"/><Relationship Id="rId4" Type="http://schemas.openxmlformats.org/officeDocument/2006/relationships/image" Target="../media/image6.jpeg"/><Relationship Id="rId3" Type="http://schemas.openxmlformats.org/officeDocument/2006/relationships/image" Target="../media/image74.jpeg"/><Relationship Id="rId2" Type="http://schemas.openxmlformats.org/officeDocument/2006/relationships/image" Target="../media/image55.jpeg"/><Relationship Id="rId1" Type="http://schemas.openxmlformats.org/officeDocument/2006/relationships/image" Target="../media/image73.png"/></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75.png"/><Relationship Id="rId4" Type="http://schemas.openxmlformats.org/officeDocument/2006/relationships/image" Target="../media/image8.jpeg"/><Relationship Id="rId3" Type="http://schemas.openxmlformats.org/officeDocument/2006/relationships/image" Target="../media/image6.jpeg"/><Relationship Id="rId2" Type="http://schemas.openxmlformats.org/officeDocument/2006/relationships/image" Target="../media/image77.jpeg"/><Relationship Id="rId1" Type="http://schemas.openxmlformats.org/officeDocument/2006/relationships/image" Target="../media/image76.jpe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83.jpeg"/><Relationship Id="rId6" Type="http://schemas.openxmlformats.org/officeDocument/2006/relationships/image" Target="../media/image82.png"/><Relationship Id="rId5" Type="http://schemas.openxmlformats.org/officeDocument/2006/relationships/image" Target="../media/image17.jpeg"/><Relationship Id="rId4" Type="http://schemas.openxmlformats.org/officeDocument/2006/relationships/image" Target="../media/image81.jpeg"/><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image" Target="../media/image78.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image" Target="../media/image50.jpeg"/></Relationships>
</file>

<file path=ppt/slides/_rels/slide31.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image" Target="../media/image86.jpeg"/><Relationship Id="rId7" Type="http://schemas.openxmlformats.org/officeDocument/2006/relationships/image" Target="../media/image8.jpeg"/><Relationship Id="rId6" Type="http://schemas.openxmlformats.org/officeDocument/2006/relationships/image" Target="../media/image21.png"/><Relationship Id="rId5" Type="http://schemas.openxmlformats.org/officeDocument/2006/relationships/image" Target="../media/image28.jpeg"/><Relationship Id="rId4" Type="http://schemas.openxmlformats.org/officeDocument/2006/relationships/image" Target="../media/image20.jpeg"/><Relationship Id="rId3" Type="http://schemas.openxmlformats.org/officeDocument/2006/relationships/image" Target="../media/image59.jpeg"/><Relationship Id="rId2" Type="http://schemas.openxmlformats.org/officeDocument/2006/relationships/image" Target="../media/image85.jpeg"/><Relationship Id="rId12" Type="http://schemas.openxmlformats.org/officeDocument/2006/relationships/slideLayout" Target="../slideLayouts/slideLayout1.xml"/><Relationship Id="rId11" Type="http://schemas.openxmlformats.org/officeDocument/2006/relationships/image" Target="../media/image87.jpeg"/><Relationship Id="rId10" Type="http://schemas.openxmlformats.org/officeDocument/2006/relationships/image" Target="../media/image16.png"/><Relationship Id="rId1" Type="http://schemas.openxmlformats.org/officeDocument/2006/relationships/image" Target="../media/image84.jpeg"/></Relationships>
</file>

<file path=ppt/slides/_rels/slide32.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image" Target="../media/image48.jpeg"/><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7" Type="http://schemas.openxmlformats.org/officeDocument/2006/relationships/slideLayout" Target="../slideLayouts/slideLayout1.xml"/><Relationship Id="rId26" Type="http://schemas.openxmlformats.org/officeDocument/2006/relationships/image" Target="../media/image87.jpeg"/><Relationship Id="rId25" Type="http://schemas.openxmlformats.org/officeDocument/2006/relationships/tags" Target="../tags/tag99.xml"/><Relationship Id="rId24" Type="http://schemas.openxmlformats.org/officeDocument/2006/relationships/image" Target="../media/image16.png"/><Relationship Id="rId23" Type="http://schemas.openxmlformats.org/officeDocument/2006/relationships/tags" Target="../tags/tag98.xml"/><Relationship Id="rId22" Type="http://schemas.openxmlformats.org/officeDocument/2006/relationships/image" Target="../media/image17.jpeg"/><Relationship Id="rId21" Type="http://schemas.openxmlformats.org/officeDocument/2006/relationships/tags" Target="../tags/tag97.xml"/><Relationship Id="rId20" Type="http://schemas.openxmlformats.org/officeDocument/2006/relationships/image" Target="../media/image86.jpeg"/><Relationship Id="rId2" Type="http://schemas.openxmlformats.org/officeDocument/2006/relationships/tags" Target="../tags/tag85.xml"/><Relationship Id="rId19" Type="http://schemas.openxmlformats.org/officeDocument/2006/relationships/tags" Target="../tags/tag96.xml"/><Relationship Id="rId18" Type="http://schemas.openxmlformats.org/officeDocument/2006/relationships/image" Target="../media/image15.jpeg"/><Relationship Id="rId17" Type="http://schemas.openxmlformats.org/officeDocument/2006/relationships/tags" Target="../tags/tag95.xml"/><Relationship Id="rId16" Type="http://schemas.openxmlformats.org/officeDocument/2006/relationships/image" Target="../media/image7.jpeg"/><Relationship Id="rId15" Type="http://schemas.openxmlformats.org/officeDocument/2006/relationships/tags" Target="../tags/tag94.xml"/><Relationship Id="rId14" Type="http://schemas.openxmlformats.org/officeDocument/2006/relationships/image" Target="../media/image6.jpeg"/><Relationship Id="rId13" Type="http://schemas.openxmlformats.org/officeDocument/2006/relationships/tags" Target="../tags/tag93.xml"/><Relationship Id="rId12" Type="http://schemas.openxmlformats.org/officeDocument/2006/relationships/image" Target="../media/image27.png"/><Relationship Id="rId11" Type="http://schemas.openxmlformats.org/officeDocument/2006/relationships/tags" Target="../tags/tag92.xml"/><Relationship Id="rId10" Type="http://schemas.openxmlformats.org/officeDocument/2006/relationships/image" Target="../media/image59.jpeg"/><Relationship Id="rId1" Type="http://schemas.openxmlformats.org/officeDocument/2006/relationships/tags" Target="../tags/tag84.xml"/></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4.png"/><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jpeg"/><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image" Target="../media/image88.jpeg"/></Relationships>
</file>

<file path=ppt/slides/_rels/slide34.xml.rels><?xml version="1.0" encoding="UTF-8" standalone="yes"?>
<Relationships xmlns="http://schemas.openxmlformats.org/package/2006/relationships"><Relationship Id="rId9" Type="http://schemas.openxmlformats.org/officeDocument/2006/relationships/image" Target="../media/image103.jpeg"/><Relationship Id="rId8" Type="http://schemas.openxmlformats.org/officeDocument/2006/relationships/image" Target="../media/image102.jpeg"/><Relationship Id="rId7" Type="http://schemas.openxmlformats.org/officeDocument/2006/relationships/image" Target="../media/image101.jpeg"/><Relationship Id="rId6" Type="http://schemas.openxmlformats.org/officeDocument/2006/relationships/image" Target="../media/image100.jpeg"/><Relationship Id="rId5" Type="http://schemas.openxmlformats.org/officeDocument/2006/relationships/image" Target="../media/image99.png"/><Relationship Id="rId4" Type="http://schemas.openxmlformats.org/officeDocument/2006/relationships/image" Target="../media/image98.png"/><Relationship Id="rId3" Type="http://schemas.openxmlformats.org/officeDocument/2006/relationships/image" Target="../media/image97.jpeg"/><Relationship Id="rId2" Type="http://schemas.openxmlformats.org/officeDocument/2006/relationships/image" Target="../media/image96.jpeg"/><Relationship Id="rId13" Type="http://schemas.openxmlformats.org/officeDocument/2006/relationships/slideLayout" Target="../slideLayouts/slideLayout1.xml"/><Relationship Id="rId12" Type="http://schemas.openxmlformats.org/officeDocument/2006/relationships/image" Target="../media/image106.jpeg"/><Relationship Id="rId11" Type="http://schemas.openxmlformats.org/officeDocument/2006/relationships/image" Target="../media/image105.jpeg"/><Relationship Id="rId10" Type="http://schemas.openxmlformats.org/officeDocument/2006/relationships/image" Target="../media/image104.jpeg"/><Relationship Id="rId1" Type="http://schemas.openxmlformats.org/officeDocument/2006/relationships/image" Target="../media/image95.jpeg"/></Relationships>
</file>

<file path=ppt/slides/_rels/slide35.xml.rels><?xml version="1.0" encoding="UTF-8" standalone="yes"?>
<Relationships xmlns="http://schemas.openxmlformats.org/package/2006/relationships"><Relationship Id="rId9" Type="http://schemas.openxmlformats.org/officeDocument/2006/relationships/image" Target="../media/image115.jpeg"/><Relationship Id="rId8" Type="http://schemas.openxmlformats.org/officeDocument/2006/relationships/image" Target="../media/image114.jpeg"/><Relationship Id="rId7" Type="http://schemas.openxmlformats.org/officeDocument/2006/relationships/image" Target="../media/image113.jpeg"/><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 Id="rId3" Type="http://schemas.openxmlformats.org/officeDocument/2006/relationships/image" Target="../media/image109.png"/><Relationship Id="rId2" Type="http://schemas.openxmlformats.org/officeDocument/2006/relationships/image" Target="../media/image108.jpeg"/><Relationship Id="rId16" Type="http://schemas.openxmlformats.org/officeDocument/2006/relationships/slideLayout" Target="../slideLayouts/slideLayout1.xml"/><Relationship Id="rId15" Type="http://schemas.openxmlformats.org/officeDocument/2006/relationships/image" Target="../media/image121.png"/><Relationship Id="rId14" Type="http://schemas.openxmlformats.org/officeDocument/2006/relationships/image" Target="../media/image120.jpeg"/><Relationship Id="rId13" Type="http://schemas.openxmlformats.org/officeDocument/2006/relationships/image" Target="../media/image119.jpeg"/><Relationship Id="rId12" Type="http://schemas.openxmlformats.org/officeDocument/2006/relationships/image" Target="../media/image118.jpeg"/><Relationship Id="rId11" Type="http://schemas.openxmlformats.org/officeDocument/2006/relationships/image" Target="../media/image117.jpeg"/><Relationship Id="rId10" Type="http://schemas.openxmlformats.org/officeDocument/2006/relationships/image" Target="../media/image116.png"/><Relationship Id="rId1" Type="http://schemas.openxmlformats.org/officeDocument/2006/relationships/image" Target="../media/image107.jpeg"/></Relationships>
</file>

<file path=ppt/slides/_rels/slide36.xml.rels><?xml version="1.0" encoding="UTF-8" standalone="yes"?>
<Relationships xmlns="http://schemas.openxmlformats.org/package/2006/relationships"><Relationship Id="rId9" Type="http://schemas.openxmlformats.org/officeDocument/2006/relationships/image" Target="../media/image127.png"/><Relationship Id="rId8" Type="http://schemas.openxmlformats.org/officeDocument/2006/relationships/image" Target="../media/image126.png"/><Relationship Id="rId7" Type="http://schemas.openxmlformats.org/officeDocument/2006/relationships/image" Target="../media/image9.png"/><Relationship Id="rId6" Type="http://schemas.openxmlformats.org/officeDocument/2006/relationships/image" Target="../media/image125.jpeg"/><Relationship Id="rId5" Type="http://schemas.openxmlformats.org/officeDocument/2006/relationships/image" Target="../media/image16.png"/><Relationship Id="rId4" Type="http://schemas.openxmlformats.org/officeDocument/2006/relationships/image" Target="../media/image86.jpeg"/><Relationship Id="rId3" Type="http://schemas.openxmlformats.org/officeDocument/2006/relationships/image" Target="../media/image124.jpeg"/><Relationship Id="rId2" Type="http://schemas.openxmlformats.org/officeDocument/2006/relationships/image" Target="../media/image123.jpeg"/><Relationship Id="rId11" Type="http://schemas.openxmlformats.org/officeDocument/2006/relationships/slideLayout" Target="../slideLayouts/slideLayout1.xml"/><Relationship Id="rId10" Type="http://schemas.openxmlformats.org/officeDocument/2006/relationships/image" Target="../media/image128.png"/><Relationship Id="rId1" Type="http://schemas.openxmlformats.org/officeDocument/2006/relationships/image" Target="../media/image12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9.png"/></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6.png"/><Relationship Id="rId6" Type="http://schemas.openxmlformats.org/officeDocument/2006/relationships/image" Target="../media/image15.jpeg"/><Relationship Id="rId5" Type="http://schemas.openxmlformats.org/officeDocument/2006/relationships/image" Target="../media/image21.png"/><Relationship Id="rId4" Type="http://schemas.openxmlformats.org/officeDocument/2006/relationships/image" Target="../media/image24.jpeg"/><Relationship Id="rId3" Type="http://schemas.openxmlformats.org/officeDocument/2006/relationships/image" Target="../media/image6.jpeg"/><Relationship Id="rId2" Type="http://schemas.openxmlformats.org/officeDocument/2006/relationships/image" Target="../media/image130.jpeg"/><Relationship Id="rId1" Type="http://schemas.openxmlformats.org/officeDocument/2006/relationships/image" Target="../media/image50.jpe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jpeg"/><Relationship Id="rId2" Type="http://schemas.openxmlformats.org/officeDocument/2006/relationships/image" Target="../media/image131.jpeg"/><Relationship Id="rId1" Type="http://schemas.openxmlformats.org/officeDocument/2006/relationships/image" Target="../media/image61.jpeg"/></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png"/><Relationship Id="rId7" Type="http://schemas.openxmlformats.org/officeDocument/2006/relationships/image" Target="../media/image135.png"/><Relationship Id="rId6" Type="http://schemas.openxmlformats.org/officeDocument/2006/relationships/image" Target="../media/image21.png"/><Relationship Id="rId5" Type="http://schemas.openxmlformats.org/officeDocument/2006/relationships/image" Target="../media/image69.jpeg"/><Relationship Id="rId4" Type="http://schemas.openxmlformats.org/officeDocument/2006/relationships/image" Target="../media/image58.jpeg"/><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image" Target="../media/image132.jpeg"/></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6.png"/><Relationship Id="rId6" Type="http://schemas.openxmlformats.org/officeDocument/2006/relationships/image" Target="../media/image8.jpeg"/><Relationship Id="rId5" Type="http://schemas.openxmlformats.org/officeDocument/2006/relationships/image" Target="../media/image56.png"/><Relationship Id="rId4" Type="http://schemas.openxmlformats.org/officeDocument/2006/relationships/image" Target="../media/image7.jpeg"/><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image" Target="../media/image136.jpeg"/></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0.png"/><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7.jpeg"/><Relationship Id="rId3" Type="http://schemas.openxmlformats.org/officeDocument/2006/relationships/image" Target="../media/image54.jpeg"/><Relationship Id="rId2" Type="http://schemas.openxmlformats.org/officeDocument/2006/relationships/image" Target="../media/image140.png"/><Relationship Id="rId1" Type="http://schemas.openxmlformats.org/officeDocument/2006/relationships/image" Target="../media/image139.jpeg"/></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5.png"/><Relationship Id="rId4" Type="http://schemas.openxmlformats.org/officeDocument/2006/relationships/image" Target="../media/image7.jpeg"/><Relationship Id="rId3" Type="http://schemas.openxmlformats.org/officeDocument/2006/relationships/image" Target="../media/image27.png"/><Relationship Id="rId2" Type="http://schemas.openxmlformats.org/officeDocument/2006/relationships/image" Target="../media/image144.jpeg"/><Relationship Id="rId1" Type="http://schemas.openxmlformats.org/officeDocument/2006/relationships/image" Target="../media/image143.jpeg"/></Relationships>
</file>

<file path=ppt/slides/_rels/slide44.xml.rels><?xml version="1.0" encoding="UTF-8" standalone="yes"?>
<Relationships xmlns="http://schemas.openxmlformats.org/package/2006/relationships"><Relationship Id="rId9" Type="http://schemas.openxmlformats.org/officeDocument/2006/relationships/image" Target="../media/image150.png"/><Relationship Id="rId8" Type="http://schemas.openxmlformats.org/officeDocument/2006/relationships/image" Target="../media/image86.jpeg"/><Relationship Id="rId7" Type="http://schemas.openxmlformats.org/officeDocument/2006/relationships/image" Target="../media/image149.pn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4.jpeg"/><Relationship Id="rId3" Type="http://schemas.openxmlformats.org/officeDocument/2006/relationships/image" Target="../media/image148.jpeg"/><Relationship Id="rId2" Type="http://schemas.openxmlformats.org/officeDocument/2006/relationships/image" Target="../media/image147.jpeg"/><Relationship Id="rId13" Type="http://schemas.openxmlformats.org/officeDocument/2006/relationships/slideLayout" Target="../slideLayouts/slideLayout1.xml"/><Relationship Id="rId12" Type="http://schemas.openxmlformats.org/officeDocument/2006/relationships/image" Target="../media/image128.png"/><Relationship Id="rId11" Type="http://schemas.openxmlformats.org/officeDocument/2006/relationships/image" Target="../media/image151.png"/><Relationship Id="rId10" Type="http://schemas.openxmlformats.org/officeDocument/2006/relationships/image" Target="../media/image75.png"/><Relationship Id="rId1" Type="http://schemas.openxmlformats.org/officeDocument/2006/relationships/image" Target="../media/image146.png"/></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154.png"/><Relationship Id="rId4" Type="http://schemas.openxmlformats.org/officeDocument/2006/relationships/image" Target="../media/image7.jpeg"/><Relationship Id="rId3" Type="http://schemas.openxmlformats.org/officeDocument/2006/relationships/image" Target="../media/image54.jpeg"/><Relationship Id="rId2" Type="http://schemas.openxmlformats.org/officeDocument/2006/relationships/image" Target="../media/image153.png"/><Relationship Id="rId1" Type="http://schemas.openxmlformats.org/officeDocument/2006/relationships/image" Target="../media/image152.jpe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156.jpeg"/><Relationship Id="rId1" Type="http://schemas.openxmlformats.org/officeDocument/2006/relationships/image" Target="../media/image155.jpeg"/></Relationships>
</file>

<file path=ppt/slides/_rels/slide47.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0.png"/><Relationship Id="rId7" Type="http://schemas.openxmlformats.org/officeDocument/2006/relationships/image" Target="../media/image86.jpeg"/><Relationship Id="rId6" Type="http://schemas.openxmlformats.org/officeDocument/2006/relationships/image" Target="../media/image15.jpeg"/><Relationship Id="rId5" Type="http://schemas.openxmlformats.org/officeDocument/2006/relationships/image" Target="../media/image24.jpeg"/><Relationship Id="rId4" Type="http://schemas.openxmlformats.org/officeDocument/2006/relationships/image" Target="../media/image6.jpeg"/><Relationship Id="rId3" Type="http://schemas.openxmlformats.org/officeDocument/2006/relationships/image" Target="../media/image44.png"/><Relationship Id="rId2" Type="http://schemas.openxmlformats.org/officeDocument/2006/relationships/image" Target="../media/image130.jpeg"/><Relationship Id="rId11" Type="http://schemas.openxmlformats.org/officeDocument/2006/relationships/slideLayout" Target="../slideLayouts/slideLayout1.xml"/><Relationship Id="rId10" Type="http://schemas.openxmlformats.org/officeDocument/2006/relationships/image" Target="../media/image151.png"/><Relationship Id="rId1" Type="http://schemas.openxmlformats.org/officeDocument/2006/relationships/image" Target="../media/image61.jpeg"/></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7.jpeg"/><Relationship Id="rId7" Type="http://schemas.openxmlformats.org/officeDocument/2006/relationships/image" Target="../media/image145.png"/><Relationship Id="rId6" Type="http://schemas.openxmlformats.org/officeDocument/2006/relationships/image" Target="../media/image159.jpeg"/><Relationship Id="rId5" Type="http://schemas.openxmlformats.org/officeDocument/2006/relationships/image" Target="../media/image8.jpeg"/><Relationship Id="rId4" Type="http://schemas.openxmlformats.org/officeDocument/2006/relationships/image" Target="../media/image6.jpeg"/><Relationship Id="rId3" Type="http://schemas.openxmlformats.org/officeDocument/2006/relationships/image" Target="../media/image148.jpeg"/><Relationship Id="rId2" Type="http://schemas.openxmlformats.org/officeDocument/2006/relationships/image" Target="../media/image158.png"/><Relationship Id="rId1" Type="http://schemas.openxmlformats.org/officeDocument/2006/relationships/image" Target="../media/image157.jpeg"/></Relationships>
</file>

<file path=ppt/slides/_rels/slide4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162.jpeg"/><Relationship Id="rId4" Type="http://schemas.openxmlformats.org/officeDocument/2006/relationships/image" Target="../media/image27.png"/><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tags" Target="../tags/tag100.xml"/></Relationships>
</file>

<file path=ppt/slides/_rels/slide50.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image" Target="../media/image163.jpeg"/><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7" Type="http://schemas.openxmlformats.org/officeDocument/2006/relationships/slideLayout" Target="../slideLayouts/slideLayout1.xml"/><Relationship Id="rId26" Type="http://schemas.openxmlformats.org/officeDocument/2006/relationships/image" Target="../media/image87.jpeg"/><Relationship Id="rId25" Type="http://schemas.openxmlformats.org/officeDocument/2006/relationships/tags" Target="../tags/tag116.xml"/><Relationship Id="rId24" Type="http://schemas.openxmlformats.org/officeDocument/2006/relationships/image" Target="../media/image16.png"/><Relationship Id="rId23" Type="http://schemas.openxmlformats.org/officeDocument/2006/relationships/tags" Target="../tags/tag115.xml"/><Relationship Id="rId22" Type="http://schemas.openxmlformats.org/officeDocument/2006/relationships/image" Target="../media/image150.png"/><Relationship Id="rId21" Type="http://schemas.openxmlformats.org/officeDocument/2006/relationships/tags" Target="../tags/tag114.xml"/><Relationship Id="rId20" Type="http://schemas.openxmlformats.org/officeDocument/2006/relationships/image" Target="../media/image86.jpeg"/><Relationship Id="rId2" Type="http://schemas.openxmlformats.org/officeDocument/2006/relationships/tags" Target="../tags/tag102.xml"/><Relationship Id="rId19" Type="http://schemas.openxmlformats.org/officeDocument/2006/relationships/tags" Target="../tags/tag113.xml"/><Relationship Id="rId18" Type="http://schemas.openxmlformats.org/officeDocument/2006/relationships/image" Target="../media/image8.jpeg"/><Relationship Id="rId17" Type="http://schemas.openxmlformats.org/officeDocument/2006/relationships/tags" Target="../tags/tag112.xml"/><Relationship Id="rId16" Type="http://schemas.openxmlformats.org/officeDocument/2006/relationships/image" Target="../media/image56.png"/><Relationship Id="rId15" Type="http://schemas.openxmlformats.org/officeDocument/2006/relationships/tags" Target="../tags/tag111.xml"/><Relationship Id="rId14" Type="http://schemas.openxmlformats.org/officeDocument/2006/relationships/image" Target="../media/image7.jpeg"/><Relationship Id="rId13" Type="http://schemas.openxmlformats.org/officeDocument/2006/relationships/tags" Target="../tags/tag110.xml"/><Relationship Id="rId12" Type="http://schemas.openxmlformats.org/officeDocument/2006/relationships/image" Target="../media/image6.jpeg"/><Relationship Id="rId11" Type="http://schemas.openxmlformats.org/officeDocument/2006/relationships/tags" Target="../tags/tag109.xml"/><Relationship Id="rId10" Type="http://schemas.openxmlformats.org/officeDocument/2006/relationships/image" Target="../media/image130.jpeg"/><Relationship Id="rId1" Type="http://schemas.openxmlformats.org/officeDocument/2006/relationships/tags" Target="../tags/tag101.xml"/></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image" Target="../media/image164.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8.jpeg"/><Relationship Id="rId1" Type="http://schemas.openxmlformats.org/officeDocument/2006/relationships/image" Target="../media/image167.jpe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1.png"/><Relationship Id="rId2" Type="http://schemas.openxmlformats.org/officeDocument/2006/relationships/image" Target="../media/image170.jpeg"/><Relationship Id="rId1" Type="http://schemas.openxmlformats.org/officeDocument/2006/relationships/image" Target="../media/image169.jpeg"/></Relationships>
</file>

<file path=ppt/slides/_rels/slide5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7.jpeg"/><Relationship Id="rId6" Type="http://schemas.openxmlformats.org/officeDocument/2006/relationships/image" Target="../media/image75.png"/><Relationship Id="rId5" Type="http://schemas.openxmlformats.org/officeDocument/2006/relationships/image" Target="../media/image8.jpeg"/><Relationship Id="rId4" Type="http://schemas.openxmlformats.org/officeDocument/2006/relationships/image" Target="../media/image14.jpeg"/><Relationship Id="rId3" Type="http://schemas.openxmlformats.org/officeDocument/2006/relationships/image" Target="../media/image174.jpeg"/><Relationship Id="rId2" Type="http://schemas.openxmlformats.org/officeDocument/2006/relationships/image" Target="../media/image173.png"/><Relationship Id="rId1" Type="http://schemas.openxmlformats.org/officeDocument/2006/relationships/image" Target="../media/image1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8"/>
          <p:cNvPicPr>
            <a:picLocks noChangeAspect="1"/>
          </p:cNvPicPr>
          <p:nvPr/>
        </p:nvPicPr>
        <p:blipFill>
          <a:blip r:embed="rId1"/>
          <a:stretch>
            <a:fillRect/>
          </a:stretch>
        </p:blipFill>
        <p:spPr>
          <a:xfrm rot="21600000">
            <a:off x="626101" y="2137445"/>
            <a:ext cx="6896108" cy="7073900"/>
          </a:xfrm>
          <a:prstGeom prst="rect">
            <a:avLst/>
          </a:prstGeom>
        </p:spPr>
      </p:pic>
      <p:sp>
        <p:nvSpPr>
          <p:cNvPr id="20" name="textbox 20"/>
          <p:cNvSpPr/>
          <p:nvPr/>
        </p:nvSpPr>
        <p:spPr>
          <a:xfrm>
            <a:off x="2569210" y="2404110"/>
            <a:ext cx="4235450" cy="2190115"/>
          </a:xfrm>
          <a:prstGeom prst="rect">
            <a:avLst/>
          </a:prstGeom>
          <a:noFill/>
          <a:ln w="0" cap="flat">
            <a:noFill/>
            <a:prstDash val="solid"/>
            <a:miter lim="0"/>
          </a:ln>
        </p:spPr>
        <p:txBody>
          <a:bodyPr vert="horz" wrap="square" lIns="0" tIns="0" rIns="0" bIns="0"/>
          <a:lstStyle/>
          <a:p>
            <a:pPr algn="l" rtl="0" eaLnBrk="0">
              <a:lnSpc>
                <a:spcPct val="85000"/>
              </a:lnSpc>
            </a:pPr>
            <a:endParaRPr sz="1600" dirty="0">
              <a:latin typeface="Arial" panose="020B0604020202020204"/>
              <a:ea typeface="Arial" panose="020B0604020202020204"/>
              <a:cs typeface="Arial" panose="020B0604020202020204"/>
            </a:endParaRPr>
          </a:p>
          <a:p>
            <a:pPr marL="12700" algn="l" rtl="0" eaLnBrk="0">
              <a:lnSpc>
                <a:spcPct val="100000"/>
              </a:lnSpc>
              <a:spcBef>
                <a:spcPts val="0"/>
              </a:spcBef>
            </a:pPr>
            <a:r>
              <a:rPr kern="0" spc="-10" dirty="0">
                <a:solidFill>
                  <a:srgbClr val="000000">
                    <a:alpha val="100000"/>
                  </a:srgbClr>
                </a:solidFill>
                <a:latin typeface="黑体" panose="02010609060101010101" charset="-122"/>
                <a:ea typeface="黑体" panose="02010609060101010101" charset="-122"/>
                <a:cs typeface="黑体" panose="02010609060101010101" charset="-122"/>
              </a:rPr>
              <a:t>有效维护经济安全是维护其他领域安全的</a:t>
            </a:r>
            <a:r>
              <a:rPr kern="0" spc="-20" dirty="0">
                <a:solidFill>
                  <a:srgbClr val="000000">
                    <a:alpha val="100000"/>
                  </a:srgbClr>
                </a:solidFill>
                <a:latin typeface="黑体" panose="02010609060101010101" charset="-122"/>
                <a:ea typeface="黑体" panose="02010609060101010101" charset="-122"/>
                <a:cs typeface="黑体" panose="02010609060101010101" charset="-122"/>
              </a:rPr>
              <a:t>基础和条件。</a:t>
            </a:r>
            <a:r>
              <a:rPr kern="0" spc="20" dirty="0">
                <a:solidFill>
                  <a:srgbClr val="000000">
                    <a:alpha val="100000"/>
                  </a:srgbClr>
                </a:solidFill>
                <a:latin typeface="黑体" panose="02010609060101010101" charset="-122"/>
                <a:ea typeface="黑体" panose="02010609060101010101" charset="-122"/>
                <a:cs typeface="黑体" panose="02010609060101010101" charset="-122"/>
              </a:rPr>
              <a:t>总体国家安全观坚持以经济安全</a:t>
            </a:r>
            <a:r>
              <a:rPr kern="0" spc="10" dirty="0">
                <a:solidFill>
                  <a:srgbClr val="000000">
                    <a:alpha val="100000"/>
                  </a:srgbClr>
                </a:solidFill>
                <a:latin typeface="黑体" panose="02010609060101010101" charset="-122"/>
                <a:ea typeface="黑体" panose="02010609060101010101" charset="-122"/>
                <a:cs typeface="黑体" panose="02010609060101010101" charset="-122"/>
              </a:rPr>
              <a:t>为</a:t>
            </a:r>
            <a:r>
              <a:rPr lang="zh-CN" kern="0" spc="10" dirty="0">
                <a:solidFill>
                  <a:srgbClr val="000000">
                    <a:alpha val="100000"/>
                  </a:srgbClr>
                </a:solidFill>
                <a:latin typeface="黑体" panose="02010609060101010101" charset="-122"/>
                <a:ea typeface="黑体" panose="02010609060101010101" charset="-122"/>
                <a:cs typeface="黑体" panose="02010609060101010101" charset="-122"/>
              </a:rPr>
              <a:t>基</a:t>
            </a:r>
            <a:r>
              <a:rPr kern="0" spc="10" dirty="0">
                <a:solidFill>
                  <a:srgbClr val="000000">
                    <a:alpha val="100000"/>
                  </a:srgbClr>
                </a:solidFill>
                <a:latin typeface="黑体" panose="02010609060101010101" charset="-122"/>
                <a:ea typeface="黑体" panose="02010609060101010101" charset="-122"/>
                <a:cs typeface="黑体" panose="02010609060101010101" charset="-122"/>
              </a:rPr>
              <a:t>础，彰显了经济安全在国家安全中的</a:t>
            </a:r>
            <a:r>
              <a:rPr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kern="0" spc="20" dirty="0">
                <a:solidFill>
                  <a:srgbClr val="000000">
                    <a:alpha val="100000"/>
                  </a:srgbClr>
                </a:solidFill>
                <a:latin typeface="黑体" panose="02010609060101010101" charset="-122"/>
                <a:ea typeface="黑体" panose="02010609060101010101" charset="-122"/>
                <a:cs typeface="黑体" panose="02010609060101010101" charset="-122"/>
              </a:rPr>
              <a:t>重要性，深化了对经济安全工作的规律性认</a:t>
            </a:r>
            <a:r>
              <a:rPr kern="0" spc="10" dirty="0">
                <a:solidFill>
                  <a:srgbClr val="000000">
                    <a:alpha val="100000"/>
                  </a:srgbClr>
                </a:solidFill>
                <a:latin typeface="黑体" panose="02010609060101010101" charset="-122"/>
                <a:ea typeface="黑体" panose="02010609060101010101" charset="-122"/>
                <a:cs typeface="黑体" panose="02010609060101010101" charset="-122"/>
              </a:rPr>
              <a:t>识和把握，既符合经济发展规律又体现时代要求，对维护和塑造国家安全具有重要意</a:t>
            </a:r>
            <a:r>
              <a:rPr kern="0" spc="0" dirty="0">
                <a:solidFill>
                  <a:srgbClr val="000000">
                    <a:alpha val="100000"/>
                  </a:srgbClr>
                </a:solidFill>
                <a:latin typeface="黑体" panose="02010609060101010101" charset="-122"/>
                <a:ea typeface="黑体" panose="02010609060101010101" charset="-122"/>
                <a:cs typeface="黑体" panose="02010609060101010101" charset="-122"/>
              </a:rPr>
              <a:t>义。</a:t>
            </a:r>
            <a:endParaRPr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26" name="textbox 26"/>
          <p:cNvSpPr/>
          <p:nvPr/>
        </p:nvSpPr>
        <p:spPr>
          <a:xfrm>
            <a:off x="687070" y="3346450"/>
            <a:ext cx="1568450" cy="596900"/>
          </a:xfrm>
          <a:prstGeom prst="rect">
            <a:avLst/>
          </a:prstGeom>
          <a:noFill/>
          <a:ln w="0" cap="flat">
            <a:noFill/>
            <a:prstDash val="solid"/>
            <a:miter lim="0"/>
          </a:ln>
        </p:spPr>
        <p:txBody>
          <a:bodyPr vert="horz" wrap="square" lIns="0" tIns="0" rIns="0" bIns="0"/>
          <a:lstStyle/>
          <a:p>
            <a:pPr algn="l" rtl="0" eaLnBrk="0">
              <a:lnSpc>
                <a:spcPct val="88000"/>
              </a:lnSpc>
              <a:spcAft>
                <a:spcPts val="0"/>
              </a:spcAft>
            </a:pPr>
            <a:r>
              <a:rPr lang="zh-CN" sz="3900" b="1" kern="0" spc="10" dirty="0">
                <a:solidFill>
                  <a:srgbClr val="B50000">
                    <a:alpha val="100000"/>
                  </a:srgbClr>
                </a:solidFill>
                <a:latin typeface="黑体" panose="02010609060101010101" charset="-122"/>
                <a:ea typeface="黑体" panose="02010609060101010101" charset="-122"/>
                <a:cs typeface="黑体" panose="02010609060101010101" charset="-122"/>
              </a:rPr>
              <a:t>第六</a:t>
            </a:r>
            <a:r>
              <a:rPr lang="zh-CN" sz="3900" b="1" kern="0" spc="10" dirty="0">
                <a:solidFill>
                  <a:srgbClr val="B50000">
                    <a:alpha val="100000"/>
                  </a:srgbClr>
                </a:solidFill>
                <a:latin typeface="黑体" panose="02010609060101010101" charset="-122"/>
                <a:ea typeface="黑体" panose="02010609060101010101" charset="-122"/>
                <a:cs typeface="黑体" panose="02010609060101010101" charset="-122"/>
              </a:rPr>
              <a:t>章</a:t>
            </a:r>
            <a:endParaRPr lang="zh-CN" sz="3900" b="1" kern="0" spc="10" dirty="0">
              <a:solidFill>
                <a:srgbClr val="B50000">
                  <a:alpha val="100000"/>
                </a:srgbClr>
              </a:solidFill>
              <a:latin typeface="黑体" panose="02010609060101010101" charset="-122"/>
              <a:ea typeface="黑体" panose="02010609060101010101" charset="-122"/>
              <a:cs typeface="黑体" panose="02010609060101010101" charset="-122"/>
            </a:endParaRPr>
          </a:p>
        </p:txBody>
      </p:sp>
      <p:pic>
        <p:nvPicPr>
          <p:cNvPr id="28" name="picture 28"/>
          <p:cNvPicPr>
            <a:picLocks noChangeAspect="1"/>
          </p:cNvPicPr>
          <p:nvPr/>
        </p:nvPicPr>
        <p:blipFill>
          <a:blip r:embed="rId2"/>
          <a:stretch>
            <a:fillRect/>
          </a:stretch>
        </p:blipFill>
        <p:spPr>
          <a:xfrm rot="21600000">
            <a:off x="2372363" y="2555845"/>
            <a:ext cx="6352" cy="20383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0"/>
          <p:cNvPicPr>
            <a:picLocks noChangeAspect="1"/>
          </p:cNvPicPr>
          <p:nvPr/>
        </p:nvPicPr>
        <p:blipFill>
          <a:blip r:embed="rId1"/>
          <a:stretch>
            <a:fillRect/>
          </a:stretch>
        </p:blipFill>
        <p:spPr>
          <a:xfrm rot="21600000">
            <a:off x="482600" y="1132205"/>
            <a:ext cx="7562850" cy="10693400"/>
          </a:xfrm>
          <a:prstGeom prst="rect">
            <a:avLst/>
          </a:prstGeom>
        </p:spPr>
      </p:pic>
      <p:sp>
        <p:nvSpPr>
          <p:cNvPr id="32" name="textbox 32"/>
          <p:cNvSpPr/>
          <p:nvPr/>
        </p:nvSpPr>
        <p:spPr>
          <a:xfrm>
            <a:off x="712470" y="5886450"/>
            <a:ext cx="6931025" cy="135636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2614930" algn="l" rtl="0" eaLnBrk="0">
              <a:lnSpc>
                <a:spcPct val="96000"/>
              </a:lnSpc>
              <a:spcBef>
                <a:spcPts val="0"/>
              </a:spcBef>
              <a:spcAft>
                <a:spcPts val="0"/>
              </a:spcAft>
            </a:pPr>
            <a:r>
              <a:rPr sz="2800" b="1" kern="0" spc="20" dirty="0">
                <a:solidFill>
                  <a:srgbClr val="BE0000">
                    <a:alpha val="100000"/>
                  </a:srgbClr>
                </a:solidFill>
                <a:latin typeface="黑体" panose="02010609060101010101" charset="-122"/>
                <a:ea typeface="黑体" panose="02010609060101010101" charset="-122"/>
                <a:cs typeface="黑体" panose="02010609060101010101" charset="-122"/>
              </a:rPr>
              <a:t>第一节</a:t>
            </a:r>
            <a:endParaRPr sz="2800" dirty="0">
              <a:latin typeface="黑体" panose="02010609060101010101" charset="-122"/>
              <a:ea typeface="黑体" panose="02010609060101010101" charset="-122"/>
              <a:cs typeface="黑体" panose="02010609060101010101" charset="-122"/>
            </a:endParaRPr>
          </a:p>
          <a:p>
            <a:pPr marL="537845" algn="l" rtl="0" eaLnBrk="0">
              <a:lnSpc>
                <a:spcPct val="95000"/>
              </a:lnSpc>
              <a:spcBef>
                <a:spcPts val="1735"/>
              </a:spcBef>
            </a:pPr>
            <a:r>
              <a:rPr sz="2800" b="1" kern="0" spc="-60" dirty="0">
                <a:solidFill>
                  <a:srgbClr val="BE0000">
                    <a:alpha val="100000"/>
                  </a:srgbClr>
                </a:solidFill>
                <a:latin typeface="黑体" panose="02010609060101010101" charset="-122"/>
                <a:ea typeface="黑体" panose="02010609060101010101" charset="-122"/>
                <a:cs typeface="黑体" panose="02010609060101010101" charset="-122"/>
              </a:rPr>
              <a:t>坚持以经济安全为基础的科学内涵</a:t>
            </a:r>
            <a:endParaRPr sz="28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14000"/>
              </a:lnSpc>
            </a:pPr>
            <a:endParaRPr sz="200" dirty="0">
              <a:latin typeface="Arial" panose="020B0604020202020204"/>
              <a:ea typeface="Arial" panose="020B0604020202020204"/>
              <a:cs typeface="Arial" panose="020B0604020202020204"/>
            </a:endParaRPr>
          </a:p>
          <a:p>
            <a:pPr marL="12700" algn="l" rtl="0" eaLnBrk="0">
              <a:lnSpc>
                <a:spcPts val="1145"/>
              </a:lnSpc>
              <a:spcBef>
                <a:spcPts val="0"/>
              </a:spcBef>
            </a:pPr>
            <a:endParaRPr sz="900" dirty="0">
              <a:latin typeface="Times New Roman" panose="02020603050405020304"/>
              <a:ea typeface="Times New Roman" panose="02020603050405020304"/>
              <a:cs typeface="Times New Roman" panose="02020603050405020304"/>
            </a:endParaRPr>
          </a:p>
        </p:txBody>
      </p:sp>
      <p:graphicFrame>
        <p:nvGraphicFramePr>
          <p:cNvPr id="34" name="table 34"/>
          <p:cNvGraphicFramePr>
            <a:graphicFrameLocks noGrp="1"/>
          </p:cNvGraphicFramePr>
          <p:nvPr>
            <p:custDataLst>
              <p:tags r:id="rId2"/>
            </p:custDataLst>
          </p:nvPr>
        </p:nvGraphicFramePr>
        <p:xfrm>
          <a:off x="1678940" y="2988945"/>
          <a:ext cx="4998085" cy="1175385"/>
        </p:xfrm>
        <a:graphic>
          <a:graphicData uri="http://schemas.openxmlformats.org/drawingml/2006/table">
            <a:tbl>
              <a:tblPr/>
              <a:tblGrid>
                <a:gridCol w="3618230"/>
                <a:gridCol w="1379855"/>
              </a:tblGrid>
              <a:tr h="173990">
                <a:tc>
                  <a:txBody>
                    <a:bodyPr/>
                    <a:lstStyle/>
                    <a:p>
                      <a:pPr algn="l" rtl="0" eaLnBrk="0">
                        <a:lnSpc>
                          <a:spcPct val="95000"/>
                        </a:lnSpc>
                        <a:spcBef>
                          <a:spcPts val="5"/>
                        </a:spcBef>
                      </a:pPr>
                      <a:endParaRPr sz="1200" dirty="0">
                        <a:latin typeface="黑体" panose="02010609060101010101" charset="-122"/>
                        <a:ea typeface="黑体" panose="02010609060101010101" charset="-122"/>
                        <a:cs typeface="黑体" panose="02010609060101010101" charset="-122"/>
                      </a:endParaRPr>
                    </a:p>
                  </a:txBody>
                  <a:tcPr marL="0" marR="0" marT="871" marB="0" vert="horz">
                    <a:lnL>
                      <a:noFill/>
                    </a:lnL>
                    <a:lnR>
                      <a:noFill/>
                    </a:lnR>
                    <a:lnT>
                      <a:noFill/>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r>
              <a:tr h="1001395">
                <a:tc>
                  <a:txBody>
                    <a:bodyPr/>
                    <a:lstStyle/>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95000"/>
                        </a:lnSpc>
                        <a:spcBef>
                          <a:spcPts val="0"/>
                        </a:spcBef>
                      </a:pPr>
                      <a:r>
                        <a:rPr sz="1400" kern="0" spc="-30" dirty="0">
                          <a:solidFill>
                            <a:srgbClr val="000000">
                              <a:alpha val="100000"/>
                            </a:srgbClr>
                          </a:solidFill>
                          <a:latin typeface="黑体" panose="02010609060101010101" charset="-122"/>
                          <a:ea typeface="黑体" panose="02010609060101010101" charset="-122"/>
                          <a:cs typeface="黑体" panose="02010609060101010101" charset="-122"/>
                        </a:rPr>
                        <a:t>第二节新时代经济安全面临的风险挑战</a:t>
                      </a:r>
                      <a:endParaRPr sz="1400" dirty="0">
                        <a:latin typeface="黑体" panose="02010609060101010101" charset="-122"/>
                        <a:ea typeface="黑体" panose="02010609060101010101" charset="-122"/>
                        <a:cs typeface="黑体" panose="02010609060101010101" charset="-122"/>
                      </a:endParaRPr>
                    </a:p>
                    <a:p>
                      <a:pPr algn="l" rtl="0" eaLnBrk="0">
                        <a:lnSpc>
                          <a:spcPct val="101000"/>
                        </a:lnSpc>
                      </a:pPr>
                      <a:endParaRPr sz="14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algn="r" rtl="0" eaLnBrk="0">
                        <a:lnSpc>
                          <a:spcPts val="7325"/>
                        </a:lnSpc>
                        <a:spcBef>
                          <a:spcPts val="5"/>
                        </a:spcBef>
                      </a:pPr>
                      <a:endParaRPr sz="15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r>
            </a:tbl>
          </a:graphicData>
        </a:graphic>
      </p:graphicFrame>
      <p:sp>
        <p:nvSpPr>
          <p:cNvPr id="2" name="文本框 1"/>
          <p:cNvSpPr txBox="1"/>
          <p:nvPr/>
        </p:nvSpPr>
        <p:spPr>
          <a:xfrm>
            <a:off x="5721350" y="2114550"/>
            <a:ext cx="717550" cy="398780"/>
          </a:xfrm>
          <a:prstGeom prst="rect">
            <a:avLst/>
          </a:prstGeom>
          <a:noFill/>
        </p:spPr>
        <p:txBody>
          <a:bodyPr wrap="square" rtlCol="0">
            <a:spAutoFit/>
          </a:bodyPr>
          <a:p>
            <a:pPr>
              <a:spcAft>
                <a:spcPts val="0"/>
              </a:spcAft>
            </a:pPr>
            <a:r>
              <a:rPr lang="zh-CN" altLang="en-US" sz="2000" b="1">
                <a:solidFill>
                  <a:schemeClr val="bg1"/>
                </a:solidFill>
                <a:latin typeface="黑体" panose="02010609060101010101" charset="-122"/>
                <a:ea typeface="黑体" panose="02010609060101010101" charset="-122"/>
              </a:rPr>
              <a:t>目录</a:t>
            </a:r>
            <a:endParaRPr lang="zh-CN" altLang="en-US" sz="2000" b="1">
              <a:solidFill>
                <a:schemeClr val="bg1"/>
              </a:solidFill>
              <a:latin typeface="黑体" panose="02010609060101010101" charset="-122"/>
              <a:ea typeface="黑体" panose="02010609060101010101" charset="-122"/>
            </a:endParaRPr>
          </a:p>
        </p:txBody>
      </p:sp>
      <p:sp>
        <p:nvSpPr>
          <p:cNvPr id="4" name="文本框 3"/>
          <p:cNvSpPr txBox="1"/>
          <p:nvPr/>
        </p:nvSpPr>
        <p:spPr>
          <a:xfrm>
            <a:off x="1607820" y="2616200"/>
            <a:ext cx="3943350" cy="521970"/>
          </a:xfrm>
          <a:prstGeom prst="rect">
            <a:avLst/>
          </a:prstGeom>
          <a:noFill/>
        </p:spPr>
        <p:txBody>
          <a:bodyPr wrap="square" rtlCol="0">
            <a:spAutoFit/>
          </a:bodyPr>
          <a:p>
            <a:pPr>
              <a:spcAft>
                <a:spcPts val="0"/>
              </a:spcAft>
            </a:pPr>
            <a:r>
              <a:rPr sz="1400" kern="0" spc="-30" dirty="0">
                <a:solidFill>
                  <a:srgbClr val="000000">
                    <a:alpha val="100000"/>
                  </a:srgbClr>
                </a:solidFill>
                <a:latin typeface="黑体" panose="02010609060101010101" charset="-122"/>
                <a:ea typeface="黑体" panose="02010609060101010101" charset="-122"/>
                <a:cs typeface="黑体" panose="02010609060101010101" charset="-122"/>
                <a:sym typeface="+mn-ea"/>
              </a:rPr>
              <a:t>第一节坚持以经济安全为基础的科学内涵</a:t>
            </a:r>
            <a:endParaRPr sz="1400" dirty="0">
              <a:latin typeface="黑体" panose="02010609060101010101" charset="-122"/>
              <a:ea typeface="黑体" panose="02010609060101010101" charset="-122"/>
              <a:cs typeface="黑体" panose="02010609060101010101" charset="-122"/>
            </a:endParaRPr>
          </a:p>
          <a:p>
            <a:endParaRPr lang="zh-CN" altLang="en-US" sz="1400"/>
          </a:p>
        </p:txBody>
      </p:sp>
      <p:sp>
        <p:nvSpPr>
          <p:cNvPr id="5" name="文本框 4"/>
          <p:cNvSpPr txBox="1"/>
          <p:nvPr/>
        </p:nvSpPr>
        <p:spPr>
          <a:xfrm>
            <a:off x="1607820" y="3639820"/>
            <a:ext cx="3425825" cy="619125"/>
          </a:xfrm>
          <a:prstGeom prst="rect">
            <a:avLst/>
          </a:prstGeom>
          <a:noFill/>
        </p:spPr>
        <p:txBody>
          <a:bodyPr wrap="square" rtlCol="0">
            <a:noAutofit/>
          </a:bodyPr>
          <a:p>
            <a:pPr algn="l" rtl="0" eaLnBrk="0">
              <a:lnSpc>
                <a:spcPct val="101000"/>
              </a:lnSpc>
            </a:pPr>
            <a:endParaRPr dirty="0">
              <a:latin typeface="Arial" panose="020B0604020202020204"/>
              <a:ea typeface="Arial" panose="020B0604020202020204"/>
              <a:cs typeface="Arial" panose="020B0604020202020204"/>
            </a:endParaRPr>
          </a:p>
          <a:p>
            <a:pPr algn="l" rtl="0" eaLnBrk="0">
              <a:lnSpc>
                <a:spcPct val="81000"/>
              </a:lnSpc>
              <a:spcBef>
                <a:spcPts val="0"/>
              </a:spcBef>
            </a:pPr>
            <a:r>
              <a:rPr sz="1400" kern="0" spc="-30" dirty="0">
                <a:solidFill>
                  <a:srgbClr val="000000">
                    <a:alpha val="100000"/>
                  </a:srgbClr>
                </a:solidFill>
                <a:latin typeface="黑体" panose="02010609060101010101" charset="-122"/>
                <a:ea typeface="黑体" panose="02010609060101010101" charset="-122"/>
                <a:cs typeface="黑体" panose="02010609060101010101" charset="-122"/>
                <a:sym typeface="+mn-ea"/>
              </a:rPr>
              <a:t>第三节新时代维护经济安全的途径</a:t>
            </a:r>
            <a:r>
              <a:rPr sz="14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和方法</a:t>
            </a:r>
            <a:endParaRPr sz="1400" dirty="0">
              <a:latin typeface="黑体" panose="02010609060101010101" charset="-122"/>
              <a:ea typeface="黑体" panose="02010609060101010101" charset="-122"/>
              <a:cs typeface="黑体" panose="02010609060101010101" charset="-122"/>
            </a:endParaRPr>
          </a:p>
          <a:p>
            <a:endParaRPr lang="zh-CN" altLang="en-US" sz="1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table 38"/>
          <p:cNvGraphicFramePr>
            <a:graphicFrameLocks noGrp="1"/>
          </p:cNvGraphicFramePr>
          <p:nvPr>
            <p:custDataLst>
              <p:tags r:id="rId1"/>
            </p:custDataLst>
          </p:nvPr>
        </p:nvGraphicFramePr>
        <p:xfrm>
          <a:off x="1327150" y="4905375"/>
          <a:ext cx="5320665" cy="3003550"/>
        </p:xfrm>
        <a:graphic>
          <a:graphicData uri="http://schemas.openxmlformats.org/drawingml/2006/table">
            <a:tbl>
              <a:tblPr/>
              <a:tblGrid>
                <a:gridCol w="5320665"/>
              </a:tblGrid>
              <a:tr h="3003550">
                <a:tc>
                  <a:txBody>
                    <a:bodyPr/>
                    <a:lstStyle/>
                    <a:p>
                      <a:pPr algn="l" rtl="0" eaLnBrk="0">
                        <a:lnSpc>
                          <a:spcPct val="100000"/>
                        </a:lnSpc>
                      </a:pPr>
                      <a:endParaRPr sz="200" dirty="0">
                        <a:latin typeface="Arial" panose="020B0604020202020204"/>
                        <a:ea typeface="Arial" panose="020B0604020202020204"/>
                        <a:cs typeface="Arial" panose="020B0604020202020204"/>
                      </a:endParaRPr>
                    </a:p>
                    <a:p>
                      <a:pPr marL="56515" indent="279400" algn="l" rtl="0" eaLnBrk="0">
                        <a:lnSpc>
                          <a:spcPct val="148000"/>
                        </a:lnSpc>
                        <a:spcBef>
                          <a:spcPts val="0"/>
                        </a:spcBef>
                        <a:spcAft>
                          <a:spcPts val="0"/>
                        </a:spcAft>
                      </a:pP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履行党领导经济工作的职能，议大事、抓大事。发展是党执政兴国的</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第一要务</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,作为执政党，我们必须切实加强党对经济工作的领导，扎扎实实做好经济工作。</a:t>
                      </a: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黑体" panose="02010609060101010101" charset="-122"/>
                        <a:ea typeface="黑体" panose="02010609060101010101" charset="-122"/>
                        <a:cs typeface="黑体" panose="02010609060101010101" charset="-122"/>
                      </a:endParaRPr>
                    </a:p>
                    <a:p>
                      <a:pPr algn="l" rtl="0" eaLnBrk="0">
                        <a:lnSpc>
                          <a:spcPct val="126000"/>
                        </a:lnSpc>
                      </a:pPr>
                      <a:r>
                        <a:rPr lang="en-US"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——习近平在中央经济</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工作会议上的讲话(2012年12月</a:t>
                      </a:r>
                      <a:r>
                        <a:rPr lang="en-US" sz="1400" kern="0" spc="10" dirty="0">
                          <a:solidFill>
                            <a:srgbClr val="000000">
                              <a:alpha val="100000"/>
                            </a:srgbClr>
                          </a:solidFill>
                          <a:latin typeface="黑体" panose="02010609060101010101" charset="-122"/>
                          <a:ea typeface="黑体" panose="02010609060101010101" charset="-122"/>
                          <a:cs typeface="黑体" panose="02010609060101010101" charset="-122"/>
                        </a:rPr>
                        <a:t>15</a:t>
                      </a:r>
                      <a:r>
                        <a:rPr lang="zh-CN" altLang="en-US" sz="1400" kern="0" spc="10" dirty="0">
                          <a:solidFill>
                            <a:srgbClr val="000000">
                              <a:alpha val="100000"/>
                            </a:srgbClr>
                          </a:solidFill>
                          <a:latin typeface="黑体" panose="02010609060101010101" charset="-122"/>
                          <a:ea typeface="黑体" panose="02010609060101010101" charset="-122"/>
                          <a:cs typeface="黑体" panose="02010609060101010101" charset="-122"/>
                        </a:rPr>
                        <a:t>日）</a:t>
                      </a:r>
                      <a:endParaRPr lang="zh-CN" altLang="en-US" sz="1400" kern="0" spc="1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FF0000"/>
                      </a:solidFill>
                      <a:prstDash val="solid"/>
                      <a:round/>
                      <a:headEnd type="none" w="med" len="med"/>
                      <a:tailEnd type="none" w="med" len="med"/>
                    </a:lnL>
                    <a:lnR w="6350" cap="flat" cmpd="sng" algn="ctr">
                      <a:solidFill>
                        <a:srgbClr val="FF0000"/>
                      </a:solidFill>
                      <a:prstDash val="solid"/>
                      <a:round/>
                      <a:headEnd type="none" w="med" len="med"/>
                      <a:tailEnd type="none" w="med" len="med"/>
                    </a:lnR>
                    <a:lnT w="3175" cap="flat" cmpd="sng" algn="ctr">
                      <a:solidFill>
                        <a:srgbClr val="FF0000"/>
                      </a:solidFill>
                      <a:prstDash val="solid"/>
                      <a:round/>
                      <a:headEnd type="none" w="med" len="med"/>
                      <a:tailEnd type="none" w="med" len="med"/>
                    </a:lnT>
                    <a:lnB w="6350" cap="flat" cmpd="sng" algn="ctr">
                      <a:solidFill>
                        <a:srgbClr val="FF0000"/>
                      </a:solidFill>
                      <a:prstDash val="solid"/>
                      <a:round/>
                      <a:headEnd type="none" w="med" len="med"/>
                      <a:tailEnd type="none" w="med" len="med"/>
                    </a:lnB>
                  </a:tcPr>
                </a:tc>
              </a:tr>
            </a:tbl>
          </a:graphicData>
        </a:graphic>
      </p:graphicFrame>
      <p:sp>
        <p:nvSpPr>
          <p:cNvPr id="40" name="textbox 40"/>
          <p:cNvSpPr/>
          <p:nvPr/>
        </p:nvSpPr>
        <p:spPr>
          <a:xfrm>
            <a:off x="1371600" y="1852295"/>
            <a:ext cx="5276850" cy="1459230"/>
          </a:xfrm>
          <a:prstGeom prst="rect">
            <a:avLst/>
          </a:prstGeom>
          <a:noFill/>
          <a:ln w="0" cap="flat">
            <a:noFill/>
            <a:prstDash val="solid"/>
            <a:miter lim="0"/>
          </a:ln>
        </p:spPr>
        <p:txBody>
          <a:bodyPr vert="horz" wrap="square" lIns="0" tIns="0" rIns="0" bIns="0"/>
          <a:lstStyle/>
          <a:p>
            <a:pPr algn="l" rtl="0" eaLnBrk="0">
              <a:lnSpc>
                <a:spcPct val="21000"/>
              </a:lnSpc>
            </a:pPr>
            <a:endParaRPr sz="500" dirty="0">
              <a:latin typeface="Arial" panose="020B0604020202020204"/>
              <a:ea typeface="Arial" panose="020B0604020202020204"/>
              <a:cs typeface="Arial" panose="020B0604020202020204"/>
            </a:endParaRPr>
          </a:p>
          <a:p>
            <a:pPr marL="12700" indent="273050" algn="l" rtl="0" eaLnBrk="0">
              <a:lnSpc>
                <a:spcPct val="123000"/>
              </a:lnSpc>
              <a:spcBef>
                <a:spcPts val="0"/>
              </a:spcBef>
            </a:pP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经济安全主要包括基本经济制度安全、经济主权安全、经济秩序安全、经济发展道路 安全和重点经济领域安全等内容。全面认识坚持以经济安全为基础的科学内涵，是维护我  国经济安全的重要前提和条件。</a:t>
            </a:r>
            <a:endParaRPr sz="16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46" name="picture 46"/>
          <p:cNvPicPr>
            <a:picLocks noChangeAspect="1"/>
          </p:cNvPicPr>
          <p:nvPr/>
        </p:nvPicPr>
        <p:blipFill>
          <a:blip r:embed="rId2"/>
          <a:stretch>
            <a:fillRect/>
          </a:stretch>
        </p:blipFill>
        <p:spPr>
          <a:xfrm rot="21600000">
            <a:off x="5289577" y="815975"/>
            <a:ext cx="1193796" cy="285727"/>
          </a:xfrm>
          <a:prstGeom prst="rect">
            <a:avLst/>
          </a:prstGeom>
        </p:spPr>
      </p:pic>
      <p:pic>
        <p:nvPicPr>
          <p:cNvPr id="48" name="picture 48"/>
          <p:cNvPicPr>
            <a:picLocks noChangeAspect="1"/>
          </p:cNvPicPr>
          <p:nvPr/>
        </p:nvPicPr>
        <p:blipFill>
          <a:blip r:embed="rId3"/>
          <a:stretch>
            <a:fillRect/>
          </a:stretch>
        </p:blipFill>
        <p:spPr>
          <a:xfrm rot="21600000">
            <a:off x="5289577" y="4378373"/>
            <a:ext cx="1162032" cy="247552"/>
          </a:xfrm>
          <a:prstGeom prst="rect">
            <a:avLst/>
          </a:prstGeom>
        </p:spPr>
      </p:pic>
      <p:pic>
        <p:nvPicPr>
          <p:cNvPr id="50" name="picture 50"/>
          <p:cNvPicPr>
            <a:picLocks noChangeAspect="1"/>
          </p:cNvPicPr>
          <p:nvPr/>
        </p:nvPicPr>
        <p:blipFill>
          <a:blip r:embed="rId4"/>
          <a:stretch>
            <a:fillRect/>
          </a:stretch>
        </p:blipFill>
        <p:spPr>
          <a:xfrm rot="21600000">
            <a:off x="654080" y="4289404"/>
            <a:ext cx="374587" cy="368280"/>
          </a:xfrm>
          <a:prstGeom prst="rect">
            <a:avLst/>
          </a:prstGeom>
        </p:spPr>
      </p:pic>
      <p:pic>
        <p:nvPicPr>
          <p:cNvPr id="52" name="picture 52"/>
          <p:cNvPicPr>
            <a:picLocks noChangeAspect="1"/>
          </p:cNvPicPr>
          <p:nvPr/>
        </p:nvPicPr>
        <p:blipFill>
          <a:blip r:embed="rId5"/>
          <a:stretch>
            <a:fillRect/>
          </a:stretch>
        </p:blipFill>
        <p:spPr>
          <a:xfrm rot="21600000">
            <a:off x="660433" y="746145"/>
            <a:ext cx="368235" cy="361970"/>
          </a:xfrm>
          <a:prstGeom prst="rect">
            <a:avLst/>
          </a:prstGeom>
        </p:spPr>
      </p:pic>
      <p:pic>
        <p:nvPicPr>
          <p:cNvPr id="54" name="picture 54"/>
          <p:cNvPicPr>
            <a:picLocks noChangeAspect="1"/>
          </p:cNvPicPr>
          <p:nvPr/>
        </p:nvPicPr>
        <p:blipFill>
          <a:blip r:embed="rId6"/>
          <a:stretch>
            <a:fillRect/>
          </a:stretch>
        </p:blipFill>
        <p:spPr>
          <a:xfrm rot="21600000">
            <a:off x="1079491" y="4600582"/>
            <a:ext cx="5721371" cy="12725"/>
          </a:xfrm>
          <a:prstGeom prst="rect">
            <a:avLst/>
          </a:prstGeom>
        </p:spPr>
      </p:pic>
      <p:pic>
        <p:nvPicPr>
          <p:cNvPr id="64" name="picture 64"/>
          <p:cNvPicPr>
            <a:picLocks noChangeAspect="1"/>
          </p:cNvPicPr>
          <p:nvPr/>
        </p:nvPicPr>
        <p:blipFill>
          <a:blip r:embed="rId7"/>
          <a:stretch>
            <a:fillRect/>
          </a:stretch>
        </p:blipFill>
        <p:spPr>
          <a:xfrm rot="21600000">
            <a:off x="1079491" y="1050908"/>
            <a:ext cx="4248128" cy="6415"/>
          </a:xfrm>
          <a:prstGeom prst="rect">
            <a:avLst/>
          </a:prstGeom>
        </p:spPr>
      </p:pic>
      <p:pic>
        <p:nvPicPr>
          <p:cNvPr id="66" name="picture 66"/>
          <p:cNvPicPr>
            <a:picLocks noChangeAspect="1"/>
          </p:cNvPicPr>
          <p:nvPr/>
        </p:nvPicPr>
        <p:blipFill>
          <a:blip r:embed="rId8"/>
          <a:stretch>
            <a:fillRect/>
          </a:stretch>
        </p:blipFill>
        <p:spPr>
          <a:xfrm rot="21600000">
            <a:off x="6464315" y="1038183"/>
            <a:ext cx="342898" cy="64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571494" y="350059"/>
            <a:ext cx="6883403" cy="3659926"/>
            <a:chOff x="0" y="0"/>
            <a:chExt cx="6883403" cy="3659926"/>
          </a:xfrm>
        </p:grpSpPr>
        <p:pic>
          <p:nvPicPr>
            <p:cNvPr id="68" name="picture 68"/>
            <p:cNvPicPr>
              <a:picLocks noChangeAspect="1"/>
            </p:cNvPicPr>
            <p:nvPr/>
          </p:nvPicPr>
          <p:blipFill>
            <a:blip r:embed="rId1"/>
            <a:stretch>
              <a:fillRect/>
            </a:stretch>
          </p:blipFill>
          <p:spPr>
            <a:xfrm rot="21600000">
              <a:off x="19058" y="122978"/>
              <a:ext cx="6864345" cy="3536948"/>
            </a:xfrm>
            <a:prstGeom prst="rect">
              <a:avLst/>
            </a:prstGeom>
          </p:spPr>
        </p:pic>
        <p:sp>
          <p:nvSpPr>
            <p:cNvPr id="70" name="textbox 70"/>
            <p:cNvSpPr/>
            <p:nvPr/>
          </p:nvSpPr>
          <p:spPr>
            <a:xfrm>
              <a:off x="-12700" y="-12700"/>
              <a:ext cx="6012815" cy="330072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9000"/>
                </a:lnSpc>
              </a:pPr>
              <a:endParaRPr sz="900" dirty="0">
                <a:latin typeface="黑体" panose="02010609060101010101" charset="-122"/>
                <a:ea typeface="黑体" panose="02010609060101010101" charset="-122"/>
                <a:cs typeface="黑体" panose="02010609060101010101" charset="-122"/>
              </a:endParaRPr>
            </a:p>
            <a:p>
              <a:pPr marL="425450" algn="l" rtl="0" eaLnBrk="0">
                <a:lnSpc>
                  <a:spcPct val="90000"/>
                </a:lnSpc>
                <a:spcBef>
                  <a:spcPts val="885"/>
                </a:spcBef>
              </a:pPr>
              <a:r>
                <a:rPr sz="1400" kern="0" spc="70" dirty="0">
                  <a:solidFill>
                    <a:srgbClr val="FFFFFF">
                      <a:alpha val="100000"/>
                    </a:srgbClr>
                  </a:solidFill>
                  <a:latin typeface="黑体" panose="02010609060101010101" charset="-122"/>
                  <a:ea typeface="黑体" panose="02010609060101010101" charset="-122"/>
                  <a:cs typeface="黑体" panose="02010609060101010101" charset="-122"/>
                </a:rPr>
                <a:t>央视</a:t>
              </a:r>
              <a:endParaRPr sz="1400" dirty="0">
                <a:latin typeface="黑体" panose="02010609060101010101" charset="-122"/>
                <a:ea typeface="黑体" panose="02010609060101010101" charset="-122"/>
                <a:cs typeface="黑体" panose="02010609060101010101" charset="-122"/>
              </a:endParaRPr>
            </a:p>
            <a:p>
              <a:pPr marL="431800" algn="l" rtl="0" eaLnBrk="0">
                <a:lnSpc>
                  <a:spcPct val="91000"/>
                </a:lnSpc>
                <a:spcBef>
                  <a:spcPts val="10"/>
                </a:spcBef>
              </a:pPr>
              <a:r>
                <a:rPr sz="1400" kern="0" spc="-10" dirty="0">
                  <a:solidFill>
                    <a:srgbClr val="E96812">
                      <a:alpha val="100000"/>
                    </a:srgbClr>
                  </a:solidFill>
                  <a:latin typeface="黑体" panose="02010609060101010101" charset="-122"/>
                  <a:ea typeface="黑体" panose="02010609060101010101" charset="-122"/>
                  <a:cs typeface="黑体" panose="02010609060101010101" charset="-122"/>
                </a:rPr>
                <a:t>新</a:t>
              </a:r>
              <a:r>
                <a:rPr sz="1400" kern="0" spc="-10" dirty="0">
                  <a:solidFill>
                    <a:srgbClr val="FFFFFF">
                      <a:alpha val="100000"/>
                    </a:srgbClr>
                  </a:solidFill>
                  <a:latin typeface="黑体" panose="02010609060101010101" charset="-122"/>
                  <a:ea typeface="黑体" panose="02010609060101010101" charset="-122"/>
                  <a:cs typeface="黑体" panose="02010609060101010101" charset="-122"/>
                </a:rPr>
                <a:t>闻</a:t>
              </a:r>
              <a:endParaRPr sz="14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1461770" algn="l" rtl="0" eaLnBrk="0">
                <a:lnSpc>
                  <a:spcPct val="78000"/>
                </a:lnSpc>
                <a:spcBef>
                  <a:spcPts val="270"/>
                </a:spcBef>
              </a:pPr>
              <a:r>
                <a:rPr sz="900" b="1" kern="0" spc="170" dirty="0">
                  <a:solidFill>
                    <a:srgbClr val="79373A">
                      <a:alpha val="100000"/>
                    </a:srgbClr>
                  </a:solidFill>
                  <a:latin typeface="宋体" panose="02010600030101010101" pitchFamily="2" charset="-122"/>
                  <a:ea typeface="宋体" panose="02010600030101010101" pitchFamily="2" charset="-122"/>
                  <a:cs typeface="宋体" panose="02010600030101010101" pitchFamily="2" charset="-122"/>
                </a:rPr>
                <a:t>中共中央</a:t>
              </a:r>
              <a:endParaRPr sz="900" dirty="0">
                <a:latin typeface="宋体" panose="02010600030101010101" pitchFamily="2" charset="-122"/>
                <a:ea typeface="宋体" panose="02010600030101010101" pitchFamily="2" charset="-122"/>
                <a:cs typeface="宋体" panose="02010600030101010101" pitchFamily="2" charset="-122"/>
              </a:endParaRPr>
            </a:p>
            <a:p>
              <a:pPr marL="3530600" algn="l" rtl="0" eaLnBrk="0">
                <a:lnSpc>
                  <a:spcPct val="86000"/>
                </a:lnSpc>
                <a:spcBef>
                  <a:spcPts val="10"/>
                </a:spcBef>
              </a:pPr>
              <a:r>
                <a:rPr sz="1400" kern="0" spc="-10" dirty="0">
                  <a:solidFill>
                    <a:srgbClr val="CE7F0A">
                      <a:alpha val="100000"/>
                    </a:srgbClr>
                  </a:solidFill>
                  <a:latin typeface="黑体" panose="02010609060101010101" charset="-122"/>
                  <a:ea typeface="黑体" panose="02010609060101010101" charset="-122"/>
                  <a:cs typeface="黑体" panose="02010609060101010101" charset="-122"/>
                </a:rPr>
                <a:t>党中央领导改革的总体设</a:t>
              </a:r>
              <a:endParaRPr sz="1400" dirty="0">
                <a:latin typeface="黑体" panose="02010609060101010101" charset="-122"/>
                <a:ea typeface="黑体" panose="02010609060101010101" charset="-122"/>
                <a:cs typeface="黑体" panose="02010609060101010101" charset="-122"/>
              </a:endParaRPr>
            </a:p>
            <a:p>
              <a:pPr marL="3181350" algn="l" rtl="0" eaLnBrk="0">
                <a:lnSpc>
                  <a:spcPct val="151000"/>
                </a:lnSpc>
                <a:spcBef>
                  <a:spcPts val="5"/>
                </a:spcBef>
              </a:pPr>
              <a:r>
                <a:rPr sz="1400" kern="0" spc="-10" dirty="0">
                  <a:solidFill>
                    <a:srgbClr val="CE7F0A">
                      <a:alpha val="100000"/>
                    </a:srgbClr>
                  </a:solidFill>
                  <a:latin typeface="黑体" panose="02010609060101010101" charset="-122"/>
                  <a:ea typeface="黑体" panose="02010609060101010101" charset="-122"/>
                  <a:cs typeface="黑体" panose="02010609060101010101" charset="-122"/>
                </a:rPr>
                <a:t>计、统筹协调、整体推进。完</a:t>
              </a:r>
              <a:r>
                <a:rPr sz="1400" kern="0" spc="0" dirty="0">
                  <a:solidFill>
                    <a:srgbClr val="CE7F0A">
                      <a:alpha val="100000"/>
                    </a:srgbClr>
                  </a:solidFill>
                  <a:latin typeface="黑体" panose="02010609060101010101" charset="-122"/>
                  <a:ea typeface="黑体" panose="02010609060101010101" charset="-122"/>
                  <a:cs typeface="黑体" panose="02010609060101010101" charset="-122"/>
                </a:rPr>
                <a:t>       </a:t>
              </a:r>
              <a:r>
                <a:rPr sz="1400" kern="0" spc="-10" dirty="0">
                  <a:solidFill>
                    <a:srgbClr val="CE7F0A">
                      <a:alpha val="100000"/>
                    </a:srgbClr>
                  </a:solidFill>
                  <a:latin typeface="黑体" panose="02010609060101010101" charset="-122"/>
                  <a:ea typeface="黑体" panose="02010609060101010101" charset="-122"/>
                  <a:cs typeface="黑体" panose="02010609060101010101" charset="-122"/>
                </a:rPr>
                <a:t>善党中央重大决策部署落实机</a:t>
              </a:r>
              <a:r>
                <a:rPr sz="1400" kern="0" spc="0" dirty="0">
                  <a:solidFill>
                    <a:srgbClr val="CE7F0A">
                      <a:alpha val="100000"/>
                    </a:srgbClr>
                  </a:solidFill>
                  <a:latin typeface="黑体" panose="02010609060101010101" charset="-122"/>
                  <a:ea typeface="黑体" panose="02010609060101010101" charset="-122"/>
                  <a:cs typeface="黑体" panose="02010609060101010101" charset="-122"/>
                </a:rPr>
                <a:t>       </a:t>
              </a:r>
              <a:r>
                <a:rPr sz="1400" kern="0" spc="-10" dirty="0">
                  <a:solidFill>
                    <a:srgbClr val="CE7F0A">
                      <a:alpha val="100000"/>
                    </a:srgbClr>
                  </a:solidFill>
                  <a:latin typeface="黑体" panose="02010609060101010101" charset="-122"/>
                  <a:ea typeface="黑体" panose="02010609060101010101" charset="-122"/>
                  <a:cs typeface="黑体" panose="02010609060101010101" charset="-122"/>
                </a:rPr>
                <a:t>制，确保党中央令行</a:t>
              </a:r>
              <a:r>
                <a:rPr sz="1400" kern="0" spc="-20" dirty="0">
                  <a:solidFill>
                    <a:srgbClr val="CE7F0A">
                      <a:alpha val="100000"/>
                    </a:srgbClr>
                  </a:solidFill>
                  <a:latin typeface="黑体" panose="02010609060101010101" charset="-122"/>
                  <a:ea typeface="黑体" panose="02010609060101010101" charset="-122"/>
                  <a:cs typeface="黑体" panose="02010609060101010101" charset="-122"/>
                </a:rPr>
                <a:t>禁止。</a:t>
              </a:r>
              <a:endParaRPr sz="14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6000"/>
                </a:lnSpc>
              </a:pPr>
              <a:endParaRPr sz="200" dirty="0">
                <a:latin typeface="Arial" panose="020B0604020202020204"/>
                <a:ea typeface="Arial" panose="020B0604020202020204"/>
                <a:cs typeface="Arial" panose="020B0604020202020204"/>
              </a:endParaRPr>
            </a:p>
            <a:p>
              <a:pPr marL="632460" algn="l" rtl="0" eaLnBrk="0">
                <a:lnSpc>
                  <a:spcPct val="100000"/>
                </a:lnSpc>
                <a:spcBef>
                  <a:spcPts val="0"/>
                </a:spcBef>
              </a:pPr>
              <a:r>
                <a:rPr sz="900" i="1" kern="0" spc="3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焦点访谈</a:t>
              </a:r>
              <a:endParaRPr sz="900" dirty="0">
                <a:latin typeface="宋体" panose="02010600030101010101" pitchFamily="2" charset="-122"/>
                <a:ea typeface="宋体" panose="02010600030101010101" pitchFamily="2" charset="-122"/>
                <a:cs typeface="宋体" panose="02010600030101010101" pitchFamily="2" charset="-122"/>
              </a:endParaRPr>
            </a:p>
          </p:txBody>
        </p:sp>
        <p:pic>
          <p:nvPicPr>
            <p:cNvPr id="72" name="picture 72"/>
            <p:cNvPicPr>
              <a:picLocks noChangeAspect="1"/>
            </p:cNvPicPr>
            <p:nvPr/>
          </p:nvPicPr>
          <p:blipFill>
            <a:blip r:embed="rId2"/>
            <a:stretch>
              <a:fillRect/>
            </a:stretch>
          </p:blipFill>
          <p:spPr>
            <a:xfrm rot="21600000">
              <a:off x="1746262" y="2662981"/>
              <a:ext cx="69880" cy="63518"/>
            </a:xfrm>
            <a:prstGeom prst="rect">
              <a:avLst/>
            </a:prstGeom>
          </p:spPr>
        </p:pic>
      </p:grpSp>
      <p:sp>
        <p:nvSpPr>
          <p:cNvPr id="74" name="textbox 74"/>
          <p:cNvSpPr/>
          <p:nvPr/>
        </p:nvSpPr>
        <p:spPr>
          <a:xfrm>
            <a:off x="1371573" y="5113725"/>
            <a:ext cx="4596129" cy="585469"/>
          </a:xfrm>
          <a:prstGeom prst="rect">
            <a:avLst/>
          </a:prstGeom>
          <a:noFill/>
          <a:ln w="0" cap="flat">
            <a:noFill/>
            <a:prstDash val="solid"/>
            <a:miter lim="0"/>
          </a:ln>
        </p:spPr>
        <p:txBody>
          <a:bodyPr vert="horz" wrap="square" lIns="0" tIns="588" rIns="0" bIns="0"/>
          <a:lstStyle/>
          <a:p>
            <a:pPr marL="12700" indent="273050" algn="l" rtl="0" eaLnBrk="0">
              <a:lnSpc>
                <a:spcPct val="139000"/>
              </a:lnSpc>
              <a:spcBef>
                <a:spcPts val="5"/>
              </a:spcBef>
            </a:pPr>
            <a:endParaRPr sz="16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78" name="textbox 78"/>
          <p:cNvSpPr/>
          <p:nvPr/>
        </p:nvSpPr>
        <p:spPr>
          <a:xfrm>
            <a:off x="1585963" y="1620877"/>
            <a:ext cx="1412239" cy="3079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indent="37465" algn="l" rtl="0" eaLnBrk="0">
              <a:lnSpc>
                <a:spcPct val="103000"/>
              </a:lnSpc>
              <a:spcBef>
                <a:spcPts val="0"/>
              </a:spcBef>
            </a:pPr>
            <a:r>
              <a:rPr sz="900" i="1" kern="0" spc="-10" dirty="0">
                <a:solidFill>
                  <a:srgbClr val="79373A">
                    <a:alpha val="100000"/>
                  </a:srgbClr>
                </a:solidFill>
                <a:latin typeface="宋体" panose="02010600030101010101" pitchFamily="2" charset="-122"/>
                <a:ea typeface="宋体" panose="02010600030101010101" pitchFamily="2" charset="-122"/>
                <a:cs typeface="宋体" panose="02010600030101010101" pitchFamily="2" charset="-122"/>
              </a:rPr>
              <a:t>关于进一步全面深化改革、</a:t>
            </a:r>
            <a:r>
              <a:rPr sz="900" kern="0" spc="20" dirty="0">
                <a:solidFill>
                  <a:srgbClr val="79373A">
                    <a:alpha val="100000"/>
                  </a:srgbClr>
                </a:solidFill>
                <a:latin typeface="宋体" panose="02010600030101010101" pitchFamily="2" charset="-122"/>
                <a:ea typeface="宋体" panose="02010600030101010101" pitchFamily="2" charset="-122"/>
                <a:cs typeface="宋体" panose="02010600030101010101" pitchFamily="2" charset="-122"/>
              </a:rPr>
              <a:t> </a:t>
            </a:r>
            <a:r>
              <a:rPr sz="900" i="1" kern="0" spc="70" dirty="0">
                <a:solidFill>
                  <a:srgbClr val="79373A">
                    <a:alpha val="100000"/>
                  </a:srgbClr>
                </a:solidFill>
                <a:latin typeface="宋体" panose="02010600030101010101" pitchFamily="2" charset="-122"/>
                <a:ea typeface="宋体" panose="02010600030101010101" pitchFamily="2" charset="-122"/>
                <a:cs typeface="宋体" panose="02010600030101010101" pitchFamily="2" charset="-122"/>
              </a:rPr>
              <a:t>推进中国式现代化的决定</a:t>
            </a:r>
            <a:endParaRPr sz="900" dirty="0">
              <a:latin typeface="宋体" panose="02010600030101010101" pitchFamily="2" charset="-122"/>
              <a:ea typeface="宋体" panose="02010600030101010101" pitchFamily="2" charset="-122"/>
              <a:cs typeface="宋体" panose="02010600030101010101" pitchFamily="2" charset="-122"/>
            </a:endParaRPr>
          </a:p>
        </p:txBody>
      </p:sp>
      <p:pic>
        <p:nvPicPr>
          <p:cNvPr id="80" name="picture 80"/>
          <p:cNvPicPr>
            <a:picLocks noChangeAspect="1"/>
          </p:cNvPicPr>
          <p:nvPr/>
        </p:nvPicPr>
        <p:blipFill>
          <a:blip r:embed="rId3"/>
          <a:stretch>
            <a:fillRect/>
          </a:stretch>
        </p:blipFill>
        <p:spPr>
          <a:xfrm rot="21600000">
            <a:off x="5283225" y="4371957"/>
            <a:ext cx="1174737" cy="253968"/>
          </a:xfrm>
          <a:prstGeom prst="rect">
            <a:avLst/>
          </a:prstGeom>
        </p:spPr>
      </p:pic>
      <p:sp>
        <p:nvSpPr>
          <p:cNvPr id="82" name="textbox 82"/>
          <p:cNvSpPr/>
          <p:nvPr/>
        </p:nvSpPr>
        <p:spPr>
          <a:xfrm>
            <a:off x="1310005" y="4361815"/>
            <a:ext cx="3493770" cy="1638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一</a:t>
            </a:r>
            <a:r>
              <a:rPr kern="0" spc="-200" dirty="0">
                <a:solidFill>
                  <a:srgbClr val="FC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、维护基本经济制度安全</a:t>
            </a:r>
            <a:endParaRPr b="1" kern="0" spc="90" dirty="0">
              <a:solidFill>
                <a:srgbClr val="FC0000">
                  <a:alpha val="100000"/>
                </a:srgbClr>
              </a:solidFill>
              <a:latin typeface="黑体" panose="02010609060101010101" charset="-122"/>
              <a:ea typeface="黑体" panose="02010609060101010101" charset="-122"/>
              <a:cs typeface="黑体" panose="02010609060101010101" charset="-122"/>
            </a:endParaRPr>
          </a:p>
        </p:txBody>
      </p:sp>
      <p:pic>
        <p:nvPicPr>
          <p:cNvPr id="84" name="picture 84"/>
          <p:cNvPicPr>
            <a:picLocks noChangeAspect="1"/>
          </p:cNvPicPr>
          <p:nvPr/>
        </p:nvPicPr>
        <p:blipFill>
          <a:blip r:embed="rId4"/>
          <a:stretch>
            <a:fillRect/>
          </a:stretch>
        </p:blipFill>
        <p:spPr>
          <a:xfrm rot="21600000">
            <a:off x="654080" y="4289404"/>
            <a:ext cx="380940" cy="368280"/>
          </a:xfrm>
          <a:prstGeom prst="rect">
            <a:avLst/>
          </a:prstGeom>
        </p:spPr>
      </p:pic>
      <p:pic>
        <p:nvPicPr>
          <p:cNvPr id="86" name="picture 86"/>
          <p:cNvPicPr>
            <a:picLocks noChangeAspect="1"/>
          </p:cNvPicPr>
          <p:nvPr/>
        </p:nvPicPr>
        <p:blipFill>
          <a:blip r:embed="rId5"/>
          <a:stretch>
            <a:fillRect/>
          </a:stretch>
        </p:blipFill>
        <p:spPr>
          <a:xfrm rot="21600000">
            <a:off x="1079491" y="4594273"/>
            <a:ext cx="5721371" cy="12617"/>
          </a:xfrm>
          <a:prstGeom prst="rect">
            <a:avLst/>
          </a:prstGeom>
        </p:spPr>
      </p:pic>
      <p:pic>
        <p:nvPicPr>
          <p:cNvPr id="88" name="picture 88"/>
          <p:cNvPicPr>
            <a:picLocks noChangeAspect="1"/>
          </p:cNvPicPr>
          <p:nvPr/>
        </p:nvPicPr>
        <p:blipFill>
          <a:blip r:embed="rId6"/>
          <a:stretch>
            <a:fillRect/>
          </a:stretch>
        </p:blipFill>
        <p:spPr>
          <a:xfrm rot="21600000">
            <a:off x="6775451" y="4079899"/>
            <a:ext cx="654034" cy="6350"/>
          </a:xfrm>
          <a:prstGeom prst="rect">
            <a:avLst/>
          </a:prstGeom>
        </p:spPr>
      </p:pic>
      <p:pic>
        <p:nvPicPr>
          <p:cNvPr id="90" name="picture 90"/>
          <p:cNvPicPr>
            <a:picLocks noChangeAspect="1"/>
          </p:cNvPicPr>
          <p:nvPr/>
        </p:nvPicPr>
        <p:blipFill>
          <a:blip r:embed="rId7"/>
          <a:stretch>
            <a:fillRect/>
          </a:stretch>
        </p:blipFill>
        <p:spPr>
          <a:xfrm rot="21600000">
            <a:off x="7410429" y="4067194"/>
            <a:ext cx="6352" cy="3517913"/>
          </a:xfrm>
          <a:prstGeom prst="rect">
            <a:avLst/>
          </a:prstGeom>
        </p:spPr>
      </p:pic>
      <p:sp>
        <p:nvSpPr>
          <p:cNvPr id="3" name="文本框 2"/>
          <p:cNvSpPr txBox="1"/>
          <p:nvPr/>
        </p:nvSpPr>
        <p:spPr>
          <a:xfrm>
            <a:off x="1310005" y="5167630"/>
            <a:ext cx="5026025" cy="1457960"/>
          </a:xfrm>
          <a:prstGeom prst="rect">
            <a:avLst/>
          </a:prstGeom>
          <a:noFill/>
        </p:spPr>
        <p:txBody>
          <a:bodyPr wrap="square" rtlCol="0" anchor="t">
            <a:spAutoFit/>
          </a:bodyPr>
          <a:p>
            <a:pPr marL="12700" indent="273050" algn="l" rtl="0" eaLnBrk="0">
              <a:lnSpc>
                <a:spcPct val="139000"/>
              </a:lnSpc>
              <a:spcBef>
                <a:spcPts val="5"/>
              </a:spcBef>
              <a:spcAft>
                <a:spcPts val="0"/>
              </a:spcAft>
            </a:pP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我国确立公有制为主体、多种所有</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制经济共同发展，按劳分配为主体、多种分配方式</a:t>
            </a:r>
            <a:r>
              <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并存，社会主义市场经济体制等社会主义基本经济制度。</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坚持基本经济制度不动摇，是有</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效维护我国经济安全</a:t>
            </a:r>
            <a:r>
              <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的底线要求。</a:t>
            </a:r>
            <a:endParaRPr lang="zh-CN" altLang="en-US"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2"/>
          <p:cNvSpPr/>
          <p:nvPr>
            <p:custDataLst>
              <p:tags r:id="rId1"/>
            </p:custDataLst>
          </p:nvPr>
        </p:nvSpPr>
        <p:spPr>
          <a:xfrm>
            <a:off x="1666875" y="2217420"/>
            <a:ext cx="5123815" cy="2285365"/>
          </a:xfrm>
          <a:prstGeom prst="rect">
            <a:avLst/>
          </a:prstGeom>
          <a:noFill/>
          <a:ln w="0" cap="flat">
            <a:noFill/>
            <a:prstDash val="solid"/>
            <a:miter lim="0"/>
          </a:ln>
        </p:spPr>
        <p:txBody>
          <a:bodyPr vert="horz" wrap="square" lIns="0" tIns="0" rIns="0" bIns="0"/>
          <a:lstStyle/>
          <a:p>
            <a:pPr algn="l" rtl="0" eaLnBrk="0">
              <a:lnSpc>
                <a:spcPct val="10000"/>
              </a:lnSpc>
            </a:pPr>
            <a:endParaRPr sz="100" dirty="0">
              <a:latin typeface="Arial" panose="020B0604020202020204"/>
              <a:ea typeface="Arial" panose="020B0604020202020204"/>
              <a:cs typeface="Arial" panose="020B0604020202020204"/>
            </a:endParaRPr>
          </a:p>
          <a:p>
            <a:pPr marL="12700" indent="304800" algn="l" rtl="0" eaLnBrk="0">
              <a:lnSpc>
                <a:spcPct val="117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基本经济制度安全在国家经济安全中的地位至关重要。制度优势是一个国家的根本优势，只有保证基本经济制度安全，才能解放和发展生产力。我国《宪法》规定：“中华人民 共和国的社会主义经济制度的基础是生产资料的社会</a:t>
            </a:r>
            <a:r>
              <a:rPr lang="zh-CN" altLang="en-US" sz="1400" kern="0" spc="20" dirty="0">
                <a:solidFill>
                  <a:srgbClr val="000000">
                    <a:alpha val="100000"/>
                  </a:srgbClr>
                </a:solidFill>
                <a:latin typeface="黑体" panose="02010609060101010101" charset="-122"/>
                <a:ea typeface="黑体" panose="02010609060101010101" charset="-122"/>
                <a:cs typeface="黑体" panose="02010609060101010101" charset="-122"/>
              </a:rPr>
              <a:t>主义</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公有制，即全民所有制和劳动群众集体所有制。”“在法律规定范围内的个体经济、私营经济等非公有制经济，是社会主义市场经济的重要组成部分。”公有制为主体、多种所有制经济共同发展，既是社会主义制度优越性的集中体现，也是把马克思主义基本原理创造性地运用在我国基本经济制度上的伟大创造。公有制经济和非公有制经济都是社会主义市场经济的重要组成部分，共同构成我国经济社会发展的重要基础。要坚持和完善公有制为主体、多种所有制经济共同发展的所有制结构，激发各类经营主体活力，保证基本经济制度安全。</a:t>
            </a:r>
            <a:endParaRPr sz="14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94" name="textbox 94"/>
          <p:cNvSpPr/>
          <p:nvPr>
            <p:custDataLst>
              <p:tags r:id="rId2"/>
            </p:custDataLst>
          </p:nvPr>
        </p:nvSpPr>
        <p:spPr>
          <a:xfrm>
            <a:off x="1461135" y="6767830"/>
            <a:ext cx="5123815" cy="2133600"/>
          </a:xfrm>
          <a:prstGeom prst="rect">
            <a:avLst/>
          </a:prstGeom>
          <a:noFill/>
          <a:ln w="0" cap="flat">
            <a:noFill/>
            <a:prstDash val="solid"/>
            <a:miter lim="0"/>
          </a:ln>
        </p:spPr>
        <p:txBody>
          <a:bodyPr vert="horz" wrap="square" lIns="0" tIns="0" rIns="0" bIns="0"/>
          <a:lstStyle/>
          <a:p>
            <a:pPr algn="l" rtl="0" eaLnBrk="0">
              <a:lnSpc>
                <a:spcPct val="52000"/>
              </a:lnSpc>
            </a:pPr>
            <a:endParaRPr sz="100" dirty="0">
              <a:latin typeface="Arial" panose="020B0604020202020204"/>
              <a:ea typeface="Arial" panose="020B0604020202020204"/>
              <a:cs typeface="Arial" panose="020B0604020202020204"/>
            </a:endParaRPr>
          </a:p>
          <a:p>
            <a:pPr marL="12700" indent="285750" algn="l" rtl="0" eaLnBrk="0">
              <a:lnSpc>
                <a:spcPct val="144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所有制结构决定着分配制度。我国基本经济制度规定的所有制结构，决定了必然要采取按劳分配为主体、多种分配方式并存的分配制度。这一分配制度符合我国生产力和生产关系的实际，既有利于鼓励先进，提升效率，最大限度激发活力，又有利于防止两极分化</a:t>
            </a:r>
            <a:r>
              <a:rPr lang="zh-CN" sz="1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逐步实现共同富裕，体现了公平与效率的有机统一。要不断地完善分配制度，构建初次分配、再分配、第三次分配协调配套的制度体系。只有保证基本经济制度安全，保障分配公平，才能推动共同富裕取得实质性进展。</a:t>
            </a:r>
            <a:endParaRPr sz="14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00" name="picture 100"/>
          <p:cNvPicPr>
            <a:picLocks noChangeAspect="1"/>
          </p:cNvPicPr>
          <p:nvPr>
            <p:custDataLst>
              <p:tags r:id="rId3"/>
            </p:custDataLst>
          </p:nvPr>
        </p:nvPicPr>
        <p:blipFill>
          <a:blip r:embed="rId4"/>
          <a:stretch>
            <a:fillRect/>
          </a:stretch>
        </p:blipFill>
        <p:spPr>
          <a:xfrm rot="21600000">
            <a:off x="5616609" y="1755733"/>
            <a:ext cx="1174737" cy="260384"/>
          </a:xfrm>
          <a:prstGeom prst="rect">
            <a:avLst/>
          </a:prstGeom>
        </p:spPr>
      </p:pic>
      <p:pic>
        <p:nvPicPr>
          <p:cNvPr id="102" name="picture 102"/>
          <p:cNvPicPr>
            <a:picLocks noChangeAspect="1"/>
          </p:cNvPicPr>
          <p:nvPr>
            <p:custDataLst>
              <p:tags r:id="rId5"/>
            </p:custDataLst>
          </p:nvPr>
        </p:nvPicPr>
        <p:blipFill>
          <a:blip r:embed="rId6"/>
          <a:stretch>
            <a:fillRect/>
          </a:stretch>
        </p:blipFill>
        <p:spPr>
          <a:xfrm rot="21600000">
            <a:off x="5398162" y="6207173"/>
            <a:ext cx="1168384" cy="253968"/>
          </a:xfrm>
          <a:prstGeom prst="rect">
            <a:avLst/>
          </a:prstGeom>
        </p:spPr>
      </p:pic>
      <p:sp>
        <p:nvSpPr>
          <p:cNvPr id="104" name="textbox 104"/>
          <p:cNvSpPr/>
          <p:nvPr>
            <p:custDataLst>
              <p:tags r:id="rId7"/>
            </p:custDataLst>
          </p:nvPr>
        </p:nvSpPr>
        <p:spPr>
          <a:xfrm>
            <a:off x="1666875" y="1619250"/>
            <a:ext cx="3235325" cy="36512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一</a:t>
            </a:r>
            <a:r>
              <a:rPr b="1" kern="0" spc="-80" dirty="0">
                <a:solidFill>
                  <a:srgbClr val="FC0000">
                    <a:alpha val="100000"/>
                  </a:srgbClr>
                </a:solidFill>
                <a:latin typeface="黑体" panose="02010609060101010101" charset="-122"/>
                <a:ea typeface="黑体" panose="02010609060101010101" charset="-122"/>
                <a:cs typeface="黑体" panose="02010609060101010101" charset="-122"/>
              </a:rPr>
              <a:t>、维护基本经济制</a:t>
            </a: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度安</a:t>
            </a:r>
            <a:r>
              <a:rPr b="1" kern="0" spc="-80" dirty="0">
                <a:solidFill>
                  <a:srgbClr val="FC0000">
                    <a:alpha val="100000"/>
                  </a:srgbClr>
                </a:solidFill>
                <a:latin typeface="黑体" panose="02010609060101010101" charset="-122"/>
                <a:ea typeface="黑体" panose="02010609060101010101" charset="-122"/>
                <a:cs typeface="黑体" panose="02010609060101010101" charset="-122"/>
              </a:rPr>
              <a:t>全</a:t>
            </a:r>
            <a:endParaRPr b="1" kern="0" spc="-80" dirty="0">
              <a:solidFill>
                <a:srgbClr val="FC0000">
                  <a:alpha val="100000"/>
                </a:srgbClr>
              </a:solidFill>
              <a:latin typeface="黑体" panose="02010609060101010101" charset="-122"/>
              <a:ea typeface="黑体" panose="02010609060101010101" charset="-122"/>
              <a:cs typeface="黑体" panose="02010609060101010101" charset="-122"/>
            </a:endParaRPr>
          </a:p>
        </p:txBody>
      </p:sp>
      <p:sp>
        <p:nvSpPr>
          <p:cNvPr id="106" name="textbox 106"/>
          <p:cNvSpPr/>
          <p:nvPr>
            <p:custDataLst>
              <p:tags r:id="rId8"/>
            </p:custDataLst>
          </p:nvPr>
        </p:nvSpPr>
        <p:spPr>
          <a:xfrm>
            <a:off x="1461770" y="6177915"/>
            <a:ext cx="3832225" cy="1638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一</a:t>
            </a:r>
            <a:r>
              <a:rPr kern="0" spc="-200" dirty="0">
                <a:solidFill>
                  <a:srgbClr val="FC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C0000">
                    <a:alpha val="100000"/>
                  </a:srgbClr>
                </a:solidFill>
                <a:latin typeface="黑体" panose="02010609060101010101" charset="-122"/>
                <a:ea typeface="黑体" panose="02010609060101010101" charset="-122"/>
                <a:cs typeface="黑体" panose="02010609060101010101" charset="-122"/>
              </a:rPr>
              <a:t>、维护基本经济制度安全</a:t>
            </a:r>
            <a:endParaRPr b="1" kern="0" spc="90" dirty="0">
              <a:solidFill>
                <a:srgbClr val="FC0000">
                  <a:alpha val="100000"/>
                </a:srgbClr>
              </a:solidFill>
              <a:latin typeface="黑体" panose="02010609060101010101" charset="-122"/>
              <a:ea typeface="黑体" panose="02010609060101010101" charset="-122"/>
              <a:cs typeface="黑体" panose="02010609060101010101" charset="-122"/>
            </a:endParaRPr>
          </a:p>
        </p:txBody>
      </p:sp>
      <p:pic>
        <p:nvPicPr>
          <p:cNvPr id="108" name="picture 108"/>
          <p:cNvPicPr>
            <a:picLocks noChangeAspect="1"/>
          </p:cNvPicPr>
          <p:nvPr>
            <p:custDataLst>
              <p:tags r:id="rId9"/>
            </p:custDataLst>
          </p:nvPr>
        </p:nvPicPr>
        <p:blipFill>
          <a:blip r:embed="rId10"/>
          <a:stretch>
            <a:fillRect/>
          </a:stretch>
        </p:blipFill>
        <p:spPr>
          <a:xfrm rot="21600000">
            <a:off x="974758" y="1679596"/>
            <a:ext cx="374587" cy="374589"/>
          </a:xfrm>
          <a:prstGeom prst="rect">
            <a:avLst/>
          </a:prstGeom>
        </p:spPr>
      </p:pic>
      <p:pic>
        <p:nvPicPr>
          <p:cNvPr id="110" name="picture 110"/>
          <p:cNvPicPr>
            <a:picLocks noChangeAspect="1"/>
          </p:cNvPicPr>
          <p:nvPr>
            <p:custDataLst>
              <p:tags r:id="rId11"/>
            </p:custDataLst>
          </p:nvPr>
        </p:nvPicPr>
        <p:blipFill>
          <a:blip r:embed="rId12"/>
          <a:stretch>
            <a:fillRect/>
          </a:stretch>
        </p:blipFill>
        <p:spPr>
          <a:xfrm rot="21600000">
            <a:off x="762665" y="6118204"/>
            <a:ext cx="374587" cy="368280"/>
          </a:xfrm>
          <a:prstGeom prst="rect">
            <a:avLst/>
          </a:prstGeom>
        </p:spPr>
      </p:pic>
      <p:pic>
        <p:nvPicPr>
          <p:cNvPr id="112" name="picture 112"/>
          <p:cNvPicPr>
            <a:picLocks noChangeAspect="1"/>
          </p:cNvPicPr>
          <p:nvPr>
            <p:custDataLst>
              <p:tags r:id="rId13"/>
            </p:custDataLst>
          </p:nvPr>
        </p:nvPicPr>
        <p:blipFill>
          <a:blip r:embed="rId14"/>
          <a:stretch>
            <a:fillRect/>
          </a:stretch>
        </p:blipFill>
        <p:spPr>
          <a:xfrm rot="21600000">
            <a:off x="1393816" y="1984358"/>
            <a:ext cx="5721371" cy="12725"/>
          </a:xfrm>
          <a:prstGeom prst="rect">
            <a:avLst/>
          </a:prstGeom>
        </p:spPr>
      </p:pic>
      <p:pic>
        <p:nvPicPr>
          <p:cNvPr id="114" name="picture 114"/>
          <p:cNvPicPr>
            <a:picLocks noChangeAspect="1"/>
          </p:cNvPicPr>
          <p:nvPr>
            <p:custDataLst>
              <p:tags r:id="rId15"/>
            </p:custDataLst>
          </p:nvPr>
        </p:nvPicPr>
        <p:blipFill>
          <a:blip r:embed="rId16"/>
          <a:stretch>
            <a:fillRect/>
          </a:stretch>
        </p:blipFill>
        <p:spPr>
          <a:xfrm rot="21600000">
            <a:off x="1188076" y="6423073"/>
            <a:ext cx="5721371" cy="126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rot="21600000">
            <a:off x="711182" y="5025995"/>
            <a:ext cx="6908814" cy="3555982"/>
            <a:chOff x="0" y="0"/>
            <a:chExt cx="6908814" cy="3555982"/>
          </a:xfrm>
        </p:grpSpPr>
        <p:pic>
          <p:nvPicPr>
            <p:cNvPr id="124" name="picture 124"/>
            <p:cNvPicPr>
              <a:picLocks noChangeAspect="1"/>
            </p:cNvPicPr>
            <p:nvPr/>
          </p:nvPicPr>
          <p:blipFill>
            <a:blip r:embed="rId1"/>
            <a:stretch>
              <a:fillRect/>
            </a:stretch>
          </p:blipFill>
          <p:spPr>
            <a:xfrm rot="21600000">
              <a:off x="0" y="0"/>
              <a:ext cx="6908814" cy="3555982"/>
            </a:xfrm>
            <a:prstGeom prst="rect">
              <a:avLst/>
            </a:prstGeom>
          </p:spPr>
        </p:pic>
        <p:sp>
          <p:nvSpPr>
            <p:cNvPr id="126" name="textbox 126"/>
            <p:cNvSpPr/>
            <p:nvPr/>
          </p:nvSpPr>
          <p:spPr>
            <a:xfrm>
              <a:off x="673099" y="88693"/>
              <a:ext cx="4775200" cy="312991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5000"/>
                </a:lnSpc>
              </a:pPr>
              <a:r>
                <a:rPr sz="1300" kern="0" spc="90" dirty="0">
                  <a:solidFill>
                    <a:srgbClr val="FFFFFF">
                      <a:alpha val="100000"/>
                    </a:srgbClr>
                  </a:solidFill>
                  <a:latin typeface="黑体" panose="02010609060101010101" charset="-122"/>
                  <a:ea typeface="黑体" panose="02010609060101010101" charset="-122"/>
                  <a:cs typeface="黑体" panose="02010609060101010101" charset="-122"/>
                </a:rPr>
                <a:t>央视</a:t>
              </a:r>
              <a:endParaRPr sz="1300" dirty="0">
                <a:latin typeface="黑体" panose="02010609060101010101" charset="-122"/>
                <a:ea typeface="黑体" panose="02010609060101010101" charset="-122"/>
                <a:cs typeface="黑体" panose="02010609060101010101" charset="-122"/>
              </a:endParaRPr>
            </a:p>
            <a:p>
              <a:pPr marL="19050" algn="l" rtl="0" eaLnBrk="0">
                <a:lnSpc>
                  <a:spcPts val="1665"/>
                </a:lnSpc>
              </a:pPr>
              <a:r>
                <a:rPr sz="1300" kern="0" spc="-30" dirty="0">
                  <a:solidFill>
                    <a:srgbClr val="EE701D">
                      <a:alpha val="100000"/>
                    </a:srgbClr>
                  </a:solidFill>
                  <a:latin typeface="黑体" panose="02010609060101010101" charset="-122"/>
                  <a:ea typeface="黑体" panose="02010609060101010101" charset="-122"/>
                  <a:cs typeface="黑体" panose="02010609060101010101" charset="-122"/>
                </a:rPr>
                <a:t>新</a:t>
              </a:r>
              <a:r>
                <a:rPr sz="1300" kern="0" spc="-30" dirty="0">
                  <a:solidFill>
                    <a:srgbClr val="FFFFFF">
                      <a:alpha val="100000"/>
                    </a:srgbClr>
                  </a:solidFill>
                  <a:latin typeface="黑体" panose="02010609060101010101" charset="-122"/>
                  <a:ea typeface="黑体" panose="02010609060101010101" charset="-122"/>
                  <a:cs typeface="黑体" panose="02010609060101010101" charset="-122"/>
                </a:rPr>
                <a:t>闻</a:t>
              </a:r>
              <a:endParaRPr sz="13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r" rtl="0" eaLnBrk="0">
                <a:lnSpc>
                  <a:spcPts val="1490"/>
                </a:lnSpc>
                <a:spcBef>
                  <a:spcPts val="365"/>
                </a:spcBef>
              </a:pPr>
              <a:r>
                <a:rPr sz="1200" kern="0" spc="-120" dirty="0">
                  <a:solidFill>
                    <a:srgbClr val="AD7A24">
                      <a:alpha val="100000"/>
                    </a:srgbClr>
                  </a:solidFill>
                  <a:latin typeface="华文行楷" panose="02010800040101010101" charset="-122"/>
                  <a:ea typeface="华文行楷" panose="02010800040101010101" charset="-122"/>
                  <a:cs typeface="华文行楷" panose="02010800040101010101" charset="-122"/>
                </a:rPr>
                <a:t>高</a:t>
              </a:r>
              <a:r>
                <a:rPr sz="1200" kern="0" spc="40" dirty="0">
                  <a:solidFill>
                    <a:srgbClr val="AD7A24">
                      <a:alpha val="100000"/>
                    </a:srgbClr>
                  </a:solidFill>
                  <a:latin typeface="华文行楷" panose="02010800040101010101" charset="-122"/>
                  <a:ea typeface="华文行楷" panose="02010800040101010101" charset="-122"/>
                  <a:cs typeface="华文行楷" panose="02010800040101010101" charset="-122"/>
                </a:rPr>
                <a:t>  </a:t>
              </a:r>
              <a:r>
                <a:rPr sz="1200" kern="0" spc="-40" dirty="0">
                  <a:solidFill>
                    <a:srgbClr val="AD7A24">
                      <a:alpha val="100000"/>
                    </a:srgbClr>
                  </a:solidFill>
                  <a:latin typeface="华文行楷" panose="02010800040101010101" charset="-122"/>
                  <a:ea typeface="华文行楷" panose="02010800040101010101" charset="-122"/>
                  <a:cs typeface="华文行楷" panose="02010800040101010101" charset="-122"/>
                </a:rPr>
                <a:t>举</a:t>
              </a:r>
              <a:endParaRPr sz="1200" dirty="0">
                <a:latin typeface="华文行楷" panose="02010800040101010101" charset="-122"/>
                <a:ea typeface="华文行楷" panose="02010800040101010101" charset="-122"/>
                <a:cs typeface="华文行楷" panose="02010800040101010101" charset="-122"/>
              </a:endParaRPr>
            </a:p>
            <a:p>
              <a:pPr marL="513715" algn="l" rtl="0" eaLnBrk="0">
                <a:lnSpc>
                  <a:spcPct val="82000"/>
                </a:lnSpc>
                <a:spcBef>
                  <a:spcPts val="330"/>
                </a:spcBef>
              </a:pPr>
              <a:r>
                <a:rPr sz="2000" kern="0" spc="40" dirty="0">
                  <a:solidFill>
                    <a:srgbClr val="000000">
                      <a:alpha val="100000"/>
                    </a:srgbClr>
                  </a:solidFill>
                  <a:latin typeface="黑体" panose="02010609060101010101" charset="-122"/>
                  <a:ea typeface="黑体" panose="02010609060101010101" charset="-122"/>
                  <a:cs typeface="黑体" panose="02010609060101010101" charset="-122"/>
                </a:rPr>
                <a:t>一</a:t>
              </a:r>
              <a:r>
                <a:rPr sz="2000" b="1" kern="0" spc="40" dirty="0">
                  <a:solidFill>
                    <a:srgbClr val="FFFFFF">
                      <a:alpha val="100000"/>
                    </a:srgbClr>
                  </a:solidFill>
                  <a:latin typeface="黑体" panose="02010609060101010101" charset="-122"/>
                  <a:ea typeface="黑体" panose="02010609060101010101" charset="-122"/>
                  <a:cs typeface="黑体" panose="02010609060101010101" charset="-122"/>
                </a:rPr>
                <a:t>发挥经济体制改革革</a:t>
              </a:r>
              <a:r>
                <a:rPr sz="2000" b="1" kern="0" spc="30" dirty="0">
                  <a:solidFill>
                    <a:srgbClr val="FFFFFF">
                      <a:alpha val="100000"/>
                    </a:srgbClr>
                  </a:solidFill>
                  <a:latin typeface="黑体" panose="02010609060101010101" charset="-122"/>
                  <a:ea typeface="黑体" panose="02010609060101010101" charset="-122"/>
                  <a:cs typeface="黑体" panose="02010609060101010101" charset="-122"/>
                </a:rPr>
                <a:t>引作用</a:t>
              </a:r>
              <a:endParaRPr sz="2000" dirty="0">
                <a:latin typeface="黑体" panose="02010609060101010101" charset="-122"/>
                <a:ea typeface="黑体" panose="02010609060101010101" charset="-122"/>
                <a:cs typeface="黑体" panose="02010609060101010101" charset="-122"/>
              </a:endParaRPr>
            </a:p>
            <a:p>
              <a:pPr algn="r" rtl="0" eaLnBrk="0">
                <a:lnSpc>
                  <a:spcPct val="74000"/>
                </a:lnSpc>
                <a:spcBef>
                  <a:spcPts val="15"/>
                </a:spcBef>
              </a:pPr>
              <a:r>
                <a:rPr sz="1600" kern="0" spc="-40" dirty="0">
                  <a:solidFill>
                    <a:srgbClr val="FFFFFF">
                      <a:alpha val="100000"/>
                    </a:srgbClr>
                  </a:solidFill>
                  <a:latin typeface="华文行楷" panose="02010800040101010101" charset="-122"/>
                  <a:ea typeface="华文行楷" panose="02010800040101010101" charset="-122"/>
                  <a:cs typeface="华文行楷" panose="02010800040101010101" charset="-122"/>
                </a:rPr>
                <a:t>旗</a:t>
              </a:r>
              <a:r>
                <a:rPr sz="1600" kern="0" spc="-40" dirty="0">
                  <a:solidFill>
                    <a:srgbClr val="AD7A24">
                      <a:alpha val="100000"/>
                    </a:srgbClr>
                  </a:solidFill>
                  <a:latin typeface="华文行楷" panose="02010800040101010101" charset="-122"/>
                  <a:ea typeface="华文行楷" panose="02010800040101010101" charset="-122"/>
                  <a:cs typeface="华文行楷" panose="02010800040101010101" charset="-122"/>
                </a:rPr>
                <a:t>积</a:t>
              </a:r>
              <a:endParaRPr sz="1600" dirty="0">
                <a:latin typeface="华文行楷" panose="02010800040101010101" charset="-122"/>
                <a:ea typeface="华文行楷" panose="02010800040101010101" charset="-122"/>
                <a:cs typeface="华文行楷" panose="02010800040101010101" charset="-122"/>
              </a:endParaRPr>
            </a:p>
          </p:txBody>
        </p:sp>
      </p:grpSp>
      <p:sp>
        <p:nvSpPr>
          <p:cNvPr id="128" name="textbox 128"/>
          <p:cNvSpPr/>
          <p:nvPr/>
        </p:nvSpPr>
        <p:spPr>
          <a:xfrm>
            <a:off x="1530350" y="2052955"/>
            <a:ext cx="5104765" cy="2272030"/>
          </a:xfrm>
          <a:prstGeom prst="rect">
            <a:avLst/>
          </a:prstGeom>
          <a:noFill/>
          <a:ln w="0" cap="flat">
            <a:noFill/>
            <a:prstDash val="solid"/>
            <a:miter lim="0"/>
          </a:ln>
        </p:spPr>
        <p:txBody>
          <a:bodyPr vert="horz" wrap="square" lIns="0" tIns="0" rIns="0" bIns="0"/>
          <a:lstStyle/>
          <a:p>
            <a:pPr algn="l" rtl="0" eaLnBrk="0">
              <a:lnSpc>
                <a:spcPct val="40000"/>
              </a:lnSpc>
            </a:pPr>
            <a:endParaRPr sz="100" dirty="0">
              <a:latin typeface="Arial" panose="020B0604020202020204"/>
              <a:ea typeface="Arial" panose="020B0604020202020204"/>
              <a:cs typeface="Arial" panose="020B0604020202020204"/>
            </a:endParaRPr>
          </a:p>
          <a:p>
            <a:pPr marL="12700" indent="279400" algn="l" rtl="0" eaLnBrk="0">
              <a:lnSpc>
                <a:spcPct val="146000"/>
              </a:lnSpc>
              <a:spcBef>
                <a:spcPts val="0"/>
              </a:spcBef>
            </a:pPr>
            <a:r>
              <a:rPr sz="1400" kern="0" spc="120" dirty="0">
                <a:solidFill>
                  <a:srgbClr val="000000">
                    <a:alpha val="100000"/>
                  </a:srgbClr>
                </a:solidFill>
                <a:latin typeface="黑体" panose="02010609060101010101" charset="-122"/>
                <a:ea typeface="黑体" panose="02010609060101010101" charset="-122"/>
                <a:cs typeface="黑体" panose="02010609060101010101" charset="-122"/>
              </a:rPr>
              <a:t>社会主义市场经济体制是在社会主义</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公有制基础上，在国家宏观调控下，推动有效市</a:t>
            </a:r>
            <a:r>
              <a:rPr sz="1400" kern="0" spc="120" dirty="0">
                <a:solidFill>
                  <a:srgbClr val="000000">
                    <a:alpha val="100000"/>
                  </a:srgbClr>
                </a:solidFill>
                <a:latin typeface="黑体" panose="02010609060101010101" charset="-122"/>
                <a:ea typeface="黑体" panose="02010609060101010101" charset="-122"/>
                <a:cs typeface="黑体" panose="02010609060101010101" charset="-122"/>
              </a:rPr>
              <a:t>场和有为政府更好结合的一种经济体制</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，是中国特色社会主义的重大理论和实践创新，是</a:t>
            </a:r>
            <a:r>
              <a:rPr sz="1400" kern="0" spc="120" dirty="0">
                <a:solidFill>
                  <a:srgbClr val="000000">
                    <a:alpha val="100000"/>
                  </a:srgbClr>
                </a:solidFill>
                <a:latin typeface="黑体" panose="02010609060101010101" charset="-122"/>
                <a:ea typeface="黑体" panose="02010609060101010101" charset="-122"/>
                <a:cs typeface="黑体" panose="02010609060101010101" charset="-122"/>
              </a:rPr>
              <a:t>对马克思主义政治经济</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学的原创性贡献。改革开放以来，我国深入推动经济体制改革，不</a:t>
            </a:r>
            <a:r>
              <a:rPr sz="1400" kern="0" spc="120" dirty="0">
                <a:solidFill>
                  <a:srgbClr val="000000">
                    <a:alpha val="100000"/>
                  </a:srgbClr>
                </a:solidFill>
                <a:latin typeface="黑体" panose="02010609060101010101" charset="-122"/>
                <a:ea typeface="黑体" panose="02010609060101010101" charset="-122"/>
                <a:cs typeface="黑体" panose="02010609060101010101" charset="-122"/>
              </a:rPr>
              <a:t>断完善社会主义市场经济体制，极大促进了生</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产力发展，创造了世所罕见的经济快速发展</a:t>
            </a:r>
            <a:r>
              <a:rPr sz="1400" kern="0" spc="120" dirty="0">
                <a:solidFill>
                  <a:srgbClr val="000000">
                    <a:alpha val="100000"/>
                  </a:srgbClr>
                </a:solidFill>
                <a:latin typeface="黑体" panose="02010609060101010101" charset="-122"/>
                <a:ea typeface="黑体" panose="02010609060101010101" charset="-122"/>
                <a:cs typeface="黑体" panose="02010609060101010101" charset="-122"/>
              </a:rPr>
              <a:t>奇迹。要保证基本经济制度安全，须在更</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高起点、更高层次、更高目标上推进经济体制改革，构建高水平社会主义市场经</a:t>
            </a:r>
            <a:r>
              <a:rPr sz="1400" kern="0" spc="100" dirty="0">
                <a:solidFill>
                  <a:srgbClr val="000000">
                    <a:alpha val="100000"/>
                  </a:srgbClr>
                </a:solidFill>
                <a:latin typeface="黑体" panose="02010609060101010101" charset="-122"/>
                <a:ea typeface="黑体" panose="02010609060101010101" charset="-122"/>
                <a:cs typeface="黑体" panose="02010609060101010101" charset="-122"/>
              </a:rPr>
              <a:t>济体制。</a:t>
            </a:r>
            <a:endParaRPr sz="1400" kern="0" spc="10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34" name="picture 134"/>
          <p:cNvPicPr>
            <a:picLocks noChangeAspect="1"/>
          </p:cNvPicPr>
          <p:nvPr/>
        </p:nvPicPr>
        <p:blipFill>
          <a:blip r:embed="rId2"/>
          <a:stretch>
            <a:fillRect/>
          </a:stretch>
        </p:blipFill>
        <p:spPr>
          <a:xfrm rot="21600000">
            <a:off x="5454677" y="1514474"/>
            <a:ext cx="1181090" cy="266693"/>
          </a:xfrm>
          <a:prstGeom prst="rect">
            <a:avLst/>
          </a:prstGeom>
        </p:spPr>
      </p:pic>
      <p:sp>
        <p:nvSpPr>
          <p:cNvPr id="136" name="textbox 136"/>
          <p:cNvSpPr/>
          <p:nvPr/>
        </p:nvSpPr>
        <p:spPr>
          <a:xfrm>
            <a:off x="5543547" y="7764285"/>
            <a:ext cx="856614" cy="25654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15"/>
              </a:lnSpc>
              <a:spcBef>
                <a:spcPts val="0"/>
              </a:spcBef>
            </a:pPr>
            <a:r>
              <a:rPr sz="1500" kern="0" spc="-70" dirty="0">
                <a:solidFill>
                  <a:srgbClr val="FFFFFF">
                    <a:alpha val="100000"/>
                  </a:srgbClr>
                </a:solidFill>
                <a:latin typeface="华文行楷" panose="02010800040101010101" charset="-122"/>
                <a:ea typeface="华文行楷" panose="02010800040101010101" charset="-122"/>
                <a:cs typeface="华文行楷" panose="02010800040101010101" charset="-122"/>
              </a:rPr>
              <a:t>改</a:t>
            </a:r>
            <a:r>
              <a:rPr sz="1500" kern="0" spc="30" dirty="0">
                <a:solidFill>
                  <a:srgbClr val="FFFFFF">
                    <a:alpha val="100000"/>
                  </a:srgbClr>
                </a:solidFill>
                <a:latin typeface="华文行楷" panose="02010800040101010101" charset="-122"/>
                <a:ea typeface="华文行楷" panose="02010800040101010101" charset="-122"/>
                <a:cs typeface="华文行楷" panose="02010800040101010101" charset="-122"/>
              </a:rPr>
              <a:t>  </a:t>
            </a:r>
            <a:r>
              <a:rPr sz="1500" kern="0" spc="-70" dirty="0">
                <a:solidFill>
                  <a:srgbClr val="FFFFFF">
                    <a:alpha val="100000"/>
                  </a:srgbClr>
                </a:solidFill>
                <a:latin typeface="华文行楷" panose="02010800040101010101" charset="-122"/>
                <a:ea typeface="华文行楷" panose="02010800040101010101" charset="-122"/>
                <a:cs typeface="华文行楷" panose="02010800040101010101" charset="-122"/>
              </a:rPr>
              <a:t>革</a:t>
            </a:r>
            <a:r>
              <a:rPr sz="1500" kern="0" spc="-70" dirty="0">
                <a:solidFill>
                  <a:srgbClr val="AD7A24">
                    <a:alpha val="100000"/>
                  </a:srgbClr>
                </a:solidFill>
                <a:latin typeface="华文行楷" panose="02010800040101010101" charset="-122"/>
                <a:ea typeface="华文行楷" panose="02010800040101010101" charset="-122"/>
                <a:cs typeface="华文行楷" panose="02010800040101010101" charset="-122"/>
              </a:rPr>
              <a:t>开</a:t>
            </a:r>
            <a:r>
              <a:rPr sz="1500" kern="0" spc="-70" dirty="0">
                <a:solidFill>
                  <a:srgbClr val="FFFFFF">
                    <a:alpha val="100000"/>
                  </a:srgbClr>
                </a:solidFill>
                <a:latin typeface="华文行楷" panose="02010800040101010101" charset="-122"/>
                <a:ea typeface="华文行楷" panose="02010800040101010101" charset="-122"/>
                <a:cs typeface="华文行楷" panose="02010800040101010101" charset="-122"/>
              </a:rPr>
              <a:t>放</a:t>
            </a:r>
            <a:endParaRPr sz="1500" dirty="0">
              <a:latin typeface="华文行楷" panose="02010800040101010101" charset="-122"/>
              <a:ea typeface="华文行楷" panose="02010800040101010101" charset="-122"/>
              <a:cs typeface="华文行楷" panose="02010800040101010101" charset="-122"/>
            </a:endParaRPr>
          </a:p>
        </p:txBody>
      </p:sp>
      <p:sp>
        <p:nvSpPr>
          <p:cNvPr id="138" name="textbox 138"/>
          <p:cNvSpPr/>
          <p:nvPr/>
        </p:nvSpPr>
        <p:spPr>
          <a:xfrm>
            <a:off x="1530350" y="1295400"/>
            <a:ext cx="4364355" cy="149225"/>
          </a:xfrm>
          <a:prstGeom prst="rect">
            <a:avLst/>
          </a:prstGeom>
          <a:noFill/>
          <a:ln w="0" cap="flat">
            <a:noFill/>
            <a:prstDash val="solid"/>
            <a:miter lim="0"/>
          </a:ln>
        </p:spPr>
        <p:txBody>
          <a:bodyPr vert="horz" wrap="square" lIns="0" tIns="0" rIns="0" bIns="0"/>
          <a:lstStyle/>
          <a:p>
            <a:pPr algn="l" rtl="0" eaLnBrk="0">
              <a:lnSpc>
                <a:spcPct val="83000"/>
              </a:lnSpc>
            </a:pPr>
            <a:endParaRPr sz="2000" dirty="0">
              <a:latin typeface="黑体" panose="02010609060101010101" charset="-122"/>
              <a:ea typeface="黑体" panose="02010609060101010101" charset="-122"/>
              <a:cs typeface="黑体" panose="02010609060101010101" charset="-122"/>
            </a:endParaRPr>
          </a:p>
          <a:p>
            <a:pPr marL="12700" algn="l" rtl="0" eaLnBrk="0">
              <a:lnSpc>
                <a:spcPts val="970"/>
              </a:lnSpc>
              <a:spcBef>
                <a:spcPts val="0"/>
              </a:spcBef>
            </a:pPr>
            <a:r>
              <a:rPr sz="2000" b="1" kern="0" spc="-10" dirty="0">
                <a:solidFill>
                  <a:srgbClr val="FC0000">
                    <a:alpha val="100000"/>
                  </a:srgbClr>
                </a:solidFill>
                <a:latin typeface="黑体" panose="02010609060101010101" charset="-122"/>
                <a:ea typeface="黑体" panose="02010609060101010101" charset="-122"/>
                <a:cs typeface="黑体" panose="02010609060101010101" charset="-122"/>
              </a:rPr>
              <a:t>一</a:t>
            </a:r>
            <a:r>
              <a:rPr sz="2000" kern="0" spc="-10" dirty="0">
                <a:solidFill>
                  <a:srgbClr val="FC0000">
                    <a:alpha val="100000"/>
                  </a:srgbClr>
                </a:solidFill>
                <a:latin typeface="黑体" panose="02010609060101010101" charset="-122"/>
                <a:ea typeface="黑体" panose="02010609060101010101" charset="-122"/>
                <a:cs typeface="黑体" panose="02010609060101010101" charset="-122"/>
              </a:rPr>
              <a:t> </a:t>
            </a:r>
            <a:r>
              <a:rPr sz="2000" b="1" kern="0" spc="-10" dirty="0">
                <a:solidFill>
                  <a:srgbClr val="FC0000">
                    <a:alpha val="100000"/>
                  </a:srgbClr>
                </a:solidFill>
                <a:latin typeface="黑体" panose="02010609060101010101" charset="-122"/>
                <a:ea typeface="黑体" panose="02010609060101010101" charset="-122"/>
                <a:cs typeface="黑体" panose="02010609060101010101" charset="-122"/>
              </a:rPr>
              <a:t>、维护基本经济制度安全</a:t>
            </a:r>
            <a:endParaRPr sz="2000" dirty="0">
              <a:latin typeface="黑体" panose="02010609060101010101" charset="-122"/>
              <a:ea typeface="黑体" panose="02010609060101010101" charset="-122"/>
              <a:cs typeface="黑体" panose="02010609060101010101" charset="-122"/>
            </a:endParaRPr>
          </a:p>
        </p:txBody>
      </p:sp>
      <p:pic>
        <p:nvPicPr>
          <p:cNvPr id="140" name="picture 140"/>
          <p:cNvPicPr>
            <a:picLocks noChangeAspect="1"/>
          </p:cNvPicPr>
          <p:nvPr/>
        </p:nvPicPr>
        <p:blipFill>
          <a:blip r:embed="rId3"/>
          <a:stretch>
            <a:fillRect/>
          </a:stretch>
        </p:blipFill>
        <p:spPr>
          <a:xfrm rot="21600000">
            <a:off x="825533" y="1444646"/>
            <a:ext cx="368235" cy="374589"/>
          </a:xfrm>
          <a:prstGeom prst="rect">
            <a:avLst/>
          </a:prstGeom>
        </p:spPr>
      </p:pic>
      <p:pic>
        <p:nvPicPr>
          <p:cNvPr id="142" name="picture 142"/>
          <p:cNvPicPr>
            <a:picLocks noChangeAspect="1"/>
          </p:cNvPicPr>
          <p:nvPr/>
        </p:nvPicPr>
        <p:blipFill>
          <a:blip r:embed="rId4"/>
          <a:stretch>
            <a:fillRect/>
          </a:stretch>
        </p:blipFill>
        <p:spPr>
          <a:xfrm rot="21600000">
            <a:off x="1244591" y="1749408"/>
            <a:ext cx="5721371" cy="127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extbox 150"/>
          <p:cNvSpPr/>
          <p:nvPr>
            <p:custDataLst>
              <p:tags r:id="rId1"/>
            </p:custDataLst>
          </p:nvPr>
        </p:nvSpPr>
        <p:spPr>
          <a:xfrm>
            <a:off x="1397000" y="6013450"/>
            <a:ext cx="5347335" cy="3220085"/>
          </a:xfrm>
          <a:prstGeom prst="rect">
            <a:avLst/>
          </a:prstGeom>
          <a:noFill/>
          <a:ln w="0" cap="flat">
            <a:noFill/>
            <a:prstDash val="solid"/>
            <a:miter lim="0"/>
          </a:ln>
        </p:spPr>
        <p:txBody>
          <a:bodyPr vert="horz" wrap="square" lIns="0" tIns="0" rIns="0" bIns="0"/>
          <a:lstStyle/>
          <a:p>
            <a:pPr algn="l" rtl="0" eaLnBrk="0">
              <a:lnSpc>
                <a:spcPct val="52000"/>
              </a:lnSpc>
            </a:pPr>
            <a:endParaRPr sz="100" dirty="0">
              <a:latin typeface="Arial" panose="020B0604020202020204"/>
              <a:ea typeface="Arial" panose="020B0604020202020204"/>
              <a:cs typeface="Arial" panose="020B0604020202020204"/>
            </a:endParaRPr>
          </a:p>
          <a:p>
            <a:pPr marL="12700" indent="285750" algn="l" rtl="0" eaLnBrk="0">
              <a:lnSpc>
                <a:spcPct val="144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回顾历史，可以屡屡看到丧失经济主权导致国家经济凋敝的惨痛教训。20世纪80年代</a:t>
            </a:r>
            <a:r>
              <a:rPr lang="zh-CN" sz="1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1400" kern="0" spc="30" dirty="0">
                <a:solidFill>
                  <a:srgbClr val="000000">
                    <a:alpha val="100000"/>
                  </a:srgbClr>
                </a:solidFill>
                <a:latin typeface="黑体" panose="02010609060101010101" charset="-122"/>
                <a:ea typeface="黑体" panose="02010609060101010101" charset="-122"/>
                <a:cs typeface="黑体" panose="02010609060101010101" charset="-122"/>
              </a:rPr>
              <a:t>拉丁美洲国家采取盲目引进外资的依附性发展模式，尽管在</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一段时间内经济保持高位增长，但由于国家经济主权</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受到严重侵害，牺牲国家经济主权的经济发展方式不可持续，最</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终导致严重的政治、经济和社会后果。中国始终</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把捍卫经济主权安全作为维护国家经济安</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全不可逾越的底线和红线，在维护国家</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经济主权上旗帜鲜明、立场坚定、态度一贯，坚决反对一些国家打压、控制别国经济主权和掠夺他国经济资源，在防范、抵御和化解国家</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经</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济安全面临的各种风险挑战中，不断维护经济主权安全。</a:t>
            </a:r>
            <a:endParaRPr sz="1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52" name="textbox 152"/>
          <p:cNvSpPr/>
          <p:nvPr>
            <p:custDataLst>
              <p:tags r:id="rId2"/>
            </p:custDataLst>
          </p:nvPr>
        </p:nvSpPr>
        <p:spPr>
          <a:xfrm>
            <a:off x="1501140" y="2459355"/>
            <a:ext cx="5055870" cy="1607185"/>
          </a:xfrm>
          <a:prstGeom prst="rect">
            <a:avLst/>
          </a:prstGeom>
          <a:noFill/>
          <a:ln w="0" cap="flat">
            <a:noFill/>
            <a:prstDash val="solid"/>
            <a:miter lim="0"/>
          </a:ln>
        </p:spPr>
        <p:txBody>
          <a:bodyPr vert="horz" wrap="square" lIns="0" tIns="0" rIns="0" bIns="0"/>
          <a:lstStyle/>
          <a:p>
            <a:pPr algn="l" rtl="0" eaLnBrk="0">
              <a:lnSpc>
                <a:spcPct val="8000"/>
              </a:lnSpc>
            </a:pPr>
            <a:endParaRPr sz="500" dirty="0">
              <a:latin typeface="Arial" panose="020B0604020202020204"/>
              <a:ea typeface="Arial" panose="020B0604020202020204"/>
              <a:cs typeface="Arial" panose="020B0604020202020204"/>
            </a:endParaRPr>
          </a:p>
          <a:p>
            <a:pPr marL="12700" indent="279400" algn="l" rtl="0" eaLnBrk="0">
              <a:lnSpc>
                <a:spcPct val="141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经济主权是国家主权在经济领域的反映和要求。</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对内主要表现为国家有权自主制定经</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济发展方针政策、自主管理经济活动、自主控制重</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要资源和战略产业等；对外主要表现为平等参与制定国际经济秩序权</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以及自由利用国际市场权等。</a:t>
            </a:r>
            <a:endParaRPr sz="14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58" name="picture 158"/>
          <p:cNvPicPr>
            <a:picLocks noChangeAspect="1"/>
          </p:cNvPicPr>
          <p:nvPr>
            <p:custDataLst>
              <p:tags r:id="rId3"/>
            </p:custDataLst>
          </p:nvPr>
        </p:nvPicPr>
        <p:blipFill>
          <a:blip r:embed="rId4"/>
          <a:stretch>
            <a:fillRect/>
          </a:stretch>
        </p:blipFill>
        <p:spPr>
          <a:xfrm rot="21600000">
            <a:off x="5569753" y="1862412"/>
            <a:ext cx="1193119" cy="263036"/>
          </a:xfrm>
          <a:prstGeom prst="rect">
            <a:avLst/>
          </a:prstGeom>
        </p:spPr>
      </p:pic>
      <p:pic>
        <p:nvPicPr>
          <p:cNvPr id="160" name="picture 160"/>
          <p:cNvPicPr>
            <a:picLocks noChangeAspect="1"/>
          </p:cNvPicPr>
          <p:nvPr>
            <p:custDataLst>
              <p:tags r:id="rId5"/>
            </p:custDataLst>
          </p:nvPr>
        </p:nvPicPr>
        <p:blipFill>
          <a:blip r:embed="rId6"/>
          <a:stretch>
            <a:fillRect/>
          </a:stretch>
        </p:blipFill>
        <p:spPr>
          <a:xfrm rot="21600000">
            <a:off x="5563337" y="5461094"/>
            <a:ext cx="1180284" cy="256555"/>
          </a:xfrm>
          <a:prstGeom prst="rect">
            <a:avLst/>
          </a:prstGeom>
        </p:spPr>
      </p:pic>
      <p:sp>
        <p:nvSpPr>
          <p:cNvPr id="162" name="textbox 162"/>
          <p:cNvSpPr/>
          <p:nvPr>
            <p:custDataLst>
              <p:tags r:id="rId7"/>
            </p:custDataLst>
          </p:nvPr>
        </p:nvSpPr>
        <p:spPr>
          <a:xfrm>
            <a:off x="1500621" y="1791920"/>
            <a:ext cx="3324064" cy="18807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80" dirty="0">
                <a:solidFill>
                  <a:srgbClr val="FC0000">
                    <a:alpha val="100000"/>
                  </a:srgbClr>
                </a:solidFill>
                <a:latin typeface="黑体" panose="02010609060101010101" charset="-122"/>
                <a:ea typeface="黑体" panose="02010609060101010101" charset="-122"/>
                <a:cs typeface="黑体" panose="02010609060101010101" charset="-122"/>
              </a:rPr>
              <a:t>二、维护经济主权安全</a:t>
            </a:r>
            <a:endParaRPr b="1" kern="0" spc="-80" dirty="0">
              <a:solidFill>
                <a:srgbClr val="FC0000">
                  <a:alpha val="100000"/>
                </a:srgbClr>
              </a:solidFill>
              <a:latin typeface="黑体" panose="02010609060101010101" charset="-122"/>
              <a:ea typeface="黑体" panose="02010609060101010101" charset="-122"/>
              <a:cs typeface="黑体" panose="02010609060101010101" charset="-122"/>
            </a:endParaRPr>
          </a:p>
        </p:txBody>
      </p:sp>
      <p:sp>
        <p:nvSpPr>
          <p:cNvPr id="164" name="textbox 164"/>
          <p:cNvSpPr/>
          <p:nvPr>
            <p:custDataLst>
              <p:tags r:id="rId8"/>
            </p:custDataLst>
          </p:nvPr>
        </p:nvSpPr>
        <p:spPr>
          <a:xfrm>
            <a:off x="1500505" y="5495290"/>
            <a:ext cx="342900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110" dirty="0">
                <a:solidFill>
                  <a:srgbClr val="FC0000">
                    <a:alpha val="100000"/>
                  </a:srgbClr>
                </a:solidFill>
                <a:latin typeface="黑体" panose="02010609060101010101" charset="-122"/>
                <a:ea typeface="黑体" panose="02010609060101010101" charset="-122"/>
                <a:cs typeface="黑体" panose="02010609060101010101" charset="-122"/>
              </a:rPr>
              <a:t>二、维护经济主权安全</a:t>
            </a:r>
            <a:endParaRPr dirty="0">
              <a:latin typeface="黑体" panose="02010609060101010101" charset="-122"/>
              <a:ea typeface="黑体" panose="02010609060101010101" charset="-122"/>
              <a:cs typeface="黑体" panose="02010609060101010101" charset="-122"/>
            </a:endParaRPr>
          </a:p>
        </p:txBody>
      </p:sp>
      <p:pic>
        <p:nvPicPr>
          <p:cNvPr id="166" name="picture 166"/>
          <p:cNvPicPr>
            <a:picLocks noChangeAspect="1"/>
          </p:cNvPicPr>
          <p:nvPr>
            <p:custDataLst>
              <p:tags r:id="rId9"/>
            </p:custDataLst>
          </p:nvPr>
        </p:nvPicPr>
        <p:blipFill>
          <a:blip r:embed="rId10"/>
          <a:stretch>
            <a:fillRect/>
          </a:stretch>
        </p:blipFill>
        <p:spPr>
          <a:xfrm rot="21600000">
            <a:off x="1316789" y="2086885"/>
            <a:ext cx="5786057" cy="25710"/>
          </a:xfrm>
          <a:prstGeom prst="rect">
            <a:avLst/>
          </a:prstGeom>
        </p:spPr>
      </p:pic>
      <p:pic>
        <p:nvPicPr>
          <p:cNvPr id="168" name="picture 168"/>
          <p:cNvPicPr>
            <a:picLocks noChangeAspect="1"/>
          </p:cNvPicPr>
          <p:nvPr>
            <p:custDataLst>
              <p:tags r:id="rId11"/>
            </p:custDataLst>
          </p:nvPr>
        </p:nvPicPr>
        <p:blipFill>
          <a:blip r:embed="rId12"/>
          <a:stretch>
            <a:fillRect/>
          </a:stretch>
        </p:blipFill>
        <p:spPr>
          <a:xfrm rot="21600000">
            <a:off x="893463" y="5371218"/>
            <a:ext cx="378402" cy="372031"/>
          </a:xfrm>
          <a:prstGeom prst="rect">
            <a:avLst/>
          </a:prstGeom>
        </p:spPr>
      </p:pic>
      <p:pic>
        <p:nvPicPr>
          <p:cNvPr id="170" name="picture 170"/>
          <p:cNvPicPr>
            <a:picLocks noChangeAspect="1"/>
          </p:cNvPicPr>
          <p:nvPr>
            <p:custDataLst>
              <p:tags r:id="rId13"/>
            </p:custDataLst>
          </p:nvPr>
        </p:nvPicPr>
        <p:blipFill>
          <a:blip r:embed="rId14"/>
          <a:stretch>
            <a:fillRect/>
          </a:stretch>
        </p:blipFill>
        <p:spPr>
          <a:xfrm rot="21600000">
            <a:off x="893463" y="1791873"/>
            <a:ext cx="371985" cy="365657"/>
          </a:xfrm>
          <a:prstGeom prst="rect">
            <a:avLst/>
          </a:prstGeom>
        </p:spPr>
      </p:pic>
      <p:pic>
        <p:nvPicPr>
          <p:cNvPr id="172" name="picture 172"/>
          <p:cNvPicPr>
            <a:picLocks noChangeAspect="1"/>
          </p:cNvPicPr>
          <p:nvPr>
            <p:custDataLst>
              <p:tags r:id="rId15"/>
            </p:custDataLst>
          </p:nvPr>
        </p:nvPicPr>
        <p:blipFill>
          <a:blip r:embed="rId16"/>
          <a:stretch>
            <a:fillRect/>
          </a:stretch>
        </p:blipFill>
        <p:spPr>
          <a:xfrm rot="21600000">
            <a:off x="1316789" y="5679192"/>
            <a:ext cx="5779641" cy="127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picture 184"/>
          <p:cNvPicPr>
            <a:picLocks noChangeAspect="1"/>
          </p:cNvPicPr>
          <p:nvPr/>
        </p:nvPicPr>
        <p:blipFill>
          <a:blip r:embed="rId1"/>
          <a:stretch>
            <a:fillRect/>
          </a:stretch>
        </p:blipFill>
        <p:spPr>
          <a:xfrm rot="21600000">
            <a:off x="1224915" y="5673725"/>
            <a:ext cx="5397500" cy="3364865"/>
          </a:xfrm>
          <a:prstGeom prst="rect">
            <a:avLst/>
          </a:prstGeom>
        </p:spPr>
      </p:pic>
      <p:pic>
        <p:nvPicPr>
          <p:cNvPr id="190" name="picture 190"/>
          <p:cNvPicPr>
            <a:picLocks noChangeAspect="1"/>
          </p:cNvPicPr>
          <p:nvPr/>
        </p:nvPicPr>
        <p:blipFill>
          <a:blip r:embed="rId2"/>
          <a:stretch>
            <a:fillRect/>
          </a:stretch>
        </p:blipFill>
        <p:spPr>
          <a:xfrm rot="21600000">
            <a:off x="5384827" y="1663698"/>
            <a:ext cx="1193796" cy="260384"/>
          </a:xfrm>
          <a:prstGeom prst="rect">
            <a:avLst/>
          </a:prstGeom>
        </p:spPr>
      </p:pic>
      <p:pic>
        <p:nvPicPr>
          <p:cNvPr id="192" name="picture 192"/>
          <p:cNvPicPr>
            <a:picLocks noChangeAspect="1"/>
          </p:cNvPicPr>
          <p:nvPr/>
        </p:nvPicPr>
        <p:blipFill>
          <a:blip r:embed="rId3"/>
          <a:stretch>
            <a:fillRect/>
          </a:stretch>
        </p:blipFill>
        <p:spPr>
          <a:xfrm rot="21600000">
            <a:off x="1181093" y="1885908"/>
            <a:ext cx="5721370" cy="25451"/>
          </a:xfrm>
          <a:prstGeom prst="rect">
            <a:avLst/>
          </a:prstGeom>
        </p:spPr>
      </p:pic>
      <p:pic>
        <p:nvPicPr>
          <p:cNvPr id="194" name="picture 194"/>
          <p:cNvPicPr>
            <a:picLocks noChangeAspect="1"/>
          </p:cNvPicPr>
          <p:nvPr/>
        </p:nvPicPr>
        <p:blipFill>
          <a:blip r:embed="rId4"/>
          <a:stretch>
            <a:fillRect/>
          </a:stretch>
        </p:blipFill>
        <p:spPr>
          <a:xfrm rot="21600000">
            <a:off x="755683" y="1593870"/>
            <a:ext cx="368235" cy="361970"/>
          </a:xfrm>
          <a:prstGeom prst="rect">
            <a:avLst/>
          </a:prstGeom>
        </p:spPr>
      </p:pic>
      <p:sp>
        <p:nvSpPr>
          <p:cNvPr id="2" name="文本框 1"/>
          <p:cNvSpPr txBox="1"/>
          <p:nvPr/>
        </p:nvSpPr>
        <p:spPr>
          <a:xfrm>
            <a:off x="1243965" y="2063750"/>
            <a:ext cx="5557520" cy="3609975"/>
          </a:xfrm>
          <a:prstGeom prst="rect">
            <a:avLst/>
          </a:prstGeom>
          <a:noFill/>
        </p:spPr>
        <p:txBody>
          <a:bodyPr wrap="square" rtlCol="0">
            <a:spAutoFit/>
          </a:bodyPr>
          <a:p>
            <a:pPr indent="411480" algn="l" rtl="0" eaLnBrk="0" fontAlgn="auto">
              <a:lnSpc>
                <a:spcPct val="121000"/>
              </a:lnSpc>
              <a:spcAft>
                <a:spcPts val="0"/>
              </a:spcAft>
              <a:extLst>
                <a:ext uri="{35155182-B16C-46BC-9424-99874614C6A1}">
                  <wpsdc:indentchars xmlns:wpsdc="http://www.wps.cn/officeDocument/2017/drawingmlCustomData" val="200" checksum="2873764519"/>
                </a:ext>
              </a:extLst>
            </a:pP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经济秩序是指通过法律、经济伦理和行政手段建立</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起来的基本规则以及经济运行的有</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序性。现代经济的基础是社</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会化大生产，经济关系高度复杂，生产运行呈现出组织化、规</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模化和按比例发展等鲜明特点。这就决定了现代经济的运</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行必须建立在规则和秩序的基础</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sym typeface="+mn-ea"/>
              </a:rPr>
              <a:t>之上。离开了规则和秩序，就会导致经济混乱。经济</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秩序混乱对经济运行的负面影响主要</a:t>
            </a:r>
            <a:r>
              <a:rPr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包括以下几个方面：</a:t>
            </a:r>
            <a:endParaRPr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a:p>
            <a:pPr indent="396240" algn="l" rtl="0" eaLnBrk="0" fontAlgn="auto">
              <a:lnSpc>
                <a:spcPct val="121000"/>
              </a:lnSpc>
              <a:extLst>
                <a:ext uri="{35155182-B16C-46BC-9424-99874614C6A1}">
                  <wpsdc:indentchars xmlns:wpsdc="http://www.wps.cn/officeDocument/2017/drawingmlCustomData" val="200" checksum="3308979758"/>
                </a:ext>
              </a:extLst>
            </a:pPr>
            <a:endParaRPr lang="zh-CN"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a:p>
            <a:pPr indent="396240" algn="l" rtl="0" eaLnBrk="0" fontAlgn="auto">
              <a:lnSpc>
                <a:spcPct val="121000"/>
              </a:lnSpc>
              <a:spcBef>
                <a:spcPts val="0"/>
              </a:spcBef>
              <a:spcAft>
                <a:spcPts val="0"/>
              </a:spcAft>
              <a:extLst>
                <a:ext uri="{35155182-B16C-46BC-9424-99874614C6A1}">
                  <wpsdc:indentchars xmlns:wpsdc="http://www.wps.cn/officeDocument/2017/drawingmlCustomData" val="200" checksum="3308979758"/>
                </a:ext>
              </a:extLst>
            </a:pPr>
            <a:r>
              <a:rPr lang="zh-CN"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lang="en-US" altLang="zh-CN"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1</a:t>
            </a:r>
            <a:r>
              <a:rPr lang="zh-CN" sz="16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是经济活动中成本非正常上升，降低经济效益；</a:t>
            </a:r>
            <a:endPar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a:p>
            <a:pPr indent="406400" algn="l" rtl="0" eaLnBrk="0" fontAlgn="auto">
              <a:lnSpc>
                <a:spcPct val="121000"/>
              </a:lnSpc>
              <a:spcBef>
                <a:spcPts val="0"/>
              </a:spcBef>
              <a:spcAft>
                <a:spcPts val="0"/>
              </a:spcAft>
              <a:extLst>
                <a:ext uri="{35155182-B16C-46BC-9424-99874614C6A1}">
                  <wpsdc:indentchars xmlns:wpsdc="http://www.wps.cn/officeDocument/2017/drawingmlCustomData" val="200" checksum="1740828767"/>
                </a:ext>
              </a:extLst>
            </a:pPr>
            <a:r>
              <a:rPr lang="zh-CN" altLang="en-US"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lang="en-US" altLang="zh-CN"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2</a:t>
            </a:r>
            <a:r>
              <a:rPr lang="zh-CN" altLang="en-US"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是经济运行的顺畅程度下降，降低经济</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运行效率；</a:t>
            </a:r>
            <a:endPar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endParaRPr>
          </a:p>
          <a:p>
            <a:pPr indent="403860" algn="l" rtl="0" eaLnBrk="0" fontAlgn="auto">
              <a:lnSpc>
                <a:spcPct val="121000"/>
              </a:lnSpc>
              <a:spcBef>
                <a:spcPts val="0"/>
              </a:spcBef>
              <a:extLst>
                <a:ext uri="{35155182-B16C-46BC-9424-99874614C6A1}">
                  <wpsdc:indentchars xmlns:wpsdc="http://www.wps.cn/officeDocument/2017/drawingmlCustomData" val="200" checksum="2146942319"/>
                </a:ext>
              </a:extLst>
            </a:pPr>
            <a:r>
              <a:rPr lang="zh-CN"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lang="en-US" altLang="zh-CN"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3</a:t>
            </a:r>
            <a:r>
              <a:rPr lang="zh-CN" altLang="en-US"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是利益再分配失衡，影响经济和社会稳定。</a:t>
            </a:r>
            <a:endParaRPr sz="1600" kern="0" spc="-10" dirty="0">
              <a:solidFill>
                <a:srgbClr val="000000">
                  <a:alpha val="100000"/>
                </a:srgbClr>
              </a:solidFill>
              <a:latin typeface="黑体" panose="02010609060101010101" charset="-122"/>
              <a:ea typeface="黑体" panose="02010609060101010101" charset="-122"/>
              <a:cs typeface="黑体" panose="02010609060101010101" charset="-122"/>
            </a:endParaRPr>
          </a:p>
          <a:p>
            <a:endParaRPr lang="zh-CN" altLang="en-US" sz="16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1224915" y="1546225"/>
            <a:ext cx="2681605" cy="368300"/>
          </a:xfrm>
          <a:prstGeom prst="rect">
            <a:avLst/>
          </a:prstGeom>
          <a:noFill/>
        </p:spPr>
        <p:txBody>
          <a:bodyPr wrap="square" rtlCol="0">
            <a:spAutoFit/>
          </a:bodyPr>
          <a:p>
            <a:pPr>
              <a:spcAft>
                <a:spcPts val="0"/>
              </a:spcAft>
            </a:pPr>
            <a:r>
              <a:rPr b="1" kern="0" spc="110" dirty="0">
                <a:solidFill>
                  <a:srgbClr val="FC0000">
                    <a:alpha val="100000"/>
                  </a:srgbClr>
                </a:solidFill>
                <a:latin typeface="黑体" panose="02010609060101010101" charset="-122"/>
                <a:ea typeface="黑体" panose="02010609060101010101" charset="-122"/>
                <a:cs typeface="黑体" panose="02010609060101010101" charset="-122"/>
              </a:rPr>
              <a:t>三、维护经济秩序安全</a:t>
            </a:r>
            <a:endParaRPr b="1" kern="0" spc="110" dirty="0">
              <a:solidFill>
                <a:srgbClr val="FC000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extbox 196"/>
          <p:cNvSpPr/>
          <p:nvPr>
            <p:custDataLst>
              <p:tags r:id="rId1"/>
            </p:custDataLst>
          </p:nvPr>
        </p:nvSpPr>
        <p:spPr>
          <a:xfrm>
            <a:off x="1589855" y="1544566"/>
            <a:ext cx="5082376" cy="4007029"/>
          </a:xfrm>
          <a:prstGeom prst="rect">
            <a:avLst/>
          </a:prstGeom>
          <a:noFill/>
          <a:ln w="0" cap="flat">
            <a:noFill/>
            <a:prstDash val="solid"/>
            <a:miter lim="0"/>
          </a:ln>
        </p:spPr>
        <p:txBody>
          <a:bodyPr vert="horz" wrap="square" lIns="0" tIns="0" rIns="0" bIns="0"/>
          <a:lstStyle/>
          <a:p>
            <a:pPr algn="l" rtl="0" eaLnBrk="0">
              <a:lnSpc>
                <a:spcPct val="32000"/>
              </a:lnSpc>
            </a:pPr>
            <a:endParaRPr sz="100" dirty="0">
              <a:latin typeface="Arial" panose="020B0604020202020204"/>
              <a:ea typeface="Arial" panose="020B0604020202020204"/>
              <a:cs typeface="Arial" panose="020B0604020202020204"/>
            </a:endParaRPr>
          </a:p>
          <a:p>
            <a:pPr marL="12700" indent="285750" algn="l" rtl="0" eaLnBrk="0">
              <a:lnSpc>
                <a:spcPct val="142000"/>
              </a:lnSpc>
              <a:spcBef>
                <a:spcPts val="0"/>
              </a:spcBef>
              <a:spcAft>
                <a:spcPts val="0"/>
              </a:spcAft>
            </a:pP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因此，《国家安全法》规定：“国家维护国家基本经济制度和社会主义市场经济秩序,健全预防和化解经济安全风险的制度机制，保障关系国民经济命脉的重要行业和关键领域、重点产业、重大基础设施和重大建设项目以及其他重大经济利益安全。"具体来说，经</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济秩序安全主要包含以下两方面的基本内容：</a:t>
            </a:r>
            <a:endParaRPr sz="1400" dirty="0">
              <a:latin typeface="黑体" panose="02010609060101010101" charset="-122"/>
              <a:ea typeface="黑体" panose="02010609060101010101" charset="-122"/>
              <a:cs typeface="黑体" panose="02010609060101010101" charset="-122"/>
            </a:endParaRPr>
          </a:p>
          <a:p>
            <a:pPr marL="12700" indent="285750" algn="l" rtl="0" eaLnBrk="0">
              <a:lnSpc>
                <a:spcPct val="150000"/>
              </a:lnSpc>
              <a:spcBef>
                <a:spcPts val="120"/>
              </a:spcBef>
            </a:pPr>
            <a:r>
              <a:rPr sz="1400" kern="0" spc="20" dirty="0">
                <a:solidFill>
                  <a:srgbClr val="FA0000">
                    <a:alpha val="100000"/>
                  </a:srgbClr>
                </a:solidFill>
                <a:latin typeface="黑体" panose="02010609060101010101" charset="-122"/>
                <a:ea typeface="黑体" panose="02010609060101010101" charset="-122"/>
                <a:cs typeface="黑体" panose="02010609060101010101" charset="-122"/>
              </a:rPr>
              <a:t>第一，生产领域秩序安全</a:t>
            </a:r>
            <a:r>
              <a:rPr sz="1400" kern="0" spc="10" dirty="0">
                <a:solidFill>
                  <a:srgbClr val="FA0000">
                    <a:alpha val="100000"/>
                  </a:srgbClr>
                </a:solidFill>
                <a:latin typeface="黑体" panose="02010609060101010101" charset="-122"/>
                <a:ea typeface="黑体" panose="02010609060101010101" charset="-122"/>
                <a:cs typeface="黑体" panose="02010609060101010101" charset="-122"/>
              </a:rPr>
              <a:t>。</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生产领域是直接创造物质财富的领域，是一个复杂的大系统。生产领域秩序安全之所以重要，是因为社会生产是增加国民财富、提高人民群众物质生活水平的基本途径，是其他各种经济活动的基础。因此，生产领域是经济循环的基础，是经济秩序的第一环。生产领域保持合理秩序，可以使自然资源和人的劳动通过生产活动有序转化为社会产品并通过流通和消费实现其价值，从而使得社会生产成为经济活动的源</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头活水。如果生产领域秩序遭到破坏，整个经济秩序的发展链条就从根本上受到了损害，其他领域的秩序安全就失去了根基。</a:t>
            </a:r>
            <a:endParaRPr sz="14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98" name="textbox 198"/>
          <p:cNvSpPr/>
          <p:nvPr>
            <p:custDataLst>
              <p:tags r:id="rId2"/>
            </p:custDataLst>
          </p:nvPr>
        </p:nvSpPr>
        <p:spPr>
          <a:xfrm>
            <a:off x="1579334" y="7093421"/>
            <a:ext cx="5062798" cy="1571068"/>
          </a:xfrm>
          <a:prstGeom prst="rect">
            <a:avLst/>
          </a:prstGeom>
          <a:noFill/>
          <a:ln w="0" cap="flat">
            <a:noFill/>
            <a:prstDash val="solid"/>
            <a:miter lim="0"/>
          </a:ln>
        </p:spPr>
        <p:txBody>
          <a:bodyPr vert="horz" wrap="square" lIns="0" tIns="0" rIns="0" bIns="0"/>
          <a:lstStyle/>
          <a:p>
            <a:pPr algn="l" rtl="0" eaLnBrk="0">
              <a:lnSpc>
                <a:spcPct val="15000"/>
              </a:lnSpc>
            </a:pPr>
            <a:endParaRPr sz="100" dirty="0">
              <a:latin typeface="Arial" panose="020B0604020202020204"/>
              <a:ea typeface="Arial" panose="020B0604020202020204"/>
              <a:cs typeface="Arial" panose="020B0604020202020204"/>
            </a:endParaRPr>
          </a:p>
          <a:p>
            <a:pPr marL="12700" indent="285750" algn="l" rtl="0" eaLnBrk="0">
              <a:lnSpc>
                <a:spcPct val="147000"/>
              </a:lnSpc>
              <a:spcBef>
                <a:spcPts val="0"/>
              </a:spcBef>
              <a:tabLst>
                <a:tab pos="69850" algn="l"/>
              </a:tabLst>
            </a:pPr>
            <a:r>
              <a:rPr sz="1400" kern="0" spc="10" dirty="0">
                <a:solidFill>
                  <a:srgbClr val="F70000">
                    <a:alpha val="100000"/>
                  </a:srgbClr>
                </a:solidFill>
                <a:latin typeface="黑体" panose="02010609060101010101" charset="-122"/>
                <a:ea typeface="黑体" panose="02010609060101010101" charset="-122"/>
                <a:cs typeface="黑体" panose="02010609060101010101" charset="-122"/>
              </a:rPr>
              <a:t>第二，流通领域秩序安全</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。流通领域是以货币为媒介交换商品的领域，连接生产和消</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费的两头，是社会生产不可或缺的一个环节。</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流通领域秩序安全之所以重要，是因为没有</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安全的流通领域秩序，商品的价值</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和使用价值就不可能实现。流通领域不受干扰和破坏，</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保持正常合理的秩序，能够使社会财富有</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序流转，增加经济发展的活力与动力，实现社会</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主义市场经济的有效运行，促使国家不断走向</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繁荣。在我国数字经济蓬勃发展的时期，维护流通领域秩序的安全具有更加突出的作用，这能保证我国经济循环血脉畅通，充满活力,否则经济运行就会遭受巨大的破坏。</a:t>
            </a:r>
            <a:endParaRPr sz="1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204" name="picture 204"/>
          <p:cNvPicPr>
            <a:picLocks noChangeAspect="1"/>
          </p:cNvPicPr>
          <p:nvPr>
            <p:custDataLst>
              <p:tags r:id="rId3"/>
            </p:custDataLst>
          </p:nvPr>
        </p:nvPicPr>
        <p:blipFill>
          <a:blip r:embed="rId4"/>
          <a:stretch>
            <a:fillRect/>
          </a:stretch>
        </p:blipFill>
        <p:spPr>
          <a:xfrm rot="21600000">
            <a:off x="5910848" y="1154110"/>
            <a:ext cx="1300473" cy="286703"/>
          </a:xfrm>
          <a:prstGeom prst="rect">
            <a:avLst/>
          </a:prstGeom>
        </p:spPr>
      </p:pic>
      <p:pic>
        <p:nvPicPr>
          <p:cNvPr id="206" name="picture 206"/>
          <p:cNvPicPr>
            <a:picLocks noChangeAspect="1"/>
          </p:cNvPicPr>
          <p:nvPr>
            <p:custDataLst>
              <p:tags r:id="rId5"/>
            </p:custDataLst>
          </p:nvPr>
        </p:nvPicPr>
        <p:blipFill>
          <a:blip r:embed="rId6"/>
          <a:stretch>
            <a:fillRect/>
          </a:stretch>
        </p:blipFill>
        <p:spPr>
          <a:xfrm rot="21600000">
            <a:off x="5900360" y="6678129"/>
            <a:ext cx="1279489" cy="272574"/>
          </a:xfrm>
          <a:prstGeom prst="rect">
            <a:avLst/>
          </a:prstGeom>
        </p:spPr>
      </p:pic>
      <p:sp>
        <p:nvSpPr>
          <p:cNvPr id="208" name="textbox 208"/>
          <p:cNvSpPr/>
          <p:nvPr>
            <p:custDataLst>
              <p:tags r:id="rId7"/>
            </p:custDataLst>
          </p:nvPr>
        </p:nvSpPr>
        <p:spPr>
          <a:xfrm>
            <a:off x="1374262" y="913765"/>
            <a:ext cx="4209793" cy="367771"/>
          </a:xfrm>
          <a:prstGeom prst="rect">
            <a:avLst/>
          </a:prstGeom>
          <a:noFill/>
          <a:ln w="0" cap="flat">
            <a:noFill/>
            <a:prstDash val="solid"/>
            <a:miter lim="0"/>
          </a:ln>
        </p:spPr>
        <p:txBody>
          <a:bodyPr vert="horz" wrap="square" lIns="0" tIns="0" rIns="0" bIns="0"/>
          <a:lstStyle/>
          <a:p>
            <a:pPr algn="l" rtl="0" eaLnBrk="0">
              <a:lnSpc>
                <a:spcPct val="83000"/>
              </a:lnSpc>
            </a:pPr>
            <a:endParaRPr sz="20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三</a:t>
            </a:r>
            <a:r>
              <a:rPr kern="0" spc="-210" dirty="0">
                <a:solidFill>
                  <a:srgbClr val="FA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、维护经济秩序安全</a:t>
            </a:r>
            <a:endParaRPr dirty="0">
              <a:latin typeface="黑体" panose="02010609060101010101" charset="-122"/>
              <a:ea typeface="黑体" panose="02010609060101010101" charset="-122"/>
              <a:cs typeface="黑体" panose="02010609060101010101" charset="-122"/>
            </a:endParaRPr>
          </a:p>
        </p:txBody>
      </p:sp>
      <p:sp>
        <p:nvSpPr>
          <p:cNvPr id="210" name="textbox 210"/>
          <p:cNvSpPr/>
          <p:nvPr>
            <p:custDataLst>
              <p:tags r:id="rId8"/>
            </p:custDataLst>
          </p:nvPr>
        </p:nvSpPr>
        <p:spPr>
          <a:xfrm>
            <a:off x="1374242" y="6531942"/>
            <a:ext cx="4200005" cy="316731"/>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三</a:t>
            </a:r>
            <a:r>
              <a:rPr kern="0" spc="-210" dirty="0">
                <a:solidFill>
                  <a:srgbClr val="FA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、维护经济秩序安全</a:t>
            </a:r>
            <a:endParaRPr dirty="0">
              <a:latin typeface="黑体" panose="02010609060101010101" charset="-122"/>
              <a:ea typeface="黑体" panose="02010609060101010101" charset="-122"/>
              <a:cs typeface="黑体" panose="02010609060101010101" charset="-122"/>
            </a:endParaRPr>
          </a:p>
        </p:txBody>
      </p:sp>
      <p:pic>
        <p:nvPicPr>
          <p:cNvPr id="212" name="picture 212"/>
          <p:cNvPicPr>
            <a:picLocks noChangeAspect="1"/>
          </p:cNvPicPr>
          <p:nvPr>
            <p:custDataLst>
              <p:tags r:id="rId9"/>
            </p:custDataLst>
          </p:nvPr>
        </p:nvPicPr>
        <p:blipFill>
          <a:blip r:embed="rId10"/>
          <a:stretch>
            <a:fillRect/>
          </a:stretch>
        </p:blipFill>
        <p:spPr>
          <a:xfrm rot="21600000">
            <a:off x="1275212" y="1398781"/>
            <a:ext cx="6306673" cy="28024"/>
          </a:xfrm>
          <a:prstGeom prst="rect">
            <a:avLst/>
          </a:prstGeom>
        </p:spPr>
      </p:pic>
      <p:pic>
        <p:nvPicPr>
          <p:cNvPr id="214" name="picture 214"/>
          <p:cNvPicPr>
            <a:picLocks noChangeAspect="1"/>
          </p:cNvPicPr>
          <p:nvPr>
            <p:custDataLst>
              <p:tags r:id="rId11"/>
            </p:custDataLst>
          </p:nvPr>
        </p:nvPicPr>
        <p:blipFill>
          <a:blip r:embed="rId12"/>
          <a:stretch>
            <a:fillRect/>
          </a:stretch>
        </p:blipFill>
        <p:spPr>
          <a:xfrm rot="21600000">
            <a:off x="803308" y="6580168"/>
            <a:ext cx="405456" cy="405505"/>
          </a:xfrm>
          <a:prstGeom prst="rect">
            <a:avLst/>
          </a:prstGeom>
        </p:spPr>
      </p:pic>
      <p:pic>
        <p:nvPicPr>
          <p:cNvPr id="216" name="picture 216"/>
          <p:cNvPicPr>
            <a:picLocks noChangeAspect="1"/>
          </p:cNvPicPr>
          <p:nvPr>
            <p:custDataLst>
              <p:tags r:id="rId13"/>
            </p:custDataLst>
          </p:nvPr>
        </p:nvPicPr>
        <p:blipFill>
          <a:blip r:embed="rId14"/>
          <a:stretch>
            <a:fillRect/>
          </a:stretch>
        </p:blipFill>
        <p:spPr>
          <a:xfrm rot="21600000">
            <a:off x="813796" y="1077224"/>
            <a:ext cx="405456" cy="398557"/>
          </a:xfrm>
          <a:prstGeom prst="rect">
            <a:avLst/>
          </a:prstGeom>
        </p:spPr>
      </p:pic>
      <p:pic>
        <p:nvPicPr>
          <p:cNvPr id="218" name="picture 218"/>
          <p:cNvPicPr>
            <a:picLocks noChangeAspect="1"/>
          </p:cNvPicPr>
          <p:nvPr>
            <p:custDataLst>
              <p:tags r:id="rId15"/>
            </p:custDataLst>
          </p:nvPr>
        </p:nvPicPr>
        <p:blipFill>
          <a:blip r:embed="rId16"/>
          <a:stretch>
            <a:fillRect/>
          </a:stretch>
        </p:blipFill>
        <p:spPr>
          <a:xfrm rot="21600000">
            <a:off x="1264724" y="6775970"/>
            <a:ext cx="6299680" cy="1401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extbox 228"/>
          <p:cNvSpPr/>
          <p:nvPr/>
        </p:nvSpPr>
        <p:spPr>
          <a:xfrm>
            <a:off x="1257300" y="6047105"/>
            <a:ext cx="5347335" cy="4674870"/>
          </a:xfrm>
          <a:prstGeom prst="rect">
            <a:avLst/>
          </a:prstGeom>
          <a:noFill/>
          <a:ln w="0" cap="flat">
            <a:noFill/>
            <a:prstDash val="solid"/>
            <a:miter lim="0"/>
          </a:ln>
        </p:spPr>
        <p:txBody>
          <a:bodyPr vert="horz" wrap="square" lIns="0" tIns="0" rIns="0" bIns="0"/>
          <a:lstStyle/>
          <a:p>
            <a:pPr algn="l" rtl="0" eaLnBrk="0">
              <a:lnSpc>
                <a:spcPct val="34000"/>
              </a:lnSpc>
            </a:pPr>
            <a:endParaRPr sz="100" dirty="0">
              <a:latin typeface="Arial" panose="020B0604020202020204"/>
              <a:ea typeface="Arial" panose="020B0604020202020204"/>
              <a:cs typeface="Arial" panose="020B0604020202020204"/>
            </a:endParaRPr>
          </a:p>
          <a:p>
            <a:pPr marL="12700" indent="273050" algn="l" rtl="0" eaLnBrk="0">
              <a:lnSpc>
                <a:spcPct val="154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改革开放是当代中国大踏步赶上时代的重要法宝，</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是决定中国式现代化成败的关键一</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招，也是以中国式现代化全面</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推进中华民族伟大复兴的必由之路。中国共产党作出实行改</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革开放的历史性决策，是基于对党和国</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家前途命运的深刻把握，是基于对社会主义革命和</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建设实践的深刻总结，是基于</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对时代潮流的深刻洞察，是基于对人民群众期盼和需要的深</a:t>
            </a:r>
            <a:r>
              <a:rPr sz="1400" kern="0" spc="-70" dirty="0">
                <a:solidFill>
                  <a:srgbClr val="000000">
                    <a:alpha val="100000"/>
                  </a:srgbClr>
                </a:solidFill>
                <a:latin typeface="黑体" panose="02010609060101010101" charset="-122"/>
                <a:ea typeface="黑体" panose="02010609060101010101" charset="-122"/>
                <a:cs typeface="黑体" panose="02010609060101010101" charset="-122"/>
              </a:rPr>
              <a:t>刻体悟。正是在改革开放的伟大理论和实践创造中，党开辟</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出了中国特色社会主义道路，不断推动中国经济发展、社会繁荣</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。当代中国发展实践深刻证明，改革开放是党的一次伟</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大觉醒，正是这个伟大觉醒孕育了党从理论到实</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践的伟大创造。改革开放是中国人民和中</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华民族发展史上一次伟大革命，正是这次伟大革命推动了</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中国特色社会主义事业的伟大飞</a:t>
            </a:r>
            <a:r>
              <a:rPr sz="1400" kern="0" spc="-50" dirty="0">
                <a:solidFill>
                  <a:srgbClr val="000000">
                    <a:alpha val="100000"/>
                  </a:srgbClr>
                </a:solidFill>
                <a:latin typeface="黑体" panose="02010609060101010101" charset="-122"/>
                <a:ea typeface="黑体" panose="02010609060101010101" charset="-122"/>
                <a:cs typeface="黑体" panose="02010609060101010101" charset="-122"/>
              </a:rPr>
              <a:t>跃。</a:t>
            </a:r>
            <a:endParaRPr sz="1400" kern="0" spc="-5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230" name="textbox 230"/>
          <p:cNvSpPr/>
          <p:nvPr/>
        </p:nvSpPr>
        <p:spPr>
          <a:xfrm>
            <a:off x="1287780" y="1668780"/>
            <a:ext cx="5233670" cy="2816225"/>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Arial" panose="020B0604020202020204"/>
              <a:ea typeface="Arial" panose="020B0604020202020204"/>
              <a:cs typeface="Arial" panose="020B0604020202020204"/>
            </a:endParaRPr>
          </a:p>
          <a:p>
            <a:pPr marL="12700" indent="273050" algn="l" rtl="0" eaLnBrk="0">
              <a:lnSpc>
                <a:spcPct val="162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一般来说，经济发展安全主要是指国家的经济</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发展处于不受威胁，或者能够有效应对发展中各种风险的状态，以及保障、维护和塑造持续安全状态的能力。主要包括三层含义</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70" dirty="0">
                <a:solidFill>
                  <a:srgbClr val="000000">
                    <a:alpha val="100000"/>
                  </a:srgbClr>
                </a:solidFill>
                <a:latin typeface="黑体" panose="02010609060101010101" charset="-122"/>
                <a:ea typeface="黑体" panose="02010609060101010101" charset="-122"/>
                <a:cs typeface="黑体" panose="02010609060101010101" charset="-122"/>
              </a:rPr>
              <a:t>:一国政府能够牢固掌握本国的经济主权和经济命脉，自</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主决定本国经济制度、发展战略、自然资源利用和主要</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经济活动的权利不受侵犯；经济发展能够有效抵御国内外因素的威</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胁和侵害，具备可持续发展的</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能力；国家具有较强的经济实力、经济堂争力、资源能源保障能力、危机管理能力和参与制定国际经济规则的能力。</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236" name="picture 236"/>
          <p:cNvPicPr>
            <a:picLocks noChangeAspect="1"/>
          </p:cNvPicPr>
          <p:nvPr/>
        </p:nvPicPr>
        <p:blipFill>
          <a:blip r:embed="rId1"/>
          <a:stretch>
            <a:fillRect/>
          </a:stretch>
        </p:blipFill>
        <p:spPr>
          <a:xfrm rot="21600000">
            <a:off x="5480077" y="1035050"/>
            <a:ext cx="1187443" cy="285727"/>
          </a:xfrm>
          <a:prstGeom prst="rect">
            <a:avLst/>
          </a:prstGeom>
        </p:spPr>
      </p:pic>
      <p:pic>
        <p:nvPicPr>
          <p:cNvPr id="238" name="picture 238"/>
          <p:cNvPicPr>
            <a:picLocks noChangeAspect="1"/>
          </p:cNvPicPr>
          <p:nvPr/>
        </p:nvPicPr>
        <p:blipFill>
          <a:blip r:embed="rId2"/>
          <a:stretch>
            <a:fillRect/>
          </a:stretch>
        </p:blipFill>
        <p:spPr>
          <a:xfrm rot="21600000">
            <a:off x="5480077" y="5419707"/>
            <a:ext cx="1162032" cy="253968"/>
          </a:xfrm>
          <a:prstGeom prst="rect">
            <a:avLst/>
          </a:prstGeom>
        </p:spPr>
      </p:pic>
      <p:sp>
        <p:nvSpPr>
          <p:cNvPr id="240" name="textbox 240"/>
          <p:cNvSpPr/>
          <p:nvPr/>
        </p:nvSpPr>
        <p:spPr>
          <a:xfrm>
            <a:off x="1292225" y="622300"/>
            <a:ext cx="4375150" cy="171450"/>
          </a:xfrm>
          <a:prstGeom prst="rect">
            <a:avLst/>
          </a:prstGeom>
          <a:noFill/>
          <a:ln w="0" cap="flat">
            <a:noFill/>
            <a:prstDash val="solid"/>
            <a:miter lim="0"/>
          </a:ln>
        </p:spPr>
        <p:txBody>
          <a:bodyPr vert="horz" wrap="square" lIns="0" tIns="0" rIns="0" bIns="0"/>
          <a:lstStyle/>
          <a:p>
            <a:pPr algn="l" rtl="0" eaLnBrk="0">
              <a:lnSpc>
                <a:spcPct val="88000"/>
              </a:lnSpc>
            </a:pPr>
            <a:endParaRPr sz="2000" dirty="0">
              <a:latin typeface="Arial" panose="020B0604020202020204"/>
              <a:ea typeface="Arial" panose="020B0604020202020204"/>
              <a:cs typeface="Arial" panose="020B0604020202020204"/>
            </a:endParaRPr>
          </a:p>
          <a:p>
            <a:pPr marL="12700" algn="l" rtl="0" eaLnBrk="0">
              <a:lnSpc>
                <a:spcPct val="95000"/>
              </a:lnSpc>
              <a:spcBef>
                <a:spcPts val="0"/>
              </a:spcBef>
            </a:pPr>
            <a:r>
              <a:rPr b="1" kern="0" spc="10" dirty="0">
                <a:solidFill>
                  <a:srgbClr val="FB0000">
                    <a:alpha val="100000"/>
                  </a:srgbClr>
                </a:solidFill>
                <a:latin typeface="黑体" panose="02010609060101010101" charset="-122"/>
                <a:ea typeface="黑体" panose="02010609060101010101" charset="-122"/>
                <a:cs typeface="黑体" panose="02010609060101010101" charset="-122"/>
              </a:rPr>
              <a:t>四、维护改革开放的经济</a:t>
            </a:r>
            <a:r>
              <a:rPr b="1" kern="0" spc="0" dirty="0">
                <a:solidFill>
                  <a:srgbClr val="FB0000">
                    <a:alpha val="100000"/>
                  </a:srgbClr>
                </a:solidFill>
                <a:latin typeface="黑体" panose="02010609060101010101" charset="-122"/>
                <a:ea typeface="黑体" panose="02010609060101010101" charset="-122"/>
                <a:cs typeface="黑体" panose="02010609060101010101" charset="-122"/>
              </a:rPr>
              <a:t>发展道路安全</a:t>
            </a:r>
            <a:endParaRPr dirty="0">
              <a:latin typeface="黑体" panose="02010609060101010101" charset="-122"/>
              <a:ea typeface="黑体" panose="02010609060101010101" charset="-122"/>
              <a:cs typeface="黑体" panose="02010609060101010101" charset="-122"/>
            </a:endParaRPr>
          </a:p>
        </p:txBody>
      </p:sp>
      <p:sp>
        <p:nvSpPr>
          <p:cNvPr id="242" name="textbox 242"/>
          <p:cNvSpPr/>
          <p:nvPr/>
        </p:nvSpPr>
        <p:spPr>
          <a:xfrm>
            <a:off x="1330325" y="5047615"/>
            <a:ext cx="3959225" cy="276860"/>
          </a:xfrm>
          <a:prstGeom prst="rect">
            <a:avLst/>
          </a:prstGeom>
          <a:noFill/>
          <a:ln w="0" cap="flat">
            <a:noFill/>
            <a:prstDash val="solid"/>
            <a:miter lim="0"/>
          </a:ln>
        </p:spPr>
        <p:txBody>
          <a:bodyPr vert="horz" wrap="square" lIns="0" tIns="0" rIns="0" bIns="0"/>
          <a:lstStyle/>
          <a:p>
            <a:pPr algn="l" rtl="0" eaLnBrk="0">
              <a:lnSpc>
                <a:spcPct val="88000"/>
              </a:lnSpc>
            </a:pPr>
            <a:endParaRPr dirty="0">
              <a:latin typeface="Arial" panose="020B0604020202020204"/>
              <a:ea typeface="Arial" panose="020B0604020202020204"/>
              <a:cs typeface="Arial" panose="020B0604020202020204"/>
            </a:endParaRPr>
          </a:p>
          <a:p>
            <a:pPr marL="12700" algn="l" rtl="0" eaLnBrk="0">
              <a:lnSpc>
                <a:spcPct val="95000"/>
              </a:lnSpc>
              <a:spcBef>
                <a:spcPts val="0"/>
              </a:spcBef>
            </a:pPr>
            <a:r>
              <a:rPr b="1" kern="0" spc="10" dirty="0">
                <a:solidFill>
                  <a:srgbClr val="FB0000">
                    <a:alpha val="100000"/>
                  </a:srgbClr>
                </a:solidFill>
                <a:latin typeface="黑体" panose="02010609060101010101" charset="-122"/>
                <a:ea typeface="黑体" panose="02010609060101010101" charset="-122"/>
                <a:cs typeface="黑体" panose="02010609060101010101" charset="-122"/>
              </a:rPr>
              <a:t>四、维护改革开放的经济</a:t>
            </a:r>
            <a:r>
              <a:rPr b="1" kern="0" spc="0" dirty="0">
                <a:solidFill>
                  <a:srgbClr val="FB0000">
                    <a:alpha val="100000"/>
                  </a:srgbClr>
                </a:solidFill>
                <a:latin typeface="黑体" panose="02010609060101010101" charset="-122"/>
                <a:ea typeface="黑体" panose="02010609060101010101" charset="-122"/>
                <a:cs typeface="黑体" panose="02010609060101010101" charset="-122"/>
              </a:rPr>
              <a:t>发展道路安全</a:t>
            </a:r>
            <a:endParaRPr dirty="0">
              <a:latin typeface="黑体" panose="02010609060101010101" charset="-122"/>
              <a:ea typeface="黑体" panose="02010609060101010101" charset="-122"/>
              <a:cs typeface="黑体" panose="02010609060101010101" charset="-122"/>
            </a:endParaRPr>
          </a:p>
        </p:txBody>
      </p:sp>
      <p:pic>
        <p:nvPicPr>
          <p:cNvPr id="244" name="picture 244"/>
          <p:cNvPicPr>
            <a:picLocks noChangeAspect="1"/>
          </p:cNvPicPr>
          <p:nvPr/>
        </p:nvPicPr>
        <p:blipFill>
          <a:blip r:embed="rId3"/>
          <a:stretch>
            <a:fillRect/>
          </a:stretch>
        </p:blipFill>
        <p:spPr>
          <a:xfrm rot="21600000">
            <a:off x="850933" y="5337154"/>
            <a:ext cx="374587" cy="368280"/>
          </a:xfrm>
          <a:prstGeom prst="rect">
            <a:avLst/>
          </a:prstGeom>
        </p:spPr>
      </p:pic>
      <p:pic>
        <p:nvPicPr>
          <p:cNvPr id="246" name="picture 246"/>
          <p:cNvPicPr>
            <a:picLocks noChangeAspect="1"/>
          </p:cNvPicPr>
          <p:nvPr/>
        </p:nvPicPr>
        <p:blipFill>
          <a:blip r:embed="rId4"/>
          <a:stretch>
            <a:fillRect/>
          </a:stretch>
        </p:blipFill>
        <p:spPr>
          <a:xfrm rot="21600000">
            <a:off x="850933" y="965220"/>
            <a:ext cx="374587" cy="361970"/>
          </a:xfrm>
          <a:prstGeom prst="rect">
            <a:avLst/>
          </a:prstGeom>
        </p:spPr>
      </p:pic>
      <p:pic>
        <p:nvPicPr>
          <p:cNvPr id="248" name="picture 248"/>
          <p:cNvPicPr>
            <a:picLocks noChangeAspect="1"/>
          </p:cNvPicPr>
          <p:nvPr/>
        </p:nvPicPr>
        <p:blipFill>
          <a:blip r:embed="rId5"/>
          <a:stretch>
            <a:fillRect/>
          </a:stretch>
        </p:blipFill>
        <p:spPr>
          <a:xfrm rot="21600000">
            <a:off x="1276343" y="1257258"/>
            <a:ext cx="5715019" cy="19141"/>
          </a:xfrm>
          <a:prstGeom prst="rect">
            <a:avLst/>
          </a:prstGeom>
        </p:spPr>
      </p:pic>
      <p:pic>
        <p:nvPicPr>
          <p:cNvPr id="250" name="picture 250"/>
          <p:cNvPicPr>
            <a:picLocks noChangeAspect="1"/>
          </p:cNvPicPr>
          <p:nvPr/>
        </p:nvPicPr>
        <p:blipFill>
          <a:blip r:embed="rId6"/>
          <a:stretch>
            <a:fillRect/>
          </a:stretch>
        </p:blipFill>
        <p:spPr>
          <a:xfrm rot="21600000">
            <a:off x="1269991" y="5642023"/>
            <a:ext cx="5721371" cy="1261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picture 262"/>
          <p:cNvPicPr>
            <a:picLocks noChangeAspect="1"/>
          </p:cNvPicPr>
          <p:nvPr/>
        </p:nvPicPr>
        <p:blipFill>
          <a:blip r:embed="rId1"/>
          <a:stretch>
            <a:fillRect/>
          </a:stretch>
        </p:blipFill>
        <p:spPr>
          <a:xfrm rot="21600000">
            <a:off x="981075" y="527050"/>
            <a:ext cx="6079490" cy="3528060"/>
          </a:xfrm>
          <a:prstGeom prst="rect">
            <a:avLst/>
          </a:prstGeom>
        </p:spPr>
      </p:pic>
      <p:sp>
        <p:nvSpPr>
          <p:cNvPr id="264" name="textbox 264"/>
          <p:cNvSpPr/>
          <p:nvPr/>
        </p:nvSpPr>
        <p:spPr>
          <a:xfrm>
            <a:off x="1289050" y="5299710"/>
            <a:ext cx="5435600" cy="4190365"/>
          </a:xfrm>
          <a:prstGeom prst="rect">
            <a:avLst/>
          </a:prstGeom>
          <a:noFill/>
          <a:ln w="0" cap="flat">
            <a:noFill/>
            <a:prstDash val="solid"/>
            <a:miter lim="0"/>
          </a:ln>
        </p:spPr>
        <p:txBody>
          <a:bodyPr vert="horz" wrap="square" lIns="0" tIns="0" rIns="0" bIns="0"/>
          <a:lstStyle/>
          <a:p>
            <a:pPr algn="l" rtl="0" eaLnBrk="0">
              <a:lnSpc>
                <a:spcPct val="28000"/>
              </a:lnSpc>
            </a:pPr>
            <a:endParaRPr sz="100" dirty="0">
              <a:latin typeface="Arial" panose="020B0604020202020204"/>
              <a:ea typeface="Arial" panose="020B0604020202020204"/>
              <a:cs typeface="Arial" panose="020B0604020202020204"/>
            </a:endParaRPr>
          </a:p>
          <a:p>
            <a:pPr marL="12700" indent="292100" algn="l" rtl="0" eaLnBrk="0">
              <a:lnSpc>
                <a:spcPct val="146000"/>
              </a:lnSpc>
              <a:spcBef>
                <a:spcPts val="0"/>
              </a:spcBef>
            </a:pP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坚持改革开放是维护经济发展道路</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安全的关键，也是维护国家安全的重要基石。习近平指出，“如果没有一九七八年我们党果断决定实</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行改革开放，并坚定不移推进改革开放， </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坚定不移把握改革开放的正确方向，社会主义</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中国就不可能有今天这样的大好局面，就可能面临严重危机，就可能遇到像苏联、东欧国家那</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样的亡党亡国危机”。随着国际国内经济</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形势的发展变化，经济运行中的不确定性因</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素越增多，经济风险发生概率越上升，越要坚</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定道路自信，不断在更高起点上推进改革开放，</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这是维护我国经济发展道路安全、有效应</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对各种经济风险的根本。</a:t>
            </a:r>
            <a:endParaRPr sz="16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270" name="picture 270"/>
          <p:cNvPicPr>
            <a:picLocks noChangeAspect="1"/>
          </p:cNvPicPr>
          <p:nvPr/>
        </p:nvPicPr>
        <p:blipFill>
          <a:blip r:embed="rId2"/>
          <a:stretch>
            <a:fillRect/>
          </a:stretch>
        </p:blipFill>
        <p:spPr>
          <a:xfrm rot="21600000">
            <a:off x="5492775" y="4819632"/>
            <a:ext cx="1168384" cy="253968"/>
          </a:xfrm>
          <a:prstGeom prst="rect">
            <a:avLst/>
          </a:prstGeom>
        </p:spPr>
      </p:pic>
      <p:sp>
        <p:nvSpPr>
          <p:cNvPr id="272" name="textbox 272"/>
          <p:cNvSpPr/>
          <p:nvPr/>
        </p:nvSpPr>
        <p:spPr>
          <a:xfrm>
            <a:off x="1278255" y="4726305"/>
            <a:ext cx="4392295" cy="39814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b="1" kern="0" spc="90" dirty="0">
                <a:solidFill>
                  <a:srgbClr val="FB0000">
                    <a:alpha val="100000"/>
                  </a:srgbClr>
                </a:solidFill>
                <a:latin typeface="黑体" panose="02010609060101010101" charset="-122"/>
                <a:ea typeface="黑体" panose="02010609060101010101" charset="-122"/>
                <a:cs typeface="黑体" panose="02010609060101010101" charset="-122"/>
              </a:rPr>
              <a:t>四</a:t>
            </a:r>
            <a:r>
              <a:rPr kern="0" spc="-170" dirty="0">
                <a:solidFill>
                  <a:srgbClr val="FB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B0000">
                    <a:alpha val="100000"/>
                  </a:srgbClr>
                </a:solidFill>
                <a:latin typeface="黑体" panose="02010609060101010101" charset="-122"/>
                <a:ea typeface="黑体" panose="02010609060101010101" charset="-122"/>
                <a:cs typeface="黑体" panose="02010609060101010101" charset="-122"/>
              </a:rPr>
              <a:t>、维护改革开放的经济发展道路安全</a:t>
            </a:r>
            <a:endParaRPr dirty="0">
              <a:latin typeface="黑体" panose="02010609060101010101" charset="-122"/>
              <a:ea typeface="黑体" panose="02010609060101010101" charset="-122"/>
              <a:cs typeface="黑体" panose="02010609060101010101" charset="-122"/>
            </a:endParaRPr>
          </a:p>
        </p:txBody>
      </p:sp>
      <p:pic>
        <p:nvPicPr>
          <p:cNvPr id="274" name="picture 274"/>
          <p:cNvPicPr>
            <a:picLocks noChangeAspect="1"/>
          </p:cNvPicPr>
          <p:nvPr/>
        </p:nvPicPr>
        <p:blipFill>
          <a:blip r:embed="rId3"/>
          <a:stretch>
            <a:fillRect/>
          </a:stretch>
        </p:blipFill>
        <p:spPr>
          <a:xfrm rot="21600000">
            <a:off x="863630" y="4737079"/>
            <a:ext cx="374587" cy="368280"/>
          </a:xfrm>
          <a:prstGeom prst="rect">
            <a:avLst/>
          </a:prstGeom>
        </p:spPr>
      </p:pic>
      <p:pic>
        <p:nvPicPr>
          <p:cNvPr id="276" name="picture 276"/>
          <p:cNvPicPr>
            <a:picLocks noChangeAspect="1"/>
          </p:cNvPicPr>
          <p:nvPr/>
        </p:nvPicPr>
        <p:blipFill>
          <a:blip r:embed="rId4"/>
          <a:stretch>
            <a:fillRect/>
          </a:stretch>
        </p:blipFill>
        <p:spPr>
          <a:xfrm rot="21600000">
            <a:off x="1289041" y="5048257"/>
            <a:ext cx="5721371" cy="127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extbox 282"/>
          <p:cNvSpPr/>
          <p:nvPr/>
        </p:nvSpPr>
        <p:spPr>
          <a:xfrm>
            <a:off x="1017270" y="6072505"/>
            <a:ext cx="6094095" cy="2623185"/>
          </a:xfrm>
          <a:prstGeom prst="rect">
            <a:avLst/>
          </a:prstGeom>
          <a:noFill/>
          <a:ln w="0" cap="flat">
            <a:noFill/>
            <a:prstDash val="solid"/>
            <a:miter lim="0"/>
          </a:ln>
        </p:spPr>
        <p:txBody>
          <a:bodyPr vert="horz" wrap="square" lIns="0" tIns="0" rIns="0" bIns="0"/>
          <a:lstStyle/>
          <a:p>
            <a:pPr algn="l" rtl="0" eaLnBrk="0">
              <a:lnSpc>
                <a:spcPct val="56000"/>
              </a:lnSpc>
            </a:pPr>
            <a:endParaRPr sz="100" dirty="0">
              <a:latin typeface="Arial" panose="020B0604020202020204"/>
              <a:ea typeface="Arial" panose="020B0604020202020204"/>
              <a:cs typeface="Arial" panose="020B0604020202020204"/>
            </a:endParaRPr>
          </a:p>
          <a:p>
            <a:pPr marL="12700" indent="285750" algn="l" rtl="0" eaLnBrk="0">
              <a:lnSpc>
                <a:spcPct val="144000"/>
              </a:lnSpc>
              <a:spcBef>
                <a:spcPts val="0"/>
              </a:spcBef>
            </a:pP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金融活，经济活；金融稳</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，经济稳。金融安全主要是指国家的金融体系能够抵御内外</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部冲击，金融主权相对处于没有危险和不</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受威胁，国家其他利益处于免受金融手段或渠道</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所致危险和威胁的状态，以及保障、维护和塑</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造持续安全状态的能力。金融安全是经济平</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稳健康发展的重要基础。维护金融安全，是关</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系我国经济社会发展全局的一件带有战略性</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、根本性的大事。《管子·</a:t>
            </a:r>
            <a:r>
              <a:rPr sz="1600" kern="0" spc="-30" dirty="0">
                <a:solidFill>
                  <a:srgbClr val="000000">
                    <a:alpha val="100000"/>
                  </a:srgbClr>
                </a:solidFill>
                <a:latin typeface="黑体" panose="02010609060101010101" charset="-122"/>
                <a:ea typeface="黑体" panose="02010609060101010101" charset="-122"/>
                <a:cs typeface="黑体" panose="02010609060101010101" charset="-122"/>
              </a:rPr>
              <a:t>乘马》曰：“市者可以知治乱，可以知多寡。”准确判断风险隐患</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是保障金融安全的前</a:t>
            </a:r>
            <a:r>
              <a:rPr sz="1600" kern="0" spc="-100" dirty="0">
                <a:solidFill>
                  <a:srgbClr val="000000">
                    <a:alpha val="100000"/>
                  </a:srgbClr>
                </a:solidFill>
                <a:latin typeface="黑体" panose="02010609060101010101" charset="-122"/>
                <a:ea typeface="黑体" panose="02010609060101010101" charset="-122"/>
                <a:cs typeface="黑体" panose="02010609060101010101" charset="-122"/>
              </a:rPr>
              <a:t>提</a:t>
            </a:r>
            <a:r>
              <a:rPr sz="1400" kern="0" spc="-100" dirty="0">
                <a:solidFill>
                  <a:srgbClr val="000000">
                    <a:alpha val="100000"/>
                  </a:srgbClr>
                </a:solidFill>
                <a:latin typeface="黑体" panose="02010609060101010101" charset="-122"/>
                <a:ea typeface="黑体" panose="02010609060101010101" charset="-122"/>
                <a:cs typeface="黑体" panose="02010609060101010101" charset="-122"/>
              </a:rPr>
              <a:t>。</a:t>
            </a:r>
            <a:endParaRPr sz="1400" kern="0" spc="-10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284" name="textbox 284"/>
          <p:cNvSpPr/>
          <p:nvPr/>
        </p:nvSpPr>
        <p:spPr>
          <a:xfrm>
            <a:off x="1109980" y="2502535"/>
            <a:ext cx="5746750" cy="605790"/>
          </a:xfrm>
          <a:prstGeom prst="rect">
            <a:avLst/>
          </a:prstGeom>
          <a:noFill/>
          <a:ln w="0" cap="flat">
            <a:noFill/>
            <a:prstDash val="solid"/>
            <a:miter lim="0"/>
          </a:ln>
        </p:spPr>
        <p:txBody>
          <a:bodyPr vert="horz" wrap="square" lIns="0" tIns="0" rIns="0" bIns="0"/>
          <a:lstStyle/>
          <a:p>
            <a:pPr algn="l" rtl="0" eaLnBrk="0">
              <a:lnSpc>
                <a:spcPct val="19000"/>
              </a:lnSpc>
            </a:pPr>
            <a:endParaRPr sz="100" dirty="0">
              <a:latin typeface="Arial" panose="020B0604020202020204"/>
              <a:ea typeface="Arial" panose="020B0604020202020204"/>
              <a:cs typeface="Arial" panose="020B0604020202020204"/>
            </a:endParaRPr>
          </a:p>
          <a:p>
            <a:pPr marL="12700" indent="273050" algn="l" rtl="0" eaLnBrk="0">
              <a:lnSpc>
                <a:spcPct val="139000"/>
              </a:lnSpc>
              <a:spcBef>
                <a:spcPts val="0"/>
              </a:spcBef>
            </a:pP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现代经济是一个复杂的系统。在这个系统中，一些</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经济领域对整个国民经济运行具有</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重要影响，这些领域就是重点经济领域。</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重点经济领域安全对于维护整个经济安全举足轻</a:t>
            </a:r>
            <a:r>
              <a:rPr sz="1600" kern="0" spc="-60" dirty="0">
                <a:solidFill>
                  <a:srgbClr val="000000">
                    <a:alpha val="100000"/>
                  </a:srgbClr>
                </a:solidFill>
                <a:latin typeface="黑体" panose="02010609060101010101" charset="-122"/>
                <a:ea typeface="黑体" panose="02010609060101010101" charset="-122"/>
                <a:cs typeface="黑体" panose="02010609060101010101" charset="-122"/>
              </a:rPr>
              <a:t>重。</a:t>
            </a:r>
            <a:endParaRPr sz="1600" kern="0" spc="-6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292" name="picture 292"/>
          <p:cNvPicPr>
            <a:picLocks noChangeAspect="1"/>
          </p:cNvPicPr>
          <p:nvPr/>
        </p:nvPicPr>
        <p:blipFill>
          <a:blip r:embed="rId1"/>
          <a:stretch>
            <a:fillRect/>
          </a:stretch>
        </p:blipFill>
        <p:spPr>
          <a:xfrm rot="21600000">
            <a:off x="5489602" y="2054223"/>
            <a:ext cx="1181090" cy="260384"/>
          </a:xfrm>
          <a:prstGeom prst="rect">
            <a:avLst/>
          </a:prstGeom>
        </p:spPr>
      </p:pic>
      <p:pic>
        <p:nvPicPr>
          <p:cNvPr id="294" name="picture 294"/>
          <p:cNvPicPr>
            <a:picLocks noChangeAspect="1"/>
          </p:cNvPicPr>
          <p:nvPr/>
        </p:nvPicPr>
        <p:blipFill>
          <a:blip r:embed="rId2"/>
          <a:stretch>
            <a:fillRect/>
          </a:stretch>
        </p:blipFill>
        <p:spPr>
          <a:xfrm rot="21600000">
            <a:off x="5505480" y="4854623"/>
            <a:ext cx="1155679" cy="253968"/>
          </a:xfrm>
          <a:prstGeom prst="rect">
            <a:avLst/>
          </a:prstGeom>
        </p:spPr>
      </p:pic>
      <p:sp>
        <p:nvSpPr>
          <p:cNvPr id="296" name="textbox 296"/>
          <p:cNvSpPr/>
          <p:nvPr/>
        </p:nvSpPr>
        <p:spPr>
          <a:xfrm>
            <a:off x="1289050" y="2003425"/>
            <a:ext cx="3346450" cy="24765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10" dirty="0">
                <a:solidFill>
                  <a:srgbClr val="FB0000">
                    <a:alpha val="100000"/>
                  </a:srgbClr>
                </a:solidFill>
                <a:latin typeface="黑体" panose="02010609060101010101" charset="-122"/>
                <a:ea typeface="黑体" panose="02010609060101010101" charset="-122"/>
                <a:cs typeface="黑体" panose="02010609060101010101" charset="-122"/>
              </a:rPr>
              <a:t>五、维护重点经济领域安全</a:t>
            </a:r>
            <a:endParaRPr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
        <p:nvSpPr>
          <p:cNvPr id="298" name="textbox 298"/>
          <p:cNvSpPr/>
          <p:nvPr/>
        </p:nvSpPr>
        <p:spPr>
          <a:xfrm>
            <a:off x="1289050" y="4752975"/>
            <a:ext cx="3591560" cy="35242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10" dirty="0">
                <a:solidFill>
                  <a:srgbClr val="FB0000">
                    <a:alpha val="100000"/>
                  </a:srgbClr>
                </a:solidFill>
                <a:latin typeface="黑体" panose="02010609060101010101" charset="-122"/>
                <a:ea typeface="黑体" panose="02010609060101010101" charset="-122"/>
                <a:cs typeface="黑体" panose="02010609060101010101" charset="-122"/>
              </a:rPr>
              <a:t>五、维护重点经济领域安全</a:t>
            </a:r>
            <a:endParaRPr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300" name="picture 300"/>
          <p:cNvPicPr>
            <a:picLocks noChangeAspect="1"/>
          </p:cNvPicPr>
          <p:nvPr/>
        </p:nvPicPr>
        <p:blipFill>
          <a:blip r:embed="rId3"/>
          <a:stretch>
            <a:fillRect/>
          </a:stretch>
        </p:blipFill>
        <p:spPr>
          <a:xfrm rot="21600000">
            <a:off x="1285868" y="2276433"/>
            <a:ext cx="5721370" cy="25451"/>
          </a:xfrm>
          <a:prstGeom prst="rect">
            <a:avLst/>
          </a:prstGeom>
        </p:spPr>
      </p:pic>
      <p:pic>
        <p:nvPicPr>
          <p:cNvPr id="302" name="picture 302"/>
          <p:cNvPicPr>
            <a:picLocks noChangeAspect="1"/>
          </p:cNvPicPr>
          <p:nvPr/>
        </p:nvPicPr>
        <p:blipFill>
          <a:blip r:embed="rId4"/>
          <a:stretch>
            <a:fillRect/>
          </a:stretch>
        </p:blipFill>
        <p:spPr>
          <a:xfrm rot="21600000">
            <a:off x="863630" y="4765654"/>
            <a:ext cx="374587" cy="368280"/>
          </a:xfrm>
          <a:prstGeom prst="rect">
            <a:avLst/>
          </a:prstGeom>
        </p:spPr>
      </p:pic>
      <p:pic>
        <p:nvPicPr>
          <p:cNvPr id="304" name="picture 304"/>
          <p:cNvPicPr>
            <a:picLocks noChangeAspect="1"/>
          </p:cNvPicPr>
          <p:nvPr/>
        </p:nvPicPr>
        <p:blipFill>
          <a:blip r:embed="rId5"/>
          <a:stretch>
            <a:fillRect/>
          </a:stretch>
        </p:blipFill>
        <p:spPr>
          <a:xfrm rot="21600000">
            <a:off x="860458" y="1984395"/>
            <a:ext cx="368235" cy="361970"/>
          </a:xfrm>
          <a:prstGeom prst="rect">
            <a:avLst/>
          </a:prstGeom>
        </p:spPr>
      </p:pic>
      <p:pic>
        <p:nvPicPr>
          <p:cNvPr id="306" name="picture 306"/>
          <p:cNvPicPr>
            <a:picLocks noChangeAspect="1"/>
          </p:cNvPicPr>
          <p:nvPr/>
        </p:nvPicPr>
        <p:blipFill>
          <a:blip r:embed="rId6"/>
          <a:stretch>
            <a:fillRect/>
          </a:stretch>
        </p:blipFill>
        <p:spPr>
          <a:xfrm rot="21600000">
            <a:off x="1289041" y="5076832"/>
            <a:ext cx="5721371" cy="12725"/>
          </a:xfrm>
          <a:prstGeom prst="rect">
            <a:avLst/>
          </a:prstGeom>
        </p:spPr>
      </p:pic>
      <p:sp>
        <p:nvSpPr>
          <p:cNvPr id="2" name="圆角矩形 1"/>
          <p:cNvSpPr/>
          <p:nvPr/>
        </p:nvSpPr>
        <p:spPr>
          <a:xfrm>
            <a:off x="2093595" y="5412740"/>
            <a:ext cx="3648075" cy="352425"/>
          </a:xfrm>
          <a:prstGeom prst="roundRect">
            <a:avLst/>
          </a:prstGeom>
          <a:solidFill>
            <a:srgbClr val="BE0000"/>
          </a:solidFill>
          <a:ln w="3175"/>
        </p:spPr>
        <p:style>
          <a:lnRef idx="2">
            <a:schemeClr val="accent1">
              <a:lumMod val="75000"/>
            </a:schemeClr>
          </a:lnRef>
          <a:fillRef idx="1">
            <a:schemeClr val="accent1"/>
          </a:fillRef>
          <a:effectRef idx="0">
            <a:srgbClr val="FFFFFF"/>
          </a:effectRef>
          <a:fontRef idx="minor">
            <a:schemeClr val="lt1"/>
          </a:fontRef>
        </p:style>
        <p:txBody>
          <a:bodyPr rtlCol="0" anchor="ctr"/>
          <a:p>
            <a:pPr algn="ctr">
              <a:spcAft>
                <a:spcPts val="0"/>
              </a:spcAft>
            </a:pPr>
            <a:r>
              <a:rPr lang="en-US"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rPr>
              <a:t> </a:t>
            </a:r>
            <a:endParaRPr lang="en-US"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endParaRPr>
          </a:p>
          <a:p>
            <a:pPr algn="ctr">
              <a:spcBef>
                <a:spcPts val="0"/>
              </a:spcBef>
            </a:pPr>
            <a:r>
              <a:rPr sz="1500"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rPr>
              <a:t>金融是现代经济的核心</a:t>
            </a:r>
            <a:endParaRPr lang="zh-CN" altLang="en-US" sz="1500"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8" name="table 318"/>
          <p:cNvGraphicFramePr>
            <a:graphicFrameLocks noGrp="1"/>
          </p:cNvGraphicFramePr>
          <p:nvPr>
            <p:custDataLst>
              <p:tags r:id="rId1"/>
            </p:custDataLst>
          </p:nvPr>
        </p:nvGraphicFramePr>
        <p:xfrm>
          <a:off x="607060" y="1616075"/>
          <a:ext cx="6831965" cy="3510280"/>
        </p:xfrm>
        <a:graphic>
          <a:graphicData uri="http://schemas.openxmlformats.org/drawingml/2006/table">
            <a:tbl>
              <a:tblPr/>
              <a:tblGrid>
                <a:gridCol w="3723640"/>
                <a:gridCol w="3108325"/>
              </a:tblGrid>
              <a:tr h="2976880">
                <a:tc gridSpan="2">
                  <a:txBody>
                    <a:bodyPr/>
                    <a:lstStyle/>
                    <a:p>
                      <a:pPr algn="l" rtl="0" eaLnBrk="0">
                        <a:lnSpc>
                          <a:spcPct val="122000"/>
                        </a:lnSpc>
                        <a:spcAft>
                          <a:spcPts val="0"/>
                        </a:spcAft>
                      </a:pPr>
                      <a:r>
                        <a:rPr lang="en-US" sz="1800" b="1" kern="0" spc="10" dirty="0">
                          <a:solidFill>
                            <a:srgbClr val="FA0000">
                              <a:alpha val="100000"/>
                            </a:srgbClr>
                          </a:solidFill>
                          <a:latin typeface="黑体" panose="02010609060101010101" charset="-122"/>
                          <a:ea typeface="黑体" panose="02010609060101010101" charset="-122"/>
                          <a:cs typeface="黑体" panose="02010609060101010101" charset="-122"/>
                        </a:rPr>
                        <a:t>     </a:t>
                      </a:r>
                      <a:r>
                        <a:rPr sz="1800" b="1" kern="0" spc="10" dirty="0">
                          <a:solidFill>
                            <a:srgbClr val="FA0000">
                              <a:alpha val="100000"/>
                            </a:srgbClr>
                          </a:solidFill>
                          <a:latin typeface="黑体" panose="02010609060101010101" charset="-122"/>
                          <a:ea typeface="黑体" panose="02010609060101010101" charset="-122"/>
                          <a:cs typeface="黑体" panose="02010609060101010101" charset="-122"/>
                        </a:rPr>
                        <a:t>五、维护重点经济领域安全</a:t>
                      </a:r>
                      <a:endParaRPr sz="2400" dirty="0">
                        <a:latin typeface="黑体" panose="02010609060101010101" charset="-122"/>
                        <a:ea typeface="黑体" panose="02010609060101010101" charset="-122"/>
                        <a:cs typeface="黑体" panose="02010609060101010101" charset="-122"/>
                      </a:endParaRPr>
                    </a:p>
                    <a:p>
                      <a:pPr algn="l" rtl="0" eaLnBrk="0">
                        <a:lnSpc>
                          <a:spcPct val="120000"/>
                        </a:lnSpc>
                      </a:pPr>
                      <a:endParaRPr sz="12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marL="2503170" algn="l" rtl="0" eaLnBrk="0">
                        <a:lnSpc>
                          <a:spcPct val="96000"/>
                        </a:lnSpc>
                        <a:spcBef>
                          <a:spcPts val="30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rPr>
                        <a:t>金融是现代经济的核心</a:t>
                      </a:r>
                      <a:endParaRPr sz="10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900" dirty="0">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c hMerge="1">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r>
              <a:tr h="5334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w="12700" cap="flat" cmpd="sng" algn="ctr">
                      <a:solidFill>
                        <a:srgbClr val="FF0000"/>
                      </a:solidFill>
                      <a:prstDash val="solid"/>
                      <a:round/>
                      <a:headEnd type="none" w="med" len="med"/>
                      <a:tailEnd type="none" w="med" len="med"/>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r>
            </a:tbl>
          </a:graphicData>
        </a:graphic>
      </p:graphicFrame>
      <p:pic>
        <p:nvPicPr>
          <p:cNvPr id="320" name="picture 320"/>
          <p:cNvPicPr>
            <a:picLocks noChangeAspect="1"/>
          </p:cNvPicPr>
          <p:nvPr/>
        </p:nvPicPr>
        <p:blipFill>
          <a:blip r:embed="rId2"/>
          <a:stretch>
            <a:fillRect/>
          </a:stretch>
        </p:blipFill>
        <p:spPr>
          <a:xfrm rot="21600000">
            <a:off x="1209693" y="5610248"/>
            <a:ext cx="3397231" cy="3225771"/>
          </a:xfrm>
          <a:prstGeom prst="rect">
            <a:avLst/>
          </a:prstGeom>
        </p:spPr>
      </p:pic>
      <p:pic>
        <p:nvPicPr>
          <p:cNvPr id="322" name="picture 322"/>
          <p:cNvPicPr>
            <a:picLocks noChangeAspect="1"/>
          </p:cNvPicPr>
          <p:nvPr/>
        </p:nvPicPr>
        <p:blipFill>
          <a:blip r:embed="rId3"/>
          <a:stretch>
            <a:fillRect/>
          </a:stretch>
        </p:blipFill>
        <p:spPr>
          <a:xfrm rot="21600000">
            <a:off x="4652645" y="7305675"/>
            <a:ext cx="1984375" cy="1530350"/>
          </a:xfrm>
          <a:prstGeom prst="rect">
            <a:avLst/>
          </a:prstGeom>
        </p:spPr>
      </p:pic>
      <p:pic>
        <p:nvPicPr>
          <p:cNvPr id="324" name="picture 324"/>
          <p:cNvPicPr>
            <a:picLocks noChangeAspect="1"/>
          </p:cNvPicPr>
          <p:nvPr/>
        </p:nvPicPr>
        <p:blipFill>
          <a:blip r:embed="rId4"/>
          <a:stretch>
            <a:fillRect/>
          </a:stretch>
        </p:blipFill>
        <p:spPr>
          <a:xfrm rot="21600000">
            <a:off x="4606925" y="5610225"/>
            <a:ext cx="2030095" cy="1696085"/>
          </a:xfrm>
          <a:prstGeom prst="rect">
            <a:avLst/>
          </a:prstGeom>
        </p:spPr>
      </p:pic>
      <p:pic>
        <p:nvPicPr>
          <p:cNvPr id="330" name="picture 330"/>
          <p:cNvPicPr>
            <a:picLocks noChangeAspect="1"/>
          </p:cNvPicPr>
          <p:nvPr/>
        </p:nvPicPr>
        <p:blipFill>
          <a:blip r:embed="rId5"/>
          <a:stretch>
            <a:fillRect/>
          </a:stretch>
        </p:blipFill>
        <p:spPr>
          <a:xfrm rot="21600000">
            <a:off x="5419755" y="1743032"/>
            <a:ext cx="1168384" cy="254075"/>
          </a:xfrm>
          <a:prstGeom prst="rect">
            <a:avLst/>
          </a:prstGeom>
        </p:spPr>
      </p:pic>
      <p:pic>
        <p:nvPicPr>
          <p:cNvPr id="332" name="picture 332"/>
          <p:cNvPicPr>
            <a:picLocks noChangeAspect="1"/>
          </p:cNvPicPr>
          <p:nvPr/>
        </p:nvPicPr>
        <p:blipFill>
          <a:blip r:embed="rId6"/>
          <a:stretch>
            <a:fillRect/>
          </a:stretch>
        </p:blipFill>
        <p:spPr>
          <a:xfrm rot="21600000">
            <a:off x="1209668" y="1965348"/>
            <a:ext cx="5721370" cy="25343"/>
          </a:xfrm>
          <a:prstGeom prst="rect">
            <a:avLst/>
          </a:prstGeom>
        </p:spPr>
      </p:pic>
      <p:pic>
        <p:nvPicPr>
          <p:cNvPr id="334" name="picture 334"/>
          <p:cNvPicPr>
            <a:picLocks noChangeAspect="1"/>
          </p:cNvPicPr>
          <p:nvPr/>
        </p:nvPicPr>
        <p:blipFill>
          <a:blip r:embed="rId7"/>
          <a:stretch>
            <a:fillRect/>
          </a:stretch>
        </p:blipFill>
        <p:spPr>
          <a:xfrm rot="21600000">
            <a:off x="784258" y="1666896"/>
            <a:ext cx="374587" cy="374589"/>
          </a:xfrm>
          <a:prstGeom prst="rect">
            <a:avLst/>
          </a:prstGeom>
        </p:spPr>
      </p:pic>
      <p:pic>
        <p:nvPicPr>
          <p:cNvPr id="336" name="picture 336"/>
          <p:cNvPicPr>
            <a:picLocks noChangeAspect="1"/>
          </p:cNvPicPr>
          <p:nvPr/>
        </p:nvPicPr>
        <p:blipFill>
          <a:blip r:embed="rId8"/>
          <a:stretch>
            <a:fillRect/>
          </a:stretch>
        </p:blipFill>
        <p:spPr>
          <a:xfrm rot="21600000">
            <a:off x="6892924" y="5000649"/>
            <a:ext cx="666741" cy="6350"/>
          </a:xfrm>
          <a:prstGeom prst="rect">
            <a:avLst/>
          </a:prstGeom>
        </p:spPr>
      </p:pic>
      <p:sp>
        <p:nvSpPr>
          <p:cNvPr id="2" name="文本框 1"/>
          <p:cNvSpPr txBox="1"/>
          <p:nvPr/>
        </p:nvSpPr>
        <p:spPr>
          <a:xfrm>
            <a:off x="703580" y="2632075"/>
            <a:ext cx="6493510" cy="1887855"/>
          </a:xfrm>
          <a:prstGeom prst="rect">
            <a:avLst/>
          </a:prstGeom>
          <a:noFill/>
        </p:spPr>
        <p:txBody>
          <a:bodyPr wrap="square" rtlCol="0">
            <a:spAutoFit/>
          </a:bodyPr>
          <a:p>
            <a:pPr algn="l" rtl="0" eaLnBrk="0">
              <a:lnSpc>
                <a:spcPct val="105000"/>
              </a:lnSpc>
              <a:spcAft>
                <a:spcPts val="0"/>
              </a:spcAft>
            </a:pPr>
            <a:r>
              <a:rPr lang="en-US"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lang="en-US"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当前，国际金融风险易发高发，金融危机外溢性突显，世</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界金融市场也乱象丛生，存</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在着引发系统性金融风险的重大隐患。金融风险有的是长期潜</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伏的病灶，隐藏得很深，但</a:t>
            </a:r>
            <a:r>
              <a:rPr sz="1600" kern="0" spc="-70" dirty="0">
                <a:solidFill>
                  <a:srgbClr val="000000">
                    <a:alpha val="100000"/>
                  </a:srgbClr>
                </a:solidFill>
                <a:latin typeface="黑体" panose="02010609060101010101" charset="-122"/>
                <a:ea typeface="黑体" panose="02010609060101010101" charset="-122"/>
                <a:cs typeface="黑体" panose="02010609060101010101" charset="-122"/>
                <a:sym typeface="+mn-ea"/>
              </a:rPr>
              <a:t>可能爆发在一瞬间。2007年美国次贷危机及其引发的国际金融危机就是这样。在全</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面建设社会主义现代化国家进程中，必须充分认</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识金融在经济发展和社会生活中的重要地位和作</a:t>
            </a:r>
            <a:r>
              <a:rPr sz="16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用，切实把维护金融安全作为治国理政的一件大事，扎扎实实把金融工作做好。</a:t>
            </a:r>
            <a:endParaRPr sz="1600" dirty="0">
              <a:latin typeface="黑体" panose="02010609060101010101" charset="-122"/>
              <a:ea typeface="黑体" panose="02010609060101010101" charset="-122"/>
              <a:cs typeface="黑体" panose="02010609060101010101" charset="-122"/>
            </a:endParaRPr>
          </a:p>
          <a:p>
            <a:endParaRPr lang="zh-CN" altLang="en-US" sz="1600" dirty="0">
              <a:latin typeface="黑体" panose="02010609060101010101" charset="-122"/>
              <a:ea typeface="黑体" panose="02010609060101010101" charset="-122"/>
              <a:cs typeface="黑体" panose="02010609060101010101" charset="-122"/>
            </a:endParaRPr>
          </a:p>
        </p:txBody>
      </p:sp>
      <p:sp>
        <p:nvSpPr>
          <p:cNvPr id="4" name="圆角矩形 3"/>
          <p:cNvSpPr/>
          <p:nvPr/>
        </p:nvSpPr>
        <p:spPr>
          <a:xfrm>
            <a:off x="2093595" y="2235200"/>
            <a:ext cx="3648075" cy="324485"/>
          </a:xfrm>
          <a:prstGeom prst="roundRect">
            <a:avLst/>
          </a:prstGeom>
          <a:solidFill>
            <a:srgbClr val="BE0000"/>
          </a:solidFill>
          <a:ln w="3175"/>
        </p:spPr>
        <p:style>
          <a:lnRef idx="2">
            <a:schemeClr val="accent1">
              <a:lumMod val="75000"/>
            </a:schemeClr>
          </a:lnRef>
          <a:fillRef idx="1">
            <a:schemeClr val="accent1"/>
          </a:fillRef>
          <a:effectRef idx="0">
            <a:srgbClr val="FFFFFF"/>
          </a:effectRef>
          <a:fontRef idx="minor">
            <a:schemeClr val="lt1"/>
          </a:fontRef>
        </p:style>
        <p:txBody>
          <a:bodyPr rtlCol="0" anchor="ctr"/>
          <a:p>
            <a:pPr algn="ctr">
              <a:spcAft>
                <a:spcPts val="0"/>
              </a:spcAft>
            </a:pPr>
            <a:r>
              <a:rPr lang="en-US"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rPr>
              <a:t> </a:t>
            </a:r>
            <a:endParaRPr lang="en-US"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endParaRPr>
          </a:p>
          <a:p>
            <a:pPr algn="ctr">
              <a:spcBef>
                <a:spcPts val="0"/>
              </a:spcBef>
            </a:pPr>
            <a:r>
              <a:rPr sz="1500"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sym typeface="+mn-ea"/>
              </a:rPr>
              <a:t>金融是现代经济的核心</a:t>
            </a:r>
            <a:endParaRPr lang="zh-CN" altLang="en-US" sz="1500" b="1" kern="0" spc="-100" dirty="0">
              <a:ln>
                <a:noFill/>
              </a:ln>
              <a:solidFill>
                <a:srgbClr val="FFFFFF">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rect 340"/>
          <p:cNvSpPr/>
          <p:nvPr/>
        </p:nvSpPr>
        <p:spPr>
          <a:xfrm>
            <a:off x="2019326" y="2495592"/>
            <a:ext cx="3670251" cy="374589"/>
          </a:xfrm>
          <a:prstGeom prst="roundRect">
            <a:avLst/>
          </a:prstGeom>
          <a:solidFill>
            <a:srgbClr val="BD0000">
              <a:alpha val="100000"/>
            </a:srgbClr>
          </a:solidFill>
          <a:ln w="0" cap="flat">
            <a:noFill/>
            <a:prstDash val="solid"/>
            <a:miter lim="0"/>
          </a:ln>
        </p:spPr>
        <p:txBody>
          <a:bodyPr rtlCol="0"/>
          <a:lstStyle/>
          <a:p>
            <a:pPr algn="ctr" rtl="0" eaLnBrk="0">
              <a:lnSpc>
                <a:spcPct val="122000"/>
              </a:lnSpc>
              <a:spcAft>
                <a:spcPts val="0"/>
              </a:spcAft>
            </a:pPr>
            <a:r>
              <a:rPr sz="15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粮食安全是事关国运民生的战略问题</a:t>
            </a:r>
            <a:endParaRPr lang="zh-CN" altLang="en-US" sz="1500"/>
          </a:p>
        </p:txBody>
      </p:sp>
      <p:graphicFrame>
        <p:nvGraphicFramePr>
          <p:cNvPr id="342" name="table 342"/>
          <p:cNvGraphicFramePr>
            <a:graphicFrameLocks noGrp="1"/>
          </p:cNvGraphicFramePr>
          <p:nvPr/>
        </p:nvGraphicFramePr>
        <p:xfrm>
          <a:off x="405135" y="1553800"/>
          <a:ext cx="6838315" cy="6810375"/>
        </p:xfrm>
        <a:graphic>
          <a:graphicData uri="http://schemas.openxmlformats.org/drawingml/2006/table">
            <a:tbl>
              <a:tblPr/>
              <a:tblGrid>
                <a:gridCol w="3034664"/>
                <a:gridCol w="3803650"/>
              </a:tblGrid>
              <a:tr h="3314700">
                <a:tc gridSpan="2">
                  <a:txBody>
                    <a:bodyPr/>
                    <a:lstStyle/>
                    <a:p>
                      <a:pPr algn="l" rtl="0" eaLnBrk="0">
                        <a:lnSpc>
                          <a:spcPct val="122000"/>
                        </a:lnSpc>
                        <a:spcAft>
                          <a:spcPts val="0"/>
                        </a:spcAft>
                      </a:pPr>
                      <a:r>
                        <a:rPr lang="en-US" sz="1800" b="1" kern="0" spc="10" dirty="0">
                          <a:solidFill>
                            <a:srgbClr val="FB0000">
                              <a:alpha val="100000"/>
                            </a:srgbClr>
                          </a:solidFill>
                          <a:latin typeface="黑体" panose="02010609060101010101" charset="-122"/>
                          <a:ea typeface="黑体" panose="02010609060101010101" charset="-122"/>
                          <a:cs typeface="黑体" panose="02010609060101010101" charset="-122"/>
                        </a:rPr>
                        <a:t>       </a:t>
                      </a:r>
                      <a:endParaRPr lang="en-US" sz="18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a:p>
                      <a:pPr algn="l" rtl="0" eaLnBrk="0">
                        <a:lnSpc>
                          <a:spcPct val="122000"/>
                        </a:lnSpc>
                      </a:pPr>
                      <a:r>
                        <a:rPr lang="en-US" sz="1800" b="1" kern="0" spc="10" dirty="0">
                          <a:solidFill>
                            <a:srgbClr val="FB0000">
                              <a:alpha val="100000"/>
                            </a:srgbClr>
                          </a:solidFill>
                          <a:latin typeface="黑体" panose="02010609060101010101" charset="-122"/>
                          <a:ea typeface="黑体" panose="02010609060101010101" charset="-122"/>
                          <a:cs typeface="黑体" panose="02010609060101010101" charset="-122"/>
                        </a:rPr>
                        <a:t>        </a:t>
                      </a:r>
                      <a:r>
                        <a:rPr sz="1800" b="1" kern="0" spc="10" dirty="0">
                          <a:solidFill>
                            <a:srgbClr val="FB0000">
                              <a:alpha val="100000"/>
                            </a:srgbClr>
                          </a:solidFill>
                          <a:latin typeface="黑体" panose="02010609060101010101" charset="-122"/>
                          <a:ea typeface="黑体" panose="02010609060101010101" charset="-122"/>
                          <a:cs typeface="黑体" panose="02010609060101010101" charset="-122"/>
                        </a:rPr>
                        <a:t>五、维护重点经济领域安全</a:t>
                      </a:r>
                      <a:endParaRPr sz="18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r>
                        <a:rPr lang="en-US" sz="1400" b="1" kern="0" spc="-90" dirty="0">
                          <a:solidFill>
                            <a:srgbClr val="FFFFFF">
                              <a:alpha val="100000"/>
                            </a:srgbClr>
                          </a:solidFill>
                          <a:latin typeface="黑体" panose="02010609060101010101" charset="-122"/>
                          <a:ea typeface="黑体" panose="02010609060101010101" charset="-122"/>
                          <a:cs typeface="黑体" panose="02010609060101010101" charset="-122"/>
                        </a:rPr>
                        <a:t>                  </a:t>
                      </a:r>
                      <a:endParaRPr lang="en-US" sz="1400" b="1" kern="0" spc="-90" dirty="0">
                        <a:solidFill>
                          <a:srgbClr val="FFFFFF">
                            <a:alpha val="100000"/>
                          </a:srgbClr>
                        </a:solidFill>
                        <a:latin typeface="黑体" panose="02010609060101010101" charset="-122"/>
                        <a:ea typeface="黑体" panose="02010609060101010101" charset="-122"/>
                        <a:cs typeface="黑体" panose="02010609060101010101" charset="-122"/>
                      </a:endParaRPr>
                    </a:p>
                    <a:p>
                      <a:pPr algn="l" rtl="0" eaLnBrk="0">
                        <a:lnSpc>
                          <a:spcPct val="122000"/>
                        </a:lnSpc>
                      </a:pPr>
                      <a:r>
                        <a:rPr lang="en-US" sz="1400" b="1" kern="0" spc="-90" dirty="0">
                          <a:solidFill>
                            <a:srgbClr val="FFFFFF">
                              <a:alpha val="100000"/>
                            </a:srgbClr>
                          </a:solidFill>
                          <a:latin typeface="黑体" panose="02010609060101010101" charset="-122"/>
                          <a:ea typeface="黑体" panose="02010609060101010101" charset="-122"/>
                          <a:cs typeface="黑体" panose="02010609060101010101" charset="-122"/>
                        </a:rPr>
                        <a:t>                      </a:t>
                      </a:r>
                      <a:endParaRPr sz="1400" dirty="0">
                        <a:latin typeface="Arial" panose="020B0604020202020204"/>
                        <a:ea typeface="Arial" panose="020B0604020202020204"/>
                        <a:cs typeface="Arial" panose="020B0604020202020204"/>
                      </a:endParaRPr>
                    </a:p>
                    <a:p>
                      <a:pPr algn="l" rtl="0" eaLnBrk="0">
                        <a:lnSpc>
                          <a:spcPct val="105000"/>
                        </a:lnSpc>
                      </a:pPr>
                      <a:endParaRPr sz="16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indent="386080" algn="l" rtl="0" eaLnBrk="0" fontAlgn="auto">
                        <a:lnSpc>
                          <a:spcPct val="100000"/>
                        </a:lnSpc>
                        <a:extLst>
                          <a:ext uri="{35155182-B16C-46BC-9424-99874614C6A1}">
                            <wpsdc:indentchars xmlns:wpsdc="http://www.wps.cn/officeDocument/2017/drawingmlCustomData" val="200" checksum="2620039704"/>
                          </a:ext>
                        </a:extLst>
                      </a:pPr>
                      <a:endParaRPr sz="1600" kern="0" spc="-8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349567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344" name="picture 344"/>
          <p:cNvPicPr>
            <a:picLocks noChangeAspect="1"/>
          </p:cNvPicPr>
          <p:nvPr/>
        </p:nvPicPr>
        <p:blipFill>
          <a:blip r:embed="rId1"/>
          <a:stretch>
            <a:fillRect/>
          </a:stretch>
        </p:blipFill>
        <p:spPr>
          <a:xfrm rot="21600000">
            <a:off x="4178293" y="5530808"/>
            <a:ext cx="1892300" cy="2755902"/>
          </a:xfrm>
          <a:prstGeom prst="rect">
            <a:avLst/>
          </a:prstGeom>
        </p:spPr>
      </p:pic>
      <p:pic>
        <p:nvPicPr>
          <p:cNvPr id="346" name="picture 346"/>
          <p:cNvPicPr>
            <a:picLocks noChangeAspect="1"/>
          </p:cNvPicPr>
          <p:nvPr/>
        </p:nvPicPr>
        <p:blipFill>
          <a:blip r:embed="rId2"/>
          <a:stretch>
            <a:fillRect/>
          </a:stretch>
        </p:blipFill>
        <p:spPr>
          <a:xfrm rot="21600000">
            <a:off x="1422390" y="5956297"/>
            <a:ext cx="2006575" cy="1879579"/>
          </a:xfrm>
          <a:prstGeom prst="rect">
            <a:avLst/>
          </a:prstGeom>
        </p:spPr>
      </p:pic>
      <p:pic>
        <p:nvPicPr>
          <p:cNvPr id="352" name="picture 352"/>
          <p:cNvPicPr>
            <a:picLocks noChangeAspect="1"/>
          </p:cNvPicPr>
          <p:nvPr/>
        </p:nvPicPr>
        <p:blipFill>
          <a:blip r:embed="rId3"/>
          <a:stretch>
            <a:fillRect/>
          </a:stretch>
        </p:blipFill>
        <p:spPr>
          <a:xfrm rot="21600000">
            <a:off x="5473734" y="1987548"/>
            <a:ext cx="1162031" cy="260384"/>
          </a:xfrm>
          <a:prstGeom prst="rect">
            <a:avLst/>
          </a:prstGeom>
        </p:spPr>
      </p:pic>
      <p:pic>
        <p:nvPicPr>
          <p:cNvPr id="354" name="picture 354"/>
          <p:cNvPicPr>
            <a:picLocks noChangeAspect="1"/>
          </p:cNvPicPr>
          <p:nvPr/>
        </p:nvPicPr>
        <p:blipFill>
          <a:blip r:embed="rId4"/>
          <a:stretch>
            <a:fillRect/>
          </a:stretch>
        </p:blipFill>
        <p:spPr>
          <a:xfrm rot="21600000">
            <a:off x="1250941" y="2209758"/>
            <a:ext cx="5727722" cy="25451"/>
          </a:xfrm>
          <a:prstGeom prst="rect">
            <a:avLst/>
          </a:prstGeom>
        </p:spPr>
      </p:pic>
      <p:pic>
        <p:nvPicPr>
          <p:cNvPr id="356" name="picture 356"/>
          <p:cNvPicPr>
            <a:picLocks noChangeAspect="1"/>
          </p:cNvPicPr>
          <p:nvPr/>
        </p:nvPicPr>
        <p:blipFill>
          <a:blip r:embed="rId5"/>
          <a:stretch>
            <a:fillRect/>
          </a:stretch>
        </p:blipFill>
        <p:spPr>
          <a:xfrm rot="21600000">
            <a:off x="831883" y="1917720"/>
            <a:ext cx="368235" cy="361970"/>
          </a:xfrm>
          <a:prstGeom prst="rect">
            <a:avLst/>
          </a:prstGeom>
        </p:spPr>
      </p:pic>
      <p:sp>
        <p:nvSpPr>
          <p:cNvPr id="3" name="文本框 2"/>
          <p:cNvSpPr txBox="1"/>
          <p:nvPr/>
        </p:nvSpPr>
        <p:spPr>
          <a:xfrm>
            <a:off x="831850" y="3041650"/>
            <a:ext cx="6019165" cy="1812290"/>
          </a:xfrm>
          <a:prstGeom prst="rect">
            <a:avLst/>
          </a:prstGeom>
          <a:noFill/>
        </p:spPr>
        <p:txBody>
          <a:bodyPr wrap="square" rtlCol="0">
            <a:spAutoFit/>
          </a:bodyPr>
          <a:p>
            <a:pPr indent="386080" fontAlgn="auto">
              <a:lnSpc>
                <a:spcPct val="120000"/>
              </a:lnSpc>
              <a:spcAft>
                <a:spcPts val="0"/>
              </a:spcAft>
              <a:extLst>
                <a:ext uri="{35155182-B16C-46BC-9424-99874614C6A1}">
                  <wpsdc:indentchars xmlns:wpsdc="http://www.wps.cn/officeDocument/2017/drawingmlCustomData" val="200" checksum="2620039704"/>
                </a:ext>
              </a:extLst>
            </a:pPr>
            <a:r>
              <a:rPr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粮食安全主要是指国家立足粮食基本自给，在粮食生产总量、满足居民对  粮食的直接消费和间接消费、确保种源自主可控等方面没有危险和不受内外威胁的状态，以及保障、维护和塑造持续安全状态的能力。保障粮食安全是实现经济发展、社会稳定、国家安全的重要基础。</a:t>
            </a:r>
            <a:endParaRPr sz="16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endParaRPr sz="16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 name="table 358"/>
          <p:cNvGraphicFramePr>
            <a:graphicFrameLocks noGrp="1"/>
          </p:cNvGraphicFramePr>
          <p:nvPr/>
        </p:nvGraphicFramePr>
        <p:xfrm>
          <a:off x="733436" y="1346196"/>
          <a:ext cx="6825615" cy="3523615"/>
        </p:xfrm>
        <a:graphic>
          <a:graphicData uri="http://schemas.openxmlformats.org/drawingml/2006/table">
            <a:tbl>
              <a:tblPr/>
              <a:tblGrid>
                <a:gridCol w="572135"/>
                <a:gridCol w="3432810"/>
                <a:gridCol w="2820670"/>
              </a:tblGrid>
              <a:tr h="53975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FF0000"/>
                      </a:solidFill>
                      <a:prstDash val="solid"/>
                      <a:round/>
                      <a:headEnd type="none" w="med" len="med"/>
                      <a:tailEnd type="none" w="med" len="med"/>
                    </a:lnL>
                    <a:lnR>
                      <a:noFill/>
                    </a:lnR>
                    <a:lnT>
                      <a:noFill/>
                    </a:lnT>
                    <a:lnB w="12700" cap="flat" cmpd="sng" algn="ctr">
                      <a:solidFill>
                        <a:srgbClr val="FF0000"/>
                      </a:solidFill>
                      <a:prstDash val="solid"/>
                      <a:round/>
                      <a:headEnd type="none" w="med" len="med"/>
                      <a:tailEnd type="none" w="med" len="med"/>
                    </a:lnB>
                  </a:tcPr>
                </a:tc>
                <a:tc>
                  <a:txBody>
                    <a:bodyPr/>
                    <a:lstStyle/>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7000"/>
                        </a:lnSpc>
                      </a:pPr>
                      <a:r>
                        <a:rPr sz="1800" b="1" kern="0" spc="10" dirty="0">
                          <a:solidFill>
                            <a:srgbClr val="FA0000">
                              <a:alpha val="100000"/>
                            </a:srgbClr>
                          </a:solidFill>
                          <a:latin typeface="黑体" panose="02010609060101010101" charset="-122"/>
                          <a:ea typeface="黑体" panose="02010609060101010101" charset="-122"/>
                          <a:cs typeface="黑体" panose="02010609060101010101" charset="-122"/>
                        </a:rPr>
                        <a:t>五、维护重点经济领域安全</a:t>
                      </a:r>
                      <a:endParaRPr sz="1800" b="1" kern="0" spc="10" dirty="0">
                        <a:solidFill>
                          <a:srgbClr val="FA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w="12700" cap="flat" cmpd="sng" algn="ctr">
                      <a:solidFill>
                        <a:srgbClr val="FF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r>
              <a:tr h="764540">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c hMerge="1">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c hMerge="1">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r>
              <a:tr h="2219325">
                <a:tc gridSpan="3">
                  <a:txBody>
                    <a:bodyPr/>
                    <a:lstStyle/>
                    <a:p>
                      <a:pPr algn="l" rtl="0" eaLnBrk="0">
                        <a:lnSpc>
                          <a:spcPct val="106000"/>
                        </a:lnSpc>
                      </a:pPr>
                      <a:endParaRPr sz="800" dirty="0">
                        <a:latin typeface="Arial" panose="020B0604020202020204"/>
                        <a:ea typeface="Arial" panose="020B0604020202020204"/>
                        <a:cs typeface="Arial" panose="020B0604020202020204"/>
                      </a:endParaRPr>
                    </a:p>
                    <a:p>
                      <a:pPr marL="723900" algn="l" rtl="0" eaLnBrk="0">
                        <a:lnSpc>
                          <a:spcPts val="1600"/>
                        </a:lnSpc>
                        <a:spcBef>
                          <a:spcPts val="0"/>
                        </a:spcBef>
                        <a:buClrTx/>
                        <a:buSzTx/>
                        <a:buNone/>
                      </a:pPr>
                      <a:r>
                        <a:rPr lang="en-US" sz="1000" kern="0" spc="-80" dirty="0">
                          <a:solidFill>
                            <a:srgbClr val="000000">
                              <a:alpha val="100000"/>
                            </a:srgbClr>
                          </a:solidFill>
                          <a:latin typeface="黑体" panose="02010609060101010101" charset="-122"/>
                          <a:ea typeface="黑体" panose="02010609060101010101" charset="-122"/>
                          <a:cs typeface="黑体" panose="02010609060101010101" charset="-122"/>
                        </a:rPr>
                        <a:t>      </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bl>
          </a:graphicData>
        </a:graphic>
      </p:graphicFrame>
      <p:graphicFrame>
        <p:nvGraphicFramePr>
          <p:cNvPr id="360" name="table 360"/>
          <p:cNvGraphicFramePr>
            <a:graphicFrameLocks noGrp="1"/>
          </p:cNvGraphicFramePr>
          <p:nvPr/>
        </p:nvGraphicFramePr>
        <p:xfrm>
          <a:off x="727082" y="4895869"/>
          <a:ext cx="6825615" cy="3517900"/>
        </p:xfrm>
        <a:graphic>
          <a:graphicData uri="http://schemas.openxmlformats.org/drawingml/2006/table">
            <a:tbl>
              <a:tblPr/>
              <a:tblGrid>
                <a:gridCol w="6825615"/>
              </a:tblGrid>
              <a:tr h="351472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362" name="picture 362"/>
          <p:cNvPicPr>
            <a:picLocks noChangeAspect="1"/>
          </p:cNvPicPr>
          <p:nvPr/>
        </p:nvPicPr>
        <p:blipFill>
          <a:blip r:embed="rId1"/>
          <a:stretch>
            <a:fillRect/>
          </a:stretch>
        </p:blipFill>
        <p:spPr>
          <a:xfrm rot="21600000">
            <a:off x="1073785" y="5014595"/>
            <a:ext cx="6012815" cy="3276600"/>
          </a:xfrm>
          <a:prstGeom prst="rect">
            <a:avLst/>
          </a:prstGeom>
        </p:spPr>
      </p:pic>
      <p:sp>
        <p:nvSpPr>
          <p:cNvPr id="364" name="textbox 364"/>
          <p:cNvSpPr/>
          <p:nvPr/>
        </p:nvSpPr>
        <p:spPr>
          <a:xfrm>
            <a:off x="1971675" y="2159000"/>
            <a:ext cx="3663950" cy="296545"/>
          </a:xfrm>
          <a:prstGeom prst="roundRect">
            <a:avLst/>
          </a:prstGeom>
          <a:solidFill>
            <a:srgbClr val="BD0000">
              <a:alpha val="100000"/>
            </a:srgbClr>
          </a:solidFill>
          <a:ln w="0" cap="flat">
            <a:noFill/>
            <a:prstDash val="solid"/>
            <a:miter lim="0"/>
          </a:ln>
        </p:spPr>
        <p:txBody>
          <a:bodyPr vert="horz" wrap="square" lIns="0" tIns="0" rIns="0" bIns="0"/>
          <a:lstStyle/>
          <a:p>
            <a:pPr indent="0" algn="ctr" rtl="0" eaLnBrk="0" fontAlgn="auto">
              <a:lnSpc>
                <a:spcPct val="101000"/>
              </a:lnSpc>
              <a:spcAft>
                <a:spcPts val="0"/>
              </a:spcAft>
            </a:pPr>
            <a:r>
              <a:rPr sz="16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粮食安全是事关国运民生的战略问题</a:t>
            </a:r>
            <a:endParaRPr sz="1600" dirty="0">
              <a:latin typeface="黑体" panose="02010609060101010101" charset="-122"/>
              <a:ea typeface="黑体" panose="02010609060101010101" charset="-122"/>
              <a:cs typeface="黑体" panose="02010609060101010101" charset="-122"/>
            </a:endParaRPr>
          </a:p>
        </p:txBody>
      </p:sp>
      <p:pic>
        <p:nvPicPr>
          <p:cNvPr id="370" name="picture 370"/>
          <p:cNvPicPr>
            <a:picLocks noChangeAspect="1"/>
          </p:cNvPicPr>
          <p:nvPr/>
        </p:nvPicPr>
        <p:blipFill>
          <a:blip r:embed="rId2"/>
          <a:stretch>
            <a:fillRect/>
          </a:stretch>
        </p:blipFill>
        <p:spPr>
          <a:xfrm rot="21600000">
            <a:off x="5419755" y="1644649"/>
            <a:ext cx="1168384" cy="266693"/>
          </a:xfrm>
          <a:prstGeom prst="rect">
            <a:avLst/>
          </a:prstGeom>
        </p:spPr>
      </p:pic>
      <p:pic>
        <p:nvPicPr>
          <p:cNvPr id="372" name="picture 372"/>
          <p:cNvPicPr>
            <a:picLocks noChangeAspect="1"/>
          </p:cNvPicPr>
          <p:nvPr/>
        </p:nvPicPr>
        <p:blipFill>
          <a:blip r:embed="rId3"/>
          <a:stretch>
            <a:fillRect/>
          </a:stretch>
        </p:blipFill>
        <p:spPr>
          <a:xfrm rot="21600000">
            <a:off x="784258" y="1574821"/>
            <a:ext cx="368235" cy="374589"/>
          </a:xfrm>
          <a:prstGeom prst="rect">
            <a:avLst/>
          </a:prstGeom>
        </p:spPr>
      </p:pic>
      <p:sp>
        <p:nvSpPr>
          <p:cNvPr id="2" name="文本框 1"/>
          <p:cNvSpPr txBox="1"/>
          <p:nvPr/>
        </p:nvSpPr>
        <p:spPr>
          <a:xfrm>
            <a:off x="0" y="2636520"/>
            <a:ext cx="7552055" cy="2664460"/>
          </a:xfrm>
          <a:prstGeom prst="rect">
            <a:avLst/>
          </a:prstGeom>
          <a:noFill/>
        </p:spPr>
        <p:txBody>
          <a:bodyPr wrap="square" rtlCol="0">
            <a:noAutofit/>
          </a:bodyPr>
          <a:p>
            <a:pPr marL="723900" algn="l" rtl="0" eaLnBrk="0">
              <a:lnSpc>
                <a:spcPts val="1600"/>
              </a:lnSpc>
              <a:spcBef>
                <a:spcPts val="0"/>
              </a:spcBef>
              <a:spcAft>
                <a:spcPts val="0"/>
              </a:spcAft>
              <a:buClrTx/>
              <a:buSzTx/>
              <a:buNone/>
            </a:pPr>
            <a:r>
              <a:rPr lang="en-US"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从我国历代王朝更迭、政权交替中，可以得出一个重要启示：无农不稳，无粮则乱。“民以食为天”“手中有粮、心中不慌”,这些生动语言深刻反映了粮食安全的极端重要性。有些人以为，有钱就能买到粮，多进口一些农产品还可以节省自己的地和水。但实际情况是，国际上一有风吹草动，各国就先捂住自己的“粮袋子”。如果在吃饭问题上被“卡脖子",就会被一剑封喉，粮食出了问题，谁也救不了我们。我国是人口众多的大国，粮食安全必须靠我们自己保证。解决好吃饭问题，确保中国人的饭碗任何时候都牢牢端在自己手中,中国人的饭碗里应该主要装中国粮，这对于把牢粮食安全主动权、把稳强国复兴主动权具有重大战略意义。</a:t>
            </a:r>
            <a:endParaRPr sz="16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a:endParaRPr lang="zh-CN" alt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 name="picture 410"/>
          <p:cNvPicPr>
            <a:picLocks noChangeAspect="1"/>
          </p:cNvPicPr>
          <p:nvPr/>
        </p:nvPicPr>
        <p:blipFill>
          <a:blip r:embed="rId1"/>
          <a:stretch>
            <a:fillRect/>
          </a:stretch>
        </p:blipFill>
        <p:spPr>
          <a:xfrm rot="21600000">
            <a:off x="590552" y="2797140"/>
            <a:ext cx="6864345" cy="1263639"/>
          </a:xfrm>
          <a:prstGeom prst="rect">
            <a:avLst/>
          </a:prstGeom>
        </p:spPr>
      </p:pic>
      <p:sp>
        <p:nvSpPr>
          <p:cNvPr id="412" name="textbox 412"/>
          <p:cNvSpPr/>
          <p:nvPr/>
        </p:nvSpPr>
        <p:spPr>
          <a:xfrm>
            <a:off x="1268626" y="1624003"/>
            <a:ext cx="4884420" cy="1058544"/>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911350" algn="l" rtl="0" eaLnBrk="0">
              <a:lnSpc>
                <a:spcPct val="97000"/>
              </a:lnSpc>
              <a:spcBef>
                <a:spcPts val="0"/>
              </a:spcBef>
              <a:spcAft>
                <a:spcPts val="0"/>
              </a:spcAft>
            </a:pPr>
            <a:r>
              <a:rPr sz="2700" b="1" kern="0" spc="60" dirty="0">
                <a:solidFill>
                  <a:srgbClr val="BF0000">
                    <a:alpha val="100000"/>
                  </a:srgbClr>
                </a:solidFill>
                <a:latin typeface="黑体" panose="02010609060101010101" charset="-122"/>
                <a:ea typeface="黑体" panose="02010609060101010101" charset="-122"/>
                <a:cs typeface="黑体" panose="02010609060101010101" charset="-122"/>
              </a:rPr>
              <a:t>第二节</a:t>
            </a:r>
            <a:endParaRPr sz="2700" dirty="0">
              <a:latin typeface="黑体" panose="02010609060101010101" charset="-122"/>
              <a:ea typeface="黑体" panose="02010609060101010101" charset="-122"/>
              <a:cs typeface="黑体" panose="02010609060101010101" charset="-122"/>
            </a:endParaRPr>
          </a:p>
          <a:p>
            <a:pPr algn="l" rtl="0" eaLnBrk="0">
              <a:lnSpc>
                <a:spcPct val="101000"/>
              </a:lnSpc>
            </a:pPr>
            <a:endParaRPr sz="1500" dirty="0">
              <a:latin typeface="Arial" panose="020B0604020202020204"/>
              <a:ea typeface="Arial" panose="020B0604020202020204"/>
              <a:cs typeface="Arial" panose="020B0604020202020204"/>
            </a:endParaRPr>
          </a:p>
          <a:p>
            <a:pPr algn="l" rtl="0" eaLnBrk="0">
              <a:lnSpc>
                <a:spcPct val="15000"/>
              </a:lnSpc>
            </a:pPr>
            <a:endParaRPr sz="100" dirty="0">
              <a:latin typeface="Arial" panose="020B0604020202020204"/>
              <a:ea typeface="Arial" panose="020B0604020202020204"/>
              <a:cs typeface="Arial" panose="020B0604020202020204"/>
            </a:endParaRPr>
          </a:p>
          <a:p>
            <a:pPr marL="12700" algn="l" rtl="0" eaLnBrk="0">
              <a:lnSpc>
                <a:spcPct val="97000"/>
              </a:lnSpc>
              <a:spcBef>
                <a:spcPts val="0"/>
              </a:spcBef>
            </a:pPr>
            <a:r>
              <a:rPr sz="2700" b="1" kern="0" spc="20" dirty="0">
                <a:solidFill>
                  <a:srgbClr val="BE0000">
                    <a:alpha val="100000"/>
                  </a:srgbClr>
                </a:solidFill>
                <a:latin typeface="黑体" panose="02010609060101010101" charset="-122"/>
                <a:ea typeface="黑体" panose="02010609060101010101" charset="-122"/>
                <a:cs typeface="黑体" panose="02010609060101010101" charset="-122"/>
              </a:rPr>
              <a:t>新时代经济安全面临</a:t>
            </a:r>
            <a:r>
              <a:rPr sz="2700" b="1" kern="0" spc="10" dirty="0">
                <a:solidFill>
                  <a:srgbClr val="BE0000">
                    <a:alpha val="100000"/>
                  </a:srgbClr>
                </a:solidFill>
                <a:latin typeface="黑体" panose="02010609060101010101" charset="-122"/>
                <a:ea typeface="黑体" panose="02010609060101010101" charset="-122"/>
                <a:cs typeface="黑体" panose="02010609060101010101" charset="-122"/>
              </a:rPr>
              <a:t>的风险挑战</a:t>
            </a:r>
            <a:endParaRPr sz="2700" dirty="0">
              <a:latin typeface="黑体" panose="02010609060101010101" charset="-122"/>
              <a:ea typeface="黑体" panose="02010609060101010101" charset="-122"/>
              <a:cs typeface="黑体" panose="02010609060101010101" charset="-122"/>
            </a:endParaRPr>
          </a:p>
        </p:txBody>
      </p:sp>
      <p:sp>
        <p:nvSpPr>
          <p:cNvPr id="414" name="textbox 414"/>
          <p:cNvSpPr/>
          <p:nvPr/>
        </p:nvSpPr>
        <p:spPr>
          <a:xfrm>
            <a:off x="933450" y="5107305"/>
            <a:ext cx="5842000" cy="597535"/>
          </a:xfrm>
          <a:prstGeom prst="rect">
            <a:avLst/>
          </a:prstGeom>
          <a:noFill/>
          <a:ln w="0" cap="flat">
            <a:noFill/>
            <a:prstDash val="solid"/>
            <a:miter lim="0"/>
          </a:ln>
        </p:spPr>
        <p:txBody>
          <a:bodyPr vert="horz" wrap="square" lIns="0" tIns="0" rIns="0" bIns="0"/>
          <a:lstStyle/>
          <a:p>
            <a:pPr algn="l" rtl="0" eaLnBrk="0">
              <a:lnSpc>
                <a:spcPct val="26000"/>
              </a:lnSpc>
            </a:pPr>
            <a:endParaRPr sz="600" dirty="0">
              <a:latin typeface="Arial" panose="020B0604020202020204"/>
              <a:ea typeface="Arial" panose="020B0604020202020204"/>
              <a:cs typeface="Arial" panose="020B0604020202020204"/>
            </a:endParaRPr>
          </a:p>
          <a:p>
            <a:pPr marL="12700" indent="279400" algn="l" rtl="0" eaLnBrk="0">
              <a:lnSpc>
                <a:spcPct val="127000"/>
              </a:lnSpc>
              <a:spcBef>
                <a:spcPts val="0"/>
              </a:spcBef>
            </a:pP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在立足新发展阶段、贯彻新发展理念、构建新发展格</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局的过程中，我国着眼发展新质生</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600" kern="0" spc="-80" dirty="0">
                <a:solidFill>
                  <a:srgbClr val="000000">
                    <a:alpha val="100000"/>
                  </a:srgbClr>
                </a:solidFill>
                <a:latin typeface="黑体" panose="02010609060101010101" charset="-122"/>
                <a:ea typeface="黑体" panose="02010609060101010101" charset="-122"/>
                <a:cs typeface="黑体" panose="02010609060101010101" charset="-122"/>
              </a:rPr>
              <a:t>产力，不断推进发展方式的转变和实现经济的高</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质量发展。与此同时，随着国际国内形势的</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600" kern="0" spc="-90" dirty="0">
                <a:solidFill>
                  <a:srgbClr val="000000">
                    <a:alpha val="100000"/>
                  </a:srgbClr>
                </a:solidFill>
                <a:latin typeface="黑体" panose="02010609060101010101" charset="-122"/>
                <a:ea typeface="黑体" panose="02010609060101010101" charset="-122"/>
                <a:cs typeface="黑体" panose="02010609060101010101" charset="-122"/>
              </a:rPr>
              <a:t>深刻变化，维护我国经济安全也面临着一系列复杂严峻的风险挑战。</a:t>
            </a:r>
            <a:endParaRPr sz="16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416" name="picture 416"/>
          <p:cNvPicPr>
            <a:picLocks noChangeAspect="1"/>
          </p:cNvPicPr>
          <p:nvPr/>
        </p:nvPicPr>
        <p:blipFill>
          <a:blip r:embed="rId2"/>
          <a:stretch>
            <a:fillRect/>
          </a:stretch>
        </p:blipFill>
        <p:spPr>
          <a:xfrm rot="21600000">
            <a:off x="654080" y="4289404"/>
            <a:ext cx="6146782" cy="374696"/>
          </a:xfrm>
          <a:prstGeom prst="rect">
            <a:avLst/>
          </a:prstGeom>
        </p:spPr>
      </p:pic>
      <p:pic>
        <p:nvPicPr>
          <p:cNvPr id="422" name="picture 422"/>
          <p:cNvPicPr>
            <a:picLocks noChangeAspect="1"/>
          </p:cNvPicPr>
          <p:nvPr/>
        </p:nvPicPr>
        <p:blipFill>
          <a:blip r:embed="rId3"/>
          <a:stretch>
            <a:fillRect/>
          </a:stretch>
        </p:blipFill>
        <p:spPr>
          <a:xfrm rot="21600000">
            <a:off x="603257" y="542971"/>
            <a:ext cx="6826229" cy="12618"/>
          </a:xfrm>
          <a:prstGeom prst="rect">
            <a:avLst/>
          </a:prstGeom>
        </p:spPr>
      </p:pic>
      <p:pic>
        <p:nvPicPr>
          <p:cNvPr id="424" name="picture 424"/>
          <p:cNvPicPr>
            <a:picLocks noChangeAspect="1"/>
          </p:cNvPicPr>
          <p:nvPr/>
        </p:nvPicPr>
        <p:blipFill>
          <a:blip r:embed="rId4"/>
          <a:stretch>
            <a:fillRect/>
          </a:stretch>
        </p:blipFill>
        <p:spPr>
          <a:xfrm rot="21600000">
            <a:off x="6775451" y="4079899"/>
            <a:ext cx="654034" cy="6350"/>
          </a:xfrm>
          <a:prstGeom prst="rect">
            <a:avLst/>
          </a:prstGeom>
        </p:spPr>
      </p:pic>
      <p:sp>
        <p:nvSpPr>
          <p:cNvPr id="426" name="rect 426"/>
          <p:cNvSpPr/>
          <p:nvPr/>
        </p:nvSpPr>
        <p:spPr>
          <a:xfrm>
            <a:off x="7410429" y="511210"/>
            <a:ext cx="6352" cy="7073897"/>
          </a:xfrm>
          <a:prstGeom prst="rect">
            <a:avLst/>
          </a:prstGeom>
          <a:solidFill>
            <a:srgbClr val="000000">
              <a:alpha val="100000"/>
            </a:srgbClr>
          </a:solidFill>
          <a:ln w="0" cap="flat">
            <a:noFill/>
            <a:prstDash val="solid"/>
            <a:miter lim="0"/>
          </a:ln>
        </p:spPr>
        <p:txBody>
          <a:bodyPr rtlCol="0"/>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textbox 428"/>
          <p:cNvSpPr/>
          <p:nvPr/>
        </p:nvSpPr>
        <p:spPr>
          <a:xfrm>
            <a:off x="676910" y="6218555"/>
            <a:ext cx="6867525" cy="3196590"/>
          </a:xfrm>
          <a:prstGeom prst="rect">
            <a:avLst/>
          </a:prstGeom>
          <a:noFill/>
          <a:ln w="0" cap="flat">
            <a:noFill/>
            <a:prstDash val="solid"/>
            <a:miter lim="0"/>
          </a:ln>
        </p:spPr>
        <p:txBody>
          <a:bodyPr vert="horz" wrap="square" lIns="0" tIns="0" rIns="0" bIns="0"/>
          <a:lstStyle/>
          <a:p>
            <a:pPr algn="l" rtl="0" eaLnBrk="0">
              <a:lnSpc>
                <a:spcPct val="37000"/>
              </a:lnSpc>
            </a:pPr>
            <a:endParaRPr sz="300" dirty="0">
              <a:latin typeface="Arial" panose="020B0604020202020204"/>
              <a:ea typeface="Arial" panose="020B0604020202020204"/>
              <a:cs typeface="Arial" panose="020B0604020202020204"/>
            </a:endParaRPr>
          </a:p>
          <a:p>
            <a:pPr marL="12700" indent="215900" algn="l" rtl="0" eaLnBrk="0">
              <a:lnSpc>
                <a:spcPct val="143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实践充分表明，我国民营经济已经成为推进中国式现代</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化的生力军，是高质量发展的基</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础，在推动创业就业、技术创新、增加国家税收以及推</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动政府职能转变、农村富余劳动力转</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移、国际市场开拓等方面发</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挥了重要作用。但一些人无视这些重要作用，炮制对民营经济怀</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疑甚至否定的错误言论：有的鼓吹“民营经济离场论”,说民营经济已经完成使命，要退出历</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史舞台；有的提出所谓“新公私合营论”,把现在的合所有</a:t>
            </a:r>
            <a:r>
              <a:rPr lang="zh-CN" sz="1400" kern="0" spc="-10" dirty="0">
                <a:solidFill>
                  <a:srgbClr val="000000">
                    <a:alpha val="100000"/>
                  </a:srgbClr>
                </a:solidFill>
                <a:latin typeface="黑体" panose="02010609060101010101" charset="-122"/>
                <a:ea typeface="黑体" panose="02010609060101010101" charset="-122"/>
                <a:cs typeface="黑体" panose="02010609060101010101" charset="-122"/>
              </a:rPr>
              <a:t>混</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制改革曲解为新一轮“公</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私合营”</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。这些错误言论对民</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营经济等非公有制经济的发展造成很大困扰。还有人对我国分配制度提</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出一些错误看法，恶意歪曲和攻</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击我国收入分配制度以误导舆论和群众。这些错误观点，其</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本质是把公有制经济和非公有</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制经济、按劳分配和其他分配方式、社会主义和市场经济制度对立起来，在思想和政治上给我国基本经济制度安全带来不容忽视的威胁。</a:t>
            </a:r>
            <a:endParaRPr sz="1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30" name="textbox 430"/>
          <p:cNvSpPr/>
          <p:nvPr/>
        </p:nvSpPr>
        <p:spPr>
          <a:xfrm>
            <a:off x="854075" y="2240280"/>
            <a:ext cx="6690360" cy="1426210"/>
          </a:xfrm>
          <a:prstGeom prst="rect">
            <a:avLst/>
          </a:prstGeom>
          <a:noFill/>
          <a:ln w="0" cap="flat">
            <a:noFill/>
            <a:prstDash val="solid"/>
            <a:miter lim="0"/>
          </a:ln>
        </p:spPr>
        <p:txBody>
          <a:bodyPr vert="horz" wrap="square" lIns="0" tIns="225" rIns="0" bIns="0"/>
          <a:lstStyle/>
          <a:p>
            <a:pPr marL="12700" indent="228600" algn="l" rtl="0" eaLnBrk="0">
              <a:lnSpc>
                <a:spcPct val="131000"/>
              </a:lnSpc>
              <a:spcBef>
                <a:spcPts val="0"/>
              </a:spcBef>
              <a:spcAft>
                <a:spcPts val="0"/>
              </a:spcAft>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当前，国内外敌对势力不断否定</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我国经济发展的巨大成就与我国基本经济制度之间的必</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然联系，恶意攻击、诋毁我</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国基本经济制度特别是所有制制度，认为我国经济快速发展的成</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就是学习西方资本主义经济制度的结</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果，鼓吹只有私有制和市场经济才是天生一对，公有制</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与市场经济无法兼容，并人为制造改</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革开放前和改革开放后两个历史时期经济发展的对立；恶意抹黑我国国有经济和国有企业，否</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定其在我国经济中的地位、作用和贡献，鼓吹所谓“资 </a:t>
            </a:r>
            <a:r>
              <a:rPr sz="1400" kern="0" spc="-30" dirty="0">
                <a:solidFill>
                  <a:srgbClr val="000000">
                    <a:alpha val="100000"/>
                  </a:srgbClr>
                </a:solidFill>
                <a:latin typeface="黑体" panose="02010609060101010101" charset="-122"/>
                <a:ea typeface="黑体" panose="02010609060101010101" charset="-122"/>
                <a:cs typeface="黑体" panose="02010609060101010101" charset="-122"/>
              </a:rPr>
              <a:t>本社会主义”“国家资本主义”“新官僚资本主义”的错误观点。此外，社会上也存在否定民营</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经济等非公有制经济</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重要作用的错误言论。</a:t>
            </a:r>
            <a:endParaRPr sz="14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32" name="textbox 432"/>
          <p:cNvSpPr/>
          <p:nvPr/>
        </p:nvSpPr>
        <p:spPr>
          <a:xfrm>
            <a:off x="2174875" y="5704840"/>
            <a:ext cx="3683000" cy="299720"/>
          </a:xfrm>
          <a:prstGeom prst="roundRect">
            <a:avLst/>
          </a:prstGeom>
          <a:solidFill>
            <a:srgbClr val="BD0000">
              <a:alpha val="100000"/>
            </a:srgbClr>
          </a:solidFill>
          <a:ln w="0" cap="flat">
            <a:noFill/>
            <a:prstDash val="solid"/>
            <a:miter lim="0"/>
          </a:ln>
        </p:spPr>
        <p:txBody>
          <a:bodyPr vert="horz" wrap="square" lIns="0" tIns="0" rIns="0" bIns="0"/>
          <a:lstStyle/>
          <a:p>
            <a:pPr algn="ctr" rtl="0" eaLnBrk="0">
              <a:lnSpc>
                <a:spcPct val="101000"/>
              </a:lnSpc>
              <a:spcAft>
                <a:spcPts val="0"/>
              </a:spcAft>
            </a:pPr>
            <a:r>
              <a:rPr sz="12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(一)否定我国基本经济制度的错误观点影响不容忽视</a:t>
            </a:r>
            <a:endParaRPr sz="1000" b="1" kern="0" spc="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
        <p:nvSpPr>
          <p:cNvPr id="434" name="textbox 434"/>
          <p:cNvSpPr/>
          <p:nvPr/>
        </p:nvSpPr>
        <p:spPr>
          <a:xfrm>
            <a:off x="2175510" y="1644015"/>
            <a:ext cx="3669665" cy="356870"/>
          </a:xfrm>
          <a:prstGeom prst="roundRect">
            <a:avLst/>
          </a:prstGeom>
          <a:solidFill>
            <a:srgbClr val="BD0000">
              <a:alpha val="100000"/>
            </a:srgbClr>
          </a:solidFill>
          <a:ln w="0" cap="flat">
            <a:noFill/>
            <a:prstDash val="solid"/>
            <a:miter lim="0"/>
          </a:ln>
        </p:spPr>
        <p:txBody>
          <a:bodyPr vert="horz" wrap="square" lIns="0" tIns="0" rIns="0" bIns="0"/>
          <a:lstStyle/>
          <a:p>
            <a:pPr algn="ctr" rtl="0" eaLnBrk="0">
              <a:lnSpc>
                <a:spcPct val="100000"/>
              </a:lnSpc>
            </a:pPr>
            <a:endParaRPr sz="1200" dirty="0">
              <a:latin typeface="黑体" panose="02010609060101010101" charset="-122"/>
              <a:ea typeface="黑体" panose="02010609060101010101" charset="-122"/>
              <a:cs typeface="Arial" panose="020B0604020202020204"/>
            </a:endParaRPr>
          </a:p>
          <a:p>
            <a:pPr algn="ctr" rtl="0" eaLnBrk="0">
              <a:lnSpc>
                <a:spcPct val="8000"/>
              </a:lnSpc>
              <a:spcBef>
                <a:spcPts val="0"/>
              </a:spcBef>
            </a:pPr>
            <a:r>
              <a:rPr sz="12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(一)否定我国基本经济制度的错误观点影响不容</a:t>
            </a:r>
            <a:r>
              <a:rPr sz="12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忽视</a:t>
            </a:r>
            <a:endParaRPr sz="1200" b="1" kern="0" spc="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
        <p:nvSpPr>
          <p:cNvPr id="440" name="textbox 440"/>
          <p:cNvSpPr/>
          <p:nvPr/>
        </p:nvSpPr>
        <p:spPr>
          <a:xfrm>
            <a:off x="1456055" y="1100455"/>
            <a:ext cx="3867785" cy="346075"/>
          </a:xfrm>
          <a:prstGeom prst="rect">
            <a:avLst/>
          </a:prstGeom>
          <a:noFill/>
          <a:ln w="0" cap="flat">
            <a:noFill/>
            <a:prstDash val="solid"/>
            <a:miter lim="0"/>
          </a:ln>
        </p:spPr>
        <p:txBody>
          <a:bodyPr vert="horz" wrap="square" lIns="0" tIns="0" rIns="0" bIns="0"/>
          <a:lstStyle/>
          <a:p>
            <a:pPr algn="l" rtl="0" eaLnBrk="0">
              <a:lnSpc>
                <a:spcPct val="81000"/>
              </a:lnSpc>
            </a:pPr>
            <a:endParaRPr sz="300" dirty="0">
              <a:latin typeface="Arial" panose="020B0604020202020204"/>
              <a:ea typeface="Arial" panose="020B0604020202020204"/>
              <a:cs typeface="Arial" panose="020B0604020202020204"/>
            </a:endParaRPr>
          </a:p>
          <a:p>
            <a:pPr marL="12700" algn="l" rtl="0" eaLnBrk="0">
              <a:lnSpc>
                <a:spcPct val="96000"/>
              </a:lnSpc>
              <a:spcBef>
                <a:spcPts val="0"/>
              </a:spcBef>
            </a:pPr>
            <a:r>
              <a:rPr sz="1600" b="1" kern="0" spc="-100" dirty="0">
                <a:solidFill>
                  <a:srgbClr val="FA0000">
                    <a:alpha val="100000"/>
                  </a:srgbClr>
                </a:solidFill>
                <a:latin typeface="黑体" panose="02010609060101010101" charset="-122"/>
                <a:ea typeface="黑体" panose="02010609060101010101" charset="-122"/>
                <a:cs typeface="黑体" panose="02010609060101010101" charset="-122"/>
              </a:rPr>
              <a:t>一、维</a:t>
            </a:r>
            <a:r>
              <a:rPr sz="1600" b="1" kern="0" spc="-90" dirty="0">
                <a:solidFill>
                  <a:srgbClr val="FA0000">
                    <a:alpha val="100000"/>
                  </a:srgbClr>
                </a:solidFill>
                <a:latin typeface="黑体" panose="02010609060101010101" charset="-122"/>
                <a:ea typeface="黑体" panose="02010609060101010101" charset="-122"/>
                <a:cs typeface="黑体" panose="02010609060101010101" charset="-122"/>
              </a:rPr>
              <a:t>护基本经济制度安全面临的风险挑</a:t>
            </a:r>
            <a:r>
              <a:rPr sz="1600" b="1" kern="0" spc="-60" dirty="0">
                <a:solidFill>
                  <a:srgbClr val="FA0000">
                    <a:alpha val="100000"/>
                  </a:srgbClr>
                </a:solidFill>
                <a:latin typeface="黑体" panose="02010609060101010101" charset="-122"/>
                <a:ea typeface="黑体" panose="02010609060101010101" charset="-122"/>
                <a:cs typeface="黑体" panose="02010609060101010101" charset="-122"/>
              </a:rPr>
              <a:t>战</a:t>
            </a:r>
            <a:endParaRPr sz="1600" b="1" kern="0" spc="-60" dirty="0">
              <a:solidFill>
                <a:srgbClr val="FA0000">
                  <a:alpha val="100000"/>
                </a:srgbClr>
              </a:solidFill>
              <a:latin typeface="黑体" panose="02010609060101010101" charset="-122"/>
              <a:ea typeface="黑体" panose="02010609060101010101" charset="-122"/>
              <a:cs typeface="黑体" panose="02010609060101010101" charset="-122"/>
            </a:endParaRPr>
          </a:p>
        </p:txBody>
      </p:sp>
      <p:pic>
        <p:nvPicPr>
          <p:cNvPr id="442" name="picture 442"/>
          <p:cNvPicPr>
            <a:picLocks noChangeAspect="1"/>
          </p:cNvPicPr>
          <p:nvPr/>
        </p:nvPicPr>
        <p:blipFill>
          <a:blip r:embed="rId1"/>
          <a:stretch>
            <a:fillRect/>
          </a:stretch>
        </p:blipFill>
        <p:spPr>
          <a:xfrm rot="21600000">
            <a:off x="5635659" y="1187450"/>
            <a:ext cx="1168384" cy="285727"/>
          </a:xfrm>
          <a:prstGeom prst="rect">
            <a:avLst/>
          </a:prstGeom>
        </p:spPr>
      </p:pic>
      <p:sp>
        <p:nvSpPr>
          <p:cNvPr id="444" name="textbox 444"/>
          <p:cNvSpPr/>
          <p:nvPr/>
        </p:nvSpPr>
        <p:spPr>
          <a:xfrm>
            <a:off x="1448435" y="5153025"/>
            <a:ext cx="4302125" cy="347345"/>
          </a:xfrm>
          <a:prstGeom prst="rect">
            <a:avLst/>
          </a:prstGeom>
          <a:noFill/>
          <a:ln w="0" cap="flat">
            <a:noFill/>
            <a:prstDash val="solid"/>
            <a:miter lim="0"/>
          </a:ln>
        </p:spPr>
        <p:txBody>
          <a:bodyPr vert="horz" wrap="square" lIns="0" tIns="0" rIns="0" bIns="0"/>
          <a:lstStyle/>
          <a:p>
            <a:pPr algn="l" rtl="0" eaLnBrk="0">
              <a:lnSpc>
                <a:spcPct val="83000"/>
              </a:lnSpc>
            </a:pPr>
            <a:endParaRPr sz="300" dirty="0">
              <a:latin typeface="Arial" panose="020B0604020202020204"/>
              <a:ea typeface="Arial" panose="020B0604020202020204"/>
              <a:cs typeface="Arial" panose="020B0604020202020204"/>
            </a:endParaRPr>
          </a:p>
          <a:p>
            <a:pPr marL="12700" algn="l" rtl="0" eaLnBrk="0">
              <a:lnSpc>
                <a:spcPts val="1085"/>
              </a:lnSpc>
              <a:spcBef>
                <a:spcPts val="0"/>
              </a:spcBef>
            </a:pPr>
            <a:r>
              <a:rPr sz="1600" b="1" kern="0" spc="-100" dirty="0">
                <a:solidFill>
                  <a:srgbClr val="FA0000">
                    <a:alpha val="100000"/>
                  </a:srgbClr>
                </a:solidFill>
                <a:latin typeface="黑体" panose="02010609060101010101" charset="-122"/>
                <a:ea typeface="黑体" panose="02010609060101010101" charset="-122"/>
                <a:cs typeface="黑体" panose="02010609060101010101" charset="-122"/>
              </a:rPr>
              <a:t>一 、维护基本经济制度安全面临的风险挑战</a:t>
            </a:r>
            <a:endParaRPr sz="1600" b="1" kern="0" spc="90" dirty="0">
              <a:solidFill>
                <a:srgbClr val="FA0000">
                  <a:alpha val="100000"/>
                </a:srgbClr>
              </a:solidFill>
              <a:latin typeface="黑体" panose="02010609060101010101" charset="-122"/>
              <a:ea typeface="黑体" panose="02010609060101010101" charset="-122"/>
              <a:cs typeface="黑体" panose="02010609060101010101" charset="-122"/>
            </a:endParaRPr>
          </a:p>
        </p:txBody>
      </p:sp>
      <p:pic>
        <p:nvPicPr>
          <p:cNvPr id="446" name="picture 446"/>
          <p:cNvPicPr>
            <a:picLocks noChangeAspect="1"/>
          </p:cNvPicPr>
          <p:nvPr/>
        </p:nvPicPr>
        <p:blipFill>
          <a:blip r:embed="rId2"/>
          <a:stretch>
            <a:fillRect/>
          </a:stretch>
        </p:blipFill>
        <p:spPr>
          <a:xfrm rot="21600000">
            <a:off x="5648288" y="5197507"/>
            <a:ext cx="1111285" cy="203174"/>
          </a:xfrm>
          <a:prstGeom prst="rect">
            <a:avLst/>
          </a:prstGeom>
        </p:spPr>
      </p:pic>
      <p:pic>
        <p:nvPicPr>
          <p:cNvPr id="448" name="picture 448"/>
          <p:cNvPicPr>
            <a:picLocks noChangeAspect="1"/>
          </p:cNvPicPr>
          <p:nvPr/>
        </p:nvPicPr>
        <p:blipFill>
          <a:blip r:embed="rId3"/>
          <a:stretch>
            <a:fillRect/>
          </a:stretch>
        </p:blipFill>
        <p:spPr>
          <a:xfrm rot="21600000">
            <a:off x="987455" y="5089504"/>
            <a:ext cx="374587" cy="368280"/>
          </a:xfrm>
          <a:prstGeom prst="rect">
            <a:avLst/>
          </a:prstGeom>
        </p:spPr>
      </p:pic>
      <p:pic>
        <p:nvPicPr>
          <p:cNvPr id="450" name="picture 450"/>
          <p:cNvPicPr>
            <a:picLocks noChangeAspect="1"/>
          </p:cNvPicPr>
          <p:nvPr/>
        </p:nvPicPr>
        <p:blipFill>
          <a:blip r:embed="rId4"/>
          <a:stretch>
            <a:fillRect/>
          </a:stretch>
        </p:blipFill>
        <p:spPr>
          <a:xfrm rot="21600000">
            <a:off x="993808" y="1117620"/>
            <a:ext cx="368235" cy="361970"/>
          </a:xfrm>
          <a:prstGeom prst="rect">
            <a:avLst/>
          </a:prstGeom>
        </p:spPr>
      </p:pic>
      <p:pic>
        <p:nvPicPr>
          <p:cNvPr id="452" name="picture 452"/>
          <p:cNvPicPr>
            <a:picLocks noChangeAspect="1"/>
          </p:cNvPicPr>
          <p:nvPr/>
        </p:nvPicPr>
        <p:blipFill>
          <a:blip r:embed="rId5"/>
          <a:stretch>
            <a:fillRect/>
          </a:stretch>
        </p:blipFill>
        <p:spPr>
          <a:xfrm rot="21600000">
            <a:off x="1412866" y="1409658"/>
            <a:ext cx="5727722" cy="19141"/>
          </a:xfrm>
          <a:prstGeom prst="rect">
            <a:avLst/>
          </a:prstGeom>
        </p:spPr>
      </p:pic>
      <p:pic>
        <p:nvPicPr>
          <p:cNvPr id="454" name="picture 454"/>
          <p:cNvPicPr>
            <a:picLocks noChangeAspect="1"/>
          </p:cNvPicPr>
          <p:nvPr/>
        </p:nvPicPr>
        <p:blipFill>
          <a:blip r:embed="rId6"/>
          <a:stretch>
            <a:fillRect/>
          </a:stretch>
        </p:blipFill>
        <p:spPr>
          <a:xfrm rot="21600000">
            <a:off x="1412866" y="5400682"/>
            <a:ext cx="5721371" cy="127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textbox 466"/>
          <p:cNvSpPr/>
          <p:nvPr>
            <p:custDataLst>
              <p:tags r:id="rId1"/>
            </p:custDataLst>
          </p:nvPr>
        </p:nvSpPr>
        <p:spPr>
          <a:xfrm>
            <a:off x="906145" y="6508750"/>
            <a:ext cx="6256655" cy="1791335"/>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Arial" panose="020B0604020202020204"/>
              <a:ea typeface="Arial" panose="020B0604020202020204"/>
              <a:cs typeface="Arial" panose="020B0604020202020204"/>
            </a:endParaRPr>
          </a:p>
          <a:p>
            <a:pPr marL="12700" indent="279400" algn="l" rtl="0" eaLnBrk="0">
              <a:lnSpc>
                <a:spcPct val="126000"/>
              </a:lnSpc>
              <a:spcBef>
                <a:spcPts val="0"/>
              </a:spcBef>
              <a:spcAft>
                <a:spcPts val="0"/>
              </a:spcAft>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改革开放特别是党的</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十八大以来，我国坚持全面深化改革，充分发挥经济体制改革的推</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动作用，社会主义市场经济</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体制不断完善，有力保证了我国经济社会的发展。中国特色社会</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主义进入新时代，我国社会主要矛盾</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转化为人民日益增长的美好生活需要和不平衡不充分的</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发展之间的矛盾，经济已</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由高速增长阶段转向高质量发展阶段，对完善社会主义市场经济体</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制提出了更高要求。必须清醒地看到，与这些新形势新要求相比，我国市场体系还不健全、</a:t>
            </a:r>
            <a:endParaRPr sz="1400" dirty="0">
              <a:latin typeface="黑体" panose="02010609060101010101" charset="-122"/>
              <a:ea typeface="黑体" panose="02010609060101010101" charset="-122"/>
              <a:cs typeface="黑体" panose="02010609060101010101" charset="-122"/>
            </a:endParaRPr>
          </a:p>
          <a:p>
            <a:pPr marL="12700" algn="l" rtl="0" eaLnBrk="0">
              <a:lnSpc>
                <a:spcPct val="128000"/>
              </a:lnSpc>
              <a:spcBef>
                <a:spcPts val="255"/>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市场发育还不充分，政府和</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市场的关系没有完全理顺，还存在市场激励不足、要素流动不畅</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、资源配置效率不高、微观经济活力不强等问题，推动高质量发展仍存在不少体制机制障碍</a:t>
            </a:r>
            <a:r>
              <a:rPr sz="14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70" dirty="0">
                <a:solidFill>
                  <a:srgbClr val="000000">
                    <a:alpha val="100000"/>
                  </a:srgbClr>
                </a:solidFill>
                <a:latin typeface="黑体" panose="02010609060101010101" charset="-122"/>
                <a:ea typeface="黑体" panose="02010609060101010101" charset="-122"/>
                <a:cs typeface="黑体" panose="02010609060101010101" charset="-122"/>
              </a:rPr>
              <a:t>,必须进一步解放思想，坚定不移全面深化改革，不断在经济体制关键性基</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础性重大改革上</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突破创新，加快完善社会主义市场经济体制。</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68" name="textbox 468"/>
          <p:cNvSpPr/>
          <p:nvPr>
            <p:custDataLst>
              <p:tags r:id="rId2"/>
            </p:custDataLst>
          </p:nvPr>
        </p:nvSpPr>
        <p:spPr>
          <a:xfrm>
            <a:off x="1917700" y="5866765"/>
            <a:ext cx="3683000" cy="47244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algn="l" rtl="0" eaLnBrk="0">
              <a:lnSpc>
                <a:spcPct val="106000"/>
              </a:lnSpc>
            </a:pPr>
            <a:endParaRPr sz="800" dirty="0">
              <a:latin typeface="Arial" panose="020B0604020202020204"/>
              <a:ea typeface="Arial" panose="020B0604020202020204"/>
              <a:cs typeface="Arial" panose="020B0604020202020204"/>
            </a:endParaRPr>
          </a:p>
          <a:p>
            <a:pPr algn="ctr" rtl="0" eaLnBrk="0">
              <a:lnSpc>
                <a:spcPct val="6000"/>
              </a:lnSpc>
              <a:spcBef>
                <a:spcPts val="0"/>
              </a:spcBef>
            </a:pPr>
            <a:r>
              <a:rPr sz="12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(三)不断完善社会主义市场经济体制的任务还很艰巨</a:t>
            </a:r>
            <a:endParaRPr sz="1200" b="1" kern="0" spc="-90" dirty="0">
              <a:solidFill>
                <a:srgbClr val="FFFFFF">
                  <a:alpha val="100000"/>
                </a:srgbClr>
              </a:solidFill>
              <a:latin typeface="黑体" panose="02010609060101010101" charset="-122"/>
              <a:ea typeface="黑体" panose="02010609060101010101" charset="-122"/>
              <a:cs typeface="黑体" panose="02010609060101010101" charset="-122"/>
            </a:endParaRPr>
          </a:p>
        </p:txBody>
      </p:sp>
      <p:grpSp>
        <p:nvGrpSpPr>
          <p:cNvPr id="6" name="group 6"/>
          <p:cNvGrpSpPr/>
          <p:nvPr>
            <p:custDataLst>
              <p:tags r:id="rId3"/>
            </p:custDataLst>
          </p:nvPr>
        </p:nvGrpSpPr>
        <p:grpSpPr>
          <a:xfrm rot="21600000">
            <a:off x="1917723" y="1782445"/>
            <a:ext cx="3702050" cy="452755"/>
            <a:chOff x="0" y="-12700"/>
            <a:chExt cx="3702050" cy="452755"/>
          </a:xfrm>
        </p:grpSpPr>
        <p:pic>
          <p:nvPicPr>
            <p:cNvPr id="470" name="picture 470"/>
            <p:cNvPicPr>
              <a:picLocks noChangeAspect="1"/>
            </p:cNvPicPr>
            <p:nvPr>
              <p:custDataLst>
                <p:tags r:id="rId4"/>
              </p:custDataLst>
            </p:nvPr>
          </p:nvPicPr>
          <p:blipFill>
            <a:blip r:embed="rId5"/>
            <a:stretch>
              <a:fillRect/>
            </a:stretch>
          </p:blipFill>
          <p:spPr>
            <a:xfrm rot="21600000">
              <a:off x="0" y="0"/>
              <a:ext cx="3689309" cy="361971"/>
            </a:xfrm>
            <a:prstGeom prst="rect">
              <a:avLst/>
            </a:prstGeom>
          </p:spPr>
        </p:pic>
        <p:sp>
          <p:nvSpPr>
            <p:cNvPr id="472" name="textbox 472"/>
            <p:cNvSpPr/>
            <p:nvPr>
              <p:custDataLst>
                <p:tags r:id="rId6"/>
              </p:custDataLst>
            </p:nvPr>
          </p:nvSpPr>
          <p:spPr>
            <a:xfrm>
              <a:off x="0" y="-12700"/>
              <a:ext cx="3702050" cy="452755"/>
            </a:xfrm>
            <a:prstGeom prst="rect">
              <a:avLst/>
            </a:prstGeom>
            <a:noFill/>
            <a:ln w="0" cap="flat">
              <a:noFill/>
              <a:prstDash val="solid"/>
              <a:miter lim="0"/>
            </a:ln>
          </p:spPr>
          <p:txBody>
            <a:bodyPr vert="horz" wrap="square" lIns="0" tIns="0" rIns="0" bIns="0"/>
            <a:lstStyle/>
            <a:p>
              <a:pPr algn="l" rtl="0" eaLnBrk="0">
                <a:lnSpc>
                  <a:spcPct val="104000"/>
                </a:lnSpc>
              </a:pPr>
              <a:endParaRPr sz="300" dirty="0">
                <a:latin typeface="Arial" panose="020B0604020202020204"/>
                <a:ea typeface="Arial" panose="020B0604020202020204"/>
                <a:cs typeface="Arial" panose="020B0604020202020204"/>
              </a:endParaRPr>
            </a:p>
            <a:p>
              <a:pPr marL="191770" algn="ctr" rtl="0" eaLnBrk="0">
                <a:lnSpc>
                  <a:spcPct val="95000"/>
                </a:lnSpc>
              </a:pPr>
              <a:r>
                <a:rPr sz="1200" b="1" kern="0" spc="-90" dirty="0">
                  <a:solidFill>
                    <a:srgbClr val="FFFFFF">
                      <a:alpha val="100000"/>
                    </a:srgbClr>
                  </a:solidFill>
                  <a:latin typeface="黑体" panose="02010609060101010101" charset="-122"/>
                  <a:ea typeface="黑体" panose="02010609060101010101" charset="-122"/>
                  <a:cs typeface="黑体" panose="02010609060101010101" charset="-122"/>
                </a:rPr>
                <a:t>(二)公有制经济和非公有制经济共同发展与高质量发展的要求还有</a:t>
              </a:r>
              <a:endParaRPr sz="1200" dirty="0">
                <a:latin typeface="黑体" panose="02010609060101010101" charset="-122"/>
                <a:ea typeface="黑体" panose="02010609060101010101" charset="-122"/>
                <a:cs typeface="黑体" panose="02010609060101010101" charset="-122"/>
              </a:endParaRPr>
            </a:p>
            <a:p>
              <a:pPr marL="1753870" algn="ctr" rtl="0" eaLnBrk="0">
                <a:lnSpc>
                  <a:spcPct val="98000"/>
                </a:lnSpc>
                <a:spcBef>
                  <a:spcPts val="135"/>
                </a:spcBef>
              </a:pPr>
              <a:r>
                <a:rPr sz="1200" b="1" kern="0" spc="-60" dirty="0">
                  <a:solidFill>
                    <a:srgbClr val="FFFFFF">
                      <a:alpha val="100000"/>
                    </a:srgbClr>
                  </a:solidFill>
                  <a:latin typeface="黑体" panose="02010609060101010101" charset="-122"/>
                  <a:ea typeface="黑体" panose="02010609060101010101" charset="-122"/>
                  <a:cs typeface="黑体" panose="02010609060101010101" charset="-122"/>
                </a:rPr>
                <a:t>差距</a:t>
              </a:r>
              <a:endParaRPr sz="1200" dirty="0">
                <a:latin typeface="黑体" panose="02010609060101010101" charset="-122"/>
                <a:ea typeface="黑体" panose="02010609060101010101" charset="-122"/>
                <a:cs typeface="黑体" panose="02010609060101010101" charset="-122"/>
              </a:endParaRPr>
            </a:p>
          </p:txBody>
        </p:sp>
      </p:grpSp>
      <p:sp>
        <p:nvSpPr>
          <p:cNvPr id="478" name="textbox 478"/>
          <p:cNvSpPr/>
          <p:nvPr>
            <p:custDataLst>
              <p:tags r:id="rId7"/>
            </p:custDataLst>
          </p:nvPr>
        </p:nvSpPr>
        <p:spPr>
          <a:xfrm>
            <a:off x="1155065" y="5332095"/>
            <a:ext cx="4073525" cy="34671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600" b="1" kern="0" spc="0" dirty="0">
                <a:solidFill>
                  <a:srgbClr val="FA0000">
                    <a:alpha val="100000"/>
                  </a:srgbClr>
                </a:solidFill>
                <a:latin typeface="黑体" panose="02010609060101010101" charset="-122"/>
                <a:ea typeface="黑体" panose="02010609060101010101" charset="-122"/>
                <a:cs typeface="黑体" panose="02010609060101010101" charset="-122"/>
              </a:rPr>
              <a:t>一</a:t>
            </a:r>
            <a:r>
              <a:rPr sz="1600" kern="0" spc="-260" dirty="0">
                <a:solidFill>
                  <a:srgbClr val="FA0000">
                    <a:alpha val="100000"/>
                  </a:srgbClr>
                </a:solidFill>
                <a:latin typeface="黑体" panose="02010609060101010101" charset="-122"/>
                <a:ea typeface="黑体" panose="02010609060101010101" charset="-122"/>
                <a:cs typeface="黑体" panose="02010609060101010101" charset="-122"/>
              </a:rPr>
              <a:t> </a:t>
            </a:r>
            <a:r>
              <a:rPr sz="1600" b="1" kern="0" spc="0" dirty="0">
                <a:solidFill>
                  <a:srgbClr val="FA0000">
                    <a:alpha val="100000"/>
                  </a:srgbClr>
                </a:solidFill>
                <a:latin typeface="黑体" panose="02010609060101010101" charset="-122"/>
                <a:ea typeface="黑体" panose="02010609060101010101" charset="-122"/>
                <a:cs typeface="黑体" panose="02010609060101010101" charset="-122"/>
              </a:rPr>
              <a:t>、维护基本经济制度安全面临的风险挑战</a:t>
            </a:r>
            <a:endParaRPr sz="1600" b="1" kern="0" spc="0" dirty="0">
              <a:solidFill>
                <a:srgbClr val="FA0000">
                  <a:alpha val="100000"/>
                </a:srgbClr>
              </a:solidFill>
              <a:latin typeface="黑体" panose="02010609060101010101" charset="-122"/>
              <a:ea typeface="黑体" panose="02010609060101010101" charset="-122"/>
              <a:cs typeface="黑体" panose="02010609060101010101" charset="-122"/>
            </a:endParaRPr>
          </a:p>
        </p:txBody>
      </p:sp>
      <p:sp>
        <p:nvSpPr>
          <p:cNvPr id="480" name="textbox 480"/>
          <p:cNvSpPr/>
          <p:nvPr>
            <p:custDataLst>
              <p:tags r:id="rId8"/>
            </p:custDataLst>
          </p:nvPr>
        </p:nvSpPr>
        <p:spPr>
          <a:xfrm>
            <a:off x="1161415" y="1169670"/>
            <a:ext cx="4229735" cy="24828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一</a:t>
            </a:r>
            <a:r>
              <a:rPr sz="1600" kern="0" spc="-17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、维护基本经济制度安全面临的风险挑战</a:t>
            </a:r>
            <a:endParaRPr sz="16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482" name="picture 482"/>
          <p:cNvPicPr>
            <a:picLocks noChangeAspect="1"/>
          </p:cNvPicPr>
          <p:nvPr>
            <p:custDataLst>
              <p:tags r:id="rId9"/>
            </p:custDataLst>
          </p:nvPr>
        </p:nvPicPr>
        <p:blipFill>
          <a:blip r:embed="rId10"/>
          <a:stretch>
            <a:fillRect/>
          </a:stretch>
        </p:blipFill>
        <p:spPr>
          <a:xfrm rot="21600000">
            <a:off x="5378484" y="1287102"/>
            <a:ext cx="1162031" cy="254075"/>
          </a:xfrm>
          <a:prstGeom prst="rect">
            <a:avLst/>
          </a:prstGeom>
        </p:spPr>
      </p:pic>
      <p:pic>
        <p:nvPicPr>
          <p:cNvPr id="484" name="picture 484"/>
          <p:cNvPicPr>
            <a:picLocks noChangeAspect="1"/>
          </p:cNvPicPr>
          <p:nvPr>
            <p:custDataLst>
              <p:tags r:id="rId11"/>
            </p:custDataLst>
          </p:nvPr>
        </p:nvPicPr>
        <p:blipFill>
          <a:blip r:embed="rId12"/>
          <a:stretch>
            <a:fillRect/>
          </a:stretch>
        </p:blipFill>
        <p:spPr>
          <a:xfrm rot="21600000">
            <a:off x="5391113" y="5481352"/>
            <a:ext cx="1117637" cy="203174"/>
          </a:xfrm>
          <a:prstGeom prst="rect">
            <a:avLst/>
          </a:prstGeom>
        </p:spPr>
      </p:pic>
      <p:pic>
        <p:nvPicPr>
          <p:cNvPr id="486" name="picture 486"/>
          <p:cNvPicPr>
            <a:picLocks noChangeAspect="1"/>
          </p:cNvPicPr>
          <p:nvPr>
            <p:custDataLst>
              <p:tags r:id="rId13"/>
            </p:custDataLst>
          </p:nvPr>
        </p:nvPicPr>
        <p:blipFill>
          <a:blip r:embed="rId14"/>
          <a:stretch>
            <a:fillRect/>
          </a:stretch>
        </p:blipFill>
        <p:spPr>
          <a:xfrm rot="21600000">
            <a:off x="1162043" y="1509418"/>
            <a:ext cx="5721370" cy="25343"/>
          </a:xfrm>
          <a:prstGeom prst="rect">
            <a:avLst/>
          </a:prstGeom>
        </p:spPr>
      </p:pic>
      <p:pic>
        <p:nvPicPr>
          <p:cNvPr id="488" name="picture 488"/>
          <p:cNvPicPr>
            <a:picLocks noChangeAspect="1"/>
          </p:cNvPicPr>
          <p:nvPr>
            <p:custDataLst>
              <p:tags r:id="rId15"/>
            </p:custDataLst>
          </p:nvPr>
        </p:nvPicPr>
        <p:blipFill>
          <a:blip r:embed="rId16"/>
          <a:stretch>
            <a:fillRect/>
          </a:stretch>
        </p:blipFill>
        <p:spPr>
          <a:xfrm rot="21600000">
            <a:off x="730280" y="5373349"/>
            <a:ext cx="374587" cy="368280"/>
          </a:xfrm>
          <a:prstGeom prst="rect">
            <a:avLst/>
          </a:prstGeom>
        </p:spPr>
      </p:pic>
      <p:pic>
        <p:nvPicPr>
          <p:cNvPr id="490" name="picture 490"/>
          <p:cNvPicPr>
            <a:picLocks noChangeAspect="1"/>
          </p:cNvPicPr>
          <p:nvPr>
            <p:custDataLst>
              <p:tags r:id="rId17"/>
            </p:custDataLst>
          </p:nvPr>
        </p:nvPicPr>
        <p:blipFill>
          <a:blip r:embed="rId18"/>
          <a:stretch>
            <a:fillRect/>
          </a:stretch>
        </p:blipFill>
        <p:spPr>
          <a:xfrm rot="21600000">
            <a:off x="736633" y="1210966"/>
            <a:ext cx="368235" cy="374589"/>
          </a:xfrm>
          <a:prstGeom prst="rect">
            <a:avLst/>
          </a:prstGeom>
        </p:spPr>
      </p:pic>
      <p:pic>
        <p:nvPicPr>
          <p:cNvPr id="492" name="picture 492"/>
          <p:cNvPicPr>
            <a:picLocks noChangeAspect="1"/>
          </p:cNvPicPr>
          <p:nvPr>
            <p:custDataLst>
              <p:tags r:id="rId19"/>
            </p:custDataLst>
          </p:nvPr>
        </p:nvPicPr>
        <p:blipFill>
          <a:blip r:embed="rId20"/>
          <a:stretch>
            <a:fillRect/>
          </a:stretch>
        </p:blipFill>
        <p:spPr>
          <a:xfrm rot="21600000">
            <a:off x="1155691" y="5678218"/>
            <a:ext cx="5721371" cy="12617"/>
          </a:xfrm>
          <a:prstGeom prst="rect">
            <a:avLst/>
          </a:prstGeom>
        </p:spPr>
      </p:pic>
      <p:sp>
        <p:nvSpPr>
          <p:cNvPr id="2" name="文本框 1"/>
          <p:cNvSpPr txBox="1"/>
          <p:nvPr/>
        </p:nvSpPr>
        <p:spPr>
          <a:xfrm>
            <a:off x="730250" y="2235835"/>
            <a:ext cx="6432550" cy="3321050"/>
          </a:xfrm>
          <a:prstGeom prst="rect">
            <a:avLst/>
          </a:prstGeom>
          <a:noFill/>
        </p:spPr>
        <p:txBody>
          <a:bodyPr wrap="square" rtlCol="0">
            <a:spAutoFit/>
          </a:bodyPr>
          <a:p>
            <a:pPr algn="l" rtl="0" eaLnBrk="0">
              <a:lnSpc>
                <a:spcPct val="95000"/>
              </a:lnSpc>
              <a:spcAft>
                <a:spcPts val="0"/>
              </a:spcAft>
            </a:pPr>
            <a:r>
              <a:rPr lang="en-US"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当</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前，公有制经济和非公有制</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经济共同发展中还存在一些困难和问题，给我国经济安</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全</a:t>
            </a:r>
            <a:r>
              <a:rPr sz="1400" kern="0" spc="-40" dirty="0">
                <a:solidFill>
                  <a:srgbClr val="000000">
                    <a:alpha val="100000"/>
                  </a:srgbClr>
                </a:solidFill>
                <a:latin typeface="黑体" panose="02010609060101010101" charset="-122"/>
                <a:ea typeface="黑体" panose="02010609060101010101" charset="-122"/>
                <a:cs typeface="黑体" panose="02010609060101010101" charset="-122"/>
                <a:sym typeface="+mn-ea"/>
              </a:rPr>
              <a:t>带来一定风险挑战。</a:t>
            </a:r>
            <a:endParaRPr sz="1400" dirty="0">
              <a:latin typeface="黑体" panose="02010609060101010101" charset="-122"/>
              <a:ea typeface="黑体" panose="02010609060101010101" charset="-122"/>
              <a:cs typeface="黑体" panose="02010609060101010101" charset="-122"/>
            </a:endParaRPr>
          </a:p>
          <a:p>
            <a:pPr marL="152400" indent="-139700" algn="l" rtl="0" eaLnBrk="0">
              <a:lnSpc>
                <a:spcPct val="131000"/>
              </a:lnSpc>
              <a:spcBef>
                <a:spcPts val="175"/>
              </a:spcBef>
              <a:spcAft>
                <a:spcPts val="0"/>
              </a:spcAft>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口</a:t>
            </a:r>
            <a:r>
              <a:rPr lang="zh-CN"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另</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一方面，全面推进国有企业改革的任务还在进行中，国有经济布局还不够优化，国有企业</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现代企业制度还不完善，国有</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资产监管体系和国有资本合理流动的机制还不健全，国有企</a:t>
            </a:r>
            <a:r>
              <a:rPr sz="1400" kern="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业的治理水平还需要进一步提高，这些都制约了国有经济的进一步高质量发展。</a:t>
            </a:r>
            <a:endParaRPr sz="1400" dirty="0">
              <a:latin typeface="黑体" panose="02010609060101010101" charset="-122"/>
              <a:ea typeface="黑体" panose="02010609060101010101" charset="-122"/>
              <a:cs typeface="黑体" panose="02010609060101010101" charset="-122"/>
            </a:endParaRPr>
          </a:p>
          <a:p>
            <a:pPr marL="152400" indent="-139700" algn="l" rtl="0" eaLnBrk="0">
              <a:lnSpc>
                <a:spcPct val="132000"/>
              </a:lnSpc>
              <a:spcBef>
                <a:spcPts val="265"/>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口另一方面，民营经济在发展中也面临着一系列制约因素，如对民营经济产权和民营企业家</a:t>
            </a:r>
            <a:r>
              <a:rPr sz="1400" kern="0" spc="6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权益的保护还不够到位，存在部分制约民营经济发展的政策壁垒，民营</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经济发展环境还不</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够优化等。此外，部分企业自身经营</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比较粗放，资产收益率不高、创新能力不足，同新发</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sym typeface="+mn-ea"/>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sym typeface="+mn-ea"/>
              </a:rPr>
              <a:t>展阶段高质量发展的</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sym typeface="+mn-ea"/>
              </a:rPr>
              <a:t>要求不相适应，迫切需要转型升级，实现高质量发展。</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endParaRPr lang="zh-CN" altLang="en-US" sz="1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textbox 502"/>
          <p:cNvSpPr/>
          <p:nvPr>
            <p:custDataLst>
              <p:tags r:id="rId1"/>
            </p:custDataLst>
          </p:nvPr>
        </p:nvSpPr>
        <p:spPr>
          <a:xfrm>
            <a:off x="660400" y="5412105"/>
            <a:ext cx="6147435" cy="1192530"/>
          </a:xfrm>
          <a:prstGeom prst="rect">
            <a:avLst/>
          </a:prstGeom>
          <a:noFill/>
          <a:ln w="0" cap="flat">
            <a:noFill/>
            <a:prstDash val="solid"/>
            <a:miter lim="0"/>
          </a:ln>
        </p:spPr>
        <p:txBody>
          <a:bodyPr vert="horz" wrap="square" lIns="0" tIns="0" rIns="0" bIns="0"/>
          <a:lstStyle/>
          <a:p>
            <a:pPr algn="l" rtl="0" eaLnBrk="0">
              <a:lnSpc>
                <a:spcPct val="12000"/>
              </a:lnSpc>
            </a:pPr>
            <a:endParaRPr sz="100" dirty="0">
              <a:latin typeface="Arial" panose="020B0604020202020204"/>
              <a:ea typeface="Arial" panose="020B0604020202020204"/>
              <a:cs typeface="Arial" panose="020B0604020202020204"/>
            </a:endParaRPr>
          </a:p>
          <a:p>
            <a:pPr marL="12700" indent="292100" algn="l" rtl="0" eaLnBrk="0">
              <a:lnSpc>
                <a:spcPct val="131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面对全球性经济问题加剧，我国将在一个更加复杂严峻的国际经济环境中推动自身经济  发展。作为世界上最大的发展中国家，我国一直坚持开放发展，致力于推动构建人类命运共同体，推动高质量共建“一带一路”,推动国际经济秩序朝着更加公正合理的方向演变。但是,构建人类命运共同体和共建“一带一路”必然会遇到各种各样的挑战，面临不容忽视的阻力。少数西方国家抱有根深蒂固的意识形态偏见，有的国家甚至抱有敌意，千方百计干扰阻挠，这都给我国在开放发展中维护经济主权安全带来新的风险挑战。</a:t>
            </a:r>
            <a:endParaRPr sz="14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504" name="textbox 504"/>
          <p:cNvSpPr/>
          <p:nvPr>
            <p:custDataLst>
              <p:tags r:id="rId2"/>
            </p:custDataLst>
          </p:nvPr>
        </p:nvSpPr>
        <p:spPr>
          <a:xfrm>
            <a:off x="746760" y="1868805"/>
            <a:ext cx="6054090" cy="1191260"/>
          </a:xfrm>
          <a:prstGeom prst="rect">
            <a:avLst/>
          </a:prstGeom>
          <a:noFill/>
          <a:ln w="0" cap="flat">
            <a:noFill/>
            <a:prstDash val="solid"/>
            <a:miter lim="0"/>
          </a:ln>
        </p:spPr>
        <p:txBody>
          <a:bodyPr vert="horz" wrap="square" lIns="0" tIns="186" rIns="0" bIns="0"/>
          <a:lstStyle/>
          <a:p>
            <a:pPr marL="12700" indent="279400" algn="l" rtl="0" eaLnBrk="0">
              <a:lnSpc>
                <a:spcPct val="131000"/>
              </a:lnSpc>
              <a:spcBef>
                <a:spcPts val="0"/>
              </a:spcBef>
              <a:spcAft>
                <a:spcPts val="0"/>
              </a:spcAft>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冷战结束后，快速崛起的新兴经济体推动国际经济格局和国际力量对</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比发生深刻变化，</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使世界经济更加平衡、全球</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治理更加有效、国际关系更加民主、世界和平的基础更加坚实稳</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固。然而，当前世界经济增长新</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旧动能转换尚未完成，各类风险加快积聚，经济全球化遭遇</a:t>
            </a:r>
            <a:r>
              <a:rPr sz="1400" kern="0" spc="-70" dirty="0">
                <a:solidFill>
                  <a:srgbClr val="000000">
                    <a:alpha val="100000"/>
                  </a:srgbClr>
                </a:solidFill>
                <a:latin typeface="黑体" panose="02010609060101010101" charset="-122"/>
                <a:ea typeface="黑体" panose="02010609060101010101" charset="-122"/>
                <a:cs typeface="黑体" panose="02010609060101010101" charset="-122"/>
              </a:rPr>
              <a:t>波折，多边主义受到冲击，单边主义、</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贸易保护主义相伴而至。新兴经济体面临资金外流、经济结构不合理、政治局势动</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荡等问题</a:t>
            </a:r>
            <a:r>
              <a:rPr sz="1400" kern="0" spc="-70" dirty="0">
                <a:solidFill>
                  <a:srgbClr val="000000">
                    <a:alpha val="100000"/>
                  </a:srgbClr>
                </a:solidFill>
                <a:latin typeface="黑体" panose="02010609060101010101" charset="-122"/>
                <a:ea typeface="黑体" panose="02010609060101010101" charset="-122"/>
                <a:cs typeface="黑体" panose="02010609060101010101" charset="-122"/>
              </a:rPr>
              <a:t>，相互间的竞争和摩擦也可能增多，给世界经济健康发展带来挑战。</a:t>
            </a:r>
            <a:endParaRPr sz="1400" kern="0" spc="-70" dirty="0">
              <a:solidFill>
                <a:srgbClr val="000000">
                  <a:alpha val="100000"/>
                </a:srgbClr>
              </a:solidFill>
              <a:latin typeface="黑体" panose="02010609060101010101" charset="-122"/>
              <a:ea typeface="黑体" panose="02010609060101010101" charset="-122"/>
              <a:cs typeface="黑体" panose="02010609060101010101" charset="-122"/>
            </a:endParaRPr>
          </a:p>
        </p:txBody>
      </p:sp>
      <p:grpSp>
        <p:nvGrpSpPr>
          <p:cNvPr id="8" name="group 8"/>
          <p:cNvGrpSpPr/>
          <p:nvPr>
            <p:custDataLst>
              <p:tags r:id="rId3"/>
            </p:custDataLst>
          </p:nvPr>
        </p:nvGrpSpPr>
        <p:grpSpPr>
          <a:xfrm rot="21600000">
            <a:off x="1841523" y="4873584"/>
            <a:ext cx="3689309" cy="381006"/>
            <a:chOff x="0" y="0"/>
            <a:chExt cx="3689309" cy="381006"/>
          </a:xfrm>
        </p:grpSpPr>
        <p:pic>
          <p:nvPicPr>
            <p:cNvPr id="506" name="picture 506"/>
            <p:cNvPicPr>
              <a:picLocks noChangeAspect="1"/>
            </p:cNvPicPr>
            <p:nvPr>
              <p:custDataLst>
                <p:tags r:id="rId4"/>
              </p:custDataLst>
            </p:nvPr>
          </p:nvPicPr>
          <p:blipFill>
            <a:blip r:embed="rId5"/>
            <a:stretch>
              <a:fillRect/>
            </a:stretch>
          </p:blipFill>
          <p:spPr>
            <a:xfrm rot="21600000">
              <a:off x="0" y="0"/>
              <a:ext cx="3689309" cy="381006"/>
            </a:xfrm>
            <a:prstGeom prst="rect">
              <a:avLst/>
            </a:prstGeom>
          </p:spPr>
        </p:pic>
        <p:sp>
          <p:nvSpPr>
            <p:cNvPr id="508" name="textbox 508"/>
            <p:cNvSpPr/>
            <p:nvPr>
              <p:custDataLst>
                <p:tags r:id="rId6"/>
              </p:custDataLst>
            </p:nvPr>
          </p:nvSpPr>
          <p:spPr>
            <a:xfrm>
              <a:off x="-12700" y="-12700"/>
              <a:ext cx="3714750" cy="423544"/>
            </a:xfrm>
            <a:prstGeom prst="rect">
              <a:avLst/>
            </a:prstGeom>
            <a:noFill/>
            <a:ln w="0" cap="flat">
              <a:noFill/>
              <a:prstDash val="solid"/>
              <a:miter lim="0"/>
            </a:ln>
          </p:spPr>
          <p:txBody>
            <a:bodyPr vert="horz" wrap="square" lIns="0" tIns="0" rIns="0" bIns="0"/>
            <a:lstStyle/>
            <a:p>
              <a:pPr algn="l" rtl="0" eaLnBrk="0">
                <a:lnSpc>
                  <a:spcPct val="104000"/>
                </a:lnSpc>
              </a:pPr>
              <a:endParaRPr sz="900" dirty="0">
                <a:latin typeface="Arial" panose="020B0604020202020204"/>
                <a:ea typeface="Arial" panose="020B0604020202020204"/>
                <a:cs typeface="Arial" panose="020B0604020202020204"/>
              </a:endParaRPr>
            </a:p>
            <a:p>
              <a:pPr marL="439420" indent="0" algn="l" rtl="0" eaLnBrk="0" fontAlgn="auto">
                <a:lnSpc>
                  <a:spcPct val="100000"/>
                </a:lnSpc>
                <a:spcBef>
                  <a:spcPts val="0"/>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rPr>
                <a:t>(一)在国际经济格局深刻演变中维护经济主权的风险</a:t>
              </a:r>
              <a:r>
                <a:rPr sz="1000" b="1" kern="0" spc="-100" dirty="0">
                  <a:solidFill>
                    <a:srgbClr val="FFFFFF">
                      <a:alpha val="100000"/>
                    </a:srgbClr>
                  </a:solidFill>
                  <a:latin typeface="黑体" panose="02010609060101010101" charset="-122"/>
                  <a:ea typeface="黑体" panose="02010609060101010101" charset="-122"/>
                  <a:cs typeface="黑体" panose="02010609060101010101" charset="-122"/>
                </a:rPr>
                <a:t>挑战</a:t>
              </a:r>
              <a:endParaRPr sz="1000" dirty="0">
                <a:latin typeface="黑体" panose="02010609060101010101" charset="-122"/>
                <a:ea typeface="黑体" panose="02010609060101010101" charset="-122"/>
                <a:cs typeface="黑体" panose="02010609060101010101" charset="-122"/>
              </a:endParaRPr>
            </a:p>
          </p:txBody>
        </p:sp>
      </p:grpSp>
      <p:sp>
        <p:nvSpPr>
          <p:cNvPr id="510" name="textbox 510"/>
          <p:cNvSpPr/>
          <p:nvPr>
            <p:custDataLst>
              <p:tags r:id="rId7"/>
            </p:custDataLst>
          </p:nvPr>
        </p:nvSpPr>
        <p:spPr>
          <a:xfrm>
            <a:off x="1847876" y="1330326"/>
            <a:ext cx="366395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4000"/>
              </a:lnSpc>
            </a:pPr>
            <a:endParaRPr sz="700" dirty="0">
              <a:latin typeface="Arial" panose="020B0604020202020204"/>
              <a:ea typeface="Arial" panose="020B0604020202020204"/>
              <a:cs typeface="Arial" panose="020B0604020202020204"/>
            </a:endParaRPr>
          </a:p>
          <a:p>
            <a:pPr marL="401320" algn="l" rtl="0" eaLnBrk="0">
              <a:lnSpc>
                <a:spcPct val="95000"/>
              </a:lnSpc>
              <a:spcBef>
                <a:spcPts val="0"/>
              </a:spcBef>
            </a:pPr>
            <a:r>
              <a:rPr sz="1000" b="1" kern="0" spc="-80" dirty="0">
                <a:solidFill>
                  <a:srgbClr val="FFFFFF">
                    <a:alpha val="100000"/>
                  </a:srgbClr>
                </a:solidFill>
                <a:latin typeface="黑体" panose="02010609060101010101" charset="-122"/>
                <a:ea typeface="黑体" panose="02010609060101010101" charset="-122"/>
                <a:cs typeface="黑体" panose="02010609060101010101" charset="-122"/>
                <a:sym typeface="+mn-ea"/>
              </a:rPr>
              <a:t>(一)在国际经济格局深刻</a:t>
            </a: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演变中维护经济主权的风险挑战</a:t>
            </a:r>
            <a:endParaRPr sz="1000" dirty="0">
              <a:latin typeface="黑体" panose="02010609060101010101" charset="-122"/>
              <a:ea typeface="黑体" panose="02010609060101010101" charset="-122"/>
              <a:cs typeface="黑体" panose="02010609060101010101" charset="-122"/>
            </a:endParaRPr>
          </a:p>
        </p:txBody>
      </p:sp>
      <p:pic>
        <p:nvPicPr>
          <p:cNvPr id="516" name="picture 516"/>
          <p:cNvPicPr>
            <a:picLocks noChangeAspect="1"/>
          </p:cNvPicPr>
          <p:nvPr>
            <p:custDataLst>
              <p:tags r:id="rId8"/>
            </p:custDataLst>
          </p:nvPr>
        </p:nvPicPr>
        <p:blipFill>
          <a:blip r:embed="rId9"/>
          <a:stretch>
            <a:fillRect/>
          </a:stretch>
        </p:blipFill>
        <p:spPr>
          <a:xfrm rot="21600000">
            <a:off x="5302284" y="822282"/>
            <a:ext cx="1155679" cy="254075"/>
          </a:xfrm>
          <a:prstGeom prst="rect">
            <a:avLst/>
          </a:prstGeom>
        </p:spPr>
      </p:pic>
      <p:sp>
        <p:nvSpPr>
          <p:cNvPr id="518" name="textbox 518"/>
          <p:cNvSpPr/>
          <p:nvPr>
            <p:custDataLst>
              <p:tags r:id="rId10"/>
            </p:custDataLst>
          </p:nvPr>
        </p:nvSpPr>
        <p:spPr>
          <a:xfrm>
            <a:off x="1085850" y="704850"/>
            <a:ext cx="4163060" cy="34036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10" dirty="0">
                <a:solidFill>
                  <a:srgbClr val="FA0000">
                    <a:alpha val="100000"/>
                  </a:srgbClr>
                </a:solidFill>
                <a:latin typeface="黑体" panose="02010609060101010101" charset="-122"/>
                <a:ea typeface="黑体" panose="02010609060101010101" charset="-122"/>
                <a:cs typeface="黑体" panose="02010609060101010101" charset="-122"/>
              </a:rPr>
              <a:t>二</a:t>
            </a:r>
            <a:r>
              <a:rPr kern="0" spc="-130" dirty="0">
                <a:solidFill>
                  <a:srgbClr val="FA0000">
                    <a:alpha val="100000"/>
                  </a:srgbClr>
                </a:solidFill>
                <a:latin typeface="黑体" panose="02010609060101010101" charset="-122"/>
                <a:ea typeface="黑体" panose="02010609060101010101" charset="-122"/>
                <a:cs typeface="黑体" panose="02010609060101010101" charset="-122"/>
              </a:rPr>
              <a:t> </a:t>
            </a:r>
            <a:r>
              <a:rPr b="1" kern="0" spc="-10" dirty="0">
                <a:solidFill>
                  <a:srgbClr val="FA0000">
                    <a:alpha val="100000"/>
                  </a:srgbClr>
                </a:solidFill>
                <a:latin typeface="黑体" panose="02010609060101010101" charset="-122"/>
                <a:ea typeface="黑体" panose="02010609060101010101" charset="-122"/>
                <a:cs typeface="黑体" panose="02010609060101010101" charset="-122"/>
              </a:rPr>
              <a:t>、维护经济主权安全面临的风险挑战</a:t>
            </a:r>
            <a:endParaRPr b="1" kern="0" spc="-10" dirty="0">
              <a:solidFill>
                <a:srgbClr val="FA0000">
                  <a:alpha val="100000"/>
                </a:srgbClr>
              </a:solidFill>
              <a:latin typeface="黑体" panose="02010609060101010101" charset="-122"/>
              <a:ea typeface="黑体" panose="02010609060101010101" charset="-122"/>
              <a:cs typeface="黑体" panose="02010609060101010101" charset="-122"/>
            </a:endParaRPr>
          </a:p>
        </p:txBody>
      </p:sp>
      <p:sp>
        <p:nvSpPr>
          <p:cNvPr id="520" name="textbox 520"/>
          <p:cNvSpPr/>
          <p:nvPr>
            <p:custDataLst>
              <p:tags r:id="rId11"/>
            </p:custDataLst>
          </p:nvPr>
        </p:nvSpPr>
        <p:spPr>
          <a:xfrm>
            <a:off x="1080135" y="4248150"/>
            <a:ext cx="4316095" cy="22606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0" dirty="0">
                <a:solidFill>
                  <a:srgbClr val="FC0000">
                    <a:alpha val="100000"/>
                  </a:srgbClr>
                </a:solidFill>
                <a:latin typeface="黑体" panose="02010609060101010101" charset="-122"/>
                <a:ea typeface="黑体" panose="02010609060101010101" charset="-122"/>
                <a:cs typeface="黑体" panose="02010609060101010101" charset="-122"/>
              </a:rPr>
              <a:t>二、维护经济主权安全面临的风险挑战</a:t>
            </a:r>
            <a:endParaRPr b="1" kern="0" spc="0" dirty="0">
              <a:solidFill>
                <a:srgbClr val="FC0000">
                  <a:alpha val="100000"/>
                </a:srgbClr>
              </a:solidFill>
              <a:latin typeface="黑体" panose="02010609060101010101" charset="-122"/>
              <a:ea typeface="黑体" panose="02010609060101010101" charset="-122"/>
              <a:cs typeface="黑体" panose="02010609060101010101" charset="-122"/>
            </a:endParaRPr>
          </a:p>
        </p:txBody>
      </p:sp>
      <p:pic>
        <p:nvPicPr>
          <p:cNvPr id="522" name="picture 522"/>
          <p:cNvPicPr>
            <a:picLocks noChangeAspect="1"/>
          </p:cNvPicPr>
          <p:nvPr>
            <p:custDataLst>
              <p:tags r:id="rId12"/>
            </p:custDataLst>
          </p:nvPr>
        </p:nvPicPr>
        <p:blipFill>
          <a:blip r:embed="rId13"/>
          <a:stretch>
            <a:fillRect/>
          </a:stretch>
        </p:blipFill>
        <p:spPr>
          <a:xfrm rot="21600000">
            <a:off x="5314913" y="4397407"/>
            <a:ext cx="1111285" cy="203174"/>
          </a:xfrm>
          <a:prstGeom prst="rect">
            <a:avLst/>
          </a:prstGeom>
        </p:spPr>
      </p:pic>
      <p:pic>
        <p:nvPicPr>
          <p:cNvPr id="524" name="picture 524"/>
          <p:cNvPicPr>
            <a:picLocks noChangeAspect="1"/>
          </p:cNvPicPr>
          <p:nvPr>
            <p:custDataLst>
              <p:tags r:id="rId14"/>
            </p:custDataLst>
          </p:nvPr>
        </p:nvPicPr>
        <p:blipFill>
          <a:blip r:embed="rId15"/>
          <a:stretch>
            <a:fillRect/>
          </a:stretch>
        </p:blipFill>
        <p:spPr>
          <a:xfrm rot="21600000">
            <a:off x="1085843" y="1044598"/>
            <a:ext cx="5721370" cy="25343"/>
          </a:xfrm>
          <a:prstGeom prst="rect">
            <a:avLst/>
          </a:prstGeom>
        </p:spPr>
      </p:pic>
      <p:pic>
        <p:nvPicPr>
          <p:cNvPr id="526" name="picture 526"/>
          <p:cNvPicPr>
            <a:picLocks noChangeAspect="1"/>
          </p:cNvPicPr>
          <p:nvPr>
            <p:custDataLst>
              <p:tags r:id="rId16"/>
            </p:custDataLst>
          </p:nvPr>
        </p:nvPicPr>
        <p:blipFill>
          <a:blip r:embed="rId17"/>
          <a:stretch>
            <a:fillRect/>
          </a:stretch>
        </p:blipFill>
        <p:spPr>
          <a:xfrm rot="21600000">
            <a:off x="654080" y="4289404"/>
            <a:ext cx="374587" cy="368280"/>
          </a:xfrm>
          <a:prstGeom prst="rect">
            <a:avLst/>
          </a:prstGeom>
        </p:spPr>
      </p:pic>
      <p:pic>
        <p:nvPicPr>
          <p:cNvPr id="528" name="picture 528"/>
          <p:cNvPicPr>
            <a:picLocks noChangeAspect="1"/>
          </p:cNvPicPr>
          <p:nvPr>
            <p:custDataLst>
              <p:tags r:id="rId18"/>
            </p:custDataLst>
          </p:nvPr>
        </p:nvPicPr>
        <p:blipFill>
          <a:blip r:embed="rId19"/>
          <a:stretch>
            <a:fillRect/>
          </a:stretch>
        </p:blipFill>
        <p:spPr>
          <a:xfrm rot="21600000">
            <a:off x="660433" y="746146"/>
            <a:ext cx="368235" cy="374589"/>
          </a:xfrm>
          <a:prstGeom prst="rect">
            <a:avLst/>
          </a:prstGeom>
        </p:spPr>
      </p:pic>
      <p:pic>
        <p:nvPicPr>
          <p:cNvPr id="530" name="picture 530"/>
          <p:cNvPicPr>
            <a:picLocks noChangeAspect="1"/>
          </p:cNvPicPr>
          <p:nvPr>
            <p:custDataLst>
              <p:tags r:id="rId20"/>
            </p:custDataLst>
          </p:nvPr>
        </p:nvPicPr>
        <p:blipFill>
          <a:blip r:embed="rId21"/>
          <a:stretch>
            <a:fillRect/>
          </a:stretch>
        </p:blipFill>
        <p:spPr>
          <a:xfrm rot="21600000">
            <a:off x="1079491" y="4594273"/>
            <a:ext cx="5721371" cy="126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textbox 540"/>
          <p:cNvSpPr/>
          <p:nvPr/>
        </p:nvSpPr>
        <p:spPr>
          <a:xfrm>
            <a:off x="1619220" y="6112015"/>
            <a:ext cx="4725670" cy="1630045"/>
          </a:xfrm>
          <a:prstGeom prst="rect">
            <a:avLst/>
          </a:prstGeom>
          <a:noFill/>
          <a:ln w="0" cap="flat">
            <a:noFill/>
            <a:prstDash val="solid"/>
            <a:miter lim="0"/>
          </a:ln>
        </p:spPr>
        <p:txBody>
          <a:bodyPr vert="horz" wrap="square" lIns="0" tIns="0" rIns="0" bIns="0"/>
          <a:lstStyle/>
          <a:p>
            <a:pPr algn="l" rtl="0" eaLnBrk="0">
              <a:lnSpc>
                <a:spcPct val="27000"/>
              </a:lnSpc>
            </a:pPr>
            <a:endParaRPr sz="100" dirty="0">
              <a:latin typeface="Arial" panose="020B0604020202020204"/>
              <a:ea typeface="Arial" panose="020B0604020202020204"/>
              <a:cs typeface="Arial" panose="020B0604020202020204"/>
            </a:endParaRPr>
          </a:p>
          <a:p>
            <a:pPr marL="12700" indent="279400" algn="l" rtl="0" eaLnBrk="0">
              <a:lnSpc>
                <a:spcPct val="147000"/>
              </a:lnSpc>
              <a:spcBef>
                <a:spcPts val="0"/>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国际金融危机主要有货币危机、信用危机、银行</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危机、债务危机和股市危机等类型。这</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些危机可能单独发生，也可能</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系统性发生。在经济全球化深入发展的今天，金融危机不断外</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溢，一些国家的货币政策和</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财政政策调整形成的风险外溢效应，有可能对我国金融安全形成</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外部冲击，给维护我国经济主权</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带来挑战。在现行国际金融体系下，少数西方国家主导制定</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的一些不公正、不合理的规则给我国经</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济主权完整带来潜在影响。在国际金融活动中，个别</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西方国家利用国际金融组织</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向我国施压，要求我国作出主权让步，对我国经济主权产生销蚀</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效应。必须高度重视可能发生的国际金融动荡及金融危</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机给我国维护经济主权带来的风险，防范化解各种不利影</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响。</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542" name="picture 542"/>
          <p:cNvPicPr>
            <a:picLocks noChangeAspect="1"/>
          </p:cNvPicPr>
          <p:nvPr/>
        </p:nvPicPr>
        <p:blipFill>
          <a:blip r:embed="rId1"/>
          <a:stretch>
            <a:fillRect/>
          </a:stretch>
        </p:blipFill>
        <p:spPr>
          <a:xfrm rot="21600000">
            <a:off x="3803668" y="2774263"/>
            <a:ext cx="2882882" cy="1841510"/>
          </a:xfrm>
          <a:prstGeom prst="rect">
            <a:avLst/>
          </a:prstGeom>
        </p:spPr>
      </p:pic>
      <p:pic>
        <p:nvPicPr>
          <p:cNvPr id="544" name="picture 544"/>
          <p:cNvPicPr>
            <a:picLocks noChangeAspect="1"/>
          </p:cNvPicPr>
          <p:nvPr/>
        </p:nvPicPr>
        <p:blipFill>
          <a:blip r:embed="rId2"/>
          <a:stretch>
            <a:fillRect/>
          </a:stretch>
        </p:blipFill>
        <p:spPr>
          <a:xfrm rot="21600000">
            <a:off x="1504940" y="2266325"/>
            <a:ext cx="1974887" cy="2432000"/>
          </a:xfrm>
          <a:prstGeom prst="rect">
            <a:avLst/>
          </a:prstGeom>
        </p:spPr>
      </p:pic>
      <p:pic>
        <p:nvPicPr>
          <p:cNvPr id="546" name="picture 546"/>
          <p:cNvPicPr>
            <a:picLocks noChangeAspect="1"/>
          </p:cNvPicPr>
          <p:nvPr/>
        </p:nvPicPr>
        <p:blipFill>
          <a:blip r:embed="rId3"/>
          <a:stretch>
            <a:fillRect/>
          </a:stretch>
        </p:blipFill>
        <p:spPr>
          <a:xfrm rot="21600000">
            <a:off x="3727435" y="1231311"/>
            <a:ext cx="2882882" cy="1428745"/>
          </a:xfrm>
          <a:prstGeom prst="rect">
            <a:avLst/>
          </a:prstGeom>
        </p:spPr>
      </p:pic>
      <p:sp>
        <p:nvSpPr>
          <p:cNvPr id="550" name="textbox 550"/>
          <p:cNvSpPr/>
          <p:nvPr/>
        </p:nvSpPr>
        <p:spPr>
          <a:xfrm>
            <a:off x="2082800" y="5515610"/>
            <a:ext cx="3689350" cy="421640"/>
          </a:xfrm>
          <a:prstGeom prst="roundRect">
            <a:avLst/>
          </a:prstGeom>
          <a:solidFill>
            <a:srgbClr val="BB0101">
              <a:alpha val="100000"/>
            </a:srgbClr>
          </a:solidFill>
          <a:ln w="0" cap="flat">
            <a:no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375920" algn="l" rtl="0" eaLnBrk="0">
              <a:lnSpc>
                <a:spcPts val="1085"/>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(二)国际金融危机阴影持续存在</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对维护经济主权的风险挑战</a:t>
            </a:r>
            <a:endParaRPr sz="900" dirty="0">
              <a:latin typeface="黑体" panose="02010609060101010101" charset="-122"/>
              <a:ea typeface="黑体" panose="02010609060101010101" charset="-122"/>
              <a:cs typeface="黑体" panose="02010609060101010101" charset="-122"/>
            </a:endParaRPr>
          </a:p>
        </p:txBody>
      </p:sp>
      <p:sp>
        <p:nvSpPr>
          <p:cNvPr id="554" name="textbox 554"/>
          <p:cNvSpPr/>
          <p:nvPr/>
        </p:nvSpPr>
        <p:spPr>
          <a:xfrm>
            <a:off x="1709885" y="1502997"/>
            <a:ext cx="1654810" cy="73151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337185" algn="l" rtl="0" eaLnBrk="0">
              <a:lnSpc>
                <a:spcPct val="98000"/>
              </a:lnSpc>
              <a:spcBef>
                <a:spcPts val="0"/>
              </a:spcBef>
              <a:spcAft>
                <a:spcPts val="0"/>
              </a:spcAft>
            </a:pPr>
            <a:r>
              <a:rPr sz="1500" b="1" kern="0" spc="10" dirty="0">
                <a:solidFill>
                  <a:srgbClr val="BA0600">
                    <a:alpha val="100000"/>
                  </a:srgbClr>
                </a:solidFill>
                <a:latin typeface="宋体" panose="02010600030101010101" pitchFamily="2" charset="-122"/>
                <a:ea typeface="宋体" panose="02010600030101010101" pitchFamily="2" charset="-122"/>
                <a:cs typeface="宋体" panose="02010600030101010101" pitchFamily="2" charset="-122"/>
              </a:rPr>
              <a:t>时政微观察</a:t>
            </a:r>
            <a:endParaRPr sz="1500" dirty="0">
              <a:latin typeface="宋体" panose="02010600030101010101" pitchFamily="2" charset="-122"/>
              <a:ea typeface="宋体" panose="02010600030101010101" pitchFamily="2" charset="-122"/>
              <a:cs typeface="宋体" panose="02010600030101010101" pitchFamily="2" charset="-122"/>
            </a:endParaRPr>
          </a:p>
          <a:p>
            <a:pPr marL="467995" algn="l" rtl="0" eaLnBrk="0">
              <a:lnSpc>
                <a:spcPts val="1035"/>
              </a:lnSpc>
              <a:spcBef>
                <a:spcPts val="910"/>
              </a:spcBef>
              <a:spcAft>
                <a:spcPts val="0"/>
              </a:spcAft>
            </a:pPr>
            <a:r>
              <a:rPr sz="800" kern="0" spc="0" dirty="0">
                <a:solidFill>
                  <a:srgbClr val="2352A3">
                    <a:alpha val="100000"/>
                  </a:srgbClr>
                </a:solidFill>
                <a:latin typeface="华文行楷" panose="02010800040101010101" charset="-122"/>
                <a:ea typeface="华文行楷" panose="02010800040101010101" charset="-122"/>
                <a:cs typeface="华文行楷" panose="02010800040101010101" charset="-122"/>
              </a:rPr>
              <a:t>一带一路十周年</a:t>
            </a:r>
            <a:endParaRPr sz="800" dirty="0">
              <a:latin typeface="华文行楷" panose="02010800040101010101" charset="-122"/>
              <a:ea typeface="华文行楷" panose="02010800040101010101" charset="-122"/>
              <a:cs typeface="华文行楷" panose="02010800040101010101" charset="-122"/>
            </a:endParaRPr>
          </a:p>
          <a:p>
            <a:pPr algn="l" rtl="0" eaLnBrk="0">
              <a:lnSpc>
                <a:spcPct val="107000"/>
              </a:lnSpc>
            </a:pPr>
            <a:endParaRPr sz="600" dirty="0">
              <a:latin typeface="Arial" panose="020B0604020202020204"/>
              <a:ea typeface="Arial" panose="020B0604020202020204"/>
              <a:cs typeface="Arial" panose="020B0604020202020204"/>
            </a:endParaRPr>
          </a:p>
          <a:p>
            <a:pPr marL="12700" algn="l" rtl="0" eaLnBrk="0">
              <a:lnSpc>
                <a:spcPct val="100000"/>
              </a:lnSpc>
              <a:spcBef>
                <a:spcPts val="5"/>
              </a:spcBef>
            </a:pPr>
            <a:r>
              <a:rPr sz="900" b="1" kern="0" spc="160" dirty="0">
                <a:solidFill>
                  <a:srgbClr val="4A28BB">
                    <a:alpha val="100000"/>
                  </a:srgbClr>
                </a:solidFill>
                <a:latin typeface="黑体" panose="02010609060101010101" charset="-122"/>
                <a:ea typeface="黑体" panose="02010609060101010101" charset="-122"/>
                <a:cs typeface="黑体" panose="02010609060101010101" charset="-122"/>
              </a:rPr>
              <a:t>追求发展崇尚共赢传递希望</a:t>
            </a:r>
            <a:endParaRPr sz="900" dirty="0">
              <a:latin typeface="黑体" panose="02010609060101010101" charset="-122"/>
              <a:ea typeface="黑体" panose="02010609060101010101" charset="-122"/>
              <a:cs typeface="黑体" panose="02010609060101010101" charset="-122"/>
            </a:endParaRPr>
          </a:p>
        </p:txBody>
      </p:sp>
      <p:pic>
        <p:nvPicPr>
          <p:cNvPr id="558" name="picture 558"/>
          <p:cNvPicPr>
            <a:picLocks noChangeAspect="1"/>
          </p:cNvPicPr>
          <p:nvPr/>
        </p:nvPicPr>
        <p:blipFill>
          <a:blip r:embed="rId4"/>
          <a:stretch>
            <a:fillRect/>
          </a:stretch>
        </p:blipFill>
        <p:spPr>
          <a:xfrm rot="21600000">
            <a:off x="5543577" y="5060297"/>
            <a:ext cx="1162032" cy="253968"/>
          </a:xfrm>
          <a:prstGeom prst="rect">
            <a:avLst/>
          </a:prstGeom>
        </p:spPr>
      </p:pic>
      <p:sp>
        <p:nvSpPr>
          <p:cNvPr id="560" name="textbox 560"/>
          <p:cNvSpPr/>
          <p:nvPr/>
        </p:nvSpPr>
        <p:spPr>
          <a:xfrm>
            <a:off x="1428750" y="5054600"/>
            <a:ext cx="4343400" cy="24955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110" dirty="0">
                <a:solidFill>
                  <a:srgbClr val="FC0000">
                    <a:alpha val="100000"/>
                  </a:srgbClr>
                </a:solidFill>
                <a:latin typeface="黑体" panose="02010609060101010101" charset="-122"/>
                <a:ea typeface="黑体" panose="02010609060101010101" charset="-122"/>
                <a:cs typeface="黑体" panose="02010609060101010101" charset="-122"/>
              </a:rPr>
              <a:t>二、维护经济主权安全</a:t>
            </a:r>
            <a:r>
              <a:rPr b="1" kern="0" spc="100" dirty="0">
                <a:solidFill>
                  <a:srgbClr val="FC0000">
                    <a:alpha val="100000"/>
                  </a:srgbClr>
                </a:solidFill>
                <a:latin typeface="黑体" panose="02010609060101010101" charset="-122"/>
                <a:ea typeface="黑体" panose="02010609060101010101" charset="-122"/>
                <a:cs typeface="黑体" panose="02010609060101010101" charset="-122"/>
              </a:rPr>
              <a:t>面临的风险挑战</a:t>
            </a:r>
            <a:endParaRPr b="1" kern="0" spc="100" dirty="0">
              <a:solidFill>
                <a:srgbClr val="FC0000">
                  <a:alpha val="100000"/>
                </a:srgbClr>
              </a:solidFill>
              <a:latin typeface="黑体" panose="02010609060101010101" charset="-122"/>
              <a:ea typeface="黑体" panose="02010609060101010101" charset="-122"/>
              <a:cs typeface="黑体" panose="02010609060101010101" charset="-122"/>
            </a:endParaRPr>
          </a:p>
        </p:txBody>
      </p:sp>
      <p:pic>
        <p:nvPicPr>
          <p:cNvPr id="562" name="picture 562"/>
          <p:cNvPicPr>
            <a:picLocks noChangeAspect="1"/>
          </p:cNvPicPr>
          <p:nvPr/>
        </p:nvPicPr>
        <p:blipFill>
          <a:blip r:embed="rId5"/>
          <a:stretch>
            <a:fillRect/>
          </a:stretch>
        </p:blipFill>
        <p:spPr>
          <a:xfrm rot="21600000">
            <a:off x="908080" y="4977744"/>
            <a:ext cx="374587" cy="374696"/>
          </a:xfrm>
          <a:prstGeom prst="rect">
            <a:avLst/>
          </a:prstGeom>
        </p:spPr>
      </p:pic>
      <p:pic>
        <p:nvPicPr>
          <p:cNvPr id="564" name="picture 564"/>
          <p:cNvPicPr>
            <a:picLocks noChangeAspect="1"/>
          </p:cNvPicPr>
          <p:nvPr/>
        </p:nvPicPr>
        <p:blipFill>
          <a:blip r:embed="rId6"/>
          <a:stretch>
            <a:fillRect/>
          </a:stretch>
        </p:blipFill>
        <p:spPr>
          <a:xfrm rot="21600000">
            <a:off x="1333491" y="5288922"/>
            <a:ext cx="5721371" cy="127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textbox 570"/>
          <p:cNvSpPr/>
          <p:nvPr/>
        </p:nvSpPr>
        <p:spPr>
          <a:xfrm>
            <a:off x="1638300" y="6218555"/>
            <a:ext cx="4723765" cy="3733165"/>
          </a:xfrm>
          <a:prstGeom prst="rect">
            <a:avLst/>
          </a:prstGeom>
          <a:noFill/>
          <a:ln w="0" cap="flat">
            <a:noFill/>
            <a:prstDash val="solid"/>
            <a:miter lim="0"/>
          </a:ln>
        </p:spPr>
        <p:txBody>
          <a:bodyPr vert="horz" wrap="square" lIns="0" tIns="576" rIns="0" bIns="0"/>
          <a:lstStyle/>
          <a:p>
            <a:pPr marL="12700" indent="285750" algn="l" rtl="0" eaLnBrk="0">
              <a:lnSpc>
                <a:spcPct val="137000"/>
              </a:lnSpc>
              <a:spcBef>
                <a:spcPts val="5"/>
              </a:spcBef>
              <a:spcAft>
                <a:spcPts val="0"/>
              </a:spcAft>
              <a:tabLst>
                <a:tab pos="133350" algn="l"/>
              </a:tabLs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改革开放特别是党的十八大以来，</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我国社会主义市场经济秩序不断完善，为国民经济持</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续快速健康发展营造了良好发展环境。但当</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前，我国市场经济秩序仍存在不少问题。比如，</a:t>
            </a:r>
            <a:r>
              <a:rPr sz="1200" kern="0" spc="30" dirty="0">
                <a:solidFill>
                  <a:srgbClr val="000000">
                    <a:alpha val="100000"/>
                  </a:srgbClr>
                </a:solidFill>
                <a:latin typeface="黑体" panose="02010609060101010101" charset="-122"/>
                <a:ea typeface="黑体" panose="02010609060101010101" charset="-122"/>
                <a:cs typeface="黑体" panose="02010609060101010101" charset="-122"/>
              </a:rPr>
              <a:t>存在制售假冒伪劣商</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品、侵犯知识产权等违法违规行为；质量安全事件时有发生，产品质量标准体系尚不完善，产品质量整体水平还需进一步提高</a:t>
            </a:r>
            <a:r>
              <a:rPr sz="1200" kern="0" spc="40" dirty="0">
                <a:solidFill>
                  <a:srgbClr val="000000">
                    <a:alpha val="100000"/>
                  </a:srgbClr>
                </a:solidFill>
                <a:latin typeface="黑体" panose="02010609060101010101" charset="-122"/>
                <a:ea typeface="黑体" panose="02010609060101010101" charset="-122"/>
                <a:cs typeface="黑体" panose="02010609060101010101" charset="-122"/>
              </a:rPr>
              <a:t>&gt;地方保护主义、市</a:t>
            </a:r>
            <a:r>
              <a:rPr sz="1200" kern="0" spc="30" dirty="0">
                <a:solidFill>
                  <a:srgbClr val="000000">
                    <a:alpha val="100000"/>
                  </a:srgbClr>
                </a:solidFill>
                <a:latin typeface="黑体" panose="02010609060101010101" charset="-122"/>
                <a:ea typeface="黑体" panose="02010609060101010101" charset="-122"/>
                <a:cs typeface="黑体" panose="02010609060101010101" charset="-122"/>
              </a:rPr>
              <a:t>场分割现象依然严重，商品、服务和要素流动仍存在诸多障碍，交通运</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输环节堵点较多、物流供应链环节过多过长推高物流成本；</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数字经济中存在数据封锁、价格歧视、刷单炒信、流量劫持等不</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正当竞争行为；</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钻法律政策的空子，偷税、漏税和骗税，骗汇和走私等，非法侵占国家利益和牟取非法经</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济暴利的行为并未杜绝；</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商业欺诈、财务失真、违反财经纪律以及</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腐败等问题时有发生；资本无序扩张及其造成的经</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济和社会后果隐患无穷。</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这些问题给国家利益和人民群众利益造成重大损失</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，威胁着国家经济安全，必须予以高度警</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572" name="textbox 572"/>
          <p:cNvSpPr/>
          <p:nvPr/>
        </p:nvSpPr>
        <p:spPr>
          <a:xfrm>
            <a:off x="1638300" y="2867025"/>
            <a:ext cx="4740275" cy="1972310"/>
          </a:xfrm>
          <a:prstGeom prst="rect">
            <a:avLst/>
          </a:prstGeom>
          <a:noFill/>
          <a:ln w="0" cap="flat">
            <a:noFill/>
            <a:prstDash val="solid"/>
            <a:miter lim="0"/>
          </a:ln>
        </p:spPr>
        <p:txBody>
          <a:bodyPr vert="horz" wrap="square" lIns="0" tIns="0" rIns="0" bIns="0"/>
          <a:lstStyle/>
          <a:p>
            <a:pPr algn="l" rtl="0" eaLnBrk="0">
              <a:lnSpc>
                <a:spcPct val="63000"/>
              </a:lnSpc>
            </a:pPr>
            <a:endParaRPr sz="100" dirty="0">
              <a:latin typeface="Arial" panose="020B0604020202020204"/>
              <a:ea typeface="Arial" panose="020B0604020202020204"/>
              <a:cs typeface="Arial" panose="020B0604020202020204"/>
            </a:endParaRPr>
          </a:p>
          <a:p>
            <a:pPr marL="12700" indent="285750" algn="l" rtl="0" eaLnBrk="0">
              <a:lnSpc>
                <a:spcPct val="143000"/>
              </a:lnSpc>
              <a:spcBef>
                <a:spcPts val="0"/>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世界历史一再表明，吹灭别人的灯，</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并不会让自己更加光明；阻挡别人的路，也不会让</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自己行得更远。长期以来</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，少数西方国家奉行经济霸权主义和霸凌行径，这是由垄断资本的逐利性决定的。新的历史条件下，他们仍旧试图依靠经济霸权主义和霸凌行径攫取全世界财</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富，动辄对别国发起贸易战</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、科技战，企图控制打压别国经济发展。近些年来，个别西方国</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家打着各种冠冕堂皇的旗号出台一系列遏制打压</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我国贸易、科技和产业发展的举措，推行“小</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院高墙"政策，对我国出口产品不断加征关税，不断加强对华出口管制、投资审</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查，搞“脱钩</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断链”“围栏筑墙”,并妄想干涉我国经济主权，改变我国经济制度，</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使我国维护经济主权安全的风险大幅增加。</a:t>
            </a:r>
            <a:endParaRPr sz="12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574" name="textbox 574"/>
          <p:cNvSpPr/>
          <p:nvPr/>
        </p:nvSpPr>
        <p:spPr>
          <a:xfrm>
            <a:off x="2127281" y="2330451"/>
            <a:ext cx="3651250" cy="368300"/>
          </a:xfrm>
          <a:prstGeom prst="roundRect">
            <a:avLst/>
          </a:prstGeom>
          <a:solidFill>
            <a:srgbClr val="BE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293370" algn="l" rtl="0" eaLnBrk="0">
              <a:lnSpc>
                <a:spcPct val="100000"/>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(三)西方经济霸权主</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义和霸凌行径对维护经济主权的风险挑战</a:t>
            </a:r>
            <a:endParaRPr sz="900" dirty="0">
              <a:latin typeface="黑体" panose="02010609060101010101" charset="-122"/>
              <a:ea typeface="黑体" panose="02010609060101010101" charset="-122"/>
              <a:cs typeface="黑体" panose="02010609060101010101" charset="-122"/>
            </a:endParaRPr>
          </a:p>
        </p:txBody>
      </p:sp>
      <p:pic>
        <p:nvPicPr>
          <p:cNvPr id="580" name="picture 580"/>
          <p:cNvPicPr>
            <a:picLocks noChangeAspect="1"/>
          </p:cNvPicPr>
          <p:nvPr/>
        </p:nvPicPr>
        <p:blipFill>
          <a:blip r:embed="rId1"/>
          <a:stretch>
            <a:fillRect/>
          </a:stretch>
        </p:blipFill>
        <p:spPr>
          <a:xfrm rot="21600000">
            <a:off x="5568984" y="1822407"/>
            <a:ext cx="1155679" cy="254075"/>
          </a:xfrm>
          <a:prstGeom prst="rect">
            <a:avLst/>
          </a:prstGeom>
        </p:spPr>
      </p:pic>
      <p:sp>
        <p:nvSpPr>
          <p:cNvPr id="582" name="textbox 582"/>
          <p:cNvSpPr/>
          <p:nvPr/>
        </p:nvSpPr>
        <p:spPr>
          <a:xfrm>
            <a:off x="1352550" y="1824990"/>
            <a:ext cx="4349750" cy="2940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二</a:t>
            </a:r>
            <a:r>
              <a:rPr kern="0" spc="-130" dirty="0">
                <a:solidFill>
                  <a:srgbClr val="FA0000">
                    <a:alpha val="100000"/>
                  </a:srgbClr>
                </a:solidFill>
                <a:latin typeface="黑体" panose="02010609060101010101" charset="-122"/>
                <a:ea typeface="黑体" panose="02010609060101010101" charset="-122"/>
                <a:cs typeface="黑体" panose="02010609060101010101" charset="-122"/>
              </a:rPr>
              <a:t> </a:t>
            </a:r>
            <a:r>
              <a:rPr b="1" kern="0" spc="90" dirty="0">
                <a:solidFill>
                  <a:srgbClr val="FA0000">
                    <a:alpha val="100000"/>
                  </a:srgbClr>
                </a:solidFill>
                <a:latin typeface="黑体" panose="02010609060101010101" charset="-122"/>
                <a:ea typeface="黑体" panose="02010609060101010101" charset="-122"/>
                <a:cs typeface="黑体" panose="02010609060101010101" charset="-122"/>
              </a:rPr>
              <a:t>、维护经济主权安全面临的风险挑战</a:t>
            </a:r>
            <a:endParaRPr b="1" kern="0" spc="90" dirty="0">
              <a:solidFill>
                <a:srgbClr val="FA0000">
                  <a:alpha val="100000"/>
                </a:srgbClr>
              </a:solidFill>
              <a:latin typeface="黑体" panose="02010609060101010101" charset="-122"/>
              <a:ea typeface="黑体" panose="02010609060101010101" charset="-122"/>
              <a:cs typeface="黑体" panose="02010609060101010101" charset="-122"/>
            </a:endParaRPr>
          </a:p>
        </p:txBody>
      </p:sp>
      <p:sp>
        <p:nvSpPr>
          <p:cNvPr id="584" name="textbox 584"/>
          <p:cNvSpPr/>
          <p:nvPr/>
        </p:nvSpPr>
        <p:spPr>
          <a:xfrm>
            <a:off x="1353185" y="5848350"/>
            <a:ext cx="4505960" cy="2273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b="1" kern="0" spc="100" dirty="0">
                <a:solidFill>
                  <a:srgbClr val="F90000">
                    <a:alpha val="100000"/>
                  </a:srgbClr>
                </a:solidFill>
                <a:latin typeface="黑体" panose="02010609060101010101" charset="-122"/>
                <a:ea typeface="黑体" panose="02010609060101010101" charset="-122"/>
                <a:cs typeface="黑体" panose="02010609060101010101" charset="-122"/>
              </a:rPr>
              <a:t>三、维护经济秩序安全面临的风险挑战</a:t>
            </a:r>
            <a:endParaRPr b="1" kern="0" spc="100" dirty="0">
              <a:solidFill>
                <a:srgbClr val="F90000">
                  <a:alpha val="100000"/>
                </a:srgbClr>
              </a:solidFill>
              <a:latin typeface="黑体" panose="02010609060101010101" charset="-122"/>
              <a:ea typeface="黑体" panose="02010609060101010101" charset="-122"/>
              <a:cs typeface="黑体" panose="02010609060101010101" charset="-122"/>
            </a:endParaRPr>
          </a:p>
        </p:txBody>
      </p:sp>
      <p:pic>
        <p:nvPicPr>
          <p:cNvPr id="586" name="picture 586"/>
          <p:cNvPicPr>
            <a:picLocks noChangeAspect="1"/>
          </p:cNvPicPr>
          <p:nvPr/>
        </p:nvPicPr>
        <p:blipFill>
          <a:blip r:embed="rId2"/>
          <a:stretch>
            <a:fillRect/>
          </a:stretch>
        </p:blipFill>
        <p:spPr>
          <a:xfrm rot="21600000">
            <a:off x="5581613" y="5861041"/>
            <a:ext cx="1117637" cy="203174"/>
          </a:xfrm>
          <a:prstGeom prst="rect">
            <a:avLst/>
          </a:prstGeom>
        </p:spPr>
      </p:pic>
      <p:pic>
        <p:nvPicPr>
          <p:cNvPr id="588" name="picture 588"/>
          <p:cNvPicPr>
            <a:picLocks noChangeAspect="1"/>
          </p:cNvPicPr>
          <p:nvPr/>
        </p:nvPicPr>
        <p:blipFill>
          <a:blip r:embed="rId3"/>
          <a:stretch>
            <a:fillRect/>
          </a:stretch>
        </p:blipFill>
        <p:spPr>
          <a:xfrm rot="21600000">
            <a:off x="1352543" y="2044723"/>
            <a:ext cx="5721370" cy="25343"/>
          </a:xfrm>
          <a:prstGeom prst="rect">
            <a:avLst/>
          </a:prstGeom>
        </p:spPr>
      </p:pic>
      <p:pic>
        <p:nvPicPr>
          <p:cNvPr id="590" name="picture 590"/>
          <p:cNvPicPr>
            <a:picLocks noChangeAspect="1"/>
          </p:cNvPicPr>
          <p:nvPr/>
        </p:nvPicPr>
        <p:blipFill>
          <a:blip r:embed="rId4"/>
          <a:stretch>
            <a:fillRect/>
          </a:stretch>
        </p:blipFill>
        <p:spPr>
          <a:xfrm rot="21600000">
            <a:off x="927133" y="1746271"/>
            <a:ext cx="368235" cy="374589"/>
          </a:xfrm>
          <a:prstGeom prst="rect">
            <a:avLst/>
          </a:prstGeom>
        </p:spPr>
      </p:pic>
      <p:pic>
        <p:nvPicPr>
          <p:cNvPr id="592" name="picture 592"/>
          <p:cNvPicPr>
            <a:picLocks noChangeAspect="1"/>
          </p:cNvPicPr>
          <p:nvPr/>
        </p:nvPicPr>
        <p:blipFill>
          <a:blip r:embed="rId5"/>
          <a:stretch>
            <a:fillRect/>
          </a:stretch>
        </p:blipFill>
        <p:spPr>
          <a:xfrm rot="21600000">
            <a:off x="927133" y="5753146"/>
            <a:ext cx="368235" cy="368280"/>
          </a:xfrm>
          <a:prstGeom prst="rect">
            <a:avLst/>
          </a:prstGeom>
        </p:spPr>
      </p:pic>
      <p:pic>
        <p:nvPicPr>
          <p:cNvPr id="594" name="picture 594"/>
          <p:cNvPicPr>
            <a:picLocks noChangeAspect="1"/>
          </p:cNvPicPr>
          <p:nvPr/>
        </p:nvPicPr>
        <p:blipFill>
          <a:blip r:embed="rId6"/>
          <a:stretch>
            <a:fillRect/>
          </a:stretch>
        </p:blipFill>
        <p:spPr>
          <a:xfrm rot="21600000">
            <a:off x="1346191" y="6051598"/>
            <a:ext cx="5721371" cy="1261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textbox 604"/>
          <p:cNvSpPr/>
          <p:nvPr>
            <p:custDataLst>
              <p:tags r:id="rId1"/>
            </p:custDataLst>
          </p:nvPr>
        </p:nvSpPr>
        <p:spPr>
          <a:xfrm>
            <a:off x="1333500" y="5510530"/>
            <a:ext cx="5408295" cy="269303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228600" indent="335280" algn="l" rtl="0" eaLnBrk="0" fontAlgn="auto">
              <a:lnSpc>
                <a:spcPct val="100000"/>
              </a:lnSpc>
              <a:spcBef>
                <a:spcPts val="0"/>
              </a:spcBef>
              <a:extLst>
                <a:ext uri="{35155182-B16C-46BC-9424-99874614C6A1}">
                  <wpsdc:indentchars xmlns:wpsdc="http://www.wps.cn/officeDocument/2017/drawingmlCustomData" val="200" checksum="329085314"/>
                </a:ext>
              </a:extLst>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比如，存在制售假冒伪劣商品、侵犯知识产权等违法违规行为；质量安全事件时有发生，产品质量标准体系尚不完善，产品质量整体水平还需进一步提高地方保护主义、市场分割现象依然严重，商品、服务和要素流动仍存在诸多障碍，交通运输环节堵点较多、物流供应链环节过多过长推高物流成本；数字经济中存在数据封锁、价格歧视、刷单炒信、流量劫持等不正当竞争行为；&gt;钻法律政策的空子，偷税、漏税和骗税，骗汇和走私等，非法侵占国家利益和牟取非法经 济暴利的行为并未杜绝；商业欺诈、财务失真、违反财经纪律以及腐败等问题发生。</a:t>
            </a:r>
            <a:endParaRPr sz="14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06" name="textbox 606"/>
          <p:cNvSpPr/>
          <p:nvPr>
            <p:custDataLst>
              <p:tags r:id="rId2"/>
            </p:custDataLst>
          </p:nvPr>
        </p:nvSpPr>
        <p:spPr>
          <a:xfrm>
            <a:off x="1423670" y="2789555"/>
            <a:ext cx="5351780" cy="1576705"/>
          </a:xfrm>
          <a:prstGeom prst="rect">
            <a:avLst/>
          </a:prstGeom>
          <a:noFill/>
          <a:ln w="0" cap="flat">
            <a:noFill/>
            <a:prstDash val="solid"/>
            <a:miter lim="0"/>
          </a:ln>
        </p:spPr>
        <p:txBody>
          <a:bodyPr vert="horz" wrap="square" lIns="0" tIns="0" rIns="0" bIns="0"/>
          <a:lstStyle/>
          <a:p>
            <a:pPr algn="l" rtl="0" eaLnBrk="0">
              <a:lnSpc>
                <a:spcPct val="35000"/>
              </a:lnSpc>
            </a:pPr>
            <a:endParaRPr sz="100" dirty="0">
              <a:latin typeface="Arial" panose="020B0604020202020204"/>
              <a:ea typeface="Arial" panose="020B0604020202020204"/>
              <a:cs typeface="Arial" panose="020B0604020202020204"/>
            </a:endParaRPr>
          </a:p>
          <a:p>
            <a:pPr marL="12700" indent="273050" algn="l" rtl="0" eaLnBrk="0">
              <a:lnSpc>
                <a:spcPct val="126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改革开放特别是党的十</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八大以来，我国社会主义市场经济秩序不断完善，为国民经济持</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续快速健康发展营造了良好</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发展环境。但当前，我国市场经济秩序仍存在不少问题。这些问</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题给国家利益和人民群众利益造成重大损失</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，威胁着国家经济安全，必须予以高度警惕和有</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效防范应对。</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612" name="picture 612"/>
          <p:cNvPicPr>
            <a:picLocks noChangeAspect="1"/>
          </p:cNvPicPr>
          <p:nvPr>
            <p:custDataLst>
              <p:tags r:id="rId3"/>
            </p:custDataLst>
          </p:nvPr>
        </p:nvPicPr>
        <p:blipFill>
          <a:blip r:embed="rId4"/>
          <a:stretch>
            <a:fillRect/>
          </a:stretch>
        </p:blipFill>
        <p:spPr>
          <a:xfrm rot="21600000">
            <a:off x="5594377" y="2149474"/>
            <a:ext cx="1181090" cy="266693"/>
          </a:xfrm>
          <a:prstGeom prst="rect">
            <a:avLst/>
          </a:prstGeom>
        </p:spPr>
      </p:pic>
      <p:pic>
        <p:nvPicPr>
          <p:cNvPr id="614" name="picture 614"/>
          <p:cNvPicPr>
            <a:picLocks noChangeAspect="1"/>
          </p:cNvPicPr>
          <p:nvPr>
            <p:custDataLst>
              <p:tags r:id="rId5"/>
            </p:custDataLst>
          </p:nvPr>
        </p:nvPicPr>
        <p:blipFill>
          <a:blip r:embed="rId6"/>
          <a:stretch>
            <a:fillRect/>
          </a:stretch>
        </p:blipFill>
        <p:spPr>
          <a:xfrm rot="21600000">
            <a:off x="5588025" y="4949873"/>
            <a:ext cx="1168384" cy="253968"/>
          </a:xfrm>
          <a:prstGeom prst="rect">
            <a:avLst/>
          </a:prstGeom>
        </p:spPr>
      </p:pic>
      <p:sp>
        <p:nvSpPr>
          <p:cNvPr id="616" name="textbox 616"/>
          <p:cNvSpPr/>
          <p:nvPr>
            <p:custDataLst>
              <p:tags r:id="rId7"/>
            </p:custDataLst>
          </p:nvPr>
        </p:nvSpPr>
        <p:spPr>
          <a:xfrm>
            <a:off x="1384300" y="2032000"/>
            <a:ext cx="4210685" cy="30480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10" dirty="0">
                <a:solidFill>
                  <a:srgbClr val="FA0000">
                    <a:alpha val="100000"/>
                  </a:srgbClr>
                </a:solidFill>
                <a:latin typeface="黑体" panose="02010609060101010101" charset="-122"/>
                <a:ea typeface="黑体" panose="02010609060101010101" charset="-122"/>
                <a:cs typeface="黑体" panose="02010609060101010101" charset="-122"/>
              </a:rPr>
              <a:t>三、维护经济秩序安全面临的风险挑战</a:t>
            </a:r>
            <a:endParaRPr b="1" kern="0" spc="10" dirty="0">
              <a:solidFill>
                <a:srgbClr val="FA0000">
                  <a:alpha val="100000"/>
                </a:srgbClr>
              </a:solidFill>
              <a:latin typeface="黑体" panose="02010609060101010101" charset="-122"/>
              <a:ea typeface="黑体" panose="02010609060101010101" charset="-122"/>
              <a:cs typeface="黑体" panose="02010609060101010101" charset="-122"/>
            </a:endParaRPr>
          </a:p>
        </p:txBody>
      </p:sp>
      <p:sp>
        <p:nvSpPr>
          <p:cNvPr id="618" name="textbox 618"/>
          <p:cNvSpPr/>
          <p:nvPr>
            <p:custDataLst>
              <p:tags r:id="rId8"/>
            </p:custDataLst>
          </p:nvPr>
        </p:nvSpPr>
        <p:spPr>
          <a:xfrm>
            <a:off x="1391285" y="4819650"/>
            <a:ext cx="4147185" cy="28130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b="1" kern="0" spc="10" dirty="0">
                <a:solidFill>
                  <a:srgbClr val="F90000">
                    <a:alpha val="100000"/>
                  </a:srgbClr>
                </a:solidFill>
                <a:latin typeface="黑体" panose="02010609060101010101" charset="-122"/>
                <a:ea typeface="黑体" panose="02010609060101010101" charset="-122"/>
                <a:cs typeface="黑体" panose="02010609060101010101" charset="-122"/>
              </a:rPr>
              <a:t>三、维护经济秩序安全面临的风险挑战</a:t>
            </a:r>
            <a:endParaRPr b="1" kern="0" spc="10" dirty="0">
              <a:solidFill>
                <a:srgbClr val="F90000">
                  <a:alpha val="100000"/>
                </a:srgbClr>
              </a:solidFill>
              <a:latin typeface="黑体" panose="02010609060101010101" charset="-122"/>
              <a:ea typeface="黑体" panose="02010609060101010101" charset="-122"/>
              <a:cs typeface="黑体" panose="02010609060101010101" charset="-122"/>
            </a:endParaRPr>
          </a:p>
        </p:txBody>
      </p:sp>
      <p:pic>
        <p:nvPicPr>
          <p:cNvPr id="620" name="picture 620"/>
          <p:cNvPicPr>
            <a:picLocks noChangeAspect="1"/>
          </p:cNvPicPr>
          <p:nvPr>
            <p:custDataLst>
              <p:tags r:id="rId9"/>
            </p:custDataLst>
          </p:nvPr>
        </p:nvPicPr>
        <p:blipFill>
          <a:blip r:embed="rId10"/>
          <a:stretch>
            <a:fillRect/>
          </a:stretch>
        </p:blipFill>
        <p:spPr>
          <a:xfrm rot="21600000">
            <a:off x="1390643" y="2378098"/>
            <a:ext cx="5721370" cy="25343"/>
          </a:xfrm>
          <a:prstGeom prst="rect">
            <a:avLst/>
          </a:prstGeom>
        </p:spPr>
      </p:pic>
      <p:pic>
        <p:nvPicPr>
          <p:cNvPr id="622" name="picture 622"/>
          <p:cNvPicPr>
            <a:picLocks noChangeAspect="1"/>
          </p:cNvPicPr>
          <p:nvPr>
            <p:custDataLst>
              <p:tags r:id="rId11"/>
            </p:custDataLst>
          </p:nvPr>
        </p:nvPicPr>
        <p:blipFill>
          <a:blip r:embed="rId12"/>
          <a:stretch>
            <a:fillRect/>
          </a:stretch>
        </p:blipFill>
        <p:spPr>
          <a:xfrm rot="21600000">
            <a:off x="965233" y="2079646"/>
            <a:ext cx="368235" cy="374589"/>
          </a:xfrm>
          <a:prstGeom prst="rect">
            <a:avLst/>
          </a:prstGeom>
        </p:spPr>
      </p:pic>
      <p:pic>
        <p:nvPicPr>
          <p:cNvPr id="624" name="picture 624"/>
          <p:cNvPicPr>
            <a:picLocks noChangeAspect="1"/>
          </p:cNvPicPr>
          <p:nvPr>
            <p:custDataLst>
              <p:tags r:id="rId13"/>
            </p:custDataLst>
          </p:nvPr>
        </p:nvPicPr>
        <p:blipFill>
          <a:blip r:embed="rId14"/>
          <a:stretch>
            <a:fillRect/>
          </a:stretch>
        </p:blipFill>
        <p:spPr>
          <a:xfrm rot="21600000">
            <a:off x="965233" y="4860904"/>
            <a:ext cx="368235" cy="368280"/>
          </a:xfrm>
          <a:prstGeom prst="rect">
            <a:avLst/>
          </a:prstGeom>
        </p:spPr>
      </p:pic>
      <p:pic>
        <p:nvPicPr>
          <p:cNvPr id="626" name="picture 626"/>
          <p:cNvPicPr>
            <a:picLocks noChangeAspect="1"/>
          </p:cNvPicPr>
          <p:nvPr>
            <p:custDataLst>
              <p:tags r:id="rId15"/>
            </p:custDataLst>
          </p:nvPr>
        </p:nvPicPr>
        <p:blipFill>
          <a:blip r:embed="rId16"/>
          <a:stretch>
            <a:fillRect/>
          </a:stretch>
        </p:blipFill>
        <p:spPr>
          <a:xfrm rot="21600000">
            <a:off x="1384291" y="5165773"/>
            <a:ext cx="5721371" cy="1261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textbox 636"/>
          <p:cNvSpPr/>
          <p:nvPr/>
        </p:nvSpPr>
        <p:spPr>
          <a:xfrm>
            <a:off x="1698625" y="5812155"/>
            <a:ext cx="4718685" cy="3781425"/>
          </a:xfrm>
          <a:prstGeom prst="rect">
            <a:avLst/>
          </a:prstGeom>
          <a:noFill/>
          <a:ln w="0" cap="flat">
            <a:noFill/>
            <a:prstDash val="solid"/>
            <a:miter lim="0"/>
          </a:ln>
        </p:spPr>
        <p:txBody>
          <a:bodyPr vert="horz" wrap="square" lIns="0" tIns="0" rIns="0" bIns="0"/>
          <a:lstStyle/>
          <a:p>
            <a:pPr algn="l" rtl="0" eaLnBrk="0">
              <a:lnSpc>
                <a:spcPct val="30000"/>
              </a:lnSpc>
            </a:pPr>
            <a:endParaRPr sz="100" dirty="0">
              <a:latin typeface="Arial" panose="020B0604020202020204"/>
              <a:ea typeface="Arial" panose="020B0604020202020204"/>
              <a:cs typeface="Arial" panose="020B0604020202020204"/>
            </a:endParaRPr>
          </a:p>
          <a:p>
            <a:pPr marL="12700" indent="279400" algn="l" rtl="0" eaLnBrk="0">
              <a:lnSpc>
                <a:spcPct val="133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风险主要来自对改革开放的否定、质疑。细致分析便可发现，每当遇到重要时间节点和 敏感偶发事件，否定、质疑改革开放的错误观点往往会喧器一时。特别是少数网络媒体往往  会出现肯定“文化大革命”、公然否定改革开放的文字和视频，甚至一度成为舆情热点。同时 ,也有部分别有用心之人任意歪曲事实，忽视改革开放是把马克思主义基本原理同中国具体  实际相结合的伟大决策，把中国的改革</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开放与西方所谓的“普世价值”挂钩、与西方的政治和  经济制度相联，妄图否认改革开放的伟大创造。这些否定、质疑改革开放的错误言论对我国  经济发展构成了极其严重的风险挑战。</a:t>
            </a:r>
            <a:endParaRPr sz="14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38" name="textbox 638"/>
          <p:cNvSpPr/>
          <p:nvPr/>
        </p:nvSpPr>
        <p:spPr>
          <a:xfrm>
            <a:off x="1698625" y="2815590"/>
            <a:ext cx="4718050" cy="995680"/>
          </a:xfrm>
          <a:prstGeom prst="rect">
            <a:avLst/>
          </a:prstGeom>
          <a:noFill/>
          <a:ln w="0" cap="flat">
            <a:noFill/>
            <a:prstDash val="solid"/>
            <a:miter lim="0"/>
          </a:ln>
        </p:spPr>
        <p:txBody>
          <a:bodyPr vert="horz" wrap="square" lIns="0" tIns="0" rIns="0" bIns="0"/>
          <a:lstStyle/>
          <a:p>
            <a:pPr algn="l" rtl="0" eaLnBrk="0">
              <a:lnSpc>
                <a:spcPct val="17000"/>
              </a:lnSpc>
            </a:pPr>
            <a:endParaRPr sz="100" dirty="0">
              <a:latin typeface="Arial" panose="020B0604020202020204"/>
              <a:ea typeface="Arial" panose="020B0604020202020204"/>
              <a:cs typeface="Arial" panose="020B0604020202020204"/>
            </a:endParaRPr>
          </a:p>
          <a:p>
            <a:pPr marL="12700" indent="279400" algn="l" rtl="0" eaLnBrk="0">
              <a:lnSpc>
                <a:spcPct val="125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在全面建设社会主义现代化国家的</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新征程上，我国经济需要应对的风险挑战、需要防范</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化解的各种矛盾，比以往更加严峻复杂，维护改革</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开放的经济发展道路安全的压力也前所未</a:t>
            </a:r>
            <a:r>
              <a:rPr sz="1400" kern="0" spc="-50" dirty="0">
                <a:solidFill>
                  <a:srgbClr val="000000">
                    <a:alpha val="100000"/>
                  </a:srgbClr>
                </a:solidFill>
                <a:latin typeface="黑体" panose="02010609060101010101" charset="-122"/>
                <a:ea typeface="黑体" panose="02010609060101010101" charset="-122"/>
                <a:cs typeface="黑体" panose="02010609060101010101" charset="-122"/>
              </a:rPr>
              <a:t>有。</a:t>
            </a:r>
            <a:endParaRPr sz="1400" kern="0" spc="-5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40" name="textbox 640"/>
          <p:cNvSpPr/>
          <p:nvPr/>
        </p:nvSpPr>
        <p:spPr>
          <a:xfrm>
            <a:off x="2181225" y="5426075"/>
            <a:ext cx="3676650" cy="253365"/>
          </a:xfrm>
          <a:prstGeom prst="roundRect">
            <a:avLst/>
          </a:prstGeom>
          <a:solidFill>
            <a:srgbClr val="BE0000">
              <a:alpha val="100000"/>
            </a:srgbClr>
          </a:solidFill>
          <a:ln w="0" cap="flat">
            <a:noFill/>
            <a:prstDash val="solid"/>
            <a:miter lim="0"/>
          </a:ln>
        </p:spPr>
        <p:txBody>
          <a:bodyPr vert="horz" wrap="square" lIns="0" tIns="0" rIns="0" bIns="0"/>
          <a:lstStyle/>
          <a:p>
            <a:pPr algn="ctr" rtl="0" eaLnBrk="0">
              <a:lnSpc>
                <a:spcPct val="101000"/>
              </a:lnSpc>
              <a:spcAft>
                <a:spcPts val="0"/>
              </a:spcAft>
            </a:pPr>
            <a:r>
              <a:rPr sz="12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首先，从经济发展道路来看</a:t>
            </a:r>
            <a:endParaRPr sz="1200" b="1" kern="0" spc="-9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
        <p:nvSpPr>
          <p:cNvPr id="646" name="textbox 646"/>
          <p:cNvSpPr/>
          <p:nvPr/>
        </p:nvSpPr>
        <p:spPr>
          <a:xfrm>
            <a:off x="1412240" y="1847215"/>
            <a:ext cx="4154805" cy="3041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20" dirty="0">
                <a:solidFill>
                  <a:srgbClr val="FB0000">
                    <a:alpha val="100000"/>
                  </a:srgbClr>
                </a:solidFill>
                <a:latin typeface="黑体" panose="02010609060101010101" charset="-122"/>
                <a:ea typeface="黑体" panose="02010609060101010101" charset="-122"/>
                <a:cs typeface="黑体" panose="02010609060101010101" charset="-122"/>
              </a:rPr>
              <a:t>四</a:t>
            </a:r>
            <a:r>
              <a:rPr sz="1600"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20" dirty="0">
                <a:solidFill>
                  <a:srgbClr val="FB0000">
                    <a:alpha val="100000"/>
                  </a:srgbClr>
                </a:solidFill>
                <a:latin typeface="黑体" panose="02010609060101010101" charset="-122"/>
                <a:ea typeface="黑体" panose="02010609060101010101" charset="-122"/>
                <a:cs typeface="黑体" panose="02010609060101010101" charset="-122"/>
              </a:rPr>
              <a:t>、维护经济发展道路安全面临的风险挑战</a:t>
            </a:r>
            <a:endParaRPr sz="1600" b="1" kern="0" spc="-2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648" name="picture 648"/>
          <p:cNvPicPr>
            <a:picLocks noChangeAspect="1"/>
          </p:cNvPicPr>
          <p:nvPr/>
        </p:nvPicPr>
        <p:blipFill>
          <a:blip r:embed="rId1"/>
          <a:stretch>
            <a:fillRect/>
          </a:stretch>
        </p:blipFill>
        <p:spPr>
          <a:xfrm rot="21600000">
            <a:off x="5622952" y="1958974"/>
            <a:ext cx="1181090" cy="266693"/>
          </a:xfrm>
          <a:prstGeom prst="rect">
            <a:avLst/>
          </a:prstGeom>
        </p:spPr>
      </p:pic>
      <p:sp>
        <p:nvSpPr>
          <p:cNvPr id="650" name="textbox 650"/>
          <p:cNvSpPr/>
          <p:nvPr/>
        </p:nvSpPr>
        <p:spPr>
          <a:xfrm>
            <a:off x="1412240" y="4571365"/>
            <a:ext cx="4211320" cy="31051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10" dirty="0">
                <a:solidFill>
                  <a:srgbClr val="FA0000">
                    <a:alpha val="100000"/>
                  </a:srgbClr>
                </a:solidFill>
                <a:latin typeface="黑体" panose="02010609060101010101" charset="-122"/>
                <a:ea typeface="黑体" panose="02010609060101010101" charset="-122"/>
                <a:cs typeface="黑体" panose="02010609060101010101" charset="-122"/>
              </a:rPr>
              <a:t>四、维护经济发展道</a:t>
            </a:r>
            <a:r>
              <a:rPr sz="1600" b="1" kern="0" spc="0" dirty="0">
                <a:solidFill>
                  <a:srgbClr val="FA0000">
                    <a:alpha val="100000"/>
                  </a:srgbClr>
                </a:solidFill>
                <a:latin typeface="黑体" panose="02010609060101010101" charset="-122"/>
                <a:ea typeface="黑体" panose="02010609060101010101" charset="-122"/>
                <a:cs typeface="黑体" panose="02010609060101010101" charset="-122"/>
              </a:rPr>
              <a:t>路安全面临的风险挑战</a:t>
            </a:r>
            <a:endParaRPr sz="1600" b="1" kern="0" spc="0" dirty="0">
              <a:solidFill>
                <a:srgbClr val="FA0000">
                  <a:alpha val="100000"/>
                </a:srgbClr>
              </a:solidFill>
              <a:latin typeface="黑体" panose="02010609060101010101" charset="-122"/>
              <a:ea typeface="黑体" panose="02010609060101010101" charset="-122"/>
              <a:cs typeface="黑体" panose="02010609060101010101" charset="-122"/>
            </a:endParaRPr>
          </a:p>
        </p:txBody>
      </p:sp>
      <p:pic>
        <p:nvPicPr>
          <p:cNvPr id="652" name="picture 652"/>
          <p:cNvPicPr>
            <a:picLocks noChangeAspect="1"/>
          </p:cNvPicPr>
          <p:nvPr/>
        </p:nvPicPr>
        <p:blipFill>
          <a:blip r:embed="rId2"/>
          <a:stretch>
            <a:fillRect/>
          </a:stretch>
        </p:blipFill>
        <p:spPr>
          <a:xfrm rot="21600000">
            <a:off x="5648288" y="4721257"/>
            <a:ext cx="1117637" cy="203174"/>
          </a:xfrm>
          <a:prstGeom prst="rect">
            <a:avLst/>
          </a:prstGeom>
        </p:spPr>
      </p:pic>
      <p:pic>
        <p:nvPicPr>
          <p:cNvPr id="654" name="picture 654"/>
          <p:cNvPicPr>
            <a:picLocks noChangeAspect="1"/>
          </p:cNvPicPr>
          <p:nvPr/>
        </p:nvPicPr>
        <p:blipFill>
          <a:blip r:embed="rId3"/>
          <a:stretch>
            <a:fillRect/>
          </a:stretch>
        </p:blipFill>
        <p:spPr>
          <a:xfrm rot="21600000">
            <a:off x="1412866" y="2187598"/>
            <a:ext cx="5727722" cy="25343"/>
          </a:xfrm>
          <a:prstGeom prst="rect">
            <a:avLst/>
          </a:prstGeom>
        </p:spPr>
      </p:pic>
      <p:pic>
        <p:nvPicPr>
          <p:cNvPr id="656" name="picture 656"/>
          <p:cNvPicPr>
            <a:picLocks noChangeAspect="1"/>
          </p:cNvPicPr>
          <p:nvPr/>
        </p:nvPicPr>
        <p:blipFill>
          <a:blip r:embed="rId4"/>
          <a:stretch>
            <a:fillRect/>
          </a:stretch>
        </p:blipFill>
        <p:spPr>
          <a:xfrm rot="21600000">
            <a:off x="987455" y="1889146"/>
            <a:ext cx="374587" cy="368280"/>
          </a:xfrm>
          <a:prstGeom prst="rect">
            <a:avLst/>
          </a:prstGeom>
        </p:spPr>
      </p:pic>
      <p:pic>
        <p:nvPicPr>
          <p:cNvPr id="658" name="picture 658"/>
          <p:cNvPicPr>
            <a:picLocks noChangeAspect="1"/>
          </p:cNvPicPr>
          <p:nvPr/>
        </p:nvPicPr>
        <p:blipFill>
          <a:blip r:embed="rId5"/>
          <a:stretch>
            <a:fillRect/>
          </a:stretch>
        </p:blipFill>
        <p:spPr>
          <a:xfrm rot="21600000">
            <a:off x="993808" y="4613254"/>
            <a:ext cx="368235" cy="368280"/>
          </a:xfrm>
          <a:prstGeom prst="rect">
            <a:avLst/>
          </a:prstGeom>
        </p:spPr>
      </p:pic>
      <p:pic>
        <p:nvPicPr>
          <p:cNvPr id="660" name="picture 660"/>
          <p:cNvPicPr>
            <a:picLocks noChangeAspect="1"/>
          </p:cNvPicPr>
          <p:nvPr/>
        </p:nvPicPr>
        <p:blipFill>
          <a:blip r:embed="rId6"/>
          <a:stretch>
            <a:fillRect/>
          </a:stretch>
        </p:blipFill>
        <p:spPr>
          <a:xfrm rot="21600000">
            <a:off x="1412866" y="4918123"/>
            <a:ext cx="5721371" cy="1261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 name="textbox 670"/>
          <p:cNvSpPr/>
          <p:nvPr>
            <p:custDataLst>
              <p:tags r:id="rId1"/>
            </p:custDataLst>
          </p:nvPr>
        </p:nvSpPr>
        <p:spPr>
          <a:xfrm>
            <a:off x="1429385" y="6402705"/>
            <a:ext cx="5441315" cy="1842135"/>
          </a:xfrm>
          <a:prstGeom prst="rect">
            <a:avLst/>
          </a:prstGeom>
          <a:noFill/>
          <a:ln w="0" cap="flat">
            <a:noFill/>
            <a:prstDash val="solid"/>
            <a:miter lim="0"/>
          </a:ln>
        </p:spPr>
        <p:txBody>
          <a:bodyPr vert="horz" wrap="square" lIns="0" tIns="0" rIns="0" bIns="0"/>
          <a:lstStyle/>
          <a:p>
            <a:pPr algn="l" rtl="0" eaLnBrk="0">
              <a:lnSpc>
                <a:spcPct val="21000"/>
              </a:lnSpc>
            </a:pPr>
            <a:endParaRPr sz="100" dirty="0">
              <a:latin typeface="Arial" panose="020B0604020202020204"/>
              <a:ea typeface="Arial" panose="020B0604020202020204"/>
              <a:cs typeface="Arial" panose="020B0604020202020204"/>
            </a:endParaRPr>
          </a:p>
          <a:p>
            <a:pPr marL="12700" indent="279400" algn="l" rtl="0" eaLnBrk="0">
              <a:lnSpc>
                <a:spcPct val="124000"/>
              </a:lnSpc>
              <a:spcBef>
                <a:spcPts val="0"/>
              </a:spcBef>
              <a:spcAft>
                <a:spcPts val="0"/>
              </a:spcAft>
            </a:pP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目前我国产业安全总体形势良好，但也存在一些不可忽视的问题和风险。我国多个产业 大而不强、全而不精的问题依然存在，部分重要产业的核心技术、核心专利、关键设备、基  础软件和零部件对外依存度依然较高。</a:t>
            </a:r>
            <a:endParaRPr sz="1200" kern="0" spc="-90" dirty="0">
              <a:solidFill>
                <a:srgbClr val="000000">
                  <a:alpha val="100000"/>
                </a:srgbClr>
              </a:solidFill>
              <a:latin typeface="黑体" panose="02010609060101010101" charset="-122"/>
              <a:ea typeface="黑体" panose="02010609060101010101" charset="-122"/>
              <a:cs typeface="黑体" panose="02010609060101010101" charset="-122"/>
            </a:endParaRPr>
          </a:p>
          <a:p>
            <a:pPr marL="12700" indent="279400" algn="l" rtl="0" eaLnBrk="0">
              <a:lnSpc>
                <a:spcPct val="135000"/>
              </a:lnSpc>
              <a:spcBef>
                <a:spcPts val="125"/>
              </a:spcBef>
              <a:spcAft>
                <a:spcPts val="0"/>
              </a:spcAft>
            </a:pP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此外，一些西方发达国家在贸易保护主义驱动下吸引本国制造业回流，部分发展中国家 大力吸引劳动密集型产业和订单转移，我国产业面临着提升竞争力和避免空心化的双重挑战</a:t>
            </a:r>
            <a:endParaRPr sz="1200" kern="0" spc="-9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15000"/>
              </a:lnSpc>
              <a:spcBef>
                <a:spcPts val="0"/>
              </a:spcBef>
            </a:pP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     综合起来看，我国发展面临的有利条件强于不利因素，经济回升向好、长期向好的基本 </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趋势没有改变。但未来我国经济发展仍然面临不少风险挑战，只有找准新的增长点和驱动力  ,才能堵住风险，实现稳中求进，以进促稳。</a:t>
            </a:r>
            <a:endParaRPr sz="12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72" name="textbox 672"/>
          <p:cNvSpPr/>
          <p:nvPr>
            <p:custDataLst>
              <p:tags r:id="rId2"/>
            </p:custDataLst>
          </p:nvPr>
        </p:nvSpPr>
        <p:spPr>
          <a:xfrm>
            <a:off x="1429385" y="2548255"/>
            <a:ext cx="5441315" cy="1638300"/>
          </a:xfrm>
          <a:prstGeom prst="rect">
            <a:avLst/>
          </a:prstGeom>
          <a:noFill/>
          <a:ln w="0" cap="flat">
            <a:noFill/>
            <a:prstDash val="solid"/>
            <a:miter lim="0"/>
          </a:ln>
        </p:spPr>
        <p:txBody>
          <a:bodyPr vert="horz" wrap="square" lIns="0" tIns="451" rIns="0" bIns="0"/>
          <a:lstStyle/>
          <a:p>
            <a:pPr marL="12700" indent="279400" algn="l" rtl="0" eaLnBrk="0">
              <a:lnSpc>
                <a:spcPct val="128000"/>
              </a:lnSpc>
              <a:spcBef>
                <a:spcPts val="5"/>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进一步推动经济回升向好需要克服一些困难和挑战，主要是有效需求不足、社会预期偏 弱、重点领域风险隐患较多，国内大循环不够顺畅，外部环境的复杂性、严峻性、不确定性上升等。具体而言</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158750" indent="-146050" algn="l" rtl="0" eaLnBrk="0">
              <a:lnSpc>
                <a:spcPct val="135000"/>
              </a:lnSpc>
              <a:spcBef>
                <a:spcPts val="95"/>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口比如有效需求不足问题。出口是拉动我国经济增长的“三驾马车”之一，但由于受到多种因 素的制约，全球需求增长呈现出明显放缓收缩态势，使得出口对我国经济增长的拉动作用 减弱，对我国经济发展产生不利影响。</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158750" indent="-146050" algn="l" rtl="0" eaLnBrk="0">
              <a:lnSpc>
                <a:spcPct val="133000"/>
              </a:lnSpc>
              <a:spcBef>
                <a:spcPts val="200"/>
              </a:spcBef>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口又如，重要产业安全问题。从产业的角度来看，产业安全风险与产业发展的整体水平以及</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 在国际国内市场上的地位和竞争力直接相关。</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74" name="textbox 674"/>
          <p:cNvSpPr/>
          <p:nvPr>
            <p:custDataLst>
              <p:tags r:id="rId3"/>
            </p:custDataLst>
          </p:nvPr>
        </p:nvSpPr>
        <p:spPr>
          <a:xfrm>
            <a:off x="2254278" y="5787984"/>
            <a:ext cx="3670300" cy="3752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979170" algn="l" rtl="0" eaLnBrk="0">
              <a:lnSpc>
                <a:spcPct val="92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其次，从经济发展的当前阶段来看</a:t>
            </a:r>
            <a:endParaRPr sz="1000" dirty="0">
              <a:latin typeface="黑体" panose="02010609060101010101" charset="-122"/>
              <a:ea typeface="黑体" panose="02010609060101010101" charset="-122"/>
              <a:cs typeface="黑体" panose="02010609060101010101" charset="-122"/>
            </a:endParaRPr>
          </a:p>
        </p:txBody>
      </p:sp>
      <p:sp>
        <p:nvSpPr>
          <p:cNvPr id="676" name="textbox 676"/>
          <p:cNvSpPr/>
          <p:nvPr>
            <p:custDataLst>
              <p:tags r:id="rId4"/>
            </p:custDataLst>
          </p:nvPr>
        </p:nvSpPr>
        <p:spPr>
          <a:xfrm>
            <a:off x="2254278" y="1933616"/>
            <a:ext cx="366395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979170" algn="l" rtl="0" eaLnBrk="0">
              <a:lnSpc>
                <a:spcPct val="92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其次，从经济发展的当前阶段来看</a:t>
            </a:r>
            <a:endParaRPr sz="1000" dirty="0">
              <a:latin typeface="黑体" panose="02010609060101010101" charset="-122"/>
              <a:ea typeface="黑体" panose="02010609060101010101" charset="-122"/>
              <a:cs typeface="黑体" panose="02010609060101010101" charset="-122"/>
            </a:endParaRPr>
          </a:p>
        </p:txBody>
      </p:sp>
      <p:pic>
        <p:nvPicPr>
          <p:cNvPr id="682" name="picture 682"/>
          <p:cNvPicPr>
            <a:picLocks noChangeAspect="1"/>
          </p:cNvPicPr>
          <p:nvPr>
            <p:custDataLst>
              <p:tags r:id="rId5"/>
            </p:custDataLst>
          </p:nvPr>
        </p:nvPicPr>
        <p:blipFill>
          <a:blip r:embed="rId6"/>
          <a:stretch>
            <a:fillRect/>
          </a:stretch>
        </p:blipFill>
        <p:spPr>
          <a:xfrm rot="21600000">
            <a:off x="5702334" y="1425575"/>
            <a:ext cx="1168384" cy="285727"/>
          </a:xfrm>
          <a:prstGeom prst="rect">
            <a:avLst/>
          </a:prstGeom>
        </p:spPr>
      </p:pic>
      <p:sp>
        <p:nvSpPr>
          <p:cNvPr id="684" name="textbox 684"/>
          <p:cNvSpPr/>
          <p:nvPr>
            <p:custDataLst>
              <p:tags r:id="rId7"/>
            </p:custDataLst>
          </p:nvPr>
        </p:nvSpPr>
        <p:spPr>
          <a:xfrm>
            <a:off x="1478915" y="1313815"/>
            <a:ext cx="4126865" cy="27114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20" dirty="0">
                <a:solidFill>
                  <a:srgbClr val="FA0000">
                    <a:alpha val="100000"/>
                  </a:srgbClr>
                </a:solidFill>
                <a:latin typeface="黑体" panose="02010609060101010101" charset="-122"/>
                <a:ea typeface="黑体" panose="02010609060101010101" charset="-122"/>
                <a:cs typeface="黑体" panose="02010609060101010101" charset="-122"/>
              </a:rPr>
              <a:t>四</a:t>
            </a:r>
            <a:r>
              <a:rPr sz="1600" kern="0" spc="-20" dirty="0">
                <a:solidFill>
                  <a:srgbClr val="FA0000">
                    <a:alpha val="100000"/>
                  </a:srgbClr>
                </a:solidFill>
                <a:latin typeface="黑体" panose="02010609060101010101" charset="-122"/>
                <a:ea typeface="黑体" panose="02010609060101010101" charset="-122"/>
                <a:cs typeface="黑体" panose="02010609060101010101" charset="-122"/>
              </a:rPr>
              <a:t> </a:t>
            </a:r>
            <a:r>
              <a:rPr sz="1600" b="1" kern="0" spc="-20" dirty="0">
                <a:solidFill>
                  <a:srgbClr val="FA0000">
                    <a:alpha val="100000"/>
                  </a:srgbClr>
                </a:solidFill>
                <a:latin typeface="黑体" panose="02010609060101010101" charset="-122"/>
                <a:ea typeface="黑体" panose="02010609060101010101" charset="-122"/>
                <a:cs typeface="黑体" panose="02010609060101010101" charset="-122"/>
              </a:rPr>
              <a:t>、维护经济发展道路安全面临的风险挑战</a:t>
            </a:r>
            <a:endParaRPr sz="1600" b="1" kern="0" spc="-20" dirty="0">
              <a:solidFill>
                <a:srgbClr val="FA0000">
                  <a:alpha val="100000"/>
                </a:srgbClr>
              </a:solidFill>
              <a:latin typeface="黑体" panose="02010609060101010101" charset="-122"/>
              <a:ea typeface="黑体" panose="02010609060101010101" charset="-122"/>
              <a:cs typeface="黑体" panose="02010609060101010101" charset="-122"/>
            </a:endParaRPr>
          </a:p>
        </p:txBody>
      </p:sp>
      <p:sp>
        <p:nvSpPr>
          <p:cNvPr id="686" name="textbox 686"/>
          <p:cNvSpPr/>
          <p:nvPr>
            <p:custDataLst>
              <p:tags r:id="rId8"/>
            </p:custDataLst>
          </p:nvPr>
        </p:nvSpPr>
        <p:spPr>
          <a:xfrm>
            <a:off x="1478915" y="5161915"/>
            <a:ext cx="4164965" cy="29337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10" dirty="0">
                <a:solidFill>
                  <a:srgbClr val="FA0000">
                    <a:alpha val="100000"/>
                  </a:srgbClr>
                </a:solidFill>
                <a:latin typeface="黑体" panose="02010609060101010101" charset="-122"/>
                <a:ea typeface="黑体" panose="02010609060101010101" charset="-122"/>
                <a:cs typeface="黑体" panose="02010609060101010101" charset="-122"/>
              </a:rPr>
              <a:t>四、维护经济发展道路安全面临</a:t>
            </a:r>
            <a:r>
              <a:rPr sz="1600" b="1" kern="0" spc="0" dirty="0">
                <a:solidFill>
                  <a:srgbClr val="FA0000">
                    <a:alpha val="100000"/>
                  </a:srgbClr>
                </a:solidFill>
                <a:latin typeface="黑体" panose="02010609060101010101" charset="-122"/>
                <a:ea typeface="黑体" panose="02010609060101010101" charset="-122"/>
                <a:cs typeface="黑体" panose="02010609060101010101" charset="-122"/>
              </a:rPr>
              <a:t>的风险挑战</a:t>
            </a:r>
            <a:endParaRPr sz="1600" b="1" kern="0" spc="0" dirty="0">
              <a:solidFill>
                <a:srgbClr val="FA0000">
                  <a:alpha val="100000"/>
                </a:srgbClr>
              </a:solidFill>
              <a:latin typeface="黑体" panose="02010609060101010101" charset="-122"/>
              <a:ea typeface="黑体" panose="02010609060101010101" charset="-122"/>
              <a:cs typeface="黑体" panose="02010609060101010101" charset="-122"/>
            </a:endParaRPr>
          </a:p>
        </p:txBody>
      </p:sp>
      <p:pic>
        <p:nvPicPr>
          <p:cNvPr id="688" name="picture 688"/>
          <p:cNvPicPr>
            <a:picLocks noChangeAspect="1"/>
          </p:cNvPicPr>
          <p:nvPr>
            <p:custDataLst>
              <p:tags r:id="rId9"/>
            </p:custDataLst>
          </p:nvPr>
        </p:nvPicPr>
        <p:blipFill>
          <a:blip r:embed="rId10"/>
          <a:stretch>
            <a:fillRect/>
          </a:stretch>
        </p:blipFill>
        <p:spPr>
          <a:xfrm rot="21600000">
            <a:off x="5714963" y="5318116"/>
            <a:ext cx="1117637" cy="203174"/>
          </a:xfrm>
          <a:prstGeom prst="rect">
            <a:avLst/>
          </a:prstGeom>
        </p:spPr>
      </p:pic>
      <p:pic>
        <p:nvPicPr>
          <p:cNvPr id="690" name="picture 690"/>
          <p:cNvPicPr>
            <a:picLocks noChangeAspect="1"/>
          </p:cNvPicPr>
          <p:nvPr>
            <p:custDataLst>
              <p:tags r:id="rId11"/>
            </p:custDataLst>
          </p:nvPr>
        </p:nvPicPr>
        <p:blipFill>
          <a:blip r:embed="rId12"/>
          <a:stretch>
            <a:fillRect/>
          </a:stretch>
        </p:blipFill>
        <p:spPr>
          <a:xfrm rot="21600000">
            <a:off x="1054130" y="5203804"/>
            <a:ext cx="374587" cy="368280"/>
          </a:xfrm>
          <a:prstGeom prst="rect">
            <a:avLst/>
          </a:prstGeom>
        </p:spPr>
      </p:pic>
      <p:pic>
        <p:nvPicPr>
          <p:cNvPr id="692" name="picture 692"/>
          <p:cNvPicPr>
            <a:picLocks noChangeAspect="1"/>
          </p:cNvPicPr>
          <p:nvPr>
            <p:custDataLst>
              <p:tags r:id="rId13"/>
            </p:custDataLst>
          </p:nvPr>
        </p:nvPicPr>
        <p:blipFill>
          <a:blip r:embed="rId14"/>
          <a:stretch>
            <a:fillRect/>
          </a:stretch>
        </p:blipFill>
        <p:spPr>
          <a:xfrm rot="21600000">
            <a:off x="1060483" y="1355745"/>
            <a:ext cx="368235" cy="361970"/>
          </a:xfrm>
          <a:prstGeom prst="rect">
            <a:avLst/>
          </a:prstGeom>
        </p:spPr>
      </p:pic>
      <p:pic>
        <p:nvPicPr>
          <p:cNvPr id="694" name="picture 694"/>
          <p:cNvPicPr>
            <a:picLocks noChangeAspect="1"/>
          </p:cNvPicPr>
          <p:nvPr>
            <p:custDataLst>
              <p:tags r:id="rId15"/>
            </p:custDataLst>
          </p:nvPr>
        </p:nvPicPr>
        <p:blipFill>
          <a:blip r:embed="rId16"/>
          <a:stretch>
            <a:fillRect/>
          </a:stretch>
        </p:blipFill>
        <p:spPr>
          <a:xfrm rot="21600000">
            <a:off x="1479541" y="1647783"/>
            <a:ext cx="5727722" cy="19141"/>
          </a:xfrm>
          <a:prstGeom prst="rect">
            <a:avLst/>
          </a:prstGeom>
        </p:spPr>
      </p:pic>
      <p:pic>
        <p:nvPicPr>
          <p:cNvPr id="696" name="picture 696"/>
          <p:cNvPicPr>
            <a:picLocks noChangeAspect="1"/>
          </p:cNvPicPr>
          <p:nvPr>
            <p:custDataLst>
              <p:tags r:id="rId17"/>
            </p:custDataLst>
          </p:nvPr>
        </p:nvPicPr>
        <p:blipFill>
          <a:blip r:embed="rId18"/>
          <a:stretch>
            <a:fillRect/>
          </a:stretch>
        </p:blipFill>
        <p:spPr>
          <a:xfrm rot="21600000">
            <a:off x="1479541" y="5514982"/>
            <a:ext cx="5721371" cy="127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 name="table 706"/>
          <p:cNvGraphicFramePr>
            <a:graphicFrameLocks noGrp="1"/>
          </p:cNvGraphicFramePr>
          <p:nvPr>
            <p:custDataLst>
              <p:tags r:id="rId1"/>
            </p:custDataLst>
          </p:nvPr>
        </p:nvGraphicFramePr>
        <p:xfrm>
          <a:off x="609600" y="523875"/>
          <a:ext cx="6825615" cy="7479665"/>
        </p:xfrm>
        <a:graphic>
          <a:graphicData uri="http://schemas.openxmlformats.org/drawingml/2006/table">
            <a:tbl>
              <a:tblPr/>
              <a:tblGrid>
                <a:gridCol w="448310"/>
                <a:gridCol w="6377305"/>
              </a:tblGrid>
              <a:tr h="1550035">
                <a:tc>
                  <a:txBody>
                    <a:bodyPr/>
                    <a:lstStyle/>
                    <a:p>
                      <a:pPr algn="l" rtl="0" eaLnBrk="0">
                        <a:lnSpc>
                          <a:spcPct val="100000"/>
                        </a:lnSpc>
                      </a:pPr>
                      <a:endParaRPr sz="1000" dirty="0">
                        <a:latin typeface="黑体" panose="02010609060101010101" charset="-122"/>
                        <a:ea typeface="黑体" panose="02010609060101010101" charset="-122"/>
                        <a:cs typeface="Arial" panose="020B0604020202020204"/>
                      </a:endParaRPr>
                    </a:p>
                  </a:txBody>
                  <a:tcPr marL="0" marR="0" marT="0" marB="0" vert="horz">
                    <a:lnL>
                      <a:noFill/>
                    </a:lnL>
                    <a:lnR>
                      <a:noFill/>
                    </a:lnR>
                    <a:lnT>
                      <a:noFill/>
                    </a:lnT>
                    <a:lnB>
                      <a:noFill/>
                    </a:lnB>
                  </a:tcPr>
                </a:tc>
                <a:tc>
                  <a:txBody>
                    <a:bodyPr/>
                    <a:lstStyle/>
                    <a:p>
                      <a:pPr algn="l" rtl="0" eaLnBrk="0">
                        <a:lnSpc>
                          <a:spcPct val="130000"/>
                        </a:lnSpc>
                      </a:pPr>
                      <a:endParaRPr sz="1800" dirty="0">
                        <a:latin typeface="黑体" panose="02010609060101010101" charset="-122"/>
                        <a:ea typeface="黑体" panose="02010609060101010101" charset="-122"/>
                        <a:cs typeface="黑体" panose="02010609060101010101" charset="-122"/>
                      </a:endParaRPr>
                    </a:p>
                    <a:p>
                      <a:pPr algn="l" rtl="0" eaLnBrk="0">
                        <a:lnSpc>
                          <a:spcPct val="130000"/>
                        </a:lnSpc>
                      </a:pPr>
                      <a:endParaRPr sz="16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a:noFill/>
                    </a:lnB>
                  </a:tcPr>
                </a:tc>
              </a:tr>
              <a:tr h="2324735">
                <a:tc gridSpan="2">
                  <a:txBody>
                    <a:bodyPr/>
                    <a:lstStyle/>
                    <a:p>
                      <a:pPr algn="l" rtl="0" eaLnBrk="0">
                        <a:lnSpc>
                          <a:spcPct val="103000"/>
                        </a:lnSpc>
                      </a:pPr>
                      <a:r>
                        <a:rPr lang="en-US"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endParaRPr sz="1400" kern="0" spc="2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3000"/>
                        </a:lnSpc>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1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防范化解金融风险特别是防止发生系统性金融风险，是金融工作的根本性任务。 随着互联网技术的发展，资金跨国流动日益频繁</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，金融创新层出不穷，跨境电子化交易应用频繁，加大了对资金流动的监管监控难度。在这样的形势下，我国金融业发展面临的风险点值得警惕。</a:t>
                      </a:r>
                      <a:endParaRPr sz="1400" kern="0" spc="2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w="3175" cap="flat" cmpd="sng" algn="ctr">
                      <a:solidFill>
                        <a:srgbClr val="000000"/>
                      </a:solidFill>
                      <a:prstDash val="solid"/>
                      <a:round/>
                      <a:headEnd type="none" w="med" len="med"/>
                      <a:tailEnd type="none" w="med" len="med"/>
                    </a:lnB>
                  </a:tcPr>
                </a:tc>
                <a:tc hMerge="1">
                  <a:tcPr marL="0" marR="0" marT="0" marB="0" vert="horz">
                    <a:lnL>
                      <a:noFill/>
                    </a:lnL>
                    <a:lnR w="6350" cap="flat" cmpd="sng" algn="ctr">
                      <a:solidFill>
                        <a:srgbClr val="000000"/>
                      </a:solidFill>
                      <a:prstDash val="solid"/>
                      <a:round/>
                      <a:headEnd type="none" w="med" len="med"/>
                      <a:tailEnd type="none" w="med" len="med"/>
                    </a:lnR>
                    <a:lnT>
                      <a:noFill/>
                    </a:lnT>
                    <a:lnB w="3175" cap="flat" cmpd="sng" algn="ctr">
                      <a:solidFill>
                        <a:srgbClr val="000000"/>
                      </a:solidFill>
                      <a:prstDash val="solid"/>
                      <a:round/>
                      <a:headEnd type="none" w="med" len="med"/>
                      <a:tailEnd type="none" w="med" len="med"/>
                    </a:lnB>
                  </a:tcPr>
                </a:tc>
              </a:tr>
              <a:tr h="852805">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a:noFill/>
                    </a:lnB>
                  </a:tcPr>
                </a:tc>
                <a:tc hMerge="1">
                  <a:tcPr marL="0" marR="0" marT="0" marB="0" vert="horz">
                    <a:lnL>
                      <a:noFill/>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a:noFill/>
                    </a:lnB>
                  </a:tcPr>
                </a:tc>
              </a:tr>
              <a:tr h="2752090">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hMerge="1">
                  <a:tcPr marL="0" marR="0" marT="0" marB="0" vert="horz">
                    <a:lnL>
                      <a:noFill/>
                    </a:lnL>
                    <a:lnR w="6350"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r>
            </a:tbl>
          </a:graphicData>
        </a:graphic>
      </p:graphicFrame>
      <p:pic>
        <p:nvPicPr>
          <p:cNvPr id="708" name="picture 708"/>
          <p:cNvPicPr>
            <a:picLocks noChangeAspect="1"/>
          </p:cNvPicPr>
          <p:nvPr/>
        </p:nvPicPr>
        <p:blipFill>
          <a:blip r:embed="rId2"/>
          <a:stretch>
            <a:fillRect/>
          </a:stretch>
        </p:blipFill>
        <p:spPr>
          <a:xfrm rot="21600000">
            <a:off x="913775" y="4930810"/>
            <a:ext cx="6216661" cy="2114512"/>
          </a:xfrm>
          <a:prstGeom prst="rect">
            <a:avLst/>
          </a:prstGeom>
        </p:spPr>
      </p:pic>
      <p:sp>
        <p:nvSpPr>
          <p:cNvPr id="710" name="textbox 710"/>
          <p:cNvSpPr/>
          <p:nvPr/>
        </p:nvSpPr>
        <p:spPr>
          <a:xfrm>
            <a:off x="1841523" y="1336635"/>
            <a:ext cx="3683000" cy="35623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100000"/>
              </a:lnSpc>
            </a:pPr>
            <a:endParaRPr sz="800" dirty="0">
              <a:latin typeface="Arial" panose="020B0604020202020204"/>
              <a:ea typeface="Arial" panose="020B0604020202020204"/>
              <a:cs typeface="Arial" panose="020B0604020202020204"/>
            </a:endParaRPr>
          </a:p>
          <a:p>
            <a:pPr algn="ctr" rtl="0" eaLnBrk="0">
              <a:lnSpc>
                <a:spcPct val="8000"/>
              </a:lnSpc>
              <a:spcBef>
                <a:spcPts val="0"/>
              </a:spcBef>
            </a:pPr>
            <a:r>
              <a:rPr sz="14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(一)金融安全风险</a:t>
            </a:r>
            <a:endParaRPr sz="1400" b="1" kern="0" spc="-10" dirty="0">
              <a:solidFill>
                <a:srgbClr val="FFFFFF">
                  <a:alpha val="100000"/>
                </a:srgbClr>
              </a:solidFill>
              <a:latin typeface="黑体" panose="02010609060101010101" charset="-122"/>
              <a:ea typeface="黑体" panose="02010609060101010101" charset="-122"/>
              <a:cs typeface="黑体" panose="02010609060101010101" charset="-122"/>
            </a:endParaRPr>
          </a:p>
        </p:txBody>
      </p:sp>
      <p:pic>
        <p:nvPicPr>
          <p:cNvPr id="716" name="picture 716"/>
          <p:cNvPicPr>
            <a:picLocks noChangeAspect="1"/>
          </p:cNvPicPr>
          <p:nvPr/>
        </p:nvPicPr>
        <p:blipFill>
          <a:blip r:embed="rId3"/>
          <a:stretch>
            <a:fillRect/>
          </a:stretch>
        </p:blipFill>
        <p:spPr>
          <a:xfrm rot="21600000">
            <a:off x="5295930" y="822282"/>
            <a:ext cx="1168384" cy="254075"/>
          </a:xfrm>
          <a:prstGeom prst="rect">
            <a:avLst/>
          </a:prstGeom>
        </p:spPr>
      </p:pic>
      <p:pic>
        <p:nvPicPr>
          <p:cNvPr id="718" name="picture 718"/>
          <p:cNvPicPr>
            <a:picLocks noChangeAspect="1"/>
          </p:cNvPicPr>
          <p:nvPr/>
        </p:nvPicPr>
        <p:blipFill>
          <a:blip r:embed="rId4"/>
          <a:stretch>
            <a:fillRect/>
          </a:stretch>
        </p:blipFill>
        <p:spPr>
          <a:xfrm rot="21600000">
            <a:off x="660433" y="746146"/>
            <a:ext cx="368235" cy="374589"/>
          </a:xfrm>
          <a:prstGeom prst="rect">
            <a:avLst/>
          </a:prstGeom>
        </p:spPr>
      </p:pic>
      <p:pic>
        <p:nvPicPr>
          <p:cNvPr id="720" name="picture 720"/>
          <p:cNvPicPr>
            <a:picLocks noChangeAspect="1"/>
          </p:cNvPicPr>
          <p:nvPr/>
        </p:nvPicPr>
        <p:blipFill>
          <a:blip r:embed="rId5"/>
          <a:stretch>
            <a:fillRect/>
          </a:stretch>
        </p:blipFill>
        <p:spPr>
          <a:xfrm rot="21600000">
            <a:off x="1079491" y="1050908"/>
            <a:ext cx="5721371" cy="12725"/>
          </a:xfrm>
          <a:prstGeom prst="rect">
            <a:avLst/>
          </a:prstGeom>
        </p:spPr>
      </p:pic>
      <p:sp>
        <p:nvSpPr>
          <p:cNvPr id="2" name="文本框 1"/>
          <p:cNvSpPr txBox="1"/>
          <p:nvPr/>
        </p:nvSpPr>
        <p:spPr>
          <a:xfrm>
            <a:off x="971550" y="710565"/>
            <a:ext cx="4895215" cy="583565"/>
          </a:xfrm>
          <a:prstGeom prst="rect">
            <a:avLst/>
          </a:prstGeom>
          <a:noFill/>
        </p:spPr>
        <p:txBody>
          <a:bodyPr wrap="square" rtlCol="0">
            <a:spAutoFit/>
          </a:bodyPr>
          <a:p>
            <a:pPr>
              <a:spcAft>
                <a:spcPts val="0"/>
              </a:spcAft>
            </a:pP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sym typeface="+mn-ea"/>
              </a:rPr>
              <a:t>五</a:t>
            </a:r>
            <a:r>
              <a:rPr sz="1600" kern="0" spc="90" dirty="0">
                <a:solidFill>
                  <a:srgbClr val="FB0000">
                    <a:alpha val="100000"/>
                  </a:srgbClr>
                </a:solidFill>
                <a:latin typeface="黑体" panose="02010609060101010101" charset="-122"/>
                <a:ea typeface="黑体" panose="02010609060101010101" charset="-122"/>
                <a:cs typeface="黑体" panose="02010609060101010101" charset="-122"/>
                <a:sym typeface="+mn-ea"/>
              </a:rPr>
              <a:t> </a:t>
            </a: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sym typeface="+mn-ea"/>
              </a:rPr>
              <a:t>、维护重点经济</a:t>
            </a:r>
            <a:r>
              <a:rPr sz="1600" b="1" kern="0" spc="80" dirty="0">
                <a:solidFill>
                  <a:srgbClr val="FB0000">
                    <a:alpha val="100000"/>
                  </a:srgbClr>
                </a:solidFill>
                <a:latin typeface="黑体" panose="02010609060101010101" charset="-122"/>
                <a:ea typeface="黑体" panose="02010609060101010101" charset="-122"/>
                <a:cs typeface="黑体" panose="02010609060101010101" charset="-122"/>
                <a:sym typeface="+mn-ea"/>
              </a:rPr>
              <a:t>领域安全面临的风险挑战</a:t>
            </a:r>
            <a:endParaRPr sz="16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a:p>
            <a:endParaRPr lang="zh-CN" altLang="en-US" sz="16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2" name="picture 722"/>
          <p:cNvPicPr>
            <a:picLocks noChangeAspect="1"/>
          </p:cNvPicPr>
          <p:nvPr/>
        </p:nvPicPr>
        <p:blipFill>
          <a:blip r:embed="rId1"/>
          <a:stretch>
            <a:fillRect/>
          </a:stretch>
        </p:blipFill>
        <p:spPr>
          <a:xfrm rot="21600000">
            <a:off x="5387370" y="1456054"/>
            <a:ext cx="1168384" cy="266693"/>
          </a:xfrm>
          <a:prstGeom prst="rect">
            <a:avLst/>
          </a:prstGeom>
        </p:spPr>
      </p:pic>
      <p:pic>
        <p:nvPicPr>
          <p:cNvPr id="724" name="picture 724"/>
          <p:cNvPicPr>
            <a:picLocks noChangeAspect="1"/>
          </p:cNvPicPr>
          <p:nvPr/>
        </p:nvPicPr>
        <p:blipFill>
          <a:blip r:embed="rId2"/>
          <a:stretch>
            <a:fillRect/>
          </a:stretch>
        </p:blipFill>
        <p:spPr>
          <a:xfrm rot="21600000">
            <a:off x="694697" y="1213440"/>
            <a:ext cx="6832582" cy="7054863"/>
          </a:xfrm>
          <a:prstGeom prst="rect">
            <a:avLst/>
          </a:prstGeom>
        </p:spPr>
      </p:pic>
      <p:pic>
        <p:nvPicPr>
          <p:cNvPr id="726" name="picture 726"/>
          <p:cNvPicPr>
            <a:picLocks noChangeAspect="1"/>
          </p:cNvPicPr>
          <p:nvPr/>
        </p:nvPicPr>
        <p:blipFill>
          <a:blip r:embed="rId3"/>
          <a:stretch>
            <a:fillRect/>
          </a:stretch>
        </p:blipFill>
        <p:spPr>
          <a:xfrm rot="21600000">
            <a:off x="1856741" y="5112990"/>
            <a:ext cx="4330714" cy="2698799"/>
          </a:xfrm>
          <a:prstGeom prst="rect">
            <a:avLst/>
          </a:prstGeom>
        </p:spPr>
      </p:pic>
      <p:sp>
        <p:nvSpPr>
          <p:cNvPr id="728" name="textbox 728"/>
          <p:cNvSpPr/>
          <p:nvPr/>
        </p:nvSpPr>
        <p:spPr>
          <a:xfrm>
            <a:off x="1267460" y="2533015"/>
            <a:ext cx="5452110" cy="170434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292100" indent="457200" algn="l" rtl="0" eaLnBrk="0" fontAlgn="auto">
              <a:lnSpc>
                <a:spcPct val="100000"/>
              </a:lnSpc>
              <a:spcBef>
                <a:spcPts val="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比如，金融市场开放在推动金融市场发展、促进资本配置效率提升的同时，也给金融风险防范和管控带来了挑战。金融市场开放带来跨境资本流动增加，为金融风险的国际扩散开放通道，金融风险的溢出和反馈效应导致金融市场波动性增大，对金融稳定的政策组合提出更高要求。此外，流动性风险、不良资产风险、债券违约风险、影子银行业务风险、房地产泡沫引 发金融风险、政府债务风险、资本市场异常波动风险、保险市场风险、互联网金融风险等，都是在维护金融安全过程中必须解决的问题。</a:t>
            </a:r>
            <a:endParaRPr sz="14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730" name="rect 730"/>
          <p:cNvSpPr/>
          <p:nvPr/>
        </p:nvSpPr>
        <p:spPr>
          <a:xfrm>
            <a:off x="1932963" y="1976715"/>
            <a:ext cx="3676604" cy="355662"/>
          </a:xfrm>
          <a:prstGeom prst="roundRect">
            <a:avLst/>
          </a:prstGeom>
          <a:solidFill>
            <a:srgbClr val="BD0000">
              <a:alpha val="100000"/>
            </a:srgbClr>
          </a:solidFill>
          <a:ln w="0" cap="flat">
            <a:noFill/>
            <a:prstDash val="solid"/>
            <a:miter lim="0"/>
          </a:ln>
        </p:spPr>
        <p:txBody>
          <a:bodyPr rtlCol="0"/>
          <a:lstStyle/>
          <a:p>
            <a:pPr algn="ctr"/>
            <a:endParaRPr lang="zh-CN" altLang="en-US"/>
          </a:p>
        </p:txBody>
      </p:sp>
      <p:sp>
        <p:nvSpPr>
          <p:cNvPr id="736" name="textbox 736"/>
          <p:cNvSpPr/>
          <p:nvPr/>
        </p:nvSpPr>
        <p:spPr>
          <a:xfrm>
            <a:off x="1200785" y="1503045"/>
            <a:ext cx="4408805" cy="2730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、维护重点经济领域安全面临的风险挑战</a:t>
            </a:r>
            <a:endParaRPr sz="16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738" name="picture 738"/>
          <p:cNvPicPr>
            <a:picLocks noChangeAspect="1"/>
          </p:cNvPicPr>
          <p:nvPr/>
        </p:nvPicPr>
        <p:blipFill>
          <a:blip r:embed="rId4"/>
          <a:stretch>
            <a:fillRect/>
          </a:stretch>
        </p:blipFill>
        <p:spPr>
          <a:xfrm rot="21600000">
            <a:off x="751873" y="1386226"/>
            <a:ext cx="368235" cy="374589"/>
          </a:xfrm>
          <a:prstGeom prst="rect">
            <a:avLst/>
          </a:prstGeom>
        </p:spPr>
      </p:pic>
      <p:sp>
        <p:nvSpPr>
          <p:cNvPr id="740" name="textbox 740"/>
          <p:cNvSpPr/>
          <p:nvPr/>
        </p:nvSpPr>
        <p:spPr>
          <a:xfrm>
            <a:off x="1934210" y="2112010"/>
            <a:ext cx="3675380" cy="36322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ctr" rtl="0" eaLnBrk="0">
              <a:lnSpc>
                <a:spcPts val="1085"/>
              </a:lnSpc>
              <a:spcBef>
                <a:spcPts val="0"/>
              </a:spcBef>
            </a:pPr>
            <a:r>
              <a:rPr sz="1400" b="1" kern="0" spc="-10" dirty="0">
                <a:solidFill>
                  <a:srgbClr val="FFFFFF">
                    <a:alpha val="100000"/>
                  </a:srgbClr>
                </a:solidFill>
                <a:latin typeface="黑体" panose="02010609060101010101" charset="-122"/>
                <a:ea typeface="黑体" panose="02010609060101010101" charset="-122"/>
                <a:cs typeface="黑体" panose="02010609060101010101" charset="-122"/>
              </a:rPr>
              <a:t>(一)金融安全风险</a:t>
            </a:r>
            <a:endParaRPr sz="1400" b="1" kern="0" spc="-1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2" name="table 742"/>
          <p:cNvGraphicFramePr>
            <a:graphicFrameLocks noGrp="1"/>
          </p:cNvGraphicFramePr>
          <p:nvPr/>
        </p:nvGraphicFramePr>
        <p:xfrm>
          <a:off x="965216" y="1044598"/>
          <a:ext cx="5518150" cy="2736850"/>
        </p:xfrm>
        <a:graphic>
          <a:graphicData uri="http://schemas.openxmlformats.org/drawingml/2006/table">
            <a:tbl>
              <a:tblPr/>
              <a:tblGrid>
                <a:gridCol w="5518150"/>
              </a:tblGrid>
              <a:tr h="2733675">
                <a:tc>
                  <a:txBody>
                    <a:bodyPr/>
                    <a:lstStyle/>
                    <a:p>
                      <a:pPr algn="l" rtl="0" eaLnBrk="0">
                        <a:lnSpc>
                          <a:spcPct val="109000"/>
                        </a:lnSpc>
                      </a:pPr>
                      <a:endParaRPr sz="400" dirty="0">
                        <a:latin typeface="Arial" panose="020B0604020202020204"/>
                        <a:ea typeface="Arial" panose="020B0604020202020204"/>
                        <a:cs typeface="Arial" panose="020B0604020202020204"/>
                      </a:endParaRPr>
                    </a:p>
                    <a:p>
                      <a:pPr marL="1986915" algn="l" rtl="0" eaLnBrk="0">
                        <a:lnSpc>
                          <a:spcPct val="100000"/>
                        </a:lnSpc>
                        <a:spcBef>
                          <a:spcPts val="0"/>
                        </a:spcBef>
                        <a:spcAft>
                          <a:spcPts val="0"/>
                        </a:spcAft>
                      </a:pP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雷曼兄弟公司破产事件</a:t>
                      </a:r>
                      <a:endParaRPr sz="1100" dirty="0">
                        <a:latin typeface="楷体" panose="02010609060101010101" charset="-122"/>
                        <a:ea typeface="楷体" panose="02010609060101010101" charset="-122"/>
                        <a:cs typeface="楷体" panose="02010609060101010101" charset="-122"/>
                      </a:endParaRPr>
                    </a:p>
                    <a:p>
                      <a:pPr marL="221615" indent="285750" algn="l" rtl="0" eaLnBrk="0">
                        <a:lnSpc>
                          <a:spcPct val="137000"/>
                        </a:lnSpc>
                        <a:spcBef>
                          <a:spcPts val="1060"/>
                        </a:spcBef>
                      </a:pP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2008年，美国雷曼兄弟公司经营陷入困境，其在全球的债权人共提出涉及1.2万</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20" dirty="0">
                          <a:solidFill>
                            <a:srgbClr val="000000">
                              <a:alpha val="100000"/>
                            </a:srgbClr>
                          </a:solidFill>
                          <a:latin typeface="楷体" panose="02010609060101010101" charset="-122"/>
                          <a:ea typeface="楷体" panose="02010609060101010101" charset="-122"/>
                          <a:cs typeface="楷体" panose="02010609060101010101" charset="-122"/>
                        </a:rPr>
                        <a:t>亿美元债权主张，其中仅金融衍生品</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合约就涉及6000个交易对手及90万份交易合约</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的处置。2008年9月15日公司宣布破产后，各衍生品</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交易对手面临提前终止合约或延</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迟终止合约，且须同时处置合约所涉及的担保品的巨大压力，对金融市场造成极大</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冲击，导致风险在金融体系内加速传染，该公司在全球21个国家和地区的2</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09家子公</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司也相继申请破产，加剧了危机恶化和蔓延。雷曼兄弟公司破产事件</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反映出当时的</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    </a:t>
                      </a: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美国金融监管体系对大型复杂金融机构监管</a:t>
                      </a:r>
                      <a:r>
                        <a:rPr sz="1100" kern="0" spc="0" dirty="0">
                          <a:solidFill>
                            <a:srgbClr val="000000">
                              <a:alpha val="100000"/>
                            </a:srgbClr>
                          </a:solidFill>
                          <a:latin typeface="楷体" panose="02010609060101010101" charset="-122"/>
                          <a:ea typeface="楷体" panose="02010609060101010101" charset="-122"/>
                          <a:cs typeface="楷体" panose="02010609060101010101" charset="-122"/>
                        </a:rPr>
                        <a:t>不力，缺乏对系统性风险的有效防范。</a:t>
                      </a:r>
                      <a:endParaRPr sz="1100" dirty="0">
                        <a:latin typeface="楷体" panose="02010609060101010101" charset="-122"/>
                        <a:ea typeface="楷体" panose="02010609060101010101" charset="-122"/>
                        <a:cs typeface="楷体" panose="02010609060101010101" charset="-122"/>
                      </a:endParaRPr>
                    </a:p>
                    <a:p>
                      <a:pPr algn="l" rtl="0" eaLnBrk="0">
                        <a:lnSpc>
                          <a:spcPct val="113000"/>
                        </a:lnSpc>
                      </a:pPr>
                      <a:endParaRPr sz="400" dirty="0">
                        <a:latin typeface="Arial" panose="020B0604020202020204"/>
                        <a:ea typeface="Arial" panose="020B0604020202020204"/>
                        <a:cs typeface="Arial" panose="020B0604020202020204"/>
                      </a:endParaRPr>
                    </a:p>
                    <a:p>
                      <a:pPr marL="221615" algn="l" rtl="0" eaLnBrk="0">
                        <a:lnSpc>
                          <a:spcPct val="99000"/>
                        </a:lnSpc>
                        <a:spcBef>
                          <a:spcPts val="0"/>
                        </a:spcBef>
                      </a:pPr>
                      <a:r>
                        <a:rPr sz="1100" kern="0" spc="-10" dirty="0">
                          <a:solidFill>
                            <a:srgbClr val="000000">
                              <a:alpha val="100000"/>
                            </a:srgbClr>
                          </a:solidFill>
                          <a:latin typeface="楷体" panose="02010609060101010101" charset="-122"/>
                          <a:ea typeface="楷体" panose="02010609060101010101" charset="-122"/>
                          <a:cs typeface="楷体" panose="02010609060101010101" charset="-122"/>
                        </a:rPr>
                        <a:t>这一事件产生了牵一发而动全身的效应，最终演变为严重的国际金融危</a:t>
                      </a:r>
                      <a:r>
                        <a:rPr sz="1100" kern="0" spc="-20" dirty="0">
                          <a:solidFill>
                            <a:srgbClr val="000000">
                              <a:alpha val="100000"/>
                            </a:srgbClr>
                          </a:solidFill>
                          <a:latin typeface="楷体" panose="02010609060101010101" charset="-122"/>
                          <a:ea typeface="楷体" panose="02010609060101010101" charset="-122"/>
                          <a:cs typeface="楷体" panose="02010609060101010101" charset="-122"/>
                        </a:rPr>
                        <a:t>机。</a:t>
                      </a:r>
                      <a:endParaRPr sz="1100" dirty="0">
                        <a:latin typeface="楷体" panose="02010609060101010101" charset="-122"/>
                        <a:ea typeface="楷体" panose="02010609060101010101" charset="-122"/>
                        <a:cs typeface="楷体" panose="02010609060101010101" charset="-122"/>
                      </a:endParaRPr>
                    </a:p>
                  </a:txBody>
                  <a:tcPr marL="0" marR="0" marT="0" marB="0" vert="horz">
                    <a:lnL w="6350" cap="flat" cmpd="sng" algn="ctr">
                      <a:solidFill>
                        <a:srgbClr val="FF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FF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44" name="textbox 744"/>
          <p:cNvSpPr/>
          <p:nvPr/>
        </p:nvSpPr>
        <p:spPr>
          <a:xfrm>
            <a:off x="1371573" y="5513870"/>
            <a:ext cx="4736465" cy="761365"/>
          </a:xfrm>
          <a:prstGeom prst="rect">
            <a:avLst/>
          </a:prstGeom>
          <a:noFill/>
          <a:ln w="0" cap="flat">
            <a:noFill/>
            <a:prstDash val="solid"/>
            <a:miter lim="0"/>
          </a:ln>
        </p:spPr>
        <p:txBody>
          <a:bodyPr vert="horz" wrap="square" lIns="0" tIns="0" rIns="0" bIns="0"/>
          <a:lstStyle/>
          <a:p>
            <a:pPr algn="l" rtl="0" eaLnBrk="0">
              <a:lnSpc>
                <a:spcPct val="14000"/>
              </a:lnSpc>
            </a:pPr>
            <a:endParaRPr sz="100" dirty="0">
              <a:latin typeface="Arial" panose="020B0604020202020204"/>
              <a:ea typeface="Arial" panose="020B0604020202020204"/>
              <a:cs typeface="Arial" panose="020B0604020202020204"/>
            </a:endParaRPr>
          </a:p>
          <a:p>
            <a:pPr marL="12700" indent="279400" algn="l" rtl="0" eaLnBrk="0">
              <a:lnSpc>
                <a:spcPct val="136000"/>
              </a:lnSpc>
              <a:spcBef>
                <a:spcPts val="0"/>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新中国成立以来，经过几十年艰苦努力，我国以占世界9%的耕地、6%的淡水资源，养</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30" dirty="0">
                <a:solidFill>
                  <a:srgbClr val="000000">
                    <a:alpha val="100000"/>
                  </a:srgbClr>
                </a:solidFill>
                <a:latin typeface="黑体" panose="02010609060101010101" charset="-122"/>
                <a:ea typeface="黑体" panose="02010609060101010101" charset="-122"/>
                <a:cs typeface="黑体" panose="02010609060101010101" charset="-122"/>
              </a:rPr>
              <a:t>育了世界近115的人口，从当年4亿多人吃不饱</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到今天14亿多人吃得好，有力回答了谁来养活</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中国的问题，在社会主义制度的基础</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上成功走出一条解决世界上人口最多的国家吃饭问题的</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道路。但是，我国粮食安全风险仍旧不可忽视。</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746" name="picture 746"/>
          <p:cNvPicPr>
            <a:picLocks noChangeAspect="1"/>
          </p:cNvPicPr>
          <p:nvPr/>
        </p:nvPicPr>
        <p:blipFill>
          <a:blip r:embed="rId1"/>
          <a:stretch>
            <a:fillRect/>
          </a:stretch>
        </p:blipFill>
        <p:spPr>
          <a:xfrm rot="21600000">
            <a:off x="6553179" y="523830"/>
            <a:ext cx="882660" cy="3517915"/>
          </a:xfrm>
          <a:prstGeom prst="rect">
            <a:avLst/>
          </a:prstGeom>
        </p:spPr>
      </p:pic>
      <p:sp>
        <p:nvSpPr>
          <p:cNvPr id="748" name="textbox 748"/>
          <p:cNvSpPr/>
          <p:nvPr/>
        </p:nvSpPr>
        <p:spPr>
          <a:xfrm>
            <a:off x="2089150" y="4864100"/>
            <a:ext cx="3460750" cy="495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1200" b="1" kern="0" spc="0" dirty="0">
              <a:solidFill>
                <a:srgbClr val="FFFFFF">
                  <a:alpha val="100000"/>
                </a:srgbClr>
              </a:solidFill>
              <a:latin typeface="黑体" panose="02010609060101010101" charset="-122"/>
              <a:ea typeface="黑体" panose="02010609060101010101" charset="-122"/>
              <a:cs typeface="黑体" panose="02010609060101010101" charset="-122"/>
            </a:endParaRPr>
          </a:p>
          <a:p>
            <a:pPr algn="ctr" rtl="0" eaLnBrk="0">
              <a:lnSpc>
                <a:spcPct val="101000"/>
              </a:lnSpc>
              <a:spcBef>
                <a:spcPts val="0"/>
              </a:spcBef>
            </a:pPr>
            <a:r>
              <a:rPr sz="12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(二)粮食安全风险</a:t>
            </a:r>
            <a:endParaRPr sz="1200" b="1" kern="0" spc="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
        <p:nvSpPr>
          <p:cNvPr id="754" name="textbox 754"/>
          <p:cNvSpPr/>
          <p:nvPr/>
        </p:nvSpPr>
        <p:spPr>
          <a:xfrm>
            <a:off x="1202055" y="4321175"/>
            <a:ext cx="4171315" cy="22987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五</a:t>
            </a:r>
            <a:r>
              <a:rPr sz="1400"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、维护重点经济领域安全面临的风险挑战</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756" name="picture 756"/>
          <p:cNvPicPr>
            <a:picLocks noChangeAspect="1"/>
          </p:cNvPicPr>
          <p:nvPr/>
        </p:nvPicPr>
        <p:blipFill>
          <a:blip r:embed="rId2"/>
          <a:stretch>
            <a:fillRect/>
          </a:stretch>
        </p:blipFill>
        <p:spPr>
          <a:xfrm rot="21600000">
            <a:off x="5314913" y="4397407"/>
            <a:ext cx="1111285" cy="203174"/>
          </a:xfrm>
          <a:prstGeom prst="rect">
            <a:avLst/>
          </a:prstGeom>
        </p:spPr>
      </p:pic>
      <p:grpSp>
        <p:nvGrpSpPr>
          <p:cNvPr id="10" name="group 10"/>
          <p:cNvGrpSpPr/>
          <p:nvPr/>
        </p:nvGrpSpPr>
        <p:grpSpPr>
          <a:xfrm rot="21600000">
            <a:off x="692121" y="625524"/>
            <a:ext cx="827864" cy="266693"/>
            <a:chOff x="0" y="0"/>
            <a:chExt cx="827864" cy="266693"/>
          </a:xfrm>
        </p:grpSpPr>
        <p:pic>
          <p:nvPicPr>
            <p:cNvPr id="758" name="picture 758"/>
            <p:cNvPicPr>
              <a:picLocks noChangeAspect="1"/>
            </p:cNvPicPr>
            <p:nvPr/>
          </p:nvPicPr>
          <p:blipFill>
            <a:blip r:embed="rId3"/>
            <a:stretch>
              <a:fillRect/>
            </a:stretch>
          </p:blipFill>
          <p:spPr>
            <a:xfrm rot="21600000">
              <a:off x="0" y="0"/>
              <a:ext cx="825560" cy="266693"/>
            </a:xfrm>
            <a:prstGeom prst="rect">
              <a:avLst/>
            </a:prstGeom>
          </p:spPr>
        </p:pic>
        <p:sp>
          <p:nvSpPr>
            <p:cNvPr id="760" name="textbox 760"/>
            <p:cNvSpPr/>
            <p:nvPr/>
          </p:nvSpPr>
          <p:spPr>
            <a:xfrm>
              <a:off x="-12700" y="-12700"/>
              <a:ext cx="853439" cy="318134"/>
            </a:xfrm>
            <a:prstGeom prst="rect">
              <a:avLst/>
            </a:prstGeom>
            <a:noFill/>
            <a:ln w="0" cap="flat">
              <a:noFill/>
              <a:prstDash val="solid"/>
              <a:miter lim="0"/>
            </a:ln>
          </p:spPr>
          <p:txBody>
            <a:bodyPr vert="horz" wrap="square" lIns="0" tIns="0" rIns="0" bIns="0"/>
            <a:lstStyle/>
            <a:p>
              <a:pPr algn="l" rtl="0" eaLnBrk="0">
                <a:lnSpc>
                  <a:spcPct val="109000"/>
                </a:lnSpc>
              </a:pPr>
              <a:endParaRPr sz="400" dirty="0">
                <a:latin typeface="Arial" panose="020B0604020202020204"/>
                <a:ea typeface="Arial" panose="020B0604020202020204"/>
                <a:cs typeface="Arial" panose="020B0604020202020204"/>
              </a:endParaRPr>
            </a:p>
            <a:p>
              <a:pPr algn="r" rtl="0" eaLnBrk="0">
                <a:lnSpc>
                  <a:spcPct val="99000"/>
                </a:lnSpc>
                <a:spcBef>
                  <a:spcPts val="5"/>
                </a:spcBef>
              </a:pPr>
              <a:r>
                <a:rPr sz="1500" b="1" kern="0" spc="-20" dirty="0">
                  <a:solidFill>
                    <a:srgbClr val="FFFFFF">
                      <a:alpha val="100000"/>
                    </a:srgbClr>
                  </a:solidFill>
                  <a:latin typeface="黑体" panose="02010609060101010101" charset="-122"/>
                  <a:ea typeface="黑体" panose="02010609060101010101" charset="-122"/>
                  <a:cs typeface="黑体" panose="02010609060101010101" charset="-122"/>
                </a:rPr>
                <a:t>知识拓展</a:t>
              </a:r>
              <a:endParaRPr sz="1500" dirty="0">
                <a:latin typeface="黑体" panose="02010609060101010101" charset="-122"/>
                <a:ea typeface="黑体" panose="02010609060101010101" charset="-122"/>
                <a:cs typeface="黑体" panose="02010609060101010101" charset="-122"/>
              </a:endParaRPr>
            </a:p>
          </p:txBody>
        </p:sp>
      </p:grpSp>
      <p:pic>
        <p:nvPicPr>
          <p:cNvPr id="762" name="picture 762"/>
          <p:cNvPicPr>
            <a:picLocks noChangeAspect="1"/>
          </p:cNvPicPr>
          <p:nvPr/>
        </p:nvPicPr>
        <p:blipFill>
          <a:blip r:embed="rId4"/>
          <a:stretch>
            <a:fillRect/>
          </a:stretch>
        </p:blipFill>
        <p:spPr>
          <a:xfrm rot="21600000">
            <a:off x="654080" y="4289404"/>
            <a:ext cx="374587" cy="368280"/>
          </a:xfrm>
          <a:prstGeom prst="rect">
            <a:avLst/>
          </a:prstGeom>
        </p:spPr>
      </p:pic>
      <p:pic>
        <p:nvPicPr>
          <p:cNvPr id="764" name="picture 764"/>
          <p:cNvPicPr>
            <a:picLocks noChangeAspect="1"/>
          </p:cNvPicPr>
          <p:nvPr/>
        </p:nvPicPr>
        <p:blipFill>
          <a:blip r:embed="rId5"/>
          <a:stretch>
            <a:fillRect/>
          </a:stretch>
        </p:blipFill>
        <p:spPr>
          <a:xfrm rot="21600000">
            <a:off x="1079491" y="4600582"/>
            <a:ext cx="5721371" cy="12725"/>
          </a:xfrm>
          <a:prstGeom prst="rect">
            <a:avLst/>
          </a:prstGeom>
        </p:spPr>
      </p:pic>
      <p:pic>
        <p:nvPicPr>
          <p:cNvPr id="766" name="picture 766"/>
          <p:cNvPicPr>
            <a:picLocks noChangeAspect="1"/>
          </p:cNvPicPr>
          <p:nvPr/>
        </p:nvPicPr>
        <p:blipFill>
          <a:blip r:embed="rId6"/>
          <a:stretch>
            <a:fillRect/>
          </a:stretch>
        </p:blipFill>
        <p:spPr>
          <a:xfrm rot="21600000">
            <a:off x="6788156" y="4079899"/>
            <a:ext cx="647682" cy="6350"/>
          </a:xfrm>
          <a:prstGeom prst="rect">
            <a:avLst/>
          </a:prstGeom>
        </p:spPr>
      </p:pic>
      <p:pic>
        <p:nvPicPr>
          <p:cNvPr id="768" name="picture 768"/>
          <p:cNvPicPr>
            <a:picLocks noChangeAspect="1"/>
          </p:cNvPicPr>
          <p:nvPr/>
        </p:nvPicPr>
        <p:blipFill>
          <a:blip r:embed="rId7"/>
          <a:stretch>
            <a:fillRect/>
          </a:stretch>
        </p:blipFill>
        <p:spPr>
          <a:xfrm rot="21600000">
            <a:off x="7410429" y="4067194"/>
            <a:ext cx="6352" cy="351791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0" name="picture 770"/>
          <p:cNvPicPr>
            <a:picLocks noChangeAspect="1"/>
          </p:cNvPicPr>
          <p:nvPr/>
        </p:nvPicPr>
        <p:blipFill>
          <a:blip r:embed="rId1"/>
          <a:stretch>
            <a:fillRect/>
          </a:stretch>
        </p:blipFill>
        <p:spPr>
          <a:xfrm rot="21600000">
            <a:off x="552435" y="492177"/>
            <a:ext cx="6902462" cy="3555982"/>
          </a:xfrm>
          <a:prstGeom prst="rect">
            <a:avLst/>
          </a:prstGeom>
        </p:spPr>
      </p:pic>
      <p:sp>
        <p:nvSpPr>
          <p:cNvPr id="772" name="textbox 772"/>
          <p:cNvSpPr/>
          <p:nvPr/>
        </p:nvSpPr>
        <p:spPr>
          <a:xfrm>
            <a:off x="812800" y="5514340"/>
            <a:ext cx="5746750" cy="163004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2000"/>
              </a:lnSpc>
              <a:spcBef>
                <a:spcPts val="0"/>
              </a:spcBef>
              <a:spcAft>
                <a:spcPts val="0"/>
              </a:spcAft>
            </a:pP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口一方面，我国粮食供求紧平衡的格局还没有改变，今后一个时期粮食需求还会</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持续增加，</a:t>
            </a:r>
            <a:endParaRPr sz="1400" dirty="0">
              <a:latin typeface="黑体" panose="02010609060101010101" charset="-122"/>
              <a:ea typeface="黑体" panose="02010609060101010101" charset="-122"/>
              <a:cs typeface="黑体" panose="02010609060101010101" charset="-122"/>
            </a:endParaRPr>
          </a:p>
          <a:p>
            <a:pPr marL="152400" algn="l" rtl="0" eaLnBrk="0">
              <a:lnSpc>
                <a:spcPct val="92000"/>
              </a:lnSpc>
              <a:spcBef>
                <a:spcPts val="655"/>
              </a:spcBef>
              <a:spcAft>
                <a:spcPts val="0"/>
              </a:spcAft>
            </a:pP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供求紧平衡将越来越紧，再加上国际形势复杂严峻，要不断绷紧确保粮食安全这根</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弦。</a:t>
            </a:r>
            <a:endParaRPr sz="1400" dirty="0">
              <a:latin typeface="黑体" panose="02010609060101010101" charset="-122"/>
              <a:ea typeface="黑体" panose="02010609060101010101" charset="-122"/>
              <a:cs typeface="黑体" panose="02010609060101010101" charset="-122"/>
            </a:endParaRPr>
          </a:p>
          <a:p>
            <a:pPr marL="152400" indent="-139700" algn="l" rtl="0" eaLnBrk="0">
              <a:lnSpc>
                <a:spcPct val="147000"/>
              </a:lnSpc>
              <a:spcBef>
                <a:spcPts val="190"/>
              </a:spcBef>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口</a:t>
            </a:r>
            <a:r>
              <a:rPr sz="1400" kern="0" spc="-1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另</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一方面，我国人多地少的国情没有变，耕地“非粮化”“非农化”问题依然突出，守住</a:t>
            </a:r>
            <a:r>
              <a:rPr sz="1400" kern="0" spc="-30" dirty="0">
                <a:solidFill>
                  <a:srgbClr val="000000">
                    <a:alpha val="100000"/>
                  </a:srgbClr>
                </a:solidFill>
                <a:latin typeface="黑体" panose="02010609060101010101" charset="-122"/>
                <a:ea typeface="黑体" panose="02010609060101010101" charset="-122"/>
                <a:cs typeface="黑体" panose="02010609060101010101" charset="-122"/>
              </a:rPr>
              <a:t>18</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亿亩耕地红线的基础尚不稳固。比如，一些地方占用基</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本农田大搞绿化造林、挖湖造景， 一些地方在公路、铁路、河渠两旁</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占用良田建设几十米甚至几百米宽</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的绿化带。同时，受水资源、自然灾害、环境等多种因素</a:t>
            </a: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制约，维护我国粮食安全的</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根基仍不坚实。此外，餐饮浪费时有发生，全社会节约粮食意识</a:t>
            </a:r>
            <a:r>
              <a:rPr sz="1400" kern="0" spc="-30" dirty="0">
                <a:solidFill>
                  <a:srgbClr val="000000">
                    <a:alpha val="100000"/>
                  </a:srgbClr>
                </a:solidFill>
                <a:latin typeface="黑体" panose="02010609060101010101" charset="-122"/>
                <a:ea typeface="黑体" panose="02010609060101010101" charset="-122"/>
                <a:cs typeface="黑体" panose="02010609060101010101" charset="-122"/>
              </a:rPr>
              <a:t>还需提升。</a:t>
            </a:r>
            <a:endParaRPr sz="1400" kern="0" spc="-3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774" name="textbox 774"/>
          <p:cNvSpPr/>
          <p:nvPr/>
        </p:nvSpPr>
        <p:spPr>
          <a:xfrm>
            <a:off x="3936967" y="1336835"/>
            <a:ext cx="2719704" cy="186436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ct val="90000"/>
              </a:lnSpc>
              <a:spcBef>
                <a:spcPts val="0"/>
              </a:spcBef>
              <a:spcAft>
                <a:spcPts val="0"/>
              </a:spcAft>
            </a:pPr>
            <a:r>
              <a:rPr sz="1400" kern="0" spc="130" dirty="0">
                <a:solidFill>
                  <a:srgbClr val="3F9F00">
                    <a:alpha val="100000"/>
                  </a:srgbClr>
                </a:solidFill>
                <a:latin typeface="楷体" panose="02010609060101010101" charset="-122"/>
                <a:ea typeface="楷体" panose="02010609060101010101" charset="-122"/>
                <a:cs typeface="楷体" panose="02010609060101010101" charset="-122"/>
              </a:rPr>
              <a:t>五谷者，万民之命，国之重</a:t>
            </a:r>
            <a:endParaRPr sz="1400" dirty="0">
              <a:latin typeface="楷体" panose="02010609060101010101" charset="-122"/>
              <a:ea typeface="楷体" panose="02010609060101010101" charset="-122"/>
              <a:cs typeface="楷体" panose="02010609060101010101" charset="-122"/>
            </a:endParaRPr>
          </a:p>
          <a:p>
            <a:pPr marL="12700" algn="l" rtl="0" eaLnBrk="0">
              <a:lnSpc>
                <a:spcPct val="154000"/>
              </a:lnSpc>
              <a:spcBef>
                <a:spcPts val="35"/>
              </a:spcBef>
            </a:pPr>
            <a:r>
              <a:rPr sz="1400" kern="0" spc="100" dirty="0">
                <a:solidFill>
                  <a:srgbClr val="3F9F00">
                    <a:alpha val="100000"/>
                  </a:srgbClr>
                </a:solidFill>
                <a:latin typeface="楷体" panose="02010609060101010101" charset="-122"/>
                <a:ea typeface="楷体" panose="02010609060101010101" charset="-122"/>
                <a:cs typeface="楷体" panose="02010609060101010101" charset="-122"/>
              </a:rPr>
              <a:t>宝。吃饭问题是人类生存和发展</a:t>
            </a:r>
            <a:r>
              <a:rPr sz="1400" kern="0" spc="0" dirty="0">
                <a:solidFill>
                  <a:srgbClr val="3F9F00">
                    <a:alpha val="100000"/>
                  </a:srgbClr>
                </a:solidFill>
                <a:latin typeface="楷体" panose="02010609060101010101" charset="-122"/>
                <a:ea typeface="楷体" panose="02010609060101010101" charset="-122"/>
                <a:cs typeface="楷体" panose="02010609060101010101" charset="-122"/>
              </a:rPr>
              <a:t> </a:t>
            </a:r>
            <a:r>
              <a:rPr sz="1400" kern="0" spc="110" dirty="0">
                <a:solidFill>
                  <a:srgbClr val="3F9F00">
                    <a:alpha val="100000"/>
                  </a:srgbClr>
                </a:solidFill>
                <a:latin typeface="楷体" panose="02010609060101010101" charset="-122"/>
                <a:ea typeface="楷体" panose="02010609060101010101" charset="-122"/>
                <a:cs typeface="楷体" panose="02010609060101010101" charset="-122"/>
              </a:rPr>
              <a:t>的首要问题。解决好亿万人民</a:t>
            </a:r>
            <a:r>
              <a:rPr sz="1400" kern="0" spc="100" dirty="0">
                <a:solidFill>
                  <a:srgbClr val="3F9F00">
                    <a:alpha val="100000"/>
                  </a:srgbClr>
                </a:solidFill>
                <a:latin typeface="楷体" panose="02010609060101010101" charset="-122"/>
                <a:ea typeface="楷体" panose="02010609060101010101" charset="-122"/>
                <a:cs typeface="楷体" panose="02010609060101010101" charset="-122"/>
              </a:rPr>
              <a:t>的</a:t>
            </a:r>
            <a:r>
              <a:rPr sz="1400" kern="0" spc="0" dirty="0">
                <a:solidFill>
                  <a:srgbClr val="3F9F00">
                    <a:alpha val="100000"/>
                  </a:srgbClr>
                </a:solidFill>
                <a:latin typeface="楷体" panose="02010609060101010101" charset="-122"/>
                <a:ea typeface="楷体" panose="02010609060101010101" charset="-122"/>
                <a:cs typeface="楷体" panose="02010609060101010101" charset="-122"/>
              </a:rPr>
              <a:t> </a:t>
            </a:r>
            <a:r>
              <a:rPr sz="1400" kern="0" spc="110" dirty="0">
                <a:solidFill>
                  <a:srgbClr val="3F9F00">
                    <a:alpha val="100000"/>
                  </a:srgbClr>
                </a:solidFill>
                <a:latin typeface="楷体" panose="02010609060101010101" charset="-122"/>
                <a:ea typeface="楷体" panose="02010609060101010101" charset="-122"/>
                <a:cs typeface="楷体" panose="02010609060101010101" charset="-122"/>
              </a:rPr>
              <a:t>吃饭问题，是一个不能含糊的问</a:t>
            </a:r>
            <a:r>
              <a:rPr sz="1400" kern="0" spc="50" dirty="0">
                <a:solidFill>
                  <a:srgbClr val="3F9F00">
                    <a:alpha val="100000"/>
                  </a:srgbClr>
                </a:solidFill>
                <a:latin typeface="楷体" panose="02010609060101010101" charset="-122"/>
                <a:ea typeface="楷体" panose="02010609060101010101" charset="-122"/>
                <a:cs typeface="楷体" panose="02010609060101010101" charset="-122"/>
              </a:rPr>
              <a:t> </a:t>
            </a:r>
            <a:r>
              <a:rPr sz="1400" kern="0" spc="100" dirty="0">
                <a:solidFill>
                  <a:srgbClr val="3F9F00">
                    <a:alpha val="100000"/>
                  </a:srgbClr>
                </a:solidFill>
                <a:latin typeface="楷体" panose="02010609060101010101" charset="-122"/>
                <a:ea typeface="楷体" panose="02010609060101010101" charset="-122"/>
                <a:cs typeface="楷体" panose="02010609060101010101" charset="-122"/>
              </a:rPr>
              <a:t>题，中国人的饭碗任何时候都要</a:t>
            </a:r>
            <a:r>
              <a:rPr sz="1400" kern="0" spc="30" dirty="0">
                <a:solidFill>
                  <a:srgbClr val="3F9F00">
                    <a:alpha val="100000"/>
                  </a:srgbClr>
                </a:solidFill>
                <a:latin typeface="楷体" panose="02010609060101010101" charset="-122"/>
                <a:ea typeface="楷体" panose="02010609060101010101" charset="-122"/>
                <a:cs typeface="楷体" panose="02010609060101010101" charset="-122"/>
              </a:rPr>
              <a:t> </a:t>
            </a:r>
            <a:r>
              <a:rPr sz="1400" kern="0" spc="-10" dirty="0">
                <a:solidFill>
                  <a:srgbClr val="3F9F00">
                    <a:alpha val="100000"/>
                  </a:srgbClr>
                </a:solidFill>
                <a:latin typeface="楷体" panose="02010609060101010101" charset="-122"/>
                <a:ea typeface="楷体" panose="02010609060101010101" charset="-122"/>
                <a:cs typeface="楷体" panose="02010609060101010101" charset="-122"/>
              </a:rPr>
              <a:t>牢牢端在自己手中。</a:t>
            </a:r>
            <a:endParaRPr sz="1400" dirty="0">
              <a:latin typeface="楷体" panose="02010609060101010101" charset="-122"/>
              <a:ea typeface="楷体" panose="02010609060101010101" charset="-122"/>
              <a:cs typeface="楷体" panose="02010609060101010101" charset="-122"/>
            </a:endParaRPr>
          </a:p>
        </p:txBody>
      </p:sp>
      <p:sp>
        <p:nvSpPr>
          <p:cNvPr id="776" name="textbox 776"/>
          <p:cNvSpPr/>
          <p:nvPr/>
        </p:nvSpPr>
        <p:spPr>
          <a:xfrm>
            <a:off x="1860581" y="4873584"/>
            <a:ext cx="3638550" cy="3752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marL="1379220" algn="l" rtl="0" eaLnBrk="0">
              <a:lnSpc>
                <a:spcPct val="96000"/>
              </a:lnSpc>
              <a:spcBef>
                <a:spcPts val="5"/>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(二)粮食安全风险</a:t>
            </a:r>
            <a:endParaRPr sz="900" dirty="0">
              <a:latin typeface="黑体" panose="02010609060101010101" charset="-122"/>
              <a:ea typeface="黑体" panose="02010609060101010101" charset="-122"/>
              <a:cs typeface="黑体" panose="02010609060101010101" charset="-122"/>
            </a:endParaRPr>
          </a:p>
        </p:txBody>
      </p:sp>
      <p:sp>
        <p:nvSpPr>
          <p:cNvPr id="782" name="textbox 782"/>
          <p:cNvSpPr/>
          <p:nvPr/>
        </p:nvSpPr>
        <p:spPr>
          <a:xfrm>
            <a:off x="1080135" y="4260215"/>
            <a:ext cx="4233545" cy="19494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、维护重点经济领域安全面临的风险挑战</a:t>
            </a:r>
            <a:endParaRPr sz="16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784" name="picture 784"/>
          <p:cNvPicPr>
            <a:picLocks noChangeAspect="1"/>
          </p:cNvPicPr>
          <p:nvPr/>
        </p:nvPicPr>
        <p:blipFill>
          <a:blip r:embed="rId2"/>
          <a:stretch>
            <a:fillRect/>
          </a:stretch>
        </p:blipFill>
        <p:spPr>
          <a:xfrm rot="21600000">
            <a:off x="5314913" y="4397407"/>
            <a:ext cx="1117637" cy="209483"/>
          </a:xfrm>
          <a:prstGeom prst="rect">
            <a:avLst/>
          </a:prstGeom>
        </p:spPr>
      </p:pic>
      <p:pic>
        <p:nvPicPr>
          <p:cNvPr id="786" name="picture 786"/>
          <p:cNvPicPr>
            <a:picLocks noChangeAspect="1"/>
          </p:cNvPicPr>
          <p:nvPr/>
        </p:nvPicPr>
        <p:blipFill>
          <a:blip r:embed="rId3"/>
          <a:stretch>
            <a:fillRect/>
          </a:stretch>
        </p:blipFill>
        <p:spPr>
          <a:xfrm rot="21600000">
            <a:off x="654080" y="4289404"/>
            <a:ext cx="374587" cy="368280"/>
          </a:xfrm>
          <a:prstGeom prst="rect">
            <a:avLst/>
          </a:prstGeom>
        </p:spPr>
      </p:pic>
      <p:pic>
        <p:nvPicPr>
          <p:cNvPr id="788" name="picture 788"/>
          <p:cNvPicPr>
            <a:picLocks noChangeAspect="1"/>
          </p:cNvPicPr>
          <p:nvPr/>
        </p:nvPicPr>
        <p:blipFill>
          <a:blip r:embed="rId4"/>
          <a:stretch>
            <a:fillRect/>
          </a:stretch>
        </p:blipFill>
        <p:spPr>
          <a:xfrm rot="21600000">
            <a:off x="1079491" y="4600582"/>
            <a:ext cx="5721371" cy="12725"/>
          </a:xfrm>
          <a:prstGeom prst="rect">
            <a:avLst/>
          </a:prstGeom>
        </p:spPr>
      </p:pic>
      <p:pic>
        <p:nvPicPr>
          <p:cNvPr id="790" name="picture 790"/>
          <p:cNvPicPr>
            <a:picLocks noChangeAspect="1"/>
          </p:cNvPicPr>
          <p:nvPr/>
        </p:nvPicPr>
        <p:blipFill>
          <a:blip r:embed="rId5"/>
          <a:stretch>
            <a:fillRect/>
          </a:stretch>
        </p:blipFill>
        <p:spPr>
          <a:xfrm rot="21600000">
            <a:off x="6788156" y="4079899"/>
            <a:ext cx="647682" cy="6350"/>
          </a:xfrm>
          <a:prstGeom prst="rect">
            <a:avLst/>
          </a:prstGeom>
        </p:spPr>
      </p:pic>
      <p:pic>
        <p:nvPicPr>
          <p:cNvPr id="792" name="picture 792"/>
          <p:cNvPicPr>
            <a:picLocks noChangeAspect="1"/>
          </p:cNvPicPr>
          <p:nvPr/>
        </p:nvPicPr>
        <p:blipFill>
          <a:blip r:embed="rId6"/>
          <a:stretch>
            <a:fillRect/>
          </a:stretch>
        </p:blipFill>
        <p:spPr>
          <a:xfrm rot="21600000">
            <a:off x="7410429" y="4067194"/>
            <a:ext cx="6352" cy="35179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textbox 794"/>
          <p:cNvSpPr/>
          <p:nvPr/>
        </p:nvSpPr>
        <p:spPr>
          <a:xfrm>
            <a:off x="558794" y="7162553"/>
            <a:ext cx="6891019" cy="354012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67005" algn="l" rtl="0" eaLnBrk="0">
              <a:lnSpc>
                <a:spcPct val="98000"/>
              </a:lnSpc>
              <a:spcBef>
                <a:spcPts val="0"/>
              </a:spcBef>
              <a:spcAft>
                <a:spcPts val="0"/>
              </a:spcAft>
            </a:pP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乌克兰危机爆发后，全球粮食</a:t>
            </a: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供应链都受到了严重影响，各国保护主义的声音日益高涨</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3000"/>
              </a:lnSpc>
            </a:pPr>
            <a:endParaRPr sz="200" dirty="0">
              <a:latin typeface="Arial" panose="020B0604020202020204"/>
              <a:ea typeface="Arial" panose="020B0604020202020204"/>
              <a:cs typeface="Arial" panose="020B0604020202020204"/>
            </a:endParaRPr>
          </a:p>
          <a:p>
            <a:pPr marL="12700" algn="l" rtl="0" eaLnBrk="0">
              <a:lnSpc>
                <a:spcPts val="1145"/>
              </a:lnSpc>
              <a:spcBef>
                <a:spcPts val="0"/>
              </a:spcBef>
            </a:pPr>
            <a:r>
              <a:rPr sz="800" b="1" kern="0" spc="10" dirty="0">
                <a:solidFill>
                  <a:srgbClr val="000000">
                    <a:alpha val="100000"/>
                  </a:srgbClr>
                </a:solidFill>
                <a:latin typeface="Arial" panose="020B0604020202020204"/>
                <a:ea typeface="Arial" panose="020B0604020202020204"/>
                <a:cs typeface="Arial" panose="020B0604020202020204"/>
              </a:rPr>
              <a:t>              </a:t>
            </a:r>
            <a:r>
              <a:rPr sz="800" b="1" kern="0" spc="0" dirty="0">
                <a:solidFill>
                  <a:srgbClr val="000000">
                    <a:alpha val="100000"/>
                  </a:srgbClr>
                </a:solidFill>
                <a:latin typeface="Arial" panose="020B0604020202020204"/>
                <a:ea typeface="Arial" panose="020B0604020202020204"/>
                <a:cs typeface="Arial" panose="020B0604020202020204"/>
              </a:rPr>
              <a:t>                                                                                                                                          </a:t>
            </a:r>
            <a:r>
              <a:rPr sz="800" b="1" kern="0" spc="-30" dirty="0">
                <a:solidFill>
                  <a:srgbClr val="000000">
                    <a:alpha val="100000"/>
                  </a:srgbClr>
                </a:solidFill>
                <a:latin typeface="Times New Roman" panose="02020603050405020304"/>
                <a:ea typeface="Times New Roman" panose="02020603050405020304"/>
                <a:cs typeface="Times New Roman" panose="02020603050405020304"/>
              </a:rPr>
              <a:t>31/56</a:t>
            </a:r>
            <a:endParaRPr sz="800" dirty="0">
              <a:latin typeface="Times New Roman" panose="02020603050405020304"/>
              <a:ea typeface="Times New Roman" panose="02020603050405020304"/>
              <a:cs typeface="Times New Roman" panose="02020603050405020304"/>
            </a:endParaRPr>
          </a:p>
        </p:txBody>
      </p:sp>
      <p:graphicFrame>
        <p:nvGraphicFramePr>
          <p:cNvPr id="796" name="table 796"/>
          <p:cNvGraphicFramePr>
            <a:graphicFrameLocks noGrp="1"/>
          </p:cNvGraphicFramePr>
          <p:nvPr/>
        </p:nvGraphicFramePr>
        <p:xfrm>
          <a:off x="1406509" y="4705304"/>
          <a:ext cx="4622164" cy="2311400"/>
        </p:xfrm>
        <a:graphic>
          <a:graphicData uri="http://schemas.openxmlformats.org/drawingml/2006/table">
            <a:tbl>
              <a:tblPr/>
              <a:tblGrid>
                <a:gridCol w="4622164"/>
              </a:tblGrid>
              <a:tr h="2305050">
                <a:tc>
                  <a:txBody>
                    <a:bodyPr/>
                    <a:lstStyle/>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1164590" algn="l" rtl="0" eaLnBrk="0">
                        <a:lnSpc>
                          <a:spcPct val="85000"/>
                        </a:lnSpc>
                        <a:spcBef>
                          <a:spcPts val="0"/>
                        </a:spcBef>
                        <a:spcAft>
                          <a:spcPts val="0"/>
                        </a:spcAft>
                      </a:pPr>
                      <a:r>
                        <a:rPr sz="1400" kern="0" spc="-10" dirty="0">
                          <a:solidFill>
                            <a:srgbClr val="00138B">
                              <a:alpha val="100000"/>
                            </a:srgbClr>
                          </a:solidFill>
                          <a:latin typeface="宋体" panose="02010600030101010101" pitchFamily="2" charset="-122"/>
                          <a:ea typeface="宋体" panose="02010600030101010101" pitchFamily="2" charset="-122"/>
                          <a:cs typeface="宋体" panose="02010600030101010101" pitchFamily="2" charset="-122"/>
                        </a:rPr>
                        <a:t>俄乌冲突加剧全球粮食供应危机</a:t>
                      </a:r>
                      <a:endParaRPr sz="1400" dirty="0">
                        <a:latin typeface="宋体" panose="02010600030101010101" pitchFamily="2" charset="-122"/>
                        <a:ea typeface="宋体" panose="02010600030101010101" pitchFamily="2" charset="-122"/>
                        <a:cs typeface="宋体" panose="02010600030101010101" pitchFamily="2" charset="-122"/>
                      </a:endParaRPr>
                    </a:p>
                    <a:p>
                      <a:pPr marL="1014730" algn="l" rtl="0" eaLnBrk="0">
                        <a:lnSpc>
                          <a:spcPct val="94000"/>
                        </a:lnSpc>
                        <a:spcBef>
                          <a:spcPts val="10"/>
                        </a:spcBef>
                      </a:pPr>
                      <a:r>
                        <a:rPr sz="14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世贸组织总干事：必须着</a:t>
                      </a:r>
                      <a:r>
                        <a:rPr sz="14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手应对粮食危机</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798" name="picture 798"/>
          <p:cNvPicPr>
            <a:picLocks noChangeAspect="1"/>
          </p:cNvPicPr>
          <p:nvPr/>
        </p:nvPicPr>
        <p:blipFill>
          <a:blip r:embed="rId1"/>
          <a:stretch>
            <a:fillRect/>
          </a:stretch>
        </p:blipFill>
        <p:spPr>
          <a:xfrm rot="21600000">
            <a:off x="1612898" y="4721204"/>
            <a:ext cx="4133853" cy="2152688"/>
          </a:xfrm>
          <a:prstGeom prst="rect">
            <a:avLst/>
          </a:prstGeom>
        </p:spPr>
      </p:pic>
      <p:pic>
        <p:nvPicPr>
          <p:cNvPr id="800" name="picture 800"/>
          <p:cNvPicPr>
            <a:picLocks noChangeAspect="1"/>
          </p:cNvPicPr>
          <p:nvPr/>
        </p:nvPicPr>
        <p:blipFill>
          <a:blip r:embed="rId2"/>
          <a:stretch>
            <a:fillRect/>
          </a:stretch>
        </p:blipFill>
        <p:spPr>
          <a:xfrm rot="21600000">
            <a:off x="3556021" y="1641504"/>
            <a:ext cx="2692374" cy="1619194"/>
          </a:xfrm>
          <a:prstGeom prst="rect">
            <a:avLst/>
          </a:prstGeom>
        </p:spPr>
      </p:pic>
      <p:sp>
        <p:nvSpPr>
          <p:cNvPr id="802" name="textbox 802"/>
          <p:cNvSpPr/>
          <p:nvPr/>
        </p:nvSpPr>
        <p:spPr>
          <a:xfrm>
            <a:off x="765095" y="642204"/>
            <a:ext cx="4123054" cy="77724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spcAft>
                <a:spcPts val="0"/>
              </a:spcAft>
            </a:pPr>
            <a:r>
              <a:rPr sz="1700" b="1" kern="0" spc="-30" dirty="0">
                <a:solidFill>
                  <a:srgbClr val="000000">
                    <a:alpha val="100000"/>
                  </a:srgbClr>
                </a:solidFill>
                <a:latin typeface="黑体" panose="02010609060101010101" charset="-122"/>
                <a:ea typeface="黑体" panose="02010609060101010101" charset="-122"/>
                <a:cs typeface="黑体" panose="02010609060101010101" charset="-122"/>
              </a:rPr>
              <a:t>资源环境约束明显</a:t>
            </a:r>
            <a:endParaRPr sz="1700" dirty="0">
              <a:latin typeface="黑体" panose="02010609060101010101" charset="-122"/>
              <a:ea typeface="黑体" panose="02010609060101010101" charset="-122"/>
              <a:cs typeface="黑体" panose="02010609060101010101" charset="-122"/>
            </a:endParaRPr>
          </a:p>
          <a:p>
            <a:pPr algn="l" rtl="0" eaLnBrk="0">
              <a:lnSpc>
                <a:spcPct val="182000"/>
              </a:lnSpc>
            </a:pPr>
            <a:endParaRPr sz="1000" dirty="0">
              <a:latin typeface="Arial" panose="020B0604020202020204"/>
              <a:ea typeface="Arial" panose="020B0604020202020204"/>
              <a:cs typeface="Arial" panose="020B0604020202020204"/>
            </a:endParaRPr>
          </a:p>
          <a:p>
            <a:pPr algn="l" rtl="0" eaLnBrk="0">
              <a:lnSpc>
                <a:spcPct val="100000"/>
              </a:lnSpc>
            </a:pPr>
            <a:endParaRPr sz="300" dirty="0">
              <a:latin typeface="Arial" panose="020B0604020202020204"/>
              <a:ea typeface="Arial" panose="020B0604020202020204"/>
              <a:cs typeface="Arial" panose="020B0604020202020204"/>
            </a:endParaRPr>
          </a:p>
          <a:p>
            <a:pPr algn="r" rtl="0" eaLnBrk="0">
              <a:lnSpc>
                <a:spcPct val="99000"/>
              </a:lnSpc>
              <a:spcBef>
                <a:spcPts val="0"/>
              </a:spcBef>
            </a:pPr>
            <a:r>
              <a:rPr sz="1200" b="1" kern="0" spc="-30" dirty="0">
                <a:solidFill>
                  <a:srgbClr val="006500">
                    <a:alpha val="100000"/>
                  </a:srgbClr>
                </a:solidFill>
                <a:latin typeface="黑体" panose="02010609060101010101" charset="-122"/>
                <a:ea typeface="黑体" panose="02010609060101010101" charset="-122"/>
                <a:cs typeface="黑体" panose="02010609060101010101" charset="-122"/>
              </a:rPr>
              <a:t>“一多三少”是我国耕地</a:t>
            </a:r>
            <a:r>
              <a:rPr sz="1200" b="1" kern="0" spc="-40" dirty="0">
                <a:solidFill>
                  <a:srgbClr val="006500">
                    <a:alpha val="100000"/>
                  </a:srgbClr>
                </a:solidFill>
                <a:latin typeface="黑体" panose="02010609060101010101" charset="-122"/>
                <a:ea typeface="黑体" panose="02010609060101010101" charset="-122"/>
                <a:cs typeface="黑体" panose="02010609060101010101" charset="-122"/>
              </a:rPr>
              <a:t>的基本现状</a:t>
            </a:r>
            <a:endParaRPr sz="1200" dirty="0">
              <a:latin typeface="黑体" panose="02010609060101010101" charset="-122"/>
              <a:ea typeface="黑体" panose="02010609060101010101" charset="-122"/>
              <a:cs typeface="黑体" panose="02010609060101010101" charset="-122"/>
            </a:endParaRPr>
          </a:p>
        </p:txBody>
      </p:sp>
      <p:pic>
        <p:nvPicPr>
          <p:cNvPr id="804" name="picture 804"/>
          <p:cNvPicPr>
            <a:picLocks noChangeAspect="1"/>
          </p:cNvPicPr>
          <p:nvPr/>
        </p:nvPicPr>
        <p:blipFill>
          <a:blip r:embed="rId3"/>
          <a:stretch>
            <a:fillRect/>
          </a:stretch>
        </p:blipFill>
        <p:spPr>
          <a:xfrm rot="21600000">
            <a:off x="6769099" y="517521"/>
            <a:ext cx="666741" cy="3524224"/>
          </a:xfrm>
          <a:prstGeom prst="rect">
            <a:avLst/>
          </a:prstGeom>
        </p:spPr>
      </p:pic>
      <p:sp>
        <p:nvSpPr>
          <p:cNvPr id="806" name="textbox 806"/>
          <p:cNvSpPr/>
          <p:nvPr/>
        </p:nvSpPr>
        <p:spPr>
          <a:xfrm>
            <a:off x="3556027" y="3390559"/>
            <a:ext cx="2603500" cy="485775"/>
          </a:xfrm>
          <a:prstGeom prst="rect">
            <a:avLst/>
          </a:prstGeom>
          <a:noFill/>
          <a:ln w="0" cap="flat">
            <a:noFill/>
            <a:prstDash val="solid"/>
            <a:miter lim="0"/>
          </a:ln>
        </p:spPr>
        <p:txBody>
          <a:bodyPr vert="horz" wrap="square" lIns="0" tIns="0" rIns="0" bIns="0"/>
          <a:lstStyle/>
          <a:p>
            <a:pPr algn="l" rtl="0" eaLnBrk="0">
              <a:lnSpc>
                <a:spcPct val="71000"/>
              </a:lnSpc>
            </a:pPr>
            <a:endParaRPr sz="100" dirty="0">
              <a:latin typeface="Arial" panose="020B0604020202020204"/>
              <a:ea typeface="Arial" panose="020B0604020202020204"/>
              <a:cs typeface="Arial" panose="020B0604020202020204"/>
            </a:endParaRPr>
          </a:p>
          <a:p>
            <a:pPr marL="12700" algn="l" rtl="0" eaLnBrk="0">
              <a:lnSpc>
                <a:spcPct val="101000"/>
              </a:lnSpc>
              <a:spcBef>
                <a:spcPts val="0"/>
              </a:spcBef>
            </a:pP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吉林省四平市梨树县“国家百万亩绿色食品玉</a:t>
            </a: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30" dirty="0">
                <a:solidFill>
                  <a:srgbClr val="000000">
                    <a:alpha val="100000"/>
                  </a:srgbClr>
                </a:solidFill>
                <a:latin typeface="楷体" panose="02010609060101010101" charset="-122"/>
                <a:ea typeface="楷体" panose="02010609060101010101" charset="-122"/>
                <a:cs typeface="楷体" panose="02010609060101010101" charset="-122"/>
              </a:rPr>
              <a:t>米标准化基地核心区”,把秸</a:t>
            </a:r>
            <a:r>
              <a:rPr sz="1000" kern="0" spc="20" dirty="0">
                <a:solidFill>
                  <a:srgbClr val="000000">
                    <a:alpha val="100000"/>
                  </a:srgbClr>
                </a:solidFill>
                <a:latin typeface="楷体" panose="02010609060101010101" charset="-122"/>
                <a:ea typeface="楷体" panose="02010609060101010101" charset="-122"/>
                <a:cs typeface="楷体" panose="02010609060101010101" charset="-122"/>
              </a:rPr>
              <a:t>秆留在土地上，</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40" dirty="0">
                <a:solidFill>
                  <a:srgbClr val="000000">
                    <a:alpha val="100000"/>
                  </a:srgbClr>
                </a:solidFill>
                <a:latin typeface="楷体" panose="02010609060101010101" charset="-122"/>
                <a:ea typeface="楷体" panose="02010609060101010101" charset="-122"/>
                <a:cs typeface="楷体" panose="02010609060101010101" charset="-122"/>
              </a:rPr>
              <a:t>给土地盖一层“被子”保护宝贵</a:t>
            </a:r>
            <a:r>
              <a:rPr sz="1000" kern="0" spc="30" dirty="0">
                <a:solidFill>
                  <a:srgbClr val="000000">
                    <a:alpha val="100000"/>
                  </a:srgbClr>
                </a:solidFill>
                <a:latin typeface="楷体" panose="02010609060101010101" charset="-122"/>
                <a:ea typeface="楷体" panose="02010609060101010101" charset="-122"/>
                <a:cs typeface="楷体" panose="02010609060101010101" charset="-122"/>
              </a:rPr>
              <a:t>的黑土</a:t>
            </a:r>
            <a:endParaRPr sz="1000" dirty="0">
              <a:latin typeface="楷体" panose="02010609060101010101" charset="-122"/>
              <a:ea typeface="楷体" panose="02010609060101010101" charset="-122"/>
              <a:cs typeface="楷体" panose="02010609060101010101" charset="-122"/>
            </a:endParaRPr>
          </a:p>
        </p:txBody>
      </p:sp>
      <p:graphicFrame>
        <p:nvGraphicFramePr>
          <p:cNvPr id="810" name="table 810"/>
          <p:cNvGraphicFramePr>
            <a:graphicFrameLocks noGrp="1"/>
          </p:cNvGraphicFramePr>
          <p:nvPr/>
        </p:nvGraphicFramePr>
        <p:xfrm>
          <a:off x="1968503" y="1876438"/>
          <a:ext cx="1161414" cy="285115"/>
        </p:xfrm>
        <a:graphic>
          <a:graphicData uri="http://schemas.openxmlformats.org/drawingml/2006/table">
            <a:tbl>
              <a:tblPr/>
              <a:tblGrid>
                <a:gridCol w="1161414"/>
              </a:tblGrid>
              <a:tr h="281940">
                <a:tc>
                  <a:txBody>
                    <a:bodyPr/>
                    <a:lstStyle/>
                    <a:p>
                      <a:pPr algn="l" rtl="0" eaLnBrk="0">
                        <a:lnSpc>
                          <a:spcPct val="124000"/>
                        </a:lnSpc>
                      </a:pPr>
                      <a:endParaRPr sz="400" dirty="0">
                        <a:latin typeface="Arial" panose="020B0604020202020204"/>
                        <a:ea typeface="Arial" panose="020B0604020202020204"/>
                        <a:cs typeface="Arial" panose="020B0604020202020204"/>
                      </a:endParaRPr>
                    </a:p>
                    <a:p>
                      <a:pPr marL="122555" algn="l" rtl="0" eaLnBrk="0">
                        <a:lnSpc>
                          <a:spcPct val="100000"/>
                        </a:lnSpc>
                        <a:spcBef>
                          <a:spcPts val="0"/>
                        </a:spcBef>
                      </a:pPr>
                      <a:r>
                        <a:rPr sz="1200" b="1" kern="0" spc="0" dirty="0">
                          <a:solidFill>
                            <a:srgbClr val="000000">
                              <a:alpha val="100000"/>
                            </a:srgbClr>
                          </a:solidFill>
                          <a:latin typeface="黑体" panose="02010609060101010101" charset="-122"/>
                          <a:ea typeface="黑体" panose="02010609060101010101" charset="-122"/>
                          <a:cs typeface="黑体" panose="02010609060101010101" charset="-122"/>
                        </a:rPr>
                        <a:t>人均占有量</a:t>
                      </a:r>
                      <a:r>
                        <a:rPr sz="1200" b="1" kern="0" spc="0" dirty="0">
                          <a:solidFill>
                            <a:srgbClr val="C45400">
                              <a:alpha val="100000"/>
                            </a:srgbClr>
                          </a:solidFill>
                          <a:latin typeface="黑体" panose="02010609060101010101" charset="-122"/>
                          <a:ea typeface="黑体" panose="02010609060101010101" charset="-122"/>
                          <a:cs typeface="黑体" panose="02010609060101010101" charset="-122"/>
                        </a:rPr>
                        <a:t>少</a:t>
                      </a:r>
                      <a:endParaRPr sz="1200" dirty="0">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FF"/>
                      </a:solidFill>
                      <a:prstDash val="solid"/>
                      <a:round/>
                      <a:headEnd type="none" w="med" len="med"/>
                      <a:tailEnd type="none" w="med" len="med"/>
                    </a:lnR>
                    <a:lnT w="3175" cap="flat" cmpd="sng" algn="ctr">
                      <a:solidFill>
                        <a:srgbClr val="0000FF"/>
                      </a:solidFill>
                      <a:prstDash val="solid"/>
                      <a:round/>
                      <a:headEnd type="none" w="med" len="med"/>
                      <a:tailEnd type="none" w="med" len="med"/>
                    </a:lnT>
                    <a:lnB w="6350" cap="flat" cmpd="sng" algn="ctr">
                      <a:solidFill>
                        <a:srgbClr val="0000FF"/>
                      </a:solidFill>
                      <a:prstDash val="solid"/>
                      <a:round/>
                      <a:headEnd type="none" w="med" len="med"/>
                      <a:tailEnd type="none" w="med" len="med"/>
                    </a:lnB>
                  </a:tcPr>
                </a:tc>
              </a:tr>
            </a:tbl>
          </a:graphicData>
        </a:graphic>
      </p:graphicFrame>
      <p:sp>
        <p:nvSpPr>
          <p:cNvPr id="812" name="textbox 812"/>
          <p:cNvSpPr/>
          <p:nvPr/>
        </p:nvSpPr>
        <p:spPr>
          <a:xfrm>
            <a:off x="1149432" y="2191795"/>
            <a:ext cx="330834" cy="1029335"/>
          </a:xfrm>
          <a:prstGeom prst="rect">
            <a:avLst/>
          </a:prstGeom>
          <a:noFill/>
          <a:ln w="0" cap="flat">
            <a:noFill/>
            <a:prstDash val="solid"/>
            <a:miter lim="0"/>
          </a:ln>
        </p:spPr>
        <p:txBody>
          <a:bodyPr vert="eaVert" wrap="square" lIns="0" tIns="0" rIns="0" bIns="0"/>
          <a:lstStyle/>
          <a:p>
            <a:pPr algn="l" rtl="0" eaLnBrk="0">
              <a:lnSpc>
                <a:spcPct val="72000"/>
              </a:lnSpc>
            </a:pPr>
            <a:endParaRPr sz="100" dirty="0">
              <a:latin typeface="Arial" panose="020B0604020202020204"/>
              <a:ea typeface="Arial" panose="020B0604020202020204"/>
              <a:cs typeface="Arial" panose="020B0604020202020204"/>
            </a:endParaRPr>
          </a:p>
          <a:p>
            <a:pPr marL="12700" algn="l" rtl="0" eaLnBrk="0">
              <a:lnSpc>
                <a:spcPct val="86000"/>
              </a:lnSpc>
              <a:spcBef>
                <a:spcPts val="0"/>
              </a:spcBef>
            </a:pPr>
            <a:r>
              <a:rPr sz="2300" kern="0" spc="330" dirty="0">
                <a:solidFill>
                  <a:srgbClr val="000000">
                    <a:alpha val="100000"/>
                  </a:srgbClr>
                </a:solidFill>
                <a:latin typeface="黑体" panose="02010609060101010101" charset="-122"/>
                <a:ea typeface="黑体" panose="02010609060101010101" charset="-122"/>
                <a:cs typeface="黑体" panose="02010609060101010101" charset="-122"/>
              </a:rPr>
              <a:t>总量多</a:t>
            </a:r>
            <a:endParaRPr sz="2300" dirty="0">
              <a:latin typeface="黑体" panose="02010609060101010101" charset="-122"/>
              <a:ea typeface="黑体" panose="02010609060101010101" charset="-122"/>
              <a:cs typeface="黑体" panose="02010609060101010101" charset="-122"/>
            </a:endParaRPr>
          </a:p>
        </p:txBody>
      </p:sp>
      <p:pic>
        <p:nvPicPr>
          <p:cNvPr id="814" name="picture 814"/>
          <p:cNvPicPr>
            <a:picLocks noChangeAspect="1"/>
          </p:cNvPicPr>
          <p:nvPr/>
        </p:nvPicPr>
        <p:blipFill>
          <a:blip r:embed="rId4"/>
          <a:stretch>
            <a:fillRect/>
          </a:stretch>
        </p:blipFill>
        <p:spPr>
          <a:xfrm rot="21600000">
            <a:off x="3009908" y="3146387"/>
            <a:ext cx="317488" cy="330212"/>
          </a:xfrm>
          <a:prstGeom prst="rect">
            <a:avLst/>
          </a:prstGeom>
        </p:spPr>
      </p:pic>
      <p:sp>
        <p:nvSpPr>
          <p:cNvPr id="816" name="textbox 816"/>
          <p:cNvSpPr/>
          <p:nvPr/>
        </p:nvSpPr>
        <p:spPr>
          <a:xfrm>
            <a:off x="2078629" y="3238289"/>
            <a:ext cx="1097280" cy="21970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99000"/>
              </a:lnSpc>
              <a:spcBef>
                <a:spcPts val="0"/>
              </a:spcBef>
            </a:pPr>
            <a:r>
              <a:rPr sz="1200" b="1" u="sng" kern="0" spc="-10" dirty="0">
                <a:solidFill>
                  <a:srgbClr val="000000">
                    <a:alpha val="100000"/>
                  </a:srgbClr>
                </a:solidFill>
                <a:latin typeface="黑体" panose="02010609060101010101" charset="-122"/>
                <a:ea typeface="黑体" panose="02010609060101010101" charset="-122"/>
                <a:cs typeface="黑体" panose="02010609060101010101" charset="-122"/>
              </a:rPr>
              <a:t>耕地后备资源少</a:t>
            </a:r>
            <a:endParaRPr sz="1200" dirty="0">
              <a:latin typeface="黑体" panose="02010609060101010101" charset="-122"/>
              <a:ea typeface="黑体" panose="02010609060101010101" charset="-122"/>
              <a:cs typeface="黑体" panose="02010609060101010101" charset="-122"/>
            </a:endParaRPr>
          </a:p>
        </p:txBody>
      </p:sp>
      <p:sp>
        <p:nvSpPr>
          <p:cNvPr id="818" name="textbox 818"/>
          <p:cNvSpPr/>
          <p:nvPr/>
        </p:nvSpPr>
        <p:spPr>
          <a:xfrm>
            <a:off x="2078974" y="2592404"/>
            <a:ext cx="909319" cy="25019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9000"/>
              </a:lnSpc>
              <a:spcBef>
                <a:spcPts val="0"/>
              </a:spcBef>
            </a:pPr>
            <a:r>
              <a:rPr sz="1400" b="1" u="sng" kern="0" spc="-20" dirty="0">
                <a:solidFill>
                  <a:srgbClr val="000000">
                    <a:alpha val="100000"/>
                  </a:srgbClr>
                </a:solidFill>
                <a:latin typeface="黑体" panose="02010609060101010101" charset="-122"/>
                <a:ea typeface="黑体" panose="02010609060101010101" charset="-122"/>
                <a:cs typeface="黑体" panose="02010609060101010101" charset="-122"/>
              </a:rPr>
              <a:t>优质的耕地</a:t>
            </a:r>
            <a:endParaRPr sz="1400" dirty="0">
              <a:latin typeface="黑体" panose="02010609060101010101" charset="-122"/>
              <a:ea typeface="黑体" panose="02010609060101010101" charset="-122"/>
              <a:cs typeface="黑体" panose="02010609060101010101" charset="-122"/>
            </a:endParaRPr>
          </a:p>
        </p:txBody>
      </p:sp>
      <p:pic>
        <p:nvPicPr>
          <p:cNvPr id="820" name="picture 820"/>
          <p:cNvPicPr>
            <a:picLocks noChangeAspect="1"/>
          </p:cNvPicPr>
          <p:nvPr/>
        </p:nvPicPr>
        <p:blipFill>
          <a:blip r:embed="rId5"/>
          <a:stretch>
            <a:fillRect/>
          </a:stretch>
        </p:blipFill>
        <p:spPr>
          <a:xfrm rot="21600000">
            <a:off x="603257" y="523830"/>
            <a:ext cx="6352" cy="3517915"/>
          </a:xfrm>
          <a:prstGeom prst="rect">
            <a:avLst/>
          </a:prstGeom>
        </p:spPr>
      </p:pic>
      <p:pic>
        <p:nvPicPr>
          <p:cNvPr id="822" name="picture 822"/>
          <p:cNvPicPr>
            <a:picLocks noChangeAspect="1"/>
          </p:cNvPicPr>
          <p:nvPr/>
        </p:nvPicPr>
        <p:blipFill>
          <a:blip r:embed="rId6"/>
          <a:stretch>
            <a:fillRect/>
          </a:stretch>
        </p:blipFill>
        <p:spPr>
          <a:xfrm rot="21600000">
            <a:off x="1968503" y="3178145"/>
            <a:ext cx="1327128" cy="6415"/>
          </a:xfrm>
          <a:prstGeom prst="rect">
            <a:avLst/>
          </a:prstGeom>
        </p:spPr>
      </p:pic>
      <p:pic>
        <p:nvPicPr>
          <p:cNvPr id="824" name="picture 824"/>
          <p:cNvPicPr>
            <a:picLocks noChangeAspect="1"/>
          </p:cNvPicPr>
          <p:nvPr/>
        </p:nvPicPr>
        <p:blipFill>
          <a:blip r:embed="rId7"/>
          <a:stretch>
            <a:fillRect/>
          </a:stretch>
        </p:blipFill>
        <p:spPr>
          <a:xfrm rot="21600000">
            <a:off x="1962151" y="2555877"/>
            <a:ext cx="1162032" cy="63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textbox 826"/>
          <p:cNvSpPr/>
          <p:nvPr/>
        </p:nvSpPr>
        <p:spPr>
          <a:xfrm>
            <a:off x="1352550" y="2780030"/>
            <a:ext cx="5537835" cy="1632585"/>
          </a:xfrm>
          <a:prstGeom prst="rect">
            <a:avLst/>
          </a:prstGeom>
          <a:noFill/>
          <a:ln w="0" cap="flat">
            <a:noFill/>
            <a:prstDash val="solid"/>
            <a:miter lim="0"/>
          </a:ln>
        </p:spPr>
        <p:txBody>
          <a:bodyPr vert="horz" wrap="square" lIns="0" tIns="0" rIns="0" bIns="0"/>
          <a:lstStyle/>
          <a:p>
            <a:pPr algn="l" rtl="0" eaLnBrk="0">
              <a:lnSpc>
                <a:spcPct val="68000"/>
              </a:lnSpc>
            </a:pPr>
            <a:endParaRPr sz="100" dirty="0">
              <a:latin typeface="Arial" panose="020B0604020202020204"/>
              <a:ea typeface="Arial" panose="020B0604020202020204"/>
              <a:cs typeface="Arial" panose="020B0604020202020204"/>
            </a:endParaRPr>
          </a:p>
          <a:p>
            <a:pPr marL="12700" algn="l" rtl="0" eaLnBrk="0">
              <a:lnSpc>
                <a:spcPct val="132000"/>
              </a:lnSpc>
              <a:spcBef>
                <a:spcPts val="0"/>
              </a:spcBef>
            </a:pPr>
            <a:r>
              <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随着我国参与经济全球化程度不断加深，</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我国产业链供应链自主可控能力不断增强、韧性持</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续提升，产业链供应链也越来越长，这</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为我国制造业发展、产业体系健全、产业转换升级提</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供了重要物质保障。同时，当前我国经</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济发展面临的国际环境和国内条件都在发生深刻而复</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杂的变化，产业链供应链安全稳定运</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行仍然存在不少风险隐患，产业基础投入不足，产业链</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整体上处于中低端，大而不强、宽而不深，产业链</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供应链前后向关联不够紧密，上下游协同</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创新能力有待提升；在全球产业链供应链重</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塑中的竞争力还不强，一些高端产业链对外依存</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度较高，存在被外方人</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为断供的风险。因此，要着力打造自主可控、安全可靠的产业链供应</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链，奠定加快构建新发</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展格局、推动高质量发展的重要基础。</a:t>
            </a:r>
            <a:endParaRPr sz="12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828" name="textbox 828"/>
          <p:cNvSpPr/>
          <p:nvPr/>
        </p:nvSpPr>
        <p:spPr>
          <a:xfrm>
            <a:off x="1414693" y="5938850"/>
            <a:ext cx="5252084" cy="899794"/>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2089150" algn="l" rtl="0" eaLnBrk="0">
              <a:lnSpc>
                <a:spcPct val="97000"/>
              </a:lnSpc>
              <a:spcBef>
                <a:spcPts val="0"/>
              </a:spcBef>
              <a:spcAft>
                <a:spcPts val="0"/>
              </a:spcAft>
            </a:pPr>
            <a:r>
              <a:rPr sz="2700" b="1" kern="0" spc="40" dirty="0">
                <a:solidFill>
                  <a:srgbClr val="BE0000">
                    <a:alpha val="100000"/>
                  </a:srgbClr>
                </a:solidFill>
                <a:latin typeface="黑体" panose="02010609060101010101" charset="-122"/>
                <a:ea typeface="黑体" panose="02010609060101010101" charset="-122"/>
                <a:cs typeface="黑体" panose="02010609060101010101" charset="-122"/>
              </a:rPr>
              <a:t>第三节</a:t>
            </a:r>
            <a:endParaRPr sz="27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85"/>
              </a:spcBef>
            </a:pPr>
            <a:r>
              <a:rPr sz="2700" b="1" kern="0" spc="30" dirty="0">
                <a:solidFill>
                  <a:srgbClr val="BE0000">
                    <a:alpha val="100000"/>
                  </a:srgbClr>
                </a:solidFill>
                <a:latin typeface="黑体" panose="02010609060101010101" charset="-122"/>
                <a:ea typeface="黑体" panose="02010609060101010101" charset="-122"/>
                <a:cs typeface="黑体" panose="02010609060101010101" charset="-122"/>
              </a:rPr>
              <a:t>新时代维护经济安全的途</a:t>
            </a:r>
            <a:r>
              <a:rPr sz="2700" b="1" kern="0" spc="20" dirty="0">
                <a:solidFill>
                  <a:srgbClr val="BE0000">
                    <a:alpha val="100000"/>
                  </a:srgbClr>
                </a:solidFill>
                <a:latin typeface="黑体" panose="02010609060101010101" charset="-122"/>
                <a:ea typeface="黑体" panose="02010609060101010101" charset="-122"/>
                <a:cs typeface="黑体" panose="02010609060101010101" charset="-122"/>
              </a:rPr>
              <a:t>径和方法</a:t>
            </a:r>
            <a:endParaRPr sz="2700" dirty="0">
              <a:latin typeface="黑体" panose="02010609060101010101" charset="-122"/>
              <a:ea typeface="黑体" panose="02010609060101010101" charset="-122"/>
              <a:cs typeface="黑体" panose="02010609060101010101" charset="-122"/>
            </a:endParaRPr>
          </a:p>
        </p:txBody>
      </p:sp>
      <p:sp>
        <p:nvSpPr>
          <p:cNvPr id="830" name="textbox 830"/>
          <p:cNvSpPr/>
          <p:nvPr/>
        </p:nvSpPr>
        <p:spPr>
          <a:xfrm>
            <a:off x="2184431" y="2178050"/>
            <a:ext cx="3651250" cy="362584"/>
          </a:xfrm>
          <a:prstGeom prst="roundRect">
            <a:avLst/>
          </a:prstGeom>
          <a:solidFill>
            <a:srgbClr val="BE0000">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1163320" algn="l" rtl="0" eaLnBrk="0">
              <a:lnSpc>
                <a:spcPct val="96000"/>
              </a:lnSpc>
              <a:spcBef>
                <a:spcPts val="5"/>
              </a:spcBef>
            </a:pPr>
            <a:r>
              <a:rPr sz="1000" b="1" kern="0" spc="-80" dirty="0">
                <a:solidFill>
                  <a:srgbClr val="FFFFFF">
                    <a:alpha val="100000"/>
                  </a:srgbClr>
                </a:solidFill>
                <a:latin typeface="黑体" panose="02010609060101010101" charset="-122"/>
                <a:ea typeface="黑体" panose="02010609060101010101" charset="-122"/>
                <a:cs typeface="黑体" panose="02010609060101010101" charset="-122"/>
                <a:sym typeface="+mn-ea"/>
              </a:rPr>
              <a:t>(三)产业链供应链安全风险</a:t>
            </a:r>
            <a:endParaRPr sz="1000" dirty="0">
              <a:latin typeface="黑体" panose="02010609060101010101" charset="-122"/>
              <a:ea typeface="黑体" panose="02010609060101010101" charset="-122"/>
              <a:cs typeface="黑体" panose="02010609060101010101" charset="-122"/>
            </a:endParaRPr>
          </a:p>
        </p:txBody>
      </p:sp>
      <p:sp>
        <p:nvSpPr>
          <p:cNvPr id="836" name="textbox 836"/>
          <p:cNvSpPr/>
          <p:nvPr/>
        </p:nvSpPr>
        <p:spPr>
          <a:xfrm>
            <a:off x="1414145" y="1546225"/>
            <a:ext cx="4081145" cy="27622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600" b="1" kern="0" spc="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18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0" dirty="0">
                <a:solidFill>
                  <a:srgbClr val="FB0000">
                    <a:alpha val="100000"/>
                  </a:srgbClr>
                </a:solidFill>
                <a:latin typeface="黑体" panose="02010609060101010101" charset="-122"/>
                <a:ea typeface="黑体" panose="02010609060101010101" charset="-122"/>
                <a:cs typeface="黑体" panose="02010609060101010101" charset="-122"/>
              </a:rPr>
              <a:t>、维护重点经济领域安</a:t>
            </a: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全面临的风险挑战</a:t>
            </a:r>
            <a:endParaRPr sz="16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838" name="picture 838"/>
          <p:cNvPicPr>
            <a:picLocks noChangeAspect="1"/>
          </p:cNvPicPr>
          <p:nvPr/>
        </p:nvPicPr>
        <p:blipFill>
          <a:blip r:embed="rId1"/>
          <a:stretch>
            <a:fillRect/>
          </a:stretch>
        </p:blipFill>
        <p:spPr>
          <a:xfrm rot="21600000">
            <a:off x="5619780" y="1663698"/>
            <a:ext cx="1168384" cy="260384"/>
          </a:xfrm>
          <a:prstGeom prst="rect">
            <a:avLst/>
          </a:prstGeom>
        </p:spPr>
      </p:pic>
      <p:pic>
        <p:nvPicPr>
          <p:cNvPr id="840" name="picture 840"/>
          <p:cNvPicPr>
            <a:picLocks noChangeAspect="1"/>
          </p:cNvPicPr>
          <p:nvPr/>
        </p:nvPicPr>
        <p:blipFill>
          <a:blip r:embed="rId2"/>
          <a:stretch>
            <a:fillRect/>
          </a:stretch>
        </p:blipFill>
        <p:spPr>
          <a:xfrm rot="21600000">
            <a:off x="984283" y="1593871"/>
            <a:ext cx="368235" cy="374589"/>
          </a:xfrm>
          <a:prstGeom prst="rect">
            <a:avLst/>
          </a:prstGeom>
        </p:spPr>
      </p:pic>
      <p:pic>
        <p:nvPicPr>
          <p:cNvPr id="842" name="picture 842"/>
          <p:cNvPicPr>
            <a:picLocks noChangeAspect="1"/>
          </p:cNvPicPr>
          <p:nvPr/>
        </p:nvPicPr>
        <p:blipFill>
          <a:blip r:embed="rId3"/>
          <a:stretch>
            <a:fillRect/>
          </a:stretch>
        </p:blipFill>
        <p:spPr>
          <a:xfrm rot="21600000">
            <a:off x="1403341" y="1898633"/>
            <a:ext cx="5721371" cy="1272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 name="textbox 850"/>
          <p:cNvSpPr/>
          <p:nvPr/>
        </p:nvSpPr>
        <p:spPr>
          <a:xfrm>
            <a:off x="1358867" y="5424902"/>
            <a:ext cx="4729479" cy="1834514"/>
          </a:xfrm>
          <a:prstGeom prst="rect">
            <a:avLst/>
          </a:prstGeom>
          <a:noFill/>
          <a:ln w="0" cap="flat">
            <a:noFill/>
            <a:prstDash val="solid"/>
            <a:miter lim="0"/>
          </a:ln>
        </p:spPr>
        <p:txBody>
          <a:bodyPr vert="horz" wrap="square" lIns="0" tIns="0" rIns="0" bIns="0"/>
          <a:lstStyle/>
          <a:p>
            <a:pPr algn="l" rtl="0" eaLnBrk="0">
              <a:lnSpc>
                <a:spcPct val="16000"/>
              </a:lnSpc>
            </a:pPr>
            <a:endParaRPr sz="100" dirty="0">
              <a:latin typeface="Arial" panose="020B0604020202020204"/>
              <a:ea typeface="Arial" panose="020B0604020202020204"/>
              <a:cs typeface="Arial" panose="020B0604020202020204"/>
            </a:endParaRPr>
          </a:p>
          <a:p>
            <a:pPr marL="12700" indent="285750" algn="l" rtl="0" eaLnBrk="0">
              <a:lnSpc>
                <a:spcPct val="139000"/>
              </a:lnSpc>
              <a:spcBef>
                <a:spcPts val="0"/>
              </a:spcBef>
              <a:spcAft>
                <a:spcPts val="0"/>
              </a:spcAf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维护我国基本经济制度安全，要坚持公有制</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主体地位不动摇、国有经济主导作用不动摇</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。这是保证生产力不断发展和广大人民群众共享发展成果的制度保证，也是巩固党的执政地位、坚持我国社会主义制度的重要保证。</a:t>
            </a:r>
            <a:endParaRPr sz="1200" dirty="0">
              <a:latin typeface="黑体" panose="02010609060101010101" charset="-122"/>
              <a:ea typeface="黑体" panose="02010609060101010101" charset="-122"/>
              <a:cs typeface="黑体" panose="02010609060101010101" charset="-122"/>
            </a:endParaRPr>
          </a:p>
          <a:p>
            <a:pPr marL="12700" indent="285750" algn="l" rtl="0" eaLnBrk="0">
              <a:lnSpc>
                <a:spcPct val="149000"/>
              </a:lnSpc>
              <a:spcBef>
                <a:spcPts val="165"/>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公有制经济是全体人民的宝贵财富，国有</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企业是中国特色社会主义的重要物质基础和政</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治基础，要深化国资国企改</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革，加快国有经济布局优化和结构调整，推动国有资本和国有企</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业做强做优做大，提升企业核心竞争力</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。维护我国基本经济制度安全，还必须毫不动摇鼓励</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、支持、引导非公有</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制经济发展。深入贯彻《中共中央国务院关于促进民营经济发展壮大的</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意见》,促进民营经济发展壮大，</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使其在全面建设社会主义现代化国家新征程中作出积极贡献</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,在实现中华民族伟大复兴历史进程中肩负起更大使命，承担起更大责任，发挥更大作用</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852" name="textbox 852"/>
          <p:cNvSpPr/>
          <p:nvPr/>
        </p:nvSpPr>
        <p:spPr>
          <a:xfrm>
            <a:off x="1356223" y="1715246"/>
            <a:ext cx="4734559" cy="777240"/>
          </a:xfrm>
          <a:prstGeom prst="rect">
            <a:avLst/>
          </a:prstGeom>
          <a:noFill/>
          <a:ln w="0" cap="flat">
            <a:noFill/>
            <a:prstDash val="solid"/>
            <a:miter lim="0"/>
          </a:ln>
        </p:spPr>
        <p:txBody>
          <a:bodyPr vert="horz" wrap="square" lIns="0" tIns="194" rIns="0" bIns="0"/>
          <a:lstStyle/>
          <a:p>
            <a:pPr marL="15240" indent="285750" algn="l" rtl="0" eaLnBrk="0">
              <a:lnSpc>
                <a:spcPct val="134000"/>
              </a:lnSpc>
              <a:spcBef>
                <a:spcPts val="0"/>
              </a:spcBef>
              <a:spcAft>
                <a:spcPts val="0"/>
              </a:spcAft>
            </a:pP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新时代维护经济安全，必须深入贯彻习近平经济思想，聚焦经济建设中心工作和高质量 发展首要任务，坚持改革开放的经济发展道路，坚持把保证基本经济制度安全放在首位，维  护经济主权安全，巩固经济秩序安全，防范化解重点经济领域安全风险，加快发展新质生产力。</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grpSp>
        <p:nvGrpSpPr>
          <p:cNvPr id="12" name="group 12"/>
          <p:cNvGrpSpPr/>
          <p:nvPr/>
        </p:nvGrpSpPr>
        <p:grpSpPr>
          <a:xfrm rot="21600000">
            <a:off x="1847876" y="4873584"/>
            <a:ext cx="3676603" cy="381006"/>
            <a:chOff x="0" y="0"/>
            <a:chExt cx="3676603" cy="381006"/>
          </a:xfrm>
        </p:grpSpPr>
        <p:pic>
          <p:nvPicPr>
            <p:cNvPr id="854" name="picture 854"/>
            <p:cNvPicPr>
              <a:picLocks noChangeAspect="1"/>
            </p:cNvPicPr>
            <p:nvPr/>
          </p:nvPicPr>
          <p:blipFill>
            <a:blip r:embed="rId1"/>
            <a:stretch>
              <a:fillRect/>
            </a:stretch>
          </p:blipFill>
          <p:spPr>
            <a:xfrm rot="21600000">
              <a:off x="0" y="0"/>
              <a:ext cx="3676603" cy="381006"/>
            </a:xfrm>
            <a:prstGeom prst="rect">
              <a:avLst/>
            </a:prstGeom>
          </p:spPr>
        </p:pic>
        <p:sp>
          <p:nvSpPr>
            <p:cNvPr id="856" name="textbox 856"/>
            <p:cNvSpPr/>
            <p:nvPr/>
          </p:nvSpPr>
          <p:spPr>
            <a:xfrm>
              <a:off x="-12700" y="-12700"/>
              <a:ext cx="3702050" cy="421640"/>
            </a:xfrm>
            <a:prstGeom prst="rect">
              <a:avLst/>
            </a:prstGeom>
            <a:noFill/>
            <a:ln w="0" cap="flat">
              <a:noFill/>
              <a:prstDash val="solid"/>
              <a:miter lim="0"/>
            </a:ln>
          </p:spPr>
          <p:txBody>
            <a:bodyPr vert="horz" wrap="square" lIns="0" tIns="0" rIns="0" bIns="0"/>
            <a:lstStyle/>
            <a:p>
              <a:pPr algn="l" rtl="0" eaLnBrk="0">
                <a:lnSpc>
                  <a:spcPct val="113000"/>
                </a:lnSpc>
              </a:pPr>
              <a:endParaRPr sz="200" dirty="0">
                <a:latin typeface="Arial" panose="020B0604020202020204"/>
                <a:ea typeface="Arial" panose="020B0604020202020204"/>
                <a:cs typeface="Arial" panose="020B0604020202020204"/>
              </a:endParaRPr>
            </a:p>
            <a:p>
              <a:pPr marL="185420" algn="l" rtl="0" eaLnBrk="0">
                <a:lnSpc>
                  <a:spcPct val="97000"/>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rPr>
                <a:t>(一)毫不动摇巩固和发展公有制经济，毫不</a:t>
              </a:r>
              <a:r>
                <a:rPr sz="900" b="1" kern="0" spc="0" dirty="0">
                  <a:solidFill>
                    <a:srgbClr val="FFFFFF">
                      <a:alpha val="100000"/>
                    </a:srgbClr>
                  </a:solidFill>
                  <a:latin typeface="黑体" panose="02010609060101010101" charset="-122"/>
                  <a:ea typeface="黑体" panose="02010609060101010101" charset="-122"/>
                  <a:cs typeface="黑体" panose="02010609060101010101" charset="-122"/>
                </a:rPr>
                <a:t>动摇鼓励、支持、引导</a:t>
              </a:r>
              <a:endParaRPr sz="900" dirty="0">
                <a:latin typeface="黑体" panose="02010609060101010101" charset="-122"/>
                <a:ea typeface="黑体" panose="02010609060101010101" charset="-122"/>
                <a:cs typeface="黑体" panose="02010609060101010101" charset="-122"/>
              </a:endParaRPr>
            </a:p>
            <a:p>
              <a:pPr algn="l" rtl="0" eaLnBrk="0">
                <a:lnSpc>
                  <a:spcPct val="111000"/>
                </a:lnSpc>
              </a:pPr>
              <a:endParaRPr sz="300" dirty="0">
                <a:latin typeface="Arial" panose="020B0604020202020204"/>
                <a:ea typeface="Arial" panose="020B0604020202020204"/>
                <a:cs typeface="Arial" panose="020B0604020202020204"/>
              </a:endParaRPr>
            </a:p>
            <a:p>
              <a:pPr marL="1398270" algn="l" rtl="0" eaLnBrk="0">
                <a:lnSpc>
                  <a:spcPct val="100000"/>
                </a:lnSpc>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rPr>
                <a:t>非公有制经济发展</a:t>
              </a:r>
              <a:endParaRPr sz="900" dirty="0">
                <a:latin typeface="黑体" panose="02010609060101010101" charset="-122"/>
                <a:ea typeface="黑体" panose="02010609060101010101" charset="-122"/>
                <a:cs typeface="黑体" panose="02010609060101010101" charset="-122"/>
              </a:endParaRPr>
            </a:p>
          </p:txBody>
        </p:sp>
      </p:grpSp>
      <p:pic>
        <p:nvPicPr>
          <p:cNvPr id="862" name="picture 862"/>
          <p:cNvPicPr>
            <a:picLocks noChangeAspect="1"/>
          </p:cNvPicPr>
          <p:nvPr/>
        </p:nvPicPr>
        <p:blipFill>
          <a:blip r:embed="rId2"/>
          <a:stretch>
            <a:fillRect/>
          </a:stretch>
        </p:blipFill>
        <p:spPr>
          <a:xfrm rot="21600000">
            <a:off x="5289577" y="822283"/>
            <a:ext cx="1181090" cy="260384"/>
          </a:xfrm>
          <a:prstGeom prst="rect">
            <a:avLst/>
          </a:prstGeom>
        </p:spPr>
      </p:pic>
      <p:sp>
        <p:nvSpPr>
          <p:cNvPr id="864" name="textbox 864"/>
          <p:cNvSpPr/>
          <p:nvPr/>
        </p:nvSpPr>
        <p:spPr>
          <a:xfrm>
            <a:off x="1078865" y="4253865"/>
            <a:ext cx="4126230" cy="22923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600" b="1" kern="0" spc="100" dirty="0">
                <a:solidFill>
                  <a:srgbClr val="F90000">
                    <a:alpha val="100000"/>
                  </a:srgbClr>
                </a:solidFill>
                <a:latin typeface="黑体" panose="02010609060101010101" charset="-122"/>
                <a:ea typeface="黑体" panose="02010609060101010101" charset="-122"/>
                <a:cs typeface="黑体" panose="02010609060101010101" charset="-122"/>
              </a:rPr>
              <a:t>一</a:t>
            </a:r>
            <a:r>
              <a:rPr sz="1600" kern="0" spc="-170" dirty="0">
                <a:solidFill>
                  <a:srgbClr val="F90000">
                    <a:alpha val="100000"/>
                  </a:srgbClr>
                </a:solidFill>
                <a:latin typeface="黑体" panose="02010609060101010101" charset="-122"/>
                <a:ea typeface="黑体" panose="02010609060101010101" charset="-122"/>
                <a:cs typeface="黑体" panose="02010609060101010101" charset="-122"/>
              </a:rPr>
              <a:t> </a:t>
            </a:r>
            <a:r>
              <a:rPr sz="1600" b="1" kern="0" spc="100" dirty="0">
                <a:solidFill>
                  <a:srgbClr val="F90000">
                    <a:alpha val="100000"/>
                  </a:srgbClr>
                </a:solidFill>
                <a:latin typeface="黑体" panose="02010609060101010101" charset="-122"/>
                <a:ea typeface="黑体" panose="02010609060101010101" charset="-122"/>
                <a:cs typeface="黑体" panose="02010609060101010101" charset="-122"/>
              </a:rPr>
              <a:t>、坚持和完善社会主</a:t>
            </a:r>
            <a:r>
              <a:rPr sz="1600" b="1" kern="0" spc="90" dirty="0">
                <a:solidFill>
                  <a:srgbClr val="F90000">
                    <a:alpha val="100000"/>
                  </a:srgbClr>
                </a:solidFill>
                <a:latin typeface="黑体" panose="02010609060101010101" charset="-122"/>
                <a:ea typeface="黑体" panose="02010609060101010101" charset="-122"/>
                <a:cs typeface="黑体" panose="02010609060101010101" charset="-122"/>
              </a:rPr>
              <a:t>义基本经济制度</a:t>
            </a:r>
            <a:endParaRPr sz="1600" b="1" kern="0" spc="90" dirty="0">
              <a:solidFill>
                <a:srgbClr val="F90000">
                  <a:alpha val="100000"/>
                </a:srgbClr>
              </a:solidFill>
              <a:latin typeface="黑体" panose="02010609060101010101" charset="-122"/>
              <a:ea typeface="黑体" panose="02010609060101010101" charset="-122"/>
              <a:cs typeface="黑体" panose="02010609060101010101" charset="-122"/>
            </a:endParaRPr>
          </a:p>
        </p:txBody>
      </p:sp>
      <p:pic>
        <p:nvPicPr>
          <p:cNvPr id="866" name="picture 866"/>
          <p:cNvPicPr>
            <a:picLocks noChangeAspect="1"/>
          </p:cNvPicPr>
          <p:nvPr/>
        </p:nvPicPr>
        <p:blipFill>
          <a:blip r:embed="rId3"/>
          <a:stretch>
            <a:fillRect/>
          </a:stretch>
        </p:blipFill>
        <p:spPr>
          <a:xfrm rot="21600000">
            <a:off x="5314913" y="4397407"/>
            <a:ext cx="1117637" cy="203174"/>
          </a:xfrm>
          <a:prstGeom prst="rect">
            <a:avLst/>
          </a:prstGeom>
        </p:spPr>
      </p:pic>
      <p:pic>
        <p:nvPicPr>
          <p:cNvPr id="868" name="picture 868"/>
          <p:cNvPicPr>
            <a:picLocks noChangeAspect="1"/>
          </p:cNvPicPr>
          <p:nvPr/>
        </p:nvPicPr>
        <p:blipFill>
          <a:blip r:embed="rId4"/>
          <a:stretch>
            <a:fillRect/>
          </a:stretch>
        </p:blipFill>
        <p:spPr>
          <a:xfrm rot="21600000">
            <a:off x="660433" y="746146"/>
            <a:ext cx="374587" cy="374589"/>
          </a:xfrm>
          <a:prstGeom prst="rect">
            <a:avLst/>
          </a:prstGeom>
        </p:spPr>
      </p:pic>
      <p:pic>
        <p:nvPicPr>
          <p:cNvPr id="870" name="picture 870"/>
          <p:cNvPicPr>
            <a:picLocks noChangeAspect="1"/>
          </p:cNvPicPr>
          <p:nvPr/>
        </p:nvPicPr>
        <p:blipFill>
          <a:blip r:embed="rId5"/>
          <a:stretch>
            <a:fillRect/>
          </a:stretch>
        </p:blipFill>
        <p:spPr>
          <a:xfrm rot="21600000">
            <a:off x="660433" y="4289404"/>
            <a:ext cx="374587" cy="368280"/>
          </a:xfrm>
          <a:prstGeom prst="rect">
            <a:avLst/>
          </a:prstGeom>
        </p:spPr>
      </p:pic>
      <p:pic>
        <p:nvPicPr>
          <p:cNvPr id="872" name="picture 872"/>
          <p:cNvPicPr>
            <a:picLocks noChangeAspect="1"/>
          </p:cNvPicPr>
          <p:nvPr/>
        </p:nvPicPr>
        <p:blipFill>
          <a:blip r:embed="rId6"/>
          <a:stretch>
            <a:fillRect/>
          </a:stretch>
        </p:blipFill>
        <p:spPr>
          <a:xfrm rot="21600000">
            <a:off x="1079491" y="1050908"/>
            <a:ext cx="5721371" cy="12725"/>
          </a:xfrm>
          <a:prstGeom prst="rect">
            <a:avLst/>
          </a:prstGeom>
        </p:spPr>
      </p:pic>
      <p:pic>
        <p:nvPicPr>
          <p:cNvPr id="874" name="picture 874"/>
          <p:cNvPicPr>
            <a:picLocks noChangeAspect="1"/>
          </p:cNvPicPr>
          <p:nvPr/>
        </p:nvPicPr>
        <p:blipFill>
          <a:blip r:embed="rId7"/>
          <a:stretch>
            <a:fillRect/>
          </a:stretch>
        </p:blipFill>
        <p:spPr>
          <a:xfrm rot="21600000">
            <a:off x="1079491" y="4600582"/>
            <a:ext cx="5721371" cy="12725"/>
          </a:xfrm>
          <a:prstGeom prst="rect">
            <a:avLst/>
          </a:prstGeom>
        </p:spPr>
      </p:pic>
      <p:pic>
        <p:nvPicPr>
          <p:cNvPr id="876" name="picture 876"/>
          <p:cNvPicPr>
            <a:picLocks noChangeAspect="1"/>
          </p:cNvPicPr>
          <p:nvPr/>
        </p:nvPicPr>
        <p:blipFill>
          <a:blip r:embed="rId8"/>
          <a:stretch>
            <a:fillRect/>
          </a:stretch>
        </p:blipFill>
        <p:spPr>
          <a:xfrm rot="21600000">
            <a:off x="6775451" y="530225"/>
            <a:ext cx="660388" cy="6350"/>
          </a:xfrm>
          <a:prstGeom prst="rect">
            <a:avLst/>
          </a:prstGeom>
        </p:spPr>
      </p:pic>
      <p:pic>
        <p:nvPicPr>
          <p:cNvPr id="878" name="picture 878"/>
          <p:cNvPicPr>
            <a:picLocks noChangeAspect="1"/>
          </p:cNvPicPr>
          <p:nvPr/>
        </p:nvPicPr>
        <p:blipFill>
          <a:blip r:embed="rId9"/>
          <a:stretch>
            <a:fillRect/>
          </a:stretch>
        </p:blipFill>
        <p:spPr>
          <a:xfrm rot="21600000">
            <a:off x="7410429" y="523830"/>
            <a:ext cx="6352" cy="3517915"/>
          </a:xfrm>
          <a:prstGeom prst="rect">
            <a:avLst/>
          </a:prstGeom>
        </p:spPr>
      </p:pic>
      <p:pic>
        <p:nvPicPr>
          <p:cNvPr id="880" name="picture 880"/>
          <p:cNvPicPr>
            <a:picLocks noChangeAspect="1"/>
          </p:cNvPicPr>
          <p:nvPr/>
        </p:nvPicPr>
        <p:blipFill>
          <a:blip r:embed="rId10"/>
          <a:stretch>
            <a:fillRect/>
          </a:stretch>
        </p:blipFill>
        <p:spPr>
          <a:xfrm rot="21600000">
            <a:off x="6775451" y="4079899"/>
            <a:ext cx="654034" cy="6350"/>
          </a:xfrm>
          <a:prstGeom prst="rect">
            <a:avLst/>
          </a:prstGeom>
        </p:spPr>
      </p:pic>
      <p:pic>
        <p:nvPicPr>
          <p:cNvPr id="882" name="picture 882"/>
          <p:cNvPicPr>
            <a:picLocks noChangeAspect="1"/>
          </p:cNvPicPr>
          <p:nvPr/>
        </p:nvPicPr>
        <p:blipFill>
          <a:blip r:embed="rId11"/>
          <a:stretch>
            <a:fillRect/>
          </a:stretch>
        </p:blipFill>
        <p:spPr>
          <a:xfrm rot="21600000">
            <a:off x="7410429" y="4067194"/>
            <a:ext cx="6352" cy="351149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 name="textbox 884"/>
          <p:cNvSpPr/>
          <p:nvPr>
            <p:custDataLst>
              <p:tags r:id="rId1"/>
            </p:custDataLst>
          </p:nvPr>
        </p:nvSpPr>
        <p:spPr>
          <a:xfrm>
            <a:off x="1212850" y="1818005"/>
            <a:ext cx="5144770" cy="203771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algn="r" rtl="0" eaLnBrk="0">
              <a:lnSpc>
                <a:spcPct val="117000"/>
              </a:lnSpc>
              <a:spcBef>
                <a:spcPts val="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按劳分配为主体、多种分配方式</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并存的分配制度，能够最大限度地实现效率与公平的统</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0"/>
              </a:spcBef>
              <a:spcAft>
                <a:spcPts val="0"/>
              </a:spcAft>
            </a:pP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一，有效解决我国收入分配领域存在的突出矛盾和问题，从而保障我国基本经</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济制度安全。</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980"/>
              </a:spcBef>
              <a:spcAft>
                <a:spcPts val="0"/>
              </a:spcAft>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√要努力提高居民收入在国民收入分配中的比重，提高劳动报酬在初次分配中的</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比重。</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55"/>
              </a:spcBef>
              <a:spcAft>
                <a:spcPts val="0"/>
              </a:spcAft>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√要坚持多劳多得，鼓励勤劳致富，促进机会公平，增加低</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收入者收入，扩大中等收入群体</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270"/>
              </a:spcBef>
              <a:spcAft>
                <a:spcPts val="0"/>
              </a:spcAft>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√要完善按要素分配政策制度，探索多种渠道增加中低收入群众要素收入，多渠道</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增加城乡</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居民财产性收入。</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50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√要加大税收、社会保障</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转移支付等的调节力度。</a:t>
            </a:r>
            <a:endParaRPr sz="1000" dirty="0">
              <a:latin typeface="黑体" panose="02010609060101010101" charset="-122"/>
              <a:ea typeface="黑体" panose="02010609060101010101" charset="-122"/>
              <a:cs typeface="黑体" panose="02010609060101010101" charset="-122"/>
            </a:endParaRPr>
          </a:p>
          <a:p>
            <a:pPr marL="12700" algn="l" rtl="0" eaLnBrk="0">
              <a:lnSpc>
                <a:spcPct val="117000"/>
              </a:lnSpc>
              <a:spcBef>
                <a:spcPts val="105"/>
              </a:spcBef>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√要完善个人所得税制度，规范收入分配秩序，规范财富积累</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机制，保护合法收入，调节过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高收入，取缔非法收</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入。</a:t>
            </a:r>
            <a:endParaRPr sz="1000" dirty="0">
              <a:latin typeface="黑体" panose="02010609060101010101" charset="-122"/>
              <a:ea typeface="黑体" panose="02010609060101010101" charset="-122"/>
              <a:cs typeface="黑体" panose="02010609060101010101" charset="-122"/>
            </a:endParaRPr>
          </a:p>
        </p:txBody>
      </p:sp>
      <p:sp>
        <p:nvSpPr>
          <p:cNvPr id="886" name="textbox 886"/>
          <p:cNvSpPr/>
          <p:nvPr>
            <p:custDataLst>
              <p:tags r:id="rId2"/>
            </p:custDataLst>
          </p:nvPr>
        </p:nvSpPr>
        <p:spPr>
          <a:xfrm>
            <a:off x="1079500" y="5367655"/>
            <a:ext cx="5278755" cy="1821815"/>
          </a:xfrm>
          <a:prstGeom prst="rect">
            <a:avLst/>
          </a:prstGeom>
          <a:noFill/>
          <a:ln w="0" cap="flat">
            <a:noFill/>
            <a:prstDash val="solid"/>
            <a:miter lim="0"/>
          </a:ln>
        </p:spPr>
        <p:txBody>
          <a:bodyPr vert="horz" wrap="square" lIns="0" tIns="55" rIns="0" bIns="0"/>
          <a:lstStyle/>
          <a:p>
            <a:pPr marL="12700" indent="279400" algn="l" rtl="0" eaLnBrk="0">
              <a:lnSpc>
                <a:spcPct val="133000"/>
              </a:lnSpc>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有效维护我国基本经济制度安全，必</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须进一步加快完善社会主义市场经济体制，构建更</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加系统完备、更加成熟定型的高水平社会主义市场经济体制。</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具体包括：</a:t>
            </a: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75"/>
              </a:spcBef>
              <a:spcAft>
                <a:spcPts val="0"/>
              </a:spcAft>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口全面贯彻新发展理念，充分发挥市场在资源配置中的决定性作用，更好发挥</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政府作用；</a:t>
            </a: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5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口加快建设高效规范、公平竞争、充分开放的全国统一大市场，建设高标准市场体系和统一</a:t>
            </a:r>
            <a:endParaRPr sz="1000" dirty="0">
              <a:latin typeface="黑体" panose="02010609060101010101" charset="-122"/>
              <a:ea typeface="黑体" panose="02010609060101010101" charset="-122"/>
              <a:cs typeface="黑体" panose="02010609060101010101" charset="-122"/>
            </a:endParaRPr>
          </a:p>
          <a:p>
            <a:pPr marL="158750" algn="l" rtl="0" eaLnBrk="0">
              <a:lnSpc>
                <a:spcPct val="137000"/>
              </a:lnSpc>
              <a:spcBef>
                <a:spcPts val="24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的市场制度规则，打通制约经济循环的关键堵点，促进商品要</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素资源在更大范围内畅通流</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动</a:t>
            </a:r>
            <a:r>
              <a:rPr sz="10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1000" dirty="0">
              <a:latin typeface="黑体" panose="02010609060101010101" charset="-122"/>
              <a:ea typeface="黑体" panose="02010609060101010101" charset="-122"/>
              <a:cs typeface="黑体" panose="02010609060101010101" charset="-122"/>
            </a:endParaRPr>
          </a:p>
          <a:p>
            <a:pPr marL="158750" indent="-146050" algn="l" rtl="0" eaLnBrk="0">
              <a:lnSpc>
                <a:spcPct val="137000"/>
              </a:lnSpc>
              <a:spcBef>
                <a:spcPts val="390"/>
              </a:spcBef>
              <a:spcAft>
                <a:spcPts val="0"/>
              </a:spcAft>
            </a:pP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口完善要素市场化配置体制和机</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制，让市场在促进要素有序流动和高效配置上发挥更大的作</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用</a:t>
            </a:r>
            <a:r>
              <a:rPr sz="10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口完善产权保护制度，搞好产权激励，加强对财产权的</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保护；</a:t>
            </a:r>
            <a:endParaRPr sz="1000" dirty="0">
              <a:latin typeface="黑体" panose="02010609060101010101" charset="-122"/>
              <a:ea typeface="黑体" panose="02010609060101010101" charset="-122"/>
              <a:cs typeface="黑体" panose="02010609060101010101" charset="-122"/>
            </a:endParaRPr>
          </a:p>
        </p:txBody>
      </p:sp>
      <p:sp>
        <p:nvSpPr>
          <p:cNvPr id="888" name="textbox 888"/>
          <p:cNvSpPr/>
          <p:nvPr>
            <p:custDataLst>
              <p:tags r:id="rId3"/>
            </p:custDataLst>
          </p:nvPr>
        </p:nvSpPr>
        <p:spPr>
          <a:xfrm>
            <a:off x="1847876" y="4873584"/>
            <a:ext cx="3670300" cy="381634"/>
          </a:xfrm>
          <a:prstGeom prst="roundRect">
            <a:avLst/>
          </a:prstGeom>
          <a:solidFill>
            <a:srgbClr val="BE0000">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941070" algn="l" rtl="0" eaLnBrk="0">
              <a:lnSpc>
                <a:spcPct val="100000"/>
              </a:lnSpc>
              <a:spcBef>
                <a:spcPts val="5"/>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(三)加快完善社会主义市场经济</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体制</a:t>
            </a:r>
            <a:endParaRPr sz="900" dirty="0">
              <a:latin typeface="黑体" panose="02010609060101010101" charset="-122"/>
              <a:ea typeface="黑体" panose="02010609060101010101" charset="-122"/>
              <a:cs typeface="黑体" panose="02010609060101010101" charset="-122"/>
            </a:endParaRPr>
          </a:p>
        </p:txBody>
      </p:sp>
      <p:sp>
        <p:nvSpPr>
          <p:cNvPr id="890" name="textbox 890"/>
          <p:cNvSpPr/>
          <p:nvPr>
            <p:custDataLst>
              <p:tags r:id="rId4"/>
            </p:custDataLst>
          </p:nvPr>
        </p:nvSpPr>
        <p:spPr>
          <a:xfrm>
            <a:off x="1847876" y="1324016"/>
            <a:ext cx="367030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706120" algn="l" rtl="0" eaLnBrk="0">
              <a:lnSpc>
                <a:spcPct val="97000"/>
              </a:lnSpc>
              <a:spcBef>
                <a:spcPts val="5"/>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(二)坚持按劳分配为</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主体，多种分配方式并存</a:t>
            </a:r>
            <a:endParaRPr sz="900" dirty="0">
              <a:latin typeface="黑体" panose="02010609060101010101" charset="-122"/>
              <a:ea typeface="黑体" panose="02010609060101010101" charset="-122"/>
              <a:cs typeface="黑体" panose="02010609060101010101" charset="-122"/>
            </a:endParaRPr>
          </a:p>
        </p:txBody>
      </p:sp>
      <p:pic>
        <p:nvPicPr>
          <p:cNvPr id="896" name="picture 896"/>
          <p:cNvPicPr>
            <a:picLocks noChangeAspect="1"/>
          </p:cNvPicPr>
          <p:nvPr>
            <p:custDataLst>
              <p:tags r:id="rId5"/>
            </p:custDataLst>
          </p:nvPr>
        </p:nvPicPr>
        <p:blipFill>
          <a:blip r:embed="rId6"/>
          <a:stretch>
            <a:fillRect/>
          </a:stretch>
        </p:blipFill>
        <p:spPr>
          <a:xfrm rot="21600000">
            <a:off x="5302284" y="815973"/>
            <a:ext cx="1162031" cy="260384"/>
          </a:xfrm>
          <a:prstGeom prst="rect">
            <a:avLst/>
          </a:prstGeom>
        </p:spPr>
      </p:pic>
      <p:sp>
        <p:nvSpPr>
          <p:cNvPr id="898" name="textbox 898"/>
          <p:cNvSpPr/>
          <p:nvPr>
            <p:custDataLst>
              <p:tags r:id="rId7"/>
            </p:custDataLst>
          </p:nvPr>
        </p:nvSpPr>
        <p:spPr>
          <a:xfrm>
            <a:off x="1078865" y="704215"/>
            <a:ext cx="4106545" cy="24828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600" b="1" kern="0" spc="100" dirty="0">
                <a:solidFill>
                  <a:srgbClr val="F90000">
                    <a:alpha val="100000"/>
                  </a:srgbClr>
                </a:solidFill>
                <a:latin typeface="黑体" panose="02010609060101010101" charset="-122"/>
                <a:ea typeface="黑体" panose="02010609060101010101" charset="-122"/>
                <a:cs typeface="黑体" panose="02010609060101010101" charset="-122"/>
              </a:rPr>
              <a:t>一</a:t>
            </a:r>
            <a:r>
              <a:rPr sz="1600" kern="0" spc="-170" dirty="0">
                <a:solidFill>
                  <a:srgbClr val="F90000">
                    <a:alpha val="100000"/>
                  </a:srgbClr>
                </a:solidFill>
                <a:latin typeface="黑体" panose="02010609060101010101" charset="-122"/>
                <a:ea typeface="黑体" panose="02010609060101010101" charset="-122"/>
                <a:cs typeface="黑体" panose="02010609060101010101" charset="-122"/>
              </a:rPr>
              <a:t> </a:t>
            </a:r>
            <a:r>
              <a:rPr sz="1600" b="1" kern="0" spc="100" dirty="0">
                <a:solidFill>
                  <a:srgbClr val="F90000">
                    <a:alpha val="100000"/>
                  </a:srgbClr>
                </a:solidFill>
                <a:latin typeface="黑体" panose="02010609060101010101" charset="-122"/>
                <a:ea typeface="黑体" panose="02010609060101010101" charset="-122"/>
                <a:cs typeface="黑体" panose="02010609060101010101" charset="-122"/>
              </a:rPr>
              <a:t>、坚持和完善社会主</a:t>
            </a:r>
            <a:r>
              <a:rPr sz="1600" b="1" kern="0" spc="90" dirty="0">
                <a:solidFill>
                  <a:srgbClr val="F90000">
                    <a:alpha val="100000"/>
                  </a:srgbClr>
                </a:solidFill>
                <a:latin typeface="黑体" panose="02010609060101010101" charset="-122"/>
                <a:ea typeface="黑体" panose="02010609060101010101" charset="-122"/>
                <a:cs typeface="黑体" panose="02010609060101010101" charset="-122"/>
              </a:rPr>
              <a:t>义基本经济制度</a:t>
            </a:r>
            <a:endParaRPr sz="1600" b="1" kern="0" spc="90" dirty="0">
              <a:solidFill>
                <a:srgbClr val="F90000">
                  <a:alpha val="100000"/>
                </a:srgbClr>
              </a:solidFill>
              <a:latin typeface="黑体" panose="02010609060101010101" charset="-122"/>
              <a:ea typeface="黑体" panose="02010609060101010101" charset="-122"/>
              <a:cs typeface="黑体" panose="02010609060101010101" charset="-122"/>
            </a:endParaRPr>
          </a:p>
        </p:txBody>
      </p:sp>
      <p:sp>
        <p:nvSpPr>
          <p:cNvPr id="900" name="textbox 900"/>
          <p:cNvSpPr/>
          <p:nvPr>
            <p:custDataLst>
              <p:tags r:id="rId8"/>
            </p:custDataLst>
          </p:nvPr>
        </p:nvSpPr>
        <p:spPr>
          <a:xfrm>
            <a:off x="1079500" y="4247515"/>
            <a:ext cx="4438650" cy="23495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600" b="1" kern="0" spc="90" dirty="0">
                <a:solidFill>
                  <a:srgbClr val="F90000">
                    <a:alpha val="100000"/>
                  </a:srgbClr>
                </a:solidFill>
                <a:latin typeface="黑体" panose="02010609060101010101" charset="-122"/>
                <a:ea typeface="黑体" panose="02010609060101010101" charset="-122"/>
                <a:cs typeface="黑体" panose="02010609060101010101" charset="-122"/>
              </a:rPr>
              <a:t>一 、坚持和完善社会主义基本经济制度</a:t>
            </a:r>
            <a:endParaRPr b="1" kern="0" spc="90" dirty="0">
              <a:solidFill>
                <a:srgbClr val="F90000">
                  <a:alpha val="100000"/>
                </a:srgbClr>
              </a:solidFill>
              <a:latin typeface="黑体" panose="02010609060101010101" charset="-122"/>
              <a:ea typeface="黑体" panose="02010609060101010101" charset="-122"/>
              <a:cs typeface="黑体" panose="02010609060101010101" charset="-122"/>
            </a:endParaRPr>
          </a:p>
        </p:txBody>
      </p:sp>
      <p:pic>
        <p:nvPicPr>
          <p:cNvPr id="902" name="picture 902"/>
          <p:cNvPicPr>
            <a:picLocks noChangeAspect="1"/>
          </p:cNvPicPr>
          <p:nvPr>
            <p:custDataLst>
              <p:tags r:id="rId9"/>
            </p:custDataLst>
          </p:nvPr>
        </p:nvPicPr>
        <p:blipFill>
          <a:blip r:embed="rId10"/>
          <a:stretch>
            <a:fillRect/>
          </a:stretch>
        </p:blipFill>
        <p:spPr>
          <a:xfrm rot="21600000">
            <a:off x="5314913" y="4397407"/>
            <a:ext cx="1117637" cy="203174"/>
          </a:xfrm>
          <a:prstGeom prst="rect">
            <a:avLst/>
          </a:prstGeom>
        </p:spPr>
      </p:pic>
      <p:pic>
        <p:nvPicPr>
          <p:cNvPr id="904" name="picture 904"/>
          <p:cNvPicPr>
            <a:picLocks noChangeAspect="1"/>
          </p:cNvPicPr>
          <p:nvPr>
            <p:custDataLst>
              <p:tags r:id="rId11"/>
            </p:custDataLst>
          </p:nvPr>
        </p:nvPicPr>
        <p:blipFill>
          <a:blip r:embed="rId12"/>
          <a:stretch>
            <a:fillRect/>
          </a:stretch>
        </p:blipFill>
        <p:spPr>
          <a:xfrm rot="21600000">
            <a:off x="1079491" y="1038183"/>
            <a:ext cx="5727722" cy="25451"/>
          </a:xfrm>
          <a:prstGeom prst="rect">
            <a:avLst/>
          </a:prstGeom>
        </p:spPr>
      </p:pic>
      <p:pic>
        <p:nvPicPr>
          <p:cNvPr id="906" name="picture 906"/>
          <p:cNvPicPr>
            <a:picLocks noChangeAspect="1"/>
          </p:cNvPicPr>
          <p:nvPr>
            <p:custDataLst>
              <p:tags r:id="rId13"/>
            </p:custDataLst>
          </p:nvPr>
        </p:nvPicPr>
        <p:blipFill>
          <a:blip r:embed="rId14"/>
          <a:stretch>
            <a:fillRect/>
          </a:stretch>
        </p:blipFill>
        <p:spPr>
          <a:xfrm rot="21600000">
            <a:off x="654080" y="4289404"/>
            <a:ext cx="374587" cy="368280"/>
          </a:xfrm>
          <a:prstGeom prst="rect">
            <a:avLst/>
          </a:prstGeom>
        </p:spPr>
      </p:pic>
      <p:pic>
        <p:nvPicPr>
          <p:cNvPr id="908" name="picture 908"/>
          <p:cNvPicPr>
            <a:picLocks noChangeAspect="1"/>
          </p:cNvPicPr>
          <p:nvPr>
            <p:custDataLst>
              <p:tags r:id="rId15"/>
            </p:custDataLst>
          </p:nvPr>
        </p:nvPicPr>
        <p:blipFill>
          <a:blip r:embed="rId16"/>
          <a:stretch>
            <a:fillRect/>
          </a:stretch>
        </p:blipFill>
        <p:spPr>
          <a:xfrm rot="21600000">
            <a:off x="660433" y="746145"/>
            <a:ext cx="368235" cy="361970"/>
          </a:xfrm>
          <a:prstGeom prst="rect">
            <a:avLst/>
          </a:prstGeom>
        </p:spPr>
      </p:pic>
      <p:pic>
        <p:nvPicPr>
          <p:cNvPr id="910" name="picture 910"/>
          <p:cNvPicPr>
            <a:picLocks noChangeAspect="1"/>
          </p:cNvPicPr>
          <p:nvPr>
            <p:custDataLst>
              <p:tags r:id="rId17"/>
            </p:custDataLst>
          </p:nvPr>
        </p:nvPicPr>
        <p:blipFill>
          <a:blip r:embed="rId18"/>
          <a:stretch>
            <a:fillRect/>
          </a:stretch>
        </p:blipFill>
        <p:spPr>
          <a:xfrm rot="21600000">
            <a:off x="1079491" y="4594273"/>
            <a:ext cx="5721371" cy="12617"/>
          </a:xfrm>
          <a:prstGeom prst="rect">
            <a:avLst/>
          </a:prstGeom>
        </p:spPr>
      </p:pic>
      <p:pic>
        <p:nvPicPr>
          <p:cNvPr id="912" name="picture 912"/>
          <p:cNvPicPr>
            <a:picLocks noChangeAspect="1"/>
          </p:cNvPicPr>
          <p:nvPr>
            <p:custDataLst>
              <p:tags r:id="rId19"/>
            </p:custDataLst>
          </p:nvPr>
        </p:nvPicPr>
        <p:blipFill>
          <a:blip r:embed="rId20"/>
          <a:stretch>
            <a:fillRect/>
          </a:stretch>
        </p:blipFill>
        <p:spPr>
          <a:xfrm rot="21600000">
            <a:off x="6775451" y="530225"/>
            <a:ext cx="660388" cy="6350"/>
          </a:xfrm>
          <a:prstGeom prst="rect">
            <a:avLst/>
          </a:prstGeom>
        </p:spPr>
      </p:pic>
      <p:pic>
        <p:nvPicPr>
          <p:cNvPr id="914" name="picture 914"/>
          <p:cNvPicPr>
            <a:picLocks noChangeAspect="1"/>
          </p:cNvPicPr>
          <p:nvPr>
            <p:custDataLst>
              <p:tags r:id="rId21"/>
            </p:custDataLst>
          </p:nvPr>
        </p:nvPicPr>
        <p:blipFill>
          <a:blip r:embed="rId22"/>
          <a:stretch>
            <a:fillRect/>
          </a:stretch>
        </p:blipFill>
        <p:spPr>
          <a:xfrm rot="21600000">
            <a:off x="7410429" y="523830"/>
            <a:ext cx="6352" cy="3517915"/>
          </a:xfrm>
          <a:prstGeom prst="rect">
            <a:avLst/>
          </a:prstGeom>
        </p:spPr>
      </p:pic>
      <p:pic>
        <p:nvPicPr>
          <p:cNvPr id="916" name="picture 916"/>
          <p:cNvPicPr>
            <a:picLocks noChangeAspect="1"/>
          </p:cNvPicPr>
          <p:nvPr>
            <p:custDataLst>
              <p:tags r:id="rId23"/>
            </p:custDataLst>
          </p:nvPr>
        </p:nvPicPr>
        <p:blipFill>
          <a:blip r:embed="rId24"/>
          <a:stretch>
            <a:fillRect/>
          </a:stretch>
        </p:blipFill>
        <p:spPr>
          <a:xfrm rot="21600000">
            <a:off x="6775451" y="4079899"/>
            <a:ext cx="654034" cy="6350"/>
          </a:xfrm>
          <a:prstGeom prst="rect">
            <a:avLst/>
          </a:prstGeom>
        </p:spPr>
      </p:pic>
      <p:pic>
        <p:nvPicPr>
          <p:cNvPr id="918" name="picture 918"/>
          <p:cNvPicPr>
            <a:picLocks noChangeAspect="1"/>
          </p:cNvPicPr>
          <p:nvPr>
            <p:custDataLst>
              <p:tags r:id="rId25"/>
            </p:custDataLst>
          </p:nvPr>
        </p:nvPicPr>
        <p:blipFill>
          <a:blip r:embed="rId26"/>
          <a:stretch>
            <a:fillRect/>
          </a:stretch>
        </p:blipFill>
        <p:spPr>
          <a:xfrm rot="21600000">
            <a:off x="7410429" y="4067194"/>
            <a:ext cx="6352" cy="351149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0" name="picture 920"/>
          <p:cNvPicPr>
            <a:picLocks noChangeAspect="1"/>
          </p:cNvPicPr>
          <p:nvPr/>
        </p:nvPicPr>
        <p:blipFill>
          <a:blip r:embed="rId1"/>
          <a:stretch>
            <a:fillRect/>
          </a:stretch>
        </p:blipFill>
        <p:spPr>
          <a:xfrm rot="21600000">
            <a:off x="1304938" y="1521511"/>
            <a:ext cx="5892821" cy="2698693"/>
          </a:xfrm>
          <a:prstGeom prst="rect">
            <a:avLst/>
          </a:prstGeom>
        </p:spPr>
      </p:pic>
      <p:grpSp>
        <p:nvGrpSpPr>
          <p:cNvPr id="14" name="group 14"/>
          <p:cNvGrpSpPr/>
          <p:nvPr/>
        </p:nvGrpSpPr>
        <p:grpSpPr>
          <a:xfrm rot="21600000">
            <a:off x="1009635" y="5365753"/>
            <a:ext cx="3428996" cy="2412965"/>
            <a:chOff x="0" y="0"/>
            <a:chExt cx="3428996" cy="2412965"/>
          </a:xfrm>
        </p:grpSpPr>
        <p:pic>
          <p:nvPicPr>
            <p:cNvPr id="922" name="picture 922"/>
            <p:cNvPicPr>
              <a:picLocks noChangeAspect="1"/>
            </p:cNvPicPr>
            <p:nvPr/>
          </p:nvPicPr>
          <p:blipFill>
            <a:blip r:embed="rId2"/>
            <a:stretch>
              <a:fillRect/>
            </a:stretch>
          </p:blipFill>
          <p:spPr>
            <a:xfrm rot="21600000">
              <a:off x="0" y="0"/>
              <a:ext cx="3428996" cy="2412965"/>
            </a:xfrm>
            <a:prstGeom prst="rect">
              <a:avLst/>
            </a:prstGeom>
          </p:spPr>
        </p:pic>
        <p:sp>
          <p:nvSpPr>
            <p:cNvPr id="924" name="textbox 924"/>
            <p:cNvSpPr/>
            <p:nvPr/>
          </p:nvSpPr>
          <p:spPr>
            <a:xfrm>
              <a:off x="-12700" y="-12700"/>
              <a:ext cx="3454400" cy="2455545"/>
            </a:xfrm>
            <a:prstGeom prst="rect">
              <a:avLst/>
            </a:prstGeom>
            <a:noFill/>
            <a:ln w="0" cap="flat">
              <a:noFill/>
              <a:prstDash val="solid"/>
              <a:miter lim="0"/>
            </a:ln>
          </p:spPr>
          <p:txBody>
            <a:bodyPr vert="horz" wrap="square" lIns="0" tIns="0" rIns="0" bIns="0"/>
            <a:lstStyle/>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345565" algn="l" rtl="0" eaLnBrk="0">
                <a:lnSpc>
                  <a:spcPct val="97000"/>
                </a:lnSpc>
              </a:pPr>
              <a:endParaRPr sz="1000" dirty="0">
                <a:latin typeface="仿宋" panose="02010609060101010101" charset="-122"/>
                <a:ea typeface="仿宋" panose="02010609060101010101" charset="-122"/>
                <a:cs typeface="仿宋" panose="02010609060101010101" charset="-122"/>
              </a:endParaRPr>
            </a:p>
          </p:txBody>
        </p:sp>
      </p:grpSp>
      <p:pic>
        <p:nvPicPr>
          <p:cNvPr id="926" name="picture 926"/>
          <p:cNvPicPr>
            <a:picLocks noChangeAspect="1"/>
          </p:cNvPicPr>
          <p:nvPr/>
        </p:nvPicPr>
        <p:blipFill>
          <a:blip r:embed="rId3"/>
          <a:stretch>
            <a:fillRect/>
          </a:stretch>
        </p:blipFill>
        <p:spPr>
          <a:xfrm rot="21600000">
            <a:off x="4546629" y="5365753"/>
            <a:ext cx="2311358" cy="1447779"/>
          </a:xfrm>
          <a:prstGeom prst="rect">
            <a:avLst/>
          </a:prstGeom>
        </p:spPr>
      </p:pic>
      <p:sp>
        <p:nvSpPr>
          <p:cNvPr id="930" name="textbox 930"/>
          <p:cNvSpPr/>
          <p:nvPr/>
        </p:nvSpPr>
        <p:spPr>
          <a:xfrm>
            <a:off x="4561818" y="6872228"/>
            <a:ext cx="1960879" cy="936625"/>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spcAft>
                <a:spcPts val="0"/>
              </a:spcAft>
            </a:pPr>
            <a:r>
              <a:rPr sz="1000" kern="0" spc="0" dirty="0">
                <a:solidFill>
                  <a:srgbClr val="000000">
                    <a:alpha val="100000"/>
                  </a:srgbClr>
                </a:solidFill>
                <a:latin typeface="仿宋" panose="02010609060101010101" charset="-122"/>
                <a:ea typeface="仿宋" panose="02010609060101010101" charset="-122"/>
                <a:cs typeface="仿宋" panose="02010609060101010101" charset="-122"/>
              </a:rPr>
              <a:t>昆明国际花卉拍卖交易中心的拍卖</a:t>
            </a:r>
            <a:r>
              <a:rPr sz="1000" kern="0" spc="20" dirty="0">
                <a:solidFill>
                  <a:srgbClr val="000000">
                    <a:alpha val="100000"/>
                  </a:srgbClr>
                </a:solidFill>
                <a:latin typeface="仿宋" panose="02010609060101010101" charset="-122"/>
                <a:ea typeface="仿宋" panose="02010609060101010101" charset="-122"/>
                <a:cs typeface="仿宋" panose="02010609060101010101" charset="-122"/>
              </a:rPr>
              <a:t> </a:t>
            </a:r>
            <a:r>
              <a:rPr sz="1000" kern="0" spc="10" dirty="0">
                <a:solidFill>
                  <a:srgbClr val="000000">
                    <a:alpha val="100000"/>
                  </a:srgbClr>
                </a:solidFill>
                <a:latin typeface="仿宋" panose="02010609060101010101" charset="-122"/>
                <a:ea typeface="仿宋" panose="02010609060101010101" charset="-122"/>
                <a:cs typeface="仿宋" panose="02010609060101010101" charset="-122"/>
              </a:rPr>
              <a:t>价格，已成为中国花卉市场的风向</a:t>
            </a:r>
            <a:r>
              <a:rPr sz="1000" kern="0" spc="70" dirty="0">
                <a:solidFill>
                  <a:srgbClr val="000000">
                    <a:alpha val="100000"/>
                  </a:srgbClr>
                </a:solidFill>
                <a:latin typeface="仿宋" panose="02010609060101010101" charset="-122"/>
                <a:ea typeface="仿宋" panose="02010609060101010101" charset="-122"/>
                <a:cs typeface="仿宋" panose="02010609060101010101" charset="-122"/>
              </a:rPr>
              <a:t> </a:t>
            </a:r>
            <a:r>
              <a:rPr sz="1000" kern="0" spc="40" dirty="0">
                <a:solidFill>
                  <a:srgbClr val="000000">
                    <a:alpha val="100000"/>
                  </a:srgbClr>
                </a:solidFill>
                <a:latin typeface="仿宋" panose="02010609060101010101" charset="-122"/>
                <a:ea typeface="仿宋" panose="02010609060101010101" charset="-122"/>
                <a:cs typeface="仿宋" panose="02010609060101010101" charset="-122"/>
              </a:rPr>
              <a:t>标和亚洲花卉价格的晴雨表</a:t>
            </a:r>
            <a:endParaRPr sz="1000" dirty="0">
              <a:latin typeface="仿宋" panose="02010609060101010101" charset="-122"/>
              <a:ea typeface="仿宋" panose="02010609060101010101" charset="-122"/>
              <a:cs typeface="仿宋" panose="02010609060101010101" charset="-122"/>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57000"/>
              </a:lnSpc>
            </a:pPr>
            <a:endParaRPr sz="100" dirty="0">
              <a:latin typeface="Arial" panose="020B0604020202020204"/>
              <a:ea typeface="Arial" panose="020B0604020202020204"/>
              <a:cs typeface="Arial" panose="020B0604020202020204"/>
            </a:endParaRPr>
          </a:p>
          <a:p>
            <a:pPr marL="552450" algn="l" rtl="0" eaLnBrk="0">
              <a:lnSpc>
                <a:spcPct val="81000"/>
              </a:lnSpc>
              <a:spcBef>
                <a:spcPts val="0"/>
              </a:spcBef>
            </a:pPr>
            <a:r>
              <a:rPr sz="600" kern="0" spc="-10" dirty="0">
                <a:solidFill>
                  <a:srgbClr val="A0B900">
                    <a:alpha val="100000"/>
                  </a:srgbClr>
                </a:solidFill>
                <a:latin typeface="Arial" panose="020B0604020202020204"/>
                <a:ea typeface="Arial" panose="020B0604020202020204"/>
                <a:cs typeface="Arial" panose="020B0604020202020204"/>
              </a:rPr>
              <a:t>A </a:t>
            </a:r>
            <a:r>
              <a:rPr sz="600" kern="0" spc="-10" dirty="0">
                <a:solidFill>
                  <a:srgbClr val="000000">
                    <a:alpha val="100000"/>
                  </a:srgbClr>
                </a:solidFill>
                <a:latin typeface="Arial" panose="020B0604020202020204"/>
                <a:ea typeface="Arial" panose="020B0604020202020204"/>
                <a:cs typeface="Arial" panose="020B0604020202020204"/>
              </a:rPr>
              <a:t>.</a:t>
            </a:r>
            <a:endParaRPr sz="600" dirty="0">
              <a:latin typeface="Arial" panose="020B0604020202020204"/>
              <a:ea typeface="Arial" panose="020B0604020202020204"/>
              <a:cs typeface="Arial" panose="020B0604020202020204"/>
            </a:endParaRPr>
          </a:p>
        </p:txBody>
      </p:sp>
      <p:sp>
        <p:nvSpPr>
          <p:cNvPr id="932" name="textbox 932"/>
          <p:cNvSpPr/>
          <p:nvPr/>
        </p:nvSpPr>
        <p:spPr>
          <a:xfrm>
            <a:off x="2095500" y="4566920"/>
            <a:ext cx="4933950" cy="43942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2000"/>
              </a:lnSpc>
              <a:spcBef>
                <a:spcPts val="0"/>
              </a:spcBef>
              <a:spcAft>
                <a:spcPts val="0"/>
              </a:spcAft>
            </a:pPr>
            <a:r>
              <a:rPr sz="1300" kern="0" spc="-70" dirty="0">
                <a:solidFill>
                  <a:srgbClr val="7C6641">
                    <a:alpha val="100000"/>
                  </a:srgbClr>
                </a:solidFill>
                <a:latin typeface="黑体" panose="02010609060101010101" charset="-122"/>
                <a:ea typeface="黑体" panose="02010609060101010101" charset="-122"/>
                <a:cs typeface="黑体" panose="02010609060101010101" charset="-122"/>
              </a:rPr>
              <a:t>加快建设全国统一大市场，可以让更高质量的商品</a:t>
            </a:r>
            <a:endParaRPr sz="1300" kern="0" spc="-70" dirty="0">
              <a:solidFill>
                <a:srgbClr val="7C6641">
                  <a:alpha val="100000"/>
                </a:srgbClr>
              </a:solidFill>
              <a:latin typeface="黑体" panose="02010609060101010101" charset="-122"/>
              <a:ea typeface="黑体" panose="02010609060101010101" charset="-122"/>
              <a:cs typeface="黑体" panose="02010609060101010101" charset="-122"/>
            </a:endParaRPr>
          </a:p>
          <a:p>
            <a:pPr marL="12700" algn="l" rtl="0" eaLnBrk="0">
              <a:lnSpc>
                <a:spcPct val="96000"/>
              </a:lnSpc>
              <a:spcBef>
                <a:spcPts val="5"/>
              </a:spcBef>
              <a:tabLst>
                <a:tab pos="3651250" algn="l"/>
              </a:tabLst>
            </a:pPr>
            <a:r>
              <a:rPr sz="1300" kern="0" spc="-70" dirty="0">
                <a:solidFill>
                  <a:srgbClr val="7C6641">
                    <a:alpha val="100000"/>
                  </a:srgbClr>
                </a:solidFill>
                <a:latin typeface="黑体" panose="02010609060101010101" charset="-122"/>
                <a:ea typeface="黑体" panose="02010609060101010101" charset="-122"/>
                <a:cs typeface="黑体" panose="02010609060101010101" charset="-122"/>
              </a:rPr>
              <a:t>和服务在市场竞争脱颖而出，实现发展质量变革	</a:t>
            </a:r>
            <a:endParaRPr sz="1000" dirty="0">
              <a:latin typeface="黑体" panose="02010609060101010101" charset="-122"/>
              <a:ea typeface="黑体" panose="02010609060101010101" charset="-122"/>
              <a:cs typeface="黑体" panose="02010609060101010101" charset="-122"/>
            </a:endParaRPr>
          </a:p>
        </p:txBody>
      </p:sp>
      <p:sp>
        <p:nvSpPr>
          <p:cNvPr id="936" name="textbox 936"/>
          <p:cNvSpPr/>
          <p:nvPr/>
        </p:nvSpPr>
        <p:spPr>
          <a:xfrm>
            <a:off x="1949283" y="1819696"/>
            <a:ext cx="1014730" cy="88646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spcAft>
                <a:spcPts val="0"/>
              </a:spcAft>
            </a:pPr>
            <a:r>
              <a:rPr sz="1300" b="1" kern="0" spc="-30" dirty="0">
                <a:solidFill>
                  <a:srgbClr val="000000">
                    <a:alpha val="100000"/>
                  </a:srgbClr>
                </a:solidFill>
                <a:latin typeface="黑体" panose="02010609060101010101" charset="-122"/>
                <a:ea typeface="黑体" panose="02010609060101010101" charset="-122"/>
                <a:cs typeface="黑体" panose="02010609060101010101" charset="-122"/>
              </a:rPr>
              <a:t>消费</a:t>
            </a:r>
            <a:endParaRPr sz="1300" dirty="0">
              <a:latin typeface="黑体" panose="02010609060101010101" charset="-122"/>
              <a:ea typeface="黑体" panose="02010609060101010101" charset="-122"/>
              <a:cs typeface="黑体" panose="02010609060101010101" charset="-122"/>
            </a:endParaRPr>
          </a:p>
          <a:p>
            <a:pPr marL="327660" algn="l" rtl="0" eaLnBrk="0">
              <a:lnSpc>
                <a:spcPct val="97000"/>
              </a:lnSpc>
              <a:spcBef>
                <a:spcPts val="325"/>
              </a:spcBef>
              <a:spcAft>
                <a:spcPts val="0"/>
              </a:spcAft>
            </a:pPr>
            <a:r>
              <a:rPr sz="1300" kern="0" spc="-10" dirty="0">
                <a:solidFill>
                  <a:srgbClr val="49CCF5">
                    <a:alpha val="100000"/>
                  </a:srgbClr>
                </a:solidFill>
                <a:latin typeface="黑体" panose="02010609060101010101" charset="-122"/>
                <a:ea typeface="黑体" panose="02010609060101010101" charset="-122"/>
                <a:cs typeface="黑体" panose="02010609060101010101" charset="-122"/>
              </a:rPr>
              <a:t>有</a:t>
            </a:r>
            <a:endParaRPr sz="1300" dirty="0">
              <a:latin typeface="黑体" panose="02010609060101010101" charset="-122"/>
              <a:ea typeface="黑体" panose="02010609060101010101" charset="-122"/>
              <a:cs typeface="黑体" panose="02010609060101010101" charset="-122"/>
            </a:endParaRPr>
          </a:p>
          <a:p>
            <a:pPr marL="335280" algn="l" rtl="0" eaLnBrk="0">
              <a:lnSpc>
                <a:spcPct val="100000"/>
              </a:lnSpc>
              <a:spcBef>
                <a:spcPts val="250"/>
              </a:spcBef>
              <a:spcAft>
                <a:spcPts val="0"/>
              </a:spcAft>
            </a:pPr>
            <a:r>
              <a:rPr sz="1000" b="1" kern="0" spc="-80" dirty="0">
                <a:solidFill>
                  <a:srgbClr val="00B7FA">
                    <a:alpha val="100000"/>
                  </a:srgbClr>
                </a:solidFill>
                <a:latin typeface="黑体" panose="02010609060101010101" charset="-122"/>
                <a:ea typeface="黑体" panose="02010609060101010101" charset="-122"/>
                <a:cs typeface="黑体" panose="02010609060101010101" charset="-122"/>
              </a:rPr>
              <a:t>衔接</a:t>
            </a:r>
            <a:endParaRPr sz="1000" dirty="0">
              <a:latin typeface="黑体" panose="02010609060101010101" charset="-122"/>
              <a:ea typeface="黑体" panose="02010609060101010101" charset="-122"/>
              <a:cs typeface="黑体" panose="02010609060101010101" charset="-122"/>
            </a:endParaRPr>
          </a:p>
          <a:p>
            <a:pPr algn="l" rtl="0" eaLnBrk="0">
              <a:lnSpc>
                <a:spcPct val="102000"/>
              </a:lnSpc>
            </a:pPr>
            <a:endParaRPr sz="400" dirty="0">
              <a:latin typeface="Arial" panose="020B0604020202020204"/>
              <a:ea typeface="Arial" panose="020B0604020202020204"/>
              <a:cs typeface="Arial" panose="020B0604020202020204"/>
            </a:endParaRPr>
          </a:p>
          <a:p>
            <a:pPr marL="24765" algn="l" rtl="0" eaLnBrk="0">
              <a:lnSpc>
                <a:spcPct val="96000"/>
              </a:lnSpc>
              <a:spcBef>
                <a:spcPts val="0"/>
              </a:spcBef>
            </a:pPr>
            <a:r>
              <a:rPr sz="1300" b="1" kern="0" spc="-70" dirty="0">
                <a:solidFill>
                  <a:srgbClr val="000000">
                    <a:alpha val="100000"/>
                  </a:srgbClr>
                </a:solidFill>
                <a:latin typeface="黑体" panose="02010609060101010101" charset="-122"/>
                <a:ea typeface="黑体" panose="02010609060101010101" charset="-122"/>
                <a:cs typeface="宋体" panose="02010600030101010101" pitchFamily="2" charset="-122"/>
              </a:rPr>
              <a:t>流通</a:t>
            </a:r>
            <a:r>
              <a:rPr sz="13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lang="zh-CN" sz="1300" b="1" kern="0" spc="80" dirty="0">
                <a:solidFill>
                  <a:srgbClr val="000000">
                    <a:alpha val="100000"/>
                  </a:srgbClr>
                </a:solidFill>
                <a:latin typeface="黑体" panose="02010609060101010101" charset="-122"/>
                <a:ea typeface="黑体" panose="02010609060101010101" charset="-122"/>
                <a:cs typeface="宋体" panose="02010600030101010101" pitchFamily="2" charset="-122"/>
              </a:rPr>
              <a:t>分配</a:t>
            </a:r>
            <a:endParaRPr lang="zh-CN" sz="1300" b="1" kern="0" spc="80" dirty="0">
              <a:solidFill>
                <a:srgbClr val="000000">
                  <a:alpha val="100000"/>
                </a:srgbClr>
              </a:solidFill>
              <a:latin typeface="黑体" panose="02010609060101010101" charset="-122"/>
              <a:ea typeface="黑体" panose="02010609060101010101" charset="-122"/>
              <a:cs typeface="宋体" panose="02010600030101010101" pitchFamily="2" charset="-122"/>
            </a:endParaRPr>
          </a:p>
        </p:txBody>
      </p:sp>
      <p:sp>
        <p:nvSpPr>
          <p:cNvPr id="940" name="textbox 940"/>
          <p:cNvSpPr/>
          <p:nvPr/>
        </p:nvSpPr>
        <p:spPr>
          <a:xfrm>
            <a:off x="2129497" y="1088946"/>
            <a:ext cx="3278504" cy="21462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300" b="1" kern="0" spc="-100" dirty="0">
                <a:solidFill>
                  <a:srgbClr val="7E673F">
                    <a:alpha val="100000"/>
                  </a:srgbClr>
                </a:solidFill>
                <a:latin typeface="黑体" panose="02010609060101010101" charset="-122"/>
                <a:ea typeface="黑体" panose="02010609060101010101" charset="-122"/>
                <a:cs typeface="黑体" panose="02010609060101010101" charset="-122"/>
              </a:rPr>
              <a:t>构</a:t>
            </a:r>
            <a:r>
              <a:rPr sz="1300" b="1" kern="0" spc="-90" dirty="0">
                <a:solidFill>
                  <a:srgbClr val="7E673F">
                    <a:alpha val="100000"/>
                  </a:srgbClr>
                </a:solidFill>
                <a:latin typeface="黑体" panose="02010609060101010101" charset="-122"/>
                <a:ea typeface="黑体" panose="02010609060101010101" charset="-122"/>
                <a:cs typeface="黑体" panose="02010609060101010101" charset="-122"/>
              </a:rPr>
              <a:t>建新发展格局的关键在于经济循环的畅通无</a:t>
            </a:r>
            <a:r>
              <a:rPr sz="1300" b="1" kern="0" spc="-80" dirty="0">
                <a:solidFill>
                  <a:srgbClr val="7E673F">
                    <a:alpha val="100000"/>
                  </a:srgbClr>
                </a:solidFill>
                <a:latin typeface="黑体" panose="02010609060101010101" charset="-122"/>
                <a:ea typeface="黑体" panose="02010609060101010101" charset="-122"/>
                <a:cs typeface="黑体" panose="02010609060101010101" charset="-122"/>
              </a:rPr>
              <a:t>阻</a:t>
            </a:r>
            <a:endParaRPr sz="1300" dirty="0">
              <a:latin typeface="黑体" panose="02010609060101010101" charset="-122"/>
              <a:ea typeface="黑体" panose="02010609060101010101" charset="-122"/>
              <a:cs typeface="黑体" panose="02010609060101010101" charset="-122"/>
            </a:endParaRPr>
          </a:p>
        </p:txBody>
      </p:sp>
      <p:pic>
        <p:nvPicPr>
          <p:cNvPr id="942" name="picture 942"/>
          <p:cNvPicPr>
            <a:picLocks noChangeAspect="1"/>
          </p:cNvPicPr>
          <p:nvPr/>
        </p:nvPicPr>
        <p:blipFill>
          <a:blip r:embed="rId4"/>
          <a:stretch>
            <a:fillRect/>
          </a:stretch>
        </p:blipFill>
        <p:spPr>
          <a:xfrm rot="21600000">
            <a:off x="1015988" y="996963"/>
            <a:ext cx="933482" cy="361971"/>
          </a:xfrm>
          <a:prstGeom prst="rect">
            <a:avLst/>
          </a:prstGeom>
        </p:spPr>
      </p:pic>
      <p:pic>
        <p:nvPicPr>
          <p:cNvPr id="944" name="picture 944"/>
          <p:cNvPicPr>
            <a:picLocks noChangeAspect="1"/>
          </p:cNvPicPr>
          <p:nvPr/>
        </p:nvPicPr>
        <p:blipFill>
          <a:blip r:embed="rId5"/>
          <a:stretch>
            <a:fillRect/>
          </a:stretch>
        </p:blipFill>
        <p:spPr>
          <a:xfrm rot="21600000">
            <a:off x="1015988" y="4527498"/>
            <a:ext cx="927129" cy="349352"/>
          </a:xfrm>
          <a:prstGeom prst="rect">
            <a:avLst/>
          </a:prstGeom>
        </p:spPr>
      </p:pic>
      <p:pic>
        <p:nvPicPr>
          <p:cNvPr id="948" name="picture 948"/>
          <p:cNvPicPr>
            <a:picLocks noChangeAspect="1"/>
          </p:cNvPicPr>
          <p:nvPr/>
        </p:nvPicPr>
        <p:blipFill>
          <a:blip r:embed="rId6"/>
          <a:stretch>
            <a:fillRect/>
          </a:stretch>
        </p:blipFill>
        <p:spPr>
          <a:xfrm rot="21600000">
            <a:off x="2120920" y="1054066"/>
            <a:ext cx="3492448" cy="6415"/>
          </a:xfrm>
          <a:prstGeom prst="rect">
            <a:avLst/>
          </a:prstGeom>
        </p:spPr>
      </p:pic>
      <p:pic>
        <p:nvPicPr>
          <p:cNvPr id="956" name="picture 956"/>
          <p:cNvPicPr>
            <a:picLocks noChangeAspect="1"/>
          </p:cNvPicPr>
          <p:nvPr/>
        </p:nvPicPr>
        <p:blipFill>
          <a:blip r:embed="rId7"/>
          <a:stretch>
            <a:fillRect/>
          </a:stretch>
        </p:blipFill>
        <p:spPr>
          <a:xfrm rot="21600000">
            <a:off x="2057392" y="1308122"/>
            <a:ext cx="3486171" cy="6350"/>
          </a:xfrm>
          <a:prstGeom prst="rect">
            <a:avLst/>
          </a:prstGeom>
        </p:spPr>
      </p:pic>
      <p:sp>
        <p:nvSpPr>
          <p:cNvPr id="2" name="文本框 1"/>
          <p:cNvSpPr txBox="1"/>
          <p:nvPr/>
        </p:nvSpPr>
        <p:spPr>
          <a:xfrm>
            <a:off x="2407920" y="6866890"/>
            <a:ext cx="1854200" cy="829945"/>
          </a:xfrm>
          <a:prstGeom prst="rect">
            <a:avLst/>
          </a:prstGeom>
          <a:noFill/>
        </p:spPr>
        <p:txBody>
          <a:bodyPr wrap="square" rtlCol="0">
            <a:spAutoFit/>
          </a:bodyPr>
          <a:p>
            <a:pPr>
              <a:spcAft>
                <a:spcPts val="0"/>
              </a:spcAft>
            </a:pPr>
            <a:r>
              <a:rPr sz="10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得益于全国大市场的建设，云南昆明 的鲜花能快速及时地送到全国各地消 费者的手中</a:t>
            </a:r>
            <a:endParaRPr sz="1000" kern="0" dirty="0">
              <a:solidFill>
                <a:srgbClr val="000000">
                  <a:alpha val="100000"/>
                </a:srgbClr>
              </a:solidFill>
              <a:latin typeface="仿宋" panose="02010609060101010101" charset="-122"/>
              <a:ea typeface="仿宋" panose="02010609060101010101" charset="-122"/>
              <a:cs typeface="仿宋" panose="02010609060101010101" charset="-122"/>
            </a:endParaRPr>
          </a:p>
          <a:p>
            <a:endParaRPr lang="zh-CN" altLang="en-US"/>
          </a:p>
        </p:txBody>
      </p:sp>
      <p:sp>
        <p:nvSpPr>
          <p:cNvPr id="3" name="矩形 2"/>
          <p:cNvSpPr/>
          <p:nvPr/>
        </p:nvSpPr>
        <p:spPr>
          <a:xfrm>
            <a:off x="2212975" y="2084070"/>
            <a:ext cx="533400" cy="409575"/>
          </a:xfrm>
          <a:prstGeom prst="rect">
            <a:avLst/>
          </a:prstGeom>
          <a:solidFill>
            <a:srgbClr val="ECE9E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nvSpPr>
        <p:spPr>
          <a:xfrm>
            <a:off x="2212975" y="1971675"/>
            <a:ext cx="856615" cy="521970"/>
          </a:xfrm>
          <a:prstGeom prst="rect">
            <a:avLst/>
          </a:prstGeom>
          <a:noFill/>
        </p:spPr>
        <p:txBody>
          <a:bodyPr wrap="square" rtlCol="0">
            <a:spAutoFit/>
          </a:bodyPr>
          <a:p>
            <a:pPr>
              <a:spcAft>
                <a:spcPts val="0"/>
              </a:spcAft>
            </a:pPr>
            <a:r>
              <a:rPr lang="zh-CN" altLang="en-US" sz="1400">
                <a:solidFill>
                  <a:schemeClr val="accent1"/>
                </a:solidFill>
              </a:rPr>
              <a:t>有机</a:t>
            </a:r>
            <a:endParaRPr lang="zh-CN" altLang="en-US" sz="1400">
              <a:solidFill>
                <a:schemeClr val="accent1"/>
              </a:solidFill>
            </a:endParaRPr>
          </a:p>
          <a:p>
            <a:pPr>
              <a:spcBef>
                <a:spcPts val="0"/>
              </a:spcBef>
            </a:pPr>
            <a:r>
              <a:rPr lang="zh-CN" altLang="en-US" sz="1400">
                <a:solidFill>
                  <a:schemeClr val="accent1"/>
                </a:solidFill>
              </a:rPr>
              <a:t>循环</a:t>
            </a:r>
            <a:endParaRPr lang="zh-CN" altLang="en-US" sz="1400">
              <a:solidFill>
                <a:schemeClr val="accen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0" name="picture 960"/>
          <p:cNvPicPr>
            <a:picLocks noChangeAspect="1"/>
          </p:cNvPicPr>
          <p:nvPr/>
        </p:nvPicPr>
        <p:blipFill>
          <a:blip r:embed="rId1"/>
          <a:stretch>
            <a:fillRect/>
          </a:stretch>
        </p:blipFill>
        <p:spPr>
          <a:xfrm rot="21600000">
            <a:off x="1177937" y="5400695"/>
            <a:ext cx="5740354" cy="2851181"/>
          </a:xfrm>
          <a:prstGeom prst="rect">
            <a:avLst/>
          </a:prstGeom>
        </p:spPr>
      </p:pic>
      <p:grpSp>
        <p:nvGrpSpPr>
          <p:cNvPr id="16" name="group 16"/>
          <p:cNvGrpSpPr/>
          <p:nvPr/>
        </p:nvGrpSpPr>
        <p:grpSpPr>
          <a:xfrm rot="21600000">
            <a:off x="669941" y="1990676"/>
            <a:ext cx="4577715" cy="2705129"/>
            <a:chOff x="0" y="0"/>
            <a:chExt cx="4577715" cy="2705129"/>
          </a:xfrm>
        </p:grpSpPr>
        <p:pic>
          <p:nvPicPr>
            <p:cNvPr id="962" name="picture 962"/>
            <p:cNvPicPr>
              <a:picLocks noChangeAspect="1"/>
            </p:cNvPicPr>
            <p:nvPr/>
          </p:nvPicPr>
          <p:blipFill>
            <a:blip r:embed="rId2"/>
            <a:stretch>
              <a:fillRect/>
            </a:stretch>
          </p:blipFill>
          <p:spPr>
            <a:xfrm rot="21600000">
              <a:off x="425410" y="0"/>
              <a:ext cx="4114795" cy="2133654"/>
            </a:xfrm>
            <a:prstGeom prst="rect">
              <a:avLst/>
            </a:prstGeom>
          </p:spPr>
        </p:pic>
        <p:sp>
          <p:nvSpPr>
            <p:cNvPr id="964" name="textbox 964"/>
            <p:cNvSpPr/>
            <p:nvPr/>
          </p:nvSpPr>
          <p:spPr>
            <a:xfrm>
              <a:off x="535305" y="124460"/>
              <a:ext cx="4042410" cy="195834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073150" algn="l" rtl="0" eaLnBrk="0">
                <a:lnSpc>
                  <a:spcPct val="99000"/>
                </a:lnSpc>
              </a:pPr>
              <a:r>
                <a:rPr sz="1100" b="1" kern="0" spc="60" dirty="0">
                  <a:solidFill>
                    <a:srgbClr val="0047A6">
                      <a:alpha val="100000"/>
                    </a:srgbClr>
                  </a:solidFill>
                  <a:latin typeface="宋体" panose="02010600030101010101" pitchFamily="2" charset="-122"/>
                  <a:ea typeface="宋体" panose="02010600030101010101" pitchFamily="2" charset="-122"/>
                  <a:cs typeface="宋体" panose="02010600030101010101" pitchFamily="2" charset="-122"/>
                </a:rPr>
                <a:t>强化市场基础制度规则统一</a:t>
              </a:r>
              <a:endParaRPr sz="11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12700" algn="l" rtl="0" eaLnBrk="0">
                <a:lnSpc>
                  <a:spcPts val="1450"/>
                </a:lnSpc>
                <a:spcBef>
                  <a:spcPts val="340"/>
                </a:spcBef>
              </a:pPr>
              <a:r>
                <a:rPr sz="1700" b="1" kern="0" spc="-40" baseline="-1000" dirty="0">
                  <a:solidFill>
                    <a:srgbClr val="003D9A">
                      <a:alpha val="100000"/>
                    </a:srgbClr>
                  </a:solidFill>
                  <a:latin typeface="宋体" panose="02010600030101010101" pitchFamily="2" charset="-122"/>
                  <a:ea typeface="宋体" panose="02010600030101010101" pitchFamily="2" charset="-122"/>
                  <a:cs typeface="宋体" panose="02010600030101010101" pitchFamily="2" charset="-122"/>
                </a:rPr>
                <a:t>推进市场设施高标准联通</a:t>
              </a:r>
              <a:r>
                <a:rPr sz="1100" kern="0" spc="-40" dirty="0">
                  <a:solidFill>
                    <a:srgbClr val="003D9A">
                      <a:alpha val="100000"/>
                    </a:srgbClr>
                  </a:solidFill>
                  <a:latin typeface="宋体" panose="02010600030101010101" pitchFamily="2" charset="-122"/>
                  <a:ea typeface="宋体" panose="02010600030101010101" pitchFamily="2" charset="-122"/>
                  <a:cs typeface="宋体" panose="02010600030101010101" pitchFamily="2" charset="-122"/>
                </a:rPr>
                <a:t>            </a:t>
              </a:r>
              <a:r>
                <a:rPr lang="en-US" sz="1100" kern="0" spc="-40" dirty="0">
                  <a:solidFill>
                    <a:srgbClr val="003D9A">
                      <a:alpha val="100000"/>
                    </a:srgbClr>
                  </a:solidFill>
                  <a:latin typeface="宋体" panose="02010600030101010101" pitchFamily="2" charset="-122"/>
                  <a:ea typeface="宋体" panose="02010600030101010101" pitchFamily="2" charset="-122"/>
                  <a:cs typeface="宋体" panose="02010600030101010101" pitchFamily="2" charset="-122"/>
                </a:rPr>
                <a:t>  </a:t>
              </a:r>
              <a:r>
                <a:rPr sz="1600" b="1" kern="0" spc="-40" baseline="5000" dirty="0">
                  <a:solidFill>
                    <a:srgbClr val="0657B3">
                      <a:alpha val="100000"/>
                    </a:srgbClr>
                  </a:solidFill>
                  <a:latin typeface="宋体" panose="02010600030101010101" pitchFamily="2" charset="-122"/>
                  <a:ea typeface="宋体" panose="02010600030101010101" pitchFamily="2" charset="-122"/>
                  <a:cs typeface="宋体" panose="02010600030101010101" pitchFamily="2" charset="-122"/>
                </a:rPr>
                <a:t>打造统一的要素和资源市场</a:t>
              </a:r>
              <a:endParaRPr sz="1700" baseline="50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1669415" algn="l" rtl="0" eaLnBrk="0">
                <a:lnSpc>
                  <a:spcPts val="1290"/>
                </a:lnSpc>
                <a:spcBef>
                  <a:spcPts val="310"/>
                </a:spcBef>
              </a:pPr>
              <a:r>
                <a:rPr sz="1000" b="1" kern="0" spc="-70" dirty="0">
                  <a:solidFill>
                    <a:srgbClr val="003899">
                      <a:alpha val="100000"/>
                    </a:srgbClr>
                  </a:solidFill>
                  <a:latin typeface="宋体" panose="02010600030101010101" pitchFamily="2" charset="-122"/>
                  <a:ea typeface="宋体" panose="02010600030101010101" pitchFamily="2" charset="-122"/>
                  <a:cs typeface="宋体" panose="02010600030101010101" pitchFamily="2" charset="-122"/>
                </a:rPr>
                <a:t>“五统一</a:t>
              </a:r>
              <a:r>
                <a:rPr sz="1000" kern="0" spc="30" dirty="0">
                  <a:solidFill>
                    <a:srgbClr val="003899">
                      <a:alpha val="100000"/>
                    </a:srgbClr>
                  </a:solidFill>
                  <a:latin typeface="宋体" panose="02010600030101010101" pitchFamily="2" charset="-122"/>
                  <a:ea typeface="宋体" panose="02010600030101010101" pitchFamily="2" charset="-122"/>
                  <a:cs typeface="宋体" panose="02010600030101010101" pitchFamily="2" charset="-122"/>
                </a:rPr>
                <a:t>         </a:t>
              </a:r>
              <a:r>
                <a:rPr lang="en-US" sz="1000" kern="0" spc="30" dirty="0">
                  <a:solidFill>
                    <a:srgbClr val="003899">
                      <a:alpha val="100000"/>
                    </a:srgbClr>
                  </a:solidFill>
                  <a:latin typeface="宋体" panose="02010600030101010101" pitchFamily="2" charset="-122"/>
                  <a:ea typeface="宋体" panose="02010600030101010101" pitchFamily="2" charset="-122"/>
                  <a:cs typeface="宋体" panose="02010600030101010101" pitchFamily="2" charset="-122"/>
                </a:rPr>
                <a:t>     </a:t>
              </a:r>
              <a:r>
                <a:rPr sz="1500" b="1" kern="0" spc="-70" baseline="5000" dirty="0">
                  <a:solidFill>
                    <a:srgbClr val="004299">
                      <a:alpha val="100000"/>
                    </a:srgbClr>
                  </a:solidFill>
                  <a:latin typeface="宋体" panose="02010600030101010101" pitchFamily="2" charset="-122"/>
                  <a:ea typeface="宋体" panose="02010600030101010101" pitchFamily="2" charset="-122"/>
                  <a:cs typeface="宋体" panose="02010600030101010101" pitchFamily="2" charset="-122"/>
                </a:rPr>
                <a:t>推进</a:t>
              </a:r>
              <a:endParaRPr sz="1500" baseline="5000" dirty="0">
                <a:latin typeface="宋体" panose="02010600030101010101" pitchFamily="2" charset="-122"/>
                <a:ea typeface="宋体" panose="02010600030101010101" pitchFamily="2" charset="-122"/>
                <a:cs typeface="宋体" panose="02010600030101010101" pitchFamily="2" charset="-122"/>
              </a:endParaRPr>
            </a:p>
            <a:p>
              <a:pPr marL="2908300" indent="-6350" algn="l" rtl="0" eaLnBrk="0">
                <a:lnSpc>
                  <a:spcPct val="117000"/>
                </a:lnSpc>
                <a:spcBef>
                  <a:spcPts val="25"/>
                </a:spcBef>
              </a:pPr>
              <a:r>
                <a:rPr sz="1100" b="1" kern="0" spc="20" dirty="0">
                  <a:solidFill>
                    <a:srgbClr val="004299">
                      <a:alpha val="100000"/>
                    </a:srgbClr>
                  </a:solidFill>
                  <a:latin typeface="宋体" panose="02010600030101010101" pitchFamily="2" charset="-122"/>
                  <a:ea typeface="宋体" panose="02010600030101010101" pitchFamily="2" charset="-122"/>
                  <a:cs typeface="宋体" panose="02010600030101010101" pitchFamily="2" charset="-122"/>
                </a:rPr>
                <a:t>市场监管</a:t>
              </a:r>
              <a:r>
                <a:rPr sz="1100" kern="0" spc="0" dirty="0">
                  <a:solidFill>
                    <a:srgbClr val="004299">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4299">
                      <a:alpha val="100000"/>
                    </a:srgbClr>
                  </a:solidFill>
                  <a:latin typeface="宋体" panose="02010600030101010101" pitchFamily="2" charset="-122"/>
                  <a:ea typeface="宋体" panose="02010600030101010101" pitchFamily="2" charset="-122"/>
                  <a:cs typeface="宋体" panose="02010600030101010101" pitchFamily="2" charset="-122"/>
                </a:rPr>
                <a:t>公平统一</a:t>
              </a:r>
              <a:endParaRPr sz="1100" dirty="0">
                <a:latin typeface="宋体" panose="02010600030101010101" pitchFamily="2" charset="-122"/>
                <a:ea typeface="宋体" panose="02010600030101010101" pitchFamily="2" charset="-122"/>
                <a:cs typeface="宋体" panose="02010600030101010101" pitchFamily="2" charset="-122"/>
              </a:endParaRPr>
            </a:p>
          </p:txBody>
        </p:sp>
        <p:pic>
          <p:nvPicPr>
            <p:cNvPr id="966" name="picture 966"/>
            <p:cNvPicPr>
              <a:picLocks noChangeAspect="1"/>
            </p:cNvPicPr>
            <p:nvPr/>
          </p:nvPicPr>
          <p:blipFill>
            <a:blip r:embed="rId3"/>
            <a:stretch>
              <a:fillRect/>
            </a:stretch>
          </p:blipFill>
          <p:spPr>
            <a:xfrm rot="21600000">
              <a:off x="0" y="2698779"/>
              <a:ext cx="4241775" cy="6350"/>
            </a:xfrm>
            <a:prstGeom prst="rect">
              <a:avLst/>
            </a:prstGeom>
          </p:spPr>
        </p:pic>
      </p:grpSp>
      <p:pic>
        <p:nvPicPr>
          <p:cNvPr id="968" name="picture 968"/>
          <p:cNvPicPr>
            <a:picLocks noChangeAspect="1"/>
          </p:cNvPicPr>
          <p:nvPr/>
        </p:nvPicPr>
        <p:blipFill>
          <a:blip r:embed="rId4"/>
          <a:stretch>
            <a:fillRect/>
          </a:stretch>
        </p:blipFill>
        <p:spPr>
          <a:xfrm rot="21600000">
            <a:off x="6473823" y="4765719"/>
            <a:ext cx="1009639" cy="3486155"/>
          </a:xfrm>
          <a:prstGeom prst="rect">
            <a:avLst/>
          </a:prstGeom>
        </p:spPr>
      </p:pic>
      <p:pic>
        <p:nvPicPr>
          <p:cNvPr id="970" name="picture 970"/>
          <p:cNvPicPr>
            <a:picLocks noChangeAspect="1"/>
          </p:cNvPicPr>
          <p:nvPr/>
        </p:nvPicPr>
        <p:blipFill>
          <a:blip r:embed="rId5"/>
          <a:stretch>
            <a:fillRect/>
          </a:stretch>
        </p:blipFill>
        <p:spPr>
          <a:xfrm rot="21600000">
            <a:off x="6080102" y="1222356"/>
            <a:ext cx="1403362" cy="7042137"/>
          </a:xfrm>
          <a:prstGeom prst="rect">
            <a:avLst/>
          </a:prstGeom>
        </p:spPr>
      </p:pic>
      <p:sp>
        <p:nvSpPr>
          <p:cNvPr id="972" name="textbox 972"/>
          <p:cNvSpPr/>
          <p:nvPr/>
        </p:nvSpPr>
        <p:spPr>
          <a:xfrm>
            <a:off x="1205572" y="5709731"/>
            <a:ext cx="3822700" cy="159575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83000"/>
              </a:lnSpc>
              <a:spcBef>
                <a:spcPts val="0"/>
              </a:spcBef>
              <a:spcAft>
                <a:spcPts val="0"/>
              </a:spcAft>
            </a:pPr>
            <a:r>
              <a:rPr sz="1300" b="1" kern="0" spc="-90" dirty="0">
                <a:solidFill>
                  <a:srgbClr val="AC4B22">
                    <a:alpha val="100000"/>
                  </a:srgbClr>
                </a:solidFill>
                <a:latin typeface="宋体" panose="02010600030101010101" pitchFamily="2" charset="-122"/>
                <a:ea typeface="宋体" panose="02010600030101010101" pitchFamily="2" charset="-122"/>
                <a:cs typeface="宋体" panose="02010600030101010101" pitchFamily="2" charset="-122"/>
              </a:rPr>
              <a:t>继续推动市场规则、监管体系等</a:t>
            </a:r>
            <a:endParaRPr sz="13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ts val="1500"/>
              </a:lnSpc>
              <a:spcBef>
                <a:spcPts val="0"/>
              </a:spcBef>
              <a:spcAft>
                <a:spcPts val="0"/>
              </a:spcAft>
            </a:pPr>
            <a:r>
              <a:rPr sz="1200" b="1" kern="0" spc="-30" dirty="0">
                <a:solidFill>
                  <a:srgbClr val="AC4B22">
                    <a:alpha val="100000"/>
                  </a:srgbClr>
                </a:solidFill>
                <a:latin typeface="宋体" panose="02010600030101010101" pitchFamily="2" charset="-122"/>
                <a:ea typeface="宋体" panose="02010600030101010101" pitchFamily="2" charset="-122"/>
                <a:cs typeface="宋体" panose="02010600030101010101" pitchFamily="2" charset="-122"/>
              </a:rPr>
              <a:t>方面的一致性，建立高效规范、</a:t>
            </a:r>
            <a:endParaRPr sz="12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ct val="94000"/>
              </a:lnSpc>
              <a:spcBef>
                <a:spcPts val="10"/>
              </a:spcBef>
              <a:spcAft>
                <a:spcPts val="0"/>
              </a:spcAft>
            </a:pPr>
            <a:r>
              <a:rPr sz="13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公平竞争的统一市场体系</a:t>
            </a:r>
            <a:endParaRPr sz="13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42000"/>
              </a:lnSpc>
            </a:pPr>
            <a:endParaRPr sz="200" dirty="0">
              <a:latin typeface="Arial" panose="020B0604020202020204"/>
              <a:ea typeface="Arial" panose="020B0604020202020204"/>
              <a:cs typeface="Arial" panose="020B0604020202020204"/>
            </a:endParaRPr>
          </a:p>
          <a:p>
            <a:pPr marL="2575560" indent="6350" algn="l" rtl="0" eaLnBrk="0">
              <a:lnSpc>
                <a:spcPct val="102000"/>
              </a:lnSpc>
              <a:spcBef>
                <a:spcPts val="0"/>
              </a:spcBef>
            </a:pPr>
            <a:r>
              <a:rPr sz="11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严格落实“全国一</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张清单”管理模式</a:t>
            </a:r>
            <a:endParaRPr sz="1100" dirty="0">
              <a:latin typeface="宋体" panose="02010600030101010101" pitchFamily="2" charset="-122"/>
              <a:ea typeface="宋体" panose="02010600030101010101" pitchFamily="2" charset="-122"/>
              <a:cs typeface="宋体" panose="02010600030101010101" pitchFamily="2" charset="-122"/>
            </a:endParaRPr>
          </a:p>
        </p:txBody>
      </p:sp>
      <p:pic>
        <p:nvPicPr>
          <p:cNvPr id="974" name="picture 974"/>
          <p:cNvPicPr>
            <a:picLocks noChangeAspect="1"/>
          </p:cNvPicPr>
          <p:nvPr/>
        </p:nvPicPr>
        <p:blipFill>
          <a:blip r:embed="rId6"/>
          <a:stretch>
            <a:fillRect/>
          </a:stretch>
        </p:blipFill>
        <p:spPr>
          <a:xfrm rot="21600000">
            <a:off x="5248263" y="2905176"/>
            <a:ext cx="1479595" cy="1574710"/>
          </a:xfrm>
          <a:prstGeom prst="rect">
            <a:avLst/>
          </a:prstGeom>
        </p:spPr>
      </p:pic>
      <p:pic>
        <p:nvPicPr>
          <p:cNvPr id="980" name="picture 980"/>
          <p:cNvPicPr>
            <a:picLocks noChangeAspect="1"/>
          </p:cNvPicPr>
          <p:nvPr/>
        </p:nvPicPr>
        <p:blipFill>
          <a:blip r:embed="rId7"/>
          <a:stretch>
            <a:fillRect/>
          </a:stretch>
        </p:blipFill>
        <p:spPr>
          <a:xfrm rot="21600000">
            <a:off x="1596995" y="1495445"/>
            <a:ext cx="2584452" cy="6350"/>
          </a:xfrm>
          <a:prstGeom prst="rect">
            <a:avLst/>
          </a:prstGeom>
        </p:spPr>
      </p:pic>
      <p:sp>
        <p:nvSpPr>
          <p:cNvPr id="982" name="textbox 982"/>
          <p:cNvSpPr/>
          <p:nvPr/>
        </p:nvSpPr>
        <p:spPr>
          <a:xfrm>
            <a:off x="1644104" y="1470039"/>
            <a:ext cx="2550160" cy="277495"/>
          </a:xfrm>
          <a:prstGeom prst="rect">
            <a:avLst/>
          </a:prstGeom>
          <a:noFill/>
          <a:ln w="0" cap="flat">
            <a:noFill/>
            <a:prstDash val="solid"/>
            <a:miter lim="0"/>
          </a:ln>
        </p:spPr>
        <p:txBody>
          <a:bodyPr vert="horz" wrap="square" lIns="0" tIns="0" rIns="0" bIns="0"/>
          <a:lstStyle/>
          <a:p>
            <a:pPr algn="l" rtl="0" eaLnBrk="0">
              <a:lnSpc>
                <a:spcPct val="139000"/>
              </a:lnSpc>
            </a:pPr>
            <a:endParaRPr sz="200" dirty="0">
              <a:latin typeface="Arial" panose="020B0604020202020204"/>
              <a:ea typeface="Arial" panose="020B0604020202020204"/>
              <a:cs typeface="Arial" panose="020B0604020202020204"/>
            </a:endParaRPr>
          </a:p>
          <a:p>
            <a:pPr marL="12700" algn="l" rtl="0" eaLnBrk="0">
              <a:lnSpc>
                <a:spcPct val="98000"/>
              </a:lnSpc>
              <a:spcBef>
                <a:spcPts val="0"/>
              </a:spcBef>
              <a:tabLst>
                <a:tab pos="2486025" algn="l"/>
              </a:tabLst>
            </a:pPr>
            <a:r>
              <a:rPr sz="1400" b="1" u="sng" kern="0" spc="190" dirty="0">
                <a:solidFill>
                  <a:srgbClr val="7E673F">
                    <a:alpha val="100000"/>
                  </a:srgbClr>
                </a:solidFill>
                <a:latin typeface="黑体" panose="02010609060101010101" charset="-122"/>
                <a:ea typeface="黑体" panose="02010609060101010101" charset="-122"/>
                <a:cs typeface="黑体" panose="02010609060101010101" charset="-122"/>
              </a:rPr>
              <a:t>要抓好“五统</a:t>
            </a:r>
            <a:r>
              <a:rPr sz="1400" u="sng" kern="0" spc="-430" dirty="0">
                <a:solidFill>
                  <a:srgbClr val="7E673F">
                    <a:alpha val="100000"/>
                  </a:srgbClr>
                </a:solidFill>
                <a:latin typeface="黑体" panose="02010609060101010101" charset="-122"/>
                <a:ea typeface="黑体" panose="02010609060101010101" charset="-122"/>
                <a:cs typeface="黑体" panose="02010609060101010101" charset="-122"/>
              </a:rPr>
              <a:t> </a:t>
            </a:r>
            <a:r>
              <a:rPr sz="1400" b="1" u="sng" kern="0" spc="190" dirty="0">
                <a:solidFill>
                  <a:srgbClr val="7E673F">
                    <a:alpha val="100000"/>
                  </a:srgbClr>
                </a:solidFill>
                <a:latin typeface="黑体" panose="02010609060101010101" charset="-122"/>
                <a:ea typeface="黑体" panose="02010609060101010101" charset="-122"/>
                <a:cs typeface="黑体" panose="02010609060101010101" charset="-122"/>
              </a:rPr>
              <a:t>—</a:t>
            </a:r>
            <a:r>
              <a:rPr sz="1400" u="sng" kern="0" spc="-310" dirty="0">
                <a:solidFill>
                  <a:srgbClr val="7E673F">
                    <a:alpha val="100000"/>
                  </a:srgbClr>
                </a:solidFill>
                <a:latin typeface="黑体" panose="02010609060101010101" charset="-122"/>
                <a:ea typeface="黑体" panose="02010609060101010101" charset="-122"/>
                <a:cs typeface="黑体" panose="02010609060101010101" charset="-122"/>
              </a:rPr>
              <a:t> </a:t>
            </a:r>
            <a:r>
              <a:rPr sz="1400" b="1" u="sng" kern="0" spc="190" dirty="0">
                <a:solidFill>
                  <a:srgbClr val="7E673F">
                    <a:alpha val="100000"/>
                  </a:srgbClr>
                </a:solidFill>
                <a:latin typeface="黑体" panose="02010609060101010101" charset="-122"/>
                <a:ea typeface="黑体" panose="02010609060101010101" charset="-122"/>
                <a:cs typeface="黑体" panose="02010609060101010101" charset="-122"/>
              </a:rPr>
              <a:t>”</a:t>
            </a:r>
            <a:r>
              <a:rPr sz="1400" u="sng" kern="0" spc="0" dirty="0">
                <a:solidFill>
                  <a:srgbClr val="7E673F">
                    <a:alpha val="100000"/>
                  </a:srgbClr>
                </a:solidFill>
                <a:latin typeface="黑体" panose="02010609060101010101" charset="-122"/>
                <a:ea typeface="黑体" panose="02010609060101010101" charset="-122"/>
                <a:cs typeface="黑体" panose="02010609060101010101" charset="-122"/>
              </a:rPr>
              <a:t>	</a:t>
            </a:r>
            <a:r>
              <a:rPr sz="1400" kern="0" spc="-470" dirty="0">
                <a:solidFill>
                  <a:srgbClr val="7E673F">
                    <a:alpha val="100000"/>
                  </a:srgbClr>
                </a:solidFill>
                <a:latin typeface="黑体" panose="02010609060101010101" charset="-122"/>
                <a:ea typeface="黑体" panose="02010609060101010101" charset="-122"/>
                <a:cs typeface="黑体" panose="02010609060101010101" charset="-122"/>
              </a:rPr>
              <a:t> </a:t>
            </a:r>
            <a:r>
              <a:rPr sz="1400" kern="0" spc="-650" dirty="0">
                <a:solidFill>
                  <a:srgbClr val="7E673F">
                    <a:alpha val="100000"/>
                  </a:srgbClr>
                </a:solidFill>
                <a:latin typeface="黑体" panose="02010609060101010101" charset="-122"/>
                <a:ea typeface="黑体" panose="02010609060101010101" charset="-122"/>
                <a:cs typeface="黑体" panose="02010609060101010101" charset="-122"/>
              </a:rPr>
              <a:t> </a:t>
            </a:r>
            <a:r>
              <a:rPr sz="1400" kern="0" spc="0" dirty="0">
                <a:solidFill>
                  <a:srgbClr val="7E673F">
                    <a:alpha val="100000"/>
                  </a:srgbClr>
                </a:solidFill>
                <a:latin typeface="黑体" panose="02010609060101010101" charset="-122"/>
                <a:ea typeface="黑体" panose="02010609060101010101" charset="-122"/>
                <a:cs typeface="黑体" panose="02010609060101010101" charset="-122"/>
              </a:rPr>
              <a:t> </a:t>
            </a:r>
            <a:endParaRPr sz="1400" dirty="0">
              <a:latin typeface="黑体" panose="02010609060101010101" charset="-122"/>
              <a:ea typeface="黑体" panose="02010609060101010101" charset="-122"/>
              <a:cs typeface="黑体" panose="02010609060101010101" charset="-122"/>
            </a:endParaRPr>
          </a:p>
        </p:txBody>
      </p:sp>
      <p:pic>
        <p:nvPicPr>
          <p:cNvPr id="984" name="picture 984"/>
          <p:cNvPicPr>
            <a:picLocks noChangeAspect="1"/>
          </p:cNvPicPr>
          <p:nvPr/>
        </p:nvPicPr>
        <p:blipFill>
          <a:blip r:embed="rId8"/>
          <a:stretch>
            <a:fillRect/>
          </a:stretch>
        </p:blipFill>
        <p:spPr>
          <a:xfrm rot="21600000">
            <a:off x="4149682" y="1482739"/>
            <a:ext cx="6352" cy="209484"/>
          </a:xfrm>
          <a:prstGeom prst="rect">
            <a:avLst/>
          </a:prstGeom>
        </p:spPr>
      </p:pic>
      <p:sp>
        <p:nvSpPr>
          <p:cNvPr id="986" name="textbox 986"/>
          <p:cNvSpPr/>
          <p:nvPr/>
        </p:nvSpPr>
        <p:spPr>
          <a:xfrm>
            <a:off x="1611716" y="3468290"/>
            <a:ext cx="722630" cy="603250"/>
          </a:xfrm>
          <a:prstGeom prst="rect">
            <a:avLst/>
          </a:prstGeom>
          <a:noFill/>
          <a:ln w="0" cap="flat">
            <a:noFill/>
            <a:prstDash val="solid"/>
            <a:miter lim="0"/>
          </a:ln>
        </p:spPr>
        <p:txBody>
          <a:bodyPr vert="horz" wrap="square" lIns="0" tIns="0" rIns="0" bIns="0"/>
          <a:lstStyle/>
          <a:p>
            <a:pPr algn="l" rtl="0" eaLnBrk="0">
              <a:lnSpc>
                <a:spcPct val="12000"/>
              </a:lnSpc>
            </a:pPr>
            <a:endParaRPr sz="100" dirty="0">
              <a:latin typeface="Arial" panose="020B0604020202020204"/>
              <a:ea typeface="Arial" panose="020B0604020202020204"/>
              <a:cs typeface="Arial" panose="020B0604020202020204"/>
            </a:endParaRPr>
          </a:p>
          <a:p>
            <a:pPr marL="12700" indent="50800" algn="l" rtl="0" eaLnBrk="0">
              <a:lnSpc>
                <a:spcPct val="117000"/>
              </a:lnSpc>
              <a:spcBef>
                <a:spcPts val="0"/>
              </a:spcBef>
            </a:pPr>
            <a:r>
              <a:rPr sz="1100" b="1" kern="0" spc="30" dirty="0">
                <a:solidFill>
                  <a:srgbClr val="004FC7">
                    <a:alpha val="100000"/>
                  </a:srgbClr>
                </a:solidFill>
                <a:latin typeface="宋体" panose="02010600030101010101" pitchFamily="2" charset="-122"/>
                <a:ea typeface="宋体" panose="02010600030101010101" pitchFamily="2" charset="-122"/>
                <a:cs typeface="宋体" panose="02010600030101010101" pitchFamily="2" charset="-122"/>
              </a:rPr>
              <a:t>推进商品</a:t>
            </a:r>
            <a:r>
              <a:rPr sz="1100" kern="0" spc="0" dirty="0">
                <a:solidFill>
                  <a:srgbClr val="004FC7">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4FC7">
                    <a:alpha val="100000"/>
                  </a:srgbClr>
                </a:solidFill>
                <a:latin typeface="宋体" panose="02010600030101010101" pitchFamily="2" charset="-122"/>
                <a:ea typeface="宋体" panose="02010600030101010101" pitchFamily="2" charset="-122"/>
                <a:cs typeface="宋体" panose="02010600030101010101" pitchFamily="2" charset="-122"/>
              </a:rPr>
              <a:t>和服务市场</a:t>
            </a:r>
            <a:r>
              <a:rPr sz="1100" kern="0" spc="-10" dirty="0">
                <a:solidFill>
                  <a:srgbClr val="004FC7">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4FC7">
                    <a:alpha val="100000"/>
                  </a:srgbClr>
                </a:solidFill>
                <a:latin typeface="宋体" panose="02010600030101010101" pitchFamily="2" charset="-122"/>
                <a:ea typeface="宋体" panose="02010600030101010101" pitchFamily="2" charset="-122"/>
                <a:cs typeface="宋体" panose="02010600030101010101" pitchFamily="2" charset="-122"/>
              </a:rPr>
              <a:t>高水平统一</a:t>
            </a:r>
            <a:endParaRPr sz="1100" dirty="0">
              <a:latin typeface="宋体" panose="02010600030101010101" pitchFamily="2" charset="-122"/>
              <a:ea typeface="宋体" panose="02010600030101010101" pitchFamily="2" charset="-122"/>
              <a:cs typeface="宋体" panose="02010600030101010101" pitchFamily="2" charset="-122"/>
            </a:endParaRPr>
          </a:p>
        </p:txBody>
      </p:sp>
      <p:pic>
        <p:nvPicPr>
          <p:cNvPr id="988" name="picture 988"/>
          <p:cNvPicPr>
            <a:picLocks noChangeAspect="1"/>
          </p:cNvPicPr>
          <p:nvPr/>
        </p:nvPicPr>
        <p:blipFill>
          <a:blip r:embed="rId9"/>
          <a:stretch>
            <a:fillRect/>
          </a:stretch>
        </p:blipFill>
        <p:spPr>
          <a:xfrm rot="21600000">
            <a:off x="612766" y="1470014"/>
            <a:ext cx="933482" cy="361971"/>
          </a:xfrm>
          <a:prstGeom prst="rect">
            <a:avLst/>
          </a:prstGeom>
        </p:spPr>
      </p:pic>
      <p:pic>
        <p:nvPicPr>
          <p:cNvPr id="990" name="picture 990"/>
          <p:cNvPicPr>
            <a:picLocks noChangeAspect="1"/>
          </p:cNvPicPr>
          <p:nvPr/>
        </p:nvPicPr>
        <p:blipFill>
          <a:blip r:embed="rId10"/>
          <a:stretch>
            <a:fillRect/>
          </a:stretch>
        </p:blipFill>
        <p:spPr>
          <a:xfrm rot="21600000">
            <a:off x="612766" y="5038723"/>
            <a:ext cx="952540" cy="317486"/>
          </a:xfrm>
          <a:prstGeom prst="rect">
            <a:avLst/>
          </a:prstGeom>
        </p:spPr>
      </p:pic>
      <p:pic>
        <p:nvPicPr>
          <p:cNvPr id="992" name="picture 992"/>
          <p:cNvPicPr>
            <a:picLocks noChangeAspect="1"/>
          </p:cNvPicPr>
          <p:nvPr/>
        </p:nvPicPr>
        <p:blipFill>
          <a:blip r:embed="rId11"/>
          <a:stretch>
            <a:fillRect/>
          </a:stretch>
        </p:blipFill>
        <p:spPr>
          <a:xfrm rot="21600000">
            <a:off x="7458054" y="1209630"/>
            <a:ext cx="6352" cy="3530639"/>
          </a:xfrm>
          <a:prstGeom prst="rect">
            <a:avLst/>
          </a:prstGeom>
        </p:spPr>
      </p:pic>
      <p:pic>
        <p:nvPicPr>
          <p:cNvPr id="994" name="picture 994"/>
          <p:cNvPicPr>
            <a:picLocks noChangeAspect="1"/>
          </p:cNvPicPr>
          <p:nvPr/>
        </p:nvPicPr>
        <p:blipFill>
          <a:blip r:embed="rId12"/>
          <a:stretch>
            <a:fillRect/>
          </a:stretch>
        </p:blipFill>
        <p:spPr>
          <a:xfrm rot="21600000">
            <a:off x="5807082" y="4689455"/>
            <a:ext cx="1676380" cy="63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8"/>
          <p:cNvGrpSpPr/>
          <p:nvPr/>
        </p:nvGrpSpPr>
        <p:grpSpPr>
          <a:xfrm rot="21600000">
            <a:off x="3708412" y="6299237"/>
            <a:ext cx="2571747" cy="539695"/>
            <a:chOff x="0" y="0"/>
            <a:chExt cx="2571747" cy="539695"/>
          </a:xfrm>
        </p:grpSpPr>
        <p:pic>
          <p:nvPicPr>
            <p:cNvPr id="996" name="picture 996"/>
            <p:cNvPicPr>
              <a:picLocks noChangeAspect="1"/>
            </p:cNvPicPr>
            <p:nvPr/>
          </p:nvPicPr>
          <p:blipFill>
            <a:blip r:embed="rId1"/>
            <a:stretch>
              <a:fillRect/>
            </a:stretch>
          </p:blipFill>
          <p:spPr>
            <a:xfrm rot="21600000">
              <a:off x="0" y="0"/>
              <a:ext cx="2571747" cy="539695"/>
            </a:xfrm>
            <a:prstGeom prst="rect">
              <a:avLst/>
            </a:prstGeom>
          </p:spPr>
        </p:pic>
        <p:sp>
          <p:nvSpPr>
            <p:cNvPr id="998" name="textbox 998"/>
            <p:cNvSpPr/>
            <p:nvPr/>
          </p:nvSpPr>
          <p:spPr>
            <a:xfrm>
              <a:off x="-12700" y="-12700"/>
              <a:ext cx="2597150" cy="586740"/>
            </a:xfrm>
            <a:prstGeom prst="rect">
              <a:avLst/>
            </a:prstGeom>
            <a:noFill/>
            <a:ln w="0" cap="flat">
              <a:noFill/>
              <a:prstDash val="solid"/>
              <a:miter lim="0"/>
            </a:ln>
          </p:spPr>
          <p:txBody>
            <a:bodyPr vert="horz" wrap="square" lIns="0" tIns="0" rIns="0" bIns="0"/>
            <a:lstStyle/>
            <a:p>
              <a:pPr algn="l" rtl="0" eaLnBrk="0">
                <a:lnSpc>
                  <a:spcPct val="112000"/>
                </a:lnSpc>
              </a:pPr>
              <a:endParaRPr sz="700" dirty="0">
                <a:latin typeface="Arial" panose="020B0604020202020204"/>
                <a:ea typeface="Arial" panose="020B0604020202020204"/>
                <a:cs typeface="Arial" panose="020B0604020202020204"/>
              </a:endParaRPr>
            </a:p>
            <a:p>
              <a:pPr marL="192405" algn="l" rtl="0" eaLnBrk="0">
                <a:lnSpc>
                  <a:spcPct val="99000"/>
                </a:lnSpc>
                <a:spcBef>
                  <a:spcPts val="5"/>
                </a:spcBef>
              </a:pPr>
              <a:r>
                <a:rPr sz="1200" b="1" kern="0" spc="3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另一方面，处理好全国一盘</a:t>
              </a:r>
              <a:r>
                <a:rPr sz="1200" b="1" kern="0" spc="2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棋</a:t>
              </a:r>
              <a:r>
                <a:rPr sz="1200"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与优先推进区域协作的关系</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pic>
        <p:nvPicPr>
          <p:cNvPr id="1000" name="picture 1000"/>
          <p:cNvPicPr>
            <a:picLocks noChangeAspect="1"/>
          </p:cNvPicPr>
          <p:nvPr/>
        </p:nvPicPr>
        <p:blipFill>
          <a:blip r:embed="rId2"/>
          <a:stretch>
            <a:fillRect/>
          </a:stretch>
        </p:blipFill>
        <p:spPr>
          <a:xfrm rot="21600000">
            <a:off x="3657590" y="7467598"/>
            <a:ext cx="3168682" cy="800080"/>
          </a:xfrm>
          <a:prstGeom prst="rect">
            <a:avLst/>
          </a:prstGeom>
        </p:spPr>
      </p:pic>
      <p:pic>
        <p:nvPicPr>
          <p:cNvPr id="1002" name="picture 1002"/>
          <p:cNvPicPr>
            <a:picLocks noChangeAspect="1"/>
          </p:cNvPicPr>
          <p:nvPr/>
        </p:nvPicPr>
        <p:blipFill>
          <a:blip r:embed="rId3"/>
          <a:stretch>
            <a:fillRect/>
          </a:stretch>
        </p:blipFill>
        <p:spPr>
          <a:xfrm rot="21600000">
            <a:off x="5905496" y="1168435"/>
            <a:ext cx="1536696" cy="7067482"/>
          </a:xfrm>
          <a:prstGeom prst="rect">
            <a:avLst/>
          </a:prstGeom>
        </p:spPr>
      </p:pic>
      <p:grpSp>
        <p:nvGrpSpPr>
          <p:cNvPr id="20" name="group 20"/>
          <p:cNvGrpSpPr/>
          <p:nvPr/>
        </p:nvGrpSpPr>
        <p:grpSpPr>
          <a:xfrm rot="21600000">
            <a:off x="3822687" y="2787632"/>
            <a:ext cx="2286022" cy="1015979"/>
            <a:chOff x="0" y="0"/>
            <a:chExt cx="2286022" cy="1015979"/>
          </a:xfrm>
        </p:grpSpPr>
        <p:pic>
          <p:nvPicPr>
            <p:cNvPr id="1004" name="picture 1004"/>
            <p:cNvPicPr>
              <a:picLocks noChangeAspect="1"/>
            </p:cNvPicPr>
            <p:nvPr/>
          </p:nvPicPr>
          <p:blipFill>
            <a:blip r:embed="rId4"/>
            <a:stretch>
              <a:fillRect/>
            </a:stretch>
          </p:blipFill>
          <p:spPr>
            <a:xfrm rot="21600000">
              <a:off x="0" y="0"/>
              <a:ext cx="2286022" cy="1015979"/>
            </a:xfrm>
            <a:prstGeom prst="rect">
              <a:avLst/>
            </a:prstGeom>
          </p:spPr>
        </p:pic>
        <p:sp>
          <p:nvSpPr>
            <p:cNvPr id="1006" name="textbox 1006"/>
            <p:cNvSpPr/>
            <p:nvPr/>
          </p:nvSpPr>
          <p:spPr>
            <a:xfrm>
              <a:off x="-12700" y="-12700"/>
              <a:ext cx="2312035" cy="1062989"/>
            </a:xfrm>
            <a:prstGeom prst="rect">
              <a:avLst/>
            </a:prstGeom>
            <a:noFill/>
            <a:ln w="0" cap="flat">
              <a:noFill/>
              <a:prstDash val="solid"/>
              <a:miter lim="0"/>
            </a:ln>
          </p:spPr>
          <p:txBody>
            <a:bodyPr vert="horz" wrap="square" lIns="0" tIns="0" rIns="0" bIns="0"/>
            <a:lstStyle/>
            <a:p>
              <a:pPr algn="l" rtl="0" eaLnBrk="0">
                <a:lnSpc>
                  <a:spcPct val="119000"/>
                </a:lnSpc>
              </a:pPr>
              <a:endParaRPr sz="400" dirty="0">
                <a:latin typeface="Arial" panose="020B0604020202020204"/>
                <a:ea typeface="Arial" panose="020B0604020202020204"/>
                <a:cs typeface="Arial" panose="020B0604020202020204"/>
              </a:endParaRPr>
            </a:p>
            <a:p>
              <a:pPr marL="78105" algn="l" rtl="0" eaLnBrk="0">
                <a:lnSpc>
                  <a:spcPct val="128000"/>
                </a:lnSpc>
                <a:spcBef>
                  <a:spcPts val="5"/>
                </a:spcBef>
              </a:pPr>
              <a:r>
                <a:rPr sz="1200" b="1"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政府加强宏观调控，让“看得见</a:t>
              </a:r>
              <a:r>
                <a:rPr sz="1200" kern="0" spc="2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的手”有为善为，不仅“蛋糕”</a:t>
              </a:r>
              <a:r>
                <a:rPr sz="1200" kern="0" spc="4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要做大做好，而且“蛋糕”的分</a:t>
              </a:r>
              <a:r>
                <a:rPr sz="1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配和使用要惠及全体人民</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pic>
        <p:nvPicPr>
          <p:cNvPr id="1008" name="picture 1008"/>
          <p:cNvPicPr>
            <a:picLocks noChangeAspect="1"/>
          </p:cNvPicPr>
          <p:nvPr/>
        </p:nvPicPr>
        <p:blipFill>
          <a:blip r:embed="rId5"/>
          <a:stretch>
            <a:fillRect/>
          </a:stretch>
        </p:blipFill>
        <p:spPr>
          <a:xfrm rot="21600000">
            <a:off x="1435095" y="7137386"/>
            <a:ext cx="3879817" cy="539802"/>
          </a:xfrm>
          <a:prstGeom prst="rect">
            <a:avLst/>
          </a:prstGeom>
        </p:spPr>
      </p:pic>
      <p:pic>
        <p:nvPicPr>
          <p:cNvPr id="1010" name="picture 1010"/>
          <p:cNvPicPr>
            <a:picLocks noChangeAspect="1"/>
          </p:cNvPicPr>
          <p:nvPr/>
        </p:nvPicPr>
        <p:blipFill>
          <a:blip r:embed="rId6"/>
          <a:stretch>
            <a:fillRect/>
          </a:stretch>
        </p:blipFill>
        <p:spPr>
          <a:xfrm rot="21600000">
            <a:off x="641374" y="3422605"/>
            <a:ext cx="1174737" cy="1143017"/>
          </a:xfrm>
          <a:prstGeom prst="rect">
            <a:avLst/>
          </a:prstGeom>
        </p:spPr>
      </p:pic>
      <p:pic>
        <p:nvPicPr>
          <p:cNvPr id="1012" name="picture 1012"/>
          <p:cNvPicPr>
            <a:picLocks noChangeAspect="1"/>
          </p:cNvPicPr>
          <p:nvPr/>
        </p:nvPicPr>
        <p:blipFill>
          <a:blip r:embed="rId7"/>
          <a:stretch>
            <a:fillRect/>
          </a:stretch>
        </p:blipFill>
        <p:spPr>
          <a:xfrm rot="21600000">
            <a:off x="1390626" y="2787632"/>
            <a:ext cx="2076455" cy="984220"/>
          </a:xfrm>
          <a:prstGeom prst="rect">
            <a:avLst/>
          </a:prstGeom>
        </p:spPr>
      </p:pic>
      <p:grpSp>
        <p:nvGrpSpPr>
          <p:cNvPr id="22" name="group 22"/>
          <p:cNvGrpSpPr/>
          <p:nvPr/>
        </p:nvGrpSpPr>
        <p:grpSpPr>
          <a:xfrm rot="21600000">
            <a:off x="1054079" y="5740400"/>
            <a:ext cx="2495589" cy="685767"/>
            <a:chOff x="0" y="0"/>
            <a:chExt cx="2495589" cy="685767"/>
          </a:xfrm>
        </p:grpSpPr>
        <p:pic>
          <p:nvPicPr>
            <p:cNvPr id="1014" name="picture 1014"/>
            <p:cNvPicPr>
              <a:picLocks noChangeAspect="1"/>
            </p:cNvPicPr>
            <p:nvPr/>
          </p:nvPicPr>
          <p:blipFill>
            <a:blip r:embed="rId8"/>
            <a:stretch>
              <a:fillRect/>
            </a:stretch>
          </p:blipFill>
          <p:spPr>
            <a:xfrm rot="21600000">
              <a:off x="0" y="0"/>
              <a:ext cx="2495589" cy="685767"/>
            </a:xfrm>
            <a:prstGeom prst="rect">
              <a:avLst/>
            </a:prstGeom>
          </p:spPr>
        </p:pic>
        <p:sp>
          <p:nvSpPr>
            <p:cNvPr id="1016" name="textbox 1016"/>
            <p:cNvSpPr/>
            <p:nvPr/>
          </p:nvSpPr>
          <p:spPr>
            <a:xfrm>
              <a:off x="-12700" y="-12700"/>
              <a:ext cx="2521585" cy="733425"/>
            </a:xfrm>
            <a:prstGeom prst="rect">
              <a:avLst/>
            </a:prstGeom>
            <a:no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198755" algn="l" rtl="0" eaLnBrk="0">
                <a:lnSpc>
                  <a:spcPct val="102000"/>
                </a:lnSpc>
                <a:spcBef>
                  <a:spcPts val="0"/>
                </a:spcBef>
              </a:pPr>
              <a:r>
                <a:rPr sz="1200" b="1" kern="0" spc="2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一方面，处理好全面推进与</a:t>
              </a:r>
              <a:r>
                <a:rPr sz="1200"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3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重点突破的关系</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sp>
        <p:nvSpPr>
          <p:cNvPr id="1018" name="textbox 1018"/>
          <p:cNvSpPr/>
          <p:nvPr/>
        </p:nvSpPr>
        <p:spPr>
          <a:xfrm>
            <a:off x="1498479" y="2867922"/>
            <a:ext cx="1880235" cy="930910"/>
          </a:xfrm>
          <a:prstGeom prst="rect">
            <a:avLst/>
          </a:prstGeom>
          <a:noFill/>
          <a:ln w="0" cap="flat">
            <a:noFill/>
            <a:prstDash val="solid"/>
            <a:miter lim="0"/>
          </a:ln>
        </p:spPr>
        <p:txBody>
          <a:bodyPr vert="horz" wrap="square" lIns="0" tIns="213" rIns="0" bIns="0"/>
          <a:lstStyle/>
          <a:p>
            <a:pPr marL="14605" algn="l" rtl="0" eaLnBrk="0">
              <a:lnSpc>
                <a:spcPct val="123000"/>
              </a:lnSpc>
              <a:spcBef>
                <a:spcPts val="0"/>
              </a:spcBef>
              <a:spcAft>
                <a:spcPts val="0"/>
              </a:spcAft>
            </a:pPr>
            <a:r>
              <a:rPr sz="1200" b="1"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要充分发挥市场在资源配置</a:t>
            </a:r>
            <a:r>
              <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中的决定性作用，让“看</a:t>
            </a:r>
            <a:r>
              <a:rPr sz="1200" b="1" kern="0" spc="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不</a:t>
            </a:r>
            <a:r>
              <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见的手”充分施展 ，把“</a:t>
            </a:r>
            <a:r>
              <a:rPr lang="zh-CN"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蛋糕</a:t>
            </a:r>
            <a:r>
              <a:rPr lang="en-US" altLang="zh-CN"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a:t>
            </a:r>
            <a:r>
              <a:rPr lang="zh-CN" altLang="en-US"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做大做好</a:t>
            </a:r>
            <a:endPar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a:p>
            <a:pPr algn="l" rtl="0" eaLnBrk="0">
              <a:lnSpc>
                <a:spcPct val="133000"/>
              </a:lnSpc>
            </a:pPr>
            <a:endPar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a:p>
            <a:pPr marL="12700" algn="l" rtl="0" eaLnBrk="0">
              <a:lnSpc>
                <a:spcPct val="92000"/>
              </a:lnSpc>
              <a:spcBef>
                <a:spcPts val="0"/>
              </a:spcBef>
            </a:pPr>
            <a:r>
              <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糕”做大做好</a:t>
            </a:r>
            <a:endPar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p:txBody>
      </p:sp>
      <p:grpSp>
        <p:nvGrpSpPr>
          <p:cNvPr id="24" name="group 24"/>
          <p:cNvGrpSpPr/>
          <p:nvPr/>
        </p:nvGrpSpPr>
        <p:grpSpPr>
          <a:xfrm rot="21600000">
            <a:off x="1200118" y="3994168"/>
            <a:ext cx="4959414" cy="292036"/>
            <a:chOff x="0" y="0"/>
            <a:chExt cx="4959414" cy="292036"/>
          </a:xfrm>
        </p:grpSpPr>
        <p:pic>
          <p:nvPicPr>
            <p:cNvPr id="1020" name="picture 1020"/>
            <p:cNvPicPr>
              <a:picLocks noChangeAspect="1"/>
            </p:cNvPicPr>
            <p:nvPr/>
          </p:nvPicPr>
          <p:blipFill>
            <a:blip r:embed="rId9"/>
            <a:stretch>
              <a:fillRect/>
            </a:stretch>
          </p:blipFill>
          <p:spPr>
            <a:xfrm rot="21600000">
              <a:off x="0" y="0"/>
              <a:ext cx="4959414" cy="292036"/>
            </a:xfrm>
            <a:prstGeom prst="rect">
              <a:avLst/>
            </a:prstGeom>
          </p:spPr>
        </p:pic>
        <p:sp>
          <p:nvSpPr>
            <p:cNvPr id="1022" name="textbox 1022"/>
            <p:cNvSpPr/>
            <p:nvPr/>
          </p:nvSpPr>
          <p:spPr>
            <a:xfrm>
              <a:off x="-12700" y="-12700"/>
              <a:ext cx="4985384" cy="338454"/>
            </a:xfrm>
            <a:prstGeom prst="rect">
              <a:avLst/>
            </a:prstGeom>
            <a:noFill/>
            <a:ln w="0" cap="flat">
              <a:noFill/>
              <a:prstDash val="solid"/>
              <a:miter lim="0"/>
            </a:ln>
          </p:spPr>
          <p:txBody>
            <a:bodyPr vert="horz" wrap="square" lIns="0" tIns="0" rIns="0" bIns="0"/>
            <a:lstStyle/>
            <a:p>
              <a:pPr algn="l" rtl="0" eaLnBrk="0">
                <a:lnSpc>
                  <a:spcPct val="112000"/>
                </a:lnSpc>
              </a:pPr>
              <a:endParaRPr sz="500" dirty="0">
                <a:latin typeface="Arial" panose="020B0604020202020204"/>
                <a:ea typeface="Arial" panose="020B0604020202020204"/>
                <a:cs typeface="Arial" panose="020B0604020202020204"/>
              </a:endParaRPr>
            </a:p>
            <a:p>
              <a:pPr marL="1360805" algn="l" rtl="0" eaLnBrk="0">
                <a:lnSpc>
                  <a:spcPct val="98000"/>
                </a:lnSpc>
                <a:spcBef>
                  <a:spcPts val="5"/>
                </a:spcBef>
              </a:pPr>
              <a:r>
                <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推动有效市场和有为政府更好结合</a:t>
              </a:r>
              <a:endParaRPr sz="1200" b="1" kern="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p:txBody>
        </p:sp>
      </p:grpSp>
      <p:sp>
        <p:nvSpPr>
          <p:cNvPr id="1024" name="textbox 1024"/>
          <p:cNvSpPr/>
          <p:nvPr/>
        </p:nvSpPr>
        <p:spPr>
          <a:xfrm>
            <a:off x="1638315" y="7217674"/>
            <a:ext cx="2970529" cy="39624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8000"/>
              </a:lnSpc>
              <a:spcBef>
                <a:spcPts val="0"/>
              </a:spcBef>
              <a:spcAft>
                <a:spcPts val="0"/>
              </a:spcAft>
            </a:pPr>
            <a:r>
              <a:rPr sz="1200" kern="0" spc="20" dirty="0">
                <a:solidFill>
                  <a:srgbClr val="833E09">
                    <a:alpha val="100000"/>
                  </a:srgbClr>
                </a:solidFill>
                <a:latin typeface="宋体" panose="02010600030101010101" pitchFamily="2" charset="-122"/>
                <a:ea typeface="宋体" panose="02010600030101010101" pitchFamily="2" charset="-122"/>
                <a:cs typeface="宋体" panose="02010600030101010101" pitchFamily="2" charset="-122"/>
              </a:rPr>
              <a:t>◆</a:t>
            </a:r>
            <a:r>
              <a:rPr sz="1200" b="1" kern="0" spc="20" dirty="0">
                <a:solidFill>
                  <a:srgbClr val="BB592F">
                    <a:alpha val="100000"/>
                  </a:srgbClr>
                </a:solidFill>
                <a:latin typeface="宋体" panose="02010600030101010101" pitchFamily="2" charset="-122"/>
                <a:ea typeface="宋体" panose="02010600030101010101" pitchFamily="2" charset="-122"/>
                <a:cs typeface="宋体" panose="02010600030101010101" pitchFamily="2" charset="-122"/>
              </a:rPr>
              <a:t>既要打破区域之间</a:t>
            </a:r>
            <a:r>
              <a:rPr sz="1200" b="1" kern="0" spc="10" dirty="0">
                <a:solidFill>
                  <a:srgbClr val="BB592F">
                    <a:alpha val="100000"/>
                  </a:srgbClr>
                </a:solidFill>
                <a:latin typeface="宋体" panose="02010600030101010101" pitchFamily="2" charset="-122"/>
                <a:ea typeface="宋体" panose="02010600030101010101" pitchFamily="2" charset="-122"/>
                <a:cs typeface="宋体" panose="02010600030101010101" pitchFamily="2" charset="-122"/>
              </a:rPr>
              <a:t>的市场分割和恶性竞争</a:t>
            </a:r>
            <a:endParaRPr sz="1200" dirty="0">
              <a:latin typeface="宋体" panose="02010600030101010101" pitchFamily="2" charset="-122"/>
              <a:ea typeface="宋体" panose="02010600030101010101" pitchFamily="2" charset="-122"/>
              <a:cs typeface="宋体" panose="02010600030101010101" pitchFamily="2" charset="-122"/>
            </a:endParaRPr>
          </a:p>
          <a:p>
            <a:pPr marL="14605" algn="l" rtl="0" eaLnBrk="0">
              <a:lnSpc>
                <a:spcPct val="98000"/>
              </a:lnSpc>
              <a:spcBef>
                <a:spcPts val="90"/>
              </a:spcBef>
            </a:pP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◆又要切实防范风险，避免操之过</a:t>
            </a: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急</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nvGrpSpPr>
          <p:cNvPr id="26" name="group 26"/>
          <p:cNvGrpSpPr/>
          <p:nvPr/>
        </p:nvGrpSpPr>
        <p:grpSpPr>
          <a:xfrm rot="21600000">
            <a:off x="4984718" y="1866929"/>
            <a:ext cx="1123991" cy="838149"/>
            <a:chOff x="0" y="0"/>
            <a:chExt cx="1123991" cy="838149"/>
          </a:xfrm>
        </p:grpSpPr>
        <p:pic>
          <p:nvPicPr>
            <p:cNvPr id="1028" name="picture 1028"/>
            <p:cNvPicPr>
              <a:picLocks noChangeAspect="1"/>
            </p:cNvPicPr>
            <p:nvPr/>
          </p:nvPicPr>
          <p:blipFill>
            <a:blip r:embed="rId10"/>
            <a:stretch>
              <a:fillRect/>
            </a:stretch>
          </p:blipFill>
          <p:spPr>
            <a:xfrm rot="21600000">
              <a:off x="0" y="0"/>
              <a:ext cx="1123991" cy="838149"/>
            </a:xfrm>
            <a:prstGeom prst="rect">
              <a:avLst/>
            </a:prstGeom>
          </p:spPr>
        </p:pic>
        <p:sp>
          <p:nvSpPr>
            <p:cNvPr id="1030" name="textbox 1030"/>
            <p:cNvSpPr/>
            <p:nvPr/>
          </p:nvSpPr>
          <p:spPr>
            <a:xfrm>
              <a:off x="-12700" y="-12700"/>
              <a:ext cx="1149985" cy="884555"/>
            </a:xfrm>
            <a:prstGeom prst="rect">
              <a:avLst/>
            </a:prstGeom>
            <a:noFill/>
            <a:ln w="0" cap="flat">
              <a:noFill/>
              <a:prstDash val="solid"/>
              <a:miter lim="0"/>
            </a:ln>
          </p:spPr>
          <p:txBody>
            <a:bodyPr vert="horz" wrap="square" lIns="0" tIns="0" rIns="0" bIns="0"/>
            <a:lstStyle/>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247650" algn="l" rtl="0" eaLnBrk="0">
                <a:lnSpc>
                  <a:spcPct val="98000"/>
                </a:lnSpc>
              </a:pPr>
              <a:r>
                <a:rPr sz="1200" kern="0" spc="3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有为政府</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grpSp>
        <p:nvGrpSpPr>
          <p:cNvPr id="28" name="group 28"/>
          <p:cNvGrpSpPr/>
          <p:nvPr/>
        </p:nvGrpSpPr>
        <p:grpSpPr>
          <a:xfrm rot="21600000">
            <a:off x="1390626" y="2463835"/>
            <a:ext cx="1098579" cy="222208"/>
            <a:chOff x="0" y="0"/>
            <a:chExt cx="1098579" cy="222208"/>
          </a:xfrm>
        </p:grpSpPr>
        <p:pic>
          <p:nvPicPr>
            <p:cNvPr id="1032" name="picture 1032"/>
            <p:cNvPicPr>
              <a:picLocks noChangeAspect="1"/>
            </p:cNvPicPr>
            <p:nvPr/>
          </p:nvPicPr>
          <p:blipFill>
            <a:blip r:embed="rId11"/>
            <a:stretch>
              <a:fillRect/>
            </a:stretch>
          </p:blipFill>
          <p:spPr>
            <a:xfrm rot="21600000">
              <a:off x="0" y="0"/>
              <a:ext cx="1098579" cy="222208"/>
            </a:xfrm>
            <a:prstGeom prst="rect">
              <a:avLst/>
            </a:prstGeom>
          </p:spPr>
        </p:pic>
        <p:sp>
          <p:nvSpPr>
            <p:cNvPr id="1034" name="textbox 1034"/>
            <p:cNvSpPr/>
            <p:nvPr/>
          </p:nvSpPr>
          <p:spPr>
            <a:xfrm>
              <a:off x="-12700" y="-12700"/>
              <a:ext cx="1124585" cy="269240"/>
            </a:xfrm>
            <a:prstGeom prst="rect">
              <a:avLst/>
            </a:prstGeom>
            <a:noFill/>
            <a:ln w="0" cap="flat">
              <a:noFill/>
              <a:prstDash val="solid"/>
              <a:miter lim="0"/>
            </a:ln>
          </p:spPr>
          <p:txBody>
            <a:bodyPr vert="horz" wrap="square" lIns="0" tIns="0" rIns="0" bIns="0"/>
            <a:lstStyle/>
            <a:p>
              <a:pPr algn="l" rtl="0" eaLnBrk="0">
                <a:lnSpc>
                  <a:spcPct val="122000"/>
                </a:lnSpc>
              </a:pPr>
              <a:endParaRPr sz="400" dirty="0">
                <a:latin typeface="Arial" panose="020B0604020202020204"/>
                <a:ea typeface="Arial" panose="020B0604020202020204"/>
                <a:cs typeface="Arial" panose="020B0604020202020204"/>
              </a:endParaRPr>
            </a:p>
            <a:p>
              <a:pPr marL="274955" algn="l" rtl="0" eaLnBrk="0">
                <a:lnSpc>
                  <a:spcPct val="98000"/>
                </a:lnSpc>
              </a:pPr>
              <a:r>
                <a:rPr sz="1200" b="1" kern="0" spc="2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有效市场</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pic>
        <p:nvPicPr>
          <p:cNvPr id="1036" name="picture 1036"/>
          <p:cNvPicPr>
            <a:picLocks noChangeAspect="1"/>
          </p:cNvPicPr>
          <p:nvPr/>
        </p:nvPicPr>
        <p:blipFill>
          <a:blip r:embed="rId12"/>
          <a:stretch>
            <a:fillRect/>
          </a:stretch>
        </p:blipFill>
        <p:spPr>
          <a:xfrm rot="21600000">
            <a:off x="1479565" y="1866929"/>
            <a:ext cx="1041404" cy="628664"/>
          </a:xfrm>
          <a:prstGeom prst="rect">
            <a:avLst/>
          </a:prstGeom>
        </p:spPr>
      </p:pic>
      <p:pic>
        <p:nvPicPr>
          <p:cNvPr id="1040" name="picture 1040"/>
          <p:cNvPicPr>
            <a:picLocks noChangeAspect="1"/>
          </p:cNvPicPr>
          <p:nvPr/>
        </p:nvPicPr>
        <p:blipFill>
          <a:blip r:embed="rId13"/>
          <a:stretch>
            <a:fillRect/>
          </a:stretch>
        </p:blipFill>
        <p:spPr>
          <a:xfrm rot="21600000">
            <a:off x="558788" y="1460474"/>
            <a:ext cx="939835" cy="349246"/>
          </a:xfrm>
          <a:prstGeom prst="rect">
            <a:avLst/>
          </a:prstGeom>
        </p:spPr>
      </p:pic>
      <p:sp>
        <p:nvSpPr>
          <p:cNvPr id="1042" name="textbox 1042"/>
          <p:cNvSpPr/>
          <p:nvPr/>
        </p:nvSpPr>
        <p:spPr>
          <a:xfrm>
            <a:off x="1640929" y="1525558"/>
            <a:ext cx="1663064" cy="241934"/>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500" b="1" kern="0" spc="-80" dirty="0">
                <a:solidFill>
                  <a:srgbClr val="7A633C">
                    <a:alpha val="100000"/>
                  </a:srgbClr>
                </a:solidFill>
                <a:latin typeface="黑体" panose="02010609060101010101" charset="-122"/>
                <a:ea typeface="黑体" panose="02010609060101010101" charset="-122"/>
                <a:cs typeface="黑体" panose="02010609060101010101" charset="-122"/>
              </a:rPr>
              <a:t>有效市场，有为政府</a:t>
            </a:r>
            <a:endParaRPr sz="1500" dirty="0">
              <a:latin typeface="黑体" panose="02010609060101010101" charset="-122"/>
              <a:ea typeface="黑体" panose="02010609060101010101" charset="-122"/>
              <a:cs typeface="黑体" panose="02010609060101010101" charset="-122"/>
            </a:endParaRPr>
          </a:p>
        </p:txBody>
      </p:sp>
      <p:sp>
        <p:nvSpPr>
          <p:cNvPr id="1044" name="textbox 1044"/>
          <p:cNvSpPr/>
          <p:nvPr/>
        </p:nvSpPr>
        <p:spPr>
          <a:xfrm>
            <a:off x="1640929" y="5075232"/>
            <a:ext cx="1660525" cy="241934"/>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500" b="1" kern="0" spc="-80" dirty="0">
                <a:solidFill>
                  <a:srgbClr val="7A613D">
                    <a:alpha val="100000"/>
                  </a:srgbClr>
                </a:solidFill>
                <a:latin typeface="黑体" panose="02010609060101010101" charset="-122"/>
                <a:ea typeface="黑体" panose="02010609060101010101" charset="-122"/>
                <a:cs typeface="黑体" panose="02010609060101010101" charset="-122"/>
              </a:rPr>
              <a:t>系统协同，稳妥推进</a:t>
            </a:r>
            <a:endParaRPr sz="1500" dirty="0">
              <a:latin typeface="黑体" panose="02010609060101010101" charset="-122"/>
              <a:ea typeface="黑体" panose="02010609060101010101" charset="-122"/>
              <a:cs typeface="黑体" panose="02010609060101010101" charset="-122"/>
            </a:endParaRPr>
          </a:p>
        </p:txBody>
      </p:sp>
      <p:pic>
        <p:nvPicPr>
          <p:cNvPr id="1046" name="picture 1046"/>
          <p:cNvPicPr>
            <a:picLocks noChangeAspect="1"/>
          </p:cNvPicPr>
          <p:nvPr/>
        </p:nvPicPr>
        <p:blipFill>
          <a:blip r:embed="rId14"/>
          <a:stretch>
            <a:fillRect/>
          </a:stretch>
        </p:blipFill>
        <p:spPr>
          <a:xfrm rot="21600000">
            <a:off x="558788" y="5016458"/>
            <a:ext cx="971599" cy="323902"/>
          </a:xfrm>
          <a:prstGeom prst="rect">
            <a:avLst/>
          </a:prstGeom>
        </p:spPr>
      </p:pic>
      <p:pic>
        <p:nvPicPr>
          <p:cNvPr id="1048" name="picture 1048"/>
          <p:cNvPicPr>
            <a:picLocks noChangeAspect="1"/>
          </p:cNvPicPr>
          <p:nvPr/>
        </p:nvPicPr>
        <p:blipFill>
          <a:blip r:embed="rId15"/>
          <a:stretch>
            <a:fillRect/>
          </a:stretch>
        </p:blipFill>
        <p:spPr>
          <a:xfrm rot="21600000">
            <a:off x="1301762" y="8216884"/>
            <a:ext cx="2584452" cy="641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0" name="picture 1050"/>
          <p:cNvPicPr>
            <a:picLocks noChangeAspect="1"/>
          </p:cNvPicPr>
          <p:nvPr/>
        </p:nvPicPr>
        <p:blipFill>
          <a:blip r:embed="rId1"/>
          <a:stretch>
            <a:fillRect/>
          </a:stretch>
        </p:blipFill>
        <p:spPr>
          <a:xfrm rot="21600000">
            <a:off x="584199" y="4454511"/>
            <a:ext cx="3079743" cy="2451141"/>
          </a:xfrm>
          <a:prstGeom prst="rect">
            <a:avLst/>
          </a:prstGeom>
        </p:spPr>
      </p:pic>
      <p:sp>
        <p:nvSpPr>
          <p:cNvPr id="1052" name="textbox 1052"/>
          <p:cNvSpPr/>
          <p:nvPr/>
        </p:nvSpPr>
        <p:spPr>
          <a:xfrm>
            <a:off x="1358900" y="1900555"/>
            <a:ext cx="4721860" cy="207137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2000"/>
              </a:lnSpc>
              <a:spcBef>
                <a:spcPts val="0"/>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 科学编制国家发展规划，科学实施宏观调控，提高政府治理的有效性</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5000"/>
              </a:lnSpc>
            </a:pP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5000"/>
              </a:lnSpc>
              <a:spcBef>
                <a:spcPts val="0"/>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口不断优化营商环境，按照市场化、法治化和国际化的要求，打造公平、透</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5000"/>
              </a:lnSpc>
              <a:spcBef>
                <a:spcPts val="0"/>
              </a:spcBef>
              <a:spcAft>
                <a:spcPts val="0"/>
              </a:spcAft>
            </a:pPr>
            <a:r>
              <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明、可预期的营商环境，激发各类经营主体的内生动力和创新活力；</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6000"/>
              </a:lnSpc>
            </a:pP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6000"/>
              </a:lnSpc>
              <a:spcBef>
                <a:spcPts val="0"/>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口深化对新的条件下我国各类资本及其作用的认识，依法规范和引导我国资</a:t>
            </a:r>
            <a:r>
              <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endPar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6000"/>
              </a:lnSpc>
              <a:spcBef>
                <a:spcPts val="0"/>
              </a:spcBef>
              <a:spcAft>
                <a:spcPts val="0"/>
              </a:spcAft>
            </a:pPr>
            <a:r>
              <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本健康发展，发挥资本作为重要生产要素的积极作用，为以中国式现代化</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26000"/>
              </a:lnSpc>
              <a:spcBef>
                <a:spcPts val="0"/>
              </a:spcBef>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12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全面推进中华民族伟大复兴贡献力量。</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054" name="textbox 1054"/>
          <p:cNvSpPr/>
          <p:nvPr/>
        </p:nvSpPr>
        <p:spPr>
          <a:xfrm>
            <a:off x="3917985" y="5126345"/>
            <a:ext cx="2315845" cy="1590039"/>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algn="r" rtl="0" eaLnBrk="0">
              <a:lnSpc>
                <a:spcPct val="85000"/>
              </a:lnSpc>
              <a:spcBef>
                <a:spcPts val="0"/>
              </a:spcBef>
              <a:spcAft>
                <a:spcPts val="0"/>
              </a:spcAft>
            </a:pPr>
            <a:r>
              <a:rPr sz="1000" kern="0" spc="70" dirty="0">
                <a:solidFill>
                  <a:srgbClr val="000000">
                    <a:alpha val="100000"/>
                  </a:srgbClr>
                </a:solidFill>
                <a:latin typeface="黑体" panose="02010609060101010101" charset="-122"/>
                <a:ea typeface="黑体" panose="02010609060101010101" charset="-122"/>
                <a:cs typeface="黑体" panose="02010609060101010101" charset="-122"/>
              </a:rPr>
              <a:t>要根据新发展阶段的特点，围绕推</a:t>
            </a:r>
            <a:endParaRPr sz="1000" dirty="0">
              <a:latin typeface="黑体" panose="02010609060101010101" charset="-122"/>
              <a:ea typeface="黑体" panose="02010609060101010101" charset="-122"/>
              <a:cs typeface="黑体" panose="02010609060101010101" charset="-122"/>
            </a:endParaRPr>
          </a:p>
          <a:p>
            <a:pPr marL="12700" algn="l" rtl="0" eaLnBrk="0">
              <a:lnSpc>
                <a:spcPct val="157000"/>
              </a:lnSpc>
              <a:spcBef>
                <a:spcPts val="0"/>
              </a:spcBef>
            </a:pP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动高质量发展、构建新发展格局，加快</a:t>
            </a:r>
            <a:r>
              <a:rPr sz="10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转变政府职能，加快打造市场化、法治</a:t>
            </a:r>
            <a:r>
              <a:rPr sz="10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dirty="0">
                <a:solidFill>
                  <a:srgbClr val="000000">
                    <a:alpha val="100000"/>
                  </a:srgbClr>
                </a:solidFill>
                <a:latin typeface="黑体" panose="02010609060101010101" charset="-122"/>
                <a:ea typeface="黑体" panose="02010609060101010101" charset="-122"/>
                <a:cs typeface="黑体" panose="02010609060101010101" charset="-122"/>
              </a:rPr>
              <a:t>化、国际化营商环境，打破</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行业垄断和</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地方保护，打通经济循环堵点，推动形</a:t>
            </a: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成全国统一、公平竞争、规范有序的市</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dirty="0">
                <a:solidFill>
                  <a:srgbClr val="000000">
                    <a:alpha val="100000"/>
                  </a:srgbClr>
                </a:solidFill>
                <a:latin typeface="黑体" panose="02010609060101010101" charset="-122"/>
                <a:ea typeface="黑体" panose="02010609060101010101" charset="-122"/>
                <a:cs typeface="黑体" panose="02010609060101010101" charset="-122"/>
              </a:rPr>
              <a:t>场体系。</a:t>
            </a:r>
            <a:endParaRPr sz="1000" dirty="0">
              <a:latin typeface="黑体" panose="02010609060101010101" charset="-122"/>
              <a:ea typeface="黑体" panose="02010609060101010101" charset="-122"/>
              <a:cs typeface="黑体" panose="02010609060101010101" charset="-122"/>
            </a:endParaRPr>
          </a:p>
        </p:txBody>
      </p:sp>
      <p:sp>
        <p:nvSpPr>
          <p:cNvPr id="1056" name="textbox 1056"/>
          <p:cNvSpPr/>
          <p:nvPr/>
        </p:nvSpPr>
        <p:spPr>
          <a:xfrm>
            <a:off x="1847876" y="1324017"/>
            <a:ext cx="3663950" cy="374650"/>
          </a:xfrm>
          <a:prstGeom prst="rect">
            <a:avLst/>
          </a:prstGeom>
          <a:solidFill>
            <a:srgbClr val="BD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947420" algn="l" rtl="0" eaLnBrk="0">
              <a:lnSpc>
                <a:spcPct val="95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rPr>
              <a:t>(三)加快完善社会主义市场经济体制</a:t>
            </a:r>
            <a:endParaRPr sz="1000" dirty="0">
              <a:latin typeface="黑体" panose="02010609060101010101" charset="-122"/>
              <a:ea typeface="黑体" panose="02010609060101010101" charset="-122"/>
              <a:cs typeface="黑体" panose="02010609060101010101" charset="-122"/>
            </a:endParaRPr>
          </a:p>
        </p:txBody>
      </p:sp>
      <p:pic>
        <p:nvPicPr>
          <p:cNvPr id="1062" name="picture 1062"/>
          <p:cNvPicPr>
            <a:picLocks noChangeAspect="1"/>
          </p:cNvPicPr>
          <p:nvPr/>
        </p:nvPicPr>
        <p:blipFill>
          <a:blip r:embed="rId2"/>
          <a:stretch>
            <a:fillRect/>
          </a:stretch>
        </p:blipFill>
        <p:spPr>
          <a:xfrm rot="21600000">
            <a:off x="5302284" y="815975"/>
            <a:ext cx="1162031" cy="285727"/>
          </a:xfrm>
          <a:prstGeom prst="rect">
            <a:avLst/>
          </a:prstGeom>
        </p:spPr>
      </p:pic>
      <p:sp>
        <p:nvSpPr>
          <p:cNvPr id="1064" name="textbox 1064"/>
          <p:cNvSpPr/>
          <p:nvPr/>
        </p:nvSpPr>
        <p:spPr>
          <a:xfrm>
            <a:off x="1078865" y="697865"/>
            <a:ext cx="4144645" cy="28765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0" dirty="0">
                <a:solidFill>
                  <a:srgbClr val="F90000">
                    <a:alpha val="100000"/>
                  </a:srgbClr>
                </a:solidFill>
                <a:latin typeface="黑体" panose="02010609060101010101" charset="-122"/>
                <a:ea typeface="黑体" panose="02010609060101010101" charset="-122"/>
                <a:cs typeface="黑体" panose="02010609060101010101" charset="-122"/>
              </a:rPr>
              <a:t>一</a:t>
            </a:r>
            <a:r>
              <a:rPr sz="1600" kern="0" spc="-290" dirty="0">
                <a:solidFill>
                  <a:srgbClr val="F90000">
                    <a:alpha val="100000"/>
                  </a:srgbClr>
                </a:solidFill>
                <a:latin typeface="黑体" panose="02010609060101010101" charset="-122"/>
                <a:ea typeface="黑体" panose="02010609060101010101" charset="-122"/>
                <a:cs typeface="黑体" panose="02010609060101010101" charset="-122"/>
              </a:rPr>
              <a:t> </a:t>
            </a:r>
            <a:r>
              <a:rPr sz="1600" b="1" kern="0" spc="0" dirty="0">
                <a:solidFill>
                  <a:srgbClr val="F90000">
                    <a:alpha val="100000"/>
                  </a:srgbClr>
                </a:solidFill>
                <a:latin typeface="黑体" panose="02010609060101010101" charset="-122"/>
                <a:ea typeface="黑体" panose="02010609060101010101" charset="-122"/>
                <a:cs typeface="黑体" panose="02010609060101010101" charset="-122"/>
              </a:rPr>
              <a:t>、坚持和完善社会主义基本经济制度</a:t>
            </a:r>
            <a:endParaRPr sz="1600" b="1" kern="0" spc="0" dirty="0">
              <a:solidFill>
                <a:srgbClr val="F90000">
                  <a:alpha val="100000"/>
                </a:srgbClr>
              </a:solidFill>
              <a:latin typeface="黑体" panose="02010609060101010101" charset="-122"/>
              <a:ea typeface="黑体" panose="02010609060101010101" charset="-122"/>
              <a:cs typeface="黑体" panose="02010609060101010101" charset="-122"/>
            </a:endParaRPr>
          </a:p>
        </p:txBody>
      </p:sp>
      <p:pic>
        <p:nvPicPr>
          <p:cNvPr id="1066" name="picture 1066"/>
          <p:cNvPicPr>
            <a:picLocks noChangeAspect="1"/>
          </p:cNvPicPr>
          <p:nvPr/>
        </p:nvPicPr>
        <p:blipFill>
          <a:blip r:embed="rId3"/>
          <a:stretch>
            <a:fillRect/>
          </a:stretch>
        </p:blipFill>
        <p:spPr>
          <a:xfrm rot="21600000">
            <a:off x="654080" y="746145"/>
            <a:ext cx="374587" cy="361970"/>
          </a:xfrm>
          <a:prstGeom prst="rect">
            <a:avLst/>
          </a:prstGeom>
        </p:spPr>
      </p:pic>
      <p:pic>
        <p:nvPicPr>
          <p:cNvPr id="1068" name="picture 1068"/>
          <p:cNvPicPr>
            <a:picLocks noChangeAspect="1"/>
          </p:cNvPicPr>
          <p:nvPr/>
        </p:nvPicPr>
        <p:blipFill>
          <a:blip r:embed="rId4"/>
          <a:stretch>
            <a:fillRect/>
          </a:stretch>
        </p:blipFill>
        <p:spPr>
          <a:xfrm rot="21600000">
            <a:off x="6775451" y="530225"/>
            <a:ext cx="660388" cy="6350"/>
          </a:xfrm>
          <a:prstGeom prst="rect">
            <a:avLst/>
          </a:prstGeom>
        </p:spPr>
      </p:pic>
      <p:pic>
        <p:nvPicPr>
          <p:cNvPr id="1070" name="picture 1070"/>
          <p:cNvPicPr>
            <a:picLocks noChangeAspect="1"/>
          </p:cNvPicPr>
          <p:nvPr/>
        </p:nvPicPr>
        <p:blipFill>
          <a:blip r:embed="rId5"/>
          <a:stretch>
            <a:fillRect/>
          </a:stretch>
        </p:blipFill>
        <p:spPr>
          <a:xfrm rot="21600000">
            <a:off x="6775451" y="4079899"/>
            <a:ext cx="654034" cy="6350"/>
          </a:xfrm>
          <a:prstGeom prst="rect">
            <a:avLst/>
          </a:prstGeom>
        </p:spPr>
      </p:pic>
      <p:pic>
        <p:nvPicPr>
          <p:cNvPr id="1072" name="picture 1072"/>
          <p:cNvPicPr>
            <a:picLocks noChangeAspect="1"/>
          </p:cNvPicPr>
          <p:nvPr/>
        </p:nvPicPr>
        <p:blipFill>
          <a:blip r:embed="rId6"/>
          <a:stretch>
            <a:fillRect/>
          </a:stretch>
        </p:blipFill>
        <p:spPr>
          <a:xfrm rot="21600000">
            <a:off x="7410429" y="523830"/>
            <a:ext cx="6352" cy="7054863"/>
          </a:xfrm>
          <a:prstGeom prst="rect">
            <a:avLst/>
          </a:prstGeom>
        </p:spPr>
      </p:pic>
      <p:pic>
        <p:nvPicPr>
          <p:cNvPr id="1074" name="picture 1074"/>
          <p:cNvPicPr>
            <a:picLocks noChangeAspect="1"/>
          </p:cNvPicPr>
          <p:nvPr/>
        </p:nvPicPr>
        <p:blipFill>
          <a:blip r:embed="rId7"/>
          <a:stretch>
            <a:fillRect/>
          </a:stretch>
        </p:blipFill>
        <p:spPr>
          <a:xfrm rot="21600000">
            <a:off x="1079491" y="1050908"/>
            <a:ext cx="4248128" cy="6415"/>
          </a:xfrm>
          <a:prstGeom prst="rect">
            <a:avLst/>
          </a:prstGeom>
        </p:spPr>
      </p:pic>
      <p:pic>
        <p:nvPicPr>
          <p:cNvPr id="1076" name="picture 1076"/>
          <p:cNvPicPr>
            <a:picLocks noChangeAspect="1"/>
          </p:cNvPicPr>
          <p:nvPr/>
        </p:nvPicPr>
        <p:blipFill>
          <a:blip r:embed="rId8"/>
          <a:stretch>
            <a:fillRect/>
          </a:stretch>
        </p:blipFill>
        <p:spPr>
          <a:xfrm rot="21600000">
            <a:off x="4445034" y="6810353"/>
            <a:ext cx="1581089" cy="6350"/>
          </a:xfrm>
          <a:prstGeom prst="rect">
            <a:avLst/>
          </a:prstGeom>
        </p:spPr>
      </p:pic>
      <p:pic>
        <p:nvPicPr>
          <p:cNvPr id="1078" name="picture 1078"/>
          <p:cNvPicPr>
            <a:picLocks noChangeAspect="1"/>
          </p:cNvPicPr>
          <p:nvPr/>
        </p:nvPicPr>
        <p:blipFill>
          <a:blip r:embed="rId9"/>
          <a:stretch>
            <a:fillRect/>
          </a:stretch>
        </p:blipFill>
        <p:spPr>
          <a:xfrm rot="21600000">
            <a:off x="4597425" y="4987896"/>
            <a:ext cx="1504931" cy="6415"/>
          </a:xfrm>
          <a:prstGeom prst="rect">
            <a:avLst/>
          </a:prstGeom>
        </p:spPr>
      </p:pic>
      <p:pic>
        <p:nvPicPr>
          <p:cNvPr id="1080" name="picture 1080"/>
          <p:cNvPicPr>
            <a:picLocks noChangeAspect="1"/>
          </p:cNvPicPr>
          <p:nvPr/>
        </p:nvPicPr>
        <p:blipFill>
          <a:blip r:embed="rId10"/>
          <a:stretch>
            <a:fillRect/>
          </a:stretch>
        </p:blipFill>
        <p:spPr>
          <a:xfrm rot="21600000">
            <a:off x="6464315" y="1038183"/>
            <a:ext cx="336547" cy="641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2" name="picture 1082"/>
          <p:cNvPicPr>
            <a:picLocks noChangeAspect="1"/>
          </p:cNvPicPr>
          <p:nvPr/>
        </p:nvPicPr>
        <p:blipFill>
          <a:blip r:embed="rId1"/>
          <a:stretch>
            <a:fillRect/>
          </a:stretch>
        </p:blipFill>
        <p:spPr>
          <a:xfrm rot="21600000">
            <a:off x="596905" y="517521"/>
            <a:ext cx="6845287" cy="7061172"/>
          </a:xfrm>
          <a:prstGeom prst="rect">
            <a:avLst/>
          </a:prstGeom>
        </p:spPr>
      </p:pic>
      <p:sp>
        <p:nvSpPr>
          <p:cNvPr id="1084" name="textbox 1084"/>
          <p:cNvSpPr/>
          <p:nvPr/>
        </p:nvSpPr>
        <p:spPr>
          <a:xfrm>
            <a:off x="914400" y="4971415"/>
            <a:ext cx="5915025" cy="1857375"/>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512570" algn="l" rtl="0" eaLnBrk="0">
              <a:lnSpc>
                <a:spcPct val="100000"/>
              </a:lnSpc>
              <a:spcBef>
                <a:spcPts val="0"/>
              </a:spcBef>
              <a:spcAft>
                <a:spcPts val="0"/>
              </a:spcAft>
            </a:pPr>
            <a:r>
              <a:rPr sz="1000" b="1" kern="0" spc="-80" dirty="0">
                <a:solidFill>
                  <a:srgbClr val="FFFFFF">
                    <a:alpha val="100000"/>
                  </a:srgbClr>
                </a:solidFill>
                <a:latin typeface="黑体" panose="02010609060101010101" charset="-122"/>
                <a:ea typeface="黑体" panose="02010609060101010101" charset="-122"/>
                <a:cs typeface="黑体" panose="02010609060101010101" charset="-122"/>
              </a:rPr>
              <a:t>(一)独立自主制定经济方针政策</a:t>
            </a:r>
            <a:endParaRPr sz="1000" dirty="0">
              <a:latin typeface="黑体" panose="02010609060101010101" charset="-122"/>
              <a:ea typeface="黑体" panose="02010609060101010101" charset="-122"/>
              <a:cs typeface="黑体" panose="02010609060101010101" charset="-122"/>
            </a:endParaRPr>
          </a:p>
          <a:p>
            <a:pPr algn="l" rtl="0" eaLnBrk="0">
              <a:lnSpc>
                <a:spcPct val="139000"/>
              </a:lnSpc>
            </a:pPr>
            <a:endParaRPr sz="1000" dirty="0">
              <a:latin typeface="Arial" panose="020B0604020202020204"/>
              <a:ea typeface="Arial" panose="020B0604020202020204"/>
              <a:cs typeface="Arial" panose="020B0604020202020204"/>
            </a:endParaRPr>
          </a:p>
          <a:p>
            <a:pPr algn="l" rtl="0" eaLnBrk="0">
              <a:lnSpc>
                <a:spcPct val="126000"/>
              </a:lnSpc>
            </a:pPr>
            <a:endParaRPr sz="200" dirty="0">
              <a:latin typeface="Arial" panose="020B0604020202020204"/>
              <a:ea typeface="Arial" panose="020B0604020202020204"/>
              <a:cs typeface="Arial" panose="020B0604020202020204"/>
            </a:endParaRPr>
          </a:p>
          <a:p>
            <a:pPr marL="12700" indent="273050" algn="l" rtl="0" eaLnBrk="0">
              <a:lnSpc>
                <a:spcPct val="134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经济方针政策是国家为有效管理经济运行、实现经济发展目标制定的指导原则和措施，</a:t>
            </a:r>
            <a:r>
              <a:rPr sz="14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主要包括经济发展战略、经济发展的指</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导方针、产业政策、财政货币政策以及收入分配政策</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等。正确的经济方针政策，可以对经济</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社会的发展起到巨大推动作用；错误的经济方针政策</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则会对经济社会的发展产生阻碍作用</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，甚至带来严重破坏。经济方针政策事关经济发展和政</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治稳定大局，其制定主体只能是代表一</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个国家的合法政府，任何别的国家都不能插手。有效</a:t>
            </a: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维护国家的经济主权安全，必须维护独</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立自主制定经济方针政策的权力，这样才能有效保证</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党对经济工作领导的贯彻落实，保证经</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济方针政策符合中国的国情和最广大人民的根本利益</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086" name="textbox 1086"/>
          <p:cNvSpPr/>
          <p:nvPr/>
        </p:nvSpPr>
        <p:spPr>
          <a:xfrm>
            <a:off x="857250" y="1938655"/>
            <a:ext cx="2167890" cy="1555750"/>
          </a:xfrm>
          <a:prstGeom prst="rect">
            <a:avLst/>
          </a:prstGeom>
          <a:noFill/>
          <a:ln w="0" cap="flat">
            <a:noFill/>
            <a:prstDash val="solid"/>
            <a:miter lim="0"/>
          </a:ln>
        </p:spPr>
        <p:txBody>
          <a:bodyPr vert="horz" wrap="square" lIns="0" tIns="0" rIns="0" bIns="0"/>
          <a:lstStyle/>
          <a:p>
            <a:pPr algn="l" rtl="0" eaLnBrk="0">
              <a:lnSpc>
                <a:spcPct val="46000"/>
              </a:lnSpc>
            </a:pPr>
            <a:endParaRPr sz="100" dirty="0">
              <a:latin typeface="Arial" panose="020B0604020202020204"/>
              <a:ea typeface="Arial" panose="020B0604020202020204"/>
              <a:cs typeface="Arial" panose="020B0604020202020204"/>
            </a:endParaRPr>
          </a:p>
          <a:p>
            <a:pPr marL="12700" indent="240665" algn="l" rtl="0" eaLnBrk="0">
              <a:lnSpc>
                <a:spcPct val="144000"/>
              </a:lnSpc>
              <a:spcBef>
                <a:spcPts val="0"/>
              </a:spcBef>
            </a:pP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市场经济是法治经济，要用法 治来规范政府和市场的边界。依法</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 全面履行政府职能，着力厘清政府 和市场、政府和社会的关系，用法 律和制度遏制一些政府部门不当干 预经济的惯性和冲动，解决好政府 职能越位、缺位、错位的问题。</a:t>
            </a:r>
            <a:endParaRPr sz="1000" kern="0" spc="5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092" name="textbox 1092"/>
          <p:cNvSpPr/>
          <p:nvPr/>
        </p:nvSpPr>
        <p:spPr>
          <a:xfrm>
            <a:off x="1856141" y="990587"/>
            <a:ext cx="3703320" cy="17208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pPr>
            <a:r>
              <a:rPr sz="1000" b="1" kern="0" spc="110" dirty="0">
                <a:solidFill>
                  <a:srgbClr val="000000">
                    <a:alpha val="100000"/>
                  </a:srgbClr>
                </a:solidFill>
                <a:latin typeface="黑体" panose="02010609060101010101" charset="-122"/>
                <a:ea typeface="黑体" panose="02010609060101010101" charset="-122"/>
                <a:cs typeface="黑体" panose="02010609060101010101" charset="-122"/>
              </a:rPr>
              <a:t>加快转变政府职能，打造市场化、法治化、国际</a:t>
            </a:r>
            <a:r>
              <a:rPr sz="1000" b="1" kern="0" spc="100" dirty="0">
                <a:solidFill>
                  <a:srgbClr val="000000">
                    <a:alpha val="100000"/>
                  </a:srgbClr>
                </a:solidFill>
                <a:latin typeface="黑体" panose="02010609060101010101" charset="-122"/>
                <a:ea typeface="黑体" panose="02010609060101010101" charset="-122"/>
                <a:cs typeface="黑体" panose="02010609060101010101" charset="-122"/>
              </a:rPr>
              <a:t>化营商环境</a:t>
            </a:r>
            <a:endParaRPr sz="1000" dirty="0">
              <a:latin typeface="黑体" panose="02010609060101010101" charset="-122"/>
              <a:ea typeface="黑体" panose="02010609060101010101" charset="-122"/>
              <a:cs typeface="黑体" panose="02010609060101010101" charset="-122"/>
            </a:endParaRPr>
          </a:p>
        </p:txBody>
      </p:sp>
      <p:sp>
        <p:nvSpPr>
          <p:cNvPr id="1094" name="textbox 1094"/>
          <p:cNvSpPr/>
          <p:nvPr/>
        </p:nvSpPr>
        <p:spPr>
          <a:xfrm>
            <a:off x="1015365" y="4251325"/>
            <a:ext cx="4478020" cy="39624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600" b="1" kern="0" spc="10" dirty="0">
                <a:solidFill>
                  <a:srgbClr val="FC0000">
                    <a:alpha val="100000"/>
                  </a:srgbClr>
                </a:solidFill>
                <a:latin typeface="黑体" panose="02010609060101010101" charset="-122"/>
                <a:ea typeface="黑体" panose="02010609060101010101" charset="-122"/>
                <a:cs typeface="黑体" panose="02010609060101010101" charset="-122"/>
              </a:rPr>
              <a:t>二、在推进高水平对外开放中保</a:t>
            </a:r>
            <a:r>
              <a:rPr sz="1600" b="1" kern="0" spc="0" dirty="0">
                <a:solidFill>
                  <a:srgbClr val="FC0000">
                    <a:alpha val="100000"/>
                  </a:srgbClr>
                </a:solidFill>
                <a:latin typeface="黑体" panose="02010609060101010101" charset="-122"/>
                <a:ea typeface="黑体" panose="02010609060101010101" charset="-122"/>
                <a:cs typeface="黑体" panose="02010609060101010101" charset="-122"/>
              </a:rPr>
              <a:t>证经济主权安全</a:t>
            </a:r>
            <a:endParaRPr sz="1600" b="1" kern="0" spc="0" dirty="0">
              <a:solidFill>
                <a:srgbClr val="FC0000">
                  <a:alpha val="100000"/>
                </a:srgbClr>
              </a:solidFill>
              <a:latin typeface="黑体" panose="02010609060101010101" charset="-122"/>
              <a:ea typeface="黑体" panose="02010609060101010101" charset="-122"/>
              <a:cs typeface="黑体" panose="02010609060101010101" charset="-122"/>
            </a:endParaRPr>
          </a:p>
        </p:txBody>
      </p:sp>
      <p:sp>
        <p:nvSpPr>
          <p:cNvPr id="1096" name="textbox 1096"/>
          <p:cNvSpPr/>
          <p:nvPr/>
        </p:nvSpPr>
        <p:spPr>
          <a:xfrm>
            <a:off x="4400570" y="1901895"/>
            <a:ext cx="316865" cy="1002030"/>
          </a:xfrm>
          <a:prstGeom prst="rect">
            <a:avLst/>
          </a:prstGeom>
          <a:noFill/>
          <a:ln w="0" cap="flat">
            <a:noFill/>
            <a:prstDash val="solid"/>
            <a:miter lim="0"/>
          </a:ln>
        </p:spPr>
        <p:txBody>
          <a:bodyPr vert="horz" wrap="square" lIns="0" tIns="0" rIns="0" bIns="0"/>
          <a:lstStyle/>
          <a:p>
            <a:pPr algn="l" rtl="0" eaLnBrk="0">
              <a:lnSpc>
                <a:spcPct val="68000"/>
              </a:lnSpc>
            </a:pPr>
            <a:endParaRPr sz="100" dirty="0">
              <a:latin typeface="Arial" panose="020B0604020202020204"/>
              <a:ea typeface="Arial" panose="020B0604020202020204"/>
              <a:cs typeface="Arial" panose="020B0604020202020204"/>
            </a:endParaRPr>
          </a:p>
          <a:p>
            <a:pPr marL="38100" indent="-25400" algn="l" rtl="0" eaLnBrk="0">
              <a:lnSpc>
                <a:spcPct val="10700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人浦</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民东</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法新</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院区</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7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自</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8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由</a:t>
            </a:r>
            <a:endParaRPr sz="1000"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 name="textbox 1098"/>
          <p:cNvSpPr/>
          <p:nvPr/>
        </p:nvSpPr>
        <p:spPr>
          <a:xfrm>
            <a:off x="1028700" y="5405755"/>
            <a:ext cx="5913120" cy="1821815"/>
          </a:xfrm>
          <a:prstGeom prst="rect">
            <a:avLst/>
          </a:prstGeom>
          <a:noFill/>
          <a:ln w="0" cap="flat">
            <a:noFill/>
            <a:prstDash val="solid"/>
            <a:miter lim="0"/>
          </a:ln>
        </p:spPr>
        <p:txBody>
          <a:bodyPr vert="horz" wrap="square" lIns="0" tIns="37" rIns="0" bIns="0"/>
          <a:lstStyle/>
          <a:p>
            <a:pPr marL="12700" indent="279400" algn="l" rtl="0" eaLnBrk="0">
              <a:lnSpc>
                <a:spcPct val="145000"/>
              </a:lnSpc>
              <a:spcAft>
                <a:spcPts val="0"/>
              </a:spcAf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经济全球化是不可抗拒的历</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史潮流，国与国之间分工合作、互利共赢是推动世界经济发</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展的内在要求。维护中国自由利用</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国际市场的权利具有重要意义。要统筹考虑国际市场的发</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展特点和我国经济发展趋势，更</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加有效利用国际国内两个市场、两种资源，完善对外开放区</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域布局、对外贸易布局、投资布</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局，积极开展国际技术合作，发展更高层次、更高水平的开</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放型经济。</a:t>
            </a:r>
            <a:endParaRPr sz="1200" dirty="0">
              <a:latin typeface="黑体" panose="02010609060101010101" charset="-122"/>
              <a:ea typeface="黑体" panose="02010609060101010101" charset="-122"/>
              <a:cs typeface="黑体" panose="02010609060101010101" charset="-122"/>
            </a:endParaRPr>
          </a:p>
          <a:p>
            <a:pPr marL="12700" indent="279400" algn="l" rtl="0" eaLnBrk="0">
              <a:lnSpc>
                <a:spcPct val="143000"/>
              </a:lnSpc>
              <a:spcBef>
                <a:spcPts val="235"/>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随着我国企业在海外</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投资形成的资产规模迅速扩大、公民出境人数迅速增加，要加强对</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我国海外金融、石油、矿产、海运等商业利益的保护，保护海外中国公民和法人安全。共建“</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一带一路”倡议丰富了国际经济合作理念和多边主义内涵，要完善共建“一带一路”安全保障</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体系，为促进世界经济增长、实现共同发展营造良好的</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国际环境。</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100" name="textbox 1100"/>
          <p:cNvSpPr/>
          <p:nvPr/>
        </p:nvSpPr>
        <p:spPr>
          <a:xfrm>
            <a:off x="1132840" y="1734185"/>
            <a:ext cx="5808980" cy="1407160"/>
          </a:xfrm>
          <a:prstGeom prst="rect">
            <a:avLst/>
          </a:prstGeom>
          <a:noFill/>
          <a:ln w="0" cap="flat">
            <a:noFill/>
            <a:prstDash val="solid"/>
            <a:miter lim="0"/>
          </a:ln>
        </p:spPr>
        <p:txBody>
          <a:bodyPr vert="horz" wrap="square" lIns="0" tIns="0" rIns="0" bIns="0"/>
          <a:lstStyle/>
          <a:p>
            <a:pPr algn="l" rtl="0" eaLnBrk="0">
              <a:lnSpc>
                <a:spcPct val="16000"/>
              </a:lnSpc>
            </a:pPr>
            <a:endParaRPr sz="100" dirty="0">
              <a:latin typeface="Arial" panose="020B0604020202020204"/>
              <a:ea typeface="Arial" panose="020B0604020202020204"/>
              <a:cs typeface="Arial" panose="020B0604020202020204"/>
            </a:endParaRPr>
          </a:p>
          <a:p>
            <a:pPr marL="12700" indent="279400" algn="l" rtl="0" eaLnBrk="0">
              <a:lnSpc>
                <a:spcPct val="139000"/>
              </a:lnSpc>
              <a:spcBef>
                <a:spcPts val="0"/>
              </a:spcBef>
              <a:spcAft>
                <a:spcPts val="0"/>
              </a:spcAft>
            </a:pP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中国始终是推动全球发展的贡献者，这就要求必须十分重视维护参与重要国际经济组织 的权利，维护包括代表权、选举权和被选举权、决策权和受益权等在内的组织成员资格权，  挫败任何妄图利用国际经济组织破坏中国经济主权、损害中国经济发展的图谋。</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a:p>
            <a:pPr marL="12700" indent="279400" algn="l" rtl="0" eaLnBrk="0">
              <a:lnSpc>
                <a:spcPct val="137000"/>
              </a:lnSpc>
              <a:spcBef>
                <a:spcPts val="210"/>
              </a:spcBef>
            </a:pP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同时，要充分发挥二十国集团、世界贸易组织、国际货币基金组织、世界银行等全球和 区域多边机制的建设性作用，抵制贸易保护主义和单边主义，坚决反对将经贸问题政治化、武器化、泛安全化等经济霸凌行径，维护多边贸易体制，更好建设开放型世界经济，倡导普  惠包容的经济全球化。</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102" name="textbox 1102"/>
          <p:cNvSpPr/>
          <p:nvPr/>
        </p:nvSpPr>
        <p:spPr>
          <a:xfrm>
            <a:off x="1866934" y="4873584"/>
            <a:ext cx="3638550" cy="38163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1258570" algn="l" rtl="0" eaLnBrk="0">
              <a:lnSpc>
                <a:spcPct val="100000"/>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(三)有效利用国际市场</a:t>
            </a:r>
            <a:endParaRPr sz="900" dirty="0">
              <a:latin typeface="黑体" panose="02010609060101010101" charset="-122"/>
              <a:ea typeface="黑体" panose="02010609060101010101" charset="-122"/>
              <a:cs typeface="黑体" panose="02010609060101010101" charset="-122"/>
            </a:endParaRPr>
          </a:p>
        </p:txBody>
      </p:sp>
      <p:sp>
        <p:nvSpPr>
          <p:cNvPr id="1104" name="textbox 1104"/>
          <p:cNvSpPr/>
          <p:nvPr/>
        </p:nvSpPr>
        <p:spPr>
          <a:xfrm>
            <a:off x="1847876" y="1330325"/>
            <a:ext cx="367030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9000"/>
              </a:lnSpc>
            </a:pPr>
            <a:endParaRPr sz="700" dirty="0">
              <a:latin typeface="Arial" panose="020B0604020202020204"/>
              <a:ea typeface="Arial" panose="020B0604020202020204"/>
              <a:cs typeface="Arial" panose="020B0604020202020204"/>
            </a:endParaRPr>
          </a:p>
          <a:p>
            <a:pPr marL="1042670" algn="l" rtl="0" eaLnBrk="0">
              <a:lnSpc>
                <a:spcPts val="1085"/>
              </a:lnSpc>
              <a:spcBef>
                <a:spcPts val="5"/>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(二)主动参与重要国际</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经济组织</a:t>
            </a:r>
            <a:endParaRPr sz="900" dirty="0">
              <a:latin typeface="黑体" panose="02010609060101010101" charset="-122"/>
              <a:ea typeface="黑体" panose="02010609060101010101" charset="-122"/>
              <a:cs typeface="黑体" panose="02010609060101010101" charset="-122"/>
            </a:endParaRPr>
          </a:p>
        </p:txBody>
      </p:sp>
      <p:sp>
        <p:nvSpPr>
          <p:cNvPr id="1110" name="textbox 1110"/>
          <p:cNvSpPr/>
          <p:nvPr/>
        </p:nvSpPr>
        <p:spPr>
          <a:xfrm>
            <a:off x="1133475" y="805815"/>
            <a:ext cx="4177665" cy="34099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二</a:t>
            </a:r>
            <a:r>
              <a:rPr sz="1400" kern="0" spc="-17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、在推进高水平对外开放</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中保证经济主权安全</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
        <p:nvSpPr>
          <p:cNvPr id="1112" name="textbox 1112"/>
          <p:cNvSpPr/>
          <p:nvPr/>
        </p:nvSpPr>
        <p:spPr>
          <a:xfrm>
            <a:off x="1098550" y="4377690"/>
            <a:ext cx="4213860" cy="34036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spcBef>
                <a:spcPts val="0"/>
              </a:spcBef>
            </a:pPr>
            <a:r>
              <a:rPr sz="1400" b="1" kern="0" spc="110" dirty="0">
                <a:solidFill>
                  <a:srgbClr val="FC0000">
                    <a:alpha val="100000"/>
                  </a:srgbClr>
                </a:solidFill>
                <a:latin typeface="黑体" panose="02010609060101010101" charset="-122"/>
                <a:ea typeface="黑体" panose="02010609060101010101" charset="-122"/>
                <a:cs typeface="黑体" panose="02010609060101010101" charset="-122"/>
              </a:rPr>
              <a:t>二、在推进高水平对外开放中保证经济主权</a:t>
            </a:r>
            <a:r>
              <a:rPr sz="1400" b="1" kern="0" spc="100" dirty="0">
                <a:solidFill>
                  <a:srgbClr val="FC0000">
                    <a:alpha val="100000"/>
                  </a:srgbClr>
                </a:solidFill>
                <a:latin typeface="黑体" panose="02010609060101010101" charset="-122"/>
                <a:ea typeface="黑体" panose="02010609060101010101" charset="-122"/>
                <a:cs typeface="黑体" panose="02010609060101010101" charset="-122"/>
              </a:rPr>
              <a:t>安全</a:t>
            </a:r>
            <a:endParaRPr sz="1400" b="1" kern="0" spc="100" dirty="0">
              <a:solidFill>
                <a:srgbClr val="FC0000">
                  <a:alpha val="100000"/>
                </a:srgbClr>
              </a:solidFill>
              <a:latin typeface="黑体" panose="02010609060101010101" charset="-122"/>
              <a:ea typeface="黑体" panose="02010609060101010101" charset="-122"/>
              <a:cs typeface="黑体" panose="02010609060101010101" charset="-122"/>
            </a:endParaRPr>
          </a:p>
        </p:txBody>
      </p:sp>
      <p:pic>
        <p:nvPicPr>
          <p:cNvPr id="1114" name="picture 1114"/>
          <p:cNvPicPr>
            <a:picLocks noChangeAspect="1"/>
          </p:cNvPicPr>
          <p:nvPr/>
        </p:nvPicPr>
        <p:blipFill>
          <a:blip r:embed="rId1"/>
          <a:stretch>
            <a:fillRect/>
          </a:stretch>
        </p:blipFill>
        <p:spPr>
          <a:xfrm rot="21600000">
            <a:off x="5295930" y="815974"/>
            <a:ext cx="1168384" cy="266693"/>
          </a:xfrm>
          <a:prstGeom prst="rect">
            <a:avLst/>
          </a:prstGeom>
        </p:spPr>
      </p:pic>
      <p:pic>
        <p:nvPicPr>
          <p:cNvPr id="1116" name="picture 1116"/>
          <p:cNvPicPr>
            <a:picLocks noChangeAspect="1"/>
          </p:cNvPicPr>
          <p:nvPr/>
        </p:nvPicPr>
        <p:blipFill>
          <a:blip r:embed="rId2"/>
          <a:stretch>
            <a:fillRect/>
          </a:stretch>
        </p:blipFill>
        <p:spPr>
          <a:xfrm rot="21600000">
            <a:off x="5314913" y="4403716"/>
            <a:ext cx="1111285" cy="203174"/>
          </a:xfrm>
          <a:prstGeom prst="rect">
            <a:avLst/>
          </a:prstGeom>
        </p:spPr>
      </p:pic>
      <p:pic>
        <p:nvPicPr>
          <p:cNvPr id="1118" name="picture 1118"/>
          <p:cNvPicPr>
            <a:picLocks noChangeAspect="1"/>
          </p:cNvPicPr>
          <p:nvPr/>
        </p:nvPicPr>
        <p:blipFill>
          <a:blip r:embed="rId3"/>
          <a:stretch>
            <a:fillRect/>
          </a:stretch>
        </p:blipFill>
        <p:spPr>
          <a:xfrm rot="21600000">
            <a:off x="654080" y="4289404"/>
            <a:ext cx="374587" cy="368280"/>
          </a:xfrm>
          <a:prstGeom prst="rect">
            <a:avLst/>
          </a:prstGeom>
        </p:spPr>
      </p:pic>
      <p:pic>
        <p:nvPicPr>
          <p:cNvPr id="1120" name="picture 1120"/>
          <p:cNvPicPr>
            <a:picLocks noChangeAspect="1"/>
          </p:cNvPicPr>
          <p:nvPr/>
        </p:nvPicPr>
        <p:blipFill>
          <a:blip r:embed="rId4"/>
          <a:stretch>
            <a:fillRect/>
          </a:stretch>
        </p:blipFill>
        <p:spPr>
          <a:xfrm rot="21600000">
            <a:off x="660433" y="746146"/>
            <a:ext cx="368235" cy="374589"/>
          </a:xfrm>
          <a:prstGeom prst="rect">
            <a:avLst/>
          </a:prstGeom>
        </p:spPr>
      </p:pic>
      <p:pic>
        <p:nvPicPr>
          <p:cNvPr id="1122" name="picture 1122"/>
          <p:cNvPicPr>
            <a:picLocks noChangeAspect="1"/>
          </p:cNvPicPr>
          <p:nvPr/>
        </p:nvPicPr>
        <p:blipFill>
          <a:blip r:embed="rId5"/>
          <a:stretch>
            <a:fillRect/>
          </a:stretch>
        </p:blipFill>
        <p:spPr>
          <a:xfrm rot="21600000">
            <a:off x="1079491" y="1050908"/>
            <a:ext cx="5721371" cy="12725"/>
          </a:xfrm>
          <a:prstGeom prst="rect">
            <a:avLst/>
          </a:prstGeom>
        </p:spPr>
      </p:pic>
      <p:pic>
        <p:nvPicPr>
          <p:cNvPr id="1124" name="picture 1124"/>
          <p:cNvPicPr>
            <a:picLocks noChangeAspect="1"/>
          </p:cNvPicPr>
          <p:nvPr/>
        </p:nvPicPr>
        <p:blipFill>
          <a:blip r:embed="rId6"/>
          <a:stretch>
            <a:fillRect/>
          </a:stretch>
        </p:blipFill>
        <p:spPr>
          <a:xfrm rot="21600000">
            <a:off x="1079491" y="4594273"/>
            <a:ext cx="5721371" cy="12617"/>
          </a:xfrm>
          <a:prstGeom prst="rect">
            <a:avLst/>
          </a:prstGeom>
        </p:spPr>
      </p:pic>
      <p:pic>
        <p:nvPicPr>
          <p:cNvPr id="1126" name="picture 1126"/>
          <p:cNvPicPr>
            <a:picLocks noChangeAspect="1"/>
          </p:cNvPicPr>
          <p:nvPr/>
        </p:nvPicPr>
        <p:blipFill>
          <a:blip r:embed="rId7"/>
          <a:stretch>
            <a:fillRect/>
          </a:stretch>
        </p:blipFill>
        <p:spPr>
          <a:xfrm rot="21600000">
            <a:off x="6775451" y="4079899"/>
            <a:ext cx="654034" cy="6350"/>
          </a:xfrm>
          <a:prstGeom prst="rect">
            <a:avLst/>
          </a:prstGeom>
        </p:spPr>
      </p:pic>
      <p:sp>
        <p:nvSpPr>
          <p:cNvPr id="1128" name="rect 1128"/>
          <p:cNvSpPr/>
          <p:nvPr/>
        </p:nvSpPr>
        <p:spPr>
          <a:xfrm>
            <a:off x="7410429" y="523830"/>
            <a:ext cx="6352" cy="7054863"/>
          </a:xfrm>
          <a:prstGeom prst="rect">
            <a:avLst/>
          </a:prstGeom>
          <a:solidFill>
            <a:srgbClr val="000000">
              <a:alpha val="100000"/>
            </a:srgbClr>
          </a:solidFill>
          <a:ln w="0" cap="flat">
            <a:noFill/>
            <a:prstDash val="solid"/>
            <a:miter lim="0"/>
          </a:ln>
        </p:spPr>
        <p:txBody>
          <a:bodyPr rtlCol="0"/>
          <a:lstStyle/>
          <a:p>
            <a:pPr algn="ctr"/>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0" name="picture 1130"/>
          <p:cNvPicPr>
            <a:picLocks noChangeAspect="1"/>
          </p:cNvPicPr>
          <p:nvPr/>
        </p:nvPicPr>
        <p:blipFill>
          <a:blip r:embed="rId1"/>
          <a:stretch>
            <a:fillRect/>
          </a:stretch>
        </p:blipFill>
        <p:spPr>
          <a:xfrm rot="21600000">
            <a:off x="5302284" y="822282"/>
            <a:ext cx="1155679" cy="254075"/>
          </a:xfrm>
          <a:prstGeom prst="rect">
            <a:avLst/>
          </a:prstGeom>
        </p:spPr>
      </p:pic>
      <p:graphicFrame>
        <p:nvGraphicFramePr>
          <p:cNvPr id="1132" name="table 1132"/>
          <p:cNvGraphicFramePr>
            <a:graphicFrameLocks noGrp="1"/>
          </p:cNvGraphicFramePr>
          <p:nvPr/>
        </p:nvGraphicFramePr>
        <p:xfrm>
          <a:off x="603257" y="523830"/>
          <a:ext cx="6831965" cy="7061200"/>
        </p:xfrm>
        <a:graphic>
          <a:graphicData uri="http://schemas.openxmlformats.org/drawingml/2006/table">
            <a:tbl>
              <a:tblPr/>
              <a:tblGrid>
                <a:gridCol w="450215"/>
                <a:gridCol w="2971800"/>
                <a:gridCol w="3409950"/>
              </a:tblGrid>
              <a:tr h="533400">
                <a:tc rowSpan="3">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FF0000"/>
                      </a:solidFill>
                      <a:prstDash val="solid"/>
                      <a:round/>
                      <a:headEnd type="none" w="med" len="med"/>
                      <a:tailEnd type="none" w="med" len="med"/>
                    </a:lnL>
                    <a:lnR>
                      <a:noFill/>
                    </a:lnR>
                    <a:lnT>
                      <a:noFill/>
                    </a:lnT>
                    <a:lnB w="12700" cap="flat" cmpd="sng" algn="ctr">
                      <a:solidFill>
                        <a:srgbClr val="FF0000"/>
                      </a:solidFill>
                      <a:prstDash val="solid"/>
                      <a:round/>
                      <a:headEnd type="none" w="med" len="med"/>
                      <a:tailEnd type="none" w="med" len="med"/>
                    </a:lnB>
                  </a:tcPr>
                </a:tc>
                <a:tc gridSpan="2">
                  <a:txBody>
                    <a:bodyPr/>
                    <a:lstStyle/>
                    <a:p>
                      <a:pPr algn="l" rtl="0" eaLnBrk="0">
                        <a:lnSpc>
                          <a:spcPct val="127000"/>
                        </a:lnSpc>
                      </a:pPr>
                      <a:endParaRPr sz="14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a:p>
                      <a:pPr algn="l" rtl="0" eaLnBrk="0">
                        <a:lnSpc>
                          <a:spcPct val="127000"/>
                        </a:lnSpc>
                      </a:pPr>
                      <a:r>
                        <a:rPr sz="1400" b="1" kern="0" spc="-10" dirty="0">
                          <a:solidFill>
                            <a:srgbClr val="FB0000">
                              <a:alpha val="100000"/>
                            </a:srgbClr>
                          </a:solidFill>
                          <a:latin typeface="黑体" panose="02010609060101010101" charset="-122"/>
                          <a:ea typeface="黑体" panose="02010609060101010101" charset="-122"/>
                          <a:cs typeface="黑体" panose="02010609060101010101" charset="-122"/>
                        </a:rPr>
                        <a:t>三</a:t>
                      </a:r>
                      <a:r>
                        <a:rPr sz="1400" kern="0" spc="-16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 dirty="0">
                          <a:solidFill>
                            <a:srgbClr val="FB0000">
                              <a:alpha val="100000"/>
                            </a:srgbClr>
                          </a:solidFill>
                          <a:latin typeface="黑体" panose="02010609060101010101" charset="-122"/>
                          <a:ea typeface="黑体" panose="02010609060101010101" charset="-122"/>
                          <a:cs typeface="黑体" panose="02010609060101010101" charset="-122"/>
                        </a:rPr>
                        <a:t>、在保障经济有效运行中维护经济秩序安全</a:t>
                      </a:r>
                      <a:endParaRPr sz="14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c hMerge="1">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r>
              <a:tr h="701040">
                <a:tc vMerge="1">
                  <a:tcPr marL="0" marR="0" marT="0" marB="0" vert="horz">
                    <a:lnL w="6350" cap="flat" cmpd="sng" algn="ctr">
                      <a:solidFill>
                        <a:srgbClr val="FF0000"/>
                      </a:solidFill>
                      <a:prstDash val="solid"/>
                      <a:round/>
                      <a:headEnd type="none" w="med" len="med"/>
                      <a:tailEnd type="none" w="med" len="med"/>
                    </a:lnL>
                    <a:lnR>
                      <a:noFill/>
                    </a:lnR>
                    <a:lnT>
                      <a:noFill/>
                    </a:lnT>
                    <a:lnB w="12700" cap="flat" cmpd="sng" algn="ctr">
                      <a:solidFill>
                        <a:srgbClr val="FF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c hMerge="1">
                  <a:tcPr marL="0" marR="0" marT="0" marB="0" vert="horz">
                    <a:lnL>
                      <a:noFill/>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a:noFill/>
                    </a:lnB>
                  </a:tcPr>
                </a:tc>
              </a:tr>
              <a:tr h="2207260">
                <a:tc vMerge="1">
                  <a:tcPr marL="0" marR="0" marT="0" marB="0" vert="horz">
                    <a:lnL w="6350" cap="flat" cmpd="sng" algn="ctr">
                      <a:solidFill>
                        <a:srgbClr val="FF0000"/>
                      </a:solidFill>
                      <a:prstDash val="solid"/>
                      <a:round/>
                      <a:headEnd type="none" w="med" len="med"/>
                      <a:tailEnd type="none" w="med" len="med"/>
                    </a:lnL>
                    <a:lnR>
                      <a:noFill/>
                    </a:lnR>
                    <a:lnT>
                      <a:noFill/>
                    </a:lnT>
                    <a:lnB w="12700" cap="flat" cmpd="sng" algn="ctr">
                      <a:solidFill>
                        <a:srgbClr val="FF0000"/>
                      </a:solidFill>
                      <a:prstDash val="solid"/>
                      <a:round/>
                      <a:headEnd type="none" w="med" len="med"/>
                      <a:tailEnd type="none" w="med" len="med"/>
                    </a:lnB>
                  </a:tcPr>
                </a:tc>
                <a:tc gridSpan="2">
                  <a:txBody>
                    <a:bodyPr/>
                    <a:lstStyle/>
                    <a:p>
                      <a:pPr algn="l" rtl="0" eaLnBrk="0">
                        <a:lnSpc>
                          <a:spcPct val="107000"/>
                        </a:lnSpc>
                      </a:pPr>
                      <a:endParaRPr sz="1200" dirty="0">
                        <a:latin typeface="黑体" panose="02010609060101010101" charset="-122"/>
                        <a:ea typeface="黑体" panose="02010609060101010101" charset="-122"/>
                        <a:cs typeface="黑体" panose="02010609060101010101" charset="-122"/>
                      </a:endParaRPr>
                    </a:p>
                    <a:p>
                      <a:pPr marL="603885" algn="l" rtl="0" eaLnBrk="0">
                        <a:lnSpc>
                          <a:spcPct val="85000"/>
                        </a:lnSpc>
                        <a:spcBef>
                          <a:spcPts val="0"/>
                        </a:spcBef>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加强维护经济秩序安全的法治建设，首要问题是要做到有法可依</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，不断完善维护经济秩</a:t>
                      </a:r>
                      <a:endParaRPr sz="1200" dirty="0">
                        <a:latin typeface="黑体" panose="02010609060101010101" charset="-122"/>
                        <a:ea typeface="黑体" panose="02010609060101010101" charset="-122"/>
                        <a:cs typeface="黑体" panose="02010609060101010101" charset="-122"/>
                      </a:endParaRPr>
                    </a:p>
                    <a:p>
                      <a:pPr marL="330200" algn="l" rtl="0" eaLnBrk="0">
                        <a:lnSpc>
                          <a:spcPts val="1600"/>
                        </a:lnSpc>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序安全所需要的法律法规体系。坚持问题导向、急</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用先立、动态完善的基本原则，突出重点</a:t>
                      </a:r>
                      <a:endParaRPr sz="1200" dirty="0">
                        <a:latin typeface="黑体" panose="02010609060101010101" charset="-122"/>
                        <a:ea typeface="黑体" panose="02010609060101010101" charset="-122"/>
                        <a:cs typeface="黑体" panose="02010609060101010101" charset="-122"/>
                      </a:endParaRPr>
                    </a:p>
                    <a:p>
                      <a:pPr marL="368300" algn="l" rtl="0" eaLnBrk="0">
                        <a:lnSpc>
                          <a:spcPts val="1640"/>
                        </a:lnSpc>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,将着力解决那些对我国经济秩序安全具有重大影响的严重违法违规问题作为完善法律法规</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330200" algn="l" rtl="0" eaLnBrk="0">
                        <a:lnSpc>
                          <a:spcPts val="1610"/>
                        </a:lnSpc>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的重点。</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330200" algn="l" rtl="0" eaLnBrk="0">
                        <a:lnSpc>
                          <a:spcPct val="85000"/>
                        </a:lnSpc>
                        <a:spcBef>
                          <a:spcPts val="770"/>
                        </a:spcBef>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口进一步完善惩治金融诈骗、偷税漏税以及侵害知识产权等破坏经济秩序方面的法律法规</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体</a:t>
                      </a:r>
                      <a:endParaRPr sz="1200" dirty="0">
                        <a:latin typeface="黑体" panose="02010609060101010101" charset="-122"/>
                        <a:ea typeface="黑体" panose="02010609060101010101" charset="-122"/>
                        <a:cs typeface="黑体" panose="02010609060101010101" charset="-122"/>
                      </a:endParaRPr>
                    </a:p>
                    <a:p>
                      <a:pPr marL="464185" algn="l" rtl="0" eaLnBrk="0">
                        <a:lnSpc>
                          <a:spcPts val="1555"/>
                        </a:lnSpc>
                      </a:pPr>
                      <a:r>
                        <a:rPr sz="1200" kern="0" spc="-50" dirty="0">
                          <a:solidFill>
                            <a:srgbClr val="000000">
                              <a:alpha val="100000"/>
                            </a:srgbClr>
                          </a:solidFill>
                          <a:latin typeface="黑体" panose="02010609060101010101" charset="-122"/>
                          <a:ea typeface="黑体" panose="02010609060101010101" charset="-122"/>
                          <a:cs typeface="黑体" panose="02010609060101010101" charset="-122"/>
                        </a:rPr>
                        <a:t>系建设；</a:t>
                      </a:r>
                      <a:endParaRPr sz="1200" dirty="0">
                        <a:latin typeface="黑体" panose="02010609060101010101" charset="-122"/>
                        <a:ea typeface="黑体" panose="02010609060101010101" charset="-122"/>
                        <a:cs typeface="黑体" panose="02010609060101010101" charset="-122"/>
                      </a:endParaRPr>
                    </a:p>
                    <a:p>
                      <a:pPr marL="330200" algn="l" rtl="0" eaLnBrk="0">
                        <a:lnSpc>
                          <a:spcPct val="85000"/>
                        </a:lnSpc>
                        <a:spcBef>
                          <a:spcPts val="675"/>
                        </a:spcBef>
                      </a:pPr>
                      <a:r>
                        <a:rPr sz="1200" kern="0" spc="-70" dirty="0">
                          <a:solidFill>
                            <a:srgbClr val="000000">
                              <a:alpha val="100000"/>
                            </a:srgbClr>
                          </a:solidFill>
                          <a:latin typeface="黑体" panose="02010609060101010101" charset="-122"/>
                          <a:ea typeface="黑体" panose="02010609060101010101" charset="-122"/>
                          <a:cs typeface="黑体" panose="02010609060101010101" charset="-122"/>
                        </a:rPr>
                        <a:t>口进一步完善产权保护、</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市场准入、公平竞争、社会信用等与市场发展变化相适应的经营主</a:t>
                      </a:r>
                      <a:endParaRPr sz="1200" dirty="0">
                        <a:latin typeface="黑体" panose="02010609060101010101" charset="-122"/>
                        <a:ea typeface="黑体" panose="02010609060101010101" charset="-122"/>
                        <a:cs typeface="黑体" panose="02010609060101010101" charset="-122"/>
                      </a:endParaRPr>
                    </a:p>
                    <a:p>
                      <a:pPr marL="464185" algn="l" rtl="0" eaLnBrk="0">
                        <a:lnSpc>
                          <a:spcPts val="1605"/>
                        </a:lnSpc>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体、市场管理法律法规体系建设，破除妨碍各种生产要素市场化配置和商品服务流通的体</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464185" algn="l" rtl="0" eaLnBrk="0">
                        <a:lnSpc>
                          <a:spcPts val="1650"/>
                        </a:lnSpc>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制机制障碍，促进现代流通体系建设，降低全社会流通成本；</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5000"/>
                        </a:lnSpc>
                      </a:pPr>
                      <a:endParaRPr sz="1200" dirty="0">
                        <a:latin typeface="黑体" panose="02010609060101010101" charset="-122"/>
                        <a:ea typeface="黑体" panose="02010609060101010101" charset="-122"/>
                        <a:cs typeface="黑体" panose="02010609060101010101" charset="-122"/>
                      </a:endParaRPr>
                    </a:p>
                    <a:p>
                      <a:pPr marL="330200" algn="l" rtl="0" eaLnBrk="0">
                        <a:lnSpc>
                          <a:spcPct val="92000"/>
                        </a:lnSpc>
                        <a:spcBef>
                          <a:spcPts val="5"/>
                        </a:spcBef>
                      </a:pPr>
                      <a:r>
                        <a:rPr sz="1200" kern="0" spc="-70" dirty="0">
                          <a:solidFill>
                            <a:srgbClr val="000000">
                              <a:alpha val="100000"/>
                            </a:srgbClr>
                          </a:solidFill>
                          <a:latin typeface="黑体" panose="02010609060101010101" charset="-122"/>
                          <a:ea typeface="黑体" panose="02010609060101010101" charset="-122"/>
                          <a:cs typeface="黑体" panose="02010609060101010101" charset="-122"/>
                        </a:rPr>
                        <a:t>口进一步健全质量法律</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法规，推动产品安全、产品责任、质量基础设施等领域法律法规建设</a:t>
                      </a:r>
                      <a:endParaRPr sz="1200" dirty="0">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c hMerge="1">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FF0000"/>
                      </a:solidFill>
                      <a:prstDash val="solid"/>
                      <a:round/>
                      <a:headEnd type="none" w="med" len="med"/>
                      <a:tailEnd type="none" w="med" len="med"/>
                    </a:lnB>
                  </a:tcPr>
                </a:tc>
              </a:tr>
              <a:tr h="117475">
                <a:tc gridSpan="3">
                  <a:txBody>
                    <a:bodyPr/>
                    <a:lstStyle/>
                    <a:p>
                      <a:pPr algn="l" rtl="0" eaLnBrk="0">
                        <a:lnSpc>
                          <a:spcPts val="875"/>
                        </a:lnSpc>
                      </a:pPr>
                      <a:endParaRPr sz="700" dirty="0">
                        <a:latin typeface="Arial" panose="020B0604020202020204"/>
                        <a:ea typeface="Arial" panose="020B0604020202020204"/>
                        <a:cs typeface="Arial" panose="020B0604020202020204"/>
                      </a:endParaRPr>
                    </a:p>
                  </a:txBody>
                  <a:tcPr marL="0" marR="0" marT="0" marB="0" vert="horz">
                    <a:lnL w="31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cPr marL="0" marR="0" marT="0" marB="0" vert="horz">
                    <a:lnL w="31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cPr marL="0" marR="0" marT="0" marB="0" vert="horz">
                    <a:lnL w="31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3502025">
                <a:tc gridSpan="2">
                  <a:txBody>
                    <a:bodyPr/>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234950" indent="177165" algn="l" rtl="0" eaLnBrk="0">
                        <a:lnSpc>
                          <a:spcPct val="117000"/>
                        </a:lnSpc>
                      </a:pP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2008年12月17日，城管、综治执法以及卫生、劳动、环保等简易执法</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于</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一体的街而综合执法在成都市武侯区全面启动，过去分散在</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各个职能部门的</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执法权限将部分下沉到街道，执法资源得到整合，街面简易违法违规现</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象也</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将得到更为及时的处理</a:t>
                      </a:r>
                      <a:r>
                        <a:rPr sz="900" kern="0" spc="10" dirty="0">
                          <a:solidFill>
                            <a:srgbClr val="000000">
                              <a:alpha val="100000"/>
                            </a:srgbClr>
                          </a:solidFill>
                          <a:latin typeface="楷体" panose="02010609060101010101" charset="-122"/>
                          <a:ea typeface="楷体" panose="02010609060101010101" charset="-122"/>
                          <a:cs typeface="楷体" panose="02010609060101010101" charset="-122"/>
                        </a:rPr>
                        <a:t>。</a:t>
                      </a:r>
                      <a:endParaRPr sz="900" dirty="0">
                        <a:latin typeface="楷体" panose="02010609060101010101" charset="-122"/>
                        <a:ea typeface="楷体" panose="02010609060101010101" charset="-122"/>
                        <a:cs typeface="楷体" panose="02010609060101010101" charset="-122"/>
                      </a:endParaRPr>
                    </a:p>
                  </a:txBody>
                  <a:tcPr marL="0" marR="0" marT="0" marB="0" vert="horz">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cPr marL="0" marR="0" marT="0" marB="0" vert="horz">
                    <a:lnL w="3175"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304800" algn="l" rtl="0" eaLnBrk="0">
                        <a:lnSpc>
                          <a:spcPct val="85000"/>
                        </a:lnSpc>
                      </a:pPr>
                      <a:r>
                        <a:rPr sz="1400" kern="0" spc="10" dirty="0">
                          <a:solidFill>
                            <a:srgbClr val="000000">
                              <a:alpha val="100000"/>
                            </a:srgbClr>
                          </a:solidFill>
                          <a:latin typeface="黑体" panose="02010609060101010101" charset="-122"/>
                          <a:ea typeface="黑体" panose="02010609060101010101" charset="-122"/>
                          <a:cs typeface="黑体" panose="02010609060101010101" charset="-122"/>
                        </a:rPr>
                        <a:t>深化行政执法体制改革，要加强对行政</a:t>
                      </a:r>
                      <a:endParaRPr sz="1400" dirty="0">
                        <a:latin typeface="黑体" panose="02010609060101010101" charset="-122"/>
                        <a:ea typeface="黑体" panose="02010609060101010101" charset="-122"/>
                        <a:cs typeface="黑体" panose="02010609060101010101" charset="-122"/>
                      </a:endParaRPr>
                    </a:p>
                    <a:p>
                      <a:pPr marL="32385" algn="l" rtl="0" eaLnBrk="0">
                        <a:lnSpc>
                          <a:spcPts val="1850"/>
                        </a:lnSpc>
                      </a:pPr>
                      <a:r>
                        <a:rPr sz="1400" kern="0" spc="20" dirty="0">
                          <a:solidFill>
                            <a:srgbClr val="000000">
                              <a:alpha val="100000"/>
                            </a:srgbClr>
                          </a:solidFill>
                          <a:latin typeface="黑体" panose="02010609060101010101" charset="-122"/>
                          <a:ea typeface="黑体" panose="02010609060101010101" charset="-122"/>
                          <a:cs typeface="黑体" panose="02010609060101010101" charset="-122"/>
                        </a:rPr>
                        <a:t>处罚、行政强制事项的源头治理，统筹配置行政执法职能和执法资源，最大限度减少不</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必要的执法事项。</a:t>
                      </a:r>
                      <a:endParaRPr sz="1400" dirty="0">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1134" name="picture 1134"/>
          <p:cNvPicPr>
            <a:picLocks noChangeAspect="1"/>
          </p:cNvPicPr>
          <p:nvPr/>
        </p:nvPicPr>
        <p:blipFill>
          <a:blip r:embed="rId2"/>
          <a:stretch>
            <a:fillRect/>
          </a:stretch>
        </p:blipFill>
        <p:spPr>
          <a:xfrm rot="21600000">
            <a:off x="768355" y="4473545"/>
            <a:ext cx="3225782" cy="2203481"/>
          </a:xfrm>
          <a:prstGeom prst="rect">
            <a:avLst/>
          </a:prstGeom>
        </p:spPr>
      </p:pic>
      <p:sp>
        <p:nvSpPr>
          <p:cNvPr id="1136" name="textbox 1136"/>
          <p:cNvSpPr/>
          <p:nvPr/>
        </p:nvSpPr>
        <p:spPr>
          <a:xfrm>
            <a:off x="1847876" y="1330325"/>
            <a:ext cx="368300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712470" algn="l" rtl="0" eaLnBrk="0">
              <a:lnSpc>
                <a:spcPct val="95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(一)健全和完善维护经济秩序安全的法律法规</a:t>
            </a:r>
            <a:endParaRPr sz="1000" dirty="0">
              <a:latin typeface="黑体" panose="02010609060101010101" charset="-122"/>
              <a:ea typeface="黑体" panose="02010609060101010101" charset="-122"/>
              <a:cs typeface="黑体" panose="02010609060101010101" charset="-122"/>
            </a:endParaRPr>
          </a:p>
        </p:txBody>
      </p:sp>
      <p:pic>
        <p:nvPicPr>
          <p:cNvPr id="1142" name="picture 1142"/>
          <p:cNvPicPr>
            <a:picLocks noChangeAspect="1"/>
          </p:cNvPicPr>
          <p:nvPr/>
        </p:nvPicPr>
        <p:blipFill>
          <a:blip r:embed="rId3"/>
          <a:stretch>
            <a:fillRect/>
          </a:stretch>
        </p:blipFill>
        <p:spPr>
          <a:xfrm rot="21600000">
            <a:off x="660433" y="746146"/>
            <a:ext cx="368235" cy="37458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 name="textbox 1144"/>
          <p:cNvSpPr/>
          <p:nvPr/>
        </p:nvSpPr>
        <p:spPr>
          <a:xfrm>
            <a:off x="1371573" y="1868916"/>
            <a:ext cx="4718684" cy="1821814"/>
          </a:xfrm>
          <a:prstGeom prst="rect">
            <a:avLst/>
          </a:prstGeom>
          <a:noFill/>
          <a:ln w="0" cap="flat">
            <a:noFill/>
            <a:prstDash val="solid"/>
            <a:miter lim="0"/>
          </a:ln>
        </p:spPr>
        <p:txBody>
          <a:bodyPr vert="horz" wrap="square" lIns="0" tIns="471" rIns="0" bIns="0"/>
          <a:lstStyle/>
          <a:p>
            <a:pPr marL="12700" indent="273050" algn="l" rtl="0" eaLnBrk="0">
              <a:lnSpc>
                <a:spcPct val="135000"/>
              </a:lnSpc>
              <a:spcBef>
                <a:spcPts val="5"/>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防范和打击危害经济秩序安全的行为，不但要有</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法可依，更要做到执法必严。严格按照</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国家相关法律法规的规定，对生产、销售伪</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劣商品，妨害企业管理秩序，以及扰乱市场秩序</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等破坏经济秩序安全的犯罪和违规行为加大打击和惩治</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力度。</a:t>
            </a:r>
            <a:endParaRPr sz="1000" dirty="0">
              <a:latin typeface="黑体" panose="02010609060101010101" charset="-122"/>
              <a:ea typeface="黑体" panose="02010609060101010101" charset="-122"/>
              <a:cs typeface="黑体" panose="02010609060101010101" charset="-122"/>
            </a:endParaRPr>
          </a:p>
          <a:p>
            <a:pPr marL="146050" indent="-133350" algn="l" rtl="0" eaLnBrk="0">
              <a:lnSpc>
                <a:spcPct val="120000"/>
              </a:lnSpc>
              <a:spcBef>
                <a:spcPts val="675"/>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●要强化执法、司法对经济秩序安全的保障，对涉及人民群众身体健康和生命财产安</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全、公</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共安全、生态环境安全的产品以及重点服务领域，依法实施严格监管。</a:t>
            </a:r>
            <a:endParaRPr sz="1000" dirty="0">
              <a:latin typeface="黑体" panose="02010609060101010101" charset="-122"/>
              <a:ea typeface="黑体" panose="02010609060101010101" charset="-122"/>
              <a:cs typeface="黑体" panose="02010609060101010101" charset="-122"/>
            </a:endParaRPr>
          </a:p>
          <a:p>
            <a:pPr marL="196850" indent="-184150" algn="l" rtl="0" eaLnBrk="0">
              <a:lnSpc>
                <a:spcPct val="119000"/>
              </a:lnSpc>
              <a:spcBef>
                <a:spcPts val="755"/>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●加强对平台经济、共享经济等新业态领域不正当竞争行为的规制，整治网络黑灰</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产业链条</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,治理新型网络不正当竞争行为。</a:t>
            </a:r>
            <a:endParaRPr sz="10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黑体" panose="02010609060101010101" charset="-122"/>
              <a:ea typeface="黑体" panose="02010609060101010101" charset="-122"/>
              <a:cs typeface="黑体" panose="02010609060101010101" charset="-122"/>
            </a:endParaRPr>
          </a:p>
          <a:p>
            <a:pPr marL="146050" indent="-133350" algn="l" rtl="0" eaLnBrk="0">
              <a:lnSpc>
                <a:spcPct val="118000"/>
              </a:lnSpc>
              <a:spcBef>
                <a:spcPts val="5"/>
              </a:spcBef>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●坚决贯彻落实《阻断外国法律与措施不当域外适用办法》,严防外国法</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律不当域外适用对</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我国经济的冲击，维护我国</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及国际经贸秩序的正常运行，捍卫国家经济安全和国家利益。</a:t>
            </a:r>
            <a:endParaRPr sz="1000" dirty="0">
              <a:latin typeface="黑体" panose="02010609060101010101" charset="-122"/>
              <a:ea typeface="黑体" panose="02010609060101010101" charset="-122"/>
              <a:cs typeface="黑体" panose="02010609060101010101" charset="-122"/>
            </a:endParaRPr>
          </a:p>
        </p:txBody>
      </p:sp>
      <p:sp>
        <p:nvSpPr>
          <p:cNvPr id="1146" name="textbox 1146"/>
          <p:cNvSpPr/>
          <p:nvPr/>
        </p:nvSpPr>
        <p:spPr>
          <a:xfrm>
            <a:off x="2736819" y="6794234"/>
            <a:ext cx="1873885" cy="295909"/>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indent="6350" algn="l" rtl="0" eaLnBrk="0">
              <a:lnSpc>
                <a:spcPct val="118000"/>
              </a:lnSpc>
              <a:spcBef>
                <a:spcPts val="0"/>
              </a:spcBef>
            </a:pPr>
            <a:r>
              <a:rPr sz="800" kern="0" spc="-70" dirty="0">
                <a:solidFill>
                  <a:srgbClr val="000000">
                    <a:alpha val="100000"/>
                  </a:srgbClr>
                </a:solidFill>
                <a:latin typeface="黑体" panose="02010609060101010101" charset="-122"/>
                <a:ea typeface="黑体" panose="02010609060101010101" charset="-122"/>
                <a:cs typeface="黑体" panose="02010609060101010101" charset="-122"/>
              </a:rPr>
              <a:t>西丽街道举行全市街道综合行政执法队伍正</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规化建设观摩会暨街</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道综合执法实施动员会。</a:t>
            </a:r>
            <a:endParaRPr sz="700" dirty="0">
              <a:latin typeface="黑体" panose="02010609060101010101" charset="-122"/>
              <a:ea typeface="黑体" panose="02010609060101010101" charset="-122"/>
              <a:cs typeface="黑体" panose="02010609060101010101" charset="-122"/>
            </a:endParaRPr>
          </a:p>
        </p:txBody>
      </p:sp>
      <p:pic>
        <p:nvPicPr>
          <p:cNvPr id="1148" name="picture 1148"/>
          <p:cNvPicPr>
            <a:picLocks noChangeAspect="1"/>
          </p:cNvPicPr>
          <p:nvPr/>
        </p:nvPicPr>
        <p:blipFill>
          <a:blip r:embed="rId1"/>
          <a:stretch>
            <a:fillRect/>
          </a:stretch>
        </p:blipFill>
        <p:spPr>
          <a:xfrm rot="21600000">
            <a:off x="2673361" y="5235556"/>
            <a:ext cx="4057620" cy="1612885"/>
          </a:xfrm>
          <a:prstGeom prst="rect">
            <a:avLst/>
          </a:prstGeom>
        </p:spPr>
      </p:pic>
      <p:pic>
        <p:nvPicPr>
          <p:cNvPr id="1150" name="picture 1150"/>
          <p:cNvPicPr>
            <a:picLocks noChangeAspect="1"/>
          </p:cNvPicPr>
          <p:nvPr/>
        </p:nvPicPr>
        <p:blipFill>
          <a:blip r:embed="rId2"/>
          <a:stretch>
            <a:fillRect/>
          </a:stretch>
        </p:blipFill>
        <p:spPr>
          <a:xfrm rot="21600000">
            <a:off x="584199" y="5089484"/>
            <a:ext cx="2082808" cy="1422436"/>
          </a:xfrm>
          <a:prstGeom prst="rect">
            <a:avLst/>
          </a:prstGeom>
        </p:spPr>
      </p:pic>
      <p:pic>
        <p:nvPicPr>
          <p:cNvPr id="1152" name="picture 1152"/>
          <p:cNvPicPr>
            <a:picLocks noChangeAspect="1"/>
          </p:cNvPicPr>
          <p:nvPr/>
        </p:nvPicPr>
        <p:blipFill>
          <a:blip r:embed="rId3"/>
          <a:stretch>
            <a:fillRect/>
          </a:stretch>
        </p:blipFill>
        <p:spPr>
          <a:xfrm rot="21600000">
            <a:off x="4025901" y="4295820"/>
            <a:ext cx="2622569" cy="558729"/>
          </a:xfrm>
          <a:prstGeom prst="rect">
            <a:avLst/>
          </a:prstGeom>
        </p:spPr>
      </p:pic>
      <p:sp>
        <p:nvSpPr>
          <p:cNvPr id="1154" name="textbox 1154"/>
          <p:cNvSpPr/>
          <p:nvPr/>
        </p:nvSpPr>
        <p:spPr>
          <a:xfrm>
            <a:off x="1847876" y="1330325"/>
            <a:ext cx="367030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marL="769620" algn="l" rtl="0" eaLnBrk="0">
              <a:lnSpc>
                <a:spcPct val="96000"/>
              </a:lnSpc>
              <a:spcBef>
                <a:spcPts val="5"/>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(二)加大打击危害经济秩序安全行为的力度</a:t>
            </a:r>
            <a:endParaRPr sz="900" dirty="0">
              <a:latin typeface="黑体" panose="02010609060101010101" charset="-122"/>
              <a:ea typeface="黑体" panose="02010609060101010101" charset="-122"/>
              <a:cs typeface="黑体" panose="02010609060101010101" charset="-122"/>
            </a:endParaRPr>
          </a:p>
        </p:txBody>
      </p:sp>
      <p:sp>
        <p:nvSpPr>
          <p:cNvPr id="1160" name="textbox 1160"/>
          <p:cNvSpPr/>
          <p:nvPr/>
        </p:nvSpPr>
        <p:spPr>
          <a:xfrm>
            <a:off x="717538" y="6537416"/>
            <a:ext cx="1813560" cy="416559"/>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20204"/>
              <a:ea typeface="Arial" panose="020B0604020202020204"/>
              <a:cs typeface="Arial" panose="020B0604020202020204"/>
            </a:endParaRPr>
          </a:p>
          <a:p>
            <a:pPr marL="12700" indent="196850" algn="l" rtl="0" eaLnBrk="0">
              <a:lnSpc>
                <a:spcPct val="112000"/>
              </a:lnSpc>
              <a:spcBef>
                <a:spcPts val="0"/>
              </a:spcBef>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2021年11月3日，浙江舟山，定海区环南</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60" dirty="0">
                <a:solidFill>
                  <a:srgbClr val="000000">
                    <a:alpha val="100000"/>
                  </a:srgbClr>
                </a:solidFill>
                <a:latin typeface="黑体" panose="02010609060101010101" charset="-122"/>
                <a:ea typeface="黑体" panose="02010609060101010101" charset="-122"/>
                <a:cs typeface="黑体" panose="02010609060101010101" charset="-122"/>
              </a:rPr>
              <a:t>市场监管所执法人员对辖区</a:t>
            </a:r>
            <a:r>
              <a:rPr sz="800" kern="0" spc="-70" dirty="0">
                <a:solidFill>
                  <a:srgbClr val="000000">
                    <a:alpha val="100000"/>
                  </a:srgbClr>
                </a:solidFill>
                <a:latin typeface="黑体" panose="02010609060101010101" charset="-122"/>
                <a:ea typeface="黑体" panose="02010609060101010101" charset="-122"/>
                <a:cs typeface="黑体" panose="02010609060101010101" charset="-122"/>
              </a:rPr>
              <a:t>内的药店开展疫</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情防控检查。</a:t>
            </a:r>
            <a:endParaRPr sz="800" dirty="0">
              <a:latin typeface="黑体" panose="02010609060101010101" charset="-122"/>
              <a:ea typeface="黑体" panose="02010609060101010101" charset="-122"/>
              <a:cs typeface="黑体" panose="02010609060101010101" charset="-122"/>
            </a:endParaRPr>
          </a:p>
        </p:txBody>
      </p:sp>
      <p:sp>
        <p:nvSpPr>
          <p:cNvPr id="1162" name="textbox 1162"/>
          <p:cNvSpPr/>
          <p:nvPr/>
        </p:nvSpPr>
        <p:spPr>
          <a:xfrm>
            <a:off x="4775234" y="6899387"/>
            <a:ext cx="1855470" cy="401954"/>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2700" indent="189865" algn="l" rtl="0" eaLnBrk="0">
              <a:lnSpc>
                <a:spcPct val="107000"/>
              </a:lnSpc>
              <a:spcBef>
                <a:spcPts val="0"/>
              </a:spcBef>
            </a:pP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2021年8月30日，云南昭通</a:t>
            </a:r>
            <a:r>
              <a:rPr sz="800" kern="0" spc="-60" dirty="0">
                <a:solidFill>
                  <a:srgbClr val="000000">
                    <a:alpha val="100000"/>
                  </a:srgbClr>
                </a:solidFill>
                <a:latin typeface="黑体" panose="02010609060101010101" charset="-122"/>
                <a:ea typeface="黑体" panose="02010609060101010101" charset="-122"/>
                <a:cs typeface="黑体" panose="02010609060101010101" charset="-122"/>
              </a:rPr>
              <a:t>，彝良城市管</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rPr>
              <a:t>理综合执法局正组织人员拆除彝</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良县城西正街</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一户外广告。</a:t>
            </a:r>
            <a:endParaRPr sz="800" dirty="0">
              <a:latin typeface="黑体" panose="02010609060101010101" charset="-122"/>
              <a:ea typeface="黑体" panose="02010609060101010101" charset="-122"/>
              <a:cs typeface="黑体" panose="02010609060101010101" charset="-122"/>
            </a:endParaRPr>
          </a:p>
        </p:txBody>
      </p:sp>
      <p:sp>
        <p:nvSpPr>
          <p:cNvPr id="1164" name="textbox 1164"/>
          <p:cNvSpPr/>
          <p:nvPr/>
        </p:nvSpPr>
        <p:spPr>
          <a:xfrm>
            <a:off x="4294207" y="4455771"/>
            <a:ext cx="2103754" cy="354329"/>
          </a:xfrm>
          <a:prstGeom prst="rect">
            <a:avLst/>
          </a:prstGeom>
          <a:noFill/>
          <a:ln w="0" cap="flat">
            <a:noFill/>
            <a:prstDash val="solid"/>
            <a:miter lim="0"/>
          </a:ln>
        </p:spPr>
        <p:txBody>
          <a:bodyPr vert="horz" wrap="square" lIns="0" tIns="0" rIns="0" bIns="0"/>
          <a:lstStyle/>
          <a:p>
            <a:pPr algn="l" rtl="0" eaLnBrk="0">
              <a:lnSpc>
                <a:spcPct val="9000"/>
              </a:lnSpc>
            </a:pPr>
            <a:endParaRPr sz="100" dirty="0">
              <a:latin typeface="Arial" panose="020B0604020202020204"/>
              <a:ea typeface="Arial" panose="020B0604020202020204"/>
              <a:cs typeface="Arial" panose="020B0604020202020204"/>
            </a:endParaRPr>
          </a:p>
          <a:p>
            <a:pPr marL="374650" indent="-361950" algn="l" rtl="0" eaLnBrk="0">
              <a:lnSpc>
                <a:spcPct val="124000"/>
              </a:lnSpc>
              <a:spcBef>
                <a:spcPts val="0"/>
              </a:spcBef>
            </a:pPr>
            <a:r>
              <a:rPr sz="900" b="1" kern="0" spc="60" dirty="0">
                <a:solidFill>
                  <a:srgbClr val="FFFFFF">
                    <a:alpha val="100000"/>
                  </a:srgbClr>
                </a:solidFill>
                <a:latin typeface="黑体" panose="02010609060101010101" charset="-122"/>
                <a:ea typeface="黑体" panose="02010609060101010101" charset="-122"/>
                <a:cs typeface="黑体" panose="02010609060101010101" charset="-122"/>
              </a:rPr>
              <a:t>执法司法公正高效权威才</a:t>
            </a:r>
            <a:r>
              <a:rPr sz="900" b="1" kern="0" spc="50" dirty="0">
                <a:solidFill>
                  <a:srgbClr val="FFFFFF">
                    <a:alpha val="100000"/>
                  </a:srgbClr>
                </a:solidFill>
                <a:latin typeface="黑体" panose="02010609060101010101" charset="-122"/>
                <a:ea typeface="黑体" panose="02010609060101010101" charset="-122"/>
                <a:cs typeface="黑体" panose="02010609060101010101" charset="-122"/>
              </a:rPr>
              <a:t>能真正发挥好</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b="1" kern="0" spc="60" dirty="0">
                <a:solidFill>
                  <a:srgbClr val="FFFFFF">
                    <a:alpha val="100000"/>
                  </a:srgbClr>
                </a:solidFill>
                <a:latin typeface="黑体" panose="02010609060101010101" charset="-122"/>
                <a:ea typeface="黑体" panose="02010609060101010101" charset="-122"/>
                <a:cs typeface="黑体" panose="02010609060101010101" charset="-122"/>
              </a:rPr>
              <a:t>法治在国家治理中的效</a:t>
            </a:r>
            <a:r>
              <a:rPr sz="900" b="1" kern="0" spc="50" dirty="0">
                <a:solidFill>
                  <a:srgbClr val="FFFFFF">
                    <a:alpha val="100000"/>
                  </a:srgbClr>
                </a:solidFill>
                <a:latin typeface="黑体" panose="02010609060101010101" charset="-122"/>
                <a:ea typeface="黑体" panose="02010609060101010101" charset="-122"/>
                <a:cs typeface="黑体" panose="02010609060101010101" charset="-122"/>
              </a:rPr>
              <a:t>能</a:t>
            </a:r>
            <a:endParaRPr sz="900" dirty="0">
              <a:latin typeface="黑体" panose="02010609060101010101" charset="-122"/>
              <a:ea typeface="黑体" panose="02010609060101010101" charset="-122"/>
              <a:cs typeface="黑体" panose="02010609060101010101" charset="-122"/>
            </a:endParaRPr>
          </a:p>
        </p:txBody>
      </p:sp>
      <p:sp>
        <p:nvSpPr>
          <p:cNvPr id="1166" name="textbox 1166"/>
          <p:cNvSpPr/>
          <p:nvPr/>
        </p:nvSpPr>
        <p:spPr>
          <a:xfrm>
            <a:off x="1079500" y="716280"/>
            <a:ext cx="5474335" cy="33401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三</a:t>
            </a:r>
            <a:r>
              <a:rPr sz="1400" kern="0" spc="-6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、在保障经济有效运行中维护经</a:t>
            </a:r>
            <a:r>
              <a:rPr sz="1400" b="1" kern="0" spc="80" dirty="0">
                <a:solidFill>
                  <a:srgbClr val="FB0000">
                    <a:alpha val="100000"/>
                  </a:srgbClr>
                </a:solidFill>
                <a:latin typeface="黑体" panose="02010609060101010101" charset="-122"/>
                <a:ea typeface="黑体" panose="02010609060101010101" charset="-122"/>
                <a:cs typeface="黑体" panose="02010609060101010101" charset="-122"/>
              </a:rPr>
              <a:t>济秩序安全</a:t>
            </a:r>
            <a:endParaRPr sz="14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168" name="picture 1168"/>
          <p:cNvPicPr>
            <a:picLocks noChangeAspect="1"/>
          </p:cNvPicPr>
          <p:nvPr/>
        </p:nvPicPr>
        <p:blipFill>
          <a:blip r:embed="rId4"/>
          <a:stretch>
            <a:fillRect/>
          </a:stretch>
        </p:blipFill>
        <p:spPr>
          <a:xfrm rot="21600000">
            <a:off x="5302284" y="822282"/>
            <a:ext cx="1162031" cy="254075"/>
          </a:xfrm>
          <a:prstGeom prst="rect">
            <a:avLst/>
          </a:prstGeom>
        </p:spPr>
      </p:pic>
      <p:pic>
        <p:nvPicPr>
          <p:cNvPr id="1170" name="picture 1170"/>
          <p:cNvPicPr>
            <a:picLocks noChangeAspect="1"/>
          </p:cNvPicPr>
          <p:nvPr/>
        </p:nvPicPr>
        <p:blipFill>
          <a:blip r:embed="rId5"/>
          <a:stretch>
            <a:fillRect/>
          </a:stretch>
        </p:blipFill>
        <p:spPr>
          <a:xfrm rot="21600000">
            <a:off x="654080" y="746146"/>
            <a:ext cx="374587" cy="374589"/>
          </a:xfrm>
          <a:prstGeom prst="rect">
            <a:avLst/>
          </a:prstGeom>
        </p:spPr>
      </p:pic>
      <p:pic>
        <p:nvPicPr>
          <p:cNvPr id="1172" name="picture 1172"/>
          <p:cNvPicPr>
            <a:picLocks noChangeAspect="1"/>
          </p:cNvPicPr>
          <p:nvPr/>
        </p:nvPicPr>
        <p:blipFill>
          <a:blip r:embed="rId6"/>
          <a:stretch>
            <a:fillRect/>
          </a:stretch>
        </p:blipFill>
        <p:spPr>
          <a:xfrm rot="21600000">
            <a:off x="1079491" y="1050908"/>
            <a:ext cx="5721371" cy="12725"/>
          </a:xfrm>
          <a:prstGeom prst="rect">
            <a:avLst/>
          </a:prstGeom>
        </p:spPr>
      </p:pic>
      <p:pic>
        <p:nvPicPr>
          <p:cNvPr id="1174" name="picture 1174"/>
          <p:cNvPicPr>
            <a:picLocks noChangeAspect="1"/>
          </p:cNvPicPr>
          <p:nvPr/>
        </p:nvPicPr>
        <p:blipFill>
          <a:blip r:embed="rId7"/>
          <a:stretch>
            <a:fillRect/>
          </a:stretch>
        </p:blipFill>
        <p:spPr>
          <a:xfrm rot="21600000">
            <a:off x="6775451" y="7559659"/>
            <a:ext cx="660388" cy="6415"/>
          </a:xfrm>
          <a:prstGeom prst="rect">
            <a:avLst/>
          </a:prstGeom>
        </p:spPr>
      </p:pic>
      <p:pic>
        <p:nvPicPr>
          <p:cNvPr id="1176" name="picture 1176"/>
          <p:cNvPicPr>
            <a:picLocks noChangeAspect="1"/>
          </p:cNvPicPr>
          <p:nvPr/>
        </p:nvPicPr>
        <p:blipFill>
          <a:blip r:embed="rId8"/>
          <a:stretch>
            <a:fillRect/>
          </a:stretch>
        </p:blipFill>
        <p:spPr>
          <a:xfrm rot="21600000">
            <a:off x="6775451" y="4079899"/>
            <a:ext cx="654034" cy="6350"/>
          </a:xfrm>
          <a:prstGeom prst="rect">
            <a:avLst/>
          </a:prstGeom>
        </p:spPr>
      </p:pic>
      <p:sp>
        <p:nvSpPr>
          <p:cNvPr id="1178" name="rect 1178"/>
          <p:cNvSpPr/>
          <p:nvPr/>
        </p:nvSpPr>
        <p:spPr>
          <a:xfrm>
            <a:off x="7410429" y="523830"/>
            <a:ext cx="6352" cy="7054863"/>
          </a:xfrm>
          <a:prstGeom prst="rect">
            <a:avLst/>
          </a:prstGeom>
          <a:solidFill>
            <a:srgbClr val="000000">
              <a:alpha val="100000"/>
            </a:srgbClr>
          </a:solidFill>
          <a:ln w="0" cap="flat">
            <a:noFill/>
            <a:prstDash val="solid"/>
            <a:miter lim="0"/>
          </a:ln>
        </p:spPr>
        <p:txBody>
          <a:bodyPr rtlCol="0"/>
          <a:lstStyle/>
          <a:p>
            <a:pPr algn="ct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 name="textbox 1180"/>
          <p:cNvSpPr/>
          <p:nvPr/>
        </p:nvSpPr>
        <p:spPr>
          <a:xfrm>
            <a:off x="889000" y="5405755"/>
            <a:ext cx="6067425" cy="1624965"/>
          </a:xfrm>
          <a:prstGeom prst="rect">
            <a:avLst/>
          </a:prstGeom>
          <a:noFill/>
          <a:ln w="0" cap="flat">
            <a:noFill/>
            <a:prstDash val="solid"/>
            <a:miter lim="0"/>
          </a:ln>
        </p:spPr>
        <p:txBody>
          <a:bodyPr vert="horz" wrap="square" lIns="0" tIns="0" rIns="0" bIns="0"/>
          <a:lstStyle/>
          <a:p>
            <a:pPr algn="l" rtl="0" eaLnBrk="0">
              <a:lnSpc>
                <a:spcPct val="18000"/>
              </a:lnSpc>
            </a:pPr>
            <a:endParaRPr sz="100" dirty="0">
              <a:latin typeface="Arial" panose="020B0604020202020204"/>
              <a:ea typeface="Arial" panose="020B0604020202020204"/>
              <a:cs typeface="Arial" panose="020B0604020202020204"/>
            </a:endParaRPr>
          </a:p>
          <a:p>
            <a:pPr marL="12700" indent="279400" algn="l" rtl="0" eaLnBrk="0">
              <a:lnSpc>
                <a:spcPct val="143000"/>
              </a:lnSpc>
              <a:spcBef>
                <a:spcPts val="0"/>
              </a:spcBef>
              <a:spcAft>
                <a:spcPts val="0"/>
              </a:spcAf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在新时代的伟大变革中，以习近平同志为</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核心的党中央弘扬改革开放精神，聚焦完善和</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发展中国特色社会主义制度、推进国</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家治理体系和治理能力现代化，不断深化对改革开放的</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规律性认识，以前所未有的</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决心和力度突破思想观念的束缚，突破利益固化的藩篱，坚决破</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除各方面体制机制的弊端，积极应对</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国外政治经济形势变化和国内社会主要矛盾转化带来的</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风险挑战，开启新时代气势如虹、气壮山河的改革开放新进程，形成改革开放</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以来最丰富、</a:t>
            </a:r>
            <a:endParaRPr sz="1200" dirty="0">
              <a:latin typeface="黑体" panose="02010609060101010101" charset="-122"/>
              <a:ea typeface="黑体" panose="02010609060101010101" charset="-122"/>
              <a:cs typeface="黑体" panose="02010609060101010101" charset="-122"/>
            </a:endParaRPr>
          </a:p>
          <a:p>
            <a:pPr marL="12700" algn="l" rtl="0" eaLnBrk="0">
              <a:lnSpc>
                <a:spcPct val="145000"/>
              </a:lnSpc>
              <a:spcBef>
                <a:spcPts val="255"/>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最全面、最系统的改革方法</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论，使改革开放这条道路在攻坚克难中越走越宽广。新时代新征</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程，推进中国式现代化，必须进一步</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推动深层次改革和高水平开放，不断解放和发展社会生</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产力、解放和增强社会活力，从</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而不断筑牢维护经济发展安全的道路基础。</a:t>
            </a:r>
            <a:endParaRPr sz="1200" dirty="0">
              <a:latin typeface="黑体" panose="02010609060101010101" charset="-122"/>
              <a:ea typeface="黑体" panose="02010609060101010101" charset="-122"/>
              <a:cs typeface="黑体" panose="02010609060101010101" charset="-122"/>
            </a:endParaRPr>
          </a:p>
        </p:txBody>
      </p:sp>
      <p:sp>
        <p:nvSpPr>
          <p:cNvPr id="1182" name="textbox 1182"/>
          <p:cNvSpPr/>
          <p:nvPr/>
        </p:nvSpPr>
        <p:spPr>
          <a:xfrm>
            <a:off x="1028700" y="1861185"/>
            <a:ext cx="5746750" cy="584835"/>
          </a:xfrm>
          <a:prstGeom prst="rect">
            <a:avLst/>
          </a:prstGeom>
          <a:noFill/>
          <a:ln w="0" cap="flat">
            <a:noFill/>
            <a:prstDash val="solid"/>
            <a:miter lim="0"/>
          </a:ln>
        </p:spPr>
        <p:txBody>
          <a:bodyPr vert="horz" wrap="square" lIns="0" tIns="0" rIns="0" bIns="0"/>
          <a:lstStyle/>
          <a:p>
            <a:pPr algn="l" rtl="0" eaLnBrk="0">
              <a:lnSpc>
                <a:spcPct val="26000"/>
              </a:lnSpc>
            </a:pPr>
            <a:endParaRPr sz="100" dirty="0">
              <a:latin typeface="Arial" panose="020B0604020202020204"/>
              <a:ea typeface="Arial" panose="020B0604020202020204"/>
              <a:cs typeface="Arial" panose="020B0604020202020204"/>
            </a:endParaRPr>
          </a:p>
          <a:p>
            <a:pPr marL="12700" indent="285750" algn="l" rtl="0" eaLnBrk="0">
              <a:lnSpc>
                <a:spcPct val="138000"/>
              </a:lnSpc>
              <a:spcBef>
                <a:spcPts val="0"/>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改革开放是坚持和发展</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中国特色社会主义、实现中华民族伟大复兴的必由之路。必须坚</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决反对各种否定、歪曲改革开</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放的错误言论，深化理论自觉，坚定道路自信，既不走封闭僵</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化的老路，也不走改旗易帜的邪路，在中国特色社会主义道路上不</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断推进改革开放。</a:t>
            </a:r>
            <a:endParaRPr sz="1200" dirty="0">
              <a:latin typeface="黑体" panose="02010609060101010101" charset="-122"/>
              <a:ea typeface="黑体" panose="02010609060101010101" charset="-122"/>
              <a:cs typeface="黑体" panose="02010609060101010101" charset="-122"/>
            </a:endParaRPr>
          </a:p>
        </p:txBody>
      </p:sp>
      <p:sp>
        <p:nvSpPr>
          <p:cNvPr id="1184" name="textbox 1184"/>
          <p:cNvSpPr/>
          <p:nvPr/>
        </p:nvSpPr>
        <p:spPr>
          <a:xfrm>
            <a:off x="1860581" y="4873584"/>
            <a:ext cx="3663950" cy="3752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737870" algn="l" rtl="0" eaLnBrk="0">
              <a:lnSpc>
                <a:spcPts val="1085"/>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(一)毫不动摇坚持和推进社会</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主义改革开放</a:t>
            </a:r>
            <a:endParaRPr sz="900" dirty="0">
              <a:latin typeface="黑体" panose="02010609060101010101" charset="-122"/>
              <a:ea typeface="黑体" panose="02010609060101010101" charset="-122"/>
              <a:cs typeface="黑体" panose="02010609060101010101" charset="-122"/>
            </a:endParaRPr>
          </a:p>
        </p:txBody>
      </p:sp>
      <p:sp>
        <p:nvSpPr>
          <p:cNvPr id="1186" name="textbox 1186"/>
          <p:cNvSpPr/>
          <p:nvPr/>
        </p:nvSpPr>
        <p:spPr>
          <a:xfrm>
            <a:off x="1860581" y="1324016"/>
            <a:ext cx="366395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737870" algn="l" rtl="0" eaLnBrk="0">
              <a:lnSpc>
                <a:spcPts val="1085"/>
              </a:lnSpc>
              <a:spcBef>
                <a:spcPts val="0"/>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(一)毫不动摇坚持和推进社会</a:t>
            </a: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主义改革开放</a:t>
            </a:r>
            <a:endParaRPr sz="900" dirty="0">
              <a:latin typeface="黑体" panose="02010609060101010101" charset="-122"/>
              <a:ea typeface="黑体" panose="02010609060101010101" charset="-122"/>
              <a:cs typeface="黑体" panose="02010609060101010101" charset="-122"/>
            </a:endParaRPr>
          </a:p>
        </p:txBody>
      </p:sp>
      <p:pic>
        <p:nvPicPr>
          <p:cNvPr id="1192" name="picture 1192"/>
          <p:cNvPicPr>
            <a:picLocks noChangeAspect="1"/>
          </p:cNvPicPr>
          <p:nvPr/>
        </p:nvPicPr>
        <p:blipFill>
          <a:blip r:embed="rId1"/>
          <a:stretch>
            <a:fillRect/>
          </a:stretch>
        </p:blipFill>
        <p:spPr>
          <a:xfrm rot="21600000">
            <a:off x="5308636" y="815975"/>
            <a:ext cx="1162031" cy="285727"/>
          </a:xfrm>
          <a:prstGeom prst="rect">
            <a:avLst/>
          </a:prstGeom>
        </p:spPr>
      </p:pic>
      <p:sp>
        <p:nvSpPr>
          <p:cNvPr id="1194" name="textbox 1194"/>
          <p:cNvSpPr/>
          <p:nvPr/>
        </p:nvSpPr>
        <p:spPr>
          <a:xfrm>
            <a:off x="1079500" y="710565"/>
            <a:ext cx="4156075" cy="24765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10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、在推动高质量发展中维护经济发展道路安全</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
        <p:nvSpPr>
          <p:cNvPr id="1196" name="textbox 1196"/>
          <p:cNvSpPr/>
          <p:nvPr/>
        </p:nvSpPr>
        <p:spPr>
          <a:xfrm>
            <a:off x="1079500" y="4253865"/>
            <a:ext cx="4189730" cy="25781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22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护经济发展道路安全</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198" name="picture 1198"/>
          <p:cNvPicPr>
            <a:picLocks noChangeAspect="1"/>
          </p:cNvPicPr>
          <p:nvPr/>
        </p:nvPicPr>
        <p:blipFill>
          <a:blip r:embed="rId2"/>
          <a:stretch>
            <a:fillRect/>
          </a:stretch>
        </p:blipFill>
        <p:spPr>
          <a:xfrm rot="21600000">
            <a:off x="5321265" y="4397407"/>
            <a:ext cx="1111285" cy="203174"/>
          </a:xfrm>
          <a:prstGeom prst="rect">
            <a:avLst/>
          </a:prstGeom>
        </p:spPr>
      </p:pic>
      <p:pic>
        <p:nvPicPr>
          <p:cNvPr id="1200" name="picture 1200"/>
          <p:cNvPicPr>
            <a:picLocks noChangeAspect="1"/>
          </p:cNvPicPr>
          <p:nvPr/>
        </p:nvPicPr>
        <p:blipFill>
          <a:blip r:embed="rId3"/>
          <a:stretch>
            <a:fillRect/>
          </a:stretch>
        </p:blipFill>
        <p:spPr>
          <a:xfrm rot="21600000">
            <a:off x="660433" y="4289404"/>
            <a:ext cx="380940" cy="368280"/>
          </a:xfrm>
          <a:prstGeom prst="rect">
            <a:avLst/>
          </a:prstGeom>
        </p:spPr>
      </p:pic>
      <p:pic>
        <p:nvPicPr>
          <p:cNvPr id="1202" name="picture 1202"/>
          <p:cNvPicPr>
            <a:picLocks noChangeAspect="1"/>
          </p:cNvPicPr>
          <p:nvPr/>
        </p:nvPicPr>
        <p:blipFill>
          <a:blip r:embed="rId4"/>
          <a:stretch>
            <a:fillRect/>
          </a:stretch>
        </p:blipFill>
        <p:spPr>
          <a:xfrm rot="21600000">
            <a:off x="660433" y="746145"/>
            <a:ext cx="368235" cy="361970"/>
          </a:xfrm>
          <a:prstGeom prst="rect">
            <a:avLst/>
          </a:prstGeom>
        </p:spPr>
      </p:pic>
      <p:pic>
        <p:nvPicPr>
          <p:cNvPr id="1204" name="picture 1204"/>
          <p:cNvPicPr>
            <a:picLocks noChangeAspect="1"/>
          </p:cNvPicPr>
          <p:nvPr/>
        </p:nvPicPr>
        <p:blipFill>
          <a:blip r:embed="rId5"/>
          <a:stretch>
            <a:fillRect/>
          </a:stretch>
        </p:blipFill>
        <p:spPr>
          <a:xfrm rot="21600000">
            <a:off x="1079491" y="1038183"/>
            <a:ext cx="5727722" cy="19141"/>
          </a:xfrm>
          <a:prstGeom prst="rect">
            <a:avLst/>
          </a:prstGeom>
        </p:spPr>
      </p:pic>
      <p:pic>
        <p:nvPicPr>
          <p:cNvPr id="1206" name="picture 1206"/>
          <p:cNvPicPr>
            <a:picLocks noChangeAspect="1"/>
          </p:cNvPicPr>
          <p:nvPr/>
        </p:nvPicPr>
        <p:blipFill>
          <a:blip r:embed="rId6"/>
          <a:stretch>
            <a:fillRect/>
          </a:stretch>
        </p:blipFill>
        <p:spPr>
          <a:xfrm rot="21600000">
            <a:off x="1079491" y="4600582"/>
            <a:ext cx="5721371" cy="12725"/>
          </a:xfrm>
          <a:prstGeom prst="rect">
            <a:avLst/>
          </a:prstGeom>
        </p:spPr>
      </p:pic>
      <p:pic>
        <p:nvPicPr>
          <p:cNvPr id="1208" name="picture 1208"/>
          <p:cNvPicPr>
            <a:picLocks noChangeAspect="1"/>
          </p:cNvPicPr>
          <p:nvPr/>
        </p:nvPicPr>
        <p:blipFill>
          <a:blip r:embed="rId7"/>
          <a:stretch>
            <a:fillRect/>
          </a:stretch>
        </p:blipFill>
        <p:spPr>
          <a:xfrm rot="21600000">
            <a:off x="6775451" y="4079899"/>
            <a:ext cx="654034" cy="6350"/>
          </a:xfrm>
          <a:prstGeom prst="rect">
            <a:avLst/>
          </a:prstGeom>
        </p:spPr>
      </p:pic>
      <p:sp>
        <p:nvSpPr>
          <p:cNvPr id="1210" name="rect 1210"/>
          <p:cNvSpPr/>
          <p:nvPr/>
        </p:nvSpPr>
        <p:spPr>
          <a:xfrm>
            <a:off x="7410429" y="517521"/>
            <a:ext cx="6352" cy="7061170"/>
          </a:xfrm>
          <a:prstGeom prst="rect">
            <a:avLst/>
          </a:prstGeom>
          <a:solidFill>
            <a:srgbClr val="000000">
              <a:alpha val="100000"/>
            </a:srgbClr>
          </a:solidFill>
          <a:ln w="0" cap="flat">
            <a:noFill/>
            <a:prstDash val="solid"/>
            <a:miter lim="0"/>
          </a:ln>
        </p:spPr>
        <p:txBody>
          <a:bodyPr rtlCol="0"/>
          <a:lstStyle/>
          <a:p>
            <a:pPr algn="ct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2" name="picture 1212"/>
          <p:cNvPicPr>
            <a:picLocks noChangeAspect="1"/>
          </p:cNvPicPr>
          <p:nvPr/>
        </p:nvPicPr>
        <p:blipFill>
          <a:blip r:embed="rId1"/>
          <a:stretch>
            <a:fillRect/>
          </a:stretch>
        </p:blipFill>
        <p:spPr>
          <a:xfrm rot="21600000">
            <a:off x="577846" y="4016402"/>
            <a:ext cx="6248426" cy="3555982"/>
          </a:xfrm>
          <a:prstGeom prst="rect">
            <a:avLst/>
          </a:prstGeom>
        </p:spPr>
      </p:pic>
      <p:sp>
        <p:nvSpPr>
          <p:cNvPr id="1214" name="textbox 1214"/>
          <p:cNvSpPr/>
          <p:nvPr/>
        </p:nvSpPr>
        <p:spPr>
          <a:xfrm>
            <a:off x="660400" y="1849755"/>
            <a:ext cx="6278245" cy="1014730"/>
          </a:xfrm>
          <a:prstGeom prst="rect">
            <a:avLst/>
          </a:prstGeom>
          <a:noFill/>
          <a:ln w="0" cap="flat">
            <a:noFill/>
            <a:prstDash val="solid"/>
            <a:miter lim="0"/>
          </a:ln>
        </p:spPr>
        <p:txBody>
          <a:bodyPr vert="horz" wrap="square" lIns="0" tIns="0" rIns="0" bIns="0"/>
          <a:lstStyle/>
          <a:p>
            <a:pPr algn="l" rtl="0" eaLnBrk="0">
              <a:lnSpc>
                <a:spcPct val="24000"/>
              </a:lnSpc>
            </a:pPr>
            <a:endParaRPr sz="100" dirty="0">
              <a:latin typeface="Arial" panose="020B0604020202020204"/>
              <a:ea typeface="Arial" panose="020B0604020202020204"/>
              <a:cs typeface="Arial" panose="020B0604020202020204"/>
            </a:endParaRPr>
          </a:p>
          <a:p>
            <a:pPr marL="12700" indent="279400" algn="l" rtl="0" eaLnBrk="0">
              <a:lnSpc>
                <a:spcPct val="131000"/>
              </a:lnSpc>
              <a:spcBef>
                <a:spcPts val="0"/>
              </a:spcBef>
            </a:pP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高质量发展，就是能</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够很好满足人民日益增长的美好生活需要的发展，是体现新发展理</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念的发展，是创新成为第一动力、协调</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成为内生特点、绿色成为普遍形态、开放成为必由之</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路、共享成为根本目的的发展。推动高</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质量发展必须完整、准确、全面贯彻创新、协调、绿</a:t>
            </a:r>
            <a:r>
              <a:rPr sz="1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400" kern="0" spc="-80" dirty="0">
                <a:solidFill>
                  <a:srgbClr val="000000">
                    <a:alpha val="100000"/>
                  </a:srgbClr>
                </a:solidFill>
                <a:latin typeface="黑体" panose="02010609060101010101" charset="-122"/>
                <a:ea typeface="黑体" panose="02010609060101010101" charset="-122"/>
                <a:cs typeface="黑体" panose="02010609060101010101" charset="-122"/>
              </a:rPr>
              <a:t>色、开放、共享的新发展</a:t>
            </a:r>
            <a:r>
              <a:rPr sz="1400" kern="0" spc="-90" dirty="0">
                <a:solidFill>
                  <a:srgbClr val="000000">
                    <a:alpha val="100000"/>
                  </a:srgbClr>
                </a:solidFill>
                <a:latin typeface="黑体" panose="02010609060101010101" charset="-122"/>
                <a:ea typeface="黑体" panose="02010609060101010101" charset="-122"/>
                <a:cs typeface="黑体" panose="02010609060101010101" charset="-122"/>
              </a:rPr>
              <a:t>理念，加快构建以国内大循环为主体、国内国际双循环相互促进的新发展格局。</a:t>
            </a:r>
            <a:endParaRPr sz="1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216" name="picture 1216"/>
          <p:cNvPicPr>
            <a:picLocks noChangeAspect="1"/>
          </p:cNvPicPr>
          <p:nvPr/>
        </p:nvPicPr>
        <p:blipFill>
          <a:blip r:embed="rId2"/>
          <a:stretch>
            <a:fillRect/>
          </a:stretch>
        </p:blipFill>
        <p:spPr>
          <a:xfrm rot="21600000">
            <a:off x="6756393" y="4009985"/>
            <a:ext cx="679444" cy="3556089"/>
          </a:xfrm>
          <a:prstGeom prst="rect">
            <a:avLst/>
          </a:prstGeom>
        </p:spPr>
      </p:pic>
      <p:sp>
        <p:nvSpPr>
          <p:cNvPr id="1218" name="textbox 1218"/>
          <p:cNvSpPr/>
          <p:nvPr/>
        </p:nvSpPr>
        <p:spPr>
          <a:xfrm>
            <a:off x="1847876" y="1324017"/>
            <a:ext cx="3670300" cy="37465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420370" algn="l" rtl="0" eaLnBrk="0">
              <a:lnSpc>
                <a:spcPct val="92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(二)贯彻新发展理念，构建新发展格局，推动高质量发展</a:t>
            </a:r>
            <a:endParaRPr sz="1000" dirty="0">
              <a:latin typeface="黑体" panose="02010609060101010101" charset="-122"/>
              <a:ea typeface="黑体" panose="02010609060101010101" charset="-122"/>
              <a:cs typeface="黑体" panose="02010609060101010101" charset="-122"/>
            </a:endParaRPr>
          </a:p>
        </p:txBody>
      </p:sp>
      <p:sp>
        <p:nvSpPr>
          <p:cNvPr id="1224" name="textbox 1224"/>
          <p:cNvSpPr/>
          <p:nvPr/>
        </p:nvSpPr>
        <p:spPr>
          <a:xfrm>
            <a:off x="1078865" y="774065"/>
            <a:ext cx="4080510" cy="27622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400" b="1" kern="0" spc="10" dirty="0">
                <a:solidFill>
                  <a:srgbClr val="FB0000">
                    <a:alpha val="100000"/>
                  </a:srgbClr>
                </a:solidFill>
                <a:latin typeface="黑体" panose="02010609060101010101" charset="-122"/>
                <a:ea typeface="黑体" panose="02010609060101010101" charset="-122"/>
                <a:cs typeface="黑体" panose="02010609060101010101" charset="-122"/>
              </a:rPr>
              <a:t>四、在推动高质量发展中维护经济发展道路</a:t>
            </a:r>
            <a:r>
              <a:rPr sz="1400" b="1" kern="0" spc="0" dirty="0">
                <a:solidFill>
                  <a:srgbClr val="FB0000">
                    <a:alpha val="100000"/>
                  </a:srgbClr>
                </a:solidFill>
                <a:latin typeface="黑体" panose="02010609060101010101" charset="-122"/>
                <a:ea typeface="黑体" panose="02010609060101010101" charset="-122"/>
                <a:cs typeface="黑体" panose="02010609060101010101" charset="-122"/>
              </a:rPr>
              <a:t>安全</a:t>
            </a:r>
            <a:endParaRPr sz="1400" b="1" kern="0" spc="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226" name="picture 1226"/>
          <p:cNvPicPr>
            <a:picLocks noChangeAspect="1"/>
          </p:cNvPicPr>
          <p:nvPr/>
        </p:nvPicPr>
        <p:blipFill>
          <a:blip r:embed="rId3"/>
          <a:stretch>
            <a:fillRect/>
          </a:stretch>
        </p:blipFill>
        <p:spPr>
          <a:xfrm rot="21600000">
            <a:off x="5302284" y="815975"/>
            <a:ext cx="1168384" cy="285727"/>
          </a:xfrm>
          <a:prstGeom prst="rect">
            <a:avLst/>
          </a:prstGeom>
        </p:spPr>
      </p:pic>
      <p:pic>
        <p:nvPicPr>
          <p:cNvPr id="1228" name="picture 1228"/>
          <p:cNvPicPr>
            <a:picLocks noChangeAspect="1"/>
          </p:cNvPicPr>
          <p:nvPr/>
        </p:nvPicPr>
        <p:blipFill>
          <a:blip r:embed="rId4"/>
          <a:stretch>
            <a:fillRect/>
          </a:stretch>
        </p:blipFill>
        <p:spPr>
          <a:xfrm rot="21600000">
            <a:off x="660433" y="746145"/>
            <a:ext cx="368235" cy="361970"/>
          </a:xfrm>
          <a:prstGeom prst="rect">
            <a:avLst/>
          </a:prstGeom>
        </p:spPr>
      </p:pic>
      <p:pic>
        <p:nvPicPr>
          <p:cNvPr id="1230" name="picture 1230"/>
          <p:cNvPicPr>
            <a:picLocks noChangeAspect="1"/>
          </p:cNvPicPr>
          <p:nvPr/>
        </p:nvPicPr>
        <p:blipFill>
          <a:blip r:embed="rId5"/>
          <a:stretch>
            <a:fillRect/>
          </a:stretch>
        </p:blipFill>
        <p:spPr>
          <a:xfrm rot="21600000">
            <a:off x="7410429" y="523830"/>
            <a:ext cx="6352" cy="7061277"/>
          </a:xfrm>
          <a:prstGeom prst="rect">
            <a:avLst/>
          </a:prstGeom>
        </p:spPr>
      </p:pic>
      <p:pic>
        <p:nvPicPr>
          <p:cNvPr id="1232" name="picture 1232"/>
          <p:cNvPicPr>
            <a:picLocks noChangeAspect="1"/>
          </p:cNvPicPr>
          <p:nvPr/>
        </p:nvPicPr>
        <p:blipFill>
          <a:blip r:embed="rId6"/>
          <a:stretch>
            <a:fillRect/>
          </a:stretch>
        </p:blipFill>
        <p:spPr>
          <a:xfrm rot="21600000">
            <a:off x="1079491" y="1050908"/>
            <a:ext cx="4921221" cy="6415"/>
          </a:xfrm>
          <a:prstGeom prst="rect">
            <a:avLst/>
          </a:prstGeom>
        </p:spPr>
      </p:pic>
      <p:pic>
        <p:nvPicPr>
          <p:cNvPr id="1234" name="picture 1234"/>
          <p:cNvPicPr>
            <a:picLocks noChangeAspect="1"/>
          </p:cNvPicPr>
          <p:nvPr/>
        </p:nvPicPr>
        <p:blipFill>
          <a:blip r:embed="rId7"/>
          <a:stretch>
            <a:fillRect/>
          </a:stretch>
        </p:blipFill>
        <p:spPr>
          <a:xfrm rot="21600000">
            <a:off x="6464315" y="1038183"/>
            <a:ext cx="342898" cy="641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6" name="picture 1236"/>
          <p:cNvPicPr>
            <a:picLocks noChangeAspect="1"/>
          </p:cNvPicPr>
          <p:nvPr/>
        </p:nvPicPr>
        <p:blipFill>
          <a:blip r:embed="rId1"/>
          <a:stretch>
            <a:fillRect/>
          </a:stretch>
        </p:blipFill>
        <p:spPr>
          <a:xfrm rot="21600000">
            <a:off x="825530" y="4422750"/>
            <a:ext cx="4749771" cy="2851181"/>
          </a:xfrm>
          <a:prstGeom prst="rect">
            <a:avLst/>
          </a:prstGeom>
        </p:spPr>
      </p:pic>
      <p:sp>
        <p:nvSpPr>
          <p:cNvPr id="1238" name="textbox 1238"/>
          <p:cNvSpPr/>
          <p:nvPr/>
        </p:nvSpPr>
        <p:spPr>
          <a:xfrm>
            <a:off x="933450" y="1868805"/>
            <a:ext cx="5530850" cy="1628140"/>
          </a:xfrm>
          <a:prstGeom prst="rect">
            <a:avLst/>
          </a:prstGeom>
          <a:noFill/>
          <a:ln w="0" cap="flat">
            <a:noFill/>
            <a:prstDash val="solid"/>
            <a:miter lim="0"/>
          </a:ln>
        </p:spPr>
        <p:txBody>
          <a:bodyPr vert="horz" wrap="square" lIns="0" tIns="0" rIns="0" bIns="0"/>
          <a:lstStyle/>
          <a:p>
            <a:pPr algn="l" rtl="0" eaLnBrk="0">
              <a:lnSpc>
                <a:spcPct val="15000"/>
              </a:lnSpc>
            </a:pPr>
            <a:endParaRPr sz="100" dirty="0">
              <a:latin typeface="Arial" panose="020B0604020202020204"/>
              <a:ea typeface="Arial" panose="020B0604020202020204"/>
              <a:cs typeface="Arial" panose="020B0604020202020204"/>
            </a:endParaRPr>
          </a:p>
          <a:p>
            <a:pPr marL="12700" indent="273050" algn="l" rtl="0" eaLnBrk="0">
              <a:lnSpc>
                <a:spcPct val="135000"/>
              </a:lnSpc>
              <a:spcBef>
                <a:spcPts val="0"/>
              </a:spcBef>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发展新质生产力是推动高质量发展的内在要求和</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重要着力点，必须继续做好创新这篇大</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文章。要坚持扩大内需这个战略基点，</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加快培育完整的内需体系，使生产、分配、流通、消</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费更多依托国内市场。立足国</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内大循环，发挥比较优势，以国内大循环吸引全球资源要素，</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建设更高水平开放型经济新体制，实施</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更大范围、更宽领域、更深层次的对外开放。要推进</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供给侧结构性改革，以提高供给质量为</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主攻方向，以深化改革为根本途径，把增加要素投入</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、进一步扩大有效和中高端供给作为“加法”的落脚点；把减少无效和低端供给作为“减法”的</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着力点，突破供给约束堵点、卡点、脆</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弱点，切实提高全要素生产率，不断增强防范、化解</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风险和维护国家经济安全的发展基础。</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graphicFrame>
        <p:nvGraphicFramePr>
          <p:cNvPr id="1240" name="table 1240"/>
          <p:cNvGraphicFramePr>
            <a:graphicFrameLocks noGrp="1"/>
          </p:cNvGraphicFramePr>
          <p:nvPr/>
        </p:nvGraphicFramePr>
        <p:xfrm>
          <a:off x="6775451" y="4060779"/>
          <a:ext cx="659765" cy="3511550"/>
        </p:xfrm>
        <a:graphic>
          <a:graphicData uri="http://schemas.openxmlformats.org/drawingml/2006/table">
            <a:tbl>
              <a:tblPr/>
              <a:tblGrid>
                <a:gridCol w="659765"/>
              </a:tblGrid>
              <a:tr h="350837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242" name="textbox 1242"/>
          <p:cNvSpPr/>
          <p:nvPr/>
        </p:nvSpPr>
        <p:spPr>
          <a:xfrm>
            <a:off x="5645112" y="4572175"/>
            <a:ext cx="957580" cy="2520950"/>
          </a:xfrm>
          <a:prstGeom prst="rect">
            <a:avLst/>
          </a:prstGeom>
          <a:noFill/>
          <a:ln w="0" cap="flat">
            <a:noFill/>
            <a:prstDash val="solid"/>
            <a:miter lim="0"/>
          </a:ln>
        </p:spPr>
        <p:txBody>
          <a:bodyPr vert="horz" wrap="square" lIns="0" tIns="0" rIns="0" bIns="0"/>
          <a:lstStyle/>
          <a:p>
            <a:pPr algn="l" rtl="0" eaLnBrk="0">
              <a:lnSpc>
                <a:spcPct val="123000"/>
              </a:lnSpc>
            </a:pPr>
            <a:endParaRPr sz="100" dirty="0">
              <a:latin typeface="Arial" panose="020B0604020202020204"/>
              <a:ea typeface="Arial" panose="020B0604020202020204"/>
              <a:cs typeface="Arial" panose="020B0604020202020204"/>
            </a:endParaRPr>
          </a:p>
          <a:p>
            <a:pPr marL="12700" algn="l" rtl="0" eaLnBrk="0">
              <a:lnSpc>
                <a:spcPct val="99000"/>
              </a:lnSpc>
              <a:spcBef>
                <a:spcPts val="0"/>
              </a:spcBef>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党的十八大以来，党</a:t>
            </a:r>
            <a:r>
              <a:rPr sz="8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中央深入推动实施创</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新驱动发展战略，不</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断深化科技体制改革</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,有力推进科技自立</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自强，我国科技事业</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取得历史性成就、发</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生历史性变革。2024</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年7月1日，位于北京</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怀柔的国家重大科技</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基础设施——高能同</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步辐射光源(HEPS)</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的储存环完成全环真</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空闭环，标志着储存</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环全环贯通，进入联</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调阶段。图为2023年</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12月11日拍摄的高能</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同步辐射光源(HEP</a:t>
            </a:r>
            <a:r>
              <a:rPr sz="800" kern="0" spc="-60" dirty="0">
                <a:solidFill>
                  <a:srgbClr val="000000">
                    <a:alpha val="100000"/>
                  </a:srgbClr>
                </a:solidFill>
                <a:latin typeface="黑体" panose="02010609060101010101" charset="-122"/>
                <a:ea typeface="黑体" panose="02010609060101010101" charset="-122"/>
                <a:cs typeface="黑体" panose="02010609060101010101" charset="-122"/>
              </a:rPr>
              <a:t>S</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)全景。新华社记</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者金立旺/摄</a:t>
            </a:r>
            <a:endParaRPr sz="800" dirty="0">
              <a:latin typeface="黑体" panose="02010609060101010101" charset="-122"/>
              <a:ea typeface="黑体" panose="02010609060101010101" charset="-122"/>
              <a:cs typeface="黑体" panose="02010609060101010101" charset="-122"/>
            </a:endParaRPr>
          </a:p>
        </p:txBody>
      </p:sp>
      <p:sp>
        <p:nvSpPr>
          <p:cNvPr id="1244" name="textbox 1244"/>
          <p:cNvSpPr/>
          <p:nvPr/>
        </p:nvSpPr>
        <p:spPr>
          <a:xfrm>
            <a:off x="1854228" y="1324017"/>
            <a:ext cx="3663950" cy="37465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12000"/>
              </a:lnSpc>
            </a:pPr>
            <a:endParaRPr sz="800" dirty="0">
              <a:latin typeface="Arial" panose="020B0604020202020204"/>
              <a:ea typeface="Arial" panose="020B0604020202020204"/>
              <a:cs typeface="Arial" panose="020B0604020202020204"/>
            </a:endParaRPr>
          </a:p>
          <a:p>
            <a:pPr marL="414020" algn="l" rtl="0" eaLnBrk="0">
              <a:lnSpc>
                <a:spcPct val="92000"/>
              </a:lnSpc>
              <a:spcBef>
                <a:spcPts val="0"/>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(二)贯彻新发展理念，构建新发展格局，推动高质量发展</a:t>
            </a:r>
            <a:endParaRPr sz="900" dirty="0">
              <a:latin typeface="黑体" panose="02010609060101010101" charset="-122"/>
              <a:ea typeface="黑体" panose="02010609060101010101" charset="-122"/>
              <a:cs typeface="黑体" panose="02010609060101010101" charset="-122"/>
            </a:endParaRPr>
          </a:p>
        </p:txBody>
      </p:sp>
      <p:sp>
        <p:nvSpPr>
          <p:cNvPr id="1250" name="textbox 1250"/>
          <p:cNvSpPr/>
          <p:nvPr/>
        </p:nvSpPr>
        <p:spPr>
          <a:xfrm>
            <a:off x="1078865" y="786130"/>
            <a:ext cx="4229735" cy="35306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17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护经济发展道路安全</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252" name="picture 1252"/>
          <p:cNvPicPr>
            <a:picLocks noChangeAspect="1"/>
          </p:cNvPicPr>
          <p:nvPr/>
        </p:nvPicPr>
        <p:blipFill>
          <a:blip r:embed="rId2"/>
          <a:stretch>
            <a:fillRect/>
          </a:stretch>
        </p:blipFill>
        <p:spPr>
          <a:xfrm rot="21600000">
            <a:off x="5308636" y="815974"/>
            <a:ext cx="1155679" cy="253968"/>
          </a:xfrm>
          <a:prstGeom prst="rect">
            <a:avLst/>
          </a:prstGeom>
        </p:spPr>
      </p:pic>
      <p:pic>
        <p:nvPicPr>
          <p:cNvPr id="1254" name="picture 1254"/>
          <p:cNvPicPr>
            <a:picLocks noChangeAspect="1"/>
          </p:cNvPicPr>
          <p:nvPr/>
        </p:nvPicPr>
        <p:blipFill>
          <a:blip r:embed="rId3"/>
          <a:stretch>
            <a:fillRect/>
          </a:stretch>
        </p:blipFill>
        <p:spPr>
          <a:xfrm rot="21600000">
            <a:off x="1079491" y="1038183"/>
            <a:ext cx="5727722" cy="25451"/>
          </a:xfrm>
          <a:prstGeom prst="rect">
            <a:avLst/>
          </a:prstGeom>
        </p:spPr>
      </p:pic>
      <p:pic>
        <p:nvPicPr>
          <p:cNvPr id="1256" name="picture 1256"/>
          <p:cNvPicPr>
            <a:picLocks noChangeAspect="1"/>
          </p:cNvPicPr>
          <p:nvPr/>
        </p:nvPicPr>
        <p:blipFill>
          <a:blip r:embed="rId4"/>
          <a:stretch>
            <a:fillRect/>
          </a:stretch>
        </p:blipFill>
        <p:spPr>
          <a:xfrm rot="21600000">
            <a:off x="660433" y="746145"/>
            <a:ext cx="368235" cy="361970"/>
          </a:xfrm>
          <a:prstGeom prst="rect">
            <a:avLst/>
          </a:prstGeom>
        </p:spPr>
      </p:pic>
      <p:pic>
        <p:nvPicPr>
          <p:cNvPr id="1258" name="picture 1258"/>
          <p:cNvPicPr>
            <a:picLocks noChangeAspect="1"/>
          </p:cNvPicPr>
          <p:nvPr/>
        </p:nvPicPr>
        <p:blipFill>
          <a:blip r:embed="rId5"/>
          <a:stretch>
            <a:fillRect/>
          </a:stretch>
        </p:blipFill>
        <p:spPr>
          <a:xfrm rot="21600000">
            <a:off x="7410429" y="517521"/>
            <a:ext cx="6352" cy="352422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30"/>
          <p:cNvGrpSpPr/>
          <p:nvPr/>
        </p:nvGrpSpPr>
        <p:grpSpPr>
          <a:xfrm rot="21600000">
            <a:off x="1520849" y="1311235"/>
            <a:ext cx="4838711" cy="2236534"/>
            <a:chOff x="0" y="0"/>
            <a:chExt cx="4838711" cy="2236534"/>
          </a:xfrm>
        </p:grpSpPr>
        <p:pic>
          <p:nvPicPr>
            <p:cNvPr id="1260" name="picture 1260"/>
            <p:cNvPicPr>
              <a:picLocks noChangeAspect="1"/>
            </p:cNvPicPr>
            <p:nvPr/>
          </p:nvPicPr>
          <p:blipFill>
            <a:blip r:embed="rId1"/>
            <a:stretch>
              <a:fillRect/>
            </a:stretch>
          </p:blipFill>
          <p:spPr>
            <a:xfrm rot="21600000">
              <a:off x="0" y="0"/>
              <a:ext cx="4838711" cy="2139961"/>
            </a:xfrm>
            <a:prstGeom prst="rect">
              <a:avLst/>
            </a:prstGeom>
          </p:spPr>
        </p:pic>
        <p:sp>
          <p:nvSpPr>
            <p:cNvPr id="1262" name="textbox 1262"/>
            <p:cNvSpPr/>
            <p:nvPr/>
          </p:nvSpPr>
          <p:spPr>
            <a:xfrm>
              <a:off x="44399" y="82670"/>
              <a:ext cx="4717415" cy="21812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292100" algn="l" rtl="0" eaLnBrk="0">
                <a:lnSpc>
                  <a:spcPct val="100000"/>
                </a:lnSpc>
              </a:pPr>
              <a:r>
                <a:rPr lang="en-US" sz="1000" kern="0" spc="11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只有加快构建新发展格局，才能夯实我国经济发展的根基、增强发展的安全性</a:t>
              </a:r>
              <a:r>
                <a:rPr lang="zh-CN" sz="1000" kern="0" spc="110" dirty="0">
                  <a:solidFill>
                    <a:srgbClr val="000000">
                      <a:alpha val="100000"/>
                    </a:srgbClr>
                  </a:solidFill>
                  <a:latin typeface="楷体" panose="02010609060101010101" charset="-122"/>
                  <a:ea typeface="楷体" panose="02010609060101010101" charset="-122"/>
                  <a:cs typeface="楷体" panose="02010609060101010101" charset="-122"/>
                </a:rPr>
                <a:t>、</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稳定性，才能在各种可以预见和难以预见的狂风暴雨、惊涛骇浪中增强我国的生存力、竞争力、发展力、持续力，确保中华民族伟大复兴进程不被迟滞甚至中断，胜利实现全面建成社会主义现代化强国目标。</a:t>
              </a:r>
              <a:endParaRPr sz="1000" kern="0" spc="110" dirty="0">
                <a:solidFill>
                  <a:srgbClr val="000000">
                    <a:alpha val="100000"/>
                  </a:srgbClr>
                </a:solidFill>
                <a:latin typeface="楷体" panose="02010609060101010101" charset="-122"/>
                <a:ea typeface="楷体" panose="02010609060101010101" charset="-122"/>
                <a:cs typeface="楷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r>
                <a:rPr lang="en-US" sz="900" kern="0" spc="100" dirty="0">
                  <a:solidFill>
                    <a:srgbClr val="000000">
                      <a:alpha val="100000"/>
                    </a:srgbClr>
                  </a:solidFill>
                  <a:latin typeface="楷体" panose="02010609060101010101" charset="-122"/>
                  <a:ea typeface="楷体" panose="02010609060101010101" charset="-122"/>
                  <a:cs typeface="楷体" panose="02010609060101010101" charset="-122"/>
                </a:rPr>
                <a:t>        </a:t>
              </a:r>
              <a:r>
                <a:rPr sz="900" kern="0" spc="100" dirty="0">
                  <a:solidFill>
                    <a:srgbClr val="000000">
                      <a:alpha val="100000"/>
                    </a:srgbClr>
                  </a:solidFill>
                  <a:latin typeface="楷体" panose="02010609060101010101" charset="-122"/>
                  <a:ea typeface="楷体" panose="02010609060101010101" charset="-122"/>
                  <a:cs typeface="楷体" panose="02010609060101010101" charset="-122"/>
                </a:rPr>
                <a:t>——习近平在二十届中央政治局第二次集体学习时的讲话(2023年1月31</a:t>
              </a:r>
              <a:r>
                <a:rPr sz="800" kern="0" spc="-40" dirty="0">
                  <a:solidFill>
                    <a:srgbClr val="000000">
                      <a:alpha val="100000"/>
                    </a:srgbClr>
                  </a:solidFill>
                  <a:latin typeface="仿宋" panose="02010609060101010101" charset="-122"/>
                  <a:ea typeface="仿宋" panose="02010609060101010101" charset="-122"/>
                  <a:cs typeface="仿宋" panose="02010609060101010101" charset="-122"/>
                </a:rPr>
                <a:t>日</a:t>
              </a:r>
              <a:r>
                <a:rPr sz="800" kern="0" spc="-12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40" dirty="0">
                  <a:solidFill>
                    <a:srgbClr val="000000">
                      <a:alpha val="100000"/>
                    </a:srgbClr>
                  </a:solidFill>
                  <a:latin typeface="仿宋" panose="02010609060101010101" charset="-122"/>
                  <a:ea typeface="仿宋" panose="02010609060101010101" charset="-122"/>
                  <a:cs typeface="仿宋" panose="02010609060101010101" charset="-122"/>
                </a:rPr>
                <a:t>)</a:t>
              </a:r>
              <a:endParaRPr sz="800" dirty="0">
                <a:latin typeface="仿宋" panose="02010609060101010101" charset="-122"/>
                <a:ea typeface="仿宋" panose="02010609060101010101" charset="-122"/>
                <a:cs typeface="仿宋" panose="02010609060101010101" charset="-122"/>
              </a:endParaRPr>
            </a:p>
          </p:txBody>
        </p:sp>
      </p:grpSp>
      <p:sp>
        <p:nvSpPr>
          <p:cNvPr id="1264" name="textbox 1264"/>
          <p:cNvSpPr/>
          <p:nvPr/>
        </p:nvSpPr>
        <p:spPr>
          <a:xfrm>
            <a:off x="1371573" y="5450246"/>
            <a:ext cx="4716779" cy="564515"/>
          </a:xfrm>
          <a:prstGeom prst="rect">
            <a:avLst/>
          </a:prstGeom>
          <a:noFill/>
          <a:ln w="0" cap="flat">
            <a:noFill/>
            <a:prstDash val="solid"/>
            <a:miter lim="0"/>
          </a:ln>
        </p:spPr>
        <p:txBody>
          <a:bodyPr vert="horz" wrap="square" lIns="0" tIns="301" rIns="0" bIns="0"/>
          <a:lstStyle/>
          <a:p>
            <a:pPr marL="12700" indent="279400" algn="l" rtl="0" eaLnBrk="0">
              <a:lnSpc>
                <a:spcPct val="134000"/>
              </a:lnSpc>
              <a:spcBef>
                <a:spcPts val="0"/>
              </a:spcBef>
              <a:spcAft>
                <a:spcPts val="0"/>
              </a:spcAft>
            </a:pP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现代化产业体系是现代化国家的</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物质技术基础，是实现经济现代化的重要标志。加快建</a:t>
            </a:r>
            <a:r>
              <a:rPr sz="1600" kern="0" spc="20" dirty="0">
                <a:solidFill>
                  <a:srgbClr val="000000">
                    <a:alpha val="100000"/>
                  </a:srgbClr>
                </a:solidFill>
                <a:latin typeface="黑体" panose="02010609060101010101" charset="-122"/>
                <a:ea typeface="黑体" panose="02010609060101010101" charset="-122"/>
                <a:cs typeface="黑体" panose="02010609060101010101" charset="-122"/>
              </a:rPr>
              <a:t>设现代化产业体系，要坚持</a:t>
            </a:r>
            <a:r>
              <a:rPr sz="1600" kern="0" spc="10" dirty="0">
                <a:solidFill>
                  <a:srgbClr val="000000">
                    <a:alpha val="100000"/>
                  </a:srgbClr>
                </a:solidFill>
                <a:latin typeface="黑体" panose="02010609060101010101" charset="-122"/>
                <a:ea typeface="黑体" panose="02010609060101010101" charset="-122"/>
                <a:cs typeface="黑体" panose="02010609060101010101" charset="-122"/>
              </a:rPr>
              <a:t>把发展经济的着力点放在实体经济上，推动资源要素向实体经济集聚，推进新型工业化，形成具有可持续竞争力和支撑力的工业体系。</a:t>
            </a:r>
            <a:endParaRPr sz="16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266" name="textbox 1266"/>
          <p:cNvSpPr/>
          <p:nvPr/>
        </p:nvSpPr>
        <p:spPr>
          <a:xfrm>
            <a:off x="1860581" y="4873584"/>
            <a:ext cx="3663950" cy="3752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1099820" algn="l" rtl="0" eaLnBrk="0">
              <a:lnSpc>
                <a:spcPts val="1085"/>
              </a:lnSpc>
              <a:spcBef>
                <a:spcPts val="5"/>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(三)加快建设现代化产业体</a:t>
            </a: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系</a:t>
            </a:r>
            <a:endParaRPr sz="900" dirty="0">
              <a:latin typeface="黑体" panose="02010609060101010101" charset="-122"/>
              <a:ea typeface="黑体" panose="02010609060101010101" charset="-122"/>
              <a:cs typeface="黑体" panose="02010609060101010101" charset="-122"/>
            </a:endParaRPr>
          </a:p>
        </p:txBody>
      </p:sp>
      <p:sp>
        <p:nvSpPr>
          <p:cNvPr id="1272" name="textbox 1272"/>
          <p:cNvSpPr/>
          <p:nvPr/>
        </p:nvSpPr>
        <p:spPr>
          <a:xfrm>
            <a:off x="1085850" y="4349115"/>
            <a:ext cx="4152900" cy="26860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23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、在推动高质量发展中维护经济发展道</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路安全</a:t>
            </a:r>
            <a:endParaRPr sz="1400" b="1" kern="0" spc="9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274" name="picture 1274"/>
          <p:cNvPicPr>
            <a:picLocks noChangeAspect="1"/>
          </p:cNvPicPr>
          <p:nvPr/>
        </p:nvPicPr>
        <p:blipFill>
          <a:blip r:embed="rId2"/>
          <a:stretch>
            <a:fillRect/>
          </a:stretch>
        </p:blipFill>
        <p:spPr>
          <a:xfrm rot="21600000">
            <a:off x="5302284" y="822283"/>
            <a:ext cx="1168384" cy="273109"/>
          </a:xfrm>
          <a:prstGeom prst="rect">
            <a:avLst/>
          </a:prstGeom>
        </p:spPr>
      </p:pic>
      <p:pic>
        <p:nvPicPr>
          <p:cNvPr id="1276" name="picture 1276"/>
          <p:cNvPicPr>
            <a:picLocks noChangeAspect="1"/>
          </p:cNvPicPr>
          <p:nvPr/>
        </p:nvPicPr>
        <p:blipFill>
          <a:blip r:embed="rId3"/>
          <a:stretch>
            <a:fillRect/>
          </a:stretch>
        </p:blipFill>
        <p:spPr>
          <a:xfrm rot="21600000">
            <a:off x="5295930" y="4371957"/>
            <a:ext cx="1155679" cy="253968"/>
          </a:xfrm>
          <a:prstGeom prst="rect">
            <a:avLst/>
          </a:prstGeom>
        </p:spPr>
      </p:pic>
      <p:pic>
        <p:nvPicPr>
          <p:cNvPr id="1278" name="picture 1278"/>
          <p:cNvPicPr>
            <a:picLocks noChangeAspect="1"/>
          </p:cNvPicPr>
          <p:nvPr/>
        </p:nvPicPr>
        <p:blipFill>
          <a:blip r:embed="rId4"/>
          <a:stretch>
            <a:fillRect/>
          </a:stretch>
        </p:blipFill>
        <p:spPr>
          <a:xfrm rot="21600000">
            <a:off x="654080" y="4289404"/>
            <a:ext cx="380940" cy="368280"/>
          </a:xfrm>
          <a:prstGeom prst="rect">
            <a:avLst/>
          </a:prstGeom>
        </p:spPr>
      </p:pic>
      <p:pic>
        <p:nvPicPr>
          <p:cNvPr id="1280" name="picture 1280"/>
          <p:cNvPicPr>
            <a:picLocks noChangeAspect="1"/>
          </p:cNvPicPr>
          <p:nvPr/>
        </p:nvPicPr>
        <p:blipFill>
          <a:blip r:embed="rId5"/>
          <a:stretch>
            <a:fillRect/>
          </a:stretch>
        </p:blipFill>
        <p:spPr>
          <a:xfrm rot="21600000">
            <a:off x="660433" y="746145"/>
            <a:ext cx="368235" cy="361970"/>
          </a:xfrm>
          <a:prstGeom prst="rect">
            <a:avLst/>
          </a:prstGeom>
        </p:spPr>
      </p:pic>
      <p:pic>
        <p:nvPicPr>
          <p:cNvPr id="1282" name="picture 1282"/>
          <p:cNvPicPr>
            <a:picLocks noChangeAspect="1"/>
          </p:cNvPicPr>
          <p:nvPr/>
        </p:nvPicPr>
        <p:blipFill>
          <a:blip r:embed="rId6"/>
          <a:stretch>
            <a:fillRect/>
          </a:stretch>
        </p:blipFill>
        <p:spPr>
          <a:xfrm rot="21600000">
            <a:off x="1079491" y="4600582"/>
            <a:ext cx="5721371" cy="12725"/>
          </a:xfrm>
          <a:prstGeom prst="rect">
            <a:avLst/>
          </a:prstGeom>
        </p:spPr>
      </p:pic>
      <p:pic>
        <p:nvPicPr>
          <p:cNvPr id="1284" name="picture 1284"/>
          <p:cNvPicPr>
            <a:picLocks noChangeAspect="1"/>
          </p:cNvPicPr>
          <p:nvPr/>
        </p:nvPicPr>
        <p:blipFill>
          <a:blip r:embed="rId7"/>
          <a:stretch>
            <a:fillRect/>
          </a:stretch>
        </p:blipFill>
        <p:spPr>
          <a:xfrm rot="21600000">
            <a:off x="1085843" y="1050908"/>
            <a:ext cx="4330715" cy="6415"/>
          </a:xfrm>
          <a:prstGeom prst="rect">
            <a:avLst/>
          </a:prstGeom>
        </p:spPr>
      </p:pic>
      <p:pic>
        <p:nvPicPr>
          <p:cNvPr id="1286" name="picture 1286"/>
          <p:cNvPicPr>
            <a:picLocks noChangeAspect="1"/>
          </p:cNvPicPr>
          <p:nvPr/>
        </p:nvPicPr>
        <p:blipFill>
          <a:blip r:embed="rId8"/>
          <a:stretch>
            <a:fillRect/>
          </a:stretch>
        </p:blipFill>
        <p:spPr>
          <a:xfrm rot="21600000">
            <a:off x="6775451" y="530225"/>
            <a:ext cx="660388" cy="6350"/>
          </a:xfrm>
          <a:prstGeom prst="rect">
            <a:avLst/>
          </a:prstGeom>
        </p:spPr>
      </p:pic>
      <p:pic>
        <p:nvPicPr>
          <p:cNvPr id="1288" name="picture 1288"/>
          <p:cNvPicPr>
            <a:picLocks noChangeAspect="1"/>
          </p:cNvPicPr>
          <p:nvPr/>
        </p:nvPicPr>
        <p:blipFill>
          <a:blip r:embed="rId9"/>
          <a:stretch>
            <a:fillRect/>
          </a:stretch>
        </p:blipFill>
        <p:spPr>
          <a:xfrm rot="21600000">
            <a:off x="7410429" y="517521"/>
            <a:ext cx="6352" cy="3511605"/>
          </a:xfrm>
          <a:prstGeom prst="rect">
            <a:avLst/>
          </a:prstGeom>
        </p:spPr>
      </p:pic>
      <p:pic>
        <p:nvPicPr>
          <p:cNvPr id="1290" name="picture 1290"/>
          <p:cNvPicPr>
            <a:picLocks noChangeAspect="1"/>
          </p:cNvPicPr>
          <p:nvPr/>
        </p:nvPicPr>
        <p:blipFill>
          <a:blip r:embed="rId10"/>
          <a:stretch>
            <a:fillRect/>
          </a:stretch>
        </p:blipFill>
        <p:spPr>
          <a:xfrm rot="21600000">
            <a:off x="6788156" y="4079899"/>
            <a:ext cx="647682" cy="6350"/>
          </a:xfrm>
          <a:prstGeom prst="rect">
            <a:avLst/>
          </a:prstGeom>
        </p:spPr>
      </p:pic>
      <p:pic>
        <p:nvPicPr>
          <p:cNvPr id="1292" name="picture 1292"/>
          <p:cNvPicPr>
            <a:picLocks noChangeAspect="1"/>
          </p:cNvPicPr>
          <p:nvPr/>
        </p:nvPicPr>
        <p:blipFill>
          <a:blip r:embed="rId11"/>
          <a:stretch>
            <a:fillRect/>
          </a:stretch>
        </p:blipFill>
        <p:spPr>
          <a:xfrm rot="21600000">
            <a:off x="7410429" y="4073504"/>
            <a:ext cx="6352" cy="3505189"/>
          </a:xfrm>
          <a:prstGeom prst="rect">
            <a:avLst/>
          </a:prstGeom>
        </p:spPr>
      </p:pic>
      <p:pic>
        <p:nvPicPr>
          <p:cNvPr id="1294" name="picture 1294"/>
          <p:cNvPicPr>
            <a:picLocks noChangeAspect="1"/>
          </p:cNvPicPr>
          <p:nvPr/>
        </p:nvPicPr>
        <p:blipFill>
          <a:blip r:embed="rId12"/>
          <a:stretch>
            <a:fillRect/>
          </a:stretch>
        </p:blipFill>
        <p:spPr>
          <a:xfrm rot="21600000">
            <a:off x="6464315" y="1038183"/>
            <a:ext cx="336547" cy="641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6" name="picture 1296"/>
          <p:cNvPicPr>
            <a:picLocks noChangeAspect="1"/>
          </p:cNvPicPr>
          <p:nvPr/>
        </p:nvPicPr>
        <p:blipFill>
          <a:blip r:embed="rId1"/>
          <a:stretch>
            <a:fillRect/>
          </a:stretch>
        </p:blipFill>
        <p:spPr>
          <a:xfrm rot="21600000">
            <a:off x="2279639" y="4492579"/>
            <a:ext cx="3930639" cy="2641697"/>
          </a:xfrm>
          <a:prstGeom prst="rect">
            <a:avLst/>
          </a:prstGeom>
        </p:spPr>
      </p:pic>
      <p:sp>
        <p:nvSpPr>
          <p:cNvPr id="1298" name="textbox 1298"/>
          <p:cNvSpPr/>
          <p:nvPr/>
        </p:nvSpPr>
        <p:spPr>
          <a:xfrm>
            <a:off x="886460" y="1868805"/>
            <a:ext cx="5921375" cy="1618615"/>
          </a:xfrm>
          <a:prstGeom prst="rect">
            <a:avLst/>
          </a:prstGeom>
          <a:noFill/>
          <a:ln w="0" cap="flat">
            <a:noFill/>
            <a:prstDash val="solid"/>
            <a:miter lim="0"/>
          </a:ln>
        </p:spPr>
        <p:txBody>
          <a:bodyPr vert="horz" wrap="square" lIns="0" tIns="0" rIns="0" bIns="0"/>
          <a:lstStyle/>
          <a:p>
            <a:pPr algn="l" rtl="0" eaLnBrk="0">
              <a:lnSpc>
                <a:spcPct val="15000"/>
              </a:lnSpc>
            </a:pPr>
            <a:endParaRPr sz="100" dirty="0">
              <a:latin typeface="Arial" panose="020B0604020202020204"/>
              <a:ea typeface="Arial" panose="020B0604020202020204"/>
              <a:cs typeface="Arial" panose="020B0604020202020204"/>
            </a:endParaRPr>
          </a:p>
          <a:p>
            <a:pPr marL="12700" indent="279400" algn="l" rtl="0" eaLnBrk="0">
              <a:lnSpc>
                <a:spcPct val="135000"/>
              </a:lnSpc>
              <a:spcBef>
                <a:spcPts val="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制造业是立国之本、</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强国之基，要推动制造业高端化、智能化、绿色化发展，加快建设</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制造强国、质量强国。传统</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制造业是现代化产业体系的根基，要坚持推动传统产业转型升级</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,巩固和提升我国产业体系完备和配套能力强的独特优势，继续保持优势产业</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领先地位。</a:t>
            </a:r>
            <a:endParaRPr sz="1000" dirty="0">
              <a:latin typeface="黑体" panose="02010609060101010101" charset="-122"/>
              <a:ea typeface="黑体" panose="02010609060101010101" charset="-122"/>
              <a:cs typeface="黑体" panose="02010609060101010101" charset="-122"/>
            </a:endParaRPr>
          </a:p>
          <a:p>
            <a:pPr marL="12700" indent="285750" algn="l" rtl="0" eaLnBrk="0">
              <a:lnSpc>
                <a:spcPct val="149000"/>
              </a:lnSpc>
              <a:spcBef>
                <a:spcPts val="205"/>
              </a:spcBef>
            </a:pP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要以科技创新推动产业创新，特别是以颠覆性技术和前沿技术催生新产业、新模式、新</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动能，发展新质生产力。要把</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握以互联网、大数据、云计算、人工智能等为代表的新科技革</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命浪潮，高效集聚全球创新</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要素，推动新一代信息技术、人工智能、生物技术、新能源、新</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材料、高端装备、绿色环保</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等战略性新兴产业融合集群发展，推进产业智能化、绿色化、融合化，建设自主可控、安全可靠、竞争力强</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的现代化产业体系。</a:t>
            </a:r>
            <a:endParaRPr sz="10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300" name="picture 1300"/>
          <p:cNvPicPr>
            <a:picLocks noChangeAspect="1"/>
          </p:cNvPicPr>
          <p:nvPr/>
        </p:nvPicPr>
        <p:blipFill>
          <a:blip r:embed="rId2"/>
          <a:stretch>
            <a:fillRect/>
          </a:stretch>
        </p:blipFill>
        <p:spPr>
          <a:xfrm rot="21600000">
            <a:off x="6769099" y="4079919"/>
            <a:ext cx="666741" cy="3486155"/>
          </a:xfrm>
          <a:prstGeom prst="rect">
            <a:avLst/>
          </a:prstGeom>
        </p:spPr>
      </p:pic>
      <p:sp>
        <p:nvSpPr>
          <p:cNvPr id="1302" name="textbox 1302"/>
          <p:cNvSpPr/>
          <p:nvPr/>
        </p:nvSpPr>
        <p:spPr>
          <a:xfrm>
            <a:off x="1117612" y="5099603"/>
            <a:ext cx="1006475" cy="151891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spcAft>
                <a:spcPts val="0"/>
              </a:spcAft>
            </a:pP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绿色化是现代化产业</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体系的基本特征，要</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加快发展方式绿色转</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型，以产业绿色化助</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推经济高质量发展。</a:t>
            </a:r>
            <a:endParaRPr sz="800" dirty="0">
              <a:latin typeface="仿宋" panose="02010609060101010101" charset="-122"/>
              <a:ea typeface="仿宋" panose="02010609060101010101" charset="-122"/>
              <a:cs typeface="仿宋" panose="02010609060101010101" charset="-122"/>
            </a:endParaRPr>
          </a:p>
          <a:p>
            <a:pPr marL="12700" algn="l" rtl="0" eaLnBrk="0">
              <a:lnSpc>
                <a:spcPct val="101000"/>
              </a:lnSpc>
              <a:spcBef>
                <a:spcPts val="40"/>
              </a:spcBef>
            </a:pPr>
            <a:r>
              <a:rPr sz="900" kern="0" spc="-60" dirty="0">
                <a:solidFill>
                  <a:srgbClr val="000000">
                    <a:alpha val="100000"/>
                  </a:srgbClr>
                </a:solidFill>
                <a:latin typeface="仿宋" panose="02010609060101010101" charset="-122"/>
                <a:ea typeface="仿宋" panose="02010609060101010101" charset="-122"/>
                <a:cs typeface="仿宋" panose="02010609060101010101" charset="-122"/>
              </a:rPr>
              <a:t>图为2023年8月19日，</a:t>
            </a:r>
            <a:r>
              <a:rPr sz="900" kern="0" spc="3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位于河北省承德市的</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国网新源丰宁抽水蓄</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能电站地下厂房内的</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可逆式水泵水轮发电</a:t>
            </a:r>
            <a:r>
              <a:rPr sz="800" kern="0" spc="0" dirty="0">
                <a:solidFill>
                  <a:srgbClr val="000000">
                    <a:alpha val="100000"/>
                  </a:srgbClr>
                </a:solidFill>
                <a:latin typeface="仿宋" panose="02010609060101010101" charset="-122"/>
                <a:ea typeface="仿宋" panose="02010609060101010101" charset="-122"/>
                <a:cs typeface="仿宋" panose="02010609060101010101" charset="-122"/>
              </a:rPr>
              <a:t>  </a:t>
            </a:r>
            <a:r>
              <a:rPr sz="900" kern="0" spc="-50" dirty="0">
                <a:solidFill>
                  <a:srgbClr val="000000">
                    <a:alpha val="100000"/>
                  </a:srgbClr>
                </a:solidFill>
                <a:latin typeface="仿宋" panose="02010609060101010101" charset="-122"/>
                <a:ea typeface="仿宋" panose="02010609060101010101" charset="-122"/>
                <a:cs typeface="仿宋" panose="02010609060101010101" charset="-122"/>
              </a:rPr>
              <a:t>机组。新华社记者李</a:t>
            </a:r>
            <a:r>
              <a:rPr sz="900" kern="0" spc="50" dirty="0">
                <a:solidFill>
                  <a:srgbClr val="000000">
                    <a:alpha val="100000"/>
                  </a:srgbClr>
                </a:solidFill>
                <a:latin typeface="仿宋" panose="02010609060101010101" charset="-122"/>
                <a:ea typeface="仿宋" panose="02010609060101010101" charset="-122"/>
                <a:cs typeface="仿宋" panose="02010609060101010101" charset="-122"/>
              </a:rPr>
              <a:t> </a:t>
            </a:r>
            <a:r>
              <a:rPr sz="700" kern="0" spc="-40" dirty="0">
                <a:solidFill>
                  <a:srgbClr val="000000">
                    <a:alpha val="100000"/>
                  </a:srgbClr>
                </a:solidFill>
                <a:latin typeface="仿宋" panose="02010609060101010101" charset="-122"/>
                <a:ea typeface="仿宋" panose="02010609060101010101" charset="-122"/>
                <a:cs typeface="仿宋" panose="02010609060101010101" charset="-122"/>
              </a:rPr>
              <a:t>贺</a:t>
            </a:r>
            <a:r>
              <a:rPr sz="700" kern="0" spc="-140" dirty="0">
                <a:solidFill>
                  <a:srgbClr val="000000">
                    <a:alpha val="100000"/>
                  </a:srgbClr>
                </a:solidFill>
                <a:latin typeface="仿宋" panose="02010609060101010101" charset="-122"/>
                <a:ea typeface="仿宋" panose="02010609060101010101" charset="-122"/>
                <a:cs typeface="仿宋" panose="02010609060101010101" charset="-122"/>
              </a:rPr>
              <a:t> </a:t>
            </a:r>
            <a:r>
              <a:rPr sz="700" kern="0" spc="-40" dirty="0">
                <a:solidFill>
                  <a:srgbClr val="000000">
                    <a:alpha val="100000"/>
                  </a:srgbClr>
                </a:solidFill>
                <a:latin typeface="仿宋" panose="02010609060101010101" charset="-122"/>
                <a:ea typeface="仿宋" panose="02010609060101010101" charset="-122"/>
                <a:cs typeface="仿宋" panose="02010609060101010101" charset="-122"/>
              </a:rPr>
              <a:t>/</a:t>
            </a:r>
            <a:r>
              <a:rPr sz="700" kern="0" spc="-120" dirty="0">
                <a:solidFill>
                  <a:srgbClr val="000000">
                    <a:alpha val="100000"/>
                  </a:srgbClr>
                </a:solidFill>
                <a:latin typeface="仿宋" panose="02010609060101010101" charset="-122"/>
                <a:ea typeface="仿宋" panose="02010609060101010101" charset="-122"/>
                <a:cs typeface="仿宋" panose="02010609060101010101" charset="-122"/>
              </a:rPr>
              <a:t> </a:t>
            </a:r>
            <a:r>
              <a:rPr sz="700" kern="0" spc="-40" dirty="0">
                <a:solidFill>
                  <a:srgbClr val="000000">
                    <a:alpha val="100000"/>
                  </a:srgbClr>
                </a:solidFill>
                <a:latin typeface="仿宋" panose="02010609060101010101" charset="-122"/>
                <a:ea typeface="仿宋" panose="02010609060101010101" charset="-122"/>
                <a:cs typeface="仿宋" panose="02010609060101010101" charset="-122"/>
              </a:rPr>
              <a:t>摄</a:t>
            </a:r>
            <a:endParaRPr sz="700" dirty="0">
              <a:latin typeface="仿宋" panose="02010609060101010101" charset="-122"/>
              <a:ea typeface="仿宋" panose="02010609060101010101" charset="-122"/>
              <a:cs typeface="仿宋" panose="02010609060101010101" charset="-122"/>
            </a:endParaRPr>
          </a:p>
        </p:txBody>
      </p:sp>
      <p:sp>
        <p:nvSpPr>
          <p:cNvPr id="1304" name="textbox 1304"/>
          <p:cNvSpPr/>
          <p:nvPr/>
        </p:nvSpPr>
        <p:spPr>
          <a:xfrm>
            <a:off x="1854228" y="1324016"/>
            <a:ext cx="367030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1099820" algn="l" rtl="0" eaLnBrk="0">
              <a:lnSpc>
                <a:spcPct val="96000"/>
              </a:lnSpc>
              <a:spcBef>
                <a:spcPts val="5"/>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(三)加快建设现代化产业体系</a:t>
            </a:r>
            <a:endParaRPr sz="900" dirty="0">
              <a:latin typeface="黑体" panose="02010609060101010101" charset="-122"/>
              <a:ea typeface="黑体" panose="02010609060101010101" charset="-122"/>
              <a:cs typeface="黑体" panose="02010609060101010101" charset="-122"/>
            </a:endParaRPr>
          </a:p>
        </p:txBody>
      </p:sp>
      <p:pic>
        <p:nvPicPr>
          <p:cNvPr id="1310" name="picture 1310"/>
          <p:cNvPicPr>
            <a:picLocks noChangeAspect="1"/>
          </p:cNvPicPr>
          <p:nvPr/>
        </p:nvPicPr>
        <p:blipFill>
          <a:blip r:embed="rId3"/>
          <a:stretch>
            <a:fillRect/>
          </a:stretch>
        </p:blipFill>
        <p:spPr>
          <a:xfrm rot="21600000">
            <a:off x="5302284" y="815975"/>
            <a:ext cx="1168384" cy="285727"/>
          </a:xfrm>
          <a:prstGeom prst="rect">
            <a:avLst/>
          </a:prstGeom>
        </p:spPr>
      </p:pic>
      <p:sp>
        <p:nvSpPr>
          <p:cNvPr id="1312" name="textbox 1312"/>
          <p:cNvSpPr/>
          <p:nvPr/>
        </p:nvSpPr>
        <p:spPr>
          <a:xfrm>
            <a:off x="1079500" y="802005"/>
            <a:ext cx="4156075" cy="20320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400" b="1" kern="0" spc="8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8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8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、在推动高质量发展中维护经济发展道路安全</a:t>
            </a:r>
            <a:endParaRPr sz="14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314" name="picture 1314"/>
          <p:cNvPicPr>
            <a:picLocks noChangeAspect="1"/>
          </p:cNvPicPr>
          <p:nvPr/>
        </p:nvPicPr>
        <p:blipFill>
          <a:blip r:embed="rId4"/>
          <a:stretch>
            <a:fillRect/>
          </a:stretch>
        </p:blipFill>
        <p:spPr>
          <a:xfrm rot="21600000">
            <a:off x="660433" y="746145"/>
            <a:ext cx="368235" cy="361970"/>
          </a:xfrm>
          <a:prstGeom prst="rect">
            <a:avLst/>
          </a:prstGeom>
        </p:spPr>
      </p:pic>
      <p:pic>
        <p:nvPicPr>
          <p:cNvPr id="1316" name="picture 1316"/>
          <p:cNvPicPr>
            <a:picLocks noChangeAspect="1"/>
          </p:cNvPicPr>
          <p:nvPr/>
        </p:nvPicPr>
        <p:blipFill>
          <a:blip r:embed="rId5"/>
          <a:stretch>
            <a:fillRect/>
          </a:stretch>
        </p:blipFill>
        <p:spPr>
          <a:xfrm rot="21600000">
            <a:off x="7410429" y="517521"/>
            <a:ext cx="6352" cy="7054863"/>
          </a:xfrm>
          <a:prstGeom prst="rect">
            <a:avLst/>
          </a:prstGeom>
        </p:spPr>
      </p:pic>
      <p:pic>
        <p:nvPicPr>
          <p:cNvPr id="1318" name="picture 1318"/>
          <p:cNvPicPr>
            <a:picLocks noChangeAspect="1"/>
          </p:cNvPicPr>
          <p:nvPr/>
        </p:nvPicPr>
        <p:blipFill>
          <a:blip r:embed="rId6"/>
          <a:stretch>
            <a:fillRect/>
          </a:stretch>
        </p:blipFill>
        <p:spPr>
          <a:xfrm rot="21600000">
            <a:off x="1079491" y="1050908"/>
            <a:ext cx="4248128" cy="6415"/>
          </a:xfrm>
          <a:prstGeom prst="rect">
            <a:avLst/>
          </a:prstGeom>
        </p:spPr>
      </p:pic>
      <p:pic>
        <p:nvPicPr>
          <p:cNvPr id="1320" name="picture 1320"/>
          <p:cNvPicPr>
            <a:picLocks noChangeAspect="1"/>
          </p:cNvPicPr>
          <p:nvPr/>
        </p:nvPicPr>
        <p:blipFill>
          <a:blip r:embed="rId7"/>
          <a:stretch>
            <a:fillRect/>
          </a:stretch>
        </p:blipFill>
        <p:spPr>
          <a:xfrm rot="21600000">
            <a:off x="6464315" y="1038183"/>
            <a:ext cx="342898" cy="641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2" name="table 1322"/>
          <p:cNvGraphicFramePr>
            <a:graphicFrameLocks noGrp="1"/>
          </p:cNvGraphicFramePr>
          <p:nvPr/>
        </p:nvGraphicFramePr>
        <p:xfrm>
          <a:off x="603257" y="523830"/>
          <a:ext cx="6838315" cy="7054850"/>
        </p:xfrm>
        <a:graphic>
          <a:graphicData uri="http://schemas.openxmlformats.org/drawingml/2006/table">
            <a:tbl>
              <a:tblPr/>
              <a:tblGrid>
                <a:gridCol w="450850"/>
                <a:gridCol w="1010919"/>
                <a:gridCol w="5347970"/>
                <a:gridCol w="28575"/>
              </a:tblGrid>
              <a:tr h="355917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2">
                  <a:txBody>
                    <a:bodyPr/>
                    <a:lstStyle/>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7000"/>
                        </a:lnSpc>
                      </a:pPr>
                      <a:r>
                        <a:rPr lang="en-US" sz="1400" b="1" kern="0" spc="100" dirty="0">
                          <a:solidFill>
                            <a:srgbClr val="FB0000">
                              <a:alpha val="100000"/>
                            </a:srgbClr>
                          </a:solidFill>
                          <a:latin typeface="黑体" panose="02010609060101010101" charset="-122"/>
                          <a:ea typeface="黑体" panose="02010609060101010101" charset="-122"/>
                          <a:cs typeface="黑体" panose="02010609060101010101" charset="-122"/>
                        </a:rPr>
                        <a:t> </a:t>
                      </a:r>
                      <a:endParaRPr lang="en-US" sz="1400" b="1" kern="0" spc="100" dirty="0">
                        <a:solidFill>
                          <a:srgbClr val="FB0000">
                            <a:alpha val="100000"/>
                          </a:srgbClr>
                        </a:solidFill>
                        <a:latin typeface="黑体" panose="02010609060101010101" charset="-122"/>
                        <a:ea typeface="黑体" panose="02010609060101010101" charset="-122"/>
                        <a:cs typeface="黑体" panose="02010609060101010101" charset="-122"/>
                      </a:endParaRPr>
                    </a:p>
                    <a:p>
                      <a:pPr algn="l" rtl="0" eaLnBrk="0">
                        <a:lnSpc>
                          <a:spcPct val="7000"/>
                        </a:lnSpc>
                      </a:pPr>
                      <a:endParaRPr lang="en-US" sz="1400" b="1" kern="0" spc="100" dirty="0">
                        <a:solidFill>
                          <a:srgbClr val="FB0000">
                            <a:alpha val="100000"/>
                          </a:srgbClr>
                        </a:solidFill>
                        <a:latin typeface="黑体" panose="02010609060101010101" charset="-122"/>
                        <a:ea typeface="黑体" panose="02010609060101010101" charset="-122"/>
                        <a:cs typeface="黑体" panose="02010609060101010101" charset="-122"/>
                      </a:endParaRPr>
                    </a:p>
                    <a:p>
                      <a:pPr algn="l" rtl="0" eaLnBrk="0">
                        <a:lnSpc>
                          <a:spcPct val="7000"/>
                        </a:lnSpc>
                      </a:pP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四</a:t>
                      </a:r>
                      <a:r>
                        <a:rPr sz="1400" kern="0" spc="-23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100" dirty="0">
                          <a:solidFill>
                            <a:srgbClr val="FB0000">
                              <a:alpha val="100000"/>
                            </a:srgbClr>
                          </a:solidFill>
                          <a:latin typeface="黑体" panose="02010609060101010101" charset="-122"/>
                          <a:ea typeface="黑体" panose="02010609060101010101" charset="-122"/>
                          <a:cs typeface="黑体" panose="02010609060101010101" charset="-122"/>
                        </a:rPr>
                        <a:t>、在推动高质量发展中维护经济发展道</a:t>
                      </a:r>
                      <a:r>
                        <a:rPr sz="1400" b="1" kern="0" spc="90" dirty="0">
                          <a:solidFill>
                            <a:srgbClr val="FB0000">
                              <a:alpha val="100000"/>
                            </a:srgbClr>
                          </a:solidFill>
                          <a:latin typeface="黑体" panose="02010609060101010101" charset="-122"/>
                          <a:ea typeface="黑体" panose="02010609060101010101" charset="-122"/>
                          <a:cs typeface="黑体" panose="02010609060101010101" charset="-122"/>
                        </a:rPr>
                        <a:t>路安全</a:t>
                      </a:r>
                      <a:endParaRPr sz="1400" dirty="0">
                        <a:latin typeface="黑体" panose="02010609060101010101" charset="-122"/>
                        <a:ea typeface="黑体" panose="02010609060101010101" charset="-122"/>
                        <a:cs typeface="黑体" panose="02010609060101010101" charset="-122"/>
                      </a:endParaRPr>
                    </a:p>
                    <a:p>
                      <a:pPr algn="l" rtl="0" eaLnBrk="0">
                        <a:lnSpc>
                          <a:spcPct val="106000"/>
                        </a:lnSpc>
                      </a:pPr>
                      <a:endParaRPr sz="1600" dirty="0">
                        <a:latin typeface="Arial" panose="020B0604020202020204"/>
                        <a:ea typeface="Arial" panose="020B0604020202020204"/>
                        <a:cs typeface="Arial" panose="020B0604020202020204"/>
                      </a:endParaRPr>
                    </a:p>
                    <a:p>
                      <a:pPr algn="l" rtl="0" eaLnBrk="0">
                        <a:lnSpc>
                          <a:spcPct val="106000"/>
                        </a:lnSpc>
                      </a:pPr>
                      <a:endParaRPr sz="16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r>
                        <a:rPr lang="en-US" sz="10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宏观调控是政府通过行</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政手段与经济手段，对经济运行状态和经济关系进行干预和调整</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,以维护经济结构和重大经济关系平衡，推动经济持续、快速</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、协调、健康发展的活动和过</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程。为有效应对外部冲击、维护国家经</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济安全，应注重发挥宏观调控的基础性作用，对经济</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运行趋势进行科学预判，做好逆周期调节工作</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，使财政政策的实施更加精准有效，由总量调</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节的“大水漫灌"转</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向结构调节的“精准滴灌”;发挥好货币政策工具的总量和结构双重功能，</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盘活存量、提升效能，引导金融机构加大对</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科技创新、绿色转型、普惠小微、数字经济等方</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面的支持力度，为维护经</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济安全提供宏观政策保障。</a:t>
                      </a:r>
                      <a:endParaRPr sz="1000" kern="0" spc="-2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w="6350" cap="flat" cmpd="sng" algn="ctr">
                      <a:solidFill>
                        <a:srgbClr val="000000"/>
                      </a:solidFill>
                      <a:prstDash val="solid"/>
                      <a:round/>
                      <a:headEnd type="none" w="med" len="med"/>
                      <a:tailEnd type="none" w="med" len="med"/>
                    </a:lnR>
                    <a:lnT>
                      <a:noFill/>
                    </a:lnT>
                    <a:lnB>
                      <a:noFill/>
                    </a:lnB>
                  </a:tcPr>
                </a:tc>
                <a:tc hMerge="1">
                  <a:tcPr marL="0" marR="0" marT="0" marB="0" vert="horz">
                    <a:lnL>
                      <a:noFill/>
                    </a:lnL>
                    <a:lnR w="6350" cap="flat" cmpd="sng" algn="ctr">
                      <a:solidFill>
                        <a:srgbClr val="000000"/>
                      </a:solidFill>
                      <a:prstDash val="solid"/>
                      <a:round/>
                      <a:headEnd type="none" w="med" len="med"/>
                      <a:tailEnd type="none" w="med" len="med"/>
                    </a:lnR>
                    <a:lnT>
                      <a:noFill/>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a:noFill/>
                    </a:lnR>
                    <a:lnT>
                      <a:noFill/>
                    </a:lnT>
                    <a:lnB w="3175" cap="flat" cmpd="sng" algn="ctr">
                      <a:solidFill>
                        <a:srgbClr val="000000"/>
                      </a:solidFill>
                      <a:prstDash val="solid"/>
                      <a:round/>
                      <a:headEnd type="none" w="med" len="med"/>
                      <a:tailEnd type="none" w="med" len="med"/>
                    </a:lnB>
                  </a:tcPr>
                </a:tc>
              </a:tr>
              <a:tr h="3495675">
                <a:tc gridSpan="2">
                  <a:txBody>
                    <a:bodyPr/>
                    <a:lstStyle/>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818515" algn="l" rtl="0" eaLnBrk="0">
                        <a:lnSpc>
                          <a:spcPct val="100000"/>
                        </a:lnSpc>
                        <a:spcBef>
                          <a:spcPts val="5"/>
                        </a:spcBef>
                      </a:pP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金融助力实</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体经济高质</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量发展。图</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为江西赣州</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一家电子科</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80" dirty="0">
                          <a:solidFill>
                            <a:srgbClr val="000000">
                              <a:alpha val="100000"/>
                            </a:srgbClr>
                          </a:solidFill>
                          <a:latin typeface="黑体" panose="02010609060101010101" charset="-122"/>
                          <a:ea typeface="黑体" panose="02010609060101010101" charset="-122"/>
                          <a:cs typeface="黑体" panose="02010609060101010101" charset="-122"/>
                        </a:rPr>
                        <a:t>技公司，工</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作人员从</a:t>
                      </a:r>
                      <a:endParaRPr sz="800" dirty="0">
                        <a:latin typeface="黑体" panose="02010609060101010101" charset="-122"/>
                        <a:ea typeface="黑体" panose="02010609060101010101" charset="-122"/>
                        <a:cs typeface="黑体" panose="02010609060101010101" charset="-122"/>
                      </a:endParaRPr>
                    </a:p>
                    <a:p>
                      <a:pPr marL="818515" algn="l" rtl="0" eaLnBrk="0">
                        <a:lnSpc>
                          <a:spcPct val="101000"/>
                        </a:lnSpc>
                        <a:spcBef>
                          <a:spcPts val="90"/>
                        </a:spcBef>
                      </a:pPr>
                      <a:r>
                        <a:rPr sz="800" kern="0" spc="20" dirty="0">
                          <a:solidFill>
                            <a:srgbClr val="000000">
                              <a:alpha val="100000"/>
                            </a:srgbClr>
                          </a:solidFill>
                          <a:latin typeface="Arial" panose="020B0604020202020204"/>
                          <a:ea typeface="Arial" panose="020B0604020202020204"/>
                          <a:cs typeface="Arial" panose="020B0604020202020204"/>
                        </a:rPr>
                        <a:t>T1-T2</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全自</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动穿环机旁</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90" dirty="0">
                          <a:solidFill>
                            <a:srgbClr val="000000">
                              <a:alpha val="100000"/>
                            </a:srgbClr>
                          </a:solidFill>
                          <a:latin typeface="黑体" panose="02010609060101010101" charset="-122"/>
                          <a:ea typeface="黑体" panose="02010609060101010101" charset="-122"/>
                          <a:cs typeface="黑体" panose="02010609060101010101" charset="-122"/>
                        </a:rPr>
                        <a:t>走过</a:t>
                      </a:r>
                      <a:endParaRPr sz="800" kern="0" spc="90" dirty="0">
                        <a:solidFill>
                          <a:srgbClr val="000000">
                            <a:alpha val="100000"/>
                          </a:srgbClr>
                        </a:solidFill>
                        <a:latin typeface="黑体" panose="02010609060101010101" charset="-122"/>
                        <a:ea typeface="黑体" panose="02010609060101010101" charset="-122"/>
                        <a:cs typeface="黑体" panose="02010609060101010101" charset="-122"/>
                      </a:endParaRPr>
                    </a:p>
                    <a:p>
                      <a:pPr marL="818515" algn="l" rtl="0" eaLnBrk="0">
                        <a:lnSpc>
                          <a:spcPct val="101000"/>
                        </a:lnSpc>
                        <a:spcBef>
                          <a:spcPts val="90"/>
                        </a:spcBef>
                      </a:pPr>
                      <a:r>
                        <a:rPr sz="800" b="0" kern="0" spc="90" dirty="0">
                          <a:solidFill>
                            <a:srgbClr val="000000">
                              <a:alpha val="100000"/>
                            </a:srgbClr>
                          </a:solidFill>
                          <a:latin typeface="黑体" panose="02010609060101010101" charset="-122"/>
                          <a:ea typeface="黑体" panose="02010609060101010101" charset="-122"/>
                          <a:cs typeface="黑体" panose="02010609060101010101" charset="-122"/>
                        </a:rPr>
                        <a:t>新华</a:t>
                      </a:r>
                      <a:r>
                        <a:rPr sz="900" b="0" kern="0" spc="20" dirty="0">
                          <a:solidFill>
                            <a:srgbClr val="000000">
                              <a:alpha val="100000"/>
                            </a:srgbClr>
                          </a:solidFill>
                          <a:latin typeface="黑体" panose="02010609060101010101" charset="-122"/>
                          <a:ea typeface="黑体" panose="02010609060101010101" charset="-122"/>
                          <a:cs typeface="黑体" panose="02010609060101010101" charset="-122"/>
                        </a:rPr>
                        <a:t>社图</a:t>
                      </a:r>
                      <a:endParaRPr sz="900" b="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w="9525" cap="flat" cmpd="sng" algn="ctr">
                      <a:solidFill>
                        <a:srgbClr val="000000"/>
                      </a:solidFill>
                      <a:prstDash val="solid"/>
                      <a:round/>
                      <a:headEnd type="none" w="med" len="med"/>
                      <a:tailEnd type="none" w="med" len="med"/>
                    </a:lnB>
                  </a:tcPr>
                </a:tc>
                <a:tc hMerge="1">
                  <a:tcPr marL="0" marR="0" marT="0" marB="0" vert="horz">
                    <a:lnL>
                      <a:noFill/>
                    </a:lnL>
                    <a:lnR>
                      <a:noFill/>
                    </a:lnR>
                    <a:lnT>
                      <a:noFill/>
                    </a:lnT>
                    <a:lnB w="9525"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a:noFill/>
                    </a:lnR>
                    <a:lnT w="317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1324" name="picture 1324"/>
          <p:cNvPicPr>
            <a:picLocks noChangeAspect="1"/>
          </p:cNvPicPr>
          <p:nvPr/>
        </p:nvPicPr>
        <p:blipFill>
          <a:blip r:embed="rId1"/>
          <a:stretch>
            <a:fillRect/>
          </a:stretch>
        </p:blipFill>
        <p:spPr>
          <a:xfrm rot="21600000">
            <a:off x="2171717" y="4321164"/>
            <a:ext cx="4235422" cy="2863906"/>
          </a:xfrm>
          <a:prstGeom prst="rect">
            <a:avLst/>
          </a:prstGeom>
        </p:spPr>
      </p:pic>
      <p:sp>
        <p:nvSpPr>
          <p:cNvPr id="1326" name="textbox 1326"/>
          <p:cNvSpPr/>
          <p:nvPr/>
        </p:nvSpPr>
        <p:spPr>
          <a:xfrm>
            <a:off x="1854228" y="1324016"/>
            <a:ext cx="3663950" cy="368300"/>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1233170" algn="l" rtl="0" eaLnBrk="0">
              <a:lnSpc>
                <a:spcPct val="100000"/>
              </a:lnSpc>
              <a:spcBef>
                <a:spcPts val="5"/>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(四)创新和完善宏观调</a:t>
            </a: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控</a:t>
            </a:r>
            <a:endParaRPr sz="900" dirty="0">
              <a:latin typeface="黑体" panose="02010609060101010101" charset="-122"/>
              <a:ea typeface="黑体" panose="02010609060101010101" charset="-122"/>
              <a:cs typeface="黑体" panose="02010609060101010101" charset="-122"/>
            </a:endParaRPr>
          </a:p>
        </p:txBody>
      </p:sp>
      <p:pic>
        <p:nvPicPr>
          <p:cNvPr id="1332" name="picture 1332"/>
          <p:cNvPicPr>
            <a:picLocks noChangeAspect="1"/>
          </p:cNvPicPr>
          <p:nvPr/>
        </p:nvPicPr>
        <p:blipFill>
          <a:blip r:embed="rId2"/>
          <a:stretch>
            <a:fillRect/>
          </a:stretch>
        </p:blipFill>
        <p:spPr>
          <a:xfrm rot="21600000">
            <a:off x="5308636" y="815973"/>
            <a:ext cx="1162031" cy="260384"/>
          </a:xfrm>
          <a:prstGeom prst="rect">
            <a:avLst/>
          </a:prstGeom>
        </p:spPr>
      </p:pic>
      <p:pic>
        <p:nvPicPr>
          <p:cNvPr id="1334" name="picture 1334"/>
          <p:cNvPicPr>
            <a:picLocks noChangeAspect="1"/>
          </p:cNvPicPr>
          <p:nvPr/>
        </p:nvPicPr>
        <p:blipFill>
          <a:blip r:embed="rId3"/>
          <a:stretch>
            <a:fillRect/>
          </a:stretch>
        </p:blipFill>
        <p:spPr>
          <a:xfrm rot="21600000">
            <a:off x="660433" y="746145"/>
            <a:ext cx="368235" cy="361970"/>
          </a:xfrm>
          <a:prstGeom prst="rect">
            <a:avLst/>
          </a:prstGeom>
        </p:spPr>
      </p:pic>
      <p:pic>
        <p:nvPicPr>
          <p:cNvPr id="1336" name="picture 1336"/>
          <p:cNvPicPr>
            <a:picLocks noChangeAspect="1"/>
          </p:cNvPicPr>
          <p:nvPr/>
        </p:nvPicPr>
        <p:blipFill>
          <a:blip r:embed="rId4"/>
          <a:stretch>
            <a:fillRect/>
          </a:stretch>
        </p:blipFill>
        <p:spPr>
          <a:xfrm rot="21600000">
            <a:off x="1079491" y="1044598"/>
            <a:ext cx="5721371" cy="1272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8" name="textbox 1338"/>
          <p:cNvSpPr/>
          <p:nvPr/>
        </p:nvSpPr>
        <p:spPr>
          <a:xfrm>
            <a:off x="1498629" y="5405869"/>
            <a:ext cx="4575175" cy="1838325"/>
          </a:xfrm>
          <a:prstGeom prst="rect">
            <a:avLst/>
          </a:prstGeom>
          <a:noFill/>
          <a:ln w="0" cap="flat">
            <a:noFill/>
            <a:prstDash val="solid"/>
            <a:miter lim="0"/>
          </a:ln>
        </p:spPr>
        <p:txBody>
          <a:bodyPr vert="horz" wrap="square" lIns="0" tIns="281" rIns="0" bIns="0"/>
          <a:lstStyle/>
          <a:p>
            <a:pPr marL="12700" algn="l" rtl="0" eaLnBrk="0">
              <a:lnSpc>
                <a:spcPct val="143000"/>
              </a:lnSpc>
              <a:spcBef>
                <a:spcPts val="0"/>
              </a:spcBef>
              <a:spcAft>
                <a:spcPts val="0"/>
              </a:spcAf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要坚持党中央对金融工作的集中统一领导，坚持以人民</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为中心的价值取向，坚持把金融服</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务实体经济作为根本宗旨，坚持把防控风险作为金融</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工作的永恒主题，坚持在市场化法治</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化轨道上推进金融创新发展，</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坚持深化金融供给侧结构性改革，坚持统筹金融开放和安全</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50" dirty="0">
                <a:solidFill>
                  <a:srgbClr val="000000">
                    <a:alpha val="100000"/>
                  </a:srgbClr>
                </a:solidFill>
                <a:latin typeface="黑体" panose="02010609060101010101" charset="-122"/>
                <a:ea typeface="黑体" panose="02010609060101010101" charset="-122"/>
                <a:cs typeface="黑体" panose="02010609060101010101" charset="-122"/>
              </a:rPr>
              <a:t>,坚持稳中求进工作总基</a:t>
            </a:r>
            <a:r>
              <a:rPr sz="1200" kern="0" spc="40" dirty="0">
                <a:solidFill>
                  <a:srgbClr val="000000">
                    <a:alpha val="100000"/>
                  </a:srgbClr>
                </a:solidFill>
                <a:latin typeface="黑体" panose="02010609060101010101" charset="-122"/>
                <a:ea typeface="黑体" panose="02010609060101010101" charset="-122"/>
                <a:cs typeface="黑体" panose="02010609060101010101" charset="-122"/>
              </a:rPr>
              <a:t>调。</a:t>
            </a:r>
            <a:endParaRPr sz="1200" dirty="0">
              <a:latin typeface="黑体" panose="02010609060101010101" charset="-122"/>
              <a:ea typeface="黑体" panose="02010609060101010101" charset="-122"/>
              <a:cs typeface="黑体" panose="02010609060101010101" charset="-122"/>
            </a:endParaRPr>
          </a:p>
          <a:p>
            <a:pPr marL="12700" algn="l" rtl="0" eaLnBrk="0">
              <a:lnSpc>
                <a:spcPct val="148000"/>
              </a:lnSpc>
              <a:spcBef>
                <a:spcPts val="135"/>
              </a:spcBef>
              <a:spcAft>
                <a:spcPts val="0"/>
              </a:spcAft>
            </a:pP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要着力防范化解金融风险特别是系统性风险，通过扩大对</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外开放，提高我国金融资源配置</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效率和能力，增强国际竞争力和规则影响力，稳慎把握好节奏</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和力度，守住开放条件下的</a:t>
            </a:r>
            <a:r>
              <a:rPr sz="1200" kern="0" spc="-30" dirty="0">
                <a:solidFill>
                  <a:srgbClr val="000000">
                    <a:alpha val="100000"/>
                  </a:srgbClr>
                </a:solidFill>
                <a:latin typeface="黑体" panose="02010609060101010101" charset="-122"/>
                <a:ea typeface="黑体" panose="02010609060101010101" charset="-122"/>
                <a:cs typeface="黑体" panose="02010609060101010101" charset="-122"/>
              </a:rPr>
              <a:t>金融安全底线。</a:t>
            </a:r>
            <a:endParaRPr sz="1200" dirty="0">
              <a:latin typeface="黑体" panose="02010609060101010101" charset="-122"/>
              <a:ea typeface="黑体" panose="02010609060101010101" charset="-122"/>
              <a:cs typeface="黑体" panose="02010609060101010101" charset="-122"/>
            </a:endParaRPr>
          </a:p>
          <a:p>
            <a:pPr marL="12700" algn="l" rtl="0" eaLnBrk="0">
              <a:lnSpc>
                <a:spcPct val="142000"/>
              </a:lnSpc>
              <a:spcBef>
                <a:spcPts val="200"/>
              </a:spcBef>
            </a:pP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要深化对金融工作本质规律和发展道路的认识，全面</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增强金融工作本领和风险应对能力，坚定不移走中国特色金融发展之路。</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340" name="textbox 1340"/>
          <p:cNvSpPr/>
          <p:nvPr/>
        </p:nvSpPr>
        <p:spPr>
          <a:xfrm>
            <a:off x="1365220" y="2128564"/>
            <a:ext cx="4672329" cy="793115"/>
          </a:xfrm>
          <a:prstGeom prst="rect">
            <a:avLst/>
          </a:prstGeom>
          <a:noFill/>
          <a:ln w="0" cap="flat">
            <a:noFill/>
            <a:prstDash val="solid"/>
            <a:miter lim="0"/>
          </a:ln>
        </p:spPr>
        <p:txBody>
          <a:bodyPr vert="horz" wrap="square" lIns="0" tIns="0" rIns="0" bIns="0"/>
          <a:lstStyle/>
          <a:p>
            <a:pPr algn="l" rtl="0" eaLnBrk="0">
              <a:lnSpc>
                <a:spcPct val="7000"/>
              </a:lnSpc>
            </a:pPr>
            <a:endParaRPr sz="100" dirty="0">
              <a:latin typeface="Arial" panose="020B0604020202020204"/>
              <a:ea typeface="Arial" panose="020B0604020202020204"/>
              <a:cs typeface="Arial" panose="020B0604020202020204"/>
            </a:endParaRPr>
          </a:p>
          <a:p>
            <a:pPr marL="12700" indent="292100" algn="l" rtl="0" eaLnBrk="0">
              <a:lnSpc>
                <a:spcPct val="142000"/>
              </a:lnSpc>
              <a:spcBef>
                <a:spcPts val="0"/>
              </a:spcBef>
            </a:pPr>
            <a:r>
              <a:rPr sz="1200" kern="0" spc="30" dirty="0">
                <a:solidFill>
                  <a:srgbClr val="000000">
                    <a:alpha val="100000"/>
                  </a:srgbClr>
                </a:solidFill>
                <a:latin typeface="黑体" panose="02010609060101010101" charset="-122"/>
                <a:ea typeface="黑体" panose="02010609060101010101" charset="-122"/>
                <a:cs typeface="黑体" panose="02010609060101010101" charset="-122"/>
              </a:rPr>
              <a:t>2023年召开的中央金</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融工作会议提出了加快建设金融强国的宏伟目标。金融强国应当基于强大的经济基础，具有领先世界的</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经济实力、科技实力和综合国力，同时具备强大的货</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20" dirty="0">
                <a:solidFill>
                  <a:srgbClr val="000000">
                    <a:alpha val="100000"/>
                  </a:srgbClr>
                </a:solidFill>
                <a:latin typeface="黑体" panose="02010609060101010101" charset="-122"/>
                <a:ea typeface="黑体" panose="02010609060101010101" charset="-122"/>
                <a:cs typeface="黑体" panose="02010609060101010101" charset="-122"/>
              </a:rPr>
              <a:t>币、中央银行、金融机构、国际金融中</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心、金融监管、金融人才队伍等一系列关键核心金融</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要素。</a:t>
            </a:r>
            <a:endParaRPr sz="12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342" name="textbox 1342"/>
          <p:cNvSpPr/>
          <p:nvPr/>
        </p:nvSpPr>
        <p:spPr>
          <a:xfrm>
            <a:off x="1860581" y="4873584"/>
            <a:ext cx="3644900" cy="38163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1366520" algn="l" rtl="0" eaLnBrk="0">
              <a:lnSpc>
                <a:spcPts val="1085"/>
              </a:lnSpc>
              <a:spcBef>
                <a:spcPts val="0"/>
              </a:spcBef>
            </a:pPr>
            <a:r>
              <a:rPr sz="900" b="1" kern="0" dirty="0">
                <a:solidFill>
                  <a:srgbClr val="FFFFFF">
                    <a:alpha val="100000"/>
                  </a:srgbClr>
                </a:solidFill>
                <a:latin typeface="黑体" panose="02010609060101010101" charset="-122"/>
                <a:ea typeface="黑体" panose="02010609060101010101" charset="-122"/>
                <a:cs typeface="黑体" panose="02010609060101010101" charset="-122"/>
                <a:sym typeface="+mn-ea"/>
              </a:rPr>
              <a:t>(一)维护金融安全</a:t>
            </a:r>
            <a:endParaRPr sz="900" dirty="0">
              <a:latin typeface="黑体" panose="02010609060101010101" charset="-122"/>
              <a:ea typeface="黑体" panose="02010609060101010101" charset="-122"/>
              <a:cs typeface="黑体" panose="02010609060101010101" charset="-122"/>
            </a:endParaRPr>
          </a:p>
        </p:txBody>
      </p:sp>
      <p:sp>
        <p:nvSpPr>
          <p:cNvPr id="1344" name="textbox 1344"/>
          <p:cNvSpPr/>
          <p:nvPr/>
        </p:nvSpPr>
        <p:spPr>
          <a:xfrm>
            <a:off x="1847876" y="1330325"/>
            <a:ext cx="367030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1391920" algn="l" rtl="0" eaLnBrk="0">
              <a:lnSpc>
                <a:spcPts val="1085"/>
              </a:lnSpc>
              <a:spcBef>
                <a:spcPts val="0"/>
              </a:spcBef>
            </a:pPr>
            <a:r>
              <a:rPr sz="900" b="1" kern="0" spc="-20" dirty="0">
                <a:solidFill>
                  <a:srgbClr val="FFFFFF">
                    <a:alpha val="100000"/>
                  </a:srgbClr>
                </a:solidFill>
                <a:latin typeface="黑体" panose="02010609060101010101" charset="-122"/>
                <a:ea typeface="黑体" panose="02010609060101010101" charset="-122"/>
                <a:cs typeface="黑体" panose="02010609060101010101" charset="-122"/>
                <a:sym typeface="+mn-ea"/>
              </a:rPr>
              <a:t>(一)维护金融安全</a:t>
            </a:r>
            <a:endParaRPr sz="900" dirty="0">
              <a:latin typeface="黑体" panose="02010609060101010101" charset="-122"/>
              <a:ea typeface="黑体" panose="02010609060101010101" charset="-122"/>
              <a:cs typeface="黑体" panose="02010609060101010101" charset="-122"/>
            </a:endParaRPr>
          </a:p>
        </p:txBody>
      </p:sp>
      <p:sp>
        <p:nvSpPr>
          <p:cNvPr id="1350" name="textbox 1350"/>
          <p:cNvSpPr/>
          <p:nvPr/>
        </p:nvSpPr>
        <p:spPr>
          <a:xfrm>
            <a:off x="1093470" y="758190"/>
            <a:ext cx="4144645" cy="28575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10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、着力防范化解重点经济领域安全风</a:t>
            </a:r>
            <a:r>
              <a:rPr sz="1600" b="1" kern="0" spc="-80" dirty="0">
                <a:solidFill>
                  <a:srgbClr val="FB0000">
                    <a:alpha val="100000"/>
                  </a:srgbClr>
                </a:solidFill>
                <a:latin typeface="黑体" panose="02010609060101010101" charset="-122"/>
                <a:ea typeface="黑体" panose="02010609060101010101" charset="-122"/>
                <a:cs typeface="黑体" panose="02010609060101010101" charset="-122"/>
              </a:rPr>
              <a:t>险</a:t>
            </a:r>
            <a:endParaRPr sz="16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352" name="picture 1352"/>
          <p:cNvPicPr>
            <a:picLocks noChangeAspect="1"/>
          </p:cNvPicPr>
          <p:nvPr/>
        </p:nvPicPr>
        <p:blipFill>
          <a:blip r:embed="rId1"/>
          <a:stretch>
            <a:fillRect/>
          </a:stretch>
        </p:blipFill>
        <p:spPr>
          <a:xfrm rot="21600000">
            <a:off x="5302284" y="822282"/>
            <a:ext cx="1155679" cy="254075"/>
          </a:xfrm>
          <a:prstGeom prst="rect">
            <a:avLst/>
          </a:prstGeom>
        </p:spPr>
      </p:pic>
      <p:sp>
        <p:nvSpPr>
          <p:cNvPr id="1354" name="textbox 1354"/>
          <p:cNvSpPr/>
          <p:nvPr/>
        </p:nvSpPr>
        <p:spPr>
          <a:xfrm>
            <a:off x="1085215" y="4301490"/>
            <a:ext cx="4191635" cy="26987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spcBef>
                <a:spcPts val="0"/>
              </a:spcBef>
            </a:pP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6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9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a:t>
            </a:r>
            <a:r>
              <a:rPr sz="1600" b="1" kern="0" spc="80" dirty="0">
                <a:solidFill>
                  <a:srgbClr val="FB0000">
                    <a:alpha val="100000"/>
                  </a:srgbClr>
                </a:solidFill>
                <a:latin typeface="黑体" panose="02010609060101010101" charset="-122"/>
                <a:ea typeface="黑体" panose="02010609060101010101" charset="-122"/>
                <a:cs typeface="黑体" panose="02010609060101010101" charset="-122"/>
              </a:rPr>
              <a:t>济领域安全风险</a:t>
            </a:r>
            <a:endParaRPr sz="16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356" name="picture 1356"/>
          <p:cNvPicPr>
            <a:picLocks noChangeAspect="1"/>
          </p:cNvPicPr>
          <p:nvPr/>
        </p:nvPicPr>
        <p:blipFill>
          <a:blip r:embed="rId2"/>
          <a:stretch>
            <a:fillRect/>
          </a:stretch>
        </p:blipFill>
        <p:spPr>
          <a:xfrm rot="21600000">
            <a:off x="5314913" y="4403716"/>
            <a:ext cx="1111285" cy="203174"/>
          </a:xfrm>
          <a:prstGeom prst="rect">
            <a:avLst/>
          </a:prstGeom>
        </p:spPr>
      </p:pic>
      <p:pic>
        <p:nvPicPr>
          <p:cNvPr id="1358" name="picture 1358"/>
          <p:cNvPicPr>
            <a:picLocks noChangeAspect="1"/>
          </p:cNvPicPr>
          <p:nvPr/>
        </p:nvPicPr>
        <p:blipFill>
          <a:blip r:embed="rId3"/>
          <a:stretch>
            <a:fillRect/>
          </a:stretch>
        </p:blipFill>
        <p:spPr>
          <a:xfrm rot="21600000">
            <a:off x="1085843" y="1044598"/>
            <a:ext cx="5721370" cy="25343"/>
          </a:xfrm>
          <a:prstGeom prst="rect">
            <a:avLst/>
          </a:prstGeom>
        </p:spPr>
      </p:pic>
      <p:pic>
        <p:nvPicPr>
          <p:cNvPr id="1360" name="picture 1360"/>
          <p:cNvPicPr>
            <a:picLocks noChangeAspect="1"/>
          </p:cNvPicPr>
          <p:nvPr/>
        </p:nvPicPr>
        <p:blipFill>
          <a:blip r:embed="rId4"/>
          <a:stretch>
            <a:fillRect/>
          </a:stretch>
        </p:blipFill>
        <p:spPr>
          <a:xfrm rot="21600000">
            <a:off x="654080" y="4289404"/>
            <a:ext cx="374587" cy="368280"/>
          </a:xfrm>
          <a:prstGeom prst="rect">
            <a:avLst/>
          </a:prstGeom>
        </p:spPr>
      </p:pic>
      <p:pic>
        <p:nvPicPr>
          <p:cNvPr id="1362" name="picture 1362"/>
          <p:cNvPicPr>
            <a:picLocks noChangeAspect="1"/>
          </p:cNvPicPr>
          <p:nvPr/>
        </p:nvPicPr>
        <p:blipFill>
          <a:blip r:embed="rId5"/>
          <a:stretch>
            <a:fillRect/>
          </a:stretch>
        </p:blipFill>
        <p:spPr>
          <a:xfrm rot="21600000">
            <a:off x="660433" y="746146"/>
            <a:ext cx="368235" cy="374589"/>
          </a:xfrm>
          <a:prstGeom prst="rect">
            <a:avLst/>
          </a:prstGeom>
        </p:spPr>
      </p:pic>
      <p:pic>
        <p:nvPicPr>
          <p:cNvPr id="1364" name="picture 1364"/>
          <p:cNvPicPr>
            <a:picLocks noChangeAspect="1"/>
          </p:cNvPicPr>
          <p:nvPr/>
        </p:nvPicPr>
        <p:blipFill>
          <a:blip r:embed="rId6"/>
          <a:stretch>
            <a:fillRect/>
          </a:stretch>
        </p:blipFill>
        <p:spPr>
          <a:xfrm rot="21600000">
            <a:off x="1079491" y="4603798"/>
            <a:ext cx="5721371" cy="12617"/>
          </a:xfrm>
          <a:prstGeom prst="rect">
            <a:avLst/>
          </a:prstGeom>
        </p:spPr>
      </p:pic>
      <p:pic>
        <p:nvPicPr>
          <p:cNvPr id="1366" name="picture 1366"/>
          <p:cNvPicPr>
            <a:picLocks noChangeAspect="1"/>
          </p:cNvPicPr>
          <p:nvPr/>
        </p:nvPicPr>
        <p:blipFill>
          <a:blip r:embed="rId7"/>
          <a:stretch>
            <a:fillRect/>
          </a:stretch>
        </p:blipFill>
        <p:spPr>
          <a:xfrm rot="21600000">
            <a:off x="6775451" y="530225"/>
            <a:ext cx="660388" cy="6350"/>
          </a:xfrm>
          <a:prstGeom prst="rect">
            <a:avLst/>
          </a:prstGeom>
        </p:spPr>
      </p:pic>
      <p:pic>
        <p:nvPicPr>
          <p:cNvPr id="1368" name="picture 1368"/>
          <p:cNvPicPr>
            <a:picLocks noChangeAspect="1"/>
          </p:cNvPicPr>
          <p:nvPr/>
        </p:nvPicPr>
        <p:blipFill>
          <a:blip r:embed="rId8"/>
          <a:stretch>
            <a:fillRect/>
          </a:stretch>
        </p:blipFill>
        <p:spPr>
          <a:xfrm rot="21600000">
            <a:off x="7410429" y="517521"/>
            <a:ext cx="6352" cy="3511605"/>
          </a:xfrm>
          <a:prstGeom prst="rect">
            <a:avLst/>
          </a:prstGeom>
        </p:spPr>
      </p:pic>
      <p:pic>
        <p:nvPicPr>
          <p:cNvPr id="1370" name="picture 1370"/>
          <p:cNvPicPr>
            <a:picLocks noChangeAspect="1"/>
          </p:cNvPicPr>
          <p:nvPr/>
        </p:nvPicPr>
        <p:blipFill>
          <a:blip r:embed="rId9"/>
          <a:stretch>
            <a:fillRect/>
          </a:stretch>
        </p:blipFill>
        <p:spPr>
          <a:xfrm rot="21600000">
            <a:off x="6775451" y="4079899"/>
            <a:ext cx="654034" cy="6350"/>
          </a:xfrm>
          <a:prstGeom prst="rect">
            <a:avLst/>
          </a:prstGeom>
        </p:spPr>
      </p:pic>
      <p:pic>
        <p:nvPicPr>
          <p:cNvPr id="1372" name="picture 1372"/>
          <p:cNvPicPr>
            <a:picLocks noChangeAspect="1"/>
          </p:cNvPicPr>
          <p:nvPr/>
        </p:nvPicPr>
        <p:blipFill>
          <a:blip r:embed="rId10"/>
          <a:stretch>
            <a:fillRect/>
          </a:stretch>
        </p:blipFill>
        <p:spPr>
          <a:xfrm rot="21600000">
            <a:off x="7410429" y="4073504"/>
            <a:ext cx="6352" cy="350518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4" name="picture 1374"/>
          <p:cNvPicPr>
            <a:picLocks noChangeAspect="1"/>
          </p:cNvPicPr>
          <p:nvPr/>
        </p:nvPicPr>
        <p:blipFill>
          <a:blip r:embed="rId1"/>
          <a:stretch>
            <a:fillRect/>
          </a:stretch>
        </p:blipFill>
        <p:spPr>
          <a:xfrm rot="21600000">
            <a:off x="1879564" y="739730"/>
            <a:ext cx="4305303" cy="2901974"/>
          </a:xfrm>
          <a:prstGeom prst="rect">
            <a:avLst/>
          </a:prstGeom>
        </p:spPr>
      </p:pic>
      <p:sp>
        <p:nvSpPr>
          <p:cNvPr id="1376" name="textbox 1376"/>
          <p:cNvSpPr/>
          <p:nvPr/>
        </p:nvSpPr>
        <p:spPr>
          <a:xfrm>
            <a:off x="1371573" y="5412282"/>
            <a:ext cx="4752340" cy="1176655"/>
          </a:xfrm>
          <a:prstGeom prst="rect">
            <a:avLst/>
          </a:prstGeom>
          <a:noFill/>
          <a:ln w="0" cap="flat">
            <a:noFill/>
            <a:prstDash val="solid"/>
            <a:miter lim="0"/>
          </a:ln>
        </p:spPr>
        <p:txBody>
          <a:bodyPr vert="horz" wrap="square" lIns="0" tIns="0" rIns="0" bIns="0"/>
          <a:lstStyle/>
          <a:p>
            <a:pPr algn="l" rtl="0" eaLnBrk="0">
              <a:lnSpc>
                <a:spcPct val="13000"/>
              </a:lnSpc>
            </a:pPr>
            <a:endParaRPr sz="100" dirty="0">
              <a:latin typeface="Arial" panose="020B0604020202020204"/>
              <a:ea typeface="Arial" panose="020B0604020202020204"/>
              <a:cs typeface="Arial" panose="020B0604020202020204"/>
            </a:endParaRPr>
          </a:p>
          <a:p>
            <a:pPr marL="12700" indent="285750" algn="l" rtl="0" eaLnBrk="0">
              <a:lnSpc>
                <a:spcPct val="132000"/>
              </a:lnSpc>
              <a:spcBef>
                <a:spcPts val="0"/>
              </a:spcBef>
            </a:pP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习近平指出：“越是面对风险挑战，越要稳住农业，越</a:t>
            </a:r>
            <a:r>
              <a:rPr sz="1200" kern="0" dirty="0">
                <a:solidFill>
                  <a:srgbClr val="000000">
                    <a:alpha val="100000"/>
                  </a:srgbClr>
                </a:solidFill>
                <a:latin typeface="黑体" panose="02010609060101010101" charset="-122"/>
                <a:ea typeface="黑体" panose="02010609060101010101" charset="-122"/>
                <a:cs typeface="黑体" panose="02010609060101010101" charset="-122"/>
              </a:rPr>
              <a:t>要确保粮食和重要副食品全。”维护粮食安全，要贯彻确保谷物基本自给、口粮绝对安全的新粮食安全观，坚持以我为主、立</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dirty="0">
                <a:solidFill>
                  <a:srgbClr val="000000">
                    <a:alpha val="100000"/>
                  </a:srgbClr>
                </a:solidFill>
                <a:latin typeface="黑体" panose="02010609060101010101" charset="-122"/>
                <a:ea typeface="黑体" panose="02010609060101010101" charset="-122"/>
                <a:cs typeface="黑体" panose="02010609060101010101" charset="-122"/>
              </a:rPr>
              <a:t>足国内、确保产能、适度进口、科技支撑，使我国的粮食产能与国家经济社会发展相同步，与人民需求相协调。全方位夯实粮食安全根基，抓紧抓好粮食和重要农产品稳产保供，提升</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粮食产能。耕地是粮食生产的命根子，要严守18亿亩耕地红线，坚决遏制“非农化</a:t>
            </a:r>
            <a:r>
              <a:rPr sz="1200" kern="0" dirty="0">
                <a:solidFill>
                  <a:srgbClr val="000000">
                    <a:alpha val="100000"/>
                  </a:srgbClr>
                </a:solidFill>
                <a:latin typeface="黑体" panose="02010609060101010101" charset="-122"/>
                <a:ea typeface="黑体" panose="02010609060101010101" charset="-122"/>
                <a:cs typeface="黑体" panose="02010609060101010101" charset="-122"/>
              </a:rPr>
              <a:t>”、有效防</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止”非粮化”。</a:t>
            </a:r>
            <a:endParaRPr sz="12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378" name="textbox 1378"/>
          <p:cNvSpPr/>
          <p:nvPr/>
        </p:nvSpPr>
        <p:spPr>
          <a:xfrm>
            <a:off x="1854228" y="4873584"/>
            <a:ext cx="3644900" cy="3752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marL="1398270" algn="l" rtl="0" eaLnBrk="0">
              <a:lnSpc>
                <a:spcPct val="96000"/>
              </a:lnSpc>
              <a:spcBef>
                <a:spcPts val="5"/>
              </a:spcBef>
            </a:pPr>
            <a:r>
              <a:rPr sz="900" b="1" kern="0" spc="-10" dirty="0">
                <a:solidFill>
                  <a:srgbClr val="FFFFFF">
                    <a:alpha val="100000"/>
                  </a:srgbClr>
                </a:solidFill>
                <a:latin typeface="黑体" panose="02010609060101010101" charset="-122"/>
                <a:ea typeface="黑体" panose="02010609060101010101" charset="-122"/>
                <a:cs typeface="黑体" panose="02010609060101010101" charset="-122"/>
                <a:sym typeface="+mn-ea"/>
              </a:rPr>
              <a:t>(二)维护粮食安全</a:t>
            </a:r>
            <a:endParaRPr sz="900" dirty="0">
              <a:latin typeface="黑体" panose="02010609060101010101" charset="-122"/>
              <a:ea typeface="黑体" panose="02010609060101010101" charset="-122"/>
              <a:cs typeface="黑体" panose="02010609060101010101" charset="-122"/>
            </a:endParaRPr>
          </a:p>
        </p:txBody>
      </p:sp>
      <p:pic>
        <p:nvPicPr>
          <p:cNvPr id="1384" name="picture 1384"/>
          <p:cNvPicPr>
            <a:picLocks noChangeAspect="1"/>
          </p:cNvPicPr>
          <p:nvPr/>
        </p:nvPicPr>
        <p:blipFill>
          <a:blip r:embed="rId2"/>
          <a:stretch>
            <a:fillRect/>
          </a:stretch>
        </p:blipFill>
        <p:spPr>
          <a:xfrm rot="21600000">
            <a:off x="609611" y="4016400"/>
            <a:ext cx="6826226" cy="69829"/>
          </a:xfrm>
          <a:prstGeom prst="rect">
            <a:avLst/>
          </a:prstGeom>
        </p:spPr>
      </p:pic>
      <p:pic>
        <p:nvPicPr>
          <p:cNvPr id="1386" name="picture 1386"/>
          <p:cNvPicPr>
            <a:picLocks noChangeAspect="1"/>
          </p:cNvPicPr>
          <p:nvPr/>
        </p:nvPicPr>
        <p:blipFill>
          <a:blip r:embed="rId3"/>
          <a:stretch>
            <a:fillRect/>
          </a:stretch>
        </p:blipFill>
        <p:spPr>
          <a:xfrm rot="21600000">
            <a:off x="5295930" y="4371957"/>
            <a:ext cx="1155679" cy="253968"/>
          </a:xfrm>
          <a:prstGeom prst="rect">
            <a:avLst/>
          </a:prstGeom>
        </p:spPr>
      </p:pic>
      <p:sp>
        <p:nvSpPr>
          <p:cNvPr id="1388" name="textbox 1388"/>
          <p:cNvSpPr/>
          <p:nvPr/>
        </p:nvSpPr>
        <p:spPr>
          <a:xfrm>
            <a:off x="1084580" y="4364355"/>
            <a:ext cx="4152900" cy="26352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400" b="1" kern="0" spc="80" dirty="0">
                <a:solidFill>
                  <a:srgbClr val="FB0000">
                    <a:alpha val="100000"/>
                  </a:srgbClr>
                </a:solidFill>
                <a:latin typeface="黑体" panose="02010609060101010101" charset="-122"/>
                <a:ea typeface="黑体" panose="02010609060101010101" charset="-122"/>
                <a:cs typeface="黑体" panose="02010609060101010101" charset="-122"/>
              </a:rPr>
              <a:t>五</a:t>
            </a:r>
            <a:r>
              <a:rPr sz="1400" kern="0" spc="80" dirty="0">
                <a:solidFill>
                  <a:srgbClr val="FB0000">
                    <a:alpha val="100000"/>
                  </a:srgbClr>
                </a:solidFill>
                <a:latin typeface="黑体" panose="02010609060101010101" charset="-122"/>
                <a:ea typeface="黑体" panose="02010609060101010101" charset="-122"/>
                <a:cs typeface="黑体" panose="02010609060101010101" charset="-122"/>
              </a:rPr>
              <a:t> </a:t>
            </a:r>
            <a:r>
              <a:rPr sz="1400" b="1" kern="0" spc="8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、着力防范化解重点经济领域安全风险</a:t>
            </a:r>
            <a:endParaRPr sz="1400" b="1" kern="0" spc="8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
        <p:nvSpPr>
          <p:cNvPr id="1390" name="textbox 1390"/>
          <p:cNvSpPr/>
          <p:nvPr/>
        </p:nvSpPr>
        <p:spPr>
          <a:xfrm>
            <a:off x="1276357" y="2051663"/>
            <a:ext cx="433069" cy="657859"/>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101000"/>
              </a:lnSpc>
              <a:spcBef>
                <a:spcPts val="0"/>
              </a:spcBef>
            </a:pPr>
            <a:r>
              <a:rPr sz="900" kern="0" spc="-10" dirty="0">
                <a:solidFill>
                  <a:srgbClr val="000000">
                    <a:alpha val="100000"/>
                  </a:srgbClr>
                </a:solidFill>
                <a:latin typeface="仿宋" panose="02010609060101010101" charset="-122"/>
                <a:ea typeface="仿宋" panose="02010609060101010101" charset="-122"/>
                <a:cs typeface="仿宋" panose="02010609060101010101" charset="-122"/>
              </a:rPr>
              <a:t>2023年5</a:t>
            </a:r>
            <a:r>
              <a:rPr sz="900" kern="0" spc="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月，国家</a:t>
            </a: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金融监督</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000000">
                    <a:alpha val="100000"/>
                  </a:srgbClr>
                </a:solidFill>
                <a:latin typeface="仿宋" panose="02010609060101010101" charset="-122"/>
                <a:ea typeface="仿宋" panose="02010609060101010101" charset="-122"/>
                <a:cs typeface="仿宋" panose="02010609060101010101" charset="-122"/>
              </a:rPr>
              <a:t>管理总局</a:t>
            </a:r>
            <a:r>
              <a:rPr sz="800" kern="0" spc="30" dirty="0">
                <a:solidFill>
                  <a:srgbClr val="000000">
                    <a:alpha val="100000"/>
                  </a:srgbClr>
                </a:solidFill>
                <a:latin typeface="仿宋" panose="02010609060101010101" charset="-122"/>
                <a:ea typeface="仿宋" panose="02010609060101010101" charset="-122"/>
                <a:cs typeface="仿宋" panose="02010609060101010101" charset="-122"/>
              </a:rPr>
              <a:t> </a:t>
            </a: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正式挂牌</a:t>
            </a:r>
            <a:endParaRPr sz="800" dirty="0">
              <a:latin typeface="仿宋" panose="02010609060101010101" charset="-122"/>
              <a:ea typeface="仿宋" panose="02010609060101010101" charset="-122"/>
              <a:cs typeface="仿宋" panose="02010609060101010101" charset="-122"/>
            </a:endParaRPr>
          </a:p>
        </p:txBody>
      </p:sp>
      <p:pic>
        <p:nvPicPr>
          <p:cNvPr id="1392" name="picture 1392"/>
          <p:cNvPicPr>
            <a:picLocks noChangeAspect="1"/>
          </p:cNvPicPr>
          <p:nvPr/>
        </p:nvPicPr>
        <p:blipFill>
          <a:blip r:embed="rId4"/>
          <a:stretch>
            <a:fillRect/>
          </a:stretch>
        </p:blipFill>
        <p:spPr>
          <a:xfrm rot="21600000">
            <a:off x="654080" y="4289404"/>
            <a:ext cx="374587" cy="368280"/>
          </a:xfrm>
          <a:prstGeom prst="rect">
            <a:avLst/>
          </a:prstGeom>
        </p:spPr>
      </p:pic>
      <p:pic>
        <p:nvPicPr>
          <p:cNvPr id="1394" name="picture 1394"/>
          <p:cNvPicPr>
            <a:picLocks noChangeAspect="1"/>
          </p:cNvPicPr>
          <p:nvPr/>
        </p:nvPicPr>
        <p:blipFill>
          <a:blip r:embed="rId5"/>
          <a:stretch>
            <a:fillRect/>
          </a:stretch>
        </p:blipFill>
        <p:spPr>
          <a:xfrm rot="21600000">
            <a:off x="1079491" y="4600582"/>
            <a:ext cx="5721371" cy="12725"/>
          </a:xfrm>
          <a:prstGeom prst="rect">
            <a:avLst/>
          </a:prstGeom>
        </p:spPr>
      </p:pic>
      <p:pic>
        <p:nvPicPr>
          <p:cNvPr id="1396" name="picture 1396"/>
          <p:cNvPicPr>
            <a:picLocks noChangeAspect="1"/>
          </p:cNvPicPr>
          <p:nvPr/>
        </p:nvPicPr>
        <p:blipFill>
          <a:blip r:embed="rId6"/>
          <a:stretch>
            <a:fillRect/>
          </a:stretch>
        </p:blipFill>
        <p:spPr>
          <a:xfrm rot="21600000">
            <a:off x="6769099" y="530225"/>
            <a:ext cx="673093" cy="6350"/>
          </a:xfrm>
          <a:prstGeom prst="rect">
            <a:avLst/>
          </a:prstGeom>
        </p:spPr>
      </p:pic>
      <p:pic>
        <p:nvPicPr>
          <p:cNvPr id="1398" name="picture 1398"/>
          <p:cNvPicPr>
            <a:picLocks noChangeAspect="1"/>
          </p:cNvPicPr>
          <p:nvPr/>
        </p:nvPicPr>
        <p:blipFill>
          <a:blip r:embed="rId7"/>
          <a:stretch>
            <a:fillRect/>
          </a:stretch>
        </p:blipFill>
        <p:spPr>
          <a:xfrm rot="21600000">
            <a:off x="7410429" y="517521"/>
            <a:ext cx="6352" cy="3524224"/>
          </a:xfrm>
          <a:prstGeom prst="rect">
            <a:avLst/>
          </a:prstGeom>
        </p:spPr>
      </p:pic>
      <p:pic>
        <p:nvPicPr>
          <p:cNvPr id="1400" name="picture 1400"/>
          <p:cNvPicPr>
            <a:picLocks noChangeAspect="1"/>
          </p:cNvPicPr>
          <p:nvPr/>
        </p:nvPicPr>
        <p:blipFill>
          <a:blip r:embed="rId8"/>
          <a:stretch>
            <a:fillRect/>
          </a:stretch>
        </p:blipFill>
        <p:spPr>
          <a:xfrm rot="21600000">
            <a:off x="7410429" y="4067194"/>
            <a:ext cx="6352" cy="351791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 name="table 1402"/>
          <p:cNvGraphicFramePr>
            <a:graphicFrameLocks noGrp="1"/>
          </p:cNvGraphicFramePr>
          <p:nvPr>
            <p:custDataLst>
              <p:tags r:id="rId1"/>
            </p:custDataLst>
          </p:nvPr>
        </p:nvGraphicFramePr>
        <p:xfrm>
          <a:off x="593725" y="591185"/>
          <a:ext cx="6841490" cy="6993890"/>
        </p:xfrm>
        <a:graphic>
          <a:graphicData uri="http://schemas.openxmlformats.org/drawingml/2006/table">
            <a:tbl>
              <a:tblPr/>
              <a:tblGrid>
                <a:gridCol w="1271270"/>
                <a:gridCol w="5570220"/>
              </a:tblGrid>
              <a:tr h="3214370">
                <a:tc gridSpan="2">
                  <a:txBody>
                    <a:bodyPr/>
                    <a:lstStyle/>
                    <a:p>
                      <a:pPr algn="l" rtl="0" eaLnBrk="0">
                        <a:lnSpc>
                          <a:spcPct val="127000"/>
                        </a:lnSpc>
                        <a:spcAft>
                          <a:spcPts val="0"/>
                        </a:spcAft>
                      </a:pPr>
                      <a:r>
                        <a:rPr lang="en-US" sz="600" b="1" kern="0" spc="-20" dirty="0">
                          <a:solidFill>
                            <a:srgbClr val="FB0000">
                              <a:alpha val="100000"/>
                            </a:srgbClr>
                          </a:solidFill>
                          <a:latin typeface="黑体" panose="02010609060101010101" charset="-122"/>
                          <a:ea typeface="黑体" panose="02010609060101010101" charset="-122"/>
                          <a:cs typeface="黑体" panose="02010609060101010101" charset="-122"/>
                        </a:rPr>
                        <a:t> </a:t>
                      </a:r>
                      <a:endParaRPr lang="en-US" sz="600" b="1" kern="0" spc="-20" dirty="0">
                        <a:solidFill>
                          <a:srgbClr val="FB0000">
                            <a:alpha val="100000"/>
                          </a:srgbClr>
                        </a:solidFill>
                        <a:latin typeface="黑体" panose="02010609060101010101" charset="-122"/>
                        <a:ea typeface="黑体" panose="02010609060101010101" charset="-122"/>
                        <a:cs typeface="黑体" panose="02010609060101010101" charset="-122"/>
                      </a:endParaRPr>
                    </a:p>
                    <a:p>
                      <a:pPr algn="l" rtl="0" eaLnBrk="0">
                        <a:lnSpc>
                          <a:spcPct val="127000"/>
                        </a:lnSpc>
                      </a:pPr>
                      <a:r>
                        <a:rPr lang="en-US" sz="1600" b="1"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2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2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2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、着力防范化解重点经济领域安全风险</a:t>
                      </a:r>
                      <a:endParaRPr sz="1600" dirty="0">
                        <a:latin typeface="黑体" panose="02010609060101010101" charset="-122"/>
                        <a:ea typeface="黑体" panose="02010609060101010101" charset="-122"/>
                        <a:cs typeface="黑体" panose="02010609060101010101" charset="-122"/>
                      </a:endParaRPr>
                    </a:p>
                    <a:p>
                      <a:pPr algn="l" rtl="0" eaLnBrk="0">
                        <a:lnSpc>
                          <a:spcPct val="105000"/>
                        </a:lnSpc>
                      </a:pPr>
                      <a:endParaRPr sz="16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1060450" indent="0" algn="l" rtl="0" eaLnBrk="0" fontAlgn="auto">
                        <a:lnSpc>
                          <a:spcPct val="150000"/>
                        </a:lnSpc>
                        <a:spcBef>
                          <a:spcPts val="310"/>
                        </a:spcBef>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要树立节约减损就是增产的理念，持续深化食物节约各项行动，让节约粮食在全社会蔚</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然成风。要落实藏粮于地、藏粮于技战略，在巩固中创新农业生产基本制度，加快粮食生产</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科技创新，向科技要产量、要效益，向创新要竞争力，加快实施农业生物育种重大科技项目</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81851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,早日实现重要农产品的种业科技自立自强、种源自主可控，不断在更高水平上维护和塑造</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我国粮食安全。同时，解决吃饭问题不能光盯着有限的耕地，还要树立大食物观。我国幅员</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辽阔、陆海兼备，在耕地之外，还有40多亿亩林地、近40亿亩草地和大量的江河湖海等资源</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。要在大食物观视域中高质量发展肉、蛋、禽、奶、鱼、果、菌、茶等，构建多元化食物供</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774065" indent="0" algn="l" rtl="0" eaLnBrk="0" fontAlgn="auto">
                        <a:lnSpc>
                          <a:spcPct val="150000"/>
                        </a:lnSpc>
                      </a:pP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给体系，在牢牢把握粮食安全主动权基础上不断塑造粮食安全。</a:t>
                      </a:r>
                      <a:endParaRPr sz="1000" kern="0" spc="-8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a:noFill/>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a:noFill/>
                    </a:lnB>
                  </a:tcPr>
                </a:tc>
              </a:tr>
              <a:tr h="3779520">
                <a:tc>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marL="621665" algn="l" rtl="0" eaLnBrk="0">
                        <a:lnSpc>
                          <a:spcPct val="102000"/>
                        </a:lnSpc>
                        <a:spcBef>
                          <a:spcPts val="0"/>
                        </a:spcBef>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黑龙江北大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荒农业股份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有限公司新   </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华分公司水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稻收割现场。</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受访者供图</a:t>
                      </a:r>
                      <a:endParaRPr sz="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a:noFill/>
                    </a:lnR>
                    <a:lnT>
                      <a:noFill/>
                    </a:lnT>
                    <a:lnB w="9525"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tcPr>
                </a:tc>
              </a:tr>
            </a:tbl>
          </a:graphicData>
        </a:graphic>
      </p:graphicFrame>
      <p:pic>
        <p:nvPicPr>
          <p:cNvPr id="1404" name="picture 1404"/>
          <p:cNvPicPr>
            <a:picLocks noChangeAspect="1"/>
          </p:cNvPicPr>
          <p:nvPr/>
        </p:nvPicPr>
        <p:blipFill>
          <a:blip r:embed="rId2"/>
          <a:stretch>
            <a:fillRect/>
          </a:stretch>
        </p:blipFill>
        <p:spPr>
          <a:xfrm rot="21600000">
            <a:off x="1974856" y="4276679"/>
            <a:ext cx="4603733" cy="2997253"/>
          </a:xfrm>
          <a:prstGeom prst="rect">
            <a:avLst/>
          </a:prstGeom>
        </p:spPr>
      </p:pic>
      <p:sp>
        <p:nvSpPr>
          <p:cNvPr id="1406" name="textbox 1406"/>
          <p:cNvSpPr/>
          <p:nvPr/>
        </p:nvSpPr>
        <p:spPr>
          <a:xfrm>
            <a:off x="1860581" y="1330325"/>
            <a:ext cx="366395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1391920" algn="l" rtl="0" eaLnBrk="0">
              <a:lnSpc>
                <a:spcPct val="96000"/>
              </a:lnSpc>
              <a:spcBef>
                <a:spcPts val="5"/>
              </a:spcBef>
            </a:pP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(二)维护粮食安全</a:t>
            </a:r>
            <a:endParaRPr sz="1000" dirty="0">
              <a:latin typeface="黑体" panose="02010609060101010101" charset="-122"/>
              <a:ea typeface="黑体" panose="02010609060101010101" charset="-122"/>
              <a:cs typeface="黑体" panose="02010609060101010101" charset="-122"/>
            </a:endParaRPr>
          </a:p>
        </p:txBody>
      </p:sp>
      <p:pic>
        <p:nvPicPr>
          <p:cNvPr id="1412" name="picture 1412"/>
          <p:cNvPicPr>
            <a:picLocks noChangeAspect="1"/>
          </p:cNvPicPr>
          <p:nvPr/>
        </p:nvPicPr>
        <p:blipFill>
          <a:blip r:embed="rId3"/>
          <a:stretch>
            <a:fillRect/>
          </a:stretch>
        </p:blipFill>
        <p:spPr>
          <a:xfrm rot="21600000">
            <a:off x="5321265" y="822282"/>
            <a:ext cx="1149401" cy="254075"/>
          </a:xfrm>
          <a:prstGeom prst="rect">
            <a:avLst/>
          </a:prstGeom>
        </p:spPr>
      </p:pic>
      <p:pic>
        <p:nvPicPr>
          <p:cNvPr id="1414" name="picture 1414"/>
          <p:cNvPicPr>
            <a:picLocks noChangeAspect="1"/>
          </p:cNvPicPr>
          <p:nvPr/>
        </p:nvPicPr>
        <p:blipFill>
          <a:blip r:embed="rId4"/>
          <a:stretch>
            <a:fillRect/>
          </a:stretch>
        </p:blipFill>
        <p:spPr>
          <a:xfrm rot="21600000">
            <a:off x="1079491" y="1038183"/>
            <a:ext cx="5727722" cy="25451"/>
          </a:xfrm>
          <a:prstGeom prst="rect">
            <a:avLst/>
          </a:prstGeom>
        </p:spPr>
      </p:pic>
      <p:pic>
        <p:nvPicPr>
          <p:cNvPr id="1416" name="picture 1416"/>
          <p:cNvPicPr>
            <a:picLocks noChangeAspect="1"/>
          </p:cNvPicPr>
          <p:nvPr/>
        </p:nvPicPr>
        <p:blipFill>
          <a:blip r:embed="rId5"/>
          <a:stretch>
            <a:fillRect/>
          </a:stretch>
        </p:blipFill>
        <p:spPr>
          <a:xfrm rot="21600000">
            <a:off x="666785" y="746145"/>
            <a:ext cx="368235" cy="361970"/>
          </a:xfrm>
          <a:prstGeom prst="rect">
            <a:avLst/>
          </a:prstGeom>
        </p:spPr>
      </p:pic>
      <p:pic>
        <p:nvPicPr>
          <p:cNvPr id="1418" name="picture 1418"/>
          <p:cNvPicPr>
            <a:picLocks noChangeAspect="1"/>
          </p:cNvPicPr>
          <p:nvPr/>
        </p:nvPicPr>
        <p:blipFill>
          <a:blip r:embed="rId6"/>
          <a:stretch>
            <a:fillRect/>
          </a:stretch>
        </p:blipFill>
        <p:spPr>
          <a:xfrm rot="21600000">
            <a:off x="6769099" y="4079899"/>
            <a:ext cx="666741" cy="635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0" name="textbox 1420"/>
          <p:cNvSpPr/>
          <p:nvPr>
            <p:custDataLst>
              <p:tags r:id="rId1"/>
            </p:custDataLst>
          </p:nvPr>
        </p:nvSpPr>
        <p:spPr>
          <a:xfrm>
            <a:off x="1365220" y="2014905"/>
            <a:ext cx="4716145" cy="1192530"/>
          </a:xfrm>
          <a:prstGeom prst="rect">
            <a:avLst/>
          </a:prstGeom>
          <a:noFill/>
          <a:ln w="0" cap="flat">
            <a:noFill/>
            <a:prstDash val="solid"/>
            <a:miter lim="0"/>
          </a:ln>
        </p:spPr>
        <p:txBody>
          <a:bodyPr vert="horz" wrap="square" lIns="0" tIns="168" rIns="0" bIns="0"/>
          <a:lstStyle/>
          <a:p>
            <a:pPr marL="12700" indent="285750" algn="l" rtl="0" eaLnBrk="0">
              <a:lnSpc>
                <a:spcPct val="129000"/>
              </a:lnSpc>
              <a:spcBef>
                <a:spcPts val="0"/>
              </a:spcBef>
              <a:spcAft>
                <a:spcPts val="0"/>
              </a:spcAft>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要围绕发展新质生产</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力布局产业链，着力提升产业链供应链韧性和安全水平。巩固提升</a:t>
            </a:r>
            <a:r>
              <a:rPr sz="12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优势产业的国际领先地位</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，持续增强高铁、电力装备、新能源、通信设备等领域的全产业链</a:t>
            </a:r>
            <a:r>
              <a:rPr sz="1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优势，增强我国在全球产业链供</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应链中的影响力和竞争力，拉紧国际产业链对我国的依存关</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系，形成对外方人为断供的有力反</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制。加快补齐产业链供应链短板，加强应用牵引、整机带</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动，突破核心基础零部件和</a:t>
            </a:r>
            <a:r>
              <a:rPr sz="1200" kern="0" spc="-90" dirty="0">
                <a:solidFill>
                  <a:srgbClr val="000000">
                    <a:alpha val="100000"/>
                  </a:srgbClr>
                </a:solidFill>
                <a:latin typeface="黑体" panose="02010609060101010101" charset="-122"/>
                <a:ea typeface="黑体" panose="02010609060101010101" charset="-122"/>
                <a:cs typeface="黑体" panose="02010609060101010101" charset="-122"/>
              </a:rPr>
              <a:t>元器件、先进基础工艺、关键基础材料、产业技术基础等领域短</a:t>
            </a:r>
            <a:r>
              <a:rPr sz="1200" kern="0" spc="-50" dirty="0">
                <a:solidFill>
                  <a:srgbClr val="000000">
                    <a:alpha val="100000"/>
                  </a:srgbClr>
                </a:solidFill>
                <a:latin typeface="黑体" panose="02010609060101010101" charset="-122"/>
                <a:ea typeface="黑体" panose="02010609060101010101" charset="-122"/>
                <a:cs typeface="黑体" panose="02010609060101010101" charset="-122"/>
              </a:rPr>
              <a:t>板。</a:t>
            </a:r>
            <a:endParaRPr sz="1200" kern="0" spc="-5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422" name="textbox 1422"/>
          <p:cNvSpPr/>
          <p:nvPr>
            <p:custDataLst>
              <p:tags r:id="rId2"/>
            </p:custDataLst>
          </p:nvPr>
        </p:nvSpPr>
        <p:spPr>
          <a:xfrm>
            <a:off x="1365220" y="5399455"/>
            <a:ext cx="4686934" cy="1003935"/>
          </a:xfrm>
          <a:prstGeom prst="rect">
            <a:avLst/>
          </a:prstGeom>
          <a:noFill/>
          <a:ln w="0" cap="flat">
            <a:noFill/>
            <a:prstDash val="solid"/>
            <a:miter lim="0"/>
          </a:ln>
        </p:spPr>
        <p:txBody>
          <a:bodyPr vert="horz" wrap="square" lIns="0" tIns="0" rIns="0" bIns="0"/>
          <a:lstStyle/>
          <a:p>
            <a:pPr algn="l" rtl="0" eaLnBrk="0">
              <a:lnSpc>
                <a:spcPct val="34000"/>
              </a:lnSpc>
            </a:pPr>
            <a:endParaRPr sz="100" dirty="0">
              <a:latin typeface="Arial" panose="020B0604020202020204"/>
              <a:ea typeface="Arial" panose="020B0604020202020204"/>
              <a:cs typeface="Arial" panose="020B0604020202020204"/>
            </a:endParaRPr>
          </a:p>
          <a:p>
            <a:pPr marL="12700" indent="285750" algn="l" rtl="0" eaLnBrk="0">
              <a:lnSpc>
                <a:spcPct val="132000"/>
              </a:lnSpc>
              <a:spcBef>
                <a:spcPts val="0"/>
              </a:spcBef>
            </a:pP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提高企业的根植性，在构建新发展格局中要不断促进产业在国内有序转移，“即使向外 转移也要想方设法把产业链关键环节留在国内",努力解决基础研究、成果转化、市场应用有 机衔接问题。继续推进经济全球化，坚定维护多边贸易体制，推动形成维护全球产业链供应</a:t>
            </a:r>
            <a:r>
              <a:rPr sz="1200" kern="0" spc="-80" dirty="0">
                <a:solidFill>
                  <a:srgbClr val="000000">
                    <a:alpha val="100000"/>
                  </a:srgbClr>
                </a:solidFill>
                <a:latin typeface="黑体" panose="02010609060101010101" charset="-122"/>
                <a:ea typeface="黑体" panose="02010609060101010101" charset="-122"/>
                <a:cs typeface="黑体" panose="02010609060101010101" charset="-122"/>
              </a:rPr>
              <a:t> 链安全、消除非经济因素干扰的国际共识和准则，坚决反对把产业链供应链政治化、武器化 、泛安全化，维护全球产业链供应链安全畅通运转。</a:t>
            </a:r>
            <a:endParaRPr sz="1200" kern="0" spc="-8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424" name="textbox 1424"/>
          <p:cNvSpPr/>
          <p:nvPr>
            <p:custDataLst>
              <p:tags r:id="rId3"/>
            </p:custDataLst>
          </p:nvPr>
        </p:nvSpPr>
        <p:spPr>
          <a:xfrm>
            <a:off x="1847876" y="4873584"/>
            <a:ext cx="3683000" cy="381634"/>
          </a:xfrm>
          <a:prstGeom prst="roundRect">
            <a:avLst/>
          </a:prstGeom>
          <a:solidFill>
            <a:srgbClr val="BE0000">
              <a:alpha val="100000"/>
            </a:srgbClr>
          </a:solidFill>
          <a:ln w="0" cap="flat">
            <a:noFill/>
            <a:prstDash val="solid"/>
            <a:miter lim="0"/>
          </a:ln>
        </p:spPr>
        <p:txBody>
          <a:bodyPr vert="horz" wrap="square" lIns="0" tIns="0" rIns="0" bIns="0"/>
          <a:lstStyle/>
          <a:p>
            <a:pPr algn="l" rtl="0" eaLnBrk="0">
              <a:lnSpc>
                <a:spcPct val="106000"/>
              </a:lnSpc>
            </a:pPr>
            <a:endParaRPr sz="800" dirty="0">
              <a:latin typeface="Arial" panose="020B0604020202020204"/>
              <a:ea typeface="Arial" panose="020B0604020202020204"/>
              <a:cs typeface="Arial" panose="020B0604020202020204"/>
            </a:endParaRPr>
          </a:p>
          <a:p>
            <a:pPr marL="1169670" algn="l" rtl="0" eaLnBrk="0">
              <a:lnSpc>
                <a:spcPct val="96000"/>
              </a:lnSpc>
              <a:spcBef>
                <a:spcPts val="5"/>
              </a:spcBef>
            </a:pPr>
            <a:r>
              <a:rPr sz="1000" b="1" kern="0" spc="-80" dirty="0">
                <a:solidFill>
                  <a:srgbClr val="FFFFFF">
                    <a:alpha val="100000"/>
                  </a:srgbClr>
                </a:solidFill>
                <a:latin typeface="黑体" panose="02010609060101010101" charset="-122"/>
                <a:ea typeface="黑体" panose="02010609060101010101" charset="-122"/>
                <a:cs typeface="黑体" panose="02010609060101010101" charset="-122"/>
                <a:sym typeface="+mn-ea"/>
              </a:rPr>
              <a:t>(三)维护产业链供</a:t>
            </a: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应链安全</a:t>
            </a:r>
            <a:endParaRPr sz="1000" dirty="0">
              <a:latin typeface="黑体" panose="02010609060101010101" charset="-122"/>
              <a:ea typeface="黑体" panose="02010609060101010101" charset="-122"/>
              <a:cs typeface="黑体" panose="02010609060101010101" charset="-122"/>
            </a:endParaRPr>
          </a:p>
        </p:txBody>
      </p:sp>
      <p:sp>
        <p:nvSpPr>
          <p:cNvPr id="1426" name="textbox 1426"/>
          <p:cNvSpPr/>
          <p:nvPr>
            <p:custDataLst>
              <p:tags r:id="rId4"/>
            </p:custDataLst>
          </p:nvPr>
        </p:nvSpPr>
        <p:spPr>
          <a:xfrm>
            <a:off x="1854228" y="1330325"/>
            <a:ext cx="3670300" cy="362584"/>
          </a:xfrm>
          <a:prstGeom prst="roundRect">
            <a:avLst/>
          </a:prstGeom>
          <a:solidFill>
            <a:srgbClr val="BD0000">
              <a:alpha val="100000"/>
            </a:srgbClr>
          </a:solidFill>
          <a:ln w="0" cap="flat">
            <a:noFill/>
            <a:prstDash val="solid"/>
            <a:miter lim="0"/>
          </a:ln>
        </p:spPr>
        <p:txBody>
          <a:bodyPr vert="horz" wrap="square" lIns="0" tIns="0" rIns="0" bIns="0"/>
          <a:lstStyle/>
          <a:p>
            <a:pPr algn="l" rtl="0" eaLnBrk="0">
              <a:lnSpc>
                <a:spcPct val="101000"/>
              </a:lnSpc>
            </a:pPr>
            <a:endParaRPr sz="800" dirty="0">
              <a:latin typeface="Arial" panose="020B0604020202020204"/>
              <a:ea typeface="Arial" panose="020B0604020202020204"/>
              <a:cs typeface="Arial" panose="020B0604020202020204"/>
            </a:endParaRPr>
          </a:p>
          <a:p>
            <a:pPr marL="1163320" algn="l" rtl="0" eaLnBrk="0">
              <a:lnSpc>
                <a:spcPct val="96000"/>
              </a:lnSpc>
              <a:spcBef>
                <a:spcPts val="0"/>
              </a:spcBef>
            </a:pPr>
            <a:r>
              <a:rPr sz="1000" b="1" kern="0" spc="-80" dirty="0">
                <a:solidFill>
                  <a:srgbClr val="FFFFFF">
                    <a:alpha val="100000"/>
                  </a:srgbClr>
                </a:solidFill>
                <a:latin typeface="黑体" panose="02010609060101010101" charset="-122"/>
                <a:ea typeface="黑体" panose="02010609060101010101" charset="-122"/>
                <a:cs typeface="黑体" panose="02010609060101010101" charset="-122"/>
                <a:sym typeface="+mn-ea"/>
              </a:rPr>
              <a:t>(三)维护产业链供</a:t>
            </a:r>
            <a:r>
              <a:rPr sz="1000" b="1" kern="0" spc="-90" dirty="0">
                <a:solidFill>
                  <a:srgbClr val="FFFFFF">
                    <a:alpha val="100000"/>
                  </a:srgbClr>
                </a:solidFill>
                <a:latin typeface="黑体" panose="02010609060101010101" charset="-122"/>
                <a:ea typeface="黑体" panose="02010609060101010101" charset="-122"/>
                <a:cs typeface="黑体" panose="02010609060101010101" charset="-122"/>
                <a:sym typeface="+mn-ea"/>
              </a:rPr>
              <a:t>应链安全</a:t>
            </a:r>
            <a:endParaRPr sz="1000" dirty="0">
              <a:latin typeface="黑体" panose="02010609060101010101" charset="-122"/>
              <a:ea typeface="黑体" panose="02010609060101010101" charset="-122"/>
              <a:cs typeface="黑体" panose="02010609060101010101" charset="-122"/>
            </a:endParaRPr>
          </a:p>
        </p:txBody>
      </p:sp>
      <p:pic>
        <p:nvPicPr>
          <p:cNvPr id="1432" name="picture 1432"/>
          <p:cNvPicPr>
            <a:picLocks noChangeAspect="1"/>
          </p:cNvPicPr>
          <p:nvPr>
            <p:custDataLst>
              <p:tags r:id="rId5"/>
            </p:custDataLst>
          </p:nvPr>
        </p:nvPicPr>
        <p:blipFill>
          <a:blip r:embed="rId6"/>
          <a:stretch>
            <a:fillRect/>
          </a:stretch>
        </p:blipFill>
        <p:spPr>
          <a:xfrm rot="21600000">
            <a:off x="5308636" y="822283"/>
            <a:ext cx="1162031" cy="279418"/>
          </a:xfrm>
          <a:prstGeom prst="rect">
            <a:avLst/>
          </a:prstGeom>
        </p:spPr>
      </p:pic>
      <p:sp>
        <p:nvSpPr>
          <p:cNvPr id="1434" name="textbox 1434"/>
          <p:cNvSpPr/>
          <p:nvPr>
            <p:custDataLst>
              <p:tags r:id="rId7"/>
            </p:custDataLst>
          </p:nvPr>
        </p:nvSpPr>
        <p:spPr>
          <a:xfrm>
            <a:off x="1071880" y="704215"/>
            <a:ext cx="4035425" cy="25717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13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、着力防范化解重点经济领域安全风险</a:t>
            </a:r>
            <a:endParaRPr sz="16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sp>
        <p:nvSpPr>
          <p:cNvPr id="1436" name="textbox 1436"/>
          <p:cNvSpPr/>
          <p:nvPr>
            <p:custDataLst>
              <p:tags r:id="rId8"/>
            </p:custDataLst>
          </p:nvPr>
        </p:nvSpPr>
        <p:spPr>
          <a:xfrm>
            <a:off x="1082675" y="4247515"/>
            <a:ext cx="4158615" cy="28003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五</a:t>
            </a:r>
            <a:r>
              <a:rPr sz="1600" kern="0" spc="-180" dirty="0">
                <a:solidFill>
                  <a:srgbClr val="FB0000">
                    <a:alpha val="100000"/>
                  </a:srgbClr>
                </a:solidFill>
                <a:latin typeface="黑体" panose="02010609060101010101" charset="-122"/>
                <a:ea typeface="黑体" panose="02010609060101010101" charset="-122"/>
                <a:cs typeface="黑体" panose="02010609060101010101" charset="-122"/>
              </a:rPr>
              <a:t> </a:t>
            </a:r>
            <a:r>
              <a:rPr sz="1600" b="1" kern="0" spc="-10" dirty="0">
                <a:solidFill>
                  <a:srgbClr val="FB0000">
                    <a:alpha val="100000"/>
                  </a:srgbClr>
                </a:solidFill>
                <a:latin typeface="黑体" panose="02010609060101010101" charset="-122"/>
                <a:ea typeface="黑体" panose="02010609060101010101" charset="-122"/>
                <a:cs typeface="黑体" panose="02010609060101010101" charset="-122"/>
              </a:rPr>
              <a:t>、着力防范化解重点经济领域安全风险</a:t>
            </a:r>
            <a:endParaRPr sz="1600" b="1" kern="0" spc="-10" dirty="0">
              <a:solidFill>
                <a:srgbClr val="FB0000">
                  <a:alpha val="100000"/>
                </a:srgbClr>
              </a:solidFill>
              <a:latin typeface="黑体" panose="02010609060101010101" charset="-122"/>
              <a:ea typeface="黑体" panose="02010609060101010101" charset="-122"/>
              <a:cs typeface="黑体" panose="02010609060101010101" charset="-122"/>
            </a:endParaRPr>
          </a:p>
        </p:txBody>
      </p:sp>
      <p:pic>
        <p:nvPicPr>
          <p:cNvPr id="1438" name="picture 1438"/>
          <p:cNvPicPr>
            <a:picLocks noChangeAspect="1"/>
          </p:cNvPicPr>
          <p:nvPr>
            <p:custDataLst>
              <p:tags r:id="rId9"/>
            </p:custDataLst>
          </p:nvPr>
        </p:nvPicPr>
        <p:blipFill>
          <a:blip r:embed="rId10"/>
          <a:stretch>
            <a:fillRect/>
          </a:stretch>
        </p:blipFill>
        <p:spPr>
          <a:xfrm rot="21600000">
            <a:off x="5314913" y="4403716"/>
            <a:ext cx="1111285" cy="203174"/>
          </a:xfrm>
          <a:prstGeom prst="rect">
            <a:avLst/>
          </a:prstGeom>
        </p:spPr>
      </p:pic>
      <p:pic>
        <p:nvPicPr>
          <p:cNvPr id="1440" name="picture 1440"/>
          <p:cNvPicPr>
            <a:picLocks noChangeAspect="1"/>
          </p:cNvPicPr>
          <p:nvPr>
            <p:custDataLst>
              <p:tags r:id="rId11"/>
            </p:custDataLst>
          </p:nvPr>
        </p:nvPicPr>
        <p:blipFill>
          <a:blip r:embed="rId12"/>
          <a:stretch>
            <a:fillRect/>
          </a:stretch>
        </p:blipFill>
        <p:spPr>
          <a:xfrm rot="21600000">
            <a:off x="654080" y="4289404"/>
            <a:ext cx="374587" cy="368280"/>
          </a:xfrm>
          <a:prstGeom prst="rect">
            <a:avLst/>
          </a:prstGeom>
        </p:spPr>
      </p:pic>
      <p:pic>
        <p:nvPicPr>
          <p:cNvPr id="1442" name="picture 1442"/>
          <p:cNvPicPr>
            <a:picLocks noChangeAspect="1"/>
          </p:cNvPicPr>
          <p:nvPr>
            <p:custDataLst>
              <p:tags r:id="rId13"/>
            </p:custDataLst>
          </p:nvPr>
        </p:nvPicPr>
        <p:blipFill>
          <a:blip r:embed="rId14"/>
          <a:stretch>
            <a:fillRect/>
          </a:stretch>
        </p:blipFill>
        <p:spPr>
          <a:xfrm rot="21600000">
            <a:off x="660433" y="746145"/>
            <a:ext cx="368235" cy="361970"/>
          </a:xfrm>
          <a:prstGeom prst="rect">
            <a:avLst/>
          </a:prstGeom>
        </p:spPr>
      </p:pic>
      <p:pic>
        <p:nvPicPr>
          <p:cNvPr id="1444" name="picture 1444"/>
          <p:cNvPicPr>
            <a:picLocks noChangeAspect="1"/>
          </p:cNvPicPr>
          <p:nvPr>
            <p:custDataLst>
              <p:tags r:id="rId15"/>
            </p:custDataLst>
          </p:nvPr>
        </p:nvPicPr>
        <p:blipFill>
          <a:blip r:embed="rId16"/>
          <a:stretch>
            <a:fillRect/>
          </a:stretch>
        </p:blipFill>
        <p:spPr>
          <a:xfrm rot="21600000">
            <a:off x="1079491" y="1038183"/>
            <a:ext cx="5727722" cy="19141"/>
          </a:xfrm>
          <a:prstGeom prst="rect">
            <a:avLst/>
          </a:prstGeom>
        </p:spPr>
      </p:pic>
      <p:pic>
        <p:nvPicPr>
          <p:cNvPr id="1446" name="picture 1446"/>
          <p:cNvPicPr>
            <a:picLocks noChangeAspect="1"/>
          </p:cNvPicPr>
          <p:nvPr>
            <p:custDataLst>
              <p:tags r:id="rId17"/>
            </p:custDataLst>
          </p:nvPr>
        </p:nvPicPr>
        <p:blipFill>
          <a:blip r:embed="rId18"/>
          <a:stretch>
            <a:fillRect/>
          </a:stretch>
        </p:blipFill>
        <p:spPr>
          <a:xfrm rot="21600000">
            <a:off x="1079491" y="4600582"/>
            <a:ext cx="5721371" cy="12725"/>
          </a:xfrm>
          <a:prstGeom prst="rect">
            <a:avLst/>
          </a:prstGeom>
        </p:spPr>
      </p:pic>
      <p:pic>
        <p:nvPicPr>
          <p:cNvPr id="1448" name="picture 1448"/>
          <p:cNvPicPr>
            <a:picLocks noChangeAspect="1"/>
          </p:cNvPicPr>
          <p:nvPr>
            <p:custDataLst>
              <p:tags r:id="rId19"/>
            </p:custDataLst>
          </p:nvPr>
        </p:nvPicPr>
        <p:blipFill>
          <a:blip r:embed="rId20"/>
          <a:stretch>
            <a:fillRect/>
          </a:stretch>
        </p:blipFill>
        <p:spPr>
          <a:xfrm rot="21600000">
            <a:off x="6775451" y="530225"/>
            <a:ext cx="660388" cy="6350"/>
          </a:xfrm>
          <a:prstGeom prst="rect">
            <a:avLst/>
          </a:prstGeom>
        </p:spPr>
      </p:pic>
      <p:pic>
        <p:nvPicPr>
          <p:cNvPr id="1450" name="picture 1450"/>
          <p:cNvPicPr>
            <a:picLocks noChangeAspect="1"/>
          </p:cNvPicPr>
          <p:nvPr>
            <p:custDataLst>
              <p:tags r:id="rId21"/>
            </p:custDataLst>
          </p:nvPr>
        </p:nvPicPr>
        <p:blipFill>
          <a:blip r:embed="rId22"/>
          <a:stretch>
            <a:fillRect/>
          </a:stretch>
        </p:blipFill>
        <p:spPr>
          <a:xfrm rot="21600000">
            <a:off x="7410429" y="517521"/>
            <a:ext cx="6352" cy="3511605"/>
          </a:xfrm>
          <a:prstGeom prst="rect">
            <a:avLst/>
          </a:prstGeom>
        </p:spPr>
      </p:pic>
      <p:pic>
        <p:nvPicPr>
          <p:cNvPr id="1452" name="picture 1452"/>
          <p:cNvPicPr>
            <a:picLocks noChangeAspect="1"/>
          </p:cNvPicPr>
          <p:nvPr>
            <p:custDataLst>
              <p:tags r:id="rId23"/>
            </p:custDataLst>
          </p:nvPr>
        </p:nvPicPr>
        <p:blipFill>
          <a:blip r:embed="rId24"/>
          <a:stretch>
            <a:fillRect/>
          </a:stretch>
        </p:blipFill>
        <p:spPr>
          <a:xfrm rot="21600000">
            <a:off x="6775451" y="4079899"/>
            <a:ext cx="654034" cy="6350"/>
          </a:xfrm>
          <a:prstGeom prst="rect">
            <a:avLst/>
          </a:prstGeom>
        </p:spPr>
      </p:pic>
      <p:pic>
        <p:nvPicPr>
          <p:cNvPr id="1454" name="picture 1454"/>
          <p:cNvPicPr>
            <a:picLocks noChangeAspect="1"/>
          </p:cNvPicPr>
          <p:nvPr>
            <p:custDataLst>
              <p:tags r:id="rId25"/>
            </p:custDataLst>
          </p:nvPr>
        </p:nvPicPr>
        <p:blipFill>
          <a:blip r:embed="rId26"/>
          <a:stretch>
            <a:fillRect/>
          </a:stretch>
        </p:blipFill>
        <p:spPr>
          <a:xfrm rot="21600000">
            <a:off x="7410429" y="4067194"/>
            <a:ext cx="6352" cy="351149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6" name="picture 1456"/>
          <p:cNvPicPr>
            <a:picLocks noChangeAspect="1"/>
          </p:cNvPicPr>
          <p:nvPr/>
        </p:nvPicPr>
        <p:blipFill>
          <a:blip r:embed="rId1"/>
          <a:stretch>
            <a:fillRect/>
          </a:stretch>
        </p:blipFill>
        <p:spPr>
          <a:xfrm rot="21420000">
            <a:off x="1917700" y="673100"/>
            <a:ext cx="4780280" cy="3291840"/>
          </a:xfrm>
          <a:prstGeom prst="rect">
            <a:avLst/>
          </a:prstGeom>
        </p:spPr>
      </p:pic>
      <p:pic>
        <p:nvPicPr>
          <p:cNvPr id="1458" name="picture 1458"/>
          <p:cNvPicPr>
            <a:picLocks noChangeAspect="1"/>
          </p:cNvPicPr>
          <p:nvPr/>
        </p:nvPicPr>
        <p:blipFill>
          <a:blip r:embed="rId2"/>
          <a:stretch>
            <a:fillRect/>
          </a:stretch>
        </p:blipFill>
        <p:spPr>
          <a:xfrm rot="21420000">
            <a:off x="1913890" y="4319270"/>
            <a:ext cx="4803140" cy="3126740"/>
          </a:xfrm>
          <a:prstGeom prst="rect">
            <a:avLst/>
          </a:prstGeom>
        </p:spPr>
      </p:pic>
      <p:sp>
        <p:nvSpPr>
          <p:cNvPr id="1464" name="textbox 1464"/>
          <p:cNvSpPr/>
          <p:nvPr/>
        </p:nvSpPr>
        <p:spPr>
          <a:xfrm>
            <a:off x="793775" y="221054"/>
            <a:ext cx="1081405" cy="230568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82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r" rtl="0" eaLnBrk="0">
              <a:lnSpc>
                <a:spcPct val="90000"/>
              </a:lnSpc>
              <a:spcBef>
                <a:spcPts val="240"/>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这是2023年11</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ts val="970"/>
              </a:lnSpc>
              <a:spcBef>
                <a:spcPts val="0"/>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月26日拍摄的</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ct val="99000"/>
              </a:lnSpc>
              <a:spcBef>
                <a:spcPts val="75"/>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中国国际供应</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ct val="98000"/>
              </a:lnSpc>
              <a:spcBef>
                <a:spcPts val="5"/>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链促进博览会</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ct val="98000"/>
              </a:lnSpc>
              <a:spcBef>
                <a:spcPts val="5"/>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会场外景。新</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ts val="975"/>
              </a:lnSpc>
              <a:spcBef>
                <a:spcPts val="0"/>
              </a:spcBef>
              <a:spcAft>
                <a:spcPts val="0"/>
              </a:spcAft>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华社记者 </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a:p>
            <a:pPr marL="380365" algn="l" rtl="0" eaLnBrk="0">
              <a:lnSpc>
                <a:spcPts val="975"/>
              </a:lnSpc>
              <a:spcBef>
                <a:spcPts val="0"/>
              </a:spcBef>
            </a:pP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任</a:t>
            </a:r>
            <a:r>
              <a:rPr lang="en-US" sz="800" b="1" kern="0" spc="60" dirty="0">
                <a:solidFill>
                  <a:srgbClr val="3195CF">
                    <a:alpha val="100000"/>
                  </a:srgbClr>
                </a:solidFill>
                <a:latin typeface="黑体" panose="02010609060101010101" charset="-122"/>
                <a:ea typeface="黑体" panose="02010609060101010101" charset="-122"/>
                <a:cs typeface="黑体" panose="02010609060101010101" charset="-122"/>
              </a:rPr>
              <a:t>  </a:t>
            </a:r>
            <a:r>
              <a:rPr sz="800" b="1" kern="0" spc="60" dirty="0">
                <a:solidFill>
                  <a:srgbClr val="3195CF">
                    <a:alpha val="100000"/>
                  </a:srgbClr>
                </a:solidFill>
                <a:latin typeface="黑体" panose="02010609060101010101" charset="-122"/>
                <a:ea typeface="黑体" panose="02010609060101010101" charset="-122"/>
                <a:cs typeface="黑体" panose="02010609060101010101" charset="-122"/>
              </a:rPr>
              <a:t>超  摄</a:t>
            </a:r>
            <a:endParaRPr sz="800" b="1" kern="0" spc="60" dirty="0">
              <a:solidFill>
                <a:srgbClr val="3195CF">
                  <a:alpha val="100000"/>
                </a:srgbClr>
              </a:solidFill>
              <a:latin typeface="黑体" panose="02010609060101010101" charset="-122"/>
              <a:ea typeface="黑体" panose="02010609060101010101" charset="-122"/>
              <a:cs typeface="黑体" panose="02010609060101010101" charset="-122"/>
            </a:endParaRPr>
          </a:p>
        </p:txBody>
      </p:sp>
      <p:sp>
        <p:nvSpPr>
          <p:cNvPr id="1466" name="textbox 1466"/>
          <p:cNvSpPr/>
          <p:nvPr/>
        </p:nvSpPr>
        <p:spPr>
          <a:xfrm>
            <a:off x="896882" y="5190728"/>
            <a:ext cx="797559" cy="784225"/>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spcBef>
                <a:spcPts val="0"/>
              </a:spcBef>
              <a:spcAft>
                <a:spcPts val="0"/>
              </a:spcAft>
            </a:pPr>
            <a:r>
              <a:rPr sz="800" b="1" kern="0" spc="40" dirty="0">
                <a:solidFill>
                  <a:srgbClr val="229FE8">
                    <a:alpha val="100000"/>
                  </a:srgbClr>
                </a:solidFill>
                <a:latin typeface="黑体" panose="02010609060101010101" charset="-122"/>
                <a:ea typeface="黑体" panose="02010609060101010101" charset="-122"/>
                <a:cs typeface="黑体" panose="02010609060101010101" charset="-122"/>
              </a:rPr>
              <a:t>这是2023年11月 26日拍摄的中国</a:t>
            </a:r>
            <a:endParaRPr sz="800" b="1" kern="0" spc="40" dirty="0">
              <a:solidFill>
                <a:srgbClr val="229FE8">
                  <a:alpha val="100000"/>
                </a:srgbClr>
              </a:solidFill>
              <a:latin typeface="黑体" panose="02010609060101010101" charset="-122"/>
              <a:ea typeface="黑体" panose="02010609060101010101" charset="-122"/>
              <a:cs typeface="黑体" panose="02010609060101010101" charset="-122"/>
            </a:endParaRPr>
          </a:p>
          <a:p>
            <a:pPr marL="12700" algn="l" rtl="0" eaLnBrk="0">
              <a:lnSpc>
                <a:spcPct val="99000"/>
              </a:lnSpc>
              <a:spcBef>
                <a:spcPts val="20"/>
              </a:spcBef>
              <a:spcAft>
                <a:spcPts val="0"/>
              </a:spcAft>
            </a:pPr>
            <a:r>
              <a:rPr sz="800" b="1" kern="0" spc="40" dirty="0">
                <a:solidFill>
                  <a:srgbClr val="229FE8">
                    <a:alpha val="100000"/>
                  </a:srgbClr>
                </a:solidFill>
                <a:latin typeface="黑体" panose="02010609060101010101" charset="-122"/>
                <a:ea typeface="黑体" panose="02010609060101010101" charset="-122"/>
                <a:cs typeface="黑体" panose="02010609060101010101" charset="-122"/>
              </a:rPr>
              <a:t>国际供应链促进  博览会会场内景</a:t>
            </a:r>
            <a:endParaRPr sz="800" b="1" kern="0" spc="40" dirty="0">
              <a:solidFill>
                <a:srgbClr val="229FE8">
                  <a:alpha val="100000"/>
                </a:srgbClr>
              </a:solidFill>
              <a:latin typeface="黑体" panose="02010609060101010101" charset="-122"/>
              <a:ea typeface="黑体" panose="02010609060101010101" charset="-122"/>
              <a:cs typeface="黑体" panose="02010609060101010101" charset="-122"/>
            </a:endParaRPr>
          </a:p>
          <a:p>
            <a:pPr marL="227965" indent="-215265" algn="l" rtl="0" eaLnBrk="0">
              <a:lnSpc>
                <a:spcPct val="108000"/>
              </a:lnSpc>
              <a:spcBef>
                <a:spcPts val="5"/>
              </a:spcBef>
              <a:spcAft>
                <a:spcPts val="0"/>
              </a:spcAft>
            </a:pPr>
            <a:r>
              <a:rPr sz="800" b="1" kern="0" spc="40" dirty="0">
                <a:solidFill>
                  <a:srgbClr val="229FE8">
                    <a:alpha val="100000"/>
                  </a:srgbClr>
                </a:solidFill>
                <a:latin typeface="黑体" panose="02010609060101010101" charset="-122"/>
                <a:ea typeface="黑体" panose="02010609060101010101" charset="-122"/>
                <a:cs typeface="黑体" panose="02010609060101010101" charset="-122"/>
              </a:rPr>
              <a:t>新华社记者</a:t>
            </a:r>
            <a:endParaRPr sz="800" b="1" kern="0" spc="40" dirty="0">
              <a:solidFill>
                <a:srgbClr val="229FE8">
                  <a:alpha val="100000"/>
                </a:srgbClr>
              </a:solidFill>
              <a:latin typeface="黑体" panose="02010609060101010101" charset="-122"/>
              <a:ea typeface="黑体" panose="02010609060101010101" charset="-122"/>
              <a:cs typeface="黑体" panose="02010609060101010101" charset="-122"/>
            </a:endParaRPr>
          </a:p>
          <a:p>
            <a:pPr marL="227965" indent="-215265" algn="l" rtl="0" eaLnBrk="0">
              <a:lnSpc>
                <a:spcPct val="108000"/>
              </a:lnSpc>
              <a:spcBef>
                <a:spcPts val="5"/>
              </a:spcBef>
            </a:pPr>
            <a:r>
              <a:rPr sz="800" b="1" kern="0" spc="40" dirty="0">
                <a:solidFill>
                  <a:srgbClr val="229FE8">
                    <a:alpha val="100000"/>
                  </a:srgbClr>
                </a:solidFill>
                <a:latin typeface="黑体" panose="02010609060101010101" charset="-122"/>
                <a:ea typeface="黑体" panose="02010609060101010101" charset="-122"/>
                <a:cs typeface="黑体" panose="02010609060101010101" charset="-122"/>
              </a:rPr>
              <a:t>任  超  摄</a:t>
            </a:r>
            <a:endParaRPr sz="800" b="1" kern="0" spc="40" dirty="0">
              <a:solidFill>
                <a:srgbClr val="229FE8">
                  <a:alpha val="100000"/>
                </a:srgbClr>
              </a:solidFill>
              <a:latin typeface="黑体" panose="02010609060101010101" charset="-122"/>
              <a:ea typeface="黑体" panose="02010609060101010101" charset="-122"/>
              <a:cs typeface="黑体" panose="02010609060101010101" charset="-122"/>
            </a:endParaRPr>
          </a:p>
        </p:txBody>
      </p:sp>
      <p:sp>
        <p:nvSpPr>
          <p:cNvPr id="1470" name="textbox 1470"/>
          <p:cNvSpPr/>
          <p:nvPr/>
        </p:nvSpPr>
        <p:spPr>
          <a:xfrm>
            <a:off x="4076721" y="3158656"/>
            <a:ext cx="1250314" cy="30797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25400" algn="l" rtl="0" eaLnBrk="0">
              <a:lnSpc>
                <a:spcPct val="75000"/>
              </a:lnSpc>
              <a:spcBef>
                <a:spcPts val="0"/>
              </a:spcBef>
              <a:spcAft>
                <a:spcPts val="0"/>
              </a:spcAft>
            </a:pPr>
            <a:r>
              <a:rPr sz="1400" b="1" kern="0" spc="0" dirty="0">
                <a:solidFill>
                  <a:srgbClr val="000000">
                    <a:alpha val="100000"/>
                  </a:srgbClr>
                </a:solidFill>
                <a:latin typeface="Times New Roman" panose="02020603050405020304"/>
                <a:ea typeface="Times New Roman" panose="02020603050405020304"/>
                <a:cs typeface="Times New Roman" panose="02020603050405020304"/>
              </a:rPr>
              <a:t>2023.11.28</a:t>
            </a:r>
            <a:r>
              <a:rPr sz="1400" b="1" kern="0" spc="-10" dirty="0">
                <a:solidFill>
                  <a:srgbClr val="000000">
                    <a:alpha val="100000"/>
                  </a:srgbClr>
                </a:solidFill>
                <a:latin typeface="Times New Roman" panose="02020603050405020304"/>
                <a:ea typeface="Times New Roman" panose="02020603050405020304"/>
                <a:cs typeface="Times New Roman" panose="02020603050405020304"/>
              </a:rPr>
              <a:t>-12.2</a:t>
            </a:r>
            <a:endParaRPr sz="1400" dirty="0">
              <a:latin typeface="Times New Roman" panose="02020603050405020304"/>
              <a:ea typeface="Times New Roman" panose="02020603050405020304"/>
              <a:cs typeface="Times New Roman" panose="02020603050405020304"/>
            </a:endParaRPr>
          </a:p>
          <a:p>
            <a:pPr marL="12700" algn="l" rtl="0" eaLnBrk="0">
              <a:lnSpc>
                <a:spcPct val="100000"/>
              </a:lnSpc>
              <a:spcBef>
                <a:spcPts val="5"/>
              </a:spcBef>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中国国际展览中心(顺义馆)</a:t>
            </a:r>
            <a:endParaRPr sz="800" dirty="0">
              <a:latin typeface="黑体" panose="02010609060101010101" charset="-122"/>
              <a:ea typeface="黑体" panose="02010609060101010101" charset="-122"/>
              <a:cs typeface="黑体" panose="02010609060101010101" charset="-122"/>
            </a:endParaRPr>
          </a:p>
        </p:txBody>
      </p:sp>
      <p:pic>
        <p:nvPicPr>
          <p:cNvPr id="1478" name="picture 1478"/>
          <p:cNvPicPr>
            <a:picLocks noChangeAspect="1"/>
          </p:cNvPicPr>
          <p:nvPr/>
        </p:nvPicPr>
        <p:blipFill>
          <a:blip r:embed="rId3"/>
          <a:stretch>
            <a:fillRect/>
          </a:stretch>
        </p:blipFill>
        <p:spPr>
          <a:xfrm rot="21600000">
            <a:off x="4102134" y="3505152"/>
            <a:ext cx="260350" cy="63532"/>
          </a:xfrm>
          <a:prstGeom prst="rect">
            <a:avLst/>
          </a:prstGeom>
        </p:spPr>
      </p:pic>
      <p:sp>
        <p:nvSpPr>
          <p:cNvPr id="1480" name="textbox 1480"/>
          <p:cNvSpPr/>
          <p:nvPr/>
        </p:nvSpPr>
        <p:spPr>
          <a:xfrm>
            <a:off x="5092701" y="3445847"/>
            <a:ext cx="54610" cy="11493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73000"/>
              </a:lnSpc>
              <a:spcBef>
                <a:spcPts val="0"/>
              </a:spcBef>
            </a:pPr>
            <a:r>
              <a:rPr sz="800" kern="0" spc="-10" dirty="0">
                <a:solidFill>
                  <a:srgbClr val="000000">
                    <a:alpha val="100000"/>
                  </a:srgbClr>
                </a:solidFill>
                <a:latin typeface="Times New Roman" panose="02020603050405020304"/>
                <a:ea typeface="Times New Roman" panose="02020603050405020304"/>
                <a:cs typeface="Times New Roman" panose="02020603050405020304"/>
              </a:rPr>
              <a:t>t</a:t>
            </a:r>
            <a:endParaRPr sz="800" dirty="0">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2" name="picture 1482"/>
          <p:cNvPicPr>
            <a:picLocks noChangeAspect="1"/>
          </p:cNvPicPr>
          <p:nvPr/>
        </p:nvPicPr>
        <p:blipFill>
          <a:blip r:embed="rId1"/>
          <a:stretch>
            <a:fillRect/>
          </a:stretch>
        </p:blipFill>
        <p:spPr>
          <a:xfrm rot="21600000">
            <a:off x="1885315" y="4418965"/>
            <a:ext cx="4521835" cy="2912110"/>
          </a:xfrm>
          <a:prstGeom prst="rect">
            <a:avLst/>
          </a:prstGeom>
        </p:spPr>
      </p:pic>
      <p:pic>
        <p:nvPicPr>
          <p:cNvPr id="1484" name="picture 1484"/>
          <p:cNvPicPr>
            <a:picLocks noChangeAspect="1"/>
          </p:cNvPicPr>
          <p:nvPr/>
        </p:nvPicPr>
        <p:blipFill>
          <a:blip r:embed="rId2"/>
          <a:stretch>
            <a:fillRect/>
          </a:stretch>
        </p:blipFill>
        <p:spPr>
          <a:xfrm rot="21600000">
            <a:off x="1911350" y="892175"/>
            <a:ext cx="4495800" cy="2990850"/>
          </a:xfrm>
          <a:prstGeom prst="rect">
            <a:avLst/>
          </a:prstGeom>
        </p:spPr>
      </p:pic>
      <p:sp>
        <p:nvSpPr>
          <p:cNvPr id="1488" name="textbox 1488"/>
          <p:cNvSpPr/>
          <p:nvPr/>
        </p:nvSpPr>
        <p:spPr>
          <a:xfrm>
            <a:off x="1049275" y="5170633"/>
            <a:ext cx="545465" cy="164718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25400" algn="l" rtl="0" eaLnBrk="0">
              <a:lnSpc>
                <a:spcPts val="975"/>
              </a:lnSpc>
              <a:spcBef>
                <a:spcPts val="0"/>
              </a:spcBef>
              <a:spcAft>
                <a:spcPts val="0"/>
              </a:spcAft>
            </a:pPr>
            <a:r>
              <a:rPr sz="8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这是2023</a:t>
            </a:r>
            <a:endParaRPr sz="800" dirty="0">
              <a:latin typeface="宋体" panose="02010600030101010101" pitchFamily="2" charset="-122"/>
              <a:ea typeface="宋体" panose="02010600030101010101" pitchFamily="2" charset="-122"/>
              <a:cs typeface="宋体" panose="02010600030101010101" pitchFamily="2" charset="-122"/>
            </a:endParaRPr>
          </a:p>
          <a:p>
            <a:pPr marL="31750" algn="l" rtl="0" eaLnBrk="0">
              <a:lnSpc>
                <a:spcPct val="99000"/>
              </a:lnSpc>
              <a:spcBef>
                <a:spcPts val="10"/>
              </a:spcBef>
              <a:spcAft>
                <a:spcPts val="0"/>
              </a:spcAft>
            </a:pPr>
            <a:r>
              <a:rPr sz="800" b="1"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年11月26</a:t>
            </a:r>
            <a:endParaRPr sz="800" dirty="0">
              <a:latin typeface="宋体" panose="02010600030101010101" pitchFamily="2" charset="-122"/>
              <a:ea typeface="宋体" panose="02010600030101010101" pitchFamily="2" charset="-122"/>
              <a:cs typeface="宋体" panose="02010600030101010101" pitchFamily="2" charset="-122"/>
            </a:endParaRPr>
          </a:p>
          <a:p>
            <a:pPr marL="50800" algn="l" rtl="0" eaLnBrk="0">
              <a:lnSpc>
                <a:spcPct val="100000"/>
              </a:lnSpc>
              <a:spcBef>
                <a:spcPts val="5"/>
              </a:spcBef>
              <a:spcAft>
                <a:spcPts val="0"/>
              </a:spcAft>
            </a:pPr>
            <a:r>
              <a:rPr sz="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日在中国</a:t>
            </a:r>
            <a:endParaRPr sz="800" dirty="0">
              <a:latin typeface="宋体" panose="02010600030101010101" pitchFamily="2" charset="-122"/>
              <a:ea typeface="宋体" panose="02010600030101010101" pitchFamily="2" charset="-122"/>
              <a:cs typeface="宋体" panose="02010600030101010101" pitchFamily="2" charset="-122"/>
            </a:endParaRPr>
          </a:p>
          <a:p>
            <a:pPr marL="50800" algn="l" rtl="0" eaLnBrk="0">
              <a:lnSpc>
                <a:spcPct val="100000"/>
              </a:lnSpc>
              <a:spcBef>
                <a:spcPts val="30"/>
              </a:spcBef>
              <a:spcAft>
                <a:spcPts val="0"/>
              </a:spcAft>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国际供应</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100000"/>
              </a:lnSpc>
              <a:spcBef>
                <a:spcPts val="40"/>
              </a:spcBef>
              <a:spcAft>
                <a:spcPts val="0"/>
              </a:spcAft>
            </a:pPr>
            <a:r>
              <a:rPr sz="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链促进博</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94000"/>
              </a:lnSpc>
              <a:spcBef>
                <a:spcPts val="45"/>
              </a:spcBef>
              <a:spcAft>
                <a:spcPts val="0"/>
              </a:spcAft>
            </a:pPr>
            <a:r>
              <a:rPr sz="8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览会智能</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99000"/>
              </a:lnSpc>
              <a:spcBef>
                <a:spcPts val="10"/>
              </a:spcBef>
              <a:spcAft>
                <a:spcPts val="0"/>
              </a:spcAft>
            </a:pPr>
            <a:r>
              <a:rPr sz="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汽车链展</a:t>
            </a:r>
            <a:endParaRPr sz="800" dirty="0">
              <a:latin typeface="宋体" panose="02010600030101010101" pitchFamily="2" charset="-122"/>
              <a:ea typeface="宋体" panose="02010600030101010101" pitchFamily="2" charset="-122"/>
              <a:cs typeface="宋体" panose="02010600030101010101" pitchFamily="2" charset="-122"/>
            </a:endParaRPr>
          </a:p>
          <a:p>
            <a:pPr marL="50800" algn="l" rtl="0" eaLnBrk="0">
              <a:lnSpc>
                <a:spcPts val="970"/>
              </a:lnSpc>
              <a:spcBef>
                <a:spcPts val="100"/>
              </a:spcBef>
              <a:spcAft>
                <a:spcPts val="0"/>
              </a:spcAft>
            </a:pPr>
            <a:r>
              <a:rPr sz="8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区拍摄的</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94000"/>
              </a:lnSpc>
              <a:spcBef>
                <a:spcPts val="20"/>
              </a:spcBef>
              <a:spcAft>
                <a:spcPts val="0"/>
              </a:spcAft>
            </a:pPr>
            <a:r>
              <a:rPr sz="8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吉利汽车</a:t>
            </a:r>
            <a:endParaRPr sz="8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ct val="99000"/>
              </a:lnSpc>
              <a:spcBef>
                <a:spcPts val="10"/>
              </a:spcBef>
              <a:spcAft>
                <a:spcPts val="0"/>
              </a:spcAft>
            </a:pPr>
            <a:r>
              <a:rPr sz="8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集团展位。</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99000"/>
              </a:lnSpc>
              <a:spcBef>
                <a:spcPts val="40"/>
              </a:spcBef>
              <a:spcAft>
                <a:spcPts val="0"/>
              </a:spcAft>
            </a:pPr>
            <a:r>
              <a:rPr sz="8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新华社记</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99000"/>
              </a:lnSpc>
              <a:spcBef>
                <a:spcPts val="10"/>
              </a:spcBef>
              <a:spcAft>
                <a:spcPts val="0"/>
              </a:spcAft>
            </a:pP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者</a:t>
            </a:r>
            <a:r>
              <a:rPr sz="8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任</a:t>
            </a:r>
            <a:r>
              <a:rPr sz="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超</a:t>
            </a:r>
            <a:endParaRPr sz="800" dirty="0">
              <a:latin typeface="宋体" panose="02010600030101010101" pitchFamily="2" charset="-122"/>
              <a:ea typeface="宋体" panose="02010600030101010101" pitchFamily="2" charset="-122"/>
              <a:cs typeface="宋体" panose="02010600030101010101" pitchFamily="2" charset="-122"/>
            </a:endParaRPr>
          </a:p>
          <a:p>
            <a:pPr marL="183515" algn="l" rtl="0" eaLnBrk="0">
              <a:lnSpc>
                <a:spcPts val="970"/>
              </a:lnSpc>
              <a:spcBef>
                <a:spcPts val="105"/>
              </a:spcBef>
            </a:pP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摄</a:t>
            </a:r>
            <a:endParaRPr sz="800" dirty="0">
              <a:latin typeface="宋体" panose="02010600030101010101" pitchFamily="2" charset="-122"/>
              <a:ea typeface="宋体" panose="02010600030101010101" pitchFamily="2" charset="-122"/>
              <a:cs typeface="宋体" panose="02010600030101010101" pitchFamily="2" charset="-122"/>
            </a:endParaRPr>
          </a:p>
        </p:txBody>
      </p:sp>
      <p:sp>
        <p:nvSpPr>
          <p:cNvPr id="1492" name="textbox 1492"/>
          <p:cNvSpPr/>
          <p:nvPr/>
        </p:nvSpPr>
        <p:spPr>
          <a:xfrm>
            <a:off x="1062355" y="1824355"/>
            <a:ext cx="532130" cy="12788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5"/>
              </a:lnSpc>
              <a:spcBef>
                <a:spcPts val="0"/>
              </a:spcBef>
              <a:spcAft>
                <a:spcPts val="0"/>
              </a:spcAft>
            </a:pPr>
            <a:r>
              <a:rPr sz="8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这是2023</a:t>
            </a:r>
            <a:endParaRPr sz="8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ct val="100000"/>
              </a:lnSpc>
              <a:spcBef>
                <a:spcPts val="5"/>
              </a:spcBef>
              <a:spcAft>
                <a:spcPts val="0"/>
              </a:spcAft>
            </a:pPr>
            <a:r>
              <a:rPr sz="8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年11月26</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ts val="970"/>
              </a:lnSpc>
              <a:spcBef>
                <a:spcPts val="50"/>
              </a:spcBef>
              <a:spcAft>
                <a:spcPts val="0"/>
              </a:spcAft>
            </a:pPr>
            <a:r>
              <a:rPr sz="8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日拍摄的</a:t>
            </a:r>
            <a:endParaRPr sz="800" dirty="0">
              <a:latin typeface="宋体" panose="02010600030101010101" pitchFamily="2" charset="-122"/>
              <a:ea typeface="宋体" panose="02010600030101010101" pitchFamily="2" charset="-122"/>
              <a:cs typeface="宋体" panose="02010600030101010101" pitchFamily="2" charset="-122"/>
            </a:endParaRPr>
          </a:p>
          <a:p>
            <a:pPr marL="38100" algn="l" rtl="0" eaLnBrk="0">
              <a:lnSpc>
                <a:spcPct val="88000"/>
              </a:lnSpc>
              <a:spcBef>
                <a:spcPts val="75"/>
              </a:spcBef>
              <a:spcAft>
                <a:spcPts val="0"/>
              </a:spcAft>
            </a:pPr>
            <a:r>
              <a:rPr sz="800" b="1"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中国国际</a:t>
            </a:r>
            <a:endParaRPr sz="8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ct val="99000"/>
              </a:lnSpc>
              <a:spcBef>
                <a:spcPts val="5"/>
              </a:spcBef>
              <a:spcAft>
                <a:spcPts val="0"/>
              </a:spcAft>
            </a:pPr>
            <a:r>
              <a:rPr sz="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供应链促</a:t>
            </a:r>
            <a:endParaRPr sz="800" dirty="0">
              <a:latin typeface="宋体" panose="02010600030101010101" pitchFamily="2" charset="-122"/>
              <a:ea typeface="宋体" panose="02010600030101010101" pitchFamily="2" charset="-122"/>
              <a:cs typeface="宋体" panose="02010600030101010101" pitchFamily="2" charset="-122"/>
            </a:endParaRPr>
          </a:p>
          <a:p>
            <a:pPr marL="31750" algn="l" rtl="0" eaLnBrk="0">
              <a:lnSpc>
                <a:spcPct val="100000"/>
              </a:lnSpc>
              <a:spcBef>
                <a:spcPts val="90"/>
              </a:spcBef>
              <a:spcAft>
                <a:spcPts val="0"/>
              </a:spcAft>
            </a:pPr>
            <a:r>
              <a:rPr sz="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进博览会</a:t>
            </a:r>
            <a:endParaRPr sz="8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ts val="850"/>
              </a:lnSpc>
              <a:spcBef>
                <a:spcPts val="45"/>
              </a:spcBef>
              <a:spcAft>
                <a:spcPts val="0"/>
              </a:spcAft>
            </a:pPr>
            <a:r>
              <a:rPr sz="7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会场内景。</a:t>
            </a:r>
            <a:endParaRPr sz="700" dirty="0">
              <a:latin typeface="宋体" panose="02010600030101010101" pitchFamily="2" charset="-122"/>
              <a:ea typeface="宋体" panose="02010600030101010101" pitchFamily="2" charset="-122"/>
              <a:cs typeface="宋体" panose="02010600030101010101" pitchFamily="2" charset="-122"/>
            </a:endParaRPr>
          </a:p>
          <a:p>
            <a:pPr marL="31750" algn="l" rtl="0" eaLnBrk="0">
              <a:lnSpc>
                <a:spcPct val="99000"/>
              </a:lnSpc>
              <a:spcBef>
                <a:spcPts val="5"/>
              </a:spcBef>
              <a:spcAft>
                <a:spcPts val="0"/>
              </a:spcAft>
            </a:pPr>
            <a:r>
              <a:rPr sz="8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新华社记</a:t>
            </a:r>
            <a:endParaRPr sz="800" dirty="0">
              <a:latin typeface="宋体" panose="02010600030101010101" pitchFamily="2" charset="-122"/>
              <a:ea typeface="宋体" panose="02010600030101010101" pitchFamily="2" charset="-122"/>
              <a:cs typeface="宋体" panose="02010600030101010101" pitchFamily="2" charset="-122"/>
            </a:endParaRPr>
          </a:p>
          <a:p>
            <a:pPr marL="19050" algn="l" rtl="0" eaLnBrk="0">
              <a:lnSpc>
                <a:spcPct val="99000"/>
              </a:lnSpc>
              <a:spcBef>
                <a:spcPts val="10"/>
              </a:spcBef>
              <a:spcAft>
                <a:spcPts val="0"/>
              </a:spcAft>
            </a:pP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者</a:t>
            </a:r>
            <a:r>
              <a:rPr sz="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任</a:t>
            </a:r>
            <a:r>
              <a:rPr sz="8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超</a:t>
            </a:r>
            <a:endParaRPr sz="800" dirty="0">
              <a:latin typeface="宋体" panose="02010600030101010101" pitchFamily="2" charset="-122"/>
              <a:ea typeface="宋体" panose="02010600030101010101" pitchFamily="2" charset="-122"/>
              <a:cs typeface="宋体" panose="02010600030101010101" pitchFamily="2" charset="-122"/>
            </a:endParaRPr>
          </a:p>
          <a:p>
            <a:pPr marL="171450" algn="l" rtl="0" eaLnBrk="0">
              <a:lnSpc>
                <a:spcPts val="970"/>
              </a:lnSpc>
              <a:spcBef>
                <a:spcPts val="205"/>
              </a:spcBef>
            </a:pPr>
            <a:r>
              <a:rPr sz="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摄</a:t>
            </a:r>
            <a:endParaRPr sz="800"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94" name="table 1494"/>
          <p:cNvGraphicFramePr>
            <a:graphicFrameLocks noGrp="1"/>
          </p:cNvGraphicFramePr>
          <p:nvPr/>
        </p:nvGraphicFramePr>
        <p:xfrm>
          <a:off x="590552" y="511210"/>
          <a:ext cx="6851015" cy="7066915"/>
        </p:xfrm>
        <a:graphic>
          <a:graphicData uri="http://schemas.openxmlformats.org/drawingml/2006/table">
            <a:tbl>
              <a:tblPr/>
              <a:tblGrid>
                <a:gridCol w="1116330"/>
                <a:gridCol w="5734684"/>
              </a:tblGrid>
              <a:tr h="3511550">
                <a:tc>
                  <a:txBody>
                    <a:bodyPr/>
                    <a:lstStyle/>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464820" algn="l" rtl="0" eaLnBrk="0">
                        <a:lnSpc>
                          <a:spcPts val="975"/>
                        </a:lnSpc>
                        <a:spcBef>
                          <a:spcPts val="0"/>
                        </a:spcBef>
                        <a:spcAft>
                          <a:spcPts val="0"/>
                        </a:spcAft>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这是2023年</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75"/>
                        </a:lnSpc>
                        <a:spcBef>
                          <a:spcPts val="2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11月26日在</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ct val="94000"/>
                        </a:lnSpc>
                        <a:spcBef>
                          <a:spcPts val="2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中国国际供</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75"/>
                        </a:lnSpc>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应链促进博</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65"/>
                        </a:lnSpc>
                        <a:spcBef>
                          <a:spcPts val="20"/>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览会智能汽</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70"/>
                        </a:lnSpc>
                        <a:spcBef>
                          <a:spcPts val="3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车链展区拍</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ct val="98000"/>
                        </a:lnSpc>
                        <a:spcBef>
                          <a:spcPts val="3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摄的宁德时</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ct val="100000"/>
                        </a:lnSpc>
                        <a:spcBef>
                          <a:spcPts val="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代展位。新</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75"/>
                        </a:lnSpc>
                        <a:spcBef>
                          <a:spcPts val="40"/>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华社记者</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p>
                      <a:pPr marL="464820" algn="l" rtl="0" eaLnBrk="0">
                        <a:lnSpc>
                          <a:spcPts val="975"/>
                        </a:lnSpc>
                        <a:spcBef>
                          <a:spcPts val="25"/>
                        </a:spcBef>
                      </a:pPr>
                      <a:r>
                        <a:rPr sz="800" b="1" kern="0" spc="60" dirty="0">
                          <a:solidFill>
                            <a:srgbClr val="05548A">
                              <a:alpha val="100000"/>
                            </a:srgbClr>
                          </a:solidFill>
                          <a:latin typeface="黑体" panose="02010609060101010101" charset="-122"/>
                          <a:ea typeface="黑体" panose="02010609060101010101" charset="-122"/>
                          <a:cs typeface="黑体" panose="02010609060101010101" charset="-122"/>
                        </a:rPr>
                        <a:t>任 超 摄</a:t>
                      </a:r>
                      <a:endParaRPr sz="800" b="1" kern="0" spc="60" dirty="0">
                        <a:solidFill>
                          <a:srgbClr val="05548A">
                            <a:alpha val="100000"/>
                          </a:srgbClr>
                        </a:solidFill>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555365">
                <a:tc>
                  <a:txBody>
                    <a:bodyPr/>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267970" algn="l" rtl="0" eaLnBrk="0">
                        <a:lnSpc>
                          <a:spcPct val="103000"/>
                        </a:lnSpc>
                      </a:pPr>
                      <a:r>
                        <a:rPr sz="800" b="1" kern="0" spc="40" dirty="0">
                          <a:solidFill>
                            <a:srgbClr val="0063A5">
                              <a:alpha val="100000"/>
                            </a:srgbClr>
                          </a:solidFill>
                          <a:latin typeface="黑体" panose="02010609060101010101" charset="-122"/>
                          <a:ea typeface="黑体" panose="02010609060101010101" charset="-122"/>
                          <a:cs typeface="黑体" panose="02010609060101010101" charset="-122"/>
                        </a:rPr>
                        <a:t>这是2023年11月</a:t>
                      </a:r>
                      <a:r>
                        <a:rPr sz="800" kern="0" spc="3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30" dirty="0">
                          <a:solidFill>
                            <a:srgbClr val="0063A5">
                              <a:alpha val="100000"/>
                            </a:srgbClr>
                          </a:solidFill>
                          <a:latin typeface="黑体" panose="02010609060101010101" charset="-122"/>
                          <a:ea typeface="黑体" panose="02010609060101010101" charset="-122"/>
                          <a:cs typeface="黑体" panose="02010609060101010101" charset="-122"/>
                        </a:rPr>
                        <a:t>26日在中国国际</a:t>
                      </a:r>
                      <a:r>
                        <a:rPr sz="800" kern="0" spc="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20" dirty="0">
                          <a:solidFill>
                            <a:srgbClr val="0063A5">
                              <a:alpha val="100000"/>
                            </a:srgbClr>
                          </a:solidFill>
                          <a:latin typeface="黑体" panose="02010609060101010101" charset="-122"/>
                          <a:ea typeface="黑体" panose="02010609060101010101" charset="-122"/>
                          <a:cs typeface="黑体" panose="02010609060101010101" charset="-122"/>
                        </a:rPr>
                        <a:t>供应链促进博览</a:t>
                      </a:r>
                      <a:r>
                        <a:rPr sz="800" kern="0" spc="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10" dirty="0">
                          <a:solidFill>
                            <a:srgbClr val="0063A5">
                              <a:alpha val="100000"/>
                            </a:srgbClr>
                          </a:solidFill>
                          <a:latin typeface="黑体" panose="02010609060101010101" charset="-122"/>
                          <a:ea typeface="黑体" panose="02010609060101010101" charset="-122"/>
                          <a:cs typeface="黑体" panose="02010609060101010101" charset="-122"/>
                        </a:rPr>
                        <a:t>会智能汽车链展</a:t>
                      </a:r>
                      <a:r>
                        <a:rPr sz="800" kern="0" spc="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063A5">
                              <a:alpha val="100000"/>
                            </a:srgbClr>
                          </a:solidFill>
                          <a:latin typeface="黑体" panose="02010609060101010101" charset="-122"/>
                          <a:ea typeface="黑体" panose="02010609060101010101" charset="-122"/>
                          <a:cs typeface="黑体" panose="02010609060101010101" charset="-122"/>
                        </a:rPr>
                        <a:t>区拍摄的特斯拉</a:t>
                      </a:r>
                      <a:r>
                        <a:rPr sz="800" kern="0" spc="1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30" dirty="0">
                          <a:solidFill>
                            <a:srgbClr val="0063A5">
                              <a:alpha val="100000"/>
                            </a:srgbClr>
                          </a:solidFill>
                          <a:latin typeface="黑体" panose="02010609060101010101" charset="-122"/>
                          <a:ea typeface="黑体" panose="02010609060101010101" charset="-122"/>
                          <a:cs typeface="黑体" panose="02010609060101010101" charset="-122"/>
                        </a:rPr>
                        <a:t>展位。新华社记</a:t>
                      </a:r>
                      <a:r>
                        <a:rPr sz="800" kern="0" spc="1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063A5">
                              <a:alpha val="100000"/>
                            </a:srgbClr>
                          </a:solidFill>
                          <a:latin typeface="黑体" panose="02010609060101010101" charset="-122"/>
                          <a:ea typeface="黑体" panose="02010609060101010101" charset="-122"/>
                          <a:cs typeface="黑体" panose="02010609060101010101" charset="-122"/>
                        </a:rPr>
                        <a:t>者</a:t>
                      </a:r>
                      <a:r>
                        <a:rPr sz="800" kern="0" spc="22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063A5">
                              <a:alpha val="100000"/>
                            </a:srgbClr>
                          </a:solidFill>
                          <a:latin typeface="黑体" panose="02010609060101010101" charset="-122"/>
                          <a:ea typeface="黑体" panose="02010609060101010101" charset="-122"/>
                          <a:cs typeface="黑体" panose="02010609060101010101" charset="-122"/>
                        </a:rPr>
                        <a:t>任</a:t>
                      </a:r>
                      <a:r>
                        <a:rPr sz="800" kern="0" spc="19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063A5">
                              <a:alpha val="100000"/>
                            </a:srgbClr>
                          </a:solidFill>
                          <a:latin typeface="黑体" panose="02010609060101010101" charset="-122"/>
                          <a:ea typeface="黑体" panose="02010609060101010101" charset="-122"/>
                          <a:cs typeface="黑体" panose="02010609060101010101" charset="-122"/>
                        </a:rPr>
                        <a:t>超</a:t>
                      </a:r>
                      <a:r>
                        <a:rPr sz="800" kern="0" spc="210" dirty="0">
                          <a:solidFill>
                            <a:srgbClr val="0063A5">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0063A5">
                              <a:alpha val="100000"/>
                            </a:srgbClr>
                          </a:solidFill>
                          <a:latin typeface="黑体" panose="02010609060101010101" charset="-122"/>
                          <a:ea typeface="黑体" panose="02010609060101010101" charset="-122"/>
                          <a:cs typeface="黑体" panose="02010609060101010101" charset="-122"/>
                        </a:rPr>
                        <a:t>摄</a:t>
                      </a:r>
                      <a:endParaRPr sz="800" dirty="0">
                        <a:latin typeface="黑体" panose="02010609060101010101" charset="-122"/>
                        <a:ea typeface="黑体" panose="02010609060101010101" charset="-122"/>
                        <a:cs typeface="黑体" panose="02010609060101010101" charset="-122"/>
                      </a:endParaRPr>
                    </a:p>
                  </a:txBody>
                  <a:tcPr marL="0" marR="0" marT="0" marB="0" vert="horz">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pic>
        <p:nvPicPr>
          <p:cNvPr id="1496" name="picture 1496"/>
          <p:cNvPicPr>
            <a:picLocks noChangeAspect="1"/>
          </p:cNvPicPr>
          <p:nvPr/>
        </p:nvPicPr>
        <p:blipFill>
          <a:blip r:embed="rId1"/>
          <a:stretch>
            <a:fillRect/>
          </a:stretch>
        </p:blipFill>
        <p:spPr>
          <a:xfrm rot="21600000">
            <a:off x="1948815" y="4373245"/>
            <a:ext cx="4432935" cy="2995930"/>
          </a:xfrm>
          <a:prstGeom prst="rect">
            <a:avLst/>
          </a:prstGeom>
        </p:spPr>
      </p:pic>
      <p:pic>
        <p:nvPicPr>
          <p:cNvPr id="1498" name="picture 1498"/>
          <p:cNvPicPr>
            <a:picLocks noChangeAspect="1"/>
          </p:cNvPicPr>
          <p:nvPr/>
        </p:nvPicPr>
        <p:blipFill>
          <a:blip r:embed="rId2"/>
          <a:stretch>
            <a:fillRect/>
          </a:stretch>
        </p:blipFill>
        <p:spPr>
          <a:xfrm rot="21600000">
            <a:off x="1949445" y="866768"/>
            <a:ext cx="4413225" cy="2997252"/>
          </a:xfrm>
          <a:prstGeom prst="rect">
            <a:avLst/>
          </a:prstGeom>
        </p:spPr>
      </p:pic>
      <p:pic>
        <p:nvPicPr>
          <p:cNvPr id="1504" name="picture 1504"/>
          <p:cNvPicPr>
            <a:picLocks noChangeAspect="1"/>
          </p:cNvPicPr>
          <p:nvPr/>
        </p:nvPicPr>
        <p:blipFill>
          <a:blip r:embed="rId3"/>
          <a:stretch>
            <a:fillRect/>
          </a:stretch>
        </p:blipFill>
        <p:spPr>
          <a:xfrm rot="21600000">
            <a:off x="6781803" y="4079899"/>
            <a:ext cx="660388" cy="635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6" name="picture 1506"/>
          <p:cNvPicPr>
            <a:picLocks noChangeAspect="1"/>
          </p:cNvPicPr>
          <p:nvPr/>
        </p:nvPicPr>
        <p:blipFill>
          <a:blip r:embed="rId1"/>
          <a:stretch>
            <a:fillRect/>
          </a:stretch>
        </p:blipFill>
        <p:spPr>
          <a:xfrm rot="21600000">
            <a:off x="1714467" y="688937"/>
            <a:ext cx="4552987" cy="3136908"/>
          </a:xfrm>
          <a:prstGeom prst="rect">
            <a:avLst/>
          </a:prstGeom>
        </p:spPr>
      </p:pic>
      <p:sp>
        <p:nvSpPr>
          <p:cNvPr id="1508" name="textbox 1508"/>
          <p:cNvSpPr/>
          <p:nvPr/>
        </p:nvSpPr>
        <p:spPr>
          <a:xfrm>
            <a:off x="1346200" y="4992370"/>
            <a:ext cx="4590415" cy="156019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6000"/>
              </a:lnSpc>
              <a:spcBef>
                <a:spcPts val="0"/>
              </a:spcBef>
              <a:spcAft>
                <a:spcPts val="0"/>
              </a:spcAft>
            </a:pPr>
            <a:r>
              <a:rPr sz="1000" kern="0" spc="40" dirty="0">
                <a:solidFill>
                  <a:srgbClr val="000000">
                    <a:alpha val="100000"/>
                  </a:srgbClr>
                </a:solidFill>
                <a:latin typeface="黑体" panose="02010609060101010101" charset="-122"/>
                <a:ea typeface="黑体" panose="02010609060101010101" charset="-122"/>
                <a:cs typeface="黑体" panose="02010609060101010101" charset="-122"/>
              </a:rPr>
              <a:t>思考题</a:t>
            </a:r>
            <a:endParaRPr sz="10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61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1.为什么说基本经济制度安全是经济安全的重要内容?</a:t>
            </a:r>
            <a:endParaRPr sz="1000" dirty="0">
              <a:latin typeface="黑体" panose="02010609060101010101" charset="-122"/>
              <a:ea typeface="黑体" panose="02010609060101010101" charset="-122"/>
              <a:cs typeface="黑体" panose="02010609060101010101" charset="-122"/>
            </a:endParaRPr>
          </a:p>
          <a:p>
            <a:pPr marL="12700" algn="l" rtl="0" eaLnBrk="0">
              <a:lnSpc>
                <a:spcPct val="146000"/>
              </a:lnSpc>
              <a:spcBef>
                <a:spcPts val="20"/>
              </a:spcBef>
              <a:spcAft>
                <a:spcPts val="0"/>
              </a:spcAft>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sz="1000" kern="0" spc="-2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在世界进入新的动荡变革期的背景下，维护</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我国经济主权安全主要面临哪些风险挑战?</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endParaRPr sz="1000" kern="0" spc="0" dirty="0">
              <a:solidFill>
                <a:srgbClr val="000000">
                  <a:alpha val="100000"/>
                </a:srgbClr>
              </a:solidFill>
              <a:latin typeface="黑体" panose="02010609060101010101" charset="-122"/>
              <a:ea typeface="黑体" panose="02010609060101010101" charset="-122"/>
              <a:cs typeface="黑体" panose="02010609060101010101" charset="-122"/>
            </a:endParaRPr>
          </a:p>
          <a:p>
            <a:pPr marL="12700" algn="l" rtl="0" eaLnBrk="0">
              <a:lnSpc>
                <a:spcPct val="146000"/>
              </a:lnSpc>
              <a:spcBef>
                <a:spcPts val="20"/>
              </a:spcBef>
              <a:spcAft>
                <a:spcPts val="0"/>
              </a:spcAft>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3.为什么推进中国式现代化不能走</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老路、邪路，而要坚定走好改革开放这条必由之路?</a:t>
            </a:r>
            <a:endParaRPr sz="600" dirty="0">
              <a:latin typeface="Arial" panose="020B0604020202020204"/>
              <a:ea typeface="Arial" panose="020B0604020202020204"/>
              <a:cs typeface="Arial" panose="020B0604020202020204"/>
            </a:endParaRPr>
          </a:p>
          <a:p>
            <a:pPr marL="12700" algn="l" rtl="0" eaLnBrk="0">
              <a:lnSpc>
                <a:spcPct val="95000"/>
              </a:lnSpc>
              <a:spcBef>
                <a:spcPts val="5"/>
              </a:spcBef>
            </a:pP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4.在新时代新征程上为什么要加快建设现代化产业体系?</a:t>
            </a:r>
            <a:endParaRPr sz="10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1510" name="picture 1510"/>
          <p:cNvPicPr>
            <a:picLocks noChangeAspect="1"/>
          </p:cNvPicPr>
          <p:nvPr/>
        </p:nvPicPr>
        <p:blipFill>
          <a:blip r:embed="rId2"/>
          <a:stretch>
            <a:fillRect/>
          </a:stretch>
        </p:blipFill>
        <p:spPr>
          <a:xfrm rot="21600000">
            <a:off x="6775451" y="523830"/>
            <a:ext cx="660388" cy="3517915"/>
          </a:xfrm>
          <a:prstGeom prst="rect">
            <a:avLst/>
          </a:prstGeom>
        </p:spPr>
      </p:pic>
      <p:sp>
        <p:nvSpPr>
          <p:cNvPr id="1514" name="textbox 1514"/>
          <p:cNvSpPr/>
          <p:nvPr/>
        </p:nvSpPr>
        <p:spPr>
          <a:xfrm>
            <a:off x="1043014" y="1428473"/>
            <a:ext cx="494665" cy="15227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93000"/>
              </a:lnSpc>
              <a:spcBef>
                <a:spcPts val="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这是2023</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12700" algn="l" rtl="0" eaLnBrk="0">
              <a:lnSpc>
                <a:spcPct val="96000"/>
              </a:lnSpc>
              <a:spcBef>
                <a:spcPts val="5"/>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年11月26</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8100" algn="l" rtl="0" eaLnBrk="0">
              <a:lnSpc>
                <a:spcPct val="88000"/>
              </a:lnSpc>
              <a:spcBef>
                <a:spcPts val="5"/>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日在中国</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88000"/>
              </a:lnSpc>
              <a:spcBef>
                <a:spcPts val="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国际供应</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87000"/>
              </a:lnSpc>
              <a:spcBef>
                <a:spcPts val="1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链促进博</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87000"/>
              </a:lnSpc>
              <a:spcBef>
                <a:spcPts val="5"/>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览会清洁</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93000"/>
              </a:lnSpc>
              <a:spcBef>
                <a:spcPts val="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能源链展</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96000"/>
              </a:lnSpc>
              <a:spcBef>
                <a:spcPts val="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区拍摄的</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8100" algn="l" rtl="0" eaLnBrk="0">
              <a:lnSpc>
                <a:spcPct val="88000"/>
              </a:lnSpc>
              <a:spcBef>
                <a:spcPts val="5"/>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中国海油</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88000"/>
              </a:lnSpc>
              <a:spcBef>
                <a:spcPts val="5"/>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展位。新</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7465" algn="l" rtl="0" eaLnBrk="0">
              <a:lnSpc>
                <a:spcPct val="88000"/>
              </a:lnSpc>
              <a:spcBef>
                <a:spcPts val="0"/>
              </a:spcBef>
              <a:spcAft>
                <a:spcPts val="0"/>
              </a:spcAft>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华社记者</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a:p>
            <a:pPr marL="38100" algn="l" rtl="0" eaLnBrk="0">
              <a:lnSpc>
                <a:spcPct val="96000"/>
              </a:lnSpc>
              <a:spcBef>
                <a:spcPts val="0"/>
              </a:spcBef>
            </a:pPr>
            <a:r>
              <a:rPr sz="900" b="1" kern="0" spc="-20" dirty="0">
                <a:solidFill>
                  <a:srgbClr val="0569AC">
                    <a:alpha val="100000"/>
                  </a:srgbClr>
                </a:solidFill>
                <a:latin typeface="黑体" panose="02010609060101010101" charset="-122"/>
                <a:ea typeface="黑体" panose="02010609060101010101" charset="-122"/>
                <a:cs typeface="黑体" panose="02010609060101010101" charset="-122"/>
              </a:rPr>
              <a:t>任 超 摄</a:t>
            </a:r>
            <a:endParaRPr sz="900" b="1" kern="0" spc="-20" dirty="0">
              <a:solidFill>
                <a:srgbClr val="0569AC">
                  <a:alpha val="100000"/>
                </a:srgbClr>
              </a:solidFill>
              <a:latin typeface="黑体" panose="02010609060101010101" charset="-122"/>
              <a:ea typeface="黑体" panose="02010609060101010101" charset="-122"/>
              <a:cs typeface="黑体" panose="02010609060101010101" charset="-122"/>
            </a:endParaRPr>
          </a:p>
        </p:txBody>
      </p:sp>
      <p:pic>
        <p:nvPicPr>
          <p:cNvPr id="1518" name="picture 1518"/>
          <p:cNvPicPr>
            <a:picLocks noChangeAspect="1"/>
          </p:cNvPicPr>
          <p:nvPr/>
        </p:nvPicPr>
        <p:blipFill>
          <a:blip r:embed="rId3"/>
          <a:stretch>
            <a:fillRect/>
          </a:stretch>
        </p:blipFill>
        <p:spPr>
          <a:xfrm rot="21600000">
            <a:off x="5276872" y="4371957"/>
            <a:ext cx="1174737" cy="253968"/>
          </a:xfrm>
          <a:prstGeom prst="rect">
            <a:avLst/>
          </a:prstGeom>
        </p:spPr>
      </p:pic>
      <p:pic>
        <p:nvPicPr>
          <p:cNvPr id="1520" name="picture 1520"/>
          <p:cNvPicPr>
            <a:picLocks noChangeAspect="1"/>
          </p:cNvPicPr>
          <p:nvPr/>
        </p:nvPicPr>
        <p:blipFill>
          <a:blip r:embed="rId4"/>
          <a:stretch>
            <a:fillRect/>
          </a:stretch>
        </p:blipFill>
        <p:spPr>
          <a:xfrm rot="21600000">
            <a:off x="654080" y="4289404"/>
            <a:ext cx="380940" cy="368280"/>
          </a:xfrm>
          <a:prstGeom prst="rect">
            <a:avLst/>
          </a:prstGeom>
        </p:spPr>
      </p:pic>
      <p:pic>
        <p:nvPicPr>
          <p:cNvPr id="1522" name="picture 1522"/>
          <p:cNvPicPr>
            <a:picLocks noChangeAspect="1"/>
          </p:cNvPicPr>
          <p:nvPr/>
        </p:nvPicPr>
        <p:blipFill>
          <a:blip r:embed="rId5"/>
          <a:stretch>
            <a:fillRect/>
          </a:stretch>
        </p:blipFill>
        <p:spPr>
          <a:xfrm rot="21600000">
            <a:off x="1079491" y="4600582"/>
            <a:ext cx="5721371" cy="12725"/>
          </a:xfrm>
          <a:prstGeom prst="rect">
            <a:avLst/>
          </a:prstGeom>
        </p:spPr>
      </p:pic>
      <p:pic>
        <p:nvPicPr>
          <p:cNvPr id="1524" name="picture 1524"/>
          <p:cNvPicPr>
            <a:picLocks noChangeAspect="1"/>
          </p:cNvPicPr>
          <p:nvPr/>
        </p:nvPicPr>
        <p:blipFill>
          <a:blip r:embed="rId6"/>
          <a:stretch>
            <a:fillRect/>
          </a:stretch>
        </p:blipFill>
        <p:spPr>
          <a:xfrm rot="21600000">
            <a:off x="6788156" y="4079899"/>
            <a:ext cx="647682" cy="6350"/>
          </a:xfrm>
          <a:prstGeom prst="rect">
            <a:avLst/>
          </a:prstGeom>
        </p:spPr>
      </p:pic>
      <p:pic>
        <p:nvPicPr>
          <p:cNvPr id="1526" name="picture 1526"/>
          <p:cNvPicPr>
            <a:picLocks noChangeAspect="1"/>
          </p:cNvPicPr>
          <p:nvPr/>
        </p:nvPicPr>
        <p:blipFill>
          <a:blip r:embed="rId7"/>
          <a:stretch>
            <a:fillRect/>
          </a:stretch>
        </p:blipFill>
        <p:spPr>
          <a:xfrm rot="21600000">
            <a:off x="7410429" y="4067194"/>
            <a:ext cx="6352" cy="3517913"/>
          </a:xfrm>
          <a:prstGeom prst="rect">
            <a:avLst/>
          </a:prstGeom>
        </p:spPr>
      </p:pic>
    </p:spTree>
  </p:cSld>
  <p:clrMapOvr>
    <a:masterClrMapping/>
  </p:clrMapOvr>
</p:sld>
</file>

<file path=ppt/tags/tag1.xml><?xml version="1.0" encoding="utf-8"?>
<p:tagLst xmlns:p="http://schemas.openxmlformats.org/presentationml/2006/main">
  <p:tag name="TABLE_ENDDRAG_ORIGIN_RECT" val="391*75"/>
  <p:tag name="TABLE_ENDDRAG_RECT" val="126*242*391*75"/>
</p:tagLst>
</file>

<file path=ppt/tags/tag2.xml><?xml version="1.0" encoding="utf-8"?>
<p:tagLst xmlns:p="http://schemas.openxmlformats.org/presentationml/2006/main">
  <p:tag name="TABLE_ENDDRAG_ORIGIN_RECT" val="418*236"/>
  <p:tag name="TABLE_ENDDRAG_RECT" val="104*386*418*236"/>
</p:tagLst>
</file>

<file path=ppt/tags/tag3.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4.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5.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6.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7.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8.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9.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10.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11.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12.xml><?xml version="1.0" encoding="utf-8"?>
<p:tagLst xmlns:p="http://schemas.openxmlformats.org/presentationml/2006/main">
  <p:tag name="KSO_WM_DIAGRAM_VIRTUALLY_FRAME" val="{&quot;height&quot;:555.9977952755905,&quot;left&quot;:51.502362204724406,&quot;top&quot;:40.74968503937007,&quot;width&quot;:533.9967716535432}"/>
</p:tagLst>
</file>

<file path=ppt/tags/tag13.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4.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5.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6.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7.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8.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19.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20.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21.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22.xml><?xml version="1.0" encoding="utf-8"?>
<p:tagLst xmlns:p="http://schemas.openxmlformats.org/presentationml/2006/main">
  <p:tag name="KSO_WM_DIAGRAM_VIRTUALLY_FRAME" val="{&quot;height&quot;:716.8476377952754,&quot;left&quot;:52.75259842519684,&quot;top&quot;:40.74968503937007,&quot;width&quot;:532.3965354330709}"/>
</p:tagLst>
</file>

<file path=ppt/tags/tag23.xml><?xml version="1.0" encoding="utf-8"?>
<p:tagLst xmlns:p="http://schemas.openxmlformats.org/presentationml/2006/main">
  <p:tag name="KSO_WM_DIAGRAM_VIRTUALLY_FRAME" val="{&quot;height&quot;:706.8011811023623,&quot;left&quot;:63.25259842519684,&quot;top&quot;:70.45,&quot;width&quot;:548.7462204724409}"/>
</p:tagLst>
</file>

<file path=ppt/tags/tag24.xml><?xml version="1.0" encoding="utf-8"?>
<p:tagLst xmlns:p="http://schemas.openxmlformats.org/presentationml/2006/main">
  <p:tag name="KSO_WM_DIAGRAM_VIRTUALLY_FRAME" val="{&quot;height&quot;:706.8011811023623,&quot;left&quot;:63.25259842519684,&quot;top&quot;:70.45,&quot;width&quot;:548.7462204724409}"/>
</p:tagLst>
</file>

<file path=ppt/tags/tag25.xml><?xml version="1.0" encoding="utf-8"?>
<p:tagLst xmlns:p="http://schemas.openxmlformats.org/presentationml/2006/main">
  <p:tag name="KSO_WM_DIAGRAM_VIRTUALLY_FRAME" val="{&quot;height&quot;:706.8011811023623,&quot;left&quot;:63.25259842519684,&quot;top&quot;:70.45,&quot;width&quot;:548.7462204724409}"/>
</p:tagLst>
</file>

<file path=ppt/tags/tag26.xml><?xml version="1.0" encoding="utf-8"?>
<p:tagLst xmlns:p="http://schemas.openxmlformats.org/presentationml/2006/main">
  <p:tag name="KSO_WM_DIAGRAM_VIRTUALLY_FRAME" val="{&quot;height&quot;:706.8011811023623,&quot;left&quot;:63.25259842519684,&quot;top&quot;:70.45,&quot;width&quot;:548.7462204724409}"/>
</p:tagLst>
</file>

<file path=ppt/tags/tag27.xml><?xml version="1.0" encoding="utf-8"?>
<p:tagLst xmlns:p="http://schemas.openxmlformats.org/presentationml/2006/main">
  <p:tag name="KSO_WM_DIAGRAM_VIRTUALLY_FRAME" val="{&quot;height&quot;:706.8011811023623,&quot;left&quot;:63.25259842519684,&quot;top&quot;:70.45,&quot;width&quot;:548.7462204724409}"/>
</p:tagLst>
</file>

<file path=ppt/tags/tag28.xml><?xml version="1.0" encoding="utf-8"?>
<p:tagLst xmlns:p="http://schemas.openxmlformats.org/presentationml/2006/main">
  <p:tag name="KSO_WM_DIAGRAM_VIRTUALLY_FRAME" val="{&quot;height&quot;:706.8011811023623,&quot;left&quot;:63.25259842519684,&quot;top&quot;:70.45,&quot;width&quot;:548.7462204724409}"/>
</p:tagLst>
</file>

<file path=ppt/tags/tag29.xml><?xml version="1.0" encoding="utf-8"?>
<p:tagLst xmlns:p="http://schemas.openxmlformats.org/presentationml/2006/main">
  <p:tag name="KSO_WM_DIAGRAM_VIRTUALLY_FRAME" val="{&quot;height&quot;:706.8011811023623,&quot;left&quot;:63.25259842519684,&quot;top&quot;:70.45,&quot;width&quot;:548.7462204724409}"/>
</p:tagLst>
</file>

<file path=ppt/tags/tag30.xml><?xml version="1.0" encoding="utf-8"?>
<p:tagLst xmlns:p="http://schemas.openxmlformats.org/presentationml/2006/main">
  <p:tag name="KSO_WM_DIAGRAM_VIRTUALLY_FRAME" val="{&quot;height&quot;:706.8011811023623,&quot;left&quot;:63.25259842519684,&quot;top&quot;:70.45,&quot;width&quot;:548.7462204724409}"/>
</p:tagLst>
</file>

<file path=ppt/tags/tag31.xml><?xml version="1.0" encoding="utf-8"?>
<p:tagLst xmlns:p="http://schemas.openxmlformats.org/presentationml/2006/main">
  <p:tag name="KSO_WM_DIAGRAM_VIRTUALLY_FRAME" val="{&quot;height&quot;:706.8011811023623,&quot;left&quot;:63.25259842519684,&quot;top&quot;:70.45,&quot;width&quot;:548.7462204724409}"/>
</p:tagLst>
</file>

<file path=ppt/tags/tag32.xml><?xml version="1.0" encoding="utf-8"?>
<p:tagLst xmlns:p="http://schemas.openxmlformats.org/presentationml/2006/main">
  <p:tag name="KSO_WM_DIAGRAM_VIRTUALLY_FRAME" val="{&quot;height&quot;:706.8011811023623,&quot;left&quot;:63.25259842519684,&quot;top&quot;:70.45,&quot;width&quot;:548.7462204724409}"/>
</p:tagLst>
</file>

<file path=ppt/tags/tag33.xml><?xml version="1.0" encoding="utf-8"?>
<p:tagLst xmlns:p="http://schemas.openxmlformats.org/presentationml/2006/main">
  <p:tag name="TABLE_ENDDRAG_ORIGIN_RECT" val="537*277"/>
  <p:tag name="TABLE_ENDDRAG_RECT" val="40*78*537*277"/>
</p:tagLst>
</file>

<file path=ppt/tags/tag34.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35.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36.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37.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38.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39.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0.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1.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2.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3.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4.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5.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6.xml><?xml version="1.0" encoding="utf-8"?>
<p:tagLst xmlns:p="http://schemas.openxmlformats.org/presentationml/2006/main">
  <p:tag name="KSO_WM_DIAGRAM_VIRTUALLY_FRAME" val="{&quot;height&quot;:561.4685039370079,&quot;left&quot;:57.502362204724406,&quot;top&quot;:92.08094488188976,&quot;width&quot;:484.4986614173228}"/>
</p:tagLst>
</file>

<file path=ppt/tags/tag47.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48.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49.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0.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1.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2.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3.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4.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5.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6.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7.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8.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59.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60.xml><?xml version="1.0" encoding="utf-8"?>
<p:tagLst xmlns:p="http://schemas.openxmlformats.org/presentationml/2006/main">
  <p:tag name="KSO_WM_DIAGRAM_VIRTUALLY_FRAME" val="{&quot;height&quot;:555.5010236220471,&quot;left&quot;:51.502362204724406,&quot;top&quot;:41.24645669291338,&quot;width&quot;:533.9967716535432}"/>
</p:tagLst>
</file>

<file path=ppt/tags/tag61.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2.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3.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4.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5.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6.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7.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8.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69.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70.xml><?xml version="1.0" encoding="utf-8"?>
<p:tagLst xmlns:p="http://schemas.openxmlformats.org/presentationml/2006/main">
  <p:tag name="KSO_WM_DIAGRAM_VIRTUALLY_FRAME" val="{&quot;height&quot;:499.8235433070866,&quot;left&quot;:76.00259842519684,&quot;top&quot;:94.72566929133858,&quot;width&quot;:483.99842519685046}"/>
</p:tagLst>
</file>

<file path=ppt/tags/tag71.xml><?xml version="1.0" encoding="utf-8"?>
<p:tagLst xmlns:p="http://schemas.openxmlformats.org/presentationml/2006/main">
  <p:tag name="KSO_WM_DIAGRAM_VIRTUALLY_FRAME" val="{&quot;height&quot;:545.7509448818898,&quot;left&quot;:83.0023622047244,&quot;top&quot;:103.45,&quot;width&quot;:484.4986614173228}"/>
</p:tagLst>
</file>

<file path=ppt/tags/tag72.xml><?xml version="1.0" encoding="utf-8"?>
<p:tagLst xmlns:p="http://schemas.openxmlformats.org/presentationml/2006/main">
  <p:tag name="KSO_WM_DIAGRAM_VIRTUALLY_FRAME" val="{&quot;height&quot;:545.7509448818898,&quot;left&quot;:83.0023622047244,&quot;top&quot;:103.45,&quot;width&quot;:484.4986614173228}"/>
</p:tagLst>
</file>

<file path=ppt/tags/tag73.xml><?xml version="1.0" encoding="utf-8"?>
<p:tagLst xmlns:p="http://schemas.openxmlformats.org/presentationml/2006/main">
  <p:tag name="KSO_WM_DIAGRAM_VIRTUALLY_FRAME" val="{&quot;height&quot;:545.7509448818898,&quot;left&quot;:83.0023622047244,&quot;top&quot;:103.45,&quot;width&quot;:484.4986614173228}"/>
</p:tagLst>
</file>

<file path=ppt/tags/tag74.xml><?xml version="1.0" encoding="utf-8"?>
<p:tagLst xmlns:p="http://schemas.openxmlformats.org/presentationml/2006/main">
  <p:tag name="KSO_WM_DIAGRAM_VIRTUALLY_FRAME" val="{&quot;height&quot;:545.7509448818898,&quot;left&quot;:83.0023622047244,&quot;top&quot;:103.45,&quot;width&quot;:484.4986614173228}"/>
</p:tagLst>
</file>

<file path=ppt/tags/tag75.xml><?xml version="1.0" encoding="utf-8"?>
<p:tagLst xmlns:p="http://schemas.openxmlformats.org/presentationml/2006/main">
  <p:tag name="KSO_WM_DIAGRAM_VIRTUALLY_FRAME" val="{&quot;height&quot;:545.7509448818898,&quot;left&quot;:83.0023622047244,&quot;top&quot;:103.45,&quot;width&quot;:484.4986614173228}"/>
</p:tagLst>
</file>

<file path=ppt/tags/tag76.xml><?xml version="1.0" encoding="utf-8"?>
<p:tagLst xmlns:p="http://schemas.openxmlformats.org/presentationml/2006/main">
  <p:tag name="KSO_WM_DIAGRAM_VIRTUALLY_FRAME" val="{&quot;height&quot;:545.7509448818898,&quot;left&quot;:83.0023622047244,&quot;top&quot;:103.45,&quot;width&quot;:484.4986614173228}"/>
</p:tagLst>
</file>

<file path=ppt/tags/tag77.xml><?xml version="1.0" encoding="utf-8"?>
<p:tagLst xmlns:p="http://schemas.openxmlformats.org/presentationml/2006/main">
  <p:tag name="KSO_WM_DIAGRAM_VIRTUALLY_FRAME" val="{&quot;height&quot;:545.7509448818898,&quot;left&quot;:83.0023622047244,&quot;top&quot;:103.45,&quot;width&quot;:484.4986614173228}"/>
</p:tagLst>
</file>

<file path=ppt/tags/tag78.xml><?xml version="1.0" encoding="utf-8"?>
<p:tagLst xmlns:p="http://schemas.openxmlformats.org/presentationml/2006/main">
  <p:tag name="KSO_WM_DIAGRAM_VIRTUALLY_FRAME" val="{&quot;height&quot;:545.7509448818898,&quot;left&quot;:83.0023622047244,&quot;top&quot;:103.45,&quot;width&quot;:484.4986614173228}"/>
</p:tagLst>
</file>

<file path=ppt/tags/tag79.xml><?xml version="1.0" encoding="utf-8"?>
<p:tagLst xmlns:p="http://schemas.openxmlformats.org/presentationml/2006/main">
  <p:tag name="KSO_WM_DIAGRAM_VIRTUALLY_FRAME" val="{&quot;height&quot;:545.7509448818898,&quot;left&quot;:83.0023622047244,&quot;top&quot;:103.45,&quot;width&quot;:484.4986614173228}"/>
</p:tagLst>
</file>

<file path=ppt/tags/tag80.xml><?xml version="1.0" encoding="utf-8"?>
<p:tagLst xmlns:p="http://schemas.openxmlformats.org/presentationml/2006/main">
  <p:tag name="KSO_WM_DIAGRAM_VIRTUALLY_FRAME" val="{&quot;height&quot;:545.7509448818898,&quot;left&quot;:83.0023622047244,&quot;top&quot;:103.45,&quot;width&quot;:484.4986614173228}"/>
</p:tagLst>
</file>

<file path=ppt/tags/tag81.xml><?xml version="1.0" encoding="utf-8"?>
<p:tagLst xmlns:p="http://schemas.openxmlformats.org/presentationml/2006/main">
  <p:tag name="KSO_WM_DIAGRAM_VIRTUALLY_FRAME" val="{&quot;height&quot;:545.7509448818898,&quot;left&quot;:83.0023622047244,&quot;top&quot;:103.45,&quot;width&quot;:484.4986614173228}"/>
</p:tagLst>
</file>

<file path=ppt/tags/tag82.xml><?xml version="1.0" encoding="utf-8"?>
<p:tagLst xmlns:p="http://schemas.openxmlformats.org/presentationml/2006/main">
  <p:tag name="KSO_WM_DIAGRAM_VIRTUALLY_FRAME" val="{&quot;height&quot;:545.7509448818898,&quot;left&quot;:83.0023622047244,&quot;top&quot;:103.45,&quot;width&quot;:484.4986614173228}"/>
</p:tagLst>
</file>

<file path=ppt/tags/tag83.xml><?xml version="1.0" encoding="utf-8"?>
<p:tagLst xmlns:p="http://schemas.openxmlformats.org/presentationml/2006/main">
  <p:tag name="TABLE_ENDDRAG_ORIGIN_RECT" val="537*572"/>
  <p:tag name="TABLE_ENDDRAG_RECT" val="48*41*537*572"/>
</p:tagLst>
</file>

<file path=ppt/tags/tag84.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85.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86.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87.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88.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89.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0.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1.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2.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3.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4.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5.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6.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7.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8.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99.xml><?xml version="1.0" encoding="utf-8"?>
<p:tagLst xmlns:p="http://schemas.openxmlformats.org/presentationml/2006/main">
  <p:tag name="KSO_WM_DIAGRAM_VIRTUALLY_FRAME" val="{&quot;height&quot;:555.5008661417322,&quot;left&quot;:51.502362204724406,&quot;top&quot;:41.24645669291338,&quot;width&quot;:533.9967716535432}"/>
</p:tagLst>
</file>

<file path=ppt/tags/tag100.xml><?xml version="1.0" encoding="utf-8"?>
<p:tagLst xmlns:p="http://schemas.openxmlformats.org/presentationml/2006/main">
  <p:tag name="TABLE_ENDDRAG_ORIGIN_RECT" val="538*550"/>
  <p:tag name="TABLE_ENDDRAG_RECT" val="46*46*538*550"/>
</p:tagLst>
</file>

<file path=ppt/tags/tag101.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2.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3.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4.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5.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6.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7.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8.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09.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0.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1.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2.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3.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4.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5.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6.xml><?xml version="1.0" encoding="utf-8"?>
<p:tagLst xmlns:p="http://schemas.openxmlformats.org/presentationml/2006/main">
  <p:tag name="KSO_WM_DIAGRAM_VIRTUALLY_FRAME" val="{&quot;height&quot;:555.9976377952755,&quot;left&quot;:51.502362204724406,&quot;top&quot;:40.74968503937007,&quot;width&quot;:533.9967716535432}"/>
</p:tagLst>
</file>

<file path=ppt/tags/tag117.xml><?xml version="1.0" encoding="utf-8"?>
<p:tagLst xmlns:p="http://schemas.openxmlformats.org/presentationml/2006/main">
  <p:tag name="commondata" val="eyJoZGlkIjoiZjY0MzdiM2NmY2MxYWQ4YzI2NmQ5ODAxZTIxOTczZDE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21577</Words>
  <Application>WPS 演示</Application>
  <PresentationFormat/>
  <Paragraphs>964</Paragraphs>
  <Slides>54</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54</vt:i4>
      </vt:variant>
    </vt:vector>
  </HeadingPairs>
  <TitlesOfParts>
    <vt:vector size="67" baseType="lpstr">
      <vt:lpstr>Arial</vt:lpstr>
      <vt:lpstr>宋体</vt:lpstr>
      <vt:lpstr>Wingdings</vt:lpstr>
      <vt:lpstr>Arial</vt:lpstr>
      <vt:lpstr>黑体</vt:lpstr>
      <vt:lpstr>Times New Roman</vt:lpstr>
      <vt:lpstr>华文行楷</vt:lpstr>
      <vt:lpstr>微软雅黑</vt:lpstr>
      <vt:lpstr>Arial Unicode MS</vt:lpstr>
      <vt:lpstr>Calibri</vt:lpstr>
      <vt:lpstr>楷体</vt:lpstr>
      <vt:lpstr>仿宋</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Kingsoft-PDF</dc:creator>
  <dc:subject>pdfbuilder</dc:subject>
  <cp:lastModifiedBy>一樽江月</cp:lastModifiedBy>
  <cp:revision>14</cp:revision>
  <dcterms:created xsi:type="dcterms:W3CDTF">2024-10-05T15:15:00Z</dcterms:created>
  <dcterms:modified xsi:type="dcterms:W3CDTF">2024-11-11T02:00:48Z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2024-10-09T03:05:25Z</vt:filetime>
  </property>
  <property fmtid="{D5CDD505-2E9C-101B-9397-08002B2CF9AE}" pid="4" name="UsrData">
    <vt:lpwstr>67011d5f190bd900200d73a5wl</vt:lpwstr>
  </property>
  <property fmtid="{D5CDD505-2E9C-101B-9397-08002B2CF9AE}" pid="5" name="ICV">
    <vt:lpwstr>DFF57CDE7B594E9DA3081312142ADA9C_13</vt:lpwstr>
  </property>
  <property fmtid="{D5CDD505-2E9C-101B-9397-08002B2CF9AE}" pid="6" name="KSOProductBuildVer">
    <vt:lpwstr>2052-12.1.0.17133</vt:lpwstr>
  </property>
</Properties>
</file>