
<file path=[Content_Types].xml><?xml version="1.0" encoding="utf-8"?>
<Types xmlns="http://schemas.openxmlformats.org/package/2006/content-types">
  <Default Extension="jpeg" ContentType="image/jpeg"/>
  <Default Extension="JPG" ContentType="image/.jpg"/>
  <Default Extension="png" ContentType="image/png"/>
  <Default Extension="mp4" ContentType="video/mp4"/>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Lst>
  <p:notesMasterIdLst>
    <p:notesMasterId r:id="rId8"/>
  </p:notesMasterIdLst>
  <p:handoutMasterIdLst>
    <p:handoutMasterId r:id="rId77"/>
  </p:handoutMasterIdLst>
  <p:sldIdLst>
    <p:sldId id="399" r:id="rId7"/>
    <p:sldId id="441" r:id="rId9"/>
    <p:sldId id="438" r:id="rId10"/>
    <p:sldId id="400" r:id="rId11"/>
    <p:sldId id="439" r:id="rId12"/>
    <p:sldId id="442" r:id="rId13"/>
    <p:sldId id="444" r:id="rId14"/>
    <p:sldId id="486" r:id="rId15"/>
    <p:sldId id="447" r:id="rId16"/>
    <p:sldId id="542" r:id="rId17"/>
    <p:sldId id="543" r:id="rId18"/>
    <p:sldId id="541" r:id="rId19"/>
    <p:sldId id="487" r:id="rId20"/>
    <p:sldId id="449" r:id="rId21"/>
    <p:sldId id="488" r:id="rId22"/>
    <p:sldId id="451" r:id="rId23"/>
    <p:sldId id="452" r:id="rId24"/>
    <p:sldId id="499" r:id="rId25"/>
    <p:sldId id="503" r:id="rId26"/>
    <p:sldId id="502" r:id="rId27"/>
    <p:sldId id="504" r:id="rId28"/>
    <p:sldId id="505" r:id="rId29"/>
    <p:sldId id="490" r:id="rId30"/>
    <p:sldId id="489" r:id="rId31"/>
    <p:sldId id="455" r:id="rId32"/>
    <p:sldId id="454" r:id="rId33"/>
    <p:sldId id="491" r:id="rId34"/>
    <p:sldId id="492" r:id="rId35"/>
    <p:sldId id="493" r:id="rId36"/>
    <p:sldId id="494" r:id="rId37"/>
    <p:sldId id="456" r:id="rId38"/>
    <p:sldId id="495" r:id="rId39"/>
    <p:sldId id="461" r:id="rId40"/>
    <p:sldId id="446" r:id="rId41"/>
    <p:sldId id="544" r:id="rId42"/>
    <p:sldId id="545" r:id="rId43"/>
    <p:sldId id="546" r:id="rId44"/>
    <p:sldId id="547" r:id="rId45"/>
    <p:sldId id="462" r:id="rId46"/>
    <p:sldId id="465" r:id="rId47"/>
    <p:sldId id="464" r:id="rId48"/>
    <p:sldId id="548" r:id="rId49"/>
    <p:sldId id="549" r:id="rId50"/>
    <p:sldId id="550" r:id="rId51"/>
    <p:sldId id="463" r:id="rId52"/>
    <p:sldId id="467" r:id="rId53"/>
    <p:sldId id="468" r:id="rId54"/>
    <p:sldId id="423" r:id="rId55"/>
    <p:sldId id="469" r:id="rId56"/>
    <p:sldId id="471" r:id="rId57"/>
    <p:sldId id="472" r:id="rId58"/>
    <p:sldId id="552" r:id="rId59"/>
    <p:sldId id="553" r:id="rId60"/>
    <p:sldId id="551" r:id="rId61"/>
    <p:sldId id="473" r:id="rId62"/>
    <p:sldId id="496" r:id="rId63"/>
    <p:sldId id="474" r:id="rId64"/>
    <p:sldId id="475" r:id="rId65"/>
    <p:sldId id="497" r:id="rId66"/>
    <p:sldId id="477" r:id="rId67"/>
    <p:sldId id="478" r:id="rId68"/>
    <p:sldId id="554" r:id="rId69"/>
    <p:sldId id="555" r:id="rId70"/>
    <p:sldId id="556" r:id="rId71"/>
    <p:sldId id="482" r:id="rId72"/>
    <p:sldId id="480" r:id="rId73"/>
    <p:sldId id="498" r:id="rId74"/>
    <p:sldId id="470" r:id="rId75"/>
    <p:sldId id="311" r:id="rId76"/>
  </p:sldIdLst>
  <p:sldSz cx="9144000" cy="5143500" type="screen16x9"/>
  <p:notesSz cx="6858000" cy="9144000"/>
  <p:custDataLst>
    <p:tags r:id="rId81"/>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585C9"/>
    <a:srgbClr val="CEB68E"/>
    <a:srgbClr val="745C34"/>
    <a:srgbClr val="028EC9"/>
    <a:srgbClr val="EBF7FF"/>
    <a:srgbClr val="FFFFFF"/>
    <a:srgbClr val="CCFFFF"/>
    <a:srgbClr val="3333FF"/>
    <a:srgbClr val="00AAC3"/>
    <a:srgbClr val="02BC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43" autoAdjust="0"/>
    <p:restoredTop sz="94660" autoAdjust="0"/>
  </p:normalViewPr>
  <p:slideViewPr>
    <p:cSldViewPr snapToGrid="0" showGuides="1">
      <p:cViewPr varScale="1">
        <p:scale>
          <a:sx n="111" d="100"/>
          <a:sy n="111" d="100"/>
        </p:scale>
        <p:origin x="610" y="82"/>
      </p:cViewPr>
      <p:guideLst>
        <p:guide orient="horz" pos="3521"/>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7" d="100"/>
          <a:sy n="57" d="100"/>
        </p:scale>
        <p:origin x="2500" y="4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2.xml"/><Relationship Id="rId81" Type="http://schemas.openxmlformats.org/officeDocument/2006/relationships/tags" Target="tags/tag1.xml"/><Relationship Id="rId80" Type="http://schemas.openxmlformats.org/officeDocument/2006/relationships/tableStyles" Target="tableStyles.xml"/><Relationship Id="rId8" Type="http://schemas.openxmlformats.org/officeDocument/2006/relationships/notesMaster" Target="notesMasters/notesMaster1.xml"/><Relationship Id="rId79" Type="http://schemas.openxmlformats.org/officeDocument/2006/relationships/viewProps" Target="viewProps.xml"/><Relationship Id="rId78" Type="http://schemas.openxmlformats.org/officeDocument/2006/relationships/presProps" Target="presProps.xml"/><Relationship Id="rId77" Type="http://schemas.openxmlformats.org/officeDocument/2006/relationships/handoutMaster" Target="handoutMasters/handoutMaster1.xml"/><Relationship Id="rId76" Type="http://schemas.openxmlformats.org/officeDocument/2006/relationships/slide" Target="slides/slide69.xml"/><Relationship Id="rId75" Type="http://schemas.openxmlformats.org/officeDocument/2006/relationships/slide" Target="slides/slide68.xml"/><Relationship Id="rId74" Type="http://schemas.openxmlformats.org/officeDocument/2006/relationships/slide" Target="slides/slide67.xml"/><Relationship Id="rId73" Type="http://schemas.openxmlformats.org/officeDocument/2006/relationships/slide" Target="slides/slide66.xml"/><Relationship Id="rId72" Type="http://schemas.openxmlformats.org/officeDocument/2006/relationships/slide" Target="slides/slide65.xml"/><Relationship Id="rId71" Type="http://schemas.openxmlformats.org/officeDocument/2006/relationships/slide" Target="slides/slide64.xml"/><Relationship Id="rId70" Type="http://schemas.openxmlformats.org/officeDocument/2006/relationships/slide" Target="slides/slide63.xml"/><Relationship Id="rId7" Type="http://schemas.openxmlformats.org/officeDocument/2006/relationships/slide" Target="slides/slide1.xml"/><Relationship Id="rId69" Type="http://schemas.openxmlformats.org/officeDocument/2006/relationships/slide" Target="slides/slide62.xml"/><Relationship Id="rId68" Type="http://schemas.openxmlformats.org/officeDocument/2006/relationships/slide" Target="slides/slide61.xml"/><Relationship Id="rId67" Type="http://schemas.openxmlformats.org/officeDocument/2006/relationships/slide" Target="slides/slide60.xml"/><Relationship Id="rId66" Type="http://schemas.openxmlformats.org/officeDocument/2006/relationships/slide" Target="slides/slide59.xml"/><Relationship Id="rId65" Type="http://schemas.openxmlformats.org/officeDocument/2006/relationships/slide" Target="slides/slide58.xml"/><Relationship Id="rId64" Type="http://schemas.openxmlformats.org/officeDocument/2006/relationships/slide" Target="slides/slide57.xml"/><Relationship Id="rId63" Type="http://schemas.openxmlformats.org/officeDocument/2006/relationships/slide" Target="slides/slide56.xml"/><Relationship Id="rId62" Type="http://schemas.openxmlformats.org/officeDocument/2006/relationships/slide" Target="slides/slide55.xml"/><Relationship Id="rId61" Type="http://schemas.openxmlformats.org/officeDocument/2006/relationships/slide" Target="slides/slide54.xml"/><Relationship Id="rId60" Type="http://schemas.openxmlformats.org/officeDocument/2006/relationships/slide" Target="slides/slide53.xml"/><Relationship Id="rId6" Type="http://schemas.openxmlformats.org/officeDocument/2006/relationships/slideMaster" Target="slideMasters/slideMaster5.xml"/><Relationship Id="rId59" Type="http://schemas.openxmlformats.org/officeDocument/2006/relationships/slide" Target="slides/slide52.xml"/><Relationship Id="rId58" Type="http://schemas.openxmlformats.org/officeDocument/2006/relationships/slide" Target="slides/slide51.xml"/><Relationship Id="rId57" Type="http://schemas.openxmlformats.org/officeDocument/2006/relationships/slide" Target="slides/slide50.xml"/><Relationship Id="rId56" Type="http://schemas.openxmlformats.org/officeDocument/2006/relationships/slide" Target="slides/slide49.xml"/><Relationship Id="rId55" Type="http://schemas.openxmlformats.org/officeDocument/2006/relationships/slide" Target="slides/slide48.xml"/><Relationship Id="rId54" Type="http://schemas.openxmlformats.org/officeDocument/2006/relationships/slide" Target="slides/slide47.xml"/><Relationship Id="rId53" Type="http://schemas.openxmlformats.org/officeDocument/2006/relationships/slide" Target="slides/slide46.xml"/><Relationship Id="rId52" Type="http://schemas.openxmlformats.org/officeDocument/2006/relationships/slide" Target="slides/slide45.xml"/><Relationship Id="rId51" Type="http://schemas.openxmlformats.org/officeDocument/2006/relationships/slide" Target="slides/slide44.xml"/><Relationship Id="rId50" Type="http://schemas.openxmlformats.org/officeDocument/2006/relationships/slide" Target="slides/slide43.xml"/><Relationship Id="rId5" Type="http://schemas.openxmlformats.org/officeDocument/2006/relationships/slideMaster" Target="slideMasters/slideMaster4.xml"/><Relationship Id="rId49" Type="http://schemas.openxmlformats.org/officeDocument/2006/relationships/slide" Target="slides/slide42.xml"/><Relationship Id="rId48" Type="http://schemas.openxmlformats.org/officeDocument/2006/relationships/slide" Target="slides/slide41.xml"/><Relationship Id="rId47" Type="http://schemas.openxmlformats.org/officeDocument/2006/relationships/slide" Target="slides/slide40.xml"/><Relationship Id="rId46" Type="http://schemas.openxmlformats.org/officeDocument/2006/relationships/slide" Target="slides/slide39.xml"/><Relationship Id="rId45" Type="http://schemas.openxmlformats.org/officeDocument/2006/relationships/slide" Target="slides/slide38.xml"/><Relationship Id="rId44" Type="http://schemas.openxmlformats.org/officeDocument/2006/relationships/slide" Target="slides/slide37.xml"/><Relationship Id="rId43" Type="http://schemas.openxmlformats.org/officeDocument/2006/relationships/slide" Target="slides/slide36.xml"/><Relationship Id="rId42" Type="http://schemas.openxmlformats.org/officeDocument/2006/relationships/slide" Target="slides/slide35.xml"/><Relationship Id="rId41" Type="http://schemas.openxmlformats.org/officeDocument/2006/relationships/slide" Target="slides/slide34.xml"/><Relationship Id="rId40" Type="http://schemas.openxmlformats.org/officeDocument/2006/relationships/slide" Target="slides/slide33.xml"/><Relationship Id="rId4" Type="http://schemas.openxmlformats.org/officeDocument/2006/relationships/slideMaster" Target="slideMasters/slideMaster3.xml"/><Relationship Id="rId39" Type="http://schemas.openxmlformats.org/officeDocument/2006/relationships/slide" Target="slides/slide32.xml"/><Relationship Id="rId38" Type="http://schemas.openxmlformats.org/officeDocument/2006/relationships/slide" Target="slides/slide31.xml"/><Relationship Id="rId37" Type="http://schemas.openxmlformats.org/officeDocument/2006/relationships/slide" Target="slides/slide30.xml"/><Relationship Id="rId36" Type="http://schemas.openxmlformats.org/officeDocument/2006/relationships/slide" Target="slides/slide29.xml"/><Relationship Id="rId35" Type="http://schemas.openxmlformats.org/officeDocument/2006/relationships/slide" Target="slides/slide28.xml"/><Relationship Id="rId34" Type="http://schemas.openxmlformats.org/officeDocument/2006/relationships/slide" Target="slides/slide27.xml"/><Relationship Id="rId33" Type="http://schemas.openxmlformats.org/officeDocument/2006/relationships/slide" Target="slides/slide26.xml"/><Relationship Id="rId32" Type="http://schemas.openxmlformats.org/officeDocument/2006/relationships/slide" Target="slides/slide25.xml"/><Relationship Id="rId31" Type="http://schemas.openxmlformats.org/officeDocument/2006/relationships/slide" Target="slides/slide24.xml"/><Relationship Id="rId30" Type="http://schemas.openxmlformats.org/officeDocument/2006/relationships/slide" Target="slides/slide23.xml"/><Relationship Id="rId3" Type="http://schemas.openxmlformats.org/officeDocument/2006/relationships/slideMaster" Target="slideMasters/slideMaster2.xml"/><Relationship Id="rId29" Type="http://schemas.openxmlformats.org/officeDocument/2006/relationships/slide" Target="slides/slide22.xml"/><Relationship Id="rId28" Type="http://schemas.openxmlformats.org/officeDocument/2006/relationships/slide" Target="slides/slide21.xml"/><Relationship Id="rId27" Type="http://schemas.openxmlformats.org/officeDocument/2006/relationships/slide" Target="slides/slide20.xml"/><Relationship Id="rId26" Type="http://schemas.openxmlformats.org/officeDocument/2006/relationships/slide" Target="slides/slide19.xml"/><Relationship Id="rId25" Type="http://schemas.openxmlformats.org/officeDocument/2006/relationships/slide" Target="slides/slide18.xml"/><Relationship Id="rId24" Type="http://schemas.openxmlformats.org/officeDocument/2006/relationships/slide" Target="slides/slide17.xml"/><Relationship Id="rId23" Type="http://schemas.openxmlformats.org/officeDocument/2006/relationships/slide" Target="slides/slide16.xml"/><Relationship Id="rId22" Type="http://schemas.openxmlformats.org/officeDocument/2006/relationships/slide" Target="slides/slide15.xml"/><Relationship Id="rId21" Type="http://schemas.openxmlformats.org/officeDocument/2006/relationships/slide" Target="slides/slide14.xml"/><Relationship Id="rId20" Type="http://schemas.openxmlformats.org/officeDocument/2006/relationships/slide" Target="slides/slide13.xml"/><Relationship Id="rId2" Type="http://schemas.openxmlformats.org/officeDocument/2006/relationships/theme" Target="theme/theme1.xml"/><Relationship Id="rId19" Type="http://schemas.openxmlformats.org/officeDocument/2006/relationships/slide" Target="slides/slide12.xml"/><Relationship Id="rId18" Type="http://schemas.openxmlformats.org/officeDocument/2006/relationships/slide" Target="slides/slide11.xml"/><Relationship Id="rId17" Type="http://schemas.openxmlformats.org/officeDocument/2006/relationships/slide" Target="slides/slide10.xml"/><Relationship Id="rId16" Type="http://schemas.openxmlformats.org/officeDocument/2006/relationships/slide" Target="slides/slide9.xml"/><Relationship Id="rId15" Type="http://schemas.openxmlformats.org/officeDocument/2006/relationships/slide" Target="slides/slide8.xml"/><Relationship Id="rId14" Type="http://schemas.openxmlformats.org/officeDocument/2006/relationships/slide" Target="slides/slide7.xml"/><Relationship Id="rId13" Type="http://schemas.openxmlformats.org/officeDocument/2006/relationships/slide" Target="slides/slide6.xml"/><Relationship Id="rId12" Type="http://schemas.openxmlformats.org/officeDocument/2006/relationships/slide" Target="slides/slide5.xml"/><Relationship Id="rId11" Type="http://schemas.openxmlformats.org/officeDocument/2006/relationships/slide" Target="slides/slide4.xml"/><Relationship Id="rId10" Type="http://schemas.openxmlformats.org/officeDocument/2006/relationships/slide" Target="slides/slide3.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AEEF2-3F52-46ED-8108-B622FD7B68B7}"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3C180A-DCFA-454F-8429-334EC574AF3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5A61015F-7CC6-4D0A-9D87-873EA4C304C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33845" y="1880663"/>
            <a:ext cx="3867150"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80663"/>
            <a:ext cx="3886201"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D789574A-8875-45EF-8EA2-3CAA0F7ABC4C}"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EF4D4C-5367-4C26-9E2B-D8088D7FCA81}"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fld>
            <a:endParaRPr lang="en-US" dirty="0"/>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05C68B11-C5A8-448C-8CE9-B1A273C79CFC}"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16CA0-919D-4A49-9C8A-62FDFB3A5183}"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2A4AFB99-0EAB-4182-AFF8-E214C82A68F6}"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r>
              <a:rPr lang="zh-CN" altLang="en-US"/>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
        <p:nvSpPr>
          <p:cNvPr id="6" name="矩形 5"/>
          <p:cNvSpPr/>
          <p:nvPr userDrawn="1"/>
        </p:nvSpPr>
        <p:spPr>
          <a:xfrm>
            <a:off x="0" y="0"/>
            <a:ext cx="1268760" cy="5143500"/>
          </a:xfrm>
          <a:prstGeom prst="rect">
            <a:avLst/>
          </a:prstGeom>
          <a:solidFill>
            <a:srgbClr val="DCDCD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12" name="表格 11"/>
          <p:cNvGraphicFramePr>
            <a:graphicFrameLocks noGrp="1"/>
          </p:cNvGraphicFramePr>
          <p:nvPr userDrawn="1"/>
        </p:nvGraphicFramePr>
        <p:xfrm>
          <a:off x="-2316" y="464662"/>
          <a:ext cx="1268760" cy="3564000"/>
        </p:xfrm>
        <a:graphic>
          <a:graphicData uri="http://schemas.openxmlformats.org/drawingml/2006/table">
            <a:tbl>
              <a:tblPr>
                <a:tableStyleId>{2D5ABB26-0587-4C30-8999-92F81FD0307C}</a:tableStyleId>
              </a:tblPr>
              <a:tblGrid>
                <a:gridCol w="1268760"/>
              </a:tblGrid>
              <a:tr h="594000">
                <a:tc>
                  <a:txBody>
                    <a:bodyPr/>
                    <a:lstStyle/>
                    <a:p>
                      <a:pPr algn="ctr"/>
                      <a:r>
                        <a:rPr lang="zh-CN" altLang="en-US" sz="1400" dirty="0"/>
                        <a:t>课程背景</a:t>
                      </a:r>
                      <a:endParaRPr lang="zh-CN" altLang="en-US" sz="1400" dirty="0"/>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课程定位</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课程设计</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课程思政</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实训平台</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校企合作</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 Type="http://schemas.openxmlformats.org/officeDocument/2006/relationships/slideLayout" Target="../slideLayouts/slideLayout46.xml"/><Relationship Id="rId17" Type="http://schemas.openxmlformats.org/officeDocument/2006/relationships/theme" Target="../theme/theme5.xml"/><Relationship Id="rId16" Type="http://schemas.openxmlformats.org/officeDocument/2006/relationships/slideLayout" Target="../slideLayouts/slideLayout60.xml"/><Relationship Id="rId15" Type="http://schemas.openxmlformats.org/officeDocument/2006/relationships/slideLayout" Target="../slideLayouts/slideLayout59.xml"/><Relationship Id="rId14" Type="http://schemas.openxmlformats.org/officeDocument/2006/relationships/slideLayout" Target="../slideLayouts/slideLayout58.xml"/><Relationship Id="rId13" Type="http://schemas.openxmlformats.org/officeDocument/2006/relationships/slideLayout" Target="../slideLayouts/slideLayout57.xml"/><Relationship Id="rId12" Type="http://schemas.openxmlformats.org/officeDocument/2006/relationships/slideLayout" Target="../slideLayouts/slideLayout56.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BB94658-5EC5-47C9-934F-6BCCDF9058BF}"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25FF9261-7B12-4B85-8D21-27AADB6DEF06}"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85ECB2E-BF58-48CB-A07D-F8B1C933F7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C0B4AD-334A-466E-8B81-F673FBC2EDB2}"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3CCA19B-E562-49F5-BE03-58693EFFCFE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7C7B6242-DBE3-4A6A-94F7-CC57CA54C723}"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7E7D2276-246C-4AC1-842C-264C41A6DAC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EBB94658-5EC5-47C9-934F-6BCCDF9058BF}"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1.jpeg"/><Relationship Id="rId8" Type="http://schemas.openxmlformats.org/officeDocument/2006/relationships/image" Target="../media/image10.jpeg"/><Relationship Id="rId7" Type="http://schemas.openxmlformats.org/officeDocument/2006/relationships/image" Target="../media/image9.png"/><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png"/><Relationship Id="rId12" Type="http://schemas.openxmlformats.org/officeDocument/2006/relationships/notesSlide" Target="../notesSlides/notesSlide1.xml"/><Relationship Id="rId11" Type="http://schemas.openxmlformats.org/officeDocument/2006/relationships/slideLayout" Target="../slideLayouts/slideLayout56.xml"/><Relationship Id="rId10" Type="http://schemas.openxmlformats.org/officeDocument/2006/relationships/image" Target="../media/image12.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6.xml"/><Relationship Id="rId1" Type="http://schemas.openxmlformats.org/officeDocument/2006/relationships/image" Target="../media/image1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8" Type="http://schemas.openxmlformats.org/officeDocument/2006/relationships/slideLayout" Target="../slideLayouts/slideLayout57.xml"/><Relationship Id="rId7" Type="http://schemas.openxmlformats.org/officeDocument/2006/relationships/image" Target="../media/image21.png"/><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23.png"/><Relationship Id="rId1"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25.png"/><Relationship Id="rId1"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27.png"/><Relationship Id="rId1"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29.png"/><Relationship Id="rId1"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31.png"/><Relationship Id="rId1" Type="http://schemas.openxmlformats.org/officeDocument/2006/relationships/image" Target="../media/image3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34.png"/><Relationship Id="rId1" Type="http://schemas.openxmlformats.org/officeDocument/2006/relationships/image" Target="../media/image33.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37.png"/><Relationship Id="rId1" Type="http://schemas.openxmlformats.org/officeDocument/2006/relationships/image" Target="../media/image36.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3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39.png"/><Relationship Id="rId3" Type="http://schemas.microsoft.com/office/2007/relationships/media" Target="../media/media1.mp4"/><Relationship Id="rId2" Type="http://schemas.openxmlformats.org/officeDocument/2006/relationships/video" Target="../media/media1.mp4"/><Relationship Id="rId1" Type="http://schemas.openxmlformats.org/officeDocument/2006/relationships/hyperlink" Target="file:///H:\&#20250;&#23637;&#33521;&#35821;PPT\Unit%201%20Preparations%20for%20Exhibitions.mp3" TargetMode="Externa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0.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39.png"/><Relationship Id="rId3" Type="http://schemas.microsoft.com/office/2007/relationships/media" Target="../media/media2.mp4"/><Relationship Id="rId2" Type="http://schemas.openxmlformats.org/officeDocument/2006/relationships/video" Target="../media/media2.mp4"/><Relationship Id="rId1" Type="http://schemas.openxmlformats.org/officeDocument/2006/relationships/hyperlink" Target="file:///H:\&#20250;&#23637;&#33521;&#35821;PPT\Unit%201%20Preparations%20for%20Exhibitions.mp3" TargetMode="Externa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6.xml"/><Relationship Id="rId1" Type="http://schemas.openxmlformats.org/officeDocument/2006/relationships/image" Target="../media/image40.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0.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41.png"/><Relationship Id="rId3" Type="http://schemas.microsoft.com/office/2007/relationships/media" Target="../media/media3.mp3"/><Relationship Id="rId2" Type="http://schemas.openxmlformats.org/officeDocument/2006/relationships/audio" Target="../media/media3.mp3"/><Relationship Id="rId1" Type="http://schemas.openxmlformats.org/officeDocument/2006/relationships/hyperlink" Target="file:///H:\&#20250;&#23637;&#33521;&#35821;PPT\Unit%201%20Preparations%20for%20Exhibitions.mp3" TargetMode="Externa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9.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56.xml"/><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V="1">
            <a:off x="1063270" y="3682897"/>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045"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3239"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2" name="TextBox 10"/>
          <p:cNvSpPr txBox="1"/>
          <p:nvPr/>
        </p:nvSpPr>
        <p:spPr>
          <a:xfrm>
            <a:off x="645612" y="1562401"/>
            <a:ext cx="7923900" cy="561692"/>
          </a:xfrm>
          <a:prstGeom prst="rect">
            <a:avLst/>
          </a:prstGeom>
          <a:noFill/>
        </p:spPr>
        <p:txBody>
          <a:bodyPr wrap="none" lIns="68580" tIns="34290" rIns="68580" bIns="34290">
            <a:spAutoFit/>
          </a:bodyPr>
          <a:lstStyle/>
          <a:p>
            <a:pPr fontAlgn="auto">
              <a:spcBef>
                <a:spcPts val="0"/>
              </a:spcBef>
              <a:spcAft>
                <a:spcPts val="0"/>
              </a:spcAft>
              <a:defRPr/>
            </a:pPr>
            <a:r>
              <a:rPr lang="en-US" altLang="zh-CN" sz="3200" b="1" dirty="0">
                <a:solidFill>
                  <a:srgbClr val="002060"/>
                </a:solidFill>
                <a:effectLst/>
                <a:latin typeface="微软雅黑" panose="020B0503020204020204" pitchFamily="34" charset="-122"/>
                <a:ea typeface="微软雅黑" panose="020B0503020204020204" pitchFamily="34" charset="-122"/>
              </a:rPr>
              <a:t>English for Exhibition and Conference</a:t>
            </a:r>
            <a:endParaRPr lang="zh-CN" altLang="en-US" sz="3200" b="1" dirty="0">
              <a:solidFill>
                <a:srgbClr val="002060"/>
              </a:solidFill>
              <a:effectLst/>
              <a:latin typeface="微软雅黑" panose="020B0503020204020204" pitchFamily="34" charset="-122"/>
              <a:ea typeface="微软雅黑" panose="020B0503020204020204" pitchFamily="34" charset="-122"/>
            </a:endParaRPr>
          </a:p>
        </p:txBody>
      </p:sp>
      <p:sp>
        <p:nvSpPr>
          <p:cNvPr id="31" name="圆角矩形 30"/>
          <p:cNvSpPr/>
          <p:nvPr/>
        </p:nvSpPr>
        <p:spPr>
          <a:xfrm>
            <a:off x="2559953" y="2791415"/>
            <a:ext cx="2200275" cy="38794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36" name="Picture 2" descr="C:\Users\Administrator\Desktop\手.png" hidden="1"/>
          <p:cNvPicPr>
            <a:picLocks noChangeAspect="1" noChangeArrowheads="1"/>
          </p:cNvPicPr>
          <p:nvPr/>
        </p:nvPicPr>
        <p:blipFill>
          <a:blip r:embed="rId1"/>
          <a:srcRect/>
          <a:stretch>
            <a:fillRect/>
          </a:stretch>
        </p:blipFill>
        <p:spPr bwMode="auto">
          <a:xfrm flipH="1">
            <a:off x="3446240" y="2472231"/>
            <a:ext cx="2959860" cy="2876318"/>
          </a:xfrm>
          <a:prstGeom prst="rect">
            <a:avLst/>
          </a:prstGeom>
          <a:noFill/>
        </p:spPr>
      </p:pic>
      <p:sp>
        <p:nvSpPr>
          <p:cNvPr id="54" name="圆角矩形 73"/>
          <p:cNvSpPr/>
          <p:nvPr/>
        </p:nvSpPr>
        <p:spPr>
          <a:xfrm>
            <a:off x="6307319" y="2665654"/>
            <a:ext cx="2515912" cy="2223980"/>
          </a:xfrm>
          <a:custGeom>
            <a:avLst/>
            <a:gdLst/>
            <a:ahLst/>
            <a:cxnLst/>
            <a:rect l="l" t="t" r="r" b="b"/>
            <a:pathLst>
              <a:path w="5098193" h="3581734">
                <a:moveTo>
                  <a:pt x="3676754" y="0"/>
                </a:moveTo>
                <a:lnTo>
                  <a:pt x="4915232" y="0"/>
                </a:lnTo>
                <a:cubicBezTo>
                  <a:pt x="5016279" y="0"/>
                  <a:pt x="5098193" y="81914"/>
                  <a:pt x="5098193" y="182961"/>
                </a:cubicBezTo>
                <a:lnTo>
                  <a:pt x="5098193" y="914781"/>
                </a:lnTo>
                <a:cubicBezTo>
                  <a:pt x="5098193" y="1015828"/>
                  <a:pt x="5016279" y="1097742"/>
                  <a:pt x="4915232" y="1097742"/>
                </a:cubicBezTo>
                <a:lnTo>
                  <a:pt x="3676754" y="1097742"/>
                </a:lnTo>
                <a:lnTo>
                  <a:pt x="3654113" y="1095460"/>
                </a:lnTo>
                <a:cubicBezTo>
                  <a:pt x="3586318" y="1119400"/>
                  <a:pt x="3534840" y="1151613"/>
                  <a:pt x="3478400" y="1198569"/>
                </a:cubicBezTo>
                <a:cubicBezTo>
                  <a:pt x="3425595" y="1242503"/>
                  <a:pt x="3384383" y="1321136"/>
                  <a:pt x="3349419" y="1397608"/>
                </a:cubicBezTo>
                <a:cubicBezTo>
                  <a:pt x="3351477" y="1406457"/>
                  <a:pt x="3352176" y="1415625"/>
                  <a:pt x="3352176" y="1424957"/>
                </a:cubicBezTo>
                <a:lnTo>
                  <a:pt x="3352176" y="2156777"/>
                </a:lnTo>
                <a:cubicBezTo>
                  <a:pt x="3352176" y="2257824"/>
                  <a:pt x="3270262" y="2339738"/>
                  <a:pt x="3169215" y="2339738"/>
                </a:cubicBezTo>
                <a:lnTo>
                  <a:pt x="1930737" y="2339738"/>
                </a:lnTo>
                <a:lnTo>
                  <a:pt x="1899312" y="2336570"/>
                </a:lnTo>
                <a:cubicBezTo>
                  <a:pt x="1826860" y="2360632"/>
                  <a:pt x="1773312" y="2393596"/>
                  <a:pt x="1714350" y="2442651"/>
                </a:cubicBezTo>
                <a:cubicBezTo>
                  <a:pt x="1666923" y="2482109"/>
                  <a:pt x="1628849" y="2549558"/>
                  <a:pt x="1597160" y="2618730"/>
                </a:cubicBezTo>
                <a:cubicBezTo>
                  <a:pt x="1602145" y="2633948"/>
                  <a:pt x="1604400" y="2650187"/>
                  <a:pt x="1604400" y="2666953"/>
                </a:cubicBezTo>
                <a:lnTo>
                  <a:pt x="1604400" y="3398773"/>
                </a:lnTo>
                <a:cubicBezTo>
                  <a:pt x="1604400" y="3499820"/>
                  <a:pt x="1522486" y="3581734"/>
                  <a:pt x="1421439" y="3581734"/>
                </a:cubicBezTo>
                <a:lnTo>
                  <a:pt x="182961" y="3581734"/>
                </a:lnTo>
                <a:cubicBezTo>
                  <a:pt x="81914" y="3581734"/>
                  <a:pt x="0" y="3499820"/>
                  <a:pt x="0" y="3398773"/>
                </a:cubicBezTo>
                <a:lnTo>
                  <a:pt x="0" y="2666953"/>
                </a:lnTo>
                <a:cubicBezTo>
                  <a:pt x="0" y="2565906"/>
                  <a:pt x="81914" y="2483992"/>
                  <a:pt x="182961" y="2483992"/>
                </a:cubicBezTo>
                <a:lnTo>
                  <a:pt x="1249252" y="2483992"/>
                </a:lnTo>
                <a:cubicBezTo>
                  <a:pt x="1363644" y="2465185"/>
                  <a:pt x="1485358" y="2416796"/>
                  <a:pt x="1561303" y="2355570"/>
                </a:cubicBezTo>
                <a:cubicBezTo>
                  <a:pt x="1652027" y="2282428"/>
                  <a:pt x="1714003" y="2206891"/>
                  <a:pt x="1747776" y="2064349"/>
                </a:cubicBezTo>
                <a:lnTo>
                  <a:pt x="1747776" y="1424957"/>
                </a:lnTo>
                <a:cubicBezTo>
                  <a:pt x="1747776" y="1323910"/>
                  <a:pt x="1829690" y="1241996"/>
                  <a:pt x="1930737" y="1241996"/>
                </a:cubicBezTo>
                <a:lnTo>
                  <a:pt x="3003874" y="1241996"/>
                </a:lnTo>
                <a:cubicBezTo>
                  <a:pt x="3120870" y="1223793"/>
                  <a:pt x="3247290" y="1174422"/>
                  <a:pt x="3325354" y="1111488"/>
                </a:cubicBezTo>
                <a:cubicBezTo>
                  <a:pt x="3402023" y="1049677"/>
                  <a:pt x="3458162" y="986156"/>
                  <a:pt x="3493793" y="881777"/>
                </a:cubicBezTo>
                <a:lnTo>
                  <a:pt x="3493793" y="182961"/>
                </a:lnTo>
                <a:cubicBezTo>
                  <a:pt x="3493793" y="81914"/>
                  <a:pt x="3575707" y="0"/>
                  <a:pt x="3676754" y="0"/>
                </a:cubicBezTo>
                <a:close/>
              </a:path>
            </a:pathLst>
          </a:cu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endParaRPr>
          </a:p>
        </p:txBody>
      </p:sp>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8157" t="6208" r="5308" b="31502"/>
          <a:stretch>
            <a:fillRect/>
          </a:stretch>
        </p:blipFill>
        <p:spPr>
          <a:xfrm>
            <a:off x="8031473" y="4143729"/>
            <a:ext cx="801419" cy="731019"/>
          </a:xfrm>
          <a:prstGeom prst="roundRect">
            <a:avLst/>
          </a:prstGeom>
        </p:spPr>
      </p:pic>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r="16982"/>
          <a:stretch>
            <a:fillRect/>
          </a:stretch>
        </p:blipFill>
        <p:spPr>
          <a:xfrm>
            <a:off x="6307319" y="2669665"/>
            <a:ext cx="760247" cy="681613"/>
          </a:xfrm>
          <a:prstGeom prst="roundRect">
            <a:avLst/>
          </a:prstGeom>
        </p:spPr>
      </p:pic>
      <p:pic>
        <p:nvPicPr>
          <p:cNvPr id="9" name="图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3642" y="2665654"/>
            <a:ext cx="791756" cy="685624"/>
          </a:xfrm>
          <a:prstGeom prst="roundRect">
            <a:avLst/>
          </a:prstGeom>
        </p:spPr>
      </p:pic>
      <p:pic>
        <p:nvPicPr>
          <p:cNvPr id="12" name="图片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75859" y="3438606"/>
            <a:ext cx="817130" cy="646392"/>
          </a:xfrm>
          <a:prstGeom prst="roundRect">
            <a:avLst/>
          </a:prstGeom>
        </p:spPr>
      </p:pic>
      <p:pic>
        <p:nvPicPr>
          <p:cNvPr id="2"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2989" y="215266"/>
            <a:ext cx="1971827" cy="603353"/>
          </a:xfrm>
          <a:prstGeom prst="rect">
            <a:avLst/>
          </a:prstGeom>
        </p:spPr>
      </p:pic>
      <p:pic>
        <p:nvPicPr>
          <p:cNvPr id="3" name="图片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65287" y="4153218"/>
            <a:ext cx="799976" cy="736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图片 6"/>
          <p:cNvPicPr>
            <a:picLocks noChangeAspect="1"/>
          </p:cNvPicPr>
          <p:nvPr/>
        </p:nvPicPr>
        <p:blipFill rotWithShape="1">
          <a:blip r:embed="rId9" cstate="print">
            <a:extLst>
              <a:ext uri="{28A0092B-C50C-407E-A947-70E740481C1C}">
                <a14:useLocalDpi xmlns:a14="http://schemas.microsoft.com/office/drawing/2010/main" val="0"/>
              </a:ext>
            </a:extLst>
          </a:blip>
          <a:srcRect l="9301" r="10005"/>
          <a:stretch>
            <a:fillRect/>
          </a:stretch>
        </p:blipFill>
        <p:spPr>
          <a:xfrm>
            <a:off x="8030433" y="3368826"/>
            <a:ext cx="802460" cy="71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标题 1"/>
          <p:cNvSpPr>
            <a:spLocks noChangeArrowheads="1"/>
          </p:cNvSpPr>
          <p:nvPr/>
        </p:nvSpPr>
        <p:spPr bwMode="auto">
          <a:xfrm>
            <a:off x="2931162" y="2853522"/>
            <a:ext cx="1676400" cy="263731"/>
          </a:xfrm>
          <a:prstGeom prst="rect">
            <a:avLst/>
          </a:prstGeom>
          <a:noFill/>
          <a:ln w="9525">
            <a:noFill/>
            <a:miter lim="800000"/>
          </a:ln>
          <a:effectLst/>
        </p:spPr>
        <p:txBody>
          <a:bodyPr anchor="ctr">
            <a:scene3d>
              <a:camera prst="perspectiveBelow"/>
              <a:lightRig rig="threePt" dir="t"/>
            </a:scene3d>
            <a:sp3d extrusionH="57150">
              <a:bevelT h="25400" prst="softRound"/>
            </a:sp3d>
          </a:bodyPr>
          <a:lstStyle/>
          <a:p>
            <a:pPr fontAlgn="auto">
              <a:spcBef>
                <a:spcPts val="0"/>
              </a:spcBef>
              <a:spcAft>
                <a:spcPts val="0"/>
              </a:spcAft>
              <a:defRPr/>
            </a:pPr>
            <a:r>
              <a:rPr lang="zh-CN" altLang="en-US" sz="2000" b="1"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会 展 英 语</a:t>
            </a:r>
            <a:endParaRPr lang="en-US" sz="2000"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Arial" panose="020B0604020202020204" pitchFamily="34" charset="0"/>
              <a:ea typeface="宋体" panose="02010600030101010101" pitchFamily="2" charset="-122"/>
            </a:endParaRPr>
          </a:p>
        </p:txBody>
      </p:sp>
      <p:pic>
        <p:nvPicPr>
          <p:cNvPr id="16" name="图片 15" descr="logo_on"/>
          <p:cNvPicPr>
            <a:picLocks noChangeAspect="1"/>
          </p:cNvPicPr>
          <p:nvPr userDrawn="1"/>
        </p:nvPicPr>
        <p:blipFill>
          <a:blip r:embed="rId10"/>
          <a:stretch>
            <a:fillRect/>
          </a:stretch>
        </p:blipFill>
        <p:spPr>
          <a:xfrm>
            <a:off x="52070" y="17780"/>
            <a:ext cx="3252470" cy="6419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0" y="-1"/>
            <a:ext cx="9143999" cy="3844718"/>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4" name="文本框 3"/>
          <p:cNvSpPr txBox="1"/>
          <p:nvPr/>
        </p:nvSpPr>
        <p:spPr>
          <a:xfrm>
            <a:off x="911225" y="4179987"/>
            <a:ext cx="7677150" cy="646331"/>
          </a:xfrm>
          <a:prstGeom prst="rect">
            <a:avLst/>
          </a:prstGeom>
          <a:noFill/>
        </p:spPr>
        <p:txBody>
          <a:bodyPr wrap="square">
            <a:spAutoFit/>
          </a:bodyPr>
          <a:lstStyle/>
          <a:p>
            <a:r>
              <a:rPr lang="en-US" altLang="zh-CN" sz="3600" b="1" dirty="0">
                <a:solidFill>
                  <a:srgbClr val="028EC9"/>
                </a:solidFill>
              </a:rPr>
              <a:t>Conference Organizing  and Attendance</a:t>
            </a:r>
            <a:endParaRPr lang="zh-CN" altLang="en-US" sz="3600" b="1" dirty="0">
              <a:solidFill>
                <a:srgbClr val="028EC9"/>
              </a:solidFill>
            </a:endParaRPr>
          </a:p>
        </p:txBody>
      </p:sp>
      <p:sp>
        <p:nvSpPr>
          <p:cNvPr id="6" name="文本框 5"/>
          <p:cNvSpPr txBox="1"/>
          <p:nvPr/>
        </p:nvSpPr>
        <p:spPr>
          <a:xfrm>
            <a:off x="3484563" y="2508349"/>
            <a:ext cx="3538537" cy="923330"/>
          </a:xfrm>
          <a:prstGeom prst="rect">
            <a:avLst/>
          </a:prstGeom>
          <a:noFill/>
        </p:spPr>
        <p:txBody>
          <a:bodyPr wrap="square">
            <a:spAutoFit/>
          </a:bodyPr>
          <a:lstStyle/>
          <a:p>
            <a:r>
              <a:rPr lang="en-US" altLang="zh-CN" sz="5400" b="1" dirty="0">
                <a:solidFill>
                  <a:srgbClr val="028EC9"/>
                </a:solidFill>
              </a:rPr>
              <a:t>Unit 8</a:t>
            </a:r>
            <a:endParaRPr lang="zh-CN" altLang="en-US" sz="5400" b="1" dirty="0">
              <a:solidFill>
                <a:srgbClr val="028EC9"/>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038225" y="105717"/>
            <a:ext cx="4572000" cy="523220"/>
          </a:xfrm>
          <a:prstGeom prst="rect">
            <a:avLst/>
          </a:prstGeom>
          <a:noFill/>
        </p:spPr>
        <p:txBody>
          <a:bodyPr wrap="square">
            <a:spAutoFit/>
          </a:bodyPr>
          <a:lstStyle/>
          <a:p>
            <a:r>
              <a:rPr lang="en-US" altLang="zh-CN" sz="2800" b="1" dirty="0">
                <a:solidFill>
                  <a:srgbClr val="002060"/>
                </a:solidFill>
              </a:rPr>
              <a:t>Unit  Objectives</a:t>
            </a:r>
            <a:endParaRPr lang="zh-CN" altLang="en-US" sz="2800" b="1" dirty="0">
              <a:solidFill>
                <a:srgbClr val="002060"/>
              </a:solidFill>
            </a:endParaRPr>
          </a:p>
        </p:txBody>
      </p:sp>
      <p:sp>
        <p:nvSpPr>
          <p:cNvPr id="4" name="内容占位符 2"/>
          <p:cNvSpPr txBox="1"/>
          <p:nvPr/>
        </p:nvSpPr>
        <p:spPr>
          <a:xfrm>
            <a:off x="1038225" y="936625"/>
            <a:ext cx="7427912" cy="36068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nSpc>
                <a:spcPct val="140000"/>
              </a:lnSpc>
              <a:buFont typeface="Arial" panose="020B0604020202020204" pitchFamily="34" charset="0"/>
              <a:buNone/>
            </a:pPr>
            <a:r>
              <a:rPr lang="en-US" altLang="zh-CN" sz="2400" i="1" dirty="0">
                <a:solidFill>
                  <a:srgbClr val="0070C0"/>
                </a:solidFill>
                <a:latin typeface="Franklin Gothic Medium" panose="020B0603020102020204" pitchFamily="34" charset="0"/>
              </a:rPr>
              <a:t>After studying this unit, you will learn:</a:t>
            </a:r>
            <a:endParaRPr lang="en-US" altLang="zh-CN" sz="2400" i="1" dirty="0">
              <a:solidFill>
                <a:srgbClr val="0070C0"/>
              </a:solidFill>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organizer: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prepare for and operate a conference;</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invite a speaker to a conference.</a:t>
            </a:r>
            <a:endParaRPr lang="en-US" altLang="zh-CN" dirty="0">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attendee:</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apply for attendance at a conference;</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enquire about registration for a conference.</a:t>
            </a:r>
            <a:endParaRPr lang="zh-CN" altLang="en-US" dirty="0"/>
          </a:p>
        </p:txBody>
      </p:sp>
      <p:cxnSp>
        <p:nvCxnSpPr>
          <p:cNvPr id="5" name="直接连接符 4"/>
          <p:cNvCxnSpPr/>
          <p:nvPr/>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矩形 53"/>
          <p:cNvSpPr/>
          <p:nvPr/>
        </p:nvSpPr>
        <p:spPr>
          <a:xfrm>
            <a:off x="1987286" y="4227279"/>
            <a:ext cx="5169428"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Organizer’s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3203510"/>
          </a:xfrm>
          <a:prstGeom prst="rect">
            <a:avLst/>
          </a:prstGeom>
          <a:solidFill>
            <a:srgbClr val="FFFFFF">
              <a:shade val="85000"/>
            </a:srgbClr>
          </a:solidFill>
          <a:ln w="88900" cap="sq">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53" name="椭圆 52"/>
          <p:cNvSpPr/>
          <p:nvPr/>
        </p:nvSpPr>
        <p:spPr>
          <a:xfrm>
            <a:off x="3638730" y="1992509"/>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1</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726813" y="2826748"/>
            <a:ext cx="1313180"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深圳国际会展中心</a:t>
            </a:r>
            <a:endParaRPr lang="en-US" altLang="zh-CN" sz="11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985036" y="256009"/>
            <a:ext cx="6571416" cy="296344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u="sng" dirty="0">
                <a:solidFill>
                  <a:srgbClr val="020A53"/>
                </a:solidFill>
              </a:rPr>
              <a:t>                                         </a:t>
            </a:r>
            <a:endParaRPr lang="en-US" altLang="zh-CN" u="sng" dirty="0">
              <a:solidFill>
                <a:srgbClr val="020A53"/>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prepare for and operate a conference;</a:t>
            </a:r>
            <a:endParaRPr lang="en-US" altLang="zh-CN" dirty="0">
              <a:solidFill>
                <a:srgbClr val="000000"/>
              </a:solidFill>
            </a:endParaRPr>
          </a:p>
          <a:p>
            <a:endParaRPr lang="zh-CN" altLang="zh-CN" b="1" u="sng" dirty="0">
              <a:solidFill>
                <a:srgbClr val="000000"/>
              </a:solidFill>
            </a:endParaRPr>
          </a:p>
          <a:p>
            <a:r>
              <a:rPr lang="en-US" altLang="zh-CN" dirty="0">
                <a:solidFill>
                  <a:srgbClr val="000000"/>
                </a:solidFill>
              </a:rPr>
              <a:t>how to invite a speaker to a conference.</a:t>
            </a:r>
            <a:endParaRPr lang="zh-CN" altLang="en-US" b="1" u="sng" dirty="0">
              <a:solidFill>
                <a:srgbClr val="000000"/>
              </a:solidFill>
            </a:endParaRPr>
          </a:p>
        </p:txBody>
      </p:sp>
      <p:cxnSp>
        <p:nvCxnSpPr>
          <p:cNvPr id="3" name="直接连接符 2"/>
          <p:cNvCxnSpPr/>
          <p:nvPr/>
        </p:nvCxnSpPr>
        <p:spPr>
          <a:xfrm>
            <a:off x="806911" y="69788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Vocabulary: Look at the pictures. Work with your partner and write </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out the preparatory activities for a meeting.</a:t>
            </a:r>
            <a:endParaRPr lang="en-US" altLang="zh-CN" sz="2000" dirty="0">
              <a:solidFill>
                <a:srgbClr val="0070C0"/>
              </a:solidFill>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877166" y="1550536"/>
            <a:ext cx="1947483" cy="129857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pic>
        <p:nvPicPr>
          <p:cNvPr id="10"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59175" y="1550788"/>
            <a:ext cx="1947483" cy="1298322"/>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1874" y="1590927"/>
            <a:ext cx="1962447" cy="1298322"/>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grpSp>
        <p:nvGrpSpPr>
          <p:cNvPr id="26" name="组合 25"/>
          <p:cNvGrpSpPr/>
          <p:nvPr/>
        </p:nvGrpSpPr>
        <p:grpSpPr>
          <a:xfrm>
            <a:off x="5178424" y="3436790"/>
            <a:ext cx="1962447" cy="1298322"/>
            <a:chOff x="5143499" y="3396114"/>
            <a:chExt cx="1628775" cy="1055235"/>
          </a:xfrm>
        </p:grpSpPr>
        <p:pic>
          <p:nvPicPr>
            <p:cNvPr id="15" name="图片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3499" y="3651250"/>
              <a:ext cx="1628775" cy="80009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pic>
          <p:nvPicPr>
            <p:cNvPr id="24" name="图片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3499" y="3396114"/>
              <a:ext cx="885825" cy="59055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pic>
          <p:nvPicPr>
            <p:cNvPr id="25" name="图片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34086" y="3396114"/>
              <a:ext cx="738188" cy="59055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grpSp>
      <p:pic>
        <p:nvPicPr>
          <p:cNvPr id="27" name="图片 26"/>
          <p:cNvPicPr>
            <a:picLocks noChangeAspect="1"/>
          </p:cNvPicPr>
          <p:nvPr/>
        </p:nvPicPr>
        <p:blipFill>
          <a:blip r:embed="rId7"/>
          <a:stretch>
            <a:fillRect/>
          </a:stretch>
        </p:blipFill>
        <p:spPr>
          <a:xfrm>
            <a:off x="1609723" y="3410236"/>
            <a:ext cx="2082801" cy="1404133"/>
          </a:xfrm>
          <a:prstGeom prst="rect">
            <a:avLst/>
          </a:prstGeom>
        </p:spPr>
      </p:pic>
      <p:sp>
        <p:nvSpPr>
          <p:cNvPr id="28" name="文本框 27"/>
          <p:cNvSpPr txBox="1"/>
          <p:nvPr/>
        </p:nvSpPr>
        <p:spPr>
          <a:xfrm>
            <a:off x="714999" y="3058158"/>
            <a:ext cx="7847351" cy="307777"/>
          </a:xfrm>
          <a:prstGeom prst="rect">
            <a:avLst/>
          </a:prstGeom>
          <a:noFill/>
        </p:spPr>
        <p:txBody>
          <a:bodyPr wrap="square" rtlCol="0">
            <a:spAutoFit/>
          </a:bodyPr>
          <a:lstStyle/>
          <a:p>
            <a:r>
              <a:rPr lang="en-US" altLang="zh-CN" b="1" dirty="0"/>
              <a:t>    1. inviting </a:t>
            </a:r>
            <a:r>
              <a:rPr lang="en-US" altLang="zh-CN" b="1" u="sng" dirty="0"/>
              <a:t>___________</a:t>
            </a:r>
            <a:r>
              <a:rPr lang="en-US" altLang="zh-CN" b="1" dirty="0"/>
              <a:t>                      2.  arranging </a:t>
            </a:r>
            <a:r>
              <a:rPr lang="en-US" altLang="zh-CN" b="1" u="sng" dirty="0"/>
              <a:t>___________</a:t>
            </a:r>
            <a:r>
              <a:rPr lang="en-US" altLang="zh-CN" b="1" dirty="0"/>
              <a:t>                 3. preparing </a:t>
            </a:r>
            <a:r>
              <a:rPr lang="en-US" altLang="zh-CN" b="1" u="sng" dirty="0"/>
              <a:t>__________</a:t>
            </a:r>
            <a:endParaRPr lang="zh-CN" altLang="en-US" b="1" dirty="0"/>
          </a:p>
        </p:txBody>
      </p:sp>
      <p:sp>
        <p:nvSpPr>
          <p:cNvPr id="29" name="文本框 28"/>
          <p:cNvSpPr txBox="1"/>
          <p:nvPr/>
        </p:nvSpPr>
        <p:spPr>
          <a:xfrm>
            <a:off x="1821303" y="4792457"/>
            <a:ext cx="5501394" cy="307777"/>
          </a:xfrm>
          <a:prstGeom prst="rect">
            <a:avLst/>
          </a:prstGeom>
          <a:noFill/>
        </p:spPr>
        <p:txBody>
          <a:bodyPr wrap="square" rtlCol="0">
            <a:spAutoFit/>
          </a:bodyPr>
          <a:lstStyle/>
          <a:p>
            <a:r>
              <a:rPr lang="en-US" altLang="zh-CN" b="1" dirty="0"/>
              <a:t>4. Making </a:t>
            </a:r>
            <a:r>
              <a:rPr lang="en-US" altLang="zh-CN" b="1" u="sng" dirty="0"/>
              <a:t>___________</a:t>
            </a:r>
            <a:r>
              <a:rPr lang="en-US" altLang="zh-CN" b="1" dirty="0"/>
              <a:t>                                        5. preparing </a:t>
            </a:r>
            <a:r>
              <a:rPr lang="en-US" altLang="zh-CN" b="1" u="sng" dirty="0"/>
              <a:t>___________</a:t>
            </a:r>
            <a:r>
              <a:rPr lang="en-US" altLang="zh-CN" b="1" dirty="0"/>
              <a:t>       </a:t>
            </a:r>
            <a:endParaRPr lang="zh-CN" altLang="en-US" b="1" dirty="0"/>
          </a:p>
        </p:txBody>
      </p:sp>
      <p:sp>
        <p:nvSpPr>
          <p:cNvPr id="30" name="文本框 29"/>
          <p:cNvSpPr txBox="1"/>
          <p:nvPr/>
        </p:nvSpPr>
        <p:spPr>
          <a:xfrm>
            <a:off x="1716528" y="3054157"/>
            <a:ext cx="1003346" cy="307777"/>
          </a:xfrm>
          <a:prstGeom prst="rect">
            <a:avLst/>
          </a:prstGeom>
          <a:noFill/>
        </p:spPr>
        <p:txBody>
          <a:bodyPr wrap="square" rtlCol="0">
            <a:spAutoFit/>
          </a:bodyPr>
          <a:lstStyle/>
          <a:p>
            <a:r>
              <a:rPr lang="en-US" altLang="zh-CN" dirty="0">
                <a:solidFill>
                  <a:schemeClr val="accent1">
                    <a:lumMod val="75000"/>
                  </a:schemeClr>
                </a:solidFill>
              </a:rPr>
              <a:t>speaker</a:t>
            </a:r>
            <a:endParaRPr lang="zh-CN" altLang="en-US" dirty="0">
              <a:solidFill>
                <a:schemeClr val="accent1">
                  <a:lumMod val="75000"/>
                </a:schemeClr>
              </a:solidFill>
            </a:endParaRPr>
          </a:p>
        </p:txBody>
      </p:sp>
      <p:sp>
        <p:nvSpPr>
          <p:cNvPr id="31" name="文本框 30"/>
          <p:cNvSpPr txBox="1"/>
          <p:nvPr/>
        </p:nvSpPr>
        <p:spPr>
          <a:xfrm>
            <a:off x="4532916" y="3044198"/>
            <a:ext cx="1003346" cy="307777"/>
          </a:xfrm>
          <a:prstGeom prst="rect">
            <a:avLst/>
          </a:prstGeom>
          <a:noFill/>
        </p:spPr>
        <p:txBody>
          <a:bodyPr wrap="square" rtlCol="0">
            <a:spAutoFit/>
          </a:bodyPr>
          <a:lstStyle/>
          <a:p>
            <a:r>
              <a:rPr lang="en-US" altLang="zh-CN" dirty="0">
                <a:solidFill>
                  <a:schemeClr val="accent1">
                    <a:lumMod val="75000"/>
                  </a:schemeClr>
                </a:solidFill>
              </a:rPr>
              <a:t>seating</a:t>
            </a:r>
            <a:endParaRPr lang="zh-CN" altLang="en-US" dirty="0">
              <a:solidFill>
                <a:schemeClr val="accent1">
                  <a:lumMod val="75000"/>
                </a:schemeClr>
              </a:solidFill>
            </a:endParaRPr>
          </a:p>
        </p:txBody>
      </p:sp>
      <p:sp>
        <p:nvSpPr>
          <p:cNvPr id="32" name="文本框 31"/>
          <p:cNvSpPr txBox="1"/>
          <p:nvPr/>
        </p:nvSpPr>
        <p:spPr>
          <a:xfrm>
            <a:off x="7140871" y="3058157"/>
            <a:ext cx="1003346" cy="307777"/>
          </a:xfrm>
          <a:prstGeom prst="rect">
            <a:avLst/>
          </a:prstGeom>
          <a:noFill/>
        </p:spPr>
        <p:txBody>
          <a:bodyPr wrap="square" rtlCol="0">
            <a:spAutoFit/>
          </a:bodyPr>
          <a:lstStyle/>
          <a:p>
            <a:r>
              <a:rPr lang="en-US" altLang="zh-CN" dirty="0">
                <a:solidFill>
                  <a:schemeClr val="accent1">
                    <a:lumMod val="75000"/>
                  </a:schemeClr>
                </a:solidFill>
              </a:rPr>
              <a:t>badges</a:t>
            </a:r>
            <a:endParaRPr lang="zh-CN" altLang="en-US" dirty="0">
              <a:solidFill>
                <a:schemeClr val="accent1">
                  <a:lumMod val="75000"/>
                </a:schemeClr>
              </a:solidFill>
            </a:endParaRPr>
          </a:p>
        </p:txBody>
      </p:sp>
      <p:sp>
        <p:nvSpPr>
          <p:cNvPr id="33" name="文本框 32"/>
          <p:cNvSpPr txBox="1"/>
          <p:nvPr/>
        </p:nvSpPr>
        <p:spPr>
          <a:xfrm>
            <a:off x="2651123" y="4765553"/>
            <a:ext cx="1003346" cy="307777"/>
          </a:xfrm>
          <a:prstGeom prst="rect">
            <a:avLst/>
          </a:prstGeom>
          <a:noFill/>
        </p:spPr>
        <p:txBody>
          <a:bodyPr wrap="square" rtlCol="0">
            <a:spAutoFit/>
          </a:bodyPr>
          <a:lstStyle/>
          <a:p>
            <a:r>
              <a:rPr lang="en-US" altLang="zh-CN" dirty="0">
                <a:solidFill>
                  <a:schemeClr val="accent1">
                    <a:lumMod val="75000"/>
                  </a:schemeClr>
                </a:solidFill>
              </a:rPr>
              <a:t>an agenda</a:t>
            </a:r>
            <a:endParaRPr lang="zh-CN" altLang="en-US" dirty="0">
              <a:solidFill>
                <a:schemeClr val="accent1">
                  <a:lumMod val="75000"/>
                </a:schemeClr>
              </a:solidFill>
            </a:endParaRPr>
          </a:p>
        </p:txBody>
      </p:sp>
      <p:sp>
        <p:nvSpPr>
          <p:cNvPr id="34" name="文本框 33"/>
          <p:cNvSpPr txBox="1"/>
          <p:nvPr/>
        </p:nvSpPr>
        <p:spPr>
          <a:xfrm>
            <a:off x="6194491" y="4792457"/>
            <a:ext cx="1003346" cy="307777"/>
          </a:xfrm>
          <a:prstGeom prst="rect">
            <a:avLst/>
          </a:prstGeom>
          <a:noFill/>
        </p:spPr>
        <p:txBody>
          <a:bodyPr wrap="square" rtlCol="0">
            <a:spAutoFit/>
          </a:bodyPr>
          <a:lstStyle/>
          <a:p>
            <a:r>
              <a:rPr lang="en-US" altLang="zh-CN" dirty="0">
                <a:solidFill>
                  <a:schemeClr val="accent1">
                    <a:lumMod val="75000"/>
                  </a:schemeClr>
                </a:solidFill>
              </a:rPr>
              <a:t>facilities</a:t>
            </a:r>
            <a:endParaRPr lang="zh-CN" altLang="en-US" dirty="0">
              <a:solidFill>
                <a:schemeClr val="accent1">
                  <a:lumMod val="75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fade">
                                      <p:cBhvr>
                                        <p:cTn id="16" dur="500"/>
                                        <p:tgtEl>
                                          <p:spTgt spid="3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500"/>
                                        <p:tgtEl>
                                          <p:spTgt spid="3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72977" y="1349"/>
            <a:ext cx="5651500" cy="84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4" name="Rectangle 13"/>
          <p:cNvSpPr/>
          <p:nvPr/>
        </p:nvSpPr>
        <p:spPr bwMode="auto">
          <a:xfrm>
            <a:off x="939800" y="756967"/>
            <a:ext cx="8010525"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None/>
            </a:pPr>
            <a:r>
              <a:rPr lang="en-US" altLang="zh-CN" sz="2000" b="1" dirty="0">
                <a:solidFill>
                  <a:srgbClr val="0070C0"/>
                </a:solidFill>
              </a:rPr>
              <a:t>Task 2 </a:t>
            </a:r>
            <a:r>
              <a:rPr lang="en-US" altLang="zh-CN" sz="2000" dirty="0">
                <a:solidFill>
                  <a:srgbClr val="0070C0"/>
                </a:solidFill>
              </a:rPr>
              <a:t>Brainstorming: Work in groups. Discuss the important points for </a:t>
            </a:r>
            <a:endParaRPr lang="en-US" altLang="zh-CN" sz="2000" dirty="0">
              <a:solidFill>
                <a:srgbClr val="0070C0"/>
              </a:solidFill>
            </a:endParaRPr>
          </a:p>
          <a:p>
            <a:pPr algn="just">
              <a:lnSpc>
                <a:spcPct val="90000"/>
              </a:lnSpc>
              <a:buNone/>
            </a:pPr>
            <a:r>
              <a:rPr lang="en-US" altLang="zh-CN" sz="2000" dirty="0">
                <a:solidFill>
                  <a:srgbClr val="0070C0"/>
                </a:solidFill>
              </a:rPr>
              <a:t>conference planning for an organizer based on Task 1 with your classmates.</a:t>
            </a:r>
            <a:endParaRPr lang="en-US" altLang="zh-CN" sz="2000" dirty="0">
              <a:solidFill>
                <a:srgbClr val="0070C0"/>
              </a:solidFill>
            </a:endParaRPr>
          </a:p>
        </p:txBody>
      </p:sp>
      <p:sp>
        <p:nvSpPr>
          <p:cNvPr id="3" name="Rectangle 3"/>
          <p:cNvSpPr txBox="1"/>
          <p:nvPr/>
        </p:nvSpPr>
        <p:spPr>
          <a:xfrm>
            <a:off x="309563" y="1531675"/>
            <a:ext cx="8601074" cy="361047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346075" indent="-285750" algn="just">
              <a:lnSpc>
                <a:spcPct val="80000"/>
              </a:lnSpc>
              <a:buFont typeface="Wingdings" panose="05000000000000000000" pitchFamily="2" charset="2"/>
              <a:buChar char="Ø"/>
            </a:pPr>
            <a:r>
              <a:rPr lang="en-US" altLang="zh-CN" sz="1600" dirty="0"/>
              <a:t>Time </a:t>
            </a:r>
            <a:endParaRPr lang="en-US" altLang="zh-CN" sz="1600" dirty="0"/>
          </a:p>
          <a:p>
            <a:pPr marL="60325" indent="0" algn="just">
              <a:lnSpc>
                <a:spcPct val="80000"/>
              </a:lnSpc>
              <a:buNone/>
            </a:pPr>
            <a:r>
              <a:rPr lang="en-US" altLang="zh-CN" sz="1600" dirty="0"/>
              <a:t>Whenever a conference is arranged, priority should be given to time. It is the most important point to be followed. The time of beginning and end should be planned before setting the conference.</a:t>
            </a:r>
            <a:endParaRPr lang="en-US" altLang="zh-CN" sz="1600" dirty="0"/>
          </a:p>
          <a:p>
            <a:pPr marL="346075" indent="-285750" algn="just">
              <a:lnSpc>
                <a:spcPct val="80000"/>
              </a:lnSpc>
              <a:buFont typeface="Wingdings" panose="05000000000000000000" pitchFamily="2" charset="2"/>
              <a:buChar char="Ø"/>
            </a:pPr>
            <a:r>
              <a:rPr lang="en-US" altLang="zh-CN" sz="1600" dirty="0"/>
              <a:t>Venue</a:t>
            </a:r>
            <a:endParaRPr lang="en-US" altLang="zh-CN" sz="1600" dirty="0"/>
          </a:p>
          <a:p>
            <a:pPr marL="60325" indent="0" algn="just">
              <a:lnSpc>
                <a:spcPct val="80000"/>
              </a:lnSpc>
              <a:buNone/>
            </a:pPr>
            <a:r>
              <a:rPr lang="en-US" altLang="zh-CN" sz="1600" dirty="0"/>
              <a:t>Find a reasonable place to arrange your conference, make sure that the place is accessible for participants. Confirm all the bookings for the conference at least one week in advance to avoid any kind of mistakes in coordination.</a:t>
            </a:r>
            <a:endParaRPr lang="en-US" altLang="zh-CN" sz="1600" dirty="0"/>
          </a:p>
          <a:p>
            <a:pPr marL="346075" indent="-285750" algn="just">
              <a:lnSpc>
                <a:spcPct val="80000"/>
              </a:lnSpc>
              <a:buFont typeface="Wingdings" panose="05000000000000000000" pitchFamily="2" charset="2"/>
              <a:buChar char="Ø"/>
            </a:pPr>
            <a:r>
              <a:rPr lang="en-US" altLang="zh-CN" sz="1600" dirty="0"/>
              <a:t>Agenda</a:t>
            </a:r>
            <a:endParaRPr lang="en-US" altLang="zh-CN" sz="1600" dirty="0"/>
          </a:p>
          <a:p>
            <a:pPr marL="60325" indent="0" algn="just">
              <a:lnSpc>
                <a:spcPct val="80000"/>
              </a:lnSpc>
              <a:buNone/>
            </a:pPr>
            <a:r>
              <a:rPr lang="en-US" altLang="zh-CN" sz="1600" dirty="0"/>
              <a:t>The agenda of the conference should be clear. All the members should be informed well in advance about the purpose of the conference.</a:t>
            </a:r>
            <a:endParaRPr lang="en-US" altLang="zh-CN" sz="1600" dirty="0"/>
          </a:p>
          <a:p>
            <a:pPr marL="346075" indent="-285750" algn="just">
              <a:lnSpc>
                <a:spcPct val="80000"/>
              </a:lnSpc>
              <a:buFont typeface="Wingdings" panose="05000000000000000000" pitchFamily="2" charset="2"/>
              <a:buChar char="Ø"/>
            </a:pPr>
            <a:r>
              <a:rPr lang="en-US" altLang="zh-CN" sz="1600" dirty="0"/>
              <a:t>Attendees</a:t>
            </a:r>
            <a:endParaRPr lang="en-US" altLang="zh-CN" sz="1600" dirty="0"/>
          </a:p>
          <a:p>
            <a:pPr marL="60325" indent="0" algn="just">
              <a:lnSpc>
                <a:spcPct val="80000"/>
              </a:lnSpc>
              <a:buNone/>
            </a:pPr>
            <a:r>
              <a:rPr lang="en-US" altLang="zh-CN" sz="1600" dirty="0"/>
              <a:t>Before inviting the people to the conference, make sure that only concerned members are invited to have a specific discussion, to avoid unnecessary disturbance and to ensure that the conference go smoothly and yield results.</a:t>
            </a:r>
            <a:endParaRPr lang="en-US" altLang="zh-CN"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82502" y="104775"/>
            <a:ext cx="5651500" cy="84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4" name="Rectangle 13"/>
          <p:cNvSpPr/>
          <p:nvPr/>
        </p:nvSpPr>
        <p:spPr bwMode="auto">
          <a:xfrm>
            <a:off x="982502" y="861782"/>
            <a:ext cx="8010525"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None/>
            </a:pPr>
            <a:r>
              <a:rPr lang="en-US" altLang="zh-CN" sz="2000" b="1" dirty="0">
                <a:solidFill>
                  <a:srgbClr val="0070C0"/>
                </a:solidFill>
              </a:rPr>
              <a:t>Task 2 </a:t>
            </a:r>
            <a:r>
              <a:rPr lang="en-US" altLang="zh-CN" sz="2000" dirty="0">
                <a:solidFill>
                  <a:srgbClr val="0070C0"/>
                </a:solidFill>
              </a:rPr>
              <a:t>Brainstorming: Work in groups. Discuss the important points for </a:t>
            </a:r>
            <a:endParaRPr lang="en-US" altLang="zh-CN" sz="2000" dirty="0">
              <a:solidFill>
                <a:srgbClr val="0070C0"/>
              </a:solidFill>
            </a:endParaRPr>
          </a:p>
          <a:p>
            <a:pPr algn="just">
              <a:lnSpc>
                <a:spcPct val="90000"/>
              </a:lnSpc>
              <a:buNone/>
            </a:pPr>
            <a:r>
              <a:rPr lang="en-US" altLang="zh-CN" sz="2000" dirty="0">
                <a:solidFill>
                  <a:srgbClr val="0070C0"/>
                </a:solidFill>
              </a:rPr>
              <a:t>conference planning for an organizer based on Task 1 with your classmates.</a:t>
            </a:r>
            <a:endParaRPr lang="en-US" altLang="zh-CN" sz="2000" dirty="0">
              <a:solidFill>
                <a:srgbClr val="0070C0"/>
              </a:solidFill>
            </a:endParaRPr>
          </a:p>
        </p:txBody>
      </p:sp>
      <p:sp>
        <p:nvSpPr>
          <p:cNvPr id="3" name="Rectangle 3"/>
          <p:cNvSpPr txBox="1"/>
          <p:nvPr/>
        </p:nvSpPr>
        <p:spPr>
          <a:xfrm>
            <a:off x="368300" y="1679073"/>
            <a:ext cx="8486775" cy="3226302"/>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346075" indent="-285750" algn="just">
              <a:lnSpc>
                <a:spcPct val="80000"/>
              </a:lnSpc>
              <a:buFont typeface="Wingdings" panose="05000000000000000000" pitchFamily="2" charset="2"/>
              <a:buChar char="Ø"/>
            </a:pPr>
            <a:r>
              <a:rPr lang="en-US" altLang="zh-CN" sz="1600" dirty="0"/>
              <a:t>Seating arrangements</a:t>
            </a:r>
            <a:endParaRPr lang="en-US" altLang="zh-CN" sz="1600" dirty="0"/>
          </a:p>
          <a:p>
            <a:pPr marL="60325" indent="0" algn="just">
              <a:lnSpc>
                <a:spcPct val="80000"/>
              </a:lnSpc>
              <a:buNone/>
            </a:pPr>
            <a:r>
              <a:rPr lang="en-US" altLang="zh-CN" sz="1600" dirty="0"/>
              <a:t>Arrange the seats in a way that every member can have eye contact with the speaker and all the members can talk to each other easily. This will have a very positive impact on the attendees.</a:t>
            </a:r>
            <a:endParaRPr lang="en-US" altLang="zh-CN" sz="1600" dirty="0"/>
          </a:p>
          <a:p>
            <a:pPr marL="346075" indent="-285750" algn="just">
              <a:lnSpc>
                <a:spcPct val="80000"/>
              </a:lnSpc>
              <a:buFont typeface="Wingdings" panose="05000000000000000000" pitchFamily="2" charset="2"/>
              <a:buChar char="Ø"/>
            </a:pPr>
            <a:r>
              <a:rPr lang="en-US" altLang="zh-CN" sz="1600" dirty="0"/>
              <a:t>Equipment</a:t>
            </a:r>
            <a:endParaRPr lang="en-US" altLang="zh-CN" sz="1600" dirty="0"/>
          </a:p>
          <a:p>
            <a:pPr marL="60325" indent="0" algn="just">
              <a:lnSpc>
                <a:spcPct val="80000"/>
              </a:lnSpc>
              <a:buNone/>
            </a:pPr>
            <a:r>
              <a:rPr lang="en-US" altLang="zh-CN" sz="1600" dirty="0"/>
              <a:t>Arrangement of the equipment for the conference is very important. Audio-video equipment should be arranged in advance. Arrange a rostrum for the speakers and a good screen for video slides.</a:t>
            </a:r>
            <a:endParaRPr lang="en-US" altLang="zh-CN" sz="1600" dirty="0"/>
          </a:p>
          <a:p>
            <a:pPr marL="346075" indent="-285750" algn="just">
              <a:lnSpc>
                <a:spcPct val="80000"/>
              </a:lnSpc>
              <a:buFont typeface="Wingdings" panose="05000000000000000000" pitchFamily="2" charset="2"/>
              <a:buChar char="Ø"/>
            </a:pPr>
            <a:r>
              <a:rPr lang="en-US" altLang="zh-CN" sz="1600" dirty="0"/>
              <a:t>Facilities</a:t>
            </a:r>
            <a:endParaRPr lang="en-US" altLang="zh-CN" sz="1600" dirty="0"/>
          </a:p>
          <a:p>
            <a:pPr marL="60325" indent="0" algn="just">
              <a:lnSpc>
                <a:spcPct val="80000"/>
              </a:lnSpc>
              <a:buNone/>
            </a:pPr>
            <a:r>
              <a:rPr lang="en-US" altLang="zh-CN" sz="1600" dirty="0"/>
              <a:t>Some facilities and services, like a nice parking lot, catering, electricity supply, water supply and accommodation, can have a direct impact on whether the conference is successful.</a:t>
            </a:r>
            <a:endParaRPr lang="en-US" altLang="zh-CN" sz="1600" dirty="0"/>
          </a:p>
          <a:p>
            <a:pPr marL="346075" indent="-285750" algn="just">
              <a:lnSpc>
                <a:spcPct val="80000"/>
              </a:lnSpc>
              <a:buFont typeface="Wingdings" panose="05000000000000000000" pitchFamily="2" charset="2"/>
              <a:buChar char="Ø"/>
            </a:pPr>
            <a:r>
              <a:rPr lang="en-US" altLang="zh-CN" sz="1600" dirty="0"/>
              <a:t>Badges</a:t>
            </a:r>
            <a:endParaRPr lang="en-US" altLang="zh-CN" sz="1600" dirty="0"/>
          </a:p>
          <a:p>
            <a:pPr marL="60325" indent="0" algn="just">
              <a:lnSpc>
                <a:spcPct val="80000"/>
              </a:lnSpc>
              <a:buNone/>
            </a:pPr>
            <a:r>
              <a:rPr lang="en-US" altLang="zh-CN" sz="1600" dirty="0"/>
              <a:t>The conference will work well with badges for the members; it would be easy for all the guests to know each other, so they would discuss the issues together.</a:t>
            </a:r>
            <a:endParaRPr lang="en-US" altLang="zh-CN"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30450" y="633215"/>
            <a:ext cx="50419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Meetings and conferences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2321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Both meetings and conferences are events where people gather and hold discussions. Meetings are held on a smaller scale and have fewer participants, while conferences are more formal, spread over several days and require accommodations and other facilities for the delegates.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There are many different categories of conferences and meetings and each type requires different structures and supports a different number of participants. </a:t>
            </a:r>
            <a:endParaRPr lang="en-US" altLang="zh-CN" sz="1600" dirty="0">
              <a:ea typeface="宋体" panose="02010600030101010101" pitchFamily="2" charset="-122"/>
            </a:endParaRPr>
          </a:p>
          <a:p>
            <a:pPr marL="0" marR="0" lvl="0" indent="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Public Conferences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A public conference is one where it is up to the organizer of the conference to attract people to attend. There may be a charge levied on attendees to cover the cost of the conference or it may be free, if the expenses are paid by the conference holders. These conferences are often held to get people from a certain sector together to discuss new development and to do business with each other.</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30450" y="633215"/>
            <a:ext cx="50419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Meetings and conferences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285875"/>
            <a:ext cx="8159750" cy="370141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Conferences with Exhibitions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These are usually public conferences but they will have an exhibition attached where people can view new products and meet suppliers. In some cases, it’s not clear whether the conference is supporting the exhibition or the other way around, but the difference from a pure public conference is that there are likely to be a number of short seminars or speeches throughout the days of the conference.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Private Conferences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Private conferences are often held when large companies need to get all their employees, or certain sections, together to either celebrate a success or start a new initiative. In companies that are widespread across the globe, they often held conferences to update staff on new initiatives or to inform about new products and staff. Members of the public would not be allowed to attend. </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30450" y="633215"/>
            <a:ext cx="50419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Meetings and conferences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285875"/>
            <a:ext cx="8159750" cy="370141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1"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Private conferences can afford to be a little more prescriptive about arrangements since employees of one company can be controlled a little more directly than the attendees of a public conference.</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Virtual Conferences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1"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The final category, the one that is increasing in attractiveness to business as travel expenses increase, is the virtual conference. The cheap and fast connections of the Internet have allowed Internet conferences to be arranged with people all over the world. Audio conferences are easier and cheaper as the bandwidth requirements are lower than video conferences. </a:t>
            </a:r>
            <a:endParaRPr lang="en-US" altLang="zh-CN" sz="1600" dirty="0">
              <a:ea typeface="宋体" panose="02010600030101010101" pitchFamily="2" charset="-122"/>
            </a:endParaRPr>
          </a:p>
          <a:p>
            <a:pPr marL="0" marR="0" lvl="1"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There are also video-conferencing suites in most major towns and cities of the world where there will be equipment more suited to sharing diagrams and whiteboards electronically than sitting at a desk at work with a web cam.</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30450" y="633215"/>
            <a:ext cx="50419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Meetings and conferences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749301" y="1209734"/>
            <a:ext cx="8020050" cy="368611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public conference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公共会议</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levy</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v</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to impose and collect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征收；收取</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initiative</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an important new plan or process that has been started in order to achieve a particular aim or to solve a particular problem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计划；措施</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prescriptive</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adj.</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pertaining to giving directives or rules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规定的；指定的</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virtual conference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虚拟会议</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audio conference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音频会议</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bandwidth</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 data transmission rate; the maximum amount of information (bits/second) that can be transmitted along a channel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带宽</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video conference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视频会议</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web cam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网络摄像机</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409575" y="1215356"/>
            <a:ext cx="87344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sp>
        <p:nvSpPr>
          <p:cNvPr id="3" name="TextBox 6"/>
          <p:cNvSpPr txBox="1">
            <a:spLocks noChangeArrowheads="1"/>
          </p:cNvSpPr>
          <p:nvPr/>
        </p:nvSpPr>
        <p:spPr bwMode="auto">
          <a:xfrm>
            <a:off x="2330450" y="633215"/>
            <a:ext cx="50419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Meetings and conferences</a:t>
            </a:r>
            <a:endParaRPr lang="zh-CN" altLang="en-US" sz="2000" b="1" dirty="0">
              <a:solidFill>
                <a:srgbClr val="0070C0"/>
              </a:solidFill>
              <a:latin typeface="Arial" panose="020B0604020202020204" pitchFamily="34" charset="0"/>
            </a:endParaRPr>
          </a:p>
        </p:txBody>
      </p:sp>
      <p:graphicFrame>
        <p:nvGraphicFramePr>
          <p:cNvPr id="6" name="Group 68"/>
          <p:cNvGraphicFramePr/>
          <p:nvPr/>
        </p:nvGraphicFramePr>
        <p:xfrm>
          <a:off x="603250" y="1797497"/>
          <a:ext cx="7994650" cy="3303565"/>
        </p:xfrm>
        <a:graphic>
          <a:graphicData uri="http://schemas.openxmlformats.org/drawingml/2006/table">
            <a:tbl>
              <a:tblPr/>
              <a:tblGrid>
                <a:gridCol w="2585941"/>
                <a:gridCol w="5408709"/>
              </a:tblGrid>
              <a:tr h="394464">
                <a:tc grid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Meetings and Conferences</a:t>
                      </a:r>
                      <a:endParaRPr kumimoji="0" lang="zh-CN" altLang="en-US"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hMerge="1">
                  <a:tcPr/>
                </a:tc>
              </a:tr>
              <a:tr h="402074">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a:ln>
                            <a:noFill/>
                          </a:ln>
                          <a:solidFill>
                            <a:srgbClr val="000000"/>
                          </a:solidFill>
                          <a:effectLst/>
                          <a:latin typeface="Arial" panose="020B0604020202020204" pitchFamily="34" charset="0"/>
                          <a:ea typeface="宋体" panose="02010600030101010101" pitchFamily="2" charset="-122"/>
                        </a:rPr>
                        <a:t>Categories</a:t>
                      </a:r>
                      <a:endParaRPr kumimoji="0" lang="zh-CN" altLang="en-US" sz="1800" b="1"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rgbClr val="000000"/>
                          </a:solidFill>
                          <a:effectLst/>
                          <a:latin typeface="Arial" panose="020B0604020202020204" pitchFamily="34" charset="0"/>
                          <a:ea typeface="宋体" panose="02010600030101010101" pitchFamily="2" charset="-122"/>
                        </a:rPr>
                        <a:t>Purposes</a:t>
                      </a:r>
                      <a:endParaRPr kumimoji="0" lang="en-US" altLang="zh-CN" sz="1800" b="1"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691263">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Public Conferences</a:t>
                      </a:r>
                      <a:endParaRPr kumimoji="0" lang="zh-CN" altLang="en-US"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For people to get together to_____________________</a:t>
                      </a:r>
                      <a:endParaRPr kumimoji="0" lang="en-US" altLang="zh-CN" sz="18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_______________________________________.</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657524">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Conferences with Exhibitions</a:t>
                      </a:r>
                      <a:endParaRPr kumimoji="0" lang="zh-CN" altLang="en-US"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For people to _________________________________.</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2637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Private Meetings</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For companies to  _____________________ or _________________________________________.</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45199">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Virtual Conferences</a:t>
                      </a:r>
                      <a:endParaRPr kumimoji="0" lang="zh-CN" altLang="en-US"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For people all over the world to attend _____________</a:t>
                      </a:r>
                      <a:r>
                        <a:rPr kumimoji="0" lang="en-US" altLang="zh-CN"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rPr>
                        <a:t> </a:t>
                      </a:r>
                      <a:endParaRPr kumimoji="0" lang="en-US" altLang="zh-CN"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____________________________________________.</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4" name="文本框 3"/>
          <p:cNvSpPr txBox="1"/>
          <p:nvPr/>
        </p:nvSpPr>
        <p:spPr>
          <a:xfrm>
            <a:off x="5786585" y="2621130"/>
            <a:ext cx="2860379" cy="369332"/>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800" dirty="0"/>
              <a:t>discuss new development</a:t>
            </a:r>
            <a:endParaRPr lang="zh-CN" altLang="en-US" sz="1800" dirty="0"/>
          </a:p>
        </p:txBody>
      </p:sp>
      <p:sp>
        <p:nvSpPr>
          <p:cNvPr id="5" name="文本框 4"/>
          <p:cNvSpPr txBox="1"/>
          <p:nvPr/>
        </p:nvSpPr>
        <p:spPr>
          <a:xfrm>
            <a:off x="3216275" y="2907618"/>
            <a:ext cx="4235154" cy="369332"/>
          </a:xfrm>
          <a:prstGeom prst="rect">
            <a:avLst/>
          </a:prstGeom>
          <a:noFill/>
        </p:spPr>
        <p:txBody>
          <a:bodyPr wrap="square" rtlCol="0">
            <a:spAutoFit/>
          </a:bodyPr>
          <a:lstStyle/>
          <a:p>
            <a:r>
              <a:rPr lang="en-US" altLang="zh-CN" sz="1800" dirty="0"/>
              <a:t>and to do business with each other</a:t>
            </a:r>
            <a:endParaRPr lang="zh-CN" altLang="en-US" sz="1800" dirty="0"/>
          </a:p>
        </p:txBody>
      </p:sp>
      <p:sp>
        <p:nvSpPr>
          <p:cNvPr id="8" name="文本框 7"/>
          <p:cNvSpPr txBox="1"/>
          <p:nvPr/>
        </p:nvSpPr>
        <p:spPr>
          <a:xfrm>
            <a:off x="4497387" y="3405408"/>
            <a:ext cx="4100513" cy="369332"/>
          </a:xfrm>
          <a:prstGeom prst="rect">
            <a:avLst/>
          </a:prstGeom>
          <a:noFill/>
        </p:spPr>
        <p:txBody>
          <a:bodyPr wrap="square" rtlCol="0">
            <a:spAutoFit/>
          </a:bodyPr>
          <a:lstStyle/>
          <a:p>
            <a:r>
              <a:rPr lang="en-US" altLang="zh-CN" sz="1800" dirty="0"/>
              <a:t>view new products and meet suppliers</a:t>
            </a:r>
            <a:endParaRPr lang="zh-CN" altLang="en-US" sz="1800" dirty="0"/>
          </a:p>
        </p:txBody>
      </p:sp>
      <p:sp>
        <p:nvSpPr>
          <p:cNvPr id="9" name="文本框 8"/>
          <p:cNvSpPr txBox="1"/>
          <p:nvPr/>
        </p:nvSpPr>
        <p:spPr>
          <a:xfrm>
            <a:off x="4814887" y="3936344"/>
            <a:ext cx="2855913" cy="369332"/>
          </a:xfrm>
          <a:prstGeom prst="rect">
            <a:avLst/>
          </a:prstGeom>
          <a:noFill/>
        </p:spPr>
        <p:txBody>
          <a:bodyPr wrap="square" rtlCol="0">
            <a:spAutoFit/>
          </a:bodyPr>
          <a:lstStyle/>
          <a:p>
            <a:r>
              <a:rPr lang="en-US" altLang="zh-CN" sz="1800" dirty="0"/>
              <a:t>either celebrate a success   </a:t>
            </a:r>
            <a:endParaRPr lang="zh-CN" altLang="en-US" sz="1800" dirty="0"/>
          </a:p>
        </p:txBody>
      </p:sp>
      <p:sp>
        <p:nvSpPr>
          <p:cNvPr id="10" name="文本框 9"/>
          <p:cNvSpPr txBox="1"/>
          <p:nvPr/>
        </p:nvSpPr>
        <p:spPr>
          <a:xfrm>
            <a:off x="3216275" y="4149371"/>
            <a:ext cx="2443957" cy="369332"/>
          </a:xfrm>
          <a:prstGeom prst="rect">
            <a:avLst/>
          </a:prstGeom>
          <a:noFill/>
        </p:spPr>
        <p:txBody>
          <a:bodyPr wrap="square" rtlCol="0">
            <a:spAutoFit/>
          </a:bodyPr>
          <a:lstStyle/>
          <a:p>
            <a:r>
              <a:rPr lang="en-US" altLang="zh-CN" sz="1800" dirty="0"/>
              <a:t>start a new initiative</a:t>
            </a:r>
            <a:endParaRPr lang="zh-CN" altLang="en-US" sz="1800" dirty="0"/>
          </a:p>
        </p:txBody>
      </p:sp>
      <p:sp>
        <p:nvSpPr>
          <p:cNvPr id="12" name="文本框 11"/>
          <p:cNvSpPr txBox="1"/>
          <p:nvPr/>
        </p:nvSpPr>
        <p:spPr>
          <a:xfrm>
            <a:off x="6752431" y="4510285"/>
            <a:ext cx="1423988" cy="369332"/>
          </a:xfrm>
          <a:prstGeom prst="rect">
            <a:avLst/>
          </a:prstGeom>
          <a:noFill/>
        </p:spPr>
        <p:txBody>
          <a:bodyPr wrap="square" rtlCol="0">
            <a:spAutoFit/>
          </a:bodyPr>
          <a:lstStyle/>
          <a:p>
            <a:r>
              <a:rPr lang="en-US" altLang="zh-CN" sz="1800" dirty="0"/>
              <a:t>the Internet</a:t>
            </a:r>
            <a:endParaRPr lang="zh-CN" altLang="en-US" sz="1800" dirty="0"/>
          </a:p>
        </p:txBody>
      </p:sp>
      <p:sp>
        <p:nvSpPr>
          <p:cNvPr id="13" name="文本框 12"/>
          <p:cNvSpPr txBox="1"/>
          <p:nvPr/>
        </p:nvSpPr>
        <p:spPr>
          <a:xfrm>
            <a:off x="3216275" y="4731730"/>
            <a:ext cx="1423988" cy="369332"/>
          </a:xfrm>
          <a:prstGeom prst="rect">
            <a:avLst/>
          </a:prstGeom>
          <a:noFill/>
        </p:spPr>
        <p:txBody>
          <a:bodyPr wrap="square" rtlCol="0">
            <a:spAutoFit/>
          </a:bodyPr>
          <a:lstStyle/>
          <a:p>
            <a:r>
              <a:rPr lang="en-US" altLang="zh-CN" sz="1800" dirty="0"/>
              <a:t>conference</a:t>
            </a:r>
            <a:endParaRPr lang="zh-CN" altLang="en-US" sz="18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9" grpId="0"/>
      <p:bldP spid="10"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9150" y="107861"/>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3159124" y="172810"/>
            <a:ext cx="48482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Meetings and conferences</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1187450" y="864564"/>
            <a:ext cx="7667625" cy="472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 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644525" y="1786313"/>
            <a:ext cx="7854950" cy="2585323"/>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r>
              <a:rPr lang="en-US" altLang="zh-CN" sz="1800" dirty="0">
                <a:solidFill>
                  <a:srgbClr val="000000"/>
                </a:solidFill>
                <a:latin typeface="Arial" panose="020B0604020202020204" pitchFamily="34" charset="0"/>
              </a:rPr>
              <a:t>1. What is a possible reason for public conferences to be free?</a:t>
            </a:r>
            <a:endParaRPr lang="en-US" altLang="zh-CN" sz="1800" dirty="0">
              <a:solidFill>
                <a:srgbClr val="000000"/>
              </a:solidFill>
              <a:latin typeface="Arial" panose="020B0604020202020204" pitchFamily="34" charset="0"/>
            </a:endParaRPr>
          </a:p>
          <a:p>
            <a:pPr algn="just"/>
            <a:r>
              <a:rPr lang="en-US" altLang="zh-CN" sz="1800" u="sng" dirty="0">
                <a:solidFill>
                  <a:srgbClr val="000000"/>
                </a:solidFill>
                <a:latin typeface="Arial" panose="020B0604020202020204" pitchFamily="34" charset="0"/>
              </a:rPr>
              <a:t>The expenses are paid for by the conference holder                                     .</a:t>
            </a:r>
            <a:endParaRPr lang="en-US" altLang="zh-CN" sz="1800" u="sng" dirty="0">
              <a:solidFill>
                <a:srgbClr val="000000"/>
              </a:solidFill>
              <a:latin typeface="Arial" panose="020B0604020202020204" pitchFamily="34" charset="0"/>
            </a:endParaRPr>
          </a:p>
          <a:p>
            <a:pPr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How is a conference with exhibitions different from a public conference?</a:t>
            </a:r>
            <a:endParaRPr lang="en-US" altLang="zh-CN" sz="1800" dirty="0">
              <a:solidFill>
                <a:srgbClr val="000000"/>
              </a:solidFill>
              <a:latin typeface="Arial" panose="020B0604020202020204" pitchFamily="34" charset="0"/>
            </a:endParaRPr>
          </a:p>
          <a:p>
            <a:pPr marL="0" indent="0" algn="just"/>
            <a:r>
              <a:rPr lang="en-US" altLang="zh-CN" sz="1800" u="sng" dirty="0">
                <a:solidFill>
                  <a:srgbClr val="000000"/>
                </a:solidFill>
                <a:latin typeface="Arial" panose="020B0604020202020204" pitchFamily="34" charset="0"/>
              </a:rPr>
              <a:t>The difference is that a conference with exhibition there are likely to be a number of short seminars or speeches throughout the days of the conference, and there will have an exhibition attached where people can view new products and meet suppliers                                                           .</a:t>
            </a:r>
            <a:endParaRPr lang="en-US" altLang="zh-CN" sz="1800" u="sng" dirty="0">
              <a:solidFill>
                <a:srgbClr val="000000"/>
              </a:solidFill>
              <a:latin typeface="Arial" panose="020B0604020202020204" pitchFamily="34" charset="0"/>
            </a:endParaRPr>
          </a:p>
          <a:p>
            <a:pPr marL="0" indent="0" algn="just"/>
            <a:endParaRPr lang="en-US" altLang="zh-CN" sz="1800"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9150" y="107861"/>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3159124" y="172810"/>
            <a:ext cx="48482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Meetings and conferences</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1187450" y="864564"/>
            <a:ext cx="7667625" cy="472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 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644525" y="1786313"/>
            <a:ext cx="7854950" cy="2031325"/>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r>
              <a:rPr lang="en-US" altLang="zh-CN" sz="1800" dirty="0">
                <a:solidFill>
                  <a:srgbClr val="000000"/>
                </a:solidFill>
                <a:latin typeface="Arial" panose="020B0604020202020204" pitchFamily="34" charset="0"/>
              </a:rPr>
              <a:t>1. Why can private conferences afford to be a little more prescriptive?</a:t>
            </a:r>
            <a:endParaRPr lang="en-US" altLang="zh-CN" sz="1800" dirty="0">
              <a:solidFill>
                <a:srgbClr val="000000"/>
              </a:solidFill>
              <a:latin typeface="Arial" panose="020B0604020202020204" pitchFamily="34" charset="0"/>
            </a:endParaRPr>
          </a:p>
          <a:p>
            <a:pPr marL="0" indent="0" algn="just"/>
            <a:r>
              <a:rPr lang="en-US" altLang="zh-CN" sz="1800" u="sng" dirty="0">
                <a:solidFill>
                  <a:srgbClr val="000000"/>
                </a:solidFill>
                <a:latin typeface="Arial" panose="020B0604020202020204" pitchFamily="34" charset="0"/>
              </a:rPr>
              <a:t>Because the employees of one company can be controlled a little more directly than the attendees of a public conference.</a:t>
            </a:r>
            <a:endParaRPr lang="en-US" altLang="zh-CN" sz="1800" u="sng" dirty="0">
              <a:solidFill>
                <a:srgbClr val="000000"/>
              </a:solidFill>
              <a:latin typeface="Arial" panose="020B0604020202020204" pitchFamily="34" charset="0"/>
            </a:endParaRPr>
          </a:p>
          <a:p>
            <a:pPr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What types of virtual conferences are mentioned?</a:t>
            </a:r>
            <a:endParaRPr lang="en-US" altLang="zh-CN" sz="1800" dirty="0">
              <a:solidFill>
                <a:srgbClr val="000000"/>
              </a:solidFill>
              <a:latin typeface="Arial" panose="020B0604020202020204" pitchFamily="34" charset="0"/>
            </a:endParaRPr>
          </a:p>
          <a:p>
            <a:pPr marL="0" indent="0" algn="just"/>
            <a:r>
              <a:rPr lang="en-US" altLang="zh-CN" sz="1800" u="sng" dirty="0">
                <a:solidFill>
                  <a:srgbClr val="000000"/>
                </a:solidFill>
                <a:latin typeface="Arial" panose="020B0604020202020204" pitchFamily="34" charset="0"/>
              </a:rPr>
              <a:t> Audio conferences and video conferences                                                  .</a:t>
            </a:r>
            <a:endParaRPr lang="en-US" altLang="zh-CN" sz="1800" u="sng" dirty="0">
              <a:solidFill>
                <a:srgbClr val="000000"/>
              </a:solidFill>
              <a:latin typeface="Arial" panose="020B0604020202020204" pitchFamily="34" charset="0"/>
            </a:endParaRPr>
          </a:p>
          <a:p>
            <a:pPr marL="0" indent="0" algn="just"/>
            <a:endParaRPr lang="en-US" altLang="zh-CN" sz="1800"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7113" y="17598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751304" y="776976"/>
            <a:ext cx="53655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Meeting Room Setup</a:t>
            </a:r>
            <a:endParaRPr lang="zh-CN" altLang="en-US" sz="2000" b="1" dirty="0">
              <a:solidFill>
                <a:srgbClr val="0070C0"/>
              </a:solidFill>
              <a:latin typeface="Arial" panose="020B0604020202020204" pitchFamily="34" charset="0"/>
            </a:endParaRPr>
          </a:p>
        </p:txBody>
      </p:sp>
      <p:sp>
        <p:nvSpPr>
          <p:cNvPr id="3" name="矩形 7"/>
          <p:cNvSpPr>
            <a:spLocks noChangeArrowheads="1"/>
          </p:cNvSpPr>
          <p:nvPr/>
        </p:nvSpPr>
        <p:spPr bwMode="auto">
          <a:xfrm>
            <a:off x="619125" y="1267359"/>
            <a:ext cx="8258176" cy="353943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buFontTx/>
              <a:buChar char="•"/>
            </a:pPr>
            <a:r>
              <a:rPr lang="en-US" altLang="zh-CN"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setup</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the way something is organized or arranged </a:t>
            </a:r>
            <a:r>
              <a:rPr lang="zh-CN" altLang="en-US" sz="1600" b="1" dirty="0">
                <a:solidFill>
                  <a:sysClr val="windowText" lastClr="000000"/>
                </a:solidFill>
                <a:latin typeface="Calibri" panose="020F0502020204030204"/>
              </a:rPr>
              <a:t>安排；布局</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zh-CN" altLang="en-US"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utilization</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the act of using </a:t>
            </a:r>
            <a:r>
              <a:rPr lang="zh-CN" altLang="en-US" sz="1600" b="1" dirty="0">
                <a:solidFill>
                  <a:sysClr val="windowText" lastClr="000000"/>
                </a:solidFill>
                <a:latin typeface="Calibri" panose="020F0502020204030204"/>
              </a:rPr>
              <a:t>利用</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zh-CN" altLang="en-US"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elevation</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distance of something above a reference point </a:t>
            </a:r>
            <a:r>
              <a:rPr lang="zh-CN" altLang="en-US" sz="1600" b="1" dirty="0">
                <a:solidFill>
                  <a:sysClr val="windowText" lastClr="000000"/>
                </a:solidFill>
                <a:latin typeface="Calibri" panose="020F0502020204030204"/>
              </a:rPr>
              <a:t>高度；海拔</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zh-CN" altLang="en-US"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cluster</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v</a:t>
            </a:r>
            <a:r>
              <a:rPr lang="en-US" altLang="zh-CN" sz="1600" b="1" dirty="0">
                <a:solidFill>
                  <a:sysClr val="windowText" lastClr="000000"/>
                </a:solidFill>
                <a:latin typeface="Calibri" panose="020F0502020204030204"/>
              </a:rPr>
              <a:t>. to come together as in a flock </a:t>
            </a:r>
            <a:r>
              <a:rPr lang="zh-CN" altLang="en-US" sz="1600" b="1" dirty="0">
                <a:solidFill>
                  <a:sysClr val="windowText" lastClr="000000"/>
                </a:solidFill>
                <a:latin typeface="Calibri" panose="020F0502020204030204"/>
              </a:rPr>
              <a:t>聚集</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zh-CN" altLang="en-US"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rectangular</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adj</a:t>
            </a:r>
            <a:r>
              <a:rPr lang="en-US" altLang="zh-CN" sz="1600" b="1" dirty="0">
                <a:solidFill>
                  <a:sysClr val="windowText" lastClr="000000"/>
                </a:solidFill>
                <a:latin typeface="Calibri" panose="020F0502020204030204"/>
              </a:rPr>
              <a:t>. having a set of mutually perpendicular axes; meeting at right angles </a:t>
            </a:r>
            <a:r>
              <a:rPr lang="zh-CN" altLang="en-US" sz="1600" b="1" dirty="0">
                <a:solidFill>
                  <a:sysClr val="windowText" lastClr="000000"/>
                </a:solidFill>
                <a:latin typeface="Calibri" panose="020F0502020204030204"/>
              </a:rPr>
              <a:t>矩形的</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zh-CN" altLang="en-US"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designate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v</a:t>
            </a:r>
            <a:r>
              <a:rPr lang="en-US" altLang="zh-CN" sz="1600" b="1" dirty="0">
                <a:solidFill>
                  <a:sysClr val="windowText" lastClr="000000"/>
                </a:solidFill>
                <a:latin typeface="Calibri" panose="020F0502020204030204"/>
              </a:rPr>
              <a:t>. to indicate a place, direction, person or thing </a:t>
            </a:r>
            <a:r>
              <a:rPr lang="zh-CN" altLang="en-US" sz="1600" b="1" dirty="0">
                <a:solidFill>
                  <a:sysClr val="windowText" lastClr="000000"/>
                </a:solidFill>
                <a:latin typeface="Calibri" panose="020F0502020204030204"/>
              </a:rPr>
              <a:t>指定；标明</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zh-CN" altLang="en-US"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diameter</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the length of a straight line passing through the center of a circle and connecting  </a:t>
            </a:r>
            <a:endParaRPr lang="en-US" altLang="zh-CN" sz="1600" b="1" dirty="0">
              <a:solidFill>
                <a:sysClr val="windowText" lastClr="000000"/>
              </a:solidFill>
              <a:latin typeface="Calibri" panose="020F0502020204030204"/>
            </a:endParaRPr>
          </a:p>
          <a:p>
            <a:pPr algn="just"/>
            <a:r>
              <a:rPr lang="en-US" altLang="zh-CN" sz="1600" b="1" dirty="0">
                <a:solidFill>
                  <a:sysClr val="windowText" lastClr="000000"/>
                </a:solidFill>
                <a:latin typeface="Calibri" panose="020F0502020204030204"/>
              </a:rPr>
              <a:t>   two points on the circumference </a:t>
            </a:r>
            <a:r>
              <a:rPr lang="zh-CN" altLang="en-US" sz="1600" b="1" dirty="0">
                <a:solidFill>
                  <a:sysClr val="windowText" lastClr="000000"/>
                </a:solidFill>
                <a:latin typeface="Calibri" panose="020F0502020204030204"/>
              </a:rPr>
              <a:t>直径</a:t>
            </a:r>
            <a:endParaRPr lang="zh-CN" altLang="en-US" sz="2400" b="1"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505075" y="1009490"/>
            <a:ext cx="42862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Meeting Room Setup</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643781"/>
            <a:ext cx="8239125" cy="77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blanks with the given words and phrase</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according to the context.</a:t>
            </a:r>
            <a:endParaRPr lang="en-US" altLang="zh-CN" sz="2000" dirty="0">
              <a:solidFill>
                <a:srgbClr val="0070C0"/>
              </a:solidFill>
            </a:endParaRPr>
          </a:p>
        </p:txBody>
      </p:sp>
      <p:sp>
        <p:nvSpPr>
          <p:cNvPr id="6" name="TextBox 6"/>
          <p:cNvSpPr txBox="1">
            <a:spLocks noChangeArrowheads="1"/>
          </p:cNvSpPr>
          <p:nvPr/>
        </p:nvSpPr>
        <p:spPr bwMode="auto">
          <a:xfrm>
            <a:off x="1648898" y="2772918"/>
            <a:ext cx="5695951" cy="52322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r>
              <a:rPr lang="en-US" altLang="zh-CN" b="1" u="sng" dirty="0" smtClean="0">
                <a:solidFill>
                  <a:srgbClr val="000000"/>
                </a:solidFill>
                <a:latin typeface="Arial" panose="020B0604020202020204" pitchFamily="34" charset="0"/>
              </a:rPr>
              <a:t>form </a:t>
            </a:r>
            <a:r>
              <a:rPr lang="en-US" altLang="zh-CN" b="1" dirty="0" smtClean="0">
                <a:solidFill>
                  <a:srgbClr val="000000"/>
                </a:solidFill>
                <a:latin typeface="Arial" panose="020B0604020202020204" pitchFamily="34" charset="0"/>
              </a:rPr>
              <a:t>		2</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face </a:t>
            </a:r>
            <a:r>
              <a:rPr lang="en-US" altLang="zh-CN" b="1" dirty="0">
                <a:solidFill>
                  <a:srgbClr val="000000"/>
                </a:solidFill>
                <a:latin typeface="Arial" panose="020B0604020202020204" pitchFamily="34" charset="0"/>
              </a:rPr>
              <a:t>                     3. </a:t>
            </a:r>
            <a:r>
              <a:rPr lang="en-US" altLang="zh-CN" b="1" u="sng" dirty="0" smtClean="0">
                <a:solidFill>
                  <a:srgbClr val="000000"/>
                </a:solidFill>
                <a:latin typeface="Arial" panose="020B0604020202020204" pitchFamily="34" charset="0"/>
              </a:rPr>
              <a:t>setup</a:t>
            </a:r>
            <a:endParaRPr lang="en-US" altLang="zh-CN" b="1" u="sng" dirty="0">
              <a:solidFill>
                <a:srgbClr val="000000"/>
              </a:solidFill>
              <a:latin typeface="Arial" panose="020B0604020202020204" pitchFamily="34" charset="0"/>
            </a:endParaRPr>
          </a:p>
          <a:p>
            <a:pPr>
              <a:buFontTx/>
              <a:buAutoNum type="arabicPeriod" startAt="4"/>
            </a:pPr>
            <a:r>
              <a:rPr lang="en-US" altLang="zh-CN" b="1" u="sng" dirty="0" smtClean="0">
                <a:solidFill>
                  <a:srgbClr val="000000"/>
                </a:solidFill>
                <a:latin typeface="Arial" panose="020B0604020202020204" pitchFamily="34" charset="0"/>
              </a:rPr>
              <a:t>placed </a:t>
            </a:r>
            <a:r>
              <a:rPr lang="en-US" altLang="zh-CN" b="1" dirty="0" smtClean="0">
                <a:solidFill>
                  <a:srgbClr val="000000"/>
                </a:solidFill>
                <a:latin typeface="Arial" panose="020B0604020202020204" pitchFamily="34" charset="0"/>
              </a:rPr>
              <a:t>		5</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presenter </a:t>
            </a:r>
            <a:r>
              <a:rPr lang="en-US" altLang="zh-CN" b="1" dirty="0">
                <a:solidFill>
                  <a:srgbClr val="000000"/>
                </a:solidFill>
                <a:latin typeface="Arial" panose="020B0604020202020204" pitchFamily="34" charset="0"/>
              </a:rPr>
              <a:t>            6. </a:t>
            </a:r>
            <a:r>
              <a:rPr lang="en-US" altLang="zh-CN" b="1" u="sng" dirty="0">
                <a:solidFill>
                  <a:srgbClr val="000000"/>
                </a:solidFill>
                <a:latin typeface="Arial" panose="020B0604020202020204" pitchFamily="34" charset="0"/>
              </a:rPr>
              <a:t>audience</a:t>
            </a:r>
            <a:endParaRPr lang="en-US" altLang="zh-CN" b="1"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509085" y="748759"/>
            <a:ext cx="43248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t>
            </a:r>
            <a:r>
              <a:rPr lang="en-US" altLang="zh-CN" sz="2000" b="1" dirty="0" smtClean="0">
                <a:solidFill>
                  <a:srgbClr val="0070C0"/>
                </a:solidFill>
                <a:latin typeface="Arial" panose="020B0604020202020204" pitchFamily="34" charset="0"/>
              </a:rPr>
              <a:t>Meeting Room Setup</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306055"/>
            <a:ext cx="6758023" cy="3623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smtClean="0"/>
              <a:t>	How </a:t>
            </a:r>
            <a:r>
              <a:rPr lang="en-US" altLang="zh-CN" sz="1600" dirty="0"/>
              <a:t>tables and chairs should be arranged in a meeting room depends on how the </a:t>
            </a:r>
            <a:r>
              <a:rPr lang="en-US" altLang="zh-CN" sz="1600" dirty="0" smtClean="0"/>
              <a:t>content will </a:t>
            </a:r>
            <a:r>
              <a:rPr lang="en-US" altLang="zh-CN" sz="1600" dirty="0"/>
              <a:t>be delivered to participants. Different setups allow for different types of learning </a:t>
            </a:r>
            <a:r>
              <a:rPr lang="en-US" altLang="zh-CN" sz="1600" dirty="0" smtClean="0"/>
              <a:t>and audience </a:t>
            </a:r>
            <a:r>
              <a:rPr lang="en-US" altLang="zh-CN" sz="1600" dirty="0"/>
              <a:t>participation or interactions. Choose a 1 </a:t>
            </a:r>
            <a:r>
              <a:rPr lang="en-US" altLang="zh-CN" sz="1600" dirty="0" smtClean="0"/>
              <a:t>______________ that </a:t>
            </a:r>
            <a:r>
              <a:rPr lang="en-US" altLang="zh-CN" sz="1600" dirty="0"/>
              <a:t>will help you </a:t>
            </a:r>
            <a:r>
              <a:rPr lang="en-US" altLang="zh-CN" sz="1600" dirty="0" smtClean="0"/>
              <a:t>achieve your </a:t>
            </a:r>
            <a:r>
              <a:rPr lang="en-US" altLang="zh-CN" sz="1600" dirty="0"/>
              <a:t>objectives for your event</a:t>
            </a:r>
            <a:r>
              <a:rPr lang="en-US" altLang="zh-CN" sz="1600" dirty="0" smtClean="0"/>
              <a:t>.</a:t>
            </a:r>
            <a:endParaRPr lang="en-US" altLang="zh-CN" sz="1600" dirty="0" smtClean="0"/>
          </a:p>
          <a:p>
            <a:pPr algn="just">
              <a:buNone/>
            </a:pPr>
            <a:r>
              <a:rPr lang="en-US" altLang="zh-CN" sz="1600" b="1" dirty="0">
                <a:solidFill>
                  <a:schemeClr val="accent1">
                    <a:lumMod val="50000"/>
                  </a:schemeClr>
                </a:solidFill>
              </a:rPr>
              <a:t>Classroom </a:t>
            </a:r>
            <a:r>
              <a:rPr lang="en-US" altLang="zh-CN" sz="1600" b="1" dirty="0" smtClean="0">
                <a:solidFill>
                  <a:schemeClr val="accent1">
                    <a:lumMod val="50000"/>
                  </a:schemeClr>
                </a:solidFill>
              </a:rPr>
              <a:t>Style</a:t>
            </a:r>
            <a:endParaRPr lang="en-US" altLang="zh-CN" sz="1600" b="1" dirty="0" smtClean="0">
              <a:solidFill>
                <a:schemeClr val="accent1">
                  <a:lumMod val="50000"/>
                </a:schemeClr>
              </a:solidFill>
            </a:endParaRPr>
          </a:p>
          <a:p>
            <a:pPr algn="just">
              <a:buNone/>
            </a:pPr>
            <a:r>
              <a:rPr lang="en-US" altLang="zh-CN" sz="1600" dirty="0" smtClean="0"/>
              <a:t>	</a:t>
            </a:r>
            <a:r>
              <a:rPr lang="en-US" altLang="zh-CN" sz="1600" dirty="0"/>
              <a:t>Rows of tables are placed with two or three chairs at each one</a:t>
            </a:r>
            <a:r>
              <a:rPr lang="en-US" altLang="zh-CN" sz="1600" dirty="0" smtClean="0"/>
              <a:t>, with </a:t>
            </a:r>
            <a:r>
              <a:rPr lang="en-US" altLang="zh-CN" sz="1600" dirty="0"/>
              <a:t>tables arranged to </a:t>
            </a:r>
            <a:r>
              <a:rPr lang="en-US" altLang="zh-CN" sz="1600" dirty="0" smtClean="0"/>
              <a:t>2 </a:t>
            </a:r>
            <a:r>
              <a:rPr lang="en-US" altLang="zh-CN" sz="1600" dirty="0"/>
              <a:t>______________</a:t>
            </a:r>
            <a:r>
              <a:rPr lang="en-US" altLang="zh-CN" sz="1600" dirty="0" smtClean="0"/>
              <a:t> </a:t>
            </a:r>
            <a:r>
              <a:rPr lang="en-US" altLang="zh-CN" sz="1600" dirty="0"/>
              <a:t>the front of the room. </a:t>
            </a:r>
            <a:r>
              <a:rPr lang="en-US" altLang="zh-CN" sz="1600" dirty="0" smtClean="0"/>
              <a:t>This setup </a:t>
            </a:r>
            <a:r>
              <a:rPr lang="en-US" altLang="zh-CN" sz="1600" dirty="0"/>
              <a:t>is ideal for note-taking, when the conference is an informational</a:t>
            </a:r>
            <a:endParaRPr lang="en-US" altLang="zh-CN" sz="1600" dirty="0"/>
          </a:p>
          <a:p>
            <a:pPr algn="just">
              <a:buNone/>
            </a:pPr>
            <a:r>
              <a:rPr lang="en-US" altLang="zh-CN" sz="1600" dirty="0"/>
              <a:t>type presentation</a:t>
            </a:r>
            <a:r>
              <a:rPr lang="en-US" altLang="zh-CN" sz="1600" dirty="0" smtClean="0"/>
              <a:t>.</a:t>
            </a:r>
            <a:endParaRPr lang="en-US" altLang="zh-CN" sz="1600" dirty="0"/>
          </a:p>
        </p:txBody>
      </p:sp>
      <p:sp>
        <p:nvSpPr>
          <p:cNvPr id="3" name="矩形 2"/>
          <p:cNvSpPr/>
          <p:nvPr/>
        </p:nvSpPr>
        <p:spPr>
          <a:xfrm>
            <a:off x="896519" y="2091642"/>
            <a:ext cx="1065654" cy="1993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2585C9"/>
                </a:solidFill>
                <a:latin typeface="Calibri" panose="020F0502020204030204" pitchFamily="34" charset="0"/>
              </a:rPr>
              <a:t>setup</a:t>
            </a:r>
            <a:endParaRPr lang="zh-CN" altLang="en-US" dirty="0">
              <a:solidFill>
                <a:srgbClr val="2585C9"/>
              </a:solidFill>
            </a:endParaRPr>
          </a:p>
        </p:txBody>
      </p:sp>
      <p:sp>
        <p:nvSpPr>
          <p:cNvPr id="7" name="矩形 6"/>
          <p:cNvSpPr/>
          <p:nvPr/>
        </p:nvSpPr>
        <p:spPr>
          <a:xfrm>
            <a:off x="2391873" y="2952087"/>
            <a:ext cx="1397490" cy="1531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2585C9"/>
                </a:solidFill>
                <a:latin typeface="Calibri" panose="020F0502020204030204" pitchFamily="34" charset="0"/>
              </a:rPr>
              <a:t>face</a:t>
            </a:r>
            <a:endParaRPr lang="zh-CN" altLang="en-US" sz="1600" dirty="0">
              <a:solidFill>
                <a:srgbClr val="2585C9"/>
              </a:solidFill>
              <a:latin typeface="Calibri" panose="020F0502020204030204" pitchFamily="34" charset="0"/>
            </a:endParaRPr>
          </a:p>
        </p:txBody>
      </p:sp>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84391" y="3766351"/>
            <a:ext cx="7652084" cy="1029009"/>
          </a:xfrm>
          <a:prstGeom prst="rect">
            <a:avLst/>
          </a:prstGeom>
        </p:spPr>
      </p:pic>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3323" y="1753173"/>
            <a:ext cx="1707188" cy="136460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509085" y="748759"/>
            <a:ext cx="43248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t>
            </a:r>
            <a:r>
              <a:rPr lang="en-US" altLang="zh-CN" sz="2000" b="1" dirty="0" smtClean="0">
                <a:solidFill>
                  <a:srgbClr val="0070C0"/>
                </a:solidFill>
                <a:latin typeface="Arial" panose="020B0604020202020204" pitchFamily="34" charset="0"/>
              </a:rPr>
              <a:t>Meeting Room Setup</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498791"/>
            <a:ext cx="6758023" cy="3430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b="1" dirty="0">
                <a:solidFill>
                  <a:schemeClr val="accent1">
                    <a:lumMod val="50000"/>
                  </a:schemeClr>
                </a:solidFill>
              </a:rPr>
              <a:t>Theater Style</a:t>
            </a:r>
            <a:r>
              <a:rPr lang="en-US" altLang="zh-CN" sz="1600" dirty="0" smtClean="0"/>
              <a:t>	</a:t>
            </a:r>
            <a:endParaRPr lang="en-US" altLang="zh-CN" sz="1600" dirty="0" smtClean="0"/>
          </a:p>
          <a:p>
            <a:pPr algn="just">
              <a:buNone/>
            </a:pPr>
            <a:r>
              <a:rPr lang="en-US" altLang="zh-CN" sz="1600" dirty="0"/>
              <a:t>	Rows of chairs face the front of the room, usually divided</a:t>
            </a:r>
            <a:endParaRPr lang="en-US" altLang="zh-CN" sz="1600" dirty="0"/>
          </a:p>
          <a:p>
            <a:pPr algn="just">
              <a:buNone/>
            </a:pPr>
            <a:r>
              <a:rPr lang="en-US" altLang="zh-CN" sz="1600" dirty="0"/>
              <a:t>by center and/or side aisles. Maximizes meeting room space</a:t>
            </a:r>
            <a:endParaRPr lang="en-US" altLang="zh-CN" sz="1600" dirty="0"/>
          </a:p>
          <a:p>
            <a:pPr algn="just">
              <a:buNone/>
            </a:pPr>
            <a:r>
              <a:rPr lang="en-US" altLang="zh-CN" sz="1600" dirty="0"/>
              <a:t>utilization. No tables are used for the </a:t>
            </a:r>
            <a:r>
              <a:rPr lang="en-US" altLang="zh-CN" sz="1600" dirty="0" smtClean="0"/>
              <a:t>3</a:t>
            </a:r>
            <a:r>
              <a:rPr lang="en-US" altLang="zh-CN" sz="1600" dirty="0"/>
              <a:t> ______________</a:t>
            </a:r>
            <a:r>
              <a:rPr lang="en-US" altLang="zh-CN" sz="1600" dirty="0" smtClean="0"/>
              <a:t> </a:t>
            </a:r>
            <a:r>
              <a:rPr lang="en-US" altLang="zh-CN" sz="1600" dirty="0"/>
              <a:t>.</a:t>
            </a:r>
            <a:endParaRPr lang="en-US" altLang="zh-CN" sz="1600" dirty="0"/>
          </a:p>
        </p:txBody>
      </p:sp>
      <p:sp>
        <p:nvSpPr>
          <p:cNvPr id="3" name="矩形 2"/>
          <p:cNvSpPr/>
          <p:nvPr/>
        </p:nvSpPr>
        <p:spPr>
          <a:xfrm>
            <a:off x="3874311" y="2417838"/>
            <a:ext cx="1065654" cy="1993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2585C9"/>
                </a:solidFill>
                <a:latin typeface="Calibri" panose="020F0502020204030204" pitchFamily="34" charset="0"/>
              </a:rPr>
              <a:t>audience</a:t>
            </a:r>
            <a:endParaRPr lang="zh-CN" altLang="en-US" sz="1600" dirty="0">
              <a:solidFill>
                <a:srgbClr val="2585C9"/>
              </a:solidFill>
              <a:latin typeface="Calibri" panose="020F0502020204030204" pitchFamily="34" charset="0"/>
            </a:endParaRPr>
          </a:p>
        </p:txBody>
      </p:sp>
      <p:pic>
        <p:nvPicPr>
          <p:cNvPr id="10" name="图片 9"/>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244758" y="1652366"/>
            <a:ext cx="2490038" cy="1389789"/>
          </a:xfrm>
          <a:prstGeom prst="rect">
            <a:avLst/>
          </a:prstGeom>
        </p:spPr>
      </p:pic>
      <p:pic>
        <p:nvPicPr>
          <p:cNvPr id="11" name="图片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768" y="3247736"/>
            <a:ext cx="7459579" cy="123107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509085" y="748759"/>
            <a:ext cx="43248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t>
            </a:r>
            <a:r>
              <a:rPr lang="en-US" altLang="zh-CN" sz="2000" b="1" dirty="0" smtClean="0">
                <a:solidFill>
                  <a:srgbClr val="0070C0"/>
                </a:solidFill>
                <a:latin typeface="Arial" panose="020B0604020202020204" pitchFamily="34" charset="0"/>
              </a:rPr>
              <a:t>Meeting Room Setup</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67800" y="1306055"/>
            <a:ext cx="5749458" cy="3623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b="1" dirty="0">
                <a:solidFill>
                  <a:schemeClr val="accent1">
                    <a:lumMod val="50000"/>
                  </a:schemeClr>
                </a:solidFill>
              </a:rPr>
              <a:t>Conference Style</a:t>
            </a:r>
            <a:r>
              <a:rPr lang="en-US" altLang="zh-CN" sz="1600" dirty="0" smtClean="0"/>
              <a:t>	</a:t>
            </a:r>
            <a:endParaRPr lang="en-US" altLang="zh-CN" sz="1600" dirty="0" smtClean="0"/>
          </a:p>
          <a:p>
            <a:pPr algn="just">
              <a:buNone/>
            </a:pPr>
            <a:r>
              <a:rPr lang="en-US" altLang="zh-CN" sz="1600" dirty="0"/>
              <a:t>	Conference tables are clustered in the center of the room </a:t>
            </a:r>
            <a:r>
              <a:rPr lang="en-US" altLang="zh-CN" sz="1600" dirty="0" smtClean="0"/>
              <a:t>to 4</a:t>
            </a:r>
            <a:r>
              <a:rPr lang="en-US" altLang="zh-CN" sz="1600" dirty="0"/>
              <a:t> ______________</a:t>
            </a:r>
            <a:r>
              <a:rPr lang="en-US" altLang="zh-CN" sz="1600" dirty="0" smtClean="0"/>
              <a:t> </a:t>
            </a:r>
            <a:r>
              <a:rPr lang="en-US" altLang="zh-CN" sz="1600" dirty="0"/>
              <a:t>one solid surface. Chairs are placed around </a:t>
            </a:r>
            <a:r>
              <a:rPr lang="en-US" altLang="zh-CN" sz="1600" dirty="0" smtClean="0"/>
              <a:t>the perimeter </a:t>
            </a:r>
            <a:r>
              <a:rPr lang="en-US" altLang="zh-CN" sz="1600" dirty="0"/>
              <a:t>of the tables. It is good for small “brainstorming” sessions</a:t>
            </a:r>
            <a:r>
              <a:rPr lang="en-US" altLang="zh-CN" sz="1600" dirty="0" smtClean="0"/>
              <a:t>, and </a:t>
            </a:r>
            <a:r>
              <a:rPr lang="en-US" altLang="zh-CN" sz="1600" dirty="0"/>
              <a:t>this setup promotes dialog between participants.</a:t>
            </a:r>
            <a:endParaRPr lang="en-US" altLang="zh-CN" sz="1600" dirty="0"/>
          </a:p>
        </p:txBody>
      </p:sp>
      <p:sp>
        <p:nvSpPr>
          <p:cNvPr id="3" name="矩形 2"/>
          <p:cNvSpPr/>
          <p:nvPr/>
        </p:nvSpPr>
        <p:spPr>
          <a:xfrm>
            <a:off x="1092684" y="1899794"/>
            <a:ext cx="1065654" cy="1993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2585C9"/>
                </a:solidFill>
                <a:latin typeface="Calibri" panose="020F0502020204030204" pitchFamily="34" charset="0"/>
              </a:rPr>
              <a:t>form</a:t>
            </a:r>
            <a:endParaRPr lang="zh-CN" altLang="en-US" sz="1600" dirty="0">
              <a:solidFill>
                <a:srgbClr val="2585C9"/>
              </a:solidFill>
              <a:latin typeface="Calibri" panose="020F0502020204030204" pitchFamily="34" charset="0"/>
            </a:endParaRPr>
          </a:p>
        </p:txBody>
      </p:sp>
      <p:pic>
        <p:nvPicPr>
          <p:cNvPr id="12" name="图片 1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353808" y="1727993"/>
            <a:ext cx="2408129" cy="1303133"/>
          </a:xfrm>
          <a:prstGeom prst="rect">
            <a:avLst/>
          </a:prstGeom>
        </p:spPr>
      </p:pic>
      <p:pic>
        <p:nvPicPr>
          <p:cNvPr id="13" name="图片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892" y="3188312"/>
            <a:ext cx="6737684" cy="112477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509085" y="748759"/>
            <a:ext cx="43248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t>
            </a:r>
            <a:r>
              <a:rPr lang="en-US" altLang="zh-CN" sz="2000" b="1" dirty="0" smtClean="0">
                <a:solidFill>
                  <a:srgbClr val="0070C0"/>
                </a:solidFill>
                <a:latin typeface="Arial" panose="020B0604020202020204" pitchFamily="34" charset="0"/>
              </a:rPr>
              <a:t>Meeting Room Setup</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67800" y="1410208"/>
            <a:ext cx="5749458" cy="1911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b="1" dirty="0">
                <a:solidFill>
                  <a:schemeClr val="accent1">
                    <a:lumMod val="50000"/>
                  </a:schemeClr>
                </a:solidFill>
              </a:rPr>
              <a:t>U-shape</a:t>
            </a:r>
            <a:r>
              <a:rPr lang="en-US" altLang="zh-CN" sz="1600" dirty="0" smtClean="0"/>
              <a:t>	</a:t>
            </a:r>
            <a:endParaRPr lang="en-US" altLang="zh-CN" sz="1600" dirty="0" smtClean="0"/>
          </a:p>
          <a:p>
            <a:pPr algn="just">
              <a:buNone/>
            </a:pPr>
            <a:r>
              <a:rPr lang="en-US" altLang="zh-CN" sz="1600" dirty="0"/>
              <a:t>	Tables are placed end to end in the room to form the shape of a U</a:t>
            </a:r>
            <a:r>
              <a:rPr lang="en-US" altLang="zh-CN" sz="1600" dirty="0" smtClean="0"/>
              <a:t>. Chairs </a:t>
            </a:r>
            <a:r>
              <a:rPr lang="en-US" altLang="zh-CN" sz="1600" dirty="0"/>
              <a:t>are placed around the outside of the U. It is appropriate for </a:t>
            </a:r>
            <a:r>
              <a:rPr lang="en-US" altLang="zh-CN" sz="1600" dirty="0" smtClean="0"/>
              <a:t>small groups </a:t>
            </a:r>
            <a:r>
              <a:rPr lang="en-US" altLang="zh-CN" sz="1600" dirty="0"/>
              <a:t>that require conversations between the 5 ______________ </a:t>
            </a:r>
            <a:r>
              <a:rPr lang="en-US" altLang="zh-CN" sz="1600" dirty="0" smtClean="0"/>
              <a:t>and the audience</a:t>
            </a:r>
            <a:r>
              <a:rPr lang="en-US" altLang="zh-CN" sz="1600" dirty="0"/>
              <a:t>, as well as conversations between the participants..</a:t>
            </a:r>
            <a:endParaRPr lang="en-US" altLang="zh-CN" sz="1600" dirty="0"/>
          </a:p>
        </p:txBody>
      </p:sp>
      <p:sp>
        <p:nvSpPr>
          <p:cNvPr id="3" name="矩形 2"/>
          <p:cNvSpPr/>
          <p:nvPr/>
        </p:nvSpPr>
        <p:spPr>
          <a:xfrm>
            <a:off x="1120184" y="2480265"/>
            <a:ext cx="1065654" cy="1993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2585C9"/>
                </a:solidFill>
                <a:latin typeface="Calibri" panose="020F0502020204030204" pitchFamily="34" charset="0"/>
              </a:rPr>
              <a:t>presenter</a:t>
            </a:r>
            <a:endParaRPr lang="zh-CN" altLang="en-US" sz="1600" dirty="0">
              <a:solidFill>
                <a:srgbClr val="2585C9"/>
              </a:solidFill>
              <a:latin typeface="Calibri" panose="020F0502020204030204" pitchFamily="34" charset="0"/>
            </a:endParaRPr>
          </a:p>
        </p:txBody>
      </p:sp>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517682" y="1599783"/>
            <a:ext cx="1897544" cy="1668925"/>
          </a:xfrm>
          <a:prstGeom prst="rect">
            <a:avLst/>
          </a:prstGeom>
        </p:spPr>
      </p:pic>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394" y="3374774"/>
            <a:ext cx="6772060" cy="109548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509085" y="748759"/>
            <a:ext cx="43248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t>
            </a:r>
            <a:r>
              <a:rPr lang="en-US" altLang="zh-CN" sz="2000" b="1" dirty="0" smtClean="0">
                <a:solidFill>
                  <a:srgbClr val="0070C0"/>
                </a:solidFill>
                <a:latin typeface="Arial" panose="020B0604020202020204" pitchFamily="34" charset="0"/>
              </a:rPr>
              <a:t>Meeting Room Setup</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783412" y="1569580"/>
            <a:ext cx="5749458" cy="1560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b="1" dirty="0">
                <a:solidFill>
                  <a:schemeClr val="accent1">
                    <a:lumMod val="50000"/>
                  </a:schemeClr>
                </a:solidFill>
              </a:rPr>
              <a:t>Hollow Square</a:t>
            </a:r>
            <a:r>
              <a:rPr lang="en-US" altLang="zh-CN" sz="1600" dirty="0" smtClean="0"/>
              <a:t>	</a:t>
            </a:r>
            <a:endParaRPr lang="en-US" altLang="zh-CN" sz="1600" dirty="0" smtClean="0"/>
          </a:p>
          <a:p>
            <a:pPr algn="just">
              <a:buNone/>
            </a:pPr>
            <a:r>
              <a:rPr lang="en-US" altLang="zh-CN" sz="1600" dirty="0"/>
              <a:t>	Tables are </a:t>
            </a:r>
            <a:r>
              <a:rPr lang="en-US" altLang="zh-CN" sz="1600" dirty="0" smtClean="0"/>
              <a:t>6 </a:t>
            </a:r>
            <a:r>
              <a:rPr lang="en-US" altLang="zh-CN" sz="1600" dirty="0"/>
              <a:t>______________</a:t>
            </a:r>
            <a:r>
              <a:rPr lang="en-US" altLang="zh-CN" sz="1600" dirty="0" smtClean="0"/>
              <a:t> </a:t>
            </a:r>
            <a:r>
              <a:rPr lang="en-US" altLang="zh-CN" sz="1600" dirty="0"/>
              <a:t>in a rectangular outline with open space in </a:t>
            </a:r>
            <a:r>
              <a:rPr lang="en-US" altLang="zh-CN" sz="1600" dirty="0" smtClean="0"/>
              <a:t>the middle</a:t>
            </a:r>
            <a:r>
              <a:rPr lang="en-US" altLang="zh-CN" sz="1600" dirty="0"/>
              <a:t>. Chairs are placed around the perimeter of the square. It is suitable </a:t>
            </a:r>
            <a:r>
              <a:rPr lang="en-US" altLang="zh-CN" sz="1600" dirty="0" smtClean="0"/>
              <a:t>for small </a:t>
            </a:r>
            <a:r>
              <a:rPr lang="en-US" altLang="zh-CN" sz="1600" dirty="0"/>
              <a:t>group discussion</a:t>
            </a:r>
            <a:r>
              <a:rPr lang="en-US" altLang="zh-CN" sz="1600" dirty="0" smtClean="0"/>
              <a:t>.</a:t>
            </a:r>
            <a:endParaRPr lang="en-US" altLang="zh-CN" sz="1600" dirty="0"/>
          </a:p>
        </p:txBody>
      </p:sp>
      <p:sp>
        <p:nvSpPr>
          <p:cNvPr id="3" name="矩形 2"/>
          <p:cNvSpPr/>
          <p:nvPr/>
        </p:nvSpPr>
        <p:spPr>
          <a:xfrm>
            <a:off x="2648135" y="1891960"/>
            <a:ext cx="1065654" cy="1993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2585C9"/>
                </a:solidFill>
                <a:latin typeface="Calibri" panose="020F0502020204030204" pitchFamily="34" charset="0"/>
              </a:rPr>
              <a:t>placed</a:t>
            </a:r>
            <a:endParaRPr lang="zh-CN" altLang="en-US" sz="1600" dirty="0">
              <a:solidFill>
                <a:srgbClr val="2585C9"/>
              </a:solidFill>
              <a:latin typeface="Calibri" panose="020F0502020204030204" pitchFamily="34" charset="0"/>
            </a:endParaRPr>
          </a:p>
        </p:txBody>
      </p:sp>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906667" y="1648928"/>
            <a:ext cx="1394581" cy="1402202"/>
          </a:xfrm>
          <a:prstGeom prst="rect">
            <a:avLst/>
          </a:prstGeom>
        </p:spPr>
      </p:pic>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412" y="3311621"/>
            <a:ext cx="6634915" cy="110942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112227"/>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514600" y="715797"/>
            <a:ext cx="4486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Meeting Room Setup</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1008063" y="1188332"/>
            <a:ext cx="7886700" cy="860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and fill in the form below with the information from</a:t>
            </a:r>
            <a:endParaRPr lang="en-US" altLang="zh-CN" sz="2000" dirty="0">
              <a:solidFill>
                <a:srgbClr val="0070C0"/>
              </a:solidFill>
            </a:endParaRPr>
          </a:p>
          <a:p>
            <a:pPr>
              <a:buNone/>
            </a:pPr>
            <a:r>
              <a:rPr lang="en-US" altLang="zh-CN" sz="2000" dirty="0">
                <a:solidFill>
                  <a:srgbClr val="0070C0"/>
                </a:solidFill>
              </a:rPr>
              <a:t>             the text.</a:t>
            </a:r>
            <a:endParaRPr lang="en-US" altLang="zh-CN" sz="2000" dirty="0">
              <a:solidFill>
                <a:srgbClr val="0070C0"/>
              </a:solidFill>
            </a:endParaRPr>
          </a:p>
        </p:txBody>
      </p:sp>
      <p:graphicFrame>
        <p:nvGraphicFramePr>
          <p:cNvPr id="6" name="Group 115"/>
          <p:cNvGraphicFramePr/>
          <p:nvPr/>
        </p:nvGraphicFramePr>
        <p:xfrm>
          <a:off x="631825" y="2077774"/>
          <a:ext cx="7931150" cy="2712720"/>
        </p:xfrm>
        <a:graphic>
          <a:graphicData uri="http://schemas.openxmlformats.org/drawingml/2006/table">
            <a:tbl>
              <a:tblPr/>
              <a:tblGrid>
                <a:gridCol w="2630083"/>
                <a:gridCol w="5301067"/>
              </a:tblGrid>
              <a:tr h="277813">
                <a:tc grid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Meeting Room Setup</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996600"/>
                    </a:solidFill>
                  </a:tcPr>
                </a:tc>
                <a:tc hMerge="1">
                  <a:tcPr/>
                </a:tc>
              </a:tr>
              <a:tr h="306388">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1" i="0" u="none" strike="noStrike" cap="none" normalizeH="0" baseline="0" dirty="0">
                          <a:ln>
                            <a:noFill/>
                          </a:ln>
                          <a:solidFill>
                            <a:srgbClr val="000000"/>
                          </a:solidFill>
                          <a:effectLst/>
                          <a:latin typeface="Arial" panose="020B0604020202020204" pitchFamily="34" charset="0"/>
                          <a:ea typeface="宋体" panose="02010600030101010101" pitchFamily="2" charset="-122"/>
                        </a:rPr>
                        <a:t>Types</a:t>
                      </a:r>
                      <a:endParaRPr kumimoji="0" lang="zh-CN" altLang="en-US" sz="1600" b="1"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1" i="0" u="none" strike="noStrike" cap="none" normalizeH="0" baseline="0" dirty="0">
                          <a:ln>
                            <a:noFill/>
                          </a:ln>
                          <a:solidFill>
                            <a:srgbClr val="000000"/>
                          </a:solidFill>
                          <a:effectLst/>
                          <a:latin typeface="Arial" panose="020B0604020202020204" pitchFamily="34" charset="0"/>
                          <a:ea typeface="宋体" panose="02010600030101010101" pitchFamily="2" charset="-122"/>
                        </a:rPr>
                        <a:t>Setup</a:t>
                      </a:r>
                      <a:endParaRPr kumimoji="0" lang="en-US" altLang="zh-CN" sz="1600" b="1"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r>
              <a:tr h="45869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Classroom style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Rows of tables are placed </a:t>
                      </a: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a:t>
                      </a:r>
                      <a:endPar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_____________________________________________.</a:t>
                      </a:r>
                      <a:r>
                        <a:rPr kumimoji="0" lang="en-US" altLang="zh-CN" sz="1600" b="0" i="0" u="sng" strike="noStrike" cap="none" normalizeH="0" baseline="0" dirty="0">
                          <a:ln>
                            <a:noFill/>
                          </a:ln>
                          <a:solidFill>
                            <a:schemeClr val="tx1"/>
                          </a:solidFill>
                          <a:effectLst/>
                          <a:latin typeface="Arial" panose="020B0604020202020204" pitchFamily="34" charset="0"/>
                          <a:ea typeface="宋体" panose="02010600030101010101" pitchFamily="2" charset="-122"/>
                        </a:rPr>
                        <a:t>                 </a:t>
                      </a:r>
                      <a:r>
                        <a:rPr kumimoji="0" lang="en-US" altLang="zh-CN"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rPr>
                        <a:t>   </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39938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Theater style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Rows of chairs face </a:t>
                      </a: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a:t>
                      </a:r>
                      <a:endPar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_____________________________________________.</a:t>
                      </a: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342900">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Conference style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Conference tables are clustered </a:t>
                      </a: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a:t>
                      </a:r>
                      <a:endPar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_____________________________________________</a:t>
                      </a:r>
                      <a:endPar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____________________________________________.</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3" name="文本框 2"/>
          <p:cNvSpPr txBox="1"/>
          <p:nvPr/>
        </p:nvSpPr>
        <p:spPr>
          <a:xfrm>
            <a:off x="5391445" y="2779226"/>
            <a:ext cx="2780209"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with 2 or 3 chairs at each one,</a:t>
            </a:r>
            <a:endParaRPr lang="zh-CN" altLang="en-US" sz="1600" dirty="0"/>
          </a:p>
        </p:txBody>
      </p:sp>
      <p:sp>
        <p:nvSpPr>
          <p:cNvPr id="7" name="文本框 6"/>
          <p:cNvSpPr txBox="1"/>
          <p:nvPr/>
        </p:nvSpPr>
        <p:spPr>
          <a:xfrm>
            <a:off x="3222921" y="3035300"/>
            <a:ext cx="4403430"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with tables arranged to face the front of the room</a:t>
            </a:r>
            <a:endParaRPr lang="zh-CN" altLang="en-US" sz="1600" dirty="0"/>
          </a:p>
        </p:txBody>
      </p:sp>
      <p:sp>
        <p:nvSpPr>
          <p:cNvPr id="8" name="文本框 7"/>
          <p:cNvSpPr txBox="1"/>
          <p:nvPr/>
        </p:nvSpPr>
        <p:spPr>
          <a:xfrm>
            <a:off x="4816770" y="3391755"/>
            <a:ext cx="3466805"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the front of the room, usually  divided</a:t>
            </a:r>
            <a:endParaRPr lang="zh-CN" altLang="en-US" sz="1600" dirty="0"/>
          </a:p>
        </p:txBody>
      </p:sp>
      <p:sp>
        <p:nvSpPr>
          <p:cNvPr id="9" name="文本框 8"/>
          <p:cNvSpPr txBox="1"/>
          <p:nvPr/>
        </p:nvSpPr>
        <p:spPr>
          <a:xfrm>
            <a:off x="3189730" y="3625564"/>
            <a:ext cx="4403430"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by center and/or side aisles </a:t>
            </a:r>
            <a:endParaRPr lang="zh-CN" altLang="en-US" sz="1600" dirty="0"/>
          </a:p>
        </p:txBody>
      </p:sp>
      <p:sp>
        <p:nvSpPr>
          <p:cNvPr id="10" name="文本框 9"/>
          <p:cNvSpPr txBox="1"/>
          <p:nvPr/>
        </p:nvSpPr>
        <p:spPr>
          <a:xfrm>
            <a:off x="3222920" y="4197928"/>
            <a:ext cx="5451179" cy="584775"/>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form one solid surface. Chairs are placed around the perimeter   </a:t>
            </a:r>
            <a:endParaRPr lang="en-US" altLang="zh-CN" sz="1600" dirty="0"/>
          </a:p>
          <a:p>
            <a:r>
              <a:rPr lang="en-US" altLang="zh-CN" sz="1600" dirty="0">
                <a:solidFill>
                  <a:schemeClr val="accent1">
                    <a:lumMod val="75000"/>
                  </a:schemeClr>
                </a:solidFill>
              </a:rPr>
              <a:t> </a:t>
            </a:r>
            <a:r>
              <a:rPr lang="en-US" altLang="zh-CN" sz="1600" dirty="0"/>
              <a:t>of the tables</a:t>
            </a:r>
            <a:endParaRPr lang="zh-CN" altLang="en-US" sz="1600" dirty="0"/>
          </a:p>
        </p:txBody>
      </p:sp>
      <p:sp>
        <p:nvSpPr>
          <p:cNvPr id="11" name="文本框 10"/>
          <p:cNvSpPr txBox="1"/>
          <p:nvPr/>
        </p:nvSpPr>
        <p:spPr>
          <a:xfrm>
            <a:off x="5845323" y="3942829"/>
            <a:ext cx="2666852" cy="338554"/>
          </a:xfrm>
          <a:prstGeom prst="rect">
            <a:avLst/>
          </a:prstGeom>
          <a:noFill/>
        </p:spPr>
        <p:txBody>
          <a:bodyPr wrap="square" rtlCol="0">
            <a:spAutoFit/>
          </a:bodyPr>
          <a:lstStyle/>
          <a:p>
            <a:r>
              <a:rPr lang="en-US" altLang="zh-CN" sz="1600" dirty="0"/>
              <a:t>  in the center of the room to</a:t>
            </a:r>
            <a:endParaRPr lang="zh-CN" altLang="en-US"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112227"/>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486025" y="582996"/>
            <a:ext cx="4486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Meeting Room Setup</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969963" y="1007318"/>
            <a:ext cx="7886700" cy="860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and fill in the form below with the information from</a:t>
            </a:r>
            <a:endParaRPr lang="en-US" altLang="zh-CN" sz="2000" dirty="0">
              <a:solidFill>
                <a:srgbClr val="0070C0"/>
              </a:solidFill>
            </a:endParaRPr>
          </a:p>
          <a:p>
            <a:pPr>
              <a:buNone/>
            </a:pPr>
            <a:r>
              <a:rPr lang="en-US" altLang="zh-CN" sz="2000" dirty="0">
                <a:solidFill>
                  <a:srgbClr val="0070C0"/>
                </a:solidFill>
              </a:rPr>
              <a:t>             the text.</a:t>
            </a:r>
            <a:endParaRPr lang="en-US" altLang="zh-CN" sz="2000" dirty="0">
              <a:solidFill>
                <a:srgbClr val="0070C0"/>
              </a:solidFill>
            </a:endParaRPr>
          </a:p>
        </p:txBody>
      </p:sp>
      <p:graphicFrame>
        <p:nvGraphicFramePr>
          <p:cNvPr id="6" name="Group 115"/>
          <p:cNvGraphicFramePr/>
          <p:nvPr/>
        </p:nvGraphicFramePr>
        <p:xfrm>
          <a:off x="1081087" y="2071424"/>
          <a:ext cx="7402513" cy="2468880"/>
        </p:xfrm>
        <a:graphic>
          <a:graphicData uri="http://schemas.openxmlformats.org/drawingml/2006/table">
            <a:tbl>
              <a:tblPr/>
              <a:tblGrid>
                <a:gridCol w="1866032"/>
                <a:gridCol w="5536481"/>
              </a:tblGrid>
              <a:tr h="277813">
                <a:tc grid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Meeting Room Setup</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996600"/>
                    </a:solidFill>
                  </a:tcPr>
                </a:tc>
                <a:tc hMerge="1">
                  <a:tcPr/>
                </a:tc>
              </a:tr>
              <a:tr h="306388">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1" i="0" u="none" strike="noStrike" cap="none" normalizeH="0" baseline="0" dirty="0">
                          <a:ln>
                            <a:noFill/>
                          </a:ln>
                          <a:solidFill>
                            <a:srgbClr val="000000"/>
                          </a:solidFill>
                          <a:effectLst/>
                          <a:latin typeface="Arial" panose="020B0604020202020204" pitchFamily="34" charset="0"/>
                          <a:ea typeface="宋体" panose="02010600030101010101" pitchFamily="2" charset="-122"/>
                        </a:rPr>
                        <a:t>Types</a:t>
                      </a:r>
                      <a:endParaRPr kumimoji="0" lang="zh-CN" altLang="en-US" sz="1600" b="1"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1" i="0" u="none" strike="noStrike" cap="none" normalizeH="0" baseline="0" dirty="0">
                          <a:ln>
                            <a:noFill/>
                          </a:ln>
                          <a:solidFill>
                            <a:srgbClr val="000000"/>
                          </a:solidFill>
                          <a:effectLst/>
                          <a:latin typeface="Arial" panose="020B0604020202020204" pitchFamily="34" charset="0"/>
                          <a:ea typeface="宋体" panose="02010600030101010101" pitchFamily="2" charset="-122"/>
                        </a:rPr>
                        <a:t>Setup</a:t>
                      </a:r>
                      <a:endParaRPr kumimoji="0" lang="en-US" altLang="zh-CN" sz="1600" b="1"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r>
              <a:tr h="35242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U-shape</a:t>
                      </a: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Tables are placed </a:t>
                      </a: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a:t>
                      </a:r>
                      <a:endPar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______________________________________________.</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361950">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Hollow square</a:t>
                      </a: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Tables are placed </a:t>
                      </a: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a:t>
                      </a:r>
                      <a:endPar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______________________________________________.</a:t>
                      </a:r>
                      <a:endPar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36512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Banquet style</a:t>
                      </a: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Standard round tables </a:t>
                      </a: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a:t>
                      </a:r>
                      <a:endPar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______________________________________________.</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3" name="文本框 2"/>
          <p:cNvSpPr txBox="1"/>
          <p:nvPr/>
        </p:nvSpPr>
        <p:spPr>
          <a:xfrm>
            <a:off x="4330449" y="2794615"/>
            <a:ext cx="3994401"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end to end in the room to form the shape of</a:t>
            </a:r>
            <a:endParaRPr lang="zh-CN" altLang="en-US" sz="1600" dirty="0"/>
          </a:p>
        </p:txBody>
      </p:sp>
      <p:sp>
        <p:nvSpPr>
          <p:cNvPr id="7" name="文本框 6"/>
          <p:cNvSpPr txBox="1"/>
          <p:nvPr/>
        </p:nvSpPr>
        <p:spPr>
          <a:xfrm>
            <a:off x="2908595" y="3054310"/>
            <a:ext cx="5154318"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a U. Chairs are placed around the outside of the U </a:t>
            </a:r>
            <a:endParaRPr lang="zh-CN" altLang="en-US" sz="1600" dirty="0"/>
          </a:p>
        </p:txBody>
      </p:sp>
      <p:sp>
        <p:nvSpPr>
          <p:cNvPr id="8" name="文本框 7"/>
          <p:cNvSpPr txBox="1"/>
          <p:nvPr/>
        </p:nvSpPr>
        <p:spPr>
          <a:xfrm>
            <a:off x="4330448" y="3392864"/>
            <a:ext cx="4219827"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in a rectangular outline with open space in the </a:t>
            </a:r>
            <a:endParaRPr lang="zh-CN" altLang="en-US" sz="1600" dirty="0"/>
          </a:p>
        </p:txBody>
      </p:sp>
      <p:sp>
        <p:nvSpPr>
          <p:cNvPr id="9" name="文本框 8"/>
          <p:cNvSpPr txBox="1"/>
          <p:nvPr/>
        </p:nvSpPr>
        <p:spPr>
          <a:xfrm>
            <a:off x="2958849" y="3649384"/>
            <a:ext cx="5626351" cy="338554"/>
          </a:xfrm>
          <a:prstGeom prst="rect">
            <a:avLst/>
          </a:prstGeom>
          <a:noFill/>
        </p:spPr>
        <p:txBody>
          <a:bodyPr wrap="square" rtlCol="0">
            <a:spAutoFit/>
          </a:bodyPr>
          <a:lstStyle/>
          <a:p>
            <a:r>
              <a:rPr lang="en-US" altLang="zh-CN" sz="1600" dirty="0"/>
              <a:t>middle. Chairs are placed around the perimeter of the square </a:t>
            </a:r>
            <a:endParaRPr lang="zh-CN" altLang="en-US" sz="1600" dirty="0"/>
          </a:p>
        </p:txBody>
      </p:sp>
      <p:sp>
        <p:nvSpPr>
          <p:cNvPr id="10" name="文本框 9"/>
          <p:cNvSpPr txBox="1"/>
          <p:nvPr/>
        </p:nvSpPr>
        <p:spPr>
          <a:xfrm>
            <a:off x="4729162" y="3966905"/>
            <a:ext cx="3821113"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of either 60 or 72 inches in diameter are</a:t>
            </a:r>
            <a:endParaRPr lang="zh-CN" altLang="en-US" sz="1600" dirty="0"/>
          </a:p>
        </p:txBody>
      </p:sp>
      <p:sp>
        <p:nvSpPr>
          <p:cNvPr id="11" name="文本框 10"/>
          <p:cNvSpPr txBox="1"/>
          <p:nvPr/>
        </p:nvSpPr>
        <p:spPr>
          <a:xfrm>
            <a:off x="2836068" y="4221950"/>
            <a:ext cx="3821113"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used to seat 8 to 12 people </a:t>
            </a:r>
            <a:endParaRPr lang="zh-CN" altLang="en-US"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98538" y="282773"/>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Rectangle 3"/>
          <p:cNvSpPr txBox="1"/>
          <p:nvPr/>
        </p:nvSpPr>
        <p:spPr>
          <a:xfrm>
            <a:off x="855546" y="917073"/>
            <a:ext cx="7868084" cy="3978777"/>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Font typeface="Arial" panose="020B0604020202020204" pitchFamily="34" charset="0"/>
              <a:buNone/>
            </a:pPr>
            <a:r>
              <a:rPr lang="en-US" altLang="zh-CN" sz="1800" dirty="0"/>
              <a:t>    </a:t>
            </a:r>
            <a:r>
              <a:rPr lang="en-US" altLang="zh-CN" sz="1800" b="1" dirty="0"/>
              <a:t>An agenda is a list of meeting activities in the order in which they are to be taken up, beginning with the call to order and ending with adjournment. It usually includes several specific items of business to be discussed. It may, but is not required to, include specific times for one or more activities.</a:t>
            </a:r>
            <a:endParaRPr lang="en-US" altLang="zh-CN" sz="1800" b="1" dirty="0"/>
          </a:p>
          <a:p>
            <a:pPr marL="60325" indent="269875" algn="just">
              <a:lnSpc>
                <a:spcPct val="80000"/>
              </a:lnSpc>
              <a:buFont typeface="Arial" panose="020B0604020202020204" pitchFamily="34" charset="0"/>
              <a:buNone/>
            </a:pPr>
            <a:r>
              <a:rPr lang="en-US" altLang="zh-CN" sz="500" dirty="0"/>
              <a:t>   </a:t>
            </a:r>
            <a:endParaRPr lang="en-US" altLang="zh-CN" sz="500" dirty="0"/>
          </a:p>
          <a:p>
            <a:pPr marL="60325" indent="269875" algn="just">
              <a:lnSpc>
                <a:spcPts val="1200"/>
              </a:lnSpc>
              <a:buFont typeface="Arial" panose="020B0604020202020204" pitchFamily="34" charset="0"/>
              <a:buNone/>
            </a:pPr>
            <a:r>
              <a:rPr lang="en-US" altLang="zh-CN" sz="1800" dirty="0"/>
              <a:t> The key sections of a meeting agenda include the following:</a:t>
            </a:r>
            <a:endParaRPr lang="en-US" altLang="zh-CN" sz="1800" dirty="0"/>
          </a:p>
          <a:p>
            <a:pPr marL="60325" indent="28575" algn="just">
              <a:lnSpc>
                <a:spcPts val="1200"/>
              </a:lnSpc>
              <a:buFont typeface="Arial" panose="020B0604020202020204" pitchFamily="34" charset="0"/>
              <a:buNone/>
            </a:pPr>
            <a:r>
              <a:rPr lang="en-US" altLang="zh-CN" sz="1800" b="1" dirty="0"/>
              <a:t>The header</a:t>
            </a:r>
            <a:endParaRPr lang="en-US" altLang="zh-CN" sz="1800" b="1" dirty="0"/>
          </a:p>
          <a:p>
            <a:pPr marL="60325" indent="269875" algn="just">
              <a:lnSpc>
                <a:spcPts val="1200"/>
              </a:lnSpc>
            </a:pPr>
            <a:r>
              <a:rPr lang="en-US" altLang="zh-CN" sz="1800" dirty="0"/>
              <a:t>topic of the meeting</a:t>
            </a:r>
            <a:endParaRPr lang="en-US" altLang="zh-CN" sz="1800" dirty="0"/>
          </a:p>
          <a:p>
            <a:pPr marL="60325" indent="269875" algn="just">
              <a:lnSpc>
                <a:spcPts val="1200"/>
              </a:lnSpc>
            </a:pPr>
            <a:r>
              <a:rPr lang="en-US" altLang="zh-CN" sz="1800" dirty="0"/>
              <a:t>location</a:t>
            </a:r>
            <a:endParaRPr lang="en-US" altLang="zh-CN" sz="1800" dirty="0"/>
          </a:p>
          <a:p>
            <a:pPr marL="60325" indent="269875" algn="just">
              <a:lnSpc>
                <a:spcPts val="1200"/>
              </a:lnSpc>
            </a:pPr>
            <a:r>
              <a:rPr lang="en-US" altLang="zh-CN" sz="1800" dirty="0"/>
              <a:t>date</a:t>
            </a:r>
            <a:endParaRPr lang="en-US" altLang="zh-CN" sz="1800" dirty="0"/>
          </a:p>
          <a:p>
            <a:pPr marL="60325" indent="269875" algn="just">
              <a:lnSpc>
                <a:spcPts val="1200"/>
              </a:lnSpc>
            </a:pPr>
            <a:r>
              <a:rPr lang="en-US" altLang="zh-CN" sz="1800" dirty="0"/>
              <a:t>starting and ending time</a:t>
            </a:r>
            <a:endParaRPr lang="en-US" altLang="zh-CN" sz="1800" dirty="0"/>
          </a:p>
          <a:p>
            <a:pPr marL="60325" indent="0" algn="just">
              <a:lnSpc>
                <a:spcPts val="1200"/>
              </a:lnSpc>
              <a:buNone/>
            </a:pPr>
            <a:r>
              <a:rPr lang="en-US" altLang="zh-CN" sz="1800" b="1" dirty="0"/>
              <a:t>The body</a:t>
            </a:r>
            <a:endParaRPr lang="en-US" altLang="zh-CN" sz="1800" b="1" dirty="0"/>
          </a:p>
          <a:p>
            <a:pPr marL="60325" indent="269875" algn="just">
              <a:lnSpc>
                <a:spcPts val="1200"/>
              </a:lnSpc>
            </a:pPr>
            <a:r>
              <a:rPr lang="en-US" altLang="zh-CN" sz="1800" dirty="0"/>
              <a:t>Introductions</a:t>
            </a:r>
            <a:endParaRPr lang="en-US" altLang="zh-CN" sz="1800" dirty="0"/>
          </a:p>
          <a:p>
            <a:pPr marL="60325" indent="269875" algn="just">
              <a:lnSpc>
                <a:spcPts val="1200"/>
              </a:lnSpc>
            </a:pPr>
            <a:r>
              <a:rPr lang="en-US" altLang="zh-CN" sz="1800" dirty="0"/>
              <a:t>topics at hands</a:t>
            </a:r>
            <a:endParaRPr lang="en-US" altLang="zh-CN" sz="1800" dirty="0"/>
          </a:p>
          <a:p>
            <a:pPr marL="60325" indent="269875" algn="just">
              <a:lnSpc>
                <a:spcPts val="1200"/>
              </a:lnSpc>
            </a:pPr>
            <a:r>
              <a:rPr lang="en-US" altLang="zh-CN" sz="1800" dirty="0"/>
              <a:t>announcements</a:t>
            </a:r>
            <a:endParaRPr lang="en-US" altLang="zh-CN" sz="1800" dirty="0"/>
          </a:p>
          <a:p>
            <a:pPr marL="60325" indent="269875" algn="just">
              <a:lnSpc>
                <a:spcPts val="1200"/>
              </a:lnSpc>
            </a:pPr>
            <a:r>
              <a:rPr lang="en-US" altLang="zh-CN" sz="1800" dirty="0"/>
              <a:t>closing ceremony</a:t>
            </a:r>
            <a:endParaRPr lang="en-US" altLang="zh-CN" sz="18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605011" y="543720"/>
            <a:ext cx="14954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AGENDA</a:t>
            </a:r>
            <a:endParaRPr lang="zh-CN" altLang="en-US" sz="2000" b="1" dirty="0">
              <a:solidFill>
                <a:srgbClr val="0070C0"/>
              </a:solidFill>
              <a:latin typeface="Arial" panose="020B0604020202020204" pitchFamily="34" charset="0"/>
            </a:endParaRPr>
          </a:p>
        </p:txBody>
      </p:sp>
      <p:grpSp>
        <p:nvGrpSpPr>
          <p:cNvPr id="7" name="组合 6"/>
          <p:cNvGrpSpPr/>
          <p:nvPr/>
        </p:nvGrpSpPr>
        <p:grpSpPr>
          <a:xfrm>
            <a:off x="1445520" y="759555"/>
            <a:ext cx="5669656" cy="4325567"/>
            <a:chOff x="1474095" y="729442"/>
            <a:chExt cx="5669656" cy="4325567"/>
          </a:xfrm>
        </p:grpSpPr>
        <p:pic>
          <p:nvPicPr>
            <p:cNvPr id="5" name="图片 4"/>
            <p:cNvPicPr>
              <a:picLocks noChangeAspect="1"/>
            </p:cNvPicPr>
            <p:nvPr/>
          </p:nvPicPr>
          <p:blipFill>
            <a:blip r:embed="rId1"/>
            <a:stretch>
              <a:fillRect/>
            </a:stretch>
          </p:blipFill>
          <p:spPr>
            <a:xfrm>
              <a:off x="1474095" y="942583"/>
              <a:ext cx="5669656" cy="4112426"/>
            </a:xfrm>
            <a:prstGeom prst="rect">
              <a:avLst/>
            </a:prstGeom>
          </p:spPr>
        </p:pic>
        <p:sp>
          <p:nvSpPr>
            <p:cNvPr id="6" name="矩形 5"/>
            <p:cNvSpPr/>
            <p:nvPr/>
          </p:nvSpPr>
          <p:spPr>
            <a:xfrm>
              <a:off x="6296025" y="729442"/>
              <a:ext cx="733425" cy="426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781628" y="644049"/>
            <a:ext cx="14954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AGENDA</a:t>
            </a:r>
            <a:endParaRPr lang="zh-CN" altLang="en-US" sz="2000" b="1" dirty="0">
              <a:solidFill>
                <a:srgbClr val="0070C0"/>
              </a:solidFill>
              <a:latin typeface="Arial" panose="020B0604020202020204" pitchFamily="34" charset="0"/>
            </a:endParaRPr>
          </a:p>
        </p:txBody>
      </p:sp>
      <p:sp>
        <p:nvSpPr>
          <p:cNvPr id="6" name="矩形 5"/>
          <p:cNvSpPr/>
          <p:nvPr/>
        </p:nvSpPr>
        <p:spPr>
          <a:xfrm>
            <a:off x="5848350" y="831019"/>
            <a:ext cx="733425" cy="426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647825" y="1330794"/>
            <a:ext cx="5715000" cy="2722213"/>
            <a:chOff x="1685925" y="930744"/>
            <a:chExt cx="5715000" cy="2722213"/>
          </a:xfrm>
        </p:grpSpPr>
        <p:pic>
          <p:nvPicPr>
            <p:cNvPr id="3" name="图片 2"/>
            <p:cNvPicPr>
              <a:picLocks noChangeAspect="1"/>
            </p:cNvPicPr>
            <p:nvPr/>
          </p:nvPicPr>
          <p:blipFill>
            <a:blip r:embed="rId1"/>
            <a:stretch>
              <a:fillRect/>
            </a:stretch>
          </p:blipFill>
          <p:spPr>
            <a:xfrm>
              <a:off x="1685925" y="930744"/>
              <a:ext cx="5715000" cy="1588818"/>
            </a:xfrm>
            <a:prstGeom prst="rect">
              <a:avLst/>
            </a:prstGeom>
          </p:spPr>
        </p:pic>
        <p:pic>
          <p:nvPicPr>
            <p:cNvPr id="8" name="图片 7"/>
            <p:cNvPicPr>
              <a:picLocks noChangeAspect="1"/>
            </p:cNvPicPr>
            <p:nvPr/>
          </p:nvPicPr>
          <p:blipFill>
            <a:blip r:embed="rId2"/>
            <a:stretch>
              <a:fillRect/>
            </a:stretch>
          </p:blipFill>
          <p:spPr>
            <a:xfrm>
              <a:off x="1685926" y="2490986"/>
              <a:ext cx="5714999" cy="1161971"/>
            </a:xfrm>
            <a:prstGeom prst="rect">
              <a:avLst/>
            </a:prstGeom>
          </p:spPr>
        </p:pic>
      </p:gr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781628" y="644049"/>
            <a:ext cx="14954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AGENDA</a:t>
            </a:r>
            <a:endParaRPr lang="zh-CN" altLang="en-US" sz="2000" b="1" dirty="0">
              <a:solidFill>
                <a:srgbClr val="0070C0"/>
              </a:solidFill>
              <a:latin typeface="Arial" panose="020B0604020202020204" pitchFamily="34" charset="0"/>
            </a:endParaRPr>
          </a:p>
        </p:txBody>
      </p:sp>
      <p:sp>
        <p:nvSpPr>
          <p:cNvPr id="6" name="矩形 5"/>
          <p:cNvSpPr/>
          <p:nvPr/>
        </p:nvSpPr>
        <p:spPr>
          <a:xfrm>
            <a:off x="5848350" y="831019"/>
            <a:ext cx="733425" cy="426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1"/>
          <a:stretch>
            <a:fillRect/>
          </a:stretch>
        </p:blipFill>
        <p:spPr>
          <a:xfrm>
            <a:off x="1482517" y="1431865"/>
            <a:ext cx="6178966" cy="284451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781628" y="644049"/>
            <a:ext cx="14954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AGENDA</a:t>
            </a:r>
            <a:endParaRPr lang="zh-CN" altLang="en-US" sz="2000" b="1" dirty="0">
              <a:solidFill>
                <a:srgbClr val="0070C0"/>
              </a:solidFill>
              <a:latin typeface="Arial" panose="020B0604020202020204" pitchFamily="34" charset="0"/>
            </a:endParaRPr>
          </a:p>
        </p:txBody>
      </p:sp>
      <p:sp>
        <p:nvSpPr>
          <p:cNvPr id="6" name="矩形 5"/>
          <p:cNvSpPr/>
          <p:nvPr/>
        </p:nvSpPr>
        <p:spPr>
          <a:xfrm>
            <a:off x="5848350" y="831019"/>
            <a:ext cx="733425" cy="426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1357312" y="1148875"/>
            <a:ext cx="6429375" cy="3596752"/>
            <a:chOff x="1357312" y="1085375"/>
            <a:chExt cx="6429375" cy="3596752"/>
          </a:xfrm>
        </p:grpSpPr>
        <p:pic>
          <p:nvPicPr>
            <p:cNvPr id="3" name="图片 2"/>
            <p:cNvPicPr>
              <a:picLocks noChangeAspect="1"/>
            </p:cNvPicPr>
            <p:nvPr/>
          </p:nvPicPr>
          <p:blipFill>
            <a:blip r:embed="rId1"/>
            <a:stretch>
              <a:fillRect/>
            </a:stretch>
          </p:blipFill>
          <p:spPr>
            <a:xfrm>
              <a:off x="1357312" y="1085375"/>
              <a:ext cx="6429375" cy="3067959"/>
            </a:xfrm>
            <a:prstGeom prst="rect">
              <a:avLst/>
            </a:prstGeom>
          </p:spPr>
        </p:pic>
        <p:pic>
          <p:nvPicPr>
            <p:cNvPr id="7" name="图片 6"/>
            <p:cNvPicPr>
              <a:picLocks noChangeAspect="1"/>
            </p:cNvPicPr>
            <p:nvPr/>
          </p:nvPicPr>
          <p:blipFill>
            <a:blip r:embed="rId2"/>
            <a:stretch>
              <a:fillRect/>
            </a:stretch>
          </p:blipFill>
          <p:spPr>
            <a:xfrm>
              <a:off x="1357312" y="4121584"/>
              <a:ext cx="6429375" cy="560543"/>
            </a:xfrm>
            <a:prstGeom prst="rect">
              <a:avLst/>
            </a:prstGeom>
          </p:spPr>
        </p:pic>
      </p:gr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74713" y="237272"/>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824287" y="929026"/>
            <a:ext cx="14954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AGENDA</a:t>
            </a:r>
            <a:endParaRPr lang="zh-CN" altLang="en-US" sz="2000" b="1" dirty="0">
              <a:solidFill>
                <a:srgbClr val="0070C0"/>
              </a:solidFill>
              <a:latin typeface="Arial" panose="020B0604020202020204" pitchFamily="34" charset="0"/>
            </a:endParaRPr>
          </a:p>
        </p:txBody>
      </p:sp>
      <p:sp>
        <p:nvSpPr>
          <p:cNvPr id="6" name="矩形 5"/>
          <p:cNvSpPr/>
          <p:nvPr/>
        </p:nvSpPr>
        <p:spPr>
          <a:xfrm>
            <a:off x="5848350" y="831019"/>
            <a:ext cx="733425" cy="426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1"/>
          <a:stretch>
            <a:fillRect/>
          </a:stretch>
        </p:blipFill>
        <p:spPr>
          <a:xfrm>
            <a:off x="1057274" y="1801081"/>
            <a:ext cx="6981825" cy="269837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1" y="42048"/>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130300" y="733802"/>
            <a:ext cx="7670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Fill in the form with related information from the above sample.</a:t>
            </a:r>
            <a:endParaRPr lang="en-US" altLang="zh-CN" sz="2000" dirty="0">
              <a:solidFill>
                <a:srgbClr val="0070C0"/>
              </a:solidFill>
            </a:endParaRPr>
          </a:p>
        </p:txBody>
      </p:sp>
      <p:graphicFrame>
        <p:nvGraphicFramePr>
          <p:cNvPr id="6" name="Group 217"/>
          <p:cNvGraphicFramePr/>
          <p:nvPr/>
        </p:nvGraphicFramePr>
        <p:xfrm>
          <a:off x="336550" y="1751013"/>
          <a:ext cx="8569325" cy="2408237"/>
        </p:xfrm>
        <a:graphic>
          <a:graphicData uri="http://schemas.openxmlformats.org/drawingml/2006/table">
            <a:tbl>
              <a:tblPr/>
              <a:tblGrid>
                <a:gridCol w="2039938"/>
                <a:gridCol w="2681287"/>
                <a:gridCol w="3848100"/>
              </a:tblGrid>
              <a:tr h="322069">
                <a:tc rowSpan="5">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zh-CN" sz="16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endParaRPr kumimoji="0" lang="en-US" altLang="zh-CN" sz="16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endParaRPr kumimoji="0" lang="en-US" altLang="zh-CN" sz="16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The Header</a:t>
                      </a:r>
                      <a:endPar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28575"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996600"/>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Topic of the conference </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0778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Location</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0778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Duration</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0778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Starting and Ending dates</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0778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Welcome Activity</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34019">
                <a:tc row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en-US" altLang="zh-CN" sz="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The Body</a:t>
                      </a:r>
                      <a:endParaRPr kumimoji="0" lang="en-US" altLang="zh-CN" sz="16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28575"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a:noFill/>
                    </a:lnTlToBr>
                    <a:lnBlToTr>
                      <a:noFill/>
                    </a:lnBlToTr>
                    <a:solidFill>
                      <a:srgbClr val="996600"/>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Topics at Hand</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9655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Time for Closing ceremony</a:t>
                      </a: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1" y="42048"/>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130300" y="733802"/>
            <a:ext cx="7670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Fill in the form with related information from the above sample.</a:t>
            </a:r>
            <a:endParaRPr lang="en-US" altLang="zh-CN" sz="2000" dirty="0">
              <a:solidFill>
                <a:srgbClr val="0070C0"/>
              </a:solidFill>
            </a:endParaRPr>
          </a:p>
        </p:txBody>
      </p:sp>
      <p:graphicFrame>
        <p:nvGraphicFramePr>
          <p:cNvPr id="6" name="Group 217"/>
          <p:cNvGraphicFramePr/>
          <p:nvPr/>
        </p:nvGraphicFramePr>
        <p:xfrm>
          <a:off x="336550" y="1608138"/>
          <a:ext cx="8569325" cy="3243389"/>
        </p:xfrm>
        <a:graphic>
          <a:graphicData uri="http://schemas.openxmlformats.org/drawingml/2006/table">
            <a:tbl>
              <a:tblPr/>
              <a:tblGrid>
                <a:gridCol w="1682750"/>
                <a:gridCol w="2762250"/>
                <a:gridCol w="4124325"/>
              </a:tblGrid>
              <a:tr h="322069">
                <a:tc rowSpan="4">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zh-CN" sz="16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endParaRPr kumimoji="0" lang="en-US" altLang="zh-CN" sz="16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endParaRPr kumimoji="0" lang="en-US" altLang="zh-CN" sz="16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The Header</a:t>
                      </a:r>
                      <a:endPar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28575"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996600"/>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Topic of the Conference </a:t>
                      </a: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0778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Location</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0778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Duration</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0778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Starting and Ending dates</a:t>
                      </a:r>
                      <a:endPar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34019">
                <a:tc row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en-US" altLang="zh-CN" sz="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The Body</a:t>
                      </a:r>
                      <a:endParaRPr kumimoji="0" lang="en-US" altLang="zh-CN" sz="16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28575"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a:noFill/>
                    </a:lnTlToBr>
                    <a:lnBlToTr>
                      <a:noFill/>
                    </a:lnBlToTr>
                    <a:solidFill>
                      <a:srgbClr val="996600"/>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Topics at Hand</a:t>
                      </a: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pPr>
                      <a:endParaRPr kumimoji="0" lang="en-US" altLang="zh-CN"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pPr>
                      <a:endParaRPr kumimoji="0" lang="en-US" altLang="zh-CN"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pPr>
                      <a:endParaRPr kumimoji="0" lang="en-US" altLang="zh-CN"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noFill/>
                  </a:tcPr>
                </a:tc>
              </a:tr>
              <a:tr h="396557">
                <a:tc vMerge="1">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Time for Closing Ceremony</a:t>
                      </a:r>
                      <a:endPar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34290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6858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0287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4pPr>
                      <a:lvl5pPr marL="1371600" algn="l" defTabSz="685800" rtl="0" eaLnBrk="1" latinLnBrk="0" hangingPunct="1">
                        <a:spcBef>
                          <a:spcPct val="20000"/>
                        </a:spcBef>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5pPr>
                      <a:lvl6pPr marL="17145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6pPr>
                      <a:lvl7pPr marL="20574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7pPr>
                      <a:lvl8pPr marL="24003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8pPr>
                      <a:lvl9pPr marL="2743200" algn="l" defTabSz="685800" rtl="0" eaLnBrk="1" fontAlgn="base" latinLnBrk="0" hangingPunct="1">
                        <a:spcBef>
                          <a:spcPct val="20000"/>
                        </a:spcBef>
                        <a:spcAft>
                          <a:spcPct val="0"/>
                        </a:spcAft>
                        <a:buFont typeface="Arial" panose="020B0604020202020204" pitchFamily="34" charset="0"/>
                        <a:defRPr sz="135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16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a:noFill/>
                    </a:lnTlToBr>
                    <a:lnBlToTr>
                      <a:noFill/>
                    </a:lnBlToTr>
                    <a:noFill/>
                  </a:tcPr>
                </a:tc>
              </a:tr>
            </a:tbl>
          </a:graphicData>
        </a:graphic>
      </p:graphicFrame>
      <p:sp>
        <p:nvSpPr>
          <p:cNvPr id="3" name="文本框 2"/>
          <p:cNvSpPr txBox="1"/>
          <p:nvPr/>
        </p:nvSpPr>
        <p:spPr>
          <a:xfrm>
            <a:off x="4837112" y="1615490"/>
            <a:ext cx="3867150" cy="30777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Annual International Toys &amp; Games Summit</a:t>
            </a:r>
            <a:endParaRPr kumimoji="0" lang="zh-CN" altLang="en-US"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p:txBody>
      </p:sp>
      <p:sp>
        <p:nvSpPr>
          <p:cNvPr id="4" name="文本框 3"/>
          <p:cNvSpPr txBox="1"/>
          <p:nvPr/>
        </p:nvSpPr>
        <p:spPr>
          <a:xfrm>
            <a:off x="4838700" y="1960623"/>
            <a:ext cx="3867150" cy="30777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Hong Kong Convention &amp; Exhibition Center</a:t>
            </a:r>
            <a:endParaRPr kumimoji="0" lang="zh-CN" altLang="en-US"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p:txBody>
      </p:sp>
      <p:sp>
        <p:nvSpPr>
          <p:cNvPr id="5" name="文本框 4"/>
          <p:cNvSpPr txBox="1"/>
          <p:nvPr/>
        </p:nvSpPr>
        <p:spPr>
          <a:xfrm>
            <a:off x="4838700" y="2313108"/>
            <a:ext cx="2505075" cy="30777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2 days</a:t>
            </a:r>
            <a:endParaRPr kumimoji="0" lang="zh-CN" altLang="en-US"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p:txBody>
      </p:sp>
      <p:sp>
        <p:nvSpPr>
          <p:cNvPr id="8" name="文本框 7"/>
          <p:cNvSpPr txBox="1"/>
          <p:nvPr/>
        </p:nvSpPr>
        <p:spPr>
          <a:xfrm>
            <a:off x="4838700" y="2654661"/>
            <a:ext cx="2225675" cy="30777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January 11 to 12, 2022</a:t>
            </a:r>
            <a:endParaRPr kumimoji="0" lang="zh-CN" altLang="en-US"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p:txBody>
      </p:sp>
      <p:sp>
        <p:nvSpPr>
          <p:cNvPr id="9" name="文本框 8"/>
          <p:cNvSpPr txBox="1"/>
          <p:nvPr/>
        </p:nvSpPr>
        <p:spPr>
          <a:xfrm>
            <a:off x="4838700" y="2996214"/>
            <a:ext cx="4143374" cy="129881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pPr>
            <a:r>
              <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Revolutionizing Supply Chain Management and Process of Toys Industry</a:t>
            </a:r>
            <a:endPar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pPr>
            <a:r>
              <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Toys &amp; Games Development</a:t>
            </a:r>
            <a:endPar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pPr>
            <a:r>
              <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Sustainable Toys</a:t>
            </a:r>
            <a:endPar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pPr>
            <a:r>
              <a:rPr kumimoji="0" lang="en-US" altLang="zh-CN"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Toys &amp; Games for the Future</a:t>
            </a:r>
            <a:endParaRPr kumimoji="0" lang="zh-CN" altLang="en-US"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p:txBody>
      </p:sp>
      <p:sp>
        <p:nvSpPr>
          <p:cNvPr id="10" name="文本框 9"/>
          <p:cNvSpPr txBox="1"/>
          <p:nvPr/>
        </p:nvSpPr>
        <p:spPr>
          <a:xfrm>
            <a:off x="4914900" y="4486275"/>
            <a:ext cx="3314700" cy="30777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400" b="0" i="0" u="none" strike="noStrike" cap="none" normalizeH="0" baseline="0">
                <a:ln>
                  <a:noFill/>
                </a:ln>
                <a:solidFill>
                  <a:schemeClr val="tx1"/>
                </a:solidFill>
                <a:effectLst/>
                <a:latin typeface="Calibri" panose="020F0502020204030204" pitchFamily="34" charset="0"/>
                <a:ea typeface="宋体" panose="02010600030101010101" pitchFamily="2" charset="-122"/>
              </a:rPr>
              <a:t>15:55-16:15, January 12</a:t>
            </a:r>
            <a:endParaRPr kumimoji="0" lang="zh-CN" altLang="en-US" sz="14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648449"/>
            <a:ext cx="7791451" cy="266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a:t>
            </a:r>
            <a:endParaRPr lang="en-US" altLang="zh-CN" sz="2000" dirty="0"/>
          </a:p>
          <a:p>
            <a:pPr marL="88900" indent="-88900">
              <a:buFont typeface="Arial" panose="020B0604020202020204" pitchFamily="34" charset="0"/>
              <a:buNone/>
            </a:pPr>
            <a:r>
              <a:rPr lang="en-US" altLang="zh-CN" sz="2000" dirty="0"/>
              <a:t>  convention and exhibition company</a:t>
            </a:r>
            <a:endParaRPr lang="en-US" altLang="zh-CN" sz="2000" dirty="0"/>
          </a:p>
          <a:p>
            <a:pPr>
              <a:buFont typeface="Arial" panose="020B0604020202020204" pitchFamily="34" charset="0"/>
              <a:buNone/>
            </a:pPr>
            <a:endParaRPr lang="en-US" altLang="zh-CN" sz="20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Tracy Goldsmith:</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t>  Chief Business Officer of Bluestar Toys, Inc., Germany</a:t>
            </a:r>
            <a:endParaRPr lang="zh-CN" altLang="en-US" sz="2000" dirty="0"/>
          </a:p>
        </p:txBody>
      </p:sp>
      <p:sp>
        <p:nvSpPr>
          <p:cNvPr id="4" name="圆角矩形 6">
            <a:hlinkClick r:id="rId1" action="ppaction://hlinkfile"/>
          </p:cNvPr>
          <p:cNvSpPr>
            <a:spLocks noChangeArrowheads="1"/>
          </p:cNvSpPr>
          <p:nvPr/>
        </p:nvSpPr>
        <p:spPr bwMode="auto">
          <a:xfrm>
            <a:off x="575912" y="888275"/>
            <a:ext cx="1811688"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575912" y="939085"/>
            <a:ext cx="85268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speakers to an international conference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pic>
        <p:nvPicPr>
          <p:cNvPr id="3" name="Unit 8 Part 1 Dialog 1">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539999" y="4077773"/>
            <a:ext cx="4064000" cy="25328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256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562876" y="813723"/>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676274" y="1579021"/>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7" name="内容占位符 4"/>
          <p:cNvSpPr/>
          <p:nvPr/>
        </p:nvSpPr>
        <p:spPr bwMode="auto">
          <a:xfrm>
            <a:off x="562876" y="836071"/>
            <a:ext cx="85268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speakers to an international conference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8" name="内容占位符 4"/>
          <p:cNvSpPr txBox="1"/>
          <p:nvPr/>
        </p:nvSpPr>
        <p:spPr bwMode="auto">
          <a:xfrm>
            <a:off x="852488" y="2158457"/>
            <a:ext cx="6840537" cy="286874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I am calling to invite you to…</a:t>
            </a: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Where do you hold it?</a:t>
            </a: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I will check my schedule…</a:t>
            </a: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Who will be present at the convention?</a:t>
            </a: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endParaRPr lang="en-US" altLang="zh-CN" sz="1600" b="1" dirty="0">
              <a:solidFill>
                <a:srgbClr val="000000"/>
              </a:solidFill>
              <a:latin typeface="Arial" panose="020B0604020202020204" pitchFamily="34" charset="0"/>
            </a:endParaRPr>
          </a:p>
          <a:p>
            <a:pPr eaLnBrk="1" hangingPunct="1">
              <a:buFontTx/>
              <a:buAutoNum type="arabicPeriod"/>
            </a:pPr>
            <a:r>
              <a:rPr lang="en-US" altLang="zh-CN" sz="1600" b="1" dirty="0">
                <a:solidFill>
                  <a:srgbClr val="000000"/>
                </a:solidFill>
                <a:latin typeface="Arial" panose="020B0604020202020204" pitchFamily="34" charset="0"/>
              </a:rPr>
              <a:t>We have invited professionals from all sectors of…</a:t>
            </a:r>
            <a:endParaRPr lang="en-US" altLang="zh-CN" sz="1600" b="1" dirty="0">
              <a:solidFill>
                <a:srgbClr val="000000"/>
              </a:solidFill>
              <a:latin typeface="Arial" panose="020B0604020202020204" pitchFamily="34" charset="0"/>
            </a:endParaRPr>
          </a:p>
          <a:p>
            <a:pPr eaLnBrk="1" hangingPunct="1"/>
            <a:endParaRPr lang="en-US" altLang="zh-CN" sz="1600" b="1" dirty="0">
              <a:solidFill>
                <a:srgbClr val="000000"/>
              </a:solidFill>
              <a:latin typeface="Arial" panose="020B0604020202020204" pitchFamily="34" charset="0"/>
            </a:endParaRPr>
          </a:p>
          <a:p>
            <a:pPr eaLnBrk="1" hangingPunct="1"/>
            <a:r>
              <a:rPr lang="en-US" altLang="zh-CN" sz="1600" b="1" dirty="0">
                <a:solidFill>
                  <a:srgbClr val="000000"/>
                </a:solidFill>
                <a:latin typeface="Arial" panose="020B0604020202020204" pitchFamily="34" charset="0"/>
              </a:rPr>
              <a:t>6.   By joining the conference, you can communicate easily…</a:t>
            </a:r>
            <a:endParaRPr lang="en-US" altLang="zh-CN" sz="16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562876" y="813723"/>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7" name="内容占位符 4"/>
          <p:cNvSpPr/>
          <p:nvPr/>
        </p:nvSpPr>
        <p:spPr bwMode="auto">
          <a:xfrm>
            <a:off x="562876" y="836071"/>
            <a:ext cx="85268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speakers to an international conference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3" name="内容占位符 4"/>
          <p:cNvSpPr/>
          <p:nvPr/>
        </p:nvSpPr>
        <p:spPr bwMode="auto">
          <a:xfrm>
            <a:off x="676275" y="1638300"/>
            <a:ext cx="7791450" cy="3002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Hello, can I speak to Tracy Goldsmith, please?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Tracy speaking. Who is that?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This is Chris Davis, the Sales Manager of Saidel Exhibition Co., Ltd., an international convention and exhibition company. </a:t>
            </a:r>
            <a:r>
              <a:rPr lang="en-US" altLang="zh-CN" sz="1600" u="sng" dirty="0">
                <a:latin typeface="Arial" panose="020B0604020202020204" pitchFamily="34" charset="0"/>
              </a:rPr>
              <a:t>I am calling to invite you to</a:t>
            </a:r>
            <a:r>
              <a:rPr lang="en-US" altLang="zh-CN" sz="1600" dirty="0">
                <a:latin typeface="Arial" panose="020B0604020202020204" pitchFamily="34" charset="0"/>
              </a:rPr>
              <a:t> speak at the annual Toys &amp; Games Summit.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Oh, that is interesting. When will it be held?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It is from January 11 to 12, 2022.</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Tracy:</a:t>
            </a:r>
            <a:r>
              <a:rPr lang="en-US" altLang="zh-CN" sz="1600" dirty="0">
                <a:latin typeface="Arial" panose="020B0604020202020204" pitchFamily="34" charset="0"/>
                <a:sym typeface="+mn-ea"/>
              </a:rPr>
              <a:t> I see. It is from Tuesday to Wednesday, right?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562876" y="813723"/>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7" name="内容占位符 4"/>
          <p:cNvSpPr/>
          <p:nvPr/>
        </p:nvSpPr>
        <p:spPr bwMode="auto">
          <a:xfrm>
            <a:off x="562876" y="836071"/>
            <a:ext cx="85268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speakers to an international conference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3" name="内容占位符 4"/>
          <p:cNvSpPr/>
          <p:nvPr/>
        </p:nvSpPr>
        <p:spPr bwMode="auto">
          <a:xfrm>
            <a:off x="676275" y="1638300"/>
            <a:ext cx="7791450" cy="3002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Yes, that is right.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And </a:t>
            </a:r>
            <a:r>
              <a:rPr lang="en-US" altLang="zh-CN" sz="1600" u="sng" dirty="0">
                <a:latin typeface="Arial" panose="020B0604020202020204" pitchFamily="34" charset="0"/>
              </a:rPr>
              <a:t>where do you hold it</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In the Hong Kong Convention and Exhibition Center.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I </a:t>
            </a:r>
            <a:r>
              <a:rPr lang="en-US" altLang="zh-CN" sz="1600" u="sng" dirty="0">
                <a:latin typeface="Arial" panose="020B0604020202020204" pitchFamily="34" charset="0"/>
              </a:rPr>
              <a:t>will check my schedule</a:t>
            </a:r>
            <a:r>
              <a:rPr lang="en-US" altLang="zh-CN" sz="1600" dirty="0">
                <a:latin typeface="Arial" panose="020B0604020202020204" pitchFamily="34" charset="0"/>
              </a:rPr>
              <a:t> later to see whether I am available or not. Can you tell me </a:t>
            </a:r>
            <a:r>
              <a:rPr lang="en-US" altLang="zh-CN" sz="1600" u="sng" dirty="0">
                <a:latin typeface="Arial" panose="020B0604020202020204" pitchFamily="34" charset="0"/>
              </a:rPr>
              <a:t>who will be present at the conference</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We have cooperation with many of the largest toys and games companies and </a:t>
            </a:r>
            <a:r>
              <a:rPr lang="en-US" altLang="zh-CN" sz="1600" u="sng" dirty="0">
                <a:latin typeface="Arial" panose="020B0604020202020204" pitchFamily="34" charset="0"/>
              </a:rPr>
              <a:t>we have invited professionals from all sectors of</a:t>
            </a:r>
            <a:r>
              <a:rPr lang="en-US" altLang="zh-CN" sz="1600" dirty="0">
                <a:latin typeface="Arial" panose="020B0604020202020204" pitchFamily="34" charset="0"/>
              </a:rPr>
              <a:t> the toys and games industries. I am wondering if you could come and make a speech.</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562876" y="813723"/>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7" name="内容占位符 4"/>
          <p:cNvSpPr/>
          <p:nvPr/>
        </p:nvSpPr>
        <p:spPr bwMode="auto">
          <a:xfrm>
            <a:off x="562876" y="836071"/>
            <a:ext cx="85268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speakers to an international conference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3" name="内容占位符 4"/>
          <p:cNvSpPr/>
          <p:nvPr/>
        </p:nvSpPr>
        <p:spPr bwMode="auto">
          <a:xfrm>
            <a:off x="676275" y="1728470"/>
            <a:ext cx="7791450" cy="3002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I will think about it.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Please give a serious thought to it. You are a reputable expert in this field. We do wish you can come. Besides, </a:t>
            </a:r>
            <a:r>
              <a:rPr lang="en-US" altLang="zh-CN" sz="1600" u="sng" dirty="0">
                <a:latin typeface="Arial" panose="020B0604020202020204" pitchFamily="34" charset="0"/>
              </a:rPr>
              <a:t>by joining the conference, you can communicate easily</a:t>
            </a:r>
            <a:r>
              <a:rPr lang="en-US" altLang="zh-CN" sz="1600" dirty="0">
                <a:latin typeface="Arial" panose="020B0604020202020204" pitchFamily="34" charset="0"/>
              </a:rPr>
              <a:t> with suppliers, manufacturers, researchers and experts.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I understand. What is the theme of the conference?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We focus on Toys &amp; Games Industry for the Future this year.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What is the title and time limits for the speech?</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562876" y="813723"/>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7" name="内容占位符 4"/>
          <p:cNvSpPr/>
          <p:nvPr/>
        </p:nvSpPr>
        <p:spPr bwMode="auto">
          <a:xfrm>
            <a:off x="562876" y="836071"/>
            <a:ext cx="85268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speakers to an international conference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3" name="内容占位符 4"/>
          <p:cNvSpPr/>
          <p:nvPr/>
        </p:nvSpPr>
        <p:spPr bwMode="auto">
          <a:xfrm>
            <a:off x="676275" y="1836420"/>
            <a:ext cx="7791450" cy="3002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The title and content are up to you, but please notify us before November 20. As for the time limits, we generally give each speaker 30 minutes.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I got it. Thank you very much for your invitation.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You are welcome. If you have any further question, contact us at 400-000-0000.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Tracy:</a:t>
            </a:r>
            <a:r>
              <a:rPr lang="en-US" altLang="zh-CN" sz="1600" dirty="0">
                <a:latin typeface="Arial" panose="020B0604020202020204" pitchFamily="34" charset="0"/>
              </a:rPr>
              <a:t> OK. Thanks.</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95012" y="13685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778476" y="194462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pairs. Act as Chris Davis and Tracy Goldsmith and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role-play the dialog.</a:t>
            </a:r>
            <a:endParaRPr lang="en-US" altLang="zh-CN" sz="2000" dirty="0">
              <a:solidFill>
                <a:srgbClr val="0070C0"/>
              </a:solidFill>
            </a:endParaRPr>
          </a:p>
        </p:txBody>
      </p:sp>
      <p:sp>
        <p:nvSpPr>
          <p:cNvPr id="7" name="圆角矩形 6">
            <a:hlinkClick r:id="rId1" action="ppaction://hlinkfile"/>
          </p:cNvPr>
          <p:cNvSpPr>
            <a:spLocks noChangeArrowheads="1"/>
          </p:cNvSpPr>
          <p:nvPr/>
        </p:nvSpPr>
        <p:spPr bwMode="auto">
          <a:xfrm>
            <a:off x="562876" y="813723"/>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562876" y="836071"/>
            <a:ext cx="85268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speakers to an international conference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460500"/>
            <a:ext cx="7791451" cy="278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Leo </a:t>
            </a:r>
            <a:r>
              <a:rPr lang="en-US" altLang="zh-CN" sz="2000" u="sng" dirty="0" err="1">
                <a:latin typeface="Arial" panose="020B0604020202020204" pitchFamily="34" charset="0"/>
              </a:rPr>
              <a:t>Brogger</a:t>
            </a:r>
            <a:r>
              <a:rPr lang="en-US" altLang="zh-CN" sz="2000" u="sng" dirty="0">
                <a:latin typeface="Arial" panose="020B0604020202020204" pitchFamily="34" charset="0"/>
              </a:rPr>
              <a:t>:</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t> the host of International Conference on Cultural and Tourism Innovation</a:t>
            </a:r>
            <a:endParaRPr lang="zh-CN" altLang="en-US" sz="2000" dirty="0"/>
          </a:p>
        </p:txBody>
      </p:sp>
      <p:sp>
        <p:nvSpPr>
          <p:cNvPr id="4" name="圆角矩形 6">
            <a:hlinkClick r:id="rId1" action="ppaction://hlinkfile"/>
          </p:cNvPr>
          <p:cNvSpPr>
            <a:spLocks noChangeArrowheads="1"/>
          </p:cNvSpPr>
          <p:nvPr/>
        </p:nvSpPr>
        <p:spPr bwMode="auto">
          <a:xfrm>
            <a:off x="1080737" y="83948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3006724" y="717550"/>
            <a:ext cx="50927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with the host about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conference preparation</a:t>
            </a:r>
            <a:endParaRPr lang="en-US" altLang="zh-CN" sz="2000" dirty="0">
              <a:latin typeface="Arial" panose="020B0604020202020204" pitchFamily="34" charset="0"/>
            </a:endParaRPr>
          </a:p>
        </p:txBody>
      </p:sp>
      <p:pic>
        <p:nvPicPr>
          <p:cNvPr id="7" name="Unit 8 Part 1 Dialog 2">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482850" y="4246721"/>
            <a:ext cx="4064000" cy="2571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6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37862"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7" name="圆角矩形 6">
            <a:hlinkClick r:id="rId1" action="ppaction://hlinkfile"/>
          </p:cNvPr>
          <p:cNvSpPr>
            <a:spLocks noChangeArrowheads="1"/>
          </p:cNvSpPr>
          <p:nvPr/>
        </p:nvSpPr>
        <p:spPr bwMode="auto">
          <a:xfrm>
            <a:off x="1080737" y="83948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3006724" y="717550"/>
            <a:ext cx="50927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with the host about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conference preparation</a:t>
            </a:r>
            <a:endParaRPr lang="en-US" altLang="zh-CN" sz="2000" dirty="0">
              <a:latin typeface="Arial" panose="020B0604020202020204" pitchFamily="34" charset="0"/>
            </a:endParaRPr>
          </a:p>
        </p:txBody>
      </p:sp>
      <p:sp>
        <p:nvSpPr>
          <p:cNvPr id="9" name="内容占位符 4"/>
          <p:cNvSpPr txBox="1"/>
          <p:nvPr/>
        </p:nvSpPr>
        <p:spPr bwMode="auto">
          <a:xfrm>
            <a:off x="503238" y="2366903"/>
            <a:ext cx="8094662" cy="24590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The opening ceremony is on the corner. </a:t>
            </a: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We have finalized the plans for greeting, registration and accommodation. </a:t>
            </a: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Please test the audiovisual devices beforehand. </a:t>
            </a: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 We have performed audiovisual tests already. </a:t>
            </a: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endParaRPr lang="en-US" altLang="zh-CN" sz="1600" b="1" dirty="0">
              <a:solidFill>
                <a:srgbClr val="000000"/>
              </a:solidFill>
              <a:latin typeface="Arial" panose="020B0604020202020204" pitchFamily="34" charset="0"/>
            </a:endParaRPr>
          </a:p>
          <a:p>
            <a:pPr eaLnBrk="1" hangingPunct="1">
              <a:buFont typeface="Arial" panose="020B0604020202020204" pitchFamily="34" charset="0"/>
              <a:buAutoNum type="arabicPeriod"/>
            </a:pPr>
            <a:r>
              <a:rPr lang="en-US" altLang="zh-CN" sz="1600" b="1" dirty="0">
                <a:solidFill>
                  <a:srgbClr val="000000"/>
                </a:solidFill>
                <a:latin typeface="Arial" panose="020B0604020202020204" pitchFamily="34" charset="0"/>
              </a:rPr>
              <a:t> Is there anything we have yet to mention?</a:t>
            </a:r>
            <a:endParaRPr lang="en-US" altLang="zh-CN" sz="16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37862"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圆角矩形 6">
            <a:hlinkClick r:id="rId1" action="ppaction://hlinkfile"/>
          </p:cNvPr>
          <p:cNvSpPr>
            <a:spLocks noChangeArrowheads="1"/>
          </p:cNvSpPr>
          <p:nvPr/>
        </p:nvSpPr>
        <p:spPr bwMode="auto">
          <a:xfrm>
            <a:off x="1080737" y="83948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3006724" y="717550"/>
            <a:ext cx="50927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with the host about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conference preparation</a:t>
            </a:r>
            <a:endParaRPr lang="en-US" altLang="zh-CN" sz="2000" dirty="0">
              <a:latin typeface="Arial" panose="020B0604020202020204" pitchFamily="34" charset="0"/>
            </a:endParaRPr>
          </a:p>
        </p:txBody>
      </p:sp>
      <p:sp>
        <p:nvSpPr>
          <p:cNvPr id="3" name="内容占位符 4"/>
          <p:cNvSpPr/>
          <p:nvPr/>
        </p:nvSpPr>
        <p:spPr bwMode="auto">
          <a:xfrm>
            <a:off x="676275" y="1836420"/>
            <a:ext cx="7791450" cy="3002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Leo:</a:t>
            </a:r>
            <a:r>
              <a:rPr lang="en-US" altLang="zh-CN" sz="1600" dirty="0">
                <a:latin typeface="Arial" panose="020B0604020202020204" pitchFamily="34" charset="0"/>
              </a:rPr>
              <a:t> Hello, Chris. </a:t>
            </a:r>
            <a:r>
              <a:rPr lang="en-US" altLang="zh-CN" sz="1600" u="sng" dirty="0">
                <a:latin typeface="Arial" panose="020B0604020202020204" pitchFamily="34" charset="0"/>
              </a:rPr>
              <a:t>The opening ceremony is on the corner.</a:t>
            </a:r>
            <a:r>
              <a:rPr lang="en-US" altLang="zh-CN" sz="1600" dirty="0">
                <a:latin typeface="Arial" panose="020B0604020202020204" pitchFamily="34" charset="0"/>
              </a:rPr>
              <a:t> Is everything ready?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Yes, almost. We have already put the conference banner and clear signage outside the building. </a:t>
            </a:r>
            <a:r>
              <a:rPr lang="en-US" altLang="zh-CN" sz="1600" u="sng" dirty="0">
                <a:latin typeface="Arial" panose="020B0604020202020204" pitchFamily="34" charset="0"/>
              </a:rPr>
              <a:t>We have finalized the plans for greeting, registration and accommodation.</a:t>
            </a:r>
            <a:r>
              <a:rPr lang="en-US" altLang="zh-CN" sz="1600" dirty="0">
                <a:latin typeface="Arial" panose="020B0604020202020204" pitchFamily="34" charset="0"/>
              </a:rPr>
              <a:t> The name tags for attendees are ready. And we also have emergency plans.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Leo:</a:t>
            </a:r>
            <a:r>
              <a:rPr lang="en-US" altLang="zh-CN" sz="1600" dirty="0">
                <a:latin typeface="Arial" panose="020B0604020202020204" pitchFamily="34" charset="0"/>
              </a:rPr>
              <a:t> How about the volunteers? Are they clear about their jobs?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Yes, they have been assigned tasks for the day and they will wear name tags so attendees can easily identify them.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37862"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圆角矩形 6">
            <a:hlinkClick r:id="rId1" action="ppaction://hlinkfile"/>
          </p:cNvPr>
          <p:cNvSpPr>
            <a:spLocks noChangeArrowheads="1"/>
          </p:cNvSpPr>
          <p:nvPr/>
        </p:nvSpPr>
        <p:spPr bwMode="auto">
          <a:xfrm>
            <a:off x="1080737" y="83948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3006724" y="717550"/>
            <a:ext cx="50927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with the host about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conference preparation</a:t>
            </a:r>
            <a:endParaRPr lang="en-US" altLang="zh-CN" sz="2000" dirty="0">
              <a:latin typeface="Arial" panose="020B0604020202020204" pitchFamily="34" charset="0"/>
            </a:endParaRPr>
          </a:p>
        </p:txBody>
      </p:sp>
      <p:sp>
        <p:nvSpPr>
          <p:cNvPr id="3" name="内容占位符 4"/>
          <p:cNvSpPr/>
          <p:nvPr/>
        </p:nvSpPr>
        <p:spPr bwMode="auto">
          <a:xfrm>
            <a:off x="676275" y="1836420"/>
            <a:ext cx="7791450" cy="3002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Leo:</a:t>
            </a:r>
            <a:r>
              <a:rPr lang="en-US" altLang="zh-CN" sz="1600" dirty="0">
                <a:latin typeface="Arial" panose="020B0604020202020204" pitchFamily="34" charset="0"/>
                <a:sym typeface="+mn-ea"/>
              </a:rPr>
              <a:t> Good. How about the room setup? The number of attendees is really big.</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We should make sure we have enough chairs for attendees and all the necessary audiovisual devices are ready.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Leo:</a:t>
            </a:r>
            <a:r>
              <a:rPr lang="en-US" altLang="zh-CN" sz="1600" dirty="0">
                <a:latin typeface="Arial" panose="020B0604020202020204" pitchFamily="34" charset="0"/>
              </a:rPr>
              <a:t> Great. </a:t>
            </a:r>
            <a:r>
              <a:rPr lang="en-US" altLang="zh-CN" sz="1600" u="sng" dirty="0">
                <a:latin typeface="Arial" panose="020B0604020202020204" pitchFamily="34" charset="0"/>
              </a:rPr>
              <a:t>Please test the audiovisual devices beforehand.</a:t>
            </a:r>
            <a:r>
              <a:rPr lang="en-US" altLang="zh-CN" sz="1600" dirty="0">
                <a:latin typeface="Arial" panose="020B0604020202020204" pitchFamily="34" charset="0"/>
              </a:rPr>
              <a:t> They sometimes are troublesome.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Yes, </a:t>
            </a:r>
            <a:r>
              <a:rPr lang="en-US" altLang="zh-CN" sz="1600" u="sng" dirty="0">
                <a:latin typeface="Arial" panose="020B0604020202020204" pitchFamily="34" charset="0"/>
              </a:rPr>
              <a:t>we have performed audiovisual tests already</a:t>
            </a:r>
            <a:r>
              <a:rPr lang="en-US" altLang="zh-CN" sz="1600" dirty="0">
                <a:latin typeface="Arial" panose="020B0604020202020204" pitchFamily="34" charset="0"/>
              </a:rPr>
              <a:t>, and checked the laptops and projectors as well.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Leo:</a:t>
            </a:r>
            <a:r>
              <a:rPr lang="en-US" altLang="zh-CN" sz="1600" dirty="0">
                <a:latin typeface="Arial" panose="020B0604020202020204" pitchFamily="34" charset="0"/>
              </a:rPr>
              <a:t> Well done. Do you have refreshments and local programming?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37862"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圆角矩形 6">
            <a:hlinkClick r:id="rId1" action="ppaction://hlinkfile"/>
          </p:cNvPr>
          <p:cNvSpPr>
            <a:spLocks noChangeArrowheads="1"/>
          </p:cNvSpPr>
          <p:nvPr/>
        </p:nvSpPr>
        <p:spPr bwMode="auto">
          <a:xfrm>
            <a:off x="1080737" y="83948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3006724" y="717550"/>
            <a:ext cx="50927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with the host about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conference preparation</a:t>
            </a:r>
            <a:endParaRPr lang="en-US" altLang="zh-CN" sz="2000" dirty="0">
              <a:latin typeface="Arial" panose="020B0604020202020204" pitchFamily="34" charset="0"/>
            </a:endParaRPr>
          </a:p>
        </p:txBody>
      </p:sp>
      <p:sp>
        <p:nvSpPr>
          <p:cNvPr id="3" name="内容占位符 4"/>
          <p:cNvSpPr/>
          <p:nvPr/>
        </p:nvSpPr>
        <p:spPr bwMode="auto">
          <a:xfrm>
            <a:off x="676275" y="1836420"/>
            <a:ext cx="7791450" cy="3002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 </a:t>
            </a:r>
            <a:r>
              <a:rPr lang="en-US" altLang="zh-CN" sz="1600" dirty="0">
                <a:latin typeface="Arial" panose="020B0604020202020204" pitchFamily="34" charset="0"/>
                <a:sym typeface="+mn-ea"/>
              </a:rPr>
              <a:t>Yes, we have. The food is of good quality. We have detailed plans for local programming.</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Leo:</a:t>
            </a:r>
            <a:r>
              <a:rPr lang="en-US" altLang="zh-CN" sz="1600" dirty="0">
                <a:latin typeface="Arial" panose="020B0604020202020204" pitchFamily="34" charset="0"/>
              </a:rPr>
              <a:t> Sounds great! </a:t>
            </a:r>
            <a:r>
              <a:rPr lang="en-US" altLang="zh-CN" sz="1600" u="sng" dirty="0">
                <a:latin typeface="Arial" panose="020B0604020202020204" pitchFamily="34" charset="0"/>
              </a:rPr>
              <a:t>Is there anything we have yet to mention?</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Yes, we have received the agenda already but we still have not received the script of the opening speech and the questionnaires for attendees’ feedback.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Leo:</a:t>
            </a:r>
            <a:r>
              <a:rPr lang="en-US" altLang="zh-CN" sz="1600" dirty="0">
                <a:latin typeface="Arial" panose="020B0604020202020204" pitchFamily="34" charset="0"/>
              </a:rPr>
              <a:t> Sorry for the delay. I will arrange to send them to you this afternoon. I hope you will have time to print them out. Well, thank you very much for your efforts.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My pleasure.</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6683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圆角矩形 6">
            <a:hlinkClick r:id="rId1" action="ppaction://hlinkfile"/>
          </p:cNvPr>
          <p:cNvSpPr>
            <a:spLocks noChangeArrowheads="1"/>
          </p:cNvSpPr>
          <p:nvPr/>
        </p:nvSpPr>
        <p:spPr bwMode="auto">
          <a:xfrm>
            <a:off x="1080737" y="839482"/>
            <a:ext cx="1786624" cy="595618"/>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7" name="内容占位符 4"/>
          <p:cNvSpPr/>
          <p:nvPr/>
        </p:nvSpPr>
        <p:spPr bwMode="auto">
          <a:xfrm>
            <a:off x="3092449" y="665564"/>
            <a:ext cx="5092701"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with the host about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conference preparation</a:t>
            </a:r>
            <a:endParaRPr lang="en-US" altLang="zh-CN" sz="2000" dirty="0">
              <a:latin typeface="Arial" panose="020B0604020202020204" pitchFamily="34" charset="0"/>
            </a:endParaRPr>
          </a:p>
        </p:txBody>
      </p:sp>
      <p:sp>
        <p:nvSpPr>
          <p:cNvPr id="8" name="内容占位符 2"/>
          <p:cNvSpPr/>
          <p:nvPr/>
        </p:nvSpPr>
        <p:spPr bwMode="auto">
          <a:xfrm>
            <a:off x="778476" y="194462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9"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and Leo </a:t>
            </a:r>
            <a:r>
              <a:rPr lang="en-US" altLang="zh-CN" sz="2000" dirty="0" err="1">
                <a:solidFill>
                  <a:srgbClr val="0070C0"/>
                </a:solidFill>
              </a:rPr>
              <a:t>Brogger</a:t>
            </a:r>
            <a:r>
              <a:rPr lang="en-US" altLang="zh-CN" sz="2000" dirty="0">
                <a:solidFill>
                  <a:srgbClr val="0070C0"/>
                </a:solidFill>
              </a:rPr>
              <a:t> and role-play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3587" y="16818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86751" y="902908"/>
            <a:ext cx="18913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19"/>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of Mr. Williams and Ms. Huang. </a:t>
            </a:r>
            <a:endParaRPr lang="en-US" altLang="zh-CN" sz="2000" dirty="0">
              <a:solidFill>
                <a:srgbClr val="0070C0"/>
              </a:solidFill>
            </a:endParaRPr>
          </a:p>
        </p:txBody>
      </p:sp>
      <p:sp>
        <p:nvSpPr>
          <p:cNvPr id="6" name="内容占位符 2"/>
          <p:cNvSpPr/>
          <p:nvPr/>
        </p:nvSpPr>
        <p:spPr bwMode="auto">
          <a:xfrm>
            <a:off x="778476" y="2916454"/>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John Williams, the organizer of Asia Pacific Cities Summit, an international conference, receives a phone call from Ms. Susan Huang, the hostess of the conference. They are confirming the details of preparations of the conference.</a:t>
            </a:r>
            <a:endParaRPr lang="en-US" altLang="zh-CN" sz="2000" dirty="0"/>
          </a:p>
        </p:txBody>
      </p:sp>
      <p:sp>
        <p:nvSpPr>
          <p:cNvPr id="7" name="内容占位符 4"/>
          <p:cNvSpPr/>
          <p:nvPr/>
        </p:nvSpPr>
        <p:spPr bwMode="auto">
          <a:xfrm>
            <a:off x="3092449" y="722714"/>
            <a:ext cx="5092701"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with the host about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conference preparation</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11623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62951" y="944217"/>
            <a:ext cx="17961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848217" y="1732276"/>
            <a:ext cx="7711006"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Asia Pacific Cities Summit </a:t>
            </a:r>
            <a:r>
              <a:rPr lang="zh-CN" altLang="en-US" sz="2000" b="1" dirty="0">
                <a:solidFill>
                  <a:srgbClr val="0070C0"/>
                </a:solidFill>
              </a:rPr>
              <a:t>亚太城市高峰会</a:t>
            </a:r>
            <a:endParaRPr lang="en-US" altLang="zh-CN" sz="2000" dirty="0">
              <a:solidFill>
                <a:srgbClr val="0070C0"/>
              </a:solidFill>
            </a:endParaRPr>
          </a:p>
        </p:txBody>
      </p:sp>
      <p:sp>
        <p:nvSpPr>
          <p:cNvPr id="6" name="内容占位符 2"/>
          <p:cNvSpPr/>
          <p:nvPr/>
        </p:nvSpPr>
        <p:spPr bwMode="auto">
          <a:xfrm>
            <a:off x="721325" y="2296690"/>
            <a:ext cx="7964789" cy="2465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800" dirty="0"/>
              <a:t>        The Asia Pacific Cities Summit (APCS) is focused on bringing business, industry and cities together to enable them to build relationships and effectively contribute to the success and sustainability of cities into the future. APCS attracts city leaders and key influencers looking to engage with companies who can provide innovative urban solutions to cities. Since its establishment in 1996 by Brisbane City Council, the APCS has become a leading platform for cities and industry to identify common challenges, exchange knowledge and drive commercial outcomes.</a:t>
            </a:r>
            <a:endParaRPr lang="en-US" altLang="zh-CN" sz="1800" dirty="0"/>
          </a:p>
        </p:txBody>
      </p:sp>
      <p:sp>
        <p:nvSpPr>
          <p:cNvPr id="7" name="内容占位符 4"/>
          <p:cNvSpPr/>
          <p:nvPr/>
        </p:nvSpPr>
        <p:spPr bwMode="auto">
          <a:xfrm>
            <a:off x="3092449" y="722714"/>
            <a:ext cx="5092701"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with the host about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conference preparation</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0"/>
            <a:ext cx="9143999" cy="3144396"/>
          </a:xfrm>
          <a:prstGeom prst="rect">
            <a:avLst/>
          </a:prstGeom>
          <a:solidFill>
            <a:srgbClr val="FFFFFF">
              <a:shade val="85000"/>
            </a:srgbClr>
          </a:solidFill>
          <a:ln w="88900" cap="sq">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8" name="椭圆 7"/>
          <p:cNvSpPr/>
          <p:nvPr/>
        </p:nvSpPr>
        <p:spPr>
          <a:xfrm>
            <a:off x="3638730" y="2198628"/>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2</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95524" y="2762367"/>
            <a:ext cx="1595309"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国家会展中心（上海）</a:t>
            </a:r>
            <a:endParaRPr lang="en-US" altLang="zh-CN" sz="1100" b="1" dirty="0">
              <a:latin typeface="+mj-ea"/>
            </a:endParaRPr>
          </a:p>
        </p:txBody>
      </p:sp>
      <p:sp>
        <p:nvSpPr>
          <p:cNvPr id="2" name="矩形 1"/>
          <p:cNvSpPr/>
          <p:nvPr/>
        </p:nvSpPr>
        <p:spPr>
          <a:xfrm>
            <a:off x="2227859" y="4284447"/>
            <a:ext cx="5008551"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Exhibitor’s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1232686" y="255389"/>
            <a:ext cx="6571416" cy="339447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b="1" dirty="0">
                <a:solidFill>
                  <a:srgbClr val="002060"/>
                </a:solidFill>
              </a:rPr>
              <a:t>  </a:t>
            </a:r>
            <a:endParaRPr lang="en-US" altLang="zh-CN" b="1" dirty="0">
              <a:solidFill>
                <a:srgbClr val="002060"/>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apply for attendance at a conference;</a:t>
            </a:r>
            <a:endParaRPr lang="en-US" altLang="zh-CN" dirty="0">
              <a:solidFill>
                <a:srgbClr val="000000"/>
              </a:solidFill>
            </a:endParaRPr>
          </a:p>
          <a:p>
            <a:endParaRPr lang="zh-CN" altLang="zh-CN" b="1" u="sng" dirty="0">
              <a:solidFill>
                <a:srgbClr val="000000"/>
              </a:solidFill>
            </a:endParaRPr>
          </a:p>
          <a:p>
            <a:r>
              <a:rPr lang="en-US" altLang="zh-CN" dirty="0">
                <a:solidFill>
                  <a:srgbClr val="000000"/>
                </a:solidFill>
              </a:rPr>
              <a:t>how to enquire about registration for a conference.</a:t>
            </a:r>
            <a:endParaRPr lang="zh-CN" altLang="en-US" b="1" u="sng" dirty="0">
              <a:solidFill>
                <a:srgbClr val="000000"/>
              </a:solidFill>
            </a:endParaRPr>
          </a:p>
        </p:txBody>
      </p:sp>
      <p:cxnSp>
        <p:nvCxnSpPr>
          <p:cNvPr id="3" name="直接连接符 2"/>
          <p:cNvCxnSpPr/>
          <p:nvPr/>
        </p:nvCxnSpPr>
        <p:spPr>
          <a:xfrm>
            <a:off x="997411" y="726457"/>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44402" y="111125"/>
            <a:ext cx="5651500" cy="776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44575" y="842605"/>
            <a:ext cx="7985124" cy="722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Work with your partner and collect your thoughts on the following </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questions.</a:t>
            </a:r>
            <a:endParaRPr lang="en-US" altLang="zh-CN" sz="2000" dirty="0">
              <a:solidFill>
                <a:srgbClr val="0070C0"/>
              </a:solidFill>
            </a:endParaRPr>
          </a:p>
        </p:txBody>
      </p:sp>
      <p:sp>
        <p:nvSpPr>
          <p:cNvPr id="5" name="TextBox 16"/>
          <p:cNvSpPr txBox="1">
            <a:spLocks noChangeArrowheads="1"/>
          </p:cNvSpPr>
          <p:nvPr/>
        </p:nvSpPr>
        <p:spPr bwMode="auto">
          <a:xfrm>
            <a:off x="813196" y="1801551"/>
            <a:ext cx="7673579" cy="2339102"/>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r>
              <a:rPr lang="en-US" altLang="zh-CN" sz="1800" dirty="0">
                <a:solidFill>
                  <a:srgbClr val="000000"/>
                </a:solidFill>
                <a:latin typeface="Arial" panose="020B0604020202020204" pitchFamily="34" charset="0"/>
              </a:rPr>
              <a:t>1. Why should an attendee prepare for a conference?</a:t>
            </a:r>
            <a:endParaRPr lang="en-US" altLang="zh-CN" sz="1800" dirty="0">
              <a:solidFill>
                <a:srgbClr val="000000"/>
              </a:solidFill>
              <a:latin typeface="Arial" panose="020B0604020202020204" pitchFamily="34" charset="0"/>
            </a:endParaRPr>
          </a:p>
          <a:p>
            <a:pPr marL="0" indent="0"/>
            <a:r>
              <a:rPr lang="en-US" altLang="zh-CN" dirty="0">
                <a:solidFill>
                  <a:srgbClr val="000000"/>
                </a:solidFill>
                <a:latin typeface="Arial" panose="020B0604020202020204" pitchFamily="34" charset="0"/>
              </a:rPr>
              <a:t>Preparation will make an attendee better able to contribute in a productive, efficient way. It also provides the  attendee with the confidence and capability to work within a restrictive time schedule.</a:t>
            </a:r>
            <a:endParaRPr lang="en-US" altLang="zh-CN" dirty="0">
              <a:solidFill>
                <a:srgbClr val="000000"/>
              </a:solidFill>
              <a:latin typeface="Arial" panose="020B0604020202020204" pitchFamily="34" charset="0"/>
            </a:endParaRPr>
          </a:p>
          <a:p>
            <a:endParaRPr lang="en-US" altLang="zh-CN" sz="1200"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How can an attendee prepare for a conference?</a:t>
            </a:r>
            <a:endParaRPr lang="en-US" altLang="zh-CN" sz="1800" dirty="0">
              <a:solidFill>
                <a:srgbClr val="000000"/>
              </a:solidFill>
              <a:latin typeface="Arial" panose="020B0604020202020204" pitchFamily="34" charset="0"/>
            </a:endParaRPr>
          </a:p>
          <a:p>
            <a:pPr>
              <a:buFont typeface="Wingdings" panose="05000000000000000000" pitchFamily="2" charset="2"/>
              <a:buChar char="l"/>
            </a:pPr>
            <a:r>
              <a:rPr lang="en-US" altLang="zh-CN" dirty="0">
                <a:solidFill>
                  <a:srgbClr val="000000"/>
                </a:solidFill>
                <a:latin typeface="Arial" panose="020B0604020202020204" pitchFamily="34" charset="0"/>
              </a:rPr>
              <a:t>Preparing for a self-introduction.</a:t>
            </a:r>
            <a:endParaRPr lang="en-US" altLang="zh-CN" dirty="0">
              <a:solidFill>
                <a:srgbClr val="000000"/>
              </a:solidFill>
              <a:latin typeface="Arial" panose="020B0604020202020204" pitchFamily="34" charset="0"/>
            </a:endParaRPr>
          </a:p>
          <a:p>
            <a:pPr>
              <a:buFont typeface="Wingdings" panose="05000000000000000000" pitchFamily="2" charset="2"/>
              <a:buChar char="l"/>
            </a:pPr>
            <a:r>
              <a:rPr lang="en-US" altLang="zh-CN" dirty="0">
                <a:solidFill>
                  <a:srgbClr val="000000"/>
                </a:solidFill>
                <a:latin typeface="Arial" panose="020B0604020202020204" pitchFamily="34" charset="0"/>
              </a:rPr>
              <a:t>Dressing well. </a:t>
            </a:r>
            <a:endParaRPr lang="en-US" altLang="zh-CN" dirty="0">
              <a:solidFill>
                <a:srgbClr val="000000"/>
              </a:solidFill>
              <a:latin typeface="Arial" panose="020B0604020202020204" pitchFamily="34" charset="0"/>
            </a:endParaRPr>
          </a:p>
          <a:p>
            <a:pPr>
              <a:buFont typeface="Wingdings" panose="05000000000000000000" pitchFamily="2" charset="2"/>
              <a:buChar char="l"/>
            </a:pPr>
            <a:r>
              <a:rPr lang="en-US" altLang="zh-CN" dirty="0">
                <a:solidFill>
                  <a:srgbClr val="000000"/>
                </a:solidFill>
                <a:latin typeface="Arial" panose="020B0604020202020204" pitchFamily="34" charset="0"/>
              </a:rPr>
              <a:t>Having a packing list.</a:t>
            </a:r>
            <a:endParaRPr lang="en-US" altLang="zh-CN" dirty="0">
              <a:solidFill>
                <a:srgbClr val="000000"/>
              </a:solidFill>
              <a:latin typeface="Arial" panose="020B0604020202020204" pitchFamily="34" charset="0"/>
            </a:endParaRPr>
          </a:p>
          <a:p>
            <a:pPr>
              <a:buFont typeface="Wingdings" panose="05000000000000000000" pitchFamily="2" charset="2"/>
              <a:buChar char="l"/>
            </a:pPr>
            <a:r>
              <a:rPr lang="en-US" altLang="zh-CN" dirty="0">
                <a:solidFill>
                  <a:srgbClr val="000000"/>
                </a:solidFill>
                <a:latin typeface="Arial" panose="020B0604020202020204" pitchFamily="34" charset="0"/>
              </a:rPr>
              <a:t>Researching people who will be attending the conference, especially speakers.</a:t>
            </a:r>
            <a:endParaRPr lang="en-US" altLang="zh-CN"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197100" y="921867"/>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for Meeting Attendance</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09308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If you are attending a meeting, it makes sense to prepare well before the event. Being well prepared means you will be more able to contribute in a productive, efficient way. Preparation also provides you with the confidence and capability to work within a restrictive time schedule. </a:t>
            </a:r>
            <a:endParaRPr lang="en-US" altLang="zh-CN" sz="1600" dirty="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Participation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In order to successfully contribute to any meeting, you will have to gather background information on the purpose of the meeting. Reading through the agenda before the meeting takes place will give you a good foundation of knowledge and enable you to contribute in a professional and well-informed manner. It will also allow you to work out what you want to say, how much time you have to say it and give you confidence in your ability to deliver the information.</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197100" y="921867"/>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for Meeting Attendance</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09308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Points of View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Meetings generally take place within a very tight time schedule and being aware of thiswill ensure your points of view are delivered in a professional and direct way. There is no room for time-wasting. So, make sure you are well-prepared, well-informed and capable of making your point of view heard. </a:t>
            </a:r>
            <a:endParaRPr lang="en-US" altLang="zh-CN" sz="1600" dirty="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Dress to Impress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Dress is important, and contributes to the message you are trying to communicate. Looking professional will earn you added respect and increase your confidence. First impressions count, so ensure your opening statement is powerful and meaningful. Make sure you have all your facts right, as you will only get one opportunity to have your say.</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197100" y="921867"/>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for Meeting Attendance</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09308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Speaking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Whilst the content of your speech is important, the way you deliver the information is equally important. Concentrate on speaking clearly and confidently. Take a deep breath before you begin and relax yourself mentally. Varying the tone of your voice throughout your speech will also help your presentation. Good speaking will create a positive impression. </a:t>
            </a:r>
            <a:endParaRPr lang="en-US" altLang="zh-CN" sz="1600" dirty="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When other people are speaking, acknowledge their contribution by paying attention and listening to what they have to say. Do not interrupt them in any way. Show others the respect that they have shown you by actively listening. </a:t>
            </a:r>
            <a:endParaRPr lang="en-US" altLang="zh-CN" sz="1600" dirty="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Tailor what you have to say to fit the mood of the meeting. For instance, you may discover that other speakers’ views are very similar to your own and you may want to elaborate on this in some way. There are many ways of changing what you want to say to make it sound more interesting. So adapt your contribution to suit the meeting, and the time schedule.</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197100" y="921867"/>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for Meeting Attendance</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1033463" y="1925014"/>
            <a:ext cx="7488237" cy="1672261"/>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well-informed </a:t>
            </a:r>
            <a:r>
              <a:rPr kumimoji="0" lang="en-US" altLang="zh-CN" sz="1600" b="1" i="1"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adj</a:t>
            </a:r>
            <a:r>
              <a:rPr kumimoji="0" lang="en-US" altLang="zh-CN"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possessing sound knowledge </a:t>
            </a:r>
            <a:r>
              <a:rPr kumimoji="0" lang="zh-CN" altLang="en-US"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知识渊博的</a:t>
            </a:r>
            <a:endParaRPr kumimoji="0" lang="en-US" altLang="zh-CN"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tailor </a:t>
            </a:r>
            <a:r>
              <a:rPr kumimoji="0" lang="en-US" altLang="zh-CN" sz="1600" b="1" i="1"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v</a:t>
            </a:r>
            <a:r>
              <a:rPr kumimoji="0" lang="en-US" altLang="zh-CN"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to adjust to a specific need or market </a:t>
            </a:r>
            <a:r>
              <a:rPr kumimoji="0" lang="zh-CN" altLang="en-US"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按需定制</a:t>
            </a:r>
            <a:endParaRPr kumimoji="0" lang="en-US" altLang="zh-CN"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elaborate </a:t>
            </a:r>
            <a:r>
              <a:rPr kumimoji="0" lang="en-US" altLang="zh-CN"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v. to add details, as to an account or idea; clarify the meaning in a learned way, usually in writing </a:t>
            </a:r>
            <a:r>
              <a:rPr kumimoji="0" lang="zh-CN" altLang="en-US"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详细地说明</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035049" y="626654"/>
            <a:ext cx="8020993" cy="76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the text.</a:t>
            </a:r>
            <a:endParaRPr lang="en-US" altLang="zh-CN" sz="2000" dirty="0">
              <a:solidFill>
                <a:srgbClr val="0070C0"/>
              </a:solidFill>
            </a:endParaRPr>
          </a:p>
        </p:txBody>
      </p:sp>
      <p:sp>
        <p:nvSpPr>
          <p:cNvPr id="5" name="TextBox 6"/>
          <p:cNvSpPr txBox="1">
            <a:spLocks noChangeArrowheads="1"/>
          </p:cNvSpPr>
          <p:nvPr/>
        </p:nvSpPr>
        <p:spPr bwMode="auto">
          <a:xfrm>
            <a:off x="3035300" y="127032"/>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for Meeting Attendance</a:t>
            </a:r>
            <a:endParaRPr lang="zh-CN" altLang="en-US" sz="2000" b="1" dirty="0">
              <a:solidFill>
                <a:srgbClr val="0070C0"/>
              </a:solidFill>
              <a:latin typeface="Arial" panose="020B0604020202020204" pitchFamily="34" charset="0"/>
            </a:endParaRPr>
          </a:p>
        </p:txBody>
      </p:sp>
      <p:graphicFrame>
        <p:nvGraphicFramePr>
          <p:cNvPr id="6" name="Group 81"/>
          <p:cNvGraphicFramePr/>
          <p:nvPr/>
        </p:nvGraphicFramePr>
        <p:xfrm>
          <a:off x="179388" y="1543050"/>
          <a:ext cx="8618537" cy="2810224"/>
        </p:xfrm>
        <a:graphic>
          <a:graphicData uri="http://schemas.openxmlformats.org/drawingml/2006/table">
            <a:tbl>
              <a:tblPr/>
              <a:tblGrid>
                <a:gridCol w="2054183"/>
                <a:gridCol w="6564354"/>
              </a:tblGrid>
              <a:tr h="374650">
                <a:tc grid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To-do List for Attending a Meeting</a:t>
                      </a:r>
                      <a:r>
                        <a:rPr kumimoji="0" lang="en-US" altLang="zh-CN" sz="20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 </a:t>
                      </a:r>
                      <a:endParaRPr kumimoji="0" lang="zh-CN" altLang="en-US" sz="20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hMerge="1">
                  <a:tcPr/>
                </a:tc>
              </a:tr>
              <a:tr h="69489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Participation</a:t>
                      </a: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 </a:t>
                      </a:r>
                      <a:endParaRPr kumimoji="0" lang="zh-CN" altLang="en-US"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1EBD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Gather background information on the purpose of the meeting.</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Read ___________________________________________________. </a:t>
                      </a:r>
                      <a:endParaRPr kumimoji="0" lang="zh-CN" altLang="en-US"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1EBDF"/>
                    </a:solidFill>
                  </a:tcPr>
                </a:tc>
              </a:tr>
              <a:tr h="69489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1" i="0" u="none" strike="noStrike" cap="none" normalizeH="0" baseline="0">
                          <a:ln>
                            <a:noFill/>
                          </a:ln>
                          <a:solidFill>
                            <a:schemeClr val="tx1"/>
                          </a:solidFill>
                          <a:effectLst/>
                          <a:latin typeface="Calibri" panose="020F0502020204030204" pitchFamily="34" charset="0"/>
                          <a:ea typeface="宋体" panose="02010600030101010101" pitchFamily="2" charset="-122"/>
                        </a:rPr>
                        <a:t>Points to view</a:t>
                      </a:r>
                      <a:r>
                        <a:rPr kumimoji="0" lang="en-US" altLang="zh-CN" sz="1800" b="0" i="0" u="none" strike="noStrike" cap="none" normalizeH="0" baseline="0">
                          <a:ln>
                            <a:noFill/>
                          </a:ln>
                          <a:solidFill>
                            <a:schemeClr val="tx1"/>
                          </a:solidFill>
                          <a:effectLst/>
                          <a:latin typeface="Calibri" panose="020F0502020204030204" pitchFamily="34" charset="0"/>
                          <a:ea typeface="宋体" panose="02010600030101010101" pitchFamily="2" charset="-122"/>
                        </a:rPr>
                        <a:t> </a:t>
                      </a:r>
                      <a:endParaRPr kumimoji="0" lang="zh-CN" altLang="en-US" sz="1800" b="0" i="0" u="none" strike="noStrike" cap="none" normalizeH="0" baseline="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1EBD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Deliver points of view _____________________________________.</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Be well-prepared, well-informed and make your point of view heard.</a:t>
                      </a:r>
                      <a:endParaRPr kumimoji="0" lang="zh-CN" altLang="en-US"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1EBDF"/>
                    </a:solidFill>
                  </a:tcPr>
                </a:tc>
              </a:tr>
              <a:tr h="102404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1" i="0" u="none" strike="noStrike" cap="none" normalizeH="0" baseline="0">
                          <a:ln>
                            <a:noFill/>
                          </a:ln>
                          <a:solidFill>
                            <a:schemeClr val="tx1"/>
                          </a:solidFill>
                          <a:effectLst/>
                          <a:latin typeface="Calibri" panose="020F0502020204030204" pitchFamily="34" charset="0"/>
                          <a:ea typeface="宋体" panose="02010600030101010101" pitchFamily="2" charset="-122"/>
                        </a:rPr>
                        <a:t>Dress to impress</a:t>
                      </a:r>
                      <a:r>
                        <a:rPr kumimoji="0" lang="en-US" altLang="zh-CN" sz="1800" b="0" i="0" u="none" strike="noStrike" cap="none" normalizeH="0" baseline="0">
                          <a:ln>
                            <a:noFill/>
                          </a:ln>
                          <a:solidFill>
                            <a:schemeClr val="tx1"/>
                          </a:solidFill>
                          <a:effectLst/>
                          <a:latin typeface="Calibri" panose="020F0502020204030204" pitchFamily="34" charset="0"/>
                          <a:ea typeface="宋体" panose="02010600030101010101" pitchFamily="2" charset="-122"/>
                        </a:rPr>
                        <a:t> </a:t>
                      </a:r>
                      <a:endParaRPr kumimoji="0" lang="zh-CN" altLang="en-US" sz="1800" b="0" i="0" u="none" strike="noStrike" cap="none" normalizeH="0" baseline="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1EBD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Look ___________________________________________________.</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Ensure the opening statement to be powerful and meaningful.</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Make sure  ______________________________________________. </a:t>
                      </a:r>
                      <a:endParaRPr kumimoji="0" lang="zh-CN" altLang="en-US"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1EBDF"/>
                    </a:solidFill>
                  </a:tcPr>
                </a:tc>
              </a:tr>
            </a:tbl>
          </a:graphicData>
        </a:graphic>
      </p:graphicFrame>
      <p:sp>
        <p:nvSpPr>
          <p:cNvPr id="8" name="文本框 7"/>
          <p:cNvSpPr txBox="1"/>
          <p:nvPr/>
        </p:nvSpPr>
        <p:spPr>
          <a:xfrm>
            <a:off x="2702221" y="2295525"/>
            <a:ext cx="4403430"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through the agenda</a:t>
            </a:r>
            <a:endParaRPr lang="zh-CN" altLang="en-US" sz="1600" dirty="0"/>
          </a:p>
        </p:txBody>
      </p:sp>
      <p:sp>
        <p:nvSpPr>
          <p:cNvPr id="9" name="文本框 8"/>
          <p:cNvSpPr txBox="1"/>
          <p:nvPr/>
        </p:nvSpPr>
        <p:spPr>
          <a:xfrm>
            <a:off x="4159546" y="2669836"/>
            <a:ext cx="4403430" cy="338554"/>
          </a:xfrm>
          <a:prstGeom prst="rect">
            <a:avLst/>
          </a:prstGeom>
          <a:noFill/>
        </p:spPr>
        <p:txBody>
          <a:bodyPr wrap="square" rtlCol="0">
            <a:spAutoFit/>
          </a:bodyPr>
          <a:lstStyle/>
          <a:p>
            <a:r>
              <a:rPr lang="en-US" altLang="zh-CN" sz="1600" dirty="0"/>
              <a:t>   in a professional and direct way</a:t>
            </a:r>
            <a:endParaRPr lang="zh-CN" altLang="en-US" sz="1600" dirty="0"/>
          </a:p>
        </p:txBody>
      </p:sp>
      <p:sp>
        <p:nvSpPr>
          <p:cNvPr id="10" name="文本框 9"/>
          <p:cNvSpPr txBox="1"/>
          <p:nvPr/>
        </p:nvSpPr>
        <p:spPr>
          <a:xfrm>
            <a:off x="2635546" y="3342278"/>
            <a:ext cx="4403430" cy="338554"/>
          </a:xfrm>
          <a:prstGeom prst="rect">
            <a:avLst/>
          </a:prstGeom>
          <a:noFill/>
        </p:spPr>
        <p:txBody>
          <a:bodyPr wrap="square" rtlCol="0">
            <a:spAutoFit/>
          </a:bodyPr>
          <a:lstStyle/>
          <a:p>
            <a:r>
              <a:rPr lang="en-US" altLang="zh-CN" sz="1600" dirty="0"/>
              <a:t>  professional</a:t>
            </a:r>
            <a:endParaRPr lang="zh-CN" altLang="en-US" sz="1600" dirty="0"/>
          </a:p>
        </p:txBody>
      </p:sp>
      <p:sp>
        <p:nvSpPr>
          <p:cNvPr id="11" name="文本框 10"/>
          <p:cNvSpPr txBox="1"/>
          <p:nvPr/>
        </p:nvSpPr>
        <p:spPr>
          <a:xfrm>
            <a:off x="3165771" y="4020731"/>
            <a:ext cx="4403430" cy="338554"/>
          </a:xfrm>
          <a:prstGeom prst="rect">
            <a:avLst/>
          </a:prstGeom>
          <a:noFill/>
        </p:spPr>
        <p:txBody>
          <a:bodyPr wrap="square" rtlCol="0">
            <a:spAutoFit/>
          </a:bodyPr>
          <a:lstStyle/>
          <a:p>
            <a:r>
              <a:rPr lang="en-US" altLang="zh-CN" sz="1600" dirty="0"/>
              <a:t>   all facts are right</a:t>
            </a:r>
            <a:endParaRPr lang="zh-CN" altLang="en-US"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035049" y="626654"/>
            <a:ext cx="8020993" cy="76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the text.</a:t>
            </a:r>
            <a:endParaRPr lang="en-US" altLang="zh-CN" sz="2000" dirty="0">
              <a:solidFill>
                <a:srgbClr val="0070C0"/>
              </a:solidFill>
            </a:endParaRPr>
          </a:p>
        </p:txBody>
      </p:sp>
      <p:sp>
        <p:nvSpPr>
          <p:cNvPr id="5" name="TextBox 6"/>
          <p:cNvSpPr txBox="1">
            <a:spLocks noChangeArrowheads="1"/>
          </p:cNvSpPr>
          <p:nvPr/>
        </p:nvSpPr>
        <p:spPr bwMode="auto">
          <a:xfrm>
            <a:off x="3035300" y="117507"/>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for Meeting Attendance</a:t>
            </a:r>
            <a:endParaRPr lang="zh-CN" altLang="en-US" sz="2000" b="1" dirty="0">
              <a:solidFill>
                <a:srgbClr val="0070C0"/>
              </a:solidFill>
              <a:latin typeface="Arial" panose="020B0604020202020204" pitchFamily="34" charset="0"/>
            </a:endParaRPr>
          </a:p>
        </p:txBody>
      </p:sp>
      <p:graphicFrame>
        <p:nvGraphicFramePr>
          <p:cNvPr id="6" name="Group 81"/>
          <p:cNvGraphicFramePr/>
          <p:nvPr/>
        </p:nvGraphicFramePr>
        <p:xfrm>
          <a:off x="350839" y="1628775"/>
          <a:ext cx="8532812" cy="2386322"/>
        </p:xfrm>
        <a:graphic>
          <a:graphicData uri="http://schemas.openxmlformats.org/drawingml/2006/table">
            <a:tbl>
              <a:tblPr/>
              <a:tblGrid>
                <a:gridCol w="1978243"/>
                <a:gridCol w="6554569"/>
              </a:tblGrid>
              <a:tr h="374650">
                <a:tc grid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To-do List for Attending a Meeting</a:t>
                      </a: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 </a:t>
                      </a:r>
                      <a:endParaRPr kumimoji="0" lang="zh-CN" altLang="en-US"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hMerge="1">
                  <a:tcPr/>
                </a:tc>
              </a:tr>
              <a:tr h="201152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Speaking</a:t>
                      </a: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 </a:t>
                      </a:r>
                      <a:endParaRPr kumimoji="0" lang="zh-CN" altLang="en-US"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1EBD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 Concentrate on speaking clearly and confidently.</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Take a deep breath before the start and relax mentally.</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Vary ___________________________________________________.</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Pay attention to __________________________________________.</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Show others respect by actively listening.</a:t>
                      </a:r>
                      <a:endPar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Tailor __________________________________________________.</a:t>
                      </a:r>
                      <a:endParaRPr kumimoji="0" lang="zh-CN" altLang="en-US" sz="1800" b="0"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1EBDF"/>
                    </a:solidFill>
                  </a:tcPr>
                </a:tc>
              </a:tr>
            </a:tbl>
          </a:graphicData>
        </a:graphic>
      </p:graphicFrame>
      <p:sp>
        <p:nvSpPr>
          <p:cNvPr id="3" name="文本框 2"/>
          <p:cNvSpPr txBox="1"/>
          <p:nvPr/>
        </p:nvSpPr>
        <p:spPr>
          <a:xfrm>
            <a:off x="2679996" y="2677706"/>
            <a:ext cx="4403430"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the tone of voice throughout the speech</a:t>
            </a:r>
            <a:endParaRPr lang="zh-CN" altLang="en-US" sz="1600" dirty="0">
              <a:solidFill>
                <a:schemeClr val="accent1">
                  <a:lumMod val="75000"/>
                </a:schemeClr>
              </a:solidFill>
            </a:endParaRPr>
          </a:p>
        </p:txBody>
      </p:sp>
      <p:sp>
        <p:nvSpPr>
          <p:cNvPr id="4" name="文本框 3"/>
          <p:cNvSpPr txBox="1"/>
          <p:nvPr/>
        </p:nvSpPr>
        <p:spPr>
          <a:xfrm>
            <a:off x="3718221" y="3007847"/>
            <a:ext cx="4403430"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others’ speaking</a:t>
            </a:r>
            <a:endParaRPr lang="zh-CN" altLang="en-US" sz="1600" dirty="0"/>
          </a:p>
        </p:txBody>
      </p:sp>
      <p:sp>
        <p:nvSpPr>
          <p:cNvPr id="8" name="文本框 7"/>
          <p:cNvSpPr txBox="1"/>
          <p:nvPr/>
        </p:nvSpPr>
        <p:spPr>
          <a:xfrm>
            <a:off x="2775246" y="3672337"/>
            <a:ext cx="4403430" cy="338554"/>
          </a:xfrm>
          <a:prstGeom prst="rect">
            <a:avLst/>
          </a:prstGeom>
          <a:noFill/>
        </p:spPr>
        <p:txBody>
          <a:bodyPr wrap="square" rtlCol="0">
            <a:spAutoFit/>
          </a:bodyPr>
          <a:lstStyle/>
          <a:p>
            <a:r>
              <a:rPr lang="en-US" altLang="zh-CN" sz="1600" dirty="0">
                <a:solidFill>
                  <a:schemeClr val="accent1">
                    <a:lumMod val="75000"/>
                  </a:schemeClr>
                </a:solidFill>
              </a:rPr>
              <a:t>   </a:t>
            </a:r>
            <a:r>
              <a:rPr lang="en-US" altLang="zh-CN" sz="1600" dirty="0"/>
              <a:t>what have to be said</a:t>
            </a:r>
            <a:endParaRPr lang="zh-CN" altLang="en-US"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85825" y="10795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313474" y="1109131"/>
            <a:ext cx="7153951" cy="524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4" name="TextBox 6"/>
          <p:cNvSpPr txBox="1">
            <a:spLocks noChangeArrowheads="1"/>
          </p:cNvSpPr>
          <p:nvPr/>
        </p:nvSpPr>
        <p:spPr bwMode="auto">
          <a:xfrm>
            <a:off x="2368550" y="670529"/>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for Meeting Attendance</a:t>
            </a:r>
            <a:endParaRPr lang="zh-CN" altLang="en-US" sz="2000" b="1" dirty="0">
              <a:solidFill>
                <a:srgbClr val="0070C0"/>
              </a:solidFill>
              <a:latin typeface="Arial" panose="020B0604020202020204" pitchFamily="34" charset="0"/>
            </a:endParaRPr>
          </a:p>
        </p:txBody>
      </p:sp>
      <p:sp>
        <p:nvSpPr>
          <p:cNvPr id="5" name="TextBox 6"/>
          <p:cNvSpPr txBox="1">
            <a:spLocks noChangeArrowheads="1"/>
          </p:cNvSpPr>
          <p:nvPr/>
        </p:nvSpPr>
        <p:spPr bwMode="auto">
          <a:xfrm>
            <a:off x="720725" y="1671709"/>
            <a:ext cx="7854950" cy="341632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r>
              <a:rPr lang="en-US" altLang="zh-CN" sz="1800" dirty="0">
                <a:solidFill>
                  <a:srgbClr val="000000"/>
                </a:solidFill>
                <a:latin typeface="Arial" panose="020B0604020202020204" pitchFamily="34" charset="0"/>
              </a:rPr>
              <a:t>1. Why is reading the agenda beforehand important for an attendee to successfully contribute to a meeting?</a:t>
            </a:r>
            <a:endParaRPr lang="en-US" altLang="zh-CN" sz="1800" dirty="0">
              <a:solidFill>
                <a:srgbClr val="000000"/>
              </a:solidFill>
              <a:latin typeface="Arial" panose="020B0604020202020204" pitchFamily="34" charset="0"/>
            </a:endParaRPr>
          </a:p>
          <a:p>
            <a:pPr marL="0" indent="0" algn="just"/>
            <a:r>
              <a:rPr lang="en-US" altLang="zh-CN" sz="1800" u="sng" dirty="0">
                <a:solidFill>
                  <a:srgbClr val="000000"/>
                </a:solidFill>
                <a:latin typeface="Arial" panose="020B0604020202020204" pitchFamily="34" charset="0"/>
              </a:rPr>
              <a:t>It will give the attendee a good foundation of knowledge and enable him/her to contribute in a professional, well-informed manner. It will also allow the attendee to work out what he/she wants to say, how much time the attendee have to say it and give the attendee confidence in him/her ability to deliver the information.</a:t>
            </a:r>
            <a:endParaRPr lang="en-US" altLang="zh-CN" sz="1800" u="sng" dirty="0">
              <a:solidFill>
                <a:srgbClr val="000000"/>
              </a:solidFill>
              <a:latin typeface="Arial" panose="020B0604020202020204" pitchFamily="34" charset="0"/>
            </a:endParaRPr>
          </a:p>
          <a:p>
            <a:pPr marL="0" indent="0"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Why is dress important?</a:t>
            </a:r>
            <a:endParaRPr lang="en-US" altLang="zh-CN" sz="1800" dirty="0">
              <a:solidFill>
                <a:srgbClr val="000000"/>
              </a:solidFill>
              <a:latin typeface="Arial" panose="020B0604020202020204" pitchFamily="34" charset="0"/>
            </a:endParaRPr>
          </a:p>
          <a:p>
            <a:pPr marL="0" indent="0" algn="just"/>
            <a:r>
              <a:rPr lang="en-US" altLang="zh-CN" sz="1800" u="sng" dirty="0">
                <a:solidFill>
                  <a:srgbClr val="000000"/>
                </a:solidFill>
                <a:latin typeface="Arial" panose="020B0604020202020204" pitchFamily="34" charset="0"/>
              </a:rPr>
              <a:t> It will contribute to the message you are trying to communicate, earn you added respect and increase your confidence.</a:t>
            </a:r>
            <a:endParaRPr lang="en-US" altLang="zh-CN" sz="1800" u="sng" dirty="0">
              <a:solidFill>
                <a:srgbClr val="000000"/>
              </a:solidFill>
              <a:latin typeface="Arial" panose="020B0604020202020204" pitchFamily="34" charset="0"/>
            </a:endParaRPr>
          </a:p>
          <a:p>
            <a:pPr marL="0" indent="0" algn="just"/>
            <a:endParaRPr lang="en-US" altLang="zh-CN" sz="1800"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1044575" y="533050"/>
            <a:ext cx="753427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600" dirty="0">
                <a:solidFill>
                  <a:srgbClr val="996600"/>
                </a:solidFill>
                <a:latin typeface="Arial" panose="020B0604020202020204" pitchFamily="34" charset="0"/>
              </a:rPr>
              <a:t>    Attending conferences is a great way to learn new skills, meet people, and build a network of support that helps grow your business and career. If you go in without a plan or conference guide, you’ll waste both your time and money. So, use checklists to make sure you get the most out of your conference experience.</a:t>
            </a:r>
            <a:endParaRPr lang="en-US" altLang="zh-CN" sz="1600" dirty="0">
              <a:solidFill>
                <a:srgbClr val="996600"/>
              </a:solidFill>
              <a:latin typeface="Arial" panose="020B0604020202020204" pitchFamily="34" charset="0"/>
            </a:endParaRPr>
          </a:p>
        </p:txBody>
      </p:sp>
      <p:sp>
        <p:nvSpPr>
          <p:cNvPr id="2" name="Text Box 4"/>
          <p:cNvSpPr txBox="1">
            <a:spLocks noChangeArrowheads="1"/>
          </p:cNvSpPr>
          <p:nvPr/>
        </p:nvSpPr>
        <p:spPr bwMode="auto">
          <a:xfrm>
            <a:off x="1044575" y="1606147"/>
            <a:ext cx="7400925" cy="3570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ts val="1200"/>
              </a:lnSpc>
              <a:spcBef>
                <a:spcPct val="50000"/>
              </a:spcBef>
            </a:pPr>
            <a:r>
              <a:rPr lang="en-US" altLang="zh-CN" sz="1800" b="1" dirty="0"/>
              <a:t>Suppose you are going to attend a conference, make a checklist for it.</a:t>
            </a:r>
            <a:endParaRPr lang="en-US" altLang="zh-CN" sz="1800" b="1" dirty="0"/>
          </a:p>
          <a:p>
            <a:pPr eaLnBrk="1" hangingPunct="1">
              <a:lnSpc>
                <a:spcPts val="1200"/>
              </a:lnSpc>
              <a:spcBef>
                <a:spcPct val="50000"/>
              </a:spcBef>
            </a:pPr>
            <a:r>
              <a:rPr lang="en-US" altLang="zh-CN" b="1" dirty="0"/>
              <a:t>Before the conference: </a:t>
            </a:r>
            <a:endParaRPr lang="en-US" altLang="zh-CN" b="1" dirty="0"/>
          </a:p>
          <a:p>
            <a:pPr marL="285750" indent="-285750" eaLnBrk="1" hangingPunct="1">
              <a:lnSpc>
                <a:spcPts val="1200"/>
              </a:lnSpc>
              <a:spcBef>
                <a:spcPct val="50000"/>
              </a:spcBef>
              <a:buFont typeface="Wingdings" panose="05000000000000000000" pitchFamily="2" charset="2"/>
              <a:buChar char="Ø"/>
            </a:pPr>
            <a:r>
              <a:rPr lang="en-US" altLang="zh-CN" dirty="0"/>
              <a:t> Booking your conference</a:t>
            </a:r>
            <a:endParaRPr lang="en-US" altLang="zh-CN" dirty="0"/>
          </a:p>
          <a:p>
            <a:pPr marL="285750" indent="-285750" eaLnBrk="1" hangingPunct="1">
              <a:lnSpc>
                <a:spcPts val="1200"/>
              </a:lnSpc>
              <a:spcBef>
                <a:spcPct val="50000"/>
              </a:spcBef>
              <a:buFont typeface="Wingdings" panose="05000000000000000000" pitchFamily="2" charset="2"/>
              <a:buChar char="Ø"/>
            </a:pPr>
            <a:r>
              <a:rPr lang="en-US" altLang="zh-CN" dirty="0"/>
              <a:t> </a:t>
            </a:r>
            <a:endParaRPr lang="en-US" altLang="zh-CN" dirty="0"/>
          </a:p>
          <a:p>
            <a:pPr marL="285750" indent="-285750" eaLnBrk="1" hangingPunct="1">
              <a:lnSpc>
                <a:spcPts val="1200"/>
              </a:lnSpc>
              <a:spcBef>
                <a:spcPct val="50000"/>
              </a:spcBef>
              <a:buFont typeface="Wingdings" panose="05000000000000000000" pitchFamily="2" charset="2"/>
              <a:buChar char="Ø"/>
            </a:pPr>
            <a:r>
              <a:rPr lang="en-US" altLang="zh-CN" dirty="0"/>
              <a:t> </a:t>
            </a:r>
            <a:endParaRPr lang="en-US" altLang="zh-CN" dirty="0"/>
          </a:p>
          <a:p>
            <a:pPr eaLnBrk="1" hangingPunct="1">
              <a:lnSpc>
                <a:spcPts val="1200"/>
              </a:lnSpc>
              <a:spcBef>
                <a:spcPct val="50000"/>
              </a:spcBef>
            </a:pPr>
            <a:r>
              <a:rPr lang="en-US" altLang="zh-CN" b="1" dirty="0"/>
              <a:t>During the conference (Attending the conference)</a:t>
            </a:r>
            <a:r>
              <a:rPr lang="zh-CN" altLang="en-US" b="1" dirty="0"/>
              <a:t>：</a:t>
            </a:r>
            <a:endParaRPr lang="en-US" altLang="zh-CN" b="1" dirty="0"/>
          </a:p>
          <a:p>
            <a:pPr marL="285750" indent="-285750" eaLnBrk="1" hangingPunct="1">
              <a:lnSpc>
                <a:spcPts val="1200"/>
              </a:lnSpc>
              <a:spcBef>
                <a:spcPct val="50000"/>
              </a:spcBef>
              <a:buFont typeface="Wingdings" panose="05000000000000000000" pitchFamily="2" charset="2"/>
              <a:buChar char="Ø"/>
            </a:pPr>
            <a:r>
              <a:rPr lang="en-US" altLang="zh-CN" dirty="0"/>
              <a:t> Register early</a:t>
            </a:r>
            <a:endParaRPr lang="en-US" altLang="zh-CN" dirty="0"/>
          </a:p>
          <a:p>
            <a:pPr marL="285750" indent="-285750" eaLnBrk="1" hangingPunct="1">
              <a:lnSpc>
                <a:spcPts val="1200"/>
              </a:lnSpc>
              <a:spcBef>
                <a:spcPct val="50000"/>
              </a:spcBef>
              <a:buFont typeface="Wingdings" panose="05000000000000000000" pitchFamily="2" charset="2"/>
              <a:buChar char="Ø"/>
            </a:pPr>
            <a:r>
              <a:rPr lang="en-US" altLang="zh-CN" dirty="0"/>
              <a:t> </a:t>
            </a:r>
            <a:endParaRPr lang="en-US" altLang="zh-CN" dirty="0"/>
          </a:p>
          <a:p>
            <a:pPr marL="285750" indent="-285750" eaLnBrk="1" hangingPunct="1">
              <a:lnSpc>
                <a:spcPts val="1200"/>
              </a:lnSpc>
              <a:spcBef>
                <a:spcPct val="50000"/>
              </a:spcBef>
              <a:buFont typeface="Wingdings" panose="05000000000000000000" pitchFamily="2" charset="2"/>
              <a:buChar char="Ø"/>
            </a:pPr>
            <a:r>
              <a:rPr lang="en-US" altLang="zh-CN" dirty="0"/>
              <a:t> </a:t>
            </a:r>
            <a:endParaRPr lang="en-US" altLang="zh-CN" dirty="0"/>
          </a:p>
          <a:p>
            <a:pPr eaLnBrk="1" hangingPunct="1">
              <a:lnSpc>
                <a:spcPts val="1200"/>
              </a:lnSpc>
              <a:spcBef>
                <a:spcPct val="50000"/>
              </a:spcBef>
            </a:pPr>
            <a:r>
              <a:rPr lang="en-US" altLang="zh-CN" b="1" dirty="0"/>
              <a:t>After the conference</a:t>
            </a:r>
            <a:endParaRPr lang="en-US" altLang="zh-CN" b="1" dirty="0"/>
          </a:p>
          <a:p>
            <a:pPr marL="285750" indent="-285750" eaLnBrk="1" hangingPunct="1">
              <a:spcBef>
                <a:spcPct val="50000"/>
              </a:spcBef>
              <a:buFont typeface="Wingdings" panose="05000000000000000000" pitchFamily="2" charset="2"/>
              <a:buChar char="Ø"/>
            </a:pPr>
            <a:r>
              <a:rPr lang="en-US" altLang="zh-CN" dirty="0"/>
              <a:t>Following up with new contacts</a:t>
            </a:r>
            <a:endParaRPr lang="en-US" altLang="zh-CN" dirty="0"/>
          </a:p>
          <a:p>
            <a:pPr marL="285750" indent="-285750" eaLnBrk="1" hangingPunct="1">
              <a:spcBef>
                <a:spcPct val="50000"/>
              </a:spcBef>
              <a:buFont typeface="Wingdings" panose="05000000000000000000" pitchFamily="2" charset="2"/>
              <a:buChar char="Ø"/>
            </a:pPr>
            <a:r>
              <a:rPr lang="en-US" altLang="zh-CN" dirty="0"/>
              <a:t> </a:t>
            </a:r>
            <a:endParaRPr lang="en-US" altLang="zh-CN" dirty="0"/>
          </a:p>
          <a:p>
            <a:pPr marL="285750" indent="-285750" eaLnBrk="1" hangingPunct="1">
              <a:spcBef>
                <a:spcPct val="50000"/>
              </a:spcBef>
              <a:buFont typeface="Wingdings" panose="05000000000000000000" pitchFamily="2" charset="2"/>
              <a:buChar char="Ø"/>
            </a:pPr>
            <a:r>
              <a:rPr lang="en-US" altLang="zh-CN" dirty="0"/>
              <a:t> </a:t>
            </a:r>
            <a:endParaRPr lang="en-US" altLang="zh-CN"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2" name="Text Box 4"/>
          <p:cNvSpPr txBox="1">
            <a:spLocks noChangeArrowheads="1"/>
          </p:cNvSpPr>
          <p:nvPr/>
        </p:nvSpPr>
        <p:spPr bwMode="auto">
          <a:xfrm>
            <a:off x="1387476" y="748897"/>
            <a:ext cx="6940550"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ts val="1200"/>
              </a:lnSpc>
              <a:spcBef>
                <a:spcPct val="50000"/>
              </a:spcBef>
            </a:pPr>
            <a:r>
              <a:rPr lang="en-US" altLang="zh-CN" sz="1800" b="1" dirty="0"/>
              <a:t>Suppose you are going to attend a conference, make a checklist for it.</a:t>
            </a:r>
            <a:endParaRPr lang="en-US" altLang="zh-CN" sz="1800" b="1" dirty="0"/>
          </a:p>
          <a:p>
            <a:pPr eaLnBrk="1" hangingPunct="1">
              <a:lnSpc>
                <a:spcPts val="1200"/>
              </a:lnSpc>
              <a:spcBef>
                <a:spcPct val="50000"/>
              </a:spcBef>
            </a:pPr>
            <a:r>
              <a:rPr lang="en-US" altLang="zh-CN" b="1" dirty="0"/>
              <a:t>Before the conference: </a:t>
            </a:r>
            <a:endParaRPr lang="en-US" altLang="zh-CN" b="1" dirty="0"/>
          </a:p>
          <a:p>
            <a:pPr marL="285750" indent="-285750" eaLnBrk="1" hangingPunct="1">
              <a:lnSpc>
                <a:spcPts val="1200"/>
              </a:lnSpc>
              <a:spcBef>
                <a:spcPct val="50000"/>
              </a:spcBef>
              <a:buFont typeface="Wingdings" panose="05000000000000000000" pitchFamily="2" charset="2"/>
              <a:buChar char="Ø"/>
            </a:pPr>
            <a:r>
              <a:rPr lang="en-US" altLang="zh-CN" dirty="0"/>
              <a:t>Booking your conference</a:t>
            </a:r>
            <a:endParaRPr lang="en-US" altLang="zh-CN" dirty="0"/>
          </a:p>
          <a:p>
            <a:pPr marL="285750" indent="-285750" eaLnBrk="1" hangingPunct="1">
              <a:lnSpc>
                <a:spcPts val="1200"/>
              </a:lnSpc>
              <a:spcBef>
                <a:spcPct val="50000"/>
              </a:spcBef>
              <a:buFont typeface="Wingdings" panose="05000000000000000000" pitchFamily="2" charset="2"/>
              <a:buChar char="Ø"/>
            </a:pPr>
            <a:r>
              <a:rPr lang="en-US" altLang="zh-CN" u="sng" dirty="0"/>
              <a:t>Booking your accommodation</a:t>
            </a:r>
            <a:endParaRPr lang="en-US" altLang="zh-CN" u="sng" dirty="0"/>
          </a:p>
          <a:p>
            <a:pPr marL="285750" indent="-285750" eaLnBrk="1" hangingPunct="1">
              <a:lnSpc>
                <a:spcPts val="1200"/>
              </a:lnSpc>
              <a:spcBef>
                <a:spcPct val="50000"/>
              </a:spcBef>
              <a:buFont typeface="Wingdings" panose="05000000000000000000" pitchFamily="2" charset="2"/>
              <a:buChar char="Ø"/>
            </a:pPr>
            <a:r>
              <a:rPr lang="en-US" altLang="zh-CN" u="sng" dirty="0"/>
              <a:t>Booking your travel </a:t>
            </a:r>
            <a:endParaRPr lang="en-US" altLang="zh-CN" u="sng" dirty="0"/>
          </a:p>
          <a:p>
            <a:pPr marL="285750" indent="-285750" eaLnBrk="1" hangingPunct="1">
              <a:lnSpc>
                <a:spcPts val="1200"/>
              </a:lnSpc>
              <a:spcBef>
                <a:spcPct val="50000"/>
              </a:spcBef>
              <a:buFont typeface="Wingdings" panose="05000000000000000000" pitchFamily="2" charset="2"/>
              <a:buChar char="Ø"/>
            </a:pPr>
            <a:r>
              <a:rPr lang="en-US" altLang="zh-CN" u="sng" dirty="0"/>
              <a:t>Preparing to travel (making a packing list)</a:t>
            </a:r>
            <a:endParaRPr lang="en-US" altLang="zh-CN" u="sng" dirty="0"/>
          </a:p>
          <a:p>
            <a:pPr eaLnBrk="1" hangingPunct="1">
              <a:lnSpc>
                <a:spcPts val="1200"/>
              </a:lnSpc>
              <a:spcBef>
                <a:spcPct val="50000"/>
              </a:spcBef>
            </a:pPr>
            <a:r>
              <a:rPr lang="en-US" altLang="zh-CN" b="1" dirty="0"/>
              <a:t>During the conference (Attending the conference)</a:t>
            </a:r>
            <a:r>
              <a:rPr lang="zh-CN" altLang="en-US" b="1" dirty="0"/>
              <a:t>：</a:t>
            </a:r>
            <a:endParaRPr lang="en-US" altLang="zh-CN" b="1" dirty="0"/>
          </a:p>
          <a:p>
            <a:pPr marL="285750" indent="-285750" eaLnBrk="1" hangingPunct="1">
              <a:lnSpc>
                <a:spcPts val="1200"/>
              </a:lnSpc>
              <a:spcBef>
                <a:spcPct val="50000"/>
              </a:spcBef>
              <a:buFont typeface="Wingdings" panose="05000000000000000000" pitchFamily="2" charset="2"/>
              <a:buChar char="Ø"/>
            </a:pPr>
            <a:r>
              <a:rPr lang="en-US" altLang="zh-CN" dirty="0"/>
              <a:t> Register early</a:t>
            </a:r>
            <a:endParaRPr lang="en-US" altLang="zh-CN" dirty="0"/>
          </a:p>
          <a:p>
            <a:pPr marL="285750" indent="-285750">
              <a:lnSpc>
                <a:spcPts val="1200"/>
              </a:lnSpc>
              <a:spcBef>
                <a:spcPct val="50000"/>
              </a:spcBef>
              <a:buFont typeface="Wingdings" panose="05000000000000000000" pitchFamily="2" charset="2"/>
              <a:buChar char="Ø"/>
            </a:pPr>
            <a:r>
              <a:rPr lang="en-US" altLang="zh-CN" u="sng" dirty="0"/>
              <a:t> Planning your sessions</a:t>
            </a:r>
            <a:endParaRPr lang="en-US" altLang="zh-CN" u="sng" dirty="0"/>
          </a:p>
          <a:p>
            <a:pPr marL="285750" indent="-285750">
              <a:lnSpc>
                <a:spcPts val="1200"/>
              </a:lnSpc>
              <a:spcBef>
                <a:spcPct val="50000"/>
              </a:spcBef>
              <a:buFont typeface="Wingdings" panose="05000000000000000000" pitchFamily="2" charset="2"/>
              <a:buChar char="Ø"/>
            </a:pPr>
            <a:r>
              <a:rPr lang="en-US" altLang="zh-CN" u="sng" dirty="0"/>
              <a:t> Participating actively</a:t>
            </a:r>
            <a:endParaRPr lang="en-US" altLang="zh-CN" u="sng" dirty="0"/>
          </a:p>
          <a:p>
            <a:pPr marL="285750" indent="-285750">
              <a:lnSpc>
                <a:spcPts val="1200"/>
              </a:lnSpc>
              <a:spcBef>
                <a:spcPct val="50000"/>
              </a:spcBef>
              <a:buFont typeface="Wingdings" panose="05000000000000000000" pitchFamily="2" charset="2"/>
              <a:buChar char="Ø"/>
            </a:pPr>
            <a:r>
              <a:rPr lang="en-US" altLang="zh-CN" u="sng" dirty="0"/>
              <a:t> Taking notes</a:t>
            </a:r>
            <a:endParaRPr lang="en-US" altLang="zh-CN" u="sng" dirty="0"/>
          </a:p>
          <a:p>
            <a:pPr eaLnBrk="1" hangingPunct="1">
              <a:lnSpc>
                <a:spcPts val="1200"/>
              </a:lnSpc>
              <a:spcBef>
                <a:spcPct val="50000"/>
              </a:spcBef>
            </a:pPr>
            <a:r>
              <a:rPr lang="en-US" altLang="zh-CN" b="1" dirty="0"/>
              <a:t>After the conference</a:t>
            </a:r>
            <a:endParaRPr lang="en-US" altLang="zh-CN" b="1" dirty="0"/>
          </a:p>
          <a:p>
            <a:pPr marL="285750" indent="-285750" eaLnBrk="1" hangingPunct="1">
              <a:spcBef>
                <a:spcPct val="50000"/>
              </a:spcBef>
              <a:buFont typeface="Wingdings" panose="05000000000000000000" pitchFamily="2" charset="2"/>
              <a:buChar char="Ø"/>
            </a:pPr>
            <a:r>
              <a:rPr lang="en-US" altLang="zh-CN" dirty="0"/>
              <a:t>Following up with new contacts</a:t>
            </a:r>
            <a:endParaRPr lang="en-US" altLang="zh-CN" dirty="0"/>
          </a:p>
          <a:p>
            <a:pPr marL="285750" indent="-285750">
              <a:spcBef>
                <a:spcPct val="50000"/>
              </a:spcBef>
              <a:buFont typeface="Wingdings" panose="05000000000000000000" pitchFamily="2" charset="2"/>
              <a:buChar char="Ø"/>
            </a:pPr>
            <a:r>
              <a:rPr lang="en-US" altLang="zh-CN" u="sng" dirty="0"/>
              <a:t>Sharing what you learned with your team and company </a:t>
            </a:r>
            <a:endParaRPr lang="en-US" altLang="zh-CN" u="sng" dirty="0"/>
          </a:p>
          <a:p>
            <a:pPr marL="285750" indent="-285750">
              <a:spcBef>
                <a:spcPct val="50000"/>
              </a:spcBef>
              <a:buFont typeface="Wingdings" panose="05000000000000000000" pitchFamily="2" charset="2"/>
              <a:buChar char="Ø"/>
            </a:pPr>
            <a:r>
              <a:rPr lang="en-US" altLang="zh-CN" u="sng" dirty="0"/>
              <a:t> Updating your curriculum vitae </a:t>
            </a:r>
            <a:endParaRPr lang="en-US" altLang="zh-CN" u="sng"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13" end="1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888998" y="966005"/>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1004537" y="921555"/>
            <a:ext cx="80854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Enquiring about registration for an international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conference</a:t>
            </a:r>
            <a:endParaRPr lang="en-US" altLang="zh-CN" sz="2000" dirty="0">
              <a:latin typeface="Arial" panose="020B0604020202020204" pitchFamily="34" charset="0"/>
            </a:endParaRPr>
          </a:p>
        </p:txBody>
      </p:sp>
      <p:sp>
        <p:nvSpPr>
          <p:cNvPr id="7" name="内容占位符 4"/>
          <p:cNvSpPr/>
          <p:nvPr/>
        </p:nvSpPr>
        <p:spPr bwMode="auto">
          <a:xfrm>
            <a:off x="761999" y="1924674"/>
            <a:ext cx="7791451" cy="266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9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Jason Jones:</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t> the Director of Business Recruitment and Expansion Department, Temple</a:t>
            </a:r>
            <a:endParaRPr lang="en-US" altLang="zh-CN" sz="2000" dirty="0"/>
          </a:p>
          <a:p>
            <a:pPr>
              <a:buFont typeface="Arial" panose="020B0604020202020204" pitchFamily="34" charset="0"/>
              <a:buNone/>
            </a:pPr>
            <a:r>
              <a:rPr lang="en-US" altLang="zh-CN" sz="2000" dirty="0"/>
              <a:t>Economic Development Corporation Business Services</a:t>
            </a:r>
            <a:endParaRPr lang="zh-CN" altLang="en-US" sz="2000" dirty="0"/>
          </a:p>
        </p:txBody>
      </p:sp>
      <p:pic>
        <p:nvPicPr>
          <p:cNvPr id="9" name="Unit 8 Attendee's diary">
            <a:hlinkClick r:id="" action="ppaction://media"/>
          </p:cNvPr>
          <p:cNvPicPr>
            <a:picLocks noChangeAspect="1"/>
          </p:cNvPicPr>
          <p:nvPr>
            <a:audioFile r:link="rId2"/>
            <p:extLst>
              <p:ext uri="{DAA4B4D4-6D71-4841-9C94-3DE7FCFB9230}">
                <p14:media xmlns:p14="http://schemas.microsoft.com/office/powerpoint/2010/main" r:embed="rId3"/>
              </p:ext>
            </p:extLst>
          </p:nvPr>
        </p:nvPicPr>
        <p:blipFill>
          <a:blip r:embed="rId4"/>
          <a:stretch>
            <a:fillRect/>
          </a:stretch>
        </p:blipFill>
        <p:spPr>
          <a:xfrm>
            <a:off x="4454524" y="4460875"/>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87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001361" y="2010464"/>
            <a:ext cx="6623051" cy="266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900" dirty="0">
              <a:latin typeface="Arial" panose="020B0604020202020204" pitchFamily="34" charset="0"/>
            </a:endParaRPr>
          </a:p>
          <a:p>
            <a:pPr algn="just">
              <a:buFont typeface="Arial" panose="020B0604020202020204" pitchFamily="34" charset="0"/>
              <a:buNone/>
            </a:pPr>
            <a:r>
              <a:rPr lang="en-US" altLang="zh-CN" sz="1600" dirty="0">
                <a:latin typeface="Arial" panose="020B0604020202020204" pitchFamily="34" charset="0"/>
              </a:rPr>
              <a:t>1. I am calling to enquire ...</a:t>
            </a:r>
            <a:endParaRPr lang="en-US" altLang="zh-CN" sz="1600" dirty="0">
              <a:latin typeface="Arial" panose="020B0604020202020204" pitchFamily="34" charset="0"/>
            </a:endParaRPr>
          </a:p>
          <a:p>
            <a:pPr algn="just">
              <a:buFont typeface="Arial" panose="020B0604020202020204" pitchFamily="34" charset="0"/>
              <a:buNone/>
            </a:pPr>
            <a:r>
              <a:rPr lang="en-US" altLang="zh-CN" sz="1600" dirty="0">
                <a:latin typeface="Arial" panose="020B0604020202020204" pitchFamily="34" charset="0"/>
              </a:rPr>
              <a:t>2. What is the location of the convention center?</a:t>
            </a:r>
            <a:endParaRPr lang="en-US" altLang="zh-CN" sz="1600" dirty="0">
              <a:latin typeface="Arial" panose="020B0604020202020204" pitchFamily="34" charset="0"/>
            </a:endParaRPr>
          </a:p>
          <a:p>
            <a:pPr algn="just">
              <a:buFont typeface="Arial" panose="020B0604020202020204" pitchFamily="34" charset="0"/>
              <a:buNone/>
            </a:pPr>
            <a:r>
              <a:rPr lang="en-US" altLang="zh-CN" sz="1600" dirty="0">
                <a:latin typeface="Arial" panose="020B0604020202020204" pitchFamily="34" charset="0"/>
              </a:rPr>
              <a:t>3. What is the dress code?</a:t>
            </a:r>
            <a:endParaRPr lang="en-US" altLang="zh-CN" sz="1600" dirty="0">
              <a:latin typeface="Arial" panose="020B0604020202020204" pitchFamily="34" charset="0"/>
            </a:endParaRPr>
          </a:p>
          <a:p>
            <a:pPr algn="just">
              <a:buFont typeface="Arial" panose="020B0604020202020204" pitchFamily="34" charset="0"/>
              <a:buNone/>
            </a:pPr>
            <a:r>
              <a:rPr lang="en-US" altLang="zh-CN" sz="1600" dirty="0">
                <a:latin typeface="Arial" panose="020B0604020202020204" pitchFamily="34" charset="0"/>
              </a:rPr>
              <a:t>4. The dress code is business casual.</a:t>
            </a:r>
            <a:endParaRPr lang="en-US" altLang="zh-CN" sz="1600" dirty="0">
              <a:latin typeface="Arial" panose="020B0604020202020204" pitchFamily="34" charset="0"/>
            </a:endParaRPr>
          </a:p>
          <a:p>
            <a:pPr algn="just">
              <a:buFont typeface="Arial" panose="020B0604020202020204" pitchFamily="34" charset="0"/>
              <a:buNone/>
            </a:pPr>
            <a:r>
              <a:rPr lang="en-US" altLang="zh-CN" sz="1600" dirty="0">
                <a:latin typeface="Arial" panose="020B0604020202020204" pitchFamily="34" charset="0"/>
              </a:rPr>
              <a:t>5. How do I register…?</a:t>
            </a:r>
            <a:endParaRPr lang="en-US" altLang="zh-CN" sz="1600" dirty="0">
              <a:latin typeface="Arial" panose="020B0604020202020204" pitchFamily="34" charset="0"/>
            </a:endParaRPr>
          </a:p>
          <a:p>
            <a:pPr algn="just">
              <a:buFont typeface="Arial" panose="020B0604020202020204" pitchFamily="34" charset="0"/>
              <a:buNone/>
            </a:pPr>
            <a:r>
              <a:rPr lang="en-US" altLang="zh-CN" sz="1600" dirty="0">
                <a:latin typeface="Arial" panose="020B0604020202020204" pitchFamily="34" charset="0"/>
              </a:rPr>
              <a:t>6. How can I pay?</a:t>
            </a:r>
            <a:endParaRPr lang="en-US" altLang="zh-CN" sz="16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030040" y="913785"/>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1024290" y="1810409"/>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7" name="内容占位符 4"/>
          <p:cNvSpPr/>
          <p:nvPr/>
        </p:nvSpPr>
        <p:spPr bwMode="auto">
          <a:xfrm>
            <a:off x="1121376" y="821937"/>
            <a:ext cx="80854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Enquiring about registration for an international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conference</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30040" y="913785"/>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7" name="内容占位符 4"/>
          <p:cNvSpPr/>
          <p:nvPr/>
        </p:nvSpPr>
        <p:spPr bwMode="auto">
          <a:xfrm>
            <a:off x="1121376" y="821937"/>
            <a:ext cx="80854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Enquiring about registration for an international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conference</a:t>
            </a:r>
            <a:endParaRPr lang="en-US" altLang="zh-CN" sz="2000" dirty="0">
              <a:latin typeface="Arial" panose="020B0604020202020204" pitchFamily="34" charset="0"/>
            </a:endParaRPr>
          </a:p>
        </p:txBody>
      </p:sp>
      <p:sp>
        <p:nvSpPr>
          <p:cNvPr id="6"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Hello, Saidel Exhibition Co., Ltd., how can I help you?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Hello, this is Jason Jones, Director of Business Recruitment and Expansion Department of Temple Economic Development Corporation Business Services. </a:t>
            </a:r>
            <a:r>
              <a:rPr lang="en-US" altLang="zh-CN" sz="1600" u="sng" dirty="0">
                <a:latin typeface="Arial" panose="020B0604020202020204" pitchFamily="34" charset="0"/>
              </a:rPr>
              <a:t>I am calling to enquire about</a:t>
            </a:r>
            <a:r>
              <a:rPr lang="en-US" altLang="zh-CN" sz="1600" dirty="0">
                <a:latin typeface="Arial" panose="020B0604020202020204" pitchFamily="34" charset="0"/>
              </a:rPr>
              <a:t> the annual Toys &amp; Games Summit. I have a few questions to ask.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Go ahead please.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 </a:t>
            </a:r>
            <a:r>
              <a:rPr lang="en-US" altLang="zh-CN" sz="1600" dirty="0">
                <a:latin typeface="Arial" panose="020B0604020202020204" pitchFamily="34" charset="0"/>
              </a:rPr>
              <a:t>When will the conference be held?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The conference is scheduled from January 11 to 12. The registration desk will be open at 8:00 am on Tuesday, January 11.</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30040" y="913785"/>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7" name="内容占位符 4"/>
          <p:cNvSpPr/>
          <p:nvPr/>
        </p:nvSpPr>
        <p:spPr bwMode="auto">
          <a:xfrm>
            <a:off x="1121376" y="821937"/>
            <a:ext cx="80854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Enquiring about registration for an international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conference</a:t>
            </a:r>
            <a:endParaRPr lang="en-US" altLang="zh-CN" sz="2000" dirty="0">
              <a:latin typeface="Arial" panose="020B0604020202020204" pitchFamily="34" charset="0"/>
            </a:endParaRPr>
          </a:p>
        </p:txBody>
      </p:sp>
      <p:sp>
        <p:nvSpPr>
          <p:cNvPr id="6"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a:t>
            </a:r>
            <a:r>
              <a:rPr lang="en-US" altLang="zh-CN" sz="1600" u="sng" dirty="0">
                <a:latin typeface="Arial" panose="020B0604020202020204" pitchFamily="34" charset="0"/>
              </a:rPr>
              <a:t>What is the location of the convention center?</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Hong Kong Convention and Exhibition Center, 1 Expo Drive, Wanchai.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 </a:t>
            </a:r>
            <a:r>
              <a:rPr lang="en-US" altLang="zh-CN" sz="1600" u="sng" dirty="0">
                <a:latin typeface="Arial" panose="020B0604020202020204" pitchFamily="34" charset="0"/>
              </a:rPr>
              <a:t>What is the dress code?</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u="sng" dirty="0">
                <a:latin typeface="Arial" panose="020B0604020202020204" pitchFamily="34" charset="0"/>
              </a:rPr>
              <a:t>The dress code is business casual.</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Is there transportation from your value-for-money hotels to the convention center?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Yes, shuttle buses will be available. A much more detailed schedule will be posted about three weeks before the conference begins.</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30040" y="913785"/>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7" name="内容占位符 4"/>
          <p:cNvSpPr/>
          <p:nvPr/>
        </p:nvSpPr>
        <p:spPr bwMode="auto">
          <a:xfrm>
            <a:off x="1121376" y="821937"/>
            <a:ext cx="80854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Enquiring about registration for an international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conference</a:t>
            </a:r>
            <a:endParaRPr lang="en-US" altLang="zh-CN" sz="2000" dirty="0">
              <a:latin typeface="Arial" panose="020B0604020202020204" pitchFamily="34" charset="0"/>
            </a:endParaRPr>
          </a:p>
        </p:txBody>
      </p:sp>
      <p:sp>
        <p:nvSpPr>
          <p:cNvPr id="6"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 </a:t>
            </a:r>
            <a:r>
              <a:rPr lang="en-US" altLang="zh-CN" sz="1600" u="sng" dirty="0">
                <a:latin typeface="Arial" panose="020B0604020202020204" pitchFamily="34" charset="0"/>
              </a:rPr>
              <a:t>How do I register</a:t>
            </a:r>
            <a:r>
              <a:rPr lang="en-US" altLang="zh-CN" sz="1600" dirty="0">
                <a:latin typeface="Arial" panose="020B0604020202020204" pitchFamily="34" charset="0"/>
              </a:rPr>
              <a:t> if I want to attend?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All of our speakers are invited already. General attendees may go to our website and register by following the guide step by step.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Then, </a:t>
            </a:r>
            <a:r>
              <a:rPr lang="en-US" altLang="zh-CN" sz="1600" u="sng" dirty="0">
                <a:latin typeface="Arial" panose="020B0604020202020204" pitchFamily="34" charset="0"/>
              </a:rPr>
              <a:t>how can I pay</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During the registration process, follow the instructions on the invoice to complete the payment.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Jason:</a:t>
            </a:r>
            <a:r>
              <a:rPr lang="en-US" altLang="zh-CN" sz="1600" dirty="0">
                <a:latin typeface="Arial" panose="020B0604020202020204" pitchFamily="34" charset="0"/>
              </a:rPr>
              <a:t> I got it. Thank you very much for all of your help.</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You are welcome.</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52162" y="1829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885022" y="958265"/>
            <a:ext cx="12278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1052162" y="888999"/>
            <a:ext cx="80854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Enquiring about registration for an international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conference</a:t>
            </a:r>
            <a:endParaRPr lang="en-US" altLang="zh-CN" sz="2000" dirty="0">
              <a:latin typeface="Arial" panose="020B0604020202020204" pitchFamily="34" charset="0"/>
            </a:endParaRPr>
          </a:p>
        </p:txBody>
      </p:sp>
      <p:sp>
        <p:nvSpPr>
          <p:cNvPr id="7" name="内容占位符 2"/>
          <p:cNvSpPr/>
          <p:nvPr/>
        </p:nvSpPr>
        <p:spPr bwMode="auto">
          <a:xfrm>
            <a:off x="850666" y="2132313"/>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8" name="内容占位符 2"/>
          <p:cNvSpPr/>
          <p:nvPr/>
        </p:nvSpPr>
        <p:spPr bwMode="auto">
          <a:xfrm>
            <a:off x="850666" y="2786409"/>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and Jason Jones and role-play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5962" y="5721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73617" y="730981"/>
            <a:ext cx="12182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553453" y="1743430"/>
            <a:ext cx="8269823"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4  </a:t>
            </a:r>
            <a:r>
              <a:rPr lang="en-US" altLang="zh-CN" sz="2000" dirty="0">
                <a:solidFill>
                  <a:srgbClr val="0070C0"/>
                </a:solidFill>
              </a:rPr>
              <a:t>Simulation:  Make up a dialog with your partner, taking the roles of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Mr. Hemingway and Ms. Tao.</a:t>
            </a:r>
            <a:endParaRPr lang="en-US" altLang="zh-CN" sz="2000" dirty="0">
              <a:solidFill>
                <a:srgbClr val="0070C0"/>
              </a:solidFill>
            </a:endParaRPr>
          </a:p>
        </p:txBody>
      </p:sp>
      <p:sp>
        <p:nvSpPr>
          <p:cNvPr id="6" name="内容占位符 2"/>
          <p:cNvSpPr/>
          <p:nvPr/>
        </p:nvSpPr>
        <p:spPr bwMode="auto">
          <a:xfrm>
            <a:off x="479799" y="2571750"/>
            <a:ext cx="8269823" cy="198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Joe Hemingway is the Marketing Manager of the Organizing Committee of International Conference on Frontiers of Artificial Intelligence and Machine Learning. Ms. Yue Tao, the Marketing Manager of an artificial intelligence company, calls to enquire about registration and detailed information about the conference she is going to attend.</a:t>
            </a:r>
            <a:endParaRPr lang="en-US" altLang="zh-CN" sz="2000" dirty="0"/>
          </a:p>
        </p:txBody>
      </p:sp>
      <p:sp>
        <p:nvSpPr>
          <p:cNvPr id="9" name="内容占位符 4"/>
          <p:cNvSpPr/>
          <p:nvPr/>
        </p:nvSpPr>
        <p:spPr bwMode="auto">
          <a:xfrm>
            <a:off x="1124351" y="639132"/>
            <a:ext cx="80854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Enquiring about registration for an international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conference</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5962" y="5721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15865" y="848048"/>
            <a:ext cx="12182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7" name="内容占位符 2"/>
          <p:cNvSpPr/>
          <p:nvPr/>
        </p:nvSpPr>
        <p:spPr bwMode="auto">
          <a:xfrm>
            <a:off x="774249" y="1739718"/>
            <a:ext cx="8303678" cy="955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International Conference on Frontiers of Artificial Intelligence   </a:t>
            </a:r>
            <a:endParaRPr lang="en-US" altLang="zh-CN" sz="2000" b="1" dirty="0">
              <a:solidFill>
                <a:srgbClr val="0070C0"/>
              </a:solidFill>
            </a:endParaRPr>
          </a:p>
          <a:p>
            <a:pPr>
              <a:buFont typeface="Arial" panose="020B0604020202020204" pitchFamily="34" charset="0"/>
              <a:buNone/>
            </a:pPr>
            <a:r>
              <a:rPr lang="en-US" altLang="zh-CN" sz="2000" b="1" dirty="0">
                <a:solidFill>
                  <a:srgbClr val="0070C0"/>
                </a:solidFill>
              </a:rPr>
              <a:t>                      and Machine Learning </a:t>
            </a:r>
            <a:r>
              <a:rPr lang="zh-CN" altLang="en-US" sz="2000" b="1" dirty="0">
                <a:solidFill>
                  <a:srgbClr val="0070C0"/>
                </a:solidFill>
              </a:rPr>
              <a:t>人工智能与机器学习国际会议</a:t>
            </a:r>
            <a:endParaRPr lang="en-US" altLang="zh-CN" sz="2000" dirty="0">
              <a:solidFill>
                <a:srgbClr val="0070C0"/>
              </a:solidFill>
            </a:endParaRPr>
          </a:p>
        </p:txBody>
      </p:sp>
      <p:sp>
        <p:nvSpPr>
          <p:cNvPr id="8" name="内容占位符 2"/>
          <p:cNvSpPr/>
          <p:nvPr/>
        </p:nvSpPr>
        <p:spPr bwMode="auto">
          <a:xfrm>
            <a:off x="572704" y="2641277"/>
            <a:ext cx="8152598"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International Conference on Frontiers of Artificial Intelligence and Machine Learning (FAIML) is organized by the International Academy of Science and Engineering for Development (IASED). The conference is an ideal platform for keeping up with advances and changes to a consistently transforming AI field.</a:t>
            </a:r>
            <a:endParaRPr lang="en-US" altLang="zh-CN" sz="2000" dirty="0"/>
          </a:p>
        </p:txBody>
      </p:sp>
      <p:sp>
        <p:nvSpPr>
          <p:cNvPr id="3" name="内容占位符 4"/>
          <p:cNvSpPr/>
          <p:nvPr/>
        </p:nvSpPr>
        <p:spPr bwMode="auto">
          <a:xfrm>
            <a:off x="1058512" y="756199"/>
            <a:ext cx="80854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Enquiring about registration for an international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conference</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71186" y="335585"/>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ea typeface="宋体" panose="02010600030101010101" pitchFamily="2" charset="-122"/>
                <a:cs typeface="+mn-cs"/>
              </a:rPr>
              <a:t>Designing an Agenda</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743075" y="1266825"/>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Work in groups of four. Search the Internet for information on a conference you are interested in.</a:t>
            </a:r>
            <a:r>
              <a:rPr lang="en-US" altLang="zh-CN" sz="1800" b="1" dirty="0">
                <a:solidFill>
                  <a:srgbClr val="663300"/>
                </a:solidFill>
              </a:rPr>
              <a:t> </a:t>
            </a:r>
            <a:endParaRPr lang="en-US" altLang="zh-CN" sz="1800" b="1" dirty="0">
              <a:solidFill>
                <a:srgbClr val="663300"/>
              </a:solidFill>
            </a:endParaRPr>
          </a:p>
        </p:txBody>
      </p:sp>
      <p:sp>
        <p:nvSpPr>
          <p:cNvPr id="4" name="圆角矩形 6">
            <a:hlinkClick r:id="rId1"/>
          </p:cNvPr>
          <p:cNvSpPr>
            <a:spLocks noChangeArrowheads="1"/>
          </p:cNvSpPr>
          <p:nvPr/>
        </p:nvSpPr>
        <p:spPr bwMode="auto">
          <a:xfrm>
            <a:off x="438150" y="1450608"/>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1</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5" y="1993799"/>
            <a:ext cx="7053263" cy="1211013"/>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Design an agenda for the conference in paper form. Refer to Sample Study and involve the key sections.</a:t>
            </a:r>
            <a:endParaRPr lang="en-US" altLang="zh-CN" sz="1600" dirty="0"/>
          </a:p>
          <a:p>
            <a:r>
              <a:rPr lang="en-US" altLang="zh-CN" sz="1600" dirty="0"/>
              <a:t>the header</a:t>
            </a:r>
            <a:endParaRPr lang="en-US" altLang="zh-CN" sz="1600" dirty="0"/>
          </a:p>
          <a:p>
            <a:r>
              <a:rPr lang="en-US" altLang="zh-CN" sz="1600" dirty="0"/>
              <a:t>the body</a:t>
            </a:r>
            <a:endParaRPr lang="en-US" altLang="zh-CN" sz="1600" dirty="0"/>
          </a:p>
        </p:txBody>
      </p:sp>
      <p:sp>
        <p:nvSpPr>
          <p:cNvPr id="6" name="圆角矩形 6">
            <a:hlinkClick r:id="rId1"/>
          </p:cNvPr>
          <p:cNvSpPr>
            <a:spLocks noChangeArrowheads="1"/>
          </p:cNvSpPr>
          <p:nvPr/>
        </p:nvSpPr>
        <p:spPr bwMode="auto">
          <a:xfrm>
            <a:off x="438150" y="2272633"/>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2</a:t>
            </a:r>
            <a:endParaRPr lang="en-US" altLang="zh-CN" sz="2000" b="1" dirty="0">
              <a:solidFill>
                <a:srgbClr val="663300"/>
              </a:solidFill>
              <a:latin typeface="Arial" panose="020B0604020202020204" pitchFamily="34" charset="0"/>
            </a:endParaRPr>
          </a:p>
        </p:txBody>
      </p:sp>
      <p:sp>
        <p:nvSpPr>
          <p:cNvPr id="9" name="Rectangle 5"/>
          <p:cNvSpPr txBox="1">
            <a:spLocks noChangeArrowheads="1"/>
          </p:cNvSpPr>
          <p:nvPr/>
        </p:nvSpPr>
        <p:spPr>
          <a:xfrm>
            <a:off x="1743074" y="3301044"/>
            <a:ext cx="7053263" cy="553473"/>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Illustrate the agenda designed by your group in class next time.</a:t>
            </a:r>
            <a:endParaRPr lang="en-US" altLang="zh-CN" sz="1600" dirty="0"/>
          </a:p>
        </p:txBody>
      </p:sp>
      <p:sp>
        <p:nvSpPr>
          <p:cNvPr id="10" name="圆角矩形 6">
            <a:hlinkClick r:id="rId1"/>
          </p:cNvPr>
          <p:cNvSpPr>
            <a:spLocks noChangeArrowheads="1"/>
          </p:cNvSpPr>
          <p:nvPr/>
        </p:nvSpPr>
        <p:spPr bwMode="auto">
          <a:xfrm>
            <a:off x="438149" y="3301638"/>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3</a:t>
            </a:r>
            <a:endParaRPr lang="en-US" altLang="zh-CN" sz="2000" b="1" dirty="0">
              <a:solidFill>
                <a:srgbClr val="663300"/>
              </a:solidFill>
              <a:latin typeface="Arial" panose="020B0604020202020204" pitchFamily="34" charset="0"/>
            </a:endParaRPr>
          </a:p>
        </p:txBody>
      </p:sp>
      <p:sp>
        <p:nvSpPr>
          <p:cNvPr id="7" name="Rectangle 5"/>
          <p:cNvSpPr txBox="1">
            <a:spLocks noChangeArrowheads="1"/>
          </p:cNvSpPr>
          <p:nvPr/>
        </p:nvSpPr>
        <p:spPr>
          <a:xfrm>
            <a:off x="1743074" y="3942708"/>
            <a:ext cx="7053263" cy="553473"/>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 Give comments on the agendas of other groups in terms of content and creativity.</a:t>
            </a:r>
            <a:endParaRPr lang="en-US" altLang="zh-CN" sz="1600" dirty="0"/>
          </a:p>
        </p:txBody>
      </p:sp>
      <p:sp>
        <p:nvSpPr>
          <p:cNvPr id="8" name="圆角矩形 6">
            <a:hlinkClick r:id="rId1"/>
          </p:cNvPr>
          <p:cNvSpPr>
            <a:spLocks noChangeArrowheads="1"/>
          </p:cNvSpPr>
          <p:nvPr/>
        </p:nvSpPr>
        <p:spPr bwMode="auto">
          <a:xfrm>
            <a:off x="438149" y="3943302"/>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4</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PPT</a:t>
            </a:r>
            <a:r>
              <a:rPr kumimoji="0" lang="zh-CN" altLang="en-US" sz="100" b="0" i="0" u="none" strike="noStrike" kern="0" cap="none" spc="0" normalizeH="0" baseline="0" noProof="0" dirty="0">
                <a:ln>
                  <a:noFill/>
                </a:ln>
                <a:solidFill>
                  <a:sysClr val="window" lastClr="FFFFFF"/>
                </a:solidFill>
                <a:effectLst/>
                <a:uLnTx/>
                <a:uFillTx/>
              </a:rPr>
              <a:t>论坛：</a:t>
            </a:r>
            <a:r>
              <a:rPr kumimoji="0" lang="en-US" altLang="zh-CN" sz="100" b="0" i="0" u="none" strike="noStrike" kern="0" cap="none" spc="0" normalizeH="0" baseline="0" noProof="0" dirty="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6" name="图片 55"/>
          <p:cNvPicPr>
            <a:picLocks noChangeAspect="1"/>
          </p:cNvPicPr>
          <p:nvPr/>
        </p:nvPicPr>
        <p:blipFill>
          <a:blip r:embed="rId1"/>
          <a:stretch>
            <a:fillRect/>
          </a:stretch>
        </p:blipFill>
        <p:spPr>
          <a:xfrm>
            <a:off x="-662" y="0"/>
            <a:ext cx="9144000" cy="5143500"/>
          </a:xfrm>
          <a:prstGeom prst="rect">
            <a:avLst/>
          </a:prstGeom>
        </p:spPr>
      </p:pic>
      <p:cxnSp>
        <p:nvCxnSpPr>
          <p:cNvPr id="57" name="直接连接符 56"/>
          <p:cNvCxnSpPr/>
          <p:nvPr/>
        </p:nvCxnSpPr>
        <p:spPr>
          <a:xfrm flipV="1">
            <a:off x="2587898" y="3386105"/>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7"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grpSp>
        <p:nvGrpSpPr>
          <p:cNvPr id="28" name="组合 27"/>
          <p:cNvGrpSpPr/>
          <p:nvPr/>
        </p:nvGrpSpPr>
        <p:grpSpPr>
          <a:xfrm>
            <a:off x="1337552" y="1523738"/>
            <a:ext cx="1995806" cy="1989470"/>
            <a:chOff x="3841256" y="473794"/>
            <a:chExt cx="1448395" cy="1443797"/>
          </a:xfrm>
        </p:grpSpPr>
        <p:grpSp>
          <p:nvGrpSpPr>
            <p:cNvPr id="29" name="组合 28"/>
            <p:cNvGrpSpPr/>
            <p:nvPr/>
          </p:nvGrpSpPr>
          <p:grpSpPr>
            <a:xfrm>
              <a:off x="3841256" y="473794"/>
              <a:ext cx="1448395" cy="1443797"/>
              <a:chOff x="4319641" y="1941261"/>
              <a:chExt cx="1463132" cy="1458487"/>
            </a:xfrm>
          </p:grpSpPr>
          <p:sp>
            <p:nvSpPr>
              <p:cNvPr id="31" name="Oval 19"/>
              <p:cNvSpPr>
                <a:spLocks noChangeArrowheads="1"/>
              </p:cNvSpPr>
              <p:nvPr/>
            </p:nvSpPr>
            <p:spPr bwMode="auto">
              <a:xfrm>
                <a:off x="4319641" y="1941261"/>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32" name="Oval 19"/>
              <p:cNvSpPr>
                <a:spLocks noChangeArrowheads="1"/>
              </p:cNvSpPr>
              <p:nvPr/>
            </p:nvSpPr>
            <p:spPr bwMode="auto">
              <a:xfrm>
                <a:off x="4456021" y="2074813"/>
                <a:ext cx="1203628" cy="1199808"/>
              </a:xfrm>
              <a:prstGeom prst="ellipse">
                <a:avLst/>
              </a:prstGeom>
              <a:solidFill>
                <a:srgbClr val="028EC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30" name="TextBox 17"/>
            <p:cNvSpPr txBox="1"/>
            <p:nvPr/>
          </p:nvSpPr>
          <p:spPr>
            <a:xfrm>
              <a:off x="4008589" y="867087"/>
              <a:ext cx="134063" cy="681247"/>
            </a:xfrm>
            <a:prstGeom prst="rect">
              <a:avLst/>
            </a:prstGeom>
            <a:noFill/>
            <a:effectLst>
              <a:innerShdw blurRad="63500" dist="1752600">
                <a:prstClr val="black">
                  <a:alpha val="50000"/>
                </a:prstClr>
              </a:innerShdw>
            </a:effectLst>
          </p:spPr>
          <p:txBody>
            <a:bodyPr wrap="none" rtlCol="0">
              <a:spAutoFit/>
            </a:bodyPr>
            <a:lstStyle/>
            <a:p>
              <a:endParaRPr lang="zh-CN" altLang="en-US" sz="5500" spc="-150" dirty="0">
                <a:solidFill>
                  <a:schemeClr val="bg1"/>
                </a:solidFill>
                <a:effectLst>
                  <a:outerShdw blurRad="38100" dist="38100" dir="2700000" algn="tl">
                    <a:srgbClr val="000000">
                      <a:alpha val="43137"/>
                    </a:srgbClr>
                  </a:outerShdw>
                </a:effectLst>
                <a:latin typeface="Impact" panose="020B0806030902050204" pitchFamily="34" charset="0"/>
                <a:ea typeface="华康俪金黑W8" panose="020B0809000000000000" pitchFamily="49" charset="-122"/>
              </a:endParaRPr>
            </a:p>
          </p:txBody>
        </p:sp>
      </p:grpSp>
      <p:sp>
        <p:nvSpPr>
          <p:cNvPr id="33" name="TextBox 10"/>
          <p:cNvSpPr txBox="1"/>
          <p:nvPr/>
        </p:nvSpPr>
        <p:spPr>
          <a:xfrm>
            <a:off x="3370937" y="1825537"/>
            <a:ext cx="3015184" cy="684803"/>
          </a:xfrm>
          <a:prstGeom prst="rect">
            <a:avLst/>
          </a:prstGeom>
          <a:noFill/>
        </p:spPr>
        <p:txBody>
          <a:bodyPr wrap="none" lIns="68580" tIns="34290" rIns="68580" bIns="34290">
            <a:spAutoFit/>
          </a:bodyPr>
          <a:lstStyle/>
          <a:p>
            <a:pPr fontAlgn="auto">
              <a:spcBef>
                <a:spcPts val="0"/>
              </a:spcBef>
              <a:spcAft>
                <a:spcPts val="0"/>
              </a:spcAft>
              <a:defRPr/>
            </a:pPr>
            <a:r>
              <a:rPr lang="en-US" altLang="zh-CN" sz="4000" b="1" dirty="0">
                <a:solidFill>
                  <a:srgbClr val="028EC9"/>
                </a:solidFill>
                <a:latin typeface="微软雅黑" panose="020B0503020204020204" pitchFamily="34" charset="-122"/>
                <a:ea typeface="微软雅黑" panose="020B0503020204020204" pitchFamily="34" charset="-122"/>
              </a:rPr>
              <a:t>Thank you!</a:t>
            </a:r>
            <a:endParaRPr lang="zh-CN" altLang="en-US" sz="4000" b="1" dirty="0">
              <a:solidFill>
                <a:srgbClr val="028EC9"/>
              </a:solidFill>
              <a:effectLst/>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31922" y="3034162"/>
            <a:ext cx="260166" cy="301792"/>
            <a:chOff x="3432489" y="3884617"/>
            <a:chExt cx="452438" cy="524828"/>
          </a:xfrm>
        </p:grpSpPr>
        <p:sp>
          <p:nvSpPr>
            <p:cNvPr id="38" name="六边形 37"/>
            <p:cNvSpPr/>
            <p:nvPr/>
          </p:nvSpPr>
          <p:spPr>
            <a:xfrm rot="16200000">
              <a:off x="3396294"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32"/>
            <p:cNvSpPr>
              <a:spLocks noEditPoints="1"/>
            </p:cNvSpPr>
            <p:nvPr/>
          </p:nvSpPr>
          <p:spPr bwMode="auto">
            <a:xfrm>
              <a:off x="3501561" y="4034548"/>
              <a:ext cx="314293" cy="22496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solidFill>
                  <a:prstClr val="black"/>
                </a:solidFill>
              </a:endParaRPr>
            </a:p>
          </p:txBody>
        </p:sp>
      </p:grpSp>
      <p:grpSp>
        <p:nvGrpSpPr>
          <p:cNvPr id="40" name="组合 39"/>
          <p:cNvGrpSpPr/>
          <p:nvPr/>
        </p:nvGrpSpPr>
        <p:grpSpPr>
          <a:xfrm>
            <a:off x="4264211" y="3034162"/>
            <a:ext cx="260166" cy="301792"/>
            <a:chOff x="2832796" y="3884617"/>
            <a:chExt cx="452438" cy="524828"/>
          </a:xfrm>
        </p:grpSpPr>
        <p:sp>
          <p:nvSpPr>
            <p:cNvPr id="41" name="六边形 40"/>
            <p:cNvSpPr/>
            <p:nvPr/>
          </p:nvSpPr>
          <p:spPr>
            <a:xfrm rot="16200000">
              <a:off x="2796601"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2" name="组合 41"/>
            <p:cNvGrpSpPr/>
            <p:nvPr/>
          </p:nvGrpSpPr>
          <p:grpSpPr>
            <a:xfrm>
              <a:off x="2918455" y="4034549"/>
              <a:ext cx="281120" cy="254373"/>
              <a:chOff x="8578850" y="285750"/>
              <a:chExt cx="817563" cy="739775"/>
            </a:xfrm>
            <a:solidFill>
              <a:schemeClr val="bg1"/>
            </a:solidFill>
            <a:effectLst>
              <a:outerShdw blurRad="38100" dist="38100" dir="2700000" algn="tl" rotWithShape="0">
                <a:prstClr val="black">
                  <a:alpha val="40000"/>
                </a:prstClr>
              </a:outerShdw>
            </a:effectLst>
          </p:grpSpPr>
          <p:sp>
            <p:nvSpPr>
              <p:cNvPr id="43"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45" name="组合 44"/>
          <p:cNvGrpSpPr/>
          <p:nvPr/>
        </p:nvGrpSpPr>
        <p:grpSpPr>
          <a:xfrm>
            <a:off x="4999633" y="3034162"/>
            <a:ext cx="260166" cy="301792"/>
            <a:chOff x="4172071" y="3884617"/>
            <a:chExt cx="452438" cy="524828"/>
          </a:xfrm>
        </p:grpSpPr>
        <p:sp>
          <p:nvSpPr>
            <p:cNvPr id="46" name="六边形 45"/>
            <p:cNvSpPr/>
            <p:nvPr/>
          </p:nvSpPr>
          <p:spPr>
            <a:xfrm rot="16200000">
              <a:off x="4135876"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7" name="Group 11"/>
            <p:cNvGrpSpPr>
              <a:grpSpLocks noChangeAspect="1"/>
            </p:cNvGrpSpPr>
            <p:nvPr/>
          </p:nvGrpSpPr>
          <p:grpSpPr bwMode="auto">
            <a:xfrm>
              <a:off x="4256444" y="4013642"/>
              <a:ext cx="306915" cy="266775"/>
              <a:chOff x="4838" y="1902"/>
              <a:chExt cx="497" cy="432"/>
            </a:xfrm>
            <a:solidFill>
              <a:schemeClr val="bg1"/>
            </a:solidFill>
            <a:effectLst>
              <a:outerShdw blurRad="38100" dist="38100" dir="2700000" algn="tl" rotWithShape="0">
                <a:prstClr val="black">
                  <a:alpha val="40000"/>
                </a:prstClr>
              </a:outerShdw>
            </a:effectLst>
          </p:grpSpPr>
          <p:sp>
            <p:nvSpPr>
              <p:cNvPr id="48"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51" name="组合 50"/>
          <p:cNvGrpSpPr/>
          <p:nvPr/>
        </p:nvGrpSpPr>
        <p:grpSpPr>
          <a:xfrm>
            <a:off x="5367343" y="3034162"/>
            <a:ext cx="260166" cy="301792"/>
            <a:chOff x="4707112" y="3884617"/>
            <a:chExt cx="452438" cy="524828"/>
          </a:xfrm>
        </p:grpSpPr>
        <p:sp>
          <p:nvSpPr>
            <p:cNvPr id="52" name="六边形 51"/>
            <p:cNvSpPr/>
            <p:nvPr/>
          </p:nvSpPr>
          <p:spPr>
            <a:xfrm rot="16200000">
              <a:off x="4670917" y="3920812"/>
              <a:ext cx="524828" cy="452438"/>
            </a:xfrm>
            <a:prstGeom prst="hexagon">
              <a:avLst/>
            </a:prstGeom>
            <a:solidFill>
              <a:srgbClr val="028EC9"/>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3" name="Freeform 18"/>
            <p:cNvSpPr>
              <a:spLocks noEditPoints="1"/>
            </p:cNvSpPr>
            <p:nvPr/>
          </p:nvSpPr>
          <p:spPr bwMode="auto">
            <a:xfrm>
              <a:off x="4781635" y="4032580"/>
              <a:ext cx="303392" cy="226429"/>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p>
          </p:txBody>
        </p:sp>
      </p:grpSp>
      <p:pic>
        <p:nvPicPr>
          <p:cNvPr id="3" name="图片 2"/>
          <p:cNvPicPr>
            <a:picLocks noChangeAspect="1"/>
          </p:cNvPicPr>
          <p:nvPr/>
        </p:nvPicPr>
        <p:blipFill>
          <a:blip r:embed="rId2"/>
          <a:stretch>
            <a:fillRect/>
          </a:stretch>
        </p:blipFill>
        <p:spPr>
          <a:xfrm>
            <a:off x="1386181" y="1540095"/>
            <a:ext cx="1917819" cy="1989876"/>
          </a:xfrm>
          <a:prstGeom prst="ellipse">
            <a:avLst/>
          </a:prstGeom>
          <a:ln>
            <a:noFill/>
          </a:ln>
          <a:effectLst>
            <a:softEdge rad="112500"/>
          </a:effectLst>
        </p:spPr>
      </p:pic>
      <p:pic>
        <p:nvPicPr>
          <p:cNvPr id="54" name="图片 53"/>
          <p:cNvPicPr>
            <a:picLocks noChangeAspect="1"/>
          </p:cNvPicPr>
          <p:nvPr/>
        </p:nvPicPr>
        <p:blipFill>
          <a:blip r:embed="rId3" cstate="screen"/>
          <a:stretch>
            <a:fillRect/>
          </a:stretch>
        </p:blipFill>
        <p:spPr>
          <a:xfrm>
            <a:off x="1403936" y="2839616"/>
            <a:ext cx="2061741" cy="381921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tags/tag1.xml><?xml version="1.0" encoding="utf-8"?>
<p:tagLst xmlns:p="http://schemas.openxmlformats.org/presentationml/2006/main">
  <p:tag name="ISPRING_ULTRA_SCORM_COURSE_ID" val="DED0E57C-33B6-46D7-B7C1-EE56C629DF8D"/>
  <p:tag name="ISPRING_SCORM_RATE_SLIDES" val="1"/>
  <p:tag name="ISPRINGONLINEFOLDERID" val="0"/>
  <p:tag name="ISPRINGONLINEFOLDERPATH" val="Content List"/>
  <p:tag name="ISPRINGCLOUDFOLDERID" val="0"/>
  <p:tag name="ISPRINGCLOUDFOLDERPATH" val="Content List"/>
  <p:tag name="ISPRING_PLAYERS_CUSTOMIZATION" val="UEsDBBQAAgAIAMqlp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KpaZ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Mqlpk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yqWm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yqWm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yqWm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yqWm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yqWm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yqWmSG7UU1AADQAAvxwAABcAAAB1bml2ZXJzYWwvdW5pdmVyc2FsLnBuZ+2YeVyS+fbHn8pW0/k5jWmmch2nvJXjVmpm6pRbNeOWmSuQmaOloia4Iert1miTS7cyZ8Jkrjaoqag5biw6jaMYKKiIGwIZgySIpoSoINyHu71+f9+//YMXz3k/3+0czjnfz4v7gf6+evtM9gEAoHfxgtdlANhRBgDb3+/ZBZL3MSOZ4Ne2tMu+5wECw3QeNHTizvmdA4CWUl1V9E7Q3ptyITwNAPR7tZ9t1OTaGwBgeuWi17krmTApN6D+C/kUdTbLrzufnJ94z/rO4VQri/C6/7M4531K99DOc58afxp6yesz50+3p/5Nx1LnMwOvL4j2h/Z4ZfhUjwYsCmRYFZ7B1XRjsitYaYZRH12gIVAom1ujZIVwRbRbJu4alYxthct5tfG+upRBVvDQ4IlmZn0sr9pedWb0FteqqB7qEcZ+kLaKqfYV3sIaXO60/x7Qfi4eaK1VrdBtOXtB69pj8ZsTqG8SnT8FDae6SvLK692QXyy3/fsNVztj8l6tDgD86ehxkBbevwSS61Xg8PwftvAW3sJbeAtv4S28hbfwFt7CW3gLb+Et/D/jUPXmUl4T+PQni/9hDe+g9ak4XCMsb1POTmO6dWS/u2919RO3j8NJNYRQaA+xEoUhycGZ2bIE9aJ8NTZoooe8QjuBRp3zi5QVrZPo3dbiDUjrg9USmmSiqSlXLcN1hK6mh0x0EDI63AHg1yF39ZqAky4asXipe4tLRFWyT5U3ZqUHdczbSHqaKNUr94xg8U1vpQTt+ILsdWE5Eyl4ap67Nsv2hWCQiyoPzTqzPg6HWR1MzpVh0wQulRl8jKK/XcNdys1gda6n183PpbYSh/qRGpXII9nEmcGXp0MzIF2FsYnYxTdWuJnOyoJnfCm50OqYryXwa+oY44fg/bTZiR41isRrfYbHKj4bS0KPuM6APtAjFlAUktzFi3K6R0IgMWC1GYLyRdJSd5oo5OH4uqGdUMnXqKfmb58pqW7H9N1IkuFUf1g5//bqt6SZg8LdHmuvp511bnWfacxKINoTFo0MbzkiVGeZnPlFS6OWIj8WmzgunMB09TNl0CcxkNnAcmm8DnA6ihKElovZq+urT5ASd8mcyxHUYfgf2BW0b2zGzzYPEJjL8s/JsJmJm5QLS/gfQx4ibdcSmGOq8902CeV0QUobV/RVPQVp+EgucyCL9e4SG8WibMtrM99aXqIiUXnGaMKJ0TnK93wlTzFtZzbO9R2NHTtThHP2C5WcXWRSv6dFpt7tbSnxAfJdL5ptG3NjVj5DcOO4Z2vwCAmCe6DK4ZT+gRnH7ScuzdmFUStpkTWIx8Kk0OWQGvpkE44K+31fjwHKMC7mmcPiJ4aJdEqJXInnpHMxX0B9NqMUrCRWcWcFkxTf8W5PQYxpMQBkPNpogCpM0d8T5TiUrOJZthQZhGv6rGy3ie0HUmrr9IFTS8fEVwaKKNGm8AxOcW3Urqub5P2tDnhIf2w6K/lBO0rxN8/yFgmSQ+BbEKkCeyR9F9Be72kRsJ725Guu0w/golVn9rdHajD3aTuKjda4nVMr3psN56v6dWmR9SRpN712waankMZFaSe6Cm3x80jOtfGhtJdiPh58glStfCXYmeuMqPU0mfALPheOi5W4f01NZVs0pA0wcXUNMqoFIVb9jbABDykofbqcRT2THDXePH+yDLtoWWATMzHvdQSY+ZGXIxtazZI/QXGiwbVpvFylNN11Qez6gCZslnR6IiVptdCqV3dSuT23agMPwR86WMMX0kzbnp8g9CcFd/TtoX7fToQe3/BdKx1oYBnAZWdRLmkNIQNDMuteRLvU/ZF19WK5Mqqc8+XxPI2S3yFK3sAOf3kYCFua5A/nksTtfQ1Y0ROzDb8N0B35dgw5DB6X9X7WTh8NnU7PiqqYHkdl3jxk4NIfMlCc2paRUuGRF8Tcw7Dn5nCKgQaZBBnczJbynsPBZIktCeQKiYn7OJ6oUipKXDrNV692tJVuokTliCng1+wClfJh9o7M+XURrse+GxY5KIChpW1s27x1OpsV4EGR36Yl5yk5h8uDPJiyJ8QGk9AaeioHybk+PtTqBy2PoK6TU80S3MSKiNINSrAgQclmytKtUV2oXIr/M1H4pfa+lAHRCe8jKUiuoCU4b4+HRiXT5P2B05DscOnE2B0AZcMaqsgh1qN699Rnw+DO2r84I21reDcIy4K217dLxWDRKlplvs3Sao55K6Iyqd+uAHqPl8PLFJAP38rZmaHXxojBnLBLMObEsALp9Tcvz/9nv9TJU9Y12ABX7qtt+TJenmZztQsJcSwaPmb4WJZleVw0XAeoPrICmAyIfVhvjsvXeZsSOBP/o2L7ONnxShiDtfiSc/SfOwZKnBmRRmUxOXGDwRJotEtV9iFmjBIxnX6fmIzk3DgQtNcUqsg0ddKLycmYnn+qB1RkGPBXI3od4vt5vRtdD2grVA/18oLKIMIxcV91iwKhP2DQzI1uIb1vf9OAjcNmGUsqvGIPcVK/6Zn5ThgWFK4oRmATPz/+l2qJeWkvPrpoyf9fThBFIxh24HJwarCP9Xhlm4mHb4B3ULj/SZuaw3MPTdDOVJG9L/LLT+5zQzr8vuWe5YwFSiImGsebVq0J2tTd32sw6jiIdo8DG8do0mM/L+EuCNitxaE9G+wps+tXRexOhPlb8uLy6UST/rXFX1hgTp5uQptzJ4jROW8GCysN7jpeSWSLjkkc5TkuqNy+kUSersv1X/wTeCbiD8P2uXCu048oWWKwJ3SphddWKam6DWNeljjCx3MmE4pxVL2qlZ6nvQSB/khjQM2dlsUGMCqloT1rfbZXmWdlg37meapl9qaCn+dU3HlXCvaH5pvGAhLLvyMReEu2qsyswthwffVklTQD/97CyhZqqs64w0+3Jg/6yIwmizzh5fyHxFIEdpCY1V4X3UBdM43fhPVOOgkUWd3+O2/qWQ6ImI/1Y5Qw5JVxTDXnKLaQdk/7k9fvNs98a20qKSEy2hImGPi6mwmVi6/yk8GCiWY1VyDcpdouxUALip2nRaOYseZj8U+Dwvuj6+nJedwjRXNulRL9vf+NuN14DI8V1useFI6OT6i9KfrBvECtD8b735nSFYj+PG+DhWu3mPp/+zAyd6ftl3UuK0//c69sppsiSgkWhYnTTj+jMsEw28Qnnj1spiaSF1oKXn0n5DEwKE6MtgT1ZCjCVeNeh+MilOlxkwTlWPuf5WlDJ8dJd3Ki0l18QE+rOOacQtrFTYHiTAPqUAlnBtQK9aFwDErOcF1KeUP+OPp1XIFLK2zzLxJzW+V781LJGGRgmQFzzuWu/xzpBAwrF1qZ72yJxwxPYt8RYJ5jp+jJ8Y0XXsp8E8eZkkFZyI1imW/Kz0SpvWRuCk+YuI0ei25GqSfpYQLqGWv2qTY/sUg4SxDcfunWnxWjNDeZ9OQaid1HkkqTvIQvuvNr3D27ivqJqZqPNR7P63DlAgh6oYVtWXp21Ee3o8fmRWe4InPKV5E580Jdy4a8Qczge/Zqi0Fu804TAvPhtmsvDWIHP5fEPUhaY1StkIYbmQu+HhsjU7BHLsYS6J3Yu2NZslNt2LUCD9Vs13ynKbHw3bdcQSyEK1g21vYgLEW9IZHKxMck7b3azkv58JuuNH2yrLZiBhQszn3X5z9/YV1DUi6SOPOdmyiDviEile7+3/uLlC2/pZzJfklMsgMFQIg8qWk+uumvtRWFNNdgo6CZBjR5oRp91twTTONrJFBqQT6u0+h4zi6wtwTLl6mQDu29dXvUTB2B+3uUz8BKWpl+HmXmP4fseHfx5dMRsBIn/TB4ArrEzZu7wSRm+Y9gk7unCJpuMIhqxwsKb7e8tV4IQufCJtkUDh8L1kTc0De0KbWp+lf8zGr4bkdtR/+O2wkAiKG0VelPkYpwZ2Zd18CEP9pXGMv9spsOK+pRCW3jbH8qH+kcoih4pOzlPiPOtdnV1fHI5Oe6f0asvv3rJ+2l5RhT5cNnxIUIH61DHgVqDY0DxXzXHLkU7scaQh8f1fh2MXhBWeF8ymTb73mrrbhGbWE7mbs6Jg2xoAc/eKDIavvKF2IH23etoMzs8N+UlZGQr48ttbj1Y5e1pyE/lrbOuq//8biVedV94311kpf+BAHqisXjG7OI9O1APr2W1+zW1zzTpuvv2JDwvGT5WxUvKLykjTpr/IhibHhfvk47s9DkX35ufSw44LnZwTCBzhEAqHnvQJnj93VDU2qaNO5VteRg8nL/4XorXM7KArx4UEw2mRjaAQApVgZloG7+HZQCAGAftBcAvlqgGcFzRkpAO9/vpVUTqFY1N323g4c/yn4c2r0+h03/AnyXeNktK1bOf83TCvbVILPw3vAr4x/YofC2A9qxDRup+52rXn3X1KPOlgvL4e0nQRmfElcPa0Co+M0Rm5DJXy+rPV2/OQ/OBi56+3sRzl+78w9QSwMEFAACAAgAyqWmSLE0Q2lKAAAAagAAABsAAAB1bml2ZXJzYWwvdW5pdmVyc2FsLnBuZy54bWyzsa/IzVEoSy0qzszPs1Uy1DNQsrfj5bIpKEoty0wtV6gAihnpGUCAkkIlKrc8M6Ukw1bJwtIYIZaRmpmeUWKrZGZuABfUBxoJAFBLAQIAABQAAgAIAMqlpkgVDq0oZAQAAAcRAAAdAAAAAAAAAAEAAAAAAAAAAAB1bml2ZXJzYWwvY29tbW9uX21lc3NhZ2VzLmxuZ1BLAQIAABQAAgAIAMqlpkgIfgsjKQMAAIYMAAAnAAAAAAAAAAEAAAAAAJ8EAAB1bml2ZXJzYWwvZmxhc2hfcHVibGlzaGluZ19zZXR0aW5ncy54bWxQSwECAAAUAAIACADKpaZItfwJZLoCAABVCgAAIQAAAAAAAAABAAAAAAANCAAAdW5pdmVyc2FsL2ZsYXNoX3NraW5fc2V0dGluZ3MueG1sUEsBAgAAFAACAAgAyqWmSCqWD2f+AgAAlwsAACYAAAAAAAAAAQAAAAAABgsAAHVuaXZlcnNhbC9odG1sX3B1Ymxpc2hpbmdfc2V0dGluZ3MueG1sUEsBAgAAFAACAAgAyqWmSGhxUpGaAQAAHwYAAB8AAAAAAAAAAQAAAAAASA4AAHVuaXZlcnNhbC9odG1sX3NraW5fc2V0dGluZ3MuanNQSwECAAAUAAIACADKpaZIPTwv0cEAAADlAQAAGgAAAAAAAAABAAAAAAAfEAAAdW5pdmVyc2FsL2kxOG5fcHJlc2V0cy54bWxQSwECAAAUAAIACADKpaZImvmWZGsAAABrAAAAHAAAAAAAAAABAAAAAAAYEQAAdW5pdmVyc2FsL2xvY2FsX3NldHRpbmdzLnhtbFBLAQIAABQAAgAIAESUV0cjtE77+wIAALAIAAAUAAAAAAAAAAEAAAAAAL0RAAB1bml2ZXJzYWwvcGxheWVyLnhtbFBLAQIAABQAAgAIAMqlpkiwhyP0bAEAAPcCAAApAAAAAAAAAAEAAAAAAOoUAAB1bml2ZXJzYWwvc2tpbl9jdXN0b21pemF0aW9uX3NldHRpbmdzLnhtbFBLAQIAABQAAgAIAMqlpkhu1FNQAA0AAL8cAAAXAAAAAAAAAAAAAAAAAJ0WAAB1bml2ZXJzYWwvdW5pdmVyc2FsLnBuZ1BLAQIAABQAAgAIAMqlpkixNENpSgAAAGoAAAAbAAAAAAAAAAEAAAAAANIjAAB1bml2ZXJzYWwvdW5pdmVyc2FsLnBuZy54bWxQSwUGAAAAAAsACwBJAwAAVSQAAAAA"/>
  <p:tag name="ISPRING_PRESENTATION_TITLE" val="花木兰HG000493"/>
  <p:tag name="ISPRING_SCORM_ENDPOINT" val="&lt;endpoint&gt;&lt;enable&gt;0&lt;/enable&gt;&lt;lrs&gt;http://&lt;/lrs&gt;&lt;auth&gt;0&lt;/auth&gt;&lt;login&gt;&lt;/login&gt;&lt;password&gt;&lt;/password&gt;&lt;key&gt;&lt;/key&gt;&lt;name&gt;&lt;/name&gt;&lt;email&gt;&lt;/email&gt;&lt;/endpoint&gt;&#10;"/>
  <p:tag name="commondata" val="eyJoZGlkIjoiMzEwNTM5NzYwMDRjMzkwZTVkZjY2ODkwMGIxNGU0OTUifQ=="/>
</p:tagLst>
</file>

<file path=ppt/theme/theme1.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31914</Words>
  <Application>WPS 演示</Application>
  <PresentationFormat>全屏显示(16:9)</PresentationFormat>
  <Paragraphs>1015</Paragraphs>
  <Slides>69</Slides>
  <Notes>4</Notes>
  <HiddenSlides>0</HiddenSlides>
  <MMClips>3</MMClips>
  <ScaleCrop>false</ScaleCrop>
  <HeadingPairs>
    <vt:vector size="6" baseType="variant">
      <vt:variant>
        <vt:lpstr>已用的字体</vt:lpstr>
      </vt:variant>
      <vt:variant>
        <vt:i4>17</vt:i4>
      </vt:variant>
      <vt:variant>
        <vt:lpstr>主题</vt:lpstr>
      </vt:variant>
      <vt:variant>
        <vt:i4>5</vt:i4>
      </vt:variant>
      <vt:variant>
        <vt:lpstr>幻灯片标题</vt:lpstr>
      </vt:variant>
      <vt:variant>
        <vt:i4>69</vt:i4>
      </vt:variant>
    </vt:vector>
  </HeadingPairs>
  <TitlesOfParts>
    <vt:vector size="91" baseType="lpstr">
      <vt:lpstr>Arial</vt:lpstr>
      <vt:lpstr>宋体</vt:lpstr>
      <vt:lpstr>Wingdings</vt:lpstr>
      <vt:lpstr>Wingdings 2</vt:lpstr>
      <vt:lpstr>微软雅黑</vt:lpstr>
      <vt:lpstr>Franklin Gothic Medium</vt:lpstr>
      <vt:lpstr>Arial Black</vt:lpstr>
      <vt:lpstr>UUS UN INCHIKE</vt:lpstr>
      <vt:lpstr>Segoe Print</vt:lpstr>
      <vt:lpstr>Calibri</vt:lpstr>
      <vt:lpstr>Wingdings</vt:lpstr>
      <vt:lpstr>Arial Unicode MS</vt:lpstr>
      <vt:lpstr>Calibri Light</vt:lpstr>
      <vt:lpstr>Calibri</vt:lpstr>
      <vt:lpstr>Impact</vt:lpstr>
      <vt:lpstr>华康俪金黑W8</vt:lpstr>
      <vt:lpstr>黑体</vt:lpstr>
      <vt:lpstr>3_自定义设计方案</vt:lpstr>
      <vt:lpstr>2_自定义设计方案</vt:lpstr>
      <vt:lpstr>1_自定义设计方案</vt:lpstr>
      <vt:lpstr>自定义设计方案</vt:lpstr>
      <vt:lpstr>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妒登窍教紊</cp:lastModifiedBy>
  <cp:revision>755</cp:revision>
  <dcterms:created xsi:type="dcterms:W3CDTF">2014-07-15T12:53:00Z</dcterms:created>
  <dcterms:modified xsi:type="dcterms:W3CDTF">2026-03-27T07:11:36Z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881FCCA83B3E4315AC5151C85ABE4C3F_12</vt:lpwstr>
  </property>
  <property fmtid="{D5CDD505-2E9C-101B-9397-08002B2CF9AE}" pid="3" name="KSOProductBuildVer">
    <vt:lpwstr>2052-12.1.0.23542</vt:lpwstr>
  </property>
</Properties>
</file>