
<file path=[Content_Types].xml><?xml version="1.0" encoding="utf-8"?>
<Types xmlns="http://schemas.openxmlformats.org/package/2006/content-types">
  <Default Extension="jpeg" ContentType="image/jpeg"/>
  <Default Extension="JPG" ContentType="image/.jpg"/>
  <Default Extension="png" ContentType="image/png"/>
  <Default Extension="mp3" ContentType="audio/mp3"/>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8"/>
  </p:notesMasterIdLst>
  <p:handoutMasterIdLst>
    <p:handoutMasterId r:id="rId70"/>
  </p:handoutMasterIdLst>
  <p:sldIdLst>
    <p:sldId id="399" r:id="rId7"/>
    <p:sldId id="488" r:id="rId9"/>
    <p:sldId id="489" r:id="rId10"/>
    <p:sldId id="490" r:id="rId11"/>
    <p:sldId id="491" r:id="rId12"/>
    <p:sldId id="492" r:id="rId13"/>
    <p:sldId id="493" r:id="rId14"/>
    <p:sldId id="494" r:id="rId15"/>
    <p:sldId id="495" r:id="rId16"/>
    <p:sldId id="538" r:id="rId17"/>
    <p:sldId id="539" r:id="rId18"/>
    <p:sldId id="537" r:id="rId19"/>
    <p:sldId id="496" r:id="rId20"/>
    <p:sldId id="497" r:id="rId21"/>
    <p:sldId id="499" r:id="rId22"/>
    <p:sldId id="500" r:id="rId23"/>
    <p:sldId id="501" r:id="rId24"/>
    <p:sldId id="461" r:id="rId25"/>
    <p:sldId id="446" r:id="rId26"/>
    <p:sldId id="543" r:id="rId27"/>
    <p:sldId id="544" r:id="rId28"/>
    <p:sldId id="545" r:id="rId29"/>
    <p:sldId id="462" r:id="rId30"/>
    <p:sldId id="503" r:id="rId31"/>
    <p:sldId id="504" r:id="rId32"/>
    <p:sldId id="423" r:id="rId33"/>
    <p:sldId id="469" r:id="rId34"/>
    <p:sldId id="471" r:id="rId35"/>
    <p:sldId id="472" r:id="rId36"/>
    <p:sldId id="547" r:id="rId37"/>
    <p:sldId id="548" r:id="rId38"/>
    <p:sldId id="546" r:id="rId39"/>
    <p:sldId id="473" r:id="rId40"/>
    <p:sldId id="505" r:id="rId41"/>
    <p:sldId id="515" r:id="rId42"/>
    <p:sldId id="506" r:id="rId43"/>
    <p:sldId id="474" r:id="rId44"/>
    <p:sldId id="507" r:id="rId45"/>
    <p:sldId id="517" r:id="rId46"/>
    <p:sldId id="518" r:id="rId47"/>
    <p:sldId id="509" r:id="rId48"/>
    <p:sldId id="475" r:id="rId49"/>
    <p:sldId id="516" r:id="rId50"/>
    <p:sldId id="510" r:id="rId51"/>
    <p:sldId id="511" r:id="rId52"/>
    <p:sldId id="512" r:id="rId53"/>
    <p:sldId id="513" r:id="rId54"/>
    <p:sldId id="540" r:id="rId55"/>
    <p:sldId id="549" r:id="rId56"/>
    <p:sldId id="550" r:id="rId57"/>
    <p:sldId id="514" r:id="rId58"/>
    <p:sldId id="465" r:id="rId59"/>
    <p:sldId id="464" r:id="rId60"/>
    <p:sldId id="551" r:id="rId61"/>
    <p:sldId id="552" r:id="rId62"/>
    <p:sldId id="553" r:id="rId63"/>
    <p:sldId id="466" r:id="rId64"/>
    <p:sldId id="467" r:id="rId65"/>
    <p:sldId id="468" r:id="rId66"/>
    <p:sldId id="470" r:id="rId67"/>
    <p:sldId id="485" r:id="rId68"/>
    <p:sldId id="311" r:id="rId69"/>
  </p:sldIdLst>
  <p:sldSz cx="9144000" cy="5143500" type="screen16x9"/>
  <p:notesSz cx="6858000" cy="9144000"/>
  <p:custDataLst>
    <p:tags r:id="rId74"/>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028EC9"/>
    <a:srgbClr val="CEB68E"/>
    <a:srgbClr val="745C34"/>
    <a:srgbClr val="EBF7FF"/>
    <a:srgbClr val="FFFFFF"/>
    <a:srgbClr val="CCFFFF"/>
    <a:srgbClr val="3333FF"/>
    <a:srgbClr val="00AAC3"/>
    <a:srgbClr val="02BC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397" autoAdjust="0"/>
    <p:restoredTop sz="94660" autoAdjust="0"/>
  </p:normalViewPr>
  <p:slideViewPr>
    <p:cSldViewPr snapToGrid="0" showGuides="1">
      <p:cViewPr varScale="1">
        <p:scale>
          <a:sx n="111" d="100"/>
          <a:sy n="111" d="100"/>
        </p:scale>
        <p:origin x="298" y="96"/>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notesMaster" Target="notesMasters/notesMaster1.xml"/><Relationship Id="rId74" Type="http://schemas.openxmlformats.org/officeDocument/2006/relationships/tags" Target="tags/tag1.xml"/><Relationship Id="rId73" Type="http://schemas.openxmlformats.org/officeDocument/2006/relationships/tableStyles" Target="tableStyles.xml"/><Relationship Id="rId72" Type="http://schemas.openxmlformats.org/officeDocument/2006/relationships/viewProps" Target="viewProps.xml"/><Relationship Id="rId71" Type="http://schemas.openxmlformats.org/officeDocument/2006/relationships/presProps" Target="presProps.xml"/><Relationship Id="rId70" Type="http://schemas.openxmlformats.org/officeDocument/2006/relationships/handoutMaster" Target="handoutMasters/handoutMaster1.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7" Type="http://schemas.openxmlformats.org/officeDocument/2006/relationships/theme" Target="../theme/theme5.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1.jpeg"/><Relationship Id="rId8" Type="http://schemas.openxmlformats.org/officeDocument/2006/relationships/image" Target="../media/image10.jpeg"/><Relationship Id="rId7" Type="http://schemas.openxmlformats.org/officeDocument/2006/relationships/image" Target="../media/image9.pn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png"/><Relationship Id="rId12" Type="http://schemas.openxmlformats.org/officeDocument/2006/relationships/notesSlide" Target="../notesSlides/notesSlide1.xml"/><Relationship Id="rId11" Type="http://schemas.openxmlformats.org/officeDocument/2006/relationships/slideLayout" Target="../slideLayouts/slideLayout56.xml"/><Relationship Id="rId10" Type="http://schemas.openxmlformats.org/officeDocument/2006/relationships/image" Target="../media/image12.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6.xml"/><Relationship Id="rId1" Type="http://schemas.openxmlformats.org/officeDocument/2006/relationships/image" Target="../media/image1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18.png"/><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9.png"/><Relationship Id="rId3" Type="http://schemas.microsoft.com/office/2007/relationships/media" Target="../media/media1.mp3"/><Relationship Id="rId2" Type="http://schemas.openxmlformats.org/officeDocument/2006/relationships/audio" Target="../media/media1.mp3"/><Relationship Id="rId1" Type="http://schemas.openxmlformats.org/officeDocument/2006/relationships/hyperlink" Target="file:///H:\&#20250;&#23637;&#33521;&#35821;PPT\Unit%201%20Preparations%20for%20Exhibitions.mp3" TargetMode="Externa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6.xml"/><Relationship Id="rId1" Type="http://schemas.openxmlformats.org/officeDocument/2006/relationships/image" Target="../media/image2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1.png"/><Relationship Id="rId3" Type="http://schemas.microsoft.com/office/2007/relationships/media" Target="../media/media2.mp4"/><Relationship Id="rId2" Type="http://schemas.openxmlformats.org/officeDocument/2006/relationships/video" Target="../media/media2.mp4"/><Relationship Id="rId1" Type="http://schemas.openxmlformats.org/officeDocument/2006/relationships/hyperlink" Target="file:///H:\&#20250;&#23637;&#33521;&#35821;PPT\Unit%201%20Preparations%20for%20Exhibitions.mp3" TargetMode="Externa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1.png"/><Relationship Id="rId3" Type="http://schemas.microsoft.com/office/2007/relationships/media" Target="../media/media3.mp4"/><Relationship Id="rId2" Type="http://schemas.openxmlformats.org/officeDocument/2006/relationships/video" Target="../media/media3.mp4"/><Relationship Id="rId1" Type="http://schemas.openxmlformats.org/officeDocument/2006/relationships/hyperlink" Target="file:///H:\&#20250;&#23637;&#33521;&#35821;PPT\Unit%201%20Preparations%20for%20Exhibitions.mp3" TargetMode="Externa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2.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56.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045"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3239"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2" name="TextBox 10"/>
          <p:cNvSpPr txBox="1"/>
          <p:nvPr/>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sp>
        <p:nvSpPr>
          <p:cNvPr id="31" name="圆角矩形 30"/>
          <p:cNvSpPr/>
          <p:nvPr/>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6" name="Picture 2" descr="C:\Users\Administrator\Desktop\手.png" hidden="1"/>
          <p:cNvPicPr>
            <a:picLocks noChangeAspect="1" noChangeArrowheads="1"/>
          </p:cNvPicPr>
          <p:nvPr/>
        </p:nvPicPr>
        <p:blipFill>
          <a:blip r:embed="rId1"/>
          <a:srcRect/>
          <a:stretch>
            <a:fillRect/>
          </a:stretch>
        </p:blipFill>
        <p:spPr bwMode="auto">
          <a:xfrm flipH="1">
            <a:off x="3446240" y="2472231"/>
            <a:ext cx="2959860" cy="2876318"/>
          </a:xfrm>
          <a:prstGeom prst="rect">
            <a:avLst/>
          </a:prstGeom>
          <a:noFill/>
        </p:spPr>
      </p:pic>
      <p:sp>
        <p:nvSpPr>
          <p:cNvPr id="54"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图片 6"/>
          <p:cNvPicPr>
            <a:picLocks noChangeAspect="1"/>
          </p:cNvPicPr>
          <p:nvPr/>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标题 1"/>
          <p:cNvSpPr>
            <a:spLocks noChangeArrowheads="1"/>
          </p:cNvSpPr>
          <p:nvPr/>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b="45022"/>
          <a:stretch>
            <a:fillRect/>
          </a:stretch>
        </p:blipFill>
        <p:spPr>
          <a:xfrm>
            <a:off x="0" y="0"/>
            <a:ext cx="9144000" cy="3801980"/>
          </a:xfrm>
          <a:prstGeom prst="rect">
            <a:avLst/>
          </a:prstGeom>
        </p:spPr>
      </p:pic>
      <p:sp>
        <p:nvSpPr>
          <p:cNvPr id="4" name="文本框 3"/>
          <p:cNvSpPr txBox="1"/>
          <p:nvPr/>
        </p:nvSpPr>
        <p:spPr>
          <a:xfrm>
            <a:off x="808300" y="4017079"/>
            <a:ext cx="8448676" cy="646331"/>
          </a:xfrm>
          <a:prstGeom prst="rect">
            <a:avLst/>
          </a:prstGeom>
          <a:noFill/>
        </p:spPr>
        <p:txBody>
          <a:bodyPr wrap="square">
            <a:spAutoFit/>
          </a:bodyPr>
          <a:lstStyle/>
          <a:p>
            <a:r>
              <a:rPr lang="en-US" altLang="zh-CN" sz="3600" b="1" dirty="0">
                <a:solidFill>
                  <a:srgbClr val="028EC9"/>
                </a:solidFill>
              </a:rPr>
              <a:t>Exhibition Services and Booth Reception</a:t>
            </a:r>
            <a:endParaRPr lang="zh-CN" altLang="en-US" sz="3600" b="1" dirty="0">
              <a:solidFill>
                <a:srgbClr val="028EC9"/>
              </a:solidFill>
            </a:endParaRPr>
          </a:p>
        </p:txBody>
      </p:sp>
      <p:sp>
        <p:nvSpPr>
          <p:cNvPr id="6" name="文本框 5"/>
          <p:cNvSpPr txBox="1"/>
          <p:nvPr/>
        </p:nvSpPr>
        <p:spPr>
          <a:xfrm>
            <a:off x="3451334" y="2462228"/>
            <a:ext cx="3538537" cy="923330"/>
          </a:xfrm>
          <a:prstGeom prst="rect">
            <a:avLst/>
          </a:prstGeom>
          <a:noFill/>
        </p:spPr>
        <p:txBody>
          <a:bodyPr wrap="square">
            <a:spAutoFit/>
          </a:bodyPr>
          <a:lstStyle/>
          <a:p>
            <a:r>
              <a:rPr lang="en-US" altLang="zh-CN" sz="5400" b="1" dirty="0">
                <a:solidFill>
                  <a:srgbClr val="028EC9"/>
                </a:solidFill>
              </a:rPr>
              <a:t>Unit 5</a:t>
            </a:r>
            <a:endParaRPr lang="zh-CN" altLang="en-US" sz="5400" b="1" dirty="0">
              <a:solidFill>
                <a:srgbClr val="028EC9"/>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sp>
        <p:nvSpPr>
          <p:cNvPr id="4" name="内容占位符 2"/>
          <p:cNvSpPr txBox="1"/>
          <p:nvPr/>
        </p:nvSpPr>
        <p:spPr>
          <a:xfrm>
            <a:off x="1038225" y="936625"/>
            <a:ext cx="7427912" cy="36068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receive exhibitors and visitors during the show;</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provide services to exhibitors and visitors.</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provide booth services;</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give introduction to the company and its products;</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negotiate prices and payment terms.</a:t>
            </a:r>
            <a:endParaRPr lang="zh-CN" altLang="en-US" dirty="0"/>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a:off x="2223099" y="4106580"/>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53" name="椭圆 52"/>
          <p:cNvSpPr/>
          <p:nvPr/>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985036" y="256009"/>
            <a:ext cx="6571416" cy="296344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u="sng" dirty="0">
                <a:solidFill>
                  <a:srgbClr val="020A53"/>
                </a:solidFill>
              </a:rPr>
              <a:t>                                         </a:t>
            </a:r>
            <a:endParaRPr lang="en-US" altLang="zh-CN" u="sng" dirty="0">
              <a:solidFill>
                <a:srgbClr val="020A53"/>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receive exhibitors and visitors during the show;</a:t>
            </a:r>
            <a:endParaRPr lang="en-US" altLang="zh-CN" dirty="0">
              <a:solidFill>
                <a:srgbClr val="000000"/>
              </a:solidFill>
            </a:endParaRPr>
          </a:p>
          <a:p>
            <a:endParaRPr lang="zh-CN" altLang="zh-CN" b="1" u="sng" dirty="0">
              <a:solidFill>
                <a:srgbClr val="000000"/>
              </a:solidFill>
            </a:endParaRPr>
          </a:p>
          <a:p>
            <a:r>
              <a:rPr lang="en-US" altLang="zh-CN" dirty="0">
                <a:solidFill>
                  <a:srgbClr val="000000"/>
                </a:solidFill>
              </a:rPr>
              <a:t>how to provide services to exhibitors and visitors.</a:t>
            </a:r>
            <a:endParaRPr lang="zh-CN" altLang="en-US" b="1" u="sng" dirty="0">
              <a:solidFill>
                <a:srgbClr val="000000"/>
              </a:solidFill>
            </a:endParaRPr>
          </a:p>
        </p:txBody>
      </p:sp>
      <p:cxnSp>
        <p:nvCxnSpPr>
          <p:cNvPr id="3" name="直接连接符 2"/>
          <p:cNvCxnSpPr/>
          <p:nvPr/>
        </p:nvCxnSpPr>
        <p:spPr>
          <a:xfrm>
            <a:off x="806911" y="69788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1 </a:t>
            </a:r>
            <a:r>
              <a:rPr lang="en-US" altLang="zh-CN" sz="2000" dirty="0">
                <a:solidFill>
                  <a:srgbClr val="0070C0"/>
                </a:solidFill>
              </a:rPr>
              <a:t>Vocabulary: Look at the pictures. Work with your partner and write out the services provided by an organizer.</a:t>
            </a:r>
            <a:endParaRPr lang="en-US" altLang="zh-CN" sz="2000" dirty="0">
              <a:solidFill>
                <a:srgbClr val="0070C0"/>
              </a:solidFill>
            </a:endParaRPr>
          </a:p>
        </p:txBody>
      </p:sp>
      <p:pic>
        <p:nvPicPr>
          <p:cNvPr id="5" name="图片 4"/>
          <p:cNvPicPr>
            <a:picLocks noChangeAspect="1"/>
          </p:cNvPicPr>
          <p:nvPr/>
        </p:nvPicPr>
        <p:blipFill>
          <a:blip r:embed="rId1"/>
          <a:stretch>
            <a:fillRect/>
          </a:stretch>
        </p:blipFill>
        <p:spPr>
          <a:xfrm>
            <a:off x="101600" y="1725840"/>
            <a:ext cx="9042400" cy="2832100"/>
          </a:xfrm>
          <a:prstGeom prst="rect">
            <a:avLst/>
          </a:prstGeom>
        </p:spPr>
      </p:pic>
      <p:sp>
        <p:nvSpPr>
          <p:cNvPr id="7" name="文本框 6"/>
          <p:cNvSpPr txBox="1"/>
          <p:nvPr/>
        </p:nvSpPr>
        <p:spPr>
          <a:xfrm>
            <a:off x="258535" y="3899649"/>
            <a:ext cx="2491015" cy="523220"/>
          </a:xfrm>
          <a:prstGeom prst="rect">
            <a:avLst/>
          </a:prstGeom>
          <a:noFill/>
        </p:spPr>
        <p:txBody>
          <a:bodyPr wrap="square" rtlCol="0">
            <a:spAutoFit/>
          </a:bodyPr>
          <a:lstStyle/>
          <a:p>
            <a:r>
              <a:rPr kumimoji="1" lang="en-GB" altLang="zh-CN" dirty="0">
                <a:solidFill>
                  <a:schemeClr val="accent1">
                    <a:lumMod val="50000"/>
                  </a:schemeClr>
                </a:solidFill>
              </a:rPr>
              <a:t>standing advertising light boxes /advertising</a:t>
            </a:r>
            <a:endParaRPr kumimoji="1" lang="zh-CN" altLang="en-US" dirty="0">
              <a:solidFill>
                <a:schemeClr val="accent1">
                  <a:lumMod val="50000"/>
                </a:schemeClr>
              </a:solidFill>
            </a:endParaRPr>
          </a:p>
        </p:txBody>
      </p:sp>
      <p:sp>
        <p:nvSpPr>
          <p:cNvPr id="9" name="文本框 8"/>
          <p:cNvSpPr txBox="1"/>
          <p:nvPr/>
        </p:nvSpPr>
        <p:spPr>
          <a:xfrm>
            <a:off x="3061606" y="4067468"/>
            <a:ext cx="2393044" cy="307777"/>
          </a:xfrm>
          <a:prstGeom prst="rect">
            <a:avLst/>
          </a:prstGeom>
          <a:noFill/>
        </p:spPr>
        <p:txBody>
          <a:bodyPr wrap="square" rtlCol="0">
            <a:spAutoFit/>
          </a:bodyPr>
          <a:lstStyle/>
          <a:p>
            <a:r>
              <a:rPr kumimoji="1" lang="en-GB" altLang="zh-CN" dirty="0">
                <a:solidFill>
                  <a:schemeClr val="accent1">
                    <a:lumMod val="50000"/>
                  </a:schemeClr>
                </a:solidFill>
              </a:rPr>
              <a:t>visa/entry permit application</a:t>
            </a:r>
            <a:endParaRPr kumimoji="1" lang="zh-CN" altLang="en-US" dirty="0">
              <a:solidFill>
                <a:schemeClr val="accent1">
                  <a:lumMod val="50000"/>
                </a:schemeClr>
              </a:solidFill>
            </a:endParaRPr>
          </a:p>
        </p:txBody>
      </p:sp>
      <p:sp>
        <p:nvSpPr>
          <p:cNvPr id="10" name="文本框 9"/>
          <p:cNvSpPr txBox="1"/>
          <p:nvPr/>
        </p:nvSpPr>
        <p:spPr>
          <a:xfrm>
            <a:off x="6496051" y="4115092"/>
            <a:ext cx="1850571" cy="307777"/>
          </a:xfrm>
          <a:prstGeom prst="rect">
            <a:avLst/>
          </a:prstGeom>
          <a:noFill/>
        </p:spPr>
        <p:txBody>
          <a:bodyPr wrap="square" rtlCol="0">
            <a:spAutoFit/>
          </a:bodyPr>
          <a:lstStyle/>
          <a:p>
            <a:r>
              <a:rPr kumimoji="1" lang="en-GB" altLang="zh-CN" dirty="0">
                <a:solidFill>
                  <a:schemeClr val="accent1">
                    <a:lumMod val="50000"/>
                  </a:schemeClr>
                </a:solidFill>
              </a:rPr>
              <a:t>freight forwarder</a:t>
            </a:r>
            <a:endParaRPr kumimoji="1" lang="zh-CN" altLang="en-US" dirty="0">
              <a:solidFill>
                <a:schemeClr val="accent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1 </a:t>
            </a:r>
            <a:r>
              <a:rPr lang="en-US" altLang="zh-CN" sz="2000" dirty="0">
                <a:solidFill>
                  <a:srgbClr val="0070C0"/>
                </a:solidFill>
              </a:rPr>
              <a:t>Vocabulary: Look at the pictures. Work with your partner and write out the services provided by an organizer.</a:t>
            </a:r>
            <a:endParaRPr lang="en-US" altLang="zh-CN" sz="2000" dirty="0">
              <a:solidFill>
                <a:srgbClr val="0070C0"/>
              </a:solidFill>
            </a:endParaRPr>
          </a:p>
        </p:txBody>
      </p:sp>
      <p:pic>
        <p:nvPicPr>
          <p:cNvPr id="4" name="图片 3"/>
          <p:cNvPicPr>
            <a:picLocks noChangeAspect="1"/>
          </p:cNvPicPr>
          <p:nvPr/>
        </p:nvPicPr>
        <p:blipFill>
          <a:blip r:embed="rId1"/>
          <a:stretch>
            <a:fillRect/>
          </a:stretch>
        </p:blipFill>
        <p:spPr>
          <a:xfrm>
            <a:off x="217939" y="1495847"/>
            <a:ext cx="8950325" cy="3200400"/>
          </a:xfrm>
          <a:prstGeom prst="rect">
            <a:avLst/>
          </a:prstGeom>
        </p:spPr>
      </p:pic>
      <p:sp>
        <p:nvSpPr>
          <p:cNvPr id="6" name="文本框 5"/>
          <p:cNvSpPr txBox="1"/>
          <p:nvPr/>
        </p:nvSpPr>
        <p:spPr>
          <a:xfrm>
            <a:off x="568776" y="4221356"/>
            <a:ext cx="1850571" cy="307777"/>
          </a:xfrm>
          <a:prstGeom prst="rect">
            <a:avLst/>
          </a:prstGeom>
          <a:noFill/>
        </p:spPr>
        <p:txBody>
          <a:bodyPr wrap="square" rtlCol="0">
            <a:spAutoFit/>
          </a:bodyPr>
          <a:lstStyle/>
          <a:p>
            <a:r>
              <a:rPr kumimoji="1" lang="en-GB" altLang="zh-CN" dirty="0">
                <a:solidFill>
                  <a:schemeClr val="accent1">
                    <a:lumMod val="50000"/>
                  </a:schemeClr>
                </a:solidFill>
              </a:rPr>
              <a:t>shuttle bus</a:t>
            </a:r>
            <a:endParaRPr kumimoji="1" lang="zh-CN" altLang="en-US" dirty="0">
              <a:solidFill>
                <a:schemeClr val="accent1">
                  <a:lumMod val="50000"/>
                </a:schemeClr>
              </a:solidFill>
            </a:endParaRPr>
          </a:p>
        </p:txBody>
      </p:sp>
      <p:sp>
        <p:nvSpPr>
          <p:cNvPr id="7" name="文本框 6"/>
          <p:cNvSpPr txBox="1"/>
          <p:nvPr/>
        </p:nvSpPr>
        <p:spPr>
          <a:xfrm>
            <a:off x="3777340" y="4005913"/>
            <a:ext cx="2267860" cy="523220"/>
          </a:xfrm>
          <a:prstGeom prst="rect">
            <a:avLst/>
          </a:prstGeom>
          <a:noFill/>
        </p:spPr>
        <p:txBody>
          <a:bodyPr wrap="square" rtlCol="0">
            <a:spAutoFit/>
          </a:bodyPr>
          <a:lstStyle/>
          <a:p>
            <a:r>
              <a:rPr kumimoji="1" lang="en-GB" altLang="zh-CN" dirty="0">
                <a:solidFill>
                  <a:schemeClr val="accent1">
                    <a:lumMod val="50000"/>
                  </a:schemeClr>
                </a:solidFill>
              </a:rPr>
              <a:t>(value-for-money) hotel /accommodation</a:t>
            </a:r>
            <a:endParaRPr kumimoji="1" lang="zh-CN" altLang="en-US" dirty="0">
              <a:solidFill>
                <a:schemeClr val="accent1">
                  <a:lumMod val="50000"/>
                </a:schemeClr>
              </a:solidFill>
            </a:endParaRPr>
          </a:p>
        </p:txBody>
      </p:sp>
      <p:sp>
        <p:nvSpPr>
          <p:cNvPr id="8" name="文本框 7"/>
          <p:cNvSpPr txBox="1"/>
          <p:nvPr/>
        </p:nvSpPr>
        <p:spPr>
          <a:xfrm>
            <a:off x="6852558" y="4221356"/>
            <a:ext cx="1850571" cy="307777"/>
          </a:xfrm>
          <a:prstGeom prst="rect">
            <a:avLst/>
          </a:prstGeom>
          <a:noFill/>
        </p:spPr>
        <p:txBody>
          <a:bodyPr wrap="square" rtlCol="0">
            <a:spAutoFit/>
          </a:bodyPr>
          <a:lstStyle/>
          <a:p>
            <a:r>
              <a:rPr kumimoji="1" lang="en-GB" altLang="zh-CN" dirty="0">
                <a:solidFill>
                  <a:schemeClr val="accent1">
                    <a:lumMod val="50000"/>
                  </a:schemeClr>
                </a:solidFill>
              </a:rPr>
              <a:t>on-site service</a:t>
            </a:r>
            <a:endParaRPr kumimoji="1" lang="zh-CN" altLang="en-US" dirty="0">
              <a:solidFill>
                <a:schemeClr val="accent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6468"/>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25"/>
          <p:cNvSpPr txBox="1"/>
          <p:nvPr/>
        </p:nvSpPr>
        <p:spPr>
          <a:xfrm>
            <a:off x="1146629" y="848320"/>
            <a:ext cx="7246257" cy="504627"/>
          </a:xfrm>
          <a:prstGeom prst="rect">
            <a:avLst/>
          </a:prstGeom>
        </p:spPr>
        <p:txBody>
          <a:bodyPr/>
          <a:lst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a:lstStyle>
          <a:p>
            <a:pPr marL="0" indent="0">
              <a:buNone/>
            </a:pPr>
            <a:r>
              <a:rPr lang="en-US" altLang="zh-CN" sz="2000" b="1" dirty="0">
                <a:solidFill>
                  <a:srgbClr val="0070C0"/>
                </a:solidFill>
                <a:latin typeface="Calibri" panose="020F0502020204030204" pitchFamily="34" charset="0"/>
                <a:ea typeface="宋体" panose="02010600030101010101" pitchFamily="2" charset="-122"/>
              </a:rPr>
              <a:t>Task 2 </a:t>
            </a:r>
            <a:r>
              <a:rPr lang="en-US" altLang="zh-CN" sz="2000" dirty="0">
                <a:solidFill>
                  <a:srgbClr val="0070C0"/>
                </a:solidFill>
                <a:latin typeface="Calibri" panose="020F0502020204030204" pitchFamily="34" charset="0"/>
                <a:ea typeface="宋体" panose="02010600030101010101" pitchFamily="2" charset="-122"/>
              </a:rPr>
              <a:t>Brainstorming: </a:t>
            </a:r>
            <a:r>
              <a:rPr lang="en-US" altLang="zh-CN" sz="2000" dirty="0">
                <a:solidFill>
                  <a:srgbClr val="0070C0"/>
                </a:solidFill>
                <a:latin typeface="Calibri" panose="020F0502020204030204" pitchFamily="34" charset="0"/>
              </a:rPr>
              <a:t>Work in groups. Discuss other services provided by the organizer during an exhibition based on Task 1 with your classmates.</a:t>
            </a:r>
            <a:endParaRPr lang="en-US" altLang="zh-CN" sz="2000" dirty="0">
              <a:solidFill>
                <a:srgbClr val="0070C0"/>
              </a:solidFill>
              <a:latin typeface="Calibri" panose="020F0502020204030204" pitchFamily="34" charset="0"/>
              <a:ea typeface="宋体" panose="02010600030101010101" pitchFamily="2" charset="-122"/>
            </a:endParaRPr>
          </a:p>
        </p:txBody>
      </p:sp>
      <p:sp>
        <p:nvSpPr>
          <p:cNvPr id="5" name="文本框 4"/>
          <p:cNvSpPr txBox="1"/>
          <p:nvPr/>
        </p:nvSpPr>
        <p:spPr>
          <a:xfrm>
            <a:off x="1671931" y="1893859"/>
            <a:ext cx="4577442" cy="2462213"/>
          </a:xfrm>
          <a:prstGeom prst="rect">
            <a:avLst/>
          </a:prstGeom>
          <a:noFill/>
        </p:spPr>
        <p:txBody>
          <a:bodyPr wrap="square">
            <a:spAutoFit/>
          </a:bodyPr>
          <a:lstStyle/>
          <a:p>
            <a:pPr marL="285750" indent="-285750">
              <a:buFont typeface="Wingdings" panose="05000000000000000000" pitchFamily="2" charset="2"/>
              <a:buChar char="Ø"/>
            </a:pPr>
            <a:r>
              <a:rPr lang="en-US" altLang="zh-CN" dirty="0">
                <a:solidFill>
                  <a:srgbClr val="000000"/>
                </a:solidFill>
              </a:rPr>
              <a:t>Free shuttle bus services</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official carrier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temporary staff agency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official stand contractor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furniture and facilities rental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official business center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printing services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stand cleaning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publicity arrangement </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Wi-Fi</a:t>
            </a:r>
            <a:endParaRPr lang="en-US" altLang="zh-CN" dirty="0">
              <a:solidFill>
                <a:srgbClr val="000000"/>
              </a:solidFill>
            </a:endParaRPr>
          </a:p>
          <a:p>
            <a:pPr marL="285750" indent="-285750">
              <a:buFont typeface="Wingdings" panose="05000000000000000000" pitchFamily="2" charset="2"/>
              <a:buChar char="Ø"/>
            </a:pPr>
            <a:r>
              <a:rPr lang="en-US" altLang="zh-CN" dirty="0">
                <a:solidFill>
                  <a:srgbClr val="000000"/>
                </a:solidFill>
              </a:rPr>
              <a:t>…</a:t>
            </a:r>
            <a:endParaRPr lang="en-US" altLang="zh-CN" dirty="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Planning and executing a trade show isn’t easy. Lacking attention to details, organizing a trade show can quickly become a logistical nightmare. Trade show organizers must select a time and place for the event, attract trade show exhibitors, and manage thousands of details in order to make the event a success. Besides, offering quality services to exhibitors is essential to attract reliable exhibitors to return year after year.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Services Before an Exhibition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Organizers should provide a wide variety of trade show services before an exhibition. For instance, organizers can offer exhibitors a list of designers and constructors who specialize in creating eye-catching trade show exhibits. The rest services could be: providing official freight forwarders, official air express companies, official carriers, value-for-money hotels, etc.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In an international exhibition, foreign exhibitors and buyers are part of the event. Organizers should assist exhibitors and buyers with visa application procedures when necessary. What’s more, organizers should meet the increasing demand for interpreters (including simultaneous interpreters) and translators to accommodate exhibitors and buyers from different countries.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Services During an Exhibition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During an exhibition, organizers could also provide services to make the exhibition run smoothly, such as temporary staff agencies, printing services, security services, official business center, installation and dismantling labor, cellphone charging services, stand cleaning, Internet access at the fair, parking, free shuttle buses, furniture and facilities rental, publicity arrangements, exhibit storage, etc.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Value-added Services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If organizers can provide additional services to make the trade show more attractive, exhibitors and buyers will be more likely to consider attending. For example, organizers can contract other companies to offer childcare services for exhibitors and visitors with young children. Organizers can even supply an easy-to-use trade show checklist to prospective exhibitors to help simplify their planning efforts. Exhibitors’ needs and preferences should also be considered when planning meals, entertainment, and seating arrangements.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Organizers focus on constructing a platform through which buyers and sellers can meet. A significant part of that task requires attracting exhibitors and visitors and working with dependable trade show contractors in order to create a successful event.</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96875" y="1457385"/>
            <a:ext cx="8439149" cy="339719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lgn="just" defTabSz="914400">
              <a:lnSpc>
                <a:spcPct val="120000"/>
              </a:lnSpc>
              <a:defRPr/>
            </a:pPr>
            <a:r>
              <a:rPr kumimoji="0" lang="en-US" altLang="zh-CN" sz="1600" b="0"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u="sng" dirty="0">
                <a:solidFill>
                  <a:sysClr val="windowText" lastClr="000000"/>
                </a:solidFill>
              </a:rPr>
              <a:t>logistical</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of or relating to the management of the flow of goods between the point of origin and the point of destination in order to meet the requirements of customers or corporations </a:t>
            </a:r>
            <a:r>
              <a:rPr lang="zh-CN" altLang="en-US" sz="1600" b="1" dirty="0">
                <a:solidFill>
                  <a:sysClr val="windowText" lastClr="000000"/>
                </a:solidFill>
              </a:rPr>
              <a:t>后勤方面的</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freight forwarder </a:t>
            </a:r>
            <a:r>
              <a:rPr lang="en-US" altLang="zh-CN" sz="1600" b="1" dirty="0">
                <a:solidFill>
                  <a:sysClr val="windowText" lastClr="000000"/>
                </a:solidFill>
              </a:rPr>
              <a:t>a company that serves as an intermediary between transportation companies that import and export goods and the businesses that need them </a:t>
            </a:r>
            <a:r>
              <a:rPr lang="zh-CN" altLang="en-US" sz="1600" b="1" dirty="0">
                <a:solidFill>
                  <a:sysClr val="windowText" lastClr="000000"/>
                </a:solidFill>
              </a:rPr>
              <a:t>货运代理</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carrier</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a firm in the business of transporting people or goods or messages </a:t>
            </a:r>
            <a:r>
              <a:rPr lang="zh-CN" altLang="en-US" sz="1600" b="1" dirty="0">
                <a:solidFill>
                  <a:sysClr val="windowText" lastClr="000000"/>
                </a:solidFill>
              </a:rPr>
              <a:t>运输公司 </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value-for-money</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worthy </a:t>
            </a:r>
            <a:r>
              <a:rPr lang="zh-CN" altLang="en-US" sz="1600" b="1" dirty="0">
                <a:solidFill>
                  <a:sysClr val="windowText" lastClr="000000"/>
                </a:solidFill>
              </a:rPr>
              <a:t>物超所值的</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simultaneous</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occurring or operating at the same time </a:t>
            </a:r>
            <a:r>
              <a:rPr lang="zh-CN" altLang="en-US" sz="1600" b="1" dirty="0">
                <a:solidFill>
                  <a:sysClr val="windowText" lastClr="000000"/>
                </a:solidFill>
              </a:rPr>
              <a:t>同步的 </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accommodate</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make fit for, or change to suit a new purpose </a:t>
            </a:r>
            <a:r>
              <a:rPr lang="zh-CN" altLang="en-US" sz="1600" b="1" dirty="0">
                <a:solidFill>
                  <a:sysClr val="windowText" lastClr="000000"/>
                </a:solidFill>
              </a:rPr>
              <a:t>使适应</a:t>
            </a: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Read the text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083550" cy="2339102"/>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2000" dirty="0">
                <a:solidFill>
                  <a:srgbClr val="000000"/>
                </a:solidFill>
                <a:latin typeface="Arial" panose="020B0604020202020204" pitchFamily="34" charset="0"/>
              </a:rPr>
              <a:t>1</a:t>
            </a:r>
            <a:r>
              <a:rPr lang="en-US" altLang="zh-CN" sz="1800" dirty="0">
                <a:solidFill>
                  <a:srgbClr val="000000"/>
                </a:solidFill>
                <a:latin typeface="Arial" panose="020B0604020202020204" pitchFamily="34" charset="0"/>
              </a:rPr>
              <a:t>. Why should organizers provide quality services to exhibitors?</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To attract reliable exhibitors to return year after year.</a:t>
            </a:r>
            <a:endParaRPr lang="en-US" altLang="zh-CN" sz="1800" u="sng" dirty="0">
              <a:solidFill>
                <a:srgbClr val="000000"/>
              </a:solidFill>
              <a:latin typeface="Arial" panose="020B0604020202020204" pitchFamily="34" charset="0"/>
            </a:endParaRPr>
          </a:p>
          <a:p>
            <a:pPr algn="just">
              <a:buFontTx/>
              <a:buAutoNum type="arabicPeriod"/>
            </a:pP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What extra services should an organizer provide when organizing an international exhibition?</a:t>
            </a:r>
            <a:endParaRPr lang="en-US" altLang="zh-CN" sz="1800"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An organizer should assist exhibitors and buyers with VISA application procedures when necessary, and provide interpretation and translation services.</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77408"/>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44725" y="69449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Exhibition Services</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381000" y="1177702"/>
            <a:ext cx="87226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Read the text again and decide whether the following statements are true (T) or false (F).</a:t>
            </a:r>
            <a:endParaRPr lang="en-US" altLang="zh-CN" sz="2000" dirty="0">
              <a:solidFill>
                <a:srgbClr val="0070C0"/>
              </a:solidFill>
            </a:endParaRPr>
          </a:p>
        </p:txBody>
      </p:sp>
      <p:graphicFrame>
        <p:nvGraphicFramePr>
          <p:cNvPr id="8" name="Group 34"/>
          <p:cNvGraphicFramePr/>
          <p:nvPr/>
        </p:nvGraphicFramePr>
        <p:xfrm>
          <a:off x="381000" y="1986352"/>
          <a:ext cx="8048625" cy="3051072"/>
        </p:xfrm>
        <a:graphic>
          <a:graphicData uri="http://schemas.openxmlformats.org/drawingml/2006/table">
            <a:tbl>
              <a:tblPr/>
              <a:tblGrid>
                <a:gridCol w="957943"/>
                <a:gridCol w="7090682"/>
              </a:tblGrid>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1. Choosing an appropriate time and place for a trade show is the most important thing to attract exhibitors.</a:t>
                      </a: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2. Organizers could design and construct booths for exhibitors.</a:t>
                      </a: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3. Organizers could provide interpretation services for international exhibitors and buyers.</a:t>
                      </a: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4. If childcare services are offered, exhibitors and visitors will be more likely to consider attending.</a:t>
                      </a: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104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5. A successful event needs good cooperation between organizers and trade show contractors.</a:t>
                      </a: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文本框 2"/>
          <p:cNvSpPr txBox="1"/>
          <p:nvPr/>
        </p:nvSpPr>
        <p:spPr>
          <a:xfrm>
            <a:off x="488138" y="2090057"/>
            <a:ext cx="660019" cy="523220"/>
          </a:xfrm>
          <a:prstGeom prst="rect">
            <a:avLst/>
          </a:prstGeom>
          <a:noFill/>
        </p:spPr>
        <p:txBody>
          <a:bodyPr wrap="square" rtlCol="0">
            <a:spAutoFit/>
          </a:bodyPr>
          <a:lstStyle/>
          <a:p>
            <a:pPr algn="ctr"/>
            <a:r>
              <a:rPr lang="en-US" altLang="zh-CN" sz="2800" dirty="0">
                <a:solidFill>
                  <a:schemeClr val="accent1">
                    <a:lumMod val="50000"/>
                  </a:schemeClr>
                </a:solidFill>
              </a:rPr>
              <a:t>F</a:t>
            </a:r>
            <a:endParaRPr lang="zh-CN" altLang="en-US" sz="2800" dirty="0">
              <a:solidFill>
                <a:schemeClr val="accent1">
                  <a:lumMod val="50000"/>
                </a:schemeClr>
              </a:solidFill>
            </a:endParaRPr>
          </a:p>
        </p:txBody>
      </p:sp>
      <p:sp>
        <p:nvSpPr>
          <p:cNvPr id="9" name="文本框 8"/>
          <p:cNvSpPr txBox="1"/>
          <p:nvPr/>
        </p:nvSpPr>
        <p:spPr>
          <a:xfrm>
            <a:off x="488137" y="2587059"/>
            <a:ext cx="660019" cy="523220"/>
          </a:xfrm>
          <a:prstGeom prst="rect">
            <a:avLst/>
          </a:prstGeom>
          <a:noFill/>
        </p:spPr>
        <p:txBody>
          <a:bodyPr wrap="square" rtlCol="0">
            <a:spAutoFit/>
          </a:bodyPr>
          <a:lstStyle/>
          <a:p>
            <a:pPr algn="ctr"/>
            <a:r>
              <a:rPr lang="en-US" altLang="zh-CN" sz="2800" dirty="0">
                <a:solidFill>
                  <a:schemeClr val="accent1">
                    <a:lumMod val="50000"/>
                  </a:schemeClr>
                </a:solidFill>
              </a:rPr>
              <a:t>F</a:t>
            </a:r>
            <a:endParaRPr lang="zh-CN" altLang="en-US" sz="2800" dirty="0">
              <a:solidFill>
                <a:schemeClr val="accent1">
                  <a:lumMod val="50000"/>
                </a:schemeClr>
              </a:solidFill>
            </a:endParaRPr>
          </a:p>
        </p:txBody>
      </p:sp>
      <p:sp>
        <p:nvSpPr>
          <p:cNvPr id="10" name="文本框 9"/>
          <p:cNvSpPr txBox="1"/>
          <p:nvPr/>
        </p:nvSpPr>
        <p:spPr>
          <a:xfrm>
            <a:off x="488137" y="3187766"/>
            <a:ext cx="660019" cy="523220"/>
          </a:xfrm>
          <a:prstGeom prst="rect">
            <a:avLst/>
          </a:prstGeom>
          <a:noFill/>
        </p:spPr>
        <p:txBody>
          <a:bodyPr wrap="square" rtlCol="0">
            <a:spAutoFit/>
          </a:bodyPr>
          <a:lstStyle/>
          <a:p>
            <a:pPr algn="ctr"/>
            <a:r>
              <a:rPr lang="en-US" altLang="zh-CN" sz="2800" dirty="0">
                <a:solidFill>
                  <a:schemeClr val="accent1">
                    <a:lumMod val="50000"/>
                  </a:schemeClr>
                </a:solidFill>
              </a:rPr>
              <a:t>F</a:t>
            </a:r>
            <a:endParaRPr lang="zh-CN" altLang="en-US" sz="2800" dirty="0">
              <a:solidFill>
                <a:schemeClr val="accent1">
                  <a:lumMod val="50000"/>
                </a:schemeClr>
              </a:solidFill>
            </a:endParaRPr>
          </a:p>
        </p:txBody>
      </p:sp>
      <p:sp>
        <p:nvSpPr>
          <p:cNvPr id="11" name="文本框 10"/>
          <p:cNvSpPr txBox="1"/>
          <p:nvPr/>
        </p:nvSpPr>
        <p:spPr>
          <a:xfrm>
            <a:off x="488136" y="3788473"/>
            <a:ext cx="660019" cy="523220"/>
          </a:xfrm>
          <a:prstGeom prst="rect">
            <a:avLst/>
          </a:prstGeom>
          <a:noFill/>
        </p:spPr>
        <p:txBody>
          <a:bodyPr wrap="square" rtlCol="0">
            <a:spAutoFit/>
          </a:bodyPr>
          <a:lstStyle/>
          <a:p>
            <a:pPr algn="ctr"/>
            <a:r>
              <a:rPr lang="en-US" altLang="zh-CN" sz="2800" dirty="0">
                <a:solidFill>
                  <a:schemeClr val="accent1">
                    <a:lumMod val="50000"/>
                  </a:schemeClr>
                </a:solidFill>
              </a:rPr>
              <a:t>T</a:t>
            </a:r>
            <a:endParaRPr lang="zh-CN" altLang="en-US" sz="2800" dirty="0">
              <a:solidFill>
                <a:schemeClr val="accent1">
                  <a:lumMod val="50000"/>
                </a:schemeClr>
              </a:solidFill>
            </a:endParaRPr>
          </a:p>
        </p:txBody>
      </p:sp>
      <p:sp>
        <p:nvSpPr>
          <p:cNvPr id="12" name="文本框 11"/>
          <p:cNvSpPr txBox="1"/>
          <p:nvPr/>
        </p:nvSpPr>
        <p:spPr>
          <a:xfrm>
            <a:off x="488136" y="4458623"/>
            <a:ext cx="660019" cy="523220"/>
          </a:xfrm>
          <a:prstGeom prst="rect">
            <a:avLst/>
          </a:prstGeom>
          <a:noFill/>
        </p:spPr>
        <p:txBody>
          <a:bodyPr wrap="square" rtlCol="0">
            <a:spAutoFit/>
          </a:bodyPr>
          <a:lstStyle/>
          <a:p>
            <a:pPr algn="ctr"/>
            <a:r>
              <a:rPr lang="en-US" altLang="zh-CN" sz="2800" dirty="0">
                <a:solidFill>
                  <a:schemeClr val="accent1">
                    <a:lumMod val="50000"/>
                  </a:schemeClr>
                </a:solidFill>
              </a:rPr>
              <a:t>T</a:t>
            </a:r>
            <a:endParaRPr lang="zh-CN" altLang="en-US" sz="2800" dirty="0">
              <a:solidFill>
                <a:schemeClr val="accent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807921" y="823662"/>
            <a:ext cx="7868084" cy="422272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None/>
            </a:pPr>
            <a:r>
              <a:rPr lang="en-US" altLang="zh-CN" sz="1800" b="1" dirty="0"/>
              <a:t>A lead card is a client information sheet or a customer enquiry form, which can greatly increase follow-up sales. The lead card should be no larger than 4" × 7" (about 10 cm × 18 cm) and be easily recognized as a “note”. Enough space should be created on the card for personal information.</a:t>
            </a:r>
            <a:endParaRPr lang="en-US" altLang="zh-CN" sz="1800" b="1" dirty="0"/>
          </a:p>
          <a:p>
            <a:pPr marL="60325" indent="269875" algn="just">
              <a:lnSpc>
                <a:spcPct val="80000"/>
              </a:lnSpc>
              <a:buNone/>
            </a:pPr>
            <a:r>
              <a:rPr lang="en-US" altLang="zh-CN" sz="1800" dirty="0"/>
              <a:t>   </a:t>
            </a:r>
            <a:endParaRPr lang="en-US" altLang="zh-CN" sz="1800" dirty="0"/>
          </a:p>
          <a:p>
            <a:pPr marL="60325" indent="269875" algn="just">
              <a:lnSpc>
                <a:spcPct val="80000"/>
              </a:lnSpc>
              <a:buFont typeface="Arial" panose="020B0604020202020204" pitchFamily="34" charset="0"/>
              <a:buNone/>
            </a:pPr>
            <a:r>
              <a:rPr lang="en-US" altLang="zh-CN" sz="1800" dirty="0"/>
              <a:t> It generally includes the following key elements:</a:t>
            </a:r>
            <a:endParaRPr lang="en-US" altLang="zh-CN" sz="1800" dirty="0"/>
          </a:p>
          <a:p>
            <a:pPr marL="60325" indent="269875" algn="just">
              <a:lnSpc>
                <a:spcPct val="80000"/>
              </a:lnSpc>
            </a:pPr>
            <a:r>
              <a:rPr lang="en-US" altLang="zh-CN" sz="1800" dirty="0"/>
              <a:t>visitor’s name, address, </a:t>
            </a:r>
            <a:r>
              <a:rPr lang="en-US" altLang="zh-CN" sz="1800" dirty="0" err="1" smtClean="0"/>
              <a:t>tel</a:t>
            </a:r>
            <a:r>
              <a:rPr lang="en-US" altLang="zh-CN" sz="1800" dirty="0" smtClean="0"/>
              <a:t>, </a:t>
            </a:r>
            <a:r>
              <a:rPr lang="en-US" altLang="zh-CN" sz="1800" dirty="0"/>
              <a:t>fax and email</a:t>
            </a:r>
            <a:endParaRPr lang="en-US" altLang="zh-CN" sz="1800" dirty="0"/>
          </a:p>
          <a:p>
            <a:pPr marL="60325" indent="269875" algn="just">
              <a:lnSpc>
                <a:spcPct val="80000"/>
              </a:lnSpc>
            </a:pPr>
            <a:r>
              <a:rPr lang="en-US" altLang="zh-CN" sz="1800" dirty="0"/>
              <a:t>budget in mind</a:t>
            </a:r>
            <a:endParaRPr lang="en-US" altLang="zh-CN" sz="1800" dirty="0"/>
          </a:p>
          <a:p>
            <a:pPr marL="60325" indent="269875" algn="just">
              <a:lnSpc>
                <a:spcPct val="80000"/>
              </a:lnSpc>
            </a:pPr>
            <a:r>
              <a:rPr lang="en-US" altLang="zh-CN" sz="1800" dirty="0"/>
              <a:t>product(s)/service(s) currently used</a:t>
            </a:r>
            <a:endParaRPr lang="en-US" altLang="zh-CN" sz="1800" dirty="0"/>
          </a:p>
          <a:p>
            <a:pPr marL="60325" indent="269875" algn="just">
              <a:lnSpc>
                <a:spcPct val="80000"/>
              </a:lnSpc>
            </a:pPr>
            <a:r>
              <a:rPr lang="en-US" altLang="zh-CN" sz="1800" dirty="0"/>
              <a:t>preferred method of contact</a:t>
            </a:r>
            <a:endParaRPr lang="en-US" altLang="zh-CN" sz="1800" dirty="0"/>
          </a:p>
          <a:p>
            <a:pPr marL="60325" indent="269875" algn="just">
              <a:lnSpc>
                <a:spcPct val="80000"/>
              </a:lnSpc>
            </a:pPr>
            <a:r>
              <a:rPr lang="en-US" altLang="zh-CN" sz="1800" dirty="0"/>
              <a:t>product(s)/service(s) of interest</a:t>
            </a:r>
            <a:endParaRPr lang="en-US" altLang="zh-CN" sz="1800" dirty="0"/>
          </a:p>
          <a:p>
            <a:pPr marL="60325" indent="269875" algn="just">
              <a:lnSpc>
                <a:spcPct val="80000"/>
              </a:lnSpc>
            </a:pPr>
            <a:r>
              <a:rPr lang="en-US" altLang="zh-CN" sz="1800" dirty="0"/>
              <a:t>rate of interest </a:t>
            </a:r>
            <a:endParaRPr lang="en-US" altLang="zh-CN" sz="1800" dirty="0"/>
          </a:p>
          <a:p>
            <a:pPr marL="60325" indent="269875" algn="just">
              <a:lnSpc>
                <a:spcPct val="80000"/>
              </a:lnSpc>
            </a:pPr>
            <a:r>
              <a:rPr lang="en-US" altLang="zh-CN" sz="1800" dirty="0"/>
              <a:t>comments</a:t>
            </a:r>
            <a:endParaRPr lang="en-US" altLang="zh-CN" sz="1800" dirty="0"/>
          </a:p>
          <a:p>
            <a:pPr marL="60325" indent="269875" algn="just">
              <a:lnSpc>
                <a:spcPct val="80000"/>
              </a:lnSpc>
            </a:pPr>
            <a:r>
              <a:rPr lang="en-US" altLang="zh-CN" sz="1800" dirty="0"/>
              <a:t>sales representative</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533775" y="530634"/>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1</a:t>
            </a:r>
            <a:endParaRPr lang="zh-CN" altLang="en-US" sz="2000" b="1" dirty="0">
              <a:solidFill>
                <a:srgbClr val="0070C0"/>
              </a:solidFill>
              <a:latin typeface="Arial" panose="020B0604020202020204" pitchFamily="34" charset="0"/>
            </a:endParaRPr>
          </a:p>
        </p:txBody>
      </p:sp>
      <p:pic>
        <p:nvPicPr>
          <p:cNvPr id="5" name="图片 4"/>
          <p:cNvPicPr>
            <a:picLocks noChangeAspect="1"/>
          </p:cNvPicPr>
          <p:nvPr/>
        </p:nvPicPr>
        <p:blipFill>
          <a:blip r:embed="rId1"/>
          <a:stretch>
            <a:fillRect/>
          </a:stretch>
        </p:blipFill>
        <p:spPr>
          <a:xfrm>
            <a:off x="1729266" y="930744"/>
            <a:ext cx="5246915" cy="2393089"/>
          </a:xfrm>
          <a:prstGeom prst="rect">
            <a:avLst/>
          </a:prstGeom>
        </p:spPr>
      </p:pic>
      <p:pic>
        <p:nvPicPr>
          <p:cNvPr id="6" name="图片 5"/>
          <p:cNvPicPr>
            <a:picLocks noChangeAspect="1"/>
          </p:cNvPicPr>
          <p:nvPr/>
        </p:nvPicPr>
        <p:blipFill>
          <a:blip r:embed="rId2"/>
          <a:stretch>
            <a:fillRect/>
          </a:stretch>
        </p:blipFill>
        <p:spPr>
          <a:xfrm>
            <a:off x="1729266" y="3280801"/>
            <a:ext cx="4914870" cy="153765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30300" y="733802"/>
            <a:ext cx="74476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a:t>
            </a:r>
            <a:r>
              <a:rPr lang="en-US" altLang="zh-CN" sz="2000" dirty="0">
                <a:solidFill>
                  <a:srgbClr val="0070C0"/>
                </a:solidFill>
              </a:rPr>
              <a:t>Match the terms in column A with the translations in column B.</a:t>
            </a:r>
            <a:endParaRPr lang="en-US" altLang="zh-CN" sz="2000" dirty="0">
              <a:solidFill>
                <a:srgbClr val="0070C0"/>
              </a:solidFill>
            </a:endParaRPr>
          </a:p>
        </p:txBody>
      </p:sp>
      <p:sp>
        <p:nvSpPr>
          <p:cNvPr id="4" name="Line 66"/>
          <p:cNvSpPr>
            <a:spLocks noChangeShapeType="1"/>
          </p:cNvSpPr>
          <p:nvPr/>
        </p:nvSpPr>
        <p:spPr bwMode="auto">
          <a:xfrm>
            <a:off x="3844857" y="2447925"/>
            <a:ext cx="1435241" cy="99059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5" name="Line 68"/>
          <p:cNvSpPr>
            <a:spLocks noChangeShapeType="1"/>
          </p:cNvSpPr>
          <p:nvPr/>
        </p:nvSpPr>
        <p:spPr bwMode="auto">
          <a:xfrm flipV="1">
            <a:off x="3854380" y="2047875"/>
            <a:ext cx="1435241" cy="88189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6" name="Line 69"/>
          <p:cNvSpPr>
            <a:spLocks noChangeShapeType="1"/>
          </p:cNvSpPr>
          <p:nvPr/>
        </p:nvSpPr>
        <p:spPr bwMode="auto">
          <a:xfrm flipV="1">
            <a:off x="3844857" y="2505075"/>
            <a:ext cx="1444763" cy="243840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8" name="Line 70"/>
          <p:cNvSpPr>
            <a:spLocks noChangeShapeType="1"/>
          </p:cNvSpPr>
          <p:nvPr/>
        </p:nvSpPr>
        <p:spPr bwMode="auto">
          <a:xfrm>
            <a:off x="3854380" y="2047875"/>
            <a:ext cx="1435241" cy="224515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9" name="Line 71"/>
          <p:cNvSpPr>
            <a:spLocks noChangeShapeType="1"/>
          </p:cNvSpPr>
          <p:nvPr/>
        </p:nvSpPr>
        <p:spPr bwMode="auto">
          <a:xfrm flipV="1">
            <a:off x="3844857" y="2905125"/>
            <a:ext cx="1435241" cy="46672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graphicFrame>
        <p:nvGraphicFramePr>
          <p:cNvPr id="10" name="Group 90"/>
          <p:cNvGraphicFramePr>
            <a:graphicFrameLocks noGrp="1"/>
          </p:cNvGraphicFramePr>
          <p:nvPr/>
        </p:nvGraphicFramePr>
        <p:xfrm>
          <a:off x="758077" y="1295397"/>
          <a:ext cx="3096303" cy="3794522"/>
        </p:xfrm>
        <a:graphic>
          <a:graphicData uri="http://schemas.openxmlformats.org/drawingml/2006/table">
            <a:tbl>
              <a:tblPr/>
              <a:tblGrid>
                <a:gridCol w="3096303"/>
              </a:tblGrid>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0" i="0" u="none" strike="noStrike" cap="none" normalizeH="0" baseline="0" dirty="0">
                          <a:ln>
                            <a:noFill/>
                          </a:ln>
                          <a:solidFill>
                            <a:srgbClr val="FBFDFF"/>
                          </a:solidFill>
                          <a:effectLst/>
                          <a:latin typeface="Calibri" panose="020F0502020204030204" pitchFamily="34" charset="0"/>
                          <a:ea typeface="宋体" panose="02010600030101010101" pitchFamily="2" charset="-122"/>
                        </a:rPr>
                        <a:t>A</a:t>
                      </a:r>
                      <a:endParaRPr kumimoji="0" lang="en-US" altLang="zh-CN" sz="1900" b="0" i="0" u="none" strike="noStrike" cap="none" normalizeH="0" baseline="0" dirty="0">
                        <a:ln>
                          <a:noFill/>
                        </a:ln>
                        <a:solidFill>
                          <a:srgbClr val="FBFDFF"/>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4592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Budget in mind</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Comments </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92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Product(s) currently used</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Preferred method of contact</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Product(s) of interest</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58609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Rate of interest</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Sales rep.</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graphicFrame>
        <p:nvGraphicFramePr>
          <p:cNvPr id="11" name="Group 91"/>
          <p:cNvGraphicFramePr>
            <a:graphicFrameLocks noGrp="1"/>
          </p:cNvGraphicFramePr>
          <p:nvPr/>
        </p:nvGraphicFramePr>
        <p:xfrm>
          <a:off x="5289621" y="1295397"/>
          <a:ext cx="2938084" cy="3759996"/>
        </p:xfrm>
        <a:graphic>
          <a:graphicData uri="http://schemas.openxmlformats.org/drawingml/2006/table">
            <a:tbl>
              <a:tblPr/>
              <a:tblGrid>
                <a:gridCol w="2938084"/>
              </a:tblGrid>
              <a:tr h="46553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0" i="0" u="none" strike="noStrike" cap="none" normalizeH="0" baseline="0">
                          <a:ln>
                            <a:noFill/>
                          </a:ln>
                          <a:solidFill>
                            <a:srgbClr val="FBFDFF"/>
                          </a:solidFill>
                          <a:effectLst/>
                          <a:latin typeface="Calibri" panose="020F0502020204030204" pitchFamily="34" charset="0"/>
                          <a:ea typeface="宋体" panose="02010600030101010101" pitchFamily="2" charset="-122"/>
                        </a:rPr>
                        <a:t>B</a:t>
                      </a:r>
                      <a:endParaRPr kumimoji="0" lang="en-US" altLang="zh-CN" sz="1900" b="0" i="0" u="none" strike="noStrike" cap="none" normalizeH="0" baseline="0">
                        <a:ln>
                          <a:noFill/>
                        </a:ln>
                        <a:solidFill>
                          <a:srgbClr val="FBFDFF"/>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目前使用产品</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60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销售代表</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72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首选联系方式</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60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评价</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72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感兴趣程度</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预算</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rPr>
                        <a:t>感兴趣的产品</a:t>
                      </a:r>
                      <a:endParaRPr kumimoji="0" lang="zh-CN" altLang="en-US" sz="1400" b="0" i="0" u="none" strike="noStrike" kern="1200" cap="none" normalizeH="0" baseline="0" dirty="0">
                        <a:ln>
                          <a:noFill/>
                        </a:ln>
                        <a:solidFill>
                          <a:srgbClr val="000000"/>
                        </a:solidFill>
                        <a:effectLst/>
                        <a:latin typeface="华光黑体_CNKI" panose="02000500000000000000" pitchFamily="2" charset="-122"/>
                        <a:ea typeface="华光黑体_CNKI" panose="02000500000000000000"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sp>
        <p:nvSpPr>
          <p:cNvPr id="13" name="Line 71"/>
          <p:cNvSpPr>
            <a:spLocks noChangeShapeType="1"/>
          </p:cNvSpPr>
          <p:nvPr/>
        </p:nvSpPr>
        <p:spPr bwMode="auto">
          <a:xfrm flipV="1">
            <a:off x="3844857" y="3883453"/>
            <a:ext cx="1454286" cy="46672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cxnSp>
        <p:nvCxnSpPr>
          <p:cNvPr id="12" name="直接连接符 11"/>
          <p:cNvCxnSpPr/>
          <p:nvPr/>
        </p:nvCxnSpPr>
        <p:spPr>
          <a:xfrm>
            <a:off x="3854380" y="3883453"/>
            <a:ext cx="1435240" cy="922303"/>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781799"/>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None/>
            </a:pPr>
            <a:r>
              <a:rPr lang="en-US" altLang="zh-CN" sz="2000" dirty="0">
                <a:latin typeface="Arial" panose="020B0604020202020204" pitchFamily="34" charset="0"/>
              </a:rPr>
              <a:t> </a:t>
            </a:r>
            <a:r>
              <a:rPr lang="en-US" altLang="zh-CN" sz="2000" u="sng" dirty="0">
                <a:latin typeface="Arial" panose="020B0604020202020204" pitchFamily="34" charset="0"/>
              </a:rPr>
              <a:t>Stella Li:</a:t>
            </a:r>
            <a:endParaRPr lang="en-US" altLang="zh-CN" sz="2000" u="sng" dirty="0">
              <a:latin typeface="Arial" panose="020B0604020202020204" pitchFamily="34" charset="0"/>
            </a:endParaRPr>
          </a:p>
          <a:p>
            <a:pPr>
              <a:buNone/>
            </a:pPr>
            <a:r>
              <a:rPr lang="en-US" altLang="zh-CN" sz="2000" dirty="0"/>
              <a:t>  the Marketing Manager of </a:t>
            </a:r>
            <a:r>
              <a:rPr lang="en-US" altLang="zh-CN" sz="2000" dirty="0" err="1"/>
              <a:t>Teicheng</a:t>
            </a:r>
            <a:r>
              <a:rPr lang="en-US" altLang="zh-CN" sz="2000" dirty="0"/>
              <a:t> Toys Co., Ltd.</a:t>
            </a:r>
            <a:endParaRPr lang="zh-CN" altLang="en-US" sz="2000" dirty="0"/>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1019174" y="781793"/>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p:txBody>
      </p:sp>
      <p:pic>
        <p:nvPicPr>
          <p:cNvPr id="7" name="Unit 5 Organizers diary">
            <a:hlinkClick r:id="" action="ppaction://media"/>
          </p:cNvPr>
          <p:cNvPicPr>
            <a:picLocks noChangeAspect="1"/>
          </p:cNvPicPr>
          <p:nvPr>
            <a:audioFile r:link="rId2"/>
            <p:extLst>
              <p:ext uri="{DAA4B4D4-6D71-4841-9C94-3DE7FCFB9230}">
                <p14:media xmlns:p14="http://schemas.microsoft.com/office/powerpoint/2010/main" r:embed="rId3"/>
              </p:ext>
            </p:extLst>
          </p:nvPr>
        </p:nvPicPr>
        <p:blipFill>
          <a:blip r:embed="rId4"/>
          <a:stretch>
            <a:fillRect/>
          </a:stretch>
        </p:blipFill>
        <p:spPr>
          <a:xfrm>
            <a:off x="3946525" y="4289425"/>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72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689099"/>
            <a:ext cx="8044214" cy="325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None/>
            </a:pPr>
            <a:r>
              <a:rPr lang="en-US" altLang="zh-CN" sz="1800" dirty="0">
                <a:latin typeface="Arial" panose="020B0604020202020204" pitchFamily="34" charset="0"/>
              </a:rPr>
              <a:t>1. Welcome to the 14th Asia International Toys &amp; Games Fair.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2. Please fill in the registration form. These are your badges.</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3. I have booked a room in...</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4. which is in the value-for-money hotel list.</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5. We have free shuttle buses...from 8:30 am to 5:30 pm every hour.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6. I wonder whether we can apply for…</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201051" y="873156"/>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6" name="内容占位符 4"/>
          <p:cNvSpPr/>
          <p:nvPr/>
        </p:nvSpPr>
        <p:spPr bwMode="auto">
          <a:xfrm>
            <a:off x="981074" y="78130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01051" y="873156"/>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981074" y="78130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8"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Good morning. </a:t>
            </a:r>
            <a:r>
              <a:rPr lang="en-US" altLang="zh-CN" sz="1600" u="sng" dirty="0">
                <a:latin typeface="Arial" panose="020B0604020202020204" pitchFamily="34" charset="0"/>
              </a:rPr>
              <a:t>Welcome to the 14th Asia International Toys &amp; Games Fair.</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Morning. I’m Stella Li, from Teicheng Toys.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Stella, nice to meet you. I’m Chris. We have talked on the phone.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Oh, yes. Thanks for your help during our application.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You’re welcome. </a:t>
            </a:r>
            <a:r>
              <a:rPr lang="en-US" altLang="zh-CN" sz="1600" u="sng" dirty="0">
                <a:latin typeface="Arial" panose="020B0604020202020204" pitchFamily="34" charset="0"/>
              </a:rPr>
              <a:t>Please fill in the registration form. These are your badges.</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Thanks. OK, I have finished the form. Here you are.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01051" y="873156"/>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981074" y="78130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3"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Thank you. Where will you stay during the fair? Have you booked a room in any hotel?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Yes. </a:t>
            </a:r>
            <a:r>
              <a:rPr lang="en-US" altLang="zh-CN" sz="1600" u="sng" dirty="0">
                <a:latin typeface="Arial" panose="020B0604020202020204" pitchFamily="34" charset="0"/>
              </a:rPr>
              <a:t>I have booked a room in</a:t>
            </a:r>
            <a:r>
              <a:rPr lang="en-US" altLang="zh-CN" sz="1600" dirty="0">
                <a:latin typeface="Arial" panose="020B0604020202020204" pitchFamily="34" charset="0"/>
              </a:rPr>
              <a:t> Central Hotel, </a:t>
            </a:r>
            <a:r>
              <a:rPr lang="en-US" altLang="zh-CN" sz="1600" u="sng" dirty="0">
                <a:latin typeface="Arial" panose="020B0604020202020204" pitchFamily="34" charset="0"/>
              </a:rPr>
              <a:t>which is in the value-for-money hotel list</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Good. </a:t>
            </a:r>
            <a:r>
              <a:rPr lang="en-US" altLang="zh-CN" sz="1600" u="sng" dirty="0">
                <a:latin typeface="Arial" panose="020B0604020202020204" pitchFamily="34" charset="0"/>
              </a:rPr>
              <a:t>We have free shuttle buses</a:t>
            </a:r>
            <a:r>
              <a:rPr lang="en-US" altLang="zh-CN" sz="1600" dirty="0">
                <a:latin typeface="Arial" panose="020B0604020202020204" pitchFamily="34" charset="0"/>
              </a:rPr>
              <a:t> from Central Hotel to the exhibition center, </a:t>
            </a:r>
            <a:r>
              <a:rPr lang="en-US" altLang="zh-CN" sz="1600" u="sng" dirty="0">
                <a:latin typeface="Arial" panose="020B0604020202020204" pitchFamily="34" charset="0"/>
              </a:rPr>
              <a:t>from 8:30 am to 5:30 pm every hour</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That’s great. You are really considerate. By the way, we have applied for an additional cabinet with sliding doors and a table showcase. Where can we get them?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01051" y="873156"/>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981074" y="78130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5"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Let me check. Yes, they are already in your booth.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Thanks a lot. </a:t>
            </a:r>
            <a:r>
              <a:rPr lang="en-US" altLang="zh-CN" sz="1600" u="sng" dirty="0">
                <a:latin typeface="Arial" panose="020B0604020202020204" pitchFamily="34" charset="0"/>
              </a:rPr>
              <a:t>I wonder whether we can apply for</a:t>
            </a:r>
            <a:r>
              <a:rPr lang="en-US" altLang="zh-CN" sz="1600" dirty="0">
                <a:latin typeface="Arial" panose="020B0604020202020204" pitchFamily="34" charset="0"/>
              </a:rPr>
              <a:t> temporary booth staff now because we are in lack of hands.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I’m afraid it’s too late to apply now. You’ll have to contact the staff agency directly. But I’m not sure whether it can still be arranged.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You are really helpful. Thank you.</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24851" y="925409"/>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Chris Davis and Stella Li and role-play the   </a:t>
            </a:r>
            <a:endParaRPr lang="en-US" altLang="zh-CN" sz="2000" dirty="0">
              <a:solidFill>
                <a:srgbClr val="0070C0"/>
              </a:solidFill>
            </a:endParaRPr>
          </a:p>
          <a:p>
            <a:pPr>
              <a:buNone/>
            </a:pPr>
            <a:r>
              <a:rPr lang="en-US" altLang="zh-CN" sz="2000" dirty="0">
                <a:solidFill>
                  <a:srgbClr val="0070C0"/>
                </a:solidFill>
              </a:rPr>
              <a:t>             dialog.</a:t>
            </a:r>
            <a:endParaRPr lang="en-US" altLang="zh-CN" sz="2000" dirty="0">
              <a:solidFill>
                <a:srgbClr val="0070C0"/>
              </a:solidFill>
            </a:endParaRPr>
          </a:p>
        </p:txBody>
      </p:sp>
      <p:sp>
        <p:nvSpPr>
          <p:cNvPr id="7" name="内容占位符 4"/>
          <p:cNvSpPr/>
          <p:nvPr/>
        </p:nvSpPr>
        <p:spPr bwMode="auto">
          <a:xfrm>
            <a:off x="995012" y="797744"/>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84575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None/>
            </a:pPr>
            <a:r>
              <a:rPr lang="en-US" altLang="zh-CN" sz="2000" dirty="0">
                <a:solidFill>
                  <a:srgbClr val="0070C0"/>
                </a:solidFill>
              </a:rPr>
              <a:t>             of Mr. Hemingway and Ms. Tian. </a:t>
            </a:r>
            <a:endParaRPr lang="en-US" altLang="zh-CN" sz="2000" dirty="0">
              <a:solidFill>
                <a:srgbClr val="0070C0"/>
              </a:solidFill>
            </a:endParaRPr>
          </a:p>
        </p:txBody>
      </p:sp>
      <p:sp>
        <p:nvSpPr>
          <p:cNvPr id="6" name="内容占位符 2"/>
          <p:cNvSpPr/>
          <p:nvPr/>
        </p:nvSpPr>
        <p:spPr bwMode="auto">
          <a:xfrm>
            <a:off x="778476" y="2916454"/>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Mr. Joe Hemingway is the Marketing Manager of an exhibition company that organizes China-Northeast Asia Expo. Ms. Tian is an exhibitor at the exhibition. Mr. Hemingway greets Ms. Tian at the registration desk.</a:t>
            </a:r>
            <a:endParaRPr lang="en-US" altLang="zh-CN" sz="2000" dirty="0"/>
          </a:p>
        </p:txBody>
      </p:sp>
      <p:sp>
        <p:nvSpPr>
          <p:cNvPr id="7" name="内容占位符 4"/>
          <p:cNvSpPr/>
          <p:nvPr/>
        </p:nvSpPr>
        <p:spPr bwMode="auto">
          <a:xfrm>
            <a:off x="1086751" y="715752"/>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62951" y="944217"/>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Event Info.: China-Northeast Asia Expo </a:t>
            </a:r>
            <a:r>
              <a:rPr lang="zh-CN" altLang="en-US" sz="2000" b="1" dirty="0">
                <a:solidFill>
                  <a:srgbClr val="0070C0"/>
                </a:solidFill>
              </a:rPr>
              <a:t>中国</a:t>
            </a:r>
            <a:r>
              <a:rPr lang="en-US" altLang="zh-CN" sz="2000" b="1" dirty="0">
                <a:solidFill>
                  <a:srgbClr val="0070C0"/>
                </a:solidFill>
              </a:rPr>
              <a:t>—</a:t>
            </a:r>
            <a:r>
              <a:rPr lang="zh-CN" altLang="en-US" sz="2000" b="1" dirty="0">
                <a:solidFill>
                  <a:srgbClr val="0070C0"/>
                </a:solidFill>
              </a:rPr>
              <a:t>东北亚博览会（吉林</a:t>
            </a:r>
            <a:r>
              <a:rPr lang="en-US" altLang="zh-CN" sz="2000" b="1" dirty="0">
                <a:solidFill>
                  <a:srgbClr val="0070C0"/>
                </a:solidFill>
              </a:rPr>
              <a:t>·</a:t>
            </a:r>
            <a:r>
              <a:rPr lang="zh-CN" altLang="en-US" sz="2000" b="1" dirty="0">
                <a:solidFill>
                  <a:srgbClr val="0070C0"/>
                </a:solidFill>
              </a:rPr>
              <a:t>长春）</a:t>
            </a:r>
            <a:endParaRPr lang="en-US" altLang="zh-CN" sz="2000" dirty="0">
              <a:solidFill>
                <a:srgbClr val="0070C0"/>
              </a:solidFill>
            </a:endParaRPr>
          </a:p>
        </p:txBody>
      </p:sp>
      <p:sp>
        <p:nvSpPr>
          <p:cNvPr id="6" name="内容占位符 2"/>
          <p:cNvSpPr/>
          <p:nvPr/>
        </p:nvSpPr>
        <p:spPr bwMode="auto">
          <a:xfrm>
            <a:off x="778476" y="257175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China-Northeast Asia Expo is a national-level exhibition, which has been held in Changchun since 2005. It builds an important window toward Northeast Asia and creates a center to further promote the cooperation in this region so as to accelerate comprehensive revitalization of Jilin in the new era.</a:t>
            </a:r>
            <a:endParaRPr lang="en-US" altLang="zh-CN" sz="2000" dirty="0"/>
          </a:p>
        </p:txBody>
      </p:sp>
      <p:sp>
        <p:nvSpPr>
          <p:cNvPr id="7" name="内容占位符 4"/>
          <p:cNvSpPr/>
          <p:nvPr/>
        </p:nvSpPr>
        <p:spPr bwMode="auto">
          <a:xfrm>
            <a:off x="1386639" y="888105"/>
            <a:ext cx="642386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Meeting exhibitors at the 					registration desk</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椭圆 7"/>
          <p:cNvSpPr/>
          <p:nvPr/>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2" name="矩形 1"/>
          <p:cNvSpPr/>
          <p:nvPr/>
        </p:nvSpPr>
        <p:spPr>
          <a:xfrm>
            <a:off x="2142134" y="4255872"/>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1232686" y="255389"/>
            <a:ext cx="6571416" cy="339447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provide booth services</a:t>
            </a:r>
            <a:endParaRPr lang="en-US" altLang="zh-CN" dirty="0">
              <a:solidFill>
                <a:srgbClr val="000000"/>
              </a:solidFill>
            </a:endParaRPr>
          </a:p>
          <a:p>
            <a:r>
              <a:rPr lang="en-US" altLang="zh-CN" dirty="0">
                <a:solidFill>
                  <a:srgbClr val="000000"/>
                </a:solidFill>
              </a:rPr>
              <a:t>how to give introduction to the company and its products; </a:t>
            </a:r>
            <a:endParaRPr lang="en-US" altLang="zh-CN" dirty="0">
              <a:solidFill>
                <a:srgbClr val="000000"/>
              </a:solidFill>
            </a:endParaRPr>
          </a:p>
          <a:p>
            <a:r>
              <a:rPr lang="en-US" altLang="zh-CN" dirty="0">
                <a:solidFill>
                  <a:srgbClr val="000000"/>
                </a:solidFill>
              </a:rPr>
              <a:t>how to negotiate prices and payment terms.</a:t>
            </a:r>
            <a:endParaRPr lang="zh-CN" altLang="en-US" b="1" u="sng" dirty="0">
              <a:solidFill>
                <a:srgbClr val="000000"/>
              </a:solidFill>
            </a:endParaRPr>
          </a:p>
        </p:txBody>
      </p:sp>
      <p:cxnSp>
        <p:nvCxnSpPr>
          <p:cNvPr id="3" name="直接连接符 2"/>
          <p:cNvCxnSpPr/>
          <p:nvPr/>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44402" y="111125"/>
            <a:ext cx="5651500" cy="77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a:t>
            </a:r>
            <a:r>
              <a:rPr lang="en-US" altLang="zh-CN" sz="2000" dirty="0">
                <a:solidFill>
                  <a:srgbClr val="0070C0"/>
                </a:solidFill>
              </a:rPr>
              <a:t>Work with your partner and collect your thoughts on the following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1631216"/>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sz="1800" dirty="0">
                <a:solidFill>
                  <a:srgbClr val="000000"/>
                </a:solidFill>
                <a:latin typeface="Arial" panose="020B0604020202020204" pitchFamily="34" charset="0"/>
              </a:rPr>
              <a:t>How important is the booth staff for the success of an exhibition?</a:t>
            </a:r>
            <a:r>
              <a:rPr lang="en-US" altLang="zh-CN" sz="1200" dirty="0">
                <a:solidFill>
                  <a:srgbClr val="000000"/>
                </a:solidFill>
                <a:latin typeface="Arial" panose="020B0604020202020204" pitchFamily="34" charset="0"/>
              </a:rPr>
              <a:t> </a:t>
            </a:r>
            <a:endParaRPr lang="en-US" altLang="zh-CN" sz="1200" dirty="0">
              <a:solidFill>
                <a:srgbClr val="000000"/>
              </a:solidFill>
              <a:latin typeface="Arial" panose="020B0604020202020204" pitchFamily="34" charset="0"/>
            </a:endParaRPr>
          </a:p>
          <a:p>
            <a:pPr marL="0" indent="0"/>
            <a:r>
              <a:rPr lang="en-US" altLang="zh-CN" sz="1200" dirty="0">
                <a:solidFill>
                  <a:srgbClr val="000000"/>
                </a:solidFill>
                <a:latin typeface="Arial" panose="020B0604020202020204" pitchFamily="34" charset="0"/>
              </a:rPr>
              <a:t>          </a:t>
            </a:r>
            <a:r>
              <a:rPr lang="en-US" altLang="zh-CN" sz="1200" u="sng"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Booth staff can make it a success or a mess.</a:t>
            </a:r>
            <a:endParaRPr lang="en-US" altLang="zh-CN" sz="1600" u="sng" dirty="0">
              <a:solidFill>
                <a:srgbClr val="000000"/>
              </a:solidFill>
              <a:latin typeface="Arial" panose="020B0604020202020204" pitchFamily="34" charset="0"/>
            </a:endParaRPr>
          </a:p>
          <a:p>
            <a:pPr>
              <a:buFontTx/>
              <a:buAutoNum type="arabicPeriod"/>
            </a:pPr>
            <a:endParaRPr lang="en-US" altLang="zh-CN" sz="16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qualities are preferred for the booth staff?</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They should be approachable, professional, product knowledgeable, outgoing; and they should be good communicators and good listeners.</a:t>
            </a:r>
            <a:endParaRPr lang="en-US" altLang="zh-CN" sz="16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 success of an exhibition depends on various factors such as visitors’ turnout, booth location and decoration, types of visitors and so on. Obviously some of these factors are beyond the exhibitors’ control; however, the most important thing they can do to ensure the success of the booth is selecting the right people to staff it.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Preparing a Sales Team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For the best performance, exhibitors always need to prepare a booth team prior to the event. The amount of time spent in preparation varies depending on the frequency of events, and the number and experience of people in the team. Doing the right thing at the right time will ensure great success.</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Deciding the Number of Staff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Besides the timing, exhibitors have to decide the number of booth staff. The size of the exhibit, the duration of the show, the type of interactions required between the staff and visitors will decide the number of staff. Select one main supervisor to oversee the whole operation of the booth, and delegate to him/her the tasks of establishing dress code of all booth staff, and preparing name badges, brochures, pamphlets, business cards and some free gifts for visitors.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Doing a Mock Show for Booth Training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Have a mock show, try to simulate the amount of time that will be spent by a booth staff with a single visitor and consult more experienced trade show runners. Be sure to have sufficient staff to manage the booth at all times, and allocate breaktime every few hours for staff. Moreover, a mock show and training will be most effective if the staff could be well_x0002_versed in product knowledge, marketing methods, follow-up, lead generation and also know how to handle unexpected questions or situations.</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536065"/>
            <a:ext cx="8159750" cy="157670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342265"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Trade shows are one of the best marketing tools available because they allow exhibitors to meet target customers under one roof. However, selecting the wrong people to manage the booth may hurt the chances of success at the event. These employees will be the face of exhibitors’ company at the event; so choose wisely.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28613" y="1372564"/>
            <a:ext cx="8593138" cy="3359090"/>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lgn="just" defTabSz="914400">
              <a:lnSpc>
                <a:spcPct val="90000"/>
              </a:lnSpc>
              <a:defRPr/>
            </a:pPr>
            <a:r>
              <a:rPr lang="en-US" altLang="zh-CN" sz="1600" b="1" u="sng" dirty="0">
                <a:solidFill>
                  <a:sysClr val="windowText" lastClr="000000"/>
                </a:solidFill>
              </a:rPr>
              <a:t>turnout</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attendance for a particular event or purpose </a:t>
            </a:r>
            <a:r>
              <a:rPr lang="zh-CN" altLang="en-US" sz="1600" b="1" dirty="0">
                <a:solidFill>
                  <a:sysClr val="windowText" lastClr="000000"/>
                </a:solidFill>
              </a:rPr>
              <a:t>到场人数 </a:t>
            </a:r>
            <a:endParaRPr lang="en-US" altLang="zh-CN" sz="1600" b="1" dirty="0">
              <a:solidFill>
                <a:sysClr val="windowText" lastClr="000000"/>
              </a:solidFill>
            </a:endParaRPr>
          </a:p>
          <a:p>
            <a:pPr lvl="0" algn="just" defTabSz="914400">
              <a:lnSpc>
                <a:spcPct val="90000"/>
              </a:lnSpc>
              <a:defRPr/>
            </a:pPr>
            <a:r>
              <a:rPr lang="en-US" altLang="zh-CN" sz="1600" b="1" u="sng" dirty="0">
                <a:solidFill>
                  <a:sysClr val="windowText" lastClr="000000"/>
                </a:solidFill>
              </a:rPr>
              <a:t>timing</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the time when someone dose something or when something happens especially when you are considering how suitable it is </a:t>
            </a:r>
            <a:r>
              <a:rPr lang="zh-CN" altLang="en-US" sz="1600" b="1" dirty="0">
                <a:solidFill>
                  <a:sysClr val="windowText" lastClr="000000"/>
                </a:solidFill>
              </a:rPr>
              <a:t>时间</a:t>
            </a:r>
            <a:endParaRPr lang="zh-CN" altLang="en-US"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delegate</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transfer power to someone </a:t>
            </a:r>
            <a:r>
              <a:rPr lang="zh-CN" altLang="en-US" sz="1600" b="1" dirty="0">
                <a:solidFill>
                  <a:sysClr val="windowText" lastClr="000000"/>
                </a:solidFill>
              </a:rPr>
              <a:t>授权 </a:t>
            </a:r>
            <a:endParaRPr lang="en-US" altLang="zh-CN"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pamphlet</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a small book usually having a paper cover </a:t>
            </a:r>
            <a:r>
              <a:rPr lang="zh-CN" altLang="en-US" sz="1600" b="1" dirty="0">
                <a:solidFill>
                  <a:sysClr val="windowText" lastClr="000000"/>
                </a:solidFill>
              </a:rPr>
              <a:t>小册子</a:t>
            </a:r>
            <a:endParaRPr lang="zh-CN" altLang="en-US"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mock</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constituting a copy or imitation of something </a:t>
            </a:r>
            <a:r>
              <a:rPr lang="zh-CN" altLang="en-US" sz="1600" b="1" dirty="0">
                <a:solidFill>
                  <a:sysClr val="windowText" lastClr="000000"/>
                </a:solidFill>
              </a:rPr>
              <a:t>模拟的 </a:t>
            </a:r>
            <a:endParaRPr lang="en-US" altLang="zh-CN"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simulate</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reproduce someone ’ s behavior or looks </a:t>
            </a:r>
            <a:r>
              <a:rPr lang="zh-CN" altLang="en-US" sz="1600" b="1" dirty="0">
                <a:solidFill>
                  <a:sysClr val="windowText" lastClr="000000"/>
                </a:solidFill>
              </a:rPr>
              <a:t>模拟；模仿</a:t>
            </a:r>
            <a:endParaRPr lang="zh-CN" altLang="en-US"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allocate </a:t>
            </a:r>
            <a:r>
              <a:rPr lang="en-US" altLang="zh-CN" sz="1600" b="1" i="1" dirty="0">
                <a:solidFill>
                  <a:sysClr val="windowText" lastClr="000000"/>
                </a:solidFill>
              </a:rPr>
              <a:t>v</a:t>
            </a:r>
            <a:r>
              <a:rPr lang="en-US" altLang="zh-CN" sz="1600" b="1" dirty="0">
                <a:solidFill>
                  <a:sysClr val="windowText" lastClr="000000"/>
                </a:solidFill>
              </a:rPr>
              <a:t>. to give something to a particular person, especially after an official decision has been made </a:t>
            </a:r>
            <a:r>
              <a:rPr lang="zh-CN" altLang="en-US" sz="1600" b="1" dirty="0">
                <a:solidFill>
                  <a:sysClr val="windowText" lastClr="000000"/>
                </a:solidFill>
              </a:rPr>
              <a:t>分配</a:t>
            </a:r>
            <a:endParaRPr lang="en-US" altLang="zh-CN" sz="1600" b="1" dirty="0">
              <a:solidFill>
                <a:sysClr val="windowText" lastClr="000000"/>
              </a:solidFill>
            </a:endParaRPr>
          </a:p>
          <a:p>
            <a:pPr lvl="0" algn="just" defTabSz="914400">
              <a:lnSpc>
                <a:spcPct val="90000"/>
              </a:lnSpc>
              <a:defRPr/>
            </a:pPr>
            <a:r>
              <a:rPr lang="en-US" altLang="zh-CN" sz="1600" b="1" u="sng" dirty="0">
                <a:solidFill>
                  <a:sysClr val="windowText" lastClr="000000"/>
                </a:solidFill>
              </a:rPr>
              <a:t>well-versed </a:t>
            </a:r>
            <a:r>
              <a:rPr lang="en-US" altLang="zh-CN" sz="1600" b="1" i="1" dirty="0">
                <a:solidFill>
                  <a:sysClr val="windowText" lastClr="000000"/>
                </a:solidFill>
              </a:rPr>
              <a:t>adj</a:t>
            </a:r>
            <a:r>
              <a:rPr lang="en-US" altLang="zh-CN" sz="1600" b="1" dirty="0">
                <a:solidFill>
                  <a:sysClr val="windowText" lastClr="000000"/>
                </a:solidFill>
              </a:rPr>
              <a:t>. knowing a lot about something </a:t>
            </a:r>
            <a:r>
              <a:rPr lang="zh-CN" altLang="en-US" sz="1600" b="1" dirty="0">
                <a:solidFill>
                  <a:sysClr val="windowText" lastClr="000000"/>
                </a:solidFill>
              </a:rPr>
              <a:t>通晓的；精通的 </a:t>
            </a:r>
            <a:endParaRPr lang="en-US" altLang="zh-CN" sz="1600" b="1" dirty="0">
              <a:solidFill>
                <a:sysClr val="windowText" lastClr="000000"/>
              </a:solidFill>
            </a:endParaRPr>
          </a:p>
          <a:p>
            <a:pPr lvl="0" algn="just" defTabSz="914400">
              <a:lnSpc>
                <a:spcPct val="90000"/>
              </a:lnSpc>
              <a:defRPr/>
            </a:pPr>
            <a:r>
              <a:rPr lang="en-US" altLang="zh-CN" sz="1600" b="1" u="sng" dirty="0">
                <a:solidFill>
                  <a:sysClr val="windowText" lastClr="000000"/>
                </a:solidFill>
              </a:rPr>
              <a:t>follow-up</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an activity that continues something that has already begun or that repeats something that has already been done </a:t>
            </a:r>
            <a:r>
              <a:rPr lang="zh-CN" altLang="en-US" sz="1600" b="1" dirty="0">
                <a:solidFill>
                  <a:sysClr val="windowText" lastClr="000000"/>
                </a:solidFill>
              </a:rPr>
              <a:t>后续行动</a:t>
            </a:r>
            <a:endPar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511175" y="451472"/>
            <a:ext cx="8677275" cy="453404"/>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t>
            </a:r>
            <a:endParaRPr lang="en-US" altLang="zh-CN" sz="2000" dirty="0">
              <a:solidFill>
                <a:srgbClr val="0070C0"/>
              </a:solidFill>
            </a:endParaRPr>
          </a:p>
        </p:txBody>
      </p:sp>
      <p:graphicFrame>
        <p:nvGraphicFramePr>
          <p:cNvPr id="4" name="Group 39"/>
          <p:cNvGraphicFramePr/>
          <p:nvPr/>
        </p:nvGraphicFramePr>
        <p:xfrm>
          <a:off x="28575" y="1058868"/>
          <a:ext cx="8970511" cy="4084632"/>
        </p:xfrm>
        <a:graphic>
          <a:graphicData uri="http://schemas.openxmlformats.org/drawingml/2006/table">
            <a:tbl>
              <a:tblPr/>
              <a:tblGrid>
                <a:gridCol w="2917550"/>
                <a:gridCol w="6052961"/>
              </a:tblGrid>
              <a:tr h="40966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Staffing Strategies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Decisive Points or Details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80984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Preparing a sales team</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The frequency of events</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Deciding the number of staff</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The size of the exhibit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580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Doing a mock show for booth training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Simulation of time that will be spent by a booth staff with a single visitor</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Sufficient staff to manage the booth at all times</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Staff well-versed in product knowledge, marketing methods, follow-up, lead generation and also knowing how to handle unexpected questions or situations</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TextBox 6"/>
          <p:cNvSpPr txBox="1">
            <a:spLocks noChangeArrowheads="1"/>
          </p:cNvSpPr>
          <p:nvPr/>
        </p:nvSpPr>
        <p:spPr bwMode="auto">
          <a:xfrm>
            <a:off x="2978150" y="82673"/>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762000" y="224472"/>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215901" y="962494"/>
            <a:ext cx="8840142" cy="400110"/>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graphicFrame>
        <p:nvGraphicFramePr>
          <p:cNvPr id="4" name="Group 39"/>
          <p:cNvGraphicFramePr/>
          <p:nvPr/>
        </p:nvGraphicFramePr>
        <p:xfrm>
          <a:off x="85532" y="1731615"/>
          <a:ext cx="8970511" cy="2055051"/>
        </p:xfrm>
        <a:graphic>
          <a:graphicData uri="http://schemas.openxmlformats.org/drawingml/2006/table">
            <a:tbl>
              <a:tblPr/>
              <a:tblGrid>
                <a:gridCol w="2917550"/>
                <a:gridCol w="6052961"/>
              </a:tblGrid>
              <a:tr h="42224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Staffing Strategies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Decisive Points or Details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80984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Preparing a sales team</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The frequency of events</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Deciding the number of staff</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The size of the exhibit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TextBox 6"/>
          <p:cNvSpPr txBox="1">
            <a:spLocks noChangeArrowheads="1"/>
          </p:cNvSpPr>
          <p:nvPr/>
        </p:nvSpPr>
        <p:spPr bwMode="auto">
          <a:xfrm>
            <a:off x="2978150" y="393428"/>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3" name="文本框 2"/>
          <p:cNvSpPr txBox="1"/>
          <p:nvPr/>
        </p:nvSpPr>
        <p:spPr>
          <a:xfrm>
            <a:off x="3306966" y="2433817"/>
            <a:ext cx="5424523" cy="307777"/>
          </a:xfrm>
          <a:prstGeom prst="rect">
            <a:avLst/>
          </a:prstGeom>
          <a:noFill/>
        </p:spPr>
        <p:txBody>
          <a:bodyPr wrap="square" rtlCol="0">
            <a:spAutoFit/>
          </a:bodyPr>
          <a:lstStyle/>
          <a:p>
            <a:pPr lvl="0" defTabSz="914400" fontAlgn="base">
              <a:spcBef>
                <a:spcPct val="0"/>
              </a:spcBef>
              <a:spcAft>
                <a:spcPct val="0"/>
              </a:spcAft>
              <a:buClr>
                <a:schemeClr val="accent1">
                  <a:lumMod val="50000"/>
                </a:schemeClr>
              </a:buClr>
              <a:buSzPct val="120000"/>
            </a:pPr>
            <a:r>
              <a:rPr lang="en-US" altLang="zh-CN" u="sng" dirty="0">
                <a:latin typeface="Arial" panose="020B0604020202020204" pitchFamily="34" charset="0"/>
              </a:rPr>
              <a:t>The number and experience of people in the team</a:t>
            </a:r>
            <a:endParaRPr lang="en-US" altLang="zh-CN" u="sng" dirty="0">
              <a:latin typeface="Arial" panose="020B0604020202020204" pitchFamily="34" charset="0"/>
            </a:endParaRPr>
          </a:p>
        </p:txBody>
      </p:sp>
      <p:sp>
        <p:nvSpPr>
          <p:cNvPr id="6" name="文本框 5"/>
          <p:cNvSpPr txBox="1"/>
          <p:nvPr/>
        </p:nvSpPr>
        <p:spPr>
          <a:xfrm>
            <a:off x="3306966" y="3263446"/>
            <a:ext cx="5589528" cy="523220"/>
          </a:xfrm>
          <a:prstGeom prst="rect">
            <a:avLst/>
          </a:prstGeom>
          <a:noFill/>
        </p:spPr>
        <p:txBody>
          <a:bodyPr wrap="square" rtlCol="0">
            <a:spAutoFit/>
          </a:bodyPr>
          <a:lstStyle/>
          <a:p>
            <a:pPr lvl="0" defTabSz="914400" fontAlgn="base">
              <a:spcBef>
                <a:spcPct val="0"/>
              </a:spcBef>
              <a:spcAft>
                <a:spcPct val="0"/>
              </a:spcAft>
            </a:pPr>
            <a:r>
              <a:rPr lang="en-US" altLang="zh-CN" u="sng" dirty="0">
                <a:solidFill>
                  <a:srgbClr val="002060"/>
                </a:solidFill>
                <a:latin typeface="Arial" panose="020B0604020202020204" pitchFamily="34" charset="0"/>
              </a:rPr>
              <a:t>The duration of the show </a:t>
            </a:r>
            <a:endParaRPr lang="en-US" altLang="zh-CN" u="sng" dirty="0">
              <a:solidFill>
                <a:srgbClr val="002060"/>
              </a:solidFill>
              <a:latin typeface="Arial" panose="020B0604020202020204" pitchFamily="34" charset="0"/>
            </a:endParaRPr>
          </a:p>
          <a:p>
            <a:pPr lvl="0" defTabSz="914400" fontAlgn="base">
              <a:spcBef>
                <a:spcPct val="0"/>
              </a:spcBef>
              <a:spcAft>
                <a:spcPct val="0"/>
              </a:spcAft>
            </a:pPr>
            <a:r>
              <a:rPr lang="en-US" altLang="zh-CN" u="sng" dirty="0">
                <a:solidFill>
                  <a:srgbClr val="002060"/>
                </a:solidFill>
                <a:latin typeface="Arial" panose="020B0604020202020204" pitchFamily="34" charset="0"/>
              </a:rPr>
              <a:t>The type of interactions required between the staff and visitors</a:t>
            </a:r>
            <a:endParaRPr lang="en-US" altLang="zh-CN" u="sng" dirty="0">
              <a:solidFill>
                <a:srgbClr val="00206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771525" y="186086"/>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87326" y="1312455"/>
            <a:ext cx="8840142" cy="400110"/>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graphicFrame>
        <p:nvGraphicFramePr>
          <p:cNvPr id="4" name="Group 39"/>
          <p:cNvGraphicFramePr/>
          <p:nvPr/>
        </p:nvGraphicFramePr>
        <p:xfrm>
          <a:off x="56957" y="1960215"/>
          <a:ext cx="8970511" cy="2464405"/>
        </p:xfrm>
        <a:graphic>
          <a:graphicData uri="http://schemas.openxmlformats.org/drawingml/2006/table">
            <a:tbl>
              <a:tblPr/>
              <a:tblGrid>
                <a:gridCol w="2917550"/>
                <a:gridCol w="6052961"/>
              </a:tblGrid>
              <a:tr h="42224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Staffing Strategies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Decisive Points or Details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6580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Doing a mock show for booth training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Simulation of time that will be spent by a booth staff with a single visitor</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Sufficient staff to manage the booth at all times</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Staff well-versed in product knowledge, marketing methods, follow-up, lead generation and also knowing how to handle unexpected questions or situations</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TextBox 6"/>
          <p:cNvSpPr txBox="1">
            <a:spLocks noChangeArrowheads="1"/>
          </p:cNvSpPr>
          <p:nvPr/>
        </p:nvSpPr>
        <p:spPr bwMode="auto">
          <a:xfrm>
            <a:off x="2901950" y="641079"/>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
        <p:nvSpPr>
          <p:cNvPr id="3" name="文本框 2"/>
          <p:cNvSpPr txBox="1"/>
          <p:nvPr/>
        </p:nvSpPr>
        <p:spPr>
          <a:xfrm>
            <a:off x="3263900" y="2873829"/>
            <a:ext cx="5522590" cy="307777"/>
          </a:xfrm>
          <a:prstGeom prst="rect">
            <a:avLst/>
          </a:prstGeom>
          <a:noFill/>
        </p:spPr>
        <p:txBody>
          <a:bodyPr wrap="square" rtlCol="0">
            <a:spAutoFit/>
          </a:bodyPr>
          <a:lstStyle/>
          <a:p>
            <a:pPr lvl="0" defTabSz="914400" fontAlgn="base">
              <a:spcBef>
                <a:spcPct val="0"/>
              </a:spcBef>
              <a:spcAft>
                <a:spcPct val="0"/>
              </a:spcAft>
            </a:pPr>
            <a:r>
              <a:rPr lang="en-US" altLang="zh-CN" u="sng" dirty="0">
                <a:solidFill>
                  <a:srgbClr val="002060"/>
                </a:solidFill>
                <a:latin typeface="Arial" panose="020B0604020202020204" pitchFamily="34" charset="0"/>
              </a:rPr>
              <a:t>Consultation with more experienced trade show runners</a:t>
            </a:r>
            <a:endParaRPr lang="en-US" altLang="zh-CN" u="sng" dirty="0">
              <a:solidFill>
                <a:srgbClr val="002060"/>
              </a:solidFill>
              <a:latin typeface="Arial" panose="020B0604020202020204" pitchFamily="34" charset="0"/>
            </a:endParaRPr>
          </a:p>
        </p:txBody>
      </p:sp>
      <p:sp>
        <p:nvSpPr>
          <p:cNvPr id="6" name="文本框 5"/>
          <p:cNvSpPr txBox="1"/>
          <p:nvPr/>
        </p:nvSpPr>
        <p:spPr>
          <a:xfrm>
            <a:off x="3278199" y="3346821"/>
            <a:ext cx="4613251" cy="307777"/>
          </a:xfrm>
          <a:prstGeom prst="rect">
            <a:avLst/>
          </a:prstGeom>
          <a:noFill/>
        </p:spPr>
        <p:txBody>
          <a:bodyPr wrap="square" rtlCol="0">
            <a:spAutoFit/>
          </a:bodyPr>
          <a:lstStyle/>
          <a:p>
            <a:pPr lvl="0" defTabSz="914400" fontAlgn="base">
              <a:spcBef>
                <a:spcPct val="0"/>
              </a:spcBef>
              <a:spcAft>
                <a:spcPct val="0"/>
              </a:spcAft>
            </a:pPr>
            <a:r>
              <a:rPr lang="en-US" altLang="zh-CN" u="sng" dirty="0" err="1">
                <a:solidFill>
                  <a:srgbClr val="002060"/>
                </a:solidFill>
                <a:latin typeface="Arial" panose="020B0604020202020204" pitchFamily="34" charset="0"/>
              </a:rPr>
              <a:t>Breaktime</a:t>
            </a:r>
            <a:r>
              <a:rPr lang="en-US" altLang="zh-CN" u="sng" dirty="0">
                <a:solidFill>
                  <a:srgbClr val="002060"/>
                </a:solidFill>
                <a:latin typeface="Arial" panose="020B0604020202020204" pitchFamily="34" charset="0"/>
              </a:rPr>
              <a:t> every few hours</a:t>
            </a:r>
            <a:endParaRPr lang="en-US" altLang="zh-CN" u="sng" dirty="0">
              <a:solidFill>
                <a:srgbClr val="00206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190821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sz="1800" dirty="0">
                <a:solidFill>
                  <a:srgbClr val="000000"/>
                </a:solidFill>
                <a:latin typeface="Arial" panose="020B0604020202020204" pitchFamily="34" charset="0"/>
              </a:rPr>
              <a:t>What can exhibitors do to ensure the success of the booth?</a:t>
            </a:r>
            <a:endParaRPr lang="en-US" altLang="zh-CN" sz="1800" dirty="0">
              <a:solidFill>
                <a:srgbClr val="000000"/>
              </a:solidFill>
              <a:latin typeface="Arial" panose="020B0604020202020204" pitchFamily="34" charset="0"/>
            </a:endParaRPr>
          </a:p>
          <a:p>
            <a:pPr marL="0" indent="0"/>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Select the right people to staff the booth.</a:t>
            </a:r>
            <a:endParaRPr lang="en-US" altLang="zh-CN" sz="1800" u="sng" dirty="0">
              <a:solidFill>
                <a:srgbClr val="000000"/>
              </a:solidFill>
              <a:latin typeface="Arial" panose="020B0604020202020204" pitchFamily="34" charset="0"/>
            </a:endParaRPr>
          </a:p>
          <a:p>
            <a:pPr>
              <a:buFontTx/>
              <a:buAutoNum type="arabicPeriod"/>
            </a:pPr>
            <a:endParaRPr lang="en-US" altLang="zh-CN" sz="16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are the tasks for the main supervisor?</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600" u="sng" dirty="0">
                <a:solidFill>
                  <a:srgbClr val="000000"/>
                </a:solidFill>
                <a:latin typeface="Arial" panose="020B0604020202020204" pitchFamily="34" charset="0"/>
              </a:rPr>
              <a:t>The tasks are overseeing the whole operation of the booth, establishing dress code of all booth staff, and preparing badges, brochures, pamphlets, business cards and some free gifts for visitors.</a:t>
            </a:r>
            <a:endParaRPr lang="en-US" altLang="zh-CN" sz="1600" u="sng" dirty="0">
              <a:solidFill>
                <a:srgbClr val="000000"/>
              </a:solidFill>
              <a:latin typeface="Arial" panose="020B0604020202020204" pitchFamily="34" charset="0"/>
            </a:endParaRPr>
          </a:p>
        </p:txBody>
      </p:sp>
      <p:sp>
        <p:nvSpPr>
          <p:cNvPr id="4"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TextBox 6"/>
          <p:cNvSpPr txBox="1">
            <a:spLocks noChangeArrowheads="1"/>
          </p:cNvSpPr>
          <p:nvPr/>
        </p:nvSpPr>
        <p:spPr bwMode="auto">
          <a:xfrm>
            <a:off x="2978150" y="153950"/>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Trade Show Staffing Strategies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85825" y="10795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TextBox 6"/>
          <p:cNvSpPr txBox="1">
            <a:spLocks noChangeArrowheads="1"/>
          </p:cNvSpPr>
          <p:nvPr/>
        </p:nvSpPr>
        <p:spPr bwMode="auto">
          <a:xfrm>
            <a:off x="2242118" y="928490"/>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Interacting with Visitors</a:t>
            </a:r>
            <a:endParaRPr lang="zh-CN" altLang="en-US" sz="2000" b="1" dirty="0">
              <a:solidFill>
                <a:srgbClr val="0070C0"/>
              </a:solidFill>
              <a:latin typeface="Arial" panose="020B0604020202020204" pitchFamily="34" charset="0"/>
            </a:endParaRPr>
          </a:p>
        </p:txBody>
      </p:sp>
      <p:sp>
        <p:nvSpPr>
          <p:cNvPr id="4" name="矩形 7"/>
          <p:cNvSpPr txBox="1">
            <a:spLocks noChangeArrowheads="1"/>
          </p:cNvSpPr>
          <p:nvPr/>
        </p:nvSpPr>
        <p:spPr bwMode="auto">
          <a:xfrm>
            <a:off x="328613" y="1372564"/>
            <a:ext cx="8593138" cy="3359090"/>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lgn="just" defTabSz="914400">
              <a:lnSpc>
                <a:spcPct val="90000"/>
              </a:lnSpc>
              <a:defRPr/>
            </a:pPr>
            <a:r>
              <a:rPr lang="en-US" altLang="zh-CN" sz="1600" b="1" u="sng" dirty="0">
                <a:solidFill>
                  <a:sysClr val="windowText" lastClr="000000"/>
                </a:solidFill>
              </a:rPr>
              <a:t>prequalify</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qualify or certify someone or something as a candidate </a:t>
            </a:r>
            <a:r>
              <a:rPr lang="zh-CN" altLang="en-US" sz="1600" b="1" dirty="0">
                <a:solidFill>
                  <a:sysClr val="windowText" lastClr="000000"/>
                </a:solidFill>
              </a:rPr>
              <a:t>提前认证资格</a:t>
            </a:r>
            <a:r>
              <a:rPr lang="zh-CN" altLang="en-US" sz="1600" b="1" u="sng" dirty="0">
                <a:solidFill>
                  <a:sysClr val="windowText" lastClr="000000"/>
                </a:solidFill>
              </a:rPr>
              <a:t> </a:t>
            </a:r>
            <a:endParaRPr lang="en-US" altLang="zh-CN" sz="1600" b="1" u="sng" dirty="0">
              <a:solidFill>
                <a:sysClr val="windowText" lastClr="000000"/>
              </a:solidFill>
            </a:endParaRPr>
          </a:p>
          <a:p>
            <a:pPr lvl="0" algn="just" defTabSz="914400">
              <a:lnSpc>
                <a:spcPct val="90000"/>
              </a:lnSpc>
              <a:defRPr/>
            </a:pPr>
            <a:endParaRPr lang="en-US" altLang="zh-CN" sz="1600" b="1" u="sng" dirty="0">
              <a:solidFill>
                <a:sysClr val="windowText" lastClr="000000"/>
              </a:solidFill>
            </a:endParaRPr>
          </a:p>
          <a:p>
            <a:pPr lvl="0" algn="just" defTabSz="914400">
              <a:lnSpc>
                <a:spcPct val="90000"/>
              </a:lnSpc>
              <a:defRPr/>
            </a:pPr>
            <a:r>
              <a:rPr lang="zh-CN" altLang="en-US" sz="1600" b="1" u="sng" dirty="0">
                <a:solidFill>
                  <a:sysClr val="windowText" lastClr="000000"/>
                </a:solidFill>
              </a:rPr>
              <a:t> </a:t>
            </a:r>
            <a:r>
              <a:rPr lang="en-US" altLang="zh-CN" sz="1600" b="1" u="sng" dirty="0">
                <a:solidFill>
                  <a:sysClr val="windowText" lastClr="000000"/>
                </a:solidFill>
              </a:rPr>
              <a:t>personify</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represent something in a physical form </a:t>
            </a:r>
            <a:r>
              <a:rPr lang="zh-CN" altLang="en-US" sz="1600" b="1" dirty="0">
                <a:solidFill>
                  <a:sysClr val="windowText" lastClr="000000"/>
                </a:solidFill>
              </a:rPr>
              <a:t>体现 </a:t>
            </a:r>
            <a:endParaRPr lang="en-US" altLang="zh-CN" sz="1600" b="1" dirty="0">
              <a:solidFill>
                <a:sysClr val="windowText" lastClr="000000"/>
              </a:solidFill>
            </a:endParaRPr>
          </a:p>
          <a:p>
            <a:pPr lvl="0" algn="just" defTabSz="914400">
              <a:lnSpc>
                <a:spcPct val="90000"/>
              </a:lnSpc>
              <a:defRPr/>
            </a:pPr>
            <a:endParaRPr lang="en-US" altLang="zh-CN"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effectiveness</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the quality of being able to bring about an expected result </a:t>
            </a:r>
            <a:r>
              <a:rPr lang="zh-CN" altLang="en-US" sz="1600" b="1" dirty="0">
                <a:solidFill>
                  <a:sysClr val="windowText" lastClr="000000"/>
                </a:solidFill>
              </a:rPr>
              <a:t>有 效性</a:t>
            </a:r>
            <a:endParaRPr lang="zh-CN" altLang="en-US" sz="1600" b="1" dirty="0">
              <a:solidFill>
                <a:sysClr val="windowText" lastClr="000000"/>
              </a:solidFill>
            </a:endParaRPr>
          </a:p>
          <a:p>
            <a:pPr lvl="0" algn="just" defTabSz="914400">
              <a:lnSpc>
                <a:spcPct val="90000"/>
              </a:lnSpc>
              <a:defRPr/>
            </a:pPr>
            <a:endParaRPr lang="zh-CN" altLang="en-US"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etiquette</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the practices and forms prescribed by social convention or by authority </a:t>
            </a:r>
            <a:r>
              <a:rPr lang="zh-CN" altLang="en-US" sz="1600" b="1" dirty="0">
                <a:solidFill>
                  <a:sysClr val="windowText" lastClr="000000"/>
                </a:solidFill>
              </a:rPr>
              <a:t>礼节</a:t>
            </a:r>
            <a:r>
              <a:rPr lang="zh-CN" altLang="en-US" sz="1600" b="1" u="sng" dirty="0">
                <a:solidFill>
                  <a:sysClr val="windowText" lastClr="000000"/>
                </a:solidFill>
              </a:rPr>
              <a:t> </a:t>
            </a:r>
            <a:endParaRPr lang="en-US" altLang="zh-CN" sz="1600" b="1" u="sng" dirty="0">
              <a:solidFill>
                <a:sysClr val="windowText" lastClr="000000"/>
              </a:solidFill>
            </a:endParaRPr>
          </a:p>
          <a:p>
            <a:pPr lvl="0" algn="just" defTabSz="914400">
              <a:lnSpc>
                <a:spcPct val="90000"/>
              </a:lnSpc>
              <a:defRPr/>
            </a:pPr>
            <a:endParaRPr lang="en-US" altLang="zh-CN"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packet </a:t>
            </a:r>
            <a:r>
              <a:rPr lang="en-US" altLang="zh-CN" sz="1600" b="1" i="1" dirty="0">
                <a:solidFill>
                  <a:sysClr val="windowText" lastClr="000000"/>
                </a:solidFill>
              </a:rPr>
              <a:t>n</a:t>
            </a:r>
            <a:r>
              <a:rPr lang="en-US" altLang="zh-CN" sz="1600" b="1" dirty="0">
                <a:solidFill>
                  <a:sysClr val="windowText" lastClr="000000"/>
                </a:solidFill>
              </a:rPr>
              <a:t>. a small flat package that is sent by post or delivered to someone </a:t>
            </a:r>
            <a:r>
              <a:rPr lang="zh-CN" altLang="en-US" sz="1600" b="1" dirty="0">
                <a:solidFill>
                  <a:sysClr val="windowText" lastClr="000000"/>
                </a:solidFill>
              </a:rPr>
              <a:t>小包裹</a:t>
            </a:r>
            <a:endPar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35049" y="626654"/>
            <a:ext cx="8020993"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phrases according to the context.</a:t>
            </a:r>
            <a:endParaRPr lang="en-US" altLang="zh-CN" sz="2000" dirty="0">
              <a:solidFill>
                <a:srgbClr val="0070C0"/>
              </a:solidFill>
            </a:endParaRPr>
          </a:p>
        </p:txBody>
      </p:sp>
      <p:sp>
        <p:nvSpPr>
          <p:cNvPr id="3" name="TextBox 6"/>
          <p:cNvSpPr txBox="1">
            <a:spLocks noChangeArrowheads="1"/>
          </p:cNvSpPr>
          <p:nvPr/>
        </p:nvSpPr>
        <p:spPr bwMode="auto">
          <a:xfrm>
            <a:off x="2978150" y="127032"/>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Interacting with Visitors</a:t>
            </a:r>
            <a:endParaRPr lang="zh-CN" altLang="en-US" sz="2000" b="1" dirty="0">
              <a:solidFill>
                <a:srgbClr val="0070C0"/>
              </a:solidFill>
              <a:latin typeface="Arial" panose="020B0604020202020204" pitchFamily="34" charset="0"/>
            </a:endParaRPr>
          </a:p>
        </p:txBody>
      </p:sp>
      <p:sp>
        <p:nvSpPr>
          <p:cNvPr id="6" name="TextBox 16"/>
          <p:cNvSpPr txBox="1">
            <a:spLocks noChangeArrowheads="1"/>
          </p:cNvSpPr>
          <p:nvPr/>
        </p:nvSpPr>
        <p:spPr bwMode="auto">
          <a:xfrm>
            <a:off x="800101" y="2045763"/>
            <a:ext cx="6748856" cy="92333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b="1" dirty="0">
                <a:solidFill>
                  <a:srgbClr val="000000"/>
                </a:solidFill>
                <a:latin typeface="Arial" panose="020B0604020202020204" pitchFamily="34" charset="0"/>
              </a:rPr>
              <a:t>1</a:t>
            </a:r>
            <a:r>
              <a:rPr lang="en-US" altLang="zh-CN" sz="1800" b="1" dirty="0">
                <a:solidFill>
                  <a:srgbClr val="000000"/>
                </a:solidFill>
                <a:latin typeface="Arial" panose="020B0604020202020204" pitchFamily="34" charset="0"/>
              </a:rPr>
              <a:t>.</a:t>
            </a:r>
            <a:r>
              <a:rPr lang="en-US" altLang="zh-CN" sz="1800"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find out </a:t>
            </a:r>
            <a:r>
              <a:rPr lang="en-US" altLang="zh-CN" sz="1800" dirty="0">
                <a:solidFill>
                  <a:srgbClr val="000000"/>
                </a:solidFill>
                <a:latin typeface="Arial" panose="020B0604020202020204" pitchFamily="34" charset="0"/>
              </a:rPr>
              <a:t>		  </a:t>
            </a:r>
            <a:r>
              <a:rPr lang="en-US" altLang="zh-CN" b="1" dirty="0">
                <a:solidFill>
                  <a:srgbClr val="000000"/>
                </a:solidFill>
                <a:latin typeface="Arial" panose="020B0604020202020204" pitchFamily="34" charset="0"/>
              </a:rPr>
              <a:t>2.</a:t>
            </a:r>
            <a:r>
              <a:rPr lang="en-US" altLang="zh-CN" sz="1800"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demonstration </a:t>
            </a:r>
            <a:r>
              <a:rPr lang="en-US" altLang="zh-CN" sz="1800" dirty="0">
                <a:solidFill>
                  <a:srgbClr val="000000"/>
                </a:solidFill>
                <a:latin typeface="Arial" panose="020B0604020202020204" pitchFamily="34" charset="0"/>
              </a:rPr>
              <a:t>		</a:t>
            </a:r>
            <a:r>
              <a:rPr lang="en-US" altLang="zh-CN" b="1" dirty="0">
                <a:solidFill>
                  <a:srgbClr val="000000"/>
                </a:solidFill>
                <a:latin typeface="Arial" panose="020B0604020202020204" pitchFamily="34" charset="0"/>
              </a:rPr>
              <a:t>3</a:t>
            </a:r>
            <a:r>
              <a:rPr lang="en-US" altLang="zh-CN" sz="1800" dirty="0" smtClean="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achieving</a:t>
            </a:r>
            <a:endParaRPr lang="en-US" altLang="zh-CN" b="1" u="sng" dirty="0">
              <a:solidFill>
                <a:srgbClr val="000000"/>
              </a:solidFill>
              <a:latin typeface="Arial" panose="020B0604020202020204" pitchFamily="34" charset="0"/>
            </a:endParaRPr>
          </a:p>
          <a:p>
            <a:pPr marL="0" indent="0"/>
            <a:endParaRPr lang="en-US" altLang="zh-CN" sz="1800" dirty="0">
              <a:solidFill>
                <a:srgbClr val="000000"/>
              </a:solidFill>
              <a:latin typeface="Arial" panose="020B0604020202020204" pitchFamily="34" charset="0"/>
            </a:endParaRPr>
          </a:p>
          <a:p>
            <a:pPr marL="0" indent="0"/>
            <a:r>
              <a:rPr lang="en-US" altLang="zh-CN" b="1" dirty="0">
                <a:solidFill>
                  <a:srgbClr val="000000"/>
                </a:solidFill>
                <a:latin typeface="Arial" panose="020B0604020202020204" pitchFamily="34" charset="0"/>
              </a:rPr>
              <a:t>4</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on display</a:t>
            </a:r>
            <a:r>
              <a:rPr lang="en-US" altLang="zh-CN" b="1" u="sng" dirty="0">
                <a:solidFill>
                  <a:srgbClr val="000000"/>
                </a:solidFill>
                <a:latin typeface="Arial" panose="020B0604020202020204" pitchFamily="34" charset="0"/>
              </a:rPr>
              <a:t> </a:t>
            </a:r>
            <a:r>
              <a:rPr lang="en-US" altLang="zh-CN" sz="1800" dirty="0">
                <a:solidFill>
                  <a:srgbClr val="000000"/>
                </a:solidFill>
                <a:latin typeface="Arial" panose="020B0604020202020204" pitchFamily="34" charset="0"/>
              </a:rPr>
              <a:t>	  </a:t>
            </a:r>
            <a:r>
              <a:rPr lang="en-US" altLang="zh-CN" sz="1800" dirty="0" smtClean="0">
                <a:solidFill>
                  <a:srgbClr val="000000"/>
                </a:solidFill>
                <a:latin typeface="Arial" panose="020B0604020202020204" pitchFamily="34" charset="0"/>
              </a:rPr>
              <a:t>	  </a:t>
            </a:r>
            <a:r>
              <a:rPr lang="en-US" altLang="zh-CN" b="1" dirty="0">
                <a:solidFill>
                  <a:srgbClr val="000000"/>
                </a:solidFill>
                <a:latin typeface="Arial" panose="020B0604020202020204" pitchFamily="34" charset="0"/>
              </a:rPr>
              <a:t>5</a:t>
            </a:r>
            <a:r>
              <a:rPr lang="en-US" altLang="zh-CN" b="1" dirty="0">
                <a:solidFill>
                  <a:srgbClr val="000000"/>
                </a:solidFill>
                <a:latin typeface="Arial" panose="020B0604020202020204" pitchFamily="34" charset="0"/>
              </a:rPr>
              <a:t>.</a:t>
            </a:r>
            <a:r>
              <a:rPr lang="en-US" altLang="zh-CN" sz="1800"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buyers </a:t>
            </a:r>
            <a:r>
              <a:rPr lang="en-US" altLang="zh-CN" sz="1800" dirty="0">
                <a:solidFill>
                  <a:srgbClr val="000000"/>
                </a:solidFill>
                <a:latin typeface="Arial" panose="020B0604020202020204" pitchFamily="34" charset="0"/>
              </a:rPr>
              <a:t>		</a:t>
            </a:r>
            <a:r>
              <a:rPr lang="en-US" altLang="zh-CN" sz="1800" dirty="0" smtClean="0">
                <a:solidFill>
                  <a:srgbClr val="000000"/>
                </a:solidFill>
                <a:latin typeface="Arial" panose="020B0604020202020204" pitchFamily="34" charset="0"/>
              </a:rPr>
              <a:t>	</a:t>
            </a:r>
            <a:r>
              <a:rPr lang="en-US" altLang="zh-CN" b="1" dirty="0">
                <a:solidFill>
                  <a:srgbClr val="000000"/>
                </a:solidFill>
                <a:latin typeface="Arial" panose="020B0604020202020204" pitchFamily="34" charset="0"/>
              </a:rPr>
              <a:t>6</a:t>
            </a:r>
            <a:r>
              <a:rPr lang="en-US" altLang="zh-CN" b="1" dirty="0">
                <a:solidFill>
                  <a:srgbClr val="000000"/>
                </a:solidFill>
                <a:latin typeface="Arial" panose="020B0604020202020204" pitchFamily="34" charset="0"/>
              </a:rPr>
              <a:t>.</a:t>
            </a:r>
            <a:r>
              <a:rPr lang="en-US" altLang="zh-CN" sz="1800"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complete</a:t>
            </a:r>
            <a:endParaRPr lang="en-US" altLang="zh-CN" b="1"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Interacting with Visitors</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During an event, booth staff carry the responsibility for prequalifying exhibit visitors, establishing relationships with them and converting prospects into leads and then into 1 _______, as well as personifying products’ quality and image. </a:t>
            </a:r>
            <a:endParaRPr lang="en-US" altLang="zh-CN" sz="1600" dirty="0"/>
          </a:p>
          <a:p>
            <a:pPr algn="just">
              <a:buNone/>
            </a:pPr>
            <a:r>
              <a:rPr lang="en-US" altLang="zh-CN" sz="1600" dirty="0"/>
              <a:t>	In other words, the effectiveness of the staff can make or break the success at any show. Therefore, staff should be friendly, lively, with proper trade show etiquette and fully engaged in </a:t>
            </a:r>
            <a:endParaRPr lang="en-US" altLang="zh-CN" sz="1600" dirty="0"/>
          </a:p>
          <a:p>
            <a:pPr algn="just">
              <a:buNone/>
            </a:pPr>
            <a:r>
              <a:rPr lang="en-US" altLang="zh-CN" sz="1600" dirty="0"/>
              <a:t>2 ________________ a company’s goals for attending a show. </a:t>
            </a:r>
            <a:endParaRPr lang="en-US" altLang="zh-CN" sz="1600" dirty="0"/>
          </a:p>
          <a:p>
            <a:pPr algn="just">
              <a:buNone/>
            </a:pPr>
            <a:r>
              <a:rPr lang="en-US" altLang="zh-CN" sz="1600" dirty="0"/>
              <a:t>	Staff should greet and engage visitors quickly and warmly within 30 seconds. After that they introduce themselves with a one-minute overview of the company and its benefits; then questions are asked to 3 ________________ if the visitors are good prospects, followed by another30 seconds of details on products or services. For qualified prospects, staff should spend about10 minutes discussing needs and/or conducting a 4 ________________,and getting visitors’ information for effective follow-up after the event. </a:t>
            </a:r>
            <a:endParaRPr lang="en-US" altLang="zh-CN" sz="1600" dirty="0"/>
          </a:p>
        </p:txBody>
      </p:sp>
      <p:sp>
        <p:nvSpPr>
          <p:cNvPr id="3" name="矩形 2"/>
          <p:cNvSpPr/>
          <p:nvPr/>
        </p:nvSpPr>
        <p:spPr>
          <a:xfrm>
            <a:off x="7894319" y="1583952"/>
            <a:ext cx="749809"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buyers</a:t>
            </a:r>
            <a:r>
              <a:rPr lang="en-US" altLang="zh-CN" dirty="0">
                <a:solidFill>
                  <a:srgbClr val="0070C0"/>
                </a:solidFill>
              </a:rPr>
              <a:t> </a:t>
            </a:r>
            <a:endParaRPr lang="zh-CN" altLang="en-US" dirty="0">
              <a:solidFill>
                <a:srgbClr val="0070C0"/>
              </a:solidFill>
            </a:endParaRPr>
          </a:p>
        </p:txBody>
      </p:sp>
      <p:sp>
        <p:nvSpPr>
          <p:cNvPr id="7" name="矩形 6"/>
          <p:cNvSpPr/>
          <p:nvPr/>
        </p:nvSpPr>
        <p:spPr>
          <a:xfrm>
            <a:off x="808398" y="2657811"/>
            <a:ext cx="1209378"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achieving</a:t>
            </a:r>
            <a:endParaRPr lang="zh-CN" altLang="en-US" dirty="0">
              <a:solidFill>
                <a:srgbClr val="0070C0"/>
              </a:solidFill>
            </a:endParaRPr>
          </a:p>
        </p:txBody>
      </p:sp>
      <p:sp>
        <p:nvSpPr>
          <p:cNvPr id="8" name="矩形 7"/>
          <p:cNvSpPr/>
          <p:nvPr/>
        </p:nvSpPr>
        <p:spPr>
          <a:xfrm>
            <a:off x="2959537" y="3409824"/>
            <a:ext cx="1130879"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find out</a:t>
            </a:r>
            <a:endParaRPr lang="zh-CN" altLang="en-US" dirty="0">
              <a:solidFill>
                <a:srgbClr val="0070C0"/>
              </a:solidFill>
            </a:endParaRPr>
          </a:p>
        </p:txBody>
      </p:sp>
      <p:sp>
        <p:nvSpPr>
          <p:cNvPr id="10" name="矩形 9"/>
          <p:cNvSpPr/>
          <p:nvPr/>
        </p:nvSpPr>
        <p:spPr>
          <a:xfrm>
            <a:off x="5428417" y="3904328"/>
            <a:ext cx="1502735"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demonstration</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Interacting with Visitors</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Once a prospect shows interest in the products or services 5 ________________ , make a careful note of his/her name, company, area of interest, etc. If completion of a lead card in the prospect’s presence is not appropriate, do obtain his/her business card, and 6 _______________ the lead card once he/she has left. The data collected will help send the appropriate material after the show and enable sales personnel to adequately prepare before contacting the prospect. </a:t>
            </a:r>
            <a:endParaRPr lang="en-US" altLang="zh-CN" sz="1600" dirty="0"/>
          </a:p>
          <a:p>
            <a:pPr algn="just">
              <a:buNone/>
            </a:pPr>
            <a:r>
              <a:rPr lang="en-US" altLang="zh-CN" sz="1600" dirty="0"/>
              <a:t>	After return from the show, staff should contact each lead immediately with phone calls, packets, letters and invitations for meetings to discuss next steps.</a:t>
            </a:r>
            <a:endParaRPr lang="en-US" altLang="zh-CN" sz="1600" dirty="0"/>
          </a:p>
        </p:txBody>
      </p:sp>
      <p:sp>
        <p:nvSpPr>
          <p:cNvPr id="3" name="矩形 2"/>
          <p:cNvSpPr/>
          <p:nvPr/>
        </p:nvSpPr>
        <p:spPr>
          <a:xfrm>
            <a:off x="6352948" y="1336429"/>
            <a:ext cx="1315819"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on display</a:t>
            </a:r>
            <a:r>
              <a:rPr lang="en-US" altLang="zh-CN" dirty="0">
                <a:solidFill>
                  <a:srgbClr val="0070C0"/>
                </a:solidFill>
              </a:rPr>
              <a:t> </a:t>
            </a:r>
            <a:endParaRPr lang="zh-CN" altLang="en-US" dirty="0">
              <a:solidFill>
                <a:srgbClr val="0070C0"/>
              </a:solidFill>
            </a:endParaRPr>
          </a:p>
        </p:txBody>
      </p:sp>
      <p:sp>
        <p:nvSpPr>
          <p:cNvPr id="7" name="矩形 6"/>
          <p:cNvSpPr/>
          <p:nvPr/>
        </p:nvSpPr>
        <p:spPr>
          <a:xfrm>
            <a:off x="7197006" y="1821931"/>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complete </a:t>
            </a:r>
            <a:endParaRPr lang="zh-CN" altLang="en-US" sz="1600" dirty="0">
              <a:solidFill>
                <a:srgbClr val="0070C0"/>
              </a:solidFill>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35049" y="626654"/>
            <a:ext cx="8020993"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2978150" y="127032"/>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Interacting with Visitors</a:t>
            </a:r>
            <a:endParaRPr lang="zh-CN" altLang="en-US" sz="2000" b="1" dirty="0">
              <a:solidFill>
                <a:srgbClr val="0070C0"/>
              </a:solidFill>
              <a:latin typeface="Arial" panose="020B0604020202020204" pitchFamily="34" charset="0"/>
            </a:endParaRPr>
          </a:p>
        </p:txBody>
      </p:sp>
      <p:sp>
        <p:nvSpPr>
          <p:cNvPr id="6" name="TextBox 16"/>
          <p:cNvSpPr txBox="1">
            <a:spLocks noChangeArrowheads="1"/>
          </p:cNvSpPr>
          <p:nvPr/>
        </p:nvSpPr>
        <p:spPr bwMode="auto">
          <a:xfrm>
            <a:off x="800100" y="1387595"/>
            <a:ext cx="7517607" cy="3385542"/>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What are the responsibilities of the booth staff?</a:t>
            </a:r>
            <a:endParaRPr lang="en-US" altLang="zh-CN" sz="1800" dirty="0">
              <a:solidFill>
                <a:srgbClr val="000000"/>
              </a:solidFill>
              <a:latin typeface="Arial" panose="020B0604020202020204" pitchFamily="34" charset="0"/>
            </a:endParaRPr>
          </a:p>
          <a:p>
            <a:pPr marL="0" indent="0"/>
            <a:r>
              <a:rPr lang="en-US" altLang="zh-CN" sz="1600" u="sng" dirty="0">
                <a:solidFill>
                  <a:srgbClr val="000000"/>
                </a:solidFill>
                <a:latin typeface="Arial" panose="020B0604020202020204" pitchFamily="34" charset="0"/>
              </a:rPr>
              <a:t>Prequalifying exhibit visitors, establishing relationships that convert prospects into leads and then into buyers, and personifying products’ quality and image.</a:t>
            </a:r>
            <a:endParaRPr lang="en-US" altLang="zh-CN" sz="1600" u="sng" dirty="0">
              <a:solidFill>
                <a:srgbClr val="000000"/>
              </a:solidFill>
              <a:latin typeface="Arial" panose="020B0604020202020204" pitchFamily="34" charset="0"/>
            </a:endParaRPr>
          </a:p>
          <a:p>
            <a:pPr marL="0" indent="0"/>
            <a:endParaRPr lang="en-US" altLang="zh-CN" sz="1800" dirty="0">
              <a:solidFill>
                <a:srgbClr val="000000"/>
              </a:solidFill>
              <a:latin typeface="Arial" panose="020B0604020202020204" pitchFamily="34" charset="0"/>
            </a:endParaRPr>
          </a:p>
          <a:p>
            <a:pPr marL="0" indent="0"/>
            <a:r>
              <a:rPr lang="en-US" altLang="zh-CN" sz="1800" dirty="0">
                <a:solidFill>
                  <a:srgbClr val="000000"/>
                </a:solidFill>
                <a:latin typeface="Arial" panose="020B0604020202020204" pitchFamily="34" charset="0"/>
              </a:rPr>
              <a:t>2. What is the time allocation for booth reception?</a:t>
            </a:r>
            <a:endParaRPr lang="en-US" altLang="zh-CN" sz="1800" u="sng" dirty="0">
              <a:solidFill>
                <a:srgbClr val="000000"/>
              </a:solidFill>
              <a:latin typeface="Arial" panose="020B0604020202020204" pitchFamily="34" charset="0"/>
            </a:endParaRPr>
          </a:p>
          <a:p>
            <a:pPr marL="0" indent="0"/>
            <a:r>
              <a:rPr lang="en-US" altLang="zh-CN" sz="1600" u="sng" dirty="0">
                <a:solidFill>
                  <a:srgbClr val="000000"/>
                </a:solidFill>
                <a:latin typeface="Arial" panose="020B0604020202020204" pitchFamily="34" charset="0"/>
              </a:rPr>
              <a:t>Greeting and engaging visitors—30 seconds; Introducing themselves with an overview of the company and its benefits—1 minute; Asking questions to qualify prospects and giving details on products or services—30 seconds; Discussing needs and/or conducting a demonstration—10 minutes.</a:t>
            </a:r>
            <a:endParaRPr lang="en-US" altLang="zh-CN" sz="1600" u="sng" dirty="0">
              <a:solidFill>
                <a:srgbClr val="000000"/>
              </a:solidFill>
              <a:latin typeface="Arial" panose="020B0604020202020204" pitchFamily="34" charset="0"/>
            </a:endParaRPr>
          </a:p>
          <a:p>
            <a:pPr marL="0" indent="0"/>
            <a:endParaRPr lang="en-US" altLang="zh-CN" sz="1600" u="sng" dirty="0">
              <a:solidFill>
                <a:srgbClr val="000000"/>
              </a:solidFill>
              <a:latin typeface="Arial" panose="020B0604020202020204" pitchFamily="34" charset="0"/>
            </a:endParaRPr>
          </a:p>
          <a:p>
            <a:pPr marL="0" indent="0"/>
            <a:r>
              <a:rPr lang="en-US" altLang="zh-CN" sz="1600" dirty="0">
                <a:solidFill>
                  <a:srgbClr val="000000"/>
                </a:solidFill>
                <a:latin typeface="Arial" panose="020B0604020202020204" pitchFamily="34" charset="0"/>
              </a:rPr>
              <a:t>3. What are the purposes of completing a lead card?</a:t>
            </a:r>
            <a:endParaRPr lang="en-US" altLang="zh-CN" sz="1600" dirty="0">
              <a:solidFill>
                <a:srgbClr val="000000"/>
              </a:solidFill>
              <a:latin typeface="Arial" panose="020B0604020202020204" pitchFamily="34" charset="0"/>
            </a:endParaRPr>
          </a:p>
          <a:p>
            <a:pPr marL="0" indent="0"/>
            <a:r>
              <a:rPr lang="en-US" altLang="zh-CN" sz="1600" u="sng" dirty="0">
                <a:solidFill>
                  <a:srgbClr val="000000"/>
                </a:solidFill>
                <a:latin typeface="Arial" panose="020B0604020202020204" pitchFamily="34" charset="0"/>
              </a:rPr>
              <a:t>It will help send the appropriate material after the show and enable the sales personnel to adequately prepare before contacting the prospect.</a:t>
            </a:r>
            <a:endParaRPr lang="en-US" altLang="zh-CN" sz="16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44575" y="785615"/>
            <a:ext cx="7534275" cy="82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solidFill>
                  <a:srgbClr val="996600"/>
                </a:solidFill>
                <a:latin typeface="Arial" panose="020B0604020202020204" pitchFamily="34" charset="0"/>
              </a:rPr>
              <a:t>Browse the Internet or search the library in your school. Find out the qualities and trade show etiquette for booth staff.</a:t>
            </a:r>
            <a:endParaRPr lang="en-US" altLang="zh-CN" sz="1600" dirty="0">
              <a:solidFill>
                <a:srgbClr val="996600"/>
              </a:solidFill>
              <a:latin typeface="Arial" panose="020B0604020202020204" pitchFamily="34" charset="0"/>
            </a:endParaRPr>
          </a:p>
        </p:txBody>
      </p:sp>
      <p:graphicFrame>
        <p:nvGraphicFramePr>
          <p:cNvPr id="6" name="Group 45"/>
          <p:cNvGraphicFramePr/>
          <p:nvPr/>
        </p:nvGraphicFramePr>
        <p:xfrm>
          <a:off x="276464" y="1828450"/>
          <a:ext cx="8302386" cy="2926080"/>
        </p:xfrm>
        <a:graphic>
          <a:graphicData uri="http://schemas.openxmlformats.org/drawingml/2006/table">
            <a:tbl>
              <a:tblPr/>
              <a:tblGrid>
                <a:gridCol w="2883221"/>
                <a:gridCol w="5419165"/>
              </a:tblGrid>
              <a:tr h="57553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Qualities for booth staff</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zh-CN" altLang="en-US"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174293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Trade show etiquette (Do’s)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zh-CN" altLang="en-US"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33450" y="28897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16000" y="980725"/>
            <a:ext cx="7534275" cy="7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solidFill>
                  <a:srgbClr val="996600"/>
                </a:solidFill>
                <a:latin typeface="Arial" panose="020B0604020202020204" pitchFamily="34" charset="0"/>
              </a:rPr>
              <a:t>Browse the Internet or search the library in your school. Find out the qualities and trade show etiquette for booth staff.</a:t>
            </a:r>
            <a:endParaRPr lang="en-US" altLang="zh-CN" sz="1600" dirty="0">
              <a:solidFill>
                <a:srgbClr val="996600"/>
              </a:solidFill>
              <a:latin typeface="Arial" panose="020B0604020202020204" pitchFamily="34" charset="0"/>
            </a:endParaRPr>
          </a:p>
        </p:txBody>
      </p:sp>
      <p:graphicFrame>
        <p:nvGraphicFramePr>
          <p:cNvPr id="6" name="Group 45"/>
          <p:cNvGraphicFramePr/>
          <p:nvPr/>
        </p:nvGraphicFramePr>
        <p:xfrm>
          <a:off x="482600" y="2047525"/>
          <a:ext cx="8259643" cy="1615440"/>
        </p:xfrm>
        <a:graphic>
          <a:graphicData uri="http://schemas.openxmlformats.org/drawingml/2006/table">
            <a:tbl>
              <a:tblPr/>
              <a:tblGrid>
                <a:gridCol w="2840478"/>
                <a:gridCol w="5419165"/>
              </a:tblGrid>
              <a:tr h="150417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Trade show etiquette (Don’ts)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endParaRPr kumimoji="0" lang="en-US" altLang="zh-CN"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44575" y="694975"/>
            <a:ext cx="7534275" cy="5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solidFill>
                  <a:srgbClr val="996600"/>
                </a:solidFill>
                <a:latin typeface="Arial" panose="020B0604020202020204" pitchFamily="34" charset="0"/>
              </a:rPr>
              <a:t>Browse the Internet or search the library in your school. Find out the qualities and trade show etiquette for booth staff.</a:t>
            </a:r>
            <a:endParaRPr lang="en-US" altLang="zh-CN" sz="1600" dirty="0">
              <a:solidFill>
                <a:srgbClr val="996600"/>
              </a:solidFill>
              <a:latin typeface="Arial" panose="020B0604020202020204" pitchFamily="34" charset="0"/>
            </a:endParaRPr>
          </a:p>
        </p:txBody>
      </p:sp>
      <p:graphicFrame>
        <p:nvGraphicFramePr>
          <p:cNvPr id="6" name="Group 45"/>
          <p:cNvGraphicFramePr/>
          <p:nvPr/>
        </p:nvGraphicFramePr>
        <p:xfrm>
          <a:off x="235213" y="1386729"/>
          <a:ext cx="8681906" cy="3603779"/>
        </p:xfrm>
        <a:graphic>
          <a:graphicData uri="http://schemas.openxmlformats.org/drawingml/2006/table">
            <a:tbl>
              <a:tblPr/>
              <a:tblGrid>
                <a:gridCol w="2054225"/>
                <a:gridCol w="6627681"/>
              </a:tblGrid>
              <a:tr h="186084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Qualities for booth staff</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endParaRPr kumimoji="0" lang="en-US" altLang="zh-CN" sz="14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174293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Trade show etiquette (Do’s)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endParaRPr kumimoji="0" lang="en-US" altLang="zh-CN" sz="14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文本框 1"/>
          <p:cNvSpPr txBox="1"/>
          <p:nvPr/>
        </p:nvSpPr>
        <p:spPr>
          <a:xfrm>
            <a:off x="2475068" y="1498791"/>
            <a:ext cx="6173918" cy="1600438"/>
          </a:xfrm>
          <a:prstGeom prst="rect">
            <a:avLst/>
          </a:prstGeom>
          <a:noFill/>
        </p:spPr>
        <p:txBody>
          <a:bodyPr wrap="square" rtlCol="0">
            <a:spAutoFit/>
          </a:bodyPr>
          <a:lstStyle/>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 Dedication, independence, persuasion, marketing skills; be good at dealing with people, be able to speak confidently, not be too imposing on the visitors, be professional, be approachable, be knowledgeable about the company and products, etc.</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PEOPLE formula: P—people-oriented; E—enthusiastic; O—observant; P—product knowledgeable; L—listening; E—empathetic to the visitors’ situations.</a:t>
            </a:r>
            <a:endParaRPr lang="en-US" altLang="zh-CN" dirty="0">
              <a:solidFill>
                <a:srgbClr val="051F7C"/>
              </a:solidFill>
              <a:latin typeface="Arial" panose="020B0604020202020204" pitchFamily="34" charset="0"/>
            </a:endParaRPr>
          </a:p>
        </p:txBody>
      </p:sp>
      <p:sp>
        <p:nvSpPr>
          <p:cNvPr id="3" name="文本框 2"/>
          <p:cNvSpPr txBox="1"/>
          <p:nvPr/>
        </p:nvSpPr>
        <p:spPr>
          <a:xfrm>
            <a:off x="2475068" y="3313841"/>
            <a:ext cx="6352673" cy="1600438"/>
          </a:xfrm>
          <a:prstGeom prst="rect">
            <a:avLst/>
          </a:prstGeom>
          <a:noFill/>
        </p:spPr>
        <p:txBody>
          <a:bodyPr wrap="square" rtlCol="0">
            <a:spAutoFit/>
          </a:bodyPr>
          <a:lstStyle/>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smile.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wear a suit.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keep hair and nails clean and neat.</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wear comfortable shoes and stockings to complement your outfit.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wear natural make-up.</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 Do wear appropriate jewelry.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 trim facial hair.</a:t>
            </a:r>
            <a:endParaRPr lang="en-US" altLang="zh-CN"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35050" y="847375"/>
            <a:ext cx="7534275" cy="6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solidFill>
                  <a:srgbClr val="996600"/>
                </a:solidFill>
                <a:latin typeface="Arial" panose="020B0604020202020204" pitchFamily="34" charset="0"/>
              </a:rPr>
              <a:t>Browse the Internet or search the library in your school. Find out the qualities and trade show etiquette for booth staff.</a:t>
            </a:r>
            <a:endParaRPr lang="en-US" altLang="zh-CN" sz="1600" dirty="0">
              <a:solidFill>
                <a:srgbClr val="996600"/>
              </a:solidFill>
              <a:latin typeface="Arial" panose="020B0604020202020204" pitchFamily="34" charset="0"/>
            </a:endParaRPr>
          </a:p>
        </p:txBody>
      </p:sp>
      <p:graphicFrame>
        <p:nvGraphicFramePr>
          <p:cNvPr id="6" name="Group 45"/>
          <p:cNvGraphicFramePr/>
          <p:nvPr/>
        </p:nvGraphicFramePr>
        <p:xfrm>
          <a:off x="420807" y="1780825"/>
          <a:ext cx="8302386" cy="1931777"/>
        </p:xfrm>
        <a:graphic>
          <a:graphicData uri="http://schemas.openxmlformats.org/drawingml/2006/table">
            <a:tbl>
              <a:tblPr/>
              <a:tblGrid>
                <a:gridCol w="2026760"/>
                <a:gridCol w="6275626"/>
              </a:tblGrid>
              <a:tr h="19317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Trade show etiquette (Don’ts)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Ø"/>
                      </a:pPr>
                      <a:endParaRPr kumimoji="0" lang="en-US" altLang="zh-CN" sz="14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2" name="文本框 1"/>
          <p:cNvSpPr txBox="1"/>
          <p:nvPr/>
        </p:nvSpPr>
        <p:spPr>
          <a:xfrm>
            <a:off x="2488818" y="1849426"/>
            <a:ext cx="6080507" cy="1600438"/>
          </a:xfrm>
          <a:prstGeom prst="rect">
            <a:avLst/>
          </a:prstGeom>
          <a:noFill/>
        </p:spPr>
        <p:txBody>
          <a:bodyPr wrap="square" rtlCol="0">
            <a:spAutoFit/>
          </a:bodyPr>
          <a:lstStyle/>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overpower your appearance with heavy perfume.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wear jeans or casual slacks.</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 Don’t have a breath mint or chewing gum in your mouth.</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stand guard on the edge of your stand with your arms folded.</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sit or stand in groups with other staff.</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ignore visitors. </a:t>
            </a:r>
            <a:endParaRPr lang="en-US" altLang="zh-CN" dirty="0">
              <a:solidFill>
                <a:srgbClr val="051F7C"/>
              </a:solidFill>
              <a:latin typeface="Arial" panose="020B0604020202020204" pitchFamily="34" charset="0"/>
            </a:endParaRPr>
          </a:p>
          <a:p>
            <a:pPr marL="342900" lvl="0" indent="-342900" defTabSz="914400" fontAlgn="base">
              <a:spcBef>
                <a:spcPct val="0"/>
              </a:spcBef>
              <a:spcAft>
                <a:spcPct val="0"/>
              </a:spcAft>
              <a:buFont typeface="Wingdings" panose="05000000000000000000" pitchFamily="2" charset="2"/>
              <a:buChar char="Ø"/>
            </a:pPr>
            <a:r>
              <a:rPr lang="en-US" altLang="zh-CN" dirty="0">
                <a:solidFill>
                  <a:srgbClr val="051F7C"/>
                </a:solidFill>
                <a:latin typeface="Arial" panose="020B0604020202020204" pitchFamily="34" charset="0"/>
              </a:rPr>
              <a:t>Don’t eat or drink in the booth. </a:t>
            </a:r>
            <a:endParaRPr lang="en-US" altLang="zh-CN"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28649" y="1848474"/>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u="sng" dirty="0">
                <a:latin typeface="Arial" panose="020B0604020202020204" pitchFamily="34" charset="0"/>
              </a:rPr>
              <a:t>Stella Li:</a:t>
            </a:r>
            <a:endParaRPr lang="en-US" altLang="zh-CN" sz="2000" u="sng" dirty="0">
              <a:latin typeface="Arial" panose="020B0604020202020204" pitchFamily="34" charset="0"/>
            </a:endParaRPr>
          </a:p>
          <a:p>
            <a:pPr marL="0" inden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 an exhibitor in the 14th Asia International Toys &amp; Games Fair </a:t>
            </a:r>
            <a:endParaRPr lang="en-US" altLang="zh-CN" sz="2000" dirty="0">
              <a:latin typeface="Arial" panose="020B0604020202020204" pitchFamily="34" charset="0"/>
            </a:endParaRPr>
          </a:p>
          <a:p>
            <a:pPr>
              <a:buNone/>
            </a:pPr>
            <a:endParaRPr lang="en-US" altLang="zh-CN" sz="2000" dirty="0">
              <a:latin typeface="Arial" panose="020B0604020202020204" pitchFamily="34" charset="0"/>
            </a:endParaRPr>
          </a:p>
          <a:p>
            <a:pPr>
              <a:buNone/>
            </a:pPr>
            <a:r>
              <a:rPr lang="en-US" altLang="zh-CN" sz="2000" u="sng" dirty="0">
                <a:latin typeface="Arial" panose="020B0604020202020204" pitchFamily="34" charset="0"/>
              </a:rPr>
              <a:t>Eric Blaire: </a:t>
            </a:r>
            <a:endParaRPr lang="en-US" altLang="zh-CN" sz="2000" u="sng" dirty="0">
              <a:latin typeface="Arial" panose="020B0604020202020204" pitchFamily="34" charset="0"/>
            </a:endParaRPr>
          </a:p>
          <a:p>
            <a:pPr>
              <a:buNone/>
            </a:pPr>
            <a:r>
              <a:rPr lang="en-US" altLang="zh-CN" sz="2000" dirty="0">
                <a:latin typeface="Arial" panose="020B0604020202020204" pitchFamily="34" charset="0"/>
              </a:rPr>
              <a:t>the Purchasing Manager of New Kids’ Park, a visitor of the fair</a:t>
            </a:r>
            <a:endParaRPr lang="zh-CN" altLang="en-US" sz="2000" dirty="0"/>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pic>
        <p:nvPicPr>
          <p:cNvPr id="3" name="Unit 5  Part 2 Dialog 1">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311400" y="4269858"/>
            <a:ext cx="4064000" cy="177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8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426903"/>
            <a:ext cx="8044214" cy="3515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None/>
            </a:pPr>
            <a:r>
              <a:rPr lang="en-US" altLang="zh-CN" sz="1800" dirty="0">
                <a:latin typeface="Arial" panose="020B0604020202020204" pitchFamily="34" charset="0"/>
              </a:rPr>
              <a:t>1. I’m Stella Li, from </a:t>
            </a:r>
            <a:r>
              <a:rPr lang="en-US" altLang="zh-CN" sz="1800" dirty="0" err="1">
                <a:latin typeface="Arial" panose="020B0604020202020204" pitchFamily="34" charset="0"/>
              </a:rPr>
              <a:t>Teicheng</a:t>
            </a:r>
            <a:r>
              <a:rPr lang="en-US" altLang="zh-CN" sz="1800" dirty="0">
                <a:latin typeface="Arial" panose="020B0604020202020204" pitchFamily="34" charset="0"/>
              </a:rPr>
              <a:t> Toys, and this is my business card. Which product are you interested in?</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2. Could you tell me something about your company?</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3. Our company was established in 2005. It has been engaged in…</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4. Currently there are five main product series in the company, including</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5. I’d like to show you our new product.</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6. If you have booklets about the product, it would be nice.</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7. And if you could leave your business card, I will send you some more detailed information.</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229626" y="683953"/>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68951" y="1453771"/>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内容占位符 4"/>
          <p:cNvSpPr/>
          <p:nvPr/>
        </p:nvSpPr>
        <p:spPr bwMode="auto">
          <a:xfrm>
            <a:off x="1151623" y="613616"/>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Good morning, sir. Welcome to our booth.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Good morning.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a:t>
            </a:r>
            <a:r>
              <a:rPr lang="en-US" altLang="zh-CN" sz="1600" u="sng" dirty="0">
                <a:latin typeface="Arial" panose="020B0604020202020204" pitchFamily="34" charset="0"/>
              </a:rPr>
              <a:t>I’m Stella Li, from Teicheng Toys, and this is my business card. Which product are you interested in?</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 </a:t>
            </a:r>
            <a:r>
              <a:rPr lang="en-US" altLang="zh-CN" sz="1600" dirty="0">
                <a:latin typeface="Arial" panose="020B0604020202020204" pitchFamily="34" charset="0"/>
              </a:rPr>
              <a:t>Hmm, Teicheng Toys. Glad to see you. </a:t>
            </a:r>
            <a:r>
              <a:rPr lang="en-US" altLang="zh-CN" sz="1600" u="sng" dirty="0">
                <a:latin typeface="Arial" panose="020B0604020202020204" pitchFamily="34" charset="0"/>
              </a:rPr>
              <a:t>Could you tell me something about your company?</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My pleasure. </a:t>
            </a:r>
            <a:r>
              <a:rPr lang="en-US" altLang="zh-CN" sz="1600" u="sng" dirty="0">
                <a:latin typeface="Arial" panose="020B0604020202020204" pitchFamily="34" charset="0"/>
              </a:rPr>
              <a:t>Our company was established in 2005. It has been engaged in</a:t>
            </a:r>
            <a:r>
              <a:rPr lang="en-US" altLang="zh-CN" sz="1600" dirty="0">
                <a:latin typeface="Arial" panose="020B0604020202020204" pitchFamily="34" charset="0"/>
              </a:rPr>
              <a:t> design, research and development, manufacturing and marketing of toy series which combine education with entertainment functions.</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311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Sounds good. </a:t>
            </a:r>
            <a:r>
              <a:rPr lang="en-US" altLang="zh-CN" sz="1600" u="sng" dirty="0">
                <a:latin typeface="Arial" panose="020B0604020202020204" pitchFamily="34" charset="0"/>
              </a:rPr>
              <a:t>What kinds of products do you manufacture?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a:t>
            </a:r>
            <a:r>
              <a:rPr lang="en-US" altLang="zh-CN" sz="1600" u="sng" dirty="0">
                <a:latin typeface="Arial" panose="020B0604020202020204" pitchFamily="34" charset="0"/>
              </a:rPr>
              <a:t>Currently there are five main product series in the company, including</a:t>
            </a:r>
            <a:r>
              <a:rPr lang="en-US" altLang="zh-CN" sz="1600" dirty="0">
                <a:latin typeface="Arial" panose="020B0604020202020204" pitchFamily="34" charset="0"/>
              </a:rPr>
              <a:t> electronic intelligent toys, plastic toys, model toys, cartoon toys and other toys. What are you interested in?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I am looking for some electronic intelligent toys.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Oh, </a:t>
            </a:r>
            <a:r>
              <a:rPr lang="en-US" altLang="zh-CN" sz="1600" u="sng" dirty="0">
                <a:latin typeface="Arial" panose="020B0604020202020204" pitchFamily="34" charset="0"/>
              </a:rPr>
              <a:t>I’d like to show you our new product</a:t>
            </a:r>
            <a:r>
              <a:rPr lang="en-US" altLang="zh-CN" sz="1600" dirty="0">
                <a:latin typeface="Arial" panose="020B0604020202020204" pitchFamily="34" charset="0"/>
              </a:rPr>
              <a:t>—Amazing Annie. It’s an interactive talking doll and includes voice recognition technology. Annie sells well in our country.</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Eric:</a:t>
            </a:r>
            <a:r>
              <a:rPr lang="en-US" altLang="zh-CN" sz="1600" dirty="0">
                <a:latin typeface="Arial" panose="020B0604020202020204" pitchFamily="34" charset="0"/>
                <a:sym typeface="+mn-ea"/>
              </a:rPr>
              <a:t> That’s interesting. Would you please tell me more about it?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Yes. Amazing Annie is a toddler toy, which can “express” emotions and engage in a sort of two-way communication with its owner. The doll can speak “eat” or “drink” to different objects and recognize her mommy’s voice after hearing it just three times.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I’m really interested in it. </a:t>
            </a:r>
            <a:r>
              <a:rPr lang="en-US" altLang="zh-CN" sz="1600" u="sng" dirty="0">
                <a:latin typeface="Arial" panose="020B0604020202020204" pitchFamily="34" charset="0"/>
              </a:rPr>
              <a:t>If you have booklets about the product, it would be nice.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Sure. This is a brochure about our company and products. </a:t>
            </a:r>
            <a:r>
              <a:rPr lang="en-US" altLang="zh-CN" sz="1600" u="sng" dirty="0">
                <a:latin typeface="Arial" panose="020B0604020202020204" pitchFamily="34" charset="0"/>
              </a:rPr>
              <a:t>And if you could leave your business card, I will send you some more detailed information</a:t>
            </a:r>
            <a:r>
              <a:rPr lang="en-US" altLang="zh-CN" sz="1600" dirty="0">
                <a:latin typeface="Arial" panose="020B0604020202020204" pitchFamily="34" charset="0"/>
              </a:rPr>
              <a:t> about the product.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Thank you. Here is my card. Nice talking with you.</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24851" y="925409"/>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Stella Li and Eric Blaire and role-play the dialog.</a:t>
            </a:r>
            <a:endParaRPr lang="en-US" altLang="zh-CN" sz="2000" dirty="0">
              <a:solidFill>
                <a:srgbClr val="0070C0"/>
              </a:solidFill>
            </a:endParaRPr>
          </a:p>
        </p:txBody>
      </p:sp>
      <p:sp>
        <p:nvSpPr>
          <p:cNvPr id="3"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Introducing the company and 				products to a visitor</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648278"/>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u="sng" dirty="0">
                <a:latin typeface="Arial" panose="020B0604020202020204" pitchFamily="34" charset="0"/>
              </a:rPr>
              <a:t>Stella Li: </a:t>
            </a:r>
            <a:endParaRPr lang="en-US" altLang="zh-CN" sz="2000" u="sng" dirty="0">
              <a:latin typeface="Arial" panose="020B0604020202020204" pitchFamily="34" charset="0"/>
            </a:endParaRPr>
          </a:p>
          <a:p>
            <a:pPr marL="0" inden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 an exhibitor in the 14th Asia International Toys &amp; Games Fair </a:t>
            </a:r>
            <a:endParaRPr lang="en-US" altLang="zh-CN" sz="2000" dirty="0">
              <a:latin typeface="Arial" panose="020B0604020202020204" pitchFamily="34" charset="0"/>
            </a:endParaRPr>
          </a:p>
          <a:p>
            <a:pPr>
              <a:buNone/>
            </a:pPr>
            <a:endParaRPr lang="en-US" altLang="zh-CN" sz="2000" dirty="0">
              <a:latin typeface="Arial" panose="020B0604020202020204" pitchFamily="34" charset="0"/>
            </a:endParaRPr>
          </a:p>
          <a:p>
            <a:pPr>
              <a:buNone/>
            </a:pPr>
            <a:r>
              <a:rPr lang="en-US" altLang="zh-CN" sz="2000" u="sng" dirty="0">
                <a:latin typeface="Arial" panose="020B0604020202020204" pitchFamily="34" charset="0"/>
              </a:rPr>
              <a:t>Tom Keats: </a:t>
            </a:r>
            <a:endParaRPr lang="en-US" altLang="zh-CN" sz="2000" u="sng" dirty="0">
              <a:latin typeface="Arial" panose="020B0604020202020204" pitchFamily="34" charset="0"/>
            </a:endParaRPr>
          </a:p>
          <a:p>
            <a:pPr>
              <a:buNone/>
            </a:pPr>
            <a:r>
              <a:rPr lang="en-US" altLang="zh-CN" sz="2000" dirty="0">
                <a:latin typeface="Arial" panose="020B0604020202020204" pitchFamily="34" charset="0"/>
              </a:rPr>
              <a:t>the Purchasing Manager of Youth Co., Ltd., a visitor of the fair</a:t>
            </a:r>
            <a:endParaRPr lang="zh-CN" altLang="en-US" sz="2000" dirty="0"/>
          </a:p>
        </p:txBody>
      </p:sp>
      <p:sp>
        <p:nvSpPr>
          <p:cNvPr id="4"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1571624" y="9653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pic>
        <p:nvPicPr>
          <p:cNvPr id="3" name="Unit 5 Part 2 Dialog 2">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311400" y="4178150"/>
            <a:ext cx="4064000" cy="2190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8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436302"/>
            <a:ext cx="8044214" cy="363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endParaRPr lang="en-US" altLang="zh-CN" sz="2000" dirty="0">
              <a:latin typeface="Arial" panose="020B0604020202020204" pitchFamily="34" charset="0"/>
            </a:endParaRPr>
          </a:p>
          <a:p>
            <a:pPr>
              <a:buNone/>
            </a:pPr>
            <a:r>
              <a:rPr lang="en-US" altLang="zh-CN" sz="1800" dirty="0">
                <a:latin typeface="Arial" panose="020B0604020202020204" pitchFamily="34" charset="0"/>
              </a:rPr>
              <a:t>1. Annie is our new invention and has been on the market for only a few weeks, but it has already become very popular.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2. How much is the doll?</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3. Could you tell me how many you will order? </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4. The minimum order quantity is 100 pieces, and the prices change according to your order.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5. I’m thinking of placing an order of 300.</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6. If you don’t give me some discount, I’m afraid I will turn to other suppliers.</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7. if the order is more than 500 pieces, we’ll give you another 3% discount</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8. Let’s close the deal for…</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99450" y="69335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33424" y="131540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内容占位符 4"/>
          <p:cNvSpPr/>
          <p:nvPr/>
        </p:nvSpPr>
        <p:spPr bwMode="auto">
          <a:xfrm>
            <a:off x="1647824" y="693352"/>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1571624" y="9653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311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After your introduction, I think your products are very attractive, and I’m especially impressed by your talking doll—Amazing Annie.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I’m pleased that you’re interested in our products. </a:t>
            </a:r>
            <a:r>
              <a:rPr lang="en-US" altLang="zh-CN" sz="1600" u="sng" dirty="0">
                <a:latin typeface="Arial" panose="020B0604020202020204" pitchFamily="34" charset="0"/>
              </a:rPr>
              <a:t>Annie is our new invention and has been on the market for only a few weeks, but it has already become very popular.</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That’s good. </a:t>
            </a:r>
            <a:r>
              <a:rPr lang="en-US" altLang="zh-CN" sz="1600" u="sng" dirty="0">
                <a:latin typeface="Arial" panose="020B0604020202020204" pitchFamily="34" charset="0"/>
              </a:rPr>
              <a:t>How much is the doll?</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u="sng" dirty="0">
                <a:latin typeface="Arial" panose="020B0604020202020204" pitchFamily="34" charset="0"/>
              </a:rPr>
              <a:t>Could you tell me how many you will order? The minimum order quantity is 100 pieces, and the prices change according to your order.</a:t>
            </a:r>
            <a:endParaRPr lang="en-US" altLang="zh-CN" sz="1600" u="sng"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1571624" y="9653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311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a:t>
            </a:r>
            <a:r>
              <a:rPr lang="en-US" altLang="zh-CN" sz="1600" u="sng" dirty="0">
                <a:latin typeface="Arial" panose="020B0604020202020204" pitchFamily="34" charset="0"/>
              </a:rPr>
              <a:t>I’m thinking of placing an order of</a:t>
            </a:r>
            <a:r>
              <a:rPr lang="en-US" altLang="zh-CN" sz="1600" dirty="0">
                <a:latin typeface="Arial" panose="020B0604020202020204" pitchFamily="34" charset="0"/>
              </a:rPr>
              <a:t> 300.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Let me see. It would be US$ 49 per piece.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That’s too expensive. I know the market quite well.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 provide quality goods, and we’re sure it will sell well in your market.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But your price is above the market price already, and it’s unacceptable. </a:t>
            </a:r>
            <a:r>
              <a:rPr lang="en-US" altLang="zh-CN" sz="1600" u="sng" dirty="0">
                <a:latin typeface="Arial" panose="020B0604020202020204" pitchFamily="34" charset="0"/>
              </a:rPr>
              <a:t>If you don’t give me some discount, I’m afraid I will turn to other suppliers.</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Well, to show our sincerity for cooperation, I’ll give you a 5% discount. That is to say, $ 46.55 for each.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1571624" y="9653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
        <p:nvSpPr>
          <p:cNvPr id="6" name="内容占位符 4"/>
          <p:cNvSpPr/>
          <p:nvPr/>
        </p:nvSpPr>
        <p:spPr bwMode="auto">
          <a:xfrm>
            <a:off x="676275" y="1890395"/>
            <a:ext cx="7791450" cy="2564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It’s still high for me.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Well, </a:t>
            </a:r>
            <a:r>
              <a:rPr lang="en-US" altLang="zh-CN" sz="1600" u="sng" dirty="0">
                <a:latin typeface="Arial" panose="020B0604020202020204" pitchFamily="34" charset="0"/>
              </a:rPr>
              <a:t>if the order is more than 500 pieces, we’ll give you another 3% discount</a:t>
            </a:r>
            <a:r>
              <a:rPr lang="en-US" altLang="zh-CN" sz="1600" dirty="0">
                <a:latin typeface="Arial" panose="020B0604020202020204" pitchFamily="34" charset="0"/>
              </a:rPr>
              <a:t>, which means 8% discount in total. That’s the lowest we can go.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All right. </a:t>
            </a:r>
            <a:r>
              <a:rPr lang="en-US" altLang="zh-CN" sz="1600" u="sng" dirty="0">
                <a:latin typeface="Arial" panose="020B0604020202020204" pitchFamily="34" charset="0"/>
              </a:rPr>
              <a:t>Let’s close the deal for</a:t>
            </a:r>
            <a:r>
              <a:rPr lang="en-US" altLang="zh-CN" sz="1600" dirty="0">
                <a:latin typeface="Arial" panose="020B0604020202020204" pitchFamily="34" charset="0"/>
              </a:rPr>
              <a:t> 500 pieces, 8% discount. I hope neither of us will be disappointed. What about the payment terms?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 accept T/T, 30% deposit, and 70% payment balanced before shipment.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Tom:</a:t>
            </a:r>
            <a:r>
              <a:rPr lang="en-US" altLang="zh-CN" sz="1600" dirty="0">
                <a:latin typeface="Arial" panose="020B0604020202020204" pitchFamily="34" charset="0"/>
              </a:rPr>
              <a:t> Done.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79874"/>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811058"/>
            <a:ext cx="19326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Stella Li and Tom Keats and role-play the dialog.</a:t>
            </a:r>
            <a:endParaRPr lang="en-US" altLang="zh-CN" sz="2000" dirty="0">
              <a:solidFill>
                <a:srgbClr val="0070C0"/>
              </a:solidFill>
            </a:endParaRPr>
          </a:p>
        </p:txBody>
      </p:sp>
      <p:sp>
        <p:nvSpPr>
          <p:cNvPr id="7" name="内容占位符 4"/>
          <p:cNvSpPr/>
          <p:nvPr/>
        </p:nvSpPr>
        <p:spPr bwMode="auto">
          <a:xfrm>
            <a:off x="1362074" y="740763"/>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84575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4  </a:t>
            </a:r>
            <a:r>
              <a:rPr lang="en-US" altLang="zh-CN" sz="2000" dirty="0">
                <a:solidFill>
                  <a:srgbClr val="0070C0"/>
                </a:solidFill>
              </a:rPr>
              <a:t>Simulation: Make up a dialog with your partner, taking the roles of Mr. Brake and Ms. Luo.</a:t>
            </a:r>
            <a:endParaRPr lang="en-US" altLang="zh-CN" sz="2000" dirty="0">
              <a:solidFill>
                <a:srgbClr val="0070C0"/>
              </a:solidFill>
            </a:endParaRPr>
          </a:p>
        </p:txBody>
      </p:sp>
      <p:sp>
        <p:nvSpPr>
          <p:cNvPr id="6" name="内容占位符 2"/>
          <p:cNvSpPr/>
          <p:nvPr/>
        </p:nvSpPr>
        <p:spPr bwMode="auto">
          <a:xfrm>
            <a:off x="778476" y="2916454"/>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Mr. William Brake is the Marketing Manager of </a:t>
            </a:r>
            <a:r>
              <a:rPr lang="en-US" altLang="zh-CN" sz="2000" dirty="0" err="1"/>
              <a:t>Gladtea</a:t>
            </a:r>
            <a:r>
              <a:rPr lang="en-US" altLang="zh-CN" sz="2000" dirty="0"/>
              <a:t> Company which exhibits at Anhui International Tea Industry Expo. Ms. Grace Luo is a visitor of the company’s booth. Mr. Brake introduces his company and products to Ms. Luo. Then they negotiate the price of one product and the payment terms.</a:t>
            </a:r>
            <a:endParaRPr lang="en-US" altLang="zh-CN" sz="2000" dirty="0"/>
          </a:p>
        </p:txBody>
      </p:sp>
      <p:sp>
        <p:nvSpPr>
          <p:cNvPr id="7" name="内容占位符 4"/>
          <p:cNvSpPr/>
          <p:nvPr/>
        </p:nvSpPr>
        <p:spPr bwMode="auto">
          <a:xfrm>
            <a:off x="1312819" y="78437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62951" y="944217"/>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Event Info.: Anhui International Tea Industry Expo </a:t>
            </a:r>
            <a:r>
              <a:rPr lang="zh-CN" altLang="en-US" sz="2000" b="1" dirty="0">
                <a:solidFill>
                  <a:srgbClr val="0070C0"/>
                </a:solidFill>
              </a:rPr>
              <a:t>安徽国际茶产业博览会（安徽</a:t>
            </a:r>
            <a:r>
              <a:rPr lang="en-US" altLang="zh-CN" sz="2000" b="1" dirty="0">
                <a:solidFill>
                  <a:srgbClr val="0070C0"/>
                </a:solidFill>
              </a:rPr>
              <a:t>·</a:t>
            </a:r>
            <a:r>
              <a:rPr lang="zh-CN" altLang="en-US" sz="2000" b="1" dirty="0">
                <a:solidFill>
                  <a:srgbClr val="0070C0"/>
                </a:solidFill>
              </a:rPr>
              <a:t>合肥）</a:t>
            </a:r>
            <a:endParaRPr lang="en-US" altLang="zh-CN" sz="2000" dirty="0">
              <a:solidFill>
                <a:srgbClr val="0070C0"/>
              </a:solidFill>
            </a:endParaRPr>
          </a:p>
        </p:txBody>
      </p:sp>
      <p:sp>
        <p:nvSpPr>
          <p:cNvPr id="6" name="内容占位符 2"/>
          <p:cNvSpPr/>
          <p:nvPr/>
        </p:nvSpPr>
        <p:spPr bwMode="auto">
          <a:xfrm>
            <a:off x="778476" y="257175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Anhui International Tea Industry Expo is an influential exhibition of tea industry in China. This Expo aims to carry forward Chinese tea culture, promote the development of the tea industry in Anhui Province, and comprehensively display the latest achievements of tea industry development in Anhui Province.</a:t>
            </a:r>
            <a:endParaRPr lang="en-US" altLang="zh-CN" sz="2000" dirty="0"/>
          </a:p>
        </p:txBody>
      </p:sp>
      <p:sp>
        <p:nvSpPr>
          <p:cNvPr id="7" name="内容占位符 4"/>
          <p:cNvSpPr/>
          <p:nvPr/>
        </p:nvSpPr>
        <p:spPr bwMode="auto">
          <a:xfrm>
            <a:off x="1571624" y="96535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Negotiating the price and payment</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cs typeface="+mn-cs"/>
              </a:rPr>
              <a:t>Designing a Lead Card</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77152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Work in groups of three. Search the Internet for information on a trade show you are interested in.</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955308"/>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1498500"/>
            <a:ext cx="7053263" cy="3088998"/>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Design a lead card for an exhibitor who attends the trade show. Refer to Sample Study and involve all the key elements.</a:t>
            </a:r>
            <a:endParaRPr lang="en-US" altLang="zh-CN" sz="1600" dirty="0"/>
          </a:p>
          <a:p>
            <a:pPr marL="15875" indent="-15875">
              <a:buNone/>
            </a:pPr>
            <a:r>
              <a:rPr lang="en-US" altLang="zh-CN" sz="1600" dirty="0"/>
              <a:t>• visitor’s name, address, </a:t>
            </a:r>
            <a:r>
              <a:rPr lang="en-US" altLang="zh-CN" sz="1600" dirty="0" err="1"/>
              <a:t>tel</a:t>
            </a:r>
            <a:r>
              <a:rPr lang="en-US" altLang="zh-CN" sz="1600" dirty="0"/>
              <a:t>, fax and email</a:t>
            </a:r>
            <a:endParaRPr lang="en-US" altLang="zh-CN" sz="1600" dirty="0"/>
          </a:p>
          <a:p>
            <a:pPr marL="15875" indent="-15875">
              <a:buNone/>
            </a:pPr>
            <a:r>
              <a:rPr lang="en-US" altLang="zh-CN" sz="1600" dirty="0"/>
              <a:t>• budget in mind</a:t>
            </a:r>
            <a:endParaRPr lang="en-US" altLang="zh-CN" sz="1600" dirty="0"/>
          </a:p>
          <a:p>
            <a:pPr marL="15875" indent="-15875">
              <a:buNone/>
            </a:pPr>
            <a:r>
              <a:rPr lang="en-US" altLang="zh-CN" sz="1600" dirty="0"/>
              <a:t>• product(s)/service(s) currently used</a:t>
            </a:r>
            <a:endParaRPr lang="en-US" altLang="zh-CN" sz="1600" dirty="0"/>
          </a:p>
          <a:p>
            <a:pPr marL="15875" indent="-15875">
              <a:buNone/>
            </a:pPr>
            <a:r>
              <a:rPr lang="en-US" altLang="zh-CN" sz="1600" dirty="0"/>
              <a:t>• preferred method of contact</a:t>
            </a:r>
            <a:endParaRPr lang="en-US" altLang="zh-CN" sz="1600" dirty="0"/>
          </a:p>
          <a:p>
            <a:pPr marL="15875" indent="-15875">
              <a:buNone/>
            </a:pPr>
            <a:r>
              <a:rPr lang="en-US" altLang="zh-CN" sz="1600" dirty="0"/>
              <a:t>• product(s)/service(s) of interest</a:t>
            </a:r>
            <a:endParaRPr lang="en-US" altLang="zh-CN" sz="1600" dirty="0"/>
          </a:p>
          <a:p>
            <a:pPr marL="15875" indent="-15875">
              <a:buNone/>
            </a:pPr>
            <a:r>
              <a:rPr lang="en-US" altLang="zh-CN" sz="1600" dirty="0"/>
              <a:t>• rate of interest</a:t>
            </a:r>
            <a:endParaRPr lang="en-US" altLang="zh-CN" sz="1600" dirty="0"/>
          </a:p>
          <a:p>
            <a:pPr marL="15875" indent="-15875">
              <a:buNone/>
            </a:pPr>
            <a:r>
              <a:rPr lang="en-US" altLang="zh-CN" sz="1600" dirty="0"/>
              <a:t>• comments</a:t>
            </a:r>
            <a:endParaRPr lang="en-US" altLang="zh-CN" sz="1600" dirty="0"/>
          </a:p>
          <a:p>
            <a:pPr marL="15875" indent="-15875">
              <a:buNone/>
            </a:pPr>
            <a:r>
              <a:rPr lang="en-US" altLang="zh-CN" sz="1600" dirty="0"/>
              <a:t>• sales representative</a:t>
            </a:r>
            <a:endParaRPr lang="en-US" altLang="zh-CN" sz="1600" dirty="0"/>
          </a:p>
        </p:txBody>
      </p:sp>
      <p:sp>
        <p:nvSpPr>
          <p:cNvPr id="6" name="圆角矩形 6">
            <a:hlinkClick r:id="rId1"/>
          </p:cNvPr>
          <p:cNvSpPr>
            <a:spLocks noChangeArrowheads="1"/>
          </p:cNvSpPr>
          <p:nvPr/>
        </p:nvSpPr>
        <p:spPr bwMode="auto">
          <a:xfrm>
            <a:off x="438150" y="1777333"/>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noChangeArrowheads="1"/>
          </p:cNvSpPr>
          <p:nvPr/>
        </p:nvSpPr>
        <p:spPr>
          <a:xfrm>
            <a:off x="1743075" y="1676400"/>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Illustrate the lead card of your group in class next time.</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174248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240337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Give comments on the lead cards of other groups in terms of content and creativity.</a:t>
            </a:r>
            <a:endParaRPr lang="en-US" altLang="zh-CN" sz="1800" b="1" dirty="0">
              <a:solidFill>
                <a:srgbClr val="663300"/>
              </a:solidFill>
            </a:endParaRPr>
          </a:p>
        </p:txBody>
      </p:sp>
      <p:sp>
        <p:nvSpPr>
          <p:cNvPr id="6" name="圆角矩形 6">
            <a:hlinkClick r:id="rId1"/>
          </p:cNvPr>
          <p:cNvSpPr>
            <a:spLocks noChangeArrowheads="1"/>
          </p:cNvSpPr>
          <p:nvPr/>
        </p:nvSpPr>
        <p:spPr bwMode="auto">
          <a:xfrm>
            <a:off x="438150" y="2469461"/>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
        <p:nvSpPr>
          <p:cNvPr id="7" name="Rectangle 2"/>
          <p:cNvSpPr txBox="1"/>
          <p:nvPr/>
        </p:nvSpPr>
        <p:spPr>
          <a:xfrm>
            <a:off x="966787" y="493029"/>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cs typeface="+mn-cs"/>
              </a:rPr>
              <a:t>Designing a Lead Card</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28503</Words>
  <Application>WPS 演示</Application>
  <PresentationFormat>全屏显示(16:9)</PresentationFormat>
  <Paragraphs>791</Paragraphs>
  <Slides>62</Slides>
  <Notes>4</Notes>
  <HiddenSlides>0</HiddenSlides>
  <MMClips>3</MMClips>
  <ScaleCrop>false</ScaleCrop>
  <HeadingPairs>
    <vt:vector size="6" baseType="variant">
      <vt:variant>
        <vt:lpstr>已用的字体</vt:lpstr>
      </vt:variant>
      <vt:variant>
        <vt:i4>20</vt:i4>
      </vt:variant>
      <vt:variant>
        <vt:lpstr>主题</vt:lpstr>
      </vt:variant>
      <vt:variant>
        <vt:i4>5</vt:i4>
      </vt:variant>
      <vt:variant>
        <vt:lpstr>幻灯片标题</vt:lpstr>
      </vt:variant>
      <vt:variant>
        <vt:i4>62</vt:i4>
      </vt:variant>
    </vt:vector>
  </HeadingPairs>
  <TitlesOfParts>
    <vt:vector size="87" baseType="lpstr">
      <vt:lpstr>Arial</vt:lpstr>
      <vt:lpstr>宋体</vt:lpstr>
      <vt:lpstr>Wingdings</vt:lpstr>
      <vt:lpstr>Wingdings 2</vt:lpstr>
      <vt:lpstr>微软雅黑</vt:lpstr>
      <vt:lpstr>Franklin Gothic Medium</vt:lpstr>
      <vt:lpstr>Arial Black</vt:lpstr>
      <vt:lpstr>UUS UN INCHIKE</vt:lpstr>
      <vt:lpstr>Segoe Print</vt:lpstr>
      <vt:lpstr>Calibri</vt:lpstr>
      <vt:lpstr>Wingdings</vt:lpstr>
      <vt:lpstr>Arial Unicode MS</vt:lpstr>
      <vt:lpstr>Calibri Light</vt:lpstr>
      <vt:lpstr>Calibri</vt:lpstr>
      <vt:lpstr>华光黑体_CNKI</vt:lpstr>
      <vt:lpstr>黑体</vt:lpstr>
      <vt:lpstr>Impact</vt:lpstr>
      <vt:lpstr>华康俪金黑W8</vt:lpstr>
      <vt:lpstr>等线 Light</vt:lpstr>
      <vt:lpstr>等线</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770</cp:revision>
  <dcterms:created xsi:type="dcterms:W3CDTF">2014-07-15T12:53:00Z</dcterms:created>
  <dcterms:modified xsi:type="dcterms:W3CDTF">2026-03-27T07:11:43Z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6FF4662F417D420D818D525949645765_12</vt:lpwstr>
  </property>
  <property fmtid="{D5CDD505-2E9C-101B-9397-08002B2CF9AE}" pid="3" name="KSOProductBuildVer">
    <vt:lpwstr>2052-12.1.0.23542</vt:lpwstr>
  </property>
</Properties>
</file>