
<file path=[Content_Types].xml><?xml version="1.0" encoding="utf-8"?>
<Types xmlns="http://schemas.openxmlformats.org/package/2006/content-types">
  <Default Extension="jpeg" ContentType="image/jpeg"/>
  <Default Extension="JPG" ContentType="image/.jpg"/>
  <Default Extension="png" ContentType="image/png"/>
  <Default Extension="mp4" ContentType="video/mp4"/>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Lst>
  <p:notesMasterIdLst>
    <p:notesMasterId r:id="rId8"/>
  </p:notesMasterIdLst>
  <p:handoutMasterIdLst>
    <p:handoutMasterId r:id="rId75"/>
  </p:handoutMasterIdLst>
  <p:sldIdLst>
    <p:sldId id="399" r:id="rId7"/>
    <p:sldId id="441" r:id="rId9"/>
    <p:sldId id="438" r:id="rId10"/>
    <p:sldId id="400" r:id="rId11"/>
    <p:sldId id="439" r:id="rId12"/>
    <p:sldId id="493" r:id="rId13"/>
    <p:sldId id="494" r:id="rId14"/>
    <p:sldId id="496" r:id="rId15"/>
    <p:sldId id="447" r:id="rId16"/>
    <p:sldId id="547" r:id="rId17"/>
    <p:sldId id="548" r:id="rId18"/>
    <p:sldId id="546" r:id="rId19"/>
    <p:sldId id="443" r:id="rId20"/>
    <p:sldId id="497" r:id="rId21"/>
    <p:sldId id="498" r:id="rId22"/>
    <p:sldId id="499" r:id="rId23"/>
    <p:sldId id="500" r:id="rId24"/>
    <p:sldId id="451" r:id="rId25"/>
    <p:sldId id="452" r:id="rId26"/>
    <p:sldId id="510" r:id="rId27"/>
    <p:sldId id="453" r:id="rId28"/>
    <p:sldId id="455" r:id="rId29"/>
    <p:sldId id="501" r:id="rId30"/>
    <p:sldId id="454" r:id="rId31"/>
    <p:sldId id="502" r:id="rId32"/>
    <p:sldId id="456" r:id="rId33"/>
    <p:sldId id="503" r:id="rId34"/>
    <p:sldId id="509" r:id="rId35"/>
    <p:sldId id="461" r:id="rId36"/>
    <p:sldId id="446" r:id="rId37"/>
    <p:sldId id="549" r:id="rId38"/>
    <p:sldId id="550" r:id="rId39"/>
    <p:sldId id="551" r:id="rId40"/>
    <p:sldId id="462" r:id="rId41"/>
    <p:sldId id="465" r:id="rId42"/>
    <p:sldId id="464" r:id="rId43"/>
    <p:sldId id="552" r:id="rId44"/>
    <p:sldId id="553" r:id="rId45"/>
    <p:sldId id="554" r:id="rId46"/>
    <p:sldId id="466" r:id="rId47"/>
    <p:sldId id="467" r:id="rId48"/>
    <p:sldId id="468" r:id="rId49"/>
    <p:sldId id="423" r:id="rId50"/>
    <p:sldId id="469" r:id="rId51"/>
    <p:sldId id="471" r:id="rId52"/>
    <p:sldId id="472" r:id="rId53"/>
    <p:sldId id="556" r:id="rId54"/>
    <p:sldId id="557" r:id="rId55"/>
    <p:sldId id="555" r:id="rId56"/>
    <p:sldId id="473" r:id="rId57"/>
    <p:sldId id="504" r:id="rId58"/>
    <p:sldId id="505" r:id="rId59"/>
    <p:sldId id="506" r:id="rId60"/>
    <p:sldId id="474" r:id="rId61"/>
    <p:sldId id="475" r:id="rId62"/>
    <p:sldId id="507" r:id="rId63"/>
    <p:sldId id="477" r:id="rId64"/>
    <p:sldId id="478" r:id="rId65"/>
    <p:sldId id="558" r:id="rId66"/>
    <p:sldId id="559" r:id="rId67"/>
    <p:sldId id="560" r:id="rId68"/>
    <p:sldId id="479" r:id="rId69"/>
    <p:sldId id="480" r:id="rId70"/>
    <p:sldId id="508" r:id="rId71"/>
    <p:sldId id="470" r:id="rId72"/>
    <p:sldId id="485" r:id="rId73"/>
    <p:sldId id="311" r:id="rId74"/>
  </p:sldIdLst>
  <p:sldSz cx="9144000" cy="5143500" type="screen16x9"/>
  <p:notesSz cx="6858000" cy="9144000"/>
  <p:custDataLst>
    <p:tags r:id="rId80"/>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70C0"/>
    <a:srgbClr val="CEB68E"/>
    <a:srgbClr val="745C34"/>
    <a:srgbClr val="028EC9"/>
    <a:srgbClr val="EBF7FF"/>
    <a:srgbClr val="FFFFFF"/>
    <a:srgbClr val="CCFFFF"/>
    <a:srgbClr val="3333FF"/>
    <a:srgbClr val="00AAC3"/>
    <a:srgbClr val="02BC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49" autoAdjust="0"/>
    <p:restoredTop sz="94660" autoAdjust="0"/>
  </p:normalViewPr>
  <p:slideViewPr>
    <p:cSldViewPr snapToGrid="0" showGuides="1">
      <p:cViewPr varScale="1">
        <p:scale>
          <a:sx n="111" d="100"/>
          <a:sy n="111" d="100"/>
        </p:scale>
        <p:origin x="259" y="82"/>
      </p:cViewPr>
      <p:guideLst>
        <p:guide orient="horz" pos="3521"/>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7" d="100"/>
          <a:sy n="57" d="100"/>
        </p:scale>
        <p:origin x="2500" y="4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2.xml"/><Relationship Id="rId80" Type="http://schemas.openxmlformats.org/officeDocument/2006/relationships/tags" Target="tags/tag1.xml"/><Relationship Id="rId8" Type="http://schemas.openxmlformats.org/officeDocument/2006/relationships/notesMaster" Target="notesMasters/notesMaster1.xml"/><Relationship Id="rId79" Type="http://schemas.openxmlformats.org/officeDocument/2006/relationships/commentAuthors" Target="commentAuthors.xml"/><Relationship Id="rId78" Type="http://schemas.openxmlformats.org/officeDocument/2006/relationships/tableStyles" Target="tableStyles.xml"/><Relationship Id="rId77" Type="http://schemas.openxmlformats.org/officeDocument/2006/relationships/viewProps" Target="viewProps.xml"/><Relationship Id="rId76" Type="http://schemas.openxmlformats.org/officeDocument/2006/relationships/presProps" Target="presProps.xml"/><Relationship Id="rId75" Type="http://schemas.openxmlformats.org/officeDocument/2006/relationships/handoutMaster" Target="handoutMasters/handoutMaster1.xml"/><Relationship Id="rId74" Type="http://schemas.openxmlformats.org/officeDocument/2006/relationships/slide" Target="slides/slide67.xml"/><Relationship Id="rId73" Type="http://schemas.openxmlformats.org/officeDocument/2006/relationships/slide" Target="slides/slide66.xml"/><Relationship Id="rId72" Type="http://schemas.openxmlformats.org/officeDocument/2006/relationships/slide" Target="slides/slide65.xml"/><Relationship Id="rId71" Type="http://schemas.openxmlformats.org/officeDocument/2006/relationships/slide" Target="slides/slide64.xml"/><Relationship Id="rId70" Type="http://schemas.openxmlformats.org/officeDocument/2006/relationships/slide" Target="slides/slide63.xml"/><Relationship Id="rId7" Type="http://schemas.openxmlformats.org/officeDocument/2006/relationships/slide" Target="slides/slide1.xml"/><Relationship Id="rId69" Type="http://schemas.openxmlformats.org/officeDocument/2006/relationships/slide" Target="slides/slide62.xml"/><Relationship Id="rId68" Type="http://schemas.openxmlformats.org/officeDocument/2006/relationships/slide" Target="slides/slide61.xml"/><Relationship Id="rId67" Type="http://schemas.openxmlformats.org/officeDocument/2006/relationships/slide" Target="slides/slide60.xml"/><Relationship Id="rId66" Type="http://schemas.openxmlformats.org/officeDocument/2006/relationships/slide" Target="slides/slide59.xml"/><Relationship Id="rId65" Type="http://schemas.openxmlformats.org/officeDocument/2006/relationships/slide" Target="slides/slide58.xml"/><Relationship Id="rId64" Type="http://schemas.openxmlformats.org/officeDocument/2006/relationships/slide" Target="slides/slide57.xml"/><Relationship Id="rId63" Type="http://schemas.openxmlformats.org/officeDocument/2006/relationships/slide" Target="slides/slide56.xml"/><Relationship Id="rId62" Type="http://schemas.openxmlformats.org/officeDocument/2006/relationships/slide" Target="slides/slide55.xml"/><Relationship Id="rId61" Type="http://schemas.openxmlformats.org/officeDocument/2006/relationships/slide" Target="slides/slide54.xml"/><Relationship Id="rId60" Type="http://schemas.openxmlformats.org/officeDocument/2006/relationships/slide" Target="slides/slide53.xml"/><Relationship Id="rId6" Type="http://schemas.openxmlformats.org/officeDocument/2006/relationships/slideMaster" Target="slideMasters/slideMaster5.xml"/><Relationship Id="rId59" Type="http://schemas.openxmlformats.org/officeDocument/2006/relationships/slide" Target="slides/slide52.xml"/><Relationship Id="rId58" Type="http://schemas.openxmlformats.org/officeDocument/2006/relationships/slide" Target="slides/slide51.xml"/><Relationship Id="rId57" Type="http://schemas.openxmlformats.org/officeDocument/2006/relationships/slide" Target="slides/slide50.xml"/><Relationship Id="rId56" Type="http://schemas.openxmlformats.org/officeDocument/2006/relationships/slide" Target="slides/slide49.xml"/><Relationship Id="rId55" Type="http://schemas.openxmlformats.org/officeDocument/2006/relationships/slide" Target="slides/slide48.xml"/><Relationship Id="rId54" Type="http://schemas.openxmlformats.org/officeDocument/2006/relationships/slide" Target="slides/slide47.xml"/><Relationship Id="rId53" Type="http://schemas.openxmlformats.org/officeDocument/2006/relationships/slide" Target="slides/slide46.xml"/><Relationship Id="rId52" Type="http://schemas.openxmlformats.org/officeDocument/2006/relationships/slide" Target="slides/slide45.xml"/><Relationship Id="rId51" Type="http://schemas.openxmlformats.org/officeDocument/2006/relationships/slide" Target="slides/slide44.xml"/><Relationship Id="rId50" Type="http://schemas.openxmlformats.org/officeDocument/2006/relationships/slide" Target="slides/slide43.xml"/><Relationship Id="rId5" Type="http://schemas.openxmlformats.org/officeDocument/2006/relationships/slideMaster" Target="slideMasters/slideMaster4.xml"/><Relationship Id="rId49" Type="http://schemas.openxmlformats.org/officeDocument/2006/relationships/slide" Target="slides/slide42.xml"/><Relationship Id="rId48" Type="http://schemas.openxmlformats.org/officeDocument/2006/relationships/slide" Target="slides/slide41.xml"/><Relationship Id="rId47" Type="http://schemas.openxmlformats.org/officeDocument/2006/relationships/slide" Target="slides/slide40.xml"/><Relationship Id="rId46" Type="http://schemas.openxmlformats.org/officeDocument/2006/relationships/slide" Target="slides/slide39.xml"/><Relationship Id="rId45" Type="http://schemas.openxmlformats.org/officeDocument/2006/relationships/slide" Target="slides/slide38.xml"/><Relationship Id="rId44" Type="http://schemas.openxmlformats.org/officeDocument/2006/relationships/slide" Target="slides/slide37.xml"/><Relationship Id="rId43" Type="http://schemas.openxmlformats.org/officeDocument/2006/relationships/slide" Target="slides/slide36.xml"/><Relationship Id="rId42" Type="http://schemas.openxmlformats.org/officeDocument/2006/relationships/slide" Target="slides/slide35.xml"/><Relationship Id="rId41" Type="http://schemas.openxmlformats.org/officeDocument/2006/relationships/slide" Target="slides/slide34.xml"/><Relationship Id="rId40" Type="http://schemas.openxmlformats.org/officeDocument/2006/relationships/slide" Target="slides/slide33.xml"/><Relationship Id="rId4" Type="http://schemas.openxmlformats.org/officeDocument/2006/relationships/slideMaster" Target="slideMasters/slideMaster3.xml"/><Relationship Id="rId39" Type="http://schemas.openxmlformats.org/officeDocument/2006/relationships/slide" Target="slides/slide32.xml"/><Relationship Id="rId38" Type="http://schemas.openxmlformats.org/officeDocument/2006/relationships/slide" Target="slides/slide31.xml"/><Relationship Id="rId37" Type="http://schemas.openxmlformats.org/officeDocument/2006/relationships/slide" Target="slides/slide30.xml"/><Relationship Id="rId36" Type="http://schemas.openxmlformats.org/officeDocument/2006/relationships/slide" Target="slides/slide29.xml"/><Relationship Id="rId35" Type="http://schemas.openxmlformats.org/officeDocument/2006/relationships/slide" Target="slides/slide28.xml"/><Relationship Id="rId34" Type="http://schemas.openxmlformats.org/officeDocument/2006/relationships/slide" Target="slides/slide27.xml"/><Relationship Id="rId33" Type="http://schemas.openxmlformats.org/officeDocument/2006/relationships/slide" Target="slides/slide26.xml"/><Relationship Id="rId32" Type="http://schemas.openxmlformats.org/officeDocument/2006/relationships/slide" Target="slides/slide25.xml"/><Relationship Id="rId31" Type="http://schemas.openxmlformats.org/officeDocument/2006/relationships/slide" Target="slides/slide24.xml"/><Relationship Id="rId30" Type="http://schemas.openxmlformats.org/officeDocument/2006/relationships/slide" Target="slides/slide23.xml"/><Relationship Id="rId3" Type="http://schemas.openxmlformats.org/officeDocument/2006/relationships/slideMaster" Target="slideMasters/slideMaster2.xml"/><Relationship Id="rId29" Type="http://schemas.openxmlformats.org/officeDocument/2006/relationships/slide" Target="slides/slide22.xml"/><Relationship Id="rId28" Type="http://schemas.openxmlformats.org/officeDocument/2006/relationships/slide" Target="slides/slide21.xml"/><Relationship Id="rId27" Type="http://schemas.openxmlformats.org/officeDocument/2006/relationships/slide" Target="slides/slide20.xml"/><Relationship Id="rId26" Type="http://schemas.openxmlformats.org/officeDocument/2006/relationships/slide" Target="slides/slide19.xml"/><Relationship Id="rId25" Type="http://schemas.openxmlformats.org/officeDocument/2006/relationships/slide" Target="slides/slide18.xml"/><Relationship Id="rId24" Type="http://schemas.openxmlformats.org/officeDocument/2006/relationships/slide" Target="slides/slide17.xml"/><Relationship Id="rId23" Type="http://schemas.openxmlformats.org/officeDocument/2006/relationships/slide" Target="slides/slide16.xml"/><Relationship Id="rId22" Type="http://schemas.openxmlformats.org/officeDocument/2006/relationships/slide" Target="slides/slide15.xml"/><Relationship Id="rId21" Type="http://schemas.openxmlformats.org/officeDocument/2006/relationships/slide" Target="slides/slide14.xml"/><Relationship Id="rId20" Type="http://schemas.openxmlformats.org/officeDocument/2006/relationships/slide" Target="slides/slide13.xml"/><Relationship Id="rId2" Type="http://schemas.openxmlformats.org/officeDocument/2006/relationships/theme" Target="theme/theme1.xml"/><Relationship Id="rId19" Type="http://schemas.openxmlformats.org/officeDocument/2006/relationships/slide" Target="slides/slide12.xml"/><Relationship Id="rId18" Type="http://schemas.openxmlformats.org/officeDocument/2006/relationships/slide" Target="slides/slide11.xml"/><Relationship Id="rId17" Type="http://schemas.openxmlformats.org/officeDocument/2006/relationships/slide" Target="slides/slide10.xml"/><Relationship Id="rId16" Type="http://schemas.openxmlformats.org/officeDocument/2006/relationships/slide" Target="slides/slide9.xml"/><Relationship Id="rId15" Type="http://schemas.openxmlformats.org/officeDocument/2006/relationships/slide" Target="slides/slide8.xml"/><Relationship Id="rId14" Type="http://schemas.openxmlformats.org/officeDocument/2006/relationships/slide" Target="slides/slide7.xml"/><Relationship Id="rId13" Type="http://schemas.openxmlformats.org/officeDocument/2006/relationships/slide" Target="slides/slide6.xml"/><Relationship Id="rId12" Type="http://schemas.openxmlformats.org/officeDocument/2006/relationships/slide" Target="slides/slide5.xml"/><Relationship Id="rId11" Type="http://schemas.openxmlformats.org/officeDocument/2006/relationships/slide" Target="slides/slide4.xml"/><Relationship Id="rId10" Type="http://schemas.openxmlformats.org/officeDocument/2006/relationships/slide" Target="slides/slide3.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AEEF2-3F52-46ED-8108-B622FD7B68B7}"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3C180A-DCFA-454F-8429-334EC574AF3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5A61015F-7CC6-4D0A-9D87-873EA4C304C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33845" y="1880663"/>
            <a:ext cx="3867150"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80663"/>
            <a:ext cx="3886201"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D789574A-8875-45EF-8EA2-3CAA0F7ABC4C}"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EF4D4C-5367-4C26-9E2B-D8088D7FCA81}"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fld>
            <a:endParaRPr lang="en-US" dirty="0"/>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05C68B11-C5A8-448C-8CE9-B1A273C79CFC}"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16CA0-919D-4A49-9C8A-62FDFB3A5183}"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2A4AFB99-0EAB-4182-AFF8-E214C82A68F6}"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r>
              <a:rPr lang="zh-CN" altLang="en-US"/>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
        <p:nvSpPr>
          <p:cNvPr id="6" name="矩形 5"/>
          <p:cNvSpPr/>
          <p:nvPr userDrawn="1"/>
        </p:nvSpPr>
        <p:spPr>
          <a:xfrm>
            <a:off x="0" y="0"/>
            <a:ext cx="1268760" cy="5143500"/>
          </a:xfrm>
          <a:prstGeom prst="rect">
            <a:avLst/>
          </a:prstGeom>
          <a:solidFill>
            <a:srgbClr val="DCDCD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12" name="表格 11"/>
          <p:cNvGraphicFramePr>
            <a:graphicFrameLocks noGrp="1"/>
          </p:cNvGraphicFramePr>
          <p:nvPr userDrawn="1"/>
        </p:nvGraphicFramePr>
        <p:xfrm>
          <a:off x="-2316" y="464662"/>
          <a:ext cx="1268760" cy="3564000"/>
        </p:xfrm>
        <a:graphic>
          <a:graphicData uri="http://schemas.openxmlformats.org/drawingml/2006/table">
            <a:tbl>
              <a:tblPr>
                <a:tableStyleId>{2D5ABB26-0587-4C30-8999-92F81FD0307C}</a:tableStyleId>
              </a:tblPr>
              <a:tblGrid>
                <a:gridCol w="1268760"/>
              </a:tblGrid>
              <a:tr h="594000">
                <a:tc>
                  <a:txBody>
                    <a:bodyPr/>
                    <a:lstStyle/>
                    <a:p>
                      <a:pPr algn="ctr"/>
                      <a:r>
                        <a:rPr lang="zh-CN" altLang="en-US" sz="1400" dirty="0"/>
                        <a:t>课程背景</a:t>
                      </a:r>
                      <a:endParaRPr lang="zh-CN" altLang="en-US" sz="1400" dirty="0"/>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课程定位</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课程设计</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课程思政</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实训平台</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校企合作</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 Type="http://schemas.openxmlformats.org/officeDocument/2006/relationships/slideLayout" Target="../slideLayouts/slideLayout46.xml"/><Relationship Id="rId17" Type="http://schemas.openxmlformats.org/officeDocument/2006/relationships/theme" Target="../theme/theme5.xml"/><Relationship Id="rId16" Type="http://schemas.openxmlformats.org/officeDocument/2006/relationships/slideLayout" Target="../slideLayouts/slideLayout60.xml"/><Relationship Id="rId15" Type="http://schemas.openxmlformats.org/officeDocument/2006/relationships/slideLayout" Target="../slideLayouts/slideLayout59.xml"/><Relationship Id="rId14" Type="http://schemas.openxmlformats.org/officeDocument/2006/relationships/slideLayout" Target="../slideLayouts/slideLayout58.xml"/><Relationship Id="rId13" Type="http://schemas.openxmlformats.org/officeDocument/2006/relationships/slideLayout" Target="../slideLayouts/slideLayout57.xml"/><Relationship Id="rId12" Type="http://schemas.openxmlformats.org/officeDocument/2006/relationships/slideLayout" Target="../slideLayouts/slideLayout56.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BB94658-5EC5-47C9-934F-6BCCDF9058BF}"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25FF9261-7B12-4B85-8D21-27AADB6DEF06}"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85ECB2E-BF58-48CB-A07D-F8B1C933F7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C0B4AD-334A-466E-8B81-F673FBC2EDB2}"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3CCA19B-E562-49F5-BE03-58693EFFCFE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7C7B6242-DBE3-4A6A-94F7-CC57CA54C723}"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7E7D2276-246C-4AC1-842C-264C41A6DAC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EBB94658-5EC5-47C9-934F-6BCCDF9058BF}"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1.jpeg"/><Relationship Id="rId8" Type="http://schemas.openxmlformats.org/officeDocument/2006/relationships/image" Target="../media/image10.jpeg"/><Relationship Id="rId7" Type="http://schemas.openxmlformats.org/officeDocument/2006/relationships/image" Target="../media/image9.png"/><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png"/><Relationship Id="rId12" Type="http://schemas.openxmlformats.org/officeDocument/2006/relationships/notesSlide" Target="../notesSlides/notesSlide1.xml"/><Relationship Id="rId11" Type="http://schemas.openxmlformats.org/officeDocument/2006/relationships/slideLayout" Target="../slideLayouts/slideLayout56.xml"/><Relationship Id="rId10" Type="http://schemas.openxmlformats.org/officeDocument/2006/relationships/image" Target="../media/image12.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6.xml"/><Relationship Id="rId1" Type="http://schemas.openxmlformats.org/officeDocument/2006/relationships/image" Target="../media/image1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7.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19.png"/><Relationship Id="rId3" Type="http://schemas.microsoft.com/office/2007/relationships/media" Target="../media/media1.mp4"/><Relationship Id="rId2" Type="http://schemas.openxmlformats.org/officeDocument/2006/relationships/video" Target="../media/media1.mp4"/><Relationship Id="rId1" Type="http://schemas.openxmlformats.org/officeDocument/2006/relationships/hyperlink" Target="file:///H:\&#20250;&#23637;&#33521;&#35821;PPT\Unit%201%20Preparations%20for%20Exhibitions.mp3" TargetMode="Externa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5.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19.png"/><Relationship Id="rId3" Type="http://schemas.microsoft.com/office/2007/relationships/media" Target="../media/media2.mp4"/><Relationship Id="rId2" Type="http://schemas.openxmlformats.org/officeDocument/2006/relationships/video" Target="../media/media2.mp4"/><Relationship Id="rId1" Type="http://schemas.openxmlformats.org/officeDocument/2006/relationships/hyperlink" Target="file:///H:\&#20250;&#23637;&#33521;&#35821;PPT\Unit%201%20Preparations%20for%20Exhibitions.mp3" TargetMode="Externa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6.xml"/><Relationship Id="rId1" Type="http://schemas.openxmlformats.org/officeDocument/2006/relationships/image" Target="../media/image20.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7.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21.png"/><Relationship Id="rId3" Type="http://schemas.microsoft.com/office/2007/relationships/media" Target="../media/media3.mp3"/><Relationship Id="rId2" Type="http://schemas.openxmlformats.org/officeDocument/2006/relationships/audio" Target="../media/media3.mp3"/><Relationship Id="rId1" Type="http://schemas.openxmlformats.org/officeDocument/2006/relationships/hyperlink" Target="file:///H:\&#20250;&#23637;&#33521;&#35821;PPT\Unit%201%20Preparations%20for%20Exhibitions.mp3" TargetMode="Externa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7.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56.xml"/><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V="1">
            <a:off x="1063270" y="3682897"/>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045"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3239"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2" name="TextBox 10"/>
          <p:cNvSpPr txBox="1"/>
          <p:nvPr/>
        </p:nvSpPr>
        <p:spPr>
          <a:xfrm>
            <a:off x="645612" y="1562401"/>
            <a:ext cx="7923900" cy="561692"/>
          </a:xfrm>
          <a:prstGeom prst="rect">
            <a:avLst/>
          </a:prstGeom>
          <a:noFill/>
        </p:spPr>
        <p:txBody>
          <a:bodyPr wrap="none" lIns="68580" tIns="34290" rIns="68580" bIns="34290">
            <a:spAutoFit/>
          </a:bodyPr>
          <a:lstStyle/>
          <a:p>
            <a:pPr fontAlgn="auto">
              <a:spcBef>
                <a:spcPts val="0"/>
              </a:spcBef>
              <a:spcAft>
                <a:spcPts val="0"/>
              </a:spcAft>
              <a:defRPr/>
            </a:pPr>
            <a:r>
              <a:rPr lang="en-US" altLang="zh-CN" sz="3200" b="1" dirty="0">
                <a:solidFill>
                  <a:srgbClr val="002060"/>
                </a:solidFill>
                <a:effectLst/>
                <a:latin typeface="微软雅黑" panose="020B0503020204020204" pitchFamily="34" charset="-122"/>
                <a:ea typeface="微软雅黑" panose="020B0503020204020204" pitchFamily="34" charset="-122"/>
              </a:rPr>
              <a:t>English for Exhibition and Conference</a:t>
            </a:r>
            <a:endParaRPr lang="zh-CN" altLang="en-US" sz="3200" b="1" dirty="0">
              <a:solidFill>
                <a:srgbClr val="002060"/>
              </a:solidFill>
              <a:effectLst/>
              <a:latin typeface="微软雅黑" panose="020B0503020204020204" pitchFamily="34" charset="-122"/>
              <a:ea typeface="微软雅黑" panose="020B0503020204020204" pitchFamily="34" charset="-122"/>
            </a:endParaRPr>
          </a:p>
        </p:txBody>
      </p:sp>
      <p:sp>
        <p:nvSpPr>
          <p:cNvPr id="31" name="圆角矩形 30"/>
          <p:cNvSpPr/>
          <p:nvPr/>
        </p:nvSpPr>
        <p:spPr>
          <a:xfrm>
            <a:off x="2559953" y="2791415"/>
            <a:ext cx="2200275" cy="38794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36" name="Picture 2" descr="C:\Users\Administrator\Desktop\手.png" hidden="1"/>
          <p:cNvPicPr>
            <a:picLocks noChangeAspect="1" noChangeArrowheads="1"/>
          </p:cNvPicPr>
          <p:nvPr/>
        </p:nvPicPr>
        <p:blipFill>
          <a:blip r:embed="rId1"/>
          <a:srcRect/>
          <a:stretch>
            <a:fillRect/>
          </a:stretch>
        </p:blipFill>
        <p:spPr bwMode="auto">
          <a:xfrm flipH="1">
            <a:off x="3446240" y="2472231"/>
            <a:ext cx="2959860" cy="2876318"/>
          </a:xfrm>
          <a:prstGeom prst="rect">
            <a:avLst/>
          </a:prstGeom>
          <a:noFill/>
        </p:spPr>
      </p:pic>
      <p:sp>
        <p:nvSpPr>
          <p:cNvPr id="54" name="圆角矩形 73"/>
          <p:cNvSpPr/>
          <p:nvPr/>
        </p:nvSpPr>
        <p:spPr>
          <a:xfrm>
            <a:off x="6307319" y="2665654"/>
            <a:ext cx="2515912" cy="2223980"/>
          </a:xfrm>
          <a:custGeom>
            <a:avLst/>
            <a:gdLst/>
            <a:ahLst/>
            <a:cxnLst/>
            <a:rect l="l" t="t" r="r" b="b"/>
            <a:pathLst>
              <a:path w="5098193" h="3581734">
                <a:moveTo>
                  <a:pt x="3676754" y="0"/>
                </a:moveTo>
                <a:lnTo>
                  <a:pt x="4915232" y="0"/>
                </a:lnTo>
                <a:cubicBezTo>
                  <a:pt x="5016279" y="0"/>
                  <a:pt x="5098193" y="81914"/>
                  <a:pt x="5098193" y="182961"/>
                </a:cubicBezTo>
                <a:lnTo>
                  <a:pt x="5098193" y="914781"/>
                </a:lnTo>
                <a:cubicBezTo>
                  <a:pt x="5098193" y="1015828"/>
                  <a:pt x="5016279" y="1097742"/>
                  <a:pt x="4915232" y="1097742"/>
                </a:cubicBezTo>
                <a:lnTo>
                  <a:pt x="3676754" y="1097742"/>
                </a:lnTo>
                <a:lnTo>
                  <a:pt x="3654113" y="1095460"/>
                </a:lnTo>
                <a:cubicBezTo>
                  <a:pt x="3586318" y="1119400"/>
                  <a:pt x="3534840" y="1151613"/>
                  <a:pt x="3478400" y="1198569"/>
                </a:cubicBezTo>
                <a:cubicBezTo>
                  <a:pt x="3425595" y="1242503"/>
                  <a:pt x="3384383" y="1321136"/>
                  <a:pt x="3349419" y="1397608"/>
                </a:cubicBezTo>
                <a:cubicBezTo>
                  <a:pt x="3351477" y="1406457"/>
                  <a:pt x="3352176" y="1415625"/>
                  <a:pt x="3352176" y="1424957"/>
                </a:cubicBezTo>
                <a:lnTo>
                  <a:pt x="3352176" y="2156777"/>
                </a:lnTo>
                <a:cubicBezTo>
                  <a:pt x="3352176" y="2257824"/>
                  <a:pt x="3270262" y="2339738"/>
                  <a:pt x="3169215" y="2339738"/>
                </a:cubicBezTo>
                <a:lnTo>
                  <a:pt x="1930737" y="2339738"/>
                </a:lnTo>
                <a:lnTo>
                  <a:pt x="1899312" y="2336570"/>
                </a:lnTo>
                <a:cubicBezTo>
                  <a:pt x="1826860" y="2360632"/>
                  <a:pt x="1773312" y="2393596"/>
                  <a:pt x="1714350" y="2442651"/>
                </a:cubicBezTo>
                <a:cubicBezTo>
                  <a:pt x="1666923" y="2482109"/>
                  <a:pt x="1628849" y="2549558"/>
                  <a:pt x="1597160" y="2618730"/>
                </a:cubicBezTo>
                <a:cubicBezTo>
                  <a:pt x="1602145" y="2633948"/>
                  <a:pt x="1604400" y="2650187"/>
                  <a:pt x="1604400" y="2666953"/>
                </a:cubicBezTo>
                <a:lnTo>
                  <a:pt x="1604400" y="3398773"/>
                </a:lnTo>
                <a:cubicBezTo>
                  <a:pt x="1604400" y="3499820"/>
                  <a:pt x="1522486" y="3581734"/>
                  <a:pt x="1421439" y="3581734"/>
                </a:cubicBezTo>
                <a:lnTo>
                  <a:pt x="182961" y="3581734"/>
                </a:lnTo>
                <a:cubicBezTo>
                  <a:pt x="81914" y="3581734"/>
                  <a:pt x="0" y="3499820"/>
                  <a:pt x="0" y="3398773"/>
                </a:cubicBezTo>
                <a:lnTo>
                  <a:pt x="0" y="2666953"/>
                </a:lnTo>
                <a:cubicBezTo>
                  <a:pt x="0" y="2565906"/>
                  <a:pt x="81914" y="2483992"/>
                  <a:pt x="182961" y="2483992"/>
                </a:cubicBezTo>
                <a:lnTo>
                  <a:pt x="1249252" y="2483992"/>
                </a:lnTo>
                <a:cubicBezTo>
                  <a:pt x="1363644" y="2465185"/>
                  <a:pt x="1485358" y="2416796"/>
                  <a:pt x="1561303" y="2355570"/>
                </a:cubicBezTo>
                <a:cubicBezTo>
                  <a:pt x="1652027" y="2282428"/>
                  <a:pt x="1714003" y="2206891"/>
                  <a:pt x="1747776" y="2064349"/>
                </a:cubicBezTo>
                <a:lnTo>
                  <a:pt x="1747776" y="1424957"/>
                </a:lnTo>
                <a:cubicBezTo>
                  <a:pt x="1747776" y="1323910"/>
                  <a:pt x="1829690" y="1241996"/>
                  <a:pt x="1930737" y="1241996"/>
                </a:cubicBezTo>
                <a:lnTo>
                  <a:pt x="3003874" y="1241996"/>
                </a:lnTo>
                <a:cubicBezTo>
                  <a:pt x="3120870" y="1223793"/>
                  <a:pt x="3247290" y="1174422"/>
                  <a:pt x="3325354" y="1111488"/>
                </a:cubicBezTo>
                <a:cubicBezTo>
                  <a:pt x="3402023" y="1049677"/>
                  <a:pt x="3458162" y="986156"/>
                  <a:pt x="3493793" y="881777"/>
                </a:cubicBezTo>
                <a:lnTo>
                  <a:pt x="3493793" y="182961"/>
                </a:lnTo>
                <a:cubicBezTo>
                  <a:pt x="3493793" y="81914"/>
                  <a:pt x="3575707" y="0"/>
                  <a:pt x="3676754" y="0"/>
                </a:cubicBezTo>
                <a:close/>
              </a:path>
            </a:pathLst>
          </a:cu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endParaRPr>
          </a:p>
        </p:txBody>
      </p:sp>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8157" t="6208" r="5308" b="31502"/>
          <a:stretch>
            <a:fillRect/>
          </a:stretch>
        </p:blipFill>
        <p:spPr>
          <a:xfrm>
            <a:off x="8031473" y="4143729"/>
            <a:ext cx="801419" cy="731019"/>
          </a:xfrm>
          <a:prstGeom prst="roundRect">
            <a:avLst/>
          </a:prstGeom>
        </p:spPr>
      </p:pic>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r="16982"/>
          <a:stretch>
            <a:fillRect/>
          </a:stretch>
        </p:blipFill>
        <p:spPr>
          <a:xfrm>
            <a:off x="6307319" y="2669665"/>
            <a:ext cx="760247" cy="681613"/>
          </a:xfrm>
          <a:prstGeom prst="roundRect">
            <a:avLst/>
          </a:prstGeom>
        </p:spPr>
      </p:pic>
      <p:pic>
        <p:nvPicPr>
          <p:cNvPr id="9" name="图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3642" y="2665654"/>
            <a:ext cx="791756" cy="685624"/>
          </a:xfrm>
          <a:prstGeom prst="roundRect">
            <a:avLst/>
          </a:prstGeom>
        </p:spPr>
      </p:pic>
      <p:pic>
        <p:nvPicPr>
          <p:cNvPr id="12" name="图片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75859" y="3438606"/>
            <a:ext cx="817130" cy="646392"/>
          </a:xfrm>
          <a:prstGeom prst="roundRect">
            <a:avLst/>
          </a:prstGeom>
        </p:spPr>
      </p:pic>
      <p:pic>
        <p:nvPicPr>
          <p:cNvPr id="2"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2989" y="215266"/>
            <a:ext cx="1971827" cy="603353"/>
          </a:xfrm>
          <a:prstGeom prst="rect">
            <a:avLst/>
          </a:prstGeom>
        </p:spPr>
      </p:pic>
      <p:pic>
        <p:nvPicPr>
          <p:cNvPr id="3" name="图片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65287" y="4153218"/>
            <a:ext cx="799976" cy="736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图片 6"/>
          <p:cNvPicPr>
            <a:picLocks noChangeAspect="1"/>
          </p:cNvPicPr>
          <p:nvPr/>
        </p:nvPicPr>
        <p:blipFill rotWithShape="1">
          <a:blip r:embed="rId9" cstate="print">
            <a:extLst>
              <a:ext uri="{28A0092B-C50C-407E-A947-70E740481C1C}">
                <a14:useLocalDpi xmlns:a14="http://schemas.microsoft.com/office/drawing/2010/main" val="0"/>
              </a:ext>
            </a:extLst>
          </a:blip>
          <a:srcRect l="9301" r="10005"/>
          <a:stretch>
            <a:fillRect/>
          </a:stretch>
        </p:blipFill>
        <p:spPr>
          <a:xfrm>
            <a:off x="8030433" y="3368826"/>
            <a:ext cx="802460" cy="71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标题 1"/>
          <p:cNvSpPr>
            <a:spLocks noChangeArrowheads="1"/>
          </p:cNvSpPr>
          <p:nvPr/>
        </p:nvSpPr>
        <p:spPr bwMode="auto">
          <a:xfrm>
            <a:off x="2931162" y="2853522"/>
            <a:ext cx="1676400" cy="263731"/>
          </a:xfrm>
          <a:prstGeom prst="rect">
            <a:avLst/>
          </a:prstGeom>
          <a:noFill/>
          <a:ln w="9525">
            <a:noFill/>
            <a:miter lim="800000"/>
          </a:ln>
          <a:effectLst/>
        </p:spPr>
        <p:txBody>
          <a:bodyPr anchor="ctr">
            <a:scene3d>
              <a:camera prst="perspectiveBelow"/>
              <a:lightRig rig="threePt" dir="t"/>
            </a:scene3d>
            <a:sp3d extrusionH="57150">
              <a:bevelT h="25400" prst="softRound"/>
            </a:sp3d>
          </a:bodyPr>
          <a:lstStyle/>
          <a:p>
            <a:pPr fontAlgn="auto">
              <a:spcBef>
                <a:spcPts val="0"/>
              </a:spcBef>
              <a:spcAft>
                <a:spcPts val="0"/>
              </a:spcAft>
              <a:defRPr/>
            </a:pPr>
            <a:r>
              <a:rPr lang="zh-CN" altLang="en-US" sz="2000" b="1"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会 展 英 语</a:t>
            </a:r>
            <a:endParaRPr lang="en-US" sz="2000"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Arial" panose="020B0604020202020204" pitchFamily="34" charset="0"/>
              <a:ea typeface="宋体" panose="02010600030101010101" pitchFamily="2" charset="-122"/>
            </a:endParaRPr>
          </a:p>
        </p:txBody>
      </p:sp>
      <p:pic>
        <p:nvPicPr>
          <p:cNvPr id="16" name="图片 15" descr="logo_on"/>
          <p:cNvPicPr>
            <a:picLocks noChangeAspect="1"/>
          </p:cNvPicPr>
          <p:nvPr userDrawn="1"/>
        </p:nvPicPr>
        <p:blipFill>
          <a:blip r:embed="rId10"/>
          <a:stretch>
            <a:fillRect/>
          </a:stretch>
        </p:blipFill>
        <p:spPr>
          <a:xfrm>
            <a:off x="52070" y="17780"/>
            <a:ext cx="3252470" cy="6419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srcRect b="36608"/>
          <a:stretch>
            <a:fillRect/>
          </a:stretch>
        </p:blipFill>
        <p:spPr>
          <a:xfrm>
            <a:off x="0" y="-1"/>
            <a:ext cx="9144000" cy="3886201"/>
          </a:xfrm>
          <a:prstGeom prst="rect">
            <a:avLst/>
          </a:prstGeom>
        </p:spPr>
      </p:pic>
      <p:sp>
        <p:nvSpPr>
          <p:cNvPr id="4" name="文本框 3"/>
          <p:cNvSpPr txBox="1"/>
          <p:nvPr/>
        </p:nvSpPr>
        <p:spPr>
          <a:xfrm>
            <a:off x="1109662" y="4139465"/>
            <a:ext cx="6924676" cy="646331"/>
          </a:xfrm>
          <a:prstGeom prst="rect">
            <a:avLst/>
          </a:prstGeom>
          <a:noFill/>
        </p:spPr>
        <p:txBody>
          <a:bodyPr wrap="square">
            <a:spAutoFit/>
          </a:bodyPr>
          <a:lstStyle/>
          <a:p>
            <a:r>
              <a:rPr lang="en-US" altLang="zh-CN" sz="3600" b="1" dirty="0">
                <a:solidFill>
                  <a:srgbClr val="028EC9"/>
                </a:solidFill>
              </a:rPr>
              <a:t>Dismantling and Follow-up Contact</a:t>
            </a:r>
            <a:endParaRPr lang="zh-CN" altLang="en-US" sz="3600" b="1" dirty="0">
              <a:solidFill>
                <a:srgbClr val="028EC9"/>
              </a:solidFill>
            </a:endParaRPr>
          </a:p>
        </p:txBody>
      </p:sp>
      <p:sp>
        <p:nvSpPr>
          <p:cNvPr id="6" name="文本框 5"/>
          <p:cNvSpPr txBox="1"/>
          <p:nvPr/>
        </p:nvSpPr>
        <p:spPr>
          <a:xfrm>
            <a:off x="3636963" y="2317849"/>
            <a:ext cx="3538537" cy="923330"/>
          </a:xfrm>
          <a:prstGeom prst="rect">
            <a:avLst/>
          </a:prstGeom>
          <a:noFill/>
        </p:spPr>
        <p:txBody>
          <a:bodyPr wrap="square">
            <a:spAutoFit/>
          </a:bodyPr>
          <a:lstStyle/>
          <a:p>
            <a:r>
              <a:rPr lang="en-US" altLang="zh-CN" sz="5400" b="1" dirty="0">
                <a:solidFill>
                  <a:srgbClr val="028EC9"/>
                </a:solidFill>
              </a:rPr>
              <a:t>Unit 6</a:t>
            </a:r>
            <a:endParaRPr lang="zh-CN" altLang="en-US" sz="5400" b="1" dirty="0">
              <a:solidFill>
                <a:srgbClr val="028EC9"/>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038225" y="105717"/>
            <a:ext cx="4572000" cy="523220"/>
          </a:xfrm>
          <a:prstGeom prst="rect">
            <a:avLst/>
          </a:prstGeom>
          <a:noFill/>
        </p:spPr>
        <p:txBody>
          <a:bodyPr wrap="square">
            <a:spAutoFit/>
          </a:bodyPr>
          <a:lstStyle/>
          <a:p>
            <a:r>
              <a:rPr lang="en-US" altLang="zh-CN" sz="2800" b="1" dirty="0">
                <a:solidFill>
                  <a:srgbClr val="002060"/>
                </a:solidFill>
              </a:rPr>
              <a:t>Unit  Objectives</a:t>
            </a:r>
            <a:endParaRPr lang="zh-CN" altLang="en-US" sz="2800" b="1" dirty="0">
              <a:solidFill>
                <a:srgbClr val="002060"/>
              </a:solidFill>
            </a:endParaRPr>
          </a:p>
        </p:txBody>
      </p:sp>
      <p:sp>
        <p:nvSpPr>
          <p:cNvPr id="4" name="内容占位符 2"/>
          <p:cNvSpPr txBox="1"/>
          <p:nvPr/>
        </p:nvSpPr>
        <p:spPr>
          <a:xfrm>
            <a:off x="1038225" y="936625"/>
            <a:ext cx="7427912" cy="36068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nSpc>
                <a:spcPct val="140000"/>
              </a:lnSpc>
              <a:buFont typeface="Arial" panose="020B0604020202020204" pitchFamily="34" charset="0"/>
              <a:buNone/>
            </a:pPr>
            <a:r>
              <a:rPr lang="en-US" altLang="zh-CN" sz="2400" i="1" dirty="0">
                <a:solidFill>
                  <a:srgbClr val="0070C0"/>
                </a:solidFill>
                <a:latin typeface="Franklin Gothic Medium" panose="020B0603020102020204" pitchFamily="34" charset="0"/>
              </a:rPr>
              <a:t>After studying this unit, you will learn:</a:t>
            </a:r>
            <a:endParaRPr lang="en-US" altLang="zh-CN" sz="2400" i="1" dirty="0">
              <a:solidFill>
                <a:srgbClr val="0070C0"/>
              </a:solidFill>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organizer: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how to assist exhibitors to move out; </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how to acquire feedback from exhibitors. </a:t>
            </a:r>
            <a:endParaRPr lang="en-US" altLang="zh-CN" dirty="0">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exhibitor: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dismantle display items; </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how to make follow-up contact; </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how to express gratitude to customers and the organizer.</a:t>
            </a:r>
            <a:endParaRPr lang="zh-CN" altLang="en-US" dirty="0"/>
          </a:p>
        </p:txBody>
      </p:sp>
      <p:cxnSp>
        <p:nvCxnSpPr>
          <p:cNvPr id="5" name="直接连接符 4"/>
          <p:cNvCxnSpPr/>
          <p:nvPr/>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矩形 53"/>
          <p:cNvSpPr/>
          <p:nvPr/>
        </p:nvSpPr>
        <p:spPr>
          <a:xfrm>
            <a:off x="1861149" y="4182780"/>
            <a:ext cx="5169428"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Organizer’s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3203510"/>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53" name="椭圆 52"/>
          <p:cNvSpPr/>
          <p:nvPr/>
        </p:nvSpPr>
        <p:spPr>
          <a:xfrm>
            <a:off x="3638730" y="1992509"/>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1</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45518" y="2794974"/>
            <a:ext cx="1313180"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深圳国际会展中心</a:t>
            </a:r>
            <a:endParaRPr lang="en-US" altLang="zh-CN" sz="11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985036" y="256009"/>
            <a:ext cx="6571416" cy="296344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u="sng" dirty="0">
                <a:solidFill>
                  <a:srgbClr val="020A53"/>
                </a:solidFill>
              </a:rPr>
              <a:t>                                         </a:t>
            </a:r>
            <a:endParaRPr lang="en-US" altLang="zh-CN" u="sng" dirty="0">
              <a:solidFill>
                <a:srgbClr val="020A53"/>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assist exhibitors to move out; </a:t>
            </a:r>
            <a:endParaRPr lang="en-US" altLang="zh-CN" dirty="0">
              <a:solidFill>
                <a:srgbClr val="000000"/>
              </a:solidFill>
            </a:endParaRPr>
          </a:p>
          <a:p>
            <a:endParaRPr lang="en-US" altLang="zh-CN" dirty="0">
              <a:solidFill>
                <a:srgbClr val="000000"/>
              </a:solidFill>
            </a:endParaRPr>
          </a:p>
          <a:p>
            <a:r>
              <a:rPr lang="en-US" altLang="zh-CN" dirty="0">
                <a:solidFill>
                  <a:srgbClr val="000000"/>
                </a:solidFill>
              </a:rPr>
              <a:t>how to acquire feedback from exhibitors.</a:t>
            </a:r>
            <a:endParaRPr lang="zh-CN" altLang="en-US" b="1" u="sng" dirty="0">
              <a:solidFill>
                <a:srgbClr val="000000"/>
              </a:solidFill>
            </a:endParaRPr>
          </a:p>
        </p:txBody>
      </p:sp>
      <p:cxnSp>
        <p:nvCxnSpPr>
          <p:cNvPr id="3" name="直接连接符 2"/>
          <p:cNvCxnSpPr/>
          <p:nvPr/>
        </p:nvCxnSpPr>
        <p:spPr>
          <a:xfrm>
            <a:off x="806911" y="69788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332013" y="1419650"/>
            <a:ext cx="8479974" cy="2598702"/>
          </a:xfrm>
          <a:prstGeom prst="rect">
            <a:avLst/>
          </a:prstGeom>
        </p:spPr>
      </p:pic>
      <p:sp>
        <p:nvSpPr>
          <p:cNvPr id="2" name="Rectangle 14"/>
          <p:cNvSpPr/>
          <p:nvPr/>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None/>
            </a:pPr>
            <a:r>
              <a:rPr lang="en-US" altLang="zh-CN" sz="2000" b="1" dirty="0">
                <a:solidFill>
                  <a:srgbClr val="0070C0"/>
                </a:solidFill>
              </a:rPr>
              <a:t>Task 1 </a:t>
            </a:r>
            <a:r>
              <a:rPr lang="en-US" altLang="zh-CN" sz="2000" dirty="0">
                <a:solidFill>
                  <a:srgbClr val="0070C0"/>
                </a:solidFill>
              </a:rPr>
              <a:t>Vocabulary: Look at the pictures. Work with your partner and write out the post-show activities.</a:t>
            </a:r>
            <a:endParaRPr lang="en-US" altLang="zh-CN" sz="2000" dirty="0">
              <a:solidFill>
                <a:srgbClr val="0070C0"/>
              </a:solidFill>
            </a:endParaRPr>
          </a:p>
        </p:txBody>
      </p:sp>
      <p:sp>
        <p:nvSpPr>
          <p:cNvPr id="6" name="文本框 5"/>
          <p:cNvSpPr txBox="1"/>
          <p:nvPr/>
        </p:nvSpPr>
        <p:spPr>
          <a:xfrm>
            <a:off x="664026" y="3619345"/>
            <a:ext cx="1850571" cy="307777"/>
          </a:xfrm>
          <a:prstGeom prst="rect">
            <a:avLst/>
          </a:prstGeom>
          <a:noFill/>
        </p:spPr>
        <p:txBody>
          <a:bodyPr wrap="square" rtlCol="0">
            <a:spAutoFit/>
          </a:bodyPr>
          <a:lstStyle/>
          <a:p>
            <a:r>
              <a:rPr kumimoji="1" lang="en-GB" altLang="zh-CN" dirty="0">
                <a:solidFill>
                  <a:schemeClr val="accent1">
                    <a:lumMod val="50000"/>
                  </a:schemeClr>
                </a:solidFill>
              </a:rPr>
              <a:t>follow-up letter</a:t>
            </a:r>
            <a:endParaRPr kumimoji="1" lang="zh-CN" altLang="en-US" dirty="0">
              <a:solidFill>
                <a:schemeClr val="accent1">
                  <a:lumMod val="50000"/>
                </a:schemeClr>
              </a:solidFill>
            </a:endParaRPr>
          </a:p>
        </p:txBody>
      </p:sp>
      <p:sp>
        <p:nvSpPr>
          <p:cNvPr id="7" name="文本框 6"/>
          <p:cNvSpPr txBox="1"/>
          <p:nvPr/>
        </p:nvSpPr>
        <p:spPr>
          <a:xfrm>
            <a:off x="3663042" y="3433669"/>
            <a:ext cx="2525033" cy="523220"/>
          </a:xfrm>
          <a:prstGeom prst="rect">
            <a:avLst/>
          </a:prstGeom>
          <a:noFill/>
        </p:spPr>
        <p:txBody>
          <a:bodyPr wrap="square" rtlCol="0">
            <a:spAutoFit/>
          </a:bodyPr>
          <a:lstStyle/>
          <a:p>
            <a:r>
              <a:rPr kumimoji="1" lang="en-GB" altLang="zh-CN" dirty="0">
                <a:solidFill>
                  <a:schemeClr val="accent1">
                    <a:lumMod val="50000"/>
                  </a:schemeClr>
                </a:solidFill>
              </a:rPr>
              <a:t>exhibition summary report /post-show report</a:t>
            </a:r>
            <a:endParaRPr kumimoji="1" lang="zh-CN" altLang="en-US" dirty="0">
              <a:solidFill>
                <a:schemeClr val="accent1">
                  <a:lumMod val="50000"/>
                </a:schemeClr>
              </a:solidFill>
            </a:endParaRPr>
          </a:p>
        </p:txBody>
      </p:sp>
      <p:sp>
        <p:nvSpPr>
          <p:cNvPr id="8" name="文本框 7"/>
          <p:cNvSpPr txBox="1"/>
          <p:nvPr/>
        </p:nvSpPr>
        <p:spPr>
          <a:xfrm>
            <a:off x="6338208" y="3619344"/>
            <a:ext cx="1850571" cy="307777"/>
          </a:xfrm>
          <a:prstGeom prst="rect">
            <a:avLst/>
          </a:prstGeom>
          <a:noFill/>
        </p:spPr>
        <p:txBody>
          <a:bodyPr wrap="square" rtlCol="0">
            <a:spAutoFit/>
          </a:bodyPr>
          <a:lstStyle/>
          <a:p>
            <a:r>
              <a:rPr kumimoji="1" lang="en-GB" altLang="zh-CN" dirty="0">
                <a:solidFill>
                  <a:schemeClr val="accent1">
                    <a:lumMod val="50000"/>
                  </a:schemeClr>
                </a:solidFill>
              </a:rPr>
              <a:t>exhibition analysis</a:t>
            </a:r>
            <a:endParaRPr kumimoji="1" lang="zh-CN" altLang="en-US" dirty="0">
              <a:solidFill>
                <a:schemeClr val="accent1">
                  <a:lumMod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104775" y="1550536"/>
            <a:ext cx="9118600" cy="3060700"/>
          </a:xfrm>
          <a:prstGeom prst="rect">
            <a:avLst/>
          </a:prstGeom>
        </p:spPr>
      </p:pic>
      <p:sp>
        <p:nvSpPr>
          <p:cNvPr id="2" name="Rectangle 14"/>
          <p:cNvSpPr/>
          <p:nvPr/>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None/>
            </a:pPr>
            <a:r>
              <a:rPr lang="en-US" altLang="zh-CN" sz="2000" b="1" dirty="0">
                <a:solidFill>
                  <a:srgbClr val="0070C0"/>
                </a:solidFill>
              </a:rPr>
              <a:t>Task 1 </a:t>
            </a:r>
            <a:r>
              <a:rPr lang="en-US" altLang="zh-CN" sz="2000" dirty="0">
                <a:solidFill>
                  <a:srgbClr val="0070C0"/>
                </a:solidFill>
              </a:rPr>
              <a:t>Vocabulary: Look at the pictures. Work with your partner and write out the post-show activities.</a:t>
            </a:r>
            <a:endParaRPr lang="en-US" altLang="zh-CN" sz="2000" dirty="0">
              <a:solidFill>
                <a:srgbClr val="0070C0"/>
              </a:solidFill>
            </a:endParaRPr>
          </a:p>
        </p:txBody>
      </p:sp>
      <p:sp>
        <p:nvSpPr>
          <p:cNvPr id="6" name="文本框 5"/>
          <p:cNvSpPr txBox="1"/>
          <p:nvPr/>
        </p:nvSpPr>
        <p:spPr>
          <a:xfrm>
            <a:off x="549726" y="4102100"/>
            <a:ext cx="1850571" cy="307777"/>
          </a:xfrm>
          <a:prstGeom prst="rect">
            <a:avLst/>
          </a:prstGeom>
          <a:noFill/>
        </p:spPr>
        <p:txBody>
          <a:bodyPr wrap="square" rtlCol="0">
            <a:spAutoFit/>
          </a:bodyPr>
          <a:lstStyle/>
          <a:p>
            <a:r>
              <a:rPr kumimoji="1" lang="en-GB" altLang="zh-CN" dirty="0">
                <a:solidFill>
                  <a:schemeClr val="accent1">
                    <a:lumMod val="50000"/>
                  </a:schemeClr>
                </a:solidFill>
              </a:rPr>
              <a:t>booth dismantling</a:t>
            </a:r>
            <a:endParaRPr kumimoji="1" lang="zh-CN" altLang="en-US" dirty="0">
              <a:solidFill>
                <a:schemeClr val="accent1">
                  <a:lumMod val="50000"/>
                </a:schemeClr>
              </a:solidFill>
            </a:endParaRPr>
          </a:p>
        </p:txBody>
      </p:sp>
      <p:sp>
        <p:nvSpPr>
          <p:cNvPr id="7" name="文本框 6"/>
          <p:cNvSpPr txBox="1"/>
          <p:nvPr/>
        </p:nvSpPr>
        <p:spPr>
          <a:xfrm>
            <a:off x="3589564" y="4102100"/>
            <a:ext cx="1850571" cy="307777"/>
          </a:xfrm>
          <a:prstGeom prst="rect">
            <a:avLst/>
          </a:prstGeom>
          <a:noFill/>
        </p:spPr>
        <p:txBody>
          <a:bodyPr wrap="square" rtlCol="0">
            <a:spAutoFit/>
          </a:bodyPr>
          <a:lstStyle/>
          <a:p>
            <a:r>
              <a:rPr kumimoji="1" lang="en-GB" altLang="zh-CN" dirty="0">
                <a:solidFill>
                  <a:schemeClr val="accent1">
                    <a:lumMod val="50000"/>
                  </a:schemeClr>
                </a:solidFill>
              </a:rPr>
              <a:t>follow-up phone call</a:t>
            </a:r>
            <a:endParaRPr kumimoji="1" lang="zh-CN" altLang="en-US" dirty="0">
              <a:solidFill>
                <a:schemeClr val="accent1">
                  <a:lumMod val="50000"/>
                </a:schemeClr>
              </a:solidFill>
            </a:endParaRPr>
          </a:p>
        </p:txBody>
      </p:sp>
      <p:sp>
        <p:nvSpPr>
          <p:cNvPr id="8" name="文本框 7"/>
          <p:cNvSpPr txBox="1"/>
          <p:nvPr/>
        </p:nvSpPr>
        <p:spPr>
          <a:xfrm>
            <a:off x="6112920" y="4061118"/>
            <a:ext cx="3031080" cy="307777"/>
          </a:xfrm>
          <a:prstGeom prst="rect">
            <a:avLst/>
          </a:prstGeom>
          <a:noFill/>
        </p:spPr>
        <p:txBody>
          <a:bodyPr wrap="square" rtlCol="0">
            <a:spAutoFit/>
          </a:bodyPr>
          <a:lstStyle/>
          <a:p>
            <a:r>
              <a:rPr kumimoji="1" lang="en-GB" altLang="zh-CN" dirty="0">
                <a:solidFill>
                  <a:schemeClr val="accent1">
                    <a:lumMod val="50000"/>
                  </a:schemeClr>
                </a:solidFill>
              </a:rPr>
              <a:t>gathering feedback by questionnaires</a:t>
            </a:r>
            <a:endParaRPr kumimoji="1" lang="zh-CN" altLang="en-US" dirty="0">
              <a:solidFill>
                <a:schemeClr val="accent1">
                  <a:lumMod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82502" y="6468"/>
            <a:ext cx="5651500" cy="84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25"/>
          <p:cNvSpPr txBox="1"/>
          <p:nvPr/>
        </p:nvSpPr>
        <p:spPr>
          <a:xfrm>
            <a:off x="1006475" y="825300"/>
            <a:ext cx="8080375" cy="746325"/>
          </a:xfrm>
          <a:prstGeom prst="rect">
            <a:avLst/>
          </a:prstGeom>
        </p:spPr>
        <p:txBody>
          <a:bodyPr/>
          <a:lst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a:lstStyle>
          <a:p>
            <a:pPr marL="0" indent="0">
              <a:buNone/>
            </a:pPr>
            <a:r>
              <a:rPr lang="en-US" altLang="zh-CN" sz="2000" b="1" dirty="0">
                <a:solidFill>
                  <a:srgbClr val="0070C0"/>
                </a:solidFill>
                <a:latin typeface="Calibri" panose="020F0502020204030204" pitchFamily="34" charset="0"/>
                <a:ea typeface="宋体" panose="02010600030101010101" pitchFamily="2" charset="-122"/>
              </a:rPr>
              <a:t>Task 2 </a:t>
            </a:r>
            <a:r>
              <a:rPr lang="en-US" altLang="zh-CN" sz="2000" dirty="0">
                <a:solidFill>
                  <a:srgbClr val="0070C0"/>
                </a:solidFill>
                <a:latin typeface="Calibri" panose="020F0502020204030204" pitchFamily="34" charset="0"/>
                <a:ea typeface="宋体" panose="02010600030101010101" pitchFamily="2" charset="-122"/>
              </a:rPr>
              <a:t>Brainstorming: </a:t>
            </a:r>
            <a:r>
              <a:rPr lang="en-US" altLang="zh-CN" sz="2000" dirty="0">
                <a:solidFill>
                  <a:srgbClr val="0070C0"/>
                </a:solidFill>
                <a:latin typeface="Calibri" panose="020F0502020204030204" pitchFamily="34" charset="0"/>
              </a:rPr>
              <a:t>Work in groups. Discuss the post-show work for an </a:t>
            </a:r>
            <a:endParaRPr lang="en-US" altLang="zh-CN" sz="2000" dirty="0">
              <a:solidFill>
                <a:srgbClr val="0070C0"/>
              </a:solidFill>
              <a:latin typeface="Calibri" panose="020F0502020204030204" pitchFamily="34" charset="0"/>
            </a:endParaRPr>
          </a:p>
          <a:p>
            <a:pPr marL="0" indent="0">
              <a:buNone/>
            </a:pPr>
            <a:r>
              <a:rPr lang="en-US" altLang="zh-CN" sz="2000" dirty="0">
                <a:solidFill>
                  <a:srgbClr val="0070C0"/>
                </a:solidFill>
                <a:latin typeface="Calibri" panose="020F0502020204030204" pitchFamily="34" charset="0"/>
              </a:rPr>
              <a:t>            organizer based on Task 1 with your classmates.</a:t>
            </a:r>
            <a:endParaRPr lang="en-US" altLang="zh-CN" sz="2000" dirty="0">
              <a:solidFill>
                <a:srgbClr val="0070C0"/>
              </a:solidFill>
              <a:latin typeface="Calibri" panose="020F0502020204030204" pitchFamily="34" charset="0"/>
              <a:ea typeface="宋体" panose="02010600030101010101" pitchFamily="2" charset="-122"/>
            </a:endParaRPr>
          </a:p>
        </p:txBody>
      </p:sp>
      <p:graphicFrame>
        <p:nvGraphicFramePr>
          <p:cNvPr id="5" name="Group 34"/>
          <p:cNvGraphicFramePr/>
          <p:nvPr/>
        </p:nvGraphicFramePr>
        <p:xfrm>
          <a:off x="517525" y="1786809"/>
          <a:ext cx="7907337" cy="2600120"/>
        </p:xfrm>
        <a:graphic>
          <a:graphicData uri="http://schemas.openxmlformats.org/drawingml/2006/table">
            <a:tbl>
              <a:tblPr/>
              <a:tblGrid>
                <a:gridCol w="2169260"/>
                <a:gridCol w="5738077"/>
              </a:tblGrid>
              <a:tr h="5507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1800" dirty="0">
                          <a:solidFill>
                            <a:srgbClr val="000000"/>
                          </a:solidFill>
                          <a:latin typeface="Arial" panose="020B0604020202020204" pitchFamily="34" charset="0"/>
                        </a:rPr>
                        <a:t>Dismantling </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lang="zh-CN" altLang="en-US" sz="1600" kern="1200" dirty="0">
                        <a:solidFill>
                          <a:srgbClr val="000000"/>
                        </a:solidFill>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algn="just">
                        <a:buFont typeface="Wingdings" panose="05000000000000000000" pitchFamily="2" charset="2"/>
                        <a:buNone/>
                      </a:pPr>
                      <a:r>
                        <a:rPr lang="en-US" altLang="zh-CN" sz="1800" dirty="0">
                          <a:solidFill>
                            <a:srgbClr val="000000"/>
                          </a:solidFill>
                          <a:latin typeface="Arial" panose="020B0604020202020204" pitchFamily="34" charset="0"/>
                        </a:rPr>
                        <a:t>Questionnaire  </a:t>
                      </a:r>
                      <a:endParaRPr lang="en-US" altLang="zh-CN" sz="1800" dirty="0">
                        <a:solidFill>
                          <a:srgbClr val="000000"/>
                        </a:solidFill>
                        <a:latin typeface="Arial" panose="020B0604020202020204" pitchFamily="34" charset="0"/>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lang="zh-CN" altLang="en-US" sz="1600" kern="1200" dirty="0">
                        <a:solidFill>
                          <a:srgbClr val="000000"/>
                        </a:solidFill>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760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algn="just">
                        <a:buFont typeface="Wingdings" panose="05000000000000000000" pitchFamily="2" charset="2"/>
                        <a:buNone/>
                      </a:pPr>
                      <a:r>
                        <a:rPr lang="en-US" altLang="zh-CN" sz="1800" dirty="0">
                          <a:solidFill>
                            <a:srgbClr val="000000"/>
                          </a:solidFill>
                          <a:latin typeface="Arial" panose="020B0604020202020204" pitchFamily="34" charset="0"/>
                        </a:rPr>
                        <a:t>Feedback  </a:t>
                      </a:r>
                      <a:endParaRPr lang="en-US" altLang="zh-CN" sz="1800" dirty="0">
                        <a:solidFill>
                          <a:srgbClr val="000000"/>
                        </a:solidFill>
                        <a:latin typeface="Arial" panose="020B0604020202020204" pitchFamily="34" charset="0"/>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lang="zh-CN" altLang="en-US" sz="1600" kern="1200" dirty="0">
                        <a:solidFill>
                          <a:srgbClr val="000000"/>
                        </a:solidFill>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algn="just">
                        <a:buFont typeface="Wingdings" panose="05000000000000000000" pitchFamily="2" charset="2"/>
                        <a:buNone/>
                      </a:pPr>
                      <a:r>
                        <a:rPr lang="en-US" altLang="zh-CN" sz="1800" dirty="0">
                          <a:solidFill>
                            <a:srgbClr val="000000"/>
                          </a:solidFill>
                          <a:latin typeface="Arial" panose="020B0604020202020204" pitchFamily="34" charset="0"/>
                        </a:rPr>
                        <a:t>Exhibition analysis </a:t>
                      </a:r>
                      <a:endParaRPr lang="en-US" altLang="zh-CN" sz="1800" dirty="0">
                        <a:solidFill>
                          <a:srgbClr val="000000"/>
                        </a:solidFill>
                        <a:latin typeface="Arial" panose="020B0604020202020204" pitchFamily="34" charset="0"/>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lang="zh-CN" altLang="en-US" sz="1600" kern="1200" dirty="0">
                        <a:solidFill>
                          <a:srgbClr val="000000"/>
                        </a:solidFill>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algn="just">
                        <a:buFont typeface="Wingdings" panose="05000000000000000000" pitchFamily="2" charset="2"/>
                        <a:buNone/>
                      </a:pPr>
                      <a:r>
                        <a:rPr lang="en-US" altLang="zh-CN" sz="1800" dirty="0">
                          <a:solidFill>
                            <a:srgbClr val="000000"/>
                          </a:solidFill>
                          <a:latin typeface="Arial" panose="020B0604020202020204" pitchFamily="34" charset="0"/>
                        </a:rPr>
                        <a:t>Exhibition review</a:t>
                      </a:r>
                      <a:endParaRPr lang="en-US" altLang="zh-CN" sz="1600" u="sng" dirty="0">
                        <a:solidFill>
                          <a:srgbClr val="000000"/>
                        </a:solidFill>
                        <a:latin typeface="Arial" panose="020B0604020202020204" pitchFamily="34" charset="0"/>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lang="zh-CN" altLang="en-US" sz="1600" kern="1200" dirty="0">
                        <a:solidFill>
                          <a:srgbClr val="000000"/>
                        </a:solidFill>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4" name="文本框 3"/>
          <p:cNvSpPr txBox="1"/>
          <p:nvPr/>
        </p:nvSpPr>
        <p:spPr>
          <a:xfrm>
            <a:off x="2750075" y="1821925"/>
            <a:ext cx="5617029" cy="523220"/>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00000"/>
                </a:solidFill>
                <a:latin typeface="Arial" panose="020B0604020202020204" pitchFamily="34" charset="0"/>
              </a:rPr>
              <a:t>Dismantling the booth as soon as the show is over. Displays and products should be moved out of the venue in set time.</a:t>
            </a:r>
            <a:endParaRPr lang="zh-CN" altLang="en-US" dirty="0">
              <a:solidFill>
                <a:srgbClr val="000000"/>
              </a:solidFill>
              <a:latin typeface="Arial" panose="020B0604020202020204" pitchFamily="34" charset="0"/>
            </a:endParaRPr>
          </a:p>
        </p:txBody>
      </p:sp>
      <p:sp>
        <p:nvSpPr>
          <p:cNvPr id="6" name="文本框 5"/>
          <p:cNvSpPr txBox="1"/>
          <p:nvPr/>
        </p:nvSpPr>
        <p:spPr>
          <a:xfrm>
            <a:off x="2739081" y="2406440"/>
            <a:ext cx="5685781"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00000"/>
                </a:solidFill>
                <a:latin typeface="Arial" panose="020B0604020202020204" pitchFamily="34" charset="0"/>
              </a:rPr>
              <a:t>Distributing a questionnaire to exhibitors, buyers and visitors</a:t>
            </a:r>
            <a:endParaRPr lang="zh-CN" altLang="en-US" dirty="0">
              <a:solidFill>
                <a:srgbClr val="000000"/>
              </a:solidFill>
              <a:latin typeface="Arial" panose="020B0604020202020204" pitchFamily="34" charset="0"/>
            </a:endParaRPr>
          </a:p>
        </p:txBody>
      </p:sp>
      <p:sp>
        <p:nvSpPr>
          <p:cNvPr id="7" name="文本框 6"/>
          <p:cNvSpPr txBox="1"/>
          <p:nvPr/>
        </p:nvSpPr>
        <p:spPr>
          <a:xfrm>
            <a:off x="2750075" y="2975857"/>
            <a:ext cx="5493275" cy="307777"/>
          </a:xfrm>
          <a:prstGeom prst="rect">
            <a:avLst/>
          </a:prstGeom>
          <a:noFill/>
        </p:spPr>
        <p:txBody>
          <a:bodyPr wrap="square" rtlCol="0">
            <a:spAutoFit/>
          </a:bodyPr>
          <a:lstStyle/>
          <a:p>
            <a:pPr lvl="0" defTabSz="914400" fontAlgn="base">
              <a:spcBef>
                <a:spcPct val="0"/>
              </a:spcBef>
              <a:spcAft>
                <a:spcPct val="0"/>
              </a:spcAft>
            </a:pPr>
            <a:r>
              <a:rPr lang="en-GB" altLang="zh-CN">
                <a:solidFill>
                  <a:srgbClr val="000000"/>
                </a:solidFill>
                <a:latin typeface="Arial" panose="020B0604020202020204" pitchFamily="34" charset="0"/>
              </a:rPr>
              <a:t>Gathering feedback by analyzing the questionnaire</a:t>
            </a:r>
            <a:endParaRPr lang="zh-CN" altLang="en-US" dirty="0">
              <a:solidFill>
                <a:srgbClr val="000000"/>
              </a:solidFill>
              <a:latin typeface="Arial" panose="020B0604020202020204" pitchFamily="34" charset="0"/>
            </a:endParaRPr>
          </a:p>
        </p:txBody>
      </p:sp>
      <p:sp>
        <p:nvSpPr>
          <p:cNvPr id="8" name="文本框 7"/>
          <p:cNvSpPr txBox="1"/>
          <p:nvPr/>
        </p:nvSpPr>
        <p:spPr>
          <a:xfrm>
            <a:off x="2818827" y="3498817"/>
            <a:ext cx="4977636"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00000"/>
                </a:solidFill>
                <a:latin typeface="Arial" panose="020B0604020202020204" pitchFamily="34" charset="0"/>
              </a:rPr>
              <a:t>Analyzing the results of the exhibition</a:t>
            </a:r>
            <a:endParaRPr lang="zh-CN" altLang="en-US" dirty="0">
              <a:solidFill>
                <a:srgbClr val="000000"/>
              </a:solidFill>
              <a:latin typeface="Arial" panose="020B0604020202020204" pitchFamily="34" charset="0"/>
            </a:endParaRPr>
          </a:p>
        </p:txBody>
      </p:sp>
      <p:sp>
        <p:nvSpPr>
          <p:cNvPr id="9" name="文本框 8"/>
          <p:cNvSpPr txBox="1"/>
          <p:nvPr/>
        </p:nvSpPr>
        <p:spPr>
          <a:xfrm>
            <a:off x="2818827" y="4021777"/>
            <a:ext cx="4963885"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00000"/>
                </a:solidFill>
                <a:latin typeface="Arial" panose="020B0604020202020204" pitchFamily="34" charset="0"/>
              </a:rPr>
              <a:t>Summarizing the exhibition as a whole</a:t>
            </a:r>
            <a:endParaRPr lang="zh-CN" altLang="en-US"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655762" y="802880"/>
            <a:ext cx="5832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09308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Most people think that organizing and promoting the exhibition is all that is needed. This is not entirely true. There is so much involved in making your organization of a trade show successful. </a:t>
            </a:r>
            <a:endParaRPr lang="en-US" altLang="zh-CN" sz="1600" dirty="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As soon as the exhibition is over, the organizer needs to evaluate the effectiveness of the organizing of the exhibition. A form for each visitor and exhibitor should be filled out and collected to survey visitors and stand personnel. A result analysis from key indicators such as the number of visitors, exhibitors and contracts signed should be conducted. This is to assess the economic and non-economic effect of the exhibition. The organizer will compare the results with the set goals and previous exhibition if there is any. This can be used for the next exhibition and for exhibitors’ reference. </a:t>
            </a:r>
            <a:endParaRPr lang="en-US" altLang="zh-CN" sz="1600" dirty="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Another important aspect of organizing trade shows is following up with exhibitors afterward. The organizer doesn’t want all of the hard work, time, and energy to be wasted by not following through and will make sure the show is productive.</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655762" y="802880"/>
            <a:ext cx="5832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09308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One of the most important elements for post-show work is time. As soon as the show is over and all visitors and exhibitors have left the exhibition site, the organizer will start to work for the follow-up contact right away to show the clients how dedicated he/she is. It shouldn’t be put off to reconnect those exhibitors as the organizer wants a positive image to be easily recalled and wants to continue the helpful, eager impression created. An organizer should try to be helpful when the exhibitors need any analytical statistics from this exhibition. If some of the exhibitors need more information on the sales of one particular product or if there is information that they need to investigate, the organizer should make giving them the required information a post-show priority. Demonstrate your speediness and ability to keep your word. This will build credibility and support your image as well.</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655762" y="802880"/>
            <a:ext cx="5832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09308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To reiterate, post-show work is very important for the success of an exhibition. It is a very critical part of the trade show process. Besides distributing your brochures, handing out your promotional materials and networking, remember the closing procedures of a trade show. You’re there to establish contacts, so strengthen them and stay connected by following up soon after the closure of the trade show event.</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655762" y="802880"/>
            <a:ext cx="5832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396875" y="1457385"/>
            <a:ext cx="8439149" cy="339719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lgn="just" defTabSz="914400">
              <a:lnSpc>
                <a:spcPct val="120000"/>
              </a:lnSpc>
              <a:defRPr/>
            </a:pPr>
            <a:r>
              <a:rPr lang="en-US" altLang="zh-CN" sz="1600" b="1" u="sng" dirty="0">
                <a:solidFill>
                  <a:sysClr val="windowText" lastClr="000000"/>
                </a:solidFill>
              </a:rPr>
              <a:t>survey</a:t>
            </a:r>
            <a:r>
              <a:rPr lang="en-US" altLang="zh-CN" sz="1600" b="1" dirty="0">
                <a:solidFill>
                  <a:sysClr val="windowText" lastClr="000000"/>
                </a:solidFill>
              </a:rPr>
              <a:t> </a:t>
            </a:r>
            <a:r>
              <a:rPr lang="en-US" altLang="zh-CN" sz="1600" b="1" i="1" dirty="0">
                <a:solidFill>
                  <a:sysClr val="windowText" lastClr="000000"/>
                </a:solidFill>
              </a:rPr>
              <a:t>v.</a:t>
            </a:r>
            <a:r>
              <a:rPr lang="en-US" altLang="zh-CN" sz="1600" b="1" dirty="0">
                <a:solidFill>
                  <a:sysClr val="windowText" lastClr="000000"/>
                </a:solidFill>
              </a:rPr>
              <a:t> to ask a large number of people questions in order to find out their attitudes or opinions </a:t>
            </a:r>
            <a:r>
              <a:rPr lang="zh-CN" altLang="en-US" sz="1600" b="1" dirty="0">
                <a:solidFill>
                  <a:sysClr val="windowText" lastClr="000000"/>
                </a:solidFill>
              </a:rPr>
              <a:t>调查</a:t>
            </a:r>
            <a:endParaRPr lang="zh-CN" altLang="en-US" sz="1600" b="1" dirty="0">
              <a:solidFill>
                <a:sysClr val="windowText" lastClr="000000"/>
              </a:solidFill>
            </a:endParaRPr>
          </a:p>
          <a:p>
            <a:pPr lvl="0" algn="just" defTabSz="914400">
              <a:lnSpc>
                <a:spcPct val="120000"/>
              </a:lnSpc>
              <a:defRPr/>
            </a:pPr>
            <a:r>
              <a:rPr lang="zh-CN" altLang="en-US" sz="1600" b="1" dirty="0">
                <a:solidFill>
                  <a:sysClr val="windowText" lastClr="000000"/>
                </a:solidFill>
              </a:rPr>
              <a:t> </a:t>
            </a:r>
            <a:r>
              <a:rPr lang="en-US" altLang="zh-CN" sz="1600" b="1" u="sng" dirty="0">
                <a:solidFill>
                  <a:sysClr val="windowText" lastClr="000000"/>
                </a:solidFill>
              </a:rPr>
              <a:t>assess</a:t>
            </a:r>
            <a:r>
              <a:rPr lang="en-US" altLang="zh-CN" sz="1600" b="1" i="1" dirty="0">
                <a:solidFill>
                  <a:sysClr val="windowText" lastClr="000000"/>
                </a:solidFill>
              </a:rPr>
              <a:t> v</a:t>
            </a:r>
            <a:r>
              <a:rPr lang="en-US" altLang="zh-CN" sz="1600" b="1" dirty="0">
                <a:solidFill>
                  <a:sysClr val="windowText" lastClr="000000"/>
                </a:solidFill>
              </a:rPr>
              <a:t>. to judge the worth of something </a:t>
            </a:r>
            <a:r>
              <a:rPr lang="zh-CN" altLang="en-US" sz="1600" b="1" dirty="0">
                <a:solidFill>
                  <a:sysClr val="windowText" lastClr="000000"/>
                </a:solidFill>
              </a:rPr>
              <a:t>评定；评估 </a:t>
            </a:r>
            <a:endParaRPr lang="en-US" altLang="zh-CN" sz="1600" b="1" dirty="0">
              <a:solidFill>
                <a:sysClr val="windowText" lastClr="000000"/>
              </a:solidFill>
            </a:endParaRPr>
          </a:p>
          <a:p>
            <a:pPr lvl="0" algn="just" defTabSz="914400">
              <a:lnSpc>
                <a:spcPct val="120000"/>
              </a:lnSpc>
              <a:defRPr/>
            </a:pPr>
            <a:r>
              <a:rPr lang="en-US" altLang="zh-CN" sz="1600" b="1" u="sng" dirty="0">
                <a:solidFill>
                  <a:sysClr val="windowText" lastClr="000000"/>
                </a:solidFill>
              </a:rPr>
              <a:t>dedicated</a:t>
            </a:r>
            <a:r>
              <a:rPr lang="en-US" altLang="zh-CN" sz="1600" b="1" dirty="0">
                <a:solidFill>
                  <a:sysClr val="windowText" lastClr="000000"/>
                </a:solidFill>
              </a:rPr>
              <a:t> </a:t>
            </a:r>
            <a:r>
              <a:rPr lang="en-US" altLang="zh-CN" sz="1600" b="1" i="1" dirty="0">
                <a:solidFill>
                  <a:sysClr val="windowText" lastClr="000000"/>
                </a:solidFill>
              </a:rPr>
              <a:t>adj</a:t>
            </a:r>
            <a:r>
              <a:rPr lang="en-US" altLang="zh-CN" sz="1600" b="1" dirty="0">
                <a:solidFill>
                  <a:sysClr val="windowText" lastClr="000000"/>
                </a:solidFill>
              </a:rPr>
              <a:t>. giving a lot of time and energy to a specific person, activity, or cause </a:t>
            </a:r>
            <a:r>
              <a:rPr lang="zh-CN" altLang="en-US" sz="1600" b="1" dirty="0">
                <a:solidFill>
                  <a:sysClr val="windowText" lastClr="000000"/>
                </a:solidFill>
              </a:rPr>
              <a:t>专注的</a:t>
            </a:r>
            <a:endParaRPr lang="zh-CN" altLang="en-US" sz="1600" b="1" dirty="0">
              <a:solidFill>
                <a:sysClr val="windowText" lastClr="000000"/>
              </a:solidFill>
            </a:endParaRPr>
          </a:p>
          <a:p>
            <a:pPr lvl="0" algn="just" defTabSz="914400">
              <a:lnSpc>
                <a:spcPct val="120000"/>
              </a:lnSpc>
              <a:defRPr/>
            </a:pPr>
            <a:r>
              <a:rPr lang="en-US" altLang="zh-CN" sz="1600" b="1" u="sng" dirty="0">
                <a:solidFill>
                  <a:sysClr val="windowText" lastClr="000000"/>
                </a:solidFill>
              </a:rPr>
              <a:t>statistics</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data that can be represented numerically </a:t>
            </a:r>
            <a:r>
              <a:rPr lang="zh-CN" altLang="en-US" sz="1600" b="1" dirty="0">
                <a:solidFill>
                  <a:sysClr val="windowText" lastClr="000000"/>
                </a:solidFill>
              </a:rPr>
              <a:t>统计数据 </a:t>
            </a:r>
            <a:endParaRPr lang="en-US" altLang="zh-CN" sz="1600" b="1" dirty="0">
              <a:solidFill>
                <a:sysClr val="windowText" lastClr="000000"/>
              </a:solidFill>
            </a:endParaRPr>
          </a:p>
          <a:p>
            <a:pPr lvl="0" algn="just" defTabSz="914400">
              <a:lnSpc>
                <a:spcPct val="120000"/>
              </a:lnSpc>
              <a:defRPr/>
            </a:pPr>
            <a:r>
              <a:rPr lang="en-US" altLang="zh-CN" sz="1600" b="1" u="sng" dirty="0">
                <a:solidFill>
                  <a:sysClr val="windowText" lastClr="000000"/>
                </a:solidFill>
              </a:rPr>
              <a:t>credibility</a:t>
            </a:r>
            <a:r>
              <a:rPr lang="en-US" altLang="zh-CN" sz="1600" b="1" dirty="0">
                <a:solidFill>
                  <a:sysClr val="windowText" lastClr="000000"/>
                </a:solidFill>
              </a:rPr>
              <a:t> </a:t>
            </a:r>
            <a:r>
              <a:rPr lang="en-US" altLang="zh-CN" sz="1600" b="1" i="1" dirty="0">
                <a:solidFill>
                  <a:sysClr val="windowText" lastClr="000000"/>
                </a:solidFill>
              </a:rPr>
              <a:t>n</a:t>
            </a:r>
            <a:r>
              <a:rPr lang="en-US" altLang="zh-CN" sz="1600" b="1" dirty="0">
                <a:solidFill>
                  <a:sysClr val="windowText" lastClr="000000"/>
                </a:solidFill>
              </a:rPr>
              <a:t>. the quality of being believable or trustworthy </a:t>
            </a:r>
            <a:r>
              <a:rPr lang="zh-CN" altLang="en-US" sz="1600" b="1" dirty="0">
                <a:solidFill>
                  <a:sysClr val="windowText" lastClr="000000"/>
                </a:solidFill>
              </a:rPr>
              <a:t>信誉；可靠性</a:t>
            </a:r>
            <a:endParaRPr lang="en-US" altLang="zh-CN" sz="1600" b="1" dirty="0">
              <a:solidFill>
                <a:sysClr val="windowText" lastClr="000000"/>
              </a:solidFill>
            </a:endParaRPr>
          </a:p>
          <a:p>
            <a:pPr lvl="0" algn="just" defTabSz="914400">
              <a:lnSpc>
                <a:spcPct val="120000"/>
              </a:lnSpc>
              <a:defRPr/>
            </a:pPr>
            <a:r>
              <a:rPr lang="zh-CN" altLang="en-US" sz="1600" b="1" dirty="0">
                <a:solidFill>
                  <a:sysClr val="windowText" lastClr="000000"/>
                </a:solidFill>
              </a:rPr>
              <a:t> </a:t>
            </a:r>
            <a:r>
              <a:rPr lang="en-US" altLang="zh-CN" sz="1600" b="1" u="sng" dirty="0">
                <a:solidFill>
                  <a:sysClr val="windowText" lastClr="000000"/>
                </a:solidFill>
              </a:rPr>
              <a:t>reiterate</a:t>
            </a:r>
            <a:r>
              <a:rPr lang="en-US" altLang="zh-CN" sz="1600" b="1" dirty="0">
                <a:solidFill>
                  <a:sysClr val="windowText" lastClr="000000"/>
                </a:solidFill>
              </a:rPr>
              <a:t> </a:t>
            </a:r>
            <a:r>
              <a:rPr lang="en-US" altLang="zh-CN" sz="1600" b="1" i="1" dirty="0">
                <a:solidFill>
                  <a:sysClr val="windowText" lastClr="000000"/>
                </a:solidFill>
              </a:rPr>
              <a:t>v</a:t>
            </a:r>
            <a:r>
              <a:rPr lang="en-US" altLang="zh-CN" sz="1600" b="1" dirty="0">
                <a:solidFill>
                  <a:sysClr val="windowText" lastClr="000000"/>
                </a:solidFill>
              </a:rPr>
              <a:t>. to say, state, or perform again </a:t>
            </a:r>
            <a:r>
              <a:rPr lang="zh-CN" altLang="en-US" sz="1600" b="1" dirty="0">
                <a:solidFill>
                  <a:sysClr val="windowText" lastClr="000000"/>
                </a:solidFill>
              </a:rPr>
              <a:t>重申</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graphicFrame>
        <p:nvGraphicFramePr>
          <p:cNvPr id="8" name="Group 34"/>
          <p:cNvGraphicFramePr/>
          <p:nvPr/>
        </p:nvGraphicFramePr>
        <p:xfrm>
          <a:off x="708145" y="1855599"/>
          <a:ext cx="7546856" cy="2990852"/>
        </p:xfrm>
        <a:graphic>
          <a:graphicData uri="http://schemas.openxmlformats.org/drawingml/2006/table">
            <a:tbl>
              <a:tblPr/>
              <a:tblGrid>
                <a:gridCol w="3281900"/>
                <a:gridCol w="4264956"/>
              </a:tblGrid>
              <a:tr h="449681">
                <a:tc grid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Post-show Work for an Organizer</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hMerge="1">
                  <a:tcPr/>
                </a:tc>
              </a:tr>
              <a:tr h="491806">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2000" b="1" i="0" u="none" strike="noStrike" kern="1200" cap="none" normalizeH="0" baseline="0" dirty="0">
                          <a:ln>
                            <a:noFill/>
                          </a:ln>
                          <a:solidFill>
                            <a:schemeClr val="tx1"/>
                          </a:solidFill>
                          <a:effectLst/>
                          <a:latin typeface="Calibri" panose="020F0502020204030204" pitchFamily="34" charset="0"/>
                          <a:ea typeface="+mn-ea"/>
                          <a:cs typeface="+mn-cs"/>
                        </a:rPr>
                        <a:t>Evaluating the Effectiveness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2000" b="1" i="0" u="none" strike="noStrike" kern="1200" cap="none" normalizeH="0" baseline="0" dirty="0">
                          <a:ln>
                            <a:noFill/>
                          </a:ln>
                          <a:solidFill>
                            <a:schemeClr val="tx1"/>
                          </a:solidFill>
                          <a:effectLst/>
                          <a:latin typeface="Calibri" panose="020F0502020204030204" pitchFamily="34" charset="0"/>
                          <a:ea typeface="+mn-ea"/>
                          <a:cs typeface="+mn-cs"/>
                        </a:rPr>
                        <a:t>Following</a:t>
                      </a:r>
                      <a:r>
                        <a:rPr kumimoji="0" lang="en-GB" altLang="zh-CN" sz="2400" b="0" i="0" u="none" strike="noStrike" cap="none" normalizeH="0" baseline="0" dirty="0">
                          <a:ln>
                            <a:noFill/>
                          </a:ln>
                          <a:solidFill>
                            <a:srgbClr val="051F7C"/>
                          </a:solidFill>
                          <a:effectLst/>
                          <a:latin typeface="Arial" panose="020B0604020202020204" pitchFamily="34" charset="0"/>
                          <a:ea typeface="+mn-ea"/>
                        </a:rPr>
                        <a:t> </a:t>
                      </a:r>
                      <a:r>
                        <a:rPr kumimoji="0" lang="en-GB" altLang="zh-CN" sz="2000" b="1" i="0" u="none" strike="noStrike" kern="1200" cap="none" normalizeH="0" baseline="0" dirty="0">
                          <a:ln>
                            <a:noFill/>
                          </a:ln>
                          <a:solidFill>
                            <a:schemeClr val="tx1"/>
                          </a:solidFill>
                          <a:effectLst/>
                          <a:latin typeface="Calibri" panose="020F0502020204030204" pitchFamily="34" charset="0"/>
                          <a:ea typeface="+mn-ea"/>
                          <a:cs typeface="+mn-cs"/>
                        </a:rPr>
                        <a:t>Up with Exhibitors</a:t>
                      </a:r>
                      <a:endParaRPr kumimoji="0" lang="zh-CN" altLang="en-US" sz="2000" b="1" i="0" u="none" strike="noStrike" kern="1200" cap="none" normalizeH="0" baseline="0" dirty="0">
                        <a:ln>
                          <a:noFill/>
                        </a:ln>
                        <a:solidFill>
                          <a:schemeClr val="tx1"/>
                        </a:solidFill>
                        <a:effectLst/>
                        <a:latin typeface="Calibri" panose="020F0502020204030204" pitchFamily="34" charset="0"/>
                        <a:ea typeface="+mn-ea"/>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Surveying _______________</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800" b="0" i="0" u="none" strike="noStrike" kern="1200" cap="none" normalizeH="0" baseline="0" dirty="0" smtClean="0">
                          <a:ln>
                            <a:noFill/>
                          </a:ln>
                          <a:solidFill>
                            <a:srgbClr val="000000"/>
                          </a:solidFill>
                          <a:effectLst/>
                          <a:latin typeface="Arial" panose="020B0604020202020204" pitchFamily="34" charset="0"/>
                          <a:ea typeface="宋体" panose="02010600030101010101" pitchFamily="2" charset="-122"/>
                          <a:cs typeface="+mn-cs"/>
                        </a:rPr>
                        <a:t>Reconnecting </a:t>
                      </a:r>
                      <a:r>
                        <a:rPr kumimoji="0" lang="en-US"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_______________</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Analyzing _______________</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Being</a:t>
                      </a:r>
                      <a:r>
                        <a:rPr kumimoji="0" lang="en-GB" altLang="zh-CN" sz="24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r>
                        <a:rPr kumimoji="0" lang="en-GB" altLang="zh-CN" sz="1800" b="0" i="0" u="none" strike="noStrike" kern="1200" cap="none" normalizeH="0" baseline="0" dirty="0" smtClean="0">
                          <a:ln>
                            <a:noFill/>
                          </a:ln>
                          <a:solidFill>
                            <a:srgbClr val="000000"/>
                          </a:solidFill>
                          <a:effectLst/>
                          <a:latin typeface="Arial" panose="020B0604020202020204" pitchFamily="34" charset="0"/>
                          <a:ea typeface="宋体" panose="02010600030101010101" pitchFamily="2" charset="-122"/>
                          <a:cs typeface="+mn-cs"/>
                        </a:rPr>
                        <a:t>helpful </a:t>
                      </a:r>
                      <a:r>
                        <a:rPr kumimoji="0" lang="en-US"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_______________</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760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Assessing _______________</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800" b="0" i="0" u="none" strike="noStrike" kern="1200" cap="none" normalizeH="0" baseline="0" dirty="0" smtClean="0">
                          <a:ln>
                            <a:noFill/>
                          </a:ln>
                          <a:solidFill>
                            <a:srgbClr val="000000"/>
                          </a:solidFill>
                          <a:effectLst/>
                          <a:latin typeface="Arial" panose="020B0604020202020204" pitchFamily="34" charset="0"/>
                          <a:ea typeface="宋体" panose="02010600030101010101" pitchFamily="2" charset="-122"/>
                          <a:cs typeface="+mn-cs"/>
                        </a:rPr>
                        <a:t>Sending </a:t>
                      </a:r>
                      <a:r>
                        <a:rPr kumimoji="0" lang="en-US"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___________________</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Comparing ______________</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800" b="0" i="0" u="none" strike="noStrike" kern="1200" cap="none" normalizeH="0" baseline="0" dirty="0" smtClean="0">
                          <a:ln>
                            <a:noFill/>
                          </a:ln>
                          <a:solidFill>
                            <a:srgbClr val="000000"/>
                          </a:solidFill>
                          <a:effectLst/>
                          <a:latin typeface="Arial" panose="020B0604020202020204" pitchFamily="34" charset="0"/>
                          <a:ea typeface="宋体" panose="02010600030101010101" pitchFamily="2" charset="-122"/>
                          <a:cs typeface="+mn-cs"/>
                        </a:rPr>
                        <a:t>Demonstrating </a:t>
                      </a:r>
                      <a:r>
                        <a:rPr kumimoji="0" lang="en-US"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______________</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3218666" y="201762"/>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316718" y="692507"/>
            <a:ext cx="8703618" cy="400110"/>
          </a:xfrm>
          <a:prstGeom prst="rect">
            <a:avLst/>
          </a:prstGeom>
          <a:solidFill>
            <a:schemeClr val="bg1"/>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a:t>
            </a:r>
            <a:endParaRPr lang="en-US" altLang="zh-CN" sz="2000" dirty="0">
              <a:solidFill>
                <a:srgbClr val="0070C0"/>
              </a:solidFill>
            </a:endParaRPr>
          </a:p>
        </p:txBody>
      </p:sp>
      <p:graphicFrame>
        <p:nvGraphicFramePr>
          <p:cNvPr id="8" name="Group 34"/>
          <p:cNvGraphicFramePr/>
          <p:nvPr/>
        </p:nvGraphicFramePr>
        <p:xfrm>
          <a:off x="96527" y="1274914"/>
          <a:ext cx="8950946" cy="3591042"/>
        </p:xfrm>
        <a:graphic>
          <a:graphicData uri="http://schemas.openxmlformats.org/drawingml/2006/table">
            <a:tbl>
              <a:tblPr/>
              <a:tblGrid>
                <a:gridCol w="3892497"/>
                <a:gridCol w="5058449"/>
              </a:tblGrid>
              <a:tr h="435332">
                <a:tc grid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Post-show Work for an Organizer</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hMerge="1">
                  <a:tcPr/>
                </a:tc>
              </a:tr>
              <a:tr h="47251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GB" altLang="zh-CN" sz="1600" b="1" i="0" u="none" strike="noStrike" kern="1200" cap="none" normalizeH="0" baseline="0" dirty="0">
                          <a:ln>
                            <a:noFill/>
                          </a:ln>
                          <a:solidFill>
                            <a:schemeClr val="tx1"/>
                          </a:solidFill>
                          <a:effectLst/>
                          <a:latin typeface="Calibri" panose="020F0502020204030204" pitchFamily="34" charset="0"/>
                          <a:ea typeface="+mn-ea"/>
                          <a:cs typeface="+mn-cs"/>
                        </a:rPr>
                        <a:t>Evaluating the Effectiveness</a:t>
                      </a:r>
                      <a:endParaRPr kumimoji="0" lang="zh-CN" altLang="en-US" sz="16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GB" altLang="zh-CN" sz="1600" b="1" i="0" u="none" strike="noStrike" kern="1200" cap="none" normalizeH="0" baseline="0" dirty="0">
                          <a:ln>
                            <a:noFill/>
                          </a:ln>
                          <a:solidFill>
                            <a:schemeClr val="tx1"/>
                          </a:solidFill>
                          <a:effectLst/>
                          <a:latin typeface="Calibri" panose="020F0502020204030204" pitchFamily="34" charset="0"/>
                          <a:ea typeface="+mn-ea"/>
                          <a:cs typeface="+mn-cs"/>
                        </a:rPr>
                        <a:t>Following</a:t>
                      </a:r>
                      <a:r>
                        <a:rPr kumimoji="0" lang="en-GB" altLang="zh-CN" sz="1600" b="0" i="0" u="none" strike="noStrike" cap="none" normalizeH="0" baseline="0" dirty="0">
                          <a:ln>
                            <a:noFill/>
                          </a:ln>
                          <a:solidFill>
                            <a:srgbClr val="051F7C"/>
                          </a:solidFill>
                          <a:effectLst/>
                          <a:latin typeface="Arial" panose="020B0604020202020204" pitchFamily="34" charset="0"/>
                          <a:ea typeface="+mn-ea"/>
                        </a:rPr>
                        <a:t> </a:t>
                      </a:r>
                      <a:r>
                        <a:rPr kumimoji="0" lang="en-GB" altLang="zh-CN" sz="1600" b="1" i="0" u="none" strike="noStrike" kern="1200" cap="none" normalizeH="0" baseline="0" dirty="0">
                          <a:ln>
                            <a:noFill/>
                          </a:ln>
                          <a:solidFill>
                            <a:schemeClr val="tx1"/>
                          </a:solidFill>
                          <a:effectLst/>
                          <a:latin typeface="Calibri" panose="020F0502020204030204" pitchFamily="34" charset="0"/>
                          <a:ea typeface="+mn-ea"/>
                          <a:cs typeface="+mn-cs"/>
                        </a:rPr>
                        <a:t>Up with Exhibitors</a:t>
                      </a:r>
                      <a:endParaRPr kumimoji="0" lang="zh-CN" alt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1613">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Surveying</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600" b="0" i="0" u="none" strike="noStrike" kern="1200" cap="none" normalizeH="0" baseline="0" dirty="0" smtClean="0">
                          <a:ln>
                            <a:noFill/>
                          </a:ln>
                          <a:solidFill>
                            <a:srgbClr val="000000"/>
                          </a:solidFill>
                          <a:effectLst/>
                          <a:latin typeface="Arial" panose="020B0604020202020204" pitchFamily="34" charset="0"/>
                          <a:ea typeface="宋体" panose="02010600030101010101" pitchFamily="2" charset="-122"/>
                          <a:cs typeface="+mn-cs"/>
                        </a:rPr>
                        <a:t>Reconnecting</a:t>
                      </a:r>
                      <a:endParaRPr kumimoji="0" lang="zh-CN" altLang="en-US" sz="1600" b="0" i="0" u="sng"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737420">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Analyzing</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Being</a:t>
                      </a:r>
                      <a:r>
                        <a:rPr kumimoji="0" lang="en-GB"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a:t>
                      </a:r>
                      <a:r>
                        <a:rPr kumimoji="0" lang="en-GB" altLang="zh-CN" sz="1600" b="0" i="0" u="none" strike="noStrike" kern="1200" cap="none" normalizeH="0" baseline="0" dirty="0" smtClean="0">
                          <a:ln>
                            <a:noFill/>
                          </a:ln>
                          <a:solidFill>
                            <a:srgbClr val="000000"/>
                          </a:solidFill>
                          <a:effectLst/>
                          <a:latin typeface="Arial" panose="020B0604020202020204" pitchFamily="34" charset="0"/>
                          <a:ea typeface="宋体" panose="02010600030101010101" pitchFamily="2" charset="-122"/>
                          <a:cs typeface="+mn-cs"/>
                        </a:rPr>
                        <a:t>helpful</a:t>
                      </a:r>
                      <a:endParaRPr kumimoji="0" lang="zh-CN" altLang="en-US" sz="1600" b="0" i="0" u="sng"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68940">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Assessing</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600" b="0" i="0" u="none" strike="noStrike" kern="1200" cap="none" normalizeH="0" baseline="0" dirty="0" smtClean="0">
                          <a:ln>
                            <a:noFill/>
                          </a:ln>
                          <a:solidFill>
                            <a:srgbClr val="000000"/>
                          </a:solidFill>
                          <a:effectLst/>
                          <a:latin typeface="Arial" panose="020B0604020202020204" pitchFamily="34" charset="0"/>
                          <a:ea typeface="宋体" panose="02010600030101010101" pitchFamily="2" charset="-122"/>
                          <a:cs typeface="+mn-cs"/>
                        </a:rPr>
                        <a:t>Sending</a:t>
                      </a:r>
                      <a:endParaRPr kumimoji="0" lang="zh-CN" altLang="en-US" sz="1600" b="0" i="0" u="sng"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88522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Comparing</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600" b="0" i="0" u="none" strike="noStrike" kern="1200" cap="none" normalizeH="0" baseline="0" dirty="0" smtClean="0">
                          <a:ln>
                            <a:noFill/>
                          </a:ln>
                          <a:solidFill>
                            <a:srgbClr val="000000"/>
                          </a:solidFill>
                          <a:effectLst/>
                          <a:latin typeface="Arial" panose="020B0604020202020204" pitchFamily="34" charset="0"/>
                          <a:ea typeface="宋体" panose="02010600030101010101" pitchFamily="2" charset="-122"/>
                          <a:cs typeface="+mn-cs"/>
                        </a:rPr>
                        <a:t>Demonstrating</a:t>
                      </a:r>
                      <a:endParaRPr kumimoji="0" lang="zh-CN" altLang="en-US" sz="1600" b="0" i="0" u="sng"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3" name="文本框 2"/>
          <p:cNvSpPr txBox="1"/>
          <p:nvPr/>
        </p:nvSpPr>
        <p:spPr>
          <a:xfrm>
            <a:off x="1086280" y="2255062"/>
            <a:ext cx="2860078" cy="338554"/>
          </a:xfrm>
          <a:prstGeom prst="rect">
            <a:avLst/>
          </a:prstGeom>
          <a:noFill/>
        </p:spPr>
        <p:txBody>
          <a:bodyPr wrap="square" rtlCol="0">
            <a:spAutoFit/>
          </a:bodyPr>
          <a:lstStyle/>
          <a:p>
            <a:pPr lvl="0" defTabSz="914400" fontAlgn="base">
              <a:spcBef>
                <a:spcPct val="0"/>
              </a:spcBef>
              <a:spcAft>
                <a:spcPct val="0"/>
              </a:spcAft>
            </a:pPr>
            <a:r>
              <a:rPr lang="en-US" altLang="zh-CN" sz="1600" u="sng" dirty="0">
                <a:solidFill>
                  <a:srgbClr val="000000"/>
                </a:solidFill>
                <a:latin typeface="Arial" panose="020B0604020202020204" pitchFamily="34" charset="0"/>
              </a:rPr>
              <a:t>visitors and stand personnel</a:t>
            </a:r>
            <a:endParaRPr lang="zh-CN" altLang="en-US" sz="1600" u="sng" dirty="0">
              <a:solidFill>
                <a:srgbClr val="000000"/>
              </a:solidFill>
              <a:latin typeface="Arial" panose="020B0604020202020204" pitchFamily="34" charset="0"/>
            </a:endParaRPr>
          </a:p>
        </p:txBody>
      </p:sp>
      <p:sp>
        <p:nvSpPr>
          <p:cNvPr id="4" name="文本框 3"/>
          <p:cNvSpPr txBox="1"/>
          <p:nvPr/>
        </p:nvSpPr>
        <p:spPr>
          <a:xfrm>
            <a:off x="5397023" y="2255062"/>
            <a:ext cx="2564445" cy="338554"/>
          </a:xfrm>
          <a:prstGeom prst="rect">
            <a:avLst/>
          </a:prstGeom>
          <a:noFill/>
        </p:spPr>
        <p:txBody>
          <a:bodyPr wrap="square" rtlCol="0">
            <a:spAutoFit/>
          </a:bodyPr>
          <a:lstStyle/>
          <a:p>
            <a:pPr lvl="0" defTabSz="914400" fontAlgn="base">
              <a:spcBef>
                <a:spcPct val="0"/>
              </a:spcBef>
              <a:spcAft>
                <a:spcPct val="0"/>
              </a:spcAft>
            </a:pPr>
            <a:r>
              <a:rPr lang="en-US" altLang="zh-CN" sz="1600" u="sng" dirty="0">
                <a:solidFill>
                  <a:srgbClr val="000000"/>
                </a:solidFill>
                <a:latin typeface="Arial" panose="020B0604020202020204" pitchFamily="34" charset="0"/>
              </a:rPr>
              <a:t>exhibitors</a:t>
            </a:r>
            <a:endParaRPr lang="zh-CN" altLang="en-US" sz="1600" u="sng" dirty="0">
              <a:solidFill>
                <a:srgbClr val="000000"/>
              </a:solidFill>
              <a:latin typeface="Arial" panose="020B0604020202020204" pitchFamily="34" charset="0"/>
            </a:endParaRPr>
          </a:p>
        </p:txBody>
      </p:sp>
      <p:sp>
        <p:nvSpPr>
          <p:cNvPr id="6" name="文本框 5"/>
          <p:cNvSpPr txBox="1"/>
          <p:nvPr/>
        </p:nvSpPr>
        <p:spPr>
          <a:xfrm>
            <a:off x="1086280" y="2906248"/>
            <a:ext cx="2860078" cy="338554"/>
          </a:xfrm>
          <a:prstGeom prst="rect">
            <a:avLst/>
          </a:prstGeom>
          <a:noFill/>
        </p:spPr>
        <p:txBody>
          <a:bodyPr wrap="square" rtlCol="0">
            <a:spAutoFit/>
          </a:bodyPr>
          <a:lstStyle/>
          <a:p>
            <a:r>
              <a:rPr lang="en-US" altLang="zh-CN" sz="1600" u="sng" dirty="0">
                <a:solidFill>
                  <a:srgbClr val="000000"/>
                </a:solidFill>
                <a:latin typeface="Arial" panose="020B0604020202020204" pitchFamily="34" charset="0"/>
              </a:rPr>
              <a:t>the result from key indicators</a:t>
            </a:r>
            <a:endParaRPr lang="zh-CN" altLang="en-US" sz="1600" dirty="0"/>
          </a:p>
        </p:txBody>
      </p:sp>
      <p:sp>
        <p:nvSpPr>
          <p:cNvPr id="9" name="文本框 8"/>
          <p:cNvSpPr txBox="1"/>
          <p:nvPr/>
        </p:nvSpPr>
        <p:spPr>
          <a:xfrm>
            <a:off x="3998103" y="2857713"/>
            <a:ext cx="5022233" cy="584775"/>
          </a:xfrm>
          <a:prstGeom prst="rect">
            <a:avLst/>
          </a:prstGeom>
          <a:noFill/>
        </p:spPr>
        <p:txBody>
          <a:bodyPr wrap="square" rtlCol="0">
            <a:spAutoFit/>
          </a:bodyPr>
          <a:lstStyle/>
          <a:p>
            <a:pPr lvl="0" defTabSz="914400" fontAlgn="base">
              <a:spcBef>
                <a:spcPct val="0"/>
              </a:spcBef>
              <a:spcAft>
                <a:spcPct val="0"/>
              </a:spcAft>
            </a:pPr>
            <a:r>
              <a:rPr lang="en-US" altLang="zh-CN" dirty="0" smtClean="0">
                <a:solidFill>
                  <a:srgbClr val="000000"/>
                </a:solidFill>
                <a:latin typeface="Arial" panose="020B0604020202020204" pitchFamily="34" charset="0"/>
              </a:rPr>
              <a:t>                         </a:t>
            </a:r>
            <a:r>
              <a:rPr lang="en-US" altLang="zh-CN" u="sng" dirty="0" smtClean="0">
                <a:solidFill>
                  <a:srgbClr val="000000"/>
                </a:solidFill>
                <a:latin typeface="Arial" panose="020B0604020202020204" pitchFamily="34" charset="0"/>
              </a:rPr>
              <a:t> </a:t>
            </a:r>
            <a:r>
              <a:rPr lang="en-US" altLang="zh-CN" sz="1600" u="sng" dirty="0" smtClean="0">
                <a:solidFill>
                  <a:srgbClr val="000000"/>
                </a:solidFill>
                <a:latin typeface="Arial" panose="020B0604020202020204" pitchFamily="34" charset="0"/>
              </a:rPr>
              <a:t>when </a:t>
            </a:r>
            <a:r>
              <a:rPr lang="en-US" altLang="zh-CN" sz="1600" u="sng" dirty="0">
                <a:solidFill>
                  <a:srgbClr val="000000"/>
                </a:solidFill>
                <a:latin typeface="Arial" panose="020B0604020202020204" pitchFamily="34" charset="0"/>
              </a:rPr>
              <a:t>the exhibitors need any analytical statistics from this exhibition</a:t>
            </a:r>
            <a:endParaRPr lang="zh-CN" altLang="en-US" sz="1600" u="sng" dirty="0">
              <a:solidFill>
                <a:srgbClr val="000000"/>
              </a:solidFill>
              <a:latin typeface="Arial" panose="020B0604020202020204" pitchFamily="34" charset="0"/>
            </a:endParaRPr>
          </a:p>
        </p:txBody>
      </p:sp>
      <p:sp>
        <p:nvSpPr>
          <p:cNvPr id="10" name="文本框 9"/>
          <p:cNvSpPr txBox="1"/>
          <p:nvPr/>
        </p:nvSpPr>
        <p:spPr>
          <a:xfrm>
            <a:off x="96527" y="3462732"/>
            <a:ext cx="3901576" cy="584775"/>
          </a:xfrm>
          <a:prstGeom prst="rect">
            <a:avLst/>
          </a:prstGeom>
          <a:noFill/>
        </p:spPr>
        <p:txBody>
          <a:bodyPr wrap="square" rtlCol="0">
            <a:spAutoFit/>
          </a:bodyPr>
          <a:lstStyle/>
          <a:p>
            <a:pPr lvl="0" defTabSz="914400" fontAlgn="base">
              <a:spcBef>
                <a:spcPct val="0"/>
              </a:spcBef>
              <a:spcAft>
                <a:spcPct val="0"/>
              </a:spcAft>
            </a:pPr>
            <a:r>
              <a:rPr lang="en-US" altLang="zh-CN" dirty="0" smtClean="0">
                <a:solidFill>
                  <a:srgbClr val="000000"/>
                </a:solidFill>
                <a:latin typeface="Arial" panose="020B0604020202020204" pitchFamily="34" charset="0"/>
              </a:rPr>
              <a:t>                      </a:t>
            </a:r>
            <a:r>
              <a:rPr lang="en-US" altLang="zh-CN" sz="1600" u="sng" dirty="0" smtClean="0">
                <a:solidFill>
                  <a:srgbClr val="000000"/>
                </a:solidFill>
                <a:latin typeface="Arial" panose="020B0604020202020204" pitchFamily="34" charset="0"/>
              </a:rPr>
              <a:t>the </a:t>
            </a:r>
            <a:r>
              <a:rPr lang="en-US" altLang="zh-CN" sz="1600" u="sng" dirty="0">
                <a:solidFill>
                  <a:srgbClr val="000000"/>
                </a:solidFill>
                <a:latin typeface="Arial" panose="020B0604020202020204" pitchFamily="34" charset="0"/>
              </a:rPr>
              <a:t>economic and non-economic effect</a:t>
            </a:r>
            <a:endParaRPr lang="zh-CN" altLang="en-US" sz="1600" u="sng" dirty="0">
              <a:solidFill>
                <a:srgbClr val="000000"/>
              </a:solidFill>
              <a:latin typeface="Arial" panose="020B0604020202020204" pitchFamily="34" charset="0"/>
            </a:endParaRPr>
          </a:p>
        </p:txBody>
      </p:sp>
      <p:sp>
        <p:nvSpPr>
          <p:cNvPr id="11" name="文本框 10"/>
          <p:cNvSpPr txBox="1"/>
          <p:nvPr/>
        </p:nvSpPr>
        <p:spPr>
          <a:xfrm>
            <a:off x="4849231" y="3537308"/>
            <a:ext cx="3444470" cy="338554"/>
          </a:xfrm>
          <a:prstGeom prst="rect">
            <a:avLst/>
          </a:prstGeom>
          <a:noFill/>
        </p:spPr>
        <p:txBody>
          <a:bodyPr wrap="square" rtlCol="0">
            <a:spAutoFit/>
          </a:bodyPr>
          <a:lstStyle/>
          <a:p>
            <a:pPr lvl="0" defTabSz="914400" fontAlgn="base">
              <a:spcBef>
                <a:spcPct val="0"/>
              </a:spcBef>
              <a:spcAft>
                <a:spcPct val="0"/>
              </a:spcAft>
            </a:pPr>
            <a:r>
              <a:rPr lang="en-US" altLang="zh-CN" sz="1600" u="sng" dirty="0">
                <a:solidFill>
                  <a:srgbClr val="000000"/>
                </a:solidFill>
                <a:latin typeface="Arial" panose="020B0604020202020204" pitchFamily="34" charset="0"/>
              </a:rPr>
              <a:t>the required information</a:t>
            </a:r>
            <a:endParaRPr lang="zh-CN" altLang="en-US" sz="1600" u="sng" dirty="0">
              <a:solidFill>
                <a:srgbClr val="000000"/>
              </a:solidFill>
              <a:latin typeface="Arial" panose="020B0604020202020204" pitchFamily="34" charset="0"/>
            </a:endParaRPr>
          </a:p>
        </p:txBody>
      </p:sp>
      <p:sp>
        <p:nvSpPr>
          <p:cNvPr id="12" name="文本框 11"/>
          <p:cNvSpPr txBox="1"/>
          <p:nvPr/>
        </p:nvSpPr>
        <p:spPr>
          <a:xfrm>
            <a:off x="165005" y="4265437"/>
            <a:ext cx="3731735" cy="584775"/>
          </a:xfrm>
          <a:prstGeom prst="rect">
            <a:avLst/>
          </a:prstGeom>
          <a:noFill/>
        </p:spPr>
        <p:txBody>
          <a:bodyPr wrap="square" rtlCol="0">
            <a:spAutoFit/>
          </a:bodyPr>
          <a:lstStyle/>
          <a:p>
            <a:pPr lvl="0" defTabSz="914400" fontAlgn="base">
              <a:spcBef>
                <a:spcPct val="0"/>
              </a:spcBef>
              <a:spcAft>
                <a:spcPct val="0"/>
              </a:spcAft>
            </a:pPr>
            <a:r>
              <a:rPr lang="en-US" altLang="zh-CN" sz="1600" dirty="0" smtClean="0">
                <a:solidFill>
                  <a:srgbClr val="000000"/>
                </a:solidFill>
                <a:latin typeface="Arial" panose="020B0604020202020204" pitchFamily="34" charset="0"/>
              </a:rPr>
              <a:t>                 </a:t>
            </a:r>
            <a:r>
              <a:rPr lang="en-US" altLang="zh-CN" sz="1600" u="sng" dirty="0" smtClean="0">
                <a:solidFill>
                  <a:srgbClr val="000000"/>
                </a:solidFill>
                <a:latin typeface="Arial" panose="020B0604020202020204" pitchFamily="34" charset="0"/>
              </a:rPr>
              <a:t> the </a:t>
            </a:r>
            <a:r>
              <a:rPr lang="en-US" altLang="zh-CN" sz="1600" u="sng" dirty="0">
                <a:solidFill>
                  <a:srgbClr val="000000"/>
                </a:solidFill>
                <a:latin typeface="Arial" panose="020B0604020202020204" pitchFamily="34" charset="0"/>
              </a:rPr>
              <a:t>result with the set goals and previous exhibition</a:t>
            </a:r>
            <a:endParaRPr lang="zh-CN" altLang="en-US" sz="1600" u="sng" dirty="0">
              <a:solidFill>
                <a:srgbClr val="000000"/>
              </a:solidFill>
              <a:latin typeface="Arial" panose="020B0604020202020204" pitchFamily="34" charset="0"/>
            </a:endParaRPr>
          </a:p>
        </p:txBody>
      </p:sp>
      <p:sp>
        <p:nvSpPr>
          <p:cNvPr id="13" name="文本框 12"/>
          <p:cNvSpPr txBox="1"/>
          <p:nvPr/>
        </p:nvSpPr>
        <p:spPr>
          <a:xfrm>
            <a:off x="3946358" y="4250166"/>
            <a:ext cx="4953391" cy="584775"/>
          </a:xfrm>
          <a:prstGeom prst="rect">
            <a:avLst/>
          </a:prstGeom>
          <a:noFill/>
        </p:spPr>
        <p:txBody>
          <a:bodyPr wrap="square" rtlCol="0">
            <a:spAutoFit/>
          </a:bodyPr>
          <a:lstStyle/>
          <a:p>
            <a:pPr lvl="0" defTabSz="914400" fontAlgn="base">
              <a:spcBef>
                <a:spcPct val="0"/>
              </a:spcBef>
              <a:spcAft>
                <a:spcPct val="0"/>
              </a:spcAft>
            </a:pPr>
            <a:r>
              <a:rPr lang="en-US" altLang="zh-CN" sz="1600" dirty="0" smtClean="0">
                <a:solidFill>
                  <a:srgbClr val="000000"/>
                </a:solidFill>
                <a:latin typeface="Arial" panose="020B0604020202020204" pitchFamily="34" charset="0"/>
              </a:rPr>
              <a:t>                          </a:t>
            </a:r>
            <a:r>
              <a:rPr lang="en-US" altLang="zh-CN" sz="1600" u="sng" dirty="0" smtClean="0">
                <a:solidFill>
                  <a:srgbClr val="000000"/>
                </a:solidFill>
                <a:latin typeface="Arial" panose="020B0604020202020204" pitchFamily="34" charset="0"/>
              </a:rPr>
              <a:t>your </a:t>
            </a:r>
            <a:r>
              <a:rPr lang="en-US" altLang="zh-CN" sz="1600" u="sng" dirty="0">
                <a:solidFill>
                  <a:srgbClr val="000000"/>
                </a:solidFill>
                <a:latin typeface="Arial" panose="020B0604020202020204" pitchFamily="34" charset="0"/>
              </a:rPr>
              <a:t>speediness and ability to keep your word</a:t>
            </a:r>
            <a:endParaRPr lang="zh-CN" altLang="en-US" sz="16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9" grpId="0"/>
      <p:bldP spid="10" grpId="0"/>
      <p:bldP spid="11"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447675" y="1892300"/>
            <a:ext cx="8083550" cy="2646878"/>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r>
              <a:rPr lang="en-US" altLang="zh-CN" sz="2000" dirty="0">
                <a:solidFill>
                  <a:srgbClr val="000000"/>
                </a:solidFill>
                <a:latin typeface="Arial" panose="020B0604020202020204" pitchFamily="34" charset="0"/>
              </a:rPr>
              <a:t>1. What should an organizer do to evaluate the effectiveness of the organizing of the exhibition?</a:t>
            </a:r>
            <a:endParaRPr lang="en-US" altLang="zh-CN" sz="1800" dirty="0">
              <a:solidFill>
                <a:srgbClr val="000000"/>
              </a:solidFill>
              <a:latin typeface="Arial" panose="020B0604020202020204" pitchFamily="34" charset="0"/>
            </a:endParaRPr>
          </a:p>
          <a:p>
            <a:pPr algn="just">
              <a:buFontTx/>
              <a:buAutoNum type="arabicPeriod"/>
            </a:pP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Why should an organizer follow up with exhibitors after the show?</a:t>
            </a:r>
            <a:endParaRPr lang="en-US" altLang="zh-CN" sz="1800" dirty="0">
              <a:solidFill>
                <a:srgbClr val="000000"/>
              </a:solidFill>
              <a:latin typeface="Arial" panose="020B0604020202020204" pitchFamily="34" charset="0"/>
            </a:endParaRPr>
          </a:p>
          <a:p>
            <a:pPr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3. Why is time so crucial to post-show work for organizers?</a:t>
            </a:r>
            <a:endParaRPr lang="en-US" altLang="zh-CN" sz="1800" dirty="0">
              <a:solidFill>
                <a:srgbClr val="000000"/>
              </a:solidFill>
              <a:latin typeface="Arial" panose="020B0604020202020204" pitchFamily="34" charset="0"/>
            </a:endParaRPr>
          </a:p>
          <a:p>
            <a:pPr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4. What should an organizer do when exhibitors need statistical information from the exhibition?</a:t>
            </a:r>
            <a:endParaRPr lang="en-US" altLang="zh-CN" sz="1800"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447674" y="1882775"/>
            <a:ext cx="8455025" cy="236988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buAutoNum type="arabicPeriod"/>
            </a:pPr>
            <a:r>
              <a:rPr lang="en-US" altLang="zh-CN" sz="2000" dirty="0">
                <a:solidFill>
                  <a:srgbClr val="000000"/>
                </a:solidFill>
                <a:latin typeface="Arial" panose="020B0604020202020204" pitchFamily="34" charset="0"/>
              </a:rPr>
              <a:t>What should an organizer do to evaluate the effectiveness of the organizing of the exhibition?</a:t>
            </a:r>
            <a:endParaRPr lang="en-US" altLang="zh-CN" sz="2000" dirty="0">
              <a:solidFill>
                <a:srgbClr val="000000"/>
              </a:solidFill>
              <a:latin typeface="Arial" panose="020B0604020202020204" pitchFamily="34" charset="0"/>
            </a:endParaRPr>
          </a:p>
          <a:p>
            <a:pPr marL="0" indent="0" algn="just"/>
            <a:endParaRPr lang="en-US" altLang="zh-CN" sz="1800"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Design a questionnaire to survey visitors and stand personnel. Analyze key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indicators such as the number of visitors, exhibitors and contracts signed.</a:t>
            </a:r>
            <a:endParaRPr lang="en-US" altLang="zh-CN" sz="1800" u="sng" dirty="0">
              <a:solidFill>
                <a:srgbClr val="000000"/>
              </a:solidFill>
              <a:latin typeface="Arial" panose="020B0604020202020204" pitchFamily="34" charset="0"/>
            </a:endParaRPr>
          </a:p>
          <a:p>
            <a:pPr marL="0" indent="0" algn="just"/>
            <a:endParaRPr lang="en-US" altLang="zh-CN" sz="1800" u="sng"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Why should an organizer follow up with exhibitors after the show?</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To make sure the show is productive. </a:t>
            </a:r>
            <a:endParaRPr lang="en-US" altLang="zh-CN" sz="18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Post-show Work for an Organizer</a:t>
            </a:r>
            <a:endParaRPr lang="zh-CN" altLang="en-US" sz="2000" b="1" dirty="0">
              <a:solidFill>
                <a:srgbClr val="0070C0"/>
              </a:solidFill>
              <a:latin typeface="Arial" panose="020B0604020202020204" pitchFamily="34" charset="0"/>
            </a:endParaRPr>
          </a:p>
        </p:txBody>
      </p:sp>
      <p:sp>
        <p:nvSpPr>
          <p:cNvPr id="7"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371474" y="1673225"/>
            <a:ext cx="8188325" cy="3139321"/>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endParaRPr lang="en-US" altLang="zh-CN" sz="1800" u="sng"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3.    Why is time so crucial to post-show work for organizers?</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Firstly, the organizers want to show the clients their dedication. Secondly, they want their positive image to be easily recalled and to continue the helpful, eager impression they have already created.</a:t>
            </a:r>
            <a:endParaRPr lang="en-US" altLang="zh-CN" sz="1800" u="sng" dirty="0">
              <a:solidFill>
                <a:srgbClr val="000000"/>
              </a:solidFill>
              <a:latin typeface="Arial" panose="020B0604020202020204" pitchFamily="34" charset="0"/>
            </a:endParaRPr>
          </a:p>
          <a:p>
            <a:pPr algn="just"/>
            <a:endParaRPr lang="en-US" altLang="zh-CN" sz="1800" u="sng" dirty="0">
              <a:solidFill>
                <a:srgbClr val="000000"/>
              </a:solidFill>
              <a:latin typeface="Arial" panose="020B0604020202020204" pitchFamily="34" charset="0"/>
            </a:endParaRPr>
          </a:p>
          <a:p>
            <a:pPr algn="just"/>
            <a:endParaRPr lang="en-US" altLang="zh-CN" sz="1800" u="sng"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4.   What should an organizer do when exhibitors need statistical information from the exhibition?</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 An organizer should be helpful and make it a post-show priority to give them the required information.</a:t>
            </a:r>
            <a:endParaRPr lang="en-US" altLang="zh-CN" sz="18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7113" y="17598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323975" y="867739"/>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Post-show Dismantling</a:t>
            </a:r>
            <a:endParaRPr lang="zh-CN" altLang="en-US" sz="2000" b="1" dirty="0">
              <a:solidFill>
                <a:srgbClr val="0070C0"/>
              </a:solidFill>
              <a:latin typeface="Arial" panose="020B0604020202020204" pitchFamily="34" charset="0"/>
            </a:endParaRPr>
          </a:p>
        </p:txBody>
      </p:sp>
      <p:sp>
        <p:nvSpPr>
          <p:cNvPr id="3" name="矩形 7"/>
          <p:cNvSpPr>
            <a:spLocks noChangeArrowheads="1"/>
          </p:cNvSpPr>
          <p:nvPr/>
        </p:nvSpPr>
        <p:spPr bwMode="auto">
          <a:xfrm>
            <a:off x="835025" y="1486434"/>
            <a:ext cx="7439025" cy="206210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buFontTx/>
              <a:buChar char="•"/>
            </a:pPr>
            <a:r>
              <a:rPr lang="en-US" altLang="zh-CN" sz="1600" b="1" u="sng" dirty="0">
                <a:solidFill>
                  <a:sysClr val="windowText" lastClr="000000"/>
                </a:solidFill>
                <a:latin typeface="Calibri" panose="020F0502020204030204"/>
              </a:rPr>
              <a:t> dismantle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v</a:t>
            </a:r>
            <a:r>
              <a:rPr lang="en-US" altLang="zh-CN" sz="1600" b="1" dirty="0">
                <a:solidFill>
                  <a:sysClr val="windowText" lastClr="000000"/>
                </a:solidFill>
                <a:latin typeface="Calibri" panose="020F0502020204030204"/>
              </a:rPr>
              <a:t>. to take a machine or piece of equipment apart so that it is in separate  </a:t>
            </a:r>
            <a:endParaRPr lang="en-US" altLang="zh-CN" sz="1600" b="1" dirty="0">
              <a:solidFill>
                <a:sysClr val="windowText" lastClr="000000"/>
              </a:solidFill>
              <a:latin typeface="Calibri" panose="020F0502020204030204"/>
            </a:endParaRPr>
          </a:p>
          <a:p>
            <a:pPr algn="just"/>
            <a:r>
              <a:rPr lang="en-US" altLang="zh-CN" sz="1600" b="1" dirty="0">
                <a:solidFill>
                  <a:sysClr val="windowText" lastClr="000000"/>
                </a:solidFill>
                <a:latin typeface="Calibri" panose="020F0502020204030204"/>
              </a:rPr>
              <a:t>                         pieces </a:t>
            </a:r>
            <a:r>
              <a:rPr lang="zh-CN" altLang="en-US" sz="1600" b="1" dirty="0">
                <a:solidFill>
                  <a:sysClr val="windowText" lastClr="000000"/>
                </a:solidFill>
                <a:latin typeface="Calibri" panose="020F0502020204030204"/>
              </a:rPr>
              <a:t>拆开；拆卸</a:t>
            </a:r>
            <a:endParaRPr lang="zh-CN" altLang="en-US" sz="1600" b="1" dirty="0">
              <a:solidFill>
                <a:sysClr val="windowText" lastClr="000000"/>
              </a:solidFill>
              <a:latin typeface="Calibri" panose="020F0502020204030204"/>
            </a:endParaRPr>
          </a:p>
          <a:p>
            <a:pPr algn="just">
              <a:buFontTx/>
              <a:buChar char="•"/>
            </a:pPr>
            <a:endParaRPr lang="zh-CN" altLang="en-US" sz="1600" b="1" u="sng" dirty="0">
              <a:solidFill>
                <a:sysClr val="windowText" lastClr="000000"/>
              </a:solidFill>
              <a:latin typeface="Calibri" panose="020F0502020204030204"/>
            </a:endParaRPr>
          </a:p>
          <a:p>
            <a:pPr algn="just">
              <a:buFontTx/>
              <a:buChar char="•"/>
            </a:pPr>
            <a:r>
              <a:rPr lang="en-US" altLang="zh-CN" sz="1600" b="1" u="sng" dirty="0">
                <a:solidFill>
                  <a:sysClr val="windowText" lastClr="000000"/>
                </a:solidFill>
                <a:latin typeface="Calibri" panose="020F0502020204030204"/>
              </a:rPr>
              <a:t> assets</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the things that a company owns </a:t>
            </a:r>
            <a:r>
              <a:rPr lang="zh-CN" altLang="en-US" sz="1600" b="1" dirty="0">
                <a:solidFill>
                  <a:sysClr val="windowText" lastClr="000000"/>
                </a:solidFill>
                <a:latin typeface="Calibri" panose="020F0502020204030204"/>
              </a:rPr>
              <a:t>资产；财产</a:t>
            </a:r>
            <a:endParaRPr lang="en-US" altLang="zh-CN" sz="1600" b="1" dirty="0">
              <a:solidFill>
                <a:sysClr val="windowText" lastClr="000000"/>
              </a:solidFill>
              <a:latin typeface="Calibri" panose="020F0502020204030204"/>
            </a:endParaRPr>
          </a:p>
          <a:p>
            <a:pPr algn="just">
              <a:buFontTx/>
              <a:buChar char="•"/>
            </a:pPr>
            <a:endParaRPr lang="en-US" altLang="zh-CN" sz="1600" b="1" u="sng" dirty="0">
              <a:solidFill>
                <a:sysClr val="windowText" lastClr="000000"/>
              </a:solidFill>
              <a:latin typeface="Calibri" panose="020F0502020204030204"/>
            </a:endParaRPr>
          </a:p>
          <a:p>
            <a:pPr algn="just">
              <a:buFontTx/>
              <a:buChar char="•"/>
            </a:pPr>
            <a:r>
              <a:rPr lang="zh-CN" altLang="en-US" sz="1600" b="1" u="sng"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merchandise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goods bought and sold </a:t>
            </a:r>
            <a:r>
              <a:rPr lang="zh-CN" altLang="en-US" sz="1600" b="1" dirty="0">
                <a:solidFill>
                  <a:sysClr val="windowText" lastClr="000000"/>
                </a:solidFill>
                <a:latin typeface="Calibri" panose="020F0502020204030204"/>
              </a:rPr>
              <a:t>商品；货物</a:t>
            </a:r>
            <a:endParaRPr lang="zh-CN" altLang="en-US" sz="1600" b="1" dirty="0">
              <a:solidFill>
                <a:sysClr val="windowText" lastClr="000000"/>
              </a:solidFill>
              <a:latin typeface="Calibri" panose="020F0502020204030204"/>
            </a:endParaRPr>
          </a:p>
          <a:p>
            <a:pPr algn="just">
              <a:buFontTx/>
              <a:buChar char="•"/>
            </a:pPr>
            <a:endParaRPr lang="zh-CN" altLang="en-US" sz="1600" b="1" u="sng" dirty="0">
              <a:solidFill>
                <a:sysClr val="windowText" lastClr="000000"/>
              </a:solidFill>
              <a:latin typeface="Calibri" panose="020F0502020204030204"/>
            </a:endParaRPr>
          </a:p>
          <a:p>
            <a:pPr algn="just">
              <a:buFontTx/>
              <a:buChar char="•"/>
            </a:pPr>
            <a:r>
              <a:rPr lang="en-US" altLang="zh-CN" sz="1600" b="1" u="sng" dirty="0">
                <a:solidFill>
                  <a:sysClr val="windowText" lastClr="000000"/>
                </a:solidFill>
                <a:latin typeface="Calibri" panose="020F0502020204030204"/>
              </a:rPr>
              <a:t> precaution</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an action done to avoid possible danger, discomfort, etc. </a:t>
            </a:r>
            <a:r>
              <a:rPr lang="zh-CN" altLang="en-US" sz="1600" b="1" dirty="0">
                <a:solidFill>
                  <a:sysClr val="windowText" lastClr="000000"/>
                </a:solidFill>
                <a:latin typeface="Calibri" panose="020F0502020204030204"/>
              </a:rPr>
              <a:t>预防措施</a:t>
            </a:r>
            <a:endParaRPr lang="zh-CN" altLang="en-US" sz="2400" b="1"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847850" y="861389"/>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Post-show Dismantling</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643781"/>
            <a:ext cx="8239125" cy="77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blanks with the given words and phrase</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according to the context.</a:t>
            </a:r>
            <a:endParaRPr lang="en-US" altLang="zh-CN" sz="2000" dirty="0">
              <a:solidFill>
                <a:srgbClr val="0070C0"/>
              </a:solidFill>
            </a:endParaRPr>
          </a:p>
        </p:txBody>
      </p:sp>
      <p:sp>
        <p:nvSpPr>
          <p:cNvPr id="6" name="TextBox 6"/>
          <p:cNvSpPr txBox="1">
            <a:spLocks noChangeArrowheads="1"/>
          </p:cNvSpPr>
          <p:nvPr/>
        </p:nvSpPr>
        <p:spPr bwMode="auto">
          <a:xfrm>
            <a:off x="1676399" y="2779793"/>
            <a:ext cx="5695951" cy="738664"/>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r>
              <a:rPr lang="en-US" altLang="zh-CN" b="1" u="sng" dirty="0" smtClean="0">
                <a:solidFill>
                  <a:srgbClr val="000000"/>
                </a:solidFill>
                <a:latin typeface="Arial" panose="020B0604020202020204" pitchFamily="34" charset="0"/>
              </a:rPr>
              <a:t>dismantle</a:t>
            </a:r>
            <a:r>
              <a:rPr lang="en-US" altLang="zh-CN" b="1" dirty="0" smtClean="0">
                <a:solidFill>
                  <a:srgbClr val="000000"/>
                </a:solidFill>
                <a:latin typeface="Arial" panose="020B0604020202020204" pitchFamily="34" charset="0"/>
              </a:rPr>
              <a:t> </a:t>
            </a:r>
            <a:r>
              <a:rPr lang="en-US" altLang="zh-CN" b="1" dirty="0" smtClean="0">
                <a:solidFill>
                  <a:srgbClr val="000000"/>
                </a:solidFill>
                <a:latin typeface="Arial" panose="020B0604020202020204" pitchFamily="34" charset="0"/>
              </a:rPr>
              <a:t>		2</a:t>
            </a:r>
            <a:r>
              <a:rPr lang="en-US" altLang="zh-CN" b="1" dirty="0">
                <a:solidFill>
                  <a:srgbClr val="000000"/>
                </a:solidFill>
                <a:latin typeface="Arial" panose="020B0604020202020204" pitchFamily="34" charset="0"/>
              </a:rPr>
              <a:t>. </a:t>
            </a:r>
            <a:r>
              <a:rPr lang="en-US" altLang="zh-CN" b="1" u="sng" dirty="0" smtClean="0">
                <a:solidFill>
                  <a:srgbClr val="000000"/>
                </a:solidFill>
                <a:latin typeface="Arial" panose="020B0604020202020204" pitchFamily="34" charset="0"/>
              </a:rPr>
              <a:t>products </a:t>
            </a:r>
            <a:r>
              <a:rPr lang="en-US" altLang="zh-CN" b="1" dirty="0" smtClean="0">
                <a:solidFill>
                  <a:srgbClr val="000000"/>
                </a:solidFill>
                <a:latin typeface="Arial" panose="020B0604020202020204" pitchFamily="34" charset="0"/>
              </a:rPr>
              <a:t>	     3</a:t>
            </a:r>
            <a:r>
              <a:rPr lang="en-US" altLang="zh-CN" b="1" dirty="0">
                <a:solidFill>
                  <a:srgbClr val="000000"/>
                </a:solidFill>
                <a:latin typeface="Arial" panose="020B0604020202020204" pitchFamily="34" charset="0"/>
              </a:rPr>
              <a:t>. </a:t>
            </a:r>
            <a:r>
              <a:rPr lang="en-US" altLang="zh-CN" b="1" u="sng" dirty="0" smtClean="0">
                <a:solidFill>
                  <a:srgbClr val="000000"/>
                </a:solidFill>
                <a:latin typeface="Arial" panose="020B0604020202020204" pitchFamily="34" charset="0"/>
              </a:rPr>
              <a:t>exhibitions</a:t>
            </a:r>
            <a:endParaRPr lang="en-US" altLang="zh-CN" b="1" u="sng" dirty="0">
              <a:solidFill>
                <a:srgbClr val="000000"/>
              </a:solidFill>
              <a:latin typeface="Arial" panose="020B0604020202020204" pitchFamily="34" charset="0"/>
            </a:endParaRPr>
          </a:p>
          <a:p>
            <a:endParaRPr lang="en-US" altLang="zh-CN" b="1" u="sng" dirty="0">
              <a:solidFill>
                <a:srgbClr val="000000"/>
              </a:solidFill>
              <a:latin typeface="Arial" panose="020B0604020202020204" pitchFamily="34" charset="0"/>
            </a:endParaRPr>
          </a:p>
          <a:p>
            <a:pPr>
              <a:buFontTx/>
              <a:buAutoNum type="arabicPeriod" startAt="4"/>
            </a:pPr>
            <a:r>
              <a:rPr lang="en-US" altLang="zh-CN" b="1" u="sng" dirty="0" smtClean="0">
                <a:solidFill>
                  <a:srgbClr val="000000"/>
                </a:solidFill>
                <a:latin typeface="Arial" panose="020B0604020202020204" pitchFamily="34" charset="0"/>
              </a:rPr>
              <a:t>move-out </a:t>
            </a:r>
            <a:r>
              <a:rPr lang="en-US" altLang="zh-CN" b="1" dirty="0" smtClean="0">
                <a:solidFill>
                  <a:srgbClr val="000000"/>
                </a:solidFill>
                <a:latin typeface="Arial" panose="020B0604020202020204" pitchFamily="34" charset="0"/>
              </a:rPr>
              <a:t>		5</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display</a:t>
            </a:r>
            <a:r>
              <a:rPr lang="en-US" altLang="zh-CN" b="1" dirty="0">
                <a:solidFill>
                  <a:srgbClr val="000000"/>
                </a:solidFill>
                <a:latin typeface="Arial" panose="020B0604020202020204" pitchFamily="34" charset="0"/>
              </a:rPr>
              <a:t>              </a:t>
            </a:r>
            <a:r>
              <a:rPr lang="en-US" altLang="zh-CN" b="1" dirty="0" smtClean="0">
                <a:solidFill>
                  <a:srgbClr val="000000"/>
                </a:solidFill>
                <a:latin typeface="Arial" panose="020B0604020202020204" pitchFamily="34" charset="0"/>
              </a:rPr>
              <a:t>   6</a:t>
            </a:r>
            <a:r>
              <a:rPr lang="en-US" altLang="zh-CN" b="1" u="sng" dirty="0">
                <a:solidFill>
                  <a:srgbClr val="000000"/>
                </a:solidFill>
                <a:latin typeface="Arial" panose="020B0604020202020204" pitchFamily="34" charset="0"/>
              </a:rPr>
              <a:t>. transport </a:t>
            </a:r>
            <a:endParaRPr lang="en-US" altLang="zh-CN" b="1"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897193" y="708786"/>
            <a:ext cx="486111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914400" fontAlgn="base">
              <a:spcBef>
                <a:spcPct val="0"/>
              </a:spcBef>
              <a:spcAft>
                <a:spcPct val="0"/>
              </a:spcAft>
            </a:pPr>
            <a:r>
              <a:rPr lang="en-US" altLang="zh-CN" sz="2000" b="1" dirty="0">
                <a:solidFill>
                  <a:srgbClr val="0070C0"/>
                </a:solidFill>
                <a:latin typeface="Arial" panose="020B0604020202020204" pitchFamily="34" charset="0"/>
              </a:rPr>
              <a:t>Passage 2   </a:t>
            </a:r>
            <a:r>
              <a:rPr lang="en-US" altLang="zh-CN" sz="2000" b="1" dirty="0" smtClean="0">
                <a:solidFill>
                  <a:srgbClr val="0070C0"/>
                </a:solidFill>
                <a:latin typeface="Arial" panose="020B0604020202020204" pitchFamily="34" charset="0"/>
              </a:rPr>
              <a:t>Post-show Dismantling</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306055"/>
            <a:ext cx="8239125" cy="3650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smtClean="0"/>
              <a:t>	</a:t>
            </a:r>
            <a:r>
              <a:rPr lang="en-US" altLang="zh-CN" sz="1600" dirty="0"/>
              <a:t>When the lights dim and the show comes to a close, having a team of professionals </a:t>
            </a:r>
            <a:r>
              <a:rPr lang="en-US" altLang="zh-CN" sz="1600" dirty="0" smtClean="0"/>
              <a:t>to dismantle </a:t>
            </a:r>
            <a:r>
              <a:rPr lang="en-US" altLang="zh-CN" sz="1600" dirty="0"/>
              <a:t>the booths is critical for organizers. The team will take down the booths with care</a:t>
            </a:r>
            <a:r>
              <a:rPr lang="en-US" altLang="zh-CN" sz="1600" dirty="0" smtClean="0"/>
              <a:t>, make </a:t>
            </a:r>
            <a:r>
              <a:rPr lang="en-US" altLang="zh-CN" sz="1600" dirty="0"/>
              <a:t>sure the booths are packaged efficiently, and </a:t>
            </a:r>
            <a:r>
              <a:rPr lang="en-US" altLang="zh-CN" sz="1600" dirty="0" smtClean="0"/>
              <a:t>1 _______________ </a:t>
            </a:r>
            <a:r>
              <a:rPr lang="en-US" altLang="zh-CN" sz="1600" dirty="0"/>
              <a:t>all assets from the </a:t>
            </a:r>
            <a:r>
              <a:rPr lang="en-US" altLang="zh-CN" sz="1600" dirty="0" smtClean="0"/>
              <a:t>show correctly</a:t>
            </a:r>
            <a:r>
              <a:rPr lang="en-US" altLang="zh-CN" sz="1600" dirty="0"/>
              <a:t>. Hiring a professional team to </a:t>
            </a:r>
            <a:r>
              <a:rPr lang="en-US" altLang="zh-CN" sz="1600" dirty="0" smtClean="0"/>
              <a:t>2 _______________ </a:t>
            </a:r>
            <a:r>
              <a:rPr lang="en-US" altLang="zh-CN" sz="1600" dirty="0"/>
              <a:t>the booths will be cost effective </a:t>
            </a:r>
            <a:r>
              <a:rPr lang="en-US" altLang="zh-CN" sz="1600" dirty="0" smtClean="0"/>
              <a:t>and free </a:t>
            </a:r>
            <a:r>
              <a:rPr lang="en-US" altLang="zh-CN" sz="1600" dirty="0"/>
              <a:t>organizers to deal with other details.</a:t>
            </a:r>
            <a:endParaRPr lang="en-US" altLang="zh-CN" sz="1600" dirty="0"/>
          </a:p>
          <a:p>
            <a:pPr algn="just">
              <a:buNone/>
            </a:pPr>
            <a:r>
              <a:rPr lang="en-US" altLang="zh-CN" sz="1600" dirty="0" smtClean="0"/>
              <a:t>	All exhibits and materials must be moved out of the exhibition hall within the set time. During the 3 _______________ , it is very important to secure valuables such as computers, electronics or merchandise, and to ensure that exhibits are dismantled properly so that they can continue to serve for </a:t>
            </a:r>
            <a:r>
              <a:rPr lang="en-US" altLang="zh-CN" sz="1600" smtClean="0"/>
              <a:t>future 4 </a:t>
            </a:r>
            <a:r>
              <a:rPr lang="en-US" altLang="zh-CN" sz="1600" dirty="0" smtClean="0"/>
              <a:t>_______________.</a:t>
            </a:r>
            <a:endParaRPr lang="en-US" altLang="zh-CN" sz="1600" dirty="0" smtClean="0"/>
          </a:p>
          <a:p>
            <a:pPr algn="just">
              <a:buNone/>
            </a:pPr>
            <a:r>
              <a:rPr lang="en-US" altLang="zh-CN" sz="1600" dirty="0" smtClean="0"/>
              <a:t>	As </a:t>
            </a:r>
            <a:r>
              <a:rPr lang="en-US" altLang="zh-CN" sz="1600" dirty="0"/>
              <a:t>for exhibitors, take precautions to safeguard the </a:t>
            </a:r>
            <a:r>
              <a:rPr lang="en-US" altLang="zh-CN" sz="1600" dirty="0" smtClean="0"/>
              <a:t>5 _________ </a:t>
            </a:r>
            <a:r>
              <a:rPr lang="en-US" altLang="zh-CN" sz="1600" dirty="0"/>
              <a:t>and products </a:t>
            </a:r>
            <a:r>
              <a:rPr lang="en-US" altLang="zh-CN" sz="1600" dirty="0" smtClean="0"/>
              <a:t>at the </a:t>
            </a:r>
            <a:r>
              <a:rPr lang="en-US" altLang="zh-CN" sz="1600" dirty="0"/>
              <a:t>rush at the close of the show. Don’t make it easy for them to be broken or for </a:t>
            </a:r>
            <a:r>
              <a:rPr lang="en-US" altLang="zh-CN" sz="1600" dirty="0" smtClean="0"/>
              <a:t>someone to </a:t>
            </a:r>
            <a:r>
              <a:rPr lang="en-US" altLang="zh-CN" sz="1600" dirty="0"/>
              <a:t>walk away with part of your display. Exhibitors are not encouraged to give </a:t>
            </a:r>
            <a:r>
              <a:rPr lang="en-US" altLang="zh-CN" sz="1600" dirty="0" smtClean="0"/>
              <a:t>away their 6 ____________to </a:t>
            </a:r>
            <a:r>
              <a:rPr lang="en-US" altLang="zh-CN" sz="1600" dirty="0"/>
              <a:t>visitors, other exhibitors, models, or workers. This will </a:t>
            </a:r>
            <a:r>
              <a:rPr lang="en-US" altLang="zh-CN" sz="1600" dirty="0" smtClean="0"/>
              <a:t>cause embarrassing </a:t>
            </a:r>
            <a:r>
              <a:rPr lang="en-US" altLang="zh-CN" sz="1600" dirty="0"/>
              <a:t>delay and unnecessary confusion</a:t>
            </a:r>
            <a:r>
              <a:rPr lang="en-US" altLang="zh-CN" sz="1600" dirty="0" smtClean="0"/>
              <a:t>.</a:t>
            </a:r>
            <a:endParaRPr lang="en-US" altLang="zh-CN" sz="1600" dirty="0"/>
          </a:p>
        </p:txBody>
      </p:sp>
      <p:sp>
        <p:nvSpPr>
          <p:cNvPr id="3" name="矩形 2"/>
          <p:cNvSpPr/>
          <p:nvPr/>
        </p:nvSpPr>
        <p:spPr>
          <a:xfrm>
            <a:off x="5094334" y="1835675"/>
            <a:ext cx="1065654" cy="1919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transport</a:t>
            </a:r>
            <a:endParaRPr lang="zh-CN" altLang="en-US" sz="1600" dirty="0">
              <a:solidFill>
                <a:srgbClr val="0070C0"/>
              </a:solidFill>
              <a:latin typeface="Calibri" panose="020F0502020204030204" pitchFamily="34" charset="0"/>
            </a:endParaRPr>
          </a:p>
        </p:txBody>
      </p:sp>
      <p:sp>
        <p:nvSpPr>
          <p:cNvPr id="7" name="矩形 6"/>
          <p:cNvSpPr/>
          <p:nvPr/>
        </p:nvSpPr>
        <p:spPr>
          <a:xfrm>
            <a:off x="4169587" y="2108160"/>
            <a:ext cx="1065654" cy="1716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dismantle</a:t>
            </a:r>
            <a:r>
              <a:rPr lang="en-US" altLang="zh-CN" dirty="0" smtClean="0">
                <a:solidFill>
                  <a:schemeClr val="tx1"/>
                </a:solidFill>
              </a:rPr>
              <a:t> </a:t>
            </a:r>
            <a:endParaRPr lang="zh-CN" altLang="en-US" dirty="0">
              <a:solidFill>
                <a:schemeClr val="tx1"/>
              </a:solidFill>
            </a:endParaRPr>
          </a:p>
        </p:txBody>
      </p:sp>
      <p:sp>
        <p:nvSpPr>
          <p:cNvPr id="8" name="矩形 7"/>
          <p:cNvSpPr/>
          <p:nvPr/>
        </p:nvSpPr>
        <p:spPr>
          <a:xfrm>
            <a:off x="1967440" y="2908205"/>
            <a:ext cx="1174522" cy="1581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dirty="0">
                <a:solidFill>
                  <a:srgbClr val="0070C0"/>
                </a:solidFill>
                <a:latin typeface="Calibri" panose="020F0502020204030204" pitchFamily="34" charset="0"/>
              </a:rPr>
              <a:t>move-out</a:t>
            </a:r>
            <a:endParaRPr lang="zh-CN" altLang="en-US" sz="1600" dirty="0">
              <a:solidFill>
                <a:srgbClr val="0070C0"/>
              </a:solidFill>
              <a:latin typeface="Calibri" panose="020F0502020204030204" pitchFamily="34" charset="0"/>
            </a:endParaRPr>
          </a:p>
        </p:txBody>
      </p:sp>
      <p:sp>
        <p:nvSpPr>
          <p:cNvPr id="9" name="矩形 8"/>
          <p:cNvSpPr/>
          <p:nvPr/>
        </p:nvSpPr>
        <p:spPr>
          <a:xfrm>
            <a:off x="3141961" y="3403217"/>
            <a:ext cx="1251283" cy="1539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dirty="0">
                <a:solidFill>
                  <a:srgbClr val="0070C0"/>
                </a:solidFill>
                <a:latin typeface="Calibri" panose="020F0502020204030204" pitchFamily="34" charset="0"/>
              </a:rPr>
              <a:t>exhibitions</a:t>
            </a:r>
            <a:endParaRPr lang="zh-CN" altLang="en-US" sz="1600" dirty="0">
              <a:solidFill>
                <a:srgbClr val="0070C0"/>
              </a:solidFill>
              <a:latin typeface="Calibri" panose="020F0502020204030204" pitchFamily="34" charset="0"/>
            </a:endParaRPr>
          </a:p>
        </p:txBody>
      </p:sp>
      <p:sp>
        <p:nvSpPr>
          <p:cNvPr id="10" name="矩形 9"/>
          <p:cNvSpPr/>
          <p:nvPr/>
        </p:nvSpPr>
        <p:spPr>
          <a:xfrm>
            <a:off x="5955059" y="3698852"/>
            <a:ext cx="803251" cy="1138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dirty="0">
                <a:solidFill>
                  <a:srgbClr val="0070C0"/>
                </a:solidFill>
                <a:latin typeface="Calibri" panose="020F0502020204030204" pitchFamily="34" charset="0"/>
              </a:rPr>
              <a:t>display</a:t>
            </a:r>
            <a:endParaRPr lang="zh-CN" altLang="en-US" sz="1600" dirty="0">
              <a:solidFill>
                <a:srgbClr val="0070C0"/>
              </a:solidFill>
              <a:latin typeface="Calibri" panose="020F0502020204030204" pitchFamily="34" charset="0"/>
            </a:endParaRPr>
          </a:p>
        </p:txBody>
      </p:sp>
      <p:sp>
        <p:nvSpPr>
          <p:cNvPr id="11" name="矩形 10"/>
          <p:cNvSpPr/>
          <p:nvPr/>
        </p:nvSpPr>
        <p:spPr>
          <a:xfrm>
            <a:off x="645910" y="4413871"/>
            <a:ext cx="1004135" cy="142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dirty="0">
                <a:solidFill>
                  <a:srgbClr val="0070C0"/>
                </a:solidFill>
                <a:latin typeface="Calibri" panose="020F0502020204030204" pitchFamily="34" charset="0"/>
              </a:rPr>
              <a:t>products</a:t>
            </a:r>
            <a:endParaRPr lang="zh-CN" altLang="en-US" sz="1600" dirty="0">
              <a:solidFill>
                <a:srgbClr val="0070C0"/>
              </a:solidFill>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112227"/>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933575" y="695184"/>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Post-show Dismantling</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857250" y="1193456"/>
            <a:ext cx="6734175" cy="5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447675" y="1892300"/>
            <a:ext cx="8083550" cy="2923877"/>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r>
              <a:rPr lang="en-US" altLang="zh-CN" sz="2000" dirty="0">
                <a:solidFill>
                  <a:srgbClr val="000000"/>
                </a:solidFill>
                <a:latin typeface="Arial" panose="020B0604020202020204" pitchFamily="34" charset="0"/>
              </a:rPr>
              <a:t>1. Why should organizers hire a professional team to dismantle the booths?</a:t>
            </a:r>
            <a:endParaRPr lang="en-US" altLang="zh-CN" sz="1800" dirty="0">
              <a:solidFill>
                <a:srgbClr val="000000"/>
              </a:solidFill>
              <a:latin typeface="Arial" panose="020B0604020202020204" pitchFamily="34" charset="0"/>
            </a:endParaRPr>
          </a:p>
          <a:p>
            <a:pPr marL="358775" indent="-358775"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It will be cost effective and free organizers to deal with other details.</a:t>
            </a:r>
            <a:endParaRPr lang="en-US" altLang="zh-CN" sz="1800" u="sng" dirty="0">
              <a:solidFill>
                <a:srgbClr val="000000"/>
              </a:solidFill>
              <a:latin typeface="Arial" panose="020B0604020202020204" pitchFamily="34" charset="0"/>
            </a:endParaRPr>
          </a:p>
          <a:p>
            <a:pPr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Why should exhibit and display materials still be kept when the show is over?</a:t>
            </a:r>
            <a:endParaRPr lang="en-US" altLang="zh-CN" sz="1800" dirty="0">
              <a:solidFill>
                <a:srgbClr val="000000"/>
              </a:solidFill>
              <a:latin typeface="Arial" panose="020B0604020202020204" pitchFamily="34" charset="0"/>
            </a:endParaRPr>
          </a:p>
          <a:p>
            <a:pPr marL="269875" indent="-269875"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They can continue to serve for future exhibitions.</a:t>
            </a:r>
            <a:endParaRPr lang="en-US" altLang="zh-CN" sz="1800" u="sng" dirty="0">
              <a:solidFill>
                <a:srgbClr val="000000"/>
              </a:solidFill>
              <a:latin typeface="Arial" panose="020B0604020202020204" pitchFamily="34" charset="0"/>
            </a:endParaRPr>
          </a:p>
          <a:p>
            <a:pPr marL="358775" indent="-358775"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3.  Can an exhibitor give away his/her products at the end of the show?</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No. This will cause embarrassing delay and unnecessary confusion.</a:t>
            </a:r>
            <a:endParaRPr lang="en-US" altLang="zh-CN" sz="18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416123"/>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Rectangle 3"/>
          <p:cNvSpPr txBox="1"/>
          <p:nvPr/>
        </p:nvSpPr>
        <p:spPr>
          <a:xfrm>
            <a:off x="798396" y="1612399"/>
            <a:ext cx="7868084" cy="197852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None/>
            </a:pPr>
            <a:r>
              <a:rPr lang="en-US" altLang="zh-CN" sz="1800" dirty="0"/>
              <a:t>A customer satisfaction questionnaire is a simple, productive tool to aid an organization in obtaining constructive feedback from both existing and potential customers. Feedback from the target audience could determine whether the business succeeds or fails. A well-designed questionnaire can help identify clients’ habits and determine their satisfaction with features of products or services or their inclination to purchase the products or services. It can also help the organization to better define its customer base.   </a:t>
            </a:r>
            <a:endParaRPr lang="en-US" altLang="zh-CN" sz="1800" dirty="0"/>
          </a:p>
          <a:p>
            <a:pPr marL="60325" indent="269875" algn="just">
              <a:lnSpc>
                <a:spcPct val="80000"/>
              </a:lnSpc>
              <a:buFont typeface="Arial" panose="020B0604020202020204" pitchFamily="34" charset="0"/>
              <a:buNone/>
            </a:pPr>
            <a:endParaRPr lang="en-US" altLang="zh-CN" sz="18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320873"/>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Rectangle 3"/>
          <p:cNvSpPr txBox="1"/>
          <p:nvPr/>
        </p:nvSpPr>
        <p:spPr>
          <a:xfrm>
            <a:off x="731721" y="1136149"/>
            <a:ext cx="7868084" cy="349617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None/>
            </a:pPr>
            <a:r>
              <a:rPr lang="en-US" altLang="zh-CN" sz="1800" b="1" dirty="0"/>
              <a:t>The following are some suggestions for designing a questionnaire:</a:t>
            </a:r>
            <a:endParaRPr lang="en-US" altLang="zh-CN" sz="1800" b="1" dirty="0"/>
          </a:p>
          <a:p>
            <a:pPr marL="60325" indent="269875" algn="just">
              <a:lnSpc>
                <a:spcPct val="80000"/>
              </a:lnSpc>
              <a:buNone/>
            </a:pPr>
            <a:r>
              <a:rPr lang="en-US" altLang="zh-CN" sz="1800" dirty="0"/>
              <a:t>• deciding what information to gather from the survey</a:t>
            </a:r>
            <a:endParaRPr lang="en-US" altLang="zh-CN" sz="1800" dirty="0"/>
          </a:p>
          <a:p>
            <a:pPr marL="60325" indent="269875" algn="just">
              <a:lnSpc>
                <a:spcPct val="80000"/>
              </a:lnSpc>
              <a:buNone/>
            </a:pPr>
            <a:r>
              <a:rPr lang="en-US" altLang="zh-CN" sz="1800" dirty="0"/>
              <a:t>• asking only those questions that will provide useful information</a:t>
            </a:r>
            <a:endParaRPr lang="en-US" altLang="zh-CN" sz="1800" dirty="0"/>
          </a:p>
          <a:p>
            <a:pPr marL="60325" indent="269875" algn="just">
              <a:lnSpc>
                <a:spcPct val="80000"/>
              </a:lnSpc>
              <a:buNone/>
            </a:pPr>
            <a:r>
              <a:rPr lang="en-US" altLang="zh-CN" sz="1800" dirty="0"/>
              <a:t>• making the questions easy for almost anyone to understand</a:t>
            </a:r>
            <a:endParaRPr lang="en-US" altLang="zh-CN" sz="1800" dirty="0"/>
          </a:p>
          <a:p>
            <a:pPr marL="60325" indent="269875" algn="just">
              <a:lnSpc>
                <a:spcPct val="80000"/>
              </a:lnSpc>
              <a:buNone/>
            </a:pPr>
            <a:r>
              <a:rPr lang="en-US" altLang="zh-CN" sz="1800" dirty="0"/>
              <a:t>• arranging the questions in logical order and making them evolve from </a:t>
            </a:r>
            <a:endParaRPr lang="en-US" altLang="zh-CN" sz="1800" dirty="0"/>
          </a:p>
          <a:p>
            <a:pPr marL="60325" indent="269875" algn="just">
              <a:lnSpc>
                <a:spcPct val="80000"/>
              </a:lnSpc>
              <a:buNone/>
            </a:pPr>
            <a:r>
              <a:rPr lang="en-US" altLang="zh-CN" sz="1800" dirty="0"/>
              <a:t>   general to specific</a:t>
            </a:r>
            <a:endParaRPr lang="en-US" altLang="zh-CN" sz="1800" dirty="0"/>
          </a:p>
          <a:p>
            <a:pPr marL="60325" indent="269875" algn="just">
              <a:lnSpc>
                <a:spcPct val="80000"/>
              </a:lnSpc>
              <a:buNone/>
            </a:pPr>
            <a:r>
              <a:rPr lang="en-US" altLang="zh-CN" sz="1800" dirty="0"/>
              <a:t>• using multiple-choice questions whenever possible</a:t>
            </a:r>
            <a:endParaRPr lang="en-US" altLang="zh-CN" sz="1800" dirty="0"/>
          </a:p>
          <a:p>
            <a:pPr marL="60325" indent="269875" algn="just">
              <a:lnSpc>
                <a:spcPct val="80000"/>
              </a:lnSpc>
              <a:buNone/>
            </a:pPr>
            <a:r>
              <a:rPr lang="en-US" altLang="zh-CN" sz="1800" dirty="0"/>
              <a:t>• avoiding leading questions that might generate negative responses</a:t>
            </a:r>
            <a:endParaRPr lang="en-US" altLang="zh-CN" sz="1800" dirty="0"/>
          </a:p>
          <a:p>
            <a:pPr marL="60325" indent="269875" algn="just">
              <a:lnSpc>
                <a:spcPct val="80000"/>
              </a:lnSpc>
              <a:buNone/>
            </a:pPr>
            <a:r>
              <a:rPr lang="en-US" altLang="zh-CN" sz="1800" dirty="0"/>
              <a:t>• using the same rating scale throughout the survey for questions requiring the </a:t>
            </a:r>
            <a:endParaRPr lang="en-US" altLang="zh-CN" sz="1800" dirty="0"/>
          </a:p>
          <a:p>
            <a:pPr marL="60325" indent="269875" algn="just">
              <a:lnSpc>
                <a:spcPct val="80000"/>
              </a:lnSpc>
              <a:buNone/>
            </a:pPr>
            <a:r>
              <a:rPr lang="en-US" altLang="zh-CN" sz="1800" dirty="0"/>
              <a:t>    respondent to rate items</a:t>
            </a:r>
            <a:endParaRPr lang="en-US" altLang="zh-CN" sz="1800" dirty="0"/>
          </a:p>
          <a:p>
            <a:pPr marL="60325" indent="269875" algn="just">
              <a:lnSpc>
                <a:spcPct val="80000"/>
              </a:lnSpc>
              <a:buNone/>
            </a:pPr>
            <a:r>
              <a:rPr lang="en-US" altLang="zh-CN" sz="1800" dirty="0"/>
              <a:t>• testing the survey on some people beforehand</a:t>
            </a:r>
            <a:endParaRPr lang="en-US" altLang="zh-CN" sz="18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533775" y="530634"/>
            <a:ext cx="2835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Sample 1</a:t>
            </a:r>
            <a:endParaRPr lang="zh-CN" altLang="en-US" sz="2000" b="1" dirty="0">
              <a:solidFill>
                <a:srgbClr val="0070C0"/>
              </a:solidFill>
              <a:latin typeface="Arial" panose="020B0604020202020204" pitchFamily="34" charset="0"/>
            </a:endParaRPr>
          </a:p>
        </p:txBody>
      </p:sp>
      <p:pic>
        <p:nvPicPr>
          <p:cNvPr id="5" name="图片 4"/>
          <p:cNvPicPr>
            <a:picLocks noChangeAspect="1"/>
          </p:cNvPicPr>
          <p:nvPr/>
        </p:nvPicPr>
        <p:blipFill>
          <a:blip r:embed="rId1"/>
          <a:stretch>
            <a:fillRect/>
          </a:stretch>
        </p:blipFill>
        <p:spPr>
          <a:xfrm>
            <a:off x="2342882" y="843238"/>
            <a:ext cx="3726613" cy="424890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533775" y="530634"/>
            <a:ext cx="2835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Sample 1</a:t>
            </a:r>
            <a:endParaRPr lang="zh-CN" altLang="en-US" sz="2000" b="1" dirty="0">
              <a:solidFill>
                <a:srgbClr val="0070C0"/>
              </a:solidFill>
              <a:latin typeface="Arial" panose="020B0604020202020204" pitchFamily="34" charset="0"/>
            </a:endParaRPr>
          </a:p>
        </p:txBody>
      </p:sp>
      <p:pic>
        <p:nvPicPr>
          <p:cNvPr id="3" name="图片 2"/>
          <p:cNvPicPr>
            <a:picLocks noChangeAspect="1"/>
          </p:cNvPicPr>
          <p:nvPr/>
        </p:nvPicPr>
        <p:blipFill>
          <a:blip r:embed="rId1"/>
          <a:stretch>
            <a:fillRect/>
          </a:stretch>
        </p:blipFill>
        <p:spPr>
          <a:xfrm>
            <a:off x="1615154" y="1094409"/>
            <a:ext cx="5475140" cy="33185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1" y="42048"/>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025525" y="838577"/>
            <a:ext cx="78105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1  </a:t>
            </a:r>
            <a:r>
              <a:rPr lang="en-US" altLang="zh-CN" sz="2000" dirty="0">
                <a:solidFill>
                  <a:srgbClr val="0070C0"/>
                </a:solidFill>
              </a:rPr>
              <a:t>Fill in the form with related questions asked in the above sample.</a:t>
            </a:r>
            <a:endParaRPr lang="en-US" altLang="zh-CN" sz="2000" dirty="0">
              <a:solidFill>
                <a:srgbClr val="0070C0"/>
              </a:solidFill>
            </a:endParaRPr>
          </a:p>
        </p:txBody>
      </p:sp>
      <p:graphicFrame>
        <p:nvGraphicFramePr>
          <p:cNvPr id="3" name="Group 35"/>
          <p:cNvGraphicFramePr/>
          <p:nvPr/>
        </p:nvGraphicFramePr>
        <p:xfrm>
          <a:off x="332373" y="1463656"/>
          <a:ext cx="8373978" cy="3474971"/>
        </p:xfrm>
        <a:graphic>
          <a:graphicData uri="http://schemas.openxmlformats.org/drawingml/2006/table">
            <a:tbl>
              <a:tblPr/>
              <a:tblGrid>
                <a:gridCol w="2834897"/>
                <a:gridCol w="5539081"/>
              </a:tblGrid>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Topics</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Questions Asked</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35327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Responsiveness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Professionalism</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Environment </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Technical support</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42211">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Likes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5582">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Dislikes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5582">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Decision-making</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5582">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Recommendation</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1" y="42048"/>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130300" y="733802"/>
            <a:ext cx="78009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1  </a:t>
            </a:r>
            <a:r>
              <a:rPr lang="en-US" altLang="zh-CN" sz="2000" dirty="0">
                <a:solidFill>
                  <a:srgbClr val="0070C0"/>
                </a:solidFill>
              </a:rPr>
              <a:t>Fill in the form with related questions asked in the above sample.</a:t>
            </a:r>
            <a:endParaRPr lang="en-US" altLang="zh-CN" sz="2000" dirty="0">
              <a:solidFill>
                <a:srgbClr val="0070C0"/>
              </a:solidFill>
            </a:endParaRPr>
          </a:p>
        </p:txBody>
      </p:sp>
      <p:graphicFrame>
        <p:nvGraphicFramePr>
          <p:cNvPr id="3" name="Group 35"/>
          <p:cNvGraphicFramePr/>
          <p:nvPr/>
        </p:nvGraphicFramePr>
        <p:xfrm>
          <a:off x="488138" y="1433129"/>
          <a:ext cx="8402828" cy="2698859"/>
        </p:xfrm>
        <a:graphic>
          <a:graphicData uri="http://schemas.openxmlformats.org/drawingml/2006/table">
            <a:tbl>
              <a:tblPr/>
              <a:tblGrid>
                <a:gridCol w="2689151"/>
                <a:gridCol w="5713677"/>
              </a:tblGrid>
              <a:tr h="42996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Topics</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Questions Asked</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33287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Responsiveness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3287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Professionalism</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3287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Environment </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75377">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Technical support</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53762">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Likes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4" name="文本框 3"/>
          <p:cNvSpPr txBox="1"/>
          <p:nvPr/>
        </p:nvSpPr>
        <p:spPr>
          <a:xfrm>
            <a:off x="3203837" y="1959429"/>
            <a:ext cx="4895134"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51F7C"/>
                </a:solidFill>
                <a:latin typeface="Arial" panose="020B0604020202020204" pitchFamily="34" charset="0"/>
              </a:rPr>
              <a:t>How do you rate our responsiveness?</a:t>
            </a:r>
            <a:endParaRPr lang="zh-CN" altLang="en-US" dirty="0">
              <a:solidFill>
                <a:srgbClr val="051F7C"/>
              </a:solidFill>
              <a:latin typeface="Arial" panose="020B0604020202020204" pitchFamily="34" charset="0"/>
            </a:endParaRPr>
          </a:p>
        </p:txBody>
      </p:sp>
      <p:sp>
        <p:nvSpPr>
          <p:cNvPr id="5" name="文本框 4"/>
          <p:cNvSpPr txBox="1"/>
          <p:nvPr/>
        </p:nvSpPr>
        <p:spPr>
          <a:xfrm>
            <a:off x="3203837" y="2315333"/>
            <a:ext cx="4654503"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51F7C"/>
                </a:solidFill>
                <a:latin typeface="Arial" panose="020B0604020202020204" pitchFamily="34" charset="0"/>
              </a:rPr>
              <a:t>How do you rate our professionalism?</a:t>
            </a:r>
            <a:endParaRPr lang="zh-CN" altLang="en-US" dirty="0">
              <a:solidFill>
                <a:srgbClr val="051F7C"/>
              </a:solidFill>
              <a:latin typeface="Arial" panose="020B0604020202020204" pitchFamily="34" charset="0"/>
            </a:endParaRPr>
          </a:p>
        </p:txBody>
      </p:sp>
      <p:sp>
        <p:nvSpPr>
          <p:cNvPr id="6" name="文本框 5"/>
          <p:cNvSpPr txBox="1"/>
          <p:nvPr/>
        </p:nvSpPr>
        <p:spPr>
          <a:xfrm>
            <a:off x="3203837" y="2707709"/>
            <a:ext cx="4915759"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51F7C"/>
                </a:solidFill>
                <a:latin typeface="Arial" panose="020B0604020202020204" pitchFamily="34" charset="0"/>
              </a:rPr>
              <a:t>How do you rate our exhibition environment?</a:t>
            </a:r>
            <a:endParaRPr lang="zh-CN" altLang="en-US" dirty="0">
              <a:solidFill>
                <a:srgbClr val="051F7C"/>
              </a:solidFill>
              <a:latin typeface="Arial" panose="020B0604020202020204" pitchFamily="34" charset="0"/>
            </a:endParaRPr>
          </a:p>
        </p:txBody>
      </p:sp>
      <p:sp>
        <p:nvSpPr>
          <p:cNvPr id="8" name="文本框 7"/>
          <p:cNvSpPr txBox="1"/>
          <p:nvPr/>
        </p:nvSpPr>
        <p:spPr>
          <a:xfrm>
            <a:off x="3203837" y="3100085"/>
            <a:ext cx="5452024" cy="523220"/>
          </a:xfrm>
          <a:prstGeom prst="rect">
            <a:avLst/>
          </a:prstGeom>
          <a:noFill/>
        </p:spPr>
        <p:txBody>
          <a:bodyPr wrap="square" rtlCol="0">
            <a:spAutoFit/>
          </a:bodyPr>
          <a:lstStyle/>
          <a:p>
            <a:r>
              <a:rPr lang="en-GB" altLang="zh-CN" dirty="0">
                <a:solidFill>
                  <a:srgbClr val="051F7C"/>
                </a:solidFill>
                <a:latin typeface="Arial" panose="020B0604020202020204" pitchFamily="34" charset="0"/>
              </a:rPr>
              <a:t>If you’ve received any technical support, how do you rate the technical competence of our </a:t>
            </a:r>
            <a:r>
              <a:rPr lang="en-GB" altLang="zh-CN" dirty="0" smtClean="0">
                <a:solidFill>
                  <a:srgbClr val="051F7C"/>
                </a:solidFill>
                <a:latin typeface="Arial" panose="020B0604020202020204" pitchFamily="34" charset="0"/>
              </a:rPr>
              <a:t>staff?</a:t>
            </a:r>
            <a:endParaRPr lang="zh-CN" altLang="en-US" dirty="0"/>
          </a:p>
        </p:txBody>
      </p:sp>
      <p:sp>
        <p:nvSpPr>
          <p:cNvPr id="9" name="文本框 8"/>
          <p:cNvSpPr txBox="1"/>
          <p:nvPr/>
        </p:nvSpPr>
        <p:spPr>
          <a:xfrm>
            <a:off x="3203837" y="3743801"/>
            <a:ext cx="5452024"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51F7C"/>
                </a:solidFill>
                <a:latin typeface="Arial" panose="020B0604020202020204" pitchFamily="34" charset="0"/>
              </a:rPr>
              <a:t>What do you like about our exhibition service? Give examples.</a:t>
            </a:r>
            <a:endParaRPr lang="zh-CN" altLang="en-US"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1" y="235777"/>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073150" y="927531"/>
            <a:ext cx="78009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1  </a:t>
            </a:r>
            <a:r>
              <a:rPr lang="en-US" altLang="zh-CN" sz="2000" dirty="0">
                <a:solidFill>
                  <a:srgbClr val="0070C0"/>
                </a:solidFill>
              </a:rPr>
              <a:t>Fill in the form with related questions asked in the above sample.</a:t>
            </a:r>
            <a:endParaRPr lang="en-US" altLang="zh-CN" sz="2000" dirty="0">
              <a:solidFill>
                <a:srgbClr val="0070C0"/>
              </a:solidFill>
            </a:endParaRPr>
          </a:p>
        </p:txBody>
      </p:sp>
      <p:graphicFrame>
        <p:nvGraphicFramePr>
          <p:cNvPr id="3" name="Group 35"/>
          <p:cNvGraphicFramePr/>
          <p:nvPr/>
        </p:nvGraphicFramePr>
        <p:xfrm>
          <a:off x="293343" y="1680779"/>
          <a:ext cx="8637932" cy="2151864"/>
        </p:xfrm>
        <a:graphic>
          <a:graphicData uri="http://schemas.openxmlformats.org/drawingml/2006/table">
            <a:tbl>
              <a:tblPr/>
              <a:tblGrid>
                <a:gridCol w="2924255"/>
                <a:gridCol w="5713677"/>
              </a:tblGrid>
              <a:tr h="429966">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Topics</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Questions Asked</a:t>
                      </a:r>
                      <a:endParaRPr kumimoji="0" lang="zh-CN" altLang="en-US" sz="25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514354">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Dislikes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8253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Decision-making</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8253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Recommendation</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4" name="文本框 3"/>
          <p:cNvSpPr txBox="1"/>
          <p:nvPr/>
        </p:nvSpPr>
        <p:spPr>
          <a:xfrm>
            <a:off x="3293215" y="2234436"/>
            <a:ext cx="5527651"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51F7C"/>
                </a:solidFill>
                <a:latin typeface="Arial" panose="020B0604020202020204" pitchFamily="34" charset="0"/>
              </a:rPr>
              <a:t>What do you dislike about our exhibition service? Give examples.</a:t>
            </a:r>
            <a:endParaRPr lang="zh-CN" altLang="en-US" dirty="0">
              <a:solidFill>
                <a:srgbClr val="051F7C"/>
              </a:solidFill>
              <a:latin typeface="Arial" panose="020B0604020202020204" pitchFamily="34" charset="0"/>
            </a:endParaRPr>
          </a:p>
        </p:txBody>
      </p:sp>
      <p:sp>
        <p:nvSpPr>
          <p:cNvPr id="5" name="文本框 4"/>
          <p:cNvSpPr txBox="1"/>
          <p:nvPr/>
        </p:nvSpPr>
        <p:spPr>
          <a:xfrm>
            <a:off x="3293215" y="2756711"/>
            <a:ext cx="5335146" cy="523220"/>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51F7C"/>
                </a:solidFill>
                <a:latin typeface="Arial" panose="020B0604020202020204" pitchFamily="34" charset="0"/>
              </a:rPr>
              <a:t>What are the factors that influence your decision to attend our exhibition?</a:t>
            </a:r>
            <a:endParaRPr lang="zh-CN" altLang="en-US" dirty="0">
              <a:solidFill>
                <a:srgbClr val="051F7C"/>
              </a:solidFill>
              <a:latin typeface="Arial" panose="020B0604020202020204" pitchFamily="34" charset="0"/>
            </a:endParaRPr>
          </a:p>
        </p:txBody>
      </p:sp>
      <p:sp>
        <p:nvSpPr>
          <p:cNvPr id="6" name="文本框 5"/>
          <p:cNvSpPr txBox="1"/>
          <p:nvPr/>
        </p:nvSpPr>
        <p:spPr>
          <a:xfrm>
            <a:off x="3293215" y="3431732"/>
            <a:ext cx="5252643" cy="307777"/>
          </a:xfrm>
          <a:prstGeom prst="rect">
            <a:avLst/>
          </a:prstGeom>
          <a:noFill/>
        </p:spPr>
        <p:txBody>
          <a:bodyPr wrap="square" rtlCol="0">
            <a:spAutoFit/>
          </a:bodyPr>
          <a:lstStyle/>
          <a:p>
            <a:pPr lvl="0" defTabSz="914400" fontAlgn="base">
              <a:spcBef>
                <a:spcPct val="0"/>
              </a:spcBef>
              <a:spcAft>
                <a:spcPct val="0"/>
              </a:spcAft>
            </a:pPr>
            <a:r>
              <a:rPr lang="en-GB" altLang="zh-CN" dirty="0">
                <a:solidFill>
                  <a:srgbClr val="051F7C"/>
                </a:solidFill>
                <a:latin typeface="Arial" panose="020B0604020202020204" pitchFamily="34" charset="0"/>
              </a:rPr>
              <a:t>Would you recommend our exhibition to others?</a:t>
            </a:r>
            <a:endParaRPr lang="zh-CN" altLang="en-US" dirty="0">
              <a:solidFill>
                <a:srgbClr val="051F7C"/>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781799"/>
            <a:ext cx="7791451" cy="266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None/>
            </a:pPr>
            <a:r>
              <a:rPr lang="en-US" altLang="zh-CN" sz="2000" dirty="0">
                <a:latin typeface="Arial" panose="020B0604020202020204" pitchFamily="34" charset="0"/>
              </a:rPr>
              <a:t> </a:t>
            </a:r>
            <a:r>
              <a:rPr lang="en-US" altLang="zh-CN" sz="2000" u="sng" dirty="0">
                <a:latin typeface="Arial" panose="020B0604020202020204" pitchFamily="34" charset="0"/>
              </a:rPr>
              <a:t>Stella Li:</a:t>
            </a:r>
            <a:endParaRPr lang="en-US" altLang="zh-CN" sz="2000" u="sng" dirty="0">
              <a:latin typeface="Arial" panose="020B0604020202020204" pitchFamily="34" charset="0"/>
            </a:endParaRPr>
          </a:p>
          <a:p>
            <a:pPr>
              <a:buNone/>
            </a:pPr>
            <a:r>
              <a:rPr lang="en-US" altLang="zh-CN" sz="2000" dirty="0">
                <a:latin typeface="Arial" panose="020B0604020202020204" pitchFamily="34" charset="0"/>
              </a:rPr>
              <a:t> 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a:t>
            </a:r>
            <a:endParaRPr lang="zh-CN" altLang="en-US" sz="2000" dirty="0"/>
          </a:p>
        </p:txBody>
      </p:sp>
      <p:sp>
        <p:nvSpPr>
          <p:cNvPr id="4" name="圆角矩形 6">
            <a:hlinkClick r:id="rId1" action="ppaction://hlinkfile"/>
          </p:cNvPr>
          <p:cNvSpPr>
            <a:spLocks noChangeArrowheads="1"/>
          </p:cNvSpPr>
          <p:nvPr/>
        </p:nvSpPr>
        <p:spPr bwMode="auto">
          <a:xfrm>
            <a:off x="947387" y="902163"/>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81074" y="810314"/>
            <a:ext cx="8016876"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Reminding an exhibitor to move out of the     </a:t>
            </a:r>
            <a:endParaRPr lang="en-US" altLang="zh-CN" sz="2400" dirty="0">
              <a:solidFill>
                <a:srgbClr val="996600"/>
              </a:solidFill>
              <a:latin typeface="Arial" panose="020B0604020202020204" pitchFamily="34" charset="0"/>
            </a:endParaRPr>
          </a:p>
          <a:p>
            <a:pPr>
              <a:buNone/>
            </a:pPr>
            <a:r>
              <a:rPr lang="en-US" altLang="zh-CN" sz="2400" dirty="0">
                <a:solidFill>
                  <a:srgbClr val="996600"/>
                </a:solidFill>
                <a:latin typeface="Arial" panose="020B0604020202020204" pitchFamily="34" charset="0"/>
              </a:rPr>
              <a:t>                         venue within the set time</a:t>
            </a:r>
            <a:endParaRPr lang="en-US" altLang="zh-CN" sz="2000" dirty="0">
              <a:latin typeface="Arial" panose="020B0604020202020204" pitchFamily="34" charset="0"/>
            </a:endParaRPr>
          </a:p>
        </p:txBody>
      </p:sp>
      <p:pic>
        <p:nvPicPr>
          <p:cNvPr id="6" name="Unit 6 Part 1 Dialog 1">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501900" y="4085420"/>
            <a:ext cx="4064000" cy="3587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68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4" y="1689099"/>
            <a:ext cx="8044214" cy="325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None/>
            </a:pPr>
            <a:r>
              <a:rPr lang="en-US" altLang="zh-CN" sz="1800" dirty="0">
                <a:latin typeface="Arial" panose="020B0604020202020204" pitchFamily="34" charset="0"/>
              </a:rPr>
              <a:t>1. Can we dismantle our display items right now?</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2. the dismantling of the booths can be started only after</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3. Can you tell me the earliest possible time for dismantling?</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4. Empties will be available after</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5. When will the official forwarding agent come into the exhibition venue?</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6. The exhibition venue will be closed after</a:t>
            </a:r>
            <a:endParaRPr lang="en-US" altLang="zh-CN"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962926" y="777190"/>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8" name="内容占位符 4"/>
          <p:cNvSpPr/>
          <p:nvPr/>
        </p:nvSpPr>
        <p:spPr bwMode="auto">
          <a:xfrm>
            <a:off x="1028699" y="715064"/>
            <a:ext cx="8016876"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Reminding an exhibitor to move out of the     </a:t>
            </a:r>
            <a:endParaRPr lang="en-US" altLang="zh-CN" sz="2400" dirty="0">
              <a:solidFill>
                <a:srgbClr val="996600"/>
              </a:solidFill>
              <a:latin typeface="Arial" panose="020B0604020202020204" pitchFamily="34" charset="0"/>
            </a:endParaRPr>
          </a:p>
          <a:p>
            <a:pPr>
              <a:buNone/>
            </a:pPr>
            <a:r>
              <a:rPr lang="en-US" altLang="zh-CN" sz="2400" dirty="0">
                <a:solidFill>
                  <a:srgbClr val="996600"/>
                </a:solidFill>
                <a:latin typeface="Arial" panose="020B0604020202020204" pitchFamily="34" charset="0"/>
              </a:rPr>
              <a:t>                         venue within the set time</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47387" y="902163"/>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81074" y="810314"/>
            <a:ext cx="8016876"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Reminding an exhibitor to move out of the     </a:t>
            </a:r>
            <a:endParaRPr lang="en-US" altLang="zh-CN" sz="2400" dirty="0">
              <a:solidFill>
                <a:srgbClr val="996600"/>
              </a:solidFill>
              <a:latin typeface="Arial" panose="020B0604020202020204" pitchFamily="34" charset="0"/>
            </a:endParaRPr>
          </a:p>
          <a:p>
            <a:pPr>
              <a:buNone/>
            </a:pPr>
            <a:r>
              <a:rPr lang="en-US" altLang="zh-CN" sz="2400" dirty="0">
                <a:solidFill>
                  <a:srgbClr val="996600"/>
                </a:solidFill>
                <a:latin typeface="Arial" panose="020B0604020202020204" pitchFamily="34" charset="0"/>
              </a:rPr>
              <a:t>                         venue within the set time</a:t>
            </a:r>
            <a:endParaRPr lang="en-US" altLang="zh-CN" sz="2000" dirty="0">
              <a:latin typeface="Arial" panose="020B0604020202020204" pitchFamily="34" charset="0"/>
            </a:endParaRPr>
          </a:p>
        </p:txBody>
      </p:sp>
      <p:sp>
        <p:nvSpPr>
          <p:cNvPr id="7" name="内容占位符 4"/>
          <p:cNvSpPr/>
          <p:nvPr/>
        </p:nvSpPr>
        <p:spPr bwMode="auto">
          <a:xfrm>
            <a:off x="676275" y="1991995"/>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dirty="0">
                <a:latin typeface="Arial" panose="020B0604020202020204" pitchFamily="34" charset="0"/>
              </a:rPr>
              <a:t>Hi, Chris, the show is almost over. </a:t>
            </a:r>
            <a:r>
              <a:rPr lang="en-US" altLang="zh-CN" sz="1600" u="sng" dirty="0">
                <a:latin typeface="Arial" panose="020B0604020202020204" pitchFamily="34" charset="0"/>
              </a:rPr>
              <a:t>Can we dismantle our display items right now?</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Oh. Why?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We need to return home urgently.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 am sorry but </a:t>
            </a:r>
            <a:r>
              <a:rPr lang="en-US" altLang="zh-CN" sz="1600" u="sng" dirty="0">
                <a:latin typeface="Arial" panose="020B0604020202020204" pitchFamily="34" charset="0"/>
              </a:rPr>
              <a:t>the dismantling of the booths can be started only after</a:t>
            </a:r>
            <a:r>
              <a:rPr lang="en-US" altLang="zh-CN" sz="1600" dirty="0">
                <a:latin typeface="Arial" panose="020B0604020202020204" pitchFamily="34" charset="0"/>
              </a:rPr>
              <a:t> the exhibition has ended.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I understand. </a:t>
            </a:r>
            <a:r>
              <a:rPr lang="en-US" altLang="zh-CN" sz="1600" u="sng" dirty="0">
                <a:latin typeface="Arial" panose="020B0604020202020204" pitchFamily="34" charset="0"/>
              </a:rPr>
              <a:t>Can you tell me the earliest possible time for dismantling?</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47387" y="902163"/>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81074" y="810314"/>
            <a:ext cx="8016876"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Reminding an exhibitor to move out of the     </a:t>
            </a:r>
            <a:endParaRPr lang="en-US" altLang="zh-CN" sz="2400" dirty="0">
              <a:solidFill>
                <a:srgbClr val="996600"/>
              </a:solidFill>
              <a:latin typeface="Arial" panose="020B0604020202020204" pitchFamily="34" charset="0"/>
            </a:endParaRPr>
          </a:p>
          <a:p>
            <a:pPr>
              <a:buNone/>
            </a:pPr>
            <a:r>
              <a:rPr lang="en-US" altLang="zh-CN" sz="2400" dirty="0">
                <a:solidFill>
                  <a:srgbClr val="996600"/>
                </a:solidFill>
                <a:latin typeface="Arial" panose="020B0604020202020204" pitchFamily="34" charset="0"/>
              </a:rPr>
              <a:t>                         venue within the set time</a:t>
            </a:r>
            <a:endParaRPr lang="en-US" altLang="zh-CN" sz="2000" dirty="0">
              <a:latin typeface="Arial" panose="020B0604020202020204" pitchFamily="34" charset="0"/>
            </a:endParaRPr>
          </a:p>
        </p:txBody>
      </p:sp>
      <p:sp>
        <p:nvSpPr>
          <p:cNvPr id="7" name="内容占位符 4"/>
          <p:cNvSpPr/>
          <p:nvPr/>
        </p:nvSpPr>
        <p:spPr bwMode="auto">
          <a:xfrm>
            <a:off x="676275" y="1991995"/>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It is 2:00 pm on January 7. You can get your release form at 12:00 pm and then you can dismantle and pack everything.</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We are really worried about our packing work.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Well, you don’t have to be. We have already had plans for that. Due to the extremely high volume of empty containers, from 5:00 pm to 10:00 pm on January 6, the exhibition grounds will be closed to permit delivery of empties to the stands. </a:t>
            </a:r>
            <a:r>
              <a:rPr lang="en-US" altLang="zh-CN" sz="1600" u="sng" dirty="0">
                <a:latin typeface="Arial" panose="020B0604020202020204" pitchFamily="34" charset="0"/>
              </a:rPr>
              <a:t>Empties will be available after</a:t>
            </a:r>
            <a:r>
              <a:rPr lang="en-US" altLang="zh-CN" sz="1600" dirty="0">
                <a:latin typeface="Arial" panose="020B0604020202020204" pitchFamily="34" charset="0"/>
              </a:rPr>
              <a:t> 8:00 am on January 7.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47387" y="902163"/>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81074" y="810314"/>
            <a:ext cx="8016876"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Reminding an exhibitor to move out of the     </a:t>
            </a:r>
            <a:endParaRPr lang="en-US" altLang="zh-CN" sz="2400" dirty="0">
              <a:solidFill>
                <a:srgbClr val="996600"/>
              </a:solidFill>
              <a:latin typeface="Arial" panose="020B0604020202020204" pitchFamily="34" charset="0"/>
            </a:endParaRPr>
          </a:p>
          <a:p>
            <a:pPr>
              <a:buNone/>
            </a:pPr>
            <a:r>
              <a:rPr lang="en-US" altLang="zh-CN" sz="2400" dirty="0">
                <a:solidFill>
                  <a:srgbClr val="996600"/>
                </a:solidFill>
                <a:latin typeface="Arial" panose="020B0604020202020204" pitchFamily="34" charset="0"/>
              </a:rPr>
              <a:t>                         venue within the set time</a:t>
            </a:r>
            <a:endParaRPr lang="en-US" altLang="zh-CN" sz="2000" dirty="0">
              <a:latin typeface="Arial" panose="020B0604020202020204" pitchFamily="34" charset="0"/>
            </a:endParaRPr>
          </a:p>
        </p:txBody>
      </p:sp>
      <p:sp>
        <p:nvSpPr>
          <p:cNvPr id="7" name="内容占位符 4"/>
          <p:cNvSpPr/>
          <p:nvPr/>
        </p:nvSpPr>
        <p:spPr bwMode="auto">
          <a:xfrm>
            <a:off x="676275" y="1991995"/>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That is great. </a:t>
            </a:r>
            <a:r>
              <a:rPr lang="en-US" altLang="zh-CN" sz="1600" u="sng" dirty="0">
                <a:latin typeface="Arial" panose="020B0604020202020204" pitchFamily="34" charset="0"/>
                <a:sym typeface="+mn-ea"/>
              </a:rPr>
              <a:t>When will the official forwarding agent come into the exhibition venue?</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It can come after 2:00 pm on January 7. Then you must move out efficiently. </a:t>
            </a:r>
            <a:r>
              <a:rPr lang="en-US" altLang="zh-CN" sz="1600" u="sng" dirty="0">
                <a:latin typeface="Arial" panose="020B0604020202020204" pitchFamily="34" charset="0"/>
                <a:sym typeface="+mn-ea"/>
              </a:rPr>
              <a:t>The exhibition venue will be closed after</a:t>
            </a:r>
            <a:r>
              <a:rPr lang="en-US" altLang="zh-CN" sz="1600" dirty="0">
                <a:latin typeface="Arial" panose="020B0604020202020204" pitchFamily="34" charset="0"/>
                <a:sym typeface="+mn-ea"/>
              </a:rPr>
              <a:t> 11:00 pm on January 7.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I see. Thank you very much for the information.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You are welcome!</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95012" y="13685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43876" y="746201"/>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6367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831472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3  </a:t>
            </a:r>
            <a:r>
              <a:rPr lang="en-US" altLang="zh-CN" sz="2000" dirty="0">
                <a:solidFill>
                  <a:srgbClr val="0070C0"/>
                </a:solidFill>
              </a:rPr>
              <a:t>Work in pairs. Act as Chris Davis and Stella Li and role-play the dialog.</a:t>
            </a:r>
            <a:endParaRPr lang="en-US" altLang="zh-CN" sz="2000" dirty="0">
              <a:solidFill>
                <a:srgbClr val="0070C0"/>
              </a:solidFill>
            </a:endParaRPr>
          </a:p>
        </p:txBody>
      </p:sp>
      <p:sp>
        <p:nvSpPr>
          <p:cNvPr id="8" name="内容占位符 4"/>
          <p:cNvSpPr/>
          <p:nvPr/>
        </p:nvSpPr>
        <p:spPr bwMode="auto">
          <a:xfrm>
            <a:off x="943876" y="661205"/>
            <a:ext cx="8016876"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Reminding an exhibitor to move out of the     </a:t>
            </a:r>
            <a:endParaRPr lang="en-US" altLang="zh-CN" sz="2400" dirty="0">
              <a:solidFill>
                <a:srgbClr val="996600"/>
              </a:solidFill>
              <a:latin typeface="Arial" panose="020B0604020202020204" pitchFamily="34" charset="0"/>
            </a:endParaRPr>
          </a:p>
          <a:p>
            <a:pPr>
              <a:buNone/>
            </a:pPr>
            <a:r>
              <a:rPr lang="en-US" altLang="zh-CN" sz="2400" dirty="0">
                <a:solidFill>
                  <a:srgbClr val="996600"/>
                </a:solidFill>
                <a:latin typeface="Arial" panose="020B0604020202020204" pitchFamily="34" charset="0"/>
              </a:rPr>
              <a:t>                         venue within the set time</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460500"/>
            <a:ext cx="7791451" cy="278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None/>
            </a:pPr>
            <a:r>
              <a:rPr lang="en-US" altLang="zh-CN" sz="2000" dirty="0">
                <a:latin typeface="Arial" panose="020B0604020202020204" pitchFamily="34" charset="0"/>
              </a:rPr>
              <a:t> </a:t>
            </a:r>
            <a:r>
              <a:rPr lang="en-US" altLang="zh-CN" sz="2000" u="sng" dirty="0">
                <a:latin typeface="Arial" panose="020B0604020202020204" pitchFamily="34" charset="0"/>
              </a:rPr>
              <a:t>Amy Wang: </a:t>
            </a:r>
            <a:endParaRPr lang="en-US" altLang="zh-CN" sz="2000" u="sng" dirty="0">
              <a:latin typeface="Arial" panose="020B0604020202020204" pitchFamily="34" charset="0"/>
            </a:endParaRPr>
          </a:p>
          <a:p>
            <a:pPr marL="0" inden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Kispark</a:t>
            </a:r>
            <a:r>
              <a:rPr lang="en-US" altLang="zh-CN" sz="2000" dirty="0">
                <a:latin typeface="Arial" panose="020B0604020202020204" pitchFamily="34" charset="0"/>
              </a:rPr>
              <a:t> Furniture Group, a furniture company specialized in children’s products</a:t>
            </a:r>
            <a:endParaRPr lang="zh-CN" altLang="en-US" sz="2000" dirty="0"/>
          </a:p>
        </p:txBody>
      </p:sp>
      <p:sp>
        <p:nvSpPr>
          <p:cNvPr id="4" name="圆角矩形 6">
            <a:hlinkClick r:id="rId1" action="ppaction://hlinkfile"/>
          </p:cNvPr>
          <p:cNvSpPr>
            <a:spLocks noChangeArrowheads="1"/>
          </p:cNvSpPr>
          <p:nvPr/>
        </p:nvSpPr>
        <p:spPr bwMode="auto">
          <a:xfrm>
            <a:off x="940701" y="80939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302760" y="747634"/>
            <a:ext cx="879679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Helping an exhibitor with special demands					</a:t>
            </a:r>
            <a:endParaRPr lang="en-US" altLang="zh-CN" sz="2000" dirty="0">
              <a:latin typeface="Arial" panose="020B0604020202020204" pitchFamily="34" charset="0"/>
            </a:endParaRPr>
          </a:p>
        </p:txBody>
      </p:sp>
      <p:pic>
        <p:nvPicPr>
          <p:cNvPr id="6" name="Unit 6 Part 1 Dialog 2">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435225" y="4122816"/>
            <a:ext cx="4064000" cy="2730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25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37862"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714374" y="2211229"/>
            <a:ext cx="7794626" cy="1887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1800" dirty="0">
                <a:latin typeface="Arial" panose="020B0604020202020204" pitchFamily="34" charset="0"/>
              </a:rPr>
              <a:t>1. Are you ready for moving out?</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2. The regular dismantling period ends at</a:t>
            </a:r>
            <a:endParaRPr lang="en-US" altLang="zh-CN" sz="1800" dirty="0">
              <a:latin typeface="Arial" panose="020B0604020202020204" pitchFamily="34" charset="0"/>
            </a:endParaRPr>
          </a:p>
          <a:p>
            <a:pPr marL="180975" indent="-180975">
              <a:buNone/>
            </a:pPr>
            <a:r>
              <a:rPr lang="en-US" altLang="zh-CN" sz="1800" dirty="0">
                <a:latin typeface="Arial" panose="020B0604020202020204" pitchFamily="34" charset="0"/>
              </a:rPr>
              <a:t>3. After the exhibition’s dismantling hours are over, our logistics partner   </a:t>
            </a:r>
            <a:endParaRPr lang="en-US" altLang="zh-CN" sz="1800" dirty="0">
              <a:latin typeface="Arial" panose="020B0604020202020204" pitchFamily="34" charset="0"/>
            </a:endParaRPr>
          </a:p>
          <a:p>
            <a:pPr marL="180975" indent="-180975">
              <a:buNone/>
            </a:pPr>
            <a:r>
              <a:rPr lang="en-US" altLang="zh-CN" sz="1800" dirty="0">
                <a:latin typeface="Arial" panose="020B0604020202020204" pitchFamily="34" charset="0"/>
              </a:rPr>
              <a:t>    Hunter will remove the items</a:t>
            </a:r>
            <a:endParaRPr lang="en-US" altLang="zh-CN" sz="1800" dirty="0">
              <a:latin typeface="Arial" panose="020B0604020202020204" pitchFamily="34" charset="0"/>
            </a:endParaRPr>
          </a:p>
          <a:p>
            <a:pPr>
              <a:buNone/>
            </a:pPr>
            <a:r>
              <a:rPr lang="en-US" altLang="zh-CN" sz="1800" dirty="0">
                <a:latin typeface="Arial" panose="020B0604020202020204" pitchFamily="34" charset="0"/>
              </a:rPr>
              <a:t>4. continuous electrical supply will be cut off</a:t>
            </a:r>
            <a:endParaRPr lang="en-US" altLang="zh-CN"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937862" y="805735"/>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883251" y="1528684"/>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8" name="内容占位符 4"/>
          <p:cNvSpPr/>
          <p:nvPr/>
        </p:nvSpPr>
        <p:spPr bwMode="auto">
          <a:xfrm>
            <a:off x="302760" y="747634"/>
            <a:ext cx="879679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Helping an exhibitor with special demands					</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40701" y="80939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302760" y="747634"/>
            <a:ext cx="879679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Helping an exhibitor with special demands					</a:t>
            </a:r>
            <a:endParaRPr lang="en-US" altLang="zh-CN" sz="2000" dirty="0">
              <a:latin typeface="Arial" panose="020B0604020202020204" pitchFamily="34" charset="0"/>
            </a:endParaRPr>
          </a:p>
        </p:txBody>
      </p:sp>
      <p:sp>
        <p:nvSpPr>
          <p:cNvPr id="7" name="内容占位符 4"/>
          <p:cNvSpPr/>
          <p:nvPr/>
        </p:nvSpPr>
        <p:spPr bwMode="auto">
          <a:xfrm>
            <a:off x="676275" y="1761490"/>
            <a:ext cx="7791450" cy="2839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 </a:t>
            </a:r>
            <a:r>
              <a:rPr lang="en-US" altLang="zh-CN" sz="1600" u="sng" dirty="0">
                <a:latin typeface="Arial" panose="020B0604020202020204" pitchFamily="34" charset="0"/>
                <a:sym typeface="+mn-ea"/>
              </a:rPr>
              <a:t>Are you ready for moving out?</a:t>
            </a:r>
            <a:r>
              <a:rPr lang="en-US" altLang="zh-CN" sz="1600" dirty="0">
                <a:latin typeface="Arial" panose="020B0604020202020204" pitchFamily="34" charset="0"/>
                <a:sym typeface="+mn-ea"/>
              </a:rPr>
              <a: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Amy: </a:t>
            </a:r>
            <a:r>
              <a:rPr lang="en-US" altLang="zh-CN" sz="1600" dirty="0">
                <a:latin typeface="Arial" panose="020B0604020202020204" pitchFamily="34" charset="0"/>
                <a:sym typeface="+mn-ea"/>
              </a:rPr>
              <a:t>Not yet. I am a little worried. What can we do if we need extra time for dismantling?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a:t>
            </a:r>
            <a:r>
              <a:rPr lang="en-US" altLang="zh-CN" sz="1600" u="sng" dirty="0">
                <a:latin typeface="Arial" panose="020B0604020202020204" pitchFamily="34" charset="0"/>
                <a:sym typeface="+mn-ea"/>
              </a:rPr>
              <a:t>The regular dismantling period ends at</a:t>
            </a:r>
            <a:r>
              <a:rPr lang="en-US" altLang="zh-CN" sz="1600" dirty="0">
                <a:latin typeface="Arial" panose="020B0604020202020204" pitchFamily="34" charset="0"/>
                <a:sym typeface="+mn-ea"/>
              </a:rPr>
              <a:t> 11:00 pm on January 7. If you need more time, please apply for it.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Amy:</a:t>
            </a:r>
            <a:r>
              <a:rPr lang="en-US" altLang="zh-CN" sz="1600" dirty="0">
                <a:latin typeface="Arial" panose="020B0604020202020204" pitchFamily="34" charset="0"/>
                <a:sym typeface="+mn-ea"/>
              </a:rPr>
              <a:t> Where shall I apply for it?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You can go to the Customer Services Counter. It is in Hall 4C.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Amy:</a:t>
            </a:r>
            <a:r>
              <a:rPr lang="en-US" altLang="zh-CN" sz="1600" dirty="0">
                <a:latin typeface="Arial" panose="020B0604020202020204" pitchFamily="34" charset="0"/>
                <a:sym typeface="+mn-ea"/>
              </a:rPr>
              <a:t> Thank you. Do I need to pay extra money for the delay?</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40701" y="80939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302760" y="747634"/>
            <a:ext cx="879679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Helping an exhibitor with special demands					</a:t>
            </a:r>
            <a:endParaRPr lang="en-US" altLang="zh-CN" sz="2000" dirty="0">
              <a:latin typeface="Arial" panose="020B0604020202020204" pitchFamily="34" charset="0"/>
            </a:endParaRPr>
          </a:p>
        </p:txBody>
      </p:sp>
      <p:sp>
        <p:nvSpPr>
          <p:cNvPr id="7" name="内容占位符 4"/>
          <p:cNvSpPr/>
          <p:nvPr/>
        </p:nvSpPr>
        <p:spPr bwMode="auto">
          <a:xfrm>
            <a:off x="676275" y="1753235"/>
            <a:ext cx="7791450" cy="2839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Yes. The charge is US$100 per stand per hour. Late applications will be subject to a surcharge of 100%. Extended dismantling ends at 4:00 pm on January 8 at the latest.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Amy:</a:t>
            </a:r>
            <a:r>
              <a:rPr lang="en-US" altLang="zh-CN" sz="1600" dirty="0">
                <a:latin typeface="Arial" panose="020B0604020202020204" pitchFamily="34" charset="0"/>
                <a:sym typeface="+mn-ea"/>
              </a:rPr>
              <a:t> OK. I’m afraid it is a bit expensive. We need to finish everything before the deadline.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Yes, you should. </a:t>
            </a:r>
            <a:r>
              <a:rPr lang="en-US" altLang="zh-CN" sz="1600" u="sng" dirty="0">
                <a:latin typeface="Arial" panose="020B0604020202020204" pitchFamily="34" charset="0"/>
                <a:sym typeface="+mn-ea"/>
              </a:rPr>
              <a:t>After the exhibition’s dismantling hours are over, our logistics partner Hunter will remove the items</a:t>
            </a:r>
            <a:r>
              <a:rPr lang="en-US" altLang="zh-CN" sz="1600" dirty="0">
                <a:latin typeface="Arial" panose="020B0604020202020204" pitchFamily="34" charset="0"/>
                <a:sym typeface="+mn-ea"/>
              </a:rPr>
              <a:t> left in the hall. They must be collected from the forwarding agent’s storage within one month, and the storage cost must be paid.</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40701" y="80939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302760" y="747634"/>
            <a:ext cx="879679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Helping an exhibitor with special demands					</a:t>
            </a:r>
            <a:endParaRPr lang="en-US" altLang="zh-CN" sz="2000" dirty="0">
              <a:latin typeface="Arial" panose="020B0604020202020204" pitchFamily="34" charset="0"/>
            </a:endParaRPr>
          </a:p>
        </p:txBody>
      </p:sp>
      <p:sp>
        <p:nvSpPr>
          <p:cNvPr id="7" name="内容占位符 4"/>
          <p:cNvSpPr/>
          <p:nvPr/>
        </p:nvSpPr>
        <p:spPr bwMode="auto">
          <a:xfrm>
            <a:off x="676275" y="1753235"/>
            <a:ext cx="7791450" cy="2839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Amy:</a:t>
            </a:r>
            <a:r>
              <a:rPr lang="en-US" altLang="zh-CN" sz="1600" dirty="0">
                <a:latin typeface="Arial" panose="020B0604020202020204" pitchFamily="34" charset="0"/>
                <a:sym typeface="+mn-ea"/>
              </a:rPr>
              <a:t> I see. We will try our best to move out efficiently.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You should. Besides, </a:t>
            </a:r>
            <a:r>
              <a:rPr lang="en-US" altLang="zh-CN" sz="1600" u="sng" dirty="0">
                <a:latin typeface="Arial" panose="020B0604020202020204" pitchFamily="34" charset="0"/>
                <a:sym typeface="+mn-ea"/>
              </a:rPr>
              <a:t>continuous electrical supply will be cut off</a:t>
            </a:r>
            <a:r>
              <a:rPr lang="en-US" altLang="zh-CN" sz="1600" dirty="0">
                <a:latin typeface="Arial" panose="020B0604020202020204" pitchFamily="34" charset="0"/>
                <a:sym typeface="+mn-ea"/>
              </a:rPr>
              <a:t> after the dismantling hours have ended. If you need electricity at your stand after that, you can call us at (021) 56783421. You also must pay for it.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Amy:</a:t>
            </a:r>
            <a:r>
              <a:rPr lang="en-US" altLang="zh-CN" sz="1600" dirty="0">
                <a:latin typeface="Arial" panose="020B0604020202020204" pitchFamily="34" charset="0"/>
                <a:sym typeface="+mn-ea"/>
              </a:rPr>
              <a:t> I got it. Thank you very much for your help!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My pleasure. </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1549" y="79874"/>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86751" y="811058"/>
            <a:ext cx="193267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501650" y="1944620"/>
            <a:ext cx="7395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501650" y="2598716"/>
            <a:ext cx="8591550"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3  </a:t>
            </a:r>
            <a:r>
              <a:rPr lang="en-US" altLang="zh-CN" sz="2000" dirty="0">
                <a:solidFill>
                  <a:srgbClr val="0070C0"/>
                </a:solidFill>
              </a:rPr>
              <a:t>Work in pairs. Act as Chris Davis and Amy Wang and role-play the dialog.</a:t>
            </a:r>
            <a:endParaRPr lang="en-US" altLang="zh-CN" sz="2000" dirty="0">
              <a:solidFill>
                <a:srgbClr val="0070C0"/>
              </a:solidFill>
            </a:endParaRPr>
          </a:p>
        </p:txBody>
      </p:sp>
      <p:sp>
        <p:nvSpPr>
          <p:cNvPr id="8" name="内容占位符 4"/>
          <p:cNvSpPr/>
          <p:nvPr/>
        </p:nvSpPr>
        <p:spPr bwMode="auto">
          <a:xfrm>
            <a:off x="399030" y="766684"/>
            <a:ext cx="879679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Helping an exhibitor with special demands					</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3587" y="16818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86751" y="845758"/>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40376" y="1741414"/>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of Mr. Hemingway and Ms. Hu. </a:t>
            </a:r>
            <a:endParaRPr lang="en-US" altLang="zh-CN" sz="2000" dirty="0">
              <a:solidFill>
                <a:srgbClr val="0070C0"/>
              </a:solidFill>
            </a:endParaRPr>
          </a:p>
        </p:txBody>
      </p:sp>
      <p:sp>
        <p:nvSpPr>
          <p:cNvPr id="6" name="内容占位符 2"/>
          <p:cNvSpPr/>
          <p:nvPr/>
        </p:nvSpPr>
        <p:spPr bwMode="auto">
          <a:xfrm>
            <a:off x="797526" y="2724686"/>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2000" dirty="0"/>
              <a:t>Mr. Joe Hemingway is the Marketing Manager of the Organizing Committee of </a:t>
            </a:r>
            <a:r>
              <a:rPr lang="en-US" altLang="zh-CN" sz="2000" dirty="0" err="1"/>
              <a:t>ChinaASEAN</a:t>
            </a:r>
            <a:r>
              <a:rPr lang="en-US" altLang="zh-CN" sz="2000" dirty="0"/>
              <a:t> Expo and China-ASEAN Business and Investment Summit. He is calling Ms. Hu, the Marketing Manager of a famous electrical wire and cable company, which has attended the China-ASEAN Expo, to talk about details of dismantling when the exhibition is almost over.</a:t>
            </a:r>
            <a:endParaRPr lang="en-US" altLang="zh-CN" sz="2000" dirty="0"/>
          </a:p>
        </p:txBody>
      </p:sp>
      <p:sp>
        <p:nvSpPr>
          <p:cNvPr id="8" name="内容占位符 4"/>
          <p:cNvSpPr/>
          <p:nvPr/>
        </p:nvSpPr>
        <p:spPr bwMode="auto">
          <a:xfrm>
            <a:off x="407535" y="795259"/>
            <a:ext cx="879679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Helping an exhibitor with special demands					</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11623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56473" y="900527"/>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20"/>
            <a:ext cx="7711006"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Event Info.: China-ASEAN Expo and China-ASEAN Business and Investment Summit </a:t>
            </a:r>
            <a:r>
              <a:rPr lang="zh-CN" altLang="en-US" sz="2000" b="1" dirty="0">
                <a:solidFill>
                  <a:srgbClr val="0070C0"/>
                </a:solidFill>
              </a:rPr>
              <a:t>中国</a:t>
            </a:r>
            <a:r>
              <a:rPr lang="en-US" altLang="zh-CN" sz="2000" b="1" dirty="0">
                <a:solidFill>
                  <a:srgbClr val="0070C0"/>
                </a:solidFill>
              </a:rPr>
              <a:t>—</a:t>
            </a:r>
            <a:r>
              <a:rPr lang="zh-CN" altLang="en-US" sz="2000" b="1" dirty="0">
                <a:solidFill>
                  <a:srgbClr val="0070C0"/>
                </a:solidFill>
              </a:rPr>
              <a:t>东盟博览会和中国</a:t>
            </a:r>
            <a:r>
              <a:rPr lang="en-US" altLang="zh-CN" sz="2000" b="1" dirty="0">
                <a:solidFill>
                  <a:srgbClr val="0070C0"/>
                </a:solidFill>
              </a:rPr>
              <a:t>—</a:t>
            </a:r>
            <a:r>
              <a:rPr lang="zh-CN" altLang="en-US" sz="2000" b="1" dirty="0">
                <a:solidFill>
                  <a:srgbClr val="0070C0"/>
                </a:solidFill>
              </a:rPr>
              <a:t>东盟商务与投资峰会（广西</a:t>
            </a:r>
            <a:r>
              <a:rPr lang="en-US" altLang="zh-CN" sz="2000" b="1" dirty="0">
                <a:solidFill>
                  <a:srgbClr val="0070C0"/>
                </a:solidFill>
              </a:rPr>
              <a:t>·</a:t>
            </a:r>
            <a:r>
              <a:rPr lang="zh-CN" altLang="en-US" sz="2000" b="1" dirty="0">
                <a:solidFill>
                  <a:srgbClr val="0070C0"/>
                </a:solidFill>
              </a:rPr>
              <a:t>南宁）</a:t>
            </a:r>
            <a:endParaRPr lang="en-US" altLang="zh-CN" sz="2000" dirty="0">
              <a:solidFill>
                <a:srgbClr val="0070C0"/>
              </a:solidFill>
            </a:endParaRPr>
          </a:p>
        </p:txBody>
      </p:sp>
      <p:sp>
        <p:nvSpPr>
          <p:cNvPr id="6" name="内容占位符 2"/>
          <p:cNvSpPr/>
          <p:nvPr/>
        </p:nvSpPr>
        <p:spPr bwMode="auto">
          <a:xfrm>
            <a:off x="778476" y="2962362"/>
            <a:ext cx="7964789" cy="2035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2000" dirty="0"/>
              <a:t>China-ASEAN Expo (CAEXPO) and China-ASEAN Business and Investment Summit (CABIS) have been held annually in Nanning since 2004. They are the most important bilateral activities, cooperative mechanisms and channels of communication and exchange for the construction of the China and the ASEAN Free Trade Area.</a:t>
            </a:r>
            <a:endParaRPr lang="en-US" altLang="zh-CN" sz="2000" dirty="0"/>
          </a:p>
        </p:txBody>
      </p:sp>
      <p:sp>
        <p:nvSpPr>
          <p:cNvPr id="8" name="内容占位符 4"/>
          <p:cNvSpPr/>
          <p:nvPr/>
        </p:nvSpPr>
        <p:spPr bwMode="auto">
          <a:xfrm>
            <a:off x="261587" y="890485"/>
            <a:ext cx="879679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Helping an exhibitor with special demands					</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0"/>
            <a:ext cx="9143999" cy="314439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椭圆 7"/>
          <p:cNvSpPr/>
          <p:nvPr/>
        </p:nvSpPr>
        <p:spPr>
          <a:xfrm>
            <a:off x="3638730" y="2255778"/>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2</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95524" y="2762367"/>
            <a:ext cx="1595309"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国家会展中心（上海）</a:t>
            </a:r>
            <a:endParaRPr lang="en-US" altLang="zh-CN" sz="1100" b="1" dirty="0">
              <a:latin typeface="+mj-ea"/>
            </a:endParaRPr>
          </a:p>
        </p:txBody>
      </p:sp>
      <p:sp>
        <p:nvSpPr>
          <p:cNvPr id="2" name="矩形 1"/>
          <p:cNvSpPr/>
          <p:nvPr/>
        </p:nvSpPr>
        <p:spPr>
          <a:xfrm>
            <a:off x="2124230" y="4336298"/>
            <a:ext cx="5008551"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Exhibitor’s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1232686" y="255389"/>
            <a:ext cx="6571416" cy="339447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b="1" dirty="0">
                <a:solidFill>
                  <a:srgbClr val="002060"/>
                </a:solidFill>
              </a:rPr>
              <a:t>  </a:t>
            </a:r>
            <a:endParaRPr lang="en-US" altLang="zh-CN" b="1" dirty="0">
              <a:solidFill>
                <a:srgbClr val="002060"/>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dismantle display items; </a:t>
            </a:r>
            <a:endParaRPr lang="en-US" altLang="zh-CN" dirty="0">
              <a:solidFill>
                <a:srgbClr val="000000"/>
              </a:solidFill>
            </a:endParaRPr>
          </a:p>
          <a:p>
            <a:r>
              <a:rPr lang="en-US" altLang="zh-CN" dirty="0">
                <a:solidFill>
                  <a:srgbClr val="000000"/>
                </a:solidFill>
              </a:rPr>
              <a:t>how to make follow-up contact; </a:t>
            </a:r>
            <a:endParaRPr lang="en-US" altLang="zh-CN" dirty="0">
              <a:solidFill>
                <a:srgbClr val="000000"/>
              </a:solidFill>
            </a:endParaRPr>
          </a:p>
          <a:p>
            <a:r>
              <a:rPr lang="en-US" altLang="zh-CN" dirty="0">
                <a:solidFill>
                  <a:srgbClr val="000000"/>
                </a:solidFill>
              </a:rPr>
              <a:t>how to express gratitude to customers and the organizer.</a:t>
            </a:r>
            <a:endParaRPr lang="zh-CN" altLang="en-US" b="1" u="sng" dirty="0">
              <a:solidFill>
                <a:srgbClr val="000000"/>
              </a:solidFill>
            </a:endParaRPr>
          </a:p>
        </p:txBody>
      </p:sp>
      <p:cxnSp>
        <p:nvCxnSpPr>
          <p:cNvPr id="3" name="直接连接符 2"/>
          <p:cNvCxnSpPr/>
          <p:nvPr/>
        </p:nvCxnSpPr>
        <p:spPr>
          <a:xfrm>
            <a:off x="997411" y="726457"/>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44402" y="111125"/>
            <a:ext cx="5651500" cy="776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44575" y="775931"/>
            <a:ext cx="7985124" cy="51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Work with your partner and collect your thoughts on the following </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questions.</a:t>
            </a:r>
            <a:endParaRPr lang="en-US" altLang="zh-CN" sz="2000" dirty="0">
              <a:solidFill>
                <a:srgbClr val="0070C0"/>
              </a:solidFill>
            </a:endParaRPr>
          </a:p>
        </p:txBody>
      </p:sp>
      <p:sp>
        <p:nvSpPr>
          <p:cNvPr id="5" name="TextBox 16"/>
          <p:cNvSpPr txBox="1">
            <a:spLocks noChangeArrowheads="1"/>
          </p:cNvSpPr>
          <p:nvPr/>
        </p:nvSpPr>
        <p:spPr bwMode="auto">
          <a:xfrm>
            <a:off x="813196" y="1592001"/>
            <a:ext cx="7517607" cy="2739211"/>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r>
              <a:rPr lang="en-US" altLang="zh-CN" sz="1800" dirty="0">
                <a:solidFill>
                  <a:srgbClr val="000000"/>
                </a:solidFill>
                <a:latin typeface="Arial" panose="020B0604020202020204" pitchFamily="34" charset="0"/>
              </a:rPr>
              <a:t>How should exhibitors dismantle their booth displays in good order after the show?</a:t>
            </a:r>
            <a:endParaRPr lang="en-US" altLang="zh-CN" sz="1800" dirty="0">
              <a:solidFill>
                <a:srgbClr val="000000"/>
              </a:solidFill>
              <a:latin typeface="Arial" panose="020B0604020202020204" pitchFamily="34" charset="0"/>
            </a:endParaRPr>
          </a:p>
          <a:p>
            <a:pPr marL="0" indent="0"/>
            <a:r>
              <a:rPr lang="en-US" altLang="zh-CN" dirty="0">
                <a:solidFill>
                  <a:srgbClr val="000000"/>
                </a:solidFill>
                <a:latin typeface="Arial" panose="020B0604020202020204" pitchFamily="34" charset="0"/>
              </a:rPr>
              <a:t>         The exhibitor should have a good plan for dismantling beforehand and follow the  </a:t>
            </a:r>
            <a:endParaRPr lang="en-US" altLang="zh-CN" dirty="0">
              <a:solidFill>
                <a:srgbClr val="000000"/>
              </a:solidFill>
              <a:latin typeface="Arial" panose="020B0604020202020204" pitchFamily="34" charset="0"/>
            </a:endParaRPr>
          </a:p>
          <a:p>
            <a:pPr marL="0" indent="0"/>
            <a:r>
              <a:rPr lang="en-US" altLang="zh-CN" dirty="0">
                <a:solidFill>
                  <a:srgbClr val="000000"/>
                </a:solidFill>
                <a:latin typeface="Arial" panose="020B0604020202020204" pitchFamily="34" charset="0"/>
              </a:rPr>
              <a:t>         instructions given by the organizer.</a:t>
            </a:r>
            <a:endParaRPr lang="en-US" altLang="zh-CN" dirty="0">
              <a:solidFill>
                <a:srgbClr val="000000"/>
              </a:solidFill>
              <a:latin typeface="Arial" panose="020B0604020202020204" pitchFamily="34" charset="0"/>
            </a:endParaRPr>
          </a:p>
          <a:p>
            <a:pPr marL="0" indent="0"/>
            <a:endParaRPr lang="en-US" altLang="zh-CN" sz="1200" dirty="0">
              <a:solidFill>
                <a:srgbClr val="000000"/>
              </a:solidFill>
              <a:latin typeface="Arial" panose="020B0604020202020204" pitchFamily="34" charset="0"/>
            </a:endParaRPr>
          </a:p>
          <a:p>
            <a:pPr marL="0" indent="0"/>
            <a:endParaRPr lang="en-US" altLang="zh-CN" sz="1200"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Why should exhibitors follow up with exhibition visitors when the show is over?</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dirty="0">
                <a:solidFill>
                  <a:srgbClr val="000000"/>
                </a:solidFill>
                <a:latin typeface="Arial" panose="020B0604020202020204" pitchFamily="34" charset="0"/>
              </a:rPr>
              <a:t>Exhibitors want to establish good contacts. If too much time has passed before you’ve made contact, a hot prospect becomes a cold lead.</a:t>
            </a:r>
            <a:endParaRPr lang="en-US" altLang="zh-CN" dirty="0">
              <a:solidFill>
                <a:srgbClr val="000000"/>
              </a:solidFill>
              <a:latin typeface="Arial" panose="020B0604020202020204" pitchFamily="34" charset="0"/>
            </a:endParaRPr>
          </a:p>
          <a:p>
            <a:endParaRPr lang="en-US" altLang="zh-CN" sz="20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769718" y="664692"/>
            <a:ext cx="64333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5185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The success of attending exhibitions requires immediate follow-up on leads and activities resulted from the trade show floor. Giving booth visitors your company literature, collecting contact information about leads, and engaging in meaningful conversations with prospects about your products represent only a small portion of the exhibit sales process. </a:t>
            </a:r>
            <a:endParaRPr lang="en-US" altLang="zh-CN" sz="1600" dirty="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Immediate and continual follow-up by mail, email, phone calls and personal visits is essential to maximizing your revenue potential. Determining how you will collect information and the materials you will use in your follow-up activities needs to occur during your trade show planning process. </a:t>
            </a:r>
            <a:endParaRPr lang="en-US" altLang="zh-CN" sz="1600" dirty="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Different information and literature should be included for your marketing before, during and after the event. For example, rather than sending the same company promotional brochure that you mailed ahead of time to registrants or made available in your exhibit booth, plan ahead to send a new piece with additional information and selling points that appeal to the needs of your potential customers.</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769718" y="664692"/>
            <a:ext cx="64333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5185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In your follow-up communication, be sure to address specific interests or needs the customer shared while visiting your booth. Any way in which you can personalize your written or verbal communication will yield greater marketing impact and put you closer to a new client. </a:t>
            </a:r>
            <a:endParaRPr lang="en-US" altLang="zh-CN" sz="1600" dirty="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The style and form of follow-up in which you engage should be determined by the sales potential of the lead. Before the event, you should develop a “scoring” system for leads generated from booth visitors and segment prospects into different types of follow-up based on potential to buy. So a potential customer that has decision-making authority and a large budget would get a higher score. He/She should be given more intense follow-up attention than someone picking up your literature as they represent a business that is auxiliary to your product offering.</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769718" y="664692"/>
            <a:ext cx="64333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351853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When making a follow-up contact, include a special and specific offer to encourage your potential customers to take action. This may include special pricing or value-added offers that are meaningful to prospective customers. </a:t>
            </a:r>
            <a:endParaRPr lang="en-US" altLang="zh-CN" sz="1600" dirty="0">
              <a:ea typeface="宋体" panose="02010600030101010101" pitchFamily="2" charset="-122"/>
              <a:sym typeface="+mn-ea"/>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Among all event marketing and follow-up activities, timing is critical. Don’t let a hot prospect become a cold lead because too much time has passed before you’ve made contact. Leads from trade shows should first be contacted within a week of the show.</a:t>
            </a:r>
            <a:endParaRPr lang="en-US" altLang="zh-CN" sz="1600" dirty="0">
              <a:ea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769718" y="664692"/>
            <a:ext cx="64333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328613" y="1372564"/>
            <a:ext cx="8593138" cy="3359090"/>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lgn="just" defTabSz="914400">
              <a:lnSpc>
                <a:spcPct val="90000"/>
              </a:lnSpc>
              <a:defRPr/>
            </a:pPr>
            <a:r>
              <a:rPr lang="en-US" altLang="zh-CN" sz="1600" b="1" u="sng" dirty="0">
                <a:solidFill>
                  <a:sysClr val="windowText" lastClr="000000"/>
                </a:solidFill>
              </a:rPr>
              <a:t>literature </a:t>
            </a:r>
            <a:r>
              <a:rPr lang="en-US" altLang="zh-CN" sz="1600" b="1" i="1" dirty="0">
                <a:solidFill>
                  <a:sysClr val="windowText" lastClr="000000"/>
                </a:solidFill>
              </a:rPr>
              <a:t>n</a:t>
            </a:r>
            <a:r>
              <a:rPr lang="en-US" altLang="zh-CN" sz="1600" b="1" dirty="0">
                <a:solidFill>
                  <a:sysClr val="windowText" lastClr="000000"/>
                </a:solidFill>
              </a:rPr>
              <a:t>. printed matter (such as leaflets or circulars) </a:t>
            </a:r>
            <a:r>
              <a:rPr lang="zh-CN" altLang="en-US" sz="1600" b="1" dirty="0">
                <a:solidFill>
                  <a:sysClr val="windowText" lastClr="000000"/>
                </a:solidFill>
              </a:rPr>
              <a:t>印刷品 </a:t>
            </a:r>
            <a:endParaRPr lang="en-US" altLang="zh-CN" sz="1600" b="1" dirty="0">
              <a:solidFill>
                <a:sysClr val="windowText" lastClr="000000"/>
              </a:solidFill>
            </a:endParaRPr>
          </a:p>
          <a:p>
            <a:pPr lvl="0" algn="just" defTabSz="914400">
              <a:lnSpc>
                <a:spcPct val="90000"/>
              </a:lnSpc>
              <a:defRPr/>
            </a:pPr>
            <a:endParaRPr lang="en-US" altLang="zh-CN" sz="1600" b="1" dirty="0">
              <a:solidFill>
                <a:sysClr val="windowText" lastClr="000000"/>
              </a:solidFill>
            </a:endParaRPr>
          </a:p>
          <a:p>
            <a:pPr lvl="0" algn="just" defTabSz="914400">
              <a:lnSpc>
                <a:spcPct val="90000"/>
              </a:lnSpc>
              <a:defRPr/>
            </a:pPr>
            <a:r>
              <a:rPr lang="en-US" altLang="zh-CN" sz="1600" b="1" u="sng" dirty="0">
                <a:solidFill>
                  <a:sysClr val="windowText" lastClr="000000"/>
                </a:solidFill>
              </a:rPr>
              <a:t>registrant </a:t>
            </a:r>
            <a:r>
              <a:rPr lang="en-US" altLang="zh-CN" sz="1600" b="1" i="1" dirty="0">
                <a:solidFill>
                  <a:sysClr val="windowText" lastClr="000000"/>
                </a:solidFill>
              </a:rPr>
              <a:t>n</a:t>
            </a:r>
            <a:r>
              <a:rPr lang="en-US" altLang="zh-CN" sz="1600" b="1" dirty="0">
                <a:solidFill>
                  <a:sysClr val="windowText" lastClr="000000"/>
                </a:solidFill>
              </a:rPr>
              <a:t>. a person who is formally entered (along with others) in a register (and who obtains certain rights thereby) </a:t>
            </a:r>
            <a:r>
              <a:rPr lang="zh-CN" altLang="en-US" sz="1600" b="1" dirty="0">
                <a:solidFill>
                  <a:sysClr val="windowText" lastClr="000000"/>
                </a:solidFill>
              </a:rPr>
              <a:t>注册人</a:t>
            </a:r>
            <a:endParaRPr lang="zh-CN" altLang="en-US" sz="1600" b="1" dirty="0">
              <a:solidFill>
                <a:sysClr val="windowText" lastClr="000000"/>
              </a:solidFill>
            </a:endParaRPr>
          </a:p>
          <a:p>
            <a:pPr lvl="0" algn="just" defTabSz="914400">
              <a:lnSpc>
                <a:spcPct val="90000"/>
              </a:lnSpc>
              <a:defRPr/>
            </a:pPr>
            <a:endParaRPr lang="zh-CN" altLang="en-US" sz="1600" b="1" dirty="0">
              <a:solidFill>
                <a:sysClr val="windowText" lastClr="000000"/>
              </a:solidFill>
            </a:endParaRPr>
          </a:p>
          <a:p>
            <a:pPr lvl="0" algn="just" defTabSz="914400">
              <a:lnSpc>
                <a:spcPct val="90000"/>
              </a:lnSpc>
              <a:defRPr/>
            </a:pPr>
            <a:r>
              <a:rPr lang="en-US" altLang="zh-CN" sz="1600" b="1" u="sng" dirty="0">
                <a:solidFill>
                  <a:sysClr val="windowText" lastClr="000000"/>
                </a:solidFill>
              </a:rPr>
              <a:t>segment </a:t>
            </a:r>
            <a:r>
              <a:rPr lang="en-US" altLang="zh-CN" sz="1600" b="1" i="1" dirty="0">
                <a:solidFill>
                  <a:sysClr val="windowText" lastClr="000000"/>
                </a:solidFill>
              </a:rPr>
              <a:t>v</a:t>
            </a:r>
            <a:r>
              <a:rPr lang="en-US" altLang="zh-CN" sz="1600" b="1" dirty="0">
                <a:solidFill>
                  <a:sysClr val="windowText" lastClr="000000"/>
                </a:solidFill>
              </a:rPr>
              <a:t>. to divide or split up </a:t>
            </a:r>
            <a:r>
              <a:rPr lang="zh-CN" altLang="en-US" sz="1600" b="1" dirty="0">
                <a:solidFill>
                  <a:sysClr val="windowText" lastClr="000000"/>
                </a:solidFill>
              </a:rPr>
              <a:t>细分；划分 </a:t>
            </a:r>
            <a:endParaRPr lang="en-US" altLang="zh-CN" sz="1600" b="1" dirty="0">
              <a:solidFill>
                <a:sysClr val="windowText" lastClr="000000"/>
              </a:solidFill>
            </a:endParaRPr>
          </a:p>
          <a:p>
            <a:pPr lvl="0" algn="just" defTabSz="914400">
              <a:lnSpc>
                <a:spcPct val="90000"/>
              </a:lnSpc>
              <a:defRPr/>
            </a:pPr>
            <a:endParaRPr lang="en-US" altLang="zh-CN"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authority </a:t>
            </a:r>
            <a:r>
              <a:rPr lang="en-US" altLang="zh-CN" sz="1600" b="1" i="1" dirty="0">
                <a:solidFill>
                  <a:sysClr val="windowText" lastClr="000000"/>
                </a:solidFill>
              </a:rPr>
              <a:t>n</a:t>
            </a:r>
            <a:r>
              <a:rPr lang="en-US" altLang="zh-CN" sz="1600" b="1" dirty="0">
                <a:solidFill>
                  <a:sysClr val="windowText" lastClr="000000"/>
                </a:solidFill>
              </a:rPr>
              <a:t>. the power or right to give orders or make decisions </a:t>
            </a:r>
            <a:r>
              <a:rPr lang="zh-CN" altLang="en-US" sz="1600" b="1" dirty="0">
                <a:solidFill>
                  <a:sysClr val="windowText" lastClr="000000"/>
                </a:solidFill>
              </a:rPr>
              <a:t>权力；权威</a:t>
            </a:r>
            <a:endParaRPr lang="zh-CN" altLang="en-US" sz="1600" b="1" dirty="0">
              <a:solidFill>
                <a:sysClr val="windowText" lastClr="000000"/>
              </a:solidFill>
            </a:endParaRPr>
          </a:p>
          <a:p>
            <a:pPr lvl="0" algn="just" defTabSz="914400">
              <a:lnSpc>
                <a:spcPct val="90000"/>
              </a:lnSpc>
              <a:defRPr/>
            </a:pPr>
            <a:endParaRPr lang="zh-CN" altLang="en-US" sz="1600" b="1" u="sng" dirty="0">
              <a:solidFill>
                <a:sysClr val="windowText" lastClr="000000"/>
              </a:solidFill>
            </a:endParaRPr>
          </a:p>
          <a:p>
            <a:pPr lvl="0" algn="just" defTabSz="914400">
              <a:lnSpc>
                <a:spcPct val="90000"/>
              </a:lnSpc>
              <a:defRPr/>
            </a:pPr>
            <a:r>
              <a:rPr lang="en-US" altLang="zh-CN" sz="1600" b="1" u="sng" dirty="0">
                <a:solidFill>
                  <a:sysClr val="windowText" lastClr="000000"/>
                </a:solidFill>
              </a:rPr>
              <a:t>auxiliary</a:t>
            </a:r>
            <a:r>
              <a:rPr lang="en-US" altLang="zh-CN" sz="1600" b="1" dirty="0">
                <a:solidFill>
                  <a:sysClr val="windowText" lastClr="000000"/>
                </a:solidFill>
              </a:rPr>
              <a:t> </a:t>
            </a:r>
            <a:r>
              <a:rPr lang="en-US" altLang="zh-CN" sz="1600" b="1" i="1" dirty="0">
                <a:solidFill>
                  <a:sysClr val="windowText" lastClr="000000"/>
                </a:solidFill>
              </a:rPr>
              <a:t>adj</a:t>
            </a:r>
            <a:r>
              <a:rPr lang="en-US" altLang="zh-CN" sz="1600" b="1" dirty="0">
                <a:solidFill>
                  <a:sysClr val="windowText" lastClr="000000"/>
                </a:solidFill>
              </a:rPr>
              <a:t>. providing added support </a:t>
            </a:r>
            <a:r>
              <a:rPr lang="zh-CN" altLang="en-US" sz="1600" b="1" dirty="0">
                <a:solidFill>
                  <a:sysClr val="windowText" lastClr="000000"/>
                </a:solidFill>
              </a:rPr>
              <a:t>辅助的</a:t>
            </a:r>
            <a:endParaRPr kumimoji="0" lang="zh-CN" altLang="en-US" sz="16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035049" y="626654"/>
            <a:ext cx="8020993" cy="76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the text.</a:t>
            </a:r>
            <a:endParaRPr lang="en-US" altLang="zh-CN" sz="2000" dirty="0">
              <a:solidFill>
                <a:srgbClr val="0070C0"/>
              </a:solidFill>
            </a:endParaRPr>
          </a:p>
        </p:txBody>
      </p:sp>
      <p:sp>
        <p:nvSpPr>
          <p:cNvPr id="3" name="TextBox 6"/>
          <p:cNvSpPr txBox="1">
            <a:spLocks noChangeArrowheads="1"/>
          </p:cNvSpPr>
          <p:nvPr/>
        </p:nvSpPr>
        <p:spPr bwMode="auto">
          <a:xfrm>
            <a:off x="3006724" y="160203"/>
            <a:ext cx="6137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graphicFrame>
        <p:nvGraphicFramePr>
          <p:cNvPr id="4" name="Group 39"/>
          <p:cNvGraphicFramePr/>
          <p:nvPr/>
        </p:nvGraphicFramePr>
        <p:xfrm>
          <a:off x="47432" y="1387596"/>
          <a:ext cx="8970510" cy="3663500"/>
        </p:xfrm>
        <a:graphic>
          <a:graphicData uri="http://schemas.openxmlformats.org/drawingml/2006/table">
            <a:tbl>
              <a:tblPr/>
              <a:tblGrid>
                <a:gridCol w="972985"/>
                <a:gridCol w="1934818"/>
                <a:gridCol w="6062707"/>
              </a:tblGrid>
              <a:tr h="42224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Points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Key Words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Detailed Rules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809846">
                <a:tc row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Time</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Immediate</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1 </a:t>
                      </a: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____________ follow-up is essential.</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23729">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Good timing</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For marketing and follow-up activities, 2__________ is critical.</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58000">
                <a:tc rowSpan="4">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Items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Different</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Include 3_________ for your marketing before, during and after the event.</a:t>
                      </a:r>
                      <a:endPar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Specific</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 Address 4 ____________ the customer shared while visiting your booth.</a:t>
                      </a:r>
                      <a:endParaRPr kumimoji="0" lang="zh-CN" altLang="en-US"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Style and form</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GB" altLang="zh-CN" sz="1600" b="0" i="0" u="none" strike="noStrike" cap="none" normalizeH="0" baseline="0" dirty="0">
                          <a:ln>
                            <a:noFill/>
                          </a:ln>
                          <a:solidFill>
                            <a:srgbClr val="002060"/>
                          </a:solidFill>
                          <a:effectLst/>
                          <a:latin typeface="Arial" panose="020B0604020202020204" pitchFamily="34" charset="0"/>
                          <a:ea typeface="+mn-ea"/>
                        </a:rPr>
                        <a:t>Be determined by 5__________.</a:t>
                      </a:r>
                      <a:endParaRPr kumimoji="0" lang="en-GB" altLang="zh-CN" sz="1600" b="0" i="0" u="none" strike="noStrike" cap="none" normalizeH="0" baseline="0" dirty="0">
                        <a:ln>
                          <a:noFill/>
                        </a:ln>
                        <a:solidFill>
                          <a:srgbClr val="002060"/>
                        </a:solidFill>
                        <a:effectLst/>
                        <a:latin typeface="Arial" panose="020B0604020202020204" pitchFamily="34" charset="0"/>
                        <a:ea typeface="+mn-ea"/>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Offer</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rPr>
                        <a:t>Include 6____________ your prospects to take action.</a:t>
                      </a:r>
                      <a:endParaRPr kumimoji="0" lang="zh-CN" altLang="en-US" sz="1600" b="0" i="0" u="none" strike="noStrike" cap="none" normalizeH="0" baseline="0" dirty="0">
                        <a:ln>
                          <a:noFill/>
                        </a:ln>
                        <a:solidFill>
                          <a:srgbClr val="00206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234951" y="1445804"/>
            <a:ext cx="8886824" cy="76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sp>
        <p:nvSpPr>
          <p:cNvPr id="3" name="TextBox 6"/>
          <p:cNvSpPr txBox="1">
            <a:spLocks noChangeArrowheads="1"/>
          </p:cNvSpPr>
          <p:nvPr/>
        </p:nvSpPr>
        <p:spPr bwMode="auto">
          <a:xfrm>
            <a:off x="2254249" y="808385"/>
            <a:ext cx="6137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graphicFrame>
        <p:nvGraphicFramePr>
          <p:cNvPr id="4" name="Group 39"/>
          <p:cNvGraphicFramePr/>
          <p:nvPr/>
        </p:nvGraphicFramePr>
        <p:xfrm>
          <a:off x="114107" y="2571750"/>
          <a:ext cx="8970510" cy="1763365"/>
        </p:xfrm>
        <a:graphic>
          <a:graphicData uri="http://schemas.openxmlformats.org/drawingml/2006/table">
            <a:tbl>
              <a:tblPr/>
              <a:tblGrid>
                <a:gridCol w="972985"/>
                <a:gridCol w="1934818"/>
                <a:gridCol w="6062707"/>
              </a:tblGrid>
              <a:tr h="42224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Points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Key Words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Detailed Rules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244290">
                <a:tc rowSpan="4">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Ways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7 ____________.</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8 ____________.</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9 ____________.</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Personal visits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416868" y="628768"/>
            <a:ext cx="8601074" cy="478246"/>
          </a:xfrm>
          <a:prstGeom prst="rect">
            <a:avLst/>
          </a:prstGeom>
          <a:solidFill>
            <a:schemeClr val="bg1"/>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sp>
        <p:nvSpPr>
          <p:cNvPr id="3" name="TextBox 6"/>
          <p:cNvSpPr txBox="1">
            <a:spLocks noChangeArrowheads="1"/>
          </p:cNvSpPr>
          <p:nvPr/>
        </p:nvSpPr>
        <p:spPr bwMode="auto">
          <a:xfrm>
            <a:off x="3006724" y="160203"/>
            <a:ext cx="6137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graphicFrame>
        <p:nvGraphicFramePr>
          <p:cNvPr id="4" name="Group 39"/>
          <p:cNvGraphicFramePr/>
          <p:nvPr/>
        </p:nvGraphicFramePr>
        <p:xfrm>
          <a:off x="47432" y="1175470"/>
          <a:ext cx="8970510" cy="3672338"/>
        </p:xfrm>
        <a:graphic>
          <a:graphicData uri="http://schemas.openxmlformats.org/drawingml/2006/table">
            <a:tbl>
              <a:tblPr/>
              <a:tblGrid>
                <a:gridCol w="972985"/>
                <a:gridCol w="1934818"/>
                <a:gridCol w="6062707"/>
              </a:tblGrid>
              <a:tr h="42224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Points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Key Words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Detailed Rules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574844">
                <a:tc row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Time</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Immediate</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bg2"/>
                        </a:buClr>
                        <a:buSzPct val="120000"/>
                        <a:buFont typeface="Wingdings" panose="05000000000000000000" pitchFamily="2" charset="2"/>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1 </a:t>
                      </a:r>
                      <a:r>
                        <a:rPr kumimoji="0" lang="en-US" altLang="zh-CN" sz="1600" b="0" i="0" u="sng" strike="noStrike" cap="none" normalizeH="0" baseline="0" dirty="0" smtClean="0">
                          <a:ln>
                            <a:noFill/>
                          </a:ln>
                          <a:solidFill>
                            <a:srgbClr val="002060"/>
                          </a:solidFill>
                          <a:effectLst/>
                          <a:latin typeface="Arial" panose="020B0604020202020204" pitchFamily="34" charset="0"/>
                          <a:ea typeface="宋体" panose="02010600030101010101" pitchFamily="2" charset="-122"/>
                        </a:rPr>
                        <a:t>____________________</a:t>
                      </a:r>
                      <a:r>
                        <a:rPr kumimoji="0" lang="en-US"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 </a:t>
                      </a:r>
                      <a:r>
                        <a:rPr kumimoji="0" lang="en-US" altLang="zh-CN" sz="16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follow-up </a:t>
                      </a: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is essential.</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23729">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Good timing</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For marketing and follow-up activities, 2 </a:t>
                      </a:r>
                      <a:r>
                        <a:rPr kumimoji="0" lang="en-US" altLang="zh-CN" sz="1600" b="0" i="0" u="sng" strike="noStrike" cap="none" normalizeH="0" baseline="0" dirty="0" smtClean="0">
                          <a:ln>
                            <a:noFill/>
                          </a:ln>
                          <a:solidFill>
                            <a:schemeClr val="tx1"/>
                          </a:solidFill>
                          <a:effectLst/>
                          <a:latin typeface="Arial" panose="020B0604020202020204" pitchFamily="34" charset="0"/>
                          <a:ea typeface="宋体" panose="02010600030101010101" pitchFamily="2" charset="-122"/>
                        </a:rPr>
                        <a:t>_______</a:t>
                      </a:r>
                      <a:r>
                        <a:rPr kumimoji="0" lang="en-US"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 </a:t>
                      </a: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is critical.</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58000">
                <a:tc rowSpan="4">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Items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Different</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Include 3 </a:t>
                      </a:r>
                      <a:r>
                        <a:rPr kumimoji="0" lang="en-US"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___________________________    for </a:t>
                      </a: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your marketing before, during and after the event.</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Specific</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Address 4 </a:t>
                      </a:r>
                      <a:r>
                        <a:rPr kumimoji="0" lang="en-US"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______________________  the </a:t>
                      </a: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customer shared while visiting your booth.</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Style and form</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GB" altLang="zh-CN" sz="1600" b="0" i="0" u="none" strike="noStrike" cap="none" normalizeH="0" baseline="0" dirty="0">
                          <a:ln>
                            <a:noFill/>
                          </a:ln>
                          <a:solidFill>
                            <a:schemeClr val="tx1"/>
                          </a:solidFill>
                          <a:effectLst/>
                          <a:latin typeface="Arial" panose="020B0604020202020204" pitchFamily="34" charset="0"/>
                          <a:ea typeface="+mn-ea"/>
                        </a:rPr>
                        <a:t>Be determined by </a:t>
                      </a:r>
                      <a:r>
                        <a:rPr kumimoji="0" lang="en-GB" altLang="zh-CN" sz="1600" b="0" i="0" u="none" strike="noStrike" cap="none" normalizeH="0" baseline="0" dirty="0" smtClean="0">
                          <a:ln>
                            <a:noFill/>
                          </a:ln>
                          <a:solidFill>
                            <a:schemeClr val="tx1"/>
                          </a:solidFill>
                          <a:effectLst/>
                          <a:latin typeface="Arial" panose="020B0604020202020204" pitchFamily="34" charset="0"/>
                          <a:ea typeface="+mn-ea"/>
                        </a:rPr>
                        <a:t>5 ___________________________</a:t>
                      </a:r>
                      <a:endParaRPr kumimoji="0" lang="en-GB" altLang="zh-CN" sz="1600" b="0" i="0" u="sng" strike="noStrike" cap="none" normalizeH="0" baseline="0" dirty="0">
                        <a:ln>
                          <a:noFill/>
                        </a:ln>
                        <a:solidFill>
                          <a:schemeClr val="tx1"/>
                        </a:solidFill>
                        <a:effectLst/>
                        <a:latin typeface="Arial" panose="020B0604020202020204" pitchFamily="34" charset="0"/>
                        <a:ea typeface="+mn-ea"/>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Offer</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chemeClr val="tx1"/>
                          </a:solidFill>
                          <a:effectLst/>
                          <a:latin typeface="Arial" panose="020B0604020202020204" pitchFamily="34" charset="0"/>
                          <a:ea typeface="+mn-ea"/>
                        </a:rPr>
                        <a:t>Include 6 </a:t>
                      </a:r>
                      <a:r>
                        <a:rPr kumimoji="0" lang="en-US" altLang="zh-CN" sz="1600" b="0" i="0" u="sng" strike="noStrike" cap="none" normalizeH="0" baseline="0" dirty="0" smtClean="0">
                          <a:ln>
                            <a:noFill/>
                          </a:ln>
                          <a:solidFill>
                            <a:schemeClr val="tx1"/>
                          </a:solidFill>
                          <a:effectLst/>
                          <a:latin typeface="Arial" panose="020B0604020202020204" pitchFamily="34" charset="0"/>
                          <a:ea typeface="+mn-ea"/>
                        </a:rPr>
                        <a:t>_______________________</a:t>
                      </a:r>
                      <a:r>
                        <a:rPr kumimoji="0" lang="en-US" altLang="zh-CN" sz="1600" b="0" i="0" u="none" strike="noStrike" cap="none" normalizeH="0" baseline="0" dirty="0" smtClean="0">
                          <a:ln>
                            <a:noFill/>
                          </a:ln>
                          <a:solidFill>
                            <a:schemeClr val="tx1"/>
                          </a:solidFill>
                          <a:effectLst/>
                          <a:latin typeface="Arial" panose="020B0604020202020204" pitchFamily="34" charset="0"/>
                          <a:ea typeface="+mn-ea"/>
                        </a:rPr>
                        <a:t>  </a:t>
                      </a:r>
                      <a:r>
                        <a:rPr kumimoji="0" lang="en-US" altLang="zh-CN" sz="16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your </a:t>
                      </a: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prospects to take action.</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文本框 4"/>
          <p:cNvSpPr txBox="1"/>
          <p:nvPr/>
        </p:nvSpPr>
        <p:spPr>
          <a:xfrm>
            <a:off x="3130477" y="1601921"/>
            <a:ext cx="2509443" cy="338554"/>
          </a:xfrm>
          <a:prstGeom prst="rect">
            <a:avLst/>
          </a:prstGeom>
          <a:noFill/>
        </p:spPr>
        <p:txBody>
          <a:bodyPr wrap="square" rtlCol="0">
            <a:spAutoFit/>
          </a:bodyPr>
          <a:lstStyle/>
          <a:p>
            <a:r>
              <a:rPr lang="en-US" altLang="zh-CN" sz="1600" dirty="0">
                <a:solidFill>
                  <a:srgbClr val="000000"/>
                </a:solidFill>
                <a:latin typeface="Arial" panose="020B0604020202020204" pitchFamily="34" charset="0"/>
              </a:rPr>
              <a:t>Immediate and continual</a:t>
            </a:r>
            <a:endParaRPr lang="zh-CN" altLang="en-US" sz="1600" dirty="0"/>
          </a:p>
        </p:txBody>
      </p:sp>
      <p:sp>
        <p:nvSpPr>
          <p:cNvPr id="6" name="文本框 5"/>
          <p:cNvSpPr txBox="1"/>
          <p:nvPr/>
        </p:nvSpPr>
        <p:spPr>
          <a:xfrm>
            <a:off x="6662056" y="2158809"/>
            <a:ext cx="825023" cy="338554"/>
          </a:xfrm>
          <a:prstGeom prst="rect">
            <a:avLst/>
          </a:prstGeom>
          <a:noFill/>
        </p:spPr>
        <p:txBody>
          <a:bodyPr wrap="square" rtlCol="0">
            <a:spAutoFit/>
          </a:bodyPr>
          <a:lstStyle/>
          <a:p>
            <a:r>
              <a:rPr lang="en-US" altLang="zh-CN" sz="1600" dirty="0">
                <a:solidFill>
                  <a:srgbClr val="000000"/>
                </a:solidFill>
                <a:latin typeface="Arial" panose="020B0604020202020204" pitchFamily="34" charset="0"/>
              </a:rPr>
              <a:t>timing</a:t>
            </a:r>
            <a:endParaRPr lang="zh-CN" altLang="en-US" sz="1600" dirty="0">
              <a:solidFill>
                <a:srgbClr val="000000"/>
              </a:solidFill>
              <a:latin typeface="Arial" panose="020B0604020202020204" pitchFamily="34" charset="0"/>
            </a:endParaRPr>
          </a:p>
        </p:txBody>
      </p:sp>
      <p:sp>
        <p:nvSpPr>
          <p:cNvPr id="8" name="文本框 7"/>
          <p:cNvSpPr txBox="1"/>
          <p:nvPr/>
        </p:nvSpPr>
        <p:spPr>
          <a:xfrm>
            <a:off x="3870730" y="2673085"/>
            <a:ext cx="3334466" cy="338554"/>
          </a:xfrm>
          <a:prstGeom prst="rect">
            <a:avLst/>
          </a:prstGeom>
          <a:noFill/>
        </p:spPr>
        <p:txBody>
          <a:bodyPr wrap="square" rtlCol="0">
            <a:spAutoFit/>
          </a:bodyPr>
          <a:lstStyle/>
          <a:p>
            <a:r>
              <a:rPr lang="en-US" altLang="zh-CN" sz="1600" dirty="0">
                <a:solidFill>
                  <a:srgbClr val="000000"/>
                </a:solidFill>
                <a:latin typeface="Arial" panose="020B0604020202020204" pitchFamily="34" charset="0"/>
              </a:rPr>
              <a:t>different information and </a:t>
            </a:r>
            <a:r>
              <a:rPr lang="en-US" altLang="zh-CN" sz="1600" dirty="0" smtClean="0">
                <a:solidFill>
                  <a:srgbClr val="000000"/>
                </a:solidFill>
                <a:latin typeface="Arial" panose="020B0604020202020204" pitchFamily="34" charset="0"/>
              </a:rPr>
              <a:t>literature    </a:t>
            </a:r>
            <a:endParaRPr lang="zh-CN" altLang="en-US" sz="1600" dirty="0">
              <a:solidFill>
                <a:srgbClr val="000000"/>
              </a:solidFill>
              <a:latin typeface="Arial" panose="020B0604020202020204" pitchFamily="34" charset="0"/>
            </a:endParaRPr>
          </a:p>
        </p:txBody>
      </p:sp>
      <p:sp>
        <p:nvSpPr>
          <p:cNvPr id="9" name="文本框 8"/>
          <p:cNvSpPr txBox="1"/>
          <p:nvPr/>
        </p:nvSpPr>
        <p:spPr>
          <a:xfrm>
            <a:off x="4042610" y="3350193"/>
            <a:ext cx="2846328" cy="338554"/>
          </a:xfrm>
          <a:prstGeom prst="rect">
            <a:avLst/>
          </a:prstGeom>
          <a:noFill/>
        </p:spPr>
        <p:txBody>
          <a:bodyPr wrap="square" rtlCol="0">
            <a:spAutoFit/>
          </a:bodyPr>
          <a:lstStyle/>
          <a:p>
            <a:r>
              <a:rPr lang="en-US" altLang="zh-CN" sz="1600" dirty="0">
                <a:solidFill>
                  <a:srgbClr val="000000"/>
                </a:solidFill>
                <a:latin typeface="Arial" panose="020B0604020202020204" pitchFamily="34" charset="0"/>
              </a:rPr>
              <a:t>specific interests or needs </a:t>
            </a:r>
            <a:endParaRPr lang="zh-CN" altLang="en-US" sz="1600" dirty="0">
              <a:solidFill>
                <a:srgbClr val="000000"/>
              </a:solidFill>
              <a:latin typeface="Arial" panose="020B0604020202020204" pitchFamily="34" charset="0"/>
            </a:endParaRPr>
          </a:p>
        </p:txBody>
      </p:sp>
      <p:sp>
        <p:nvSpPr>
          <p:cNvPr id="10" name="文本框 9"/>
          <p:cNvSpPr txBox="1"/>
          <p:nvPr/>
        </p:nvSpPr>
        <p:spPr>
          <a:xfrm>
            <a:off x="4833257" y="3942485"/>
            <a:ext cx="3107585" cy="338554"/>
          </a:xfrm>
          <a:prstGeom prst="rect">
            <a:avLst/>
          </a:prstGeom>
          <a:noFill/>
        </p:spPr>
        <p:txBody>
          <a:bodyPr wrap="square" rtlCol="0">
            <a:spAutoFit/>
          </a:bodyPr>
          <a:lstStyle/>
          <a:p>
            <a:pPr lvl="0" defTabSz="914400" fontAlgn="base">
              <a:spcBef>
                <a:spcPct val="0"/>
              </a:spcBef>
              <a:spcAft>
                <a:spcPct val="0"/>
              </a:spcAft>
            </a:pPr>
            <a:r>
              <a:rPr lang="en-GB" altLang="zh-CN" sz="1600" dirty="0">
                <a:solidFill>
                  <a:srgbClr val="000000"/>
                </a:solidFill>
                <a:latin typeface="Arial" panose="020B0604020202020204" pitchFamily="34" charset="0"/>
              </a:rPr>
              <a:t>the sales potential of the lead</a:t>
            </a:r>
            <a:endParaRPr lang="en-GB" altLang="zh-CN" sz="1600" dirty="0">
              <a:solidFill>
                <a:srgbClr val="000000"/>
              </a:solidFill>
              <a:latin typeface="Arial" panose="020B0604020202020204" pitchFamily="34" charset="0"/>
            </a:endParaRPr>
          </a:p>
        </p:txBody>
      </p:sp>
      <p:sp>
        <p:nvSpPr>
          <p:cNvPr id="11" name="文本框 10"/>
          <p:cNvSpPr txBox="1"/>
          <p:nvPr/>
        </p:nvSpPr>
        <p:spPr>
          <a:xfrm>
            <a:off x="3918857" y="4281039"/>
            <a:ext cx="2873829" cy="338554"/>
          </a:xfrm>
          <a:prstGeom prst="rect">
            <a:avLst/>
          </a:prstGeom>
          <a:noFill/>
        </p:spPr>
        <p:txBody>
          <a:bodyPr wrap="square" rtlCol="0">
            <a:spAutoFit/>
          </a:bodyPr>
          <a:lstStyle/>
          <a:p>
            <a:r>
              <a:rPr lang="en-US" altLang="zh-CN" sz="1600" dirty="0">
                <a:solidFill>
                  <a:srgbClr val="000000"/>
                </a:solidFill>
                <a:latin typeface="Arial" panose="020B0604020202020204" pitchFamily="34" charset="0"/>
              </a:rPr>
              <a:t>a special and specific offer </a:t>
            </a:r>
            <a:endParaRPr lang="zh-CN" altLang="en-US" sz="1600"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0"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TextBox 6"/>
          <p:cNvSpPr txBox="1">
            <a:spLocks noChangeArrowheads="1"/>
          </p:cNvSpPr>
          <p:nvPr/>
        </p:nvSpPr>
        <p:spPr bwMode="auto">
          <a:xfrm>
            <a:off x="1939924" y="832910"/>
            <a:ext cx="6137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graphicFrame>
        <p:nvGraphicFramePr>
          <p:cNvPr id="4" name="Group 39"/>
          <p:cNvGraphicFramePr/>
          <p:nvPr/>
        </p:nvGraphicFramePr>
        <p:xfrm>
          <a:off x="85532" y="2463921"/>
          <a:ext cx="8970510" cy="1737360"/>
        </p:xfrm>
        <a:graphic>
          <a:graphicData uri="http://schemas.openxmlformats.org/drawingml/2006/table">
            <a:tbl>
              <a:tblPr/>
              <a:tblGrid>
                <a:gridCol w="972985"/>
                <a:gridCol w="1934818"/>
                <a:gridCol w="6062707"/>
              </a:tblGrid>
              <a:tr h="37553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Points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Key Words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Detailed Rules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244290">
                <a:tc rowSpan="4">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Ways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Arial" panose="020B0604020202020204" pitchFamily="34" charset="0"/>
                          <a:ea typeface="+mn-ea"/>
                        </a:rPr>
                        <a:t>7</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Arial" panose="020B0604020202020204" pitchFamily="34" charset="0"/>
                          <a:ea typeface="+mn-ea"/>
                        </a:rPr>
                        <a:t>8 </a:t>
                      </a:r>
                      <a:endParaRPr kumimoji="0" lang="zh-CN" altLang="en-US" sz="1600" b="0" i="0" u="sng"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0000"/>
                          </a:solidFill>
                          <a:effectLst/>
                          <a:latin typeface="Arial" panose="020B0604020202020204" pitchFamily="34" charset="0"/>
                          <a:ea typeface="+mn-ea"/>
                        </a:rPr>
                        <a:t>9 </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vMerge="1">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Personal visits</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6" name="内容占位符 2"/>
          <p:cNvSpPr/>
          <p:nvPr/>
        </p:nvSpPr>
        <p:spPr bwMode="auto">
          <a:xfrm>
            <a:off x="396876" y="1483905"/>
            <a:ext cx="8601074" cy="478246"/>
          </a:xfrm>
          <a:prstGeom prst="rect">
            <a:avLst/>
          </a:prstGeom>
          <a:solidFill>
            <a:schemeClr val="bg1"/>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sp>
        <p:nvSpPr>
          <p:cNvPr id="5" name="文本框 4"/>
          <p:cNvSpPr txBox="1"/>
          <p:nvPr/>
        </p:nvSpPr>
        <p:spPr>
          <a:xfrm>
            <a:off x="1256946" y="2885235"/>
            <a:ext cx="3313841" cy="307777"/>
          </a:xfrm>
          <a:prstGeom prst="rect">
            <a:avLst/>
          </a:prstGeom>
          <a:noFill/>
        </p:spPr>
        <p:txBody>
          <a:bodyPr wrap="square" rtlCol="0">
            <a:spAutoFit/>
          </a:bodyPr>
          <a:lstStyle/>
          <a:p>
            <a:r>
              <a:rPr lang="en-US" altLang="zh-CN" u="sng" dirty="0">
                <a:solidFill>
                  <a:srgbClr val="000000"/>
                </a:solidFill>
                <a:latin typeface="Arial" panose="020B0604020202020204" pitchFamily="34" charset="0"/>
              </a:rPr>
              <a:t>Phone calls</a:t>
            </a:r>
            <a:endParaRPr lang="zh-CN" altLang="en-US" dirty="0"/>
          </a:p>
        </p:txBody>
      </p:sp>
      <p:sp>
        <p:nvSpPr>
          <p:cNvPr id="7" name="文本框 6"/>
          <p:cNvSpPr txBox="1"/>
          <p:nvPr/>
        </p:nvSpPr>
        <p:spPr>
          <a:xfrm>
            <a:off x="1258067" y="3241223"/>
            <a:ext cx="1031278" cy="307777"/>
          </a:xfrm>
          <a:prstGeom prst="rect">
            <a:avLst/>
          </a:prstGeom>
          <a:noFill/>
        </p:spPr>
        <p:txBody>
          <a:bodyPr wrap="square" rtlCol="0">
            <a:spAutoFit/>
          </a:bodyPr>
          <a:lstStyle/>
          <a:p>
            <a:r>
              <a:rPr lang="en-US" altLang="zh-CN" u="sng" dirty="0">
                <a:solidFill>
                  <a:srgbClr val="000000"/>
                </a:solidFill>
                <a:latin typeface="Arial" panose="020B0604020202020204" pitchFamily="34" charset="0"/>
              </a:rPr>
              <a:t>Email</a:t>
            </a:r>
            <a:endParaRPr lang="zh-CN" altLang="en-US" dirty="0"/>
          </a:p>
        </p:txBody>
      </p:sp>
      <p:sp>
        <p:nvSpPr>
          <p:cNvPr id="8" name="文本框 7"/>
          <p:cNvSpPr txBox="1"/>
          <p:nvPr/>
        </p:nvSpPr>
        <p:spPr>
          <a:xfrm>
            <a:off x="1256946" y="3549000"/>
            <a:ext cx="941808" cy="307777"/>
          </a:xfrm>
          <a:prstGeom prst="rect">
            <a:avLst/>
          </a:prstGeom>
          <a:noFill/>
        </p:spPr>
        <p:txBody>
          <a:bodyPr wrap="square" rtlCol="0">
            <a:spAutoFit/>
          </a:bodyPr>
          <a:lstStyle/>
          <a:p>
            <a:r>
              <a:rPr lang="en-US" altLang="zh-CN" u="sng" dirty="0">
                <a:solidFill>
                  <a:srgbClr val="000000"/>
                </a:solidFill>
                <a:latin typeface="Arial" panose="020B0604020202020204" pitchFamily="34" charset="0"/>
              </a:rPr>
              <a:t>Mail</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85825" y="10795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961049" y="1660314"/>
            <a:ext cx="7153951" cy="110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1520825" y="928490"/>
            <a:ext cx="60870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The Significance of Show Follow-up</a:t>
            </a:r>
            <a:endParaRPr lang="zh-CN" altLang="en-US" sz="2000" b="1" dirty="0">
              <a:solidFill>
                <a:srgbClr val="0070C0"/>
              </a:solidFill>
              <a:latin typeface="Arial" panose="020B0604020202020204" pitchFamily="34" charset="0"/>
            </a:endParaRPr>
          </a:p>
        </p:txBody>
      </p:sp>
      <p:sp>
        <p:nvSpPr>
          <p:cNvPr id="4" name="TextBox 16"/>
          <p:cNvSpPr txBox="1">
            <a:spLocks noChangeArrowheads="1"/>
          </p:cNvSpPr>
          <p:nvPr/>
        </p:nvSpPr>
        <p:spPr bwMode="auto">
          <a:xfrm>
            <a:off x="813196" y="2375508"/>
            <a:ext cx="7927579" cy="196977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900" indent="-342900">
              <a:buAutoNum type="arabicPeriod"/>
            </a:pPr>
            <a:r>
              <a:rPr lang="en-US" altLang="zh-CN" sz="1800" dirty="0">
                <a:solidFill>
                  <a:srgbClr val="000000"/>
                </a:solidFill>
                <a:latin typeface="Arial" panose="020B0604020202020204" pitchFamily="34" charset="0"/>
              </a:rPr>
              <a:t>What is the difference between the materials sent to potential customers before and after the exhibition?</a:t>
            </a:r>
            <a:endParaRPr lang="en-US" altLang="zh-CN" sz="1200" dirty="0">
              <a:solidFill>
                <a:srgbClr val="000000"/>
              </a:solidFill>
              <a:latin typeface="Arial" panose="020B0604020202020204" pitchFamily="34" charset="0"/>
            </a:endParaRPr>
          </a:p>
          <a:p>
            <a:pPr marL="0" indent="0"/>
            <a:r>
              <a:rPr lang="en-US" altLang="zh-CN" dirty="0">
                <a:solidFill>
                  <a:srgbClr val="000000"/>
                </a:solidFill>
                <a:latin typeface="Arial" panose="020B0604020202020204" pitchFamily="34" charset="0"/>
              </a:rPr>
              <a:t>        The material sent after the exhibition should be a new piece with additional information and </a:t>
            </a:r>
            <a:endParaRPr lang="en-US" altLang="zh-CN" dirty="0">
              <a:solidFill>
                <a:srgbClr val="000000"/>
              </a:solidFill>
              <a:latin typeface="Arial" panose="020B0604020202020204" pitchFamily="34" charset="0"/>
            </a:endParaRPr>
          </a:p>
          <a:p>
            <a:pPr marL="0" indent="0"/>
            <a:r>
              <a:rPr lang="en-US" altLang="zh-CN" dirty="0">
                <a:solidFill>
                  <a:srgbClr val="000000"/>
                </a:solidFill>
                <a:latin typeface="Arial" panose="020B0604020202020204" pitchFamily="34" charset="0"/>
              </a:rPr>
              <a:t>        selling points that appeal to the needs of the potential customers.</a:t>
            </a:r>
            <a:endParaRPr lang="en-US" altLang="zh-CN" dirty="0">
              <a:solidFill>
                <a:srgbClr val="000000"/>
              </a:solidFill>
              <a:latin typeface="Arial" panose="020B0604020202020204" pitchFamily="34" charset="0"/>
            </a:endParaRPr>
          </a:p>
          <a:p>
            <a:pPr marL="0" indent="0"/>
            <a:endParaRPr lang="en-US" altLang="zh-CN" sz="1200"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Why is good timing so important in follow-up contact?</a:t>
            </a:r>
            <a:r>
              <a:rPr lang="en-US" altLang="zh-CN" sz="1200" dirty="0">
                <a:solidFill>
                  <a:srgbClr val="000000"/>
                </a:solidFill>
                <a:latin typeface="Arial" panose="020B0604020202020204" pitchFamily="34" charset="0"/>
              </a:rPr>
              <a:t>	</a:t>
            </a:r>
            <a:endParaRPr lang="en-US" altLang="zh-CN" sz="1200" dirty="0">
              <a:solidFill>
                <a:srgbClr val="000000"/>
              </a:solidFill>
              <a:latin typeface="Arial" panose="020B0604020202020204" pitchFamily="34" charset="0"/>
            </a:endParaRPr>
          </a:p>
          <a:p>
            <a:pPr marL="269875" indent="-269875"/>
            <a:r>
              <a:rPr lang="en-US" altLang="zh-CN" sz="1200" dirty="0">
                <a:solidFill>
                  <a:srgbClr val="000000"/>
                </a:solidFill>
                <a:latin typeface="Arial" panose="020B0604020202020204" pitchFamily="34" charset="0"/>
              </a:rPr>
              <a:t>       </a:t>
            </a:r>
            <a:r>
              <a:rPr lang="en-US" altLang="zh-CN" dirty="0">
                <a:solidFill>
                  <a:srgbClr val="000000"/>
                </a:solidFill>
                <a:latin typeface="Arial" panose="020B0604020202020204" pitchFamily="34" charset="0"/>
              </a:rPr>
              <a:t>Because if too much time has passed before follow-up contact, a hot prospect could become a cold lead.</a:t>
            </a:r>
            <a:endParaRPr lang="en-US" altLang="zh-CN"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1006475" y="1104550"/>
            <a:ext cx="7534275" cy="255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b="1" dirty="0">
                <a:solidFill>
                  <a:schemeClr val="accent5">
                    <a:lumMod val="75000"/>
                  </a:schemeClr>
                </a:solidFill>
                <a:latin typeface="Arial" panose="020B0604020202020204" pitchFamily="34" charset="0"/>
              </a:rPr>
              <a:t>Fill in the Customer Satisfaction Questionnaire in Sample Study with the information below.</a:t>
            </a:r>
            <a:endParaRPr lang="en-US" altLang="zh-CN" sz="1600" b="1" dirty="0">
              <a:solidFill>
                <a:schemeClr val="accent5">
                  <a:lumMod val="75000"/>
                </a:schemeClr>
              </a:solidFill>
              <a:latin typeface="Arial" panose="020B0604020202020204" pitchFamily="34" charset="0"/>
            </a:endParaRPr>
          </a:p>
          <a:p>
            <a:pPr algn="just">
              <a:buNone/>
            </a:pPr>
            <a:endParaRPr lang="en-US" altLang="zh-CN" sz="1600" dirty="0">
              <a:solidFill>
                <a:srgbClr val="996600"/>
              </a:solidFill>
              <a:latin typeface="Arial" panose="020B0604020202020204" pitchFamily="34" charset="0"/>
            </a:endParaRPr>
          </a:p>
          <a:p>
            <a:pPr algn="just">
              <a:buNone/>
            </a:pPr>
            <a:r>
              <a:rPr lang="en-US" altLang="zh-CN" sz="1600" dirty="0">
                <a:solidFill>
                  <a:srgbClr val="996600"/>
                </a:solidFill>
                <a:latin typeface="Arial" panose="020B0604020202020204" pitchFamily="34" charset="0"/>
              </a:rPr>
              <a:t>Peter Date is the Managing Director of New-tech Equipment, which was established in 1993 and is situated in the prime industrial belt of Hong Kong, China. The company is engaged in manufacturing machinery and tooling unit. He has just attended China Hi-Tech Fair and is quite satisfied with the overall service of the organizer.</a:t>
            </a:r>
            <a:endParaRPr lang="en-US" altLang="zh-CN" sz="1600" dirty="0">
              <a:solidFill>
                <a:srgbClr val="996600"/>
              </a:solidFill>
              <a:latin typeface="Arial" panose="020B0604020202020204" pitchFamily="34" charset="0"/>
            </a:endParaRPr>
          </a:p>
          <a:p>
            <a:pPr algn="just">
              <a:buNone/>
            </a:pPr>
            <a:endParaRPr lang="en-US" altLang="zh-CN" sz="1600" dirty="0">
              <a:solidFill>
                <a:srgbClr val="9966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1025525" y="763039"/>
            <a:ext cx="7534275" cy="428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b="1" dirty="0">
                <a:solidFill>
                  <a:schemeClr val="accent5">
                    <a:lumMod val="75000"/>
                  </a:schemeClr>
                </a:solidFill>
                <a:latin typeface="Arial" panose="020B0604020202020204" pitchFamily="34" charset="0"/>
              </a:rPr>
              <a:t>Here are the comments from him:</a:t>
            </a:r>
            <a:endParaRPr lang="en-US" altLang="zh-CN" sz="1600" b="1" dirty="0">
              <a:solidFill>
                <a:schemeClr val="accent5">
                  <a:lumMod val="75000"/>
                </a:schemeClr>
              </a:solidFill>
              <a:latin typeface="Arial" panose="020B0604020202020204" pitchFamily="34" charset="0"/>
            </a:endParaRPr>
          </a:p>
          <a:p>
            <a:pPr algn="just">
              <a:buNone/>
            </a:pPr>
            <a:endParaRPr lang="en-US" altLang="zh-CN" sz="1600" dirty="0">
              <a:solidFill>
                <a:srgbClr val="996600"/>
              </a:solidFill>
              <a:latin typeface="Arial" panose="020B0604020202020204" pitchFamily="34" charset="0"/>
            </a:endParaRPr>
          </a:p>
          <a:p>
            <a:pPr algn="just">
              <a:buNone/>
            </a:pPr>
            <a:r>
              <a:rPr lang="en-US" altLang="zh-CN" sz="1600" dirty="0">
                <a:solidFill>
                  <a:srgbClr val="996600"/>
                </a:solidFill>
                <a:latin typeface="Arial" panose="020B0604020202020204" pitchFamily="34" charset="0"/>
              </a:rPr>
              <a:t>“We have continuously exhibited since September 2000. Every day of the show we had a few hundred interested visitors watching our machines perform magic—we cannot achieve this every day at our showroom. Once again we managed to sell every machine off our stand, and have some very good deals that we will close in the next few weeks.”</a:t>
            </a:r>
            <a:endParaRPr lang="en-US" altLang="zh-CN" sz="1600" dirty="0">
              <a:solidFill>
                <a:srgbClr val="996600"/>
              </a:solidFill>
              <a:latin typeface="Arial" panose="020B0604020202020204" pitchFamily="34" charset="0"/>
            </a:endParaRPr>
          </a:p>
          <a:p>
            <a:pPr algn="just">
              <a:buNone/>
            </a:pPr>
            <a:endParaRPr lang="en-US" altLang="zh-CN" sz="1600" dirty="0">
              <a:solidFill>
                <a:srgbClr val="996600"/>
              </a:solidFill>
              <a:latin typeface="Arial" panose="020B0604020202020204" pitchFamily="34" charset="0"/>
            </a:endParaRPr>
          </a:p>
          <a:p>
            <a:pPr algn="just">
              <a:buNone/>
            </a:pPr>
            <a:r>
              <a:rPr lang="en-US" altLang="zh-CN" sz="1600" dirty="0">
                <a:solidFill>
                  <a:srgbClr val="996600"/>
                </a:solidFill>
                <a:latin typeface="Arial" panose="020B0604020202020204" pitchFamily="34" charset="0"/>
              </a:rPr>
              <a:t>“I believe that the show was well-organized and the standard of the stands was higher than I have seen in previous years.”</a:t>
            </a:r>
            <a:endParaRPr lang="en-US" altLang="zh-CN" sz="1600" dirty="0">
              <a:solidFill>
                <a:srgbClr val="996600"/>
              </a:solidFill>
              <a:latin typeface="Arial" panose="020B0604020202020204" pitchFamily="34" charset="0"/>
            </a:endParaRPr>
          </a:p>
          <a:p>
            <a:pPr algn="just">
              <a:buNone/>
            </a:pPr>
            <a:endParaRPr lang="en-US" altLang="zh-CN" sz="1600" dirty="0">
              <a:solidFill>
                <a:srgbClr val="996600"/>
              </a:solidFill>
              <a:latin typeface="Arial" panose="020B0604020202020204" pitchFamily="34" charset="0"/>
            </a:endParaRPr>
          </a:p>
          <a:p>
            <a:pPr algn="just">
              <a:buNone/>
            </a:pPr>
            <a:r>
              <a:rPr lang="en-US" altLang="zh-CN" sz="1600" dirty="0">
                <a:solidFill>
                  <a:srgbClr val="996600"/>
                </a:solidFill>
                <a:latin typeface="Arial" panose="020B0604020202020204" pitchFamily="34" charset="0"/>
              </a:rPr>
              <a:t>“The show’s organization was excellent through the attention to details.”</a:t>
            </a:r>
            <a:endParaRPr lang="en-US" altLang="zh-CN" sz="1600" dirty="0">
              <a:solidFill>
                <a:srgbClr val="996600"/>
              </a:solidFill>
              <a:latin typeface="Arial" panose="020B0604020202020204" pitchFamily="34" charset="0"/>
            </a:endParaRPr>
          </a:p>
          <a:p>
            <a:pPr algn="just">
              <a:buNone/>
            </a:pPr>
            <a:endParaRPr lang="en-US" altLang="zh-CN" sz="1600" dirty="0">
              <a:solidFill>
                <a:srgbClr val="996600"/>
              </a:solidFill>
              <a:latin typeface="Arial" panose="020B0604020202020204" pitchFamily="34" charset="0"/>
            </a:endParaRPr>
          </a:p>
          <a:p>
            <a:pPr algn="just">
              <a:buNone/>
            </a:pPr>
            <a:r>
              <a:rPr lang="en-US" altLang="zh-CN" sz="1600" dirty="0">
                <a:solidFill>
                  <a:srgbClr val="996600"/>
                </a:solidFill>
                <a:latin typeface="Arial" panose="020B0604020202020204" pitchFamily="34" charset="0"/>
              </a:rPr>
              <a:t>“We were surprised and delighted with the quality of visitors and the leads generated from the show.”</a:t>
            </a:r>
            <a:endParaRPr lang="en-US" altLang="zh-CN" sz="1600" dirty="0">
              <a:solidFill>
                <a:srgbClr val="9966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879473" y="1830059"/>
            <a:ext cx="7791451" cy="243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u="sng" dirty="0">
                <a:latin typeface="Arial" panose="020B0604020202020204" pitchFamily="34" charset="0"/>
              </a:rPr>
              <a:t>Stella Li</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a:p>
            <a:pPr>
              <a:buNone/>
            </a:pPr>
            <a:r>
              <a:rPr lang="en-US" altLang="zh-CN" sz="2000" u="sng" dirty="0">
                <a:latin typeface="Arial" panose="020B0604020202020204" pitchFamily="34" charset="0"/>
              </a:rPr>
              <a:t>Eric Blaire:</a:t>
            </a:r>
            <a:endParaRPr lang="en-US" altLang="zh-CN" sz="2000" u="sng" dirty="0">
              <a:latin typeface="Arial" panose="020B0604020202020204" pitchFamily="34" charset="0"/>
            </a:endParaRPr>
          </a:p>
          <a:p>
            <a:pPr marL="0" indent="0">
              <a:buNone/>
            </a:pPr>
            <a:r>
              <a:rPr lang="en-US" altLang="zh-CN" sz="2000" dirty="0">
                <a:latin typeface="Arial" panose="020B0604020202020204" pitchFamily="34" charset="0"/>
              </a:rPr>
              <a:t> the Purchasing Manager of New Kids’ Park, who had visited the 14th Asia International Toys &amp; Games Fair</a:t>
            </a:r>
            <a:endParaRPr lang="zh-CN" altLang="en-US" sz="2000" dirty="0"/>
          </a:p>
        </p:txBody>
      </p:sp>
      <p:sp>
        <p:nvSpPr>
          <p:cNvPr id="4" name="圆角矩形 6">
            <a:hlinkClick r:id="rId1" action="ppaction://hlinkfile"/>
          </p:cNvPr>
          <p:cNvSpPr>
            <a:spLocks noChangeArrowheads="1"/>
          </p:cNvSpPr>
          <p:nvPr/>
        </p:nvSpPr>
        <p:spPr bwMode="auto">
          <a:xfrm>
            <a:off x="1276350" y="99458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228599" y="925184"/>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Showing gratitude to clients</a:t>
            </a:r>
            <a:endParaRPr lang="en-US" altLang="zh-CN" sz="2000" dirty="0">
              <a:latin typeface="Arial" panose="020B0604020202020204" pitchFamily="34" charset="0"/>
            </a:endParaRPr>
          </a:p>
        </p:txBody>
      </p:sp>
      <p:pic>
        <p:nvPicPr>
          <p:cNvPr id="7" name="Unit 6 Exhibitors diary">
            <a:hlinkClick r:id="" action="ppaction://media"/>
          </p:cNvPr>
          <p:cNvPicPr>
            <a:picLocks noChangeAspect="1"/>
          </p:cNvPicPr>
          <p:nvPr>
            <a:audioFile r:link="rId2"/>
            <p:extLst>
              <p:ext uri="{DAA4B4D4-6D71-4841-9C94-3DE7FCFB9230}">
                <p14:media xmlns:p14="http://schemas.microsoft.com/office/powerpoint/2010/main" r:embed="rId3"/>
              </p:ext>
            </p:extLst>
          </p:nvPr>
        </p:nvPicPr>
        <p:blipFill>
          <a:blip r:embed="rId4"/>
          <a:stretch>
            <a:fillRect/>
          </a:stretch>
        </p:blipFill>
        <p:spPr>
          <a:xfrm>
            <a:off x="4308475" y="4365625"/>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74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990599" y="1750114"/>
            <a:ext cx="7531101" cy="342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900" dirty="0">
              <a:latin typeface="Arial" panose="020B0604020202020204" pitchFamily="34" charset="0"/>
            </a:endParaRPr>
          </a:p>
          <a:p>
            <a:pPr algn="just">
              <a:buNone/>
            </a:pPr>
            <a:r>
              <a:rPr lang="en-US" altLang="zh-CN" sz="1600" dirty="0">
                <a:latin typeface="Arial" panose="020B0604020202020204" pitchFamily="34" charset="0"/>
              </a:rPr>
              <a:t>1. Thank you very much for</a:t>
            </a:r>
            <a:r>
              <a:rPr lang="zh-CN" altLang="en-US" sz="1600" dirty="0">
                <a:latin typeface="Arial" panose="020B0604020202020204" pitchFamily="34" charset="0"/>
              </a:rPr>
              <a:t> </a:t>
            </a:r>
            <a:r>
              <a:rPr lang="en-GB" altLang="zh-CN" sz="1600" dirty="0">
                <a:latin typeface="Arial" panose="020B0604020202020204" pitchFamily="34" charset="0"/>
              </a:rPr>
              <a:t>stopping by our booth</a:t>
            </a:r>
            <a:r>
              <a:rPr lang="en-US" altLang="zh-CN" sz="1600" dirty="0">
                <a:latin typeface="Arial" panose="020B0604020202020204" pitchFamily="34" charset="0"/>
              </a:rPr>
              <a:t>.</a:t>
            </a:r>
            <a:endParaRPr lang="en-US" altLang="zh-CN" sz="1600" dirty="0">
              <a:latin typeface="Arial" panose="020B0604020202020204" pitchFamily="34" charset="0"/>
            </a:endParaRPr>
          </a:p>
          <a:p>
            <a:pPr>
              <a:buNone/>
            </a:pPr>
            <a:r>
              <a:rPr lang="en-US" altLang="zh-CN" sz="1600" dirty="0">
                <a:latin typeface="Arial" panose="020B0604020202020204" pitchFamily="34" charset="0"/>
              </a:rPr>
              <a:t>2. Your team and products have left me a very good impression.</a:t>
            </a:r>
            <a:endParaRPr lang="en-US" altLang="zh-CN" sz="1600" dirty="0">
              <a:latin typeface="Arial" panose="020B0604020202020204" pitchFamily="34" charset="0"/>
            </a:endParaRPr>
          </a:p>
          <a:p>
            <a:pPr>
              <a:buNone/>
            </a:pPr>
            <a:r>
              <a:rPr lang="en-US" altLang="zh-CN" sz="1600" dirty="0">
                <a:latin typeface="Arial" panose="020B0604020202020204" pitchFamily="34" charset="0"/>
              </a:rPr>
              <a:t>3. I am fascinated by…</a:t>
            </a:r>
            <a:endParaRPr lang="en-US" altLang="zh-CN" sz="1600" dirty="0">
              <a:latin typeface="Arial" panose="020B0604020202020204" pitchFamily="34" charset="0"/>
            </a:endParaRPr>
          </a:p>
          <a:p>
            <a:pPr>
              <a:buNone/>
            </a:pPr>
            <a:r>
              <a:rPr lang="en-US" altLang="zh-CN" sz="1600" dirty="0">
                <a:latin typeface="Arial" panose="020B0604020202020204" pitchFamily="34" charset="0"/>
              </a:rPr>
              <a:t>4. can you forward us your latest product catalog?</a:t>
            </a:r>
            <a:endParaRPr lang="en-US" altLang="zh-CN" sz="1600" dirty="0">
              <a:latin typeface="Arial" panose="020B0604020202020204" pitchFamily="34" charset="0"/>
            </a:endParaRPr>
          </a:p>
          <a:p>
            <a:pPr>
              <a:buNone/>
            </a:pPr>
            <a:r>
              <a:rPr lang="en-US" altLang="zh-CN" sz="1600" dirty="0">
                <a:latin typeface="Arial" panose="020B0604020202020204" pitchFamily="34" charset="0"/>
              </a:rPr>
              <a:t>5. if you can place an order</a:t>
            </a:r>
            <a:endParaRPr lang="en-US" altLang="zh-CN" sz="1600" dirty="0">
              <a:latin typeface="Arial" panose="020B0604020202020204" pitchFamily="34" charset="0"/>
            </a:endParaRPr>
          </a:p>
          <a:p>
            <a:pPr>
              <a:buNone/>
            </a:pPr>
            <a:r>
              <a:rPr lang="en-US" altLang="zh-CN" sz="1600" dirty="0">
                <a:latin typeface="Arial" panose="020B0604020202020204" pitchFamily="34" charset="0"/>
              </a:rPr>
              <a:t>6. we will give you a special offer.</a:t>
            </a:r>
            <a:endParaRPr lang="en-US" altLang="zh-CN" sz="1600" dirty="0">
              <a:latin typeface="Arial" panose="020B0604020202020204" pitchFamily="34" charset="0"/>
            </a:endParaRPr>
          </a:p>
          <a:p>
            <a:pPr>
              <a:buNone/>
            </a:pPr>
            <a:r>
              <a:rPr lang="en-US" altLang="zh-CN" sz="1600" dirty="0">
                <a:latin typeface="Arial" panose="020B0604020202020204" pitchFamily="34" charset="0"/>
              </a:rPr>
              <a:t>7. I will consider your products after…</a:t>
            </a:r>
            <a:endParaRPr lang="en-US" altLang="zh-CN" sz="16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333501" y="812442"/>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1035052" y="1619582"/>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6" name="内容占位符 4"/>
          <p:cNvSpPr/>
          <p:nvPr/>
        </p:nvSpPr>
        <p:spPr bwMode="auto">
          <a:xfrm>
            <a:off x="2863850" y="844537"/>
            <a:ext cx="4775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Showing gratitude to clients</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333501" y="812442"/>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2863850" y="844537"/>
            <a:ext cx="4775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Showing gratitude to clients</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720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dirty="0">
                <a:latin typeface="Arial" panose="020B0604020202020204" pitchFamily="34" charset="0"/>
              </a:rPr>
              <a:t>Hello, can I speak to Mr. Blaire?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Speaking! Who is that?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This is Stella Li, the Marketing Manager of Teicheng Toys.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Oh, Ms. Li, nice to talk to you. I am so glad to have received your phone call. How are you?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I am fine. Thank you. I am calling to show my gratitude. </a:t>
            </a:r>
            <a:r>
              <a:rPr lang="en-US" altLang="zh-CN" sz="1600" u="sng" dirty="0">
                <a:latin typeface="Arial" panose="020B0604020202020204" pitchFamily="34" charset="0"/>
              </a:rPr>
              <a:t>Thank you very much for stopping by our booth</a:t>
            </a:r>
            <a:r>
              <a:rPr lang="en-US" altLang="zh-CN" sz="1600" dirty="0">
                <a:latin typeface="Arial" panose="020B0604020202020204" pitchFamily="34" charset="0"/>
              </a:rPr>
              <a:t> at the 14th Asia International Toys &amp; Games Fair.</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333501" y="812442"/>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2863850" y="844537"/>
            <a:ext cx="4775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Showing gratitude to clients</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53235"/>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Not at all. </a:t>
            </a:r>
            <a:r>
              <a:rPr lang="en-US" altLang="zh-CN" sz="1600" u="sng" dirty="0">
                <a:latin typeface="Arial" panose="020B0604020202020204" pitchFamily="34" charset="0"/>
              </a:rPr>
              <a:t>Your team and products have left me a very good impression.</a:t>
            </a:r>
            <a:r>
              <a:rPr lang="en-US" altLang="zh-CN" sz="1600" dirty="0">
                <a:latin typeface="Arial" panose="020B0604020202020204" pitchFamily="34" charset="0"/>
              </a:rPr>
              <a:t> To be frank, </a:t>
            </a:r>
            <a:r>
              <a:rPr lang="en-US" altLang="zh-CN" sz="1600" u="sng" dirty="0">
                <a:latin typeface="Arial" panose="020B0604020202020204" pitchFamily="34" charset="0"/>
              </a:rPr>
              <a:t>I am fascinated by</a:t>
            </a:r>
            <a:r>
              <a:rPr lang="en-US" altLang="zh-CN" sz="1600" dirty="0">
                <a:latin typeface="Arial" panose="020B0604020202020204" pitchFamily="34" charset="0"/>
              </a:rPr>
              <a:t> your series of talking dolls.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I am glad you like them. Our talking dolls are our latest inventions. We have great confidence in them. Do you still have any question on these products?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 </a:t>
            </a:r>
            <a:r>
              <a:rPr lang="en-US" altLang="zh-CN" sz="1600" dirty="0">
                <a:latin typeface="Arial" panose="020B0604020202020204" pitchFamily="34" charset="0"/>
              </a:rPr>
              <a:t>Not for the moment. But </a:t>
            </a:r>
            <a:r>
              <a:rPr lang="en-US" altLang="zh-CN" sz="1600" u="sng" dirty="0">
                <a:latin typeface="Arial" panose="020B0604020202020204" pitchFamily="34" charset="0"/>
              </a:rPr>
              <a:t>can you forward us your latest product catalog</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No problem. I will send it to you immediately after our talk. In addition, </a:t>
            </a:r>
            <a:r>
              <a:rPr lang="en-US" altLang="zh-CN" sz="1600" u="sng" dirty="0">
                <a:latin typeface="Arial" panose="020B0604020202020204" pitchFamily="34" charset="0"/>
              </a:rPr>
              <a:t>if you can place an order</a:t>
            </a:r>
            <a:r>
              <a:rPr lang="en-US" altLang="zh-CN" sz="1600" dirty="0">
                <a:latin typeface="Arial" panose="020B0604020202020204" pitchFamily="34" charset="0"/>
              </a:rPr>
              <a:t> before the end of March, </a:t>
            </a:r>
            <a:r>
              <a:rPr lang="en-US" altLang="zh-CN" sz="1600" u="sng" dirty="0">
                <a:latin typeface="Arial" panose="020B0604020202020204" pitchFamily="34" charset="0"/>
              </a:rPr>
              <a:t>we will give you a special offer</a:t>
            </a:r>
            <a:r>
              <a:rPr lang="en-US" altLang="zh-CN" sz="1600" dirty="0">
                <a:latin typeface="Arial" panose="020B0604020202020204" pitchFamily="34" charset="0"/>
              </a:rPr>
              <a:t>.</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333501" y="812442"/>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内容占位符 4"/>
          <p:cNvSpPr/>
          <p:nvPr/>
        </p:nvSpPr>
        <p:spPr bwMode="auto">
          <a:xfrm>
            <a:off x="2863850" y="844537"/>
            <a:ext cx="4775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Showing gratitude to clients</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53235"/>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That is interesting. I will think about it.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If you would like further information, please give me a call at (021) 87654321.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a:t>
            </a:r>
            <a:r>
              <a:rPr lang="en-US" altLang="zh-CN" sz="1600" u="sng" dirty="0">
                <a:latin typeface="Arial" panose="020B0604020202020204" pitchFamily="34" charset="0"/>
              </a:rPr>
              <a:t>I will consider your products after</a:t>
            </a:r>
            <a:r>
              <a:rPr lang="en-US" altLang="zh-CN" sz="1600" dirty="0">
                <a:latin typeface="Arial" panose="020B0604020202020204" pitchFamily="34" charset="0"/>
              </a:rPr>
              <a:t> discussing with our team.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Thank you. Looking forward to cooperating with you.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Eric:</a:t>
            </a:r>
            <a:r>
              <a:rPr lang="en-US" altLang="zh-CN" sz="1600" dirty="0">
                <a:latin typeface="Arial" panose="020B0604020202020204" pitchFamily="34" charset="0"/>
              </a:rPr>
              <a:t> Me too.</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1549" y="16628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971549" y="1081160"/>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Showing gratitude to clients</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448701" y="989531"/>
            <a:ext cx="136117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4462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816232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3  </a:t>
            </a:r>
            <a:r>
              <a:rPr lang="en-US" altLang="zh-CN" sz="2000" dirty="0">
                <a:solidFill>
                  <a:srgbClr val="0070C0"/>
                </a:solidFill>
              </a:rPr>
              <a:t>Work in pairs. Act as Stella Li and Eric Blaire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5962" y="5721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000124" y="76220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Showing gratitude to clients</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420126" y="718107"/>
            <a:ext cx="12182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54595" y="1549259"/>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partners, taking the roles </a:t>
            </a:r>
            <a:endParaRPr lang="en-US" altLang="zh-CN" sz="2000" dirty="0">
              <a:solidFill>
                <a:srgbClr val="0070C0"/>
              </a:solidFill>
            </a:endParaRPr>
          </a:p>
          <a:p>
            <a:pPr>
              <a:buNone/>
            </a:pPr>
            <a:r>
              <a:rPr lang="en-US" altLang="zh-CN" sz="2000" dirty="0">
                <a:solidFill>
                  <a:srgbClr val="0070C0"/>
                </a:solidFill>
              </a:rPr>
              <a:t>            of Ms. Wang and Mr. Bush.</a:t>
            </a:r>
            <a:endParaRPr lang="en-US" altLang="zh-CN" sz="2000" dirty="0">
              <a:solidFill>
                <a:srgbClr val="0070C0"/>
              </a:solidFill>
            </a:endParaRPr>
          </a:p>
        </p:txBody>
      </p:sp>
      <p:sp>
        <p:nvSpPr>
          <p:cNvPr id="6" name="内容占位符 2"/>
          <p:cNvSpPr/>
          <p:nvPr/>
        </p:nvSpPr>
        <p:spPr bwMode="auto">
          <a:xfrm>
            <a:off x="475187" y="2475040"/>
            <a:ext cx="8269823" cy="2052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2000" dirty="0"/>
              <a:t>Ms. Wang, the Marketing Manager of Gadgets Internet of Things, has come back from China International Big Data Industry Expo, where she had met so many potential customers at her booth. She is now calling one of her newly-met clients, Mr. Bush, the Purchasing Manager of New-tech Company and showing her wish to keep in touch with him.</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5962" y="5721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000124" y="762208"/>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400" dirty="0">
                <a:solidFill>
                  <a:srgbClr val="996600"/>
                </a:solidFill>
                <a:latin typeface="Arial" panose="020B0604020202020204" pitchFamily="34" charset="0"/>
              </a:rPr>
              <a:t>				Showing gratitude to clients</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420126" y="718107"/>
            <a:ext cx="12182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3646" y="1830158"/>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Event Info.: China International Big Data Industry Expo </a:t>
            </a:r>
            <a:r>
              <a:rPr lang="zh-CN" altLang="en-US" sz="2000" b="1" dirty="0">
                <a:solidFill>
                  <a:srgbClr val="0070C0"/>
                </a:solidFill>
              </a:rPr>
              <a:t>中国国际大数据产业博览会 （贵州</a:t>
            </a:r>
            <a:r>
              <a:rPr lang="en-US" altLang="zh-CN" sz="2000" b="1" dirty="0">
                <a:solidFill>
                  <a:srgbClr val="0070C0"/>
                </a:solidFill>
              </a:rPr>
              <a:t>·</a:t>
            </a:r>
            <a:r>
              <a:rPr lang="zh-CN" altLang="en-US" sz="2000" b="1" dirty="0">
                <a:solidFill>
                  <a:srgbClr val="0070C0"/>
                </a:solidFill>
              </a:rPr>
              <a:t>贵阳）</a:t>
            </a:r>
            <a:endParaRPr lang="en-US" altLang="zh-CN" sz="2000" dirty="0">
              <a:solidFill>
                <a:srgbClr val="0070C0"/>
              </a:solidFill>
            </a:endParaRPr>
          </a:p>
        </p:txBody>
      </p:sp>
      <p:sp>
        <p:nvSpPr>
          <p:cNvPr id="6" name="内容占位符 2"/>
          <p:cNvSpPr/>
          <p:nvPr/>
        </p:nvSpPr>
        <p:spPr bwMode="auto">
          <a:xfrm>
            <a:off x="494237" y="2582989"/>
            <a:ext cx="8269823" cy="210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2000" dirty="0"/>
              <a:t>China International Big Data Industry Expo, held annually in Guiyang, is the world’s first exposition with the theme of big data. Since its establishment in 2015, the Big Data Expo has become a trendsetter and a world-class platform, providing solutions for global big data development and promoting global big data technology application and industrial development.</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61661" y="108005"/>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cs typeface="+mn-cs"/>
              </a:rPr>
              <a:t>Designing a Customer Satisfaction Questionnaire</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652587" y="1050359"/>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800" dirty="0"/>
              <a:t>Work in groups of four. Search the Internet for information on a trade show you are interested in.</a:t>
            </a:r>
            <a:endParaRPr lang="en-US" altLang="zh-CN" sz="1800" dirty="0"/>
          </a:p>
        </p:txBody>
      </p:sp>
      <p:sp>
        <p:nvSpPr>
          <p:cNvPr id="4" name="圆角矩形 6">
            <a:hlinkClick r:id="rId1"/>
          </p:cNvPr>
          <p:cNvSpPr>
            <a:spLocks noChangeArrowheads="1"/>
          </p:cNvSpPr>
          <p:nvPr/>
        </p:nvSpPr>
        <p:spPr bwMode="auto">
          <a:xfrm>
            <a:off x="438150" y="1101663"/>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1</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652587" y="1777333"/>
            <a:ext cx="7053263" cy="2980735"/>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800" dirty="0"/>
              <a:t>Design a Customer Satisfaction Questionnaire for an exhibitor to his/her clients in paper form. Refer to Sample Study and consider the following questions.</a:t>
            </a:r>
            <a:endParaRPr lang="en-US" altLang="zh-CN" sz="1800" b="1" dirty="0">
              <a:solidFill>
                <a:srgbClr val="663300"/>
              </a:solidFill>
            </a:endParaRPr>
          </a:p>
          <a:p>
            <a:pPr marL="15875" indent="-15875">
              <a:buNone/>
            </a:pPr>
            <a:r>
              <a:rPr lang="en-US" altLang="zh-CN" sz="1800" dirty="0">
                <a:solidFill>
                  <a:srgbClr val="663300"/>
                </a:solidFill>
              </a:rPr>
              <a:t>• What kind of information do you need to get?</a:t>
            </a:r>
            <a:endParaRPr lang="en-US" altLang="zh-CN" sz="1800" dirty="0">
              <a:solidFill>
                <a:srgbClr val="663300"/>
              </a:solidFill>
            </a:endParaRPr>
          </a:p>
          <a:p>
            <a:pPr marL="15875" indent="-15875">
              <a:buNone/>
            </a:pPr>
            <a:r>
              <a:rPr lang="en-US" altLang="zh-CN" sz="1800" dirty="0">
                <a:solidFill>
                  <a:srgbClr val="663300"/>
                </a:solidFill>
              </a:rPr>
              <a:t>• Who are you going to ask?</a:t>
            </a:r>
            <a:endParaRPr lang="en-US" altLang="zh-CN" sz="1800" dirty="0">
              <a:solidFill>
                <a:srgbClr val="663300"/>
              </a:solidFill>
            </a:endParaRPr>
          </a:p>
          <a:p>
            <a:pPr marL="15875" indent="-15875">
              <a:buNone/>
            </a:pPr>
            <a:r>
              <a:rPr lang="en-US" altLang="zh-CN" sz="1800" dirty="0">
                <a:solidFill>
                  <a:srgbClr val="663300"/>
                </a:solidFill>
              </a:rPr>
              <a:t>• What questions are to be asked?</a:t>
            </a:r>
            <a:endParaRPr lang="en-US" altLang="zh-CN" sz="1800" dirty="0">
              <a:solidFill>
                <a:srgbClr val="663300"/>
              </a:solidFill>
            </a:endParaRPr>
          </a:p>
          <a:p>
            <a:pPr marL="15875" indent="-15875">
              <a:buNone/>
            </a:pPr>
            <a:r>
              <a:rPr lang="en-US" altLang="zh-CN" sz="1800" dirty="0">
                <a:solidFill>
                  <a:srgbClr val="663300"/>
                </a:solidFill>
              </a:rPr>
              <a:t>• How are you going to arrange your questions?</a:t>
            </a:r>
            <a:endParaRPr lang="en-US" altLang="zh-CN" sz="1800" dirty="0">
              <a:solidFill>
                <a:srgbClr val="663300"/>
              </a:solidFill>
            </a:endParaRPr>
          </a:p>
          <a:p>
            <a:pPr marL="15875" indent="-15875">
              <a:buNone/>
            </a:pPr>
            <a:r>
              <a:rPr lang="en-US" altLang="zh-CN" sz="1800" dirty="0">
                <a:solidFill>
                  <a:srgbClr val="663300"/>
                </a:solidFill>
              </a:rPr>
              <a:t>• How are you going to design the questions?</a:t>
            </a:r>
            <a:endParaRPr lang="en-US" altLang="zh-CN" sz="1800" dirty="0">
              <a:solidFill>
                <a:srgbClr val="663300"/>
              </a:solidFill>
            </a:endParaRPr>
          </a:p>
          <a:p>
            <a:pPr marL="15875" indent="-15875">
              <a:buNone/>
            </a:pPr>
            <a:r>
              <a:rPr lang="en-US" altLang="zh-CN" sz="1800" dirty="0">
                <a:solidFill>
                  <a:srgbClr val="663300"/>
                </a:solidFill>
              </a:rPr>
              <a:t>• What is your rating system?</a:t>
            </a:r>
            <a:endParaRPr lang="en-US" altLang="zh-CN" sz="1800" dirty="0">
              <a:solidFill>
                <a:srgbClr val="663300"/>
              </a:solidFill>
            </a:endParaRPr>
          </a:p>
        </p:txBody>
      </p:sp>
      <p:sp>
        <p:nvSpPr>
          <p:cNvPr id="6" name="圆角矩形 6">
            <a:hlinkClick r:id="rId1"/>
          </p:cNvPr>
          <p:cNvSpPr>
            <a:spLocks noChangeArrowheads="1"/>
          </p:cNvSpPr>
          <p:nvPr/>
        </p:nvSpPr>
        <p:spPr bwMode="auto">
          <a:xfrm>
            <a:off x="333023" y="1976116"/>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2</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42611" y="419415"/>
            <a:ext cx="82791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600" dirty="0">
                <a:solidFill>
                  <a:srgbClr val="002060"/>
                </a:solidFill>
                <a:latin typeface="Calibri" panose="020F0502020204030204" pitchFamily="34" charset="0"/>
              </a:rPr>
              <a:t>Project: </a:t>
            </a:r>
            <a:r>
              <a:rPr lang="en-US" altLang="zh-CN" sz="3200" dirty="0">
                <a:solidFill>
                  <a:srgbClr val="002060"/>
                </a:solidFill>
                <a:latin typeface="Calibri" panose="020F0502020204030204" pitchFamily="34" charset="0"/>
              </a:rPr>
              <a:t>Designing a Customer Satisfaction Questionnaire</a:t>
            </a:r>
            <a:endParaRPr lang="zh-CN" altLang="en-US" sz="3200" dirty="0">
              <a:solidFill>
                <a:srgbClr val="002060"/>
              </a:solidFill>
              <a:latin typeface="Calibri" panose="020F0502020204030204" pitchFamily="34" charset="0"/>
            </a:endParaRPr>
          </a:p>
        </p:txBody>
      </p:sp>
      <p:sp>
        <p:nvSpPr>
          <p:cNvPr id="3" name="Rectangle 5"/>
          <p:cNvSpPr txBox="1">
            <a:spLocks noChangeArrowheads="1"/>
          </p:cNvSpPr>
          <p:nvPr/>
        </p:nvSpPr>
        <p:spPr>
          <a:xfrm>
            <a:off x="1743075" y="1676400"/>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800" dirty="0"/>
              <a:t>Illustrate the questionnaire of your group in class next time</a:t>
            </a:r>
            <a:r>
              <a:rPr lang="en-US" altLang="zh-CN" sz="1600" dirty="0"/>
              <a:t>.</a:t>
            </a:r>
            <a:endParaRPr lang="en-US" altLang="zh-CN" sz="1800" b="1" dirty="0">
              <a:solidFill>
                <a:srgbClr val="663300"/>
              </a:solidFill>
            </a:endParaRPr>
          </a:p>
        </p:txBody>
      </p:sp>
      <p:sp>
        <p:nvSpPr>
          <p:cNvPr id="4" name="圆角矩形 6">
            <a:hlinkClick r:id="rId1"/>
          </p:cNvPr>
          <p:cNvSpPr>
            <a:spLocks noChangeArrowheads="1"/>
          </p:cNvSpPr>
          <p:nvPr/>
        </p:nvSpPr>
        <p:spPr bwMode="auto">
          <a:xfrm>
            <a:off x="438150" y="1742486"/>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3</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5" y="2403375"/>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800" dirty="0"/>
              <a:t>Give comments on the questionnaires of other groups in terms of content and creativity.</a:t>
            </a:r>
            <a:endParaRPr lang="en-US" altLang="zh-CN" sz="1800" dirty="0"/>
          </a:p>
        </p:txBody>
      </p:sp>
      <p:sp>
        <p:nvSpPr>
          <p:cNvPr id="6" name="圆角矩形 6">
            <a:hlinkClick r:id="rId1"/>
          </p:cNvPr>
          <p:cNvSpPr>
            <a:spLocks noChangeArrowheads="1"/>
          </p:cNvSpPr>
          <p:nvPr/>
        </p:nvSpPr>
        <p:spPr bwMode="auto">
          <a:xfrm>
            <a:off x="438150" y="2469461"/>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4</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PPT</a:t>
            </a:r>
            <a:r>
              <a:rPr kumimoji="0" lang="zh-CN" altLang="en-US" sz="100" b="0" i="0" u="none" strike="noStrike" kern="0" cap="none" spc="0" normalizeH="0" baseline="0" noProof="0" dirty="0">
                <a:ln>
                  <a:noFill/>
                </a:ln>
                <a:solidFill>
                  <a:sysClr val="window" lastClr="FFFFFF"/>
                </a:solidFill>
                <a:effectLst/>
                <a:uLnTx/>
                <a:uFillTx/>
              </a:rPr>
              <a:t>论坛：</a:t>
            </a:r>
            <a:r>
              <a:rPr kumimoji="0" lang="en-US" altLang="zh-CN" sz="100" b="0" i="0" u="none" strike="noStrike" kern="0" cap="none" spc="0" normalizeH="0" baseline="0" noProof="0" dirty="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6" name="图片 55"/>
          <p:cNvPicPr>
            <a:picLocks noChangeAspect="1"/>
          </p:cNvPicPr>
          <p:nvPr/>
        </p:nvPicPr>
        <p:blipFill>
          <a:blip r:embed="rId1"/>
          <a:stretch>
            <a:fillRect/>
          </a:stretch>
        </p:blipFill>
        <p:spPr>
          <a:xfrm>
            <a:off x="-662" y="0"/>
            <a:ext cx="9144000" cy="5143500"/>
          </a:xfrm>
          <a:prstGeom prst="rect">
            <a:avLst/>
          </a:prstGeom>
        </p:spPr>
      </p:pic>
      <p:cxnSp>
        <p:nvCxnSpPr>
          <p:cNvPr id="57" name="直接连接符 56"/>
          <p:cNvCxnSpPr/>
          <p:nvPr/>
        </p:nvCxnSpPr>
        <p:spPr>
          <a:xfrm flipV="1">
            <a:off x="2587898" y="3386105"/>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7"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grpSp>
        <p:nvGrpSpPr>
          <p:cNvPr id="28" name="组合 27"/>
          <p:cNvGrpSpPr/>
          <p:nvPr/>
        </p:nvGrpSpPr>
        <p:grpSpPr>
          <a:xfrm>
            <a:off x="1337552" y="1523738"/>
            <a:ext cx="1995806" cy="1989470"/>
            <a:chOff x="3841256" y="473794"/>
            <a:chExt cx="1448395" cy="1443797"/>
          </a:xfrm>
        </p:grpSpPr>
        <p:grpSp>
          <p:nvGrpSpPr>
            <p:cNvPr id="29" name="组合 28"/>
            <p:cNvGrpSpPr/>
            <p:nvPr/>
          </p:nvGrpSpPr>
          <p:grpSpPr>
            <a:xfrm>
              <a:off x="3841256" y="473794"/>
              <a:ext cx="1448395" cy="1443797"/>
              <a:chOff x="4319641" y="1941261"/>
              <a:chExt cx="1463132" cy="1458487"/>
            </a:xfrm>
          </p:grpSpPr>
          <p:sp>
            <p:nvSpPr>
              <p:cNvPr id="31" name="Oval 19"/>
              <p:cNvSpPr>
                <a:spLocks noChangeArrowheads="1"/>
              </p:cNvSpPr>
              <p:nvPr/>
            </p:nvSpPr>
            <p:spPr bwMode="auto">
              <a:xfrm>
                <a:off x="4319641" y="1941261"/>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32" name="Oval 19"/>
              <p:cNvSpPr>
                <a:spLocks noChangeArrowheads="1"/>
              </p:cNvSpPr>
              <p:nvPr/>
            </p:nvSpPr>
            <p:spPr bwMode="auto">
              <a:xfrm>
                <a:off x="4456021" y="2074813"/>
                <a:ext cx="1203628" cy="1199808"/>
              </a:xfrm>
              <a:prstGeom prst="ellipse">
                <a:avLst/>
              </a:prstGeom>
              <a:solidFill>
                <a:srgbClr val="028EC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30" name="TextBox 17"/>
            <p:cNvSpPr txBox="1"/>
            <p:nvPr/>
          </p:nvSpPr>
          <p:spPr>
            <a:xfrm>
              <a:off x="4008589" y="867087"/>
              <a:ext cx="134063" cy="681247"/>
            </a:xfrm>
            <a:prstGeom prst="rect">
              <a:avLst/>
            </a:prstGeom>
            <a:noFill/>
            <a:effectLst>
              <a:innerShdw blurRad="63500" dist="1752600">
                <a:prstClr val="black">
                  <a:alpha val="50000"/>
                </a:prstClr>
              </a:innerShdw>
            </a:effectLst>
          </p:spPr>
          <p:txBody>
            <a:bodyPr wrap="none" rtlCol="0">
              <a:spAutoFit/>
            </a:bodyPr>
            <a:lstStyle/>
            <a:p>
              <a:endParaRPr lang="zh-CN" altLang="en-US" sz="5500" spc="-150" dirty="0">
                <a:solidFill>
                  <a:schemeClr val="bg1"/>
                </a:solidFill>
                <a:effectLst>
                  <a:outerShdw blurRad="38100" dist="38100" dir="2700000" algn="tl">
                    <a:srgbClr val="000000">
                      <a:alpha val="43137"/>
                    </a:srgbClr>
                  </a:outerShdw>
                </a:effectLst>
                <a:latin typeface="Impact" panose="020B0806030902050204" pitchFamily="34" charset="0"/>
                <a:ea typeface="华康俪金黑W8" panose="020B0809000000000000" pitchFamily="49" charset="-122"/>
              </a:endParaRPr>
            </a:p>
          </p:txBody>
        </p:sp>
      </p:grpSp>
      <p:sp>
        <p:nvSpPr>
          <p:cNvPr id="33" name="TextBox 10"/>
          <p:cNvSpPr txBox="1"/>
          <p:nvPr/>
        </p:nvSpPr>
        <p:spPr>
          <a:xfrm>
            <a:off x="3370937" y="1825537"/>
            <a:ext cx="3015184" cy="684803"/>
          </a:xfrm>
          <a:prstGeom prst="rect">
            <a:avLst/>
          </a:prstGeom>
          <a:noFill/>
        </p:spPr>
        <p:txBody>
          <a:bodyPr wrap="none" lIns="68580" tIns="34290" rIns="68580" bIns="34290">
            <a:spAutoFit/>
          </a:bodyPr>
          <a:lstStyle/>
          <a:p>
            <a:pPr fontAlgn="auto">
              <a:spcBef>
                <a:spcPts val="0"/>
              </a:spcBef>
              <a:spcAft>
                <a:spcPts val="0"/>
              </a:spcAft>
              <a:defRPr/>
            </a:pPr>
            <a:r>
              <a:rPr lang="en-US" altLang="zh-CN" sz="4000" b="1" dirty="0">
                <a:solidFill>
                  <a:srgbClr val="028EC9"/>
                </a:solidFill>
                <a:latin typeface="微软雅黑" panose="020B0503020204020204" pitchFamily="34" charset="-122"/>
                <a:ea typeface="微软雅黑" panose="020B0503020204020204" pitchFamily="34" charset="-122"/>
              </a:rPr>
              <a:t>Thank you!</a:t>
            </a:r>
            <a:endParaRPr lang="zh-CN" altLang="en-US" sz="4000" b="1" dirty="0">
              <a:solidFill>
                <a:srgbClr val="028EC9"/>
              </a:solidFill>
              <a:effectLst/>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31922" y="3034162"/>
            <a:ext cx="260166" cy="301792"/>
            <a:chOff x="3432489" y="3884617"/>
            <a:chExt cx="452438" cy="524828"/>
          </a:xfrm>
        </p:grpSpPr>
        <p:sp>
          <p:nvSpPr>
            <p:cNvPr id="38" name="六边形 37"/>
            <p:cNvSpPr/>
            <p:nvPr/>
          </p:nvSpPr>
          <p:spPr>
            <a:xfrm rot="16200000">
              <a:off x="3396294"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32"/>
            <p:cNvSpPr>
              <a:spLocks noEditPoints="1"/>
            </p:cNvSpPr>
            <p:nvPr/>
          </p:nvSpPr>
          <p:spPr bwMode="auto">
            <a:xfrm>
              <a:off x="3501561" y="4034548"/>
              <a:ext cx="314293" cy="22496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solidFill>
                  <a:prstClr val="black"/>
                </a:solidFill>
              </a:endParaRPr>
            </a:p>
          </p:txBody>
        </p:sp>
      </p:grpSp>
      <p:grpSp>
        <p:nvGrpSpPr>
          <p:cNvPr id="40" name="组合 39"/>
          <p:cNvGrpSpPr/>
          <p:nvPr/>
        </p:nvGrpSpPr>
        <p:grpSpPr>
          <a:xfrm>
            <a:off x="4264211" y="3034162"/>
            <a:ext cx="260166" cy="301792"/>
            <a:chOff x="2832796" y="3884617"/>
            <a:chExt cx="452438" cy="524828"/>
          </a:xfrm>
        </p:grpSpPr>
        <p:sp>
          <p:nvSpPr>
            <p:cNvPr id="41" name="六边形 40"/>
            <p:cNvSpPr/>
            <p:nvPr/>
          </p:nvSpPr>
          <p:spPr>
            <a:xfrm rot="16200000">
              <a:off x="2796601"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2" name="组合 41"/>
            <p:cNvGrpSpPr/>
            <p:nvPr/>
          </p:nvGrpSpPr>
          <p:grpSpPr>
            <a:xfrm>
              <a:off x="2918455" y="4034549"/>
              <a:ext cx="281120" cy="254373"/>
              <a:chOff x="8578850" y="285750"/>
              <a:chExt cx="817563" cy="739775"/>
            </a:xfrm>
            <a:solidFill>
              <a:schemeClr val="bg1"/>
            </a:solidFill>
            <a:effectLst>
              <a:outerShdw blurRad="38100" dist="38100" dir="2700000" algn="tl" rotWithShape="0">
                <a:prstClr val="black">
                  <a:alpha val="40000"/>
                </a:prstClr>
              </a:outerShdw>
            </a:effectLst>
          </p:grpSpPr>
          <p:sp>
            <p:nvSpPr>
              <p:cNvPr id="43"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45" name="组合 44"/>
          <p:cNvGrpSpPr/>
          <p:nvPr/>
        </p:nvGrpSpPr>
        <p:grpSpPr>
          <a:xfrm>
            <a:off x="4999633" y="3034162"/>
            <a:ext cx="260166" cy="301792"/>
            <a:chOff x="4172071" y="3884617"/>
            <a:chExt cx="452438" cy="524828"/>
          </a:xfrm>
        </p:grpSpPr>
        <p:sp>
          <p:nvSpPr>
            <p:cNvPr id="46" name="六边形 45"/>
            <p:cNvSpPr/>
            <p:nvPr/>
          </p:nvSpPr>
          <p:spPr>
            <a:xfrm rot="16200000">
              <a:off x="4135876"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7" name="Group 11"/>
            <p:cNvGrpSpPr>
              <a:grpSpLocks noChangeAspect="1"/>
            </p:cNvGrpSpPr>
            <p:nvPr/>
          </p:nvGrpSpPr>
          <p:grpSpPr bwMode="auto">
            <a:xfrm>
              <a:off x="4256444" y="4013642"/>
              <a:ext cx="306915" cy="266775"/>
              <a:chOff x="4838" y="1902"/>
              <a:chExt cx="497" cy="432"/>
            </a:xfrm>
            <a:solidFill>
              <a:schemeClr val="bg1"/>
            </a:solidFill>
            <a:effectLst>
              <a:outerShdw blurRad="38100" dist="38100" dir="2700000" algn="tl" rotWithShape="0">
                <a:prstClr val="black">
                  <a:alpha val="40000"/>
                </a:prstClr>
              </a:outerShdw>
            </a:effectLst>
          </p:grpSpPr>
          <p:sp>
            <p:nvSpPr>
              <p:cNvPr id="48"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51" name="组合 50"/>
          <p:cNvGrpSpPr/>
          <p:nvPr/>
        </p:nvGrpSpPr>
        <p:grpSpPr>
          <a:xfrm>
            <a:off x="5367343" y="3034162"/>
            <a:ext cx="260166" cy="301792"/>
            <a:chOff x="4707112" y="3884617"/>
            <a:chExt cx="452438" cy="524828"/>
          </a:xfrm>
        </p:grpSpPr>
        <p:sp>
          <p:nvSpPr>
            <p:cNvPr id="52" name="六边形 51"/>
            <p:cNvSpPr/>
            <p:nvPr/>
          </p:nvSpPr>
          <p:spPr>
            <a:xfrm rot="16200000">
              <a:off x="4670917" y="3920812"/>
              <a:ext cx="524828" cy="452438"/>
            </a:xfrm>
            <a:prstGeom prst="hexagon">
              <a:avLst/>
            </a:prstGeom>
            <a:solidFill>
              <a:srgbClr val="028EC9"/>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3" name="Freeform 18"/>
            <p:cNvSpPr>
              <a:spLocks noEditPoints="1"/>
            </p:cNvSpPr>
            <p:nvPr/>
          </p:nvSpPr>
          <p:spPr bwMode="auto">
            <a:xfrm>
              <a:off x="4781635" y="4032580"/>
              <a:ext cx="303392" cy="226429"/>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p>
          </p:txBody>
        </p:sp>
      </p:grpSp>
      <p:pic>
        <p:nvPicPr>
          <p:cNvPr id="3" name="图片 2"/>
          <p:cNvPicPr>
            <a:picLocks noChangeAspect="1"/>
          </p:cNvPicPr>
          <p:nvPr/>
        </p:nvPicPr>
        <p:blipFill>
          <a:blip r:embed="rId2"/>
          <a:stretch>
            <a:fillRect/>
          </a:stretch>
        </p:blipFill>
        <p:spPr>
          <a:xfrm>
            <a:off x="1386181" y="1540095"/>
            <a:ext cx="1917819" cy="1989876"/>
          </a:xfrm>
          <a:prstGeom prst="ellipse">
            <a:avLst/>
          </a:prstGeom>
          <a:ln>
            <a:noFill/>
          </a:ln>
          <a:effectLst>
            <a:softEdge rad="112500"/>
          </a:effectLst>
        </p:spPr>
      </p:pic>
      <p:pic>
        <p:nvPicPr>
          <p:cNvPr id="54" name="图片 53"/>
          <p:cNvPicPr>
            <a:picLocks noChangeAspect="1"/>
          </p:cNvPicPr>
          <p:nvPr/>
        </p:nvPicPr>
        <p:blipFill>
          <a:blip r:embed="rId3" cstate="screen"/>
          <a:stretch>
            <a:fillRect/>
          </a:stretch>
        </p:blipFill>
        <p:spPr>
          <a:xfrm>
            <a:off x="1403936" y="2839616"/>
            <a:ext cx="2061741" cy="381921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par>
    </p:tnLst>
  </p:timing>
</p:sld>
</file>

<file path=ppt/tags/tag1.xml><?xml version="1.0" encoding="utf-8"?>
<p:tagLst xmlns:p="http://schemas.openxmlformats.org/presentationml/2006/main">
  <p:tag name="ISPRING_ULTRA_SCORM_COURSE_ID" val="DED0E57C-33B6-46D7-B7C1-EE56C629DF8D"/>
  <p:tag name="ISPRING_SCORM_RATE_SLIDES" val="1"/>
  <p:tag name="ISPRINGONLINEFOLDERID" val="0"/>
  <p:tag name="ISPRINGONLINEFOLDERPATH" val="Content List"/>
  <p:tag name="ISPRINGCLOUDFOLDERID" val="0"/>
  <p:tag name="ISPRINGCLOUDFOLDERPATH" val="Content List"/>
  <p:tag name="ISPRING_PLAYERS_CUSTOMIZATION" val="UEsDBBQAAgAIAMqlp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KpaZ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Mqlpk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yqWm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yqWm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yqWm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yqWm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yqWm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yqWmSG7UU1AADQAAvxwAABcAAAB1bml2ZXJzYWwvdW5pdmVyc2FsLnBuZ+2YeVyS+fbHn8pW0/k5jWmmch2nvJXjVmpm6pRbNeOWmSuQmaOloia4Iert1miTS7cyZ8Jkrjaoqag5biw6jaMYKKiIGwIZgySIpoSoINyHu71+f9+//YMXz3k/3+0czjnfz4v7gf6+evtM9gEAoHfxgtdlANhRBgDb3+/ZBZL3MSOZ4Ne2tMu+5wECw3QeNHTizvmdA4CWUl1V9E7Q3ptyITwNAPR7tZ9t1OTaGwBgeuWi17krmTApN6D+C/kUdTbLrzufnJ94z/rO4VQri/C6/7M4531K99DOc58afxp6yesz50+3p/5Nx1LnMwOvL4j2h/Z4ZfhUjwYsCmRYFZ7B1XRjsitYaYZRH12gIVAom1ujZIVwRbRbJu4alYxthct5tfG+upRBVvDQ4IlmZn0sr9pedWb0FteqqB7qEcZ+kLaKqfYV3sIaXO60/x7Qfi4eaK1VrdBtOXtB69pj8ZsTqG8SnT8FDae6SvLK692QXyy3/fsNVztj8l6tDgD86ehxkBbevwSS61Xg8PwftvAW3sJbeAtv4S28hbfwFt7CW3gLb+Et/D/jUPXmUl4T+PQni/9hDe+g9ak4XCMsb1POTmO6dWS/u2919RO3j8NJNYRQaA+xEoUhycGZ2bIE9aJ8NTZoooe8QjuBRp3zi5QVrZPo3dbiDUjrg9USmmSiqSlXLcN1hK6mh0x0EDI63AHg1yF39ZqAky4asXipe4tLRFWyT5U3ZqUHdczbSHqaKNUr94xg8U1vpQTt+ILsdWE5Eyl4ap67Nsv2hWCQiyoPzTqzPg6HWR1MzpVh0wQulRl8jKK/XcNdys1gda6n183PpbYSh/qRGpXII9nEmcGXp0MzIF2FsYnYxTdWuJnOyoJnfCm50OqYryXwa+oY44fg/bTZiR41isRrfYbHKj4bS0KPuM6APtAjFlAUktzFi3K6R0IgMWC1GYLyRdJSd5oo5OH4uqGdUMnXqKfmb58pqW7H9N1IkuFUf1g5//bqt6SZg8LdHmuvp511bnWfacxKINoTFo0MbzkiVGeZnPlFS6OWIj8WmzgunMB09TNl0CcxkNnAcmm8DnA6ihKElovZq+urT5ASd8mcyxHUYfgf2BW0b2zGzzYPEJjL8s/JsJmJm5QLS/gfQx4ibdcSmGOq8902CeV0QUobV/RVPQVp+EgucyCL9e4SG8WibMtrM99aXqIiUXnGaMKJ0TnK93wlTzFtZzbO9R2NHTtThHP2C5WcXWRSv6dFpt7tbSnxAfJdL5ptG3NjVj5DcOO4Z2vwCAmCe6DK4ZT+gRnH7ScuzdmFUStpkTWIx8Kk0OWQGvpkE44K+31fjwHKMC7mmcPiJ4aJdEqJXInnpHMxX0B9NqMUrCRWcWcFkxTf8W5PQYxpMQBkPNpogCpM0d8T5TiUrOJZthQZhGv6rGy3ie0HUmrr9IFTS8fEVwaKKNGm8AxOcW3Urqub5P2tDnhIf2w6K/lBO0rxN8/yFgmSQ+BbEKkCeyR9F9Be72kRsJ725Guu0w/golVn9rdHajD3aTuKjda4nVMr3psN56v6dWmR9SRpN712waankMZFaSe6Cm3x80jOtfGhtJdiPh58glStfCXYmeuMqPU0mfALPheOi5W4f01NZVs0pA0wcXUNMqoFIVb9jbABDykofbqcRT2THDXePH+yDLtoWWATMzHvdQSY+ZGXIxtazZI/QXGiwbVpvFylNN11Qez6gCZslnR6IiVptdCqV3dSuT23agMPwR86WMMX0kzbnp8g9CcFd/TtoX7fToQe3/BdKx1oYBnAZWdRLmkNIQNDMuteRLvU/ZF19WK5Mqqc8+XxPI2S3yFK3sAOf3kYCFua5A/nksTtfQ1Y0ROzDb8N0B35dgw5DB6X9X7WTh8NnU7PiqqYHkdl3jxk4NIfMlCc2paRUuGRF8Tcw7Dn5nCKgQaZBBnczJbynsPBZIktCeQKiYn7OJ6oUipKXDrNV692tJVuokTliCng1+wClfJh9o7M+XURrse+GxY5KIChpW1s27x1OpsV4EGR36Yl5yk5h8uDPJiyJ8QGk9AaeioHybk+PtTqBy2PoK6TU80S3MSKiNINSrAgQclmytKtUV2oXIr/M1H4pfa+lAHRCe8jKUiuoCU4b4+HRiXT5P2B05DscOnE2B0AZcMaqsgh1qN699Rnw+DO2r84I21reDcIy4K217dLxWDRKlplvs3Sao55K6Iyqd+uAHqPl8PLFJAP38rZmaHXxojBnLBLMObEsALp9Tcvz/9nv9TJU9Y12ABX7qtt+TJenmZztQsJcSwaPmb4WJZleVw0XAeoPrICmAyIfVhvjsvXeZsSOBP/o2L7ONnxShiDtfiSc/SfOwZKnBmRRmUxOXGDwRJotEtV9iFmjBIxnX6fmIzk3DgQtNcUqsg0ddKLycmYnn+qB1RkGPBXI3od4vt5vRtdD2grVA/18oLKIMIxcV91iwKhP2DQzI1uIb1vf9OAjcNmGUsqvGIPcVK/6Zn5ThgWFK4oRmATPz/+l2qJeWkvPrpoyf9fThBFIxh24HJwarCP9Xhlm4mHb4B3ULj/SZuaw3MPTdDOVJG9L/LLT+5zQzr8vuWe5YwFSiImGsebVq0J2tTd32sw6jiIdo8DG8do0mM/L+EuCNitxaE9G+wps+tXRexOhPlb8uLy6UST/rXFX1hgTp5uQptzJ4jROW8GCysN7jpeSWSLjkkc5TkuqNy+kUSersv1X/wTeCbiD8P2uXCu048oWWKwJ3SphddWKam6DWNeljjCx3MmE4pxVL2qlZ6nvQSB/khjQM2dlsUGMCqloT1rfbZXmWdlg37meapl9qaCn+dU3HlXCvaH5pvGAhLLvyMReEu2qsyswthwffVklTQD/97CyhZqqs64w0+3Jg/6yIwmizzh5fyHxFIEdpCY1V4X3UBdM43fhPVOOgkUWd3+O2/qWQ6ImI/1Y5Qw5JVxTDXnKLaQdk/7k9fvNs98a20qKSEy2hImGPi6mwmVi6/yk8GCiWY1VyDcpdouxUALip2nRaOYseZj8U+Dwvuj6+nJedwjRXNulRL9vf+NuN14DI8V1useFI6OT6i9KfrBvECtD8b735nSFYj+PG+DhWu3mPp/+zAyd6ftl3UuK0//c69sppsiSgkWhYnTTj+jMsEw28Qnnj1spiaSF1oKXn0n5DEwKE6MtgT1ZCjCVeNeh+MilOlxkwTlWPuf5WlDJ8dJd3Ki0l18QE+rOOacQtrFTYHiTAPqUAlnBtQK9aFwDErOcF1KeUP+OPp1XIFLK2zzLxJzW+V781LJGGRgmQFzzuWu/xzpBAwrF1qZ72yJxwxPYt8RYJ5jp+jJ8Y0XXsp8E8eZkkFZyI1imW/Kz0SpvWRuCk+YuI0ei25GqSfpYQLqGWv2qTY/sUg4SxDcfunWnxWjNDeZ9OQaid1HkkqTvIQvuvNr3D27ivqJqZqPNR7P63DlAgh6oYVtWXp21Ee3o8fmRWe4InPKV5E580Jdy4a8Qczge/Zqi0Fu804TAvPhtmsvDWIHP5fEPUhaY1StkIYbmQu+HhsjU7BHLsYS6J3Yu2NZslNt2LUCD9Vs13ynKbHw3bdcQSyEK1g21vYgLEW9IZHKxMck7b3azkv58JuuNH2yrLZiBhQszn3X5z9/YV1DUi6SOPOdmyiDviEile7+3/uLlC2/pZzJfklMsgMFQIg8qWk+uumvtRWFNNdgo6CZBjR5oRp91twTTONrJFBqQT6u0+h4zi6wtwTLl6mQDu29dXvUTB2B+3uUz8BKWpl+HmXmP4fseHfx5dMRsBIn/TB4ArrEzZu7wSRm+Y9gk7unCJpuMIhqxwsKb7e8tV4IQufCJtkUDh8L1kTc0De0KbWp+lf8zGr4bkdtR/+O2wkAiKG0VelPkYpwZ2Zd18CEP9pXGMv9spsOK+pRCW3jbH8qH+kcoih4pOzlPiPOtdnV1fHI5Oe6f0asvv3rJ+2l5RhT5cNnxIUIH61DHgVqDY0DxXzXHLkU7scaQh8f1fh2MXhBWeF8ymTb73mrrbhGbWE7mbs6Jg2xoAc/eKDIavvKF2IH23etoMzs8N+UlZGQr48ttbj1Y5e1pyE/lrbOuq//8biVedV94311kpf+BAHqisXjG7OI9O1APr2W1+zW1zzTpuvv2JDwvGT5WxUvKLykjTpr/IhibHhfvk47s9DkX35ufSw44LnZwTCBzhEAqHnvQJnj93VDU2qaNO5VteRg8nL/4XorXM7KArx4UEw2mRjaAQApVgZloG7+HZQCAGAftBcAvlqgGcFzRkpAO9/vpVUTqFY1N323g4c/yn4c2r0+h03/AnyXeNktK1bOf83TCvbVILPw3vAr4x/YofC2A9qxDRup+52rXn3X1KPOlgvL4e0nQRmfElcPa0Co+M0Rm5DJXy+rPV2/OQ/OBi56+3sRzl+78w9QSwMEFAACAAgAyqWmSLE0Q2lKAAAAagAAABsAAAB1bml2ZXJzYWwvdW5pdmVyc2FsLnBuZy54bWyzsa/IzVEoSy0qzszPs1Uy1DNQsrfj5bIpKEoty0wtV6gAihnpGUCAkkIlKrc8M6Ukw1bJwtIYIZaRmpmeUWKrZGZuABfUBxoJAFBLAQIAABQAAgAIAMqlpkgVDq0oZAQAAAcRAAAdAAAAAAAAAAEAAAAAAAAAAAB1bml2ZXJzYWwvY29tbW9uX21lc3NhZ2VzLmxuZ1BLAQIAABQAAgAIAMqlpkgIfgsjKQMAAIYMAAAnAAAAAAAAAAEAAAAAAJ8EAAB1bml2ZXJzYWwvZmxhc2hfcHVibGlzaGluZ19zZXR0aW5ncy54bWxQSwECAAAUAAIACADKpaZItfwJZLoCAABVCgAAIQAAAAAAAAABAAAAAAANCAAAdW5pdmVyc2FsL2ZsYXNoX3NraW5fc2V0dGluZ3MueG1sUEsBAgAAFAACAAgAyqWmSCqWD2f+AgAAlwsAACYAAAAAAAAAAQAAAAAABgsAAHVuaXZlcnNhbC9odG1sX3B1Ymxpc2hpbmdfc2V0dGluZ3MueG1sUEsBAgAAFAACAAgAyqWmSGhxUpGaAQAAHwYAAB8AAAAAAAAAAQAAAAAASA4AAHVuaXZlcnNhbC9odG1sX3NraW5fc2V0dGluZ3MuanNQSwECAAAUAAIACADKpaZIPTwv0cEAAADlAQAAGgAAAAAAAAABAAAAAAAfEAAAdW5pdmVyc2FsL2kxOG5fcHJlc2V0cy54bWxQSwECAAAUAAIACADKpaZImvmWZGsAAABrAAAAHAAAAAAAAAABAAAAAAAYEQAAdW5pdmVyc2FsL2xvY2FsX3NldHRpbmdzLnhtbFBLAQIAABQAAgAIAESUV0cjtE77+wIAALAIAAAUAAAAAAAAAAEAAAAAAL0RAAB1bml2ZXJzYWwvcGxheWVyLnhtbFBLAQIAABQAAgAIAMqlpkiwhyP0bAEAAPcCAAApAAAAAAAAAAEAAAAAAOoUAAB1bml2ZXJzYWwvc2tpbl9jdXN0b21pemF0aW9uX3NldHRpbmdzLnhtbFBLAQIAABQAAgAIAMqlpkhu1FNQAA0AAL8cAAAXAAAAAAAAAAAAAAAAAJ0WAAB1bml2ZXJzYWwvdW5pdmVyc2FsLnBuZ1BLAQIAABQAAgAIAMqlpkixNENpSgAAAGoAAAAbAAAAAAAAAAEAAAAAANIjAAB1bml2ZXJzYWwvdW5pdmVyc2FsLnBuZy54bWxQSwUGAAAAAAsACwBJAwAAVSQAAAAA"/>
  <p:tag name="ISPRING_PRESENTATION_TITLE" val="花木兰HG000493"/>
  <p:tag name="ISPRING_SCORM_ENDPOINT" val="&lt;endpoint&gt;&lt;enable&gt;0&lt;/enable&gt;&lt;lrs&gt;http://&lt;/lrs&gt;&lt;auth&gt;0&lt;/auth&gt;&lt;login&gt;&lt;/login&gt;&lt;password&gt;&lt;/password&gt;&lt;key&gt;&lt;/key&gt;&lt;name&gt;&lt;/name&gt;&lt;email&gt;&lt;/email&gt;&lt;/endpoint&gt;&#10;"/>
  <p:tag name="commondata" val="eyJoZGlkIjoiMzEwNTM5NzYwMDRjMzkwZTVkZjY2ODkwMGIxNGU0OTUifQ=="/>
</p:tagLst>
</file>

<file path=ppt/theme/theme1.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29892</Words>
  <Application>WPS 演示</Application>
  <PresentationFormat>全屏显示(16:9)</PresentationFormat>
  <Paragraphs>977</Paragraphs>
  <Slides>67</Slides>
  <Notes>4</Notes>
  <HiddenSlides>0</HiddenSlides>
  <MMClips>3</MMClips>
  <ScaleCrop>false</ScaleCrop>
  <HeadingPairs>
    <vt:vector size="6" baseType="variant">
      <vt:variant>
        <vt:lpstr>已用的字体</vt:lpstr>
      </vt:variant>
      <vt:variant>
        <vt:i4>17</vt:i4>
      </vt:variant>
      <vt:variant>
        <vt:lpstr>主题</vt:lpstr>
      </vt:variant>
      <vt:variant>
        <vt:i4>5</vt:i4>
      </vt:variant>
      <vt:variant>
        <vt:lpstr>幻灯片标题</vt:lpstr>
      </vt:variant>
      <vt:variant>
        <vt:i4>67</vt:i4>
      </vt:variant>
    </vt:vector>
  </HeadingPairs>
  <TitlesOfParts>
    <vt:vector size="89" baseType="lpstr">
      <vt:lpstr>Arial</vt:lpstr>
      <vt:lpstr>宋体</vt:lpstr>
      <vt:lpstr>Wingdings</vt:lpstr>
      <vt:lpstr>Wingdings 2</vt:lpstr>
      <vt:lpstr>微软雅黑</vt:lpstr>
      <vt:lpstr>Franklin Gothic Medium</vt:lpstr>
      <vt:lpstr>Arial Black</vt:lpstr>
      <vt:lpstr>UUS UN INCHIKE</vt:lpstr>
      <vt:lpstr>Segoe Print</vt:lpstr>
      <vt:lpstr>Calibri</vt:lpstr>
      <vt:lpstr>Wingdings</vt:lpstr>
      <vt:lpstr>Arial Unicode MS</vt:lpstr>
      <vt:lpstr>Calibri Light</vt:lpstr>
      <vt:lpstr>Calibri</vt:lpstr>
      <vt:lpstr>Impact</vt:lpstr>
      <vt:lpstr>华康俪金黑W8</vt:lpstr>
      <vt:lpstr>黑体</vt:lpstr>
      <vt:lpstr>3_自定义设计方案</vt:lpstr>
      <vt:lpstr>2_自定义设计方案</vt:lpstr>
      <vt:lpstr>1_自定义设计方案</vt:lpstr>
      <vt:lpstr>自定义设计方案</vt:lpstr>
      <vt:lpstr>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妒登窍教紊</cp:lastModifiedBy>
  <cp:revision>775</cp:revision>
  <dcterms:created xsi:type="dcterms:W3CDTF">2014-07-15T12:53:00Z</dcterms:created>
  <dcterms:modified xsi:type="dcterms:W3CDTF">2026-03-27T07:11:41Z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A9EC9B5D79D24F72A0CF2864B90E0653_12</vt:lpwstr>
  </property>
  <property fmtid="{D5CDD505-2E9C-101B-9397-08002B2CF9AE}" pid="3" name="KSOProductBuildVer">
    <vt:lpwstr>2052-12.1.0.23542</vt:lpwstr>
  </property>
</Properties>
</file>