
<file path=[Content_Types].xml><?xml version="1.0" encoding="utf-8"?>
<Types xmlns="http://schemas.openxmlformats.org/package/2006/content-types">
  <Default Extension="jpeg" ContentType="image/jpeg"/>
  <Default Extension="JPG" ContentType="image/.jpg"/>
  <Default Extension="png" ContentType="image/png"/>
  <Default Extension="mp3" ContentType="audio/mp3"/>
  <Default Extension="mp4" ContentType="video/mp4"/>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Lst>
  <p:notesMasterIdLst>
    <p:notesMasterId r:id="rId8"/>
  </p:notesMasterIdLst>
  <p:handoutMasterIdLst>
    <p:handoutMasterId r:id="rId71"/>
  </p:handoutMasterIdLst>
  <p:sldIdLst>
    <p:sldId id="399" r:id="rId7"/>
    <p:sldId id="441" r:id="rId9"/>
    <p:sldId id="438" r:id="rId10"/>
    <p:sldId id="400" r:id="rId11"/>
    <p:sldId id="439" r:id="rId12"/>
    <p:sldId id="442" r:id="rId13"/>
    <p:sldId id="493" r:id="rId14"/>
    <p:sldId id="447" r:id="rId15"/>
    <p:sldId id="531" r:id="rId16"/>
    <p:sldId id="532" r:id="rId17"/>
    <p:sldId id="533" r:id="rId18"/>
    <p:sldId id="530" r:id="rId19"/>
    <p:sldId id="486" r:id="rId20"/>
    <p:sldId id="487" r:id="rId21"/>
    <p:sldId id="451" r:id="rId22"/>
    <p:sldId id="452" r:id="rId23"/>
    <p:sldId id="495" r:id="rId24"/>
    <p:sldId id="494" r:id="rId25"/>
    <p:sldId id="453" r:id="rId26"/>
    <p:sldId id="455" r:id="rId27"/>
    <p:sldId id="454" r:id="rId28"/>
    <p:sldId id="456" r:id="rId29"/>
    <p:sldId id="488" r:id="rId30"/>
    <p:sldId id="477" r:id="rId31"/>
    <p:sldId id="478" r:id="rId32"/>
    <p:sldId id="534" r:id="rId33"/>
    <p:sldId id="535" r:id="rId34"/>
    <p:sldId id="536" r:id="rId35"/>
    <p:sldId id="537" r:id="rId36"/>
    <p:sldId id="479" r:id="rId37"/>
    <p:sldId id="480" r:id="rId38"/>
    <p:sldId id="489" r:id="rId39"/>
    <p:sldId id="423" r:id="rId40"/>
    <p:sldId id="469" r:id="rId41"/>
    <p:sldId id="471" r:id="rId42"/>
    <p:sldId id="472" r:id="rId43"/>
    <p:sldId id="539" r:id="rId44"/>
    <p:sldId id="540" r:id="rId45"/>
    <p:sldId id="541" r:id="rId46"/>
    <p:sldId id="538" r:id="rId47"/>
    <p:sldId id="490" r:id="rId48"/>
    <p:sldId id="474" r:id="rId49"/>
    <p:sldId id="491" r:id="rId50"/>
    <p:sldId id="492" r:id="rId51"/>
    <p:sldId id="461" r:id="rId52"/>
    <p:sldId id="446" r:id="rId53"/>
    <p:sldId id="542" r:id="rId54"/>
    <p:sldId id="543" r:id="rId55"/>
    <p:sldId id="544" r:id="rId56"/>
    <p:sldId id="545" r:id="rId57"/>
    <p:sldId id="462" r:id="rId58"/>
    <p:sldId id="465" r:id="rId59"/>
    <p:sldId id="464" r:id="rId60"/>
    <p:sldId id="546" r:id="rId61"/>
    <p:sldId id="547" r:id="rId62"/>
    <p:sldId id="548" r:id="rId63"/>
    <p:sldId id="549" r:id="rId64"/>
    <p:sldId id="466" r:id="rId65"/>
    <p:sldId id="467" r:id="rId66"/>
    <p:sldId id="468" r:id="rId67"/>
    <p:sldId id="470" r:id="rId68"/>
    <p:sldId id="485" r:id="rId69"/>
    <p:sldId id="311" r:id="rId70"/>
  </p:sldIdLst>
  <p:sldSz cx="9144000" cy="5143500" type="screen16x9"/>
  <p:notesSz cx="6858000" cy="9144000"/>
  <p:custDataLst>
    <p:tags r:id="rId75"/>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70C0"/>
    <a:srgbClr val="CEB68E"/>
    <a:srgbClr val="745C34"/>
    <a:srgbClr val="028EC9"/>
    <a:srgbClr val="EBF7FF"/>
    <a:srgbClr val="FFFFFF"/>
    <a:srgbClr val="CCFFFF"/>
    <a:srgbClr val="3333FF"/>
    <a:srgbClr val="00AAC3"/>
    <a:srgbClr val="02BC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834" autoAdjust="0"/>
    <p:restoredTop sz="94660" autoAdjust="0"/>
  </p:normalViewPr>
  <p:slideViewPr>
    <p:cSldViewPr snapToGrid="0" showGuides="1">
      <p:cViewPr varScale="1">
        <p:scale>
          <a:sx n="111" d="100"/>
          <a:sy n="111" d="100"/>
        </p:scale>
        <p:origin x="322" y="82"/>
      </p:cViewPr>
      <p:guideLst>
        <p:guide orient="horz" pos="3521"/>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7" d="100"/>
          <a:sy n="57" d="100"/>
        </p:scale>
        <p:origin x="2500" y="4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2.xml"/><Relationship Id="rId8" Type="http://schemas.openxmlformats.org/officeDocument/2006/relationships/notesMaster" Target="notesMasters/notesMaster1.xml"/><Relationship Id="rId75" Type="http://schemas.openxmlformats.org/officeDocument/2006/relationships/tags" Target="tags/tag1.xml"/><Relationship Id="rId74" Type="http://schemas.openxmlformats.org/officeDocument/2006/relationships/tableStyles" Target="tableStyles.xml"/><Relationship Id="rId73" Type="http://schemas.openxmlformats.org/officeDocument/2006/relationships/viewProps" Target="viewProps.xml"/><Relationship Id="rId72" Type="http://schemas.openxmlformats.org/officeDocument/2006/relationships/presProps" Target="presProps.xml"/><Relationship Id="rId71" Type="http://schemas.openxmlformats.org/officeDocument/2006/relationships/handoutMaster" Target="handoutMasters/handoutMaster1.xml"/><Relationship Id="rId70" Type="http://schemas.openxmlformats.org/officeDocument/2006/relationships/slide" Target="slides/slide63.xml"/><Relationship Id="rId7" Type="http://schemas.openxmlformats.org/officeDocument/2006/relationships/slide" Target="slides/slide1.xml"/><Relationship Id="rId69" Type="http://schemas.openxmlformats.org/officeDocument/2006/relationships/slide" Target="slides/slide62.xml"/><Relationship Id="rId68" Type="http://schemas.openxmlformats.org/officeDocument/2006/relationships/slide" Target="slides/slide61.xml"/><Relationship Id="rId67" Type="http://schemas.openxmlformats.org/officeDocument/2006/relationships/slide" Target="slides/slide60.xml"/><Relationship Id="rId66" Type="http://schemas.openxmlformats.org/officeDocument/2006/relationships/slide" Target="slides/slide59.xml"/><Relationship Id="rId65" Type="http://schemas.openxmlformats.org/officeDocument/2006/relationships/slide" Target="slides/slide58.xml"/><Relationship Id="rId64" Type="http://schemas.openxmlformats.org/officeDocument/2006/relationships/slide" Target="slides/slide57.xml"/><Relationship Id="rId63" Type="http://schemas.openxmlformats.org/officeDocument/2006/relationships/slide" Target="slides/slide56.xml"/><Relationship Id="rId62" Type="http://schemas.openxmlformats.org/officeDocument/2006/relationships/slide" Target="slides/slide55.xml"/><Relationship Id="rId61" Type="http://schemas.openxmlformats.org/officeDocument/2006/relationships/slide" Target="slides/slide54.xml"/><Relationship Id="rId60" Type="http://schemas.openxmlformats.org/officeDocument/2006/relationships/slide" Target="slides/slide53.xml"/><Relationship Id="rId6" Type="http://schemas.openxmlformats.org/officeDocument/2006/relationships/slideMaster" Target="slideMasters/slideMaster5.xml"/><Relationship Id="rId59" Type="http://schemas.openxmlformats.org/officeDocument/2006/relationships/slide" Target="slides/slide52.xml"/><Relationship Id="rId58" Type="http://schemas.openxmlformats.org/officeDocument/2006/relationships/slide" Target="slides/slide51.xml"/><Relationship Id="rId57" Type="http://schemas.openxmlformats.org/officeDocument/2006/relationships/slide" Target="slides/slide50.xml"/><Relationship Id="rId56" Type="http://schemas.openxmlformats.org/officeDocument/2006/relationships/slide" Target="slides/slide49.xml"/><Relationship Id="rId55" Type="http://schemas.openxmlformats.org/officeDocument/2006/relationships/slide" Target="slides/slide48.xml"/><Relationship Id="rId54" Type="http://schemas.openxmlformats.org/officeDocument/2006/relationships/slide" Target="slides/slide47.xml"/><Relationship Id="rId53" Type="http://schemas.openxmlformats.org/officeDocument/2006/relationships/slide" Target="slides/slide46.xml"/><Relationship Id="rId52" Type="http://schemas.openxmlformats.org/officeDocument/2006/relationships/slide" Target="slides/slide45.xml"/><Relationship Id="rId51" Type="http://schemas.openxmlformats.org/officeDocument/2006/relationships/slide" Target="slides/slide44.xml"/><Relationship Id="rId50" Type="http://schemas.openxmlformats.org/officeDocument/2006/relationships/slide" Target="slides/slide43.xml"/><Relationship Id="rId5" Type="http://schemas.openxmlformats.org/officeDocument/2006/relationships/slideMaster" Target="slideMasters/slideMaster4.xml"/><Relationship Id="rId49" Type="http://schemas.openxmlformats.org/officeDocument/2006/relationships/slide" Target="slides/slide42.xml"/><Relationship Id="rId48" Type="http://schemas.openxmlformats.org/officeDocument/2006/relationships/slide" Target="slides/slide41.xml"/><Relationship Id="rId47" Type="http://schemas.openxmlformats.org/officeDocument/2006/relationships/slide" Target="slides/slide40.xml"/><Relationship Id="rId46" Type="http://schemas.openxmlformats.org/officeDocument/2006/relationships/slide" Target="slides/slide39.xml"/><Relationship Id="rId45" Type="http://schemas.openxmlformats.org/officeDocument/2006/relationships/slide" Target="slides/slide38.xml"/><Relationship Id="rId44" Type="http://schemas.openxmlformats.org/officeDocument/2006/relationships/slide" Target="slides/slide37.xml"/><Relationship Id="rId43" Type="http://schemas.openxmlformats.org/officeDocument/2006/relationships/slide" Target="slides/slide36.xml"/><Relationship Id="rId42" Type="http://schemas.openxmlformats.org/officeDocument/2006/relationships/slide" Target="slides/slide35.xml"/><Relationship Id="rId41" Type="http://schemas.openxmlformats.org/officeDocument/2006/relationships/slide" Target="slides/slide34.xml"/><Relationship Id="rId40" Type="http://schemas.openxmlformats.org/officeDocument/2006/relationships/slide" Target="slides/slide33.xml"/><Relationship Id="rId4" Type="http://schemas.openxmlformats.org/officeDocument/2006/relationships/slideMaster" Target="slideMasters/slideMaster3.xml"/><Relationship Id="rId39" Type="http://schemas.openxmlformats.org/officeDocument/2006/relationships/slide" Target="slides/slide32.xml"/><Relationship Id="rId38" Type="http://schemas.openxmlformats.org/officeDocument/2006/relationships/slide" Target="slides/slide31.xml"/><Relationship Id="rId37" Type="http://schemas.openxmlformats.org/officeDocument/2006/relationships/slide" Target="slides/slide30.xml"/><Relationship Id="rId36" Type="http://schemas.openxmlformats.org/officeDocument/2006/relationships/slide" Target="slides/slide29.xml"/><Relationship Id="rId35" Type="http://schemas.openxmlformats.org/officeDocument/2006/relationships/slide" Target="slides/slide28.xml"/><Relationship Id="rId34" Type="http://schemas.openxmlformats.org/officeDocument/2006/relationships/slide" Target="slides/slide27.xml"/><Relationship Id="rId33" Type="http://schemas.openxmlformats.org/officeDocument/2006/relationships/slide" Target="slides/slide26.xml"/><Relationship Id="rId32" Type="http://schemas.openxmlformats.org/officeDocument/2006/relationships/slide" Target="slides/slide25.xml"/><Relationship Id="rId31" Type="http://schemas.openxmlformats.org/officeDocument/2006/relationships/slide" Target="slides/slide24.xml"/><Relationship Id="rId30" Type="http://schemas.openxmlformats.org/officeDocument/2006/relationships/slide" Target="slides/slide23.xml"/><Relationship Id="rId3" Type="http://schemas.openxmlformats.org/officeDocument/2006/relationships/slideMaster" Target="slideMasters/slideMaster2.xml"/><Relationship Id="rId29" Type="http://schemas.openxmlformats.org/officeDocument/2006/relationships/slide" Target="slides/slide22.xml"/><Relationship Id="rId28" Type="http://schemas.openxmlformats.org/officeDocument/2006/relationships/slide" Target="slides/slide21.xml"/><Relationship Id="rId27" Type="http://schemas.openxmlformats.org/officeDocument/2006/relationships/slide" Target="slides/slide20.xml"/><Relationship Id="rId26" Type="http://schemas.openxmlformats.org/officeDocument/2006/relationships/slide" Target="slides/slide19.xml"/><Relationship Id="rId25" Type="http://schemas.openxmlformats.org/officeDocument/2006/relationships/slide" Target="slides/slide18.xml"/><Relationship Id="rId24" Type="http://schemas.openxmlformats.org/officeDocument/2006/relationships/slide" Target="slides/slide17.xml"/><Relationship Id="rId23" Type="http://schemas.openxmlformats.org/officeDocument/2006/relationships/slide" Target="slides/slide16.xml"/><Relationship Id="rId22" Type="http://schemas.openxmlformats.org/officeDocument/2006/relationships/slide" Target="slides/slide15.xml"/><Relationship Id="rId21" Type="http://schemas.openxmlformats.org/officeDocument/2006/relationships/slide" Target="slides/slide14.xml"/><Relationship Id="rId20" Type="http://schemas.openxmlformats.org/officeDocument/2006/relationships/slide" Target="slides/slide13.xml"/><Relationship Id="rId2" Type="http://schemas.openxmlformats.org/officeDocument/2006/relationships/theme" Target="theme/theme1.xml"/><Relationship Id="rId19" Type="http://schemas.openxmlformats.org/officeDocument/2006/relationships/slide" Target="slides/slide12.xml"/><Relationship Id="rId18" Type="http://schemas.openxmlformats.org/officeDocument/2006/relationships/slide" Target="slides/slide11.xml"/><Relationship Id="rId17" Type="http://schemas.openxmlformats.org/officeDocument/2006/relationships/slide" Target="slides/slide10.xml"/><Relationship Id="rId16" Type="http://schemas.openxmlformats.org/officeDocument/2006/relationships/slide" Target="slides/slide9.xml"/><Relationship Id="rId15" Type="http://schemas.openxmlformats.org/officeDocument/2006/relationships/slide" Target="slides/slide8.xml"/><Relationship Id="rId14" Type="http://schemas.openxmlformats.org/officeDocument/2006/relationships/slide" Target="slides/slide7.xml"/><Relationship Id="rId13" Type="http://schemas.openxmlformats.org/officeDocument/2006/relationships/slide" Target="slides/slide6.xml"/><Relationship Id="rId12" Type="http://schemas.openxmlformats.org/officeDocument/2006/relationships/slide" Target="slides/slide5.xml"/><Relationship Id="rId11" Type="http://schemas.openxmlformats.org/officeDocument/2006/relationships/slide" Target="slides/slide4.xml"/><Relationship Id="rId10" Type="http://schemas.openxmlformats.org/officeDocument/2006/relationships/slide" Target="slides/slide3.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AEEF2-3F52-46ED-8108-B622FD7B68B7}"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3C180A-DCFA-454F-8429-334EC574AF3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5A61015F-7CC6-4D0A-9D87-873EA4C304C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33845" y="1880663"/>
            <a:ext cx="3867150"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80663"/>
            <a:ext cx="3886201"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D789574A-8875-45EF-8EA2-3CAA0F7ABC4C}"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EF4D4C-5367-4C26-9E2B-D8088D7FCA81}"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fld>
            <a:endParaRPr lang="en-US" dirty="0"/>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05C68B11-C5A8-448C-8CE9-B1A273C79CFC}"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16CA0-919D-4A49-9C8A-62FDFB3A5183}"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2A4AFB99-0EAB-4182-AFF8-E214C82A68F6}"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r>
              <a:rPr lang="zh-CN" altLang="en-US"/>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
        <p:nvSpPr>
          <p:cNvPr id="6" name="矩形 5"/>
          <p:cNvSpPr/>
          <p:nvPr userDrawn="1"/>
        </p:nvSpPr>
        <p:spPr>
          <a:xfrm>
            <a:off x="0" y="0"/>
            <a:ext cx="1268760" cy="5143500"/>
          </a:xfrm>
          <a:prstGeom prst="rect">
            <a:avLst/>
          </a:prstGeom>
          <a:solidFill>
            <a:srgbClr val="DCDCD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12" name="表格 11"/>
          <p:cNvGraphicFramePr>
            <a:graphicFrameLocks noGrp="1"/>
          </p:cNvGraphicFramePr>
          <p:nvPr userDrawn="1"/>
        </p:nvGraphicFramePr>
        <p:xfrm>
          <a:off x="-2316" y="464662"/>
          <a:ext cx="1268760" cy="3564000"/>
        </p:xfrm>
        <a:graphic>
          <a:graphicData uri="http://schemas.openxmlformats.org/drawingml/2006/table">
            <a:tbl>
              <a:tblPr>
                <a:tableStyleId>{2D5ABB26-0587-4C30-8999-92F81FD0307C}</a:tableStyleId>
              </a:tblPr>
              <a:tblGrid>
                <a:gridCol w="1268760"/>
              </a:tblGrid>
              <a:tr h="594000">
                <a:tc>
                  <a:txBody>
                    <a:bodyPr/>
                    <a:lstStyle/>
                    <a:p>
                      <a:pPr algn="ctr"/>
                      <a:r>
                        <a:rPr lang="zh-CN" altLang="en-US" sz="1400" dirty="0"/>
                        <a:t>课程背景</a:t>
                      </a:r>
                      <a:endParaRPr lang="zh-CN" altLang="en-US" sz="1400" dirty="0"/>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课程定位</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课程设计</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课程思政</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实训平台</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594000">
                <a:tc>
                  <a:txBody>
                    <a:bodyPr/>
                    <a:lstStyle/>
                    <a:p>
                      <a:pPr algn="ctr"/>
                      <a:r>
                        <a:rPr lang="zh-CN" altLang="en-US" sz="1400" dirty="0">
                          <a:solidFill>
                            <a:schemeClr val="tx1"/>
                          </a:solidFill>
                          <a:latin typeface="微软雅黑" panose="020B0503020204020204" pitchFamily="34" charset="-122"/>
                          <a:ea typeface="微软雅黑" panose="020B0503020204020204" pitchFamily="34" charset="-122"/>
                        </a:rPr>
                        <a:t>校企合作</a:t>
                      </a:r>
                      <a:endParaRPr lang="zh-CN" altLang="en-US" sz="1400" dirty="0">
                        <a:solidFill>
                          <a:schemeClr val="tx1"/>
                        </a:solidFill>
                        <a:latin typeface="微软雅黑" panose="020B0503020204020204" pitchFamily="34" charset="-122"/>
                        <a:ea typeface="微软雅黑" panose="020B0503020204020204" pitchFamily="34" charset="-122"/>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 Type="http://schemas.openxmlformats.org/officeDocument/2006/relationships/slideLayout" Target="../slideLayouts/slideLayout46.xml"/><Relationship Id="rId17" Type="http://schemas.openxmlformats.org/officeDocument/2006/relationships/theme" Target="../theme/theme5.xml"/><Relationship Id="rId16" Type="http://schemas.openxmlformats.org/officeDocument/2006/relationships/slideLayout" Target="../slideLayouts/slideLayout60.xml"/><Relationship Id="rId15" Type="http://schemas.openxmlformats.org/officeDocument/2006/relationships/slideLayout" Target="../slideLayouts/slideLayout59.xml"/><Relationship Id="rId14" Type="http://schemas.openxmlformats.org/officeDocument/2006/relationships/slideLayout" Target="../slideLayouts/slideLayout58.xml"/><Relationship Id="rId13" Type="http://schemas.openxmlformats.org/officeDocument/2006/relationships/slideLayout" Target="../slideLayouts/slideLayout57.xml"/><Relationship Id="rId12" Type="http://schemas.openxmlformats.org/officeDocument/2006/relationships/slideLayout" Target="../slideLayouts/slideLayout56.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BB94658-5EC5-47C9-934F-6BCCDF9058BF}"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25FF9261-7B12-4B85-8D21-27AADB6DEF06}"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85ECB2E-BF58-48CB-A07D-F8B1C933F7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C0B4AD-334A-466E-8B81-F673FBC2EDB2}"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3CCA19B-E562-49F5-BE03-58693EFFCFE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7C7B6242-DBE3-4A6A-94F7-CC57CA54C723}"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7E7D2276-246C-4AC1-842C-264C41A6DAC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EBB94658-5EC5-47C9-934F-6BCCDF9058BF}"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1.jpeg"/><Relationship Id="rId8" Type="http://schemas.openxmlformats.org/officeDocument/2006/relationships/image" Target="../media/image10.jpeg"/><Relationship Id="rId7" Type="http://schemas.openxmlformats.org/officeDocument/2006/relationships/image" Target="../media/image9.png"/><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png"/><Relationship Id="rId12" Type="http://schemas.openxmlformats.org/officeDocument/2006/relationships/notesSlide" Target="../notesSlides/notesSlide1.xml"/><Relationship Id="rId11" Type="http://schemas.openxmlformats.org/officeDocument/2006/relationships/slideLayout" Target="../slideLayouts/slideLayout56.xml"/><Relationship Id="rId10" Type="http://schemas.openxmlformats.org/officeDocument/2006/relationships/image" Target="../media/image12.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6.xml"/><Relationship Id="rId1" Type="http://schemas.openxmlformats.org/officeDocument/2006/relationships/image" Target="../media/image1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16.png"/><Relationship Id="rId3" Type="http://schemas.microsoft.com/office/2007/relationships/media" Target="../media/media1.mp3"/><Relationship Id="rId2" Type="http://schemas.openxmlformats.org/officeDocument/2006/relationships/audio" Target="../media/media1.mp3"/><Relationship Id="rId1" Type="http://schemas.openxmlformats.org/officeDocument/2006/relationships/hyperlink" Target="file:///H:\&#20250;&#23637;&#33521;&#35821;PPT\Unit%201%20Preparations%20for%20Exhibitions.mp3" TargetMode="Externa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6.xml"/><Relationship Id="rId1" Type="http://schemas.openxmlformats.org/officeDocument/2006/relationships/image" Target="../media/image1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18.png"/><Relationship Id="rId3" Type="http://schemas.microsoft.com/office/2007/relationships/media" Target="../media/media2.mp4"/><Relationship Id="rId2" Type="http://schemas.openxmlformats.org/officeDocument/2006/relationships/video" Target="../media/media2.mp4"/><Relationship Id="rId1" Type="http://schemas.openxmlformats.org/officeDocument/2006/relationships/hyperlink" Target="file:///H:\&#20250;&#23637;&#33521;&#35821;PPT\Unit%201%20Preparations%20for%20Exhibitions.mp3" TargetMode="Externa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2.xml.rels><?xml version="1.0" encoding="UTF-8" standalone="yes"?>
<Relationships xmlns="http://schemas.openxmlformats.org/package/2006/relationships"><Relationship Id="rId5" Type="http://schemas.openxmlformats.org/officeDocument/2006/relationships/slideLayout" Target="../slideLayouts/slideLayout57.xml"/><Relationship Id="rId4" Type="http://schemas.openxmlformats.org/officeDocument/2006/relationships/image" Target="../media/image18.png"/><Relationship Id="rId3" Type="http://schemas.microsoft.com/office/2007/relationships/media" Target="../media/media3.mp4"/><Relationship Id="rId2" Type="http://schemas.openxmlformats.org/officeDocument/2006/relationships/video" Target="../media/media3.mp4"/><Relationship Id="rId1" Type="http://schemas.openxmlformats.org/officeDocument/2006/relationships/hyperlink" Target="file:///H:\&#20250;&#23637;&#33521;&#35821;PPT\Unit%201%20Preparations%20for%20Exhibitions.mp3" TargetMode="Externa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49.xml"/><Relationship Id="rId2" Type="http://schemas.openxmlformats.org/officeDocument/2006/relationships/themeOverride" Target="../theme/themeOverride1.xml"/><Relationship Id="rId1" Type="http://schemas.openxmlformats.org/officeDocument/2006/relationships/hyperlink" Target="file:///H:\&#20250;&#23637;&#33521;&#35821;PPT\Unit%201%20Preparations%20for%20Exhibitions.mp3" TargetMode="Externa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file:///H:\&#20250;&#23637;&#33521;&#35821;PPT\Unit%201%20Preparations%20for%20Exhibitions.mp3" TargetMode="Externa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57.xml"/><Relationship Id="rId1" Type="http://schemas.openxmlformats.org/officeDocument/2006/relationships/hyperlink" Target="../13-14&#31532;&#19968;&#23398;&#26399;/Unit%201/Unit%201%20Preparations%20for%20Exhibitions.mp3" TargetMode="External"/></Relationships>
</file>

<file path=ppt/slides/_rels/slide63.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56.xml"/><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V="1">
            <a:off x="1063270" y="3682897"/>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045"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3239"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2" name="TextBox 10"/>
          <p:cNvSpPr txBox="1"/>
          <p:nvPr/>
        </p:nvSpPr>
        <p:spPr>
          <a:xfrm>
            <a:off x="645612" y="1562401"/>
            <a:ext cx="7923900" cy="561692"/>
          </a:xfrm>
          <a:prstGeom prst="rect">
            <a:avLst/>
          </a:prstGeom>
          <a:noFill/>
        </p:spPr>
        <p:txBody>
          <a:bodyPr wrap="none" lIns="68580" tIns="34290" rIns="68580" bIns="34290">
            <a:spAutoFit/>
          </a:bodyPr>
          <a:lstStyle/>
          <a:p>
            <a:pPr fontAlgn="auto">
              <a:spcBef>
                <a:spcPts val="0"/>
              </a:spcBef>
              <a:spcAft>
                <a:spcPts val="0"/>
              </a:spcAft>
              <a:defRPr/>
            </a:pPr>
            <a:r>
              <a:rPr lang="en-US" altLang="zh-CN" sz="3200" b="1" dirty="0">
                <a:solidFill>
                  <a:srgbClr val="002060"/>
                </a:solidFill>
                <a:effectLst/>
                <a:latin typeface="微软雅黑" panose="020B0503020204020204" pitchFamily="34" charset="-122"/>
                <a:ea typeface="微软雅黑" panose="020B0503020204020204" pitchFamily="34" charset="-122"/>
              </a:rPr>
              <a:t>English for Exhibition and Conference</a:t>
            </a:r>
            <a:endParaRPr lang="zh-CN" altLang="en-US" sz="3200" b="1" dirty="0">
              <a:solidFill>
                <a:srgbClr val="002060"/>
              </a:solidFill>
              <a:effectLst/>
              <a:latin typeface="微软雅黑" panose="020B0503020204020204" pitchFamily="34" charset="-122"/>
              <a:ea typeface="微软雅黑" panose="020B0503020204020204" pitchFamily="34" charset="-122"/>
            </a:endParaRPr>
          </a:p>
        </p:txBody>
      </p:sp>
      <p:sp>
        <p:nvSpPr>
          <p:cNvPr id="31" name="圆角矩形 30"/>
          <p:cNvSpPr/>
          <p:nvPr/>
        </p:nvSpPr>
        <p:spPr>
          <a:xfrm>
            <a:off x="2559953" y="2791415"/>
            <a:ext cx="2200275" cy="38794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pic>
        <p:nvPicPr>
          <p:cNvPr id="36" name="Picture 2" descr="C:\Users\Administrator\Desktop\手.png" hidden="1"/>
          <p:cNvPicPr>
            <a:picLocks noChangeAspect="1" noChangeArrowheads="1"/>
          </p:cNvPicPr>
          <p:nvPr/>
        </p:nvPicPr>
        <p:blipFill>
          <a:blip r:embed="rId1"/>
          <a:srcRect/>
          <a:stretch>
            <a:fillRect/>
          </a:stretch>
        </p:blipFill>
        <p:spPr bwMode="auto">
          <a:xfrm flipH="1">
            <a:off x="3446240" y="2472231"/>
            <a:ext cx="2959860" cy="2876318"/>
          </a:xfrm>
          <a:prstGeom prst="rect">
            <a:avLst/>
          </a:prstGeom>
          <a:noFill/>
        </p:spPr>
      </p:pic>
      <p:sp>
        <p:nvSpPr>
          <p:cNvPr id="54" name="圆角矩形 73"/>
          <p:cNvSpPr/>
          <p:nvPr/>
        </p:nvSpPr>
        <p:spPr>
          <a:xfrm>
            <a:off x="6307319" y="2665654"/>
            <a:ext cx="2515912" cy="2223980"/>
          </a:xfrm>
          <a:custGeom>
            <a:avLst/>
            <a:gdLst/>
            <a:ahLst/>
            <a:cxnLst/>
            <a:rect l="l" t="t" r="r" b="b"/>
            <a:pathLst>
              <a:path w="5098193" h="3581734">
                <a:moveTo>
                  <a:pt x="3676754" y="0"/>
                </a:moveTo>
                <a:lnTo>
                  <a:pt x="4915232" y="0"/>
                </a:lnTo>
                <a:cubicBezTo>
                  <a:pt x="5016279" y="0"/>
                  <a:pt x="5098193" y="81914"/>
                  <a:pt x="5098193" y="182961"/>
                </a:cubicBezTo>
                <a:lnTo>
                  <a:pt x="5098193" y="914781"/>
                </a:lnTo>
                <a:cubicBezTo>
                  <a:pt x="5098193" y="1015828"/>
                  <a:pt x="5016279" y="1097742"/>
                  <a:pt x="4915232" y="1097742"/>
                </a:cubicBezTo>
                <a:lnTo>
                  <a:pt x="3676754" y="1097742"/>
                </a:lnTo>
                <a:lnTo>
                  <a:pt x="3654113" y="1095460"/>
                </a:lnTo>
                <a:cubicBezTo>
                  <a:pt x="3586318" y="1119400"/>
                  <a:pt x="3534840" y="1151613"/>
                  <a:pt x="3478400" y="1198569"/>
                </a:cubicBezTo>
                <a:cubicBezTo>
                  <a:pt x="3425595" y="1242503"/>
                  <a:pt x="3384383" y="1321136"/>
                  <a:pt x="3349419" y="1397608"/>
                </a:cubicBezTo>
                <a:cubicBezTo>
                  <a:pt x="3351477" y="1406457"/>
                  <a:pt x="3352176" y="1415625"/>
                  <a:pt x="3352176" y="1424957"/>
                </a:cubicBezTo>
                <a:lnTo>
                  <a:pt x="3352176" y="2156777"/>
                </a:lnTo>
                <a:cubicBezTo>
                  <a:pt x="3352176" y="2257824"/>
                  <a:pt x="3270262" y="2339738"/>
                  <a:pt x="3169215" y="2339738"/>
                </a:cubicBezTo>
                <a:lnTo>
                  <a:pt x="1930737" y="2339738"/>
                </a:lnTo>
                <a:lnTo>
                  <a:pt x="1899312" y="2336570"/>
                </a:lnTo>
                <a:cubicBezTo>
                  <a:pt x="1826860" y="2360632"/>
                  <a:pt x="1773312" y="2393596"/>
                  <a:pt x="1714350" y="2442651"/>
                </a:cubicBezTo>
                <a:cubicBezTo>
                  <a:pt x="1666923" y="2482109"/>
                  <a:pt x="1628849" y="2549558"/>
                  <a:pt x="1597160" y="2618730"/>
                </a:cubicBezTo>
                <a:cubicBezTo>
                  <a:pt x="1602145" y="2633948"/>
                  <a:pt x="1604400" y="2650187"/>
                  <a:pt x="1604400" y="2666953"/>
                </a:cubicBezTo>
                <a:lnTo>
                  <a:pt x="1604400" y="3398773"/>
                </a:lnTo>
                <a:cubicBezTo>
                  <a:pt x="1604400" y="3499820"/>
                  <a:pt x="1522486" y="3581734"/>
                  <a:pt x="1421439" y="3581734"/>
                </a:cubicBezTo>
                <a:lnTo>
                  <a:pt x="182961" y="3581734"/>
                </a:lnTo>
                <a:cubicBezTo>
                  <a:pt x="81914" y="3581734"/>
                  <a:pt x="0" y="3499820"/>
                  <a:pt x="0" y="3398773"/>
                </a:cubicBezTo>
                <a:lnTo>
                  <a:pt x="0" y="2666953"/>
                </a:lnTo>
                <a:cubicBezTo>
                  <a:pt x="0" y="2565906"/>
                  <a:pt x="81914" y="2483992"/>
                  <a:pt x="182961" y="2483992"/>
                </a:cubicBezTo>
                <a:lnTo>
                  <a:pt x="1249252" y="2483992"/>
                </a:lnTo>
                <a:cubicBezTo>
                  <a:pt x="1363644" y="2465185"/>
                  <a:pt x="1485358" y="2416796"/>
                  <a:pt x="1561303" y="2355570"/>
                </a:cubicBezTo>
                <a:cubicBezTo>
                  <a:pt x="1652027" y="2282428"/>
                  <a:pt x="1714003" y="2206891"/>
                  <a:pt x="1747776" y="2064349"/>
                </a:cubicBezTo>
                <a:lnTo>
                  <a:pt x="1747776" y="1424957"/>
                </a:lnTo>
                <a:cubicBezTo>
                  <a:pt x="1747776" y="1323910"/>
                  <a:pt x="1829690" y="1241996"/>
                  <a:pt x="1930737" y="1241996"/>
                </a:cubicBezTo>
                <a:lnTo>
                  <a:pt x="3003874" y="1241996"/>
                </a:lnTo>
                <a:cubicBezTo>
                  <a:pt x="3120870" y="1223793"/>
                  <a:pt x="3247290" y="1174422"/>
                  <a:pt x="3325354" y="1111488"/>
                </a:cubicBezTo>
                <a:cubicBezTo>
                  <a:pt x="3402023" y="1049677"/>
                  <a:pt x="3458162" y="986156"/>
                  <a:pt x="3493793" y="881777"/>
                </a:cubicBezTo>
                <a:lnTo>
                  <a:pt x="3493793" y="182961"/>
                </a:lnTo>
                <a:cubicBezTo>
                  <a:pt x="3493793" y="81914"/>
                  <a:pt x="3575707" y="0"/>
                  <a:pt x="3676754" y="0"/>
                </a:cubicBezTo>
                <a:close/>
              </a:path>
            </a:pathLst>
          </a:cu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endParaRPr>
          </a:p>
        </p:txBody>
      </p:sp>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8157" t="6208" r="5308" b="31502"/>
          <a:stretch>
            <a:fillRect/>
          </a:stretch>
        </p:blipFill>
        <p:spPr>
          <a:xfrm>
            <a:off x="8031473" y="4143729"/>
            <a:ext cx="801419" cy="731019"/>
          </a:xfrm>
          <a:prstGeom prst="roundRect">
            <a:avLst/>
          </a:prstGeom>
        </p:spPr>
      </p:pic>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r="16982"/>
          <a:stretch>
            <a:fillRect/>
          </a:stretch>
        </p:blipFill>
        <p:spPr>
          <a:xfrm>
            <a:off x="6307319" y="2669665"/>
            <a:ext cx="760247" cy="681613"/>
          </a:xfrm>
          <a:prstGeom prst="roundRect">
            <a:avLst/>
          </a:prstGeom>
        </p:spPr>
      </p:pic>
      <p:pic>
        <p:nvPicPr>
          <p:cNvPr id="9" name="图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3642" y="2665654"/>
            <a:ext cx="791756" cy="685624"/>
          </a:xfrm>
          <a:prstGeom prst="roundRect">
            <a:avLst/>
          </a:prstGeom>
        </p:spPr>
      </p:pic>
      <p:pic>
        <p:nvPicPr>
          <p:cNvPr id="12" name="图片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75859" y="3438606"/>
            <a:ext cx="817130" cy="646392"/>
          </a:xfrm>
          <a:prstGeom prst="roundRect">
            <a:avLst/>
          </a:prstGeom>
        </p:spPr>
      </p:pic>
      <p:pic>
        <p:nvPicPr>
          <p:cNvPr id="2"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2989" y="215266"/>
            <a:ext cx="1971827" cy="603353"/>
          </a:xfrm>
          <a:prstGeom prst="rect">
            <a:avLst/>
          </a:prstGeom>
        </p:spPr>
      </p:pic>
      <p:pic>
        <p:nvPicPr>
          <p:cNvPr id="3" name="图片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65287" y="4153218"/>
            <a:ext cx="799976" cy="736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图片 6"/>
          <p:cNvPicPr>
            <a:picLocks noChangeAspect="1"/>
          </p:cNvPicPr>
          <p:nvPr/>
        </p:nvPicPr>
        <p:blipFill rotWithShape="1">
          <a:blip r:embed="rId9" cstate="print">
            <a:extLst>
              <a:ext uri="{28A0092B-C50C-407E-A947-70E740481C1C}">
                <a14:useLocalDpi xmlns:a14="http://schemas.microsoft.com/office/drawing/2010/main" val="0"/>
              </a:ext>
            </a:extLst>
          </a:blip>
          <a:srcRect l="9301" r="10005"/>
          <a:stretch>
            <a:fillRect/>
          </a:stretch>
        </p:blipFill>
        <p:spPr>
          <a:xfrm>
            <a:off x="8030433" y="3368826"/>
            <a:ext cx="802460" cy="71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标题 1"/>
          <p:cNvSpPr>
            <a:spLocks noChangeArrowheads="1"/>
          </p:cNvSpPr>
          <p:nvPr/>
        </p:nvSpPr>
        <p:spPr bwMode="auto">
          <a:xfrm>
            <a:off x="2931162" y="2853522"/>
            <a:ext cx="1676400" cy="263731"/>
          </a:xfrm>
          <a:prstGeom prst="rect">
            <a:avLst/>
          </a:prstGeom>
          <a:noFill/>
          <a:ln w="9525">
            <a:noFill/>
            <a:miter lim="800000"/>
          </a:ln>
          <a:effectLst/>
        </p:spPr>
        <p:txBody>
          <a:bodyPr anchor="ctr">
            <a:scene3d>
              <a:camera prst="perspectiveBelow"/>
              <a:lightRig rig="threePt" dir="t"/>
            </a:scene3d>
            <a:sp3d extrusionH="57150">
              <a:bevelT h="25400" prst="softRound"/>
            </a:sp3d>
          </a:bodyPr>
          <a:lstStyle/>
          <a:p>
            <a:pPr fontAlgn="auto">
              <a:spcBef>
                <a:spcPts val="0"/>
              </a:spcBef>
              <a:spcAft>
                <a:spcPts val="0"/>
              </a:spcAft>
              <a:defRPr/>
            </a:pPr>
            <a:r>
              <a:rPr lang="zh-CN" altLang="en-US" sz="2000" b="1"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会 展 英 语</a:t>
            </a:r>
            <a:endParaRPr lang="en-US" sz="2000"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Arial" panose="020B0604020202020204" pitchFamily="34" charset="0"/>
              <a:ea typeface="宋体" panose="02010600030101010101" pitchFamily="2" charset="-122"/>
            </a:endParaRPr>
          </a:p>
        </p:txBody>
      </p:sp>
      <p:pic>
        <p:nvPicPr>
          <p:cNvPr id="16" name="图片 15" descr="logo_on"/>
          <p:cNvPicPr>
            <a:picLocks noChangeAspect="1"/>
          </p:cNvPicPr>
          <p:nvPr userDrawn="1"/>
        </p:nvPicPr>
        <p:blipFill>
          <a:blip r:embed="rId10"/>
          <a:stretch>
            <a:fillRect/>
          </a:stretch>
        </p:blipFill>
        <p:spPr>
          <a:xfrm>
            <a:off x="52070" y="17780"/>
            <a:ext cx="3252470" cy="6419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1569197" y="-46318"/>
            <a:ext cx="5813238" cy="3879571"/>
          </a:xfrm>
          <a:prstGeom prst="rect">
            <a:avLst/>
          </a:prstGeom>
        </p:spPr>
      </p:pic>
      <p:sp>
        <p:nvSpPr>
          <p:cNvPr id="4" name="文本框 3"/>
          <p:cNvSpPr txBox="1"/>
          <p:nvPr/>
        </p:nvSpPr>
        <p:spPr>
          <a:xfrm>
            <a:off x="260350" y="4276546"/>
            <a:ext cx="8963025" cy="646331"/>
          </a:xfrm>
          <a:prstGeom prst="rect">
            <a:avLst/>
          </a:prstGeom>
          <a:noFill/>
        </p:spPr>
        <p:txBody>
          <a:bodyPr wrap="square">
            <a:spAutoFit/>
          </a:bodyPr>
          <a:lstStyle/>
          <a:p>
            <a:r>
              <a:rPr lang="en-US" altLang="zh-CN" sz="3600" b="1" dirty="0">
                <a:solidFill>
                  <a:srgbClr val="028EC9"/>
                </a:solidFill>
              </a:rPr>
              <a:t>Virtual Exhibition Organizing and Attendance</a:t>
            </a:r>
            <a:endParaRPr lang="zh-CN" altLang="en-US" sz="3600" b="1" dirty="0">
              <a:solidFill>
                <a:srgbClr val="028EC9"/>
              </a:solidFill>
            </a:endParaRPr>
          </a:p>
        </p:txBody>
      </p:sp>
      <p:sp>
        <p:nvSpPr>
          <p:cNvPr id="6" name="文本框 5"/>
          <p:cNvSpPr txBox="1"/>
          <p:nvPr/>
        </p:nvSpPr>
        <p:spPr>
          <a:xfrm>
            <a:off x="3560763" y="2794099"/>
            <a:ext cx="2071687" cy="923330"/>
          </a:xfrm>
          <a:prstGeom prst="rect">
            <a:avLst/>
          </a:prstGeom>
          <a:noFill/>
        </p:spPr>
        <p:txBody>
          <a:bodyPr wrap="square">
            <a:spAutoFit/>
          </a:bodyPr>
          <a:lstStyle/>
          <a:p>
            <a:r>
              <a:rPr lang="en-US" altLang="zh-CN" sz="5400" b="1" dirty="0">
                <a:solidFill>
                  <a:srgbClr val="028EC9"/>
                </a:solidFill>
              </a:rPr>
              <a:t>Unit 7</a:t>
            </a:r>
            <a:endParaRPr lang="zh-CN" altLang="en-US" sz="5400" b="1" dirty="0">
              <a:solidFill>
                <a:srgbClr val="028EC9"/>
              </a:solidFill>
            </a:endParaRPr>
          </a:p>
        </p:txBody>
      </p:sp>
      <p:sp>
        <p:nvSpPr>
          <p:cNvPr id="2" name="矩形: 圆角 1"/>
          <p:cNvSpPr/>
          <p:nvPr/>
        </p:nvSpPr>
        <p:spPr>
          <a:xfrm>
            <a:off x="22225" y="34925"/>
            <a:ext cx="1019175" cy="1495425"/>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038225" y="105717"/>
            <a:ext cx="4572000" cy="523220"/>
          </a:xfrm>
          <a:prstGeom prst="rect">
            <a:avLst/>
          </a:prstGeom>
          <a:noFill/>
        </p:spPr>
        <p:txBody>
          <a:bodyPr wrap="square">
            <a:spAutoFit/>
          </a:bodyPr>
          <a:lstStyle/>
          <a:p>
            <a:r>
              <a:rPr lang="en-US" altLang="zh-CN" sz="2800" b="1" dirty="0">
                <a:solidFill>
                  <a:srgbClr val="002060"/>
                </a:solidFill>
              </a:rPr>
              <a:t>Unit  Objectives</a:t>
            </a:r>
            <a:endParaRPr lang="zh-CN" altLang="en-US" sz="2800" b="1" dirty="0">
              <a:solidFill>
                <a:srgbClr val="002060"/>
              </a:solidFill>
            </a:endParaRPr>
          </a:p>
        </p:txBody>
      </p:sp>
      <p:sp>
        <p:nvSpPr>
          <p:cNvPr id="4" name="内容占位符 2"/>
          <p:cNvSpPr txBox="1"/>
          <p:nvPr/>
        </p:nvSpPr>
        <p:spPr>
          <a:xfrm>
            <a:off x="1038225" y="936625"/>
            <a:ext cx="7427912" cy="36068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nSpc>
                <a:spcPct val="140000"/>
              </a:lnSpc>
              <a:buFont typeface="Arial" panose="020B0604020202020204" pitchFamily="34" charset="0"/>
              <a:buNone/>
            </a:pPr>
            <a:r>
              <a:rPr lang="en-US" altLang="zh-CN" sz="2400" i="1" dirty="0">
                <a:solidFill>
                  <a:srgbClr val="0070C0"/>
                </a:solidFill>
                <a:latin typeface="Franklin Gothic Medium" panose="020B0603020102020204" pitchFamily="34" charset="0"/>
              </a:rPr>
              <a:t>After studying this unit, you will learn:</a:t>
            </a:r>
            <a:endParaRPr lang="en-US" altLang="zh-CN" sz="2400" i="1" dirty="0">
              <a:solidFill>
                <a:srgbClr val="0070C0"/>
              </a:solidFill>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organizer: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organize a virtual exhibition; </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how to promote a virtual exhibition.</a:t>
            </a:r>
            <a:endParaRPr lang="en-US" altLang="zh-CN" dirty="0">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exhibitor: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apply for a virtual exhibition; </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how to enquire about details of a virtual exhibition.</a:t>
            </a:r>
            <a:endParaRPr lang="zh-CN" altLang="en-US" dirty="0"/>
          </a:p>
        </p:txBody>
      </p:sp>
      <p:cxnSp>
        <p:nvCxnSpPr>
          <p:cNvPr id="5" name="直接连接符 4"/>
          <p:cNvCxnSpPr/>
          <p:nvPr/>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矩形 53"/>
          <p:cNvSpPr/>
          <p:nvPr/>
        </p:nvSpPr>
        <p:spPr>
          <a:xfrm>
            <a:off x="2042124" y="4220880"/>
            <a:ext cx="5169428"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Organizer’s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3203510"/>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53" name="椭圆 52"/>
          <p:cNvSpPr/>
          <p:nvPr/>
        </p:nvSpPr>
        <p:spPr>
          <a:xfrm>
            <a:off x="3638730" y="1992509"/>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1</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45518" y="2794974"/>
            <a:ext cx="1313180"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深圳国际会展中心</a:t>
            </a:r>
            <a:endParaRPr lang="en-US" altLang="zh-CN" sz="11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985036" y="256009"/>
            <a:ext cx="6571416" cy="296344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u="sng" dirty="0">
                <a:solidFill>
                  <a:srgbClr val="020A53"/>
                </a:solidFill>
              </a:rPr>
              <a:t>                                         </a:t>
            </a:r>
            <a:endParaRPr lang="en-US" altLang="zh-CN" u="sng" dirty="0">
              <a:solidFill>
                <a:srgbClr val="020A53"/>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organize a virtual exhibition;</a:t>
            </a:r>
            <a:endParaRPr lang="en-US" altLang="zh-CN" dirty="0">
              <a:solidFill>
                <a:srgbClr val="000000"/>
              </a:solidFill>
            </a:endParaRPr>
          </a:p>
          <a:p>
            <a:endParaRPr lang="en-US" altLang="zh-CN" dirty="0">
              <a:solidFill>
                <a:srgbClr val="000000"/>
              </a:solidFill>
            </a:endParaRPr>
          </a:p>
          <a:p>
            <a:r>
              <a:rPr lang="en-US" altLang="zh-CN" dirty="0">
                <a:solidFill>
                  <a:srgbClr val="000000"/>
                </a:solidFill>
              </a:rPr>
              <a:t>how to promote a virtual exhibition.</a:t>
            </a:r>
            <a:endParaRPr lang="zh-CN" altLang="en-US" b="1" u="sng" dirty="0">
              <a:solidFill>
                <a:srgbClr val="000000"/>
              </a:solidFill>
            </a:endParaRPr>
          </a:p>
        </p:txBody>
      </p:sp>
      <p:cxnSp>
        <p:nvCxnSpPr>
          <p:cNvPr id="3" name="直接连接符 2"/>
          <p:cNvCxnSpPr/>
          <p:nvPr/>
        </p:nvCxnSpPr>
        <p:spPr>
          <a:xfrm>
            <a:off x="806911" y="69788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Work with your partner and place the activities of organizing a virtual exhibition in the right order.</a:t>
            </a:r>
            <a:endParaRPr lang="en-US" altLang="zh-CN" sz="2000" dirty="0">
              <a:solidFill>
                <a:srgbClr val="0070C0"/>
              </a:solidFill>
            </a:endParaRPr>
          </a:p>
        </p:txBody>
      </p:sp>
      <p:sp>
        <p:nvSpPr>
          <p:cNvPr id="5" name="TextBox 6"/>
          <p:cNvSpPr txBox="1">
            <a:spLocks noChangeArrowheads="1"/>
          </p:cNvSpPr>
          <p:nvPr/>
        </p:nvSpPr>
        <p:spPr bwMode="auto">
          <a:xfrm>
            <a:off x="1071290" y="1957921"/>
            <a:ext cx="6370910" cy="1938992"/>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r>
              <a:rPr lang="en-US" altLang="zh-CN" sz="1600" b="1" dirty="0">
                <a:solidFill>
                  <a:srgbClr val="000000"/>
                </a:solidFill>
                <a:latin typeface="Arial" panose="020B0604020202020204" pitchFamily="34" charset="0"/>
              </a:rPr>
              <a:t>A. virtual exhibition promotion	</a:t>
            </a:r>
            <a:endParaRPr lang="en-US" altLang="zh-CN" sz="1600" b="1" dirty="0">
              <a:solidFill>
                <a:srgbClr val="000000"/>
              </a:solidFill>
              <a:latin typeface="Arial" panose="020B0604020202020204" pitchFamily="34" charset="0"/>
            </a:endParaRPr>
          </a:p>
          <a:p>
            <a:pPr marL="0" indent="0"/>
            <a:r>
              <a:rPr lang="en-US" altLang="zh-CN" sz="1600" b="1" dirty="0">
                <a:solidFill>
                  <a:srgbClr val="000000"/>
                </a:solidFill>
                <a:latin typeface="Arial" panose="020B0604020202020204" pitchFamily="34" charset="0"/>
              </a:rPr>
              <a:t>B. selecting a platform	</a:t>
            </a:r>
            <a:endParaRPr lang="en-US" altLang="zh-CN" sz="1600" b="1" dirty="0">
              <a:solidFill>
                <a:srgbClr val="000000"/>
              </a:solidFill>
              <a:latin typeface="Arial" panose="020B0604020202020204" pitchFamily="34" charset="0"/>
            </a:endParaRPr>
          </a:p>
          <a:p>
            <a:pPr marL="0" indent="0"/>
            <a:r>
              <a:rPr lang="en-US" altLang="zh-CN" sz="1600" b="1" dirty="0">
                <a:solidFill>
                  <a:srgbClr val="000000"/>
                </a:solidFill>
                <a:latin typeface="Arial" panose="020B0604020202020204" pitchFamily="34" charset="0"/>
              </a:rPr>
              <a:t>C. exhibition planning</a:t>
            </a:r>
            <a:endParaRPr lang="en-US" altLang="zh-CN" sz="1600" b="1" dirty="0">
              <a:solidFill>
                <a:srgbClr val="000000"/>
              </a:solidFill>
              <a:latin typeface="Arial" panose="020B0604020202020204" pitchFamily="34" charset="0"/>
            </a:endParaRPr>
          </a:p>
          <a:p>
            <a:pPr marL="0" indent="0"/>
            <a:r>
              <a:rPr lang="en-US" altLang="zh-CN" sz="1600" b="1" dirty="0">
                <a:solidFill>
                  <a:srgbClr val="000000"/>
                </a:solidFill>
                <a:latin typeface="Arial" panose="020B0604020202020204" pitchFamily="34" charset="0"/>
              </a:rPr>
              <a:t>D. follow-up survey	</a:t>
            </a:r>
            <a:endParaRPr lang="en-US" altLang="zh-CN" sz="1600" b="1" dirty="0">
              <a:solidFill>
                <a:srgbClr val="000000"/>
              </a:solidFill>
              <a:latin typeface="Arial" panose="020B0604020202020204" pitchFamily="34" charset="0"/>
            </a:endParaRPr>
          </a:p>
          <a:p>
            <a:pPr marL="0" indent="0"/>
            <a:r>
              <a:rPr lang="en-US" altLang="zh-CN" sz="1600" b="1" dirty="0">
                <a:solidFill>
                  <a:srgbClr val="000000"/>
                </a:solidFill>
                <a:latin typeface="Arial" panose="020B0604020202020204" pitchFamily="34" charset="0"/>
              </a:rPr>
              <a:t>E. motivating attendees to engage &amp; interact</a:t>
            </a:r>
            <a:endParaRPr lang="en-US" altLang="zh-CN" sz="1600" b="1" dirty="0">
              <a:solidFill>
                <a:srgbClr val="000000"/>
              </a:solidFill>
              <a:latin typeface="Arial" panose="020B0604020202020204" pitchFamily="34" charset="0"/>
            </a:endParaRPr>
          </a:p>
          <a:p>
            <a:pPr marL="0" indent="0"/>
            <a:endParaRPr lang="en-US" altLang="zh-CN" sz="2000" b="1" u="sng" dirty="0">
              <a:solidFill>
                <a:srgbClr val="000000"/>
              </a:solidFill>
              <a:latin typeface="Arial" panose="020B0604020202020204" pitchFamily="34" charset="0"/>
            </a:endParaRPr>
          </a:p>
          <a:p>
            <a:pPr marL="0" indent="0"/>
            <a:r>
              <a:rPr lang="en-US" altLang="zh-CN" sz="2000" b="1" dirty="0">
                <a:solidFill>
                  <a:srgbClr val="000000"/>
                </a:solidFill>
                <a:latin typeface="Arial" panose="020B0604020202020204" pitchFamily="34" charset="0"/>
              </a:rPr>
              <a:t>The right order is: </a:t>
            </a:r>
            <a:r>
              <a:rPr lang="en-US" altLang="zh-CN" sz="2000" b="1" u="sng" dirty="0">
                <a:solidFill>
                  <a:srgbClr val="000000"/>
                </a:solidFill>
                <a:latin typeface="Arial" panose="020B0604020202020204" pitchFamily="34" charset="0"/>
              </a:rPr>
              <a:t>C-B-A-E-D</a:t>
            </a:r>
            <a:endParaRPr lang="en-US" altLang="zh-CN" sz="2000" b="1"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82502" y="34925"/>
            <a:ext cx="5651500" cy="841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4" name="Rectangle 13"/>
          <p:cNvSpPr/>
          <p:nvPr/>
        </p:nvSpPr>
        <p:spPr bwMode="auto">
          <a:xfrm>
            <a:off x="953927" y="67300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Brainstorming: Work in groups. Discuss the advantages and disadvantages of a virtual exhibition with your classmates.</a:t>
            </a:r>
            <a:endParaRPr lang="en-US" altLang="zh-CN" sz="2000" dirty="0">
              <a:solidFill>
                <a:srgbClr val="0070C0"/>
              </a:solidFill>
            </a:endParaRPr>
          </a:p>
        </p:txBody>
      </p:sp>
      <p:graphicFrame>
        <p:nvGraphicFramePr>
          <p:cNvPr id="3" name="Group 34"/>
          <p:cNvGraphicFramePr/>
          <p:nvPr/>
        </p:nvGraphicFramePr>
        <p:xfrm>
          <a:off x="99218" y="1479387"/>
          <a:ext cx="8905875" cy="3259777"/>
        </p:xfrm>
        <a:graphic>
          <a:graphicData uri="http://schemas.openxmlformats.org/drawingml/2006/table">
            <a:tbl>
              <a:tblPr/>
              <a:tblGrid>
                <a:gridCol w="4020567"/>
                <a:gridCol w="4885308"/>
              </a:tblGrid>
              <a:tr h="449681">
                <a:tc grid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A virtual exhibition</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hMerge="1">
                  <a:tcPr/>
                </a:tc>
              </a:tr>
              <a:tr h="411273">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Advantages</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Disadvantages</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r>
              <a:tr h="37571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57200">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1592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4767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defRPr/>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mn-ea"/>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367027">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文本框 4"/>
          <p:cNvSpPr txBox="1"/>
          <p:nvPr/>
        </p:nvSpPr>
        <p:spPr>
          <a:xfrm>
            <a:off x="119062" y="2383474"/>
            <a:ext cx="2628900"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It’s green.</a:t>
            </a:r>
            <a:endParaRPr kumimoji="0" lang="zh-CN" altLang="en-US" sz="14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p:txBody>
      </p:sp>
      <p:sp>
        <p:nvSpPr>
          <p:cNvPr id="6" name="文本框 5"/>
          <p:cNvSpPr txBox="1"/>
          <p:nvPr/>
        </p:nvSpPr>
        <p:spPr>
          <a:xfrm>
            <a:off x="119062" y="2801499"/>
            <a:ext cx="2190750"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It’s logical.</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7" name="文本框 6"/>
          <p:cNvSpPr txBox="1"/>
          <p:nvPr/>
        </p:nvSpPr>
        <p:spPr>
          <a:xfrm>
            <a:off x="99218" y="3232615"/>
            <a:ext cx="3829050"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It’s easier to track lead generation.</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8" name="文本框 7"/>
          <p:cNvSpPr txBox="1"/>
          <p:nvPr/>
        </p:nvSpPr>
        <p:spPr>
          <a:xfrm>
            <a:off x="99218" y="3649211"/>
            <a:ext cx="3400425"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It’s a good way to save money.</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9" name="文本框 8"/>
          <p:cNvSpPr txBox="1"/>
          <p:nvPr/>
        </p:nvSpPr>
        <p:spPr>
          <a:xfrm>
            <a:off x="99218" y="4044312"/>
            <a:ext cx="3629025"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It’s time-saving and long-lasting.</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10" name="文本框 9"/>
          <p:cNvSpPr txBox="1"/>
          <p:nvPr/>
        </p:nvSpPr>
        <p:spPr>
          <a:xfrm>
            <a:off x="119062" y="4395013"/>
            <a:ext cx="3306762"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11" name="文本框 10"/>
          <p:cNvSpPr txBox="1"/>
          <p:nvPr/>
        </p:nvSpPr>
        <p:spPr>
          <a:xfrm>
            <a:off x="4198937" y="2371044"/>
            <a:ext cx="3552825"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GB"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It’s not exactly exciting.</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12" name="文本框 11"/>
          <p:cNvSpPr txBox="1"/>
          <p:nvPr/>
        </p:nvSpPr>
        <p:spPr>
          <a:xfrm>
            <a:off x="4213225" y="2790940"/>
            <a:ext cx="3781425"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GB"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It’s technically vulnerable.</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13" name="文本框 12"/>
          <p:cNvSpPr txBox="1"/>
          <p:nvPr/>
        </p:nvSpPr>
        <p:spPr>
          <a:xfrm>
            <a:off x="4213225" y="3197070"/>
            <a:ext cx="4705350"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GB"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It’s harder to make an impact with sponsorship.</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14" name="文本框 13"/>
          <p:cNvSpPr txBox="1"/>
          <p:nvPr/>
        </p:nvSpPr>
        <p:spPr>
          <a:xfrm>
            <a:off x="4213225" y="3640822"/>
            <a:ext cx="3876675"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GB"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It’s not personal.</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15" name="文本框 14"/>
          <p:cNvSpPr txBox="1"/>
          <p:nvPr/>
        </p:nvSpPr>
        <p:spPr>
          <a:xfrm>
            <a:off x="4213225" y="4008812"/>
            <a:ext cx="2600325" cy="307777"/>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zh-CN" sz="1400" b="0" i="0" u="none" strike="noStrike" kern="1200" cap="none" normalizeH="0" baseline="0" dirty="0">
                <a:ln>
                  <a:noFill/>
                </a:ln>
                <a:solidFill>
                  <a:srgbClr val="000000"/>
                </a:solidFill>
                <a:effectLst/>
                <a:latin typeface="Arial" panose="020B0604020202020204" pitchFamily="34" charset="0"/>
                <a:ea typeface="+mn-ea"/>
                <a:cs typeface="+mn-cs"/>
              </a:rPr>
              <a:t>…</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mn-ea"/>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300933" y="741349"/>
            <a:ext cx="70592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Pros and Cons of Virtual Trade Shows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325"/>
            <a:ext cx="8159750" cy="278130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Virtual trade shows are one of the most recent trends affecting the trade show industry. A virtual trade show or virtual fair is where exhibitors and visitors meet and interact in an online environment. Essentially, a virtual trade show is the same as a traditional trade show, but the entire event is online. The whole trade show experience, from exhibition hall setup, to booth design, to seminars, takes place right from an attendee’s laptop.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Can virtual trade shows ever really take over traditional face-to-face events? Let’s see the pros and cons of virtual trade shows.</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300933" y="741349"/>
            <a:ext cx="70592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Pros and Cons of Virtual Trade Shows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31290"/>
            <a:ext cx="8159750" cy="278130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Benefits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Save Time and Money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One of the most obvious advantages about a virtual trade show is the amount of money and time saved on travel and lodging. Instead of providing flights and hotels for numerous staff members, attendees get to enjoy the trade show from their office or home.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Easy Access to Information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Lead retrieval and follow-up are also much easier, because all of the attendee information is automatically saved in the registration database. Also, instead of printing and handing out hundreds of flyers, exhibitors’ services are available in one downloadable file that can be viewed online by everyone in attendance.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300933" y="741349"/>
            <a:ext cx="70592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Pros and Cons of Virtual Trade Shows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06525"/>
            <a:ext cx="8159750" cy="278130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Technology Support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The current software for virtual trade shows mimics the style of the traditional trade show, down to the entrance into the exhibition hall. Similar to a video game, the software makes a virtual trade show look and feel like you are really at a live event.</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Drawbacks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No Personal Interaction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The fact that there is no actual interaction between the buyer and the exhibitor during a virtual trade show seems to be the biggest drawback. As we begin to rely more and more on technology, the importance of a traditional trade show is still focused on people interacting face to face.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300933" y="741349"/>
            <a:ext cx="70592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Pros and Cons of Virtual Trade Shows</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57960"/>
            <a:ext cx="8159750" cy="278130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Different Time Zones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Additionally, there is the effect of different time zones. Because not everyone can attend a virtual trade show online at the same time, it is important to look at how varying time zones affect attendance. Virtual trade shows apply to some industries better than others. While a virtual trade show makes a lot of sense for computer programming companies, web design companies, or other web centric platforms, it may not be a good fit for industries focused on physical viewing and touch, like craft or book industries. The virtual trade show may never completely replace the face-to-face event, but it is a growing trend in the industry and there is an opportunity for both sides to learn from each other.</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300933" y="741349"/>
            <a:ext cx="70592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Pros and Cons of Virtual Trade Shows</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396875" y="1457385"/>
            <a:ext cx="8439149" cy="339719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pros and cons</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the advantages and disadvantages of something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利弊 </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endParaRPr lang="en-US" altLang="zh-CN" sz="1600" b="1"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lead retrieval</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 method for capturing and processing sales leads generated at an event, a trade show or a conference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潜在客户检索</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mimic</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v</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to behave or operate in exactly the same way as something or someone else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模仿</a:t>
            </a: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0" marR="0" lvl="0" indent="0" algn="just" defTabSz="914400" rtl="0" eaLnBrk="1" fontAlgn="base" latinLnBrk="0" hangingPunct="1">
              <a:lnSpc>
                <a:spcPct val="120000"/>
              </a:lnSpc>
              <a:spcBef>
                <a:spcPct val="20000"/>
              </a:spcBef>
              <a:spcAft>
                <a:spcPct val="0"/>
              </a:spcAft>
              <a:buClrTx/>
              <a:buSzTx/>
              <a:buNone/>
              <a:defRPr/>
            </a:pPr>
            <a:endPar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120000"/>
              </a:lnSpc>
              <a:spcBef>
                <a:spcPct val="20000"/>
              </a:spcBef>
              <a:spcAft>
                <a:spcPct val="0"/>
              </a:spcAft>
              <a:buClrTx/>
              <a:buSzTx/>
              <a:buFont typeface="Arial" panose="020B0604020202020204" pitchFamily="34" charset="0"/>
              <a:buChar char="•"/>
              <a:defRPr/>
            </a:pPr>
            <a:r>
              <a:rPr kumimoji="0" lang="en-US" altLang="zh-CN" sz="16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centric</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t>
            </a:r>
            <a:r>
              <a:rPr kumimoji="0" lang="en-US" altLang="zh-CN" sz="1600" b="1" i="1"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adj</a:t>
            </a:r>
            <a:r>
              <a:rPr kumimoji="0" lang="en-US" altLang="zh-CN"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having or situated at or near a center </a:t>
            </a:r>
            <a:r>
              <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中心的；中央的</a:t>
            </a:r>
            <a:endParaRPr kumimoji="0" lang="zh-CN" altLang="en-US" sz="1600" b="1" i="0" u="none"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graphicFrame>
        <p:nvGraphicFramePr>
          <p:cNvPr id="8" name="Group 34"/>
          <p:cNvGraphicFramePr/>
          <p:nvPr/>
        </p:nvGraphicFramePr>
        <p:xfrm>
          <a:off x="231775" y="1771682"/>
          <a:ext cx="8743949" cy="3136047"/>
        </p:xfrm>
        <a:graphic>
          <a:graphicData uri="http://schemas.openxmlformats.org/drawingml/2006/table">
            <a:tbl>
              <a:tblPr/>
              <a:tblGrid>
                <a:gridCol w="3802480"/>
                <a:gridCol w="4941469"/>
              </a:tblGrid>
              <a:tr h="449681">
                <a:tc gridSpan="2">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Pros and Cons of Virtual Trade Shows</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381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hMerge="1">
                  <a:tcPr/>
                </a:tc>
              </a:tr>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Benefits</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Drawbacks</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_____________________ is saved on travel and lodging. </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There is no _____________</a:t>
                      </a: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between the buyer and the exhibitor.</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760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____________________ are much easier.</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There is the _______________________.</a:t>
                      </a:r>
                      <a:endParaRPr kumimoji="0" lang="zh-CN" altLang="en-US" sz="1800" b="0" i="0" u="sng"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The software makes a virtual trade show __________ like you are really at a live event. </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It may not be a good fit for industries focused on ______________ </a:t>
                      </a: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and touch.</a:t>
                      </a: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3" name="TextBox 6"/>
          <p:cNvSpPr txBox="1">
            <a:spLocks noChangeArrowheads="1"/>
          </p:cNvSpPr>
          <p:nvPr/>
        </p:nvSpPr>
        <p:spPr bwMode="auto">
          <a:xfrm>
            <a:off x="1300933" y="741349"/>
            <a:ext cx="70592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Pros and Cons of Virtual Trade Shows</a:t>
            </a:r>
            <a:endParaRPr lang="zh-CN" altLang="en-US" sz="2000" b="1" dirty="0">
              <a:solidFill>
                <a:srgbClr val="0070C0"/>
              </a:solidFill>
              <a:latin typeface="Arial" panose="020B0604020202020204" pitchFamily="34" charset="0"/>
            </a:endParaRPr>
          </a:p>
        </p:txBody>
      </p:sp>
      <p:sp>
        <p:nvSpPr>
          <p:cNvPr id="4" name="文本框 3"/>
          <p:cNvSpPr txBox="1"/>
          <p:nvPr/>
        </p:nvSpPr>
        <p:spPr>
          <a:xfrm>
            <a:off x="279400" y="2733675"/>
            <a:ext cx="2943226" cy="338554"/>
          </a:xfrm>
          <a:prstGeom prst="rect">
            <a:avLst/>
          </a:prstGeom>
          <a:noFill/>
        </p:spPr>
        <p:txBody>
          <a:bodyPr wrap="square" rtlCol="0">
            <a:spAutoFit/>
          </a:bodyPr>
          <a:lstStyle/>
          <a:p>
            <a:r>
              <a:rPr lang="en-US" altLang="zh-CN" sz="1600" dirty="0"/>
              <a:t>The amount of money and time </a:t>
            </a:r>
            <a:endParaRPr lang="zh-CN" altLang="en-US" sz="1600" dirty="0"/>
          </a:p>
        </p:txBody>
      </p:sp>
      <p:sp>
        <p:nvSpPr>
          <p:cNvPr id="5" name="文本框 4"/>
          <p:cNvSpPr txBox="1"/>
          <p:nvPr/>
        </p:nvSpPr>
        <p:spPr>
          <a:xfrm>
            <a:off x="282575" y="3387725"/>
            <a:ext cx="2562225" cy="338554"/>
          </a:xfrm>
          <a:prstGeom prst="rect">
            <a:avLst/>
          </a:prstGeom>
          <a:noFill/>
        </p:spPr>
        <p:txBody>
          <a:bodyPr wrap="square" rtlCol="0">
            <a:spAutoFit/>
          </a:bodyPr>
          <a:lstStyle/>
          <a:p>
            <a:r>
              <a:rPr lang="en-US" altLang="zh-CN" sz="1600" dirty="0"/>
              <a:t>Lead retrieval and follow-up </a:t>
            </a:r>
            <a:endParaRPr lang="zh-CN" altLang="en-US" sz="1600" dirty="0"/>
          </a:p>
        </p:txBody>
      </p:sp>
      <p:sp>
        <p:nvSpPr>
          <p:cNvPr id="6" name="文本框 5"/>
          <p:cNvSpPr txBox="1"/>
          <p:nvPr/>
        </p:nvSpPr>
        <p:spPr>
          <a:xfrm>
            <a:off x="903286" y="4295775"/>
            <a:ext cx="1790700" cy="338554"/>
          </a:xfrm>
          <a:prstGeom prst="rect">
            <a:avLst/>
          </a:prstGeom>
          <a:noFill/>
        </p:spPr>
        <p:txBody>
          <a:bodyPr wrap="square" rtlCol="0">
            <a:spAutoFit/>
          </a:bodyPr>
          <a:lstStyle/>
          <a:p>
            <a:r>
              <a:rPr lang="en-US" altLang="zh-CN" sz="1600" dirty="0"/>
              <a:t>look and feel </a:t>
            </a:r>
            <a:endParaRPr lang="zh-CN" altLang="en-US" sz="1600" dirty="0"/>
          </a:p>
        </p:txBody>
      </p:sp>
      <p:sp>
        <p:nvSpPr>
          <p:cNvPr id="9" name="文本框 8"/>
          <p:cNvSpPr txBox="1"/>
          <p:nvPr/>
        </p:nvSpPr>
        <p:spPr>
          <a:xfrm>
            <a:off x="5280025" y="2733675"/>
            <a:ext cx="1743075" cy="338554"/>
          </a:xfrm>
          <a:prstGeom prst="rect">
            <a:avLst/>
          </a:prstGeom>
          <a:noFill/>
        </p:spPr>
        <p:txBody>
          <a:bodyPr wrap="square" rtlCol="0">
            <a:spAutoFit/>
          </a:bodyPr>
          <a:lstStyle/>
          <a:p>
            <a:r>
              <a:rPr lang="en-US" altLang="zh-CN" sz="1600" dirty="0"/>
              <a:t>actual interaction </a:t>
            </a:r>
            <a:endParaRPr lang="zh-CN" altLang="en-US" sz="1600" dirty="0"/>
          </a:p>
        </p:txBody>
      </p:sp>
      <p:sp>
        <p:nvSpPr>
          <p:cNvPr id="10" name="文本框 9"/>
          <p:cNvSpPr txBox="1"/>
          <p:nvPr/>
        </p:nvSpPr>
        <p:spPr>
          <a:xfrm>
            <a:off x="5359400" y="3536950"/>
            <a:ext cx="2895600" cy="338554"/>
          </a:xfrm>
          <a:prstGeom prst="rect">
            <a:avLst/>
          </a:prstGeom>
          <a:noFill/>
        </p:spPr>
        <p:txBody>
          <a:bodyPr wrap="square" rtlCol="0">
            <a:spAutoFit/>
          </a:bodyPr>
          <a:lstStyle/>
          <a:p>
            <a:r>
              <a:rPr lang="en-US" altLang="zh-CN" sz="1600" dirty="0"/>
              <a:t>effect of different time zone</a:t>
            </a:r>
            <a:endParaRPr lang="zh-CN" altLang="en-US" sz="1600" dirty="0"/>
          </a:p>
        </p:txBody>
      </p:sp>
      <p:sp>
        <p:nvSpPr>
          <p:cNvPr id="11" name="文本框 10"/>
          <p:cNvSpPr txBox="1"/>
          <p:nvPr/>
        </p:nvSpPr>
        <p:spPr>
          <a:xfrm>
            <a:off x="4435475" y="4429125"/>
            <a:ext cx="1790700" cy="338554"/>
          </a:xfrm>
          <a:prstGeom prst="rect">
            <a:avLst/>
          </a:prstGeom>
          <a:noFill/>
        </p:spPr>
        <p:txBody>
          <a:bodyPr wrap="square" rtlCol="0">
            <a:spAutoFit/>
          </a:bodyPr>
          <a:lstStyle/>
          <a:p>
            <a:r>
              <a:rPr lang="en-US" altLang="zh-CN" sz="1600" dirty="0"/>
              <a:t>physical viewing </a:t>
            </a:r>
            <a:endParaRPr lang="zh-CN" altLang="en-US"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TextBox 6"/>
          <p:cNvSpPr txBox="1">
            <a:spLocks noChangeArrowheads="1"/>
          </p:cNvSpPr>
          <p:nvPr/>
        </p:nvSpPr>
        <p:spPr bwMode="auto">
          <a:xfrm>
            <a:off x="1300933" y="741349"/>
            <a:ext cx="70592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Pros and Cons of Virtual Trade Shows</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1158874" y="1181843"/>
            <a:ext cx="6734175" cy="5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5" name="TextBox 6"/>
          <p:cNvSpPr txBox="1">
            <a:spLocks noChangeArrowheads="1"/>
          </p:cNvSpPr>
          <p:nvPr/>
        </p:nvSpPr>
        <p:spPr bwMode="auto">
          <a:xfrm>
            <a:off x="447675" y="1892300"/>
            <a:ext cx="8083550" cy="2062103"/>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r>
              <a:rPr lang="en-US" altLang="zh-CN" sz="2000" dirty="0">
                <a:solidFill>
                  <a:srgbClr val="000000"/>
                </a:solidFill>
                <a:latin typeface="Arial" panose="020B0604020202020204" pitchFamily="34" charset="0"/>
              </a:rPr>
              <a:t>1</a:t>
            </a:r>
            <a:r>
              <a:rPr lang="en-US" altLang="zh-CN" sz="1800" dirty="0">
                <a:solidFill>
                  <a:srgbClr val="000000"/>
                </a:solidFill>
                <a:latin typeface="Arial" panose="020B0604020202020204" pitchFamily="34" charset="0"/>
              </a:rPr>
              <a:t>.   What is a virtual trade show?</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 virtual trade show is where exhibitors and visitors meet and interact in an online environment.</a:t>
            </a:r>
            <a:endParaRPr lang="en-US" altLang="zh-CN" sz="1800" u="sng" dirty="0">
              <a:solidFill>
                <a:srgbClr val="000000"/>
              </a:solidFill>
              <a:latin typeface="Arial" panose="020B0604020202020204" pitchFamily="34" charset="0"/>
            </a:endParaRPr>
          </a:p>
          <a:p>
            <a:pPr algn="just"/>
            <a:endParaRPr lang="en-US" altLang="zh-CN" sz="1800" u="sng"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Will virtual trade shows replace traditional trade shows?</a:t>
            </a:r>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No. The virtual trade show may never completely replace the face-to-face event.</a:t>
            </a:r>
            <a:endParaRPr lang="en-US" altLang="zh-CN" sz="1800" u="sng"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7113" y="17598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323975" y="867739"/>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How to Organize a Virtual Exhibition?</a:t>
            </a:r>
            <a:endParaRPr lang="zh-CN" altLang="en-US" sz="2000" b="1" dirty="0">
              <a:solidFill>
                <a:srgbClr val="0070C0"/>
              </a:solidFill>
              <a:latin typeface="Arial" panose="020B0604020202020204" pitchFamily="34" charset="0"/>
            </a:endParaRPr>
          </a:p>
        </p:txBody>
      </p:sp>
      <p:sp>
        <p:nvSpPr>
          <p:cNvPr id="3" name="矩形 7"/>
          <p:cNvSpPr>
            <a:spLocks noChangeArrowheads="1"/>
          </p:cNvSpPr>
          <p:nvPr/>
        </p:nvSpPr>
        <p:spPr bwMode="auto">
          <a:xfrm>
            <a:off x="264319" y="1486434"/>
            <a:ext cx="8615362" cy="30469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buFontTx/>
              <a:buChar char="•"/>
            </a:pPr>
            <a:r>
              <a:rPr lang="en-US" altLang="zh-CN"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customizable </a:t>
            </a:r>
            <a:r>
              <a:rPr lang="en-US" altLang="zh-CN" sz="1600" b="1" i="1" dirty="0">
                <a:solidFill>
                  <a:sysClr val="windowText" lastClr="000000"/>
                </a:solidFill>
                <a:latin typeface="Calibri" panose="020F0502020204030204"/>
              </a:rPr>
              <a:t>adj.</a:t>
            </a:r>
            <a:r>
              <a:rPr lang="en-US" altLang="zh-CN" sz="1600" b="1" dirty="0">
                <a:solidFill>
                  <a:sysClr val="windowText" lastClr="000000"/>
                </a:solidFill>
                <a:latin typeface="Calibri" panose="020F0502020204030204"/>
              </a:rPr>
              <a:t> used to describe something that you can change according to a customer ’ s or user ’ s particular needs </a:t>
            </a:r>
            <a:r>
              <a:rPr lang="zh-CN" altLang="en-US" sz="1600" b="1" dirty="0">
                <a:solidFill>
                  <a:sysClr val="windowText" lastClr="000000"/>
                </a:solidFill>
                <a:latin typeface="Calibri" panose="020F0502020204030204"/>
              </a:rPr>
              <a:t>可定制的</a:t>
            </a:r>
            <a:endParaRPr lang="zh-CN" altLang="en-US"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en-US" altLang="zh-CN" sz="1600" b="1" dirty="0">
                <a:solidFill>
                  <a:sysClr val="windowText" lastClr="000000"/>
                </a:solidFill>
                <a:latin typeface="Calibri" panose="020F0502020204030204"/>
              </a:rPr>
              <a:t> </a:t>
            </a:r>
            <a:r>
              <a:rPr lang="en-US" altLang="zh-CN" sz="1600" b="1" u="sng" dirty="0">
                <a:solidFill>
                  <a:sysClr val="windowText" lastClr="000000"/>
                </a:solidFill>
                <a:latin typeface="Calibri" panose="020F0502020204030204"/>
              </a:rPr>
              <a:t>gamification</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n.</a:t>
            </a:r>
            <a:r>
              <a:rPr lang="en-US" altLang="zh-CN" sz="1600" b="1" dirty="0">
                <a:solidFill>
                  <a:sysClr val="windowText" lastClr="000000"/>
                </a:solidFill>
                <a:latin typeface="Calibri" panose="020F0502020204030204"/>
              </a:rPr>
              <a:t> the practice of making activities more like games in order to make them more interesting or enjoyable </a:t>
            </a:r>
            <a:r>
              <a:rPr lang="zh-CN" altLang="en-US" sz="1600" b="1" dirty="0">
                <a:solidFill>
                  <a:sysClr val="windowText" lastClr="000000"/>
                </a:solidFill>
                <a:latin typeface="Calibri" panose="020F0502020204030204"/>
              </a:rPr>
              <a:t>游戏化</a:t>
            </a:r>
            <a:endParaRPr lang="zh-CN" altLang="en-US"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en-US" altLang="zh-CN" sz="1600" b="1" u="sng" dirty="0">
                <a:solidFill>
                  <a:sysClr val="windowText" lastClr="000000"/>
                </a:solidFill>
                <a:latin typeface="Calibri" panose="020F0502020204030204"/>
              </a:rPr>
              <a:t> robust</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adj. </a:t>
            </a:r>
            <a:r>
              <a:rPr lang="en-US" altLang="zh-CN" sz="1600" b="1" dirty="0">
                <a:solidFill>
                  <a:sysClr val="windowText" lastClr="000000"/>
                </a:solidFill>
                <a:latin typeface="Calibri" panose="020F0502020204030204"/>
              </a:rPr>
              <a:t>strong and unlikely to break or fail </a:t>
            </a:r>
            <a:r>
              <a:rPr lang="zh-CN" altLang="en-US" sz="1600" b="1" dirty="0">
                <a:solidFill>
                  <a:sysClr val="windowText" lastClr="000000"/>
                </a:solidFill>
                <a:latin typeface="Calibri" panose="020F0502020204030204"/>
              </a:rPr>
              <a:t>强大的；稳固的 </a:t>
            </a:r>
            <a:endParaRPr lang="en-US" altLang="zh-CN" sz="1600" b="1" dirty="0">
              <a:solidFill>
                <a:sysClr val="windowText" lastClr="000000"/>
              </a:solidFill>
              <a:latin typeface="Calibri" panose="020F0502020204030204"/>
            </a:endParaRPr>
          </a:p>
          <a:p>
            <a:pPr algn="just">
              <a:buFontTx/>
              <a:buChar char="•"/>
            </a:pPr>
            <a:endParaRPr lang="en-US" altLang="zh-CN" sz="1600" b="1" dirty="0">
              <a:solidFill>
                <a:sysClr val="windowText" lastClr="000000"/>
              </a:solidFill>
              <a:latin typeface="Calibri" panose="020F0502020204030204"/>
            </a:endParaRPr>
          </a:p>
          <a:p>
            <a:pPr algn="just">
              <a:buFontTx/>
              <a:buChar char="•"/>
            </a:pPr>
            <a:r>
              <a:rPr lang="en-US" altLang="zh-CN" sz="1600" b="1" u="sng" dirty="0">
                <a:solidFill>
                  <a:sysClr val="windowText" lastClr="000000"/>
                </a:solidFill>
                <a:latin typeface="Calibri" panose="020F0502020204030204"/>
              </a:rPr>
              <a:t>hot spot</a:t>
            </a:r>
            <a:r>
              <a:rPr lang="en-US" altLang="zh-CN" sz="1600" b="1" dirty="0">
                <a:solidFill>
                  <a:sysClr val="windowText" lastClr="000000"/>
                </a:solidFill>
                <a:latin typeface="Calibri" panose="020F0502020204030204"/>
              </a:rPr>
              <a:t> a popular and exciting place </a:t>
            </a:r>
            <a:r>
              <a:rPr lang="zh-CN" altLang="en-US" sz="1600" b="1" dirty="0">
                <a:solidFill>
                  <a:sysClr val="windowText" lastClr="000000"/>
                </a:solidFill>
                <a:latin typeface="Calibri" panose="020F0502020204030204"/>
              </a:rPr>
              <a:t>（某种活动的）活跃地点；热点</a:t>
            </a:r>
            <a:endParaRPr lang="zh-CN" altLang="en-US" sz="1600" b="1" dirty="0">
              <a:solidFill>
                <a:sysClr val="windowText" lastClr="000000"/>
              </a:solidFill>
              <a:latin typeface="Calibri" panose="020F0502020204030204"/>
            </a:endParaRPr>
          </a:p>
          <a:p>
            <a:pPr algn="just">
              <a:buFontTx/>
              <a:buChar char="•"/>
            </a:pPr>
            <a:endParaRPr lang="zh-CN" altLang="en-US" sz="1600" b="1" dirty="0">
              <a:solidFill>
                <a:sysClr val="windowText" lastClr="000000"/>
              </a:solidFill>
              <a:latin typeface="Calibri" panose="020F0502020204030204"/>
            </a:endParaRPr>
          </a:p>
          <a:p>
            <a:pPr algn="just">
              <a:buFontTx/>
              <a:buChar char="•"/>
            </a:pPr>
            <a:r>
              <a:rPr lang="en-US" altLang="zh-CN" sz="1600" b="1" u="sng" dirty="0">
                <a:solidFill>
                  <a:sysClr val="windowText" lastClr="000000"/>
                </a:solidFill>
                <a:latin typeface="Calibri" panose="020F0502020204030204"/>
              </a:rPr>
              <a:t> immersive</a:t>
            </a:r>
            <a:r>
              <a:rPr lang="en-US" altLang="zh-CN" sz="1600" b="1" dirty="0">
                <a:solidFill>
                  <a:sysClr val="windowText" lastClr="000000"/>
                </a:solidFill>
                <a:latin typeface="Calibri" panose="020F0502020204030204"/>
              </a:rPr>
              <a:t> </a:t>
            </a:r>
            <a:r>
              <a:rPr lang="en-US" altLang="zh-CN" sz="1600" b="1" i="1" dirty="0">
                <a:solidFill>
                  <a:sysClr val="windowText" lastClr="000000"/>
                </a:solidFill>
                <a:latin typeface="Calibri" panose="020F0502020204030204"/>
              </a:rPr>
              <a:t>adj.</a:t>
            </a:r>
            <a:r>
              <a:rPr lang="en-US" altLang="zh-CN" sz="1600" b="1" dirty="0">
                <a:solidFill>
                  <a:sysClr val="windowText" lastClr="000000"/>
                </a:solidFill>
                <a:latin typeface="Calibri" panose="020F0502020204030204"/>
              </a:rPr>
              <a:t> seeming to surround the audience, player, etc. so that they feel completely involved in something </a:t>
            </a:r>
            <a:r>
              <a:rPr lang="zh-CN" altLang="en-US" sz="1600" b="1" dirty="0">
                <a:solidFill>
                  <a:sysClr val="windowText" lastClr="000000"/>
                </a:solidFill>
                <a:latin typeface="Calibri" panose="020F0502020204030204"/>
              </a:rPr>
              <a:t>虚拟的；沉浸式的</a:t>
            </a:r>
            <a:endParaRPr lang="zh-CN" altLang="en-US" sz="2400" b="1"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内容占位符 2"/>
          <p:cNvSpPr/>
          <p:nvPr/>
        </p:nvSpPr>
        <p:spPr bwMode="auto">
          <a:xfrm>
            <a:off x="495300" y="1643781"/>
            <a:ext cx="8239125" cy="77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blanks with the given words and phrase</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according to the context.</a:t>
            </a:r>
            <a:endParaRPr lang="en-US" altLang="zh-CN" sz="2000" dirty="0">
              <a:solidFill>
                <a:srgbClr val="0070C0"/>
              </a:solidFill>
            </a:endParaRPr>
          </a:p>
        </p:txBody>
      </p:sp>
      <p:sp>
        <p:nvSpPr>
          <p:cNvPr id="6" name="TextBox 6"/>
          <p:cNvSpPr txBox="1">
            <a:spLocks noChangeArrowheads="1"/>
          </p:cNvSpPr>
          <p:nvPr/>
        </p:nvSpPr>
        <p:spPr bwMode="auto">
          <a:xfrm>
            <a:off x="755651" y="2779793"/>
            <a:ext cx="7486650" cy="92333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AutoNum type="arabicPeriod"/>
            </a:pPr>
            <a:endParaRPr lang="en-US" altLang="zh-CN" sz="2000" b="1" u="sng" dirty="0">
              <a:solidFill>
                <a:srgbClr val="000000"/>
              </a:solidFill>
              <a:latin typeface="Arial" panose="020B0604020202020204" pitchFamily="34" charset="0"/>
            </a:endParaRPr>
          </a:p>
          <a:p>
            <a:pPr>
              <a:buFontTx/>
              <a:buAutoNum type="arabicPeriod"/>
            </a:pPr>
            <a:r>
              <a:rPr lang="en-US" altLang="zh-CN" b="1" u="sng" dirty="0">
                <a:solidFill>
                  <a:srgbClr val="000000"/>
                </a:solidFill>
                <a:latin typeface="Arial" panose="020B0604020202020204" pitchFamily="34" charset="0"/>
              </a:rPr>
              <a:t>exhibition hall </a:t>
            </a:r>
            <a:r>
              <a:rPr lang="en-US" altLang="zh-CN" b="1" dirty="0">
                <a:solidFill>
                  <a:srgbClr val="000000"/>
                </a:solidFill>
                <a:latin typeface="Arial" panose="020B0604020202020204" pitchFamily="34" charset="0"/>
              </a:rPr>
              <a:t>		 2. </a:t>
            </a:r>
            <a:r>
              <a:rPr lang="en-US" altLang="zh-CN" b="1" u="sng" dirty="0" smtClean="0">
                <a:solidFill>
                  <a:srgbClr val="000000"/>
                </a:solidFill>
                <a:latin typeface="Arial" panose="020B0604020202020204" pitchFamily="34" charset="0"/>
              </a:rPr>
              <a:t>follow-up </a:t>
            </a:r>
            <a:r>
              <a:rPr lang="en-US" altLang="zh-CN" b="1" dirty="0">
                <a:solidFill>
                  <a:srgbClr val="000000"/>
                </a:solidFill>
                <a:latin typeface="Arial" panose="020B0604020202020204" pitchFamily="34" charset="0"/>
              </a:rPr>
              <a:t>		3. </a:t>
            </a:r>
            <a:r>
              <a:rPr lang="en-US" altLang="zh-CN" b="1" u="sng" dirty="0">
                <a:solidFill>
                  <a:srgbClr val="000000"/>
                </a:solidFill>
                <a:latin typeface="Arial" panose="020B0604020202020204" pitchFamily="34" charset="0"/>
              </a:rPr>
              <a:t>virtual </a:t>
            </a:r>
            <a:r>
              <a:rPr lang="en-US" altLang="zh-CN" b="1" u="sng" dirty="0" smtClean="0">
                <a:solidFill>
                  <a:srgbClr val="000000"/>
                </a:solidFill>
                <a:latin typeface="Arial" panose="020B0604020202020204" pitchFamily="34" charset="0"/>
              </a:rPr>
              <a:t>attendees</a:t>
            </a:r>
            <a:endParaRPr lang="en-US" altLang="zh-CN" b="1" u="sng" dirty="0">
              <a:solidFill>
                <a:srgbClr val="000000"/>
              </a:solidFill>
              <a:latin typeface="Arial" panose="020B0604020202020204" pitchFamily="34" charset="0"/>
            </a:endParaRPr>
          </a:p>
          <a:p>
            <a:pPr>
              <a:buFontTx/>
              <a:buAutoNum type="arabicPeriod" startAt="4"/>
            </a:pPr>
            <a:r>
              <a:rPr lang="en-US" altLang="zh-CN" b="1" u="sng" dirty="0" smtClean="0">
                <a:solidFill>
                  <a:srgbClr val="000000"/>
                </a:solidFill>
                <a:latin typeface="Arial" panose="020B0604020202020204" pitchFamily="34" charset="0"/>
              </a:rPr>
              <a:t>appointment </a:t>
            </a:r>
            <a:r>
              <a:rPr lang="en-US" altLang="zh-CN" b="1" dirty="0" smtClean="0">
                <a:solidFill>
                  <a:srgbClr val="000000"/>
                </a:solidFill>
                <a:latin typeface="Arial" panose="020B0604020202020204" pitchFamily="34" charset="0"/>
              </a:rPr>
              <a:t>	</a:t>
            </a:r>
            <a:r>
              <a:rPr lang="en-US" altLang="zh-CN" b="1" dirty="0">
                <a:solidFill>
                  <a:srgbClr val="000000"/>
                </a:solidFill>
                <a:latin typeface="Arial" panose="020B0604020202020204" pitchFamily="34" charset="0"/>
              </a:rPr>
              <a:t>	 5. </a:t>
            </a:r>
            <a:r>
              <a:rPr lang="en-US" altLang="zh-CN" b="1" u="sng" dirty="0" smtClean="0">
                <a:solidFill>
                  <a:srgbClr val="000000"/>
                </a:solidFill>
                <a:latin typeface="Arial" panose="020B0604020202020204" pitchFamily="34" charset="0"/>
              </a:rPr>
              <a:t>hosting </a:t>
            </a:r>
            <a:r>
              <a:rPr lang="en-US" altLang="zh-CN" b="1" dirty="0">
                <a:solidFill>
                  <a:srgbClr val="000000"/>
                </a:solidFill>
                <a:latin typeface="Arial" panose="020B0604020202020204" pitchFamily="34" charset="0"/>
              </a:rPr>
              <a:t>		6. </a:t>
            </a:r>
            <a:r>
              <a:rPr lang="en-US" altLang="zh-CN" b="1" u="sng" dirty="0">
                <a:solidFill>
                  <a:srgbClr val="000000"/>
                </a:solidFill>
                <a:latin typeface="Arial" panose="020B0604020202020204" pitchFamily="34" charset="0"/>
              </a:rPr>
              <a:t>gather</a:t>
            </a:r>
            <a:r>
              <a:rPr lang="en-US" altLang="zh-CN" sz="2000" b="1" u="sng" dirty="0">
                <a:solidFill>
                  <a:srgbClr val="000000"/>
                </a:solidFill>
                <a:latin typeface="Arial" panose="020B0604020202020204" pitchFamily="34" charset="0"/>
              </a:rPr>
              <a:t> </a:t>
            </a:r>
            <a:endParaRPr lang="en-US" altLang="zh-CN" sz="2000" b="1" u="sng" dirty="0">
              <a:solidFill>
                <a:srgbClr val="000000"/>
              </a:solidFill>
              <a:latin typeface="Arial" panose="020B0604020202020204" pitchFamily="34" charset="0"/>
            </a:endParaRPr>
          </a:p>
        </p:txBody>
      </p:sp>
      <p:sp>
        <p:nvSpPr>
          <p:cNvPr id="3" name="TextBox 6"/>
          <p:cNvSpPr txBox="1">
            <a:spLocks noChangeArrowheads="1"/>
          </p:cNvSpPr>
          <p:nvPr/>
        </p:nvSpPr>
        <p:spPr bwMode="auto">
          <a:xfrm>
            <a:off x="1323975" y="867739"/>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How to Organize a Virtual Exhibition?</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697813" y="708786"/>
            <a:ext cx="631178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t>
            </a:r>
            <a:r>
              <a:rPr lang="en-US" altLang="zh-CN" sz="2000" b="1" dirty="0" smtClean="0">
                <a:solidFill>
                  <a:srgbClr val="0070C0"/>
                </a:solidFill>
                <a:latin typeface="Arial" panose="020B0604020202020204" pitchFamily="34" charset="0"/>
              </a:rPr>
              <a:t>How to Organize a Virtual Exhibition?</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133532"/>
            <a:ext cx="8239125" cy="400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smtClean="0"/>
              <a:t>	</a:t>
            </a:r>
            <a:r>
              <a:rPr lang="en-US" altLang="zh-CN" sz="1600" dirty="0"/>
              <a:t>A virtual exhibition is an online event that is organized on a web-based </a:t>
            </a:r>
            <a:r>
              <a:rPr lang="en-US" altLang="zh-CN" sz="1600" dirty="0" smtClean="0"/>
              <a:t>comprehensive virtual </a:t>
            </a:r>
            <a:r>
              <a:rPr lang="en-US" altLang="zh-CN" sz="1600" dirty="0"/>
              <a:t>exhibition platform. However, the same efforts are required to make them </a:t>
            </a:r>
            <a:r>
              <a:rPr lang="en-US" altLang="zh-CN" sz="1600" dirty="0" smtClean="0"/>
              <a:t>happen</a:t>
            </a:r>
            <a:r>
              <a:rPr lang="en-US" altLang="zh-CN" sz="1600" dirty="0"/>
              <a:t>, though costs for virtual events are considerably lower.</a:t>
            </a:r>
            <a:endParaRPr lang="en-US" altLang="zh-CN" sz="1600" dirty="0"/>
          </a:p>
          <a:p>
            <a:pPr algn="just">
              <a:buNone/>
            </a:pPr>
            <a:r>
              <a:rPr lang="en-US" altLang="zh-CN" sz="1600" dirty="0" smtClean="0"/>
              <a:t>	Firstly</a:t>
            </a:r>
            <a:r>
              <a:rPr lang="en-US" altLang="zh-CN" sz="1600" dirty="0"/>
              <a:t>, determine the goals of 1 </a:t>
            </a:r>
            <a:r>
              <a:rPr lang="en-US" altLang="zh-CN" sz="1600" dirty="0" smtClean="0"/>
              <a:t>_______________ a </a:t>
            </a:r>
            <a:r>
              <a:rPr lang="en-US" altLang="zh-CN" sz="1600" dirty="0"/>
              <a:t>virtual exhibition and outline what </a:t>
            </a:r>
            <a:r>
              <a:rPr lang="en-US" altLang="zh-CN" sz="1600" dirty="0" smtClean="0"/>
              <a:t>you want </a:t>
            </a:r>
            <a:r>
              <a:rPr lang="en-US" altLang="zh-CN" sz="1600" dirty="0"/>
              <a:t>to achieve. Once the goals of organizing a virtual exhibition is clear in the mind, </a:t>
            </a:r>
            <a:r>
              <a:rPr lang="en-US" altLang="zh-CN" sz="1600" dirty="0" smtClean="0"/>
              <a:t>move ahead </a:t>
            </a:r>
            <a:r>
              <a:rPr lang="en-US" altLang="zh-CN" sz="1600" dirty="0"/>
              <a:t>to virtual event planning and strategy.</a:t>
            </a:r>
            <a:endParaRPr lang="en-US" altLang="zh-CN" sz="1600" dirty="0"/>
          </a:p>
          <a:p>
            <a:pPr algn="just">
              <a:buNone/>
            </a:pPr>
            <a:r>
              <a:rPr lang="en-US" altLang="zh-CN" sz="1600" dirty="0" smtClean="0"/>
              <a:t>	Look </a:t>
            </a:r>
            <a:r>
              <a:rPr lang="en-US" altLang="zh-CN" sz="1600" dirty="0"/>
              <a:t>for a platform that enables you to organize customizable 3D virtual booths, offer </a:t>
            </a:r>
            <a:r>
              <a:rPr lang="en-US" altLang="zh-CN" sz="1600" dirty="0" smtClean="0"/>
              <a:t>live chat </a:t>
            </a:r>
            <a:r>
              <a:rPr lang="en-US" altLang="zh-CN" sz="1600" dirty="0"/>
              <a:t>functionality and engaging features such as live polls, surveys, Q&amp;A, gamification, photo</a:t>
            </a:r>
            <a:endParaRPr lang="en-US" altLang="zh-CN" sz="1600" dirty="0"/>
          </a:p>
          <a:p>
            <a:pPr algn="just">
              <a:buNone/>
            </a:pPr>
            <a:r>
              <a:rPr lang="en-US" altLang="zh-CN" sz="1600" dirty="0"/>
              <a:t>booths, etc. In addition, the robust data tracking feature is also needed to 2 </a:t>
            </a:r>
            <a:r>
              <a:rPr lang="en-US" altLang="zh-CN" sz="1600" dirty="0" smtClean="0"/>
              <a:t>_______________ all the </a:t>
            </a:r>
            <a:r>
              <a:rPr lang="en-US" altLang="zh-CN" sz="1600" dirty="0"/>
              <a:t>attendee data from the start till the event ends</a:t>
            </a:r>
            <a:r>
              <a:rPr lang="en-US" altLang="zh-CN" sz="1600" dirty="0" smtClean="0"/>
              <a:t>.</a:t>
            </a:r>
            <a:endParaRPr lang="en-US" altLang="zh-CN" sz="1600" dirty="0" smtClean="0"/>
          </a:p>
          <a:p>
            <a:pPr algn="just">
              <a:buNone/>
            </a:pPr>
            <a:r>
              <a:rPr lang="en-US" altLang="zh-CN" sz="1600" dirty="0"/>
              <a:t>	Once you have selected a virtual exhibition platform, engagement comes next. </a:t>
            </a:r>
            <a:r>
              <a:rPr lang="en-US" altLang="zh-CN" sz="1600" dirty="0" smtClean="0"/>
              <a:t>Enable global </a:t>
            </a:r>
            <a:r>
              <a:rPr lang="en-US" altLang="zh-CN" sz="1600" dirty="0"/>
              <a:t>delegates to access the content and information at virtual exhibitions easily. </a:t>
            </a:r>
            <a:r>
              <a:rPr lang="en-US" altLang="zh-CN" sz="1600" dirty="0" smtClean="0"/>
              <a:t>Facilitate them </a:t>
            </a:r>
            <a:r>
              <a:rPr lang="en-US" altLang="zh-CN" sz="1600" dirty="0"/>
              <a:t>to book a live virtual 3 ______________</a:t>
            </a:r>
            <a:r>
              <a:rPr lang="en-US" altLang="zh-CN" sz="1600" dirty="0" smtClean="0"/>
              <a:t>and </a:t>
            </a:r>
            <a:r>
              <a:rPr lang="en-US" altLang="zh-CN" sz="1600" dirty="0"/>
              <a:t>have one-to-one chats at virtual booths</a:t>
            </a:r>
            <a:r>
              <a:rPr lang="en-US" altLang="zh-CN" sz="1600" dirty="0" smtClean="0"/>
              <a:t>. Engaging </a:t>
            </a:r>
            <a:r>
              <a:rPr lang="en-US" altLang="zh-CN" sz="1600" dirty="0"/>
              <a:t>hot spots should be clearly defined at your virtual exhibitions. Also, enable </a:t>
            </a:r>
            <a:r>
              <a:rPr lang="en-US" altLang="zh-CN" sz="1600" dirty="0" smtClean="0"/>
              <a:t>attendees to </a:t>
            </a:r>
            <a:r>
              <a:rPr lang="en-US" altLang="zh-CN" sz="1600" dirty="0"/>
              <a:t>share, download and review files, PDFs, videos, audio, content at virtual exhibitions.</a:t>
            </a:r>
            <a:endParaRPr lang="en-US" altLang="zh-CN" sz="1600" dirty="0"/>
          </a:p>
        </p:txBody>
      </p:sp>
      <p:sp>
        <p:nvSpPr>
          <p:cNvPr id="3" name="矩形 2"/>
          <p:cNvSpPr/>
          <p:nvPr/>
        </p:nvSpPr>
        <p:spPr>
          <a:xfrm>
            <a:off x="4171412" y="1950309"/>
            <a:ext cx="1065654"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hosting</a:t>
            </a:r>
            <a:r>
              <a:rPr lang="en-US" altLang="zh-CN" dirty="0" smtClean="0">
                <a:solidFill>
                  <a:schemeClr val="tx1"/>
                </a:solidFill>
              </a:rPr>
              <a:t> </a:t>
            </a:r>
            <a:endParaRPr lang="zh-CN" altLang="en-US" dirty="0">
              <a:solidFill>
                <a:schemeClr val="tx1"/>
              </a:solidFill>
            </a:endParaRPr>
          </a:p>
        </p:txBody>
      </p:sp>
      <p:sp>
        <p:nvSpPr>
          <p:cNvPr id="7" name="矩形 6"/>
          <p:cNvSpPr/>
          <p:nvPr/>
        </p:nvSpPr>
        <p:spPr>
          <a:xfrm>
            <a:off x="7067694" y="3266356"/>
            <a:ext cx="1065654"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gather </a:t>
            </a:r>
            <a:endParaRPr lang="zh-CN" altLang="en-US" sz="1600" dirty="0">
              <a:solidFill>
                <a:srgbClr val="0070C0"/>
              </a:solidFill>
              <a:latin typeface="Calibri" panose="020F0502020204030204" pitchFamily="34" charset="0"/>
            </a:endParaRPr>
          </a:p>
        </p:txBody>
      </p:sp>
      <p:sp>
        <p:nvSpPr>
          <p:cNvPr id="8" name="矩形 7"/>
          <p:cNvSpPr/>
          <p:nvPr/>
        </p:nvSpPr>
        <p:spPr>
          <a:xfrm>
            <a:off x="2619447" y="4274143"/>
            <a:ext cx="1326911"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appointment</a:t>
            </a:r>
            <a:endParaRPr lang="zh-CN" altLang="en-US" sz="1600" dirty="0">
              <a:solidFill>
                <a:srgbClr val="0070C0"/>
              </a:solidFill>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36638" y="16963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697813" y="708786"/>
            <a:ext cx="631178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a:t>
            </a:r>
            <a:r>
              <a:rPr lang="en-US" altLang="zh-CN" sz="2000" b="1" dirty="0" smtClean="0">
                <a:solidFill>
                  <a:srgbClr val="0070C0"/>
                </a:solidFill>
                <a:latin typeface="Arial" panose="020B0604020202020204" pitchFamily="34" charset="0"/>
              </a:rPr>
              <a:t>How to Organize a Virtual Exhibition?</a:t>
            </a:r>
            <a:endParaRPr lang="zh-CN" altLang="en-US" sz="2000" b="1" dirty="0">
              <a:solidFill>
                <a:srgbClr val="0070C0"/>
              </a:solidFill>
              <a:latin typeface="Arial" panose="020B0604020202020204" pitchFamily="34" charset="0"/>
            </a:endParaRPr>
          </a:p>
        </p:txBody>
      </p:sp>
      <p:sp>
        <p:nvSpPr>
          <p:cNvPr id="4" name="内容占位符 2"/>
          <p:cNvSpPr/>
          <p:nvPr/>
        </p:nvSpPr>
        <p:spPr bwMode="auto">
          <a:xfrm>
            <a:off x="495300" y="1648047"/>
            <a:ext cx="8239125" cy="3068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smtClean="0"/>
              <a:t>	</a:t>
            </a:r>
            <a:r>
              <a:rPr lang="en-US" altLang="zh-CN" sz="1600" dirty="0"/>
              <a:t>Then, create an interactive floor design, helping global delegates to engage and </a:t>
            </a:r>
            <a:r>
              <a:rPr lang="en-US" altLang="zh-CN" sz="1600" dirty="0" smtClean="0"/>
              <a:t>navigate around </a:t>
            </a:r>
            <a:r>
              <a:rPr lang="en-US" altLang="zh-CN" sz="1600" dirty="0"/>
              <a:t>the virtual 4 </a:t>
            </a:r>
            <a:r>
              <a:rPr lang="en-US" altLang="zh-CN" sz="1600" dirty="0" smtClean="0"/>
              <a:t>______________ seamlessly</a:t>
            </a:r>
            <a:r>
              <a:rPr lang="en-US" altLang="zh-CN" sz="1600" dirty="0"/>
              <a:t>. With an interactive floor design, </a:t>
            </a:r>
            <a:r>
              <a:rPr lang="en-US" altLang="zh-CN" sz="1600" dirty="0" smtClean="0"/>
              <a:t>attendees can </a:t>
            </a:r>
            <a:r>
              <a:rPr lang="en-US" altLang="zh-CN" sz="1600" dirty="0"/>
              <a:t>click at the branded logo stands to visit an exhibitor’s booth. Meanwhile, design </a:t>
            </a:r>
            <a:r>
              <a:rPr lang="en-US" altLang="zh-CN" sz="1600" dirty="0" smtClean="0"/>
              <a:t>brilliant virtual </a:t>
            </a:r>
            <a:r>
              <a:rPr lang="en-US" altLang="zh-CN" sz="1600" dirty="0"/>
              <a:t>booths to attract and impress 5 </a:t>
            </a:r>
            <a:r>
              <a:rPr lang="en-US" altLang="zh-CN" sz="1600" dirty="0" smtClean="0"/>
              <a:t>________________, </a:t>
            </a:r>
            <a:r>
              <a:rPr lang="en-US" altLang="zh-CN" sz="1600" dirty="0"/>
              <a:t>and deliver immersive virtual </a:t>
            </a:r>
            <a:r>
              <a:rPr lang="en-US" altLang="zh-CN" sz="1600" dirty="0" smtClean="0"/>
              <a:t>event experiences </a:t>
            </a:r>
            <a:r>
              <a:rPr lang="en-US" altLang="zh-CN" sz="1600" dirty="0"/>
              <a:t>to them.</a:t>
            </a:r>
            <a:endParaRPr lang="en-US" altLang="zh-CN" sz="1600" dirty="0"/>
          </a:p>
          <a:p>
            <a:pPr algn="just">
              <a:buNone/>
            </a:pPr>
            <a:r>
              <a:rPr lang="en-US" altLang="zh-CN" sz="1600" dirty="0" smtClean="0"/>
              <a:t>	During </a:t>
            </a:r>
            <a:r>
              <a:rPr lang="en-US" altLang="zh-CN" sz="1600" dirty="0"/>
              <a:t>the virtual exhibition, try to engage the attendees at the virtual gallery </a:t>
            </a:r>
            <a:r>
              <a:rPr lang="en-US" altLang="zh-CN" sz="1600" dirty="0" smtClean="0"/>
              <a:t>by organizing </a:t>
            </a:r>
            <a:r>
              <a:rPr lang="en-US" altLang="zh-CN" sz="1600" dirty="0"/>
              <a:t>live polls, games, Q&amp;A, contests, etc. to keep the interest of attendees alive</a:t>
            </a:r>
            <a:r>
              <a:rPr lang="en-US" altLang="zh-CN" sz="1600" dirty="0" smtClean="0"/>
              <a:t>. Remember </a:t>
            </a:r>
            <a:r>
              <a:rPr lang="en-US" altLang="zh-CN" sz="1600" dirty="0"/>
              <a:t>to track every digital attendee footprint to keep a record of every attendee move.</a:t>
            </a:r>
            <a:endParaRPr lang="en-US" altLang="zh-CN" sz="1600" dirty="0"/>
          </a:p>
          <a:p>
            <a:pPr algn="just">
              <a:buNone/>
            </a:pPr>
            <a:r>
              <a:rPr lang="en-US" altLang="zh-CN" sz="1600" dirty="0" smtClean="0"/>
              <a:t>	After </a:t>
            </a:r>
            <a:r>
              <a:rPr lang="en-US" altLang="zh-CN" sz="1600" dirty="0"/>
              <a:t>the exhibition, sending a </a:t>
            </a:r>
            <a:r>
              <a:rPr lang="en-US" altLang="zh-CN" sz="1600" dirty="0" smtClean="0"/>
              <a:t>6 </a:t>
            </a:r>
            <a:r>
              <a:rPr lang="en-US" altLang="zh-CN" sz="1600" dirty="0"/>
              <a:t>______________</a:t>
            </a:r>
            <a:r>
              <a:rPr lang="en-US" altLang="zh-CN" sz="1600" dirty="0" smtClean="0"/>
              <a:t> </a:t>
            </a:r>
            <a:r>
              <a:rPr lang="en-US" altLang="zh-CN" sz="1600" dirty="0"/>
              <a:t>survey via email is a necessary step </a:t>
            </a:r>
            <a:r>
              <a:rPr lang="en-US" altLang="zh-CN" sz="1600" dirty="0" smtClean="0"/>
              <a:t>to convert </a:t>
            </a:r>
            <a:r>
              <a:rPr lang="en-US" altLang="zh-CN" sz="1600" dirty="0"/>
              <a:t>the fresh qualified leads. It helps you in knowing the areas which need </a:t>
            </a:r>
            <a:r>
              <a:rPr lang="en-US" altLang="zh-CN" sz="1600" dirty="0" smtClean="0"/>
              <a:t>improvement for </a:t>
            </a:r>
            <a:r>
              <a:rPr lang="en-US" altLang="zh-CN" sz="1600" dirty="0"/>
              <a:t>future events.</a:t>
            </a:r>
            <a:endParaRPr lang="en-US" altLang="zh-CN" sz="1600" dirty="0"/>
          </a:p>
        </p:txBody>
      </p:sp>
      <p:sp>
        <p:nvSpPr>
          <p:cNvPr id="3" name="矩形 2"/>
          <p:cNvSpPr/>
          <p:nvPr/>
        </p:nvSpPr>
        <p:spPr>
          <a:xfrm>
            <a:off x="2261745" y="1986929"/>
            <a:ext cx="1471481" cy="11487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exhibition hall</a:t>
            </a:r>
            <a:endParaRPr lang="zh-CN" altLang="en-US" sz="1600" dirty="0">
              <a:solidFill>
                <a:srgbClr val="0070C0"/>
              </a:solidFill>
              <a:latin typeface="Calibri" panose="020F0502020204030204" pitchFamily="34" charset="0"/>
            </a:endParaRPr>
          </a:p>
        </p:txBody>
      </p:sp>
      <p:sp>
        <p:nvSpPr>
          <p:cNvPr id="7" name="矩形 6"/>
          <p:cNvSpPr/>
          <p:nvPr/>
        </p:nvSpPr>
        <p:spPr>
          <a:xfrm>
            <a:off x="3595723" y="2412866"/>
            <a:ext cx="1670671" cy="2068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virtual attendees</a:t>
            </a:r>
            <a:endParaRPr lang="zh-CN" altLang="en-US" sz="1600" dirty="0">
              <a:solidFill>
                <a:srgbClr val="0070C0"/>
              </a:solidFill>
              <a:latin typeface="Calibri" panose="020F0502020204030204" pitchFamily="34" charset="0"/>
            </a:endParaRPr>
          </a:p>
        </p:txBody>
      </p:sp>
      <p:sp>
        <p:nvSpPr>
          <p:cNvPr id="9" name="矩形 8"/>
          <p:cNvSpPr/>
          <p:nvPr/>
        </p:nvSpPr>
        <p:spPr>
          <a:xfrm>
            <a:off x="4221365" y="3760727"/>
            <a:ext cx="1045029" cy="1870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follow-up</a:t>
            </a:r>
            <a:endParaRPr lang="zh-CN" altLang="en-US" sz="1600" dirty="0">
              <a:solidFill>
                <a:srgbClr val="0070C0"/>
              </a:solidFill>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112227"/>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内容占位符 2"/>
          <p:cNvSpPr/>
          <p:nvPr/>
        </p:nvSpPr>
        <p:spPr bwMode="auto">
          <a:xfrm>
            <a:off x="933450" y="1274751"/>
            <a:ext cx="6734175" cy="5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447674" y="1892300"/>
            <a:ext cx="8061325" cy="2585323"/>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gn="just"/>
            <a:r>
              <a:rPr lang="en-US" altLang="zh-CN" sz="1800" dirty="0">
                <a:solidFill>
                  <a:srgbClr val="000000"/>
                </a:solidFill>
                <a:latin typeface="Arial" panose="020B0604020202020204" pitchFamily="34" charset="0"/>
              </a:rPr>
              <a:t>1.  What functionalities should a virtual exhibition platform have?</a:t>
            </a:r>
            <a:endParaRPr lang="en-US" altLang="zh-CN" sz="1800" dirty="0">
              <a:solidFill>
                <a:srgbClr val="000000"/>
              </a:solidFill>
              <a:latin typeface="Arial" panose="020B0604020202020204" pitchFamily="34" charset="0"/>
            </a:endParaRPr>
          </a:p>
          <a:p>
            <a:pPr marL="0" indent="0" algn="just"/>
            <a:r>
              <a:rPr lang="en-US" altLang="zh-CN" sz="1800" dirty="0" smtClean="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 virtual exhibition platform should enable the organizer to construct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customizable 3D virtual booths, offer live chat functionality, data tracking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and engaging features such as live polls, surveys, Q&amp;A, gamification,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photo booths, etc.</a:t>
            </a:r>
            <a:endParaRPr lang="en-US" altLang="zh-CN" sz="1800" u="sng" dirty="0">
              <a:solidFill>
                <a:srgbClr val="000000"/>
              </a:solidFill>
              <a:latin typeface="Arial" panose="020B0604020202020204" pitchFamily="34" charset="0"/>
            </a:endParaRPr>
          </a:p>
          <a:p>
            <a:pPr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How do organizers engage attendees during a virtual exhibition?</a:t>
            </a:r>
            <a:endParaRPr lang="en-US" altLang="zh-CN" sz="1800" dirty="0">
              <a:solidFill>
                <a:srgbClr val="000000"/>
              </a:solidFill>
              <a:latin typeface="Arial" panose="020B0604020202020204" pitchFamily="34" charset="0"/>
            </a:endParaRPr>
          </a:p>
          <a:p>
            <a:pPr marL="269875" indent="-269875"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 organizer can engage the attendees by organizing live polls, games, Q&amp;A, contests, etc. to keep the interest of attendees alive.</a:t>
            </a:r>
            <a:endParaRPr lang="en-US" altLang="zh-CN" sz="1800" u="sng" dirty="0">
              <a:solidFill>
                <a:srgbClr val="000000"/>
              </a:solidFill>
              <a:latin typeface="Arial" panose="020B0604020202020204" pitchFamily="34" charset="0"/>
            </a:endParaRPr>
          </a:p>
        </p:txBody>
      </p:sp>
      <p:sp>
        <p:nvSpPr>
          <p:cNvPr id="6" name="TextBox 6"/>
          <p:cNvSpPr txBox="1">
            <a:spLocks noChangeArrowheads="1"/>
          </p:cNvSpPr>
          <p:nvPr/>
        </p:nvSpPr>
        <p:spPr bwMode="auto">
          <a:xfrm>
            <a:off x="1409700" y="718956"/>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How to Organize a Virtual Exhibition?</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69963" y="165298"/>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6" name="Rectangle 3"/>
          <p:cNvSpPr txBox="1"/>
          <p:nvPr/>
        </p:nvSpPr>
        <p:spPr>
          <a:xfrm>
            <a:off x="998421" y="1069474"/>
            <a:ext cx="7482004" cy="349617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Font typeface="Arial" panose="020B0604020202020204" pitchFamily="34" charset="0"/>
              <a:buNone/>
            </a:pPr>
            <a:r>
              <a:rPr lang="en-US" altLang="zh-CN" sz="1800" b="1" dirty="0"/>
              <a:t>A virtual show registration form is a form to be filled in by an exhibitor when applying for exhibiting on the online virtual platform.</a:t>
            </a:r>
            <a:endParaRPr lang="en-US" altLang="zh-CN" sz="1800" b="1" dirty="0"/>
          </a:p>
          <a:p>
            <a:pPr marL="60325" indent="269875" algn="just">
              <a:lnSpc>
                <a:spcPct val="80000"/>
              </a:lnSpc>
              <a:buFont typeface="Arial" panose="020B0604020202020204" pitchFamily="34" charset="0"/>
              <a:buNone/>
            </a:pPr>
            <a:r>
              <a:rPr lang="en-US" altLang="zh-CN" sz="1800" dirty="0"/>
              <a:t>   </a:t>
            </a:r>
            <a:endParaRPr lang="en-US" altLang="zh-CN" sz="1800" dirty="0"/>
          </a:p>
          <a:p>
            <a:pPr marL="60325" indent="269875" algn="just">
              <a:lnSpc>
                <a:spcPct val="80000"/>
              </a:lnSpc>
              <a:buFont typeface="Arial" panose="020B0604020202020204" pitchFamily="34" charset="0"/>
              <a:buNone/>
            </a:pPr>
            <a:r>
              <a:rPr lang="en-US" altLang="zh-CN" sz="1800" b="1" dirty="0"/>
              <a:t> It generally includes the following key elements:</a:t>
            </a:r>
            <a:endParaRPr lang="en-US" altLang="zh-CN" sz="1800" b="1" dirty="0"/>
          </a:p>
          <a:p>
            <a:pPr marL="60325" indent="269875" algn="just">
              <a:lnSpc>
                <a:spcPct val="80000"/>
              </a:lnSpc>
            </a:pPr>
            <a:r>
              <a:rPr lang="en-US" altLang="zh-CN" sz="1800" dirty="0"/>
              <a:t> title of the virtual trade show</a:t>
            </a:r>
            <a:endParaRPr lang="en-US" altLang="zh-CN" sz="1800" dirty="0"/>
          </a:p>
          <a:p>
            <a:pPr marL="60325" indent="269875" algn="just">
              <a:lnSpc>
                <a:spcPct val="80000"/>
              </a:lnSpc>
            </a:pPr>
            <a:r>
              <a:rPr lang="en-US" altLang="zh-CN" sz="1800" dirty="0"/>
              <a:t>virtual trade show details (date, website, etc.)</a:t>
            </a:r>
            <a:endParaRPr lang="en-US" altLang="zh-CN" sz="1800" dirty="0"/>
          </a:p>
          <a:p>
            <a:pPr marL="60325" indent="269875" algn="just">
              <a:lnSpc>
                <a:spcPct val="80000"/>
              </a:lnSpc>
            </a:pPr>
            <a:r>
              <a:rPr lang="en-US" altLang="zh-CN" sz="1800" dirty="0"/>
              <a:t>exhibitor’s information</a:t>
            </a:r>
            <a:endParaRPr lang="en-US" altLang="zh-CN" sz="1800" dirty="0"/>
          </a:p>
          <a:p>
            <a:pPr marL="60325" indent="269875" algn="just">
              <a:lnSpc>
                <a:spcPct val="80000"/>
              </a:lnSpc>
            </a:pPr>
            <a:r>
              <a:rPr lang="en-US" altLang="zh-CN" sz="1800" dirty="0"/>
              <a:t>exhibiting options</a:t>
            </a:r>
            <a:endParaRPr lang="en-US" altLang="zh-CN" sz="1800" dirty="0"/>
          </a:p>
          <a:p>
            <a:pPr marL="60325" indent="269875" algn="just">
              <a:lnSpc>
                <a:spcPct val="80000"/>
              </a:lnSpc>
            </a:pPr>
            <a:r>
              <a:rPr lang="en-US" altLang="zh-CN" sz="1800" dirty="0"/>
              <a:t>registration fees</a:t>
            </a:r>
            <a:endParaRPr lang="en-US" altLang="zh-CN" sz="1800" dirty="0"/>
          </a:p>
          <a:p>
            <a:pPr marL="60325" indent="269875" algn="just">
              <a:lnSpc>
                <a:spcPct val="80000"/>
              </a:lnSpc>
            </a:pPr>
            <a:r>
              <a:rPr lang="en-US" altLang="zh-CN" sz="1800" dirty="0"/>
              <a:t>applicant requirements and eligibility</a:t>
            </a:r>
            <a:endParaRPr lang="en-US" altLang="zh-CN" sz="18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17563" y="38935"/>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TextBox 6"/>
          <p:cNvSpPr txBox="1">
            <a:spLocks noChangeArrowheads="1"/>
          </p:cNvSpPr>
          <p:nvPr/>
        </p:nvSpPr>
        <p:spPr bwMode="auto">
          <a:xfrm>
            <a:off x="3533775" y="530634"/>
            <a:ext cx="28352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Sample 1</a:t>
            </a:r>
            <a:endParaRPr lang="zh-CN" altLang="en-US" sz="2000" b="1" dirty="0">
              <a:solidFill>
                <a:srgbClr val="0070C0"/>
              </a:solidFill>
              <a:latin typeface="Arial" panose="020B0604020202020204" pitchFamily="34" charset="0"/>
            </a:endParaRPr>
          </a:p>
        </p:txBody>
      </p:sp>
      <p:pic>
        <p:nvPicPr>
          <p:cNvPr id="5" name="图片 4"/>
          <p:cNvPicPr>
            <a:picLocks noChangeAspect="1"/>
          </p:cNvPicPr>
          <p:nvPr/>
        </p:nvPicPr>
        <p:blipFill>
          <a:blip r:embed="rId1"/>
          <a:stretch>
            <a:fillRect/>
          </a:stretch>
        </p:blipFill>
        <p:spPr>
          <a:xfrm>
            <a:off x="2795359" y="930744"/>
            <a:ext cx="3069864" cy="416793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1" y="42048"/>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993775" y="733801"/>
            <a:ext cx="7820025" cy="920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Fill in the virtual trade show registration form on page 109 according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to the following information.</a:t>
            </a:r>
            <a:endParaRPr lang="en-US" altLang="zh-CN" sz="2000" dirty="0">
              <a:solidFill>
                <a:srgbClr val="0070C0"/>
              </a:solidFill>
            </a:endParaRPr>
          </a:p>
        </p:txBody>
      </p:sp>
      <p:sp>
        <p:nvSpPr>
          <p:cNvPr id="4" name="Rectangle 3"/>
          <p:cNvSpPr txBox="1"/>
          <p:nvPr/>
        </p:nvSpPr>
        <p:spPr>
          <a:xfrm>
            <a:off x="731721" y="1724297"/>
            <a:ext cx="7868084" cy="2908028"/>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Font typeface="Arial" panose="020B0604020202020204" pitchFamily="34" charset="0"/>
              <a:buNone/>
            </a:pPr>
            <a:r>
              <a:rPr lang="en-US" altLang="zh-CN" sz="1800" dirty="0"/>
              <a:t>Suppose you are Ms. Selina Yang, the Marketing Manager of </a:t>
            </a:r>
            <a:r>
              <a:rPr lang="en-US" altLang="zh-CN" sz="1800" dirty="0" err="1"/>
              <a:t>Migo</a:t>
            </a:r>
            <a:r>
              <a:rPr lang="en-US" altLang="zh-CN" sz="1800" dirty="0"/>
              <a:t> Toys Co., Ltd., which is going to attend Hong Kong Toys &amp; Games Fair (Online) in 2022. The company plans to develop overseas market this year, so it needs recognition on the banners and special mention as the event sponsor for the whole period of the event to gain as much exposure as possible. Fill in the virtual show registration form according to the company’s situation.</a:t>
            </a:r>
            <a:endParaRPr lang="en-US" altLang="zh-CN" sz="1800" dirty="0"/>
          </a:p>
          <a:p>
            <a:pPr marL="60325" indent="269875" algn="just">
              <a:lnSpc>
                <a:spcPct val="80000"/>
              </a:lnSpc>
              <a:buFont typeface="Arial" panose="020B0604020202020204" pitchFamily="34" charset="0"/>
              <a:buNone/>
            </a:pPr>
            <a:endParaRPr lang="en-US" altLang="zh-CN" sz="1800" dirty="0"/>
          </a:p>
          <a:p>
            <a:pPr marL="60325" indent="269875" algn="just">
              <a:lnSpc>
                <a:spcPct val="80000"/>
              </a:lnSpc>
              <a:buFont typeface="Arial" panose="020B0604020202020204" pitchFamily="34" charset="0"/>
              <a:buNone/>
            </a:pPr>
            <a:r>
              <a:rPr lang="en-US" altLang="zh-CN" sz="1800" dirty="0" err="1"/>
              <a:t>Migo</a:t>
            </a:r>
            <a:r>
              <a:rPr lang="en-US" altLang="zh-CN" sz="1800" dirty="0"/>
              <a:t> Toys Co., Ltd. was established in 2010, with 5,000 square meters of workshops and nearly 200 employees. Its product portfolio includes die-cast, collectable and radio control vehicles, plus action figures, dolls, preschool toys and etc.</a:t>
            </a:r>
            <a:endParaRPr lang="en-US" altLang="zh-CN" sz="18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95351" y="42048"/>
            <a:ext cx="336867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Rectangle 3"/>
          <p:cNvSpPr txBox="1"/>
          <p:nvPr/>
        </p:nvSpPr>
        <p:spPr>
          <a:xfrm>
            <a:off x="731721" y="1724297"/>
            <a:ext cx="7868084" cy="40011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Font typeface="Arial" panose="020B0604020202020204" pitchFamily="34" charset="0"/>
              <a:buNone/>
            </a:pPr>
            <a:r>
              <a:rPr lang="en-US" altLang="zh-CN" sz="2000" b="1" dirty="0"/>
              <a:t>Contact Information</a:t>
            </a:r>
            <a:r>
              <a:rPr lang="en-US" altLang="zh-CN" sz="1800" b="1" dirty="0"/>
              <a:t>:</a:t>
            </a:r>
            <a:endParaRPr lang="en-US" altLang="zh-CN" sz="1800" dirty="0"/>
          </a:p>
        </p:txBody>
      </p:sp>
      <p:graphicFrame>
        <p:nvGraphicFramePr>
          <p:cNvPr id="3" name="Group 35"/>
          <p:cNvGraphicFramePr/>
          <p:nvPr/>
        </p:nvGraphicFramePr>
        <p:xfrm>
          <a:off x="1231899" y="2281161"/>
          <a:ext cx="7367905" cy="2372925"/>
        </p:xfrm>
        <a:graphic>
          <a:graphicData uri="http://schemas.openxmlformats.org/drawingml/2006/table">
            <a:tbl>
              <a:tblPr/>
              <a:tblGrid>
                <a:gridCol w="1771651"/>
                <a:gridCol w="5596254"/>
              </a:tblGrid>
              <a:tr h="35327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Head office</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err="1">
                          <a:ln>
                            <a:noFill/>
                          </a:ln>
                          <a:solidFill>
                            <a:srgbClr val="051F7C"/>
                          </a:solidFill>
                          <a:effectLst/>
                          <a:latin typeface="Arial" panose="020B0604020202020204" pitchFamily="34" charset="0"/>
                          <a:ea typeface="宋体" panose="02010600030101010101" pitchFamily="2" charset="-122"/>
                        </a:rPr>
                        <a:t>Migo</a:t>
                      </a:r>
                      <a:r>
                        <a:rPr kumimoji="0" lang="en-US"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Toys Co., Ltd.</a:t>
                      </a:r>
                      <a:endParaRPr kumimoji="0" lang="en-US"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No.2220, 22nd Floor, </a:t>
                      </a:r>
                      <a:r>
                        <a:rPr kumimoji="0" lang="en-US" altLang="zh-CN" sz="1600" b="0" i="0" u="none" strike="noStrike" cap="none" normalizeH="0" baseline="0" dirty="0" err="1">
                          <a:ln>
                            <a:noFill/>
                          </a:ln>
                          <a:solidFill>
                            <a:srgbClr val="051F7C"/>
                          </a:solidFill>
                          <a:effectLst/>
                          <a:latin typeface="Arial" panose="020B0604020202020204" pitchFamily="34" charset="0"/>
                          <a:ea typeface="宋体" panose="02010600030101010101" pitchFamily="2" charset="-122"/>
                        </a:rPr>
                        <a:t>Onelink</a:t>
                      </a:r>
                      <a:r>
                        <a:rPr kumimoji="0" lang="en-US"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International Plaza </a:t>
                      </a:r>
                      <a:r>
                        <a:rPr kumimoji="0" lang="en-US" altLang="zh-CN" sz="1600" b="0" i="0" u="none" strike="noStrike" cap="none" normalizeH="0" baseline="0" dirty="0" err="1">
                          <a:ln>
                            <a:noFill/>
                          </a:ln>
                          <a:solidFill>
                            <a:srgbClr val="051F7C"/>
                          </a:solidFill>
                          <a:effectLst/>
                          <a:latin typeface="Arial" panose="020B0604020202020204" pitchFamily="34" charset="0"/>
                          <a:ea typeface="宋体" panose="02010600030101010101" pitchFamily="2" charset="-122"/>
                        </a:rPr>
                        <a:t>Jiefang</a:t>
                      </a:r>
                      <a:r>
                        <a:rPr kumimoji="0" lang="en-US"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 South Rd. 39 Guangzhou 510000 Guangdong Province, China</a:t>
                      </a: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Tel</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+86-20-8000-0000, +86-137xxxx5635</a:t>
                      </a: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Fax </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rPr>
                        <a:t>+86-20-8000-0001</a:t>
                      </a: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5409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Email</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err="1">
                          <a:ln>
                            <a:noFill/>
                          </a:ln>
                          <a:solidFill>
                            <a:srgbClr val="051F7C"/>
                          </a:solidFill>
                          <a:effectLst/>
                          <a:latin typeface="Arial" panose="020B0604020202020204" pitchFamily="34" charset="0"/>
                          <a:ea typeface="宋体" panose="02010600030101010101" pitchFamily="2" charset="-122"/>
                        </a:rPr>
                        <a:t>Selina_Yang@migo.com</a:t>
                      </a:r>
                      <a:endParaRPr kumimoji="0" lang="zh-CN" altLang="en-US" sz="1600" b="0" i="0" u="none" strike="noStrike" cap="none" normalizeH="0" baseline="0" dirty="0">
                        <a:ln>
                          <a:noFill/>
                        </a:ln>
                        <a:solidFill>
                          <a:srgbClr val="051F7C"/>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6" name="内容占位符 2"/>
          <p:cNvSpPr/>
          <p:nvPr/>
        </p:nvSpPr>
        <p:spPr bwMode="auto">
          <a:xfrm>
            <a:off x="993775" y="733801"/>
            <a:ext cx="7820025" cy="920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Fill in the virtual trade show registration form on page 109 according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to the following information.</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888998" y="1610983"/>
            <a:ext cx="7791451" cy="3148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the Sales Manager of </a:t>
            </a:r>
            <a:r>
              <a:rPr lang="en-US" altLang="zh-CN" sz="2000" dirty="0" err="1">
                <a:latin typeface="Arial" panose="020B0604020202020204" pitchFamily="34" charset="0"/>
              </a:rPr>
              <a:t>Saidel</a:t>
            </a:r>
            <a:r>
              <a:rPr lang="en-US" altLang="zh-CN" sz="2000" dirty="0">
                <a:latin typeface="Arial" panose="020B0604020202020204" pitchFamily="34" charset="0"/>
              </a:rPr>
              <a:t> Exhibition Co., Ltd., a famous international convention and exhibition company </a:t>
            </a:r>
            <a:endParaRPr lang="en-US" altLang="zh-CN" sz="2000" dirty="0">
              <a:latin typeface="Arial" panose="020B0604020202020204" pitchFamily="34" charset="0"/>
            </a:endParaRPr>
          </a:p>
          <a:p>
            <a:pPr>
              <a:buFont typeface="Arial" panose="020B0604020202020204" pitchFamily="34" charset="0"/>
              <a:buNone/>
            </a:pPr>
            <a:endParaRPr lang="en-US" altLang="zh-CN" sz="2000" u="sng"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Jane Wen: </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the Marketing Manager of </a:t>
            </a:r>
            <a:r>
              <a:rPr lang="en-US" altLang="zh-CN" sz="2000" dirty="0" err="1">
                <a:latin typeface="Arial" panose="020B0604020202020204" pitchFamily="34" charset="0"/>
              </a:rPr>
              <a:t>Taggcast</a:t>
            </a:r>
            <a:r>
              <a:rPr lang="en-US" altLang="zh-CN" sz="2000" dirty="0">
                <a:latin typeface="Arial" panose="020B0604020202020204" pitchFamily="34" charset="0"/>
              </a:rPr>
              <a:t> Inc., a company producing and selling electronics</a:t>
            </a:r>
            <a:endParaRPr lang="zh-CN" altLang="en-US" sz="2000" dirty="0"/>
          </a:p>
        </p:txBody>
      </p:sp>
      <p:sp>
        <p:nvSpPr>
          <p:cNvPr id="4" name="圆角矩形 6">
            <a:hlinkClick r:id="rId1" action="ppaction://hlinkfile"/>
          </p:cNvPr>
          <p:cNvSpPr>
            <a:spLocks noChangeArrowheads="1"/>
          </p:cNvSpPr>
          <p:nvPr/>
        </p:nvSpPr>
        <p:spPr bwMode="auto">
          <a:xfrm>
            <a:off x="1276350" y="864327"/>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9" name="内容占位符 4"/>
          <p:cNvSpPr/>
          <p:nvPr/>
        </p:nvSpPr>
        <p:spPr bwMode="auto">
          <a:xfrm>
            <a:off x="2540000" y="812442"/>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pic>
        <p:nvPicPr>
          <p:cNvPr id="10" name="Unit 7 Organizers diary">
            <a:hlinkClick r:id="" action="ppaction://media"/>
          </p:cNvPr>
          <p:cNvPicPr>
            <a:picLocks noChangeAspect="1"/>
          </p:cNvPicPr>
          <p:nvPr>
            <a:audioFile r:link="rId2"/>
            <p:extLst>
              <p:ext uri="{DAA4B4D4-6D71-4841-9C94-3DE7FCFB9230}">
                <p14:media xmlns:p14="http://schemas.microsoft.com/office/powerpoint/2010/main" r:embed="rId3"/>
              </p:ext>
            </p:extLst>
          </p:nvPr>
        </p:nvPicPr>
        <p:blipFill>
          <a:blip r:embed="rId4"/>
          <a:stretch>
            <a:fillRect/>
          </a:stretch>
        </p:blipFill>
        <p:spPr>
          <a:xfrm>
            <a:off x="4146550" y="4229458"/>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9595"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121376" y="151553"/>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1121376" y="2143814"/>
            <a:ext cx="6432551" cy="2634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1600" dirty="0">
                <a:latin typeface="Arial" panose="020B0604020202020204" pitchFamily="34" charset="0"/>
              </a:rPr>
              <a:t>1. reaches a wider audience</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2. brings exhibitors greater exposure.</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3. as good as traditional ones</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4. access the online show 24/7</a:t>
            </a:r>
            <a:endParaRPr lang="en-US" altLang="zh-CN" sz="1600" dirty="0">
              <a:latin typeface="Arial" panose="020B0604020202020204" pitchFamily="34" charset="0"/>
            </a:endParaRPr>
          </a:p>
          <a:p>
            <a:pPr marL="269875" indent="-269875">
              <a:buFont typeface="Arial" panose="020B0604020202020204" pitchFamily="34" charset="0"/>
              <a:buNone/>
            </a:pPr>
            <a:r>
              <a:rPr lang="en-US" altLang="zh-CN" sz="1600" dirty="0">
                <a:latin typeface="Arial" panose="020B0604020202020204" pitchFamily="34" charset="0"/>
              </a:rPr>
              <a:t>5. make on-the-spot sales</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6. engage in conversations</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7. what kind of service do you provide in that respect?</a:t>
            </a:r>
            <a:endParaRPr lang="en-US" altLang="zh-CN" sz="1600" dirty="0">
              <a:latin typeface="Arial" panose="020B0604020202020204" pitchFamily="34" charset="0"/>
            </a:endParaRPr>
          </a:p>
          <a:p>
            <a:pPr>
              <a:buFont typeface="Arial" panose="020B0604020202020204" pitchFamily="34" charset="0"/>
              <a:buNone/>
            </a:pPr>
            <a:r>
              <a:rPr lang="en-US" altLang="zh-CN" sz="1600" dirty="0">
                <a:latin typeface="Arial" panose="020B0604020202020204" pitchFamily="34" charset="0"/>
              </a:rPr>
              <a:t>8. gain in-depth insights to optimize your sales promotion</a:t>
            </a:r>
            <a:endParaRPr lang="en-US" altLang="zh-CN" sz="16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1087695" y="812442"/>
            <a:ext cx="1295400"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1121376" y="1429439"/>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7" name="内容占位符 4"/>
          <p:cNvSpPr/>
          <p:nvPr/>
        </p:nvSpPr>
        <p:spPr bwMode="auto">
          <a:xfrm>
            <a:off x="2540000" y="812442"/>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76350" y="864327"/>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9" name="内容占位符 4"/>
          <p:cNvSpPr/>
          <p:nvPr/>
        </p:nvSpPr>
        <p:spPr bwMode="auto">
          <a:xfrm>
            <a:off x="2540000" y="812442"/>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sp>
        <p:nvSpPr>
          <p:cNvPr id="7" name="内容占位符 4"/>
          <p:cNvSpPr/>
          <p:nvPr/>
        </p:nvSpPr>
        <p:spPr bwMode="auto">
          <a:xfrm>
            <a:off x="676275" y="1685290"/>
            <a:ext cx="7791450" cy="293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Hello, this is Chris from Saidel Exhibition Co., Ltd., and I am calling to invite you to our virtual trade show scheduled in December this year.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Oh, hello, Chris. Actually we used to take part in face-to-face trade shows, and have never considered online ones. Why would you recommend a virtual trade show?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Well, to start with, a virtual trade show saves you a substantial amount of money and time on travel and lodging. An online event also </a:t>
            </a:r>
            <a:r>
              <a:rPr lang="en-US" altLang="zh-CN" sz="1600" u="sng" dirty="0">
                <a:latin typeface="Arial" panose="020B0604020202020204" pitchFamily="34" charset="0"/>
              </a:rPr>
              <a:t>reaches a wider audience</a:t>
            </a:r>
            <a:r>
              <a:rPr lang="en-US" altLang="zh-CN" sz="1600" dirty="0">
                <a:latin typeface="Arial" panose="020B0604020202020204" pitchFamily="34" charset="0"/>
              </a:rPr>
              <a:t> more easily and </a:t>
            </a:r>
            <a:r>
              <a:rPr lang="en-US" altLang="zh-CN" sz="1600" u="sng" dirty="0">
                <a:latin typeface="Arial" panose="020B0604020202020204" pitchFamily="34" charset="0"/>
              </a:rPr>
              <a:t>brings exhibitors greater exposure</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Sounds good. Yet I am not sure whether online shows are </a:t>
            </a:r>
            <a:r>
              <a:rPr lang="en-US" altLang="zh-CN" sz="1600" u="sng" dirty="0">
                <a:latin typeface="Arial" panose="020B0604020202020204" pitchFamily="34" charset="0"/>
              </a:rPr>
              <a:t>as good as traditional ones</a:t>
            </a:r>
            <a:r>
              <a:rPr lang="en-US" altLang="zh-CN" sz="1600" dirty="0">
                <a:latin typeface="Arial" panose="020B0604020202020204" pitchFamily="34" charset="0"/>
              </a:rPr>
              <a:t>.</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76350" y="864327"/>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9" name="内容占位符 4"/>
          <p:cNvSpPr/>
          <p:nvPr/>
        </p:nvSpPr>
        <p:spPr bwMode="auto">
          <a:xfrm>
            <a:off x="2540000" y="812442"/>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sp>
        <p:nvSpPr>
          <p:cNvPr id="7" name="内容占位符 4"/>
          <p:cNvSpPr/>
          <p:nvPr/>
        </p:nvSpPr>
        <p:spPr bwMode="auto">
          <a:xfrm>
            <a:off x="676275" y="1685290"/>
            <a:ext cx="7791450" cy="293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They have other advantages. For example, buyers can </a:t>
            </a:r>
            <a:r>
              <a:rPr lang="en-US" altLang="zh-CN" sz="1600" u="sng" dirty="0">
                <a:latin typeface="Arial" panose="020B0604020202020204" pitchFamily="34" charset="0"/>
              </a:rPr>
              <a:t>access the online show 24/7</a:t>
            </a:r>
            <a:r>
              <a:rPr lang="en-US" altLang="zh-CN" sz="1600" dirty="0">
                <a:latin typeface="Arial" panose="020B0604020202020204" pitchFamily="34" charset="0"/>
              </a:rPr>
              <a:t>, which brings a lot of convenience to buyers in different time zones.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Hmm… and that will help me bring in more potential customers. Still, I am worried that the lack of personal contact at a virtual event may make it difficult for us to strike deals.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To better attract attendees, we provide a rich, visually compelling landing page, highly customizable interface, and booth designs and layouts for your company and products. A highlight will be our e-commerce platform that allows exhibitors to </a:t>
            </a:r>
            <a:r>
              <a:rPr lang="en-US" altLang="zh-CN" sz="1600" u="sng" dirty="0">
                <a:latin typeface="Arial" panose="020B0604020202020204" pitchFamily="34" charset="0"/>
              </a:rPr>
              <a:t>make on-the-spot sales</a:t>
            </a:r>
            <a:r>
              <a:rPr lang="en-US" altLang="zh-CN" sz="1600" dirty="0">
                <a:latin typeface="Arial" panose="020B0604020202020204" pitchFamily="34" charset="0"/>
              </a:rPr>
              <a:t>.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76350" y="864327"/>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9" name="内容占位符 4"/>
          <p:cNvSpPr/>
          <p:nvPr/>
        </p:nvSpPr>
        <p:spPr bwMode="auto">
          <a:xfrm>
            <a:off x="2540000" y="812442"/>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sp>
        <p:nvSpPr>
          <p:cNvPr id="7" name="内容占位符 4"/>
          <p:cNvSpPr/>
          <p:nvPr/>
        </p:nvSpPr>
        <p:spPr bwMode="auto">
          <a:xfrm>
            <a:off x="676275" y="1685290"/>
            <a:ext cx="7791450" cy="293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But how do I </a:t>
            </a:r>
            <a:r>
              <a:rPr lang="en-US" altLang="zh-CN" sz="1600" u="sng" dirty="0">
                <a:latin typeface="Arial" panose="020B0604020202020204" pitchFamily="34" charset="0"/>
              </a:rPr>
              <a:t>engage in conversations</a:t>
            </a:r>
            <a:r>
              <a:rPr lang="en-US" altLang="zh-CN" sz="1600" dirty="0">
                <a:latin typeface="Arial" panose="020B0604020202020204" pitchFamily="34" charset="0"/>
              </a:rPr>
              <a:t> with buyers, and answer their questions? These are crucial to me, well in fact, to all sellers.</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To that end we have live chat tools and webinars. For example, sales representatives can open live chat rooms and invite interested buyers—very much like real meetings, only with more flexible time and zero restraints on locations.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How is that done?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If you subscribe to our virtual fair, we will send you a brochure with specific instructions on how to create booths, hold Q&amp;A sessions, and track leads.</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9551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276350" y="864327"/>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9" name="内容占位符 4"/>
          <p:cNvSpPr/>
          <p:nvPr/>
        </p:nvSpPr>
        <p:spPr bwMode="auto">
          <a:xfrm>
            <a:off x="2540000" y="812442"/>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sp>
        <p:nvSpPr>
          <p:cNvPr id="7" name="内容占位符 4"/>
          <p:cNvSpPr/>
          <p:nvPr/>
        </p:nvSpPr>
        <p:spPr bwMode="auto">
          <a:xfrm>
            <a:off x="676275" y="1685290"/>
            <a:ext cx="7791450" cy="293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Right, about tracking leads, </a:t>
            </a:r>
            <a:r>
              <a:rPr lang="en-US" altLang="zh-CN" sz="1600" u="sng" dirty="0">
                <a:latin typeface="Arial" panose="020B0604020202020204" pitchFamily="34" charset="0"/>
              </a:rPr>
              <a:t>what kind of service do you provide in that respect</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I’m glad you asked this. Our online system allows you to track attendees’ journey during the event closely, so that exhibitors can </a:t>
            </a:r>
            <a:r>
              <a:rPr lang="en-US" altLang="zh-CN" sz="1600" u="sng" dirty="0">
                <a:latin typeface="Arial" panose="020B0604020202020204" pitchFamily="34" charset="0"/>
              </a:rPr>
              <a:t>gain in-depth insights to optimize your sales promotion</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Thank you for all this information. You have successfully aroused my interest in a virtual event.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 am glad to hear that. If you have any question, don’t hesitate to contact me.</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1549" y="16628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53426" y="840285"/>
            <a:ext cx="136117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565150" y="196367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565150" y="2571750"/>
            <a:ext cx="8686800"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and Jane Wen and role-play the dialog.</a:t>
            </a:r>
            <a:endParaRPr lang="en-US" altLang="zh-CN" sz="2000" dirty="0">
              <a:solidFill>
                <a:srgbClr val="0070C0"/>
              </a:solidFill>
            </a:endParaRPr>
          </a:p>
        </p:txBody>
      </p:sp>
      <p:sp>
        <p:nvSpPr>
          <p:cNvPr id="8" name="内容占位符 4"/>
          <p:cNvSpPr/>
          <p:nvPr/>
        </p:nvSpPr>
        <p:spPr bwMode="auto">
          <a:xfrm>
            <a:off x="2540000" y="812442"/>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5962" y="5721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10551" y="775257"/>
            <a:ext cx="12182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12443" y="1789024"/>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of Mr. Zhang and Ms. Moore.</a:t>
            </a:r>
            <a:endParaRPr lang="en-US" altLang="zh-CN" sz="2000" dirty="0">
              <a:solidFill>
                <a:srgbClr val="0070C0"/>
              </a:solidFill>
            </a:endParaRPr>
          </a:p>
        </p:txBody>
      </p:sp>
      <p:sp>
        <p:nvSpPr>
          <p:cNvPr id="6" name="内容占位符 2"/>
          <p:cNvSpPr/>
          <p:nvPr/>
        </p:nvSpPr>
        <p:spPr bwMode="auto">
          <a:xfrm>
            <a:off x="494237" y="2868558"/>
            <a:ext cx="8269823" cy="1077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Mr. James Zhang is the Sales Manager of the Organizing Committee of China Import and Export Fair. He is calling Ms. Lisa Moore, the Marketing Manager of TSS Technology, to invite her to attend the virtual Canton Fair.</a:t>
            </a:r>
            <a:endParaRPr lang="en-US" altLang="zh-CN" sz="2000" dirty="0"/>
          </a:p>
        </p:txBody>
      </p:sp>
      <p:sp>
        <p:nvSpPr>
          <p:cNvPr id="7" name="内容占位符 4"/>
          <p:cNvSpPr/>
          <p:nvPr/>
        </p:nvSpPr>
        <p:spPr bwMode="auto">
          <a:xfrm>
            <a:off x="2382924" y="761335"/>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5962" y="5721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010551" y="765732"/>
            <a:ext cx="12182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7" name="内容占位符 2"/>
          <p:cNvSpPr/>
          <p:nvPr/>
        </p:nvSpPr>
        <p:spPr bwMode="auto">
          <a:xfrm>
            <a:off x="497421" y="1560033"/>
            <a:ext cx="8303678" cy="51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 Import and Export Fair </a:t>
            </a:r>
            <a:r>
              <a:rPr lang="zh-CN" altLang="en-US" sz="2000" b="1" dirty="0">
                <a:solidFill>
                  <a:srgbClr val="0070C0"/>
                </a:solidFill>
              </a:rPr>
              <a:t>中国进出口商品交易会（广交会）（广东</a:t>
            </a:r>
            <a:r>
              <a:rPr lang="en-US" altLang="zh-CN" sz="2000" b="1" dirty="0">
                <a:solidFill>
                  <a:srgbClr val="0070C0"/>
                </a:solidFill>
              </a:rPr>
              <a:t>· </a:t>
            </a:r>
            <a:r>
              <a:rPr lang="zh-CN" altLang="en-US" sz="2000" b="1" dirty="0">
                <a:solidFill>
                  <a:srgbClr val="0070C0"/>
                </a:solidFill>
              </a:rPr>
              <a:t>广州）</a:t>
            </a:r>
            <a:endParaRPr lang="en-US" altLang="zh-CN" sz="2000" dirty="0">
              <a:solidFill>
                <a:srgbClr val="0070C0"/>
              </a:solidFill>
            </a:endParaRPr>
          </a:p>
        </p:txBody>
      </p:sp>
      <p:sp>
        <p:nvSpPr>
          <p:cNvPr id="8" name="内容占位符 2"/>
          <p:cNvSpPr/>
          <p:nvPr/>
        </p:nvSpPr>
        <p:spPr bwMode="auto">
          <a:xfrm>
            <a:off x="400050" y="2271686"/>
            <a:ext cx="8343899" cy="2411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600" dirty="0"/>
              <a:t>China Import and Export Fair, also known as Canton Fair, was established in 1957. It is held every spring and autumn in Guangzhou. The fair is a comprehensive international trading event with the longest history, the largest scale, the most complete exhibit variety, the largest buyer attendance, the broadest distribution of buyers’ source country and the greatest business turnover in China. Since 2020, the Canton Fair has been moved online. 26,000 Chinese and international exhibitors displayed products in live marketing and conducted online negotiations via virtual Canton Fair. The success of the virtual fair has blazed a new path of international trade development, and laid a solid foundation for online - offline integrated development.</a:t>
            </a:r>
            <a:endParaRPr lang="en-US" altLang="zh-CN" sz="1600" dirty="0"/>
          </a:p>
        </p:txBody>
      </p:sp>
      <p:sp>
        <p:nvSpPr>
          <p:cNvPr id="5" name="内容占位符 4"/>
          <p:cNvSpPr/>
          <p:nvPr/>
        </p:nvSpPr>
        <p:spPr bwMode="auto">
          <a:xfrm>
            <a:off x="2339975" y="718107"/>
            <a:ext cx="6381136" cy="58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a VIP exhibitor to a virtual exhibition</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 y="0"/>
            <a:ext cx="9143999" cy="314439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椭圆 7"/>
          <p:cNvSpPr/>
          <p:nvPr/>
        </p:nvSpPr>
        <p:spPr>
          <a:xfrm>
            <a:off x="3638730" y="2198628"/>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2</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p:nvSpPr>
        <p:spPr>
          <a:xfrm>
            <a:off x="7395524" y="2762367"/>
            <a:ext cx="1595309"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国家会展中心（上海）</a:t>
            </a:r>
            <a:endParaRPr lang="en-US" altLang="zh-CN" sz="1100" b="1" dirty="0">
              <a:latin typeface="+mj-ea"/>
            </a:endParaRPr>
          </a:p>
        </p:txBody>
      </p:sp>
      <p:sp>
        <p:nvSpPr>
          <p:cNvPr id="2" name="矩形 1"/>
          <p:cNvSpPr/>
          <p:nvPr/>
        </p:nvSpPr>
        <p:spPr>
          <a:xfrm>
            <a:off x="2037359" y="4284447"/>
            <a:ext cx="5008551"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Exhibitor’s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p:nvPr/>
        </p:nvSpPr>
        <p:spPr>
          <a:xfrm>
            <a:off x="1232686" y="255389"/>
            <a:ext cx="6571416" cy="3394472"/>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b="1" dirty="0">
                <a:solidFill>
                  <a:srgbClr val="002060"/>
                </a:solidFill>
              </a:rPr>
              <a:t>  </a:t>
            </a:r>
            <a:endParaRPr lang="en-US" altLang="zh-CN" b="1" dirty="0">
              <a:solidFill>
                <a:srgbClr val="002060"/>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r>
              <a:rPr lang="en-US" altLang="zh-CN" dirty="0">
                <a:solidFill>
                  <a:srgbClr val="000000"/>
                </a:solidFill>
              </a:rPr>
              <a:t>how to apply for a virtual exhibition; </a:t>
            </a:r>
            <a:endParaRPr lang="en-US" altLang="zh-CN" dirty="0">
              <a:solidFill>
                <a:srgbClr val="000000"/>
              </a:solidFill>
            </a:endParaRPr>
          </a:p>
          <a:p>
            <a:endParaRPr lang="en-US" altLang="zh-CN" dirty="0">
              <a:solidFill>
                <a:srgbClr val="000000"/>
              </a:solidFill>
            </a:endParaRPr>
          </a:p>
          <a:p>
            <a:r>
              <a:rPr lang="en-US" altLang="zh-CN" dirty="0">
                <a:solidFill>
                  <a:srgbClr val="000000"/>
                </a:solidFill>
              </a:rPr>
              <a:t>how to enquire about details of a virtual exhibition.</a:t>
            </a:r>
            <a:endParaRPr lang="zh-CN" altLang="en-US" b="1" u="sng" dirty="0">
              <a:solidFill>
                <a:srgbClr val="000000"/>
              </a:solidFill>
            </a:endParaRPr>
          </a:p>
        </p:txBody>
      </p:sp>
      <p:cxnSp>
        <p:nvCxnSpPr>
          <p:cNvPr id="3" name="直接连接符 2"/>
          <p:cNvCxnSpPr/>
          <p:nvPr/>
        </p:nvCxnSpPr>
        <p:spPr>
          <a:xfrm>
            <a:off x="997411" y="726457"/>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p:nvPr/>
        </p:nvSpPr>
        <p:spPr bwMode="auto">
          <a:xfrm>
            <a:off x="944402" y="111125"/>
            <a:ext cx="5651500"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
        <p:nvSpPr>
          <p:cNvPr id="3" name="Rectangle 13"/>
          <p:cNvSpPr/>
          <p:nvPr/>
        </p:nvSpPr>
        <p:spPr bwMode="auto">
          <a:xfrm>
            <a:off x="1006475" y="594955"/>
            <a:ext cx="7985124" cy="614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Work with your partner and collect your thoughts on the following </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questions.</a:t>
            </a:r>
            <a:endParaRPr lang="en-US" altLang="zh-CN" sz="2000" dirty="0">
              <a:solidFill>
                <a:srgbClr val="0070C0"/>
              </a:solidFill>
            </a:endParaRPr>
          </a:p>
        </p:txBody>
      </p:sp>
      <p:sp>
        <p:nvSpPr>
          <p:cNvPr id="5" name="TextBox 16"/>
          <p:cNvSpPr txBox="1">
            <a:spLocks noChangeArrowheads="1"/>
          </p:cNvSpPr>
          <p:nvPr/>
        </p:nvSpPr>
        <p:spPr bwMode="auto">
          <a:xfrm>
            <a:off x="365125" y="1525326"/>
            <a:ext cx="8534399" cy="3416320"/>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gn="just"/>
            <a:r>
              <a:rPr lang="en-US" altLang="zh-CN" sz="1800" dirty="0">
                <a:solidFill>
                  <a:srgbClr val="000000"/>
                </a:solidFill>
                <a:latin typeface="Arial" panose="020B0604020202020204" pitchFamily="34" charset="0"/>
              </a:rPr>
              <a:t>1. Do you want to attend a virtual exhibition? Why or why not?</a:t>
            </a:r>
            <a:endParaRPr lang="en-US" altLang="zh-CN" sz="1800" dirty="0">
              <a:solidFill>
                <a:srgbClr val="000000"/>
              </a:solidFill>
              <a:latin typeface="Arial" panose="020B0604020202020204" pitchFamily="34" charset="0"/>
            </a:endParaRPr>
          </a:p>
          <a:p>
            <a:pPr marL="0" indent="0"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Yes. A virtual trade show can be fun. It is also convenient for me, without having to make travel  </a:t>
            </a:r>
            <a:endParaRPr lang="en-US" altLang="zh-CN" u="sng" dirty="0">
              <a:solidFill>
                <a:srgbClr val="000000"/>
              </a:solidFill>
              <a:latin typeface="Arial" panose="020B0604020202020204" pitchFamily="34" charset="0"/>
            </a:endParaRPr>
          </a:p>
          <a:p>
            <a:pPr marL="0" indent="0"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arrangements. And it is cost efficient.</a:t>
            </a:r>
            <a:endParaRPr lang="en-US" altLang="zh-CN" u="sng" dirty="0">
              <a:solidFill>
                <a:srgbClr val="000000"/>
              </a:solidFill>
              <a:latin typeface="Arial" panose="020B0604020202020204" pitchFamily="34" charset="0"/>
            </a:endParaRPr>
          </a:p>
          <a:p>
            <a:pPr marL="0" indent="0"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No. I will not be able to touch and feel the real products in a virtual trade show. And communication in </a:t>
            </a:r>
            <a:endParaRPr lang="en-US" altLang="zh-CN" u="sng" dirty="0">
              <a:solidFill>
                <a:srgbClr val="000000"/>
              </a:solidFill>
              <a:latin typeface="Arial" panose="020B0604020202020204" pitchFamily="34" charset="0"/>
            </a:endParaRPr>
          </a:p>
          <a:p>
            <a:pPr marL="0" indent="0"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a virtual trade show lacks the personal touch that is vital to establishing business relationships.</a:t>
            </a:r>
            <a:endParaRPr lang="en-US" altLang="zh-CN" u="sng" dirty="0">
              <a:solidFill>
                <a:srgbClr val="000000"/>
              </a:solidFill>
              <a:latin typeface="Arial" panose="020B0604020202020204" pitchFamily="34" charset="0"/>
            </a:endParaRPr>
          </a:p>
          <a:p>
            <a:pPr marL="0" indent="0" algn="just"/>
            <a:endParaRPr lang="en-US" altLang="zh-CN" sz="12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How do exhibitors make a booth stand out at a virtual exhibition?</a:t>
            </a:r>
            <a:endParaRPr lang="en-US" altLang="zh-CN" sz="1200" dirty="0">
              <a:solidFill>
                <a:srgbClr val="000000"/>
              </a:solidFill>
              <a:latin typeface="Arial" panose="020B0604020202020204" pitchFamily="34" charset="0"/>
            </a:endParaRPr>
          </a:p>
          <a:p>
            <a:pPr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Branding: Consistent branding, logos, and anything to stand out go a long way with visitors.</a:t>
            </a:r>
            <a:endParaRPr lang="en-US" altLang="zh-CN" u="sng" dirty="0">
              <a:solidFill>
                <a:srgbClr val="000000"/>
              </a:solidFill>
              <a:latin typeface="Arial" panose="020B0604020202020204" pitchFamily="34" charset="0"/>
            </a:endParaRPr>
          </a:p>
          <a:p>
            <a:pPr marL="269875" indent="-269875"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Clear video and audio: Ensure that those working your booth have great audio, cameras, and a reliable Internet connection.</a:t>
            </a:r>
            <a:endParaRPr lang="en-US" altLang="zh-CN" u="sng" dirty="0">
              <a:solidFill>
                <a:srgbClr val="000000"/>
              </a:solidFill>
              <a:latin typeface="Arial" panose="020B0604020202020204" pitchFamily="34" charset="0"/>
            </a:endParaRPr>
          </a:p>
          <a:p>
            <a:pPr marL="250825" indent="-250825"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Virtual materials to share: Have downloadable materials at hand to provide attendees with more   information.</a:t>
            </a:r>
            <a:endParaRPr lang="en-US" altLang="zh-CN" u="sng" dirty="0">
              <a:solidFill>
                <a:srgbClr val="000000"/>
              </a:solidFill>
              <a:latin typeface="Arial" panose="020B0604020202020204" pitchFamily="34" charset="0"/>
            </a:endParaRPr>
          </a:p>
          <a:p>
            <a:pPr marL="269875" indent="-269875"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Quick commercial pitches to introduce company: Prepare a 30-second pitch and practice it ahead of time.</a:t>
            </a:r>
            <a:endParaRPr lang="en-US" altLang="zh-CN" u="sng" dirty="0">
              <a:solidFill>
                <a:srgbClr val="000000"/>
              </a:solidFill>
              <a:latin typeface="Arial" panose="020B0604020202020204" pitchFamily="34" charset="0"/>
            </a:endParaRPr>
          </a:p>
          <a:p>
            <a:pPr algn="just"/>
            <a:r>
              <a:rPr lang="en-US" altLang="zh-CN" dirty="0">
                <a:solidFill>
                  <a:srgbClr val="000000"/>
                </a:solidFill>
                <a:latin typeface="Arial" panose="020B0604020202020204" pitchFamily="34" charset="0"/>
              </a:rPr>
              <a:t> </a:t>
            </a:r>
            <a:r>
              <a:rPr lang="en-US" altLang="zh-CN" u="sng" dirty="0">
                <a:solidFill>
                  <a:srgbClr val="000000"/>
                </a:solidFill>
                <a:latin typeface="Arial" panose="020B0604020202020204" pitchFamily="34" charset="0"/>
              </a:rPr>
              <a:t>Sending gifts to attendees: Give attendees a digital gift such as an online voucher or special offer</a:t>
            </a:r>
            <a:r>
              <a:rPr lang="en-US" altLang="zh-CN" sz="1200" dirty="0">
                <a:solidFill>
                  <a:srgbClr val="000000"/>
                </a:solidFill>
                <a:latin typeface="Arial" panose="020B0604020202020204" pitchFamily="34" charset="0"/>
              </a:rPr>
              <a:t>.</a:t>
            </a:r>
            <a:endParaRPr lang="en-US" altLang="zh-CN" sz="20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6813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120775" y="709385"/>
            <a:ext cx="74104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Successful Participation in a Virtual Trade Show</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06525"/>
            <a:ext cx="8159750" cy="352044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Technology Support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A virtual trade show is a perfect space to generate leads and promote products. While most platforms are relatively simple, good preparation is the key to success for exhibitors. Below are tips for successful trade fair participation.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Preparing objectives and choosing the right fair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With any trade fair, the first question to ask an exhibitor is why to participate. An exhibitor needs to set goals and objectives and prepare a strategy clearly. After setting clear objectives, it is time for an exhibitor to choose the right fair. Just like a face-to-face event, there are some questions to consider: </a:t>
            </a:r>
            <a:endParaRPr lang="en-US" altLang="zh-CN" sz="1600" dirty="0">
              <a:ea typeface="宋体" panose="02010600030101010101" pitchFamily="2" charset="-122"/>
            </a:endParaRPr>
          </a:p>
          <a:p>
            <a:pPr marL="711200" marR="0" lvl="0" indent="-285750" algn="just" defTabSz="914400" rtl="0">
              <a:lnSpc>
                <a:spcPct val="100000"/>
              </a:lnSpc>
              <a:spcBef>
                <a:spcPts val="0"/>
              </a:spcBef>
              <a:spcAft>
                <a:spcPts val="600"/>
              </a:spcAft>
              <a:buClrTx/>
              <a:buSzTx/>
              <a:buFont typeface="Arial" panose="020B0604020202020204" pitchFamily="34" charset="0"/>
              <a:buChar char="•"/>
              <a:defRPr/>
              <a:extLst>
                <a:ext uri="{35155182-B16C-46BC-9424-99874614C6A1}">
                  <wpsdc:marlchars xmlns:wpsdc="http://www.wps.cn/officeDocument/2017/drawingmlCustomData" val="400" checksum="582752650"/>
                </a:ext>
              </a:extLst>
            </a:pPr>
            <a:r>
              <a:rPr lang="en-US" altLang="zh-CN" sz="1600" dirty="0">
                <a:ea typeface="宋体" panose="02010600030101010101" pitchFamily="2" charset="-122"/>
                <a:sym typeface="+mn-ea"/>
              </a:rPr>
              <a:t>Will the virtual trade show meet the existing and potential customers’ needs? </a:t>
            </a:r>
            <a:endParaRPr lang="en-US" altLang="zh-CN" sz="1600" dirty="0">
              <a:ea typeface="宋体" panose="02010600030101010101" pitchFamily="2" charset="-122"/>
            </a:endParaRPr>
          </a:p>
          <a:p>
            <a:pPr marL="711200" marR="0" lvl="0" indent="-285750" algn="just" defTabSz="914400" rtl="0">
              <a:lnSpc>
                <a:spcPct val="100000"/>
              </a:lnSpc>
              <a:spcBef>
                <a:spcPts val="0"/>
              </a:spcBef>
              <a:spcAft>
                <a:spcPts val="600"/>
              </a:spcAft>
              <a:buClrTx/>
              <a:buSzTx/>
              <a:buFont typeface="Arial" panose="020B0604020202020204" pitchFamily="34" charset="0"/>
              <a:buChar char="•"/>
              <a:defRPr/>
              <a:extLst>
                <a:ext uri="{35155182-B16C-46BC-9424-99874614C6A1}">
                  <wpsdc:marlchars xmlns:wpsdc="http://www.wps.cn/officeDocument/2017/drawingmlCustomData" val="400" checksum="582752650"/>
                </a:ext>
              </a:extLst>
            </a:pPr>
            <a:r>
              <a:rPr lang="en-US" altLang="zh-CN" sz="1600" dirty="0">
                <a:ea typeface="宋体" panose="02010600030101010101" pitchFamily="2" charset="-122"/>
                <a:sym typeface="+mn-ea"/>
              </a:rPr>
              <a:t>Is accurate information on the number of expected visitors available? </a:t>
            </a:r>
            <a:endParaRPr lang="en-US" altLang="zh-CN" sz="1600" dirty="0">
              <a:ea typeface="宋体" panose="02010600030101010101" pitchFamily="2" charset="-122"/>
            </a:endParaRPr>
          </a:p>
          <a:p>
            <a:pPr marL="711200" marR="0" lvl="0" indent="-285750" algn="just" defTabSz="914400" rtl="0">
              <a:lnSpc>
                <a:spcPct val="100000"/>
              </a:lnSpc>
              <a:spcBef>
                <a:spcPts val="0"/>
              </a:spcBef>
              <a:spcAft>
                <a:spcPts val="600"/>
              </a:spcAft>
              <a:buClrTx/>
              <a:buSzTx/>
              <a:buFont typeface="Arial" panose="020B0604020202020204" pitchFamily="34" charset="0"/>
              <a:buChar char="•"/>
              <a:defRPr/>
              <a:extLst>
                <a:ext uri="{35155182-B16C-46BC-9424-99874614C6A1}">
                  <wpsdc:marlchars xmlns:wpsdc="http://www.wps.cn/officeDocument/2017/drawingmlCustomData" val="400" checksum="582752650"/>
                </a:ext>
              </a:extLst>
            </a:pPr>
            <a:r>
              <a:rPr lang="en-US" altLang="zh-CN" sz="1600" dirty="0">
                <a:ea typeface="宋体" panose="02010600030101010101" pitchFamily="2" charset="-122"/>
                <a:sym typeface="+mn-ea"/>
              </a:rPr>
              <a:t>Are competitors participating in the fair?</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6813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120775" y="709385"/>
            <a:ext cx="74104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Successful Participation in a Virtual Trade Show</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06525"/>
            <a:ext cx="8159750" cy="315150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If these questions are largely answered with yes, an exhibitor should definitely consider participating.</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Investing in a virtual booth and getting to know the event technology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Before investing in the booth, an exhibitor should check out what the possibilities are at the fair. Getting to know the technology is essential! There might exist restrictions when it comes to creating a virtual booth—such as size limits for uploading photos and videos. Take the time to review all training materials, resources, event instructions, and schedules provided by the event organizers.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sym typeface="+mn-ea"/>
              </a:rPr>
              <a:t>Most trade fair platforms offer ready-to-use templates. An exhibitor should test out every link and familiarize himself/herself with the booth content. Don’t forget to practice all chat and matchmaking functions! In digital trade fairs, content needs to be clearer and stronger than anywhere else.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6813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120775" y="709385"/>
            <a:ext cx="74104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Successful Participation in a Virtual Trade Show</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06525"/>
            <a:ext cx="8159750" cy="263715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Studying the attendee list and making appointments before the fair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extLst>
                <a:ext uri="{35155182-B16C-46BC-9424-99874614C6A1}">
                  <wpsdc:marlchars xmlns:wpsdc="http://www.wps.cn/officeDocument/2017/drawingmlCustomData" val="0" checksum="0"/>
                </a:ext>
              </a:extLst>
            </a:pPr>
            <a:r>
              <a:rPr lang="en-US" altLang="zh-CN" sz="1600" dirty="0">
                <a:ea typeface="宋体" panose="02010600030101010101" pitchFamily="2" charset="-122"/>
              </a:rPr>
              <a:t>Most virtual fairs share the attendee list with exhibitors a few days prior to the event. Study the list and identify potential leads. Most virtual platforms allow exhibitors to book one-on-one meetings or offer a matchmaking tool. Make sure to start making appointments weeks before the event, as many of potential leads and existing customers will soon have a full agenda.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sym typeface="+mn-ea"/>
              </a:rPr>
              <a:t>Engaging in trade fair marketing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extLst>
                <a:ext uri="{35155182-B16C-46BC-9424-99874614C6A1}">
                  <wpsdc:marlchars xmlns:wpsdc="http://www.wps.cn/officeDocument/2017/drawingmlCustomData" val="0" checksum="0"/>
                </a:ext>
              </a:extLst>
            </a:pPr>
            <a:r>
              <a:rPr lang="en-US" altLang="zh-CN" sz="1600" dirty="0">
                <a:ea typeface="宋体" panose="02010600030101010101" pitchFamily="2" charset="-122"/>
                <a:sym typeface="+mn-ea"/>
              </a:rPr>
              <a:t>Before, during, and after the virtual fair, an exhibitor wants to draw attention from visitors to his/her booth as much as possible. Before the trade fair, an exhibitor can do this by using trade fairs hashtags on social channels. Invite existing customers, potential customers, suppliers, and other contacts that might also attend the event. Stay active on social media during the event as well. An exhibitor could even host a contest or a giveaway to draw extra attention to his/her booth. </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6813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120775" y="709385"/>
            <a:ext cx="74104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Successful Participation in a Virtual Trade Show</a:t>
            </a:r>
            <a:endParaRPr lang="zh-CN" altLang="en-US" sz="2000" b="1" dirty="0">
              <a:solidFill>
                <a:srgbClr val="0070C0"/>
              </a:solidFill>
              <a:latin typeface="Arial" panose="020B0604020202020204" pitchFamily="34" charset="0"/>
            </a:endParaRPr>
          </a:p>
        </p:txBody>
      </p:sp>
      <p:sp>
        <p:nvSpPr>
          <p:cNvPr id="3" name="矩形 7"/>
          <p:cNvSpPr txBox="1">
            <a:spLocks noChangeArrowheads="1"/>
          </p:cNvSpPr>
          <p:nvPr/>
        </p:nvSpPr>
        <p:spPr bwMode="auto">
          <a:xfrm>
            <a:off x="492125" y="1433830"/>
            <a:ext cx="8159750" cy="2582545"/>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Leads registration and follow-up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Arial" panose="020B0604020202020204" pitchFamily="34" charset="0"/>
              <a:buNone/>
              <a:defRPr/>
              <a:extLst>
                <a:ext uri="{35155182-B16C-46BC-9424-99874614C6A1}">
                  <wpsdc:marlchars xmlns:wpsdc="http://www.wps.cn/officeDocument/2017/drawingmlCustomData" val="0" checksum="0"/>
                </a:ext>
              </a:extLst>
            </a:pPr>
            <a:r>
              <a:rPr lang="en-US" altLang="zh-CN" sz="1600" dirty="0">
                <a:ea typeface="宋体" panose="02010600030101010101" pitchFamily="2" charset="-122"/>
              </a:rPr>
              <a:t>During a virtual fair, the organizer may have a Customer Relationship Management (CRM) system, to capture any potential leads directly. If not, exhibitors can have their own representatives register leads in a document. Take time to ensure effective follow-up on the contacts gathered during the virtual fair. Send a short, personalized email to all leads generated. Create trust and try to meet the expectations of the potential customer. This will increase chances for new business.</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14400" y="65286"/>
            <a:ext cx="6172200" cy="66813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TextBox 6"/>
          <p:cNvSpPr txBox="1">
            <a:spLocks noChangeArrowheads="1"/>
          </p:cNvSpPr>
          <p:nvPr/>
        </p:nvSpPr>
        <p:spPr bwMode="auto">
          <a:xfrm>
            <a:off x="1120775" y="709385"/>
            <a:ext cx="74104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Successful Participation in a Virtual Trade Show</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275431" y="1305889"/>
            <a:ext cx="8593138" cy="3359090"/>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CN" sz="18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template </a:t>
            </a:r>
            <a:r>
              <a:rPr kumimoji="0" lang="en-US" altLang="zh-CN" sz="1800" b="1" i="1"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a:t>
            </a:r>
            <a:r>
              <a:rPr kumimoji="0" lang="en-US" altLang="zh-CN"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 model or standard for making comparisons </a:t>
            </a:r>
            <a:r>
              <a:rPr kumimoji="0" lang="zh-CN" altLang="en-US"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模板 </a:t>
            </a:r>
            <a:endParaRPr kumimoji="0" lang="en-US" altLang="zh-CN"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lang="en-US" altLang="zh-CN" sz="1800" b="1" u="sng" dirty="0">
              <a:solidFill>
                <a:sysClr val="windowText" lastClr="000000"/>
              </a:solidFill>
              <a:latin typeface="Calibri" panose="020F0502020204030204"/>
              <a:ea typeface="宋体" panose="02010600030101010101" pitchFamily="2" charset="-122"/>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CN" sz="18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matchmaking </a:t>
            </a:r>
            <a:r>
              <a:rPr kumimoji="0" lang="en-US" altLang="zh-CN" sz="1800" b="1" i="1"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a:t>
            </a:r>
            <a:r>
              <a:rPr kumimoji="0" lang="en-US" altLang="zh-CN"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the activity to find a suitable thing for something else </a:t>
            </a:r>
            <a:r>
              <a:rPr kumimoji="0" lang="zh-CN" altLang="en-US"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匹配</a:t>
            </a:r>
            <a:endParaRPr kumimoji="0" lang="zh-CN" altLang="en-US"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endParaRPr kumimoji="0" lang="zh-CN" altLang="en-US" sz="18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CN" sz="1800" b="1" i="0" u="sng"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hashtag </a:t>
            </a:r>
            <a:r>
              <a:rPr kumimoji="0" lang="en-US" altLang="zh-CN" sz="1800" b="1" i="1"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n</a:t>
            </a:r>
            <a:r>
              <a:rPr kumimoji="0" lang="en-US" altLang="zh-CN"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 a word or phrase with the symbol “ # ” in front of it, used on social media </a:t>
            </a:r>
            <a:endParaRPr kumimoji="0" lang="en-US" altLang="zh-CN"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0" marR="0" lvl="0" indent="0" algn="just" defTabSz="914400" rtl="0" eaLnBrk="1" fontAlgn="base" latinLnBrk="0" hangingPunct="1">
              <a:lnSpc>
                <a:spcPct val="90000"/>
              </a:lnSpc>
              <a:spcBef>
                <a:spcPct val="20000"/>
              </a:spcBef>
              <a:spcAft>
                <a:spcPct val="0"/>
              </a:spcAft>
              <a:buClrTx/>
              <a:buSzTx/>
              <a:buNone/>
              <a:defRPr/>
            </a:pPr>
            <a:r>
              <a:rPr lang="en-US" altLang="zh-CN" sz="1800" b="1" dirty="0">
                <a:solidFill>
                  <a:sysClr val="windowText" lastClr="000000"/>
                </a:solidFill>
                <a:latin typeface="Calibri" panose="020F0502020204030204"/>
                <a:ea typeface="宋体" panose="02010600030101010101" pitchFamily="2" charset="-122"/>
              </a:rPr>
              <a:t>       </a:t>
            </a:r>
            <a:r>
              <a:rPr kumimoji="0" lang="en-US" altLang="zh-CN"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websites and apps so that you can search for all messages with the same  subject  </a:t>
            </a:r>
            <a:endParaRPr kumimoji="0" lang="en-US" altLang="zh-CN"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a:p>
            <a:pPr marL="0" marR="0" lvl="0" indent="0" algn="just" defTabSz="914400" rtl="0" eaLnBrk="1" fontAlgn="base" latinLnBrk="0" hangingPunct="1">
              <a:lnSpc>
                <a:spcPct val="90000"/>
              </a:lnSpc>
              <a:spcBef>
                <a:spcPct val="20000"/>
              </a:spcBef>
              <a:spcAft>
                <a:spcPct val="0"/>
              </a:spcAft>
              <a:buClrTx/>
              <a:buSzTx/>
              <a:buNone/>
              <a:defRPr/>
            </a:pPr>
            <a:r>
              <a:rPr lang="en-US" altLang="zh-CN" sz="1800" b="1" dirty="0">
                <a:solidFill>
                  <a:sysClr val="windowText" lastClr="000000"/>
                </a:solidFill>
                <a:latin typeface="Calibri" panose="020F0502020204030204"/>
                <a:ea typeface="宋体" panose="02010600030101010101" pitchFamily="2" charset="-122"/>
              </a:rPr>
              <a:t>      </a:t>
            </a:r>
            <a:r>
              <a:rPr kumimoji="0" lang="zh-CN" altLang="en-US"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rPr>
              <a:t>帖子主题</a:t>
            </a:r>
            <a:endParaRPr kumimoji="0" lang="zh-CN" altLang="en-US" sz="1800" b="1" i="0" strike="noStrike" kern="1200" cap="none" spc="0" normalizeH="0" baseline="0" noProof="0" dirty="0">
              <a:ln>
                <a:noFill/>
              </a:ln>
              <a:solidFill>
                <a:sysClr val="windowText" lastClr="000000"/>
              </a:solidFill>
              <a:effectLst/>
              <a:uLnTx/>
              <a:uFillTx/>
              <a:latin typeface="Calibri" panose="020F050202020403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00100" y="60690"/>
            <a:ext cx="2492375" cy="53279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graphicFrame>
        <p:nvGraphicFramePr>
          <p:cNvPr id="4" name="Group 39"/>
          <p:cNvGraphicFramePr/>
          <p:nvPr/>
        </p:nvGraphicFramePr>
        <p:xfrm>
          <a:off x="244475" y="1507881"/>
          <a:ext cx="8773468" cy="3574929"/>
        </p:xfrm>
        <a:graphic>
          <a:graphicData uri="http://schemas.openxmlformats.org/drawingml/2006/table">
            <a:tbl>
              <a:tblPr/>
              <a:tblGrid>
                <a:gridCol w="1059082"/>
                <a:gridCol w="7714386"/>
              </a:tblGrid>
              <a:tr h="422245">
                <a:tc gridSpan="2">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Successful Participation in a Virtual Trade Show</a:t>
                      </a:r>
                      <a:endParaRPr kumimoji="0" lang="zh-CN" altLang="en-US" sz="20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hMerge="1">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542834">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Tip 1</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Pct val="120000"/>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Setting clear objectives</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Pct val="120000"/>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2372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Tip 2</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Checking out what the possibilities are at the fair</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Testing out every link and familiarizing himself/herself with the booth content</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92364">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Tip 3</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Studying the list and identifying potential leads</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a:t>
                      </a:r>
                      <a:endPar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Tip 4</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rPr>
                        <a:t> Drawing visitors’ attention as much as possible.</a:t>
                      </a:r>
                      <a:endParaRPr kumimoji="0" lang="zh-CN" altLang="en-US" sz="16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24429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Tip 5</a:t>
                      </a:r>
                      <a:endParaRPr kumimoji="0" lang="zh-CN" altLang="en-US" sz="16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zh-CN" sz="1600" b="0" i="0" u="none" strike="noStrike" kern="1200" cap="none" normalizeH="0" baseline="0" dirty="0">
                          <a:ln>
                            <a:noFill/>
                          </a:ln>
                          <a:solidFill>
                            <a:schemeClr val="tx1"/>
                          </a:solidFill>
                          <a:effectLst/>
                          <a:latin typeface="Arial" panose="020B0604020202020204" pitchFamily="34" charset="0"/>
                          <a:ea typeface="宋体" panose="02010600030101010101" pitchFamily="2" charset="-122"/>
                          <a:cs typeface="+mn-cs"/>
                        </a:rPr>
                        <a:t>Capturing potential leads</a:t>
                      </a:r>
                      <a:endParaRPr kumimoji="0" lang="en-US" altLang="zh-CN" sz="1600" b="0" i="0" u="none" strike="noStrike" kern="1200" cap="none" normalizeH="0" baseline="0" dirty="0">
                        <a:ln>
                          <a:noFill/>
                        </a:ln>
                        <a:solidFill>
                          <a:schemeClr val="tx1"/>
                        </a:solidFill>
                        <a:effectLst/>
                        <a:latin typeface="Arial" panose="020B0604020202020204" pitchFamily="34" charset="0"/>
                        <a:ea typeface="宋体" panose="02010600030101010101" pitchFamily="2" charset="-122"/>
                        <a:cs typeface="+mn-cs"/>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defRPr/>
                      </a:pPr>
                      <a:r>
                        <a:rPr kumimoji="0" lang="en-US" altLang="zh-CN" sz="1600" b="0" i="0" u="none" strike="noStrike" kern="1200" cap="none" normalizeH="0" baseline="0" dirty="0">
                          <a:ln>
                            <a:noFill/>
                          </a:ln>
                          <a:solidFill>
                            <a:schemeClr val="tx1"/>
                          </a:solidFill>
                          <a:effectLst/>
                          <a:latin typeface="Arial" panose="020B0604020202020204" pitchFamily="34" charset="0"/>
                          <a:ea typeface="宋体" panose="02010600030101010101" pitchFamily="2" charset="-122"/>
                          <a:cs typeface="+mn-cs"/>
                        </a:rPr>
                        <a:t> </a:t>
                      </a:r>
                      <a:endParaRPr kumimoji="0" lang="en-US" altLang="zh-CN" sz="1600" b="0" i="0" u="none" strike="noStrike" kern="1200" cap="none" normalizeH="0" baseline="0" dirty="0">
                        <a:ln>
                          <a:noFill/>
                        </a:ln>
                        <a:solidFill>
                          <a:schemeClr val="tx1"/>
                        </a:solidFill>
                        <a:effectLst/>
                        <a:latin typeface="Arial" panose="020B0604020202020204" pitchFamily="34" charset="0"/>
                        <a:ea typeface="宋体" panose="02010600030101010101" pitchFamily="2" charset="-122"/>
                        <a:cs typeface="+mn-cs"/>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6" name="内容占位符 2"/>
          <p:cNvSpPr/>
          <p:nvPr/>
        </p:nvSpPr>
        <p:spPr bwMode="auto">
          <a:xfrm>
            <a:off x="375593" y="934134"/>
            <a:ext cx="8642350" cy="402046"/>
          </a:xfrm>
          <a:prstGeom prst="rect">
            <a:avLst/>
          </a:prstGeom>
          <a:solidFill>
            <a:schemeClr val="bg1"/>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form below with the information from the text.</a:t>
            </a:r>
            <a:endParaRPr lang="en-US" altLang="zh-CN" sz="2000" dirty="0">
              <a:solidFill>
                <a:srgbClr val="0070C0"/>
              </a:solidFill>
            </a:endParaRPr>
          </a:p>
        </p:txBody>
      </p:sp>
      <p:sp>
        <p:nvSpPr>
          <p:cNvPr id="9" name="TextBox 6"/>
          <p:cNvSpPr txBox="1">
            <a:spLocks noChangeArrowheads="1"/>
          </p:cNvSpPr>
          <p:nvPr/>
        </p:nvSpPr>
        <p:spPr bwMode="auto">
          <a:xfrm>
            <a:off x="1120776" y="482608"/>
            <a:ext cx="75152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Successful Participation in a Virtual Trade Show</a:t>
            </a:r>
            <a:endParaRPr lang="zh-CN" altLang="en-US" sz="2000" b="1" dirty="0">
              <a:solidFill>
                <a:srgbClr val="0070C0"/>
              </a:solidFill>
              <a:latin typeface="Arial" panose="020B0604020202020204" pitchFamily="34" charset="0"/>
            </a:endParaRPr>
          </a:p>
        </p:txBody>
      </p:sp>
      <p:sp>
        <p:nvSpPr>
          <p:cNvPr id="3" name="文本框 2"/>
          <p:cNvSpPr txBox="1"/>
          <p:nvPr/>
        </p:nvSpPr>
        <p:spPr>
          <a:xfrm>
            <a:off x="1597025" y="2190750"/>
            <a:ext cx="2619375" cy="304800"/>
          </a:xfrm>
          <a:prstGeom prst="rect">
            <a:avLst/>
          </a:prstGeom>
          <a:noFill/>
        </p:spPr>
        <p:txBody>
          <a:bodyPr wrap="square" rtlCol="0">
            <a:spAutoFit/>
          </a:bodyPr>
          <a:lstStyle/>
          <a:p>
            <a:pPr marR="0" lvl="0" algn="l" defTabSz="914400" rtl="0" eaLnBrk="1" fontAlgn="base" latinLnBrk="0" hangingPunct="1">
              <a:lnSpc>
                <a:spcPct val="100000"/>
              </a:lnSpc>
              <a:spcBef>
                <a:spcPct val="0"/>
              </a:spcBef>
              <a:spcAft>
                <a:spcPct val="0"/>
              </a:spcAft>
              <a:buClr>
                <a:schemeClr val="accent1">
                  <a:lumMod val="50000"/>
                </a:schemeClr>
              </a:buClr>
              <a:buSzPct val="120000"/>
            </a:pPr>
            <a:r>
              <a:rPr kumimoji="0" lang="en-US" altLang="zh-CN" sz="1400" b="0" i="0" u="sng" strike="noStrike" cap="none" normalizeH="0" baseline="0" dirty="0">
                <a:ln>
                  <a:noFill/>
                </a:ln>
                <a:solidFill>
                  <a:schemeClr val="tx1"/>
                </a:solidFill>
                <a:effectLst/>
                <a:latin typeface="Arial" panose="020B0604020202020204" pitchFamily="34" charset="0"/>
                <a:ea typeface="宋体" panose="02010600030101010101" pitchFamily="2" charset="-122"/>
              </a:rPr>
              <a:t>Choosing the right fair</a:t>
            </a:r>
            <a:endParaRPr kumimoji="0" lang="en-US" altLang="zh-CN" sz="1400" b="0" i="0" u="sng" strike="noStrike" cap="none" normalizeH="0" baseline="0" dirty="0">
              <a:ln>
                <a:noFill/>
              </a:ln>
              <a:solidFill>
                <a:schemeClr val="tx1"/>
              </a:solidFill>
              <a:effectLst/>
              <a:latin typeface="Arial" panose="020B0604020202020204" pitchFamily="34" charset="0"/>
              <a:ea typeface="宋体" panose="02010600030101010101" pitchFamily="2" charset="-122"/>
            </a:endParaRPr>
          </a:p>
        </p:txBody>
      </p:sp>
      <p:sp>
        <p:nvSpPr>
          <p:cNvPr id="5" name="文本框 4"/>
          <p:cNvSpPr txBox="1"/>
          <p:nvPr/>
        </p:nvSpPr>
        <p:spPr>
          <a:xfrm>
            <a:off x="1597025" y="2752724"/>
            <a:ext cx="4295775" cy="307777"/>
          </a:xfrm>
          <a:prstGeom prst="rect">
            <a:avLst/>
          </a:prstGeom>
          <a:noFill/>
        </p:spPr>
        <p:txBody>
          <a:bodyPr wrap="square" rtlCol="0">
            <a:spAutoFit/>
          </a:bodyPr>
          <a:lstStyle/>
          <a:p>
            <a:pPr marR="0" lvl="0" algn="l" defTabSz="914400" rtl="0" eaLnBrk="1" fontAlgn="base" latinLnBrk="0" hangingPunct="1">
              <a:lnSpc>
                <a:spcPct val="100000"/>
              </a:lnSpc>
              <a:spcBef>
                <a:spcPct val="0"/>
              </a:spcBef>
              <a:spcAft>
                <a:spcPct val="0"/>
              </a:spcAft>
              <a:buClrTx/>
              <a:buSzTx/>
              <a:defRPr/>
            </a:pPr>
            <a:r>
              <a:rPr kumimoji="0" lang="en-US" altLang="zh-CN" sz="1400" b="0" i="0" u="sng" strike="noStrike" cap="none" normalizeH="0" baseline="0" dirty="0">
                <a:ln>
                  <a:noFill/>
                </a:ln>
                <a:solidFill>
                  <a:schemeClr val="tx1"/>
                </a:solidFill>
                <a:effectLst/>
                <a:latin typeface="Arial" panose="020B0604020202020204" pitchFamily="34" charset="0"/>
                <a:ea typeface="宋体" panose="02010600030101010101" pitchFamily="2" charset="-122"/>
              </a:rPr>
              <a:t>Getting to know the technology</a:t>
            </a:r>
            <a:endParaRPr kumimoji="0" lang="en-US" altLang="zh-CN" sz="1400" b="0" i="0" u="sng" strike="noStrike" cap="none" normalizeH="0" baseline="0" dirty="0">
              <a:ln>
                <a:noFill/>
              </a:ln>
              <a:solidFill>
                <a:schemeClr val="tx1"/>
              </a:solidFill>
              <a:effectLst/>
              <a:latin typeface="Arial" panose="020B0604020202020204" pitchFamily="34" charset="0"/>
              <a:ea typeface="宋体" panose="02010600030101010101" pitchFamily="2" charset="-122"/>
            </a:endParaRPr>
          </a:p>
        </p:txBody>
      </p:sp>
      <p:sp>
        <p:nvSpPr>
          <p:cNvPr id="7" name="文本框 6"/>
          <p:cNvSpPr txBox="1"/>
          <p:nvPr/>
        </p:nvSpPr>
        <p:spPr>
          <a:xfrm>
            <a:off x="1597025" y="3270302"/>
            <a:ext cx="5410200" cy="307777"/>
          </a:xfrm>
          <a:prstGeom prst="rect">
            <a:avLst/>
          </a:prstGeom>
          <a:noFill/>
        </p:spPr>
        <p:txBody>
          <a:bodyPr wrap="square" rtlCol="0">
            <a:spAutoFit/>
          </a:bodyPr>
          <a:lstStyle/>
          <a:p>
            <a:pPr marR="0" lvl="0" algn="l" defTabSz="914400" rtl="0" eaLnBrk="1" fontAlgn="base" latinLnBrk="0" hangingPunct="1">
              <a:lnSpc>
                <a:spcPct val="100000"/>
              </a:lnSpc>
              <a:spcBef>
                <a:spcPct val="0"/>
              </a:spcBef>
              <a:spcAft>
                <a:spcPct val="0"/>
              </a:spcAft>
              <a:buClrTx/>
              <a:buSzTx/>
              <a:defRPr/>
            </a:pPr>
            <a:r>
              <a:rPr kumimoji="0" lang="en-US" altLang="zh-CN" sz="1400" b="0" i="0" u="sng" strike="noStrike" cap="none" normalizeH="0" baseline="0" dirty="0">
                <a:ln>
                  <a:noFill/>
                </a:ln>
                <a:solidFill>
                  <a:schemeClr val="tx1"/>
                </a:solidFill>
                <a:effectLst/>
                <a:latin typeface="Arial" panose="020B0604020202020204" pitchFamily="34" charset="0"/>
                <a:ea typeface="宋体" panose="02010600030101010101" pitchFamily="2" charset="-122"/>
              </a:rPr>
              <a:t>Practicing all chat and matchmaking functions</a:t>
            </a:r>
            <a:endParaRPr kumimoji="0" lang="en-US" altLang="zh-CN" sz="1400" b="0" i="0" u="sng" strike="noStrike" cap="none" normalizeH="0" baseline="0" dirty="0">
              <a:ln>
                <a:noFill/>
              </a:ln>
              <a:solidFill>
                <a:schemeClr val="tx1"/>
              </a:solidFill>
              <a:effectLst/>
              <a:latin typeface="Arial" panose="020B0604020202020204" pitchFamily="34" charset="0"/>
              <a:ea typeface="宋体" panose="02010600030101010101" pitchFamily="2" charset="-122"/>
            </a:endParaRPr>
          </a:p>
        </p:txBody>
      </p:sp>
      <p:sp>
        <p:nvSpPr>
          <p:cNvPr id="8" name="文本框 7"/>
          <p:cNvSpPr txBox="1"/>
          <p:nvPr/>
        </p:nvSpPr>
        <p:spPr>
          <a:xfrm>
            <a:off x="1597025" y="3826371"/>
            <a:ext cx="4229100" cy="307777"/>
          </a:xfrm>
          <a:prstGeom prst="rect">
            <a:avLst/>
          </a:prstGeom>
          <a:noFill/>
        </p:spPr>
        <p:txBody>
          <a:bodyPr wrap="square" rtlCol="0">
            <a:spAutoFit/>
          </a:bodyPr>
          <a:lstStyle/>
          <a:p>
            <a:pPr marR="0" lvl="0" algn="l" defTabSz="914400" rtl="0" eaLnBrk="1" fontAlgn="base" latinLnBrk="0" hangingPunct="1">
              <a:lnSpc>
                <a:spcPct val="100000"/>
              </a:lnSpc>
              <a:spcBef>
                <a:spcPct val="0"/>
              </a:spcBef>
              <a:spcAft>
                <a:spcPct val="0"/>
              </a:spcAft>
              <a:buClrTx/>
              <a:buSzTx/>
              <a:defRPr/>
            </a:pPr>
            <a:r>
              <a:rPr kumimoji="0" lang="en-US" altLang="zh-CN" sz="1400" b="0" i="0" u="sng" strike="noStrike" cap="none" normalizeH="0" baseline="0" dirty="0">
                <a:ln>
                  <a:noFill/>
                </a:ln>
                <a:solidFill>
                  <a:schemeClr val="tx1"/>
                </a:solidFill>
                <a:effectLst/>
                <a:latin typeface="Arial" panose="020B0604020202020204" pitchFamily="34" charset="0"/>
                <a:ea typeface="宋体" panose="02010600030101010101" pitchFamily="2" charset="-122"/>
              </a:rPr>
              <a:t>Making appointments weeks before the event</a:t>
            </a:r>
            <a:endParaRPr kumimoji="0" lang="en-US" altLang="zh-CN" sz="1400" b="0" i="0" u="sng" strike="noStrike" cap="none" normalizeH="0" baseline="0" dirty="0">
              <a:ln>
                <a:noFill/>
              </a:ln>
              <a:solidFill>
                <a:schemeClr val="tx1"/>
              </a:solidFill>
              <a:effectLst/>
              <a:latin typeface="Arial" panose="020B0604020202020204" pitchFamily="34" charset="0"/>
              <a:ea typeface="宋体" panose="02010600030101010101" pitchFamily="2" charset="-122"/>
            </a:endParaRPr>
          </a:p>
        </p:txBody>
      </p:sp>
      <p:sp>
        <p:nvSpPr>
          <p:cNvPr id="10" name="文本框 9"/>
          <p:cNvSpPr txBox="1"/>
          <p:nvPr/>
        </p:nvSpPr>
        <p:spPr>
          <a:xfrm>
            <a:off x="1597025" y="4779851"/>
            <a:ext cx="4257675" cy="307777"/>
          </a:xfrm>
          <a:prstGeom prst="rect">
            <a:avLst/>
          </a:prstGeom>
          <a:noFill/>
        </p:spPr>
        <p:txBody>
          <a:bodyPr wrap="square" rtlCol="0">
            <a:spAutoFit/>
          </a:bodyPr>
          <a:lstStyle/>
          <a:p>
            <a:pPr marR="0" lvl="0" algn="l" defTabSz="914400" rtl="0" eaLnBrk="1" fontAlgn="base" latinLnBrk="0" hangingPunct="1">
              <a:lnSpc>
                <a:spcPct val="100000"/>
              </a:lnSpc>
              <a:spcBef>
                <a:spcPct val="0"/>
              </a:spcBef>
              <a:spcAft>
                <a:spcPct val="0"/>
              </a:spcAft>
              <a:buClrTx/>
              <a:buSzTx/>
              <a:defRPr/>
            </a:pPr>
            <a:r>
              <a:rPr kumimoji="0" lang="en-US" altLang="zh-CN" sz="1400" b="0" i="0" u="sng" strike="noStrike" cap="none" normalizeH="0" baseline="0" dirty="0">
                <a:ln>
                  <a:noFill/>
                </a:ln>
                <a:solidFill>
                  <a:schemeClr val="tx1"/>
                </a:solidFill>
                <a:effectLst/>
                <a:latin typeface="Arial" panose="020B0604020202020204" pitchFamily="34" charset="0"/>
                <a:ea typeface="+mn-ea"/>
              </a:rPr>
              <a:t>Ensuring effective follow-up on the contacts</a:t>
            </a:r>
            <a:endParaRPr kumimoji="0" lang="en-US" altLang="zh-CN" sz="1400" b="0" i="0" u="sng" strike="noStrike" cap="none" normalizeH="0" baseline="0" dirty="0">
              <a:ln>
                <a:noFill/>
              </a:ln>
              <a:solidFill>
                <a:schemeClr val="tx1"/>
              </a:solidFill>
              <a:effectLst/>
              <a:latin typeface="Arial" panose="020B0604020202020204" pitchFamily="34" charset="0"/>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8"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85825" y="10795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7" name="内容占位符 2"/>
          <p:cNvSpPr/>
          <p:nvPr/>
        </p:nvSpPr>
        <p:spPr bwMode="auto">
          <a:xfrm>
            <a:off x="1027724" y="2117514"/>
            <a:ext cx="7153951" cy="110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Visit virtual exhibition websites, and get familiar with steps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of designing a virtual exhibition.</a:t>
            </a:r>
            <a:endParaRPr lang="en-US" altLang="zh-CN" sz="2000" dirty="0">
              <a:solidFill>
                <a:srgbClr val="0070C0"/>
              </a:solidFill>
            </a:endParaRPr>
          </a:p>
        </p:txBody>
      </p:sp>
      <p:sp>
        <p:nvSpPr>
          <p:cNvPr id="4" name="TextBox 6"/>
          <p:cNvSpPr txBox="1">
            <a:spLocks noChangeArrowheads="1"/>
          </p:cNvSpPr>
          <p:nvPr/>
        </p:nvSpPr>
        <p:spPr bwMode="auto">
          <a:xfrm>
            <a:off x="1054100" y="1075930"/>
            <a:ext cx="7848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Successful Participation in a Virtual Trade Show</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graphicFrame>
        <p:nvGraphicFramePr>
          <p:cNvPr id="2" name="Group 34"/>
          <p:cNvGraphicFramePr/>
          <p:nvPr/>
        </p:nvGraphicFramePr>
        <p:xfrm>
          <a:off x="311150" y="1658896"/>
          <a:ext cx="8680450" cy="2320606"/>
        </p:xfrm>
        <a:graphic>
          <a:graphicData uri="http://schemas.openxmlformats.org/drawingml/2006/table">
            <a:tbl>
              <a:tblPr/>
              <a:tblGrid>
                <a:gridCol w="2301875"/>
                <a:gridCol w="6378575"/>
              </a:tblGrid>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rgbClr val="000000"/>
                          </a:solidFill>
                          <a:effectLst/>
                          <a:latin typeface="Arial" panose="020B0604020202020204" pitchFamily="34" charset="0"/>
                          <a:ea typeface="宋体" panose="02010600030101010101" pitchFamily="2" charset="-122"/>
                        </a:rPr>
                        <a:t>Steps</a:t>
                      </a:r>
                      <a:endParaRPr kumimoji="0" lang="zh-CN" altLang="en-US" sz="1800" b="1"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Details</a:t>
                      </a:r>
                      <a:endParaRPr kumimoji="0" lang="zh-CN" altLang="en-US" sz="1800" b="1"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r>
              <a:tr h="63142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Create pre-event promotions</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576055">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Design a virtual </a:t>
                      </a:r>
                      <a:endPar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exhibition booth</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6" name="内容占位符 2"/>
          <p:cNvSpPr/>
          <p:nvPr/>
        </p:nvSpPr>
        <p:spPr bwMode="auto">
          <a:xfrm>
            <a:off x="1044575" y="714025"/>
            <a:ext cx="7534275" cy="691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800" dirty="0">
                <a:solidFill>
                  <a:srgbClr val="996600"/>
                </a:solidFill>
                <a:latin typeface="Arial" panose="020B0604020202020204" pitchFamily="34" charset="0"/>
              </a:rPr>
              <a:t>Suppose you are going to participate in a virtual exhibition. Write out the details of standing out your booth in the virtual exhibition.</a:t>
            </a:r>
            <a:endParaRPr lang="en-US" altLang="zh-CN" sz="1800" dirty="0">
              <a:solidFill>
                <a:srgbClr val="996600"/>
              </a:solidFill>
              <a:latin typeface="Arial" panose="020B0604020202020204" pitchFamily="34" charset="0"/>
            </a:endParaRPr>
          </a:p>
        </p:txBody>
      </p:sp>
      <p:sp>
        <p:nvSpPr>
          <p:cNvPr id="3" name="文本框 2"/>
          <p:cNvSpPr txBox="1"/>
          <p:nvPr/>
        </p:nvSpPr>
        <p:spPr>
          <a:xfrm>
            <a:off x="2832100" y="2241550"/>
            <a:ext cx="6042025" cy="1077218"/>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collaborating with the virtual trade show speakers </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creating a brochure for the booth with company’s logo and one-liner content </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organizing pre-event registration</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5" name="文本框 4"/>
          <p:cNvSpPr txBox="1"/>
          <p:nvPr/>
        </p:nvSpPr>
        <p:spPr>
          <a:xfrm>
            <a:off x="2860675" y="3384550"/>
            <a:ext cx="6188075" cy="584775"/>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choosing eye-catching designs and layouts for the virtual booth </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making the brand memorable for visitors</a:t>
            </a:r>
            <a:endParaRPr kumimoji="0" lang="zh-CN" altLang="en-US"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p:nvPr/>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graphicFrame>
        <p:nvGraphicFramePr>
          <p:cNvPr id="2" name="Group 34"/>
          <p:cNvGraphicFramePr/>
          <p:nvPr/>
        </p:nvGraphicFramePr>
        <p:xfrm>
          <a:off x="339538" y="1923395"/>
          <a:ext cx="8633012" cy="1771966"/>
        </p:xfrm>
        <a:graphic>
          <a:graphicData uri="http://schemas.openxmlformats.org/drawingml/2006/table">
            <a:tbl>
              <a:tblPr/>
              <a:tblGrid>
                <a:gridCol w="2283012"/>
                <a:gridCol w="6350000"/>
              </a:tblGrid>
              <a:tr h="491806">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cap="none" normalizeH="0" baseline="0" dirty="0">
                          <a:ln>
                            <a:noFill/>
                          </a:ln>
                          <a:solidFill>
                            <a:srgbClr val="000000"/>
                          </a:solidFill>
                          <a:effectLst/>
                          <a:latin typeface="Arial" panose="020B0604020202020204" pitchFamily="34" charset="0"/>
                          <a:ea typeface="宋体" panose="02010600030101010101" pitchFamily="2" charset="-122"/>
                        </a:rPr>
                        <a:t>Steps</a:t>
                      </a:r>
                      <a:endParaRPr kumimoji="0" lang="zh-CN" altLang="en-US" sz="1800" b="1"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800" b="1"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Details</a:t>
                      </a:r>
                      <a:endParaRPr kumimoji="0" lang="zh-CN" altLang="en-US" sz="1800" b="1"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381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CEB68E"/>
                    </a:solidFill>
                  </a:tcPr>
                </a:tc>
              </a:tr>
              <a:tr h="490752">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rPr>
                        <a:t>Host an educational session</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lvl1pPr marL="0" algn="l" defTabSz="685800" rtl="0" eaLnBrk="1" latinLnBrk="0" hangingPunct="1">
                        <a:spcBef>
                          <a:spcPct val="20000"/>
                        </a:spcBef>
                        <a:buFont typeface="Arial" panose="020B0604020202020204" pitchFamily="34" charset="0"/>
                        <a:defRPr sz="2800" kern="1200">
                          <a:solidFill>
                            <a:schemeClr val="tx1"/>
                          </a:solidFill>
                          <a:latin typeface="Calibri" panose="020F0502020204030204" pitchFamily="34" charset="0"/>
                          <a:ea typeface="宋体" panose="02010600030101010101" pitchFamily="2" charset="-122"/>
                        </a:defRPr>
                      </a:lvl1pPr>
                      <a:lvl2pPr marL="742950" indent="-285750" algn="l" defTabSz="685800" rtl="0" eaLnBrk="1" latinLnBrk="0" hangingPunct="1">
                        <a:spcBef>
                          <a:spcPct val="20000"/>
                        </a:spcBef>
                        <a:buFont typeface="Arial" panose="020B0604020202020204" pitchFamily="34" charset="0"/>
                        <a:defRPr sz="2400" kern="1200">
                          <a:solidFill>
                            <a:schemeClr val="tx1"/>
                          </a:solidFill>
                          <a:latin typeface="Calibri" panose="020F0502020204030204" pitchFamily="34" charset="0"/>
                          <a:ea typeface="宋体" panose="02010600030101010101" pitchFamily="2" charset="-122"/>
                        </a:defRPr>
                      </a:lvl2pPr>
                      <a:lvl3pPr marL="1143000" indent="-228600" algn="l" defTabSz="685800" rtl="0" eaLnBrk="1" latinLnBrk="0" hangingPunct="1">
                        <a:spcBef>
                          <a:spcPct val="20000"/>
                        </a:spcBef>
                        <a:buFont typeface="Arial" panose="020B0604020202020204" pitchFamily="34" charset="0"/>
                        <a:defRPr sz="2000" kern="1200">
                          <a:solidFill>
                            <a:schemeClr val="tx1"/>
                          </a:solidFill>
                          <a:latin typeface="Calibri" panose="020F0502020204030204" pitchFamily="34" charset="0"/>
                          <a:ea typeface="宋体" panose="02010600030101010101" pitchFamily="2" charset="-122"/>
                        </a:defRPr>
                      </a:lvl3pPr>
                      <a:lvl4pPr marL="16002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4pPr>
                      <a:lvl5pPr marL="2057400" indent="-228600" algn="l" defTabSz="685800" rtl="0" eaLnBrk="1" latinLnBrk="0" hangingPunct="1">
                        <a:spcBef>
                          <a:spcPct val="20000"/>
                        </a:spcBef>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5pPr>
                      <a:lvl6pPr marL="25146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6pPr>
                      <a:lvl7pPr marL="29718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7pPr>
                      <a:lvl8pPr marL="34290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8pPr>
                      <a:lvl9pPr marL="3886200" indent="-228600" algn="l" defTabSz="685800" rtl="0" eaLnBrk="1" fontAlgn="base" latinLnBrk="0" hangingPunct="1">
                        <a:spcBef>
                          <a:spcPct val="20000"/>
                        </a:spcBef>
                        <a:spcAft>
                          <a:spcPct val="0"/>
                        </a:spcAft>
                        <a:buFont typeface="Arial" panose="020B0604020202020204" pitchFamily="34" charset="0"/>
                        <a:defRPr sz="1400" kern="12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r h="490752">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GB" altLang="zh-CN" sz="1800" b="0" i="0" u="none" strike="noStrike" cap="none" normalizeH="0" baseline="0" dirty="0">
                          <a:ln>
                            <a:noFill/>
                          </a:ln>
                          <a:solidFill>
                            <a:srgbClr val="000000"/>
                          </a:solidFill>
                          <a:effectLst/>
                          <a:latin typeface="Arial" panose="020B0604020202020204" pitchFamily="34" charset="0"/>
                          <a:ea typeface="+mn-ea"/>
                        </a:rPr>
                        <a:t>Provide networking opportunities</a:t>
                      </a:r>
                      <a:endParaRPr kumimoji="0" lang="zh-CN" altLang="en-US" sz="1800" b="0" i="0" u="none" strike="noStrike" cap="none" normalizeH="0" baseline="0" dirty="0">
                        <a:ln>
                          <a:noFill/>
                        </a:ln>
                        <a:solidFill>
                          <a:srgbClr val="000000"/>
                        </a:solidFill>
                        <a:effectLst/>
                        <a:latin typeface="Arial" panose="020B0604020202020204" pitchFamily="34" charset="0"/>
                        <a:ea typeface="宋体" panose="02010600030101010101" pitchFamily="2" charset="-122"/>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pPr>
                      <a:endParaRPr kumimoji="0" lang="zh-CN" altLang="en-US"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anchor="ctr" horzOverflow="overflow">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a:noFill/>
                    </a:lnTlToBr>
                    <a:lnBlToTr>
                      <a:noFill/>
                    </a:lnBlToTr>
                    <a:solidFill>
                      <a:srgbClr val="F2ECE2"/>
                    </a:solidFill>
                  </a:tcPr>
                </a:tc>
              </a:tr>
            </a:tbl>
          </a:graphicData>
        </a:graphic>
      </p:graphicFrame>
      <p:sp>
        <p:nvSpPr>
          <p:cNvPr id="6" name="内容占位符 2"/>
          <p:cNvSpPr/>
          <p:nvPr/>
        </p:nvSpPr>
        <p:spPr bwMode="auto">
          <a:xfrm>
            <a:off x="1044575" y="714025"/>
            <a:ext cx="7534275" cy="691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800" dirty="0">
                <a:solidFill>
                  <a:srgbClr val="996600"/>
                </a:solidFill>
                <a:latin typeface="Arial" panose="020B0604020202020204" pitchFamily="34" charset="0"/>
              </a:rPr>
              <a:t>Suppose you are going to participate in a virtual exhibition. Write out the details of standing out your booth in the virtual exhibition.</a:t>
            </a:r>
            <a:endParaRPr lang="en-US" altLang="zh-CN" sz="1800" dirty="0">
              <a:solidFill>
                <a:srgbClr val="996600"/>
              </a:solidFill>
              <a:latin typeface="Arial" panose="020B0604020202020204" pitchFamily="34" charset="0"/>
            </a:endParaRPr>
          </a:p>
        </p:txBody>
      </p:sp>
      <p:sp>
        <p:nvSpPr>
          <p:cNvPr id="3" name="文本框 2"/>
          <p:cNvSpPr txBox="1"/>
          <p:nvPr/>
        </p:nvSpPr>
        <p:spPr>
          <a:xfrm>
            <a:off x="2622550" y="2489200"/>
            <a:ext cx="6391275" cy="523220"/>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telling attendees what can be offered and give them something educational </a:t>
            </a:r>
            <a:endParaRPr kumimoji="0" lang="en-US"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giving two or three tangible learning takeaways</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
        <p:nvSpPr>
          <p:cNvPr id="5" name="文本框 4"/>
          <p:cNvSpPr txBox="1"/>
          <p:nvPr/>
        </p:nvSpPr>
        <p:spPr>
          <a:xfrm>
            <a:off x="2622550" y="3117850"/>
            <a:ext cx="5924550" cy="523220"/>
          </a:xfrm>
          <a:prstGeom prst="rect">
            <a:avLst/>
          </a:prstGeom>
          <a:noFill/>
        </p:spPr>
        <p:txBody>
          <a:bodyPr wrap="square" rtlCol="0">
            <a:spAutoFit/>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GB" altLang="zh-CN" sz="1400" b="0" i="0" u="none" strike="noStrike" kern="1200" cap="none" normalizeH="0" baseline="0" dirty="0">
                <a:ln>
                  <a:noFill/>
                </a:ln>
                <a:solidFill>
                  <a:srgbClr val="000000"/>
                </a:solidFill>
                <a:effectLst/>
                <a:latin typeface="Arial" panose="020B0604020202020204" pitchFamily="34" charset="0"/>
                <a:ea typeface="+mn-ea"/>
                <a:cs typeface="+mn-cs"/>
              </a:rPr>
              <a:t>providing chat rooms and discussion panels </a:t>
            </a:r>
            <a:endParaRPr kumimoji="0" lang="en-GB" altLang="zh-CN" sz="1400" b="0" i="0" u="none" strike="noStrike" kern="1200" cap="none" normalizeH="0" baseline="0" dirty="0">
              <a:ln>
                <a:noFill/>
              </a:ln>
              <a:solidFill>
                <a:srgbClr val="000000"/>
              </a:solidFill>
              <a:effectLst/>
              <a:latin typeface="Arial" panose="020B0604020202020204" pitchFamily="34"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GB" altLang="zh-CN" sz="1400" b="0" i="0" u="none" strike="noStrike" kern="1200" cap="none" normalizeH="0" baseline="0" dirty="0">
                <a:ln>
                  <a:noFill/>
                </a:ln>
                <a:solidFill>
                  <a:srgbClr val="000000"/>
                </a:solidFill>
                <a:effectLst/>
                <a:latin typeface="Arial" panose="020B0604020202020204" pitchFamily="34" charset="0"/>
                <a:ea typeface="+mn-ea"/>
                <a:cs typeface="+mn-cs"/>
              </a:rPr>
              <a:t>giving the attendees a memorable experience</a:t>
            </a:r>
            <a:endParaRPr kumimoji="0" lang="zh-CN" altLang="en-US" sz="14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888998" y="862030"/>
            <a:ext cx="184377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14399" y="879565"/>
            <a:ext cx="81026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Preparing for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12773" y="1580803"/>
            <a:ext cx="7791451" cy="2586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the Sales Manager of </a:t>
            </a:r>
            <a:r>
              <a:rPr lang="en-US" altLang="zh-CN" sz="2000" dirty="0" err="1">
                <a:latin typeface="Arial" panose="020B0604020202020204" pitchFamily="34" charset="0"/>
              </a:rPr>
              <a:t>Saidel</a:t>
            </a:r>
            <a:r>
              <a:rPr lang="en-US" altLang="zh-CN" sz="2000" dirty="0">
                <a:latin typeface="Arial" panose="020B0604020202020204" pitchFamily="34" charset="0"/>
              </a:rPr>
              <a:t> Exhibition Co., Ltd., a famous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international convention and exhibition company </a:t>
            </a:r>
            <a:endParaRPr lang="en-US" altLang="zh-CN" sz="2000" dirty="0">
              <a:latin typeface="Arial" panose="020B0604020202020204" pitchFamily="34" charset="0"/>
            </a:endParaRPr>
          </a:p>
          <a:p>
            <a:pPr>
              <a:buFont typeface="Arial" panose="020B0604020202020204" pitchFamily="34" charset="0"/>
              <a:buNone/>
            </a:pPr>
            <a:endParaRPr lang="en-US" altLang="zh-CN" sz="2000" u="sng"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Jane Wen: </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the Marketing Manager of </a:t>
            </a:r>
            <a:r>
              <a:rPr lang="en-US" altLang="zh-CN" sz="2000" dirty="0" err="1">
                <a:latin typeface="Arial" panose="020B0604020202020204" pitchFamily="34" charset="0"/>
              </a:rPr>
              <a:t>Taggcast</a:t>
            </a:r>
            <a:r>
              <a:rPr lang="en-US" altLang="zh-CN" sz="2000" dirty="0">
                <a:latin typeface="Arial" panose="020B0604020202020204" pitchFamily="34" charset="0"/>
              </a:rPr>
              <a:t> Inc., a company producing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   and selling electronics</a:t>
            </a:r>
            <a:endParaRPr lang="zh-CN" altLang="en-US" sz="2000" dirty="0"/>
          </a:p>
        </p:txBody>
      </p:sp>
      <p:pic>
        <p:nvPicPr>
          <p:cNvPr id="3" name="Unit 7 Part 2 Dialog 1">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568575" y="4326690"/>
            <a:ext cx="4064000" cy="2254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8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4" y="1689099"/>
            <a:ext cx="8044214" cy="325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1. Since we don’t have any relevant experience, what can we do to gain success in such a virtual show?</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2. certain preparations are similar to those required for a traditional trade fair.</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3. You may want to develop your own creative idea of a virtual booth that’s aesthetic and eye-catching.</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4. Your sales representatives need to familiarize themselves with the technology</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5. I will have my sales representatives examine them…</a:t>
            </a:r>
            <a:endParaRPr lang="en-US" altLang="zh-CN" sz="18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962926" y="873156"/>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8" name="内容占位符 4"/>
          <p:cNvSpPr/>
          <p:nvPr/>
        </p:nvSpPr>
        <p:spPr bwMode="auto">
          <a:xfrm>
            <a:off x="914399" y="879565"/>
            <a:ext cx="81026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Preparing for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62926" y="873156"/>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14399" y="879565"/>
            <a:ext cx="81026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Preparing for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466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Now I am considering participating in your virtual trade show. </a:t>
            </a:r>
            <a:r>
              <a:rPr lang="en-US" altLang="zh-CN" sz="1600" u="sng" dirty="0">
                <a:latin typeface="Arial" panose="020B0604020202020204" pitchFamily="34" charset="0"/>
              </a:rPr>
              <a:t>Since we don’t have any relevant experience, what can we do to gain success in such a virtual show</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Well, </a:t>
            </a:r>
            <a:r>
              <a:rPr lang="en-US" altLang="zh-CN" sz="1600" u="sng" dirty="0">
                <a:latin typeface="Arial" panose="020B0604020202020204" pitchFamily="34" charset="0"/>
              </a:rPr>
              <a:t>certain preparations are similar to those required for a traditional trade fair</a:t>
            </a:r>
            <a:r>
              <a:rPr lang="en-US" altLang="zh-CN" sz="1600" dirty="0">
                <a:latin typeface="Arial" panose="020B0604020202020204" pitchFamily="34" charset="0"/>
              </a:rPr>
              <a:t>. You still need to do the usual pre-show marketing, such as contacting existing customers and potential buyers. It’s particularly important for a virtual show to increase your leads.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You mean asking them to attend or visit the virtual show?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Yes, exactly.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62926" y="873156"/>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14399" y="879565"/>
            <a:ext cx="81026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Preparing for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466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Jane:</a:t>
            </a:r>
            <a:r>
              <a:rPr lang="en-US" altLang="zh-CN" sz="1600" dirty="0">
                <a:latin typeface="Arial" panose="020B0604020202020204" pitchFamily="34" charset="0"/>
                <a:sym typeface="+mn-ea"/>
              </a:rPr>
              <a:t> But even in the usual marketing preparation, something should be different from the virtual fair, I assume?</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Indeed. The biggest difference is that instead of giving out a location, you provide a web link along with the time of the fair. In a virtual world, it’s more difficult to attract visitors. So preparing a program of small conferences and workshops is crucial.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I see. What about the booth design in the virtual show?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Don’t worry. We provide you with a variety of booth options, equipped with spaces where you can put images, videos, and even website pages.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62926" y="873156"/>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14399" y="879565"/>
            <a:ext cx="81026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Preparing for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466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Jane:</a:t>
            </a:r>
            <a:r>
              <a:rPr lang="en-US" altLang="zh-CN" sz="1600" dirty="0">
                <a:latin typeface="Arial" panose="020B0604020202020204" pitchFamily="34" charset="0"/>
                <a:sym typeface="+mn-ea"/>
              </a:rPr>
              <a:t> And we need to prepare such materials, I assume?</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Correct. </a:t>
            </a:r>
            <a:r>
              <a:rPr lang="en-US" altLang="zh-CN" sz="1600" u="sng" dirty="0">
                <a:latin typeface="Arial" panose="020B0604020202020204" pitchFamily="34" charset="0"/>
              </a:rPr>
              <a:t>You may want to develop your own creative idea of a virtual booth that’s aesthetic and eye-catching.</a:t>
            </a:r>
            <a:r>
              <a:rPr lang="en-US" altLang="zh-CN" sz="1600" dirty="0">
                <a:latin typeface="Arial" panose="020B0604020202020204" pitchFamily="34" charset="0"/>
              </a:rPr>
              <a:t> To start with, you need to prepare pictures, videos, and other electronic files related to your exhibits.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How is that accomplished?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We will send you a brochure, with specific instructions in regard to how to make and upload these files.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That will be very helpful. What else do I need to do?</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04537" y="11630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962926" y="873156"/>
            <a:ext cx="181519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8" name="内容占位符 4"/>
          <p:cNvSpPr/>
          <p:nvPr/>
        </p:nvSpPr>
        <p:spPr bwMode="auto">
          <a:xfrm>
            <a:off x="914399" y="879565"/>
            <a:ext cx="81026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Preparing for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466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a:t>
            </a:r>
            <a:r>
              <a:rPr lang="en-US" altLang="zh-CN" sz="1600" u="sng" dirty="0">
                <a:latin typeface="Arial" panose="020B0604020202020204" pitchFamily="34" charset="0"/>
              </a:rPr>
              <a:t>Your sales representatives need to familiarize themselves with the technology</a:t>
            </a:r>
            <a:r>
              <a:rPr lang="en-US" altLang="zh-CN" sz="1600" dirty="0">
                <a:latin typeface="Arial" panose="020B0604020202020204" pitchFamily="34" charset="0"/>
              </a:rPr>
              <a:t>—how to launch online chatting, how to invite attendees to a chatting room, etc. And test runs are highly recommended.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I see. Could you send the instructions to my email? </a:t>
            </a:r>
            <a:r>
              <a:rPr lang="en-US" altLang="zh-CN" sz="1600" u="sng" dirty="0">
                <a:latin typeface="Arial" panose="020B0604020202020204" pitchFamily="34" charset="0"/>
              </a:rPr>
              <a:t>I will have my sales representatives examine them</a:t>
            </a:r>
            <a:r>
              <a:rPr lang="en-US" altLang="zh-CN" sz="1600" dirty="0">
                <a:latin typeface="Arial" panose="020B0604020202020204" pitchFamily="34" charset="0"/>
              </a:rPr>
              <a:t> and they will probably send you more questions.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No problem. Along with the instructions I will send you the link to our online registration form. You can fill that in and we can get the process started right away.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Great. Thank you for all this information.</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95012" y="136855"/>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1124850" y="925409"/>
            <a:ext cx="19104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5" name="内容占位符 2"/>
          <p:cNvSpPr/>
          <p:nvPr/>
        </p:nvSpPr>
        <p:spPr bwMode="auto">
          <a:xfrm>
            <a:off x="778476" y="196367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823852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pairs. Act as Jane Wen and Chris Davis and role-play the dialog.</a:t>
            </a:r>
            <a:endParaRPr lang="en-US" altLang="zh-CN" sz="2000" dirty="0">
              <a:solidFill>
                <a:srgbClr val="0070C0"/>
              </a:solidFill>
            </a:endParaRPr>
          </a:p>
        </p:txBody>
      </p:sp>
      <p:sp>
        <p:nvSpPr>
          <p:cNvPr id="8" name="内容占位符 4"/>
          <p:cNvSpPr/>
          <p:nvPr/>
        </p:nvSpPr>
        <p:spPr bwMode="auto">
          <a:xfrm>
            <a:off x="914399" y="879565"/>
            <a:ext cx="81026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Preparing for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4"/>
          <p:cNvSpPr/>
          <p:nvPr/>
        </p:nvSpPr>
        <p:spPr bwMode="auto">
          <a:xfrm>
            <a:off x="676274" y="1749798"/>
            <a:ext cx="7791451" cy="278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u="sng" dirty="0">
                <a:latin typeface="Arial" panose="020B0604020202020204" pitchFamily="34" charset="0"/>
              </a:rPr>
              <a:t>Jane Wen: </a:t>
            </a:r>
            <a:endParaRPr lang="en-US" altLang="zh-CN" sz="2000" u="sng" dirty="0">
              <a:latin typeface="Arial" panose="020B0604020202020204" pitchFamily="34" charset="0"/>
            </a:endParaRPr>
          </a:p>
          <a:p>
            <a:pPr marL="0" indent="0">
              <a:buFont typeface="Arial" panose="020B0604020202020204" pitchFamily="34" charse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Taggcast</a:t>
            </a:r>
            <a:r>
              <a:rPr lang="en-US" altLang="zh-CN" sz="2000" dirty="0">
                <a:latin typeface="Arial" panose="020B0604020202020204" pitchFamily="34" charset="0"/>
              </a:rPr>
              <a:t> Inc., a company producing and selling electronics </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Reeves Johnson: </a:t>
            </a:r>
            <a:endParaRPr lang="en-US" altLang="zh-CN" sz="2000" u="sng"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head of the Purchasing Department of an IT company</a:t>
            </a:r>
            <a:endParaRPr lang="en-US" altLang="zh-CN" sz="2000" dirty="0">
              <a:latin typeface="Arial" panose="020B0604020202020204" pitchFamily="34" charset="0"/>
            </a:endParaRPr>
          </a:p>
        </p:txBody>
      </p:sp>
      <p:sp>
        <p:nvSpPr>
          <p:cNvPr id="4"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400253" y="828593"/>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pic>
        <p:nvPicPr>
          <p:cNvPr id="6" name="Unit 7 Part 2 Dialog 2">
            <a:hlinkClick r:id="" action="ppaction://media"/>
          </p:cNvPr>
          <p:cNvPicPr>
            <a:picLocks noChangeAspect="1"/>
          </p:cNvPicPr>
          <p:nvPr>
            <a:videoFile r:link="rId2"/>
            <p:extLst>
              <p:ext uri="{DAA4B4D4-6D71-4841-9C94-3DE7FCFB9230}">
                <p14:media xmlns:p14="http://schemas.microsoft.com/office/powerpoint/2010/main" r:embed="rId3"/>
              </p:ext>
            </p:extLst>
          </p:nvPr>
        </p:nvPicPr>
        <p:blipFill>
          <a:blip r:embed="rId4"/>
          <a:stretch>
            <a:fillRect/>
          </a:stretch>
        </p:blipFill>
        <p:spPr>
          <a:xfrm>
            <a:off x="2473325" y="4307419"/>
            <a:ext cx="4064000" cy="228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20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37862"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3" name="内容占位符 4"/>
          <p:cNvSpPr/>
          <p:nvPr/>
        </p:nvSpPr>
        <p:spPr bwMode="auto">
          <a:xfrm>
            <a:off x="676274" y="1906429"/>
            <a:ext cx="8044214" cy="2611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1. We are venturing into this new and popular format.</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2. We can arrange face-to-face meetings in advance.</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3. This technology sounds a little overwhelming.</a:t>
            </a:r>
            <a:endParaRPr lang="en-US" altLang="zh-CN" sz="1800" dirty="0">
              <a:latin typeface="Arial" panose="020B0604020202020204" pitchFamily="34" charset="0"/>
            </a:endParaRPr>
          </a:p>
          <a:p>
            <a:pPr>
              <a:buFont typeface="Arial" panose="020B0604020202020204" pitchFamily="34" charset="0"/>
              <a:buNone/>
            </a:pPr>
            <a:r>
              <a:rPr lang="en-US" altLang="zh-CN" sz="1800" dirty="0">
                <a:latin typeface="Arial" panose="020B0604020202020204" pitchFamily="34" charset="0"/>
              </a:rPr>
              <a:t>4. But our interface is quite intuitive—the webpage looks like a real exhibition hall.</a:t>
            </a:r>
            <a:endParaRPr lang="en-US" altLang="zh-CN" sz="1800" dirty="0">
              <a:latin typeface="Arial" panose="020B0604020202020204" pitchFamily="34" charset="0"/>
            </a:endParaRPr>
          </a:p>
        </p:txBody>
      </p:sp>
      <p:sp>
        <p:nvSpPr>
          <p:cNvPr id="5"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sp>
        <p:nvSpPr>
          <p:cNvPr id="8"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10" name="内容占位符 4"/>
          <p:cNvSpPr/>
          <p:nvPr/>
        </p:nvSpPr>
        <p:spPr bwMode="auto">
          <a:xfrm>
            <a:off x="354698" y="819635"/>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400253" y="828593"/>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466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Good morning, Mr. Johnson. This is Jane.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a:t>
            </a:r>
            <a:r>
              <a:rPr lang="en-US" altLang="zh-CN" sz="1600" dirty="0">
                <a:latin typeface="Arial" panose="020B0604020202020204" pitchFamily="34" charset="0"/>
              </a:rPr>
              <a:t> Hi, Jane. How is everything?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Great. I am preparing for the virtual show in December. We would like to invite you to attend the event.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a:t>
            </a:r>
            <a:r>
              <a:rPr lang="en-US" altLang="zh-CN" sz="1600" dirty="0">
                <a:latin typeface="Arial" panose="020B0604020202020204" pitchFamily="34" charset="0"/>
              </a:rPr>
              <a:t> Actually, I was just making my schedule for exhibition visits. But you just mentioned it’s a virtual show? That’s quite new.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True. </a:t>
            </a:r>
            <a:r>
              <a:rPr lang="en-US" altLang="zh-CN" sz="1600" u="sng" dirty="0">
                <a:latin typeface="Arial" panose="020B0604020202020204" pitchFamily="34" charset="0"/>
              </a:rPr>
              <a:t>We are venturing into this new and popular format</a:t>
            </a:r>
            <a:r>
              <a:rPr lang="en-US" altLang="zh-CN" sz="1600" dirty="0">
                <a:latin typeface="Arial" panose="020B0604020202020204" pitchFamily="34" charset="0"/>
              </a:rPr>
              <a:t>, hoping that a virtual show can make everything easier for customers. Instead of traveling all the way to the venue, you only need to make a few clicks on the website.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400253" y="828593"/>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466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a:t>
            </a:r>
            <a:r>
              <a:rPr lang="en-US" altLang="zh-CN" sz="1600" dirty="0">
                <a:latin typeface="Arial" panose="020B0604020202020204" pitchFamily="34" charset="0"/>
              </a:rPr>
              <a:t> But I won’t be able to really see or touch the products.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To compensate for that, our virtual booth allows you to see 3D displays of our new products. You can rotate and examine the exhibits closely.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a:t>
            </a:r>
            <a:r>
              <a:rPr lang="en-US" altLang="zh-CN" sz="1600" dirty="0">
                <a:latin typeface="Arial" panose="020B0604020202020204" pitchFamily="34" charset="0"/>
              </a:rPr>
              <a:t> Sounds cool. Will I be able to talk to the salesperson directly?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Yes. </a:t>
            </a:r>
            <a:r>
              <a:rPr lang="en-US" altLang="zh-CN" sz="1600" u="sng" dirty="0">
                <a:latin typeface="Arial" panose="020B0604020202020204" pitchFamily="34" charset="0"/>
              </a:rPr>
              <a:t>We can arrange face-to-face meetings in advance.</a:t>
            </a:r>
            <a:r>
              <a:rPr lang="en-US" altLang="zh-CN" sz="1600" dirty="0">
                <a:latin typeface="Arial" panose="020B0604020202020204" pitchFamily="34" charset="0"/>
              </a:rPr>
              <a:t> Though you need to register and log in online first.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 </a:t>
            </a:r>
            <a:r>
              <a:rPr lang="en-US" altLang="zh-CN" sz="1600" dirty="0">
                <a:latin typeface="Arial" panose="020B0604020202020204" pitchFamily="34" charset="0"/>
              </a:rPr>
              <a:t>That’s not much trouble. But I will surely miss face-to-face discussions with other buyers!</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400253" y="828593"/>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466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There are virtual meeting rooms that you can jump in for instant communication. In addition, we can also have one-on-one purchase meeting.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 </a:t>
            </a:r>
            <a:r>
              <a:rPr lang="en-US" altLang="zh-CN" sz="1600" dirty="0">
                <a:latin typeface="Arial" panose="020B0604020202020204" pitchFamily="34" charset="0"/>
              </a:rPr>
              <a:t>And most importantly, how do I make enquiries and find the ideal products?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That is also done online. You can post either oriented enquiries to specific suppliers, or non-oriented enquiries. Then the system will match you to potential exhibitors.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a:t>
            </a:r>
            <a:r>
              <a:rPr lang="en-US" altLang="zh-CN" sz="1600" dirty="0">
                <a:latin typeface="Arial" panose="020B0604020202020204" pitchFamily="34" charset="0"/>
              </a:rPr>
              <a:t> I can see you really make a great effort to prepare for this virtual show. But all </a:t>
            </a:r>
            <a:r>
              <a:rPr lang="en-US" altLang="zh-CN" sz="1600" u="sng" dirty="0">
                <a:latin typeface="Arial" panose="020B0604020202020204" pitchFamily="34" charset="0"/>
              </a:rPr>
              <a:t>this technology sounds a little overwhelming</a:t>
            </a:r>
            <a:r>
              <a:rPr lang="en-US" altLang="zh-CN" sz="1600" dirty="0">
                <a:latin typeface="Arial" panose="020B0604020202020204" pitchFamily="34" charset="0"/>
              </a:rPr>
              <a:t>. I can imagine I’ll feel quite disoriented.</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txBox="1"/>
          <p:nvPr/>
        </p:nvSpPr>
        <p:spPr>
          <a:xfrm>
            <a:off x="1080737" y="116828"/>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4"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3" name="内容占位符 4"/>
          <p:cNvSpPr/>
          <p:nvPr/>
        </p:nvSpPr>
        <p:spPr bwMode="auto">
          <a:xfrm>
            <a:off x="400253" y="828593"/>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
        <p:nvSpPr>
          <p:cNvPr id="7" name="内容占位符 4"/>
          <p:cNvSpPr/>
          <p:nvPr/>
        </p:nvSpPr>
        <p:spPr bwMode="auto">
          <a:xfrm>
            <a:off x="676275" y="1724660"/>
            <a:ext cx="7791450" cy="256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 </a:t>
            </a:r>
            <a:r>
              <a:rPr lang="en-US" altLang="zh-CN" sz="1600" dirty="0">
                <a:latin typeface="Arial" panose="020B0604020202020204" pitchFamily="34" charset="0"/>
              </a:rPr>
              <a:t>Truth be told, I shared your concern. </a:t>
            </a:r>
            <a:r>
              <a:rPr lang="en-US" altLang="zh-CN" sz="1600" u="sng" dirty="0">
                <a:latin typeface="Arial" panose="020B0604020202020204" pitchFamily="34" charset="0"/>
              </a:rPr>
              <a:t>But our interface is quite intuitive—the web page looks like a real exhibition hall.</a:t>
            </a:r>
            <a:r>
              <a:rPr lang="en-US" altLang="zh-CN" sz="1600" dirty="0">
                <a:latin typeface="Arial" panose="020B0604020202020204" pitchFamily="34" charset="0"/>
              </a:rPr>
              <a:t> You can check out the website and pictures I sent you previously.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a:t>
            </a:r>
            <a:r>
              <a:rPr lang="en-US" altLang="zh-CN" sz="1600" dirty="0">
                <a:latin typeface="Arial" panose="020B0604020202020204" pitchFamily="34" charset="0"/>
              </a:rPr>
              <a:t> Oh. I see them in my email. The pictures do look appealing.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Exactly. You can move around in the virtual hall with your clicks, quite similar to what you do with a map on your phone.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Reeves:</a:t>
            </a:r>
            <a:r>
              <a:rPr lang="en-US" altLang="zh-CN" sz="1600" dirty="0">
                <a:latin typeface="Arial" panose="020B0604020202020204" pitchFamily="34" charset="0"/>
              </a:rPr>
              <a:t> I think I would like to come to the show.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Jane:</a:t>
            </a:r>
            <a:r>
              <a:rPr lang="en-US" altLang="zh-CN" sz="1600" dirty="0">
                <a:latin typeface="Arial" panose="020B0604020202020204" pitchFamily="34" charset="0"/>
              </a:rPr>
              <a:t> Great! I will send you a formal invitation, along with more details. And please feel free to contact me whenever you have any questions.</a:t>
            </a:r>
            <a:endParaRPr lang="en-US" altLang="zh-CN" sz="1600" dirty="0">
              <a:latin typeface="Arial" panose="020B0604020202020204" pitchFamily="34" charset="0"/>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71549" y="79874"/>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778476" y="194462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6" name="内容占位符 2"/>
          <p:cNvSpPr/>
          <p:nvPr/>
        </p:nvSpPr>
        <p:spPr bwMode="auto">
          <a:xfrm>
            <a:off x="778476" y="2598716"/>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pairs. Act as Jane Wen and Reeves Johnson and role-</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play the dialog.</a:t>
            </a:r>
            <a:endParaRPr lang="en-US" altLang="zh-CN" sz="2000" dirty="0">
              <a:solidFill>
                <a:srgbClr val="0070C0"/>
              </a:solidFill>
            </a:endParaRPr>
          </a:p>
        </p:txBody>
      </p:sp>
      <p:sp>
        <p:nvSpPr>
          <p:cNvPr id="8"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10" name="内容占位符 4"/>
          <p:cNvSpPr/>
          <p:nvPr/>
        </p:nvSpPr>
        <p:spPr bwMode="auto">
          <a:xfrm>
            <a:off x="392798" y="828593"/>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1023587" y="168189"/>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778476" y="1944619"/>
            <a:ext cx="7711006" cy="971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a:t>
            </a:r>
            <a:endParaRPr lang="en-US" altLang="zh-CN" sz="2000" dirty="0">
              <a:solidFill>
                <a:srgbClr val="0070C0"/>
              </a:solidFill>
            </a:endParaRPr>
          </a:p>
          <a:p>
            <a:pPr>
              <a:buFont typeface="Arial" panose="020B0604020202020204" pitchFamily="34" charset="0"/>
              <a:buNone/>
            </a:pPr>
            <a:r>
              <a:rPr lang="en-US" altLang="zh-CN" sz="2000" dirty="0">
                <a:solidFill>
                  <a:srgbClr val="0070C0"/>
                </a:solidFill>
              </a:rPr>
              <a:t>             of Ms. Liu and Mr. Thompson.</a:t>
            </a:r>
            <a:endParaRPr lang="en-US" altLang="zh-CN" sz="2000" dirty="0">
              <a:solidFill>
                <a:srgbClr val="0070C0"/>
              </a:solidFill>
            </a:endParaRPr>
          </a:p>
        </p:txBody>
      </p:sp>
      <p:sp>
        <p:nvSpPr>
          <p:cNvPr id="6" name="内容占位符 2"/>
          <p:cNvSpPr/>
          <p:nvPr/>
        </p:nvSpPr>
        <p:spPr bwMode="auto">
          <a:xfrm>
            <a:off x="778476" y="2916454"/>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Ms. Liu is the Marketing Manager of </a:t>
            </a:r>
            <a:r>
              <a:rPr lang="en-US" altLang="zh-CN" sz="2000" dirty="0" err="1"/>
              <a:t>Hidia</a:t>
            </a:r>
            <a:r>
              <a:rPr lang="en-US" altLang="zh-CN" sz="2000" dirty="0"/>
              <a:t> Electronic Technology Co., Ltd., a company producing and selling screws. The company is going to attend China Fastener Show Online, and Ms. Liu is calling Mr. John Thompson, the head of the Purchasing Department of a construction company, to invite him to visit the virtual exhibition and her company’s booth.</a:t>
            </a:r>
            <a:endParaRPr lang="en-US" altLang="zh-CN" sz="2000" dirty="0"/>
          </a:p>
        </p:txBody>
      </p:sp>
      <p:sp>
        <p:nvSpPr>
          <p:cNvPr id="8"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10" name="内容占位符 4"/>
          <p:cNvSpPr/>
          <p:nvPr/>
        </p:nvSpPr>
        <p:spPr bwMode="auto">
          <a:xfrm>
            <a:off x="366219" y="790493"/>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909287" y="116231"/>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内容占位符 2"/>
          <p:cNvSpPr/>
          <p:nvPr/>
        </p:nvSpPr>
        <p:spPr bwMode="auto">
          <a:xfrm>
            <a:off x="778476" y="1944620"/>
            <a:ext cx="7711006"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 Fastener Show Online </a:t>
            </a:r>
            <a:r>
              <a:rPr lang="zh-CN" altLang="en-US" sz="2000" b="1" dirty="0">
                <a:solidFill>
                  <a:srgbClr val="0070C0"/>
                </a:solidFill>
              </a:rPr>
              <a:t>中国紧固件线上展览会</a:t>
            </a:r>
            <a:endParaRPr lang="en-US" altLang="zh-CN" sz="2000" dirty="0">
              <a:solidFill>
                <a:srgbClr val="0070C0"/>
              </a:solidFill>
            </a:endParaRPr>
          </a:p>
        </p:txBody>
      </p:sp>
      <p:sp>
        <p:nvSpPr>
          <p:cNvPr id="6" name="内容占位符 2"/>
          <p:cNvSpPr/>
          <p:nvPr/>
        </p:nvSpPr>
        <p:spPr bwMode="auto">
          <a:xfrm>
            <a:off x="778476" y="2571750"/>
            <a:ext cx="7964789" cy="2035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Making full use of 18-year experience in B2B platform operation and 13-year experience in Fastener Expo Shanghai, China Fastener show Online devotes all efforts to link the needs of upstream and downstream enterprises at home and abroad. The highlights of the exhibition include one-on-one purchase meetings, eight-day around-the-clock visiting, and cloud factory visiting. A combination of the technology helps attendees reduce costs and seal deals more efficiently.</a:t>
            </a:r>
            <a:endParaRPr lang="en-US" altLang="zh-CN" sz="2000" dirty="0"/>
          </a:p>
        </p:txBody>
      </p:sp>
      <p:sp>
        <p:nvSpPr>
          <p:cNvPr id="8" name="圆角矩形 6">
            <a:hlinkClick r:id="rId1" action="ppaction://hlinkfile"/>
          </p:cNvPr>
          <p:cNvSpPr>
            <a:spLocks noChangeArrowheads="1"/>
          </p:cNvSpPr>
          <p:nvPr/>
        </p:nvSpPr>
        <p:spPr bwMode="auto">
          <a:xfrm>
            <a:off x="886726" y="882342"/>
            <a:ext cx="178662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10" name="内容占位符 4"/>
          <p:cNvSpPr/>
          <p:nvPr/>
        </p:nvSpPr>
        <p:spPr bwMode="auto">
          <a:xfrm>
            <a:off x="366219" y="790493"/>
            <a:ext cx="878930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Inviting potential buyers to the virtual exhibition</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61661" y="108005"/>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ea typeface="宋体" panose="02010600030101010101" pitchFamily="2" charset="-122"/>
                <a:cs typeface="+mn-cs"/>
              </a:rPr>
              <a:t>Designing and Filling in a Booth Application 			Form for a Virtual Exhibition</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714499" y="1217301"/>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Work in groups of four. Search the Internet for information on a virtual exhibition.</a:t>
            </a:r>
            <a:endParaRPr lang="en-US" altLang="zh-CN" sz="1800" b="1" dirty="0">
              <a:solidFill>
                <a:srgbClr val="663300"/>
              </a:solidFill>
            </a:endParaRPr>
          </a:p>
        </p:txBody>
      </p:sp>
      <p:sp>
        <p:nvSpPr>
          <p:cNvPr id="4" name="圆角矩形 6">
            <a:hlinkClick r:id="rId1"/>
          </p:cNvPr>
          <p:cNvSpPr>
            <a:spLocks noChangeArrowheads="1"/>
          </p:cNvSpPr>
          <p:nvPr/>
        </p:nvSpPr>
        <p:spPr bwMode="auto">
          <a:xfrm>
            <a:off x="438148" y="1254467"/>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1</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14498" y="2117384"/>
            <a:ext cx="7053263" cy="118716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Two of you take the role as the staff of an exhibition organizing committee, and the other two as the employees of an exhibiting company. The two organizing staff design a booth application form for a virtual exhibition. Refer to Sample Study and make sure that all the key elements are included.</a:t>
            </a:r>
            <a:endParaRPr lang="en-US" altLang="zh-CN" sz="1800" b="1" dirty="0">
              <a:solidFill>
                <a:srgbClr val="663300"/>
              </a:solidFill>
            </a:endParaRPr>
          </a:p>
        </p:txBody>
      </p:sp>
      <p:sp>
        <p:nvSpPr>
          <p:cNvPr id="6" name="圆角矩形 6">
            <a:hlinkClick r:id="rId1"/>
          </p:cNvPr>
          <p:cNvSpPr>
            <a:spLocks noChangeArrowheads="1"/>
          </p:cNvSpPr>
          <p:nvPr/>
        </p:nvSpPr>
        <p:spPr bwMode="auto">
          <a:xfrm>
            <a:off x="438148" y="2179154"/>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2</a:t>
            </a:r>
            <a:endParaRPr lang="en-US" altLang="zh-CN" sz="2000" b="1" dirty="0">
              <a:solidFill>
                <a:srgbClr val="663300"/>
              </a:solidFill>
              <a:latin typeface="Arial" panose="020B0604020202020204" pitchFamily="34" charset="0"/>
            </a:endParaRPr>
          </a:p>
        </p:txBody>
      </p:sp>
      <p:sp>
        <p:nvSpPr>
          <p:cNvPr id="9" name="Rectangle 5"/>
          <p:cNvSpPr txBox="1">
            <a:spLocks noChangeArrowheads="1"/>
          </p:cNvSpPr>
          <p:nvPr/>
        </p:nvSpPr>
        <p:spPr>
          <a:xfrm>
            <a:off x="1714498" y="3501278"/>
            <a:ext cx="7053263" cy="749674"/>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The two company employees fill in the application form and discuss how to prepare for a virtual exhibition.</a:t>
            </a:r>
            <a:endParaRPr lang="en-US" altLang="zh-CN" sz="1200" b="1" dirty="0">
              <a:solidFill>
                <a:srgbClr val="663300"/>
              </a:solidFill>
            </a:endParaRPr>
          </a:p>
        </p:txBody>
      </p:sp>
      <p:sp>
        <p:nvSpPr>
          <p:cNvPr id="10" name="圆角矩形 6">
            <a:hlinkClick r:id="rId1"/>
          </p:cNvPr>
          <p:cNvSpPr>
            <a:spLocks noChangeArrowheads="1"/>
          </p:cNvSpPr>
          <p:nvPr/>
        </p:nvSpPr>
        <p:spPr bwMode="auto">
          <a:xfrm>
            <a:off x="438149" y="3501278"/>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3</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txBox="1">
            <a:spLocks noChangeArrowheads="1"/>
          </p:cNvSpPr>
          <p:nvPr/>
        </p:nvSpPr>
        <p:spPr>
          <a:xfrm>
            <a:off x="1743075" y="1676400"/>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Illustrate the booth application form and virtual booth preparation of your group in class next time.</a:t>
            </a:r>
            <a:endParaRPr lang="en-US" altLang="zh-CN" sz="1800" b="1" dirty="0">
              <a:solidFill>
                <a:srgbClr val="663300"/>
              </a:solidFill>
            </a:endParaRPr>
          </a:p>
        </p:txBody>
      </p:sp>
      <p:sp>
        <p:nvSpPr>
          <p:cNvPr id="4" name="圆角矩形 6">
            <a:hlinkClick r:id="rId1"/>
          </p:cNvPr>
          <p:cNvSpPr>
            <a:spLocks noChangeArrowheads="1"/>
          </p:cNvSpPr>
          <p:nvPr/>
        </p:nvSpPr>
        <p:spPr bwMode="auto">
          <a:xfrm>
            <a:off x="438150" y="1638300"/>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4</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4" y="2507561"/>
            <a:ext cx="7053263" cy="6096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Font typeface="Arial" panose="020B0604020202020204" pitchFamily="34" charset="0"/>
              <a:buNone/>
            </a:pPr>
            <a:r>
              <a:rPr lang="en-US" altLang="zh-CN" sz="1600" dirty="0"/>
              <a:t>Give comments on the booth application forms and preparations of other groups in terms of content and creativity.</a:t>
            </a:r>
            <a:endParaRPr lang="en-US" altLang="zh-CN" sz="1800" b="1" dirty="0">
              <a:solidFill>
                <a:srgbClr val="663300"/>
              </a:solidFill>
            </a:endParaRPr>
          </a:p>
        </p:txBody>
      </p:sp>
      <p:sp>
        <p:nvSpPr>
          <p:cNvPr id="6" name="圆角矩形 6">
            <a:hlinkClick r:id="rId1"/>
          </p:cNvPr>
          <p:cNvSpPr>
            <a:spLocks noChangeArrowheads="1"/>
          </p:cNvSpPr>
          <p:nvPr/>
        </p:nvSpPr>
        <p:spPr bwMode="auto">
          <a:xfrm>
            <a:off x="438149" y="2507561"/>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5</a:t>
            </a:r>
            <a:endParaRPr lang="en-US" altLang="zh-CN" sz="2000" b="1" dirty="0">
              <a:solidFill>
                <a:srgbClr val="663300"/>
              </a:solidFill>
              <a:latin typeface="Arial" panose="020B0604020202020204" pitchFamily="34" charset="0"/>
            </a:endParaRPr>
          </a:p>
        </p:txBody>
      </p:sp>
      <p:sp>
        <p:nvSpPr>
          <p:cNvPr id="7" name="Rectangle 2"/>
          <p:cNvSpPr txBox="1"/>
          <p:nvPr/>
        </p:nvSpPr>
        <p:spPr>
          <a:xfrm>
            <a:off x="861661" y="108005"/>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dirty="0">
                <a:solidFill>
                  <a:srgbClr val="002060"/>
                </a:solidFill>
                <a:latin typeface="Calibri" panose="020F0502020204030204" pitchFamily="34" charset="0"/>
                <a:ea typeface="宋体" panose="02010600030101010101" pitchFamily="2" charset="-122"/>
                <a:cs typeface="+mn-cs"/>
              </a:rPr>
              <a:t>Designing and Filling in a Booth Application 			Form for a Virtual Exhibition</a:t>
            </a:r>
            <a:endParaRPr lang="zh-CN" altLang="en-US" sz="30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PPT</a:t>
            </a:r>
            <a:r>
              <a:rPr kumimoji="0" lang="zh-CN" altLang="en-US" sz="100" b="0" i="0" u="none" strike="noStrike" kern="0" cap="none" spc="0" normalizeH="0" baseline="0" noProof="0" dirty="0">
                <a:ln>
                  <a:noFill/>
                </a:ln>
                <a:solidFill>
                  <a:sysClr val="window" lastClr="FFFFFF"/>
                </a:solidFill>
                <a:effectLst/>
                <a:uLnTx/>
                <a:uFillTx/>
              </a:rPr>
              <a:t>论坛：</a:t>
            </a:r>
            <a:r>
              <a:rPr kumimoji="0" lang="en-US" altLang="zh-CN" sz="100" b="0" i="0" u="none" strike="noStrike" kern="0" cap="none" spc="0" normalizeH="0" baseline="0" noProof="0" dirty="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6" name="图片 55"/>
          <p:cNvPicPr>
            <a:picLocks noChangeAspect="1"/>
          </p:cNvPicPr>
          <p:nvPr/>
        </p:nvPicPr>
        <p:blipFill>
          <a:blip r:embed="rId1"/>
          <a:stretch>
            <a:fillRect/>
          </a:stretch>
        </p:blipFill>
        <p:spPr>
          <a:xfrm>
            <a:off x="-662" y="0"/>
            <a:ext cx="9144000" cy="5143500"/>
          </a:xfrm>
          <a:prstGeom prst="rect">
            <a:avLst/>
          </a:prstGeom>
        </p:spPr>
      </p:pic>
      <p:cxnSp>
        <p:nvCxnSpPr>
          <p:cNvPr id="57" name="直接连接符 56"/>
          <p:cNvCxnSpPr/>
          <p:nvPr/>
        </p:nvCxnSpPr>
        <p:spPr>
          <a:xfrm flipV="1">
            <a:off x="2587898" y="3386105"/>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7"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grpSp>
        <p:nvGrpSpPr>
          <p:cNvPr id="28" name="组合 27"/>
          <p:cNvGrpSpPr/>
          <p:nvPr/>
        </p:nvGrpSpPr>
        <p:grpSpPr>
          <a:xfrm>
            <a:off x="1337552" y="1523738"/>
            <a:ext cx="1995806" cy="1989470"/>
            <a:chOff x="3841256" y="473794"/>
            <a:chExt cx="1448395" cy="1443797"/>
          </a:xfrm>
        </p:grpSpPr>
        <p:grpSp>
          <p:nvGrpSpPr>
            <p:cNvPr id="29" name="组合 28"/>
            <p:cNvGrpSpPr/>
            <p:nvPr/>
          </p:nvGrpSpPr>
          <p:grpSpPr>
            <a:xfrm>
              <a:off x="3841256" y="473794"/>
              <a:ext cx="1448395" cy="1443797"/>
              <a:chOff x="4319641" y="1941261"/>
              <a:chExt cx="1463132" cy="1458487"/>
            </a:xfrm>
          </p:grpSpPr>
          <p:sp>
            <p:nvSpPr>
              <p:cNvPr id="31" name="Oval 19"/>
              <p:cNvSpPr>
                <a:spLocks noChangeArrowheads="1"/>
              </p:cNvSpPr>
              <p:nvPr/>
            </p:nvSpPr>
            <p:spPr bwMode="auto">
              <a:xfrm>
                <a:off x="4319641" y="1941261"/>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32" name="Oval 19"/>
              <p:cNvSpPr>
                <a:spLocks noChangeArrowheads="1"/>
              </p:cNvSpPr>
              <p:nvPr/>
            </p:nvSpPr>
            <p:spPr bwMode="auto">
              <a:xfrm>
                <a:off x="4456021" y="2074813"/>
                <a:ext cx="1203628" cy="1199808"/>
              </a:xfrm>
              <a:prstGeom prst="ellipse">
                <a:avLst/>
              </a:prstGeom>
              <a:solidFill>
                <a:srgbClr val="028EC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30" name="TextBox 17"/>
            <p:cNvSpPr txBox="1"/>
            <p:nvPr/>
          </p:nvSpPr>
          <p:spPr>
            <a:xfrm>
              <a:off x="4008589" y="867087"/>
              <a:ext cx="134063" cy="681247"/>
            </a:xfrm>
            <a:prstGeom prst="rect">
              <a:avLst/>
            </a:prstGeom>
            <a:noFill/>
            <a:effectLst>
              <a:innerShdw blurRad="63500" dist="1752600">
                <a:prstClr val="black">
                  <a:alpha val="50000"/>
                </a:prstClr>
              </a:innerShdw>
            </a:effectLst>
          </p:spPr>
          <p:txBody>
            <a:bodyPr wrap="none" rtlCol="0">
              <a:spAutoFit/>
            </a:bodyPr>
            <a:lstStyle/>
            <a:p>
              <a:endParaRPr lang="zh-CN" altLang="en-US" sz="5500" spc="-150" dirty="0">
                <a:solidFill>
                  <a:schemeClr val="bg1"/>
                </a:solidFill>
                <a:effectLst>
                  <a:outerShdw blurRad="38100" dist="38100" dir="2700000" algn="tl">
                    <a:srgbClr val="000000">
                      <a:alpha val="43137"/>
                    </a:srgbClr>
                  </a:outerShdw>
                </a:effectLst>
                <a:latin typeface="Impact" panose="020B0806030902050204" pitchFamily="34" charset="0"/>
                <a:ea typeface="华康俪金黑W8" panose="020B0809000000000000" pitchFamily="49" charset="-122"/>
              </a:endParaRPr>
            </a:p>
          </p:txBody>
        </p:sp>
      </p:grpSp>
      <p:sp>
        <p:nvSpPr>
          <p:cNvPr id="33" name="TextBox 10"/>
          <p:cNvSpPr txBox="1"/>
          <p:nvPr/>
        </p:nvSpPr>
        <p:spPr>
          <a:xfrm>
            <a:off x="3370937" y="1825537"/>
            <a:ext cx="3015184" cy="684803"/>
          </a:xfrm>
          <a:prstGeom prst="rect">
            <a:avLst/>
          </a:prstGeom>
          <a:noFill/>
        </p:spPr>
        <p:txBody>
          <a:bodyPr wrap="none" lIns="68580" tIns="34290" rIns="68580" bIns="34290">
            <a:spAutoFit/>
          </a:bodyPr>
          <a:lstStyle/>
          <a:p>
            <a:pPr fontAlgn="auto">
              <a:spcBef>
                <a:spcPts val="0"/>
              </a:spcBef>
              <a:spcAft>
                <a:spcPts val="0"/>
              </a:spcAft>
              <a:defRPr/>
            </a:pPr>
            <a:r>
              <a:rPr lang="en-US" altLang="zh-CN" sz="4000" b="1" dirty="0">
                <a:solidFill>
                  <a:srgbClr val="028EC9"/>
                </a:solidFill>
                <a:latin typeface="微软雅黑" panose="020B0503020204020204" pitchFamily="34" charset="-122"/>
                <a:ea typeface="微软雅黑" panose="020B0503020204020204" pitchFamily="34" charset="-122"/>
              </a:rPr>
              <a:t>Thank you!</a:t>
            </a:r>
            <a:endParaRPr lang="zh-CN" altLang="en-US" sz="4000" b="1" dirty="0">
              <a:solidFill>
                <a:srgbClr val="028EC9"/>
              </a:solidFill>
              <a:effectLst/>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31922" y="3034162"/>
            <a:ext cx="260166" cy="301792"/>
            <a:chOff x="3432489" y="3884617"/>
            <a:chExt cx="452438" cy="524828"/>
          </a:xfrm>
        </p:grpSpPr>
        <p:sp>
          <p:nvSpPr>
            <p:cNvPr id="38" name="六边形 37"/>
            <p:cNvSpPr/>
            <p:nvPr/>
          </p:nvSpPr>
          <p:spPr>
            <a:xfrm rot="16200000">
              <a:off x="3396294"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32"/>
            <p:cNvSpPr>
              <a:spLocks noEditPoints="1"/>
            </p:cNvSpPr>
            <p:nvPr/>
          </p:nvSpPr>
          <p:spPr bwMode="auto">
            <a:xfrm>
              <a:off x="3501561" y="4034548"/>
              <a:ext cx="314293" cy="22496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solidFill>
                  <a:prstClr val="black"/>
                </a:solidFill>
              </a:endParaRPr>
            </a:p>
          </p:txBody>
        </p:sp>
      </p:grpSp>
      <p:grpSp>
        <p:nvGrpSpPr>
          <p:cNvPr id="40" name="组合 39"/>
          <p:cNvGrpSpPr/>
          <p:nvPr/>
        </p:nvGrpSpPr>
        <p:grpSpPr>
          <a:xfrm>
            <a:off x="4264211" y="3034162"/>
            <a:ext cx="260166" cy="301792"/>
            <a:chOff x="2832796" y="3884617"/>
            <a:chExt cx="452438" cy="524828"/>
          </a:xfrm>
        </p:grpSpPr>
        <p:sp>
          <p:nvSpPr>
            <p:cNvPr id="41" name="六边形 40"/>
            <p:cNvSpPr/>
            <p:nvPr/>
          </p:nvSpPr>
          <p:spPr>
            <a:xfrm rot="16200000">
              <a:off x="2796601"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2" name="组合 41"/>
            <p:cNvGrpSpPr/>
            <p:nvPr/>
          </p:nvGrpSpPr>
          <p:grpSpPr>
            <a:xfrm>
              <a:off x="2918455" y="4034549"/>
              <a:ext cx="281120" cy="254373"/>
              <a:chOff x="8578850" y="285750"/>
              <a:chExt cx="817563" cy="739775"/>
            </a:xfrm>
            <a:solidFill>
              <a:schemeClr val="bg1"/>
            </a:solidFill>
            <a:effectLst>
              <a:outerShdw blurRad="38100" dist="38100" dir="2700000" algn="tl" rotWithShape="0">
                <a:prstClr val="black">
                  <a:alpha val="40000"/>
                </a:prstClr>
              </a:outerShdw>
            </a:effectLst>
          </p:grpSpPr>
          <p:sp>
            <p:nvSpPr>
              <p:cNvPr id="43"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45" name="组合 44"/>
          <p:cNvGrpSpPr/>
          <p:nvPr/>
        </p:nvGrpSpPr>
        <p:grpSpPr>
          <a:xfrm>
            <a:off x="4999633" y="3034162"/>
            <a:ext cx="260166" cy="301792"/>
            <a:chOff x="4172071" y="3884617"/>
            <a:chExt cx="452438" cy="524828"/>
          </a:xfrm>
        </p:grpSpPr>
        <p:sp>
          <p:nvSpPr>
            <p:cNvPr id="46" name="六边形 45"/>
            <p:cNvSpPr/>
            <p:nvPr/>
          </p:nvSpPr>
          <p:spPr>
            <a:xfrm rot="16200000">
              <a:off x="4135876"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7" name="Group 11"/>
            <p:cNvGrpSpPr>
              <a:grpSpLocks noChangeAspect="1"/>
            </p:cNvGrpSpPr>
            <p:nvPr/>
          </p:nvGrpSpPr>
          <p:grpSpPr bwMode="auto">
            <a:xfrm>
              <a:off x="4256444" y="4013642"/>
              <a:ext cx="306915" cy="266775"/>
              <a:chOff x="4838" y="1902"/>
              <a:chExt cx="497" cy="432"/>
            </a:xfrm>
            <a:solidFill>
              <a:schemeClr val="bg1"/>
            </a:solidFill>
            <a:effectLst>
              <a:outerShdw blurRad="38100" dist="38100" dir="2700000" algn="tl" rotWithShape="0">
                <a:prstClr val="black">
                  <a:alpha val="40000"/>
                </a:prstClr>
              </a:outerShdw>
            </a:effectLst>
          </p:grpSpPr>
          <p:sp>
            <p:nvSpPr>
              <p:cNvPr id="48"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51" name="组合 50"/>
          <p:cNvGrpSpPr/>
          <p:nvPr/>
        </p:nvGrpSpPr>
        <p:grpSpPr>
          <a:xfrm>
            <a:off x="5367343" y="3034162"/>
            <a:ext cx="260166" cy="301792"/>
            <a:chOff x="4707112" y="3884617"/>
            <a:chExt cx="452438" cy="524828"/>
          </a:xfrm>
        </p:grpSpPr>
        <p:sp>
          <p:nvSpPr>
            <p:cNvPr id="52" name="六边形 51"/>
            <p:cNvSpPr/>
            <p:nvPr/>
          </p:nvSpPr>
          <p:spPr>
            <a:xfrm rot="16200000">
              <a:off x="4670917" y="3920812"/>
              <a:ext cx="524828" cy="452438"/>
            </a:xfrm>
            <a:prstGeom prst="hexagon">
              <a:avLst/>
            </a:prstGeom>
            <a:solidFill>
              <a:srgbClr val="028EC9"/>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3" name="Freeform 18"/>
            <p:cNvSpPr>
              <a:spLocks noEditPoints="1"/>
            </p:cNvSpPr>
            <p:nvPr/>
          </p:nvSpPr>
          <p:spPr bwMode="auto">
            <a:xfrm>
              <a:off x="4781635" y="4032580"/>
              <a:ext cx="303392" cy="226429"/>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p>
          </p:txBody>
        </p:sp>
      </p:grpSp>
      <p:pic>
        <p:nvPicPr>
          <p:cNvPr id="3" name="图片 2"/>
          <p:cNvPicPr>
            <a:picLocks noChangeAspect="1"/>
          </p:cNvPicPr>
          <p:nvPr/>
        </p:nvPicPr>
        <p:blipFill>
          <a:blip r:embed="rId2"/>
          <a:stretch>
            <a:fillRect/>
          </a:stretch>
        </p:blipFill>
        <p:spPr>
          <a:xfrm>
            <a:off x="1386181" y="1540095"/>
            <a:ext cx="1917819" cy="1989876"/>
          </a:xfrm>
          <a:prstGeom prst="ellipse">
            <a:avLst/>
          </a:prstGeom>
          <a:ln>
            <a:noFill/>
          </a:ln>
          <a:effectLst>
            <a:softEdge rad="112500"/>
          </a:effectLst>
        </p:spPr>
      </p:pic>
      <p:pic>
        <p:nvPicPr>
          <p:cNvPr id="54" name="图片 53"/>
          <p:cNvPicPr>
            <a:picLocks noChangeAspect="1"/>
          </p:cNvPicPr>
          <p:nvPr/>
        </p:nvPicPr>
        <p:blipFill>
          <a:blip r:embed="rId3" cstate="screen"/>
          <a:stretch>
            <a:fillRect/>
          </a:stretch>
        </p:blipFill>
        <p:spPr>
          <a:xfrm>
            <a:off x="1403936" y="2839616"/>
            <a:ext cx="2061741" cy="381921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Click="0" advTm="0">
        <p14:flip dir="r"/>
      </p:transition>
    </mc:Choice>
    <mc:Fallback>
      <p:transition spd="slow" advClick="0" advTm="0">
        <p:fade/>
      </p:transition>
    </mc:Fallback>
  </mc:AlternateContent>
</p:sld>
</file>

<file path=ppt/tags/tag1.xml><?xml version="1.0" encoding="utf-8"?>
<p:tagLst xmlns:p="http://schemas.openxmlformats.org/presentationml/2006/main">
  <p:tag name="ISPRING_ULTRA_SCORM_COURSE_ID" val="DED0E57C-33B6-46D7-B7C1-EE56C629DF8D"/>
  <p:tag name="ISPRING_SCORM_RATE_SLIDES" val="1"/>
  <p:tag name="ISPRINGONLINEFOLDERID" val="0"/>
  <p:tag name="ISPRINGONLINEFOLDERPATH" val="Content List"/>
  <p:tag name="ISPRINGCLOUDFOLDERID" val="0"/>
  <p:tag name="ISPRINGCLOUDFOLDERPATH" val="Content List"/>
  <p:tag name="ISPRING_PLAYERS_CUSTOMIZATION" val="UEsDBBQAAgAIAMqlp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KpaZ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Mqlpk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yqWm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yqWm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yqWm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yqWm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yqWm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yqWmSG7UU1AADQAAvxwAABcAAAB1bml2ZXJzYWwvdW5pdmVyc2FsLnBuZ+2YeVyS+fbHn8pW0/k5jWmmch2nvJXjVmpm6pRbNeOWmSuQmaOloia4Iert1miTS7cyZ8Jkrjaoqag5biw6jaMYKKiIGwIZgySIpoSoINyHu71+f9+//YMXz3k/3+0czjnfz4v7gf6+evtM9gEAoHfxgtdlANhRBgDb3+/ZBZL3MSOZ4Ne2tMu+5wECw3QeNHTizvmdA4CWUl1V9E7Q3ptyITwNAPR7tZ9t1OTaGwBgeuWi17krmTApN6D+C/kUdTbLrzufnJ94z/rO4VQri/C6/7M4531K99DOc58afxp6yesz50+3p/5Nx1LnMwOvL4j2h/Z4ZfhUjwYsCmRYFZ7B1XRjsitYaYZRH12gIVAom1ujZIVwRbRbJu4alYxthct5tfG+upRBVvDQ4IlmZn0sr9pedWb0FteqqB7qEcZ+kLaKqfYV3sIaXO60/x7Qfi4eaK1VrdBtOXtB69pj8ZsTqG8SnT8FDae6SvLK692QXyy3/fsNVztj8l6tDgD86ehxkBbevwSS61Xg8PwftvAW3sJbeAtv4S28hbfwFt7CW3gLb+Et/D/jUPXmUl4T+PQni/9hDe+g9ak4XCMsb1POTmO6dWS/u2919RO3j8NJNYRQaA+xEoUhycGZ2bIE9aJ8NTZoooe8QjuBRp3zi5QVrZPo3dbiDUjrg9USmmSiqSlXLcN1hK6mh0x0EDI63AHg1yF39ZqAky4asXipe4tLRFWyT5U3ZqUHdczbSHqaKNUr94xg8U1vpQTt+ILsdWE5Eyl4ap67Nsv2hWCQiyoPzTqzPg6HWR1MzpVh0wQulRl8jKK/XcNdys1gda6n183PpbYSh/qRGpXII9nEmcGXp0MzIF2FsYnYxTdWuJnOyoJnfCm50OqYryXwa+oY44fg/bTZiR41isRrfYbHKj4bS0KPuM6APtAjFlAUktzFi3K6R0IgMWC1GYLyRdJSd5oo5OH4uqGdUMnXqKfmb58pqW7H9N1IkuFUf1g5//bqt6SZg8LdHmuvp511bnWfacxKINoTFo0MbzkiVGeZnPlFS6OWIj8WmzgunMB09TNl0CcxkNnAcmm8DnA6ihKElovZq+urT5ASd8mcyxHUYfgf2BW0b2zGzzYPEJjL8s/JsJmJm5QLS/gfQx4ibdcSmGOq8902CeV0QUobV/RVPQVp+EgucyCL9e4SG8WibMtrM99aXqIiUXnGaMKJ0TnK93wlTzFtZzbO9R2NHTtThHP2C5WcXWRSv6dFpt7tbSnxAfJdL5ptG3NjVj5DcOO4Z2vwCAmCe6DK4ZT+gRnH7ScuzdmFUStpkTWIx8Kk0OWQGvpkE44K+31fjwHKMC7mmcPiJ4aJdEqJXInnpHMxX0B9NqMUrCRWcWcFkxTf8W5PQYxpMQBkPNpogCpM0d8T5TiUrOJZthQZhGv6rGy3ie0HUmrr9IFTS8fEVwaKKNGm8AxOcW3Urqub5P2tDnhIf2w6K/lBO0rxN8/yFgmSQ+BbEKkCeyR9F9Be72kRsJ725Guu0w/golVn9rdHajD3aTuKjda4nVMr3psN56v6dWmR9SRpN712waankMZFaSe6Cm3x80jOtfGhtJdiPh58glStfCXYmeuMqPU0mfALPheOi5W4f01NZVs0pA0wcXUNMqoFIVb9jbABDykofbqcRT2THDXePH+yDLtoWWATMzHvdQSY+ZGXIxtazZI/QXGiwbVpvFylNN11Qez6gCZslnR6IiVptdCqV3dSuT23agMPwR86WMMX0kzbnp8g9CcFd/TtoX7fToQe3/BdKx1oYBnAZWdRLmkNIQNDMuteRLvU/ZF19WK5Mqqc8+XxPI2S3yFK3sAOf3kYCFua5A/nksTtfQ1Y0ROzDb8N0B35dgw5DB6X9X7WTh8NnU7PiqqYHkdl3jxk4NIfMlCc2paRUuGRF8Tcw7Dn5nCKgQaZBBnczJbynsPBZIktCeQKiYn7OJ6oUipKXDrNV692tJVuokTliCng1+wClfJh9o7M+XURrse+GxY5KIChpW1s27x1OpsV4EGR36Yl5yk5h8uDPJiyJ8QGk9AaeioHybk+PtTqBy2PoK6TU80S3MSKiNINSrAgQclmytKtUV2oXIr/M1H4pfa+lAHRCe8jKUiuoCU4b4+HRiXT5P2B05DscOnE2B0AZcMaqsgh1qN699Rnw+DO2r84I21reDcIy4K217dLxWDRKlplvs3Sao55K6Iyqd+uAHqPl8PLFJAP38rZmaHXxojBnLBLMObEsALp9Tcvz/9nv9TJU9Y12ABX7qtt+TJenmZztQsJcSwaPmb4WJZleVw0XAeoPrICmAyIfVhvjsvXeZsSOBP/o2L7ONnxShiDtfiSc/SfOwZKnBmRRmUxOXGDwRJotEtV9iFmjBIxnX6fmIzk3DgQtNcUqsg0ddKLycmYnn+qB1RkGPBXI3od4vt5vRtdD2grVA/18oLKIMIxcV91iwKhP2DQzI1uIb1vf9OAjcNmGUsqvGIPcVK/6Zn5ThgWFK4oRmATPz/+l2qJeWkvPrpoyf9fThBFIxh24HJwarCP9Xhlm4mHb4B3ULj/SZuaw3MPTdDOVJG9L/LLT+5zQzr8vuWe5YwFSiImGsebVq0J2tTd32sw6jiIdo8DG8do0mM/L+EuCNitxaE9G+wps+tXRexOhPlb8uLy6UST/rXFX1hgTp5uQptzJ4jROW8GCysN7jpeSWSLjkkc5TkuqNy+kUSersv1X/wTeCbiD8P2uXCu048oWWKwJ3SphddWKam6DWNeljjCx3MmE4pxVL2qlZ6nvQSB/khjQM2dlsUGMCqloT1rfbZXmWdlg37meapl9qaCn+dU3HlXCvaH5pvGAhLLvyMReEu2qsyswthwffVklTQD/97CyhZqqs64w0+3Jg/6yIwmizzh5fyHxFIEdpCY1V4X3UBdM43fhPVOOgkUWd3+O2/qWQ6ImI/1Y5Qw5JVxTDXnKLaQdk/7k9fvNs98a20qKSEy2hImGPi6mwmVi6/yk8GCiWY1VyDcpdouxUALip2nRaOYseZj8U+Dwvuj6+nJedwjRXNulRL9vf+NuN14DI8V1useFI6OT6i9KfrBvECtD8b735nSFYj+PG+DhWu3mPp/+zAyd6ftl3UuK0//c69sppsiSgkWhYnTTj+jMsEw28Qnnj1spiaSF1oKXn0n5DEwKE6MtgT1ZCjCVeNeh+MilOlxkwTlWPuf5WlDJ8dJd3Ki0l18QE+rOOacQtrFTYHiTAPqUAlnBtQK9aFwDErOcF1KeUP+OPp1XIFLK2zzLxJzW+V781LJGGRgmQFzzuWu/xzpBAwrF1qZ72yJxwxPYt8RYJ5jp+jJ8Y0XXsp8E8eZkkFZyI1imW/Kz0SpvWRuCk+YuI0ei25GqSfpYQLqGWv2qTY/sUg4SxDcfunWnxWjNDeZ9OQaid1HkkqTvIQvuvNr3D27ivqJqZqPNR7P63DlAgh6oYVtWXp21Ee3o8fmRWe4InPKV5E580Jdy4a8Qczge/Zqi0Fu804TAvPhtmsvDWIHP5fEPUhaY1StkIYbmQu+HhsjU7BHLsYS6J3Yu2NZslNt2LUCD9Vs13ynKbHw3bdcQSyEK1g21vYgLEW9IZHKxMck7b3azkv58JuuNH2yrLZiBhQszn3X5z9/YV1DUi6SOPOdmyiDviEile7+3/uLlC2/pZzJfklMsgMFQIg8qWk+uumvtRWFNNdgo6CZBjR5oRp91twTTONrJFBqQT6u0+h4zi6wtwTLl6mQDu29dXvUTB2B+3uUz8BKWpl+HmXmP4fseHfx5dMRsBIn/TB4ArrEzZu7wSRm+Y9gk7unCJpuMIhqxwsKb7e8tV4IQufCJtkUDh8L1kTc0De0KbWp+lf8zGr4bkdtR/+O2wkAiKG0VelPkYpwZ2Zd18CEP9pXGMv9spsOK+pRCW3jbH8qH+kcoih4pOzlPiPOtdnV1fHI5Oe6f0asvv3rJ+2l5RhT5cNnxIUIH61DHgVqDY0DxXzXHLkU7scaQh8f1fh2MXhBWeF8ymTb73mrrbhGbWE7mbs6Jg2xoAc/eKDIavvKF2IH23etoMzs8N+UlZGQr48ttbj1Y5e1pyE/lrbOuq//8biVedV94311kpf+BAHqisXjG7OI9O1APr2W1+zW1zzTpuvv2JDwvGT5WxUvKLykjTpr/IhibHhfvk47s9DkX35ufSw44LnZwTCBzhEAqHnvQJnj93VDU2qaNO5VteRg8nL/4XorXM7KArx4UEw2mRjaAQApVgZloG7+HZQCAGAftBcAvlqgGcFzRkpAO9/vpVUTqFY1N323g4c/yn4c2r0+h03/AnyXeNktK1bOf83TCvbVILPw3vAr4x/YofC2A9qxDRup+52rXn3X1KPOlgvL4e0nQRmfElcPa0Co+M0Rm5DJXy+rPV2/OQ/OBi56+3sRzl+78w9QSwMEFAACAAgAyqWmSLE0Q2lKAAAAagAAABsAAAB1bml2ZXJzYWwvdW5pdmVyc2FsLnBuZy54bWyzsa/IzVEoSy0qzszPs1Uy1DNQsrfj5bIpKEoty0wtV6gAihnpGUCAkkIlKrc8M6Ukw1bJwtIYIZaRmpmeUWKrZGZuABfUBxoJAFBLAQIAABQAAgAIAMqlpkgVDq0oZAQAAAcRAAAdAAAAAAAAAAEAAAAAAAAAAAB1bml2ZXJzYWwvY29tbW9uX21lc3NhZ2VzLmxuZ1BLAQIAABQAAgAIAMqlpkgIfgsjKQMAAIYMAAAnAAAAAAAAAAEAAAAAAJ8EAAB1bml2ZXJzYWwvZmxhc2hfcHVibGlzaGluZ19zZXR0aW5ncy54bWxQSwECAAAUAAIACADKpaZItfwJZLoCAABVCgAAIQAAAAAAAAABAAAAAAANCAAAdW5pdmVyc2FsL2ZsYXNoX3NraW5fc2V0dGluZ3MueG1sUEsBAgAAFAACAAgAyqWmSCqWD2f+AgAAlwsAACYAAAAAAAAAAQAAAAAABgsAAHVuaXZlcnNhbC9odG1sX3B1Ymxpc2hpbmdfc2V0dGluZ3MueG1sUEsBAgAAFAACAAgAyqWmSGhxUpGaAQAAHwYAAB8AAAAAAAAAAQAAAAAASA4AAHVuaXZlcnNhbC9odG1sX3NraW5fc2V0dGluZ3MuanNQSwECAAAUAAIACADKpaZIPTwv0cEAAADlAQAAGgAAAAAAAAABAAAAAAAfEAAAdW5pdmVyc2FsL2kxOG5fcHJlc2V0cy54bWxQSwECAAAUAAIACADKpaZImvmWZGsAAABrAAAAHAAAAAAAAAABAAAAAAAYEQAAdW5pdmVyc2FsL2xvY2FsX3NldHRpbmdzLnhtbFBLAQIAABQAAgAIAESUV0cjtE77+wIAALAIAAAUAAAAAAAAAAEAAAAAAL0RAAB1bml2ZXJzYWwvcGxheWVyLnhtbFBLAQIAABQAAgAIAMqlpkiwhyP0bAEAAPcCAAApAAAAAAAAAAEAAAAAAOoUAAB1bml2ZXJzYWwvc2tpbl9jdXN0b21pemF0aW9uX3NldHRpbmdzLnhtbFBLAQIAABQAAgAIAMqlpkhu1FNQAA0AAL8cAAAXAAAAAAAAAAAAAAAAAJ0WAAB1bml2ZXJzYWwvdW5pdmVyc2FsLnBuZ1BLAQIAABQAAgAIAMqlpkixNENpSgAAAGoAAAAbAAAAAAAAAAEAAAAAANIjAAB1bml2ZXJzYWwvdW5pdmVyc2FsLnBuZy54bWxQSwUGAAAAAAsACwBJAwAAVSQAAAAA"/>
  <p:tag name="ISPRING_PRESENTATION_TITLE" val="花木兰HG000493"/>
  <p:tag name="ISPRING_SCORM_ENDPOINT" val="&lt;endpoint&gt;&lt;enable&gt;0&lt;/enable&gt;&lt;lrs&gt;http://&lt;/lrs&gt;&lt;auth&gt;0&lt;/auth&gt;&lt;login&gt;&lt;/login&gt;&lt;password&gt;&lt;/password&gt;&lt;key&gt;&lt;/key&gt;&lt;name&gt;&lt;/name&gt;&lt;email&gt;&lt;/email&gt;&lt;/endpoint&gt;&#10;"/>
  <p:tag name="commondata" val="eyJoZGlkIjoiMzEwNTM5NzYwMDRjMzkwZTVkZjY2ODkwMGIxNGU0OTUifQ=="/>
</p:tagLst>
</file>

<file path=ppt/theme/theme1.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0</TotalTime>
  <Words>32918</Words>
  <Application>WPS 演示</Application>
  <PresentationFormat>全屏显示(16:9)</PresentationFormat>
  <Paragraphs>814</Paragraphs>
  <Slides>63</Slides>
  <Notes>4</Notes>
  <HiddenSlides>0</HiddenSlides>
  <MMClips>3</MMClips>
  <ScaleCrop>false</ScaleCrop>
  <HeadingPairs>
    <vt:vector size="6" baseType="variant">
      <vt:variant>
        <vt:lpstr>已用的字体</vt:lpstr>
      </vt:variant>
      <vt:variant>
        <vt:i4>17</vt:i4>
      </vt:variant>
      <vt:variant>
        <vt:lpstr>主题</vt:lpstr>
      </vt:variant>
      <vt:variant>
        <vt:i4>5</vt:i4>
      </vt:variant>
      <vt:variant>
        <vt:lpstr>幻灯片标题</vt:lpstr>
      </vt:variant>
      <vt:variant>
        <vt:i4>63</vt:i4>
      </vt:variant>
    </vt:vector>
  </HeadingPairs>
  <TitlesOfParts>
    <vt:vector size="85" baseType="lpstr">
      <vt:lpstr>Arial</vt:lpstr>
      <vt:lpstr>宋体</vt:lpstr>
      <vt:lpstr>Wingdings</vt:lpstr>
      <vt:lpstr>Wingdings 2</vt:lpstr>
      <vt:lpstr>微软雅黑</vt:lpstr>
      <vt:lpstr>Franklin Gothic Medium</vt:lpstr>
      <vt:lpstr>Arial Black</vt:lpstr>
      <vt:lpstr>UUS UN INCHIKE</vt:lpstr>
      <vt:lpstr>Segoe Print</vt:lpstr>
      <vt:lpstr>Calibri</vt:lpstr>
      <vt:lpstr>Wingdings</vt:lpstr>
      <vt:lpstr>Arial Unicode MS</vt:lpstr>
      <vt:lpstr>Calibri Light</vt:lpstr>
      <vt:lpstr>Calibri</vt:lpstr>
      <vt:lpstr>Impact</vt:lpstr>
      <vt:lpstr>华康俪金黑W8</vt:lpstr>
      <vt:lpstr>黑体</vt:lpstr>
      <vt:lpstr>3_自定义设计方案</vt:lpstr>
      <vt:lpstr>2_自定义设计方案</vt:lpstr>
      <vt:lpstr>1_自定义设计方案</vt:lpstr>
      <vt:lpstr>自定义设计方案</vt:lpstr>
      <vt:lpstr>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妒登窍教紊</cp:lastModifiedBy>
  <cp:revision>766</cp:revision>
  <dcterms:created xsi:type="dcterms:W3CDTF">2014-07-15T12:53:00Z</dcterms:created>
  <dcterms:modified xsi:type="dcterms:W3CDTF">2026-03-27T07:11:38Z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DD68A08717F44940977600BAA650D993_12</vt:lpwstr>
  </property>
  <property fmtid="{D5CDD505-2E9C-101B-9397-08002B2CF9AE}" pid="3" name="KSOProductBuildVer">
    <vt:lpwstr>2052-12.1.0.23542</vt:lpwstr>
  </property>
</Properties>
</file>