
<file path=[Content_Types].xml><?xml version="1.0" encoding="utf-8"?>
<Types xmlns="http://schemas.openxmlformats.org/package/2006/content-types">
  <Default Extension="jpeg" ContentType="image/jpeg"/>
  <Default Extension="JPG" ContentType="image/.jpg"/>
  <Default Extension="png" ContentType="image/png"/>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33"/>
  </p:notesMasterIdLst>
  <p:handoutMasterIdLst>
    <p:handoutMasterId r:id="rId67"/>
  </p:handoutMasterIdLst>
  <p:sldIdLst>
    <p:sldId id="487" r:id="rId7"/>
    <p:sldId id="488" r:id="rId8"/>
    <p:sldId id="438" r:id="rId9"/>
    <p:sldId id="502" r:id="rId10"/>
    <p:sldId id="504" r:id="rId11"/>
    <p:sldId id="522" r:id="rId12"/>
    <p:sldId id="492" r:id="rId13"/>
    <p:sldId id="261" r:id="rId14"/>
    <p:sldId id="563" r:id="rId15"/>
    <p:sldId id="564" r:id="rId16"/>
    <p:sldId id="562" r:id="rId17"/>
    <p:sldId id="330" r:id="rId18"/>
    <p:sldId id="497" r:id="rId19"/>
    <p:sldId id="498" r:id="rId20"/>
    <p:sldId id="455" r:id="rId21"/>
    <p:sldId id="454" r:id="rId22"/>
    <p:sldId id="500" r:id="rId23"/>
    <p:sldId id="322" r:id="rId24"/>
    <p:sldId id="523" r:id="rId25"/>
    <p:sldId id="565" r:id="rId26"/>
    <p:sldId id="566" r:id="rId27"/>
    <p:sldId id="567" r:id="rId28"/>
    <p:sldId id="323" r:id="rId29"/>
    <p:sldId id="283" r:id="rId30"/>
    <p:sldId id="524" r:id="rId31"/>
    <p:sldId id="423" r:id="rId32"/>
    <p:sldId id="469" r:id="rId34"/>
    <p:sldId id="471" r:id="rId35"/>
    <p:sldId id="293" r:id="rId36"/>
    <p:sldId id="569" r:id="rId37"/>
    <p:sldId id="570" r:id="rId38"/>
    <p:sldId id="568" r:id="rId39"/>
    <p:sldId id="519" r:id="rId40"/>
    <p:sldId id="329" r:id="rId41"/>
    <p:sldId id="526" r:id="rId42"/>
    <p:sldId id="518" r:id="rId43"/>
    <p:sldId id="527" r:id="rId44"/>
    <p:sldId id="528" r:id="rId45"/>
    <p:sldId id="534" r:id="rId46"/>
    <p:sldId id="535" r:id="rId47"/>
    <p:sldId id="529" r:id="rId48"/>
    <p:sldId id="296" r:id="rId49"/>
    <p:sldId id="477" r:id="rId50"/>
    <p:sldId id="530" r:id="rId51"/>
    <p:sldId id="571" r:id="rId52"/>
    <p:sldId id="572" r:id="rId53"/>
    <p:sldId id="573" r:id="rId54"/>
    <p:sldId id="338" r:id="rId55"/>
    <p:sldId id="531" r:id="rId56"/>
    <p:sldId id="532" r:id="rId57"/>
    <p:sldId id="533" r:id="rId58"/>
    <p:sldId id="575" r:id="rId59"/>
    <p:sldId id="576" r:id="rId60"/>
    <p:sldId id="342" r:id="rId61"/>
    <p:sldId id="328" r:id="rId62"/>
    <p:sldId id="343" r:id="rId63"/>
    <p:sldId id="507" r:id="rId64"/>
    <p:sldId id="470" r:id="rId65"/>
    <p:sldId id="311" r:id="rId66"/>
  </p:sldIdLst>
  <p:sldSz cx="9144000" cy="5143500" type="screen16x9"/>
  <p:notesSz cx="6858000" cy="9144000"/>
  <p:custDataLst>
    <p:tags r:id="rId71"/>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F2ECE2"/>
    <a:srgbClr val="CEB68E"/>
    <a:srgbClr val="03B9B4"/>
    <a:srgbClr val="D6EEED"/>
    <a:srgbClr val="745C34"/>
    <a:srgbClr val="028EC9"/>
    <a:srgbClr val="EBF7FF"/>
    <a:srgbClr val="FF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49" autoAdjust="0"/>
    <p:restoredTop sz="94660" autoAdjust="0"/>
  </p:normalViewPr>
  <p:slideViewPr>
    <p:cSldViewPr snapToGrid="0" showGuides="1">
      <p:cViewPr varScale="1">
        <p:scale>
          <a:sx n="112" d="100"/>
          <a:sy n="112" d="100"/>
        </p:scale>
        <p:origin x="533" y="86"/>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1" Type="http://schemas.openxmlformats.org/officeDocument/2006/relationships/tags" Target="tags/tag1.xml"/><Relationship Id="rId70" Type="http://schemas.openxmlformats.org/officeDocument/2006/relationships/tableStyles" Target="tableStyles.xml"/><Relationship Id="rId7" Type="http://schemas.openxmlformats.org/officeDocument/2006/relationships/slide" Target="slides/slide1.xml"/><Relationship Id="rId69" Type="http://schemas.openxmlformats.org/officeDocument/2006/relationships/viewProps" Target="viewProps.xml"/><Relationship Id="rId68" Type="http://schemas.openxmlformats.org/officeDocument/2006/relationships/presProps" Target="presProps.xml"/><Relationship Id="rId67" Type="http://schemas.openxmlformats.org/officeDocument/2006/relationships/handoutMaster" Target="handoutMasters/handoutMaster1.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notesMaster" Target="notesMasters/notesMaster1.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9" Type="http://schemas.openxmlformats.org/officeDocument/2006/relationships/image" Target="../media/image10.jpeg"/><Relationship Id="rId8" Type="http://schemas.openxmlformats.org/officeDocument/2006/relationships/image" Target="../media/image9.jpeg"/><Relationship Id="rId7" Type="http://schemas.openxmlformats.org/officeDocument/2006/relationships/image" Target="../media/image8.jpeg"/><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png"/><Relationship Id="rId10" Type="http://schemas.openxmlformats.org/officeDocument/2006/relationships/image" Target="../media/image1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hyperlink" Target="file:///H:\&#20250;&#23637;&#33521;&#35821;PPT\Unit%201%20Preparations%20for%20Exhibitions.mp3" TargetMode="External"/><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Oragnizer's diary">
    <p:spTree>
      <p:nvGrpSpPr>
        <p:cNvPr id="1" name=""/>
        <p:cNvGrpSpPr/>
        <p:nvPr/>
      </p:nvGrpSpPr>
      <p:grpSpPr>
        <a:xfrm>
          <a:off x="0" y="0"/>
          <a:ext cx="0" cy="0"/>
          <a:chOff x="0" y="0"/>
          <a:chExt cx="0" cy="0"/>
        </a:xfrm>
      </p:grpSpPr>
      <p:sp>
        <p:nvSpPr>
          <p:cNvPr id="5" name="矩形 4"/>
          <p:cNvSpPr/>
          <p:nvPr userDrawn="1"/>
        </p:nvSpPr>
        <p:spPr>
          <a:xfrm>
            <a:off x="2089749" y="4192305"/>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9525"/>
            <a:ext cx="9144000" cy="320351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7" name="椭圆 6"/>
          <p:cNvSpPr/>
          <p:nvPr userDrawn="1"/>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8" name="TextBox 61"/>
          <p:cNvSpPr txBox="1"/>
          <p:nvPr userDrawn="1"/>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xhibitor's diary">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9143999" cy="3144396"/>
          </a:xfrm>
          <a:prstGeom prst="rect">
            <a:avLst/>
          </a:prstGeom>
          <a:solidFill>
            <a:srgbClr val="FFFFFF">
              <a:shade val="85000"/>
            </a:srgbClr>
          </a:solidFill>
          <a:ln w="88900" cap="sq">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4" name="椭圆 3"/>
          <p:cNvSpPr/>
          <p:nvPr userDrawn="1"/>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userDrawn="1"/>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6" name="矩形 5"/>
          <p:cNvSpPr/>
          <p:nvPr userDrawn="1"/>
        </p:nvSpPr>
        <p:spPr>
          <a:xfrm>
            <a:off x="2218334" y="4322547"/>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Front page">
    <p:spTree>
      <p:nvGrpSpPr>
        <p:cNvPr id="1" name=""/>
        <p:cNvGrpSpPr/>
        <p:nvPr/>
      </p:nvGrpSpPr>
      <p:grpSpPr>
        <a:xfrm>
          <a:off x="0" y="0"/>
          <a:ext cx="0" cy="0"/>
          <a:chOff x="0" y="0"/>
          <a:chExt cx="0" cy="0"/>
        </a:xfrm>
      </p:grpSpPr>
      <p:sp>
        <p:nvSpPr>
          <p:cNvPr id="11" name="圆角矩形 30"/>
          <p:cNvSpPr/>
          <p:nvPr userDrawn="1"/>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2" name="直接连接符 1"/>
          <p:cNvCxnSpPr/>
          <p:nvPr userDrawn="1"/>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 name="TextBox 10"/>
          <p:cNvSpPr txBox="1"/>
          <p:nvPr userDrawn="1"/>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grpSp>
        <p:nvGrpSpPr>
          <p:cNvPr id="4" name="组合 3"/>
          <p:cNvGrpSpPr/>
          <p:nvPr userDrawn="1"/>
        </p:nvGrpSpPr>
        <p:grpSpPr>
          <a:xfrm>
            <a:off x="6307319" y="2665654"/>
            <a:ext cx="2515912" cy="2223980"/>
            <a:chOff x="6307319" y="2665654"/>
            <a:chExt cx="2515912" cy="2223980"/>
          </a:xfrm>
        </p:grpSpPr>
        <p:sp>
          <p:nvSpPr>
            <p:cNvPr id="5"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grpSp>
      <p:pic>
        <p:nvPicPr>
          <p:cNvPr id="8" name="图片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sp>
        <p:nvSpPr>
          <p:cNvPr id="10" name="标题 1"/>
          <p:cNvSpPr>
            <a:spLocks noChangeArrowheads="1"/>
          </p:cNvSpPr>
          <p:nvPr userDrawn="1"/>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2" name="图片 11"/>
          <p:cNvPicPr>
            <a:picLocks noChangeAspect="1"/>
          </p:cNvPicPr>
          <p:nvPr userDrawn="1"/>
        </p:nvPicPr>
        <p:blipFill rotWithShape="1">
          <a:blip r:embed="rId6"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13" name="图片 12"/>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14" name="图片 13"/>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图片 14"/>
          <p:cNvPicPr>
            <a:picLocks noChangeAspect="1"/>
          </p:cNvPicPr>
          <p:nvPr userDrawn="1"/>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Unit objectives">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文本框 3"/>
          <p:cNvSpPr txBox="1"/>
          <p:nvPr userDrawn="1"/>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cxnSp>
        <p:nvCxnSpPr>
          <p:cNvPr id="5" name="直接连接符 4"/>
          <p:cNvCxnSpPr/>
          <p:nvPr userDrawn="1"/>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ead-in">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14"/>
          <p:cNvSpPr/>
          <p:nvPr userDrawn="1"/>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Dialog on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内容占位符 4"/>
          <p:cNvSpPr/>
          <p:nvPr userDrawn="1"/>
        </p:nvSpPr>
        <p:spPr bwMode="auto">
          <a:xfrm>
            <a:off x="1066799" y="873642"/>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Booking an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Dialog one">
    <p:spTree>
      <p:nvGrpSpPr>
        <p:cNvPr id="1" name=""/>
        <p:cNvGrpSpPr/>
        <p:nvPr/>
      </p:nvGrpSpPr>
      <p:grpSpPr>
        <a:xfrm>
          <a:off x="0" y="0"/>
          <a:ext cx="0" cy="0"/>
          <a:chOff x="0" y="0"/>
          <a:chExt cx="0" cy="0"/>
        </a:xfrm>
      </p:grpSpPr>
      <p:sp>
        <p:nvSpPr>
          <p:cNvPr id="6" name="圆角矩形 6">
            <a:hlinkClick r:id="rId2"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7" name="内容占位符 4"/>
          <p:cNvSpPr/>
          <p:nvPr userDrawn="1"/>
        </p:nvSpPr>
        <p:spPr bwMode="auto">
          <a:xfrm>
            <a:off x="971549" y="419100"/>
            <a:ext cx="8075015" cy="977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Changing the booth option</a:t>
            </a:r>
            <a:endParaRPr lang="en-US" altLang="zh-CN" sz="2000" dirty="0">
              <a:latin typeface="Arial" panose="020B0604020202020204" pitchFamily="34" charset="0"/>
            </a:endParaRPr>
          </a:p>
        </p:txBody>
      </p:sp>
      <p:pic>
        <p:nvPicPr>
          <p:cNvPr id="2" name="图片 1"/>
          <p:cNvPicPr>
            <a:picLocks noChangeAspect="1"/>
          </p:cNvPicPr>
          <p:nvPr userDrawn="1"/>
        </p:nvPicPr>
        <p:blipFill>
          <a:blip r:embed="rId3"/>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4"/>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ialog one-4">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1009649" y="449164"/>
            <a:ext cx="807501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Enquiring about raw space installation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Dialog two">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893615" y="923925"/>
            <a:ext cx="869710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marR="0" lvl="0" indent="-342900" algn="l" defTabSz="6858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400" dirty="0">
                <a:solidFill>
                  <a:srgbClr val="996600"/>
                </a:solidFill>
                <a:latin typeface="Arial" panose="020B0604020202020204" pitchFamily="34" charset="0"/>
              </a:rPr>
              <a:t>                            </a:t>
            </a:r>
            <a:r>
              <a:rPr lang="en-US" altLang="zh-CN" sz="2400" spc="-100" baseline="0" dirty="0">
                <a:solidFill>
                  <a:srgbClr val="996600"/>
                </a:solidFill>
                <a:latin typeface="Arial" panose="020B0604020202020204" pitchFamily="34" charset="0"/>
              </a:rPr>
              <a:t>Calling a new customer to attend an exhibition</a:t>
            </a:r>
            <a:endParaRPr lang="en-US" altLang="zh-CN" sz="2400" spc="-100" baseline="0" dirty="0">
              <a:solidFill>
                <a:srgbClr val="996600"/>
              </a:solidFill>
              <a:latin typeface="Arial" panose="020B0604020202020204" pitchFamily="34" charset="0"/>
            </a:endParaRPr>
          </a:p>
          <a:p>
            <a:pPr>
              <a:buFont typeface="Arial" panose="020B0604020202020204" pitchFamily="34" charset="0"/>
              <a:buNone/>
            </a:pP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Dialog two-4">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971548" y="949650"/>
            <a:ext cx="817245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marR="0" lvl="0" indent="-342900" algn="l" defTabSz="6858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400" spc="0" dirty="0">
                <a:solidFill>
                  <a:srgbClr val="996600"/>
                </a:solidFill>
                <a:latin typeface="Arial" panose="020B0604020202020204" pitchFamily="34" charset="0"/>
              </a:rPr>
              <a:t>                            </a:t>
            </a:r>
            <a:r>
              <a:rPr lang="en-US" altLang="zh-CN" sz="2400" spc="-80" baseline="0" dirty="0">
                <a:solidFill>
                  <a:srgbClr val="996600"/>
                </a:solidFill>
                <a:latin typeface="Arial" panose="020B0604020202020204" pitchFamily="34" charset="0"/>
              </a:rPr>
              <a:t>Discussing booth design and construction </a:t>
            </a:r>
            <a:endParaRPr lang="en-US" altLang="zh-CN" sz="2400" spc="-80" baseline="0" dirty="0">
              <a:solidFill>
                <a:srgbClr val="996600"/>
              </a:solidFill>
              <a:latin typeface="Arial" panose="020B0604020202020204" pitchFamily="34" charset="0"/>
            </a:endParaRPr>
          </a:p>
          <a:p>
            <a:pPr>
              <a:buFont typeface="Arial" panose="020B0604020202020204" pitchFamily="34" charset="0"/>
              <a:buNone/>
            </a:pPr>
            <a:endParaRPr lang="en-US" altLang="zh-CN" sz="2400" spc="0" dirty="0">
              <a:solidFill>
                <a:srgbClr val="996600"/>
              </a:solidFill>
              <a:latin typeface="Arial" panose="020B0604020202020204" pitchFamily="34" charset="0"/>
            </a:endParaRPr>
          </a:p>
          <a:p>
            <a:pPr>
              <a:buFont typeface="Arial" panose="020B0604020202020204" pitchFamily="34" charset="0"/>
              <a:buNone/>
            </a:pPr>
            <a:endParaRPr lang="en-US" altLang="zh-CN" sz="2000" spc="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Dialog two-3">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1000123" y="949650"/>
            <a:ext cx="7693027"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marR="0" lvl="0" indent="-342900" algn="l" defTabSz="6858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400" dirty="0">
                <a:solidFill>
                  <a:srgbClr val="996600"/>
                </a:solidFill>
                <a:latin typeface="Arial" panose="020B0604020202020204" pitchFamily="34" charset="0"/>
              </a:rPr>
              <a:t>                            </a:t>
            </a:r>
            <a:r>
              <a:rPr lang="en-US" altLang="zh-CN" sz="2400" spc="0" baseline="0" dirty="0">
                <a:solidFill>
                  <a:srgbClr val="996600"/>
                </a:solidFill>
                <a:latin typeface="Arial" panose="020B0604020202020204" pitchFamily="34" charset="0"/>
              </a:rPr>
              <a:t>Cancelling a booth reservation</a:t>
            </a:r>
            <a:endParaRPr lang="en-US" altLang="zh-CN" sz="2000" spc="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dialog only">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圆角矩形 6">
            <a:hlinkClick r:id="rId4" action="ppaction://hlinkfile"/>
          </p:cNvPr>
          <p:cNvSpPr>
            <a:spLocks noChangeArrowheads="1"/>
          </p:cNvSpPr>
          <p:nvPr userDrawn="1"/>
        </p:nvSpPr>
        <p:spPr bwMode="auto">
          <a:xfrm>
            <a:off x="1276350" y="76973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Do it yourslef">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Part objectiv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3"/>
          <p:cNvSpPr txBox="1"/>
          <p:nvPr userDrawn="1"/>
        </p:nvSpPr>
        <p:spPr>
          <a:xfrm>
            <a:off x="1232686" y="255389"/>
            <a:ext cx="6571416" cy="471067"/>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pPr marL="0" indent="0">
              <a:buNone/>
            </a:pPr>
            <a:endParaRPr lang="zh-CN" altLang="en-US" b="1" u="sng" dirty="0">
              <a:solidFill>
                <a:srgbClr val="000000"/>
              </a:solidFill>
            </a:endParaRPr>
          </a:p>
        </p:txBody>
      </p:sp>
      <p:cxnSp>
        <p:nvCxnSpPr>
          <p:cNvPr id="5" name="直接连接符 4"/>
          <p:cNvCxnSpPr/>
          <p:nvPr userDrawn="1"/>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Sample study">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69963" y="165298"/>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Readin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stretch>
            <a:fillRect/>
          </a:stretch>
        </p:blipFill>
        <p:spPr>
          <a:xfrm>
            <a:off x="5109" y="0"/>
            <a:ext cx="9133781" cy="37147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a:xfrm>
            <a:off x="457200" y="1200151"/>
            <a:ext cx="8229600" cy="3394472"/>
          </a:xfrm>
        </p:spPr>
        <p:txBody>
          <a:bodyPr/>
          <a:lstStyle/>
          <a:p>
            <a:endParaRPr lang="zh-CN" altLang="en-US"/>
          </a:p>
        </p:txBody>
      </p:sp>
      <p:sp>
        <p:nvSpPr>
          <p:cNvPr id="4" name="日期占位符 3"/>
          <p:cNvSpPr>
            <a:spLocks noGrp="1"/>
          </p:cNvSpPr>
          <p:nvPr>
            <p:ph type="dt" sz="half" idx="10"/>
          </p:nvPr>
        </p:nvSpPr>
        <p:spPr>
          <a:xfrm>
            <a:off x="457200" y="4767263"/>
            <a:ext cx="2133600" cy="273844"/>
          </a:xfrm>
        </p:spPr>
        <p:txBody>
          <a:bodyPr/>
          <a:lstStyle>
            <a:lvl1pPr>
              <a:defRPr/>
            </a:lvl1pPr>
          </a:lstStyle>
          <a:p>
            <a:pPr>
              <a:defRPr/>
            </a:pPr>
            <a:fld id="{D2182555-198D-4AE0-B9F0-06D973E05C7D}" type="datetimeFigureOut">
              <a:rPr lang="zh-CN" altLang="en-US"/>
            </a:fld>
            <a:endParaRPr lang="zh-CN" altLang="en-US"/>
          </a:p>
        </p:txBody>
      </p:sp>
      <p:sp>
        <p:nvSpPr>
          <p:cNvPr id="5" name="页脚占位符 4"/>
          <p:cNvSpPr>
            <a:spLocks noGrp="1"/>
          </p:cNvSpPr>
          <p:nvPr>
            <p:ph type="ftr" sz="quarter" idx="11"/>
          </p:nvPr>
        </p:nvSpPr>
        <p:spPr>
          <a:xfrm>
            <a:off x="3124200" y="4767263"/>
            <a:ext cx="2895600" cy="273844"/>
          </a:xfr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3844"/>
          </a:xfrm>
        </p:spPr>
        <p:txBody>
          <a:bodyPr/>
          <a:lstStyle>
            <a:lvl1pPr>
              <a:defRPr/>
            </a:lvl1pPr>
          </a:lstStyle>
          <a:p>
            <a:fld id="{0CDBB98D-43BF-4470-A2DE-3E38CE87EDEB}" type="slidenum">
              <a:rPr lang="zh-CN" altLang="en-US"/>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2" Type="http://schemas.openxmlformats.org/officeDocument/2006/relationships/theme" Target="../theme/theme5.xml"/><Relationship Id="rId31" Type="http://schemas.openxmlformats.org/officeDocument/2006/relationships/slideLayout" Target="../slideLayouts/slideLayout75.xml"/><Relationship Id="rId30" Type="http://schemas.openxmlformats.org/officeDocument/2006/relationships/slideLayout" Target="../slideLayouts/slideLayout74.xml"/><Relationship Id="rId3" Type="http://schemas.openxmlformats.org/officeDocument/2006/relationships/slideLayout" Target="../slideLayouts/slideLayout47.xml"/><Relationship Id="rId29" Type="http://schemas.openxmlformats.org/officeDocument/2006/relationships/slideLayout" Target="../slideLayouts/slideLayout73.xml"/><Relationship Id="rId28" Type="http://schemas.openxmlformats.org/officeDocument/2006/relationships/slideLayout" Target="../slideLayouts/slideLayout72.xml"/><Relationship Id="rId27" Type="http://schemas.openxmlformats.org/officeDocument/2006/relationships/slideLayout" Target="../slideLayouts/slideLayout71.xml"/><Relationship Id="rId26" Type="http://schemas.openxmlformats.org/officeDocument/2006/relationships/slideLayout" Target="../slideLayouts/slideLayout70.xml"/><Relationship Id="rId25" Type="http://schemas.openxmlformats.org/officeDocument/2006/relationships/slideLayout" Target="../slideLayouts/slideLayout69.xml"/><Relationship Id="rId24" Type="http://schemas.openxmlformats.org/officeDocument/2006/relationships/slideLayout" Target="../slideLayouts/slideLayout68.xml"/><Relationship Id="rId23" Type="http://schemas.openxmlformats.org/officeDocument/2006/relationships/slideLayout" Target="../slideLayouts/slideLayout67.xml"/><Relationship Id="rId22" Type="http://schemas.openxmlformats.org/officeDocument/2006/relationships/slideLayout" Target="../slideLayouts/slideLayout66.xml"/><Relationship Id="rId21" Type="http://schemas.openxmlformats.org/officeDocument/2006/relationships/slideLayout" Target="../slideLayouts/slideLayout65.xml"/><Relationship Id="rId20" Type="http://schemas.openxmlformats.org/officeDocument/2006/relationships/slideLayout" Target="../slideLayouts/slideLayout64.xml"/><Relationship Id="rId2" Type="http://schemas.openxmlformats.org/officeDocument/2006/relationships/slideLayout" Target="../slideLayouts/slideLayout46.xml"/><Relationship Id="rId19" Type="http://schemas.openxmlformats.org/officeDocument/2006/relationships/slideLayout" Target="../slideLayouts/slideLayout63.xml"/><Relationship Id="rId18" Type="http://schemas.openxmlformats.org/officeDocument/2006/relationships/slideLayout" Target="../slideLayouts/slideLayout62.xml"/><Relationship Id="rId17" Type="http://schemas.openxmlformats.org/officeDocument/2006/relationships/slideLayout" Target="../slideLayouts/slideLayout61.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59.xml"/><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0.xml"/><Relationship Id="rId2" Type="http://schemas.openxmlformats.org/officeDocument/2006/relationships/image" Target="../media/image17.png"/><Relationship Id="rId1"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67.xml"/><Relationship Id="rId3" Type="http://schemas.openxmlformats.org/officeDocument/2006/relationships/image" Target="../media/image18.png"/><Relationship Id="rId2" Type="http://schemas.microsoft.com/office/2007/relationships/media" Target="../media/media1.mp4"/><Relationship Id="rId1" Type="http://schemas.openxmlformats.org/officeDocument/2006/relationships/video" Target="../media/media1.mp4"/></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62.xml"/><Relationship Id="rId3" Type="http://schemas.openxmlformats.org/officeDocument/2006/relationships/image" Target="../media/image19.png"/><Relationship Id="rId2" Type="http://schemas.microsoft.com/office/2007/relationships/media" Target="../media/media2.mp4"/><Relationship Id="rId1" Type="http://schemas.openxmlformats.org/officeDocument/2006/relationships/video" Target="../media/media2.mp4"/></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64.xml"/><Relationship Id="rId3" Type="http://schemas.openxmlformats.org/officeDocument/2006/relationships/image" Target="../media/image19.png"/><Relationship Id="rId2" Type="http://schemas.microsoft.com/office/2007/relationships/media" Target="../media/media3.mp4"/><Relationship Id="rId1" Type="http://schemas.openxmlformats.org/officeDocument/2006/relationships/video" Target="../media/media3.mp4"/></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66.xml"/><Relationship Id="rId1" Type="http://schemas.openxmlformats.org/officeDocument/2006/relationships/hyperlink" Target="../13-14&#31532;&#19968;&#23398;&#26399;/Unit%201/Unit%201%20Preparations%20for%20Exhibitions.mp3" TargetMode="External"/></Relationships>
</file>

<file path=ppt/slides/_rels/slide59.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57.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636963" y="2308324"/>
            <a:ext cx="3538537" cy="923330"/>
          </a:xfrm>
          <a:prstGeom prst="rect">
            <a:avLst/>
          </a:prstGeom>
          <a:noFill/>
        </p:spPr>
        <p:txBody>
          <a:bodyPr wrap="square">
            <a:spAutoFit/>
          </a:bodyPr>
          <a:lstStyle/>
          <a:p>
            <a:r>
              <a:rPr lang="en-US" altLang="zh-CN" sz="5400" b="1" dirty="0">
                <a:solidFill>
                  <a:srgbClr val="028EC9"/>
                </a:solidFill>
              </a:rPr>
              <a:t>Unit 4</a:t>
            </a:r>
            <a:endParaRPr lang="zh-CN" altLang="en-US" sz="5400" b="1" dirty="0">
              <a:solidFill>
                <a:srgbClr val="028EC9"/>
              </a:solidFill>
            </a:endParaRPr>
          </a:p>
        </p:txBody>
      </p:sp>
      <p:sp>
        <p:nvSpPr>
          <p:cNvPr id="3" name="文本框 2"/>
          <p:cNvSpPr txBox="1"/>
          <p:nvPr/>
        </p:nvSpPr>
        <p:spPr>
          <a:xfrm>
            <a:off x="0" y="4170462"/>
            <a:ext cx="9144000" cy="646331"/>
          </a:xfrm>
          <a:prstGeom prst="rect">
            <a:avLst/>
          </a:prstGeom>
          <a:noFill/>
        </p:spPr>
        <p:txBody>
          <a:bodyPr wrap="square">
            <a:spAutoFit/>
          </a:bodyPr>
          <a:lstStyle/>
          <a:p>
            <a:pPr algn="ctr">
              <a:buFont typeface="Arial" panose="020B0604020202020204" pitchFamily="34" charset="0"/>
              <a:buNone/>
            </a:pPr>
            <a:r>
              <a:rPr lang="en-US" altLang="zh-CN" sz="3600" b="1" dirty="0">
                <a:solidFill>
                  <a:srgbClr val="028EC9"/>
                </a:solidFill>
              </a:rPr>
              <a:t>Booth Design and Installation</a:t>
            </a:r>
            <a:endParaRPr lang="zh-CN" altLang="en-US" sz="3600" b="1" dirty="0">
              <a:solidFill>
                <a:srgbClr val="028EC9"/>
              </a:solidFill>
            </a:endParaRP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txBox="1"/>
          <p:nvPr/>
        </p:nvSpPr>
        <p:spPr>
          <a:xfrm>
            <a:off x="1038225" y="936624"/>
            <a:ext cx="7427912" cy="3853737"/>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marL="0" indent="0">
              <a:buNone/>
            </a:pPr>
            <a:r>
              <a:rPr lang="en-US" altLang="zh-CN" dirty="0">
                <a:solidFill>
                  <a:srgbClr val="996600"/>
                </a:solidFill>
                <a:latin typeface="Franklin Gothic Medium" panose="020B0603020102020204" pitchFamily="34" charset="0"/>
              </a:rPr>
              <a:t>As an organizer:</a:t>
            </a:r>
            <a:endParaRPr lang="en-US" altLang="zh-CN" sz="1800"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a:t>
            </a:r>
            <a:r>
              <a:rPr lang="en-US" altLang="zh-CN" sz="1800" dirty="0">
                <a:latin typeface="Franklin Gothic Medium" panose="020B0603020102020204" pitchFamily="34" charset="0"/>
              </a:rPr>
              <a:t>how to set booth design rules and regulations;</a:t>
            </a:r>
            <a:r>
              <a:rPr lang="en-US" altLang="zh-CN" dirty="0">
                <a:latin typeface="Franklin Gothic Medium" panose="020B0603020102020204" pitchFamily="34" charset="0"/>
              </a:rPr>
              <a:t>;</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a:t>
            </a:r>
            <a:r>
              <a:rPr lang="en-US" altLang="zh-CN" sz="1800" dirty="0">
                <a:latin typeface="Franklin Gothic Medium" panose="020B0603020102020204" pitchFamily="34" charset="0"/>
              </a:rPr>
              <a:t>how to design an exhibitor order form. </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sz="1800"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design and construct/install an effective booth;</a:t>
            </a:r>
            <a:endParaRPr lang="zh-CN"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a:t>
            </a:r>
            <a:r>
              <a:rPr lang="en-US" altLang="zh-CN" sz="1800" dirty="0">
                <a:latin typeface="Franklin Gothic Medium" panose="020B0603020102020204" pitchFamily="34" charset="0"/>
              </a:rPr>
              <a:t>how to work with an exhibit designer</a:t>
            </a:r>
            <a:r>
              <a:rPr lang="en-US" altLang="zh-CN" dirty="0">
                <a:latin typeface="Franklin Gothic Medium" panose="020B0603020102020204" pitchFamily="34" charset="0"/>
              </a:rPr>
              <a:t>.</a:t>
            </a:r>
            <a:endParaRPr lang="zh-CN" altLang="en-US" dirty="0">
              <a:latin typeface="Franklin Gothic Medium" panose="020B0603020102020204" pitchFamily="34" charset="0"/>
            </a:endParaRPr>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59173" y="1514012"/>
            <a:ext cx="6280879" cy="1385507"/>
          </a:xfrm>
          <a:prstGeom prst="rect">
            <a:avLst/>
          </a:prstGeom>
          <a:noFill/>
        </p:spPr>
        <p:txBody>
          <a:bodyPr wrap="square" rtlCol="0">
            <a:spAutoFit/>
          </a:bodyPr>
          <a:lstStyle/>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set booth design rules and regulations;</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design an exhibitor order form. </a:t>
            </a:r>
            <a:endParaRPr lang="zh-CN" altLang="en-US" sz="2100" b="1" u="sng" dirty="0">
              <a:solidFill>
                <a:srgbClr val="000000"/>
              </a:solidFill>
              <a:latin typeface="Calibri" panose="020F0502020204030204" pitchFamily="34" charset="0"/>
              <a:cs typeface="Calibri" panose="020F0502020204030204" pitchFamily="34" charset="0"/>
            </a:endParaRPr>
          </a:p>
          <a:p>
            <a:endParaRPr lang="zh-CN" altLang="en-US" dirty="0"/>
          </a:p>
        </p:txBody>
      </p:sp>
    </p:spTree>
  </p:cSld>
  <p:clrMapOvr>
    <a:masterClrMapping/>
  </p:clrMapOvr>
  <p:transition spd="slow" advTm="0">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1"/>
          <a:srcRect l="75630" t="1618" r="4164" b="60378"/>
          <a:stretch>
            <a:fillRect/>
          </a:stretch>
        </p:blipFill>
        <p:spPr>
          <a:xfrm>
            <a:off x="6921089" y="1545657"/>
            <a:ext cx="861044" cy="1296000"/>
          </a:xfrm>
          <a:custGeom>
            <a:avLst/>
            <a:gdLst>
              <a:gd name="connsiteX0" fmla="*/ 0 w 951039"/>
              <a:gd name="connsiteY0" fmla="*/ 0 h 1431456"/>
              <a:gd name="connsiteX1" fmla="*/ 951039 w 951039"/>
              <a:gd name="connsiteY1" fmla="*/ 0 h 1431456"/>
              <a:gd name="connsiteX2" fmla="*/ 951039 w 951039"/>
              <a:gd name="connsiteY2" fmla="*/ 1431456 h 1431456"/>
              <a:gd name="connsiteX3" fmla="*/ 0 w 951039"/>
              <a:gd name="connsiteY3" fmla="*/ 1431456 h 1431456"/>
              <a:gd name="connsiteX4" fmla="*/ 0 w 951039"/>
              <a:gd name="connsiteY4" fmla="*/ 0 h 143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039" h="1431456">
                <a:moveTo>
                  <a:pt x="0" y="0"/>
                </a:moveTo>
                <a:lnTo>
                  <a:pt x="951039" y="0"/>
                </a:lnTo>
                <a:lnTo>
                  <a:pt x="951039" y="1431456"/>
                </a:lnTo>
                <a:lnTo>
                  <a:pt x="0" y="1431456"/>
                </a:lnTo>
                <a:lnTo>
                  <a:pt x="0" y="0"/>
                </a:lnTo>
                <a:close/>
              </a:path>
            </a:pathLst>
          </a:custGeom>
          <a:solidFill>
            <a:schemeClr val="bg1">
              <a:lumMod val="95000"/>
            </a:schemeClr>
          </a:solidFill>
          <a:ln>
            <a:noFill/>
          </a:ln>
        </p:spPr>
      </p:pic>
      <p:pic>
        <p:nvPicPr>
          <p:cNvPr id="27" name="图片 26"/>
          <p:cNvPicPr>
            <a:picLocks noChangeAspect="1"/>
          </p:cNvPicPr>
          <p:nvPr/>
        </p:nvPicPr>
        <p:blipFill rotWithShape="1">
          <a:blip r:embed="rId1"/>
          <a:srcRect l="51345" t="1710" r="29681" b="60286"/>
          <a:stretch>
            <a:fillRect/>
          </a:stretch>
        </p:blipFill>
        <p:spPr>
          <a:xfrm>
            <a:off x="4938120" y="1545657"/>
            <a:ext cx="808543" cy="1296000"/>
          </a:xfrm>
          <a:custGeom>
            <a:avLst/>
            <a:gdLst>
              <a:gd name="connsiteX0" fmla="*/ 0 w 951039"/>
              <a:gd name="connsiteY0" fmla="*/ 0 h 1431456"/>
              <a:gd name="connsiteX1" fmla="*/ 951039 w 951039"/>
              <a:gd name="connsiteY1" fmla="*/ 0 h 1431456"/>
              <a:gd name="connsiteX2" fmla="*/ 951039 w 951039"/>
              <a:gd name="connsiteY2" fmla="*/ 1431456 h 1431456"/>
              <a:gd name="connsiteX3" fmla="*/ 0 w 951039"/>
              <a:gd name="connsiteY3" fmla="*/ 1431456 h 1431456"/>
              <a:gd name="connsiteX4" fmla="*/ 0 w 951039"/>
              <a:gd name="connsiteY4" fmla="*/ 0 h 143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039" h="1431456">
                <a:moveTo>
                  <a:pt x="0" y="0"/>
                </a:moveTo>
                <a:lnTo>
                  <a:pt x="951039" y="0"/>
                </a:lnTo>
                <a:lnTo>
                  <a:pt x="951039" y="1431456"/>
                </a:lnTo>
                <a:lnTo>
                  <a:pt x="0" y="1431456"/>
                </a:lnTo>
                <a:lnTo>
                  <a:pt x="0" y="0"/>
                </a:lnTo>
                <a:close/>
              </a:path>
            </a:pathLst>
          </a:custGeom>
          <a:solidFill>
            <a:schemeClr val="bg1">
              <a:lumMod val="95000"/>
            </a:schemeClr>
          </a:solidFill>
          <a:ln>
            <a:noFill/>
          </a:ln>
        </p:spPr>
      </p:pic>
      <p:pic>
        <p:nvPicPr>
          <p:cNvPr id="33" name="图片 32"/>
          <p:cNvPicPr>
            <a:picLocks noChangeAspect="1"/>
          </p:cNvPicPr>
          <p:nvPr/>
        </p:nvPicPr>
        <p:blipFill>
          <a:blip r:embed="rId1"/>
          <a:srcRect l="27060" t="1802" r="52734" b="60194"/>
          <a:stretch>
            <a:fillRect/>
          </a:stretch>
        </p:blipFill>
        <p:spPr>
          <a:xfrm>
            <a:off x="2940158" y="1545657"/>
            <a:ext cx="861044" cy="1296000"/>
          </a:xfrm>
          <a:custGeom>
            <a:avLst/>
            <a:gdLst>
              <a:gd name="connsiteX0" fmla="*/ 0 w 951039"/>
              <a:gd name="connsiteY0" fmla="*/ 0 h 1431456"/>
              <a:gd name="connsiteX1" fmla="*/ 951039 w 951039"/>
              <a:gd name="connsiteY1" fmla="*/ 0 h 1431456"/>
              <a:gd name="connsiteX2" fmla="*/ 951039 w 951039"/>
              <a:gd name="connsiteY2" fmla="*/ 1431456 h 1431456"/>
              <a:gd name="connsiteX3" fmla="*/ 0 w 951039"/>
              <a:gd name="connsiteY3" fmla="*/ 1431456 h 1431456"/>
              <a:gd name="connsiteX4" fmla="*/ 0 w 951039"/>
              <a:gd name="connsiteY4" fmla="*/ 0 h 143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039" h="1431456">
                <a:moveTo>
                  <a:pt x="0" y="0"/>
                </a:moveTo>
                <a:lnTo>
                  <a:pt x="951039" y="0"/>
                </a:lnTo>
                <a:lnTo>
                  <a:pt x="951039" y="1431456"/>
                </a:lnTo>
                <a:lnTo>
                  <a:pt x="0" y="1431456"/>
                </a:lnTo>
                <a:lnTo>
                  <a:pt x="0" y="0"/>
                </a:lnTo>
                <a:close/>
              </a:path>
            </a:pathLst>
          </a:custGeom>
          <a:solidFill>
            <a:schemeClr val="bg1">
              <a:lumMod val="95000"/>
            </a:schemeClr>
          </a:solidFill>
          <a:ln>
            <a:noFill/>
          </a:ln>
        </p:spPr>
      </p:pic>
      <p:pic>
        <p:nvPicPr>
          <p:cNvPr id="32" name="图片 31"/>
          <p:cNvPicPr>
            <a:picLocks noChangeAspect="1"/>
          </p:cNvPicPr>
          <p:nvPr/>
        </p:nvPicPr>
        <p:blipFill>
          <a:blip r:embed="rId1"/>
          <a:srcRect l="2775" t="1894" r="77019" b="60102"/>
          <a:stretch>
            <a:fillRect/>
          </a:stretch>
        </p:blipFill>
        <p:spPr>
          <a:xfrm>
            <a:off x="1227008" y="1545657"/>
            <a:ext cx="861044" cy="1296000"/>
          </a:xfrm>
          <a:custGeom>
            <a:avLst/>
            <a:gdLst>
              <a:gd name="connsiteX0" fmla="*/ 0 w 951039"/>
              <a:gd name="connsiteY0" fmla="*/ 0 h 1431456"/>
              <a:gd name="connsiteX1" fmla="*/ 951039 w 951039"/>
              <a:gd name="connsiteY1" fmla="*/ 0 h 1431456"/>
              <a:gd name="connsiteX2" fmla="*/ 951039 w 951039"/>
              <a:gd name="connsiteY2" fmla="*/ 1431456 h 1431456"/>
              <a:gd name="connsiteX3" fmla="*/ 0 w 951039"/>
              <a:gd name="connsiteY3" fmla="*/ 1431456 h 1431456"/>
              <a:gd name="connsiteX4" fmla="*/ 0 w 951039"/>
              <a:gd name="connsiteY4" fmla="*/ 0 h 143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039" h="1431456">
                <a:moveTo>
                  <a:pt x="0" y="0"/>
                </a:moveTo>
                <a:lnTo>
                  <a:pt x="951039" y="0"/>
                </a:lnTo>
                <a:lnTo>
                  <a:pt x="951039" y="1431456"/>
                </a:lnTo>
                <a:lnTo>
                  <a:pt x="0" y="1431456"/>
                </a:lnTo>
                <a:lnTo>
                  <a:pt x="0" y="0"/>
                </a:lnTo>
                <a:close/>
              </a:path>
            </a:pathLst>
          </a:custGeom>
          <a:solidFill>
            <a:schemeClr val="bg1">
              <a:lumMod val="95000"/>
            </a:schemeClr>
          </a:solidFill>
          <a:ln>
            <a:noFill/>
          </a:ln>
        </p:spPr>
      </p:pic>
      <p:pic>
        <p:nvPicPr>
          <p:cNvPr id="31" name="图片 30"/>
          <p:cNvPicPr>
            <a:picLocks noChangeAspect="1"/>
          </p:cNvPicPr>
          <p:nvPr/>
        </p:nvPicPr>
        <p:blipFill rotWithShape="1">
          <a:blip r:embed="rId1"/>
          <a:srcRect l="12878" t="51194" r="60237" b="15254"/>
          <a:stretch>
            <a:fillRect/>
          </a:stretch>
        </p:blipFill>
        <p:spPr>
          <a:xfrm>
            <a:off x="2234713" y="3413140"/>
            <a:ext cx="1265482" cy="1263791"/>
          </a:xfrm>
          <a:custGeom>
            <a:avLst/>
            <a:gdLst>
              <a:gd name="connsiteX0" fmla="*/ 0 w 1280738"/>
              <a:gd name="connsiteY0" fmla="*/ 0 h 1314609"/>
              <a:gd name="connsiteX1" fmla="*/ 1280738 w 1280738"/>
              <a:gd name="connsiteY1" fmla="*/ 0 h 1314609"/>
              <a:gd name="connsiteX2" fmla="*/ 1280738 w 1280738"/>
              <a:gd name="connsiteY2" fmla="*/ 1314609 h 1314609"/>
              <a:gd name="connsiteX3" fmla="*/ 0 w 1280738"/>
              <a:gd name="connsiteY3" fmla="*/ 1314609 h 1314609"/>
              <a:gd name="connsiteX4" fmla="*/ 0 w 1280738"/>
              <a:gd name="connsiteY4" fmla="*/ 0 h 13146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0738" h="1314609">
                <a:moveTo>
                  <a:pt x="0" y="0"/>
                </a:moveTo>
                <a:lnTo>
                  <a:pt x="1280738" y="0"/>
                </a:lnTo>
                <a:lnTo>
                  <a:pt x="1280738" y="1314609"/>
                </a:lnTo>
                <a:lnTo>
                  <a:pt x="0" y="1314609"/>
                </a:lnTo>
                <a:lnTo>
                  <a:pt x="0" y="0"/>
                </a:lnTo>
                <a:close/>
              </a:path>
            </a:pathLst>
          </a:custGeom>
          <a:solidFill>
            <a:schemeClr val="bg1">
              <a:lumMod val="95000"/>
            </a:schemeClr>
          </a:solidFill>
          <a:ln>
            <a:noFill/>
          </a:ln>
        </p:spPr>
      </p:pic>
      <p:pic>
        <p:nvPicPr>
          <p:cNvPr id="30" name="图片 29"/>
          <p:cNvPicPr>
            <a:picLocks noChangeAspect="1"/>
          </p:cNvPicPr>
          <p:nvPr/>
        </p:nvPicPr>
        <p:blipFill rotWithShape="1">
          <a:blip r:embed="rId1"/>
          <a:srcRect l="53862" t="59103" r="14070" b="17251"/>
          <a:stretch>
            <a:fillRect/>
          </a:stretch>
        </p:blipFill>
        <p:spPr>
          <a:xfrm>
            <a:off x="5461042" y="3666314"/>
            <a:ext cx="1509379" cy="890696"/>
          </a:xfrm>
          <a:custGeom>
            <a:avLst/>
            <a:gdLst>
              <a:gd name="connsiteX0" fmla="*/ 0 w 1508080"/>
              <a:gd name="connsiteY0" fmla="*/ 0 h 934871"/>
              <a:gd name="connsiteX1" fmla="*/ 1508080 w 1508080"/>
              <a:gd name="connsiteY1" fmla="*/ 0 h 934871"/>
              <a:gd name="connsiteX2" fmla="*/ 1508080 w 1508080"/>
              <a:gd name="connsiteY2" fmla="*/ 934871 h 934871"/>
              <a:gd name="connsiteX3" fmla="*/ 0 w 1508080"/>
              <a:gd name="connsiteY3" fmla="*/ 934871 h 934871"/>
              <a:gd name="connsiteX4" fmla="*/ 0 w 1508080"/>
              <a:gd name="connsiteY4" fmla="*/ 0 h 934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8080" h="934871">
                <a:moveTo>
                  <a:pt x="0" y="0"/>
                </a:moveTo>
                <a:lnTo>
                  <a:pt x="1508080" y="0"/>
                </a:lnTo>
                <a:lnTo>
                  <a:pt x="1508080" y="934871"/>
                </a:lnTo>
                <a:lnTo>
                  <a:pt x="0" y="934871"/>
                </a:lnTo>
                <a:lnTo>
                  <a:pt x="0" y="0"/>
                </a:lnTo>
                <a:close/>
              </a:path>
            </a:pathLst>
          </a:custGeom>
          <a:solidFill>
            <a:schemeClr val="bg1">
              <a:lumMod val="95000"/>
            </a:schemeClr>
          </a:solidFill>
          <a:ln>
            <a:noFill/>
          </a:ln>
        </p:spPr>
      </p:pic>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Vocabulary: Look at the pictures. Write out the name of each booth facility below.</a:t>
            </a:r>
            <a:endParaRPr lang="en-US" altLang="zh-CN" sz="2000" dirty="0">
              <a:solidFill>
                <a:srgbClr val="0070C0"/>
              </a:solidFill>
            </a:endParaRPr>
          </a:p>
        </p:txBody>
      </p:sp>
      <p:sp>
        <p:nvSpPr>
          <p:cNvPr id="4" name="文本框 3"/>
          <p:cNvSpPr txBox="1"/>
          <p:nvPr/>
        </p:nvSpPr>
        <p:spPr>
          <a:xfrm>
            <a:off x="1058939" y="2989539"/>
            <a:ext cx="1579330" cy="307777"/>
          </a:xfrm>
          <a:prstGeom prst="rect">
            <a:avLst/>
          </a:prstGeom>
          <a:solidFill>
            <a:schemeClr val="bg1"/>
          </a:solidFill>
        </p:spPr>
        <p:txBody>
          <a:bodyPr wrap="square" rtlCol="0">
            <a:spAutoFit/>
          </a:bodyPr>
          <a:lstStyle/>
          <a:p>
            <a:r>
              <a:rPr lang="en-US" altLang="zh-CN" dirty="0">
                <a:solidFill>
                  <a:schemeClr val="accent1">
                    <a:lumMod val="75000"/>
                  </a:schemeClr>
                </a:solidFill>
              </a:rPr>
              <a:t>tall glass showcase</a:t>
            </a:r>
            <a:endParaRPr lang="zh-CN" altLang="en-US" dirty="0">
              <a:solidFill>
                <a:schemeClr val="accent1">
                  <a:lumMod val="75000"/>
                </a:schemeClr>
              </a:solidFill>
            </a:endParaRPr>
          </a:p>
        </p:txBody>
      </p:sp>
      <p:sp>
        <p:nvSpPr>
          <p:cNvPr id="36" name="文本框 35"/>
          <p:cNvSpPr txBox="1"/>
          <p:nvPr/>
        </p:nvSpPr>
        <p:spPr>
          <a:xfrm>
            <a:off x="831952" y="3030079"/>
            <a:ext cx="7847351" cy="307777"/>
          </a:xfrm>
          <a:prstGeom prst="rect">
            <a:avLst/>
          </a:prstGeom>
          <a:noFill/>
        </p:spPr>
        <p:txBody>
          <a:bodyPr wrap="square" rtlCol="0">
            <a:spAutoFit/>
          </a:bodyPr>
          <a:lstStyle/>
          <a:p>
            <a:r>
              <a:rPr lang="en-US" altLang="zh-CN" b="1" dirty="0"/>
              <a:t>1. ________________       2. ________________         3. ________________            4. ________________</a:t>
            </a:r>
            <a:endParaRPr lang="zh-CN" altLang="en-US" b="1" dirty="0"/>
          </a:p>
        </p:txBody>
      </p:sp>
      <p:sp>
        <p:nvSpPr>
          <p:cNvPr id="37" name="文本框 36"/>
          <p:cNvSpPr txBox="1"/>
          <p:nvPr/>
        </p:nvSpPr>
        <p:spPr>
          <a:xfrm>
            <a:off x="1851282" y="4722742"/>
            <a:ext cx="5501394" cy="307777"/>
          </a:xfrm>
          <a:prstGeom prst="rect">
            <a:avLst/>
          </a:prstGeom>
          <a:noFill/>
        </p:spPr>
        <p:txBody>
          <a:bodyPr wrap="square" rtlCol="0">
            <a:spAutoFit/>
          </a:bodyPr>
          <a:lstStyle/>
          <a:p>
            <a:r>
              <a:rPr lang="en-US" altLang="zh-CN" b="1" dirty="0"/>
              <a:t>5. ________________                                              6. ________________       </a:t>
            </a:r>
            <a:endParaRPr lang="zh-CN" altLang="en-US" b="1" dirty="0"/>
          </a:p>
        </p:txBody>
      </p:sp>
      <p:sp>
        <p:nvSpPr>
          <p:cNvPr id="38" name="文本框 37"/>
          <p:cNvSpPr txBox="1"/>
          <p:nvPr/>
        </p:nvSpPr>
        <p:spPr>
          <a:xfrm>
            <a:off x="2932663" y="2989539"/>
            <a:ext cx="1579330" cy="307777"/>
          </a:xfrm>
          <a:prstGeom prst="rect">
            <a:avLst/>
          </a:prstGeom>
          <a:noFill/>
        </p:spPr>
        <p:txBody>
          <a:bodyPr wrap="square" rtlCol="0">
            <a:spAutoFit/>
          </a:bodyPr>
          <a:lstStyle/>
          <a:p>
            <a:r>
              <a:rPr lang="en-US" altLang="zh-CN" dirty="0">
                <a:solidFill>
                  <a:schemeClr val="accent1">
                    <a:lumMod val="75000"/>
                  </a:schemeClr>
                </a:solidFill>
              </a:rPr>
              <a:t>long arm spotlight</a:t>
            </a:r>
            <a:endParaRPr lang="zh-CN" altLang="en-US" dirty="0">
              <a:solidFill>
                <a:schemeClr val="accent1">
                  <a:lumMod val="75000"/>
                </a:schemeClr>
              </a:solidFill>
            </a:endParaRPr>
          </a:p>
        </p:txBody>
      </p:sp>
      <p:sp>
        <p:nvSpPr>
          <p:cNvPr id="39" name="文本框 38"/>
          <p:cNvSpPr txBox="1"/>
          <p:nvPr/>
        </p:nvSpPr>
        <p:spPr>
          <a:xfrm>
            <a:off x="4880964" y="2989539"/>
            <a:ext cx="1579330" cy="307777"/>
          </a:xfrm>
          <a:prstGeom prst="rect">
            <a:avLst/>
          </a:prstGeom>
          <a:noFill/>
        </p:spPr>
        <p:txBody>
          <a:bodyPr wrap="square" rtlCol="0">
            <a:spAutoFit/>
          </a:bodyPr>
          <a:lstStyle/>
          <a:p>
            <a:r>
              <a:rPr lang="en-US" altLang="zh-CN" dirty="0">
                <a:solidFill>
                  <a:schemeClr val="accent1">
                    <a:lumMod val="75000"/>
                  </a:schemeClr>
                </a:solidFill>
              </a:rPr>
              <a:t>water dispenser</a:t>
            </a:r>
            <a:endParaRPr lang="zh-CN" altLang="en-US" dirty="0">
              <a:solidFill>
                <a:schemeClr val="accent1">
                  <a:lumMod val="75000"/>
                </a:schemeClr>
              </a:solidFill>
            </a:endParaRPr>
          </a:p>
        </p:txBody>
      </p:sp>
      <p:sp>
        <p:nvSpPr>
          <p:cNvPr id="40" name="文本框 39"/>
          <p:cNvSpPr txBox="1"/>
          <p:nvPr/>
        </p:nvSpPr>
        <p:spPr>
          <a:xfrm>
            <a:off x="7058668" y="2996553"/>
            <a:ext cx="1579330" cy="307777"/>
          </a:xfrm>
          <a:prstGeom prst="rect">
            <a:avLst/>
          </a:prstGeom>
          <a:noFill/>
        </p:spPr>
        <p:txBody>
          <a:bodyPr wrap="square" rtlCol="0">
            <a:spAutoFit/>
          </a:bodyPr>
          <a:lstStyle/>
          <a:p>
            <a:r>
              <a:rPr lang="en-US" altLang="zh-CN" dirty="0">
                <a:solidFill>
                  <a:schemeClr val="accent1">
                    <a:lumMod val="75000"/>
                  </a:schemeClr>
                </a:solidFill>
              </a:rPr>
              <a:t>folding chair</a:t>
            </a:r>
            <a:endParaRPr lang="zh-CN" altLang="en-US" dirty="0">
              <a:solidFill>
                <a:schemeClr val="accent1">
                  <a:lumMod val="75000"/>
                </a:schemeClr>
              </a:solidFill>
            </a:endParaRPr>
          </a:p>
        </p:txBody>
      </p:sp>
      <p:sp>
        <p:nvSpPr>
          <p:cNvPr id="41" name="文本框 40"/>
          <p:cNvSpPr txBox="1"/>
          <p:nvPr/>
        </p:nvSpPr>
        <p:spPr>
          <a:xfrm>
            <a:off x="2077789" y="4707578"/>
            <a:ext cx="1579330" cy="307777"/>
          </a:xfrm>
          <a:prstGeom prst="rect">
            <a:avLst/>
          </a:prstGeom>
          <a:noFill/>
        </p:spPr>
        <p:txBody>
          <a:bodyPr wrap="square" rtlCol="0">
            <a:spAutoFit/>
          </a:bodyPr>
          <a:lstStyle/>
          <a:p>
            <a:r>
              <a:rPr lang="en-US" altLang="zh-CN" dirty="0">
                <a:solidFill>
                  <a:schemeClr val="accent1">
                    <a:lumMod val="75000"/>
                  </a:schemeClr>
                </a:solidFill>
              </a:rPr>
              <a:t>single seat sofa</a:t>
            </a:r>
            <a:endParaRPr lang="zh-CN" altLang="en-US" dirty="0">
              <a:solidFill>
                <a:schemeClr val="accent1">
                  <a:lumMod val="75000"/>
                </a:schemeClr>
              </a:solidFill>
            </a:endParaRPr>
          </a:p>
        </p:txBody>
      </p:sp>
      <p:sp>
        <p:nvSpPr>
          <p:cNvPr id="42" name="文本框 41"/>
          <p:cNvSpPr txBox="1"/>
          <p:nvPr/>
        </p:nvSpPr>
        <p:spPr>
          <a:xfrm>
            <a:off x="5548892" y="4707578"/>
            <a:ext cx="1333678" cy="307777"/>
          </a:xfrm>
          <a:prstGeom prst="rect">
            <a:avLst/>
          </a:prstGeom>
          <a:noFill/>
        </p:spPr>
        <p:txBody>
          <a:bodyPr wrap="square" rtlCol="0">
            <a:spAutoFit/>
          </a:bodyPr>
          <a:lstStyle/>
          <a:p>
            <a:r>
              <a:rPr lang="en-US" altLang="zh-CN" dirty="0">
                <a:solidFill>
                  <a:schemeClr val="accent1">
                    <a:lumMod val="75000"/>
                  </a:schemeClr>
                </a:solidFill>
              </a:rPr>
              <a:t>plasma display</a:t>
            </a:r>
            <a:endParaRPr lang="zh-CN" altLang="en-US" dirty="0">
              <a:solidFill>
                <a:schemeClr val="accent1">
                  <a:lumMod val="7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8" grpId="0"/>
      <p:bldP spid="39" grpId="0"/>
      <p:bldP spid="40" grpId="0"/>
      <p:bldP spid="41" grpId="0"/>
      <p:bldP spid="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Brainstorming: Work in groups. Discuss other booth facilities used during an exhibition with your classmates. </a:t>
            </a:r>
            <a:endParaRPr lang="en-US" altLang="zh-CN" sz="2000" dirty="0">
              <a:solidFill>
                <a:srgbClr val="0070C0"/>
              </a:solidFill>
            </a:endParaRPr>
          </a:p>
          <a:p>
            <a:pPr marL="0" indent="0">
              <a:buFont typeface="Arial" panose="020B0604020202020204" pitchFamily="34" charset="0"/>
              <a:buNone/>
            </a:pPr>
            <a:r>
              <a:rPr lang="en-US" altLang="zh-CN" sz="2000" dirty="0"/>
              <a:t>☆ power socket</a:t>
            </a:r>
            <a:endParaRPr lang="en-US" altLang="zh-CN" sz="2000" dirty="0"/>
          </a:p>
          <a:p>
            <a:pPr marL="0" indent="0">
              <a:buFont typeface="Arial" panose="020B0604020202020204" pitchFamily="34" charset="0"/>
              <a:buNone/>
            </a:pPr>
            <a:r>
              <a:rPr lang="en-US" altLang="zh-CN" sz="2000" dirty="0"/>
              <a:t>☆ spotlight</a:t>
            </a:r>
            <a:endParaRPr lang="en-US" altLang="zh-CN" sz="2000" b="1" dirty="0">
              <a:solidFill>
                <a:srgbClr val="996600"/>
              </a:solidFill>
            </a:endParaRPr>
          </a:p>
          <a:p>
            <a:pPr>
              <a:buNone/>
            </a:pPr>
            <a:endParaRPr lang="en-US" altLang="zh-CN" sz="2000" dirty="0">
              <a:solidFill>
                <a:srgbClr val="0070C0"/>
              </a:solidFill>
            </a:endParaRPr>
          </a:p>
        </p:txBody>
      </p:sp>
      <p:sp>
        <p:nvSpPr>
          <p:cNvPr id="6" name="TextBox 6"/>
          <p:cNvSpPr txBox="1">
            <a:spLocks noChangeArrowheads="1"/>
          </p:cNvSpPr>
          <p:nvPr/>
        </p:nvSpPr>
        <p:spPr bwMode="auto">
          <a:xfrm>
            <a:off x="596446" y="2420806"/>
            <a:ext cx="8083550" cy="1477328"/>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lvl="0" indent="0" algn="just">
              <a:tabLst>
                <a:tab pos="371475" algn="l"/>
              </a:tabLst>
            </a:pPr>
            <a:endParaRPr lang="en-US" altLang="zh-CN" sz="1800" kern="100" dirty="0">
              <a:latin typeface="Times New Roman" panose="02020603050405020304" pitchFamily="18" charset="0"/>
            </a:endParaRPr>
          </a:p>
          <a:p>
            <a:pPr marL="0" lvl="0" indent="0" algn="just">
              <a:tabLst>
                <a:tab pos="371475" algn="l"/>
              </a:tabLst>
            </a:pPr>
            <a:r>
              <a:rPr lang="en-US" altLang="zh-CN" sz="1800" kern="100" dirty="0">
                <a:latin typeface="Times New Roman" panose="02020603050405020304" pitchFamily="18" charset="0"/>
              </a:rPr>
              <a:t>        Other booth facilities may include power socket, shelf, spotlight, information counter, round table, folding door, lockable drawer, wall panel, computer, speaker, projector, etc.</a:t>
            </a:r>
            <a:endParaRPr lang="zh-CN" altLang="zh-CN" sz="1800" kern="100" dirty="0">
              <a:latin typeface="Times New Roman" panose="02020603050405020304" pitchFamily="18" charset="0"/>
            </a:endParaRPr>
          </a:p>
          <a:p>
            <a:pPr marL="0" indent="0" algn="just"/>
            <a:r>
              <a:rPr lang="en-US" altLang="zh-CN" sz="1800" dirty="0">
                <a:solidFill>
                  <a:srgbClr val="000000"/>
                </a:solidFill>
                <a:latin typeface="Arial" panose="020B0604020202020204" pitchFamily="34" charset="0"/>
              </a:rPr>
              <a:t> </a:t>
            </a:r>
            <a:endParaRPr lang="en-US" altLang="zh-CN" sz="18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6"/>
          <p:cNvSpPr txBox="1">
            <a:spLocks noChangeArrowheads="1"/>
          </p:cNvSpPr>
          <p:nvPr/>
        </p:nvSpPr>
        <p:spPr bwMode="auto">
          <a:xfrm>
            <a:off x="1854200" y="89688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407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Management Regulations for Construction of All Stands: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sym typeface="+mn-ea"/>
              </a:rPr>
              <a:t>All exhibitors should select the contractor with proven qualifications to construct their booths and are obliged to require the contractor to implement the construction considering the relevant regulations and construction specifications and carry out corresponding safety measures.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sym typeface="+mn-ea"/>
              </a:rPr>
              <a:t>All stands plans MUST be sent to the organizer for approval.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sym typeface="+mn-ea"/>
              </a:rPr>
              <a:t>The structure of all exhibition stands must be reasonably designed to ensure security and safety. The construction materials shall be non-flammable.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sym typeface="+mn-ea"/>
              </a:rPr>
              <a:t>All exhibitors should display their company name and stand number prominently on their stand so they can be easily viewed by visitors.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6"/>
          <p:cNvSpPr txBox="1">
            <a:spLocks noChangeArrowheads="1"/>
          </p:cNvSpPr>
          <p:nvPr/>
        </p:nvSpPr>
        <p:spPr bwMode="auto">
          <a:xfrm>
            <a:off x="1854200" y="89688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407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R="0" lvl="0" algn="just" defTabSz="914400" rtl="0">
              <a:lnSpc>
                <a:spcPct val="100000"/>
              </a:lnSpc>
              <a:spcBef>
                <a:spcPts val="0"/>
              </a:spcBef>
              <a:spcAft>
                <a:spcPts val="600"/>
              </a:spcAft>
              <a:buClrTx/>
              <a:buSzTx/>
              <a:buFont typeface="+mj-lt"/>
              <a:buAutoNum type="arabicPeriod" startAt="5"/>
              <a:defRPr/>
            </a:pPr>
            <a:r>
              <a:rPr lang="en-US" altLang="zh-CN" sz="1600" dirty="0">
                <a:ea typeface="宋体" panose="02010600030101010101" pitchFamily="2" charset="-122"/>
                <a:sym typeface="+mn-ea"/>
              </a:rPr>
              <a:t>The designed structural strengths of all exhibition stands shall meet the strength required by the load. During the construction period, efforts shall be made to ensure the overall strength, stiffness, and stability of the exhibition stand structure.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5"/>
              <a:defRPr/>
            </a:pPr>
            <a:r>
              <a:rPr lang="en-US" altLang="zh-CN" sz="1600" dirty="0">
                <a:ea typeface="宋体" panose="02010600030101010101" pitchFamily="2" charset="-122"/>
                <a:sym typeface="+mn-ea"/>
              </a:rPr>
              <a:t>The area of an exhibition stand constructed by each contractor must comply with the area specified in the submitted application. The area of construction of an exhibition stand must not exceed the leased area.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5"/>
              <a:defRPr/>
            </a:pPr>
            <a:r>
              <a:rPr lang="en-US" altLang="zh-CN" sz="1600" dirty="0">
                <a:ea typeface="宋体" panose="02010600030101010101" pitchFamily="2" charset="-122"/>
                <a:sym typeface="+mn-ea"/>
              </a:rPr>
              <a:t>The maximum building height for single story stands is 4 meters. Double decker or multi-deck exhibition stands are not allowed.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5"/>
              <a:defRPr/>
            </a:pPr>
            <a:r>
              <a:rPr lang="en-US" altLang="zh-CN" sz="1600" dirty="0">
                <a:ea typeface="宋体" panose="02010600030101010101" pitchFamily="2" charset="-122"/>
                <a:sym typeface="+mn-ea"/>
              </a:rPr>
              <a:t>The ceiling of any booth must not be covered over 15% of its area. Totally enclosed ceilings are strictly prohibited.</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5"/>
              <a:defRPr/>
            </a:pPr>
            <a:r>
              <a:rPr lang="en-US" altLang="zh-CN" sz="1600" dirty="0">
                <a:ea typeface="宋体" panose="02010600030101010101" pitchFamily="2" charset="-122"/>
                <a:sym typeface="+mn-ea"/>
              </a:rPr>
              <a:t>All structural back walls of neighboring exhibition stands must be properly decorated. Back walls over 2.5 meters in height must be finished in white. </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6"/>
          <p:cNvSpPr txBox="1">
            <a:spLocks noChangeArrowheads="1"/>
          </p:cNvSpPr>
          <p:nvPr/>
        </p:nvSpPr>
        <p:spPr bwMode="auto">
          <a:xfrm>
            <a:off x="1854200" y="89688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407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R="0" lvl="0" algn="just" defTabSz="914400" rtl="0">
              <a:lnSpc>
                <a:spcPct val="100000"/>
              </a:lnSpc>
              <a:spcBef>
                <a:spcPts val="0"/>
              </a:spcBef>
              <a:spcAft>
                <a:spcPts val="600"/>
              </a:spcAft>
              <a:buClrTx/>
              <a:buSzTx/>
              <a:buFont typeface="+mj-lt"/>
              <a:buAutoNum type="arabicPeriod" startAt="10"/>
              <a:defRPr/>
            </a:pPr>
            <a:r>
              <a:rPr lang="en-US" altLang="zh-CN" sz="1600" dirty="0">
                <a:ea typeface="宋体" panose="02010600030101010101" pitchFamily="2" charset="-122"/>
                <a:sym typeface="+mn-ea"/>
              </a:rPr>
              <a:t>For exhibition stand structures decorated with glass ornaments, the glass must be safety glass to ensure security in construction and installation and also must be marked with conspicuous signs in order to prevent glass breaking.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10"/>
              <a:defRPr/>
            </a:pPr>
            <a:r>
              <a:rPr lang="en-US" altLang="zh-CN" sz="1600" dirty="0">
                <a:ea typeface="宋体" panose="02010600030101010101" pitchFamily="2" charset="-122"/>
                <a:sym typeface="+mn-ea"/>
              </a:rPr>
              <a:t>All construction institutions must not damage the facilities in the exhibition hall. They are not allowed to drive nails, punch holes, paste adhesives, apply paints or post advertisements within the exhibition hall, on the exterior floor or wall surfaces.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10"/>
              <a:defRPr/>
            </a:pPr>
            <a:r>
              <a:rPr lang="en-US" altLang="zh-CN" sz="1600" dirty="0">
                <a:ea typeface="宋体" panose="02010600030101010101" pitchFamily="2" charset="-122"/>
                <a:sym typeface="+mn-ea"/>
              </a:rPr>
              <a:t>When each contractor is constructing an exhibition stand, it shall not create an obstruction in front of fire-fighting facilities, electric equipment, emergency exits and aisles, etc. inside the exhibition hall. </a:t>
            </a:r>
            <a:endParaRPr lang="en-US" altLang="zh-CN" sz="1600" dirty="0">
              <a:ea typeface="宋体" panose="02010600030101010101" pitchFamily="2" charset="-122"/>
              <a:sym typeface="+mn-ea"/>
            </a:endParaRPr>
          </a:p>
          <a:p>
            <a:pPr marR="0" lvl="0" algn="just" defTabSz="914400" rtl="0">
              <a:lnSpc>
                <a:spcPct val="100000"/>
              </a:lnSpc>
              <a:spcBef>
                <a:spcPts val="0"/>
              </a:spcBef>
              <a:spcAft>
                <a:spcPts val="600"/>
              </a:spcAft>
              <a:buClrTx/>
              <a:buSzTx/>
              <a:buFont typeface="+mj-lt"/>
              <a:buAutoNum type="arabicPeriod" startAt="10"/>
              <a:defRPr/>
            </a:pPr>
            <a:r>
              <a:rPr lang="en-US" altLang="zh-CN" sz="1600" dirty="0">
                <a:ea typeface="宋体" panose="02010600030101010101" pitchFamily="2" charset="-122"/>
                <a:sym typeface="+mn-ea"/>
              </a:rPr>
              <a:t>Contractors shall complete the construction within the prescribed time and area. All contractors working in the hall must wear identification badges provided by the organizer.</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矩形 7"/>
          <p:cNvSpPr>
            <a:spLocks noGrp="1"/>
          </p:cNvSpPr>
          <p:nvPr>
            <p:ph type="body" idx="4294967295"/>
          </p:nvPr>
        </p:nvSpPr>
        <p:spPr>
          <a:xfrm>
            <a:off x="432000" y="1440000"/>
            <a:ext cx="8424000" cy="2606561"/>
          </a:xfrm>
          <a:solidFill>
            <a:schemeClr val="bg1"/>
          </a:solidFill>
        </p:spPr>
        <p:txBody>
          <a:bodyPr>
            <a:normAutofit/>
          </a:bodyPr>
          <a:lstStyle/>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qualification</a:t>
            </a:r>
            <a:r>
              <a:rPr lang="en-US" altLang="zh-CN" sz="1600" b="1" dirty="0">
                <a:solidFill>
                  <a:sysClr val="windowText" lastClr="000000"/>
                </a:solidFill>
                <a:latin typeface="Calibri" panose="020F0502020204030204"/>
                <a:ea typeface="宋体" panose="02010600030101010101" pitchFamily="2" charset="-122"/>
              </a:rPr>
              <a:t>:</a:t>
            </a:r>
            <a:r>
              <a:rPr lang="en-US" altLang="zh-CN" sz="1800" b="0" dirty="0">
                <a:solidFill>
                  <a:srgbClr val="231F20"/>
                </a:solidFill>
                <a:effectLst/>
                <a:latin typeface="Times-Roman"/>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800" b="0" dirty="0">
                <a:solidFill>
                  <a:srgbClr val="231F20"/>
                </a:solidFill>
                <a:effectLst/>
                <a:latin typeface="Times-Roman"/>
              </a:rPr>
              <a:t> </a:t>
            </a:r>
            <a:r>
              <a:rPr lang="en-US" altLang="zh-CN" sz="1600" b="1" dirty="0">
                <a:solidFill>
                  <a:sysClr val="windowText" lastClr="000000"/>
                </a:solidFill>
                <a:latin typeface="Calibri" panose="020F0502020204030204"/>
                <a:ea typeface="宋体" panose="02010600030101010101" pitchFamily="2" charset="-122"/>
              </a:rPr>
              <a:t>an ability, quality, or record of experience that makes a person suitable for a particular job or position </a:t>
            </a:r>
            <a:r>
              <a:rPr lang="zh-CN" altLang="en-US" sz="1600" b="1" dirty="0">
                <a:solidFill>
                  <a:sysClr val="windowText" lastClr="000000"/>
                </a:solidFill>
                <a:latin typeface="Calibri" panose="020F0502020204030204"/>
                <a:ea typeface="宋体" panose="02010600030101010101" pitchFamily="2" charset="-122"/>
              </a:rPr>
              <a:t>资格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non-ﬂammable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adj.</a:t>
            </a:r>
            <a:r>
              <a:rPr lang="en-US" altLang="zh-CN" sz="1600" b="1" dirty="0">
                <a:solidFill>
                  <a:sysClr val="windowText" lastClr="000000"/>
                </a:solidFill>
                <a:latin typeface="Calibri" panose="020F0502020204030204"/>
                <a:ea typeface="宋体" panose="02010600030101010101" pitchFamily="2" charset="-122"/>
              </a:rPr>
              <a:t> not easily ignited </a:t>
            </a:r>
            <a:r>
              <a:rPr lang="zh-CN" altLang="en-US" sz="1600" b="1" dirty="0">
                <a:solidFill>
                  <a:sysClr val="windowText" lastClr="000000"/>
                </a:solidFill>
                <a:latin typeface="Calibri" panose="020F0502020204030204"/>
                <a:ea typeface="宋体" panose="02010600030101010101" pitchFamily="2" charset="-122"/>
              </a:rPr>
              <a:t>不易燃的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prominently</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adv.</a:t>
            </a:r>
            <a:r>
              <a:rPr lang="en-US" altLang="zh-CN" sz="1600" b="1" dirty="0">
                <a:solidFill>
                  <a:sysClr val="windowText" lastClr="000000"/>
                </a:solidFill>
                <a:latin typeface="Calibri" panose="020F0502020204030204"/>
                <a:ea typeface="宋体" panose="02010600030101010101" pitchFamily="2" charset="-122"/>
              </a:rPr>
              <a:t> in a way that is easily seen or noticed </a:t>
            </a:r>
            <a:r>
              <a:rPr lang="zh-CN" altLang="en-US" sz="1600" b="1" dirty="0">
                <a:solidFill>
                  <a:sysClr val="windowText" lastClr="000000"/>
                </a:solidFill>
                <a:latin typeface="Calibri" panose="020F0502020204030204"/>
                <a:ea typeface="宋体" panose="02010600030101010101" pitchFamily="2" charset="-122"/>
              </a:rPr>
              <a:t>显著地；显眼地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load</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600" b="1" dirty="0">
                <a:solidFill>
                  <a:sysClr val="windowText" lastClr="000000"/>
                </a:solidFill>
                <a:latin typeface="Calibri" panose="020F0502020204030204"/>
                <a:ea typeface="宋体" panose="02010600030101010101" pitchFamily="2" charset="-122"/>
              </a:rPr>
              <a:t> something that is being or is to be carried </a:t>
            </a:r>
            <a:r>
              <a:rPr lang="zh-CN" altLang="en-US" sz="1600" b="1" dirty="0">
                <a:solidFill>
                  <a:sysClr val="windowText" lastClr="000000"/>
                </a:solidFill>
                <a:latin typeface="Calibri" panose="020F0502020204030204"/>
                <a:ea typeface="宋体" panose="02010600030101010101" pitchFamily="2" charset="-122"/>
              </a:rPr>
              <a:t>负荷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stiffness</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600" b="1" dirty="0">
                <a:solidFill>
                  <a:sysClr val="windowText" lastClr="000000"/>
                </a:solidFill>
                <a:latin typeface="Calibri" panose="020F0502020204030204"/>
                <a:ea typeface="宋体" panose="02010600030101010101" pitchFamily="2" charset="-122"/>
              </a:rPr>
              <a:t> the quality of being firm, hard, or unable to bend </a:t>
            </a:r>
            <a:r>
              <a:rPr lang="zh-CN" altLang="en-US" sz="1600" b="1" dirty="0">
                <a:solidFill>
                  <a:sysClr val="windowText" lastClr="000000"/>
                </a:solidFill>
                <a:latin typeface="Calibri" panose="020F0502020204030204"/>
                <a:ea typeface="宋体" panose="02010600030101010101" pitchFamily="2" charset="-122"/>
              </a:rPr>
              <a:t>劲度；刚硬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stability</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600" b="1" dirty="0">
                <a:solidFill>
                  <a:sysClr val="windowText" lastClr="000000"/>
                </a:solidFill>
                <a:latin typeface="Calibri" panose="020F0502020204030204"/>
                <a:ea typeface="宋体" panose="02010600030101010101" pitchFamily="2" charset="-122"/>
              </a:rPr>
              <a:t> the quality or state of being steady </a:t>
            </a:r>
            <a:r>
              <a:rPr lang="zh-CN" altLang="en-US" sz="1600" b="1" dirty="0">
                <a:solidFill>
                  <a:sysClr val="windowText" lastClr="000000"/>
                </a:solidFill>
                <a:latin typeface="Calibri" panose="020F0502020204030204"/>
                <a:ea typeface="宋体" panose="02010600030101010101" pitchFamily="2" charset="-122"/>
              </a:rPr>
              <a:t>稳定性</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endParaRPr lang="en-US" altLang="zh-CN" sz="1600" b="1" dirty="0">
              <a:solidFill>
                <a:sysClr val="windowText" lastClr="000000"/>
              </a:solidFill>
              <a:latin typeface="Calibri" panose="020F0502020204030204"/>
              <a:ea typeface="宋体" panose="02010600030101010101" pitchFamily="2" charset="-122"/>
            </a:endParaRPr>
          </a:p>
        </p:txBody>
      </p:sp>
      <p:sp>
        <p:nvSpPr>
          <p:cNvPr id="4" name="TextBox 6"/>
          <p:cNvSpPr txBox="1">
            <a:spLocks noChangeArrowheads="1"/>
          </p:cNvSpPr>
          <p:nvPr/>
        </p:nvSpPr>
        <p:spPr bwMode="auto">
          <a:xfrm>
            <a:off x="1854200" y="89688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7"/>
          <p:cNvSpPr txBox="1"/>
          <p:nvPr/>
        </p:nvSpPr>
        <p:spPr>
          <a:xfrm>
            <a:off x="432000" y="1440000"/>
            <a:ext cx="8424000" cy="2606561"/>
          </a:xfrm>
          <a:prstGeom prst="rect">
            <a:avLst/>
          </a:prstGeom>
          <a:solidFill>
            <a:schemeClr val="bg1"/>
          </a:solidFill>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a:lstStyle>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comply with</a:t>
            </a:r>
            <a:r>
              <a:rPr lang="en-US" altLang="zh-CN" sz="1600" b="1" dirty="0">
                <a:solidFill>
                  <a:sysClr val="windowText" lastClr="000000"/>
                </a:solidFill>
                <a:latin typeface="Calibri" panose="020F0502020204030204"/>
                <a:ea typeface="宋体" panose="02010600030101010101" pitchFamily="2" charset="-122"/>
              </a:rPr>
              <a:t>: to do as one is requested, commanded, etc. </a:t>
            </a:r>
            <a:r>
              <a:rPr lang="zh-CN" altLang="en-US" sz="1600" b="1" dirty="0">
                <a:solidFill>
                  <a:sysClr val="windowText" lastClr="000000"/>
                </a:solidFill>
                <a:latin typeface="Calibri" panose="020F0502020204030204"/>
                <a:ea typeface="宋体" panose="02010600030101010101" pitchFamily="2" charset="-122"/>
              </a:rPr>
              <a:t>服从；遵守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lease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v.</a:t>
            </a:r>
            <a:r>
              <a:rPr lang="en-US" altLang="zh-CN" sz="1600" b="1" dirty="0">
                <a:solidFill>
                  <a:sysClr val="windowText" lastClr="000000"/>
                </a:solidFill>
                <a:latin typeface="Calibri" panose="020F0502020204030204"/>
                <a:ea typeface="宋体" panose="02010600030101010101" pitchFamily="2" charset="-122"/>
              </a:rPr>
              <a:t> to use a building, car, etc. under a lease </a:t>
            </a:r>
            <a:r>
              <a:rPr lang="zh-CN" altLang="en-US" sz="1600" b="1" dirty="0">
                <a:solidFill>
                  <a:sysClr val="windowText" lastClr="000000"/>
                </a:solidFill>
                <a:latin typeface="Calibri" panose="020F0502020204030204"/>
                <a:ea typeface="宋体" panose="02010600030101010101" pitchFamily="2" charset="-122"/>
              </a:rPr>
              <a:t>租用；租借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double decker</a:t>
            </a:r>
            <a:r>
              <a:rPr lang="en-US" altLang="zh-CN" sz="1600" b="1" dirty="0">
                <a:solidFill>
                  <a:sysClr val="windowText" lastClr="000000"/>
                </a:solidFill>
                <a:latin typeface="Calibri" panose="020F0502020204030204"/>
                <a:ea typeface="宋体" panose="02010600030101010101" pitchFamily="2" charset="-122"/>
              </a:rPr>
              <a:t>: a thing with two floors, one on top of the other </a:t>
            </a:r>
            <a:r>
              <a:rPr lang="zh-CN" altLang="en-US" sz="1600" b="1" dirty="0">
                <a:solidFill>
                  <a:sysClr val="windowText" lastClr="000000"/>
                </a:solidFill>
                <a:latin typeface="Calibri" panose="020F0502020204030204"/>
                <a:ea typeface="宋体" panose="02010600030101010101" pitchFamily="2" charset="-122"/>
              </a:rPr>
              <a:t>双层结构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prohibit</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v.</a:t>
            </a:r>
            <a:r>
              <a:rPr lang="en-US" altLang="zh-CN" sz="1600" b="1" dirty="0">
                <a:solidFill>
                  <a:sysClr val="windowText" lastClr="000000"/>
                </a:solidFill>
                <a:latin typeface="Calibri" panose="020F0502020204030204"/>
                <a:ea typeface="宋体" panose="02010600030101010101" pitchFamily="2" charset="-122"/>
              </a:rPr>
              <a:t> to forbid especially by rules or regulations </a:t>
            </a:r>
            <a:r>
              <a:rPr lang="zh-CN" altLang="en-US" sz="1600" b="1" dirty="0">
                <a:solidFill>
                  <a:sysClr val="windowText" lastClr="000000"/>
                </a:solidFill>
                <a:latin typeface="Calibri" panose="020F0502020204030204"/>
                <a:ea typeface="宋体" panose="02010600030101010101" pitchFamily="2" charset="-122"/>
              </a:rPr>
              <a:t>禁止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adhesive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600" b="1" dirty="0">
                <a:solidFill>
                  <a:sysClr val="windowText" lastClr="000000"/>
                </a:solidFill>
                <a:latin typeface="Calibri" panose="020F0502020204030204"/>
                <a:ea typeface="宋体" panose="02010600030101010101" pitchFamily="2" charset="-122"/>
              </a:rPr>
              <a:t> a substance that you use to make things stick together </a:t>
            </a:r>
            <a:r>
              <a:rPr lang="zh-CN" altLang="en-US" sz="1600" b="1" dirty="0">
                <a:solidFill>
                  <a:sysClr val="windowText" lastClr="000000"/>
                </a:solidFill>
                <a:latin typeface="Calibri" panose="020F0502020204030204"/>
                <a:ea typeface="宋体" panose="02010600030101010101" pitchFamily="2" charset="-122"/>
              </a:rPr>
              <a:t>黏合剂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prescribed</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adj.</a:t>
            </a:r>
            <a:r>
              <a:rPr lang="en-US" altLang="zh-CN" sz="1600" b="1" dirty="0">
                <a:solidFill>
                  <a:sysClr val="windowText" lastClr="000000"/>
                </a:solidFill>
                <a:latin typeface="Calibri" panose="020F0502020204030204"/>
                <a:ea typeface="宋体" panose="02010600030101010101" pitchFamily="2" charset="-122"/>
              </a:rPr>
              <a:t> decided by a rule </a:t>
            </a:r>
            <a:r>
              <a:rPr lang="zh-CN" altLang="en-US" sz="1600" b="1" dirty="0">
                <a:solidFill>
                  <a:sysClr val="windowText" lastClr="000000"/>
                </a:solidFill>
                <a:latin typeface="Calibri" panose="020F0502020204030204"/>
                <a:ea typeface="宋体" panose="02010600030101010101" pitchFamily="2" charset="-122"/>
              </a:rPr>
              <a:t>规定的 </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a:lnSpc>
                <a:spcPct val="120000"/>
              </a:lnSpc>
              <a:spcBef>
                <a:spcPts val="385"/>
              </a:spcBef>
            </a:pPr>
            <a:r>
              <a:rPr lang="en-US" altLang="zh-CN" sz="1800" b="0" dirty="0">
                <a:solidFill>
                  <a:srgbClr val="FFFFFF"/>
                </a:solidFill>
                <a:effectLst/>
                <a:latin typeface="Helvetica-Condensed-Black"/>
              </a:rPr>
              <a:t>Task</a:t>
            </a:r>
            <a:endParaRPr lang="en-US" altLang="zh-CN" sz="1600" b="1" dirty="0">
              <a:solidFill>
                <a:sysClr val="windowText" lastClr="000000"/>
              </a:solidFill>
              <a:latin typeface="Calibri" panose="020F0502020204030204"/>
              <a:ea typeface="宋体" panose="02010600030101010101" pitchFamily="2" charset="-122"/>
            </a:endParaRPr>
          </a:p>
        </p:txBody>
      </p:sp>
      <p:sp>
        <p:nvSpPr>
          <p:cNvPr id="5" name="TextBox 6"/>
          <p:cNvSpPr txBox="1">
            <a:spLocks noChangeArrowheads="1"/>
          </p:cNvSpPr>
          <p:nvPr/>
        </p:nvSpPr>
        <p:spPr bwMode="auto">
          <a:xfrm>
            <a:off x="1978025" y="829199"/>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542925" y="1234851"/>
            <a:ext cx="8703618" cy="634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40" dirty="0">
                <a:solidFill>
                  <a:srgbClr val="0070C0"/>
                </a:solidFill>
              </a:rPr>
              <a:t>Read the text and match the phrases in the left column with the phrases in the right column according to the text.</a:t>
            </a:r>
            <a:endParaRPr lang="en-US" altLang="zh-CN" sz="2000" spc="-40" dirty="0">
              <a:solidFill>
                <a:srgbClr val="0070C0"/>
              </a:solidFill>
            </a:endParaRPr>
          </a:p>
        </p:txBody>
      </p:sp>
      <p:graphicFrame>
        <p:nvGraphicFramePr>
          <p:cNvPr id="2" name="Group 90"/>
          <p:cNvGraphicFramePr>
            <a:graphicFrameLocks noGrp="1"/>
          </p:cNvGraphicFramePr>
          <p:nvPr/>
        </p:nvGraphicFramePr>
        <p:xfrm>
          <a:off x="825688" y="2120214"/>
          <a:ext cx="3214049" cy="2742064"/>
        </p:xfrm>
        <a:graphic>
          <a:graphicData uri="http://schemas.openxmlformats.org/drawingml/2006/table">
            <a:tbl>
              <a:tblPr/>
              <a:tblGrid>
                <a:gridCol w="3214049"/>
              </a:tblGrid>
              <a:tr h="44761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1. the contractor</a:t>
                      </a:r>
                      <a:endParaRPr kumimoji="0" lang="zh-CN" altLang="en-US"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4643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2. All stands plans</a:t>
                      </a:r>
                      <a:endPar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4761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3. The construction materials</a:t>
                      </a:r>
                      <a:endPar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4643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4. The company name and stand number</a:t>
                      </a:r>
                      <a:endPar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4643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5. The strengths of the stands</a:t>
                      </a:r>
                      <a:endPar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50752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6. The area of an exhibition stand</a:t>
                      </a:r>
                      <a:endPar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bl>
          </a:graphicData>
        </a:graphic>
      </p:graphicFrame>
      <p:graphicFrame>
        <p:nvGraphicFramePr>
          <p:cNvPr id="4" name="Group 91"/>
          <p:cNvGraphicFramePr>
            <a:graphicFrameLocks noGrp="1"/>
          </p:cNvGraphicFramePr>
          <p:nvPr/>
        </p:nvGraphicFramePr>
        <p:xfrm>
          <a:off x="5117912" y="2120214"/>
          <a:ext cx="2661313" cy="2742064"/>
        </p:xfrm>
        <a:graphic>
          <a:graphicData uri="http://schemas.openxmlformats.org/drawingml/2006/table">
            <a:tbl>
              <a:tblPr/>
              <a:tblGrid>
                <a:gridCol w="2661313"/>
              </a:tblGrid>
              <a:tr h="45809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A. be approved.</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638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B. be non-flammable.</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2635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C. meet the requirements. </a:t>
                      </a:r>
                      <a:endParaRPr kumimoji="0" lang="zh-CN" altLang="en-US"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35333">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D. be prominently displayed.</a:t>
                      </a:r>
                      <a:endParaRPr kumimoji="0" lang="zh-CN" altLang="en-US"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7614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E. be with proven qualifications.</a:t>
                      </a:r>
                      <a:endParaRPr kumimoji="0" lang="zh-CN" altLang="en-US"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8974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rPr>
                        <a:t>F. comply with the area specified</a:t>
                      </a:r>
                      <a:endParaRPr kumimoji="0" lang="zh-CN" altLang="en-US" sz="1400" b="1" i="0" u="none" strike="noStrike" kern="1200" cap="none" normalizeH="0" baseline="0" dirty="0">
                        <a:ln>
                          <a:noFill/>
                        </a:ln>
                        <a:solidFill>
                          <a:srgbClr val="000000"/>
                        </a:solidFill>
                        <a:effectLst/>
                        <a:latin typeface="Baskerville Old Face" panose="02020602080505020303" pitchFamily="18" charset="0"/>
                        <a:ea typeface="GungsuhChe" panose="02030609000101010101" pitchFamily="49" charset="-127"/>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bl>
          </a:graphicData>
        </a:graphic>
      </p:graphicFrame>
      <p:sp>
        <p:nvSpPr>
          <p:cNvPr id="5" name="文本框 4"/>
          <p:cNvSpPr txBox="1"/>
          <p:nvPr/>
        </p:nvSpPr>
        <p:spPr>
          <a:xfrm>
            <a:off x="4212237" y="3104482"/>
            <a:ext cx="772610" cy="369332"/>
          </a:xfrm>
          <a:prstGeom prst="rect">
            <a:avLst/>
          </a:prstGeom>
          <a:noFill/>
        </p:spPr>
        <p:txBody>
          <a:bodyPr wrap="square" rtlCol="0">
            <a:spAutoFit/>
          </a:bodyPr>
          <a:lstStyle/>
          <a:p>
            <a:r>
              <a:rPr lang="en-US" altLang="zh-CN" sz="1800" b="1" dirty="0">
                <a:solidFill>
                  <a:schemeClr val="accent6">
                    <a:lumMod val="50000"/>
                  </a:schemeClr>
                </a:solidFill>
                <a:ea typeface="GungsuhChe" panose="02030609000101010101" pitchFamily="49" charset="-127"/>
              </a:rPr>
              <a:t>shall</a:t>
            </a:r>
            <a:endParaRPr lang="zh-CN" altLang="en-US" sz="1800" b="1" dirty="0">
              <a:solidFill>
                <a:schemeClr val="accent6">
                  <a:lumMod val="50000"/>
                </a:schemeClr>
              </a:solidFill>
              <a:ea typeface="GungsuhChe" panose="02030609000101010101" pitchFamily="49" charset="-127"/>
            </a:endParaRPr>
          </a:p>
        </p:txBody>
      </p:sp>
      <p:cxnSp>
        <p:nvCxnSpPr>
          <p:cNvPr id="8" name="直接连接符 7"/>
          <p:cNvCxnSpPr/>
          <p:nvPr/>
        </p:nvCxnSpPr>
        <p:spPr>
          <a:xfrm>
            <a:off x="4026089" y="2390931"/>
            <a:ext cx="1091823" cy="1738859"/>
          </a:xfrm>
          <a:prstGeom prst="line">
            <a:avLst/>
          </a:prstGeom>
          <a:ln w="254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039737" y="2390931"/>
            <a:ext cx="1064528" cy="397239"/>
          </a:xfrm>
          <a:prstGeom prst="line">
            <a:avLst/>
          </a:prstGeom>
          <a:ln w="254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046560" y="2788170"/>
            <a:ext cx="1064528" cy="397239"/>
          </a:xfrm>
          <a:prstGeom prst="line">
            <a:avLst/>
          </a:prstGeom>
          <a:ln w="254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4026089" y="3706598"/>
            <a:ext cx="1084999" cy="7155"/>
          </a:xfrm>
          <a:prstGeom prst="line">
            <a:avLst/>
          </a:prstGeom>
          <a:ln w="254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4042813" y="3237261"/>
            <a:ext cx="1055299" cy="902145"/>
          </a:xfrm>
          <a:prstGeom prst="line">
            <a:avLst/>
          </a:prstGeom>
          <a:ln w="254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059537" y="4565059"/>
            <a:ext cx="1058375" cy="0"/>
          </a:xfrm>
          <a:prstGeom prst="line">
            <a:avLst/>
          </a:prstGeom>
          <a:ln w="254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24"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542925" y="1234851"/>
            <a:ext cx="8416925" cy="698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again and decide whether the following statements are true (T) or false (F). </a:t>
            </a:r>
            <a:endParaRPr lang="en-US" altLang="zh-CN" sz="1800" dirty="0"/>
          </a:p>
          <a:p>
            <a:pPr>
              <a:buNone/>
            </a:pPr>
            <a:endParaRPr lang="en-US" altLang="zh-CN" sz="1800" dirty="0"/>
          </a:p>
          <a:p>
            <a:pPr>
              <a:buNone/>
            </a:pPr>
            <a:endParaRPr lang="en-US" altLang="zh-CN" sz="1800" spc="-40" dirty="0">
              <a:solidFill>
                <a:srgbClr val="0070C0"/>
              </a:solidFill>
            </a:endParaRPr>
          </a:p>
        </p:txBody>
      </p:sp>
      <p:sp>
        <p:nvSpPr>
          <p:cNvPr id="2" name="TextBox 16"/>
          <p:cNvSpPr txBox="1">
            <a:spLocks noChangeArrowheads="1"/>
          </p:cNvSpPr>
          <p:nvPr/>
        </p:nvSpPr>
        <p:spPr bwMode="auto">
          <a:xfrm>
            <a:off x="431999" y="2077305"/>
            <a:ext cx="8534925" cy="223138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nSpc>
                <a:spcPct val="150000"/>
              </a:lnSpc>
              <a:spcBef>
                <a:spcPts val="385"/>
              </a:spcBef>
            </a:pPr>
            <a:r>
              <a:rPr lang="en-US" altLang="zh-CN" sz="1600" b="1" dirty="0">
                <a:solidFill>
                  <a:srgbClr val="000000"/>
                </a:solidFill>
                <a:latin typeface="Arial" panose="020B0604020202020204" pitchFamily="34" charset="0"/>
              </a:rPr>
              <a:t>______ 1. Multi-deck exhibition stands are allowed.</a:t>
            </a:r>
            <a:endParaRPr lang="en-US" altLang="zh-CN" sz="1600" b="1" dirty="0">
              <a:solidFill>
                <a:srgbClr val="000000"/>
              </a:solidFill>
              <a:latin typeface="Arial" panose="020B0604020202020204" pitchFamily="34" charset="0"/>
            </a:endParaRPr>
          </a:p>
          <a:p>
            <a:pPr marL="0" indent="0">
              <a:lnSpc>
                <a:spcPct val="150000"/>
              </a:lnSpc>
              <a:spcBef>
                <a:spcPts val="385"/>
              </a:spcBef>
            </a:pPr>
            <a:r>
              <a:rPr lang="en-US" altLang="zh-CN" sz="1600" b="1" dirty="0">
                <a:solidFill>
                  <a:srgbClr val="000000"/>
                </a:solidFill>
                <a:latin typeface="Arial" panose="020B0604020202020204" pitchFamily="34" charset="0"/>
              </a:rPr>
              <a:t>______ 2. The ceiling of any booths can be covered over 15% of its area..</a:t>
            </a:r>
            <a:endParaRPr lang="en-US" altLang="zh-CN" sz="1600" b="1" dirty="0">
              <a:solidFill>
                <a:srgbClr val="000000"/>
              </a:solidFill>
              <a:latin typeface="Arial" panose="020B0604020202020204" pitchFamily="34" charset="0"/>
            </a:endParaRPr>
          </a:p>
          <a:p>
            <a:pPr marL="0" indent="0">
              <a:lnSpc>
                <a:spcPct val="150000"/>
              </a:lnSpc>
              <a:spcBef>
                <a:spcPts val="385"/>
              </a:spcBef>
            </a:pPr>
            <a:r>
              <a:rPr lang="en-US" altLang="zh-CN" sz="1600" b="1" dirty="0">
                <a:solidFill>
                  <a:srgbClr val="000000"/>
                </a:solidFill>
                <a:latin typeface="Arial" panose="020B0604020202020204" pitchFamily="34" charset="0"/>
              </a:rPr>
              <a:t>______ 3. Totally enclosed ceilings are not allowed.</a:t>
            </a:r>
            <a:endParaRPr lang="en-US" altLang="zh-CN" sz="1600" b="1" dirty="0">
              <a:solidFill>
                <a:srgbClr val="000000"/>
              </a:solidFill>
              <a:latin typeface="Arial" panose="020B0604020202020204" pitchFamily="34" charset="0"/>
            </a:endParaRPr>
          </a:p>
          <a:p>
            <a:pPr marL="0" indent="0">
              <a:lnSpc>
                <a:spcPct val="150000"/>
              </a:lnSpc>
              <a:spcBef>
                <a:spcPts val="385"/>
              </a:spcBef>
            </a:pPr>
            <a:r>
              <a:rPr lang="en-US" altLang="zh-CN" sz="1600" b="1" dirty="0">
                <a:solidFill>
                  <a:srgbClr val="000000"/>
                </a:solidFill>
                <a:latin typeface="Arial" panose="020B0604020202020204" pitchFamily="34" charset="0"/>
              </a:rPr>
              <a:t>______ 4. The contractor can paste adhesives and post advertisements within the hall. ______ 5. Contractors can postpone the construction time if necessary.</a:t>
            </a:r>
            <a:endParaRPr lang="en-US" altLang="zh-CN" sz="1600" b="1" dirty="0">
              <a:solidFill>
                <a:srgbClr val="000000"/>
              </a:solidFill>
              <a:latin typeface="Arial" panose="020B0604020202020204" pitchFamily="34" charset="0"/>
            </a:endParaRPr>
          </a:p>
          <a:p>
            <a:pPr>
              <a:buFontTx/>
              <a:buAutoNum type="arabicPeriod" startAt="3"/>
            </a:pPr>
            <a:endParaRPr lang="en-US" altLang="zh-CN" sz="900" b="1" dirty="0">
              <a:solidFill>
                <a:srgbClr val="000000"/>
              </a:solidFill>
              <a:latin typeface="Arial" panose="020B0604020202020204" pitchFamily="34" charset="0"/>
            </a:endParaRPr>
          </a:p>
        </p:txBody>
      </p:sp>
      <p:sp>
        <p:nvSpPr>
          <p:cNvPr id="6" name="Text Box 42"/>
          <p:cNvSpPr txBox="1">
            <a:spLocks noChangeArrowheads="1"/>
          </p:cNvSpPr>
          <p:nvPr/>
        </p:nvSpPr>
        <p:spPr bwMode="auto">
          <a:xfrm>
            <a:off x="674557" y="2144760"/>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
        <p:nvSpPr>
          <p:cNvPr id="11" name="Text Box 42"/>
          <p:cNvSpPr txBox="1">
            <a:spLocks noChangeArrowheads="1"/>
          </p:cNvSpPr>
          <p:nvPr/>
        </p:nvSpPr>
        <p:spPr bwMode="auto">
          <a:xfrm>
            <a:off x="669562" y="2559485"/>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
        <p:nvSpPr>
          <p:cNvPr id="12" name="Text Box 42"/>
          <p:cNvSpPr txBox="1">
            <a:spLocks noChangeArrowheads="1"/>
          </p:cNvSpPr>
          <p:nvPr/>
        </p:nvSpPr>
        <p:spPr bwMode="auto">
          <a:xfrm>
            <a:off x="664567" y="2974210"/>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T</a:t>
            </a:r>
            <a:endParaRPr lang="en-US" altLang="zh-CN" sz="1600" b="1" dirty="0">
              <a:solidFill>
                <a:schemeClr val="accent1">
                  <a:lumMod val="50000"/>
                </a:schemeClr>
              </a:solidFill>
              <a:latin typeface="Arial" panose="020B0604020202020204" pitchFamily="34" charset="0"/>
            </a:endParaRPr>
          </a:p>
        </p:txBody>
      </p:sp>
      <p:sp>
        <p:nvSpPr>
          <p:cNvPr id="13" name="Text Box 42"/>
          <p:cNvSpPr txBox="1">
            <a:spLocks noChangeArrowheads="1"/>
          </p:cNvSpPr>
          <p:nvPr/>
        </p:nvSpPr>
        <p:spPr bwMode="auto">
          <a:xfrm>
            <a:off x="659572" y="3388935"/>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
        <p:nvSpPr>
          <p:cNvPr id="14" name="Text Box 42"/>
          <p:cNvSpPr txBox="1">
            <a:spLocks noChangeArrowheads="1"/>
          </p:cNvSpPr>
          <p:nvPr/>
        </p:nvSpPr>
        <p:spPr bwMode="auto">
          <a:xfrm>
            <a:off x="654577" y="3758690"/>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
        <p:nvSpPr>
          <p:cNvPr id="15"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Booth Design Rules and Regulations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p:nvPr/>
        </p:nvSpPr>
        <p:spPr>
          <a:xfrm>
            <a:off x="750771" y="917073"/>
            <a:ext cx="7868084" cy="384205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b="1" dirty="0"/>
              <a:t>   An exhibitor order form is a form to be filled in by an exhibitor to order additional facilities and services. Generally, the form should be sent several days before the first date of booth installation. Surcharges will be paid for orders after the deadline. </a:t>
            </a:r>
            <a:endParaRPr lang="en-US" altLang="zh-CN" sz="1800" b="1" dirty="0"/>
          </a:p>
          <a:p>
            <a:pPr marL="60325" indent="269875" algn="just">
              <a:lnSpc>
                <a:spcPct val="80000"/>
              </a:lnSpc>
              <a:spcBef>
                <a:spcPts val="1200"/>
              </a:spcBef>
              <a:buFont typeface="Arial" panose="020B0604020202020204" pitchFamily="34" charset="0"/>
              <a:buNone/>
            </a:pPr>
            <a:r>
              <a:rPr lang="en-US" altLang="zh-CN" sz="1800" dirty="0"/>
              <a:t>It generally includes the following key elements:</a:t>
            </a:r>
            <a:endParaRPr lang="en-US" altLang="zh-CN" sz="1800" dirty="0"/>
          </a:p>
          <a:p>
            <a:pPr marL="60325" indent="269875" algn="just">
              <a:lnSpc>
                <a:spcPct val="65000"/>
              </a:lnSpc>
            </a:pPr>
            <a:r>
              <a:rPr lang="en-US" altLang="zh-CN" sz="1800" dirty="0"/>
              <a:t>name of exhibition</a:t>
            </a:r>
            <a:endParaRPr lang="en-US" altLang="zh-CN" sz="1800" dirty="0"/>
          </a:p>
          <a:p>
            <a:pPr marL="60325" indent="269875" algn="just">
              <a:lnSpc>
                <a:spcPct val="65000"/>
              </a:lnSpc>
            </a:pPr>
            <a:r>
              <a:rPr lang="en-US" altLang="zh-CN" sz="1800" dirty="0"/>
              <a:t>exhibition details: date, venue, email, tel., fax, etc. </a:t>
            </a:r>
            <a:endParaRPr lang="en-US" altLang="zh-CN" sz="1800" dirty="0"/>
          </a:p>
          <a:p>
            <a:pPr marL="60325" indent="269875" algn="just">
              <a:lnSpc>
                <a:spcPct val="65000"/>
              </a:lnSpc>
            </a:pPr>
            <a:r>
              <a:rPr lang="en-US" altLang="zh-CN" sz="1800" dirty="0"/>
              <a:t>exhibitor information </a:t>
            </a:r>
            <a:endParaRPr lang="en-US" altLang="zh-CN" sz="1800" dirty="0"/>
          </a:p>
          <a:p>
            <a:pPr marL="60325" indent="269875" algn="just">
              <a:lnSpc>
                <a:spcPct val="65000"/>
              </a:lnSpc>
            </a:pPr>
            <a:r>
              <a:rPr lang="en-US" altLang="zh-CN" sz="1800" dirty="0"/>
              <a:t>payment method/information</a:t>
            </a:r>
            <a:endParaRPr lang="en-US" altLang="zh-CN" sz="1800" dirty="0"/>
          </a:p>
          <a:p>
            <a:pPr marL="60325" indent="269875" algn="just">
              <a:lnSpc>
                <a:spcPct val="65000"/>
              </a:lnSpc>
            </a:pPr>
            <a:r>
              <a:rPr lang="en-US" altLang="zh-CN" sz="1800" dirty="0"/>
              <a:t>deadline</a:t>
            </a:r>
            <a:endParaRPr lang="en-US" altLang="zh-CN" sz="1800" dirty="0"/>
          </a:p>
          <a:p>
            <a:pPr marL="60325" indent="269875" algn="just">
              <a:lnSpc>
                <a:spcPct val="65000"/>
              </a:lnSpc>
            </a:pPr>
            <a:r>
              <a:rPr lang="en-US" altLang="zh-CN" sz="1800" dirty="0"/>
              <a:t>description of facilities</a:t>
            </a:r>
            <a:endParaRPr lang="en-US" altLang="zh-CN" sz="1800" dirty="0"/>
          </a:p>
          <a:p>
            <a:pPr marL="60325" indent="269875" algn="just">
              <a:lnSpc>
                <a:spcPct val="65000"/>
              </a:lnSpc>
            </a:pPr>
            <a:r>
              <a:rPr lang="en-US" altLang="zh-CN" sz="1800" dirty="0"/>
              <a:t>charge (unit price/rate, quantity, rental days, total amount, surcharge)</a:t>
            </a:r>
            <a:endParaRPr lang="en-US" altLang="zh-CN" sz="1800" dirty="0"/>
          </a:p>
          <a:p>
            <a:pPr marL="60325" indent="269875" algn="just">
              <a:lnSpc>
                <a:spcPct val="65000"/>
              </a:lnSpc>
            </a:pPr>
            <a:r>
              <a:rPr lang="en-US" altLang="zh-CN" sz="1800" dirty="0"/>
              <a:t>exhibitor’s signature</a:t>
            </a:r>
            <a:endParaRPr lang="en-US" altLang="zh-CN" sz="1800" dirty="0"/>
          </a:p>
          <a:p>
            <a:pPr marL="60325" indent="269875" algn="just">
              <a:lnSpc>
                <a:spcPct val="65000"/>
              </a:lnSpc>
            </a:pPr>
            <a:r>
              <a:rPr lang="en-US" altLang="zh-CN" sz="1800" dirty="0"/>
              <a:t>date of the signature</a:t>
            </a:r>
            <a:endParaRPr lang="zh-CN" altLang="zh-CN" sz="18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1" r="265"/>
          <a:stretch>
            <a:fillRect/>
          </a:stretch>
        </p:blipFill>
        <p:spPr>
          <a:xfrm>
            <a:off x="4886793" y="784813"/>
            <a:ext cx="3666657" cy="2710862"/>
          </a:xfrm>
          <a:prstGeom prst="rect">
            <a:avLst/>
          </a:prstGeom>
        </p:spPr>
      </p:pic>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934" y="680869"/>
            <a:ext cx="3710066" cy="4305234"/>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831004" y="749076"/>
            <a:ext cx="8416925" cy="698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Study the sample and decide whether the following statements are true (T) or false (F).</a:t>
            </a:r>
            <a:endParaRPr lang="en-US" altLang="zh-CN" sz="2000" dirty="0">
              <a:solidFill>
                <a:srgbClr val="0070C0"/>
              </a:solidFill>
            </a:endParaRPr>
          </a:p>
          <a:p>
            <a:pPr>
              <a:buNone/>
            </a:pPr>
            <a:endParaRPr lang="en-US" altLang="zh-CN" sz="1800" dirty="0"/>
          </a:p>
          <a:p>
            <a:pPr>
              <a:buNone/>
            </a:pPr>
            <a:endParaRPr lang="en-US" altLang="zh-CN" sz="1800" spc="-40" dirty="0">
              <a:solidFill>
                <a:srgbClr val="0070C0"/>
              </a:solidFill>
            </a:endParaRPr>
          </a:p>
        </p:txBody>
      </p:sp>
      <p:sp>
        <p:nvSpPr>
          <p:cNvPr id="6" name="TextBox 16"/>
          <p:cNvSpPr txBox="1">
            <a:spLocks noChangeArrowheads="1"/>
          </p:cNvSpPr>
          <p:nvPr/>
        </p:nvSpPr>
        <p:spPr bwMode="auto">
          <a:xfrm>
            <a:off x="403424" y="1820130"/>
            <a:ext cx="8534925" cy="2447337"/>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nSpc>
                <a:spcPct val="150000"/>
              </a:lnSpc>
              <a:spcBef>
                <a:spcPts val="385"/>
              </a:spcBef>
            </a:pPr>
            <a:r>
              <a:rPr lang="en-US" altLang="zh-CN" sz="1600" b="1" dirty="0">
                <a:solidFill>
                  <a:srgbClr val="000000"/>
                </a:solidFill>
                <a:latin typeface="Arial" panose="020B0604020202020204" pitchFamily="34" charset="0"/>
              </a:rPr>
              <a:t>______ 1. Orders after November 29, 2021 should be rejected. </a:t>
            </a:r>
            <a:endParaRPr lang="en-US" altLang="zh-CN" sz="1600" b="1" dirty="0">
              <a:solidFill>
                <a:srgbClr val="000000"/>
              </a:solidFill>
              <a:latin typeface="Arial" panose="020B0604020202020204" pitchFamily="34" charset="0"/>
            </a:endParaRPr>
          </a:p>
          <a:p>
            <a:pPr marL="0" indent="0">
              <a:lnSpc>
                <a:spcPct val="150000"/>
              </a:lnSpc>
              <a:spcBef>
                <a:spcPts val="385"/>
              </a:spcBef>
            </a:pPr>
            <a:r>
              <a:rPr lang="en-US" altLang="zh-CN" sz="1600" b="1" dirty="0">
                <a:solidFill>
                  <a:srgbClr val="000000"/>
                </a:solidFill>
                <a:latin typeface="Arial" panose="020B0604020202020204" pitchFamily="34" charset="0"/>
              </a:rPr>
              <a:t>______ 2. All overseas exhibitors must pay the rental rate in US dollar. </a:t>
            </a:r>
            <a:endParaRPr lang="en-US" altLang="zh-CN" sz="1600" b="1" dirty="0">
              <a:solidFill>
                <a:srgbClr val="000000"/>
              </a:solidFill>
              <a:latin typeface="Arial" panose="020B0604020202020204" pitchFamily="34" charset="0"/>
            </a:endParaRPr>
          </a:p>
          <a:p>
            <a:pPr marL="0" indent="0">
              <a:spcBef>
                <a:spcPts val="385"/>
              </a:spcBef>
            </a:pPr>
            <a:r>
              <a:rPr lang="en-US" altLang="zh-CN" sz="1600" b="1" dirty="0">
                <a:solidFill>
                  <a:srgbClr val="000000"/>
                </a:solidFill>
                <a:latin typeface="Arial" panose="020B0604020202020204" pitchFamily="34" charset="0"/>
              </a:rPr>
              <a:t>______ 3. If an exhibitor orders a fax transmission line for local and IDD fax, he/she </a:t>
            </a:r>
            <a:endParaRPr lang="en-US" altLang="zh-CN" sz="1600" b="1" dirty="0">
              <a:solidFill>
                <a:srgbClr val="000000"/>
              </a:solidFill>
              <a:latin typeface="Arial" panose="020B0604020202020204" pitchFamily="34" charset="0"/>
            </a:endParaRPr>
          </a:p>
          <a:p>
            <a:pPr marL="0" indent="0">
              <a:spcBef>
                <a:spcPts val="385"/>
              </a:spcBef>
            </a:pPr>
            <a:r>
              <a:rPr lang="en-US" altLang="zh-CN" sz="1600" b="1" dirty="0">
                <a:solidFill>
                  <a:srgbClr val="000000"/>
                </a:solidFill>
                <a:latin typeface="Arial" panose="020B0604020202020204" pitchFamily="34" charset="0"/>
              </a:rPr>
              <a:t>                 must pay a deposit of HKD 4,000. </a:t>
            </a:r>
            <a:endParaRPr lang="en-US" altLang="zh-CN" sz="1600" b="1" dirty="0">
              <a:solidFill>
                <a:srgbClr val="000000"/>
              </a:solidFill>
              <a:latin typeface="Arial" panose="020B0604020202020204" pitchFamily="34" charset="0"/>
            </a:endParaRPr>
          </a:p>
          <a:p>
            <a:pPr marL="0" indent="0">
              <a:spcBef>
                <a:spcPts val="385"/>
              </a:spcBef>
            </a:pPr>
            <a:r>
              <a:rPr lang="en-US" altLang="zh-CN" sz="1600" b="1" dirty="0">
                <a:solidFill>
                  <a:srgbClr val="000000"/>
                </a:solidFill>
                <a:latin typeface="Arial" panose="020B0604020202020204" pitchFamily="34" charset="0"/>
              </a:rPr>
              <a:t>______ 4. A surcharge will be paid if there is any change in the location of the </a:t>
            </a:r>
            <a:endParaRPr lang="en-US" altLang="zh-CN" sz="1600" b="1" dirty="0">
              <a:solidFill>
                <a:srgbClr val="000000"/>
              </a:solidFill>
              <a:latin typeface="Arial" panose="020B0604020202020204" pitchFamily="34" charset="0"/>
            </a:endParaRPr>
          </a:p>
          <a:p>
            <a:pPr marL="0" indent="0">
              <a:spcBef>
                <a:spcPts val="385"/>
              </a:spcBef>
            </a:pPr>
            <a:r>
              <a:rPr lang="en-US" altLang="zh-CN" sz="1600" b="1" dirty="0">
                <a:solidFill>
                  <a:srgbClr val="000000"/>
                </a:solidFill>
                <a:latin typeface="Arial" panose="020B0604020202020204" pitchFamily="34" charset="0"/>
              </a:rPr>
              <a:t>                 additional communications facilities on-site. </a:t>
            </a:r>
            <a:endParaRPr lang="en-US" altLang="zh-CN" sz="1600" b="1" dirty="0">
              <a:solidFill>
                <a:srgbClr val="000000"/>
              </a:solidFill>
              <a:latin typeface="Arial" panose="020B0604020202020204" pitchFamily="34" charset="0"/>
            </a:endParaRPr>
          </a:p>
          <a:p>
            <a:pPr marL="0" indent="0">
              <a:lnSpc>
                <a:spcPct val="150000"/>
              </a:lnSpc>
              <a:spcBef>
                <a:spcPts val="385"/>
              </a:spcBef>
            </a:pPr>
            <a:r>
              <a:rPr lang="en-US" altLang="zh-CN" sz="1600" b="1" dirty="0">
                <a:solidFill>
                  <a:srgbClr val="000000"/>
                </a:solidFill>
                <a:latin typeface="Arial" panose="020B0604020202020204" pitchFamily="34" charset="0"/>
              </a:rPr>
              <a:t>______ 5. Hong Kong exhibitors can only pay by credit card.</a:t>
            </a:r>
            <a:endParaRPr lang="en-US" altLang="zh-CN" sz="1600" b="1" dirty="0">
              <a:solidFill>
                <a:srgbClr val="000000"/>
              </a:solidFill>
              <a:latin typeface="Arial" panose="020B0604020202020204" pitchFamily="34" charset="0"/>
            </a:endParaRPr>
          </a:p>
        </p:txBody>
      </p:sp>
      <p:sp>
        <p:nvSpPr>
          <p:cNvPr id="8" name="Text Box 42"/>
          <p:cNvSpPr txBox="1">
            <a:spLocks noChangeArrowheads="1"/>
          </p:cNvSpPr>
          <p:nvPr/>
        </p:nvSpPr>
        <p:spPr bwMode="auto">
          <a:xfrm>
            <a:off x="674557" y="1856645"/>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
        <p:nvSpPr>
          <p:cNvPr id="9" name="Text Box 42"/>
          <p:cNvSpPr txBox="1">
            <a:spLocks noChangeArrowheads="1"/>
          </p:cNvSpPr>
          <p:nvPr/>
        </p:nvSpPr>
        <p:spPr bwMode="auto">
          <a:xfrm>
            <a:off x="645982" y="2276125"/>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T</a:t>
            </a:r>
            <a:endParaRPr lang="en-US" altLang="zh-CN" sz="1600" b="1" dirty="0">
              <a:solidFill>
                <a:schemeClr val="accent1">
                  <a:lumMod val="50000"/>
                </a:schemeClr>
              </a:solidFill>
              <a:latin typeface="Arial" panose="020B0604020202020204" pitchFamily="34" charset="0"/>
            </a:endParaRPr>
          </a:p>
        </p:txBody>
      </p:sp>
      <p:sp>
        <p:nvSpPr>
          <p:cNvPr id="10" name="Text Box 42"/>
          <p:cNvSpPr txBox="1">
            <a:spLocks noChangeArrowheads="1"/>
          </p:cNvSpPr>
          <p:nvPr/>
        </p:nvSpPr>
        <p:spPr bwMode="auto">
          <a:xfrm>
            <a:off x="645982" y="2654892"/>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
        <p:nvSpPr>
          <p:cNvPr id="11" name="Text Box 42"/>
          <p:cNvSpPr txBox="1">
            <a:spLocks noChangeArrowheads="1"/>
          </p:cNvSpPr>
          <p:nvPr/>
        </p:nvSpPr>
        <p:spPr bwMode="auto">
          <a:xfrm>
            <a:off x="607882" y="3221233"/>
            <a:ext cx="312894"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T</a:t>
            </a:r>
            <a:endParaRPr lang="en-US" altLang="zh-CN" sz="1600" b="1" dirty="0">
              <a:solidFill>
                <a:schemeClr val="accent1">
                  <a:lumMod val="50000"/>
                </a:schemeClr>
              </a:solidFill>
              <a:latin typeface="Arial" panose="020B0604020202020204" pitchFamily="34" charset="0"/>
            </a:endParaRPr>
          </a:p>
        </p:txBody>
      </p:sp>
      <p:sp>
        <p:nvSpPr>
          <p:cNvPr id="12" name="Text Box 42"/>
          <p:cNvSpPr txBox="1">
            <a:spLocks noChangeArrowheads="1"/>
          </p:cNvSpPr>
          <p:nvPr/>
        </p:nvSpPr>
        <p:spPr bwMode="auto">
          <a:xfrm>
            <a:off x="607882" y="3873530"/>
            <a:ext cx="312893" cy="338554"/>
          </a:xfrm>
          <a:prstGeom prst="rect">
            <a:avLst/>
          </a:prstGeom>
          <a:noFill/>
          <a:ln w="9525">
            <a:noFill/>
            <a:miter lim="800000"/>
          </a:ln>
          <a:effectLst/>
        </p:spPr>
        <p:txBody>
          <a:bodyPr wrap="square">
            <a:spAutoFit/>
          </a:bodyPr>
          <a:lstStyle/>
          <a:p>
            <a:pPr>
              <a:spcBef>
                <a:spcPct val="50000"/>
              </a:spcBef>
            </a:pPr>
            <a:r>
              <a:rPr lang="en-US" altLang="zh-CN" sz="1600" b="1" dirty="0">
                <a:solidFill>
                  <a:schemeClr val="accent1">
                    <a:lumMod val="50000"/>
                  </a:schemeClr>
                </a:solidFill>
                <a:latin typeface="Arial" panose="020B0604020202020204" pitchFamily="34" charset="0"/>
              </a:rPr>
              <a:t>F</a:t>
            </a:r>
            <a:endParaRPr lang="en-US" altLang="zh-CN" sz="1600" b="1" dirty="0">
              <a:solidFill>
                <a:schemeClr val="accent1">
                  <a:lumMod val="50000"/>
                </a:schemeClr>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2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25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25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4" y="1781799"/>
            <a:ext cx="7791451" cy="2199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Jason Wang:</a:t>
            </a:r>
            <a:endParaRPr lang="en-US" altLang="zh-CN" sz="2000" u="sng" dirty="0">
              <a:latin typeface="Arial" panose="020B0604020202020204" pitchFamily="34" charset="0"/>
            </a:endParaRPr>
          </a:p>
          <a:p>
            <a:pPr eaLnBrk="1" hangingPunct="1">
              <a:buFont typeface="Arial" panose="020B0604020202020204" pitchFamily="34" charset="0"/>
              <a:buNone/>
            </a:pPr>
            <a:r>
              <a:rPr lang="en-US" altLang="zh-CN" sz="2000" dirty="0"/>
              <a:t> </a:t>
            </a:r>
            <a:r>
              <a:rPr lang="en-US" altLang="zh-CN" sz="2000" spc="-100" dirty="0"/>
              <a:t>the Marketing Manager of </a:t>
            </a:r>
            <a:r>
              <a:rPr lang="en-US" altLang="zh-CN" sz="2000" spc="-100" dirty="0" err="1"/>
              <a:t>HanMa</a:t>
            </a:r>
            <a:r>
              <a:rPr lang="en-US" altLang="zh-CN" sz="2000" spc="-100" dirty="0"/>
              <a:t> Exhibition Services Co., Ltd., a booth contractor</a:t>
            </a:r>
            <a:endParaRPr lang="zh-CN" altLang="en-US" sz="2000" spc="-100" dirty="0"/>
          </a:p>
        </p:txBody>
      </p:sp>
      <p:sp>
        <p:nvSpPr>
          <p:cNvPr id="3" name="内容占位符 4"/>
          <p:cNvSpPr/>
          <p:nvPr/>
        </p:nvSpPr>
        <p:spPr bwMode="auto">
          <a:xfrm>
            <a:off x="1104900" y="43338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a:p>
            <a:pPr>
              <a:buFont typeface="Arial" panose="020B0604020202020204" pitchFamily="34" charset="0"/>
              <a:buNone/>
            </a:pPr>
            <a:endParaRPr lang="en-US" altLang="zh-CN" sz="1800" dirty="0">
              <a:latin typeface="Arial" panose="020B0604020202020204" pitchFamily="34" charset="0"/>
            </a:endParaRPr>
          </a:p>
        </p:txBody>
      </p:sp>
      <p:sp>
        <p:nvSpPr>
          <p:cNvPr id="3" name="内容占位符 4"/>
          <p:cNvSpPr/>
          <p:nvPr/>
        </p:nvSpPr>
        <p:spPr bwMode="auto">
          <a:xfrm>
            <a:off x="1162050" y="423863"/>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pic>
        <p:nvPicPr>
          <p:cNvPr id="6" name="Unit 4 Part 1">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3545174"/>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97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1104900" y="43338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Good afternoon. Is that Mr. Jason Wang, the Marketing Manager of HanMa Exhibition Services?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 </a:t>
            </a:r>
            <a:r>
              <a:rPr lang="en-US" altLang="zh-CN" sz="1600" dirty="0">
                <a:latin typeface="Arial" panose="020B0604020202020204" pitchFamily="34" charset="0"/>
              </a:rPr>
              <a:t>Yes, Jason speaking.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This is Chris Davis from Saidel Exhibition Co., Ltd., the organizer of the 13th Asia International Toys &amp; Games Fair held this January.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Oh, Chris, nice to hear from you. We had a wonderful cooperation last time.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Yeah, that’s why I’m calling you now. We’re going to hold the 14th Toys &amp; Games Fair from January 4 to 7 next year. Considering your good service provided last time, </a:t>
            </a:r>
            <a:r>
              <a:rPr lang="en-US" altLang="zh-CN" sz="1600" u="sng" dirty="0">
                <a:latin typeface="Arial" panose="020B0604020202020204" pitchFamily="34" charset="0"/>
              </a:rPr>
              <a:t>we’d like you to be our official booth contractor again this time</a:t>
            </a:r>
            <a:r>
              <a:rPr lang="en-US" altLang="zh-CN" sz="1600" dirty="0">
                <a:latin typeface="Arial" panose="020B0604020202020204" pitchFamily="34" charset="0"/>
              </a:rPr>
              <a:t>.</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1104900" y="43338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Really? Thanks. We’re so glad to cooperate with you again.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So are we. </a:t>
            </a:r>
            <a:r>
              <a:rPr lang="en-US" altLang="zh-CN" sz="1600" u="sng" dirty="0">
                <a:latin typeface="Arial" panose="020B0604020202020204" pitchFamily="34" charset="0"/>
              </a:rPr>
              <a:t>This time we have approximately 110 standard row booths to be built</a:t>
            </a:r>
            <a:r>
              <a:rPr lang="en-US" altLang="zh-CN" sz="1600" dirty="0">
                <a:latin typeface="Arial" panose="020B0604020202020204" pitchFamily="34" charset="0"/>
              </a:rPr>
              <a:t>, 70 of which are 9 m2 booths and 40 are 12 m2 booths.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OK. </a:t>
            </a:r>
            <a:r>
              <a:rPr lang="en-US" altLang="zh-CN" sz="1600" u="sng" dirty="0">
                <a:latin typeface="Arial" panose="020B0604020202020204" pitchFamily="34" charset="0"/>
              </a:rPr>
              <a:t>What’s the time for construction?</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January 1 to 3 will be the days for construction, and the working time is from 9:00 am to 8:00 pm.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All right. </a:t>
            </a:r>
            <a:r>
              <a:rPr lang="en-US" altLang="zh-CN" sz="1600" u="sng" dirty="0">
                <a:latin typeface="Arial" panose="020B0604020202020204" pitchFamily="34" charset="0"/>
              </a:rPr>
              <a:t>We’ll get it done as requested.</a:t>
            </a:r>
            <a:endParaRPr lang="en-US" altLang="zh-CN" sz="1600" u="sng"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1104900" y="43338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Great. Thank you. </a:t>
            </a:r>
            <a:r>
              <a:rPr lang="en-US" altLang="zh-CN" sz="1600" u="sng" dirty="0">
                <a:latin typeface="Arial" panose="020B0604020202020204" pitchFamily="34" charset="0"/>
              </a:rPr>
              <a:t>For more information, please refer to</a:t>
            </a:r>
            <a:r>
              <a:rPr lang="en-US" altLang="zh-CN" sz="1600" dirty="0">
                <a:latin typeface="Arial" panose="020B0604020202020204" pitchFamily="34" charset="0"/>
              </a:rPr>
              <a:t> the booth design rules and regulations which will be sent to you later. We also want to put you in the Exhibitor’s Manual as our official booth contractor. What do you think of it?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That’s really our great honor.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Please send your detailed contact information to us, so that we can put it in the Manual.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OK. Thank you. I’m looking forward to our happy cooperation.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Me too.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内容占位符 4"/>
          <p:cNvSpPr txBox="1"/>
          <p:nvPr/>
        </p:nvSpPr>
        <p:spPr bwMode="auto">
          <a:xfrm>
            <a:off x="720000" y="2229050"/>
            <a:ext cx="7555745" cy="2028157"/>
          </a:xfrm>
          <a:prstGeom prst="rect">
            <a:avLst/>
          </a:prstGeom>
          <a:noFill/>
          <a:ln w="9525">
            <a:noFill/>
            <a:miter lim="800000"/>
          </a:ln>
        </p:spPr>
        <p:txBody>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spcBef>
                <a:spcPts val="385"/>
              </a:spcBef>
            </a:pPr>
            <a:r>
              <a:rPr lang="en-US" altLang="zh-CN" sz="1800" dirty="0">
                <a:latin typeface="Arial" panose="020B0604020202020204" pitchFamily="34" charset="0"/>
              </a:rPr>
              <a:t>1. We’d like you to be our official booth contractor again this time.</a:t>
            </a:r>
            <a:endParaRPr lang="en-US" altLang="zh-CN" sz="1800" dirty="0">
              <a:latin typeface="Arial" panose="020B0604020202020204" pitchFamily="34" charset="0"/>
            </a:endParaRPr>
          </a:p>
          <a:p>
            <a:pPr marL="342265" indent="-342265">
              <a:spcBef>
                <a:spcPts val="385"/>
              </a:spcBef>
            </a:pPr>
            <a:r>
              <a:rPr lang="en-US" altLang="zh-CN" sz="1800" dirty="0">
                <a:latin typeface="Arial" panose="020B0604020202020204" pitchFamily="34" charset="0"/>
              </a:rPr>
              <a:t>2. This time we have approximately 110 standard row booths to be built,</a:t>
            </a:r>
            <a:endParaRPr lang="en-US" altLang="zh-CN" sz="1800" dirty="0">
              <a:latin typeface="Arial" panose="020B0604020202020204" pitchFamily="34" charset="0"/>
            </a:endParaRPr>
          </a:p>
          <a:p>
            <a:pPr marL="342265" indent="-342265">
              <a:spcBef>
                <a:spcPts val="385"/>
              </a:spcBef>
            </a:pPr>
            <a:r>
              <a:rPr lang="en-US" altLang="zh-CN" sz="1800" dirty="0">
                <a:latin typeface="Arial" panose="020B0604020202020204" pitchFamily="34" charset="0"/>
              </a:rPr>
              <a:t>    70 of which are 9sqm booths and 40 are 12sqm booths.</a:t>
            </a:r>
            <a:endParaRPr lang="en-US" altLang="zh-CN" sz="1800" dirty="0">
              <a:latin typeface="Arial" panose="020B0604020202020204" pitchFamily="34" charset="0"/>
            </a:endParaRPr>
          </a:p>
          <a:p>
            <a:pPr marL="342265" indent="-342265">
              <a:spcBef>
                <a:spcPts val="385"/>
              </a:spcBef>
            </a:pPr>
            <a:r>
              <a:rPr lang="en-US" altLang="zh-CN" sz="1800" dirty="0">
                <a:latin typeface="Arial" panose="020B0604020202020204" pitchFamily="34" charset="0"/>
              </a:rPr>
              <a:t>3. What’s the time for construction?</a:t>
            </a:r>
            <a:endParaRPr lang="en-US" altLang="zh-CN" sz="1800" dirty="0">
              <a:latin typeface="Arial" panose="020B0604020202020204" pitchFamily="34" charset="0"/>
            </a:endParaRPr>
          </a:p>
          <a:p>
            <a:pPr marL="342265" indent="-342265">
              <a:spcBef>
                <a:spcPts val="385"/>
              </a:spcBef>
            </a:pPr>
            <a:r>
              <a:rPr lang="en-US" altLang="zh-CN" sz="1800" dirty="0">
                <a:latin typeface="Arial" panose="020B0604020202020204" pitchFamily="34" charset="0"/>
              </a:rPr>
              <a:t>4. We’ll get it done as requested.</a:t>
            </a:r>
            <a:endParaRPr lang="en-US" altLang="zh-CN" sz="1800" dirty="0">
              <a:latin typeface="Arial" panose="020B0604020202020204" pitchFamily="34" charset="0"/>
            </a:endParaRPr>
          </a:p>
          <a:p>
            <a:pPr marL="342265" indent="-342265">
              <a:spcBef>
                <a:spcPts val="385"/>
              </a:spcBef>
            </a:pPr>
            <a:r>
              <a:rPr lang="en-US" altLang="zh-CN" sz="1800" dirty="0">
                <a:latin typeface="Arial" panose="020B0604020202020204" pitchFamily="34" charset="0"/>
              </a:rPr>
              <a:t>5. For more information, please refer to…</a:t>
            </a:r>
            <a:endParaRPr lang="en-US" altLang="zh-CN" sz="1800" dirty="0">
              <a:latin typeface="Arial" panose="020B0604020202020204" pitchFamily="34" charset="0"/>
            </a:endParaRPr>
          </a:p>
        </p:txBody>
      </p:sp>
      <p:sp>
        <p:nvSpPr>
          <p:cNvPr id="2" name="内容占位符 4"/>
          <p:cNvSpPr/>
          <p:nvPr/>
        </p:nvSpPr>
        <p:spPr bwMode="auto">
          <a:xfrm>
            <a:off x="1246993" y="38146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3" name="内容占位符 2"/>
          <p:cNvSpPr/>
          <p:nvPr/>
        </p:nvSpPr>
        <p:spPr bwMode="auto">
          <a:xfrm>
            <a:off x="637200" y="171065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4" name="内容占位符 2"/>
          <p:cNvSpPr/>
          <p:nvPr/>
        </p:nvSpPr>
        <p:spPr bwMode="auto">
          <a:xfrm>
            <a:off x="676273" y="4321813"/>
            <a:ext cx="8197903" cy="482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Jason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4" name="内容占位符 2"/>
          <p:cNvSpPr/>
          <p:nvPr/>
        </p:nvSpPr>
        <p:spPr bwMode="auto">
          <a:xfrm>
            <a:off x="720000" y="1861555"/>
            <a:ext cx="7766036" cy="62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of Mr. Sun and Mr. Chen.</a:t>
            </a:r>
            <a:endParaRPr lang="en-US" altLang="zh-CN" sz="2000" dirty="0">
              <a:solidFill>
                <a:srgbClr val="0070C0"/>
              </a:solidFill>
            </a:endParaRPr>
          </a:p>
        </p:txBody>
      </p:sp>
      <p:sp>
        <p:nvSpPr>
          <p:cNvPr id="3" name="内容占位符 2"/>
          <p:cNvSpPr/>
          <p:nvPr/>
        </p:nvSpPr>
        <p:spPr bwMode="auto">
          <a:xfrm>
            <a:off x="720000" y="2797555"/>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James Sun is the Secretary of the Organizing Committee of China-South Asia Expo to be held in Kunming from June 6 to 10. He is calling Mr. Justin Chen, the Marketing Manager of a booth contractor—TXQZ-EXPO Ltd., to ask the company to be the official booth contractor for the exhibition and talk about the booth construction of standard row booths. </a:t>
            </a:r>
            <a:endParaRPr lang="en-US" altLang="zh-CN" sz="2000" dirty="0"/>
          </a:p>
        </p:txBody>
      </p:sp>
      <p:sp>
        <p:nvSpPr>
          <p:cNvPr id="4" name="内容占位符 4"/>
          <p:cNvSpPr/>
          <p:nvPr/>
        </p:nvSpPr>
        <p:spPr bwMode="auto">
          <a:xfrm>
            <a:off x="1152525" y="41433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778475" y="1852260"/>
            <a:ext cx="8193137"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China-South Asia Expo </a:t>
            </a:r>
            <a:r>
              <a:rPr lang="zh-CN" altLang="en-US" sz="2000" b="1" dirty="0">
                <a:solidFill>
                  <a:srgbClr val="0070C0"/>
                </a:solidFill>
              </a:rPr>
              <a:t>中国</a:t>
            </a:r>
            <a:r>
              <a:rPr lang="en-US" altLang="zh-CN" sz="2000" b="1" dirty="0">
                <a:solidFill>
                  <a:srgbClr val="0070C0"/>
                </a:solidFill>
              </a:rPr>
              <a:t>—</a:t>
            </a:r>
            <a:r>
              <a:rPr lang="zh-CN" altLang="en-US" sz="2000" b="1" dirty="0">
                <a:solidFill>
                  <a:srgbClr val="0070C0"/>
                </a:solidFill>
              </a:rPr>
              <a:t>南亚博览会（云南</a:t>
            </a:r>
            <a:r>
              <a:rPr lang="en-US" altLang="zh-CN" sz="2000" b="1" dirty="0">
                <a:solidFill>
                  <a:srgbClr val="0070C0"/>
                </a:solidFill>
              </a:rPr>
              <a:t>·</a:t>
            </a:r>
            <a:r>
              <a:rPr lang="zh-CN" altLang="en-US" sz="2000" b="1" dirty="0">
                <a:solidFill>
                  <a:srgbClr val="0070C0"/>
                </a:solidFill>
              </a:rPr>
              <a:t>昆明）</a:t>
            </a:r>
            <a:endParaRPr lang="en-US" altLang="zh-CN" sz="2000" b="1" dirty="0">
              <a:solidFill>
                <a:srgbClr val="0070C0"/>
              </a:solidFill>
            </a:endParaRPr>
          </a:p>
        </p:txBody>
      </p:sp>
      <p:sp>
        <p:nvSpPr>
          <p:cNvPr id="3" name="内容占位符 2"/>
          <p:cNvSpPr/>
          <p:nvPr/>
        </p:nvSpPr>
        <p:spPr bwMode="auto">
          <a:xfrm>
            <a:off x="720000" y="2535230"/>
            <a:ext cx="7964789" cy="164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China-South Asia Expo, co-hosted by China’s Ministry of Commerce and the People’s Government of Yunnan Province, was established in 2012, and has evolved into a main carrier for reinforcing economic and trade cooperation and exchanges with South Asia and Southeast Asia, and an important platform for the Belt and Road Initiative.</a:t>
            </a:r>
            <a:endParaRPr lang="en-US" altLang="zh-CN" sz="2000" dirty="0"/>
          </a:p>
        </p:txBody>
      </p:sp>
      <p:sp>
        <p:nvSpPr>
          <p:cNvPr id="4" name="内容占位符 4"/>
          <p:cNvSpPr/>
          <p:nvPr/>
        </p:nvSpPr>
        <p:spPr bwMode="auto">
          <a:xfrm>
            <a:off x="1171575" y="433388"/>
            <a:ext cx="762718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spc="-100" dirty="0">
                <a:solidFill>
                  <a:srgbClr val="996600"/>
                </a:solidFill>
                <a:latin typeface="Arial" panose="020B0604020202020204" pitchFamily="34" charset="0"/>
              </a:rPr>
              <a:t>Talking about standard row booth installation</a:t>
            </a:r>
            <a:endParaRPr lang="en-US" altLang="zh-CN" sz="2400" spc="-1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p:transition spd="slow" advClick="0" advTm="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259173" y="1514012"/>
            <a:ext cx="6280879" cy="1385507"/>
          </a:xfrm>
          <a:prstGeom prst="rect">
            <a:avLst/>
          </a:prstGeom>
          <a:noFill/>
        </p:spPr>
        <p:txBody>
          <a:bodyPr wrap="square" rtlCol="0">
            <a:spAutoFit/>
          </a:bodyPr>
          <a:lstStyle/>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design and construct/install an effective booth; </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pPr>
            <a:endParaRPr lang="zh-CN" altLang="zh-CN" sz="2100" b="1" u="sng"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work with an exhibit designer.</a:t>
            </a:r>
            <a:endParaRPr lang="zh-CN" altLang="en-US" sz="2100" dirty="0">
              <a:solidFill>
                <a:srgbClr val="000000"/>
              </a:solidFill>
              <a:latin typeface="Calibri" panose="020F0502020204030204" pitchFamily="34" charset="0"/>
              <a:cs typeface="Calibri" panose="020F0502020204030204" pitchFamily="34" charset="0"/>
            </a:endParaRPr>
          </a:p>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questions. </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236988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800" dirty="0">
                <a:solidFill>
                  <a:srgbClr val="000000"/>
                </a:solidFill>
                <a:latin typeface="Arial" panose="020B0604020202020204" pitchFamily="34" charset="0"/>
              </a:rPr>
              <a:t>1. What is an effective and attractive booth design? </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An effective and attractive booth design should be able to attract visitors to </a:t>
            </a:r>
            <a:endParaRPr lang="en-US" altLang="zh-CN" sz="1600" u="sng" dirty="0">
              <a:solidFill>
                <a:srgbClr val="000000"/>
              </a:solidFill>
              <a:latin typeface="Arial" panose="020B0604020202020204" pitchFamily="34" charset="0"/>
            </a:endParaRPr>
          </a:p>
          <a:p>
            <a:r>
              <a:rPr lang="en-US" altLang="zh-CN" sz="16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enter the booth. To do that, the design should be tailored to the products and </a:t>
            </a:r>
            <a:endParaRPr lang="en-US" altLang="zh-CN" sz="1600" u="sng" dirty="0">
              <a:solidFill>
                <a:srgbClr val="000000"/>
              </a:solidFill>
              <a:latin typeface="Arial" panose="020B0604020202020204" pitchFamily="34" charset="0"/>
            </a:endParaRPr>
          </a:p>
          <a:p>
            <a:r>
              <a:rPr lang="en-US" altLang="zh-CN" sz="16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should incorporate audiovisual features to attract visitors. </a:t>
            </a:r>
            <a:endParaRPr lang="en-US" altLang="zh-CN" sz="1600" u="sng" dirty="0">
              <a:solidFill>
                <a:srgbClr val="000000"/>
              </a:solidFill>
              <a:latin typeface="Arial" panose="020B0604020202020204" pitchFamily="34" charset="0"/>
            </a:endParaRPr>
          </a:p>
          <a:p>
            <a:endParaRPr lang="en-US" altLang="zh-CN" sz="1600" u="sng"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should an exhibit booth designer know before designing? </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An exhibit booth designer should know something about the company and its </a:t>
            </a:r>
            <a:endParaRPr lang="en-US" altLang="zh-CN" sz="1600" u="sng" dirty="0">
              <a:solidFill>
                <a:srgbClr val="000000"/>
              </a:solidFill>
              <a:latin typeface="Arial" panose="020B0604020202020204" pitchFamily="34" charset="0"/>
            </a:endParaRPr>
          </a:p>
          <a:p>
            <a:r>
              <a:rPr lang="en-US" altLang="zh-CN" sz="16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products, the objective of the trade show, the budget, etc. </a:t>
            </a:r>
            <a:endParaRPr lang="en-US" altLang="zh-CN" sz="1600" u="sng" dirty="0">
              <a:solidFill>
                <a:srgbClr val="000000"/>
              </a:solidFill>
              <a:latin typeface="Arial" panose="020B0604020202020204" pitchFamily="34" charset="0"/>
            </a:endParaRPr>
          </a:p>
          <a:p>
            <a:endParaRPr lang="en-US" altLang="zh-CN" sz="16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anim calcmode="lin" valueType="num">
                                      <p:cBhvr>
                                        <p:cTn id="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anim calcmode="lin" valueType="num">
                                      <p:cBhvr>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anim calcmode="lin" valueType="num">
                                      <p:cBhvr>
                                        <p:cTn id="18"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5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fade">
                                      <p:cBhvr>
                                        <p:cTn id="24" dur="500"/>
                                        <p:tgtEl>
                                          <p:spTgt spid="5">
                                            <p:txEl>
                                              <p:pRg st="6" end="6"/>
                                            </p:txEl>
                                          </p:spTgt>
                                        </p:tgtEl>
                                      </p:cBhvr>
                                    </p:animEffect>
                                    <p:anim calcmode="lin" valueType="num">
                                      <p:cBhvr>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26" dur="500" fill="hold"/>
                                        <p:tgtEl>
                                          <p:spTgt spid="5">
                                            <p:txEl>
                                              <p:pRg st="6" end="6"/>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fade">
                                      <p:cBhvr>
                                        <p:cTn id="29" dur="500"/>
                                        <p:tgtEl>
                                          <p:spTgt spid="5">
                                            <p:txEl>
                                              <p:pRg st="7" end="7"/>
                                            </p:txEl>
                                          </p:spTgt>
                                        </p:tgtEl>
                                      </p:cBhvr>
                                    </p:animEffect>
                                    <p:anim calcmode="lin" valueType="num">
                                      <p:cBhvr>
                                        <p:cTn id="30"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31" dur="5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1603955" y="77606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
        <p:nvSpPr>
          <p:cNvPr id="2" name="矩形 7"/>
          <p:cNvSpPr txBox="1">
            <a:spLocks noChangeArrowheads="1"/>
          </p:cNvSpPr>
          <p:nvPr/>
        </p:nvSpPr>
        <p:spPr bwMode="auto">
          <a:xfrm>
            <a:off x="492125" y="1457325"/>
            <a:ext cx="8159750" cy="33407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mj-lt"/>
              <a:buNone/>
              <a:defRPr/>
            </a:pPr>
            <a:r>
              <a:rPr lang="en-US" altLang="zh-CN" sz="1600" dirty="0">
                <a:ea typeface="宋体" panose="02010600030101010101" pitchFamily="2" charset="-122"/>
              </a:rPr>
              <a:t>Your exhibit booths open a small window of opportunity to attract attendees. Therefore, each element of your display booth must be designed to communicate your company’s message, showcase your products, and attract your audience to investigate further. These things are the critical precursors that allow your booth staff to engage visitors in conversation in order to qualify them as targeted leads. But, they don’t happen without careful planning and design. Use the following tips to gain a competitive advantage.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Grab Attention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mj-lt"/>
              <a:buNone/>
              <a:defRPr/>
            </a:pPr>
            <a:r>
              <a:rPr lang="en-US" altLang="zh-CN" sz="1600" dirty="0">
                <a:ea typeface="宋体" panose="02010600030101010101" pitchFamily="2" charset="-122"/>
              </a:rPr>
              <a:t>Nothing happens until people visit your exhibit booth. The challenge is that you only have a few seconds to grab their attention as they’re walking by. Your booth must make an immediate impact upon attendees. An attractive, uncluttered design that incorporates motion and creative lighting can stand apart from the crowd.</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1603955" y="77606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
        <p:nvSpPr>
          <p:cNvPr id="2" name="矩形 7"/>
          <p:cNvSpPr txBox="1">
            <a:spLocks noChangeArrowheads="1"/>
          </p:cNvSpPr>
          <p:nvPr/>
        </p:nvSpPr>
        <p:spPr bwMode="auto">
          <a:xfrm>
            <a:off x="492125" y="1457325"/>
            <a:ext cx="8159750" cy="33407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Limit the Message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mj-lt"/>
              <a:buNone/>
              <a:defRPr/>
            </a:pPr>
            <a:r>
              <a:rPr lang="en-US" altLang="zh-CN" sz="1600" dirty="0">
                <a:ea typeface="宋体" panose="02010600030101010101" pitchFamily="2" charset="-122"/>
              </a:rPr>
              <a:t>As attendees walk through the exhibition center, they’re faced with many stimuli. In order for them to remember clearly, limit your trade show marketing message to its most powerful elements. Rather than communicating a dozen features, focus upon three or four key benefits which speak directly to your audience’s needs.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Use a Tactile Approach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mj-lt"/>
              <a:buNone/>
              <a:defRPr/>
            </a:pPr>
            <a:r>
              <a:rPr lang="en-US" altLang="zh-CN" sz="1600" dirty="0">
                <a:ea typeface="宋体" panose="02010600030101010101" pitchFamily="2" charset="-122"/>
              </a:rPr>
              <a:t>If possible, include demonstrations that allow your visitors to have an opportunity to interact with your products. For example, if your company sells business software, let attendees experience it first-hand.</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1603955" y="77606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
        <p:nvSpPr>
          <p:cNvPr id="2" name="矩形 7"/>
          <p:cNvSpPr txBox="1">
            <a:spLocks noChangeArrowheads="1"/>
          </p:cNvSpPr>
          <p:nvPr/>
        </p:nvSpPr>
        <p:spPr bwMode="auto">
          <a:xfrm>
            <a:off x="492125" y="1457325"/>
            <a:ext cx="8159750" cy="33407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Engage Multiple Senses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342265"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Exhibit booths should be attractive on several levels. If you can simultaneously reach your audience through sight, smell and sound, you will make a greater impact upon them. Your trade show graphics and other display elements will already create a visual connection. Consider using music to appeal to their ears and food to appeal to their sense of smell.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Extend Your Brand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342265"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Your trade show booths should represent a visual extension of your company’s brand. By communicating the same powerful message in your display booth graphics, staff apparel, and promotional giveaways, you maintain consistency. Over time, that consistency creates familiarity in your audience, bridging the gap between you and your prospects more quickly.</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矩形 7"/>
          <p:cNvSpPr>
            <a:spLocks noChangeArrowheads="1"/>
          </p:cNvSpPr>
          <p:nvPr/>
        </p:nvSpPr>
        <p:spPr bwMode="auto">
          <a:xfrm>
            <a:off x="431999" y="1440000"/>
            <a:ext cx="8424000" cy="268535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ts val="385"/>
              </a:spcBef>
              <a:buFontTx/>
              <a:buChar char="•"/>
            </a:pPr>
            <a:r>
              <a:rPr lang="en-US" altLang="zh-CN" sz="1600" b="1" u="sng" dirty="0"/>
              <a:t>precursor</a:t>
            </a:r>
            <a:r>
              <a:rPr lang="en-US" altLang="zh-CN" sz="1600" b="1" dirty="0"/>
              <a:t>: </a:t>
            </a:r>
            <a:r>
              <a:rPr lang="en-US" altLang="zh-CN" sz="1600" b="1" i="1" dirty="0"/>
              <a:t>n.</a:t>
            </a:r>
            <a:r>
              <a:rPr lang="en-US" altLang="zh-CN" sz="1600" b="1" dirty="0"/>
              <a:t> something that happened or existed before something else and influenced its development </a:t>
            </a:r>
            <a:r>
              <a:rPr lang="zh-CN" altLang="en-US" sz="1600" b="1" dirty="0"/>
              <a:t>（事物的）前身，先驱</a:t>
            </a:r>
            <a:endParaRPr lang="en-US" altLang="zh-CN" sz="1600" b="1" dirty="0"/>
          </a:p>
          <a:p>
            <a:pPr marL="342265" indent="-342265" eaLnBrk="1" hangingPunct="1">
              <a:lnSpc>
                <a:spcPct val="120000"/>
              </a:lnSpc>
              <a:spcBef>
                <a:spcPts val="385"/>
              </a:spcBef>
              <a:buFontTx/>
              <a:buChar char="•"/>
            </a:pPr>
            <a:r>
              <a:rPr lang="en-US" altLang="zh-CN" sz="1600" b="1" dirty="0"/>
              <a:t> </a:t>
            </a:r>
            <a:r>
              <a:rPr lang="en-US" altLang="zh-CN" sz="1600" b="1" u="sng" dirty="0"/>
              <a:t>lead</a:t>
            </a:r>
            <a:r>
              <a:rPr lang="en-US" altLang="zh-CN" sz="1600" b="1" dirty="0"/>
              <a:t>: </a:t>
            </a:r>
            <a:r>
              <a:rPr lang="en-US" altLang="zh-CN" sz="1600" b="1" i="1" dirty="0"/>
              <a:t>n</a:t>
            </a:r>
            <a:r>
              <a:rPr lang="en-US" altLang="zh-CN" sz="1600" i="1" dirty="0"/>
              <a:t>. </a:t>
            </a:r>
            <a:r>
              <a:rPr lang="en-US" altLang="zh-CN" sz="1600" b="1" dirty="0"/>
              <a:t>an individual</a:t>
            </a:r>
            <a:r>
              <a:rPr lang="en-US" altLang="zh-CN" sz="1600" b="1" dirty="0">
                <a:solidFill>
                  <a:srgbClr val="000000"/>
                </a:solidFill>
              </a:rPr>
              <a:t> or organization that expresses an  interest in your goods or services </a:t>
            </a:r>
            <a:r>
              <a:rPr lang="zh-CN" altLang="en-US" sz="1600" b="1" dirty="0">
                <a:solidFill>
                  <a:srgbClr val="000000"/>
                </a:solidFill>
              </a:rPr>
              <a:t>潜在客户</a:t>
            </a:r>
            <a:endParaRPr lang="zh-CN" altLang="en-US" sz="1600" dirty="0">
              <a:solidFill>
                <a:srgbClr val="020A53"/>
              </a:solidFill>
            </a:endParaRPr>
          </a:p>
          <a:p>
            <a:pPr marL="342265" indent="-342265" eaLnBrk="1" hangingPunct="1">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uncluttered</a:t>
            </a:r>
            <a:r>
              <a:rPr lang="en-US" altLang="zh-CN" sz="1600" b="1" dirty="0">
                <a:solidFill>
                  <a:srgbClr val="000000"/>
                </a:solidFill>
              </a:rPr>
              <a:t>:</a:t>
            </a:r>
            <a:r>
              <a:rPr lang="en-US" altLang="zh-CN" sz="1600" b="1" dirty="0">
                <a:solidFill>
                  <a:srgbClr val="020A53"/>
                </a:solidFill>
              </a:rPr>
              <a:t> </a:t>
            </a:r>
            <a:r>
              <a:rPr lang="en-US" altLang="zh-CN" sz="1600" b="1" i="1" dirty="0"/>
              <a:t>adj</a:t>
            </a:r>
            <a:r>
              <a:rPr lang="en-US" altLang="zh-CN" sz="1600" b="1" i="1" dirty="0">
                <a:solidFill>
                  <a:srgbClr val="020A53"/>
                </a:solidFill>
              </a:rPr>
              <a:t>.</a:t>
            </a:r>
            <a:r>
              <a:rPr lang="en-US" altLang="zh-CN" sz="1600" b="1" dirty="0">
                <a:solidFill>
                  <a:srgbClr val="020A53"/>
                </a:solidFill>
              </a:rPr>
              <a:t> </a:t>
            </a:r>
            <a:r>
              <a:rPr lang="en-US" altLang="zh-CN" sz="1600" b="1" dirty="0">
                <a:solidFill>
                  <a:srgbClr val="000000"/>
                </a:solidFill>
              </a:rPr>
              <a:t>having nothing extraneous </a:t>
            </a:r>
            <a:r>
              <a:rPr lang="zh-CN" altLang="en-US" sz="1600" b="1" dirty="0">
                <a:solidFill>
                  <a:srgbClr val="000000"/>
                </a:solidFill>
              </a:rPr>
              <a:t>整洁的，整齐的</a:t>
            </a:r>
            <a:endParaRPr lang="en-US" altLang="zh-CN" sz="1600" b="1" dirty="0">
              <a:solidFill>
                <a:srgbClr val="000000"/>
              </a:solidFill>
            </a:endParaRPr>
          </a:p>
          <a:p>
            <a:pPr marL="342265" indent="-342265" eaLnBrk="1" hangingPunct="1">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incorporate</a:t>
            </a:r>
            <a:r>
              <a:rPr lang="en-US" altLang="zh-CN" sz="1600" b="1" dirty="0">
                <a:solidFill>
                  <a:srgbClr val="000000"/>
                </a:solidFill>
              </a:rPr>
              <a:t>:</a:t>
            </a:r>
            <a:r>
              <a:rPr lang="en-US" altLang="zh-CN" sz="1600" b="1" dirty="0">
                <a:solidFill>
                  <a:srgbClr val="020A53"/>
                </a:solidFill>
              </a:rPr>
              <a:t> </a:t>
            </a:r>
            <a:r>
              <a:rPr lang="en-US" altLang="zh-CN" sz="1600" b="1" i="1" dirty="0"/>
              <a:t>v.</a:t>
            </a:r>
            <a:r>
              <a:rPr lang="en-US" altLang="zh-CN" sz="1600" i="1" dirty="0"/>
              <a:t> </a:t>
            </a:r>
            <a:r>
              <a:rPr lang="en-US" altLang="zh-CN" sz="1600" b="1" dirty="0"/>
              <a:t>to include something as part of a group, system, plan, etc. </a:t>
            </a:r>
            <a:r>
              <a:rPr lang="zh-CN" altLang="en-US" sz="1600" b="1" dirty="0"/>
              <a:t>把（某事物）并入；包括</a:t>
            </a:r>
            <a:endParaRPr lang="zh-CN" altLang="en-US" sz="1600" b="1" dirty="0"/>
          </a:p>
          <a:p>
            <a:pPr marL="342265" indent="-342265" algn="just">
              <a:lnSpc>
                <a:spcPct val="120000"/>
              </a:lnSpc>
              <a:spcBef>
                <a:spcPts val="385"/>
              </a:spcBef>
              <a:buFontTx/>
              <a:buChar char="•"/>
            </a:pPr>
            <a:endParaRPr lang="zh-CN" altLang="en-US" sz="1600" b="1" dirty="0">
              <a:solidFill>
                <a:srgbClr val="000000"/>
              </a:solidFill>
              <a:latin typeface="Arial" panose="020B0604020202020204" pitchFamily="34" charset="0"/>
            </a:endParaRPr>
          </a:p>
        </p:txBody>
      </p:sp>
      <p:sp>
        <p:nvSpPr>
          <p:cNvPr id="3" name="TextBox 6"/>
          <p:cNvSpPr txBox="1">
            <a:spLocks noChangeArrowheads="1"/>
          </p:cNvSpPr>
          <p:nvPr/>
        </p:nvSpPr>
        <p:spPr bwMode="auto">
          <a:xfrm>
            <a:off x="1603955" y="77606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矩形 7"/>
          <p:cNvSpPr>
            <a:spLocks noChangeArrowheads="1"/>
          </p:cNvSpPr>
          <p:nvPr/>
        </p:nvSpPr>
        <p:spPr bwMode="auto">
          <a:xfrm>
            <a:off x="746324" y="1706700"/>
            <a:ext cx="8150026" cy="20465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eaLnBrk="1" hangingPunct="1">
              <a:lnSpc>
                <a:spcPct val="120000"/>
              </a:lnSpc>
              <a:spcBef>
                <a:spcPts val="385"/>
              </a:spcBef>
              <a:buFontTx/>
              <a:buChar char="•"/>
            </a:pPr>
            <a:r>
              <a:rPr lang="en-US" altLang="zh-CN" sz="1600" b="1" dirty="0">
                <a:solidFill>
                  <a:srgbClr val="000000"/>
                </a:solidFill>
              </a:rPr>
              <a:t> </a:t>
            </a:r>
            <a:r>
              <a:rPr lang="en-US" altLang="zh-CN" sz="1600" b="1" u="sng" dirty="0"/>
              <a:t>stimulus</a:t>
            </a:r>
            <a:r>
              <a:rPr lang="en-US" altLang="zh-CN" sz="1600" b="1" dirty="0"/>
              <a:t>: </a:t>
            </a:r>
            <a:r>
              <a:rPr lang="en-US" altLang="zh-CN" sz="1600" b="1" i="1" dirty="0"/>
              <a:t>n. </a:t>
            </a:r>
            <a:r>
              <a:rPr lang="en-US" altLang="zh-CN" sz="1600" b="1" dirty="0"/>
              <a:t>(</a:t>
            </a:r>
            <a:r>
              <a:rPr lang="en-US" altLang="zh-CN" sz="1600" b="1" i="1" dirty="0"/>
              <a:t>plural </a:t>
            </a:r>
            <a:r>
              <a:rPr lang="en-US" altLang="zh-CN" sz="1600" b="1" dirty="0">
                <a:solidFill>
                  <a:srgbClr val="000000"/>
                </a:solidFill>
              </a:rPr>
              <a:t>stimuli) something that helps a process to develop more quickly or more strongly </a:t>
            </a:r>
            <a:r>
              <a:rPr lang="zh-CN" altLang="en-US" sz="1600" b="1" dirty="0">
                <a:solidFill>
                  <a:srgbClr val="000000"/>
                </a:solidFill>
              </a:rPr>
              <a:t>刺激（物）；促进因素</a:t>
            </a:r>
            <a:endParaRPr lang="zh-CN" altLang="en-US" sz="1600" b="1" dirty="0">
              <a:solidFill>
                <a:srgbClr val="000000"/>
              </a:solidFill>
            </a:endParaRPr>
          </a:p>
          <a:p>
            <a:pPr marL="342265" indent="-342265" eaLnBrk="1" hangingPunct="1">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tactile</a:t>
            </a:r>
            <a:r>
              <a:rPr lang="en-US" altLang="zh-CN" sz="1600" b="1" dirty="0">
                <a:solidFill>
                  <a:srgbClr val="020A53"/>
                </a:solidFill>
              </a:rPr>
              <a:t>: </a:t>
            </a:r>
            <a:r>
              <a:rPr lang="en-US" altLang="zh-CN" sz="1600" b="1" i="1" dirty="0"/>
              <a:t>adj</a:t>
            </a:r>
            <a:r>
              <a:rPr lang="en-US" altLang="zh-CN" sz="1600" b="1" dirty="0"/>
              <a:t>.</a:t>
            </a:r>
            <a:r>
              <a:rPr lang="en-US" altLang="zh-CN" sz="1600" b="1" dirty="0">
                <a:solidFill>
                  <a:srgbClr val="020A53"/>
                </a:solidFill>
              </a:rPr>
              <a:t> </a:t>
            </a:r>
            <a:r>
              <a:rPr lang="en-US" altLang="zh-CN" sz="1600" b="1" dirty="0"/>
              <a:t>relating to the sense of touch </a:t>
            </a:r>
            <a:r>
              <a:rPr lang="zh-CN" altLang="en-US" sz="1600" b="1" dirty="0"/>
              <a:t>触觉的</a:t>
            </a:r>
            <a:endParaRPr lang="en-US" altLang="zh-CN" sz="1600" b="1" u="sng" dirty="0"/>
          </a:p>
          <a:p>
            <a:pPr marL="342265" indent="-342265" eaLnBrk="1" hangingPunct="1">
              <a:lnSpc>
                <a:spcPct val="120000"/>
              </a:lnSpc>
              <a:spcBef>
                <a:spcPts val="385"/>
              </a:spcBef>
              <a:buFontTx/>
              <a:buChar char="•"/>
            </a:pPr>
            <a:r>
              <a:rPr lang="en-US" altLang="zh-CN" sz="1600" b="1" dirty="0"/>
              <a:t> </a:t>
            </a:r>
            <a:r>
              <a:rPr lang="en-US" altLang="zh-CN" sz="1600" b="1" u="sng" dirty="0"/>
              <a:t>simultaneously</a:t>
            </a:r>
            <a:r>
              <a:rPr lang="en-US" altLang="zh-CN" sz="1600" b="1" dirty="0"/>
              <a:t>: </a:t>
            </a:r>
            <a:r>
              <a:rPr lang="en-US" altLang="zh-CN" sz="1600" b="1" i="1" dirty="0"/>
              <a:t>adv. </a:t>
            </a:r>
            <a:r>
              <a:rPr lang="en-US" altLang="zh-CN" sz="1600" b="1" dirty="0"/>
              <a:t>at the same instant </a:t>
            </a:r>
            <a:r>
              <a:rPr lang="zh-CN" altLang="en-US" sz="1600" b="1" dirty="0"/>
              <a:t>同时的</a:t>
            </a:r>
            <a:endParaRPr lang="zh-CN" altLang="en-US" sz="1600" b="1" dirty="0"/>
          </a:p>
          <a:p>
            <a:pPr marL="342265" indent="-342265" eaLnBrk="1" hangingPunct="1">
              <a:lnSpc>
                <a:spcPct val="120000"/>
              </a:lnSpc>
              <a:spcBef>
                <a:spcPts val="385"/>
              </a:spcBef>
              <a:buFontTx/>
              <a:buChar char="•"/>
            </a:pPr>
            <a:r>
              <a:rPr lang="en-US" altLang="zh-CN" sz="1600" b="1" dirty="0"/>
              <a:t> </a:t>
            </a:r>
            <a:r>
              <a:rPr lang="en-US" altLang="zh-CN" sz="1600" b="1" u="sng" dirty="0"/>
              <a:t>apparel</a:t>
            </a:r>
            <a:r>
              <a:rPr lang="en-US" altLang="zh-CN" sz="1600" b="1" dirty="0"/>
              <a:t>: </a:t>
            </a:r>
            <a:r>
              <a:rPr lang="en-US" altLang="zh-CN" sz="1600" b="1" i="1" dirty="0"/>
              <a:t>n</a:t>
            </a:r>
            <a:r>
              <a:rPr lang="en-US" altLang="zh-CN" sz="1600" b="1" dirty="0"/>
              <a:t>. </a:t>
            </a:r>
            <a:r>
              <a:rPr lang="en-US" altLang="zh-CN" sz="1600" b="1" i="1" dirty="0"/>
              <a:t>(formal) </a:t>
            </a:r>
            <a:r>
              <a:rPr lang="en-US" altLang="zh-CN" sz="1600" b="1" dirty="0"/>
              <a:t>clothes </a:t>
            </a:r>
            <a:r>
              <a:rPr lang="zh-CN" altLang="en-US" sz="1600" b="1" dirty="0"/>
              <a:t>（正式）服装</a:t>
            </a:r>
            <a:endParaRPr lang="zh-CN" altLang="en-US" sz="1600" dirty="0"/>
          </a:p>
          <a:p>
            <a:pPr marL="342265" indent="-342265" eaLnBrk="1" hangingPunct="1">
              <a:lnSpc>
                <a:spcPct val="120000"/>
              </a:lnSpc>
              <a:spcBef>
                <a:spcPts val="385"/>
              </a:spcBef>
              <a:buFontTx/>
              <a:buChar char="•"/>
            </a:pPr>
            <a:r>
              <a:rPr lang="en-US" altLang="zh-CN" sz="1600" b="1" dirty="0"/>
              <a:t> </a:t>
            </a:r>
            <a:r>
              <a:rPr lang="en-US" altLang="zh-CN" sz="1600" b="1" u="sng" dirty="0"/>
              <a:t>giveaway</a:t>
            </a:r>
            <a:r>
              <a:rPr lang="en-US" altLang="zh-CN" sz="1600" b="1" dirty="0"/>
              <a:t>: </a:t>
            </a:r>
            <a:r>
              <a:rPr lang="en-US" altLang="zh-CN" sz="1600" b="1" i="1" dirty="0"/>
              <a:t>n.</a:t>
            </a:r>
            <a:r>
              <a:rPr lang="en-US" altLang="zh-CN" sz="1600" b="1" dirty="0"/>
              <a:t> thing that</a:t>
            </a:r>
            <a:r>
              <a:rPr lang="en-US" altLang="zh-CN" sz="1600" b="1" dirty="0">
                <a:solidFill>
                  <a:srgbClr val="000000"/>
                </a:solidFill>
              </a:rPr>
              <a:t> is given to somebody without charge </a:t>
            </a:r>
            <a:r>
              <a:rPr lang="zh-CN" altLang="en-US" sz="1600" b="1" dirty="0">
                <a:solidFill>
                  <a:srgbClr val="000000"/>
                </a:solidFill>
              </a:rPr>
              <a:t>赠品</a:t>
            </a:r>
            <a:endParaRPr lang="zh-CN" altLang="en-US" sz="1600" b="1" dirty="0">
              <a:solidFill>
                <a:srgbClr val="000000"/>
              </a:solidFill>
              <a:latin typeface="Arial" panose="020B0604020202020204" pitchFamily="34" charset="0"/>
            </a:endParaRPr>
          </a:p>
        </p:txBody>
      </p:sp>
      <p:sp>
        <p:nvSpPr>
          <p:cNvPr id="2" name="TextBox 6"/>
          <p:cNvSpPr txBox="1">
            <a:spLocks noChangeArrowheads="1"/>
          </p:cNvSpPr>
          <p:nvPr/>
        </p:nvSpPr>
        <p:spPr bwMode="auto">
          <a:xfrm>
            <a:off x="1775405" y="842735"/>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140" name="Group 4"/>
          <p:cNvGraphicFramePr>
            <a:graphicFrameLocks noGrp="1"/>
          </p:cNvGraphicFramePr>
          <p:nvPr>
            <p:ph idx="4294967295"/>
          </p:nvPr>
        </p:nvGraphicFramePr>
        <p:xfrm>
          <a:off x="986400" y="1695600"/>
          <a:ext cx="7271564" cy="3194932"/>
        </p:xfrm>
        <a:graphic>
          <a:graphicData uri="http://schemas.openxmlformats.org/drawingml/2006/table">
            <a:tbl>
              <a:tblPr/>
              <a:tblGrid>
                <a:gridCol w="2638494"/>
                <a:gridCol w="4633070"/>
              </a:tblGrid>
              <a:tr h="4480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dirty="0">
                          <a:ln>
                            <a:noFill/>
                          </a:ln>
                          <a:solidFill>
                            <a:schemeClr val="tx1"/>
                          </a:solidFill>
                          <a:effectLst/>
                          <a:latin typeface="Arial" panose="020B0604020202020204" pitchFamily="34" charset="0"/>
                          <a:ea typeface="宋体" panose="02010600030101010101" pitchFamily="2" charset="-122"/>
                        </a:rPr>
                        <a:t>Secrets </a:t>
                      </a:r>
                      <a:endParaRPr kumimoji="0" lang="en-US" altLang="zh-CN" sz="21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a:ln>
                            <a:noFill/>
                          </a:ln>
                          <a:solidFill>
                            <a:schemeClr val="tx1"/>
                          </a:solidFill>
                          <a:effectLst/>
                          <a:latin typeface="Arial" panose="020B0604020202020204" pitchFamily="34" charset="0"/>
                          <a:ea typeface="宋体" panose="02010600030101010101" pitchFamily="2" charset="-122"/>
                        </a:rPr>
                        <a:t>Suggestions to Booth Design</a:t>
                      </a:r>
                      <a:endParaRPr kumimoji="0" lang="en-US" altLang="zh-CN" sz="2100" b="1"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r>
              <a:tr h="61721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Grab Attention</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marL="255905" indent="-255905">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1168400" indent="-45720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729105" indent="-3810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2251075" indent="-3429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773680" indent="-3429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32308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36880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41452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46024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55905" marR="0" lvl="0" indent="-255905" algn="l" defTabSz="914400" rtl="0" eaLnBrk="1" fontAlgn="base" latinLnBrk="0" hangingPunct="1">
                        <a:lnSpc>
                          <a:spcPct val="100000"/>
                        </a:lnSpc>
                        <a:spcBef>
                          <a:spcPct val="0"/>
                        </a:spcBef>
                        <a:spcAft>
                          <a:spcPct val="0"/>
                        </a:spcAft>
                        <a:buClrTx/>
                        <a:buSzTx/>
                        <a:buFontTx/>
                        <a:buChar char="•"/>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Incorporate motion and creative lighting.</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4764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Limit the Message</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Focus upon ____________________</a:t>
                      </a:r>
                      <a:endPar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1721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Use a Tactile Approach</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Include ________________________</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1721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Engage Multiple Senses</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Reach ________________________</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4764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Extend Your Brand </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Represent _____________________</a:t>
                      </a:r>
                      <a:endPar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2" name="TextBox 6"/>
          <p:cNvSpPr txBox="1">
            <a:spLocks noChangeArrowheads="1"/>
          </p:cNvSpPr>
          <p:nvPr/>
        </p:nvSpPr>
        <p:spPr bwMode="auto">
          <a:xfrm>
            <a:off x="1718255" y="73796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
        <p:nvSpPr>
          <p:cNvPr id="3" name="内容占位符 2"/>
          <p:cNvSpPr/>
          <p:nvPr/>
        </p:nvSpPr>
        <p:spPr bwMode="auto">
          <a:xfrm>
            <a:off x="866775" y="1244377"/>
            <a:ext cx="84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100" dirty="0">
                <a:solidFill>
                  <a:srgbClr val="0070C0"/>
                </a:solidFill>
              </a:rPr>
              <a:t>Read the text and fill in the form below with the information from the text. </a:t>
            </a:r>
            <a:endParaRPr lang="en-US" altLang="zh-CN" sz="2000" spc="-1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140" name="Group 4"/>
          <p:cNvGraphicFramePr>
            <a:graphicFrameLocks noGrp="1"/>
          </p:cNvGraphicFramePr>
          <p:nvPr>
            <p:ph idx="4294967295"/>
          </p:nvPr>
        </p:nvGraphicFramePr>
        <p:xfrm>
          <a:off x="570641" y="1684625"/>
          <a:ext cx="8291476" cy="3292215"/>
        </p:xfrm>
        <a:graphic>
          <a:graphicData uri="http://schemas.openxmlformats.org/drawingml/2006/table">
            <a:tbl>
              <a:tblPr/>
              <a:tblGrid>
                <a:gridCol w="2629434"/>
                <a:gridCol w="5662042"/>
              </a:tblGrid>
              <a:tr h="4480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dirty="0">
                          <a:ln>
                            <a:noFill/>
                          </a:ln>
                          <a:solidFill>
                            <a:schemeClr val="tx1"/>
                          </a:solidFill>
                          <a:effectLst/>
                          <a:latin typeface="Arial" panose="020B0604020202020204" pitchFamily="34" charset="0"/>
                          <a:ea typeface="宋体" panose="02010600030101010101" pitchFamily="2" charset="-122"/>
                        </a:rPr>
                        <a:t>Secrets </a:t>
                      </a:r>
                      <a:endParaRPr kumimoji="0" lang="en-US" altLang="zh-CN" sz="21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a:ln>
                            <a:noFill/>
                          </a:ln>
                          <a:solidFill>
                            <a:schemeClr val="tx1"/>
                          </a:solidFill>
                          <a:effectLst/>
                          <a:latin typeface="Arial" panose="020B0604020202020204" pitchFamily="34" charset="0"/>
                          <a:ea typeface="宋体" panose="02010600030101010101" pitchFamily="2" charset="-122"/>
                        </a:rPr>
                        <a:t>Suggestions to Booth Design</a:t>
                      </a:r>
                      <a:endParaRPr kumimoji="0" lang="en-US" altLang="zh-CN" sz="2100" b="1"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r>
              <a:tr h="39716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Grab Attention</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marL="255905" indent="-255905">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1168400" indent="-45720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729105" indent="-3810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2251075" indent="-3429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773680" indent="-3429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32308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36880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41452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4602480" indent="-3429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55905" marR="0" lvl="0" indent="-255905" algn="l" defTabSz="914400" rtl="0" eaLnBrk="1" fontAlgn="base" latinLnBrk="0" hangingPunct="1">
                        <a:lnSpc>
                          <a:spcPct val="100000"/>
                        </a:lnSpc>
                        <a:spcBef>
                          <a:spcPct val="0"/>
                        </a:spcBef>
                        <a:spcAft>
                          <a:spcPct val="0"/>
                        </a:spcAft>
                        <a:buClrTx/>
                        <a:buSzTx/>
                        <a:buFontTx/>
                        <a:buChar char="•"/>
                      </a:pP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Incorporate motion and creative lighting.</a:t>
                      </a:r>
                      <a:endPar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70842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Limit the Message</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Focus upon</a:t>
                      </a:r>
                      <a:endParaRPr kumimoji="0" lang="en-US" altLang="zh-CN" sz="1800" b="0" i="0" u="sng" strike="noStrike"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7376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Use a Tactile Approach</a:t>
                      </a:r>
                      <a:endPar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Include</a:t>
                      </a:r>
                      <a:endParaRPr lang="en-US" altLang="zh-CN" sz="1800" b="0" u="sng" kern="1200" dirty="0">
                        <a:solidFill>
                          <a:schemeClr val="accent1">
                            <a:lumMod val="50000"/>
                          </a:schemeClr>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1721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rPr>
                        <a:t>Engage Multiple Senses</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kern="1200" cap="none" normalizeH="0" baseline="0" dirty="0">
                          <a:ln>
                            <a:noFill/>
                          </a:ln>
                          <a:solidFill>
                            <a:schemeClr val="tx1"/>
                          </a:solidFill>
                          <a:effectLst/>
                          <a:latin typeface="Arial" panose="020B0604020202020204" pitchFamily="34" charset="0"/>
                          <a:ea typeface="宋体" panose="02010600030101010101" pitchFamily="2" charset="-122"/>
                          <a:cs typeface="+mn-cs"/>
                        </a:rPr>
                        <a:t>Reach</a:t>
                      </a:r>
                      <a:endParaRPr lang="en-US" altLang="zh-CN" sz="1800" b="0" u="sng" kern="1200" dirty="0">
                        <a:solidFill>
                          <a:schemeClr val="accent1">
                            <a:lumMod val="50000"/>
                          </a:schemeClr>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4764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Extend Your Brand </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Char char="•"/>
                      </a:pPr>
                      <a:r>
                        <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Represent</a:t>
                      </a:r>
                      <a:endParaRPr lang="en-US" altLang="zh-CN" sz="1800" b="0" u="sng" kern="1200" dirty="0">
                        <a:solidFill>
                          <a:schemeClr val="accent1">
                            <a:lumMod val="50000"/>
                          </a:schemeClr>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34288" marB="3428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2" name="TextBox 6"/>
          <p:cNvSpPr txBox="1">
            <a:spLocks noChangeArrowheads="1"/>
          </p:cNvSpPr>
          <p:nvPr/>
        </p:nvSpPr>
        <p:spPr bwMode="auto">
          <a:xfrm>
            <a:off x="1746830" y="73796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
        <p:nvSpPr>
          <p:cNvPr id="3" name="内容占位符 2"/>
          <p:cNvSpPr/>
          <p:nvPr/>
        </p:nvSpPr>
        <p:spPr bwMode="auto">
          <a:xfrm>
            <a:off x="885825" y="1216398"/>
            <a:ext cx="84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100" dirty="0">
                <a:solidFill>
                  <a:srgbClr val="0070C0"/>
                </a:solidFill>
              </a:rPr>
              <a:t>Read the text and fill in the form below with the information from the text. </a:t>
            </a:r>
            <a:endParaRPr lang="en-US" altLang="zh-CN" sz="2000" spc="-100" dirty="0">
              <a:solidFill>
                <a:srgbClr val="0070C0"/>
              </a:solidFill>
            </a:endParaRPr>
          </a:p>
        </p:txBody>
      </p:sp>
      <p:sp>
        <p:nvSpPr>
          <p:cNvPr id="4" name="文本框 3"/>
          <p:cNvSpPr txBox="1"/>
          <p:nvPr/>
        </p:nvSpPr>
        <p:spPr>
          <a:xfrm>
            <a:off x="3368842" y="2712355"/>
            <a:ext cx="5493275" cy="584775"/>
          </a:xfrm>
          <a:prstGeom prst="rect">
            <a:avLst/>
          </a:prstGeom>
          <a:noFill/>
        </p:spPr>
        <p:txBody>
          <a:bodyPr wrap="square" rtlCol="0">
            <a:spAutoFit/>
          </a:bodyPr>
          <a:lstStyle/>
          <a:p>
            <a:pPr lvl="0" defTabSz="914400" fontAlgn="base">
              <a:spcBef>
                <a:spcPct val="0"/>
              </a:spcBef>
              <a:spcAft>
                <a:spcPct val="0"/>
              </a:spcAft>
            </a:pPr>
            <a:r>
              <a:rPr lang="en-US" altLang="zh-CN" dirty="0">
                <a:solidFill>
                  <a:schemeClr val="accent1">
                    <a:lumMod val="50000"/>
                  </a:schemeClr>
                </a:solidFill>
                <a:latin typeface="Arial" panose="020B0604020202020204" pitchFamily="34" charset="0"/>
                <a:cs typeface="Arial" panose="020B0604020202020204" pitchFamily="34" charset="0"/>
              </a:rPr>
              <a:t>                          </a:t>
            </a:r>
            <a:r>
              <a:rPr lang="en-US" altLang="zh-CN" sz="1600" u="sng" dirty="0">
                <a:solidFill>
                  <a:schemeClr val="accent1">
                    <a:lumMod val="50000"/>
                  </a:schemeClr>
                </a:solidFill>
                <a:latin typeface="Arial" panose="020B0604020202020204" pitchFamily="34" charset="0"/>
                <a:cs typeface="Arial" panose="020B0604020202020204" pitchFamily="34" charset="0"/>
              </a:rPr>
              <a:t>three or four key benefits which speak directly to your audience’s needs.</a:t>
            </a:r>
            <a:endParaRPr lang="en-US" altLang="zh-CN" sz="1600" u="sng" dirty="0">
              <a:solidFill>
                <a:schemeClr val="accent1">
                  <a:lumMod val="50000"/>
                </a:schemeClr>
              </a:solidFill>
              <a:latin typeface="Arial" panose="020B0604020202020204" pitchFamily="34" charset="0"/>
              <a:cs typeface="Arial" panose="020B0604020202020204" pitchFamily="34" charset="0"/>
            </a:endParaRPr>
          </a:p>
        </p:txBody>
      </p:sp>
      <p:sp>
        <p:nvSpPr>
          <p:cNvPr id="5" name="文本框 4"/>
          <p:cNvSpPr txBox="1"/>
          <p:nvPr/>
        </p:nvSpPr>
        <p:spPr>
          <a:xfrm>
            <a:off x="3348216" y="3391298"/>
            <a:ext cx="5795784" cy="584775"/>
          </a:xfrm>
          <a:prstGeom prst="rect">
            <a:avLst/>
          </a:prstGeom>
          <a:noFill/>
        </p:spPr>
        <p:txBody>
          <a:bodyPr wrap="square" rtlCol="0">
            <a:spAutoFit/>
          </a:bodyPr>
          <a:lstStyle/>
          <a:p>
            <a:pPr lvl="0" defTabSz="914400" fontAlgn="base">
              <a:spcBef>
                <a:spcPct val="0"/>
              </a:spcBef>
              <a:spcAft>
                <a:spcPct val="0"/>
              </a:spcAft>
            </a:pPr>
            <a:r>
              <a:rPr lang="en-US" altLang="zh-CN" sz="1600" dirty="0">
                <a:solidFill>
                  <a:schemeClr val="accent1">
                    <a:lumMod val="50000"/>
                  </a:schemeClr>
                </a:solidFill>
                <a:latin typeface="Arial" panose="020B0604020202020204" pitchFamily="34" charset="0"/>
                <a:cs typeface="Arial" panose="020B0604020202020204" pitchFamily="34" charset="0"/>
              </a:rPr>
              <a:t>               </a:t>
            </a:r>
            <a:r>
              <a:rPr lang="en-US" altLang="zh-CN" sz="1600" u="sng" dirty="0">
                <a:solidFill>
                  <a:schemeClr val="accent1">
                    <a:lumMod val="50000"/>
                  </a:schemeClr>
                </a:solidFill>
                <a:latin typeface="Arial" panose="020B0604020202020204" pitchFamily="34" charset="0"/>
                <a:cs typeface="Arial" panose="020B0604020202020204" pitchFamily="34" charset="0"/>
              </a:rPr>
              <a:t>demonstrations that allow your visitors to interact   with your products.</a:t>
            </a:r>
            <a:endParaRPr lang="en-US" altLang="zh-CN" sz="1600" u="sng" dirty="0">
              <a:solidFill>
                <a:schemeClr val="accent1">
                  <a:lumMod val="50000"/>
                </a:schemeClr>
              </a:solidFill>
              <a:latin typeface="Arial" panose="020B0604020202020204" pitchFamily="34" charset="0"/>
              <a:cs typeface="Arial" panose="020B0604020202020204" pitchFamily="34" charset="0"/>
            </a:endParaRPr>
          </a:p>
        </p:txBody>
      </p:sp>
      <p:sp>
        <p:nvSpPr>
          <p:cNvPr id="6" name="文本框 5"/>
          <p:cNvSpPr txBox="1"/>
          <p:nvPr/>
        </p:nvSpPr>
        <p:spPr>
          <a:xfrm>
            <a:off x="4145738" y="4052133"/>
            <a:ext cx="4716379" cy="338554"/>
          </a:xfrm>
          <a:prstGeom prst="rect">
            <a:avLst/>
          </a:prstGeom>
          <a:noFill/>
        </p:spPr>
        <p:txBody>
          <a:bodyPr wrap="square" rtlCol="0">
            <a:spAutoFit/>
          </a:bodyPr>
          <a:lstStyle/>
          <a:p>
            <a:pPr lvl="0" defTabSz="914400" fontAlgn="base">
              <a:spcBef>
                <a:spcPct val="0"/>
              </a:spcBef>
              <a:spcAft>
                <a:spcPct val="0"/>
              </a:spcAft>
            </a:pPr>
            <a:r>
              <a:rPr lang="en-US" altLang="zh-CN" sz="1600" u="sng" dirty="0">
                <a:solidFill>
                  <a:schemeClr val="accent1">
                    <a:lumMod val="50000"/>
                  </a:schemeClr>
                </a:solidFill>
                <a:latin typeface="Arial" panose="020B0604020202020204" pitchFamily="34" charset="0"/>
                <a:cs typeface="Arial" panose="020B0604020202020204" pitchFamily="34" charset="0"/>
              </a:rPr>
              <a:t>your audience through sight, smell and sound</a:t>
            </a:r>
            <a:r>
              <a:rPr lang="en-US" altLang="zh-CN" u="sng" dirty="0">
                <a:solidFill>
                  <a:schemeClr val="accent1">
                    <a:lumMod val="50000"/>
                  </a:schemeClr>
                </a:solidFill>
                <a:latin typeface="Arial" panose="020B0604020202020204" pitchFamily="34" charset="0"/>
                <a:cs typeface="Arial" panose="020B0604020202020204" pitchFamily="34" charset="0"/>
              </a:rPr>
              <a:t>.</a:t>
            </a:r>
            <a:endParaRPr lang="en-US" altLang="zh-CN" u="sng" dirty="0">
              <a:solidFill>
                <a:schemeClr val="accent1">
                  <a:lumMod val="50000"/>
                </a:schemeClr>
              </a:solidFill>
              <a:latin typeface="Arial" panose="020B0604020202020204" pitchFamily="34" charset="0"/>
              <a:cs typeface="Arial" panose="020B0604020202020204" pitchFamily="34" charset="0"/>
            </a:endParaRPr>
          </a:p>
        </p:txBody>
      </p:sp>
      <p:sp>
        <p:nvSpPr>
          <p:cNvPr id="7" name="文本框 6"/>
          <p:cNvSpPr txBox="1"/>
          <p:nvPr/>
        </p:nvSpPr>
        <p:spPr>
          <a:xfrm>
            <a:off x="4585750" y="4606376"/>
            <a:ext cx="4276367" cy="338554"/>
          </a:xfrm>
          <a:prstGeom prst="rect">
            <a:avLst/>
          </a:prstGeom>
          <a:noFill/>
        </p:spPr>
        <p:txBody>
          <a:bodyPr wrap="square" rtlCol="0">
            <a:spAutoFit/>
          </a:bodyPr>
          <a:lstStyle/>
          <a:p>
            <a:pPr lvl="0" defTabSz="914400" fontAlgn="base">
              <a:spcBef>
                <a:spcPct val="0"/>
              </a:spcBef>
              <a:spcAft>
                <a:spcPct val="0"/>
              </a:spcAft>
            </a:pPr>
            <a:r>
              <a:rPr lang="en-US" altLang="zh-CN" sz="1600" u="sng" dirty="0">
                <a:solidFill>
                  <a:schemeClr val="accent1">
                    <a:lumMod val="50000"/>
                  </a:schemeClr>
                </a:solidFill>
                <a:latin typeface="Arial" panose="020B0604020202020204" pitchFamily="34" charset="0"/>
                <a:cs typeface="Arial" panose="020B0604020202020204" pitchFamily="34" charset="0"/>
              </a:rPr>
              <a:t>a visual extension of your company’s brand</a:t>
            </a:r>
            <a:endParaRPr lang="zh-CN" altLang="en-US"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1085850" y="1261528"/>
            <a:ext cx="7448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spc="-100" dirty="0">
                <a:solidFill>
                  <a:srgbClr val="0070C0"/>
                </a:solidFill>
              </a:rPr>
              <a:t>Read the text again and answer the following questions. </a:t>
            </a:r>
            <a:endParaRPr lang="en-US" altLang="zh-CN" sz="2000" spc="-100" dirty="0">
              <a:solidFill>
                <a:srgbClr val="0070C0"/>
              </a:solidFill>
            </a:endParaRPr>
          </a:p>
        </p:txBody>
      </p:sp>
      <p:sp>
        <p:nvSpPr>
          <p:cNvPr id="3" name="TextBox 6"/>
          <p:cNvSpPr txBox="1">
            <a:spLocks noChangeArrowheads="1"/>
          </p:cNvSpPr>
          <p:nvPr/>
        </p:nvSpPr>
        <p:spPr bwMode="auto">
          <a:xfrm>
            <a:off x="2051630" y="709385"/>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a:t>
            </a:r>
            <a:r>
              <a:rPr lang="en-US" altLang="zh-CN" sz="2000" b="1" spc="-50" dirty="0">
                <a:solidFill>
                  <a:srgbClr val="0070C0"/>
                </a:solidFill>
                <a:latin typeface="Arial" panose="020B0604020202020204" pitchFamily="34" charset="0"/>
              </a:rPr>
              <a:t>Secrets to Designing Effective Exhibit Booths</a:t>
            </a:r>
            <a:endParaRPr lang="zh-CN" altLang="en-US" sz="2000" b="1" spc="-50" dirty="0">
              <a:solidFill>
                <a:srgbClr val="0070C0"/>
              </a:solidFill>
              <a:latin typeface="Arial" panose="020B0604020202020204" pitchFamily="34" charset="0"/>
            </a:endParaRPr>
          </a:p>
        </p:txBody>
      </p:sp>
      <p:sp>
        <p:nvSpPr>
          <p:cNvPr id="6" name="TextBox 16"/>
          <p:cNvSpPr txBox="1">
            <a:spLocks noChangeArrowheads="1"/>
          </p:cNvSpPr>
          <p:nvPr/>
        </p:nvSpPr>
        <p:spPr bwMode="auto">
          <a:xfrm>
            <a:off x="803671" y="2064235"/>
            <a:ext cx="7868986" cy="236988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800" dirty="0">
                <a:solidFill>
                  <a:srgbClr val="000000"/>
                </a:solidFill>
                <a:latin typeface="Arial" panose="020B0604020202020204" pitchFamily="34" charset="0"/>
              </a:rPr>
              <a:t>1. What are the requirements for designing each element of a display booth?</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Each element of a display booth must be designed to communicate your</a:t>
            </a:r>
            <a:endParaRPr lang="en-US" altLang="zh-CN" sz="1600" u="sng" dirty="0">
              <a:solidFill>
                <a:srgbClr val="000000"/>
              </a:solidFill>
              <a:latin typeface="Arial" panose="020B0604020202020204" pitchFamily="34" charset="0"/>
            </a:endParaRPr>
          </a:p>
          <a:p>
            <a:r>
              <a:rPr lang="en-US" altLang="zh-CN" sz="16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company’s message, showcase your products, and attract your audience to </a:t>
            </a:r>
            <a:endParaRPr lang="en-US" altLang="zh-CN" sz="1600" u="sng" dirty="0">
              <a:solidFill>
                <a:srgbClr val="000000"/>
              </a:solidFill>
              <a:latin typeface="Arial" panose="020B0604020202020204" pitchFamily="34" charset="0"/>
            </a:endParaRPr>
          </a:p>
          <a:p>
            <a:r>
              <a:rPr lang="en-US" altLang="zh-CN" sz="16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investigate further.</a:t>
            </a:r>
            <a:endParaRPr lang="en-US" altLang="zh-CN" sz="1600" u="sng" dirty="0">
              <a:solidFill>
                <a:srgbClr val="000000"/>
              </a:solidFill>
              <a:latin typeface="Arial" panose="020B0604020202020204" pitchFamily="34" charset="0"/>
            </a:endParaRPr>
          </a:p>
          <a:p>
            <a:endParaRPr lang="en-US" altLang="zh-CN" sz="1600" u="sng"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Why should trade show marketing messages be limited?</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Because attendees are faced with many stimuli when walking through the exhibition </a:t>
            </a:r>
            <a:endParaRPr lang="en-US" altLang="zh-CN" sz="1600" u="sng" spc="-20" dirty="0">
              <a:solidFill>
                <a:srgbClr val="000000"/>
              </a:solidFill>
              <a:latin typeface="Arial" panose="020B0604020202020204" pitchFamily="34" charset="0"/>
            </a:endParaRPr>
          </a:p>
          <a:p>
            <a:r>
              <a:rPr lang="en-US" altLang="zh-CN" sz="1600" spc="-2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center, and it’ll be hard for them to remember everything they see at every booth. </a:t>
            </a:r>
            <a:endParaRPr lang="en-US" altLang="zh-CN" sz="1600" u="sng" spc="-20" dirty="0">
              <a:solidFill>
                <a:srgbClr val="000000"/>
              </a:solidFill>
              <a:latin typeface="Arial" panose="020B0604020202020204" pitchFamily="34" charset="0"/>
            </a:endParaRPr>
          </a:p>
          <a:p>
            <a:endParaRPr lang="en-US" altLang="zh-CN" sz="1600" u="sng" spc="-2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anim calcmode="lin" valueType="num">
                                      <p:cBhvr>
                                        <p:cTn id="8"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6">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anim calcmode="lin" valueType="num">
                                      <p:cBhvr>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6">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anim calcmode="lin" valueType="num">
                                      <p:cBhvr>
                                        <p:cTn id="18"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19" dur="5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animEffect transition="in" filter="fade">
                                      <p:cBhvr>
                                        <p:cTn id="24" dur="500"/>
                                        <p:tgtEl>
                                          <p:spTgt spid="6">
                                            <p:txEl>
                                              <p:pRg st="6" end="6"/>
                                            </p:txEl>
                                          </p:spTgt>
                                        </p:tgtEl>
                                      </p:cBhvr>
                                    </p:animEffect>
                                    <p:anim calcmode="lin" valueType="num">
                                      <p:cBhvr>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26" dur="500" fill="hold"/>
                                        <p:tgtEl>
                                          <p:spTgt spid="6">
                                            <p:txEl>
                                              <p:pRg st="6" end="6"/>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7" end="7"/>
                                            </p:txEl>
                                          </p:spTgt>
                                        </p:tgtEl>
                                        <p:attrNameLst>
                                          <p:attrName>style.visibility</p:attrName>
                                        </p:attrNameLst>
                                      </p:cBhvr>
                                      <p:to>
                                        <p:strVal val="visible"/>
                                      </p:to>
                                    </p:set>
                                    <p:animEffect transition="in" filter="fade">
                                      <p:cBhvr>
                                        <p:cTn id="29" dur="500"/>
                                        <p:tgtEl>
                                          <p:spTgt spid="6">
                                            <p:txEl>
                                              <p:pRg st="7" end="7"/>
                                            </p:txEl>
                                          </p:spTgt>
                                        </p:tgtEl>
                                      </p:cBhvr>
                                    </p:animEffect>
                                    <p:anim calcmode="lin" valueType="num">
                                      <p:cBhvr>
                                        <p:cTn id="30"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31" dur="500" fill="hold"/>
                                        <p:tgtEl>
                                          <p:spTgt spid="6">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746830" y="947510"/>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Working with an Exhibit Designer</a:t>
            </a:r>
            <a:endParaRPr lang="zh-CN" altLang="en-US" sz="2000" b="1" dirty="0">
              <a:solidFill>
                <a:srgbClr val="0070C0"/>
              </a:solidFill>
              <a:latin typeface="Arial" panose="020B0604020202020204" pitchFamily="34" charset="0"/>
            </a:endParaRPr>
          </a:p>
        </p:txBody>
      </p:sp>
      <p:sp>
        <p:nvSpPr>
          <p:cNvPr id="3" name="矩形 7"/>
          <p:cNvSpPr>
            <a:spLocks noChangeArrowheads="1"/>
          </p:cNvSpPr>
          <p:nvPr/>
        </p:nvSpPr>
        <p:spPr bwMode="auto">
          <a:xfrm>
            <a:off x="708885" y="1904950"/>
            <a:ext cx="7840131" cy="1006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ts val="385"/>
              </a:spcBef>
              <a:buFontTx/>
              <a:buChar char="•"/>
            </a:pPr>
            <a:r>
              <a:rPr lang="en-US" altLang="zh-CN" sz="1600" b="1" u="sng" dirty="0"/>
              <a:t>highlight</a:t>
            </a:r>
            <a:r>
              <a:rPr lang="en-US" altLang="zh-CN" sz="1600" b="1" dirty="0"/>
              <a:t>: </a:t>
            </a:r>
            <a:r>
              <a:rPr lang="en-US" altLang="zh-CN" sz="1600" b="1" i="1" dirty="0"/>
              <a:t>v.</a:t>
            </a:r>
            <a:r>
              <a:rPr lang="en-US" altLang="zh-CN" sz="1600" b="1" dirty="0"/>
              <a:t> to make a subject easy to notice so that people pay attention to it </a:t>
            </a:r>
            <a:r>
              <a:rPr lang="zh-CN" altLang="en-US" sz="1600" b="1" dirty="0"/>
              <a:t>强调；使突出</a:t>
            </a:r>
            <a:endParaRPr lang="en-US" altLang="zh-CN" sz="1600" b="1" dirty="0"/>
          </a:p>
          <a:p>
            <a:pPr marL="342265" indent="-342265">
              <a:lnSpc>
                <a:spcPct val="120000"/>
              </a:lnSpc>
              <a:spcBef>
                <a:spcPts val="385"/>
              </a:spcBef>
              <a:buFontTx/>
              <a:buChar char="•"/>
            </a:pPr>
            <a:r>
              <a:rPr lang="en-US" altLang="zh-CN" sz="1600" b="1" u="sng" dirty="0"/>
              <a:t>bid</a:t>
            </a:r>
            <a:r>
              <a:rPr lang="en-US" altLang="zh-CN" sz="1600" b="1" dirty="0"/>
              <a:t>: </a:t>
            </a:r>
            <a:r>
              <a:rPr lang="en-US" altLang="zh-CN" sz="1600" b="1" i="1" dirty="0"/>
              <a:t>n</a:t>
            </a:r>
            <a:r>
              <a:rPr lang="en-US" altLang="zh-CN" sz="1600" i="1" dirty="0"/>
              <a:t>. </a:t>
            </a:r>
            <a:r>
              <a:rPr lang="en-US" altLang="zh-CN" sz="1600" b="1" dirty="0"/>
              <a:t>an offer to do work or provide services for a specific price</a:t>
            </a:r>
            <a:r>
              <a:rPr lang="en-US" altLang="zh-CN" sz="1600" b="1" dirty="0">
                <a:solidFill>
                  <a:srgbClr val="000000"/>
                </a:solidFill>
              </a:rPr>
              <a:t> </a:t>
            </a:r>
            <a:r>
              <a:rPr lang="zh-CN" altLang="en-US" sz="1600" b="1" dirty="0">
                <a:solidFill>
                  <a:srgbClr val="000000"/>
                </a:solidFill>
              </a:rPr>
              <a:t>投标</a:t>
            </a:r>
            <a:endParaRPr lang="zh-CN" altLang="en-US" sz="16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680645" y="1462806"/>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phrases according to the context.</a:t>
            </a:r>
            <a:endParaRPr lang="en-US" altLang="zh-CN" sz="2000" dirty="0">
              <a:solidFill>
                <a:srgbClr val="0070C0"/>
              </a:solidFill>
            </a:endParaRPr>
          </a:p>
        </p:txBody>
      </p:sp>
      <p:sp>
        <p:nvSpPr>
          <p:cNvPr id="4" name="TextBox 6"/>
          <p:cNvSpPr txBox="1">
            <a:spLocks noChangeArrowheads="1"/>
          </p:cNvSpPr>
          <p:nvPr/>
        </p:nvSpPr>
        <p:spPr bwMode="auto">
          <a:xfrm>
            <a:off x="1271195" y="2571750"/>
            <a:ext cx="6691706" cy="1261884"/>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en-US" altLang="zh-CN" b="1" dirty="0">
              <a:solidFill>
                <a:srgbClr val="000000"/>
              </a:solidFill>
              <a:latin typeface="Arial" panose="020B0604020202020204" pitchFamily="34" charset="0"/>
            </a:endParaRPr>
          </a:p>
          <a:p>
            <a:pPr eaLnBrk="1" hangingPunct="1"/>
            <a:r>
              <a:rPr lang="en-US" altLang="zh-CN" b="1" dirty="0">
                <a:solidFill>
                  <a:srgbClr val="000000"/>
                </a:solidFill>
                <a:latin typeface="Arial" panose="020B0604020202020204" pitchFamily="34" charset="0"/>
              </a:rPr>
              <a:t>1.  </a:t>
            </a:r>
            <a:r>
              <a:rPr lang="en-US" altLang="zh-CN" b="1" u="sng" dirty="0">
                <a:solidFill>
                  <a:srgbClr val="000000"/>
                </a:solidFill>
                <a:latin typeface="Arial" panose="020B0604020202020204" pitchFamily="34" charset="0"/>
              </a:rPr>
              <a:t>literature</a:t>
            </a:r>
            <a:r>
              <a:rPr lang="en-US" altLang="zh-CN" b="1" dirty="0">
                <a:solidFill>
                  <a:srgbClr val="000000"/>
                </a:solidFill>
                <a:latin typeface="Arial" panose="020B0604020202020204" pitchFamily="34" charset="0"/>
              </a:rPr>
              <a:t>                           2.  </a:t>
            </a:r>
            <a:r>
              <a:rPr lang="en-US" altLang="zh-CN" b="1" u="sng" dirty="0">
                <a:solidFill>
                  <a:srgbClr val="000000"/>
                </a:solidFill>
                <a:latin typeface="Arial" panose="020B0604020202020204" pitchFamily="34" charset="0"/>
              </a:rPr>
              <a:t>result in</a:t>
            </a:r>
            <a:r>
              <a:rPr lang="en-US" altLang="zh-CN" b="1" dirty="0">
                <a:solidFill>
                  <a:srgbClr val="000000"/>
                </a:solidFill>
                <a:latin typeface="Arial" panose="020B0604020202020204" pitchFamily="34" charset="0"/>
              </a:rPr>
              <a:t>                            3.   </a:t>
            </a:r>
            <a:r>
              <a:rPr lang="en-US" altLang="zh-CN" b="1" u="sng" dirty="0">
                <a:solidFill>
                  <a:srgbClr val="000000"/>
                </a:solidFill>
                <a:latin typeface="Arial" panose="020B0604020202020204" pitchFamily="34" charset="0"/>
              </a:rPr>
              <a:t>budget</a:t>
            </a:r>
            <a:endParaRPr lang="en-US" altLang="zh-CN" b="1" u="sng" dirty="0">
              <a:solidFill>
                <a:srgbClr val="000000"/>
              </a:solidFill>
              <a:latin typeface="Arial" panose="020B0604020202020204" pitchFamily="34" charset="0"/>
            </a:endParaRPr>
          </a:p>
          <a:p>
            <a:pPr eaLnBrk="1" hangingPunct="1"/>
            <a:r>
              <a:rPr lang="en-US" altLang="zh-CN" b="1" dirty="0">
                <a:solidFill>
                  <a:srgbClr val="000000"/>
                </a:solidFill>
                <a:latin typeface="Arial" panose="020B0604020202020204" pitchFamily="34" charset="0"/>
              </a:rPr>
              <a:t>                        </a:t>
            </a:r>
            <a:endParaRPr lang="en-US" altLang="zh-CN" b="1" dirty="0">
              <a:solidFill>
                <a:srgbClr val="000000"/>
              </a:solidFill>
              <a:latin typeface="Arial" panose="020B0604020202020204" pitchFamily="34" charset="0"/>
            </a:endParaRPr>
          </a:p>
          <a:p>
            <a:r>
              <a:rPr lang="en-US" altLang="zh-CN" b="1" dirty="0">
                <a:solidFill>
                  <a:srgbClr val="000000"/>
                </a:solidFill>
                <a:latin typeface="Arial" panose="020B0604020202020204" pitchFamily="34" charset="0"/>
              </a:rPr>
              <a:t>4.  </a:t>
            </a:r>
            <a:r>
              <a:rPr lang="en-US" altLang="zh-CN" b="1" u="sng" dirty="0">
                <a:solidFill>
                  <a:srgbClr val="000000"/>
                </a:solidFill>
                <a:latin typeface="Arial" panose="020B0604020202020204" pitchFamily="34" charset="0"/>
              </a:rPr>
              <a:t>shop around</a:t>
            </a:r>
            <a:r>
              <a:rPr lang="en-US" altLang="zh-CN" b="1" dirty="0">
                <a:solidFill>
                  <a:srgbClr val="000000"/>
                </a:solidFill>
                <a:latin typeface="Arial" panose="020B0604020202020204" pitchFamily="34" charset="0"/>
              </a:rPr>
              <a:t>                     5.  </a:t>
            </a:r>
            <a:r>
              <a:rPr lang="en-US" altLang="zh-CN" b="1" u="sng" dirty="0">
                <a:solidFill>
                  <a:srgbClr val="000000"/>
                </a:solidFill>
                <a:latin typeface="Arial" panose="020B0604020202020204" pitchFamily="34" charset="0"/>
              </a:rPr>
              <a:t>cost effective</a:t>
            </a:r>
            <a:r>
              <a:rPr lang="en-US" altLang="zh-CN" b="1" dirty="0">
                <a:solidFill>
                  <a:srgbClr val="000000"/>
                </a:solidFill>
                <a:latin typeface="Arial" panose="020B0604020202020204" pitchFamily="34" charset="0"/>
              </a:rPr>
              <a:t>                   6.  </a:t>
            </a:r>
            <a:r>
              <a:rPr lang="en-US" altLang="zh-CN" b="1" u="sng" dirty="0">
                <a:solidFill>
                  <a:srgbClr val="000000"/>
                </a:solidFill>
                <a:latin typeface="Arial" panose="020B0604020202020204" pitchFamily="34" charset="0"/>
              </a:rPr>
              <a:t>compare</a:t>
            </a:r>
            <a:endParaRPr lang="en-US" altLang="zh-CN" b="1" u="sng" dirty="0">
              <a:solidFill>
                <a:srgbClr val="000000"/>
              </a:solidFill>
              <a:latin typeface="Arial" panose="020B0604020202020204" pitchFamily="34" charset="0"/>
            </a:endParaRPr>
          </a:p>
          <a:p>
            <a:endParaRPr lang="en-US" altLang="zh-CN" sz="2000" b="1" dirty="0">
              <a:solidFill>
                <a:srgbClr val="000000"/>
              </a:solidFill>
              <a:latin typeface="Arial" panose="020B0604020202020204" pitchFamily="34" charset="0"/>
            </a:endParaRPr>
          </a:p>
        </p:txBody>
      </p:sp>
      <p:sp>
        <p:nvSpPr>
          <p:cNvPr id="5" name="TextBox 6"/>
          <p:cNvSpPr txBox="1">
            <a:spLocks noChangeArrowheads="1"/>
          </p:cNvSpPr>
          <p:nvPr/>
        </p:nvSpPr>
        <p:spPr bwMode="auto">
          <a:xfrm>
            <a:off x="2051630" y="709385"/>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Working with an Exhibit Designer</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Working with an Exhibit Designer</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An exhibit designer can be an important element in your overall trade show success. It’s no longer necessary to go with a full-scale “exhibit house” company for your overall booth development. An independent designer can be much more 1 ________________ , easier to work with, more flexible, and provide only the services you want to pay for. </a:t>
            </a:r>
            <a:endParaRPr lang="en-US" altLang="zh-CN" sz="1600" dirty="0"/>
          </a:p>
          <a:p>
            <a:pPr algn="just">
              <a:buNone/>
            </a:pPr>
            <a:r>
              <a:rPr lang="en-US" altLang="zh-CN" sz="1600" dirty="0"/>
              <a:t>	If you use the services of an exhibit designer, it’s important to 2 ________________ to be sure you’re getting one who understands your company and products, your trade show goals, and who is willing to provide good value for your 3 ________________ . </a:t>
            </a:r>
            <a:endParaRPr lang="en-US" altLang="zh-CN" sz="1600" dirty="0"/>
          </a:p>
        </p:txBody>
      </p:sp>
      <p:sp>
        <p:nvSpPr>
          <p:cNvPr id="4" name="矩形 3"/>
          <p:cNvSpPr/>
          <p:nvPr/>
        </p:nvSpPr>
        <p:spPr>
          <a:xfrm>
            <a:off x="5740477" y="1818561"/>
            <a:ext cx="1446592"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cost effective</a:t>
            </a:r>
            <a:r>
              <a:rPr lang="en-US" altLang="zh-CN" dirty="0">
                <a:solidFill>
                  <a:srgbClr val="0070C0"/>
                </a:solidFill>
              </a:rPr>
              <a:t> </a:t>
            </a:r>
            <a:endParaRPr lang="zh-CN" altLang="en-US" dirty="0">
              <a:solidFill>
                <a:srgbClr val="0070C0"/>
              </a:solidFill>
            </a:endParaRPr>
          </a:p>
        </p:txBody>
      </p:sp>
      <p:sp>
        <p:nvSpPr>
          <p:cNvPr id="5" name="矩形 4"/>
          <p:cNvSpPr/>
          <p:nvPr/>
        </p:nvSpPr>
        <p:spPr>
          <a:xfrm>
            <a:off x="6642749" y="2361797"/>
            <a:ext cx="1336411"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shop around</a:t>
            </a:r>
            <a:endParaRPr lang="zh-CN" altLang="en-US" dirty="0">
              <a:solidFill>
                <a:srgbClr val="0070C0"/>
              </a:solidFill>
            </a:endParaRPr>
          </a:p>
        </p:txBody>
      </p:sp>
      <p:sp>
        <p:nvSpPr>
          <p:cNvPr id="6" name="矩形 5"/>
          <p:cNvSpPr/>
          <p:nvPr/>
        </p:nvSpPr>
        <p:spPr>
          <a:xfrm>
            <a:off x="4660351" y="2823177"/>
            <a:ext cx="794760"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budget</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Working with an Exhibit Designer</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An exhibit designer will have at least one initial meeting with you, to discuss your goals, your ideas for a booth theme, the products you plan to highlight, graphics, market research, and your competitors. It’s helpful to have photos, product 4 ________________ , and anything else that may help the designer understand your needs and vision. You can invite bids from more than one designer, and 5 ________________ their ideas and quotes. Negotiating a lower price may be possible in some cases, if you like a particular designer but can’t afford his/her services. However, a reduced bid may 6 ________________ reduced quality.</a:t>
            </a:r>
            <a:endParaRPr lang="en-US" altLang="zh-CN" sz="1600" dirty="0"/>
          </a:p>
        </p:txBody>
      </p:sp>
      <p:sp>
        <p:nvSpPr>
          <p:cNvPr id="4" name="矩形 3"/>
          <p:cNvSpPr/>
          <p:nvPr/>
        </p:nvSpPr>
        <p:spPr>
          <a:xfrm>
            <a:off x="5437616" y="1818560"/>
            <a:ext cx="1143733"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literature</a:t>
            </a:r>
            <a:endParaRPr lang="zh-CN" altLang="en-US" dirty="0">
              <a:solidFill>
                <a:srgbClr val="0070C0"/>
              </a:solidFill>
            </a:endParaRPr>
          </a:p>
        </p:txBody>
      </p:sp>
      <p:sp>
        <p:nvSpPr>
          <p:cNvPr id="5" name="矩形 4"/>
          <p:cNvSpPr/>
          <p:nvPr/>
        </p:nvSpPr>
        <p:spPr>
          <a:xfrm>
            <a:off x="2404501" y="2309379"/>
            <a:ext cx="1065654"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compare</a:t>
            </a:r>
            <a:r>
              <a:rPr lang="en-US" altLang="zh-CN" dirty="0">
                <a:solidFill>
                  <a:srgbClr val="0070C0"/>
                </a:solidFill>
              </a:rPr>
              <a:t> </a:t>
            </a:r>
            <a:endParaRPr lang="zh-CN" altLang="en-US" dirty="0">
              <a:solidFill>
                <a:srgbClr val="0070C0"/>
              </a:solidFill>
            </a:endParaRPr>
          </a:p>
        </p:txBody>
      </p:sp>
      <p:sp>
        <p:nvSpPr>
          <p:cNvPr id="6" name="矩形 5"/>
          <p:cNvSpPr/>
          <p:nvPr/>
        </p:nvSpPr>
        <p:spPr>
          <a:xfrm>
            <a:off x="2338661" y="2774646"/>
            <a:ext cx="1131494"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result in</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542925" y="1234852"/>
            <a:ext cx="84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spc="-100" dirty="0">
                <a:solidFill>
                  <a:srgbClr val="0070C0"/>
                </a:solidFill>
              </a:rPr>
              <a:t>Read the text again and answer the following questions. </a:t>
            </a:r>
            <a:endParaRPr lang="en-US" altLang="zh-CN" sz="2000" spc="-100" dirty="0">
              <a:solidFill>
                <a:srgbClr val="0070C0"/>
              </a:solidFill>
            </a:endParaRPr>
          </a:p>
        </p:txBody>
      </p:sp>
      <p:sp>
        <p:nvSpPr>
          <p:cNvPr id="3" name="TextBox 16"/>
          <p:cNvSpPr txBox="1">
            <a:spLocks noChangeArrowheads="1"/>
          </p:cNvSpPr>
          <p:nvPr/>
        </p:nvSpPr>
        <p:spPr bwMode="auto">
          <a:xfrm>
            <a:off x="813196" y="1813672"/>
            <a:ext cx="7868986" cy="3139321"/>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800" dirty="0">
                <a:solidFill>
                  <a:srgbClr val="000000"/>
                </a:solidFill>
                <a:latin typeface="Arial" panose="020B0604020202020204" pitchFamily="34" charset="0"/>
              </a:rPr>
              <a:t>1. Why is it advised that an exhibitor use an independent designer? </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Because an independent designer can be much more cost effective, easier to work </a:t>
            </a:r>
            <a:endParaRPr lang="en-US" altLang="zh-CN" sz="1600" u="sng" spc="-20" dirty="0">
              <a:solidFill>
                <a:srgbClr val="000000"/>
              </a:solidFill>
              <a:latin typeface="Arial" panose="020B0604020202020204" pitchFamily="34" charset="0"/>
            </a:endParaRPr>
          </a:p>
          <a:p>
            <a:r>
              <a:rPr lang="en-US" altLang="zh-CN" sz="1600" spc="-2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with, more flexible, and provide only the services the exhibitor wants to pay for.</a:t>
            </a:r>
            <a:endParaRPr lang="en-US" altLang="zh-CN" sz="1600" u="sng" spc="-20" dirty="0">
              <a:solidFill>
                <a:srgbClr val="000000"/>
              </a:solidFill>
              <a:latin typeface="Arial" panose="020B0604020202020204" pitchFamily="34" charset="0"/>
            </a:endParaRPr>
          </a:p>
          <a:p>
            <a:endParaRPr lang="en-US" altLang="zh-CN" sz="1600" u="sng" spc="-2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kind of exhibit designer should an exhibitor get</a:t>
            </a:r>
            <a:r>
              <a:rPr lang="zh-CN" altLang="en-US" sz="1800" dirty="0">
                <a:solidFill>
                  <a:srgbClr val="000000"/>
                </a:solidFill>
                <a:latin typeface="Arial" panose="020B0604020202020204" pitchFamily="34" charset="0"/>
              </a:rPr>
              <a:t>？</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One who understands the company and its products, the trade show goals, and is </a:t>
            </a:r>
            <a:endParaRPr lang="en-US" altLang="zh-CN" sz="1600" u="sng" spc="-20" dirty="0">
              <a:solidFill>
                <a:srgbClr val="000000"/>
              </a:solidFill>
              <a:latin typeface="Arial" panose="020B0604020202020204" pitchFamily="34" charset="0"/>
            </a:endParaRPr>
          </a:p>
          <a:p>
            <a:r>
              <a:rPr lang="en-US" altLang="zh-CN" sz="1600" spc="-2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willing to provide good value for the budget.</a:t>
            </a:r>
            <a:endParaRPr lang="en-US" altLang="zh-CN" sz="1600" u="sng" spc="-20" dirty="0">
              <a:solidFill>
                <a:srgbClr val="000000"/>
              </a:solidFill>
              <a:latin typeface="Arial" panose="020B0604020202020204" pitchFamily="34" charset="0"/>
            </a:endParaRPr>
          </a:p>
          <a:p>
            <a:endParaRPr lang="en-US" altLang="zh-CN" sz="1600" u="sng" spc="-2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3. </a:t>
            </a:r>
            <a:r>
              <a:rPr lang="en-US" altLang="zh-CN" sz="1800" spc="-80" dirty="0">
                <a:solidFill>
                  <a:srgbClr val="000000"/>
                </a:solidFill>
                <a:latin typeface="Arial" panose="020B0604020202020204" pitchFamily="34" charset="0"/>
              </a:rPr>
              <a:t>What can an exhibitor discuss with an exhibit designer during their initial meeting?</a:t>
            </a:r>
            <a:endParaRPr lang="en-US" altLang="zh-CN" sz="1800" spc="-80" dirty="0">
              <a:solidFill>
                <a:srgbClr val="000000"/>
              </a:solidFill>
              <a:latin typeface="Arial" panose="020B0604020202020204" pitchFamily="34" charset="0"/>
            </a:endParaRPr>
          </a:p>
          <a:p>
            <a:r>
              <a:rPr lang="en-US" altLang="zh-CN" sz="1600" spc="-2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The exhibitor’s goals, the ideas for a booth theme, the products to be highlighted, </a:t>
            </a:r>
            <a:endParaRPr lang="en-US" altLang="zh-CN" sz="1600" u="sng" spc="-20" dirty="0">
              <a:solidFill>
                <a:srgbClr val="000000"/>
              </a:solidFill>
              <a:latin typeface="Arial" panose="020B0604020202020204" pitchFamily="34" charset="0"/>
            </a:endParaRPr>
          </a:p>
          <a:p>
            <a:r>
              <a:rPr lang="en-US" altLang="zh-CN" sz="1600" spc="-20" dirty="0">
                <a:solidFill>
                  <a:srgbClr val="000000"/>
                </a:solidFill>
                <a:latin typeface="Arial" panose="020B0604020202020204" pitchFamily="34" charset="0"/>
              </a:rPr>
              <a:t>    </a:t>
            </a:r>
            <a:r>
              <a:rPr lang="en-US" altLang="zh-CN" sz="1600" u="sng" spc="-20" dirty="0">
                <a:solidFill>
                  <a:srgbClr val="000000"/>
                </a:solidFill>
                <a:latin typeface="Arial" panose="020B0604020202020204" pitchFamily="34" charset="0"/>
              </a:rPr>
              <a:t>graphics, market research, and competitors.</a:t>
            </a:r>
            <a:endParaRPr lang="en-US" altLang="zh-CN" sz="1600" u="sng" spc="-20" dirty="0">
              <a:solidFill>
                <a:srgbClr val="000000"/>
              </a:solidFill>
              <a:latin typeface="Arial" panose="020B0604020202020204" pitchFamily="34" charset="0"/>
            </a:endParaRPr>
          </a:p>
          <a:p>
            <a:endParaRPr lang="en-US" altLang="zh-CN" sz="1600" u="sng" spc="-20" dirty="0">
              <a:solidFill>
                <a:srgbClr val="000000"/>
              </a:solidFill>
              <a:latin typeface="Arial" panose="020B0604020202020204" pitchFamily="34" charset="0"/>
            </a:endParaRPr>
          </a:p>
        </p:txBody>
      </p:sp>
      <p:sp>
        <p:nvSpPr>
          <p:cNvPr id="4" name="TextBox 6"/>
          <p:cNvSpPr txBox="1">
            <a:spLocks noChangeArrowheads="1"/>
          </p:cNvSpPr>
          <p:nvPr/>
        </p:nvSpPr>
        <p:spPr bwMode="auto">
          <a:xfrm>
            <a:off x="2051630" y="709385"/>
            <a:ext cx="6870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Working with an Exhibit Designer</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anim calcmode="lin" valueType="num">
                                      <p:cBhvr>
                                        <p:cTn id="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anim calcmode="lin" valueType="num">
                                      <p:cBhvr>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anim calcmode="lin" valueType="num">
                                      <p:cBhvr>
                                        <p:cTn id="2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5" end="5"/>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anim calcmode="lin" valueType="num">
                                      <p:cBhvr>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500"/>
                                        <p:tgtEl>
                                          <p:spTgt spid="3">
                                            <p:txEl>
                                              <p:pRg st="9" end="9"/>
                                            </p:txEl>
                                          </p:spTgt>
                                        </p:tgtEl>
                                      </p:cBhvr>
                                    </p:animEffect>
                                    <p:anim calcmode="lin" valueType="num">
                                      <p:cBhvr>
                                        <p:cTn id="32"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3" dur="500" fill="hold"/>
                                        <p:tgtEl>
                                          <p:spTgt spid="3">
                                            <p:txEl>
                                              <p:pRg st="9" end="9"/>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fade">
                                      <p:cBhvr>
                                        <p:cTn id="36" dur="500"/>
                                        <p:tgtEl>
                                          <p:spTgt spid="3">
                                            <p:txEl>
                                              <p:pRg st="10" end="10"/>
                                            </p:txEl>
                                          </p:spTgt>
                                        </p:tgtEl>
                                      </p:cBhvr>
                                    </p:animEffect>
                                    <p:anim calcmode="lin" valueType="num">
                                      <p:cBhvr>
                                        <p:cTn id="3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38" dur="5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1044575" y="733075"/>
            <a:ext cx="7534275" cy="792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600" dirty="0">
                <a:solidFill>
                  <a:srgbClr val="996600"/>
                </a:solidFill>
                <a:latin typeface="Arial" panose="020B0604020202020204" pitchFamily="34" charset="0"/>
              </a:rPr>
              <a:t>       Search the Internet or have a discussion with your classmates or consult a designer to learn how to design an eye-catching booth for clothing and accessories display at a trade show. You may refer to the following points:</a:t>
            </a:r>
            <a:endParaRPr lang="en-US" altLang="zh-CN" sz="1600" dirty="0">
              <a:solidFill>
                <a:srgbClr val="996600"/>
              </a:solidFill>
              <a:latin typeface="Arial" panose="020B0604020202020204" pitchFamily="34" charset="0"/>
            </a:endParaRPr>
          </a:p>
        </p:txBody>
      </p:sp>
      <p:sp>
        <p:nvSpPr>
          <p:cNvPr id="5" name="文本框 4"/>
          <p:cNvSpPr txBox="1"/>
          <p:nvPr/>
        </p:nvSpPr>
        <p:spPr>
          <a:xfrm>
            <a:off x="1740595" y="1971325"/>
            <a:ext cx="2720431" cy="2299604"/>
          </a:xfrm>
          <a:prstGeom prst="rect">
            <a:avLst/>
          </a:prstGeom>
          <a:noFill/>
        </p:spPr>
        <p:txBody>
          <a:bodyPr wrap="square">
            <a:spAutoFit/>
          </a:bodyPr>
          <a:lstStyle/>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the backdrop</a:t>
            </a:r>
            <a:endParaRPr lang="en-US" altLang="zh-CN" sz="1800" b="0" dirty="0">
              <a:solidFill>
                <a:srgbClr val="231F20"/>
              </a:solidFill>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audio stimuli </a:t>
            </a:r>
            <a:endParaRPr lang="en-US" altLang="zh-CN"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visual stimuli </a:t>
            </a:r>
            <a:endParaRPr lang="en-US" altLang="zh-CN"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brochures </a:t>
            </a:r>
            <a:endParaRPr lang="en-US" altLang="zh-CN"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models </a:t>
            </a:r>
            <a:endParaRPr lang="en-US" altLang="zh-CN"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staff </a:t>
            </a:r>
            <a:endParaRPr lang="en-US" altLang="zh-CN"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zh-CN" sz="1800" b="0" dirty="0">
                <a:solidFill>
                  <a:srgbClr val="231F20"/>
                </a:solidFill>
                <a:effectLst/>
                <a:latin typeface="Times New Roman" panose="02020603050405020304" pitchFamily="18" charset="0"/>
                <a:cs typeface="Times New Roman" panose="02020603050405020304" pitchFamily="18" charset="0"/>
              </a:rPr>
              <a:t>facilities</a:t>
            </a:r>
            <a:endParaRPr lang="en-US" altLang="zh-CN" sz="2000" dirty="0">
              <a:latin typeface="Times New Roman" panose="02020603050405020304" pitchFamily="18" charset="0"/>
              <a:cs typeface="Times New Roman" panose="02020603050405020304" pitchFamily="18" charset="0"/>
            </a:endParaRPr>
          </a:p>
          <a:p>
            <a:pPr>
              <a:lnSpc>
                <a:spcPct val="120000"/>
              </a:lnSpc>
            </a:pPr>
            <a:endParaRPr lang="zh-CN" altLang="en-US" sz="1600" dirty="0">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p:nvPr/>
        </p:nvSpPr>
        <p:spPr bwMode="auto">
          <a:xfrm>
            <a:off x="888998" y="1610983"/>
            <a:ext cx="7791451" cy="3148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Chris Davis</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Sales Manager of </a:t>
            </a:r>
            <a:r>
              <a:rPr lang="en-US" altLang="zh-CN" sz="2000" dirty="0" err="1">
                <a:latin typeface="Arial" panose="020B0604020202020204" pitchFamily="34" charset="0"/>
              </a:rPr>
              <a:t>Saidel</a:t>
            </a:r>
            <a:r>
              <a:rPr lang="en-US" altLang="zh-CN" sz="2000" dirty="0">
                <a:latin typeface="Arial" panose="020B0604020202020204" pitchFamily="34" charset="0"/>
              </a:rPr>
              <a:t> Exhibition Co., Ltd., a famous international convention and exhibition company</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Stella Li</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11217" y="2112524"/>
            <a:ext cx="6858000" cy="2036328"/>
          </a:xfrm>
          <a:prstGeom prst="rect">
            <a:avLst/>
          </a:prstGeom>
          <a:noFill/>
        </p:spPr>
        <p:txBody>
          <a:bodyPr/>
          <a:lst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a:lstStyle>
          <a:p>
            <a:pPr>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  prior to: </a:t>
            </a:r>
            <a:r>
              <a:rPr lang="zh-CN" altLang="en-US" sz="1800" dirty="0">
                <a:latin typeface="Arial" panose="020B0604020202020204" pitchFamily="34" charset="0"/>
                <a:ea typeface="宋体" panose="02010600030101010101" pitchFamily="2" charset="-122"/>
              </a:rPr>
              <a:t>在 </a:t>
            </a:r>
            <a:r>
              <a:rPr lang="en-US" altLang="zh-CN" sz="1800" dirty="0">
                <a:latin typeface="Arial" panose="020B0604020202020204" pitchFamily="34" charset="0"/>
                <a:ea typeface="宋体" panose="02010600030101010101" pitchFamily="2" charset="-122"/>
              </a:rPr>
              <a:t>... </a:t>
            </a:r>
            <a:r>
              <a:rPr lang="zh-CN" altLang="en-US" sz="1800" dirty="0">
                <a:latin typeface="Arial" panose="020B0604020202020204" pitchFamily="34" charset="0"/>
                <a:ea typeface="宋体" panose="02010600030101010101" pitchFamily="2" charset="-122"/>
              </a:rPr>
              <a:t>之前</a:t>
            </a:r>
            <a:endParaRPr lang="zh-CN" altLang="en-US" sz="18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  access card: </a:t>
            </a:r>
            <a:r>
              <a:rPr lang="zh-CN" altLang="en-US" sz="1800" dirty="0">
                <a:latin typeface="Arial" panose="020B0604020202020204" pitchFamily="34" charset="0"/>
                <a:ea typeface="宋体" panose="02010600030101010101" pitchFamily="2" charset="-122"/>
              </a:rPr>
              <a:t>出入卡；门禁卡</a:t>
            </a:r>
            <a:endParaRPr lang="zh-CN" altLang="en-US" sz="18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zh-CN" altLang="en-US" sz="1800" dirty="0">
                <a:latin typeface="Arial" panose="020B0604020202020204" pitchFamily="34" charset="0"/>
                <a:ea typeface="宋体" panose="02010600030101010101" pitchFamily="2" charset="-122"/>
              </a:rPr>
              <a:t>  </a:t>
            </a:r>
            <a:r>
              <a:rPr lang="en-US" altLang="zh-CN" sz="1800" dirty="0">
                <a:latin typeface="Arial" panose="020B0604020202020204" pitchFamily="34" charset="0"/>
                <a:ea typeface="宋体" panose="02010600030101010101" pitchFamily="2" charset="-122"/>
              </a:rPr>
              <a:t>on-site service: </a:t>
            </a:r>
            <a:r>
              <a:rPr lang="zh-CN" altLang="en-US" sz="1800" dirty="0">
                <a:latin typeface="Arial" panose="020B0604020202020204" pitchFamily="34" charset="0"/>
                <a:ea typeface="宋体" panose="02010600030101010101" pitchFamily="2" charset="-122"/>
              </a:rPr>
              <a:t>现场服务</a:t>
            </a:r>
            <a:endParaRPr lang="zh-CN" altLang="en-US" sz="18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  resort to: </a:t>
            </a:r>
            <a:r>
              <a:rPr lang="zh-CN" altLang="en-US" sz="1800" dirty="0">
                <a:latin typeface="Arial" panose="020B0604020202020204" pitchFamily="34" charset="0"/>
                <a:ea typeface="宋体" panose="02010600030101010101" pitchFamily="2" charset="-122"/>
              </a:rPr>
              <a:t>求助；依靠</a:t>
            </a:r>
            <a:endParaRPr lang="zh-CN" altLang="en-US" sz="18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  be subject to: </a:t>
            </a:r>
            <a:r>
              <a:rPr lang="zh-CN" altLang="en-US" sz="1800" dirty="0">
                <a:latin typeface="Arial" panose="020B0604020202020204" pitchFamily="34" charset="0"/>
                <a:ea typeface="宋体" panose="02010600030101010101" pitchFamily="2" charset="-122"/>
              </a:rPr>
              <a:t>遭受；服从</a:t>
            </a:r>
            <a:endParaRPr lang="zh-CN" altLang="en-US" sz="18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  surcharge: </a:t>
            </a:r>
            <a:r>
              <a:rPr lang="zh-CN" altLang="en-US" sz="1800" dirty="0">
                <a:latin typeface="Arial" panose="020B0604020202020204" pitchFamily="34" charset="0"/>
                <a:ea typeface="宋体" panose="02010600030101010101" pitchFamily="2" charset="-122"/>
              </a:rPr>
              <a:t>附加费；额外费</a:t>
            </a:r>
            <a:endParaRPr lang="zh-CN" altLang="en-US" sz="1800" dirty="0">
              <a:latin typeface="Arial" panose="020B0604020202020204" pitchFamily="34" charset="0"/>
              <a:ea typeface="宋体" panose="02010600030101010101" pitchFamily="2" charset="-122"/>
            </a:endParaRPr>
          </a:p>
        </p:txBody>
      </p:sp>
      <p:sp>
        <p:nvSpPr>
          <p:cNvPr id="3" name="内容占位符 2"/>
          <p:cNvSpPr/>
          <p:nvPr/>
        </p:nvSpPr>
        <p:spPr bwMode="auto">
          <a:xfrm>
            <a:off x="1054701" y="1656046"/>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a:p>
            <a:pPr>
              <a:buFont typeface="Arial" panose="020B0604020202020204" pitchFamily="34" charset="0"/>
              <a:buNone/>
            </a:pPr>
            <a:endParaRPr lang="en-US" altLang="zh-CN" sz="1800" dirty="0">
              <a:latin typeface="Arial" panose="020B0604020202020204" pitchFamily="34" charset="0"/>
            </a:endParaRPr>
          </a:p>
        </p:txBody>
      </p:sp>
      <p:pic>
        <p:nvPicPr>
          <p:cNvPr id="4" name="Unit 4 Part 2-1">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4249706"/>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4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Hello, Chris speaking.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Hey, Chris. It’s Stella.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Oh, Stella, is there anything I can help you with?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Yes. You know, this is our first time to attend Asia International Toys &amp; Games Fair, so </a:t>
            </a:r>
            <a:r>
              <a:rPr lang="en-US" altLang="zh-CN" sz="1600" u="sng" dirty="0">
                <a:latin typeface="Arial" panose="020B0604020202020204" pitchFamily="34" charset="0"/>
              </a:rPr>
              <a:t>I have a few things to confirm with you about raw space installation</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Please go ahead.</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a:t>
            </a:r>
            <a:r>
              <a:rPr lang="en-US" altLang="zh-CN" sz="1600" u="sng" dirty="0">
                <a:latin typeface="Arial" panose="020B0604020202020204" pitchFamily="34" charset="0"/>
              </a:rPr>
              <a:t>You’ve recommended your official booth contractor to us</a:t>
            </a:r>
            <a:r>
              <a:rPr lang="en-US" altLang="zh-CN" sz="1600" dirty="0">
                <a:latin typeface="Arial" panose="020B0604020202020204" pitchFamily="34" charset="0"/>
              </a:rPr>
              <a:t>, but is it OK that we ask other contractors to design and build our company’s booth?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Of course. But </a:t>
            </a:r>
            <a:r>
              <a:rPr lang="en-US" altLang="zh-CN" sz="1600" u="sng" dirty="0">
                <a:latin typeface="Arial" panose="020B0604020202020204" pitchFamily="34" charset="0"/>
              </a:rPr>
              <a:t>you should inform your booth contractor to submit their workers’ name list as well as ID copies one week prior to the booth construction</a:t>
            </a:r>
            <a:r>
              <a:rPr lang="en-US" altLang="zh-CN" sz="1600" dirty="0">
                <a:latin typeface="Arial" panose="020B0604020202020204" pitchFamily="34" charset="0"/>
              </a:rPr>
              <a:t>, so that the exhibition center can </a:t>
            </a:r>
            <a:r>
              <a:rPr lang="en-US" altLang="zh-CN" sz="1600" u="sng" dirty="0">
                <a:latin typeface="Arial" panose="020B0604020202020204" pitchFamily="34" charset="0"/>
              </a:rPr>
              <a:t>issue access cards for the workers</a:t>
            </a:r>
            <a:r>
              <a:rPr lang="en-US" altLang="zh-CN" sz="1600" dirty="0">
                <a:latin typeface="Arial" panose="020B0604020202020204" pitchFamily="34" charset="0"/>
              </a:rPr>
              <a:t>. Without access cards they will not be allowed to enter the center.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How much do you charge for each card?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CNY30. What’s more, you should let the contractor know our rules and regulations of design and installation.</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OK, I see. </a:t>
            </a:r>
            <a:r>
              <a:rPr lang="en-US" altLang="zh-CN" sz="1600" u="sng" dirty="0">
                <a:latin typeface="Arial" panose="020B0604020202020204" pitchFamily="34" charset="0"/>
              </a:rPr>
              <a:t>If we need any additional furniture or other facilities, is there any on-site service that we can resort to?</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Yes, there is, but </a:t>
            </a:r>
            <a:r>
              <a:rPr lang="en-US" altLang="zh-CN" sz="1600" u="sng" dirty="0">
                <a:latin typeface="Arial" panose="020B0604020202020204" pitchFamily="34" charset="0"/>
              </a:rPr>
              <a:t>an on-site order will be subject to a surcharge of 30%</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Oh, I got it. Thank you for your patience.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With pleasure.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内容占位符 4"/>
          <p:cNvSpPr txBox="1"/>
          <p:nvPr/>
        </p:nvSpPr>
        <p:spPr bwMode="auto">
          <a:xfrm>
            <a:off x="1142999" y="2042305"/>
            <a:ext cx="7788565" cy="298227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ea typeface="宋体" panose="02010600030101010101" pitchFamily="2" charset="-122"/>
              </a:defRPr>
            </a:lvl1pPr>
            <a:lvl2pPr marL="973455" indent="-342900">
              <a:defRPr>
                <a:solidFill>
                  <a:schemeClr val="tx1"/>
                </a:solidFill>
                <a:latin typeface="Calibri" panose="020F0502020204030204" pitchFamily="34" charset="0"/>
                <a:ea typeface="宋体" panose="02010600030101010101" pitchFamily="2" charset="-122"/>
              </a:defRPr>
            </a:lvl2pPr>
            <a:lvl3pPr marL="1438275" indent="-342900">
              <a:defRPr>
                <a:solidFill>
                  <a:schemeClr val="tx1"/>
                </a:solidFill>
                <a:latin typeface="Calibri" panose="020F0502020204030204" pitchFamily="34" charset="0"/>
                <a:ea typeface="宋体" panose="02010600030101010101" pitchFamily="2" charset="-122"/>
              </a:defRPr>
            </a:lvl3pPr>
            <a:lvl4pPr marL="1846580" indent="-342900">
              <a:defRPr>
                <a:solidFill>
                  <a:schemeClr val="tx1"/>
                </a:solidFill>
                <a:latin typeface="Calibri" panose="020F0502020204030204" pitchFamily="34" charset="0"/>
                <a:ea typeface="宋体" panose="02010600030101010101" pitchFamily="2" charset="-122"/>
              </a:defRPr>
            </a:lvl4pPr>
            <a:lvl5pPr marL="2254250" indent="-342900">
              <a:defRPr>
                <a:solidFill>
                  <a:schemeClr val="tx1"/>
                </a:solidFill>
                <a:latin typeface="Calibri" panose="020F0502020204030204" pitchFamily="34" charset="0"/>
                <a:ea typeface="宋体" panose="02010600030101010101" pitchFamily="2" charset="-122"/>
              </a:defRPr>
            </a:lvl5pPr>
            <a:lvl6pPr marL="27114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1686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6258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830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nSpc>
                <a:spcPct val="120000"/>
              </a:lnSpc>
              <a:spcBef>
                <a:spcPts val="385"/>
              </a:spcBef>
            </a:pPr>
            <a:r>
              <a:rPr lang="en-US" altLang="zh-CN" sz="1800" dirty="0">
                <a:latin typeface="Arial" panose="020B0604020202020204" pitchFamily="34" charset="0"/>
              </a:rPr>
              <a:t>1.  I have a few things to confirm with you about raw space installation.</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2. You’ve recommended your official booth contractor to exhibitors…</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3. …you should inform your booth contractor to submit their workers’ name list as well as ID copies one week prior to the booth construction…</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4. … issue Access Cards for the workers.</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5. If we need any additional furniture or other facilities, is there any on-site service that we can resort to?</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6. ... on-site order will be subject to a surcharge of 30%.</a:t>
            </a:r>
            <a:endParaRPr lang="en-US" altLang="zh-CN" sz="1800" dirty="0">
              <a:latin typeface="Arial" panose="020B0604020202020204" pitchFamily="34" charset="0"/>
            </a:endParaRPr>
          </a:p>
        </p:txBody>
      </p:sp>
      <p:sp>
        <p:nvSpPr>
          <p:cNvPr id="2" name="内容占位符 2"/>
          <p:cNvSpPr/>
          <p:nvPr/>
        </p:nvSpPr>
        <p:spPr bwMode="auto">
          <a:xfrm>
            <a:off x="1142999" y="1584408"/>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778475" y="1942936"/>
            <a:ext cx="8193137"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Chris Davis and Stella Li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888998" y="1610983"/>
            <a:ext cx="7791451" cy="3148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Steven Liu</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a booth designer from GOT Ltd., a booth designing</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Stella Li</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1159476" y="180411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a:p>
            <a:pPr>
              <a:buFont typeface="Arial" panose="020B0604020202020204" pitchFamily="34" charset="0"/>
              <a:buNone/>
            </a:pPr>
            <a:endParaRPr lang="en-US" altLang="zh-CN" sz="1800" dirty="0">
              <a:latin typeface="Arial" panose="020B0604020202020204" pitchFamily="34" charset="0"/>
            </a:endParaRPr>
          </a:p>
        </p:txBody>
      </p:sp>
      <p:pic>
        <p:nvPicPr>
          <p:cNvPr id="5" name="Unit 4 Part 2-2">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3537679"/>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104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Morning, Mr. Liu. </a:t>
            </a:r>
            <a:r>
              <a:rPr lang="en-US" altLang="zh-CN" sz="1600" u="sng" dirty="0">
                <a:latin typeface="Arial" panose="020B0604020202020204" pitchFamily="34" charset="0"/>
              </a:rPr>
              <a:t>Have you got some ideas about</a:t>
            </a:r>
            <a:r>
              <a:rPr lang="en-US" altLang="zh-CN" sz="1600" dirty="0">
                <a:latin typeface="Arial" panose="020B0604020202020204" pitchFamily="34" charset="0"/>
              </a:rPr>
              <a:t> the construction of our end booth?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Steven:</a:t>
            </a:r>
            <a:r>
              <a:rPr lang="en-US" altLang="zh-CN" sz="1600" dirty="0">
                <a:latin typeface="Arial" panose="020B0604020202020204" pitchFamily="34" charset="0"/>
              </a:rPr>
              <a:t> Yes. But </a:t>
            </a:r>
            <a:r>
              <a:rPr lang="en-US" altLang="zh-CN" sz="1600" u="sng" dirty="0">
                <a:latin typeface="Arial" panose="020B0604020202020204" pitchFamily="34" charset="0"/>
              </a:rPr>
              <a:t>I need to confirm some details with you before we put the plan into practice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OK. I hope the booth construction is not too difficult.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Steven:</a:t>
            </a:r>
            <a:r>
              <a:rPr lang="en-US" altLang="zh-CN" sz="1600" dirty="0">
                <a:latin typeface="Arial" panose="020B0604020202020204" pitchFamily="34" charset="0"/>
              </a:rPr>
              <a:t> No, it’s not. </a:t>
            </a:r>
            <a:r>
              <a:rPr lang="en-US" altLang="zh-CN" sz="1600" u="sng" dirty="0">
                <a:latin typeface="Arial" panose="020B0604020202020204" pitchFamily="34" charset="0"/>
              </a:rPr>
              <a:t>I’ve worked out 10 designs here.</a:t>
            </a:r>
            <a:r>
              <a:rPr lang="en-US" altLang="zh-CN" sz="1600" dirty="0">
                <a:latin typeface="Arial" panose="020B0604020202020204" pitchFamily="34" charset="0"/>
              </a:rPr>
              <a:t> Please have a look and select the one you like.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Let me see. Hmm… I like No. 4.</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Steven:</a:t>
            </a:r>
            <a:r>
              <a:rPr lang="en-US" altLang="zh-CN" sz="1600" dirty="0">
                <a:latin typeface="Arial" panose="020B0604020202020204" pitchFamily="34" charset="0"/>
              </a:rPr>
              <a:t> Good. </a:t>
            </a:r>
            <a:r>
              <a:rPr lang="en-US" altLang="zh-CN" sz="1600" u="sng" dirty="0">
                <a:latin typeface="Arial" panose="020B0604020202020204" pitchFamily="34" charset="0"/>
              </a:rPr>
              <a:t>Then select your furnishings.</a:t>
            </a:r>
            <a:r>
              <a:rPr lang="en-US" altLang="zh-CN" sz="1600" dirty="0">
                <a:latin typeface="Arial" panose="020B0604020202020204" pitchFamily="34" charset="0"/>
              </a:rPr>
              <a:t> We also have a list of furnishings with pictures for you to choose from.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Well, for each corner booth, I will choose two 6-layer store shelves, one counter, one computer desk, three folding chairs, one literature rack, and one trash bin.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Steven:</a:t>
            </a:r>
            <a:r>
              <a:rPr lang="en-US" altLang="zh-CN" sz="1600" dirty="0">
                <a:latin typeface="Arial" panose="020B0604020202020204" pitchFamily="34" charset="0"/>
              </a:rPr>
              <a:t> All right. </a:t>
            </a:r>
            <a:r>
              <a:rPr lang="en-US" altLang="zh-CN" sz="1600" u="sng" dirty="0">
                <a:latin typeface="Arial" panose="020B0604020202020204" pitchFamily="34" charset="0"/>
              </a:rPr>
              <a:t>We will send some workers to set up the booths according to</a:t>
            </a:r>
            <a:r>
              <a:rPr lang="en-US" altLang="zh-CN" sz="1600" dirty="0">
                <a:latin typeface="Arial" panose="020B0604020202020204" pitchFamily="34" charset="0"/>
              </a:rPr>
              <a:t> the design you’ve chosen and </a:t>
            </a:r>
            <a:r>
              <a:rPr lang="en-US" altLang="zh-CN" sz="1600" u="sng" dirty="0">
                <a:latin typeface="Arial" panose="020B0604020202020204" pitchFamily="34" charset="0"/>
              </a:rPr>
              <a:t>move in the furnishings you’ve ordered</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OK. You must begin the construction on January 1. The working time is from 9:00 am to 8:00 pm. Is there any problem?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Steven:</a:t>
            </a:r>
            <a:r>
              <a:rPr lang="en-US" altLang="zh-CN" sz="1600" dirty="0">
                <a:latin typeface="Arial" panose="020B0604020202020204" pitchFamily="34" charset="0"/>
              </a:rPr>
              <a:t> Of course no.</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内容占位符 4"/>
          <p:cNvSpPr txBox="1"/>
          <p:nvPr/>
        </p:nvSpPr>
        <p:spPr bwMode="auto">
          <a:xfrm>
            <a:off x="1277541" y="2078360"/>
            <a:ext cx="7053659" cy="26876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ts val="385"/>
              </a:spcBef>
            </a:pPr>
            <a:r>
              <a:rPr lang="en-US" altLang="zh-CN" sz="1800" dirty="0">
                <a:latin typeface="Arial" panose="020B0604020202020204" pitchFamily="34" charset="0"/>
              </a:rPr>
              <a:t>1. Have you got some ideas about…?</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2. I need to confirm with you about some details before we put </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    the plan into practice.</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3. I’ve worked out 10 designs here.</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4. Then select your furnishings.</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5. We will send some workers to set up the booths according to…</a:t>
            </a:r>
            <a:endParaRPr lang="en-US" altLang="zh-CN" sz="1800" dirty="0">
              <a:latin typeface="Arial" panose="020B0604020202020204" pitchFamily="34" charset="0"/>
            </a:endParaRPr>
          </a:p>
          <a:p>
            <a:pPr marL="342265" indent="-342265">
              <a:lnSpc>
                <a:spcPct val="120000"/>
              </a:lnSpc>
              <a:spcBef>
                <a:spcPts val="385"/>
              </a:spcBef>
            </a:pPr>
            <a:r>
              <a:rPr lang="en-US" altLang="zh-CN" sz="1800" dirty="0">
                <a:latin typeface="Arial" panose="020B0604020202020204" pitchFamily="34" charset="0"/>
              </a:rPr>
              <a:t>6. …move in the furnishings you’ve ordered.</a:t>
            </a:r>
            <a:endParaRPr lang="en-US" altLang="zh-CN" sz="1800" dirty="0">
              <a:latin typeface="Arial" panose="020B0604020202020204" pitchFamily="34" charset="0"/>
            </a:endParaRPr>
          </a:p>
        </p:txBody>
      </p:sp>
      <p:sp>
        <p:nvSpPr>
          <p:cNvPr id="2" name="内容占位符 2"/>
          <p:cNvSpPr/>
          <p:nvPr/>
        </p:nvSpPr>
        <p:spPr bwMode="auto">
          <a:xfrm>
            <a:off x="1083276" y="1603458"/>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778475" y="1942936"/>
            <a:ext cx="8193137" cy="46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a:t>
            </a:r>
            <a:r>
              <a:rPr lang="it-IT" altLang="zh-CN" sz="2000" dirty="0">
                <a:solidFill>
                  <a:srgbClr val="0070C0"/>
                </a:solidFill>
              </a:rPr>
              <a:t>Steven Liu and Stella Li </a:t>
            </a:r>
            <a:r>
              <a:rPr lang="en-US" altLang="zh-CN" sz="2000" dirty="0">
                <a:solidFill>
                  <a:srgbClr val="0070C0"/>
                </a:solidFill>
              </a:rPr>
              <a:t>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p:nvPr/>
        </p:nvSpPr>
        <p:spPr bwMode="auto">
          <a:xfrm>
            <a:off x="773646" y="1578238"/>
            <a:ext cx="7951254" cy="73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of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Mr. </a:t>
            </a:r>
            <a:r>
              <a:rPr lang="en-US" altLang="zh-CN" sz="2000" dirty="0" err="1">
                <a:solidFill>
                  <a:srgbClr val="0070C0"/>
                </a:solidFill>
              </a:rPr>
              <a:t>Scavo</a:t>
            </a:r>
            <a:r>
              <a:rPr lang="en-US" altLang="zh-CN" sz="2000" dirty="0">
                <a:solidFill>
                  <a:srgbClr val="0070C0"/>
                </a:solidFill>
              </a:rPr>
              <a:t> and Mr. </a:t>
            </a:r>
            <a:r>
              <a:rPr lang="en-US" altLang="zh-CN" sz="2000" dirty="0" err="1">
                <a:solidFill>
                  <a:srgbClr val="0070C0"/>
                </a:solidFill>
              </a:rPr>
              <a:t>Su</a:t>
            </a:r>
            <a:r>
              <a:rPr lang="en-US" altLang="zh-CN" sz="2000" dirty="0">
                <a:solidFill>
                  <a:srgbClr val="0070C0"/>
                </a:solidFill>
              </a:rPr>
              <a:t>.</a:t>
            </a:r>
            <a:endParaRPr lang="en-US" altLang="zh-CN" sz="2000" dirty="0">
              <a:solidFill>
                <a:srgbClr val="0070C0"/>
              </a:solidFill>
            </a:endParaRPr>
          </a:p>
        </p:txBody>
      </p:sp>
      <p:sp>
        <p:nvSpPr>
          <p:cNvPr id="5" name="内容占位符 2"/>
          <p:cNvSpPr/>
          <p:nvPr/>
        </p:nvSpPr>
        <p:spPr bwMode="auto">
          <a:xfrm>
            <a:off x="494237" y="2483155"/>
            <a:ext cx="8269823" cy="1493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Bill </a:t>
            </a:r>
            <a:r>
              <a:rPr lang="en-US" altLang="zh-CN" sz="2000" dirty="0" err="1"/>
              <a:t>Scavo</a:t>
            </a:r>
            <a:r>
              <a:rPr lang="en-US" altLang="zh-CN" sz="2000" dirty="0"/>
              <a:t> is a booth designer from BTA Exhibition Services Co., Ltd., which is a booth contractor. He is talking with Mr. Martin </a:t>
            </a:r>
            <a:r>
              <a:rPr lang="en-US" altLang="zh-CN" sz="2000" dirty="0" err="1"/>
              <a:t>Su</a:t>
            </a:r>
            <a:r>
              <a:rPr lang="en-US" altLang="zh-CN" sz="2000" dirty="0"/>
              <a:t>, the Sales Manager of </a:t>
            </a:r>
            <a:r>
              <a:rPr lang="en-US" altLang="zh-CN" sz="2000" dirty="0" err="1"/>
              <a:t>Tianxing</a:t>
            </a:r>
            <a:r>
              <a:rPr lang="en-US" altLang="zh-CN" sz="2000" dirty="0"/>
              <a:t> Trading Co., Ltd., about the design and construction of the island booth that Mr. Martin </a:t>
            </a:r>
            <a:r>
              <a:rPr lang="en-US" altLang="zh-CN" sz="2000" dirty="0" err="1"/>
              <a:t>Su</a:t>
            </a:r>
            <a:r>
              <a:rPr lang="en-US" altLang="zh-CN" sz="2000" dirty="0"/>
              <a:t> has ordered at China Xinjiang International Agriculture Fair. </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716497" y="1715071"/>
            <a:ext cx="8084602" cy="51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Xinjiang International Agriculture Fair </a:t>
            </a:r>
            <a:r>
              <a:rPr lang="zh-CN" altLang="en-US" sz="2000" b="1" dirty="0">
                <a:solidFill>
                  <a:srgbClr val="0070C0"/>
                </a:solidFill>
              </a:rPr>
              <a:t>中国新疆国际农业博览会 （新疆</a:t>
            </a:r>
            <a:r>
              <a:rPr lang="en-US" altLang="zh-CN" sz="2000" b="1" dirty="0">
                <a:solidFill>
                  <a:srgbClr val="0070C0"/>
                </a:solidFill>
              </a:rPr>
              <a:t>·</a:t>
            </a:r>
            <a:r>
              <a:rPr lang="zh-CN" altLang="en-US" sz="2000" b="1" dirty="0">
                <a:solidFill>
                  <a:srgbClr val="0070C0"/>
                </a:solidFill>
              </a:rPr>
              <a:t>乌鲁木齐）</a:t>
            </a:r>
            <a:endParaRPr lang="en-US" altLang="zh-CN" sz="2000" dirty="0">
              <a:solidFill>
                <a:srgbClr val="0070C0"/>
              </a:solidFill>
            </a:endParaRPr>
          </a:p>
        </p:txBody>
      </p:sp>
      <p:sp>
        <p:nvSpPr>
          <p:cNvPr id="8" name="内容占位符 2"/>
          <p:cNvSpPr/>
          <p:nvPr/>
        </p:nvSpPr>
        <p:spPr bwMode="auto">
          <a:xfrm>
            <a:off x="457200" y="2649509"/>
            <a:ext cx="8343899"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China Xinjiang International Agriculture Fair (CXIAF) has been held annually in August in Urumqi. The fair is known as the “Olympics of Agriculture”. With the Belt and Road Initiative, CXIAF has become one of the biggest platforms for transactions between China and the Central Asian areas. </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6786" y="276280"/>
            <a:ext cx="7053263"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spc="-90" dirty="0">
                <a:solidFill>
                  <a:srgbClr val="002060"/>
                </a:solidFill>
                <a:latin typeface="Calibri" panose="020F0502020204030204" pitchFamily="34" charset="0"/>
                <a:ea typeface="宋体" panose="02010600030101010101" pitchFamily="2" charset="-122"/>
                <a:cs typeface="+mn-cs"/>
              </a:rPr>
              <a:t>Design an Exhibitor Order Form</a:t>
            </a:r>
            <a:endParaRPr lang="zh-CN" altLang="en-US" sz="3000" spc="-9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43075" y="1301132"/>
            <a:ext cx="7053263" cy="3429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Work in groups of four. </a:t>
            </a:r>
            <a:endParaRPr lang="en-US" altLang="zh-CN" sz="1600" dirty="0"/>
          </a:p>
        </p:txBody>
      </p:sp>
      <p:sp>
        <p:nvSpPr>
          <p:cNvPr id="4" name="圆角矩形 6">
            <a:hlinkClick r:id="rId1"/>
          </p:cNvPr>
          <p:cNvSpPr>
            <a:spLocks noChangeArrowheads="1"/>
          </p:cNvSpPr>
          <p:nvPr/>
        </p:nvSpPr>
        <p:spPr bwMode="auto">
          <a:xfrm>
            <a:off x="438149" y="1301132"/>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1836849"/>
            <a:ext cx="7053263" cy="784609"/>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Two students search the Internet for information about an international exhibition you are interested in. The other two students design an exhibitor order form for the organizer. Refer to Sample Study and involve all the key elements. </a:t>
            </a:r>
            <a:endParaRPr lang="en-US" altLang="zh-CN" sz="1200" b="1" dirty="0">
              <a:solidFill>
                <a:srgbClr val="663300"/>
              </a:solidFill>
            </a:endParaRPr>
          </a:p>
        </p:txBody>
      </p:sp>
      <p:sp>
        <p:nvSpPr>
          <p:cNvPr id="6" name="圆角矩形 6">
            <a:hlinkClick r:id="rId1"/>
          </p:cNvPr>
          <p:cNvSpPr>
            <a:spLocks noChangeArrowheads="1"/>
          </p:cNvSpPr>
          <p:nvPr/>
        </p:nvSpPr>
        <p:spPr bwMode="auto">
          <a:xfrm>
            <a:off x="438149" y="1836849"/>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
        <p:nvSpPr>
          <p:cNvPr id="9" name="Rectangle 5"/>
          <p:cNvSpPr txBox="1">
            <a:spLocks noChangeArrowheads="1"/>
          </p:cNvSpPr>
          <p:nvPr/>
        </p:nvSpPr>
        <p:spPr>
          <a:xfrm>
            <a:off x="1743075" y="2814275"/>
            <a:ext cx="7053263" cy="390416"/>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Illustrate the exhibitor order form of your group in class next time. </a:t>
            </a:r>
            <a:endParaRPr lang="en-US" altLang="zh-CN" sz="1600" dirty="0"/>
          </a:p>
        </p:txBody>
      </p:sp>
      <p:sp>
        <p:nvSpPr>
          <p:cNvPr id="10" name="圆角矩形 6">
            <a:hlinkClick r:id="rId1"/>
          </p:cNvPr>
          <p:cNvSpPr>
            <a:spLocks noChangeArrowheads="1"/>
          </p:cNvSpPr>
          <p:nvPr/>
        </p:nvSpPr>
        <p:spPr bwMode="auto">
          <a:xfrm>
            <a:off x="438149" y="2814275"/>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
        <p:nvSpPr>
          <p:cNvPr id="7" name="Rectangle 5"/>
          <p:cNvSpPr txBox="1">
            <a:spLocks noChangeArrowheads="1"/>
          </p:cNvSpPr>
          <p:nvPr/>
        </p:nvSpPr>
        <p:spPr>
          <a:xfrm>
            <a:off x="1743075" y="3397508"/>
            <a:ext cx="7053263" cy="3429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Illustrate the booth application form of your group in class next time.</a:t>
            </a:r>
            <a:endParaRPr lang="en-US" altLang="zh-CN" sz="1600" dirty="0"/>
          </a:p>
        </p:txBody>
      </p:sp>
      <p:sp>
        <p:nvSpPr>
          <p:cNvPr id="8" name="圆角矩形 6">
            <a:hlinkClick r:id="rId1"/>
          </p:cNvPr>
          <p:cNvSpPr>
            <a:spLocks noChangeArrowheads="1"/>
          </p:cNvSpPr>
          <p:nvPr/>
        </p:nvSpPr>
        <p:spPr bwMode="auto">
          <a:xfrm>
            <a:off x="438149" y="3397508"/>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
        <p:nvSpPr>
          <p:cNvPr id="11" name="Rectangle 5"/>
          <p:cNvSpPr txBox="1">
            <a:spLocks noChangeArrowheads="1"/>
          </p:cNvSpPr>
          <p:nvPr/>
        </p:nvSpPr>
        <p:spPr>
          <a:xfrm>
            <a:off x="1743075" y="3933226"/>
            <a:ext cx="7053263" cy="577121"/>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Give comments on the exhibitor order forms of other groups in terms of content and creativity.</a:t>
            </a:r>
            <a:endParaRPr lang="en-US" altLang="zh-CN" sz="1600" dirty="0"/>
          </a:p>
        </p:txBody>
      </p:sp>
      <p:sp>
        <p:nvSpPr>
          <p:cNvPr id="12" name="圆角矩形 6">
            <a:hlinkClick r:id="rId1"/>
          </p:cNvPr>
          <p:cNvSpPr>
            <a:spLocks noChangeArrowheads="1"/>
          </p:cNvSpPr>
          <p:nvPr/>
        </p:nvSpPr>
        <p:spPr bwMode="auto">
          <a:xfrm>
            <a:off x="438149" y="3933226"/>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5</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anim calcmode="lin" valueType="num">
                                      <p:cBhvr>
                                        <p:cTn id="23" dur="500" fill="hold"/>
                                        <p:tgtEl>
                                          <p:spTgt spid="5"/>
                                        </p:tgtEl>
                                        <p:attrNameLst>
                                          <p:attrName>ppt_x</p:attrName>
                                        </p:attrNameLst>
                                      </p:cBhvr>
                                      <p:tavLst>
                                        <p:tav tm="0">
                                          <p:val>
                                            <p:strVal val="#ppt_x"/>
                                          </p:val>
                                        </p:tav>
                                        <p:tav tm="100000">
                                          <p:val>
                                            <p:strVal val="#ppt_x"/>
                                          </p:val>
                                        </p:tav>
                                      </p:tavLst>
                                    </p:anim>
                                    <p:anim calcmode="lin" valueType="num">
                                      <p:cBhvr>
                                        <p:cTn id="24"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anim calcmode="lin" valueType="num">
                                      <p:cBhvr>
                                        <p:cTn id="45" dur="500" fill="hold"/>
                                        <p:tgtEl>
                                          <p:spTgt spid="7"/>
                                        </p:tgtEl>
                                        <p:attrNameLst>
                                          <p:attrName>ppt_x</p:attrName>
                                        </p:attrNameLst>
                                      </p:cBhvr>
                                      <p:tavLst>
                                        <p:tav tm="0">
                                          <p:val>
                                            <p:strVal val="#ppt_x"/>
                                          </p:val>
                                        </p:tav>
                                        <p:tav tm="100000">
                                          <p:val>
                                            <p:strVal val="#ppt_x"/>
                                          </p:val>
                                        </p:tav>
                                      </p:tavLst>
                                    </p:anim>
                                    <p:anim calcmode="lin" valueType="num">
                                      <p:cBhvr>
                                        <p:cTn id="46"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500"/>
                                        <p:tgtEl>
                                          <p:spTgt spid="12"/>
                                        </p:tgtEl>
                                      </p:cBhvr>
                                    </p:animEffect>
                                  </p:childTnLst>
                                </p:cTn>
                              </p:par>
                            </p:childTnLst>
                          </p:cTn>
                        </p:par>
                        <p:par>
                          <p:cTn id="52" fill="hold">
                            <p:stCondLst>
                              <p:cond delay="500"/>
                            </p:stCondLst>
                            <p:childTnLst>
                              <p:par>
                                <p:cTn id="53" presetID="42" presetClass="entr" presetSubtype="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anim calcmode="lin" valueType="num">
                                      <p:cBhvr>
                                        <p:cTn id="56" dur="500" fill="hold"/>
                                        <p:tgtEl>
                                          <p:spTgt spid="11"/>
                                        </p:tgtEl>
                                        <p:attrNameLst>
                                          <p:attrName>ppt_x</p:attrName>
                                        </p:attrNameLst>
                                      </p:cBhvr>
                                      <p:tavLst>
                                        <p:tav tm="0">
                                          <p:val>
                                            <p:strVal val="#ppt_x"/>
                                          </p:val>
                                        </p:tav>
                                        <p:tav tm="100000">
                                          <p:val>
                                            <p:strVal val="#ppt_x"/>
                                          </p:val>
                                        </p:tav>
                                      </p:tavLst>
                                    </p:anim>
                                    <p:anim calcmode="lin" valueType="num">
                                      <p:cBhvr>
                                        <p:cTn id="57"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9" grpId="0" animBg="1"/>
      <p:bldP spid="10" grpId="0" animBg="1"/>
      <p:bldP spid="7" grpId="0" animBg="1"/>
      <p:bldP spid="8" grpId="0" animBg="1"/>
      <p:bldP spid="11" grpId="0" animBg="1"/>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Click="0" advTm="0">
        <p:cut/>
      </p:transition>
    </mc:Choice>
    <mc:Fallback>
      <p:transition advClick="0" advTm="0">
        <p:cut/>
      </p:transition>
    </mc:Fallback>
  </mc:AlternateContent>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24342</Words>
  <Application>WPS 演示</Application>
  <PresentationFormat>全屏显示(16:9)</PresentationFormat>
  <Paragraphs>559</Paragraphs>
  <Slides>59</Slides>
  <Notes>2</Notes>
  <HiddenSlides>0</HiddenSlides>
  <MMClips>3</MMClips>
  <ScaleCrop>false</ScaleCrop>
  <HeadingPairs>
    <vt:vector size="6" baseType="variant">
      <vt:variant>
        <vt:lpstr>已用的字体</vt:lpstr>
      </vt:variant>
      <vt:variant>
        <vt:i4>25</vt:i4>
      </vt:variant>
      <vt:variant>
        <vt:lpstr>主题</vt:lpstr>
      </vt:variant>
      <vt:variant>
        <vt:i4>5</vt:i4>
      </vt:variant>
      <vt:variant>
        <vt:lpstr>幻灯片标题</vt:lpstr>
      </vt:variant>
      <vt:variant>
        <vt:i4>59</vt:i4>
      </vt:variant>
    </vt:vector>
  </HeadingPairs>
  <TitlesOfParts>
    <vt:vector size="89" baseType="lpstr">
      <vt:lpstr>Arial</vt:lpstr>
      <vt:lpstr>宋体</vt:lpstr>
      <vt:lpstr>Wingdings</vt:lpstr>
      <vt:lpstr>Wingdings 2</vt:lpstr>
      <vt:lpstr>Arial Black</vt:lpstr>
      <vt:lpstr>UUS UN INCHIKE</vt:lpstr>
      <vt:lpstr>Segoe Print</vt:lpstr>
      <vt:lpstr>微软雅黑</vt:lpstr>
      <vt:lpstr>Calibri</vt:lpstr>
      <vt:lpstr>Franklin Gothic Medium</vt:lpstr>
      <vt:lpstr>Times New Roman</vt:lpstr>
      <vt:lpstr>Wingdings</vt:lpstr>
      <vt:lpstr>Arial Unicode MS</vt:lpstr>
      <vt:lpstr>Calibri Light</vt:lpstr>
      <vt:lpstr>Calibri</vt:lpstr>
      <vt:lpstr>Times-Roman</vt:lpstr>
      <vt:lpstr>Helvetica-Condensed-Black</vt:lpstr>
      <vt:lpstr>Baskerville Old Face</vt:lpstr>
      <vt:lpstr>GungsuhChe</vt:lpstr>
      <vt:lpstr>Malgun Gothic</vt:lpstr>
      <vt:lpstr>Impact</vt:lpstr>
      <vt:lpstr>华康俪金黑W8</vt:lpstr>
      <vt:lpstr>等线 Light</vt:lpstr>
      <vt:lpstr>等线</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878</cp:revision>
  <dcterms:created xsi:type="dcterms:W3CDTF">2014-07-15T12:53:00Z</dcterms:created>
  <dcterms:modified xsi:type="dcterms:W3CDTF">2026-03-27T07:11:50Z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432E93A58664453F9116E353E5E3EEDB_12</vt:lpwstr>
  </property>
  <property fmtid="{D5CDD505-2E9C-101B-9397-08002B2CF9AE}" pid="3" name="KSOProductBuildVer">
    <vt:lpwstr>2052-12.1.0.23542</vt:lpwstr>
  </property>
</Properties>
</file>