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8"/>
  </p:notesMasterIdLst>
  <p:handoutMasterIdLst>
    <p:handoutMasterId r:id="rId73"/>
  </p:handoutMasterIdLst>
  <p:sldIdLst>
    <p:sldId id="399" r:id="rId7"/>
    <p:sldId id="441" r:id="rId9"/>
    <p:sldId id="438" r:id="rId10"/>
    <p:sldId id="400" r:id="rId11"/>
    <p:sldId id="439" r:id="rId12"/>
    <p:sldId id="442" r:id="rId13"/>
    <p:sldId id="444" r:id="rId14"/>
    <p:sldId id="486" r:id="rId15"/>
    <p:sldId id="447" r:id="rId16"/>
    <p:sldId id="527" r:id="rId17"/>
    <p:sldId id="528" r:id="rId18"/>
    <p:sldId id="529" r:id="rId19"/>
    <p:sldId id="526" r:id="rId20"/>
    <p:sldId id="448" r:id="rId21"/>
    <p:sldId id="450" r:id="rId22"/>
    <p:sldId id="451" r:id="rId23"/>
    <p:sldId id="489" r:id="rId24"/>
    <p:sldId id="452" r:id="rId25"/>
    <p:sldId id="490" r:id="rId26"/>
    <p:sldId id="453" r:id="rId27"/>
    <p:sldId id="455" r:id="rId28"/>
    <p:sldId id="454" r:id="rId29"/>
    <p:sldId id="457" r:id="rId30"/>
    <p:sldId id="458" r:id="rId31"/>
    <p:sldId id="460" r:id="rId32"/>
    <p:sldId id="461" r:id="rId33"/>
    <p:sldId id="446" r:id="rId34"/>
    <p:sldId id="533" r:id="rId35"/>
    <p:sldId id="534" r:id="rId36"/>
    <p:sldId id="535" r:id="rId37"/>
    <p:sldId id="484" r:id="rId38"/>
    <p:sldId id="462" r:id="rId39"/>
    <p:sldId id="465" r:id="rId40"/>
    <p:sldId id="464" r:id="rId41"/>
    <p:sldId id="536" r:id="rId42"/>
    <p:sldId id="537" r:id="rId43"/>
    <p:sldId id="538" r:id="rId44"/>
    <p:sldId id="539" r:id="rId45"/>
    <p:sldId id="463" r:id="rId46"/>
    <p:sldId id="487" r:id="rId47"/>
    <p:sldId id="466" r:id="rId48"/>
    <p:sldId id="467" r:id="rId49"/>
    <p:sldId id="468" r:id="rId50"/>
    <p:sldId id="423" r:id="rId51"/>
    <p:sldId id="469" r:id="rId52"/>
    <p:sldId id="471" r:id="rId53"/>
    <p:sldId id="472" r:id="rId54"/>
    <p:sldId id="541" r:id="rId55"/>
    <p:sldId id="542" r:id="rId56"/>
    <p:sldId id="540" r:id="rId57"/>
    <p:sldId id="476" r:id="rId58"/>
    <p:sldId id="474" r:id="rId59"/>
    <p:sldId id="475" r:id="rId60"/>
    <p:sldId id="477" r:id="rId61"/>
    <p:sldId id="478" r:id="rId62"/>
    <p:sldId id="543" r:id="rId63"/>
    <p:sldId id="544" r:id="rId64"/>
    <p:sldId id="545" r:id="rId65"/>
    <p:sldId id="546" r:id="rId66"/>
    <p:sldId id="482" r:id="rId67"/>
    <p:sldId id="479" r:id="rId68"/>
    <p:sldId id="480" r:id="rId69"/>
    <p:sldId id="470" r:id="rId70"/>
    <p:sldId id="485" r:id="rId71"/>
    <p:sldId id="311" r:id="rId72"/>
  </p:sldIdLst>
  <p:sldSz cx="9144000" cy="5143500" type="screen16x9"/>
  <p:notesSz cx="6858000" cy="9144000"/>
  <p:custDataLst>
    <p:tags r:id="rId7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FFFFFF"/>
    <a:srgbClr val="CEB68E"/>
    <a:srgbClr val="745C34"/>
    <a:srgbClr val="028EC9"/>
    <a:srgbClr val="EBF7FF"/>
    <a:srgbClr val="CCFFFF"/>
    <a:srgbClr val="3333FF"/>
    <a:srgbClr val="00AAC3"/>
    <a:srgbClr val="02BC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43" autoAdjust="0"/>
    <p:restoredTop sz="94660" autoAdjust="0"/>
  </p:normalViewPr>
  <p:slideViewPr>
    <p:cSldViewPr snapToGrid="0" showGuides="1">
      <p:cViewPr varScale="1">
        <p:scale>
          <a:sx n="111" d="100"/>
          <a:sy n="111" d="100"/>
        </p:scale>
        <p:origin x="610"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notesMaster" Target="notesMasters/notesMaster1.xml"/><Relationship Id="rId77" Type="http://schemas.openxmlformats.org/officeDocument/2006/relationships/tags" Target="tags/tag1.xml"/><Relationship Id="rId76" Type="http://schemas.openxmlformats.org/officeDocument/2006/relationships/tableStyles" Target="tableStyles.xml"/><Relationship Id="rId75" Type="http://schemas.openxmlformats.org/officeDocument/2006/relationships/viewProps" Target="viewProps.xml"/><Relationship Id="rId74" Type="http://schemas.openxmlformats.org/officeDocument/2006/relationships/presProps" Target="presProps.xml"/><Relationship Id="rId73" Type="http://schemas.openxmlformats.org/officeDocument/2006/relationships/handoutMaster" Target="handoutMasters/handoutMaster1.xml"/><Relationship Id="rId72" Type="http://schemas.openxmlformats.org/officeDocument/2006/relationships/slide" Target="slides/slide65.xml"/><Relationship Id="rId71" Type="http://schemas.openxmlformats.org/officeDocument/2006/relationships/slide" Target="slides/slide64.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7" Type="http://schemas.openxmlformats.org/officeDocument/2006/relationships/theme" Target="../theme/theme5.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1.jpeg"/><Relationship Id="rId8" Type="http://schemas.openxmlformats.org/officeDocument/2006/relationships/image" Target="../media/image10.jpeg"/><Relationship Id="rId7" Type="http://schemas.openxmlformats.org/officeDocument/2006/relationships/image" Target="../media/image9.pn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png"/><Relationship Id="rId12" Type="http://schemas.openxmlformats.org/officeDocument/2006/relationships/notesSlide" Target="../notesSlides/notesSlide1.xml"/><Relationship Id="rId11" Type="http://schemas.openxmlformats.org/officeDocument/2006/relationships/slideLayout" Target="../slideLayouts/slideLayout56.xml"/><Relationship Id="rId10" Type="http://schemas.openxmlformats.org/officeDocument/2006/relationships/image" Target="../media/image12.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6.xml"/><Relationship Id="rId1" Type="http://schemas.openxmlformats.org/officeDocument/2006/relationships/image" Target="../media/image1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image" Target="../media/image17.png"/><Relationship Id="rId1"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0.png"/><Relationship Id="rId3" Type="http://schemas.microsoft.com/office/2007/relationships/media" Target="../media/media1.mp4"/><Relationship Id="rId2" Type="http://schemas.openxmlformats.org/officeDocument/2006/relationships/video" Target="../media/media1.mp4"/><Relationship Id="rId1" Type="http://schemas.openxmlformats.org/officeDocument/2006/relationships/hyperlink" Target="file:///H:\&#20250;&#23637;&#33521;&#35821;PPT\Unit%201%20Preparations%20for%20Exhibitions.mp3" TargetMode="Externa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0.png"/><Relationship Id="rId3" Type="http://schemas.microsoft.com/office/2007/relationships/media" Target="../media/media2.mp4"/><Relationship Id="rId2" Type="http://schemas.openxmlformats.org/officeDocument/2006/relationships/video" Target="../media/media2.mp4"/><Relationship Id="rId1" Type="http://schemas.openxmlformats.org/officeDocument/2006/relationships/hyperlink" Target="file:///H:\&#20250;&#23637;&#33521;&#35821;PPT\Unit%201%20Preparations%20for%20Exhibitions.mp3" TargetMode="Externa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57.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hyperlink" Target="file:///H:\&#20250;&#23637;&#33521;&#35821;PPT\Unit%201%20Preparations%20for%20Exhibitions.mp3" TargetMode="External"/></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57.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hyperlink" Target="file:///H:\&#20250;&#23637;&#33521;&#35821;PPT\Unit%201%20Preparations%20for%20Exhibitions.mp3" TargetMode="Externa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6.xml"/><Relationship Id="rId1" Type="http://schemas.openxmlformats.org/officeDocument/2006/relationships/image" Target="../media/image25.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4.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6.png"/><Relationship Id="rId3" Type="http://schemas.microsoft.com/office/2007/relationships/media" Target="../media/media3.mp3"/><Relationship Id="rId2" Type="http://schemas.openxmlformats.org/officeDocument/2006/relationships/audio" Target="../media/media3.mp3"/><Relationship Id="rId1" Type="http://schemas.openxmlformats.org/officeDocument/2006/relationships/hyperlink" Target="file:///H:\&#20250;&#23637;&#33521;&#35821;PPT\Unit%201%20Preparations%20for%20Exhibitions.mp3" TargetMode="Externa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5.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56.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045"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3239"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2" name="TextBox 10"/>
          <p:cNvSpPr txBox="1"/>
          <p:nvPr/>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sp>
        <p:nvSpPr>
          <p:cNvPr id="31" name="圆角矩形 30"/>
          <p:cNvSpPr/>
          <p:nvPr/>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6" name="Picture 2" descr="C:\Users\Administrator\Desktop\手.png" hidden="1"/>
          <p:cNvPicPr>
            <a:picLocks noChangeAspect="1" noChangeArrowheads="1"/>
          </p:cNvPicPr>
          <p:nvPr/>
        </p:nvPicPr>
        <p:blipFill>
          <a:blip r:embed="rId1"/>
          <a:srcRect/>
          <a:stretch>
            <a:fillRect/>
          </a:stretch>
        </p:blipFill>
        <p:spPr bwMode="auto">
          <a:xfrm flipH="1">
            <a:off x="3446240" y="2472231"/>
            <a:ext cx="2959860" cy="2876318"/>
          </a:xfrm>
          <a:prstGeom prst="rect">
            <a:avLst/>
          </a:prstGeom>
          <a:noFill/>
        </p:spPr>
      </p:pic>
      <p:sp>
        <p:nvSpPr>
          <p:cNvPr id="54"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图片 6"/>
          <p:cNvPicPr>
            <a:picLocks noChangeAspect="1"/>
          </p:cNvPicPr>
          <p:nvPr/>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标题 1"/>
          <p:cNvSpPr>
            <a:spLocks noChangeArrowheads="1"/>
          </p:cNvSpPr>
          <p:nvPr/>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8" name="图片 7" descr="logo_on"/>
          <p:cNvPicPr>
            <a:picLocks noChangeAspect="1"/>
          </p:cNvPicPr>
          <p:nvPr/>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0" y="-15402"/>
            <a:ext cx="9144000" cy="3725985"/>
          </a:xfrm>
          <a:prstGeom prst="rect">
            <a:avLst/>
          </a:prstGeom>
        </p:spPr>
      </p:pic>
      <p:sp>
        <p:nvSpPr>
          <p:cNvPr id="4" name="文本框 3"/>
          <p:cNvSpPr txBox="1"/>
          <p:nvPr/>
        </p:nvSpPr>
        <p:spPr>
          <a:xfrm>
            <a:off x="1914524" y="4160937"/>
            <a:ext cx="5997576" cy="646331"/>
          </a:xfrm>
          <a:prstGeom prst="rect">
            <a:avLst/>
          </a:prstGeom>
          <a:noFill/>
        </p:spPr>
        <p:txBody>
          <a:bodyPr wrap="square">
            <a:spAutoFit/>
          </a:bodyPr>
          <a:lstStyle/>
          <a:p>
            <a:r>
              <a:rPr lang="en-US" altLang="zh-CN" sz="3600" b="1" dirty="0">
                <a:solidFill>
                  <a:srgbClr val="028EC9"/>
                </a:solidFill>
              </a:rPr>
              <a:t>Preparations for Exhibitions</a:t>
            </a:r>
            <a:endParaRPr lang="zh-CN" altLang="en-US" sz="3600" b="1" dirty="0">
              <a:solidFill>
                <a:srgbClr val="028EC9"/>
              </a:solidFill>
            </a:endParaRPr>
          </a:p>
        </p:txBody>
      </p:sp>
      <p:sp>
        <p:nvSpPr>
          <p:cNvPr id="6" name="文本框 5"/>
          <p:cNvSpPr txBox="1"/>
          <p:nvPr/>
        </p:nvSpPr>
        <p:spPr>
          <a:xfrm>
            <a:off x="3636963" y="2317849"/>
            <a:ext cx="3538537" cy="923330"/>
          </a:xfrm>
          <a:prstGeom prst="rect">
            <a:avLst/>
          </a:prstGeom>
          <a:noFill/>
        </p:spPr>
        <p:txBody>
          <a:bodyPr wrap="square">
            <a:spAutoFit/>
          </a:bodyPr>
          <a:lstStyle/>
          <a:p>
            <a:r>
              <a:rPr lang="en-US" altLang="zh-CN" sz="5400" b="1" dirty="0">
                <a:solidFill>
                  <a:srgbClr val="028EC9"/>
                </a:solidFill>
              </a:rPr>
              <a:t>Unit 1</a:t>
            </a:r>
            <a:endParaRPr lang="zh-CN" altLang="en-US" sz="5400" b="1" dirty="0">
              <a:solidFill>
                <a:srgbClr val="028EC9"/>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209675" y="79412"/>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sp>
        <p:nvSpPr>
          <p:cNvPr id="4" name="内容占位符 2"/>
          <p:cNvSpPr txBox="1"/>
          <p:nvPr/>
        </p:nvSpPr>
        <p:spPr>
          <a:xfrm>
            <a:off x="1038225" y="936625"/>
            <a:ext cx="7427912" cy="36068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choose the time for an exhibition;</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choose the venue for an exhibition.</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why attend an exhibition;</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prepare for an exhibition.</a:t>
            </a:r>
            <a:endParaRPr lang="zh-CN" altLang="en-US" dirty="0"/>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矩形 53"/>
          <p:cNvSpPr/>
          <p:nvPr/>
        </p:nvSpPr>
        <p:spPr>
          <a:xfrm>
            <a:off x="2082006" y="4214987"/>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53" name="椭圆 52"/>
          <p:cNvSpPr/>
          <p:nvPr/>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985036" y="256009"/>
            <a:ext cx="6571416" cy="296344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u="sng" dirty="0">
                <a:solidFill>
                  <a:srgbClr val="020A53"/>
                </a:solidFill>
              </a:rPr>
              <a:t>                                         </a:t>
            </a:r>
            <a:endParaRPr lang="en-US" altLang="zh-CN" u="sng" dirty="0">
              <a:solidFill>
                <a:srgbClr val="020A53"/>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choose the time for an exhibition;</a:t>
            </a:r>
            <a:endParaRPr lang="en-US" altLang="zh-CN" dirty="0">
              <a:solidFill>
                <a:srgbClr val="000000"/>
              </a:solidFill>
            </a:endParaRPr>
          </a:p>
          <a:p>
            <a:endParaRPr lang="zh-CN" altLang="zh-CN" b="1" u="sng" dirty="0">
              <a:solidFill>
                <a:srgbClr val="000000"/>
              </a:solidFill>
            </a:endParaRPr>
          </a:p>
          <a:p>
            <a:r>
              <a:rPr lang="en-US" altLang="zh-CN" dirty="0">
                <a:solidFill>
                  <a:srgbClr val="000000"/>
                </a:solidFill>
              </a:rPr>
              <a:t>how to choose the venue for an exhibition.</a:t>
            </a:r>
            <a:endParaRPr lang="zh-CN" altLang="en-US" b="1" u="sng" dirty="0">
              <a:solidFill>
                <a:srgbClr val="000000"/>
              </a:solidFill>
            </a:endParaRPr>
          </a:p>
        </p:txBody>
      </p:sp>
      <p:cxnSp>
        <p:nvCxnSpPr>
          <p:cNvPr id="3" name="直接连接符 2"/>
          <p:cNvCxnSpPr/>
          <p:nvPr/>
        </p:nvCxnSpPr>
        <p:spPr>
          <a:xfrm>
            <a:off x="806911" y="69788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Match the pictures on the left with</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the equivalent information about exhibition centers on the right.</a:t>
            </a:r>
            <a:endParaRPr lang="en-US" altLang="zh-CN" sz="2000" dirty="0">
              <a:solidFill>
                <a:srgbClr val="0070C0"/>
              </a:solidFill>
            </a:endParaRPr>
          </a:p>
        </p:txBody>
      </p:sp>
      <p:pic>
        <p:nvPicPr>
          <p:cNvPr id="4" name="图片 3"/>
          <p:cNvPicPr>
            <a:picLocks noChangeAspect="1"/>
          </p:cNvPicPr>
          <p:nvPr/>
        </p:nvPicPr>
        <p:blipFill>
          <a:blip r:embed="rId1"/>
          <a:stretch>
            <a:fillRect/>
          </a:stretch>
        </p:blipFill>
        <p:spPr>
          <a:xfrm>
            <a:off x="1472945" y="1487260"/>
            <a:ext cx="6143880" cy="3580040"/>
          </a:xfrm>
          <a:prstGeom prst="rect">
            <a:avLst/>
          </a:prstGeom>
        </p:spPr>
      </p:pic>
      <p:cxnSp>
        <p:nvCxnSpPr>
          <p:cNvPr id="6" name="直接连接符 5"/>
          <p:cNvCxnSpPr/>
          <p:nvPr/>
        </p:nvCxnSpPr>
        <p:spPr>
          <a:xfrm>
            <a:off x="3835400" y="2108200"/>
            <a:ext cx="847725" cy="2428875"/>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825875" y="2098675"/>
            <a:ext cx="771525" cy="2438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25875" y="3244850"/>
            <a:ext cx="771525"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34925"/>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pic>
        <p:nvPicPr>
          <p:cNvPr id="5" name="图片 4"/>
          <p:cNvPicPr>
            <a:picLocks noChangeAspect="1"/>
          </p:cNvPicPr>
          <p:nvPr/>
        </p:nvPicPr>
        <p:blipFill>
          <a:blip r:embed="rId1"/>
          <a:stretch>
            <a:fillRect/>
          </a:stretch>
        </p:blipFill>
        <p:spPr>
          <a:xfrm>
            <a:off x="1238250" y="1524477"/>
            <a:ext cx="7169150" cy="1444782"/>
          </a:xfrm>
          <a:prstGeom prst="rect">
            <a:avLst/>
          </a:prstGeom>
        </p:spPr>
      </p:pic>
      <p:pic>
        <p:nvPicPr>
          <p:cNvPr id="7" name="图片 6"/>
          <p:cNvPicPr>
            <a:picLocks noChangeAspect="1"/>
          </p:cNvPicPr>
          <p:nvPr/>
        </p:nvPicPr>
        <p:blipFill>
          <a:blip r:embed="rId2"/>
          <a:stretch>
            <a:fillRect/>
          </a:stretch>
        </p:blipFill>
        <p:spPr>
          <a:xfrm>
            <a:off x="1238249" y="2885997"/>
            <a:ext cx="7169149" cy="2194003"/>
          </a:xfrm>
          <a:prstGeom prst="rect">
            <a:avLst/>
          </a:prstGeom>
        </p:spPr>
      </p:pic>
      <p:cxnSp>
        <p:nvCxnSpPr>
          <p:cNvPr id="9" name="直接连接符 8"/>
          <p:cNvCxnSpPr/>
          <p:nvPr/>
        </p:nvCxnSpPr>
        <p:spPr>
          <a:xfrm>
            <a:off x="4016375" y="2241550"/>
            <a:ext cx="876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997325" y="3432175"/>
            <a:ext cx="904875" cy="952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016375" y="3460750"/>
            <a:ext cx="876300" cy="971550"/>
          </a:xfrm>
          <a:prstGeom prst="line">
            <a:avLst/>
          </a:prstGeom>
        </p:spPr>
        <p:style>
          <a:lnRef idx="1">
            <a:schemeClr val="accent1"/>
          </a:lnRef>
          <a:fillRef idx="0">
            <a:schemeClr val="accent1"/>
          </a:fillRef>
          <a:effectRef idx="0">
            <a:schemeClr val="accent1"/>
          </a:effectRef>
          <a:fontRef idx="minor">
            <a:schemeClr val="tx1"/>
          </a:fontRef>
        </p:style>
      </p:cxnSp>
      <p:sp>
        <p:nvSpPr>
          <p:cNvPr id="4"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Match the pictures on the left with</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the equivalent information about exhibition centers on the right.</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6468"/>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25"/>
          <p:cNvSpPr txBox="1"/>
          <p:nvPr/>
        </p:nvSpPr>
        <p:spPr>
          <a:xfrm>
            <a:off x="1092200" y="615750"/>
            <a:ext cx="8080375" cy="504627"/>
          </a:xfrm>
          <a:prstGeom prst="rect">
            <a:avLst/>
          </a:prstGeom>
        </p:spPr>
        <p:txBody>
          <a:bodyPr/>
          <a:lst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a:lstStyle>
          <a:p>
            <a:pPr marL="0" indent="0">
              <a:buFont typeface="Wingdings 2" panose="05020102010507070707" pitchFamily="18" charset="2"/>
              <a:buNone/>
            </a:pPr>
            <a:r>
              <a:rPr lang="en-US" altLang="zh-CN" sz="2000" b="1" dirty="0">
                <a:solidFill>
                  <a:srgbClr val="0070C0"/>
                </a:solidFill>
                <a:latin typeface="Calibri" panose="020F0502020204030204" pitchFamily="34" charset="0"/>
                <a:ea typeface="宋体" panose="02010600030101010101" pitchFamily="2" charset="-122"/>
              </a:rPr>
              <a:t>Task 2 </a:t>
            </a:r>
            <a:r>
              <a:rPr lang="en-US" altLang="zh-CN" sz="2000" dirty="0">
                <a:solidFill>
                  <a:srgbClr val="0070C0"/>
                </a:solidFill>
                <a:latin typeface="Calibri" panose="020F0502020204030204" pitchFamily="34" charset="0"/>
                <a:ea typeface="宋体" panose="02010600030101010101" pitchFamily="2" charset="-122"/>
              </a:rPr>
              <a:t>Brainstorming: Match the terms in column A with the definitions in </a:t>
            </a:r>
            <a:endParaRPr lang="en-US" altLang="zh-CN" sz="2000" dirty="0">
              <a:solidFill>
                <a:srgbClr val="0070C0"/>
              </a:solidFill>
              <a:latin typeface="Calibri" panose="020F0502020204030204" pitchFamily="34" charset="0"/>
              <a:ea typeface="宋体" panose="02010600030101010101" pitchFamily="2" charset="-122"/>
            </a:endParaRPr>
          </a:p>
          <a:p>
            <a:pPr marL="0" indent="0">
              <a:buFont typeface="Wingdings 2" panose="05020102010507070707" pitchFamily="18" charset="2"/>
              <a:buNone/>
            </a:pPr>
            <a:r>
              <a:rPr lang="en-US" altLang="zh-CN" sz="2000" dirty="0">
                <a:solidFill>
                  <a:srgbClr val="0070C0"/>
                </a:solidFill>
                <a:latin typeface="Calibri" panose="020F0502020204030204" pitchFamily="34" charset="0"/>
                <a:ea typeface="宋体" panose="02010600030101010101" pitchFamily="2" charset="-122"/>
              </a:rPr>
              <a:t>            column B.</a:t>
            </a:r>
            <a:endParaRPr lang="en-US" altLang="zh-CN" sz="2000" dirty="0">
              <a:solidFill>
                <a:srgbClr val="0070C0"/>
              </a:solidFill>
              <a:latin typeface="Calibri" panose="020F0502020204030204" pitchFamily="34" charset="0"/>
              <a:ea typeface="宋体" panose="02010600030101010101" pitchFamily="2" charset="-122"/>
            </a:endParaRPr>
          </a:p>
        </p:txBody>
      </p:sp>
      <p:graphicFrame>
        <p:nvGraphicFramePr>
          <p:cNvPr id="6" name="Group 90"/>
          <p:cNvGraphicFramePr>
            <a:graphicFrameLocks noGrp="1"/>
          </p:cNvGraphicFramePr>
          <p:nvPr/>
        </p:nvGraphicFramePr>
        <p:xfrm>
          <a:off x="1278335" y="1348977"/>
          <a:ext cx="1410890" cy="3794522"/>
        </p:xfrm>
        <a:graphic>
          <a:graphicData uri="http://schemas.openxmlformats.org/drawingml/2006/table">
            <a:tbl>
              <a:tblPr/>
              <a:tblGrid>
                <a:gridCol w="1410890"/>
              </a:tblGrid>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0" i="0" u="none" strike="noStrike" cap="none" normalizeH="0" baseline="0">
                          <a:ln>
                            <a:noFill/>
                          </a:ln>
                          <a:solidFill>
                            <a:srgbClr val="FBFDFF"/>
                          </a:solidFill>
                          <a:effectLst/>
                          <a:latin typeface="Calibri" panose="020F0502020204030204" pitchFamily="34" charset="0"/>
                          <a:ea typeface="宋体" panose="02010600030101010101" pitchFamily="2" charset="-122"/>
                        </a:rPr>
                        <a:t>A</a:t>
                      </a:r>
                      <a:endParaRPr kumimoji="0" lang="en-US" altLang="zh-CN" sz="1900" b="0" i="0" u="none" strike="noStrike" cap="none" normalizeH="0" baseline="0">
                        <a:ln>
                          <a:noFill/>
                        </a:ln>
                        <a:solidFill>
                          <a:srgbClr val="FBFDFF"/>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4592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organizer</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exhibitor</a:t>
                      </a:r>
                      <a:endPar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92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buyer</a:t>
                      </a:r>
                      <a:endPar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sponsor</a:t>
                      </a:r>
                      <a:endPar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contractor</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58609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forwarder</a:t>
                      </a:r>
                      <a:endPar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800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visitor</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graphicFrame>
        <p:nvGraphicFramePr>
          <p:cNvPr id="8" name="Group 91"/>
          <p:cNvGraphicFramePr>
            <a:graphicFrameLocks noGrp="1"/>
          </p:cNvGraphicFramePr>
          <p:nvPr/>
        </p:nvGraphicFramePr>
        <p:xfrm>
          <a:off x="3114277" y="1327545"/>
          <a:ext cx="5804298" cy="3815955"/>
        </p:xfrm>
        <a:graphic>
          <a:graphicData uri="http://schemas.openxmlformats.org/drawingml/2006/table">
            <a:tbl>
              <a:tblPr/>
              <a:tblGrid>
                <a:gridCol w="5804298"/>
              </a:tblGrid>
              <a:tr h="46553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0" i="0" u="none" strike="noStrike" cap="none" normalizeH="0" baseline="0" dirty="0">
                          <a:ln>
                            <a:noFill/>
                          </a:ln>
                          <a:solidFill>
                            <a:srgbClr val="FBFDFF"/>
                          </a:solidFill>
                          <a:effectLst/>
                          <a:latin typeface="Calibri" panose="020F0502020204030204" pitchFamily="34" charset="0"/>
                          <a:ea typeface="宋体" panose="02010600030101010101" pitchFamily="2" charset="-122"/>
                        </a:rPr>
                        <a:t>B</a:t>
                      </a:r>
                      <a:endParaRPr kumimoji="0" lang="en-US" altLang="zh-CN" sz="1900" b="0" i="0" u="none" strike="noStrike" cap="none" normalizeH="0" baseline="0" dirty="0">
                        <a:ln>
                          <a:noFill/>
                        </a:ln>
                        <a:solidFill>
                          <a:srgbClr val="FBFDFF"/>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someone whose job is to choose and buy goods for a large store, factory, or shop to sell</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60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someone who visits a place or an event</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72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person or company that pays for an event in exchange for the right to advertise at that event</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60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company that arranges for goods to be transported</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5720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person or group who plans and arranges an event or activity</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person or company whose job is to provide goods or to do work for another person, organization, company etc. at a particular price</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r h="48934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rPr>
                        <a:t>a person, company, or organization that has made something shown in an exhibition</a:t>
                      </a:r>
                      <a:endParaRPr kumimoji="0" lang="zh-CN" altLang="en-US" sz="1400" b="1" i="0" u="none" strike="noStrike" cap="none" normalizeH="0" baseline="0" dirty="0">
                        <a:ln>
                          <a:noFill/>
                        </a:ln>
                        <a:solidFill>
                          <a:srgbClr val="000000"/>
                        </a:solidFill>
                        <a:effectLst/>
                        <a:latin typeface="Baskerville Old Face" panose="02020602080505020303" pitchFamily="18" charset="0"/>
                        <a:ea typeface="GungsuhChe" panose="02030609000101010101" pitchFamily="49" charset="-127"/>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E4D5"/>
                    </a:solidFill>
                  </a:tcPr>
                </a:tc>
              </a:tr>
            </a:tbl>
          </a:graphicData>
        </a:graphic>
      </p:graphicFrame>
      <p:sp>
        <p:nvSpPr>
          <p:cNvPr id="10" name="Line 66"/>
          <p:cNvSpPr>
            <a:spLocks noChangeShapeType="1"/>
          </p:cNvSpPr>
          <p:nvPr/>
        </p:nvSpPr>
        <p:spPr bwMode="auto">
          <a:xfrm>
            <a:off x="2689224" y="2071289"/>
            <a:ext cx="400051" cy="180657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2" name="Line 67"/>
          <p:cNvSpPr>
            <a:spLocks noChangeShapeType="1"/>
          </p:cNvSpPr>
          <p:nvPr/>
        </p:nvSpPr>
        <p:spPr bwMode="auto">
          <a:xfrm>
            <a:off x="2689224" y="2480864"/>
            <a:ext cx="400051" cy="239077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4" name="Line 68"/>
          <p:cNvSpPr>
            <a:spLocks noChangeShapeType="1"/>
          </p:cNvSpPr>
          <p:nvPr/>
        </p:nvSpPr>
        <p:spPr bwMode="auto">
          <a:xfrm flipV="1">
            <a:off x="2682082" y="2163364"/>
            <a:ext cx="407194" cy="83820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5" name="Line 69"/>
          <p:cNvSpPr>
            <a:spLocks noChangeShapeType="1"/>
          </p:cNvSpPr>
          <p:nvPr/>
        </p:nvSpPr>
        <p:spPr bwMode="auto">
          <a:xfrm flipV="1">
            <a:off x="2682082" y="3077764"/>
            <a:ext cx="407194" cy="409575"/>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6" name="Line 70"/>
          <p:cNvSpPr>
            <a:spLocks noChangeShapeType="1"/>
          </p:cNvSpPr>
          <p:nvPr/>
        </p:nvSpPr>
        <p:spPr bwMode="auto">
          <a:xfrm>
            <a:off x="2682082" y="3865958"/>
            <a:ext cx="407194" cy="583406"/>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7" name="Line 71"/>
          <p:cNvSpPr>
            <a:spLocks noChangeShapeType="1"/>
          </p:cNvSpPr>
          <p:nvPr/>
        </p:nvSpPr>
        <p:spPr bwMode="auto">
          <a:xfrm flipV="1">
            <a:off x="2682082" y="3477814"/>
            <a:ext cx="407194" cy="873919"/>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8" name="Line 72"/>
          <p:cNvSpPr>
            <a:spLocks noChangeShapeType="1"/>
          </p:cNvSpPr>
          <p:nvPr/>
        </p:nvSpPr>
        <p:spPr bwMode="auto">
          <a:xfrm flipV="1">
            <a:off x="2682082" y="2620564"/>
            <a:ext cx="407194" cy="2325291"/>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latin typeface="Calibri" panose="020F0502020204030204" pitchFamily="34" charset="0"/>
                <a:ea typeface="宋体" panose="02010600030101010101" pitchFamily="2" charset="-122"/>
              </a:rPr>
              <a:t>UFI was founded in Milan, 1925 and created under the name “Union des Foires Internationales” (UFI) in French. It is now the world’s leading association of trade fair organizers, exhibition and convention centers, professional exhibition associations and industry partners. Up to 2022, 820 member organizations in 86 countries and regions around the world are signed up as members, and more than 909 UFI approved (international) events proudly bear the UFI approved label.</a:t>
            </a:r>
            <a:endParaRPr lang="en-US" altLang="zh-CN" sz="1600" dirty="0">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latin typeface="Calibri" panose="020F0502020204030204" pitchFamily="34" charset="0"/>
                <a:ea typeface="宋体" panose="02010600030101010101" pitchFamily="2" charset="-122"/>
              </a:rPr>
              <a:t>The name change to “UFI”, accompanied by the tag line “The Global Association of the Exhibition Industry”, was decided upon by the General Meeting in Cairo, 2003. </a:t>
            </a:r>
            <a:endParaRPr lang="en-US" altLang="zh-CN" sz="1600" dirty="0">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latin typeface="Calibri" panose="020F0502020204030204" pitchFamily="34" charset="0"/>
                <a:ea typeface="宋体" panose="02010600030101010101" pitchFamily="2" charset="-122"/>
              </a:rPr>
              <a:t>According to UFI, the concepts of “fair”“exposition” and “exhibition” are used similarly in informal speech. However, there are some conceptual developments which show the variability of today’s exhibition industry. </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Fair</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comes from Latin “feria”, meaning “holiday”, as well as “market fair”, a periodic gathering for sale of goods, often with shows or entertainment, at a place and time fixed by custom.</a:t>
            </a:r>
            <a:endParaRPr lang="en-US" altLang="zh-CN" sz="1600" b="1" dirty="0">
              <a:solidFill>
                <a:sysClr val="windowText" lastClr="000000"/>
              </a:solidFill>
              <a:latin typeface="Calibri" panose="020F0502020204030204"/>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Exhibition</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comes from the Latin word “expositio”, meaning “displaying” or “putting on a show”. Expositions and exhibitions have always been combined with the display of goods and products.</a:t>
            </a:r>
            <a:r>
              <a:rPr lang="en-US" altLang="zh-CN" sz="1600" b="1" dirty="0">
                <a:solidFill>
                  <a:sysClr val="windowText" lastClr="000000"/>
                </a:solidFill>
                <a:latin typeface="Calibri" panose="020F0502020204030204"/>
                <a:ea typeface="宋体" panose="02010600030101010101" pitchFamily="2" charset="-122"/>
              </a:rPr>
              <a:t> </a:t>
            </a:r>
            <a:endParaRPr lang="en-US" altLang="zh-CN" sz="1600" b="1" dirty="0">
              <a:solidFill>
                <a:sysClr val="windowText" lastClr="000000"/>
              </a:solidFill>
              <a:latin typeface="Calibri" panose="020F0502020204030204"/>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r>
              <a:rPr lang="en-US" altLang="zh-CN" sz="1600" dirty="0">
                <a:latin typeface="Calibri" panose="020F0502020204030204" pitchFamily="34" charset="0"/>
                <a:ea typeface="宋体" panose="02010600030101010101" pitchFamily="2" charset="-122"/>
                <a:sym typeface="+mn-ea"/>
              </a:rPr>
              <a:t>Exhibitions differ from fairs in four major ways:</a:t>
            </a:r>
            <a:endParaRPr lang="en-US" altLang="zh-CN" sz="1600" dirty="0">
              <a:latin typeface="Calibri" panose="020F0502020204030204" pitchFamily="34" charset="0"/>
              <a:ea typeface="宋体" panose="02010600030101010101" pitchFamily="2" charset="-122"/>
            </a:endParaRPr>
          </a:p>
          <a:p>
            <a:pPr marL="711200" marR="0" lvl="0" indent="-284480" algn="just" defTabSz="914400" rtl="0">
              <a:lnSpc>
                <a:spcPct val="100000"/>
              </a:lnSpc>
              <a:spcBef>
                <a:spcPts val="0"/>
              </a:spcBef>
              <a:spcAft>
                <a:spcPts val="600"/>
              </a:spcAft>
              <a:buClrTx/>
              <a:buSzTx/>
              <a:buFont typeface="Wingdings" panose="05000000000000000000" charset="0"/>
              <a:buChar char="l"/>
              <a:defRPr/>
              <a:extLst>
                <a:ext uri="{35155182-B16C-46BC-9424-99874614C6A1}">
                  <wpsdc:marlchars xmlns:wpsdc="http://www.wps.cn/officeDocument/2017/drawingmlCustomData" val="400" checksum="582752650"/>
                </a:ext>
              </a:extLst>
            </a:pPr>
            <a:r>
              <a:rPr lang="en-US" altLang="zh-CN" sz="1600" dirty="0">
                <a:latin typeface="Calibri" panose="020F0502020204030204" pitchFamily="34" charset="0"/>
                <a:ea typeface="宋体" panose="02010600030101010101" pitchFamily="2" charset="-122"/>
                <a:sym typeface="+mn-ea"/>
              </a:rPr>
              <a:t>Exhibitions are usually one-time events. </a:t>
            </a:r>
            <a:endParaRPr lang="en-US" altLang="zh-CN" sz="1600" dirty="0">
              <a:latin typeface="Calibri" panose="020F0502020204030204" pitchFamily="34" charset="0"/>
              <a:ea typeface="宋体" panose="02010600030101010101" pitchFamily="2" charset="-122"/>
            </a:endParaRPr>
          </a:p>
          <a:p>
            <a:pPr marL="711200" marR="0" lvl="0" indent="-284480" algn="just" defTabSz="914400" rtl="0">
              <a:lnSpc>
                <a:spcPct val="100000"/>
              </a:lnSpc>
              <a:spcBef>
                <a:spcPts val="0"/>
              </a:spcBef>
              <a:spcAft>
                <a:spcPts val="600"/>
              </a:spcAft>
              <a:buClrTx/>
              <a:buSzTx/>
              <a:buFont typeface="Wingdings" panose="05000000000000000000" charset="0"/>
              <a:buChar char="l"/>
              <a:defRPr/>
              <a:extLst>
                <a:ext uri="{35155182-B16C-46BC-9424-99874614C6A1}">
                  <wpsdc:marlchars xmlns:wpsdc="http://www.wps.cn/officeDocument/2017/drawingmlCustomData" val="400" checksum="582752650"/>
                </a:ext>
              </a:extLst>
            </a:pPr>
            <a:r>
              <a:rPr lang="en-US" altLang="zh-CN" sz="1600" dirty="0">
                <a:latin typeface="Calibri" panose="020F0502020204030204" pitchFamily="34" charset="0"/>
                <a:ea typeface="宋体" panose="02010600030101010101" pitchFamily="2" charset="-122"/>
                <a:sym typeface="+mn-ea"/>
              </a:rPr>
              <a:t>Exhibitions are housed in permanent facilities built specifically for them. </a:t>
            </a:r>
            <a:endParaRPr lang="en-US" altLang="zh-CN" sz="1600" dirty="0">
              <a:latin typeface="Calibri" panose="020F0502020204030204" pitchFamily="34" charset="0"/>
              <a:ea typeface="宋体" panose="02010600030101010101" pitchFamily="2" charset="-122"/>
            </a:endParaRPr>
          </a:p>
          <a:p>
            <a:pPr marL="711200" marR="0" lvl="0" indent="-284480" algn="just" defTabSz="914400" rtl="0">
              <a:lnSpc>
                <a:spcPct val="100000"/>
              </a:lnSpc>
              <a:spcBef>
                <a:spcPts val="0"/>
              </a:spcBef>
              <a:spcAft>
                <a:spcPts val="600"/>
              </a:spcAft>
              <a:buClrTx/>
              <a:buSzTx/>
              <a:buFont typeface="Wingdings" panose="05000000000000000000" charset="0"/>
              <a:buChar char="l"/>
              <a:defRPr/>
              <a:extLst>
                <a:ext uri="{35155182-B16C-46BC-9424-99874614C6A1}">
                  <wpsdc:marlchars xmlns:wpsdc="http://www.wps.cn/officeDocument/2017/drawingmlCustomData" val="400" checksum="582752650"/>
                </a:ext>
              </a:extLst>
            </a:pPr>
            <a:r>
              <a:rPr lang="en-US" altLang="zh-CN" sz="1600" dirty="0">
                <a:latin typeface="Calibri" panose="020F0502020204030204" pitchFamily="34" charset="0"/>
                <a:ea typeface="宋体" panose="02010600030101010101" pitchFamily="2" charset="-122"/>
                <a:sym typeface="+mn-ea"/>
              </a:rPr>
              <a:t>Although fairs are held regularly, they are not highly organized events. Exhibitions, however, are highly organized events. </a:t>
            </a:r>
            <a:endParaRPr lang="en-US" altLang="zh-CN" sz="1600" b="1" dirty="0">
              <a:solidFill>
                <a:sysClr val="windowText" lastClr="000000"/>
              </a:solidFill>
              <a:latin typeface="Calibri" panose="020F0502020204030204"/>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pPr>
            <a:endParaRPr lang="en-US" altLang="zh-CN" sz="1600" b="1" dirty="0">
              <a:solidFill>
                <a:sysClr val="windowText" lastClr="000000"/>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711200" marR="0" lvl="0" indent="-284480" algn="just" defTabSz="914400" rtl="0">
              <a:lnSpc>
                <a:spcPct val="100000"/>
              </a:lnSpc>
              <a:spcBef>
                <a:spcPts val="0"/>
              </a:spcBef>
              <a:spcAft>
                <a:spcPts val="600"/>
              </a:spcAft>
              <a:buClrTx/>
              <a:buSzTx/>
              <a:buFont typeface="Wingdings" panose="05000000000000000000" charset="0"/>
              <a:buChar char="l"/>
              <a:defRPr/>
              <a:extLst>
                <a:ext uri="{35155182-B16C-46BC-9424-99874614C6A1}">
                  <wpsdc:marlchars xmlns:wpsdc="http://www.wps.cn/officeDocument/2017/drawingmlCustomData" val="400" checksum="582752650"/>
                </a:ext>
              </a:extLst>
            </a:pPr>
            <a:r>
              <a:rPr lang="en-US" altLang="zh-CN" sz="1600" dirty="0">
                <a:latin typeface="Calibri" panose="020F0502020204030204" pitchFamily="34" charset="0"/>
                <a:ea typeface="宋体" panose="02010600030101010101" pitchFamily="2" charset="-122"/>
              </a:rPr>
              <a:t>Exhibitions differ from fairs in the very way in which business is conducted. Goods are bought and sold at fairs. At exhibitions, the commercial activity or selling of the displayed goods is not usually involved. However, the inherent purpose of displaying the goods is to hopefully stimulate future sales.</a:t>
            </a:r>
            <a:endParaRPr lang="en-US" altLang="zh-CN" sz="1600" b="1" dirty="0">
              <a:solidFill>
                <a:sysClr val="windowText" lastClr="000000"/>
              </a:solidFill>
              <a:latin typeface="Calibri" panose="020F0502020204030204"/>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World EXPO</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is the general name for various large expositions held since the mid-19th century. World expositions last from 3 to 6 months in duration, usually having themes based upon which pavilions are made to represent the country’s interpretation on that theme.</a:t>
            </a:r>
            <a:endParaRPr lang="en-US" altLang="zh-CN" sz="1600" b="1" dirty="0">
              <a:solidFill>
                <a:sysClr val="windowText" lastClr="000000"/>
              </a:solidFill>
              <a:latin typeface="Calibri" panose="020F0502020204030204"/>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Trade Fairs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have been the primary marketing medium of exporting countries. The exhibits are confined to one industry or a specialized segment of a special industry.</a:t>
            </a:r>
            <a:endParaRPr lang="en-US" altLang="zh-CN" sz="1600" dirty="0">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Trade Shows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are B2B (Business to Business) events. Companies in a specific industry demonstrate their new products and services. Generally trade shows are open to the public and are attended by company representatives and members of the press.</a:t>
            </a:r>
            <a:endParaRPr lang="en-US" altLang="zh-CN" sz="1600" b="1" dirty="0">
              <a:solidFill>
                <a:sysClr val="windowText" lastClr="000000"/>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Consumer Shows (Public Shows)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are events that are open to the general public. Exhibitors are typically retail outlets, manufacturers or service organizations looking to bring their goods and services directly to the end user.</a:t>
            </a:r>
            <a:endParaRPr lang="en-US" altLang="zh-CN" sz="1600" dirty="0">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Virtual</a:t>
            </a:r>
            <a:r>
              <a:rPr lang="en-US" altLang="zh-CN" sz="1800" b="1" dirty="0">
                <a:solidFill>
                  <a:srgbClr val="0070C0"/>
                </a:solidFill>
                <a:latin typeface="Calibri" panose="020F0502020204030204"/>
                <a:ea typeface="宋体" panose="02010600030101010101" pitchFamily="2" charset="-122"/>
              </a:rPr>
              <a:t> </a:t>
            </a:r>
            <a:r>
              <a:rPr lang="en-US" altLang="zh-CN" sz="1600" b="1" dirty="0">
                <a:solidFill>
                  <a:schemeClr val="accent1">
                    <a:lumMod val="50000"/>
                  </a:schemeClr>
                </a:solidFill>
                <a:latin typeface="Calibri" panose="020F0502020204030204" pitchFamily="34" charset="0"/>
                <a:ea typeface="宋体" panose="02010600030101010101" pitchFamily="2" charset="-122"/>
              </a:rPr>
              <a:t>Fairs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dirty="0">
                <a:latin typeface="Calibri" panose="020F0502020204030204" pitchFamily="34" charset="0"/>
                <a:ea typeface="宋体" panose="02010600030101010101" pitchFamily="2" charset="-122"/>
              </a:rPr>
              <a:t>appeared in the 1970s when Internet use became widespread. Possible advantages include the elimination of usual trade show time constraints, space factors and exhausting, long-distance travel.</a:t>
            </a:r>
            <a:endParaRPr lang="en-US" altLang="zh-CN" sz="1600" dirty="0">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359025" y="785615"/>
            <a:ext cx="47085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96875" y="1457385"/>
            <a:ext cx="8439149" cy="339719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0"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tag line</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 </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 variant of a branding slogan typically used in marketing materials and advertising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（广告中的）主题句</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inherent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adj. </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existing as an essential constituent or characteristic; intrinsic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固有的；内在的</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pavilion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 </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 usually temporary structure erected at a fair or show for use by an exhibitor</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临时搭建的棚架或建筑物</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outlet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 </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 store that sells the goods of a particular manufacturer or wholesaler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出售特定制造商或批发商的货物的商店</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elimination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the process of removing something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消除；清除</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constraint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something that controls what you do by keeping you with particular limits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限制；约束</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77408"/>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44725" y="69449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381000" y="1177702"/>
            <a:ext cx="87226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graphicFrame>
        <p:nvGraphicFramePr>
          <p:cNvPr id="8" name="Group 34"/>
          <p:cNvGraphicFramePr/>
          <p:nvPr/>
        </p:nvGraphicFramePr>
        <p:xfrm>
          <a:off x="777875" y="1703199"/>
          <a:ext cx="8048625" cy="3009452"/>
        </p:xfrm>
        <a:graphic>
          <a:graphicData uri="http://schemas.openxmlformats.org/drawingml/2006/table">
            <a:tbl>
              <a:tblPr/>
              <a:tblGrid>
                <a:gridCol w="2686050"/>
                <a:gridCol w="5362575"/>
              </a:tblGrid>
              <a:tr h="449681">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UFI (The Global Association of the Exhibition Industry)</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Founding time</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Founding place</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Initial name  (French)</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a:ln>
                            <a:noFill/>
                          </a:ln>
                          <a:solidFill>
                            <a:srgbClr val="000000"/>
                          </a:solidFill>
                          <a:effectLst/>
                          <a:latin typeface="Arial" panose="020B0604020202020204" pitchFamily="34" charset="0"/>
                          <a:ea typeface="宋体" panose="02010600030101010101" pitchFamily="2" charset="-122"/>
                        </a:rPr>
                        <a:t>Number of members</a:t>
                      </a:r>
                      <a:endParaRPr kumimoji="0" lang="zh-CN" altLang="en-US" sz="18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104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Tag line</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文本框 2"/>
          <p:cNvSpPr txBox="1"/>
          <p:nvPr/>
        </p:nvSpPr>
        <p:spPr>
          <a:xfrm>
            <a:off x="3533705" y="2228049"/>
            <a:ext cx="2184035" cy="369332"/>
          </a:xfrm>
          <a:prstGeom prst="rect">
            <a:avLst/>
          </a:prstGeom>
          <a:noFill/>
        </p:spPr>
        <p:txBody>
          <a:bodyPr wrap="square" rtlCol="0">
            <a:spAutoFit/>
          </a:bodyPr>
          <a:lstStyle/>
          <a:p>
            <a:r>
              <a:rPr lang="en-US" altLang="zh-CN" sz="1800" dirty="0">
                <a:solidFill>
                  <a:srgbClr val="051F7C"/>
                </a:solidFill>
                <a:latin typeface="Arial" panose="020B0604020202020204" pitchFamily="34" charset="0"/>
              </a:rPr>
              <a:t>1925</a:t>
            </a:r>
            <a:endParaRPr lang="zh-CN" altLang="en-US" sz="1800" dirty="0">
              <a:solidFill>
                <a:srgbClr val="051F7C"/>
              </a:solidFill>
              <a:latin typeface="Arial" panose="020B0604020202020204" pitchFamily="34" charset="0"/>
            </a:endParaRPr>
          </a:p>
        </p:txBody>
      </p:sp>
      <p:sp>
        <p:nvSpPr>
          <p:cNvPr id="9" name="文本框 8"/>
          <p:cNvSpPr txBox="1"/>
          <p:nvPr/>
        </p:nvSpPr>
        <p:spPr>
          <a:xfrm>
            <a:off x="3533706" y="2673512"/>
            <a:ext cx="2184035" cy="369332"/>
          </a:xfrm>
          <a:prstGeom prst="rect">
            <a:avLst/>
          </a:prstGeom>
          <a:noFill/>
        </p:spPr>
        <p:txBody>
          <a:bodyPr wrap="square" rtlCol="0">
            <a:spAutoFit/>
          </a:bodyPr>
          <a:lstStyle/>
          <a:p>
            <a:pPr lvl="0" defTabSz="914400" fontAlgn="base">
              <a:spcBef>
                <a:spcPct val="0"/>
              </a:spcBef>
              <a:spcAft>
                <a:spcPct val="0"/>
              </a:spcAft>
            </a:pPr>
            <a:r>
              <a:rPr lang="en-US" altLang="zh-CN" sz="1800" dirty="0">
                <a:solidFill>
                  <a:srgbClr val="051F7C"/>
                </a:solidFill>
                <a:latin typeface="Arial" panose="020B0604020202020204" pitchFamily="34" charset="0"/>
              </a:rPr>
              <a:t>Milan</a:t>
            </a:r>
            <a:endParaRPr lang="zh-CN" altLang="en-US" sz="1800" dirty="0">
              <a:solidFill>
                <a:srgbClr val="051F7C"/>
              </a:solidFill>
              <a:latin typeface="Arial" panose="020B0604020202020204" pitchFamily="34" charset="0"/>
            </a:endParaRPr>
          </a:p>
        </p:txBody>
      </p:sp>
      <p:sp>
        <p:nvSpPr>
          <p:cNvPr id="4" name="文本框 3"/>
          <p:cNvSpPr txBox="1"/>
          <p:nvPr/>
        </p:nvSpPr>
        <p:spPr>
          <a:xfrm>
            <a:off x="3533705" y="3277966"/>
            <a:ext cx="4380131" cy="369332"/>
          </a:xfrm>
          <a:prstGeom prst="rect">
            <a:avLst/>
          </a:prstGeom>
          <a:noFill/>
        </p:spPr>
        <p:txBody>
          <a:bodyPr wrap="square" rtlCol="0">
            <a:spAutoFit/>
          </a:bodyPr>
          <a:lstStyle/>
          <a:p>
            <a:pPr lvl="0" defTabSz="914400" fontAlgn="base">
              <a:spcBef>
                <a:spcPct val="0"/>
              </a:spcBef>
              <a:spcAft>
                <a:spcPct val="0"/>
              </a:spcAft>
              <a:defRPr/>
            </a:pPr>
            <a:r>
              <a:rPr lang="en-US" altLang="zh-CN" sz="1800" dirty="0">
                <a:solidFill>
                  <a:srgbClr val="051F7C"/>
                </a:solidFill>
                <a:latin typeface="Arial" panose="020B0604020202020204" pitchFamily="34" charset="0"/>
              </a:rPr>
              <a:t>Union des </a:t>
            </a:r>
            <a:r>
              <a:rPr lang="en-US" altLang="zh-CN" sz="1800" dirty="0" err="1">
                <a:solidFill>
                  <a:srgbClr val="051F7C"/>
                </a:solidFill>
                <a:latin typeface="Arial" panose="020B0604020202020204" pitchFamily="34" charset="0"/>
              </a:rPr>
              <a:t>Foires</a:t>
            </a:r>
            <a:r>
              <a:rPr lang="en-US" altLang="zh-CN" sz="1800" dirty="0">
                <a:solidFill>
                  <a:srgbClr val="051F7C"/>
                </a:solidFill>
                <a:latin typeface="Arial" panose="020B0604020202020204" pitchFamily="34" charset="0"/>
              </a:rPr>
              <a:t> </a:t>
            </a:r>
            <a:r>
              <a:rPr lang="en-US" altLang="zh-CN" sz="1800" dirty="0" err="1">
                <a:solidFill>
                  <a:srgbClr val="051F7C"/>
                </a:solidFill>
                <a:latin typeface="Arial" panose="020B0604020202020204" pitchFamily="34" charset="0"/>
              </a:rPr>
              <a:t>Internationales</a:t>
            </a:r>
            <a:endParaRPr lang="zh-CN" altLang="en-US" sz="1800" dirty="0">
              <a:solidFill>
                <a:srgbClr val="051F7C"/>
              </a:solidFill>
              <a:latin typeface="Arial" panose="020B0604020202020204" pitchFamily="34" charset="0"/>
            </a:endParaRPr>
          </a:p>
        </p:txBody>
      </p:sp>
      <p:sp>
        <p:nvSpPr>
          <p:cNvPr id="6" name="文本框 5"/>
          <p:cNvSpPr txBox="1"/>
          <p:nvPr/>
        </p:nvSpPr>
        <p:spPr>
          <a:xfrm>
            <a:off x="3533705" y="3802325"/>
            <a:ext cx="2972350" cy="369332"/>
          </a:xfrm>
          <a:prstGeom prst="rect">
            <a:avLst/>
          </a:prstGeom>
          <a:noFill/>
        </p:spPr>
        <p:txBody>
          <a:bodyPr wrap="square" rtlCol="0">
            <a:spAutoFit/>
          </a:bodyPr>
          <a:lstStyle/>
          <a:p>
            <a:pPr lvl="0" defTabSz="914400" fontAlgn="base">
              <a:spcBef>
                <a:spcPct val="0"/>
              </a:spcBef>
              <a:spcAft>
                <a:spcPct val="0"/>
              </a:spcAft>
            </a:pPr>
            <a:r>
              <a:rPr lang="en-US" altLang="zh-CN" sz="1800" dirty="0">
                <a:solidFill>
                  <a:srgbClr val="051F7C"/>
                </a:solidFill>
                <a:latin typeface="Arial" panose="020B0604020202020204" pitchFamily="34" charset="0"/>
              </a:rPr>
              <a:t>820</a:t>
            </a:r>
            <a:endParaRPr lang="zh-CN" altLang="en-US" sz="1800" dirty="0">
              <a:solidFill>
                <a:srgbClr val="051F7C"/>
              </a:solidFill>
              <a:latin typeface="Arial" panose="020B0604020202020204" pitchFamily="34" charset="0"/>
            </a:endParaRPr>
          </a:p>
        </p:txBody>
      </p:sp>
      <p:sp>
        <p:nvSpPr>
          <p:cNvPr id="10" name="文本框 9"/>
          <p:cNvSpPr txBox="1"/>
          <p:nvPr/>
        </p:nvSpPr>
        <p:spPr>
          <a:xfrm>
            <a:off x="3533704" y="4295706"/>
            <a:ext cx="5292795" cy="369332"/>
          </a:xfrm>
          <a:prstGeom prst="rect">
            <a:avLst/>
          </a:prstGeom>
          <a:noFill/>
        </p:spPr>
        <p:txBody>
          <a:bodyPr wrap="square" rtlCol="0">
            <a:spAutoFit/>
          </a:bodyPr>
          <a:lstStyle/>
          <a:p>
            <a:pPr lvl="0" defTabSz="914400" fontAlgn="base">
              <a:spcBef>
                <a:spcPct val="0"/>
              </a:spcBef>
              <a:spcAft>
                <a:spcPct val="0"/>
              </a:spcAft>
            </a:pPr>
            <a:r>
              <a:rPr lang="en-US" altLang="zh-CN" sz="1800" dirty="0">
                <a:solidFill>
                  <a:srgbClr val="051F7C"/>
                </a:solidFill>
                <a:latin typeface="Arial" panose="020B0604020202020204" pitchFamily="34" charset="0"/>
              </a:rPr>
              <a:t>The</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Global</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Association</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of</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the</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Exhibition</a:t>
            </a:r>
            <a:r>
              <a:rPr lang="en-US" altLang="zh-CN" dirty="0">
                <a:solidFill>
                  <a:srgbClr val="051F7C"/>
                </a:solidFill>
                <a:latin typeface="Arial" panose="020B0604020202020204" pitchFamily="34" charset="0"/>
              </a:rPr>
              <a:t> </a:t>
            </a:r>
            <a:r>
              <a:rPr lang="en-US" altLang="zh-CN" sz="1800" dirty="0">
                <a:solidFill>
                  <a:srgbClr val="051F7C"/>
                </a:solidFill>
                <a:latin typeface="Arial" panose="020B0604020202020204" pitchFamily="34" charset="0"/>
              </a:rPr>
              <a:t>Industry</a:t>
            </a:r>
            <a:endParaRPr lang="zh-CN" altLang="en-US" sz="1800"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4" grpId="0"/>
      <p:bldP spid="6"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35021" y="30163"/>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3159125" y="175985"/>
            <a:ext cx="42989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UFI and Exhibitions          </a:t>
            </a:r>
            <a:endParaRPr lang="zh-CN" altLang="en-US" sz="2000" b="1" dirty="0">
              <a:solidFill>
                <a:srgbClr val="0070C0"/>
              </a:solidFill>
              <a:latin typeface="Arial" panose="020B0604020202020204" pitchFamily="34" charset="0"/>
            </a:endParaRPr>
          </a:p>
        </p:txBody>
      </p:sp>
      <p:graphicFrame>
        <p:nvGraphicFramePr>
          <p:cNvPr id="8" name="Group 34"/>
          <p:cNvGraphicFramePr/>
          <p:nvPr/>
        </p:nvGraphicFramePr>
        <p:xfrm>
          <a:off x="311150" y="1295741"/>
          <a:ext cx="8553454" cy="3743960"/>
        </p:xfrm>
        <a:graphic>
          <a:graphicData uri="http://schemas.openxmlformats.org/drawingml/2006/table">
            <a:tbl>
              <a:tblPr/>
              <a:tblGrid>
                <a:gridCol w="4514850"/>
                <a:gridCol w="2095500"/>
                <a:gridCol w="1943104"/>
              </a:tblGrid>
              <a:tr h="350248">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p>
                      <a:pPr algn="ctr"/>
                      <a:r>
                        <a:rPr lang="en-US" altLang="zh-CN" sz="1800" b="1" dirty="0"/>
                        <a:t>Exhibition </a:t>
                      </a:r>
                      <a:endParaRPr lang="zh-CN" altLang="en-US" sz="1800" b="1" dirty="0"/>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p>
                      <a:pPr algn="ctr"/>
                      <a:r>
                        <a:rPr lang="en-US" altLang="zh-CN" sz="1800" b="1" dirty="0"/>
                        <a:t>Fair </a:t>
                      </a:r>
                      <a:endParaRPr lang="zh-CN" altLang="en-US" sz="1800" b="1" dirty="0"/>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r>
              <a:tr h="37211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Coming from Latin “feria”</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9052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Coming from Latin “</a:t>
                      </a:r>
                      <a:r>
                        <a:rPr lang="en-US" altLang="zh-CN" sz="1800" kern="1200" dirty="0" err="1">
                          <a:solidFill>
                            <a:schemeClr val="tx1"/>
                          </a:solidFill>
                          <a:latin typeface="Calibri" panose="020F0502020204030204" pitchFamily="34" charset="0"/>
                          <a:ea typeface="宋体" panose="02010600030101010101" pitchFamily="2" charset="-122"/>
                          <a:cs typeface="+mn-cs"/>
                        </a:rPr>
                        <a:t>expositio</a:t>
                      </a:r>
                      <a:r>
                        <a:rPr lang="en-US" altLang="zh-CN" sz="1800" kern="1200" dirty="0">
                          <a:solidFill>
                            <a:schemeClr val="tx1"/>
                          </a:solidFill>
                          <a:latin typeface="Calibri" panose="020F0502020204030204" pitchFamily="34" charset="0"/>
                          <a:ea typeface="宋体" panose="02010600030101010101" pitchFamily="2" charset="-122"/>
                          <a:cs typeface="+mn-cs"/>
                        </a:rPr>
                        <a:t>”</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9052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Usually one-time events</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6195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Being housed in permanent facilities</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17013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Being held regularly</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195625">
                <a:tc>
                  <a:txBody>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Not being highly organized</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121920">
                <a:tc>
                  <a:txBody>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Being highly organized</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243840">
                <a:tc>
                  <a:txBody>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Goods being bought or sold</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121920">
                <a:tc>
                  <a:txBody>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kern="1200" dirty="0">
                          <a:solidFill>
                            <a:schemeClr val="tx1"/>
                          </a:solidFill>
                          <a:latin typeface="Calibri" panose="020F0502020204030204" pitchFamily="34" charset="0"/>
                          <a:ea typeface="宋体" panose="02010600030101010101" pitchFamily="2" charset="-122"/>
                          <a:cs typeface="+mn-cs"/>
                        </a:rPr>
                        <a:t>Displaying goods to stimulate future sales</a:t>
                      </a:r>
                      <a:endParaRPr lang="zh-CN" altLang="en-US" sz="1800" kern="1200" dirty="0">
                        <a:solidFill>
                          <a:schemeClr val="tx1"/>
                        </a:solidFill>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内容占位符 2"/>
          <p:cNvSpPr/>
          <p:nvPr/>
        </p:nvSpPr>
        <p:spPr bwMode="auto">
          <a:xfrm>
            <a:off x="1016000" y="533777"/>
            <a:ext cx="7667625" cy="757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 Task 2  </a:t>
            </a:r>
            <a:r>
              <a:rPr lang="en-US" altLang="zh-CN" sz="2000" dirty="0">
                <a:solidFill>
                  <a:srgbClr val="0070C0"/>
                </a:solidFill>
              </a:rPr>
              <a:t>Read the text again and tick the features of the two concepts according to  the text.</a:t>
            </a:r>
            <a:endParaRPr lang="en-US" altLang="zh-CN" sz="2000" dirty="0">
              <a:solidFill>
                <a:srgbClr val="0070C0"/>
              </a:solidFill>
            </a:endParaRPr>
          </a:p>
        </p:txBody>
      </p:sp>
      <p:sp>
        <p:nvSpPr>
          <p:cNvPr id="4" name="文本框 3"/>
          <p:cNvSpPr txBox="1"/>
          <p:nvPr/>
        </p:nvSpPr>
        <p:spPr>
          <a:xfrm>
            <a:off x="7458075" y="1711614"/>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7" name="文本框 6"/>
          <p:cNvSpPr txBox="1"/>
          <p:nvPr/>
        </p:nvSpPr>
        <p:spPr>
          <a:xfrm>
            <a:off x="5472489" y="2107415"/>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9" name="文本框 8"/>
          <p:cNvSpPr txBox="1"/>
          <p:nvPr/>
        </p:nvSpPr>
        <p:spPr>
          <a:xfrm>
            <a:off x="5472488" y="2502120"/>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0" name="文本框 9"/>
          <p:cNvSpPr txBox="1"/>
          <p:nvPr/>
        </p:nvSpPr>
        <p:spPr>
          <a:xfrm>
            <a:off x="5472488" y="2919089"/>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dirty="0">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1" name="文本框 10"/>
          <p:cNvSpPr txBox="1"/>
          <p:nvPr/>
        </p:nvSpPr>
        <p:spPr>
          <a:xfrm>
            <a:off x="7458074" y="3226866"/>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dirty="0">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2" name="文本框 11"/>
          <p:cNvSpPr txBox="1"/>
          <p:nvPr/>
        </p:nvSpPr>
        <p:spPr>
          <a:xfrm>
            <a:off x="7475333" y="3642739"/>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3" name="文本框 12"/>
          <p:cNvSpPr txBox="1"/>
          <p:nvPr/>
        </p:nvSpPr>
        <p:spPr>
          <a:xfrm>
            <a:off x="5472487" y="4016276"/>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dirty="0">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4" name="文本框 13"/>
          <p:cNvSpPr txBox="1"/>
          <p:nvPr/>
        </p:nvSpPr>
        <p:spPr>
          <a:xfrm>
            <a:off x="7475333" y="4341220"/>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dirty="0">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
        <p:nvSpPr>
          <p:cNvPr id="15" name="文本框 14"/>
          <p:cNvSpPr txBox="1"/>
          <p:nvPr/>
        </p:nvSpPr>
        <p:spPr>
          <a:xfrm>
            <a:off x="5472487" y="4731924"/>
            <a:ext cx="809145" cy="307777"/>
          </a:xfrm>
          <a:prstGeom prst="rect">
            <a:avLst/>
          </a:prstGeom>
          <a:noFill/>
        </p:spPr>
        <p:txBody>
          <a:bodyPr wrap="square" rtlCol="0">
            <a:spAutoFit/>
          </a:bodyPr>
          <a:lstStyle/>
          <a:p>
            <a:pPr lvl="0" algn="ctr" defTabSz="914400" fontAlgn="base">
              <a:spcBef>
                <a:spcPct val="0"/>
              </a:spcBef>
              <a:spcAft>
                <a:spcPct val="0"/>
              </a:spcAft>
            </a:pPr>
            <a:r>
              <a:rPr lang="zh-CN" altLang="en-US" dirty="0">
                <a:solidFill>
                  <a:srgbClr val="051F7C"/>
                </a:solidFill>
                <a:latin typeface="Arial" panose="020B0604020202020204" pitchFamily="34" charset="0"/>
              </a:rPr>
              <a:t>√</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23975" y="86773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 Guide to Successful Exhibition Planning</a:t>
            </a:r>
            <a:endParaRPr lang="zh-CN" altLang="en-US" sz="2000" b="1" dirty="0">
              <a:solidFill>
                <a:srgbClr val="0070C0"/>
              </a:solidFill>
              <a:latin typeface="Arial" panose="020B0604020202020204" pitchFamily="34" charset="0"/>
            </a:endParaRPr>
          </a:p>
        </p:txBody>
      </p:sp>
      <p:sp>
        <p:nvSpPr>
          <p:cNvPr id="3" name="矩形 7"/>
          <p:cNvSpPr>
            <a:spLocks noChangeArrowheads="1"/>
          </p:cNvSpPr>
          <p:nvPr/>
        </p:nvSpPr>
        <p:spPr bwMode="auto">
          <a:xfrm>
            <a:off x="264319" y="1486434"/>
            <a:ext cx="8615362" cy="35394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buFontTx/>
              <a:buChar char="•"/>
            </a:pPr>
            <a:r>
              <a:rPr lang="en-US" altLang="zh-CN" sz="1600" b="1" u="sng" dirty="0">
                <a:solidFill>
                  <a:sysClr val="windowText" lastClr="000000"/>
                </a:solidFill>
                <a:latin typeface="Calibri" panose="020F0502020204030204"/>
              </a:rPr>
              <a:t>  assemble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v</a:t>
            </a:r>
            <a:r>
              <a:rPr lang="en-US" altLang="zh-CN" sz="1600" b="1" dirty="0">
                <a:solidFill>
                  <a:sysClr val="windowText" lastClr="000000"/>
                </a:solidFill>
                <a:latin typeface="Calibri" panose="020F0502020204030204"/>
              </a:rPr>
              <a:t>. to bring or call together into a group or  whole  </a:t>
            </a:r>
            <a:r>
              <a:rPr lang="zh-CN" altLang="en-US" sz="1600" b="1" dirty="0">
                <a:solidFill>
                  <a:sysClr val="windowText" lastClr="000000"/>
                </a:solidFill>
                <a:latin typeface="Calibri" panose="020F0502020204030204"/>
              </a:rPr>
              <a:t>集合或召集到一起</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revenue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all the income produced by a particular source   </a:t>
            </a:r>
            <a:r>
              <a:rPr lang="zh-CN" altLang="en-US" sz="1600" b="1" dirty="0">
                <a:solidFill>
                  <a:sysClr val="windowText" lastClr="000000"/>
                </a:solidFill>
                <a:latin typeface="Calibri" panose="020F0502020204030204"/>
              </a:rPr>
              <a:t>收入</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venue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a place for large gatherings   </a:t>
            </a:r>
            <a:r>
              <a:rPr lang="zh-CN" altLang="en-US" sz="1600" b="1" dirty="0">
                <a:solidFill>
                  <a:sysClr val="windowText" lastClr="000000"/>
                </a:solidFill>
                <a:latin typeface="Calibri" panose="020F0502020204030204"/>
              </a:rPr>
              <a:t>会场</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publicity</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act or process of disseminating information to gain public interest   </a:t>
            </a:r>
            <a:r>
              <a:rPr lang="zh-CN" altLang="en-US" sz="1600" b="1" dirty="0">
                <a:solidFill>
                  <a:sysClr val="windowText" lastClr="000000"/>
                </a:solidFill>
                <a:latin typeface="Calibri" panose="020F0502020204030204"/>
              </a:rPr>
              <a:t>宣传</a:t>
            </a:r>
            <a:endParaRPr lang="en-US" altLang="zh-CN"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sure-fire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adj</a:t>
            </a:r>
            <a:r>
              <a:rPr lang="en-US" altLang="zh-CN" sz="1600" b="1" dirty="0">
                <a:solidFill>
                  <a:sysClr val="windowText" lastClr="000000"/>
                </a:solidFill>
                <a:latin typeface="Calibri" panose="020F0502020204030204"/>
              </a:rPr>
              <a:t>. certain to succeed </a:t>
            </a:r>
            <a:r>
              <a:rPr lang="zh-CN" altLang="en-US" sz="1600" b="1" dirty="0">
                <a:solidFill>
                  <a:sysClr val="windowText" lastClr="000000"/>
                </a:solidFill>
                <a:latin typeface="Calibri" panose="020F0502020204030204"/>
              </a:rPr>
              <a:t>一定能成功的</a:t>
            </a:r>
            <a:endParaRPr lang="en-US" altLang="zh-CN" sz="1600" b="1" dirty="0">
              <a:solidFill>
                <a:sysClr val="windowText" lastClr="000000"/>
              </a:solidFill>
              <a:latin typeface="Calibri" panose="020F0502020204030204"/>
            </a:endParaRPr>
          </a:p>
          <a:p>
            <a:pPr algn="just">
              <a:buFontTx/>
              <a:buChar char="•"/>
            </a:pPr>
            <a:endParaRPr lang="en-US" altLang="zh-CN"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seminar</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a meeting for an exchange of ideas; a conference  </a:t>
            </a:r>
            <a:r>
              <a:rPr lang="zh-CN" altLang="en-US" sz="1600" b="1" dirty="0">
                <a:solidFill>
                  <a:sysClr val="windowText" lastClr="000000"/>
                </a:solidFill>
                <a:latin typeface="Calibri" panose="020F0502020204030204"/>
              </a:rPr>
              <a:t>研讨会；讨论会</a:t>
            </a:r>
            <a:endParaRPr lang="zh-CN" altLang="en-US"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zh-CN" altLang="en-US"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workshop</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a period of discussion and practical work on a particular subject, in which a group of    </a:t>
            </a:r>
            <a:endParaRPr lang="en-US" altLang="zh-CN" sz="1600" b="1" dirty="0">
              <a:solidFill>
                <a:sysClr val="windowText" lastClr="000000"/>
              </a:solidFill>
              <a:latin typeface="Calibri" panose="020F0502020204030204"/>
            </a:endParaRPr>
          </a:p>
          <a:p>
            <a:pPr algn="just"/>
            <a:r>
              <a:rPr lang="en-US" altLang="zh-CN" sz="1600" b="1" dirty="0">
                <a:solidFill>
                  <a:sysClr val="windowText" lastClr="000000"/>
                </a:solidFill>
                <a:latin typeface="Calibri" panose="020F0502020204030204"/>
              </a:rPr>
              <a:t>    people share their knowledge and experience </a:t>
            </a:r>
            <a:r>
              <a:rPr lang="zh-CN" altLang="en-US" sz="1600" b="1" dirty="0">
                <a:solidFill>
                  <a:sysClr val="windowText" lastClr="000000"/>
                </a:solidFill>
                <a:latin typeface="Calibri" panose="020F0502020204030204"/>
              </a:rPr>
              <a:t>研讨会；讲习班</a:t>
            </a:r>
            <a:endParaRPr lang="zh-CN" altLang="en-US" sz="2400" b="1"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 Guide to Successful Exhibition Planning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according to the context.</a:t>
            </a:r>
            <a:endParaRPr lang="en-US" altLang="zh-CN" sz="2000" dirty="0">
              <a:solidFill>
                <a:srgbClr val="0070C0"/>
              </a:solidFill>
            </a:endParaRPr>
          </a:p>
        </p:txBody>
      </p:sp>
      <p:sp>
        <p:nvSpPr>
          <p:cNvPr id="6" name="TextBox 6"/>
          <p:cNvSpPr txBox="1">
            <a:spLocks noChangeArrowheads="1"/>
          </p:cNvSpPr>
          <p:nvPr/>
        </p:nvSpPr>
        <p:spPr bwMode="auto">
          <a:xfrm>
            <a:off x="1092008" y="2594162"/>
            <a:ext cx="6367571" cy="104644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endParaRPr lang="en-US" altLang="zh-CN" sz="2000" b="1" u="sng" dirty="0" smtClean="0">
              <a:solidFill>
                <a:srgbClr val="000000"/>
              </a:solidFill>
              <a:latin typeface="Arial" panose="020B0604020202020204" pitchFamily="34" charset="0"/>
            </a:endParaRPr>
          </a:p>
          <a:p>
            <a:pPr>
              <a:buFontTx/>
              <a:buAutoNum type="arabicPeriod"/>
            </a:pPr>
            <a:r>
              <a:rPr lang="en-US" altLang="zh-CN" b="1" u="sng" dirty="0">
                <a:solidFill>
                  <a:srgbClr val="000000"/>
                </a:solidFill>
                <a:latin typeface="Arial" panose="020B0604020202020204" pitchFamily="34" charset="0"/>
              </a:rPr>
              <a:t>anticipated </a:t>
            </a:r>
            <a:r>
              <a:rPr lang="en-US" altLang="zh-CN" b="1" u="sng" dirty="0" smtClean="0">
                <a:solidFill>
                  <a:srgbClr val="000000"/>
                </a:solidFill>
                <a:latin typeface="Arial" panose="020B0604020202020204" pitchFamily="34" charset="0"/>
              </a:rPr>
              <a:t>expenses </a:t>
            </a:r>
            <a:r>
              <a:rPr lang="en-US" altLang="zh-CN" b="1" dirty="0" smtClean="0">
                <a:solidFill>
                  <a:srgbClr val="000000"/>
                </a:solidFill>
                <a:latin typeface="Arial" panose="020B0604020202020204" pitchFamily="34" charset="0"/>
              </a:rPr>
              <a:t>          2. </a:t>
            </a:r>
            <a:r>
              <a:rPr lang="en-US" altLang="zh-CN" b="1" u="sng" dirty="0" smtClean="0">
                <a:solidFill>
                  <a:srgbClr val="000000"/>
                </a:solidFill>
                <a:latin typeface="Arial" panose="020B0604020202020204" pitchFamily="34" charset="0"/>
              </a:rPr>
              <a:t>appoint </a:t>
            </a:r>
            <a:r>
              <a:rPr lang="en-US" altLang="zh-CN" b="1" dirty="0" smtClean="0">
                <a:solidFill>
                  <a:srgbClr val="000000"/>
                </a:solidFill>
                <a:latin typeface="Arial" panose="020B0604020202020204" pitchFamily="34" charset="0"/>
              </a:rPr>
              <a:t>         	3. </a:t>
            </a:r>
            <a:r>
              <a:rPr lang="en-US" altLang="zh-CN" b="1" u="sng" dirty="0">
                <a:solidFill>
                  <a:srgbClr val="000000"/>
                </a:solidFill>
                <a:latin typeface="Arial" panose="020B0604020202020204" pitchFamily="34" charset="0"/>
              </a:rPr>
              <a:t>invitation</a:t>
            </a:r>
            <a:endParaRPr lang="en-US" altLang="zh-CN" b="1" u="sng" dirty="0">
              <a:solidFill>
                <a:srgbClr val="000000"/>
              </a:solidFill>
              <a:latin typeface="Arial" panose="020B0604020202020204" pitchFamily="34" charset="0"/>
            </a:endParaRPr>
          </a:p>
          <a:p>
            <a:pPr>
              <a:buFontTx/>
              <a:buAutoNum type="arabicPeriod"/>
            </a:pPr>
            <a:endParaRPr lang="en-US" altLang="zh-CN" b="1" u="sng" dirty="0" smtClean="0">
              <a:solidFill>
                <a:srgbClr val="000000"/>
              </a:solidFill>
              <a:latin typeface="Arial" panose="020B0604020202020204" pitchFamily="34" charset="0"/>
            </a:endParaRPr>
          </a:p>
          <a:p>
            <a:pPr>
              <a:buFontTx/>
              <a:buAutoNum type="arabicPeriod" startAt="4"/>
            </a:pPr>
            <a:r>
              <a:rPr lang="en-US" altLang="zh-CN" b="1" u="sng" dirty="0" smtClean="0">
                <a:solidFill>
                  <a:srgbClr val="000000"/>
                </a:solidFill>
                <a:latin typeface="Arial" panose="020B0604020202020204" pitchFamily="34" charset="0"/>
              </a:rPr>
              <a:t>negotiations </a:t>
            </a:r>
            <a:r>
              <a:rPr lang="en-US" altLang="zh-CN" b="1" dirty="0" smtClean="0">
                <a:solidFill>
                  <a:srgbClr val="000000"/>
                </a:solidFill>
                <a:latin typeface="Arial" panose="020B0604020202020204" pitchFamily="34" charset="0"/>
              </a:rPr>
              <a:t>            	 5. </a:t>
            </a:r>
            <a:r>
              <a:rPr lang="en-US" altLang="zh-CN" b="1" u="sng" dirty="0" smtClean="0">
                <a:solidFill>
                  <a:srgbClr val="000000"/>
                </a:solidFill>
                <a:latin typeface="Arial" panose="020B0604020202020204" pitchFamily="34" charset="0"/>
              </a:rPr>
              <a:t>thoughtful </a:t>
            </a:r>
            <a:r>
              <a:rPr lang="en-US" altLang="zh-CN" b="1" dirty="0" smtClean="0">
                <a:solidFill>
                  <a:srgbClr val="000000"/>
                </a:solidFill>
                <a:latin typeface="Arial" panose="020B0604020202020204" pitchFamily="34" charset="0"/>
              </a:rPr>
              <a:t>       	6. </a:t>
            </a:r>
            <a:r>
              <a:rPr lang="en-US" altLang="zh-CN" b="1" u="sng" dirty="0">
                <a:solidFill>
                  <a:srgbClr val="000000"/>
                </a:solidFill>
                <a:latin typeface="Arial" panose="020B0604020202020204" pitchFamily="34" charset="0"/>
              </a:rPr>
              <a:t>venue</a:t>
            </a:r>
            <a:endParaRPr lang="en-US" altLang="zh-CN" b="1"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 </a:t>
            </a:r>
            <a:r>
              <a:rPr lang="en-US" altLang="zh-CN" sz="2000" b="1" dirty="0">
                <a:solidFill>
                  <a:srgbClr val="0070C0"/>
                </a:solidFill>
                <a:latin typeface="Arial" panose="020B0604020202020204" pitchFamily="34" charset="0"/>
              </a:rPr>
              <a:t>Guide to Successful </a:t>
            </a:r>
            <a:r>
              <a:rPr lang="en-US" altLang="zh-CN" sz="2000" b="1" dirty="0">
                <a:solidFill>
                  <a:srgbClr val="0070C0"/>
                </a:solidFill>
                <a:latin typeface="Arial" panose="020B0604020202020204" pitchFamily="34" charset="0"/>
              </a:rPr>
              <a:t>Exhibition Planning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smtClean="0"/>
              <a:t>	As </a:t>
            </a:r>
            <a:r>
              <a:rPr lang="en-US" altLang="zh-CN" sz="1600" dirty="0"/>
              <a:t>with any organized event which involves schedules and deadlines, the planning of </a:t>
            </a:r>
            <a:r>
              <a:rPr lang="en-US" altLang="zh-CN" sz="1600" dirty="0" smtClean="0"/>
              <a:t>an exhibition </a:t>
            </a:r>
            <a:r>
              <a:rPr lang="en-US" altLang="zh-CN" sz="1600" dirty="0"/>
              <a:t>takes a lot of coordination and dedication to make it successful. There are </a:t>
            </a:r>
            <a:r>
              <a:rPr lang="en-US" altLang="zh-CN" sz="1600" dirty="0" smtClean="0"/>
              <a:t>various steps </a:t>
            </a:r>
            <a:r>
              <a:rPr lang="en-US" altLang="zh-CN" sz="1600" dirty="0"/>
              <a:t>that need to be completed.</a:t>
            </a:r>
            <a:endParaRPr lang="en-US" altLang="zh-CN" sz="1600" dirty="0"/>
          </a:p>
          <a:p>
            <a:pPr algn="just">
              <a:buNone/>
            </a:pPr>
            <a:r>
              <a:rPr lang="en-US" altLang="zh-CN" sz="1600" b="1" dirty="0">
                <a:solidFill>
                  <a:schemeClr val="accent1">
                    <a:lumMod val="50000"/>
                  </a:schemeClr>
                </a:solidFill>
              </a:rPr>
              <a:t>Setting Up a Planning Committee</a:t>
            </a:r>
            <a:endParaRPr lang="en-US" altLang="zh-CN" sz="1600" b="1" dirty="0">
              <a:solidFill>
                <a:schemeClr val="accent1">
                  <a:lumMod val="50000"/>
                </a:schemeClr>
              </a:solidFill>
            </a:endParaRPr>
          </a:p>
          <a:p>
            <a:pPr algn="just">
              <a:buNone/>
            </a:pPr>
            <a:r>
              <a:rPr lang="en-US" altLang="zh-CN" sz="1600" dirty="0" smtClean="0"/>
              <a:t>	The </a:t>
            </a:r>
            <a:r>
              <a:rPr lang="en-US" altLang="zh-CN" sz="1600" dirty="0"/>
              <a:t>first and most logical step in exhibition planning is assembling a team of people who</a:t>
            </a:r>
            <a:endParaRPr lang="en-US" altLang="zh-CN" sz="1600" dirty="0"/>
          </a:p>
          <a:p>
            <a:pPr algn="just">
              <a:buNone/>
            </a:pPr>
            <a:r>
              <a:rPr lang="en-US" altLang="zh-CN" sz="1600" dirty="0"/>
              <a:t>have the necessary skills and experience. Once you have assembled your team, the next step </a:t>
            </a:r>
            <a:r>
              <a:rPr lang="en-US" altLang="zh-CN" sz="1600" dirty="0" smtClean="0"/>
              <a:t>is to </a:t>
            </a:r>
            <a:r>
              <a:rPr lang="en-US" altLang="zh-CN" sz="1600" dirty="0"/>
              <a:t>1 </a:t>
            </a:r>
            <a:r>
              <a:rPr lang="en-US" altLang="zh-CN" sz="1600" dirty="0" smtClean="0"/>
              <a:t>________________ an </a:t>
            </a:r>
            <a:r>
              <a:rPr lang="en-US" altLang="zh-CN" sz="1600" dirty="0"/>
              <a:t>experienced exhibition coordinator.</a:t>
            </a:r>
            <a:endParaRPr lang="en-US" altLang="zh-CN" sz="1600" dirty="0"/>
          </a:p>
          <a:p>
            <a:pPr algn="just">
              <a:buNone/>
            </a:pPr>
            <a:r>
              <a:rPr lang="en-US" altLang="zh-CN" sz="1600" b="1" dirty="0">
                <a:solidFill>
                  <a:schemeClr val="accent1">
                    <a:lumMod val="50000"/>
                  </a:schemeClr>
                </a:solidFill>
              </a:rPr>
              <a:t>Planning a Budget</a:t>
            </a:r>
            <a:endParaRPr lang="en-US" altLang="zh-CN" sz="1600" b="1" dirty="0">
              <a:solidFill>
                <a:schemeClr val="accent1">
                  <a:lumMod val="50000"/>
                </a:schemeClr>
              </a:solidFill>
            </a:endParaRPr>
          </a:p>
          <a:p>
            <a:pPr algn="just">
              <a:buNone/>
            </a:pPr>
            <a:r>
              <a:rPr lang="en-US" altLang="zh-CN" sz="1600" dirty="0"/>
              <a:t>An exhibition budget should be prepared through a 2 ________________ </a:t>
            </a:r>
            <a:r>
              <a:rPr lang="en-US" altLang="zh-CN" sz="1600" dirty="0" smtClean="0"/>
              <a:t>process involving the </a:t>
            </a:r>
            <a:r>
              <a:rPr lang="en-US" altLang="zh-CN" sz="1600" dirty="0"/>
              <a:t>sponsor, planning committee and coordinator. A budget is a listing of all 3 </a:t>
            </a:r>
            <a:r>
              <a:rPr lang="en-US" altLang="zh-CN" sz="1600" dirty="0" smtClean="0"/>
              <a:t>___________________, funding </a:t>
            </a:r>
            <a:r>
              <a:rPr lang="en-US" altLang="zh-CN" sz="1600" dirty="0"/>
              <a:t>sources and projected revenue.</a:t>
            </a:r>
            <a:endParaRPr lang="en-US" altLang="zh-CN" sz="1600" dirty="0"/>
          </a:p>
        </p:txBody>
      </p:sp>
      <p:sp>
        <p:nvSpPr>
          <p:cNvPr id="3" name="矩形 2"/>
          <p:cNvSpPr/>
          <p:nvPr/>
        </p:nvSpPr>
        <p:spPr>
          <a:xfrm>
            <a:off x="976277" y="2949456"/>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appoint</a:t>
            </a:r>
            <a:r>
              <a:rPr lang="en-US" altLang="zh-CN" dirty="0" smtClean="0">
                <a:solidFill>
                  <a:srgbClr val="0070C0"/>
                </a:solidFill>
              </a:rPr>
              <a:t> </a:t>
            </a:r>
            <a:endParaRPr lang="zh-CN" altLang="en-US" dirty="0">
              <a:solidFill>
                <a:srgbClr val="0070C0"/>
              </a:solidFill>
            </a:endParaRPr>
          </a:p>
        </p:txBody>
      </p:sp>
      <p:sp>
        <p:nvSpPr>
          <p:cNvPr id="7" name="矩形 6"/>
          <p:cNvSpPr/>
          <p:nvPr/>
        </p:nvSpPr>
        <p:spPr>
          <a:xfrm>
            <a:off x="5386494" y="3486867"/>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thoughtful</a:t>
            </a:r>
            <a:r>
              <a:rPr lang="en-US" altLang="zh-CN" sz="1600" dirty="0">
                <a:solidFill>
                  <a:srgbClr val="0070C0"/>
                </a:solidFill>
                <a:latin typeface="Calibri" panose="020F0502020204030204" pitchFamily="34" charset="0"/>
                <a:ea typeface="宋体" panose="02010600030101010101" pitchFamily="2" charset="-122"/>
              </a:rPr>
              <a:t> </a:t>
            </a:r>
            <a:endParaRPr lang="zh-CN" altLang="en-US" sz="1600" dirty="0">
              <a:solidFill>
                <a:srgbClr val="0070C0"/>
              </a:solidFill>
              <a:latin typeface="Calibri" panose="020F0502020204030204" pitchFamily="34" charset="0"/>
              <a:ea typeface="宋体" panose="02010600030101010101" pitchFamily="2" charset="-122"/>
            </a:endParaRPr>
          </a:p>
        </p:txBody>
      </p:sp>
      <p:sp>
        <p:nvSpPr>
          <p:cNvPr id="8" name="矩形 7"/>
          <p:cNvSpPr/>
          <p:nvPr/>
        </p:nvSpPr>
        <p:spPr>
          <a:xfrm>
            <a:off x="6671869" y="3761873"/>
            <a:ext cx="2062556"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anticipated expenses</a:t>
            </a:r>
            <a:endParaRPr lang="zh-CN" altLang="en-US" sz="1600" dirty="0">
              <a:solidFill>
                <a:srgbClr val="0070C0"/>
              </a:solidFill>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 Guide to Successful Exhibition Planning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362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1">
                    <a:lumMod val="50000"/>
                  </a:schemeClr>
                </a:solidFill>
              </a:rPr>
              <a:t>Selecting a Venue and Negotiating Contracts</a:t>
            </a:r>
            <a:endParaRPr lang="en-US" altLang="zh-CN" sz="1600" b="1" dirty="0">
              <a:solidFill>
                <a:schemeClr val="accent1">
                  <a:lumMod val="50000"/>
                </a:schemeClr>
              </a:solidFill>
            </a:endParaRPr>
          </a:p>
          <a:p>
            <a:pPr algn="just">
              <a:buNone/>
            </a:pPr>
            <a:r>
              <a:rPr lang="en-US" altLang="zh-CN" sz="1600" dirty="0" smtClean="0"/>
              <a:t>	Choosing </a:t>
            </a:r>
            <a:r>
              <a:rPr lang="en-US" altLang="zh-CN" sz="1600" dirty="0"/>
              <a:t>a suitable 4 ________________ </a:t>
            </a:r>
            <a:r>
              <a:rPr lang="en-US" altLang="zh-CN" sz="1600" dirty="0" smtClean="0"/>
              <a:t>should </a:t>
            </a:r>
            <a:r>
              <a:rPr lang="en-US" altLang="zh-CN" sz="1600" dirty="0"/>
              <a:t>be arranged as early as possible in order </a:t>
            </a:r>
            <a:r>
              <a:rPr lang="en-US" altLang="zh-CN" sz="1600" dirty="0" smtClean="0"/>
              <a:t>to avoid </a:t>
            </a:r>
            <a:r>
              <a:rPr lang="en-US" altLang="zh-CN" sz="1600" dirty="0"/>
              <a:t>any last minute nightmare. The site should be located as centrally as possible with </a:t>
            </a:r>
            <a:r>
              <a:rPr lang="en-US" altLang="zh-CN" sz="1600" dirty="0" smtClean="0"/>
              <a:t>regard to </a:t>
            </a:r>
            <a:r>
              <a:rPr lang="en-US" altLang="zh-CN" sz="1600" dirty="0"/>
              <a:t>your target audience. After selecting, it is a good practice to enter into a formal </a:t>
            </a:r>
            <a:r>
              <a:rPr lang="en-US" altLang="zh-CN" sz="1600" dirty="0" smtClean="0"/>
              <a:t>contract agreement </a:t>
            </a:r>
            <a:r>
              <a:rPr lang="en-US" altLang="zh-CN" sz="1600" dirty="0"/>
              <a:t>with the venue, and the 5 ________________ </a:t>
            </a:r>
            <a:r>
              <a:rPr lang="en-US" altLang="zh-CN" sz="1600" dirty="0" smtClean="0"/>
              <a:t>should </a:t>
            </a:r>
            <a:r>
              <a:rPr lang="en-US" altLang="zh-CN" sz="1600" dirty="0"/>
              <a:t>be handled professionally.</a:t>
            </a:r>
            <a:endParaRPr lang="en-US" altLang="zh-CN" sz="1600" dirty="0"/>
          </a:p>
          <a:p>
            <a:pPr algn="just">
              <a:buNone/>
            </a:pPr>
            <a:r>
              <a:rPr lang="en-US" altLang="zh-CN" sz="1600" b="1" dirty="0">
                <a:solidFill>
                  <a:schemeClr val="accent1">
                    <a:lumMod val="50000"/>
                  </a:schemeClr>
                </a:solidFill>
              </a:rPr>
              <a:t>Sourcing Exhibitors</a:t>
            </a:r>
            <a:endParaRPr lang="en-US" altLang="zh-CN" sz="1600" b="1" dirty="0">
              <a:solidFill>
                <a:schemeClr val="accent1">
                  <a:lumMod val="50000"/>
                </a:schemeClr>
              </a:solidFill>
            </a:endParaRPr>
          </a:p>
          <a:p>
            <a:pPr algn="just">
              <a:buNone/>
            </a:pPr>
            <a:r>
              <a:rPr lang="en-US" altLang="zh-CN" sz="1600" dirty="0" smtClean="0"/>
              <a:t>	Next </a:t>
            </a:r>
            <a:r>
              <a:rPr lang="en-US" altLang="zh-CN" sz="1600" dirty="0"/>
              <a:t>in the planning process is finding potential exhibitors to take part in your show</a:t>
            </a:r>
            <a:r>
              <a:rPr lang="en-US" altLang="zh-CN" sz="1600" dirty="0" smtClean="0"/>
              <a:t>. Sending </a:t>
            </a:r>
            <a:r>
              <a:rPr lang="en-US" altLang="zh-CN" sz="1600" dirty="0"/>
              <a:t>out personal </a:t>
            </a:r>
            <a:r>
              <a:rPr lang="en-US" altLang="zh-CN" sz="1600" dirty="0" smtClean="0"/>
              <a:t>6 </a:t>
            </a:r>
            <a:r>
              <a:rPr lang="en-US" altLang="zh-CN" sz="1600" dirty="0"/>
              <a:t>________________</a:t>
            </a:r>
            <a:r>
              <a:rPr lang="en-US" altLang="zh-CN" sz="1600" dirty="0" smtClean="0"/>
              <a:t> </a:t>
            </a:r>
            <a:r>
              <a:rPr lang="en-US" altLang="zh-CN" sz="1600" dirty="0"/>
              <a:t>is probably the most effective way to go.</a:t>
            </a:r>
            <a:endParaRPr lang="en-US" altLang="zh-CN" sz="1600" dirty="0"/>
          </a:p>
          <a:p>
            <a:pPr algn="just">
              <a:buNone/>
            </a:pPr>
            <a:r>
              <a:rPr lang="en-US" altLang="zh-CN" sz="1600" b="1" dirty="0">
                <a:solidFill>
                  <a:schemeClr val="accent1">
                    <a:lumMod val="50000"/>
                  </a:schemeClr>
                </a:solidFill>
              </a:rPr>
              <a:t>Publicizing Your Exhibition</a:t>
            </a:r>
            <a:endParaRPr lang="en-US" altLang="zh-CN" sz="1600" b="1" dirty="0">
              <a:solidFill>
                <a:schemeClr val="accent1">
                  <a:lumMod val="50000"/>
                </a:schemeClr>
              </a:solidFill>
            </a:endParaRPr>
          </a:p>
          <a:p>
            <a:pPr algn="just">
              <a:buNone/>
            </a:pPr>
            <a:r>
              <a:rPr lang="en-US" altLang="zh-CN" sz="1600" dirty="0" smtClean="0"/>
              <a:t>	Publicity </a:t>
            </a:r>
            <a:r>
              <a:rPr lang="en-US" altLang="zh-CN" sz="1600" dirty="0"/>
              <a:t>is of utmost importance in the planning of an exhibition. A sure-fire way </a:t>
            </a:r>
            <a:r>
              <a:rPr lang="en-US" altLang="zh-CN" sz="1600" dirty="0" smtClean="0"/>
              <a:t>of increasing </a:t>
            </a:r>
            <a:r>
              <a:rPr lang="en-US" altLang="zh-CN" sz="1600" dirty="0"/>
              <a:t>the amount of interest in your show is to offer a diverse range of activities, such </a:t>
            </a:r>
            <a:r>
              <a:rPr lang="en-US" altLang="zh-CN" sz="1600" dirty="0" smtClean="0"/>
              <a:t>as seminars </a:t>
            </a:r>
            <a:r>
              <a:rPr lang="en-US" altLang="zh-CN" sz="1600" dirty="0"/>
              <a:t>and interactive workshops.</a:t>
            </a:r>
            <a:endParaRPr lang="en-US" altLang="zh-CN" sz="1600" dirty="0"/>
          </a:p>
        </p:txBody>
      </p:sp>
      <p:sp>
        <p:nvSpPr>
          <p:cNvPr id="3" name="矩形 2"/>
          <p:cNvSpPr/>
          <p:nvPr/>
        </p:nvSpPr>
        <p:spPr>
          <a:xfrm>
            <a:off x="3373414" y="1642027"/>
            <a:ext cx="1065654" cy="199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venue </a:t>
            </a:r>
            <a:endParaRPr lang="zh-CN" altLang="en-US" sz="1600" dirty="0">
              <a:solidFill>
                <a:srgbClr val="0070C0"/>
              </a:solidFill>
              <a:latin typeface="Calibri" panose="020F0502020204030204" pitchFamily="34" charset="0"/>
              <a:ea typeface="宋体" panose="02010600030101010101" pitchFamily="2" charset="-122"/>
            </a:endParaRPr>
          </a:p>
        </p:txBody>
      </p:sp>
      <p:sp>
        <p:nvSpPr>
          <p:cNvPr id="7" name="矩形 6"/>
          <p:cNvSpPr/>
          <p:nvPr/>
        </p:nvSpPr>
        <p:spPr>
          <a:xfrm>
            <a:off x="3777223" y="2416368"/>
            <a:ext cx="1397490" cy="1531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negotiations </a:t>
            </a:r>
            <a:endParaRPr lang="zh-CN" altLang="en-US" sz="1600" dirty="0">
              <a:solidFill>
                <a:srgbClr val="0070C0"/>
              </a:solidFill>
              <a:latin typeface="Calibri" panose="020F0502020204030204" pitchFamily="34" charset="0"/>
              <a:ea typeface="宋体" panose="02010600030101010101" pitchFamily="2" charset="-122"/>
            </a:endParaRPr>
          </a:p>
        </p:txBody>
      </p:sp>
      <p:sp>
        <p:nvSpPr>
          <p:cNvPr id="8" name="矩形 7"/>
          <p:cNvSpPr/>
          <p:nvPr/>
        </p:nvSpPr>
        <p:spPr>
          <a:xfrm>
            <a:off x="2603619" y="3207848"/>
            <a:ext cx="1452742" cy="1953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invitations</a:t>
            </a:r>
            <a:endParaRPr lang="zh-CN" altLang="en-US" sz="1600" dirty="0">
              <a:solidFill>
                <a:srgbClr val="0070C0"/>
              </a:solidFill>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12227"/>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247775" y="67347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 Guide to Successful Exhibition Planning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685800" y="1174406"/>
            <a:ext cx="6734175"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083550" cy="2616101"/>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2000" dirty="0">
                <a:solidFill>
                  <a:srgbClr val="000000"/>
                </a:solidFill>
                <a:latin typeface="Arial" panose="020B0604020202020204" pitchFamily="34" charset="0"/>
              </a:rPr>
              <a:t>1</a:t>
            </a:r>
            <a:r>
              <a:rPr lang="en-US" altLang="zh-CN" sz="1800" dirty="0">
                <a:solidFill>
                  <a:srgbClr val="000000"/>
                </a:solidFill>
                <a:latin typeface="Arial" panose="020B0604020202020204" pitchFamily="34" charset="0"/>
              </a:rPr>
              <a:t>.  What should be included in a budget?</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All anticipated expenses, funding sources and projected revenue.</a:t>
            </a:r>
            <a:endParaRPr lang="en-US" altLang="zh-CN" sz="1800" u="sng" dirty="0">
              <a:solidFill>
                <a:srgbClr val="000000"/>
              </a:solidFill>
              <a:latin typeface="Arial" panose="020B0604020202020204" pitchFamily="34" charset="0"/>
            </a:endParaRPr>
          </a:p>
          <a:p>
            <a:pPr algn="just">
              <a:buFontTx/>
              <a:buAutoNum type="arabicPeriod"/>
            </a:pP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What kind of place is suitable for an exhibition?</a:t>
            </a:r>
            <a:endParaRPr lang="en-US" altLang="zh-CN" sz="1800"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site should be located as centrally as possible with regards to your target audience.</a:t>
            </a:r>
            <a:endParaRPr lang="en-US" altLang="zh-CN" sz="1800" u="sng"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3. What is the most important thing in planning an exhibition?</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Publicity.</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blinds(horizontal)">
                                      <p:cBhvr>
                                        <p:cTn id="1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731721" y="1136149"/>
            <a:ext cx="7868084" cy="349617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dirty="0"/>
              <a:t>    </a:t>
            </a:r>
            <a:r>
              <a:rPr lang="en-US" altLang="zh-CN" sz="1800" b="1" dirty="0"/>
              <a:t>A  printed invitation or invitation email letter is a key business marketing tool that is typically used to invite clients or customers to participate in special business events.</a:t>
            </a:r>
            <a:endParaRPr lang="en-US" altLang="zh-CN" sz="1800" b="1" dirty="0"/>
          </a:p>
          <a:p>
            <a:pPr marL="60325" indent="269875" algn="just">
              <a:lnSpc>
                <a:spcPct val="80000"/>
              </a:lnSpc>
              <a:buFont typeface="Arial" panose="020B0604020202020204" pitchFamily="34" charset="0"/>
              <a:buNone/>
            </a:pPr>
            <a:r>
              <a:rPr lang="en-US" altLang="zh-CN" sz="1800" dirty="0"/>
              <a:t>   </a:t>
            </a:r>
            <a:endParaRPr lang="en-US" altLang="zh-CN" sz="1800" dirty="0"/>
          </a:p>
          <a:p>
            <a:pPr marL="60325" indent="269875" algn="just">
              <a:lnSpc>
                <a:spcPct val="80000"/>
              </a:lnSpc>
              <a:buFont typeface="Arial" panose="020B0604020202020204" pitchFamily="34" charset="0"/>
              <a:buNone/>
            </a:pPr>
            <a:r>
              <a:rPr lang="en-US" altLang="zh-CN" sz="1800" dirty="0"/>
              <a:t> It generally includes the following key elements:</a:t>
            </a:r>
            <a:endParaRPr lang="en-US" altLang="zh-CN" sz="1800" dirty="0"/>
          </a:p>
          <a:p>
            <a:pPr marL="60325" indent="269875" algn="just">
              <a:lnSpc>
                <a:spcPct val="80000"/>
              </a:lnSpc>
            </a:pPr>
            <a:r>
              <a:rPr lang="en-US" altLang="zh-CN" sz="1800" dirty="0"/>
              <a:t>date, venue, and time of the event</a:t>
            </a:r>
            <a:endParaRPr lang="en-US" altLang="zh-CN" sz="1800" dirty="0"/>
          </a:p>
          <a:p>
            <a:pPr marL="60325" indent="269875" algn="just">
              <a:lnSpc>
                <a:spcPct val="80000"/>
              </a:lnSpc>
            </a:pPr>
            <a:r>
              <a:rPr lang="en-US" altLang="zh-CN" sz="1800" dirty="0"/>
              <a:t>name of the person or organization sponsoring the event</a:t>
            </a:r>
            <a:endParaRPr lang="en-US" altLang="zh-CN" sz="1800" dirty="0"/>
          </a:p>
          <a:p>
            <a:pPr marL="60325" indent="269875" algn="just">
              <a:lnSpc>
                <a:spcPct val="80000"/>
              </a:lnSpc>
            </a:pPr>
            <a:r>
              <a:rPr lang="en-US" altLang="zh-CN" sz="1800" dirty="0"/>
              <a:t>people to be invited</a:t>
            </a:r>
            <a:endParaRPr lang="en-US" altLang="zh-CN" sz="1800" dirty="0"/>
          </a:p>
          <a:p>
            <a:pPr marL="60325" indent="269875" algn="just">
              <a:lnSpc>
                <a:spcPct val="80000"/>
              </a:lnSpc>
            </a:pPr>
            <a:r>
              <a:rPr lang="en-US" altLang="zh-CN" sz="1800" dirty="0"/>
              <a:t>type of the social event being held</a:t>
            </a:r>
            <a:endParaRPr lang="en-US" altLang="zh-CN" sz="1800" dirty="0"/>
          </a:p>
          <a:p>
            <a:pPr marL="60325" indent="269875" algn="just">
              <a:lnSpc>
                <a:spcPct val="80000"/>
              </a:lnSpc>
            </a:pPr>
            <a:r>
              <a:rPr lang="en-US" altLang="zh-CN" sz="1800" dirty="0"/>
              <a:t>deadline for application or reply </a:t>
            </a:r>
            <a:endParaRPr lang="en-US" altLang="zh-CN" sz="1800" dirty="0"/>
          </a:p>
          <a:p>
            <a:pPr marL="60325" indent="269875" algn="just">
              <a:lnSpc>
                <a:spcPct val="80000"/>
              </a:lnSpc>
            </a:pPr>
            <a:r>
              <a:rPr lang="en-US" altLang="zh-CN" sz="1800" dirty="0"/>
              <a:t>directions or a simple map if the location may be difficult to find</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pic>
        <p:nvPicPr>
          <p:cNvPr id="3" name="图片 2"/>
          <p:cNvPicPr>
            <a:picLocks noChangeAspect="1"/>
          </p:cNvPicPr>
          <p:nvPr/>
        </p:nvPicPr>
        <p:blipFill>
          <a:blip r:embed="rId1"/>
          <a:stretch>
            <a:fillRect/>
          </a:stretch>
        </p:blipFill>
        <p:spPr>
          <a:xfrm>
            <a:off x="2206624" y="906942"/>
            <a:ext cx="3983269" cy="4236558"/>
          </a:xfrm>
          <a:prstGeom prst="rect">
            <a:avLst/>
          </a:prstGeom>
        </p:spPr>
      </p:pic>
      <p:sp>
        <p:nvSpPr>
          <p:cNvPr id="4" name="TextBox 6"/>
          <p:cNvSpPr txBox="1">
            <a:spLocks noChangeArrowheads="1"/>
          </p:cNvSpPr>
          <p:nvPr/>
        </p:nvSpPr>
        <p:spPr bwMode="auto">
          <a:xfrm>
            <a:off x="3533775" y="530634"/>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1</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76301" y="106974"/>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30300" y="798728"/>
            <a:ext cx="71373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Fill in the form with the information from Sample 1.</a:t>
            </a:r>
            <a:endParaRPr lang="en-US" altLang="zh-CN" sz="2000" dirty="0">
              <a:solidFill>
                <a:srgbClr val="0070C0"/>
              </a:solidFill>
            </a:endParaRPr>
          </a:p>
        </p:txBody>
      </p:sp>
      <p:graphicFrame>
        <p:nvGraphicFramePr>
          <p:cNvPr id="3" name="Group 35"/>
          <p:cNvGraphicFramePr/>
          <p:nvPr/>
        </p:nvGraphicFramePr>
        <p:xfrm>
          <a:off x="332373" y="1500363"/>
          <a:ext cx="8373978" cy="3032166"/>
        </p:xfrm>
        <a:graphic>
          <a:graphicData uri="http://schemas.openxmlformats.org/drawingml/2006/table">
            <a:tbl>
              <a:tblPr/>
              <a:tblGrid>
                <a:gridCol w="3801477"/>
                <a:gridCol w="4572501"/>
              </a:tblGrid>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a:ln>
                            <a:noFill/>
                          </a:ln>
                          <a:solidFill>
                            <a:schemeClr val="tx1"/>
                          </a:solidFill>
                          <a:effectLst/>
                          <a:latin typeface="Calibri" panose="020F0502020204030204" pitchFamily="34" charset="0"/>
                          <a:ea typeface="宋体" panose="02010600030101010101" pitchFamily="2" charset="-122"/>
                        </a:rPr>
                        <a:t>Item</a:t>
                      </a:r>
                      <a:endParaRPr kumimoji="0" lang="zh-CN" altLang="en-US" sz="2500" b="1"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Content</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35327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Exhibition name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Date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City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Expected number of attendees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221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Priority deadline for booth application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70195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Exhibition rank</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4119986" y="1993259"/>
            <a:ext cx="4313545" cy="307777"/>
          </a:xfrm>
          <a:prstGeom prst="rect">
            <a:avLst/>
          </a:prstGeom>
          <a:noFill/>
        </p:spPr>
        <p:txBody>
          <a:bodyPr wrap="square" rtlCol="0">
            <a:spAutoFit/>
          </a:bodyPr>
          <a:lstStyle/>
          <a:p>
            <a:r>
              <a:rPr lang="en-US" altLang="zh-CN" dirty="0">
                <a:solidFill>
                  <a:srgbClr val="051F7C"/>
                </a:solidFill>
                <a:latin typeface="Arial" panose="020B0604020202020204" pitchFamily="34" charset="0"/>
              </a:rPr>
              <a:t>The 19th Qingdao International Furniture Fair</a:t>
            </a:r>
            <a:endParaRPr lang="en-US" altLang="zh-CN" dirty="0">
              <a:solidFill>
                <a:srgbClr val="051F7C"/>
              </a:solidFill>
              <a:latin typeface="Arial" panose="020B0604020202020204" pitchFamily="34" charset="0"/>
            </a:endParaRPr>
          </a:p>
        </p:txBody>
      </p:sp>
      <p:sp>
        <p:nvSpPr>
          <p:cNvPr id="5" name="文本框 4"/>
          <p:cNvSpPr txBox="1"/>
          <p:nvPr/>
        </p:nvSpPr>
        <p:spPr>
          <a:xfrm>
            <a:off x="4119986" y="2346941"/>
            <a:ext cx="3912261"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May 19-22, 2022</a:t>
            </a:r>
            <a:endParaRPr lang="zh-CN" altLang="en-US" dirty="0">
              <a:solidFill>
                <a:srgbClr val="051F7C"/>
              </a:solidFill>
              <a:latin typeface="Arial" panose="020B0604020202020204" pitchFamily="34" charset="0"/>
            </a:endParaRPr>
          </a:p>
        </p:txBody>
      </p:sp>
      <p:sp>
        <p:nvSpPr>
          <p:cNvPr id="6" name="文本框 5"/>
          <p:cNvSpPr txBox="1"/>
          <p:nvPr/>
        </p:nvSpPr>
        <p:spPr>
          <a:xfrm>
            <a:off x="4119986" y="2725671"/>
            <a:ext cx="2872871"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Qingdao</a:t>
            </a:r>
            <a:endParaRPr lang="zh-CN" altLang="en-US" dirty="0">
              <a:solidFill>
                <a:srgbClr val="051F7C"/>
              </a:solidFill>
              <a:latin typeface="Arial" panose="020B0604020202020204" pitchFamily="34" charset="0"/>
            </a:endParaRPr>
          </a:p>
        </p:txBody>
      </p:sp>
      <p:sp>
        <p:nvSpPr>
          <p:cNvPr id="8" name="文本框 7"/>
          <p:cNvSpPr txBox="1"/>
          <p:nvPr/>
        </p:nvSpPr>
        <p:spPr>
          <a:xfrm>
            <a:off x="4119986" y="3061708"/>
            <a:ext cx="2261079"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Over 350,000</a:t>
            </a:r>
            <a:endParaRPr lang="zh-CN" altLang="en-US" dirty="0">
              <a:solidFill>
                <a:srgbClr val="051F7C"/>
              </a:solidFill>
              <a:latin typeface="Arial" panose="020B0604020202020204" pitchFamily="34" charset="0"/>
            </a:endParaRPr>
          </a:p>
        </p:txBody>
      </p:sp>
      <p:sp>
        <p:nvSpPr>
          <p:cNvPr id="9" name="文本框 8"/>
          <p:cNvSpPr txBox="1"/>
          <p:nvPr/>
        </p:nvSpPr>
        <p:spPr>
          <a:xfrm>
            <a:off x="4119986" y="3427306"/>
            <a:ext cx="2951812"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The end of March, 2022</a:t>
            </a:r>
            <a:endParaRPr lang="zh-CN" altLang="en-US" dirty="0">
              <a:solidFill>
                <a:srgbClr val="051F7C"/>
              </a:solidFill>
              <a:latin typeface="Arial" panose="020B0604020202020204" pitchFamily="34" charset="0"/>
            </a:endParaRPr>
          </a:p>
        </p:txBody>
      </p:sp>
      <p:sp>
        <p:nvSpPr>
          <p:cNvPr id="10" name="文本框 9"/>
          <p:cNvSpPr txBox="1"/>
          <p:nvPr/>
        </p:nvSpPr>
        <p:spPr>
          <a:xfrm>
            <a:off x="4156167" y="3952356"/>
            <a:ext cx="4241182" cy="523220"/>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The highest profile fairs of its kind in the furniture and interior decoration fields in Asia</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74713" y="128903"/>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648075" y="742890"/>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2</a:t>
            </a:r>
            <a:endParaRPr lang="zh-CN" altLang="en-US" sz="2000" b="1" dirty="0">
              <a:solidFill>
                <a:srgbClr val="0070C0"/>
              </a:solidFill>
              <a:latin typeface="Arial" panose="020B0604020202020204" pitchFamily="34" charset="0"/>
            </a:endParaRPr>
          </a:p>
        </p:txBody>
      </p:sp>
      <p:pic>
        <p:nvPicPr>
          <p:cNvPr id="5" name="图片 4"/>
          <p:cNvPicPr>
            <a:picLocks noChangeAspect="1"/>
          </p:cNvPicPr>
          <p:nvPr/>
        </p:nvPicPr>
        <p:blipFill>
          <a:blip r:embed="rId1"/>
          <a:stretch>
            <a:fillRect/>
          </a:stretch>
        </p:blipFill>
        <p:spPr>
          <a:xfrm>
            <a:off x="1334900" y="1179631"/>
            <a:ext cx="6799450" cy="3489089"/>
          </a:xfrm>
          <a:prstGeom prst="rect">
            <a:avLst/>
          </a:prstGeom>
        </p:spPr>
      </p:pic>
      <p:sp>
        <p:nvSpPr>
          <p:cNvPr id="6" name="矩形 5"/>
          <p:cNvSpPr/>
          <p:nvPr/>
        </p:nvSpPr>
        <p:spPr>
          <a:xfrm>
            <a:off x="6800850" y="1143000"/>
            <a:ext cx="1428750" cy="1076325"/>
          </a:xfrm>
          <a:prstGeom prst="rect">
            <a:avLst/>
          </a:prstGeom>
          <a:solidFill>
            <a:schemeClr val="bg1"/>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0125" y="135549"/>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88051" y="878181"/>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Fill in the form with the information from Sample 2.</a:t>
            </a:r>
            <a:endParaRPr lang="en-US" altLang="zh-CN" sz="2000" dirty="0">
              <a:solidFill>
                <a:srgbClr val="0070C0"/>
              </a:solidFill>
            </a:endParaRPr>
          </a:p>
        </p:txBody>
      </p:sp>
      <p:graphicFrame>
        <p:nvGraphicFramePr>
          <p:cNvPr id="3" name="Group 35"/>
          <p:cNvGraphicFramePr/>
          <p:nvPr/>
        </p:nvGraphicFramePr>
        <p:xfrm>
          <a:off x="332072" y="1636911"/>
          <a:ext cx="8374279" cy="2550909"/>
        </p:xfrm>
        <a:graphic>
          <a:graphicData uri="http://schemas.openxmlformats.org/drawingml/2006/table">
            <a:tbl>
              <a:tblPr/>
              <a:tblGrid>
                <a:gridCol w="3176336"/>
                <a:gridCol w="5197943"/>
              </a:tblGrid>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a:ln>
                            <a:noFill/>
                          </a:ln>
                          <a:solidFill>
                            <a:schemeClr val="tx1"/>
                          </a:solidFill>
                          <a:effectLst/>
                          <a:latin typeface="Calibri" panose="020F0502020204030204" pitchFamily="34" charset="0"/>
                          <a:ea typeface="宋体" panose="02010600030101010101" pitchFamily="2" charset="-122"/>
                        </a:rPr>
                        <a:t>Item</a:t>
                      </a:r>
                      <a:endParaRPr kumimoji="0" lang="zh-CN" altLang="en-US" sz="2500" b="1"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Content</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35327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Exhibition name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Date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venue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54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Purpose of exhibition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15753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Booth number</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3591816" y="2144564"/>
            <a:ext cx="4256236"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The Garment Technology Expo</a:t>
            </a:r>
            <a:endParaRPr lang="zh-CN" altLang="en-US" dirty="0">
              <a:solidFill>
                <a:srgbClr val="051F7C"/>
              </a:solidFill>
              <a:latin typeface="Arial" panose="020B0604020202020204" pitchFamily="34" charset="0"/>
            </a:endParaRPr>
          </a:p>
        </p:txBody>
      </p:sp>
      <p:sp>
        <p:nvSpPr>
          <p:cNvPr id="5" name="文本框 4"/>
          <p:cNvSpPr txBox="1"/>
          <p:nvPr/>
        </p:nvSpPr>
        <p:spPr>
          <a:xfrm>
            <a:off x="3591816" y="2503184"/>
            <a:ext cx="3019493"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Sept. 3 to 6, 2023</a:t>
            </a:r>
            <a:endParaRPr lang="zh-CN" altLang="en-US" dirty="0">
              <a:solidFill>
                <a:srgbClr val="051F7C"/>
              </a:solidFill>
              <a:latin typeface="Arial" panose="020B0604020202020204" pitchFamily="34" charset="0"/>
            </a:endParaRPr>
          </a:p>
        </p:txBody>
      </p:sp>
      <p:sp>
        <p:nvSpPr>
          <p:cNvPr id="6" name="文本框 5"/>
          <p:cNvSpPr txBox="1"/>
          <p:nvPr/>
        </p:nvSpPr>
        <p:spPr>
          <a:xfrm>
            <a:off x="3591816" y="2884813"/>
            <a:ext cx="4414118"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NSIC Exhibition Complex, New Delhi, India</a:t>
            </a:r>
            <a:endParaRPr lang="zh-CN" altLang="en-US" dirty="0">
              <a:solidFill>
                <a:srgbClr val="051F7C"/>
              </a:solidFill>
              <a:latin typeface="Arial" panose="020B0604020202020204" pitchFamily="34" charset="0"/>
            </a:endParaRPr>
          </a:p>
        </p:txBody>
      </p:sp>
      <p:sp>
        <p:nvSpPr>
          <p:cNvPr id="8" name="文本框 7"/>
          <p:cNvSpPr txBox="1"/>
          <p:nvPr/>
        </p:nvSpPr>
        <p:spPr>
          <a:xfrm>
            <a:off x="3591816" y="3261949"/>
            <a:ext cx="4953548" cy="523220"/>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To provide an opportunity for everybody who is interested in </a:t>
            </a:r>
            <a:r>
              <a:rPr lang="en-US" altLang="zh-CN" dirty="0" err="1">
                <a:solidFill>
                  <a:srgbClr val="051F7C"/>
                </a:solidFill>
                <a:latin typeface="Arial" panose="020B0604020202020204" pitchFamily="34" charset="0"/>
              </a:rPr>
              <a:t>Hark’s</a:t>
            </a:r>
            <a:r>
              <a:rPr lang="en-US" altLang="zh-CN" dirty="0">
                <a:solidFill>
                  <a:srgbClr val="051F7C"/>
                </a:solidFill>
                <a:latin typeface="Arial" panose="020B0604020202020204" pitchFamily="34" charset="0"/>
              </a:rPr>
              <a:t> products to interact with one another</a:t>
            </a:r>
            <a:endParaRPr lang="zh-CN" altLang="en-US" dirty="0">
              <a:solidFill>
                <a:srgbClr val="051F7C"/>
              </a:solidFill>
              <a:latin typeface="Arial" panose="020B0604020202020204" pitchFamily="34" charset="0"/>
            </a:endParaRPr>
          </a:p>
        </p:txBody>
      </p:sp>
      <p:sp>
        <p:nvSpPr>
          <p:cNvPr id="9" name="文本框 8"/>
          <p:cNvSpPr txBox="1"/>
          <p:nvPr/>
        </p:nvSpPr>
        <p:spPr>
          <a:xfrm>
            <a:off x="3637866" y="3880043"/>
            <a:ext cx="3479982" cy="307777"/>
          </a:xfrm>
          <a:prstGeom prst="rect">
            <a:avLst/>
          </a:prstGeom>
          <a:noFill/>
        </p:spPr>
        <p:txBody>
          <a:bodyPr wrap="square" rtlCol="0">
            <a:spAutoFit/>
          </a:bodyPr>
          <a:lstStyle/>
          <a:p>
            <a:pPr lvl="0" defTabSz="914400" fontAlgn="base">
              <a:spcBef>
                <a:spcPct val="0"/>
              </a:spcBef>
              <a:spcAft>
                <a:spcPct val="0"/>
              </a:spcAft>
            </a:pPr>
            <a:r>
              <a:rPr lang="en-US" altLang="zh-CN" dirty="0">
                <a:solidFill>
                  <a:srgbClr val="051F7C"/>
                </a:solidFill>
                <a:latin typeface="Arial" panose="020B0604020202020204" pitchFamily="34" charset="0"/>
              </a:rPr>
              <a:t>W408, W409</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781799"/>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Lily Wang and Charles Zhang:</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Chris’ colleagues in the Sales and Marketing  Department</a:t>
            </a:r>
            <a:endParaRPr lang="zh-CN" altLang="en-US" sz="2000" dirty="0"/>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pic>
        <p:nvPicPr>
          <p:cNvPr id="6" name="Unit 1 Part 1 Dialog 1">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539999" y="4091770"/>
            <a:ext cx="4064000" cy="352425"/>
          </a:xfrm>
          <a:prstGeom prst="rect">
            <a:avLst/>
          </a:prstGeom>
        </p:spPr>
      </p:pic>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6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689099"/>
            <a:ext cx="8044214" cy="325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which features a wide spectrum of light-industry products.</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2.   We will choose a suitable time for the show.</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3.   It is the best time slot before the launch of major trade fairs.</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4.  The suppliers can accommodate the buyers’ needs.</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5.   … which gather a large number of buyers in the region for sourcing products.</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6.   As the consumer products cycle shortens, international buyers are now sourcing more frequently.</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201051" y="873156"/>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6" name="内容占位符 4"/>
          <p:cNvSpPr/>
          <p:nvPr/>
        </p:nvSpPr>
        <p:spPr bwMode="auto">
          <a:xfrm>
            <a:off x="971549" y="898166"/>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85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Morning everyone. You know we will organize a new trade fair—Asia Spring Fair, </a:t>
            </a:r>
            <a:r>
              <a:rPr lang="en-US" altLang="zh-CN" sz="1600" u="sng" dirty="0">
                <a:latin typeface="Arial" panose="020B0604020202020204" pitchFamily="34" charset="0"/>
              </a:rPr>
              <a:t>which features a wide spectrum of light-industry products</a:t>
            </a:r>
            <a:r>
              <a:rPr lang="en-US" altLang="zh-CN" sz="1600" dirty="0">
                <a:latin typeface="Arial" panose="020B0604020202020204" pitchFamily="34" charset="0"/>
              </a:rPr>
              <a:t>. And today </a:t>
            </a:r>
            <a:r>
              <a:rPr lang="en-US" altLang="zh-CN" sz="1600" u="sng" dirty="0">
                <a:latin typeface="Arial" panose="020B0604020202020204" pitchFamily="34" charset="0"/>
              </a:rPr>
              <a:t>we will choose a suitable time for the show</a:t>
            </a:r>
            <a:r>
              <a:rPr lang="en-US" altLang="zh-CN" sz="1600" dirty="0">
                <a:latin typeface="Arial" panose="020B0604020202020204" pitchFamily="34" charset="0"/>
              </a:rPr>
              <a:t>. Lily, please take meeting minutes.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OK.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a:t>
            </a:r>
            <a:r>
              <a:rPr lang="en-US" altLang="zh-CN" sz="1600" dirty="0">
                <a:latin typeface="Arial" panose="020B0604020202020204" pitchFamily="34" charset="0"/>
              </a:rPr>
              <a:t> Organizing a new show is really hard, because few people want to attend a new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 know. That’s why we should choose an appropriate time and venue.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a:t>
            </a:r>
            <a:r>
              <a:rPr lang="en-US" altLang="zh-CN" sz="1600" dirty="0">
                <a:latin typeface="Arial" panose="020B0604020202020204" pitchFamily="34" charset="0"/>
              </a:rPr>
              <a:t> As the name is Spring Fair, what do you think of the middle of March?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I’m afraid it will be too late. I prefer late February.</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Lily: </a:t>
            </a:r>
            <a:r>
              <a:rPr lang="en-US" altLang="zh-CN" sz="1600" dirty="0">
                <a:latin typeface="Arial" panose="020B0604020202020204" pitchFamily="34" charset="0"/>
                <a:sym typeface="+mn-ea"/>
              </a:rPr>
              <a:t>But the traditional Chinese Spring Festival will be in February. How about the middle of January? I think </a:t>
            </a:r>
            <a:r>
              <a:rPr lang="en-US" altLang="zh-CN" sz="1600" u="sng" dirty="0">
                <a:latin typeface="Arial" panose="020B0604020202020204" pitchFamily="34" charset="0"/>
                <a:sym typeface="+mn-ea"/>
              </a:rPr>
              <a:t>it is the best time slot before the launch of major trade fairs</a:t>
            </a:r>
            <a:r>
              <a:rPr lang="en-US" altLang="zh-CN" sz="1600" dirty="0">
                <a:latin typeface="Arial" panose="020B0604020202020204" pitchFamily="34" charset="0"/>
                <a:sym typeface="+mn-ea"/>
              </a:rPr>
              <a:t> in Europe and the United States.</a:t>
            </a:r>
            <a:endParaRPr lang="en-US" altLang="zh-CN" sz="1600" dirty="0">
              <a:latin typeface="Arial" panose="020B0604020202020204" pitchFamily="34" charset="0"/>
            </a:endParaRPr>
          </a:p>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Sounds good. </a:t>
            </a:r>
            <a:r>
              <a:rPr lang="en-US" altLang="zh-CN" sz="1600" u="sng" dirty="0">
                <a:latin typeface="Arial" panose="020B0604020202020204" pitchFamily="34" charset="0"/>
              </a:rPr>
              <a:t>The suppliers can accommodate the buyers’ needs.</a:t>
            </a:r>
            <a:r>
              <a:rPr lang="en-US" altLang="zh-CN" sz="1600" dirty="0">
                <a:latin typeface="Arial" panose="020B0604020202020204" pitchFamily="34" charset="0"/>
              </a:rPr>
              <a:t> </a:t>
            </a:r>
            <a:endParaRPr lang="en-US" altLang="zh-CN" sz="1600" dirty="0">
              <a:latin typeface="Arial" panose="020B0604020202020204" pitchFamily="34" charset="0"/>
            </a:endParaRPr>
          </a:p>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a:t>
            </a:r>
            <a:r>
              <a:rPr lang="en-US" altLang="zh-CN" sz="1600" dirty="0">
                <a:latin typeface="Arial" panose="020B0604020202020204" pitchFamily="34" charset="0"/>
              </a:rPr>
              <a:t> I agree. And there are many similarly themed trade shows held in Asia during January, </a:t>
            </a:r>
            <a:r>
              <a:rPr lang="en-US" altLang="zh-CN" sz="1600" u="sng" dirty="0">
                <a:latin typeface="Arial" panose="020B0604020202020204" pitchFamily="34" charset="0"/>
              </a:rPr>
              <a:t>which gather a large number of buyers in the region for sourcing products</a:t>
            </a:r>
            <a:r>
              <a:rPr lang="en-US" altLang="zh-CN" sz="1600" dirty="0">
                <a:latin typeface="Arial" panose="020B0604020202020204" pitchFamily="34" charset="0"/>
              </a:rPr>
              <a:t>. </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Yes. </a:t>
            </a:r>
            <a:r>
              <a:rPr lang="en-US" altLang="zh-CN" sz="1600" u="sng" dirty="0">
                <a:latin typeface="Arial" panose="020B0604020202020204" pitchFamily="34" charset="0"/>
              </a:rPr>
              <a:t>As the consumer products cycle shortens, international buyers are now sourcing more frequently.</a:t>
            </a:r>
            <a:r>
              <a:rPr lang="en-US" altLang="zh-CN" sz="1600" dirty="0">
                <a:latin typeface="Arial" panose="020B0604020202020204" pitchFamily="34" charset="0"/>
              </a:rPr>
              <a:t> And January is the best timing for manufacturers to meet new buyers from around the globe. </a:t>
            </a:r>
            <a:endParaRPr lang="en-US" altLang="zh-CN" sz="1600" dirty="0">
              <a:latin typeface="Arial" panose="020B0604020202020204" pitchFamily="34" charset="0"/>
            </a:endParaRPr>
          </a:p>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Don’t forget an old Chinese saying—A year’s plan starts with spring. January is the beginning of the year, which provides buyers the most ideal time slot to source the latest products of the year. </a:t>
            </a:r>
            <a:endParaRPr lang="en-US" altLang="zh-CN" sz="1600" dirty="0">
              <a:latin typeface="Arial" panose="020B0604020202020204" pitchFamily="34" charset="0"/>
            </a:endParaRPr>
          </a:p>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Great. You should write down this sentence in our prospectus to promote our show. </a:t>
            </a:r>
            <a:endParaRPr lang="en-US" altLang="zh-CN" sz="1600" dirty="0">
              <a:latin typeface="Arial" panose="020B0604020202020204" pitchFamily="34" charset="0"/>
            </a:endParaRPr>
          </a:p>
          <a:p>
            <a:pPr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No problem. </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71549" y="95733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448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919816" y="1395020"/>
            <a:ext cx="7442233" cy="3523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3000" dirty="0">
              <a:latin typeface="Arial" panose="020B0604020202020204" pitchFamily="34" charset="0"/>
            </a:endParaRPr>
          </a:p>
          <a:p>
            <a:pPr>
              <a:buFont typeface="Wingdings" panose="05000000000000000000" pitchFamily="2" charset="2"/>
              <a:buChar char="Ø"/>
            </a:pPr>
            <a:r>
              <a:rPr lang="en-US" altLang="zh-CN" sz="1800" dirty="0">
                <a:latin typeface="Arial" panose="020B0604020202020204" pitchFamily="34" charset="0"/>
              </a:rPr>
              <a:t>spectrum: </a:t>
            </a:r>
            <a:r>
              <a:rPr lang="zh-CN" altLang="en-US" sz="1800" dirty="0">
                <a:latin typeface="Arial" panose="020B0604020202020204" pitchFamily="34" charset="0"/>
              </a:rPr>
              <a:t>系列，幅度，范围</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light-industry: </a:t>
            </a:r>
            <a:r>
              <a:rPr lang="zh-CN" altLang="en-US" sz="1800" dirty="0">
                <a:latin typeface="Arial" panose="020B0604020202020204" pitchFamily="34" charset="0"/>
              </a:rPr>
              <a:t>轻工业</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(meeting) minutes: </a:t>
            </a:r>
            <a:r>
              <a:rPr lang="zh-CN" altLang="en-US" sz="1800" dirty="0">
                <a:latin typeface="Arial" panose="020B0604020202020204" pitchFamily="34" charset="0"/>
              </a:rPr>
              <a:t>会议记录</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time slot: </a:t>
            </a:r>
            <a:r>
              <a:rPr lang="zh-CN" altLang="en-US" sz="1800" dirty="0">
                <a:latin typeface="Arial" panose="020B0604020202020204" pitchFamily="34" charset="0"/>
              </a:rPr>
              <a:t>时间空挡</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accommodate: </a:t>
            </a:r>
            <a:r>
              <a:rPr lang="zh-CN" altLang="en-US" sz="1800" dirty="0">
                <a:latin typeface="Arial" panose="020B0604020202020204" pitchFamily="34" charset="0"/>
              </a:rPr>
              <a:t>适应，顾及</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source: </a:t>
            </a:r>
            <a:r>
              <a:rPr lang="zh-CN" altLang="en-US" sz="1800" dirty="0">
                <a:latin typeface="Arial" panose="020B0604020202020204" pitchFamily="34" charset="0"/>
              </a:rPr>
              <a:t>购进，采购</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A year’s plan starts with spring.</a:t>
            </a:r>
            <a:r>
              <a:rPr lang="zh-CN" altLang="en-US" sz="1800" dirty="0">
                <a:latin typeface="Arial" panose="020B0604020202020204" pitchFamily="34" charset="0"/>
              </a:rPr>
              <a:t>一年之计在于春</a:t>
            </a: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prospectus: </a:t>
            </a:r>
            <a:r>
              <a:rPr lang="zh-CN" altLang="en-US" sz="1800" dirty="0">
                <a:latin typeface="Arial" panose="020B0604020202020204" pitchFamily="34" charset="0"/>
              </a:rPr>
              <a:t>展会宣传书</a:t>
            </a:r>
            <a:endParaRPr lang="zh-CN" altLang="en-US"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201051" y="86395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4"/>
          <p:cNvSpPr/>
          <p:nvPr/>
        </p:nvSpPr>
        <p:spPr bwMode="auto">
          <a:xfrm>
            <a:off x="1085849" y="93743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00724" y="97664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time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24851" y="925409"/>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Lily Wang and Charles Zhang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460500"/>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Lily Wang and Charles Zhang:</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t> Chris’ colleagues in the Sales and Marketing  Department</a:t>
            </a:r>
            <a:endParaRPr lang="zh-CN" altLang="en-US" sz="2000" dirty="0"/>
          </a:p>
        </p:txBody>
      </p:sp>
      <p:sp>
        <p:nvSpPr>
          <p:cNvPr id="4"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pic>
        <p:nvPicPr>
          <p:cNvPr id="6" name="Unit 1 Part 1 Dialog 2">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539999" y="4127658"/>
            <a:ext cx="4064000" cy="238125"/>
          </a:xfrm>
          <a:prstGeom prst="rect">
            <a:avLst/>
          </a:prstGeom>
        </p:spPr>
      </p:pic>
      <p:sp>
        <p:nvSpPr>
          <p:cNvPr id="3" name="内容占位符 4"/>
          <p:cNvSpPr/>
          <p:nvPr/>
        </p:nvSpPr>
        <p:spPr bwMode="auto">
          <a:xfrm>
            <a:off x="1046848" y="99679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45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906429"/>
            <a:ext cx="8044214" cy="2611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Location, of course, is a top priority. It is a magnificent, multiuse venue located right in the heart of Hong Kong.</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2.   The closer the venue is to such places, the easier it will be for people to come to the exhibition.</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3.   Adjacent and linked to the HKCEC there are two world-class hotels.</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4.   As far as facilities and infrastructural capabilities are concerned, I think…</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89925" y="767635"/>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6" name="内容占位符 4"/>
          <p:cNvSpPr/>
          <p:nvPr/>
        </p:nvSpPr>
        <p:spPr bwMode="auto">
          <a:xfrm>
            <a:off x="1089925" y="85433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Last meeting was really productive and effective. We decided the time of the new Spring Fair, and today we will discuss the venue of the fair.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 </a:t>
            </a:r>
            <a:r>
              <a:rPr lang="en-US" altLang="zh-CN" sz="1600" dirty="0">
                <a:latin typeface="Arial" panose="020B0604020202020204" pitchFamily="34" charset="0"/>
              </a:rPr>
              <a:t>We will organize it in Hong Kong SAR, right?</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Sure. That means we have two options—Hong Kong Convention and Exhibition Center, or HKCEC, and AsiaWorld-Expo.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a:t>
            </a:r>
            <a:r>
              <a:rPr lang="en-US" altLang="zh-CN" sz="1600" dirty="0">
                <a:latin typeface="Arial" panose="020B0604020202020204" pitchFamily="34" charset="0"/>
              </a:rPr>
              <a:t> I think the former is better.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OK. Tell us your reason.</a:t>
            </a:r>
            <a:endParaRPr lang="en-US" altLang="zh-CN" sz="1600" dirty="0">
              <a:latin typeface="Arial" panose="020B0604020202020204" pitchFamily="34" charset="0"/>
            </a:endParaRPr>
          </a:p>
        </p:txBody>
      </p:sp>
      <p:sp>
        <p:nvSpPr>
          <p:cNvPr id="3"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46848" y="99679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5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a:t>
            </a:r>
            <a:r>
              <a:rPr lang="en-US" altLang="zh-CN" sz="1600" dirty="0">
                <a:latin typeface="Arial" panose="020B0604020202020204" pitchFamily="34" charset="0"/>
              </a:rPr>
              <a:t> </a:t>
            </a:r>
            <a:r>
              <a:rPr lang="en-US" altLang="zh-CN" sz="1600" u="sng" dirty="0">
                <a:latin typeface="Arial" panose="020B0604020202020204" pitchFamily="34" charset="0"/>
              </a:rPr>
              <a:t>Location, of course, is a top priority. It is a magnificent, multiuse venue located right in the heart of Hong Kong</a:t>
            </a:r>
            <a:r>
              <a:rPr lang="en-US" altLang="zh-CN" sz="1600" dirty="0">
                <a:latin typeface="Arial" panose="020B0604020202020204" pitchFamily="34" charset="0"/>
              </a:rPr>
              <a:t> on the famous Victoria Harbor.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However, location is not just important for the venue itself, but for its distance from such things as airports, bus stations, and the train stations. </a:t>
            </a:r>
            <a:r>
              <a:rPr lang="en-US" altLang="zh-CN" sz="1600" u="sng" dirty="0">
                <a:latin typeface="Arial" panose="020B0604020202020204" pitchFamily="34" charset="0"/>
              </a:rPr>
              <a:t>The closer the venue is to such places, the easier it will be for people to come to the exhibition.</a:t>
            </a:r>
            <a:r>
              <a:rPr lang="en-US" altLang="zh-CN" sz="1600" dirty="0">
                <a:latin typeface="Arial" panose="020B0604020202020204" pitchFamily="34" charset="0"/>
              </a:rPr>
              <a:t> So, I think AsiaWorld-Expo is better.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AsiaWorld-Expo is located right next to the Hong Kong International Airport and at the center of an efficient air, land and marine transportation network.</a:t>
            </a:r>
            <a:endParaRPr lang="en-US" altLang="zh-CN" sz="1600" dirty="0">
              <a:latin typeface="Arial" panose="020B0604020202020204" pitchFamily="34" charset="0"/>
            </a:endParaRPr>
          </a:p>
        </p:txBody>
      </p:sp>
      <p:sp>
        <p:nvSpPr>
          <p:cNvPr id="3"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46848" y="99679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767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And it boasts an in-venue MTR station.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Charles: </a:t>
            </a:r>
            <a:r>
              <a:rPr lang="en-US" altLang="zh-CN" sz="1600" dirty="0">
                <a:latin typeface="Arial" panose="020B0604020202020204" pitchFamily="34" charset="0"/>
              </a:rPr>
              <a:t>I agree. But distance from hotels is another thing we should consider. </a:t>
            </a:r>
            <a:r>
              <a:rPr lang="en-US" altLang="zh-CN" sz="1600" u="sng" dirty="0">
                <a:latin typeface="Arial" panose="020B0604020202020204" pitchFamily="34" charset="0"/>
              </a:rPr>
              <a:t>Adjacent and linked to the HKCEC there are two world-class hotels</a:t>
            </a:r>
            <a:r>
              <a:rPr lang="en-US" altLang="zh-CN" sz="1600" dirty="0">
                <a:latin typeface="Arial" panose="020B0604020202020204" pitchFamily="34" charset="0"/>
              </a:rPr>
              <a:t> and there are over 6,000 rooms within walking distance.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What’s more, it is one of the largest multiuse venues in Asia and continues to be a globally recognized landmark in Hong Kong.</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a:t>
            </a:r>
            <a:r>
              <a:rPr lang="en-US" altLang="zh-CN" sz="1600" dirty="0">
                <a:latin typeface="Arial" panose="020B0604020202020204" pitchFamily="34" charset="0"/>
              </a:rPr>
              <a:t> Our fair attracts international exhibitors and buyers. It is desirable that a trade fair venue should be closer to the airport. AsiaWorld-Expo’s good location and facilities will create a great atmosphere to both exhibitors and buyers.</a:t>
            </a:r>
            <a:endParaRPr lang="en-US" altLang="zh-CN" sz="1600" dirty="0">
              <a:latin typeface="Arial" panose="020B0604020202020204" pitchFamily="34" charset="0"/>
            </a:endParaRPr>
          </a:p>
        </p:txBody>
      </p:sp>
      <p:sp>
        <p:nvSpPr>
          <p:cNvPr id="3"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46848" y="99679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5" y="1890395"/>
            <a:ext cx="7791450" cy="25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a:t>
            </a:r>
            <a:r>
              <a:rPr lang="en-US" altLang="zh-CN" sz="1600" u="sng" dirty="0">
                <a:latin typeface="Arial" panose="020B0604020202020204" pitchFamily="34" charset="0"/>
              </a:rPr>
              <a:t>As far as facilities and infrastructural capabilities are concerned, I think</a:t>
            </a:r>
            <a:r>
              <a:rPr lang="en-US" altLang="zh-CN" sz="1600" dirty="0">
                <a:latin typeface="Arial" panose="020B0604020202020204" pitchFamily="34" charset="0"/>
              </a:rPr>
              <a:t> both of them are great. When choosing a location for the exhibition, don’t forget the budget and availability.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Lily: </a:t>
            </a:r>
            <a:r>
              <a:rPr lang="en-US" altLang="zh-CN" sz="1600" dirty="0">
                <a:latin typeface="Arial" panose="020B0604020202020204" pitchFamily="34" charset="0"/>
              </a:rPr>
              <a:t>Right. I will check whether they are available in January.</a:t>
            </a:r>
            <a:endParaRPr lang="en-US" altLang="zh-CN" sz="1600" dirty="0">
              <a:latin typeface="Arial" panose="020B0604020202020204" pitchFamily="34" charset="0"/>
            </a:endParaRPr>
          </a:p>
        </p:txBody>
      </p:sp>
      <p:sp>
        <p:nvSpPr>
          <p:cNvPr id="3" name="圆角矩形 6">
            <a:hlinkClick r:id="rId1" action="ppaction://hlinkfile"/>
          </p:cNvPr>
          <p:cNvSpPr>
            <a:spLocks noChangeArrowheads="1"/>
          </p:cNvSpPr>
          <p:nvPr/>
        </p:nvSpPr>
        <p:spPr bwMode="auto">
          <a:xfrm>
            <a:off x="1191526" y="90139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1046848" y="99679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6683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3067" y="1207531"/>
            <a:ext cx="8301789" cy="3869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Wingdings" panose="05000000000000000000" pitchFamily="2" charset="2"/>
              <a:buChar char="Ø"/>
            </a:pPr>
            <a:r>
              <a:rPr lang="en-US" altLang="zh-CN" sz="1800" dirty="0">
                <a:latin typeface="Arial" panose="020B0604020202020204" pitchFamily="34" charset="0"/>
              </a:rPr>
              <a:t> Hong Kong SAR: Hong Kong Special Administration Region </a:t>
            </a:r>
            <a:r>
              <a:rPr lang="zh-CN" altLang="en-US" sz="1800" dirty="0" smtClean="0">
                <a:latin typeface="Arial" panose="020B0604020202020204" pitchFamily="34" charset="0"/>
              </a:rPr>
              <a:t>香港特别行政区</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Hong Kong Convention and Exhibition Center: HKCEC,</a:t>
            </a:r>
            <a:r>
              <a:rPr lang="zh-CN" altLang="en-US" sz="1800" dirty="0" smtClean="0">
                <a:latin typeface="Arial" panose="020B0604020202020204" pitchFamily="34" charset="0"/>
              </a:rPr>
              <a:t>香港会议展览中心</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Asia World-Expo: </a:t>
            </a:r>
            <a:r>
              <a:rPr lang="zh-CN" altLang="en-US" sz="1800" dirty="0" smtClean="0">
                <a:latin typeface="Arial" panose="020B0604020202020204" pitchFamily="34" charset="0"/>
              </a:rPr>
              <a:t>亚洲国际博览馆</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priority: </a:t>
            </a:r>
            <a:r>
              <a:rPr lang="zh-CN" altLang="en-US" sz="1800" dirty="0">
                <a:latin typeface="Arial" panose="020B0604020202020204" pitchFamily="34" charset="0"/>
              </a:rPr>
              <a:t>优先，优先顺序</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24851" y="64827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4"/>
          <p:cNvSpPr/>
          <p:nvPr/>
        </p:nvSpPr>
        <p:spPr bwMode="auto">
          <a:xfrm>
            <a:off x="1124851" y="691979"/>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pic>
        <p:nvPicPr>
          <p:cNvPr id="6" name="图片 5"/>
          <p:cNvPicPr>
            <a:picLocks noChangeAspect="1"/>
          </p:cNvPicPr>
          <p:nvPr/>
        </p:nvPicPr>
        <p:blipFill>
          <a:blip r:embed="rId2"/>
          <a:stretch>
            <a:fillRect/>
          </a:stretch>
        </p:blipFill>
        <p:spPr>
          <a:xfrm>
            <a:off x="6557677" y="3901001"/>
            <a:ext cx="2536402" cy="1175660"/>
          </a:xfrm>
          <a:prstGeom prst="rect">
            <a:avLst/>
          </a:prstGeom>
        </p:spPr>
      </p:pic>
      <p:pic>
        <p:nvPicPr>
          <p:cNvPr id="7" name="图片 6"/>
          <p:cNvPicPr>
            <a:picLocks noChangeAspect="1"/>
          </p:cNvPicPr>
          <p:nvPr/>
        </p:nvPicPr>
        <p:blipFill>
          <a:blip r:embed="rId3"/>
          <a:stretch>
            <a:fillRect/>
          </a:stretch>
        </p:blipFill>
        <p:spPr>
          <a:xfrm>
            <a:off x="4823960" y="2684381"/>
            <a:ext cx="1892603" cy="117773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6683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9646" y="1251232"/>
            <a:ext cx="8301789" cy="3765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Wingdings" panose="05000000000000000000" pitchFamily="2" charset="2"/>
              <a:buChar char="Ø"/>
            </a:pPr>
            <a:r>
              <a:rPr lang="en-US" altLang="zh-CN" sz="1800" dirty="0" smtClean="0">
                <a:latin typeface="Arial" panose="020B0604020202020204" pitchFamily="34" charset="0"/>
              </a:rPr>
              <a:t>Victoria </a:t>
            </a:r>
            <a:r>
              <a:rPr lang="en-US" altLang="zh-CN" sz="1800" dirty="0">
                <a:latin typeface="Arial" panose="020B0604020202020204" pitchFamily="34" charset="0"/>
              </a:rPr>
              <a:t>Harbor: </a:t>
            </a:r>
            <a:r>
              <a:rPr lang="zh-CN" altLang="en-US" sz="1800" dirty="0">
                <a:latin typeface="Arial" panose="020B0604020202020204" pitchFamily="34" charset="0"/>
              </a:rPr>
              <a:t>（香港）</a:t>
            </a:r>
            <a:r>
              <a:rPr lang="zh-CN" altLang="en-US" sz="1800" dirty="0" smtClean="0">
                <a:latin typeface="Arial" panose="020B0604020202020204" pitchFamily="34" charset="0"/>
              </a:rPr>
              <a:t>维多利亚港</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boast</a:t>
            </a:r>
            <a:r>
              <a:rPr lang="zh-CN" altLang="en-US" sz="1800" dirty="0">
                <a:latin typeface="Arial" panose="020B0604020202020204" pitchFamily="34" charset="0"/>
              </a:rPr>
              <a:t>：以</a:t>
            </a:r>
            <a:r>
              <a:rPr lang="en-US" altLang="zh-CN" sz="1800" dirty="0">
                <a:latin typeface="Arial" panose="020B0604020202020204" pitchFamily="34" charset="0"/>
              </a:rPr>
              <a:t>…</a:t>
            </a:r>
            <a:r>
              <a:rPr lang="zh-CN" altLang="en-US" sz="1800" dirty="0">
                <a:latin typeface="Arial" panose="020B0604020202020204" pitchFamily="34" charset="0"/>
              </a:rPr>
              <a:t>为</a:t>
            </a:r>
            <a:r>
              <a:rPr lang="zh-CN" altLang="en-US" sz="1800" dirty="0" smtClean="0">
                <a:latin typeface="Arial" panose="020B0604020202020204" pitchFamily="34" charset="0"/>
              </a:rPr>
              <a:t>荣</a:t>
            </a:r>
            <a:endParaRPr lang="en-US" altLang="zh-CN" sz="1800" dirty="0" smtClean="0">
              <a:latin typeface="Arial" panose="020B0604020202020204" pitchFamily="34" charset="0"/>
            </a:endParaRPr>
          </a:p>
          <a:p>
            <a:pPr>
              <a:buFont typeface="Wingdings" panose="05000000000000000000" pitchFamily="2" charset="2"/>
              <a:buChar char="Ø"/>
            </a:pPr>
            <a:endParaRPr lang="en-US" altLang="zh-CN" sz="1800" dirty="0">
              <a:latin typeface="Arial" panose="020B0604020202020204" pitchFamily="34" charset="0"/>
            </a:endParaRPr>
          </a:p>
          <a:p>
            <a:pPr>
              <a:buFont typeface="Wingdings" panose="05000000000000000000" pitchFamily="2" charset="2"/>
              <a:buChar char="Ø"/>
            </a:pPr>
            <a:r>
              <a:rPr lang="en-US" altLang="zh-CN" sz="1800" dirty="0">
                <a:latin typeface="Arial" panose="020B0604020202020204" pitchFamily="34" charset="0"/>
              </a:rPr>
              <a:t> in-venue MTR: Mass Transit Railway </a:t>
            </a:r>
            <a:r>
              <a:rPr lang="zh-CN" altLang="en-US" sz="1800" dirty="0">
                <a:latin typeface="Arial" panose="020B0604020202020204" pitchFamily="34" charset="0"/>
              </a:rPr>
              <a:t>馆内机场快线</a:t>
            </a:r>
            <a:r>
              <a:rPr lang="en-US" altLang="zh-CN" sz="1800" dirty="0">
                <a:latin typeface="Arial" panose="020B0604020202020204" pitchFamily="34" charset="0"/>
              </a:rPr>
              <a:t>/</a:t>
            </a:r>
            <a:r>
              <a:rPr lang="zh-CN" altLang="en-US" sz="1800" dirty="0">
                <a:latin typeface="Arial" panose="020B0604020202020204" pitchFamily="34" charset="0"/>
              </a:rPr>
              <a:t>港铁（内置港铁站</a:t>
            </a:r>
            <a:r>
              <a:rPr lang="zh-CN" altLang="en-US" sz="1800" dirty="0" smtClean="0">
                <a:latin typeface="Arial" panose="020B0604020202020204" pitchFamily="34" charset="0"/>
              </a:rPr>
              <a:t>）</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en-US" altLang="zh-CN" sz="1800" dirty="0">
                <a:latin typeface="Arial" panose="020B0604020202020204" pitchFamily="34" charset="0"/>
              </a:rPr>
              <a:t> adjacent: </a:t>
            </a:r>
            <a:r>
              <a:rPr lang="zh-CN" altLang="en-US" sz="1800" dirty="0">
                <a:latin typeface="Arial" panose="020B0604020202020204" pitchFamily="34" charset="0"/>
              </a:rPr>
              <a:t>邻近的，毗连</a:t>
            </a:r>
            <a:r>
              <a:rPr lang="zh-CN" altLang="en-US" sz="1800" dirty="0" smtClean="0">
                <a:latin typeface="Arial" panose="020B0604020202020204" pitchFamily="34" charset="0"/>
              </a:rPr>
              <a:t>的</a:t>
            </a:r>
            <a:endParaRPr lang="en-US" altLang="zh-CN" sz="1800" dirty="0" smtClean="0">
              <a:latin typeface="Arial" panose="020B0604020202020204" pitchFamily="34" charset="0"/>
            </a:endParaRPr>
          </a:p>
          <a:p>
            <a:pPr marL="0" indent="0">
              <a:buNone/>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landmark: </a:t>
            </a:r>
            <a:r>
              <a:rPr lang="zh-CN" altLang="en-US" sz="1800" dirty="0">
                <a:latin typeface="Arial" panose="020B0604020202020204" pitchFamily="34" charset="0"/>
              </a:rPr>
              <a:t>地标，</a:t>
            </a:r>
            <a:r>
              <a:rPr lang="zh-CN" altLang="en-US" sz="1800" dirty="0" smtClean="0">
                <a:latin typeface="Arial" panose="020B0604020202020204" pitchFamily="34" charset="0"/>
              </a:rPr>
              <a:t>陆</a:t>
            </a:r>
            <a:endParaRPr lang="en-US" altLang="zh-CN" sz="1800" dirty="0" smtClean="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infrastructural: </a:t>
            </a:r>
            <a:r>
              <a:rPr lang="zh-CN" altLang="en-US" sz="1800" dirty="0">
                <a:latin typeface="Arial" panose="020B0604020202020204" pitchFamily="34" charset="0"/>
              </a:rPr>
              <a:t>基础的，基础结构</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24851" y="64827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4"/>
          <p:cNvSpPr/>
          <p:nvPr/>
        </p:nvSpPr>
        <p:spPr bwMode="auto">
          <a:xfrm>
            <a:off x="1124851" y="691979"/>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pic>
        <p:nvPicPr>
          <p:cNvPr id="6" name="图片 5"/>
          <p:cNvPicPr>
            <a:picLocks noChangeAspect="1"/>
          </p:cNvPicPr>
          <p:nvPr/>
        </p:nvPicPr>
        <p:blipFill>
          <a:blip r:embed="rId2"/>
          <a:stretch>
            <a:fillRect/>
          </a:stretch>
        </p:blipFill>
        <p:spPr>
          <a:xfrm>
            <a:off x="5571919" y="1155506"/>
            <a:ext cx="3087101" cy="1393087"/>
          </a:xfrm>
          <a:prstGeom prst="rect">
            <a:avLst/>
          </a:prstGeom>
        </p:spPr>
      </p:pic>
      <p:pic>
        <p:nvPicPr>
          <p:cNvPr id="7" name="图片 6"/>
          <p:cNvPicPr>
            <a:picLocks noChangeAspect="1"/>
          </p:cNvPicPr>
          <p:nvPr/>
        </p:nvPicPr>
        <p:blipFill>
          <a:blip r:embed="rId3"/>
          <a:stretch>
            <a:fillRect/>
          </a:stretch>
        </p:blipFill>
        <p:spPr>
          <a:xfrm>
            <a:off x="5631125" y="3224938"/>
            <a:ext cx="3027895" cy="16074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79874"/>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57274" y="881347"/>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86751" y="811058"/>
            <a:ext cx="19326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Lily Wang and Charles Zhang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23587" y="93186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86751" y="84575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Hemingway and Ms. Yao. </a:t>
            </a:r>
            <a:endParaRPr lang="en-US" altLang="zh-CN" sz="2000" dirty="0">
              <a:solidFill>
                <a:srgbClr val="0070C0"/>
              </a:solidFill>
            </a:endParaRPr>
          </a:p>
        </p:txBody>
      </p:sp>
      <p:sp>
        <p:nvSpPr>
          <p:cNvPr id="6" name="内容占位符 2"/>
          <p:cNvSpPr/>
          <p:nvPr/>
        </p:nvSpPr>
        <p:spPr bwMode="auto">
          <a:xfrm>
            <a:off x="778476" y="2916454"/>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Joe Hemingway is the Marketing Manager of an exhibition company, the organizer of a toy exhibition. He is discussing with his colleague Ms. Yao about choosing the time and venue of a new trade fair—Hong Kong Toys &amp; Games Fair in Hong Kong, China.</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990599" y="98939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the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162951" y="944217"/>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Hong Kong Toys &amp; Games Fair </a:t>
            </a:r>
            <a:r>
              <a:rPr lang="zh-CN" altLang="en-US" sz="2000" b="1" dirty="0">
                <a:solidFill>
                  <a:srgbClr val="0070C0"/>
                </a:solidFill>
              </a:rPr>
              <a:t>香港玩具展（香港）</a:t>
            </a:r>
            <a:endParaRPr lang="en-US" altLang="zh-CN" sz="2000" dirty="0">
              <a:solidFill>
                <a:srgbClr val="0070C0"/>
              </a:solidFill>
            </a:endParaRPr>
          </a:p>
        </p:txBody>
      </p:sp>
      <p:sp>
        <p:nvSpPr>
          <p:cNvPr id="6" name="内容占位符 2"/>
          <p:cNvSpPr/>
          <p:nvPr/>
        </p:nvSpPr>
        <p:spPr bwMode="auto">
          <a:xfrm>
            <a:off x="778476" y="257175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Organized by the HKTDC (Hong Kong Trade Development Council) and held at the HKCEC (Hong Kong Convention and Exhibition Center) annually in January, Hong Kong Toys &amp; Games Fair is the largest toy industry event in Asia and the second largest in the world. It features over 2,000 international exhibitors and caters to the needs of buyers from around the world.</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椭圆 7"/>
          <p:cNvSpPr/>
          <p:nvPr/>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2" name="矩形 1"/>
          <p:cNvSpPr/>
          <p:nvPr/>
        </p:nvSpPr>
        <p:spPr>
          <a:xfrm>
            <a:off x="2199284" y="4379697"/>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1232686" y="255389"/>
            <a:ext cx="6571416" cy="339447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why attend an exhibition;</a:t>
            </a:r>
            <a:endParaRPr lang="en-US" altLang="zh-CN" dirty="0">
              <a:solidFill>
                <a:srgbClr val="000000"/>
              </a:solidFill>
            </a:endParaRPr>
          </a:p>
          <a:p>
            <a:endParaRPr lang="zh-CN" altLang="zh-CN" b="1" u="sng" dirty="0">
              <a:solidFill>
                <a:srgbClr val="000000"/>
              </a:solidFill>
            </a:endParaRPr>
          </a:p>
          <a:p>
            <a:r>
              <a:rPr lang="en-US" altLang="zh-CN" dirty="0">
                <a:solidFill>
                  <a:srgbClr val="000000"/>
                </a:solidFill>
              </a:rPr>
              <a:t>how to prepare for an exhibition.</a:t>
            </a:r>
            <a:endParaRPr lang="zh-CN" altLang="en-US" b="1" u="sng" dirty="0">
              <a:solidFill>
                <a:srgbClr val="000000"/>
              </a:solidFill>
            </a:endParaRPr>
          </a:p>
        </p:txBody>
      </p:sp>
      <p:cxnSp>
        <p:nvCxnSpPr>
          <p:cNvPr id="3" name="直接连接符 2"/>
          <p:cNvCxnSpPr/>
          <p:nvPr/>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44402" y="111125"/>
            <a:ext cx="5651500" cy="77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335476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sz="1800" dirty="0">
                <a:solidFill>
                  <a:srgbClr val="000000"/>
                </a:solidFill>
                <a:latin typeface="Arial" panose="020B0604020202020204" pitchFamily="34" charset="0"/>
              </a:rPr>
              <a:t>What are the purposes of attending trade shows?</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 Opening up to a large market</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 Launching new products</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 Reinforcing the market position and brand message</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 Strengthening relationships with existing customers</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 Developing new contacts and build customer database</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 Expanding customer awareness of the product or service</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 Conducting inexpensive market research</a:t>
            </a:r>
            <a:endParaRPr lang="en-US" altLang="zh-CN" sz="1200" dirty="0">
              <a:solidFill>
                <a:srgbClr val="000000"/>
              </a:solidFill>
              <a:latin typeface="Arial" panose="020B0604020202020204" pitchFamily="34" charset="0"/>
            </a:endParaRPr>
          </a:p>
          <a:p>
            <a:endParaRPr lang="en-US" altLang="zh-CN" sz="12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should be considered before attending a show?</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 The purposes/goals of attending the show</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 Selecting a suitable show</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 Budget of attending the show</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 The cost and number of people for the show</a:t>
            </a:r>
            <a:endParaRPr lang="en-US" altLang="zh-CN" sz="12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 Preparing equipment, booking tickets and accommodations, planning displays, etc.</a:t>
            </a:r>
            <a:endParaRPr lang="en-US" altLang="zh-CN" sz="1200" dirty="0">
              <a:solidFill>
                <a:srgbClr val="000000"/>
              </a:solidFill>
              <a:latin typeface="Arial" panose="020B0604020202020204" pitchFamily="34" charset="0"/>
            </a:endParaRPr>
          </a:p>
          <a:p>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278130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Exhibitions are one of the most effective media for establishing and maintaining customer relations. They allow a company or an individual to showcase the latest products; they are also used by sellers to find buyers for their products and vice versa.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Making Connections</a:t>
            </a:r>
            <a:r>
              <a:rPr lang="en-US" altLang="zh-CN" sz="1600" dirty="0">
                <a:ea typeface="宋体" panose="02010600030101010101" pitchFamily="2" charset="-122"/>
              </a:rPr>
              <a:t>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 primary benefit of attending a trade show is networking. Besides strengthening relationships with existing customers, developing new contacts and potential new business partners can help expand your business and build a database for your company. Trade shows are good places to expand customer awareness of your products or services. They allow you to save time and energy in working to get meetings to develop business relationships since both buyers and sellers are represented at trade shows.</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245046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Staying Updated on Industry Trends</a:t>
            </a:r>
            <a:r>
              <a:rPr lang="en-US" altLang="zh-CN" sz="1600" dirty="0">
                <a:ea typeface="宋体" panose="02010600030101010101" pitchFamily="2" charset="-122"/>
              </a:rPr>
              <a:t>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Keeping abreast of current trends is another excellent reason to attend a trade show in your industry. From new technological innovations to the fast-paced world of fashion, change is an essential element to virtually any industry. This is why understanding the ebb and flow of your industry requires you to keep a keen eye on what is old, new and on the horizon. Trade shows present the state of the art for an industry to both exhibitors and attendees. Therefore, exhibitions not only serve as a part of the marketing mix and provide an opportunity for the exchange of information, but also act as a medium for market research and development.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Scoping Out the Competition</a:t>
            </a:r>
            <a:r>
              <a:rPr lang="en-US" altLang="zh-CN" sz="1600" dirty="0">
                <a:ea typeface="宋体" panose="02010600030101010101" pitchFamily="2" charset="-122"/>
                <a:sym typeface="+mn-ea"/>
              </a:rPr>
              <a:t>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A trade show gives you, or your company, an opportunity to see what your competitors will be offering as a part of their future product line. This can be advantageous if, for example, your </a:t>
            </a:r>
            <a:r>
              <a:rPr lang="en-US" altLang="zh-CN" sz="1600" dirty="0">
                <a:ea typeface="宋体" panose="02010600030101010101" pitchFamily="2" charset="-122"/>
                <a:sym typeface="+mn-ea"/>
              </a:rPr>
              <a:t>company is considering assigning funding to develop a product, the equivalent of which is about to be marketed by a competitor. You, as exhibitors, not only sell or promote your products but you can also compare your products with those of your competitors.</a:t>
            </a:r>
            <a:endParaRPr lang="en-US" altLang="zh-CN" sz="1600" dirty="0">
              <a:ea typeface="宋体" panose="02010600030101010101" pitchFamily="2" charset="-122"/>
              <a:sym typeface="+mn-ea"/>
            </a:endParaRPr>
          </a:p>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Keeping Your Name Out There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Another important reason for attending trade shows is to reinforce your market position and brand message. If your company decides to be a no-show for the major trade shows, your absence itself may generate comments, likely negative ones. Rumors that your company is on the decline may not be true, but can become a self-fulfilling prophecy if the public and other businesses believe them and act accordingly.</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73300" y="709385"/>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28613" y="1372564"/>
            <a:ext cx="8593138" cy="3656636"/>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showcase</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exhibit, especially in an attractive or favorable aspect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展现，展示 </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networking</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i="1" dirty="0">
                <a:solidFill>
                  <a:sysClr val="windowText" lastClr="000000"/>
                </a:solidFill>
                <a:latin typeface="Calibri" panose="020F0502020204030204"/>
                <a:ea typeface="宋体" panose="02010600030101010101" pitchFamily="2" charset="-122"/>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the practice of meeting and talking to people who may be useful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童</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you in your work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建立人际关系网</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keep abreast of</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make sure that you know all the most recent facts about a subject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了解最新情况</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the ebb and flow</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the repeated, often regular, movement from one state to another; the repeated change in level, numbers or amount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涨落；起伏</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on the horizon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likely to happen soon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即将发生的</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state of the art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adj. the most modern or advanced techniques or methods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前沿动态；最先进展</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marketing mix</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business tool to assist in defining the marketing strategy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营销组合</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scope out</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examine in more detail; to take a closer look at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了解；查清；探明</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reinforce</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i="1" dirty="0">
                <a:solidFill>
                  <a:sysClr val="windowText" lastClr="000000"/>
                </a:solidFill>
                <a:latin typeface="Calibri" panose="020F0502020204030204"/>
                <a:ea typeface="宋体" panose="02010600030101010101" pitchFamily="2" charset="-122"/>
              </a:rPr>
              <a:t>v</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make a structure or material stronger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加强</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lang="en-US" altLang="zh-CN" sz="1600" b="1" u="sng" dirty="0">
                <a:solidFill>
                  <a:sysClr val="windowText" lastClr="000000"/>
                </a:solidFill>
                <a:latin typeface="Calibri" panose="020F0502020204030204"/>
                <a:ea typeface="宋体" panose="02010600030101010101" pitchFamily="2" charset="-122"/>
              </a:rPr>
              <a:t>prophecy</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lang="en-US" altLang="zh-CN" sz="1600" b="1" i="1" dirty="0">
                <a:solidFill>
                  <a:sysClr val="windowText" lastClr="000000"/>
                </a:solidFill>
                <a:latin typeface="Calibri" panose="020F0502020204030204"/>
                <a:ea typeface="宋体" panose="02010600030101010101" pitchFamily="2" charset="-122"/>
              </a:rPr>
              <a:t>n</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statement that something will happen in the future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预言</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36711"/>
            <a:ext cx="248285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TextBox 6"/>
          <p:cNvSpPr txBox="1">
            <a:spLocks noChangeArrowheads="1"/>
          </p:cNvSpPr>
          <p:nvPr/>
        </p:nvSpPr>
        <p:spPr bwMode="auto">
          <a:xfrm>
            <a:off x="3054350" y="93861"/>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graphicFrame>
        <p:nvGraphicFramePr>
          <p:cNvPr id="4" name="Group 39"/>
          <p:cNvGraphicFramePr/>
          <p:nvPr/>
        </p:nvGraphicFramePr>
        <p:xfrm>
          <a:off x="86744" y="1099846"/>
          <a:ext cx="8970511" cy="3907426"/>
        </p:xfrm>
        <a:graphic>
          <a:graphicData uri="http://schemas.openxmlformats.org/drawingml/2006/table">
            <a:tbl>
              <a:tblPr/>
              <a:tblGrid>
                <a:gridCol w="2816419"/>
                <a:gridCol w="6154092"/>
              </a:tblGrid>
              <a:tr h="35493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Reasons for Attending Trade Shows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What Can an Exhibition Do or Help You Do?</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122518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Making connections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To strengthen relationships with existing customers</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To develop new contacts and potential new business </a:t>
                      </a: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partners</a:t>
                      </a:r>
                      <a:endPar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
                          <a:schemeClr val="accent1">
                            <a:lumMod val="50000"/>
                          </a:schemeClr>
                        </a:buClr>
                        <a:buSzPct val="120000"/>
                        <a:buFont typeface="Wingdings" panose="05000000000000000000" pitchFamily="2" charset="2"/>
                        <a:buChar char="Ø"/>
                      </a:pP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Staying updated on industry trends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To present the state of the art for an industry</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To </a:t>
                      </a: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act as a medium for market research and development</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9640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Scoping out the competition</a:t>
                      </a:r>
                      <a:endParaRPr kumimoji="0" lang="zh-CN" altLang="en-US"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To provide an opportunity to see what your competitors will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be offering as a part of their future product </a:t>
                      </a: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line</a:t>
                      </a:r>
                      <a:endPar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smtClean="0">
                          <a:ln>
                            <a:noFill/>
                          </a:ln>
                          <a:solidFill>
                            <a:srgbClr val="002060"/>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a:ln>
                            <a:noFill/>
                          </a:ln>
                          <a:solidFill>
                            <a:srgbClr val="000000"/>
                          </a:solidFill>
                          <a:effectLst/>
                          <a:latin typeface="Arial" panose="020B0604020202020204" pitchFamily="34" charset="0"/>
                          <a:ea typeface="宋体" panose="02010600030101010101" pitchFamily="2" charset="-122"/>
                        </a:rPr>
                        <a:t>Keeping your name out there</a:t>
                      </a:r>
                      <a:endParaRPr kumimoji="0" lang="zh-CN" altLang="en-US" sz="1600" b="0" i="0" u="none" strike="noStrike" cap="none" normalizeH="0" baseline="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sng" strike="noStrike" cap="none" normalizeH="0" baseline="0" dirty="0" smtClean="0">
                          <a:ln>
                            <a:noFill/>
                          </a:ln>
                          <a:solidFill>
                            <a:srgbClr val="002060"/>
                          </a:solidFill>
                          <a:effectLst/>
                          <a:latin typeface="Arial" panose="020B0604020202020204" pitchFamily="34" charset="0"/>
                          <a:ea typeface="宋体" panose="02010600030101010101" pitchFamily="2" charset="-122"/>
                        </a:rPr>
                        <a:t> </a:t>
                      </a:r>
                      <a:endParaRPr kumimoji="0" lang="zh-CN" altLang="en-US" sz="1600" b="0" i="0" u="sng"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内容占位符 2"/>
          <p:cNvSpPr/>
          <p:nvPr/>
        </p:nvSpPr>
        <p:spPr bwMode="auto">
          <a:xfrm>
            <a:off x="987424" y="549178"/>
            <a:ext cx="81565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nSpc>
                <a:spcPts val="2000"/>
              </a:lnSpc>
              <a:buFont typeface="Arial" panose="020B0604020202020204" pitchFamily="34" charset="0"/>
              <a:buNone/>
            </a:pPr>
            <a:r>
              <a:rPr lang="en-US" altLang="zh-CN" sz="1900" b="1" dirty="0">
                <a:solidFill>
                  <a:srgbClr val="0070C0"/>
                </a:solidFill>
              </a:rPr>
              <a:t>Task 1  </a:t>
            </a:r>
            <a:r>
              <a:rPr lang="en-US" altLang="zh-CN" sz="1800" dirty="0">
                <a:solidFill>
                  <a:srgbClr val="0070C0"/>
                </a:solidFill>
              </a:rPr>
              <a:t>Read the text and fill in the form below with the information from </a:t>
            </a:r>
            <a:r>
              <a:rPr lang="en-US" altLang="zh-CN" sz="1800" dirty="0" smtClean="0">
                <a:solidFill>
                  <a:srgbClr val="0070C0"/>
                </a:solidFill>
              </a:rPr>
              <a:t> </a:t>
            </a:r>
            <a:r>
              <a:rPr lang="en-US" altLang="zh-CN" sz="1800" dirty="0">
                <a:solidFill>
                  <a:srgbClr val="0070C0"/>
                </a:solidFill>
              </a:rPr>
              <a:t>the text.</a:t>
            </a:r>
            <a:endParaRPr lang="en-US" altLang="zh-CN" sz="1800" dirty="0">
              <a:solidFill>
                <a:srgbClr val="0070C0"/>
              </a:solidFill>
            </a:endParaRPr>
          </a:p>
        </p:txBody>
      </p:sp>
      <p:sp>
        <p:nvSpPr>
          <p:cNvPr id="6" name="文本框 5"/>
          <p:cNvSpPr txBox="1"/>
          <p:nvPr/>
        </p:nvSpPr>
        <p:spPr>
          <a:xfrm>
            <a:off x="2929360" y="2314895"/>
            <a:ext cx="6214640" cy="738664"/>
          </a:xfrm>
          <a:prstGeom prst="rect">
            <a:avLst/>
          </a:prstGeom>
          <a:noFill/>
        </p:spPr>
        <p:txBody>
          <a:bodyPr wrap="square" rtlCol="0">
            <a:spAutoFit/>
          </a:bodyPr>
          <a:lstStyle/>
          <a:p>
            <a:pPr lvl="0" defTabSz="914400" fontAlgn="base">
              <a:spcBef>
                <a:spcPct val="0"/>
              </a:spcBef>
              <a:spcAft>
                <a:spcPct val="0"/>
              </a:spcAft>
              <a:buClr>
                <a:schemeClr val="accent1">
                  <a:lumMod val="50000"/>
                </a:schemeClr>
              </a:buClr>
              <a:buSzPct val="120000"/>
            </a:pPr>
            <a:r>
              <a:rPr lang="en-US" altLang="zh-CN" dirty="0" smtClean="0">
                <a:solidFill>
                  <a:srgbClr val="002060"/>
                </a:solidFill>
                <a:latin typeface="Arial" panose="020B0604020202020204" pitchFamily="34" charset="0"/>
              </a:rPr>
              <a:t>      </a:t>
            </a:r>
            <a:r>
              <a:rPr lang="en-US" altLang="zh-CN" u="sng" dirty="0" smtClean="0">
                <a:solidFill>
                  <a:srgbClr val="002060"/>
                </a:solidFill>
                <a:latin typeface="Arial" panose="020B0604020202020204" pitchFamily="34" charset="0"/>
              </a:rPr>
              <a:t>To </a:t>
            </a:r>
            <a:r>
              <a:rPr lang="en-US" altLang="zh-CN" u="sng" dirty="0">
                <a:solidFill>
                  <a:srgbClr val="002060"/>
                </a:solidFill>
                <a:latin typeface="Arial" panose="020B0604020202020204" pitchFamily="34" charset="0"/>
              </a:rPr>
              <a:t>expand customer awareness of your products or services   </a:t>
            </a:r>
            <a:endParaRPr lang="en-US" altLang="zh-CN" u="sng" dirty="0">
              <a:solidFill>
                <a:srgbClr val="002060"/>
              </a:solidFill>
              <a:latin typeface="Arial" panose="020B0604020202020204" pitchFamily="34" charset="0"/>
            </a:endParaRPr>
          </a:p>
          <a:p>
            <a:pPr lvl="0" defTabSz="914400" fontAlgn="base">
              <a:spcBef>
                <a:spcPct val="0"/>
              </a:spcBef>
              <a:spcAft>
                <a:spcPct val="0"/>
              </a:spcAft>
              <a:buClr>
                <a:schemeClr val="accent1">
                  <a:lumMod val="50000"/>
                </a:schemeClr>
              </a:buClr>
              <a:buSzPct val="120000"/>
            </a:pPr>
            <a:r>
              <a:rPr lang="en-US" altLang="zh-CN" dirty="0" smtClean="0">
                <a:solidFill>
                  <a:srgbClr val="002060"/>
                </a:solidFill>
                <a:latin typeface="Arial" panose="020B0604020202020204" pitchFamily="34" charset="0"/>
              </a:rPr>
              <a:t>      </a:t>
            </a:r>
            <a:r>
              <a:rPr lang="en-US" altLang="zh-CN" u="sng" dirty="0" smtClean="0">
                <a:solidFill>
                  <a:srgbClr val="002060"/>
                </a:solidFill>
                <a:latin typeface="Arial" panose="020B0604020202020204" pitchFamily="34" charset="0"/>
              </a:rPr>
              <a:t>To </a:t>
            </a:r>
            <a:r>
              <a:rPr lang="en-US" altLang="zh-CN" u="sng" dirty="0">
                <a:solidFill>
                  <a:srgbClr val="002060"/>
                </a:solidFill>
                <a:latin typeface="Arial" panose="020B0604020202020204" pitchFamily="34" charset="0"/>
              </a:rPr>
              <a:t>save time and energy in working to get meetings to </a:t>
            </a:r>
            <a:r>
              <a:rPr lang="en-US" altLang="zh-CN" u="sng" dirty="0" smtClean="0">
                <a:solidFill>
                  <a:srgbClr val="002060"/>
                </a:solidFill>
                <a:latin typeface="Arial" panose="020B0604020202020204" pitchFamily="34" charset="0"/>
              </a:rPr>
              <a:t>develop business  </a:t>
            </a:r>
            <a:endParaRPr lang="en-US" altLang="zh-CN" u="sng" dirty="0" smtClean="0">
              <a:solidFill>
                <a:srgbClr val="002060"/>
              </a:solidFill>
              <a:latin typeface="Arial" panose="020B0604020202020204" pitchFamily="34" charset="0"/>
            </a:endParaRPr>
          </a:p>
          <a:p>
            <a:pPr lvl="0" defTabSz="914400" fontAlgn="base">
              <a:spcBef>
                <a:spcPct val="0"/>
              </a:spcBef>
              <a:spcAft>
                <a:spcPct val="0"/>
              </a:spcAft>
              <a:buClr>
                <a:schemeClr val="accent1">
                  <a:lumMod val="50000"/>
                </a:schemeClr>
              </a:buClr>
              <a:buSzPct val="120000"/>
            </a:pPr>
            <a:r>
              <a:rPr lang="en-US" altLang="zh-CN" dirty="0">
                <a:solidFill>
                  <a:srgbClr val="002060"/>
                </a:solidFill>
                <a:latin typeface="Arial" panose="020B0604020202020204" pitchFamily="34" charset="0"/>
              </a:rPr>
              <a:t> </a:t>
            </a:r>
            <a:r>
              <a:rPr lang="en-US" altLang="zh-CN" dirty="0" smtClean="0">
                <a:solidFill>
                  <a:srgbClr val="002060"/>
                </a:solidFill>
                <a:latin typeface="Arial" panose="020B0604020202020204" pitchFamily="34" charset="0"/>
              </a:rPr>
              <a:t>     </a:t>
            </a:r>
            <a:r>
              <a:rPr lang="en-US" altLang="zh-CN" u="sng" dirty="0" smtClean="0">
                <a:solidFill>
                  <a:srgbClr val="002060"/>
                </a:solidFill>
                <a:latin typeface="Arial" panose="020B0604020202020204" pitchFamily="34" charset="0"/>
              </a:rPr>
              <a:t> relationships</a:t>
            </a:r>
            <a:endParaRPr lang="en-US" altLang="zh-CN" u="sng" dirty="0">
              <a:solidFill>
                <a:srgbClr val="002060"/>
              </a:solidFill>
              <a:latin typeface="Arial" panose="020B0604020202020204" pitchFamily="34" charset="0"/>
            </a:endParaRPr>
          </a:p>
        </p:txBody>
      </p:sp>
      <p:sp>
        <p:nvSpPr>
          <p:cNvPr id="7" name="文本框 6"/>
          <p:cNvSpPr txBox="1"/>
          <p:nvPr/>
        </p:nvSpPr>
        <p:spPr>
          <a:xfrm>
            <a:off x="3197111" y="3269002"/>
            <a:ext cx="4690411" cy="307777"/>
          </a:xfrm>
          <a:prstGeom prst="rect">
            <a:avLst/>
          </a:prstGeom>
          <a:noFill/>
        </p:spPr>
        <p:txBody>
          <a:bodyPr wrap="square" rtlCol="0">
            <a:spAutoFit/>
          </a:bodyPr>
          <a:lstStyle/>
          <a:p>
            <a:pPr lvl="0" defTabSz="914400" fontAlgn="base">
              <a:spcBef>
                <a:spcPct val="0"/>
              </a:spcBef>
              <a:spcAft>
                <a:spcPct val="0"/>
              </a:spcAft>
            </a:pPr>
            <a:r>
              <a:rPr lang="en-US" altLang="zh-CN" u="sng" dirty="0">
                <a:solidFill>
                  <a:srgbClr val="002060"/>
                </a:solidFill>
                <a:latin typeface="Arial" panose="020B0604020202020204" pitchFamily="34" charset="0"/>
              </a:rPr>
              <a:t>To provide an opportunity for the exchange of information</a:t>
            </a:r>
            <a:r>
              <a:rPr lang="en-US" altLang="zh-CN" dirty="0">
                <a:solidFill>
                  <a:srgbClr val="002060"/>
                </a:solidFill>
                <a:latin typeface="Arial" panose="020B0604020202020204" pitchFamily="34" charset="0"/>
              </a:rPr>
              <a:t> </a:t>
            </a:r>
            <a:endParaRPr lang="en-US" altLang="zh-CN" dirty="0">
              <a:solidFill>
                <a:srgbClr val="002060"/>
              </a:solidFill>
              <a:latin typeface="Arial" panose="020B0604020202020204" pitchFamily="34" charset="0"/>
            </a:endParaRPr>
          </a:p>
        </p:txBody>
      </p:sp>
      <p:sp>
        <p:nvSpPr>
          <p:cNvPr id="8" name="文本框 7"/>
          <p:cNvSpPr txBox="1"/>
          <p:nvPr/>
        </p:nvSpPr>
        <p:spPr>
          <a:xfrm>
            <a:off x="3197111" y="4354913"/>
            <a:ext cx="4743038" cy="307777"/>
          </a:xfrm>
          <a:prstGeom prst="rect">
            <a:avLst/>
          </a:prstGeom>
          <a:noFill/>
        </p:spPr>
        <p:txBody>
          <a:bodyPr wrap="square" rtlCol="0">
            <a:spAutoFit/>
          </a:bodyPr>
          <a:lstStyle/>
          <a:p>
            <a:pPr lvl="0" defTabSz="914400" fontAlgn="base">
              <a:spcBef>
                <a:spcPct val="0"/>
              </a:spcBef>
              <a:spcAft>
                <a:spcPct val="0"/>
              </a:spcAft>
            </a:pPr>
            <a:r>
              <a:rPr lang="en-US" altLang="zh-CN" u="sng" dirty="0">
                <a:solidFill>
                  <a:srgbClr val="002060"/>
                </a:solidFill>
                <a:latin typeface="Arial" panose="020B0604020202020204" pitchFamily="34" charset="0"/>
              </a:rPr>
              <a:t>To compare your products with those of your competitors </a:t>
            </a:r>
            <a:endParaRPr lang="en-US" altLang="zh-CN" u="sng" dirty="0">
              <a:solidFill>
                <a:srgbClr val="002060"/>
              </a:solidFill>
              <a:latin typeface="Arial" panose="020B0604020202020204" pitchFamily="34" charset="0"/>
            </a:endParaRPr>
          </a:p>
        </p:txBody>
      </p:sp>
      <p:sp>
        <p:nvSpPr>
          <p:cNvPr id="9" name="文本框 8"/>
          <p:cNvSpPr txBox="1"/>
          <p:nvPr/>
        </p:nvSpPr>
        <p:spPr>
          <a:xfrm>
            <a:off x="3217691" y="4717897"/>
            <a:ext cx="5039068" cy="307777"/>
          </a:xfrm>
          <a:prstGeom prst="rect">
            <a:avLst/>
          </a:prstGeom>
          <a:noFill/>
        </p:spPr>
        <p:txBody>
          <a:bodyPr wrap="square" rtlCol="0">
            <a:spAutoFit/>
          </a:bodyPr>
          <a:lstStyle/>
          <a:p>
            <a:pPr lvl="0" defTabSz="914400" fontAlgn="base">
              <a:spcBef>
                <a:spcPct val="0"/>
              </a:spcBef>
              <a:spcAft>
                <a:spcPct val="0"/>
              </a:spcAft>
            </a:pPr>
            <a:r>
              <a:rPr lang="en-US" altLang="zh-CN" u="sng" dirty="0">
                <a:solidFill>
                  <a:srgbClr val="002060"/>
                </a:solidFill>
                <a:latin typeface="Arial" panose="020B0604020202020204" pitchFamily="34" charset="0"/>
              </a:rPr>
              <a:t>To reinforce your market position and brand message </a:t>
            </a:r>
            <a:endParaRPr lang="zh-CN" altLang="en-US" u="sng" dirty="0">
              <a:solidFill>
                <a:srgbClr val="00206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85825" y="10795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961049" y="1660314"/>
            <a:ext cx="7153951" cy="11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Search the Internet and find out more reasons for attending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trade shows.</a:t>
            </a:r>
            <a:endParaRPr lang="en-US" altLang="zh-CN" sz="2000" dirty="0">
              <a:solidFill>
                <a:srgbClr val="0070C0"/>
              </a:solidFill>
            </a:endParaRPr>
          </a:p>
        </p:txBody>
      </p:sp>
      <p:sp>
        <p:nvSpPr>
          <p:cNvPr id="3" name="TextBox 6"/>
          <p:cNvSpPr txBox="1">
            <a:spLocks noChangeArrowheads="1"/>
          </p:cNvSpPr>
          <p:nvPr/>
        </p:nvSpPr>
        <p:spPr bwMode="auto">
          <a:xfrm>
            <a:off x="2242118" y="928490"/>
            <a:ext cx="53657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Why Exhibit at Trade Shows?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44575" y="561625"/>
            <a:ext cx="75342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solidFill>
                  <a:srgbClr val="996600"/>
                </a:solidFill>
                <a:latin typeface="Arial" panose="020B0604020202020204" pitchFamily="34" charset="0"/>
              </a:rPr>
              <a:t>    Visit exhibition center(s)/hall(s) in your city and fill in the form according to the information you gather. If there is no exhibition center/hall in your city, search the Internet or the library in your school, and gather information on a famous exhibition center/hall.</a:t>
            </a:r>
            <a:endParaRPr lang="en-US" altLang="zh-CN" sz="1600" dirty="0">
              <a:solidFill>
                <a:srgbClr val="996600"/>
              </a:solidFill>
              <a:latin typeface="Arial" panose="020B0604020202020204" pitchFamily="34" charset="0"/>
            </a:endParaRPr>
          </a:p>
        </p:txBody>
      </p:sp>
      <p:graphicFrame>
        <p:nvGraphicFramePr>
          <p:cNvPr id="6" name="Group 45"/>
          <p:cNvGraphicFramePr/>
          <p:nvPr/>
        </p:nvGraphicFramePr>
        <p:xfrm>
          <a:off x="139700" y="1657000"/>
          <a:ext cx="8805478" cy="3315636"/>
        </p:xfrm>
        <a:graphic>
          <a:graphicData uri="http://schemas.openxmlformats.org/drawingml/2006/table">
            <a:tbl>
              <a:tblPr/>
              <a:tblGrid>
                <a:gridCol w="4019550"/>
                <a:gridCol w="4785928"/>
              </a:tblGrid>
              <a:tr h="45931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Name of the Exhibition Center/Hall</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939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Location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2423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History</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3061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Appearance and Design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939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Transportation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939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Advantages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939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Facilities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1651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Successful Events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0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888998" y="1610983"/>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Lisa </a:t>
            </a:r>
            <a:r>
              <a:rPr lang="en-US" altLang="zh-CN" sz="2000" u="sng" dirty="0" err="1">
                <a:latin typeface="Arial" panose="020B0604020202020204" pitchFamily="34" charset="0"/>
              </a:rPr>
              <a:t>Su</a:t>
            </a:r>
            <a:r>
              <a:rPr lang="en-US" altLang="zh-CN" sz="2000" u="sng" dirty="0">
                <a:latin typeface="Arial" panose="020B0604020202020204" pitchFamily="34" charset="0"/>
              </a:rPr>
              <a:t> and Martin Zhao</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Stella’s colleagues in the Sales and Marketing Department</a:t>
            </a:r>
            <a:endParaRPr lang="zh-CN" altLang="en-US" sz="2000" dirty="0"/>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pic>
        <p:nvPicPr>
          <p:cNvPr id="3" name="Unit 1 Organizer's diary">
            <a:hlinkClick r:id="" action="ppaction://media"/>
          </p:cNvPr>
          <p:cNvPicPr>
            <a:picLocks noChangeAspect="1"/>
          </p:cNvPicPr>
          <p:nvPr>
            <a:audioFile r:link="rId2"/>
            <p:extLst>
              <p:ext uri="{DAA4B4D4-6D71-4841-9C94-3DE7FCFB9230}">
                <p14:media xmlns:p14="http://schemas.microsoft.com/office/powerpoint/2010/main" r:embed="rId3"/>
              </p:ext>
            </p:extLst>
          </p:nvPr>
        </p:nvPicPr>
        <p:blipFill>
          <a:blip r:embed="rId4"/>
          <a:stretch>
            <a:fillRect/>
          </a:stretch>
        </p:blipFill>
        <p:spPr>
          <a:xfrm>
            <a:off x="4581524" y="3994150"/>
            <a:ext cx="203200" cy="203200"/>
          </a:xfrm>
          <a:prstGeom prst="rect">
            <a:avLst/>
          </a:prstGeom>
        </p:spPr>
      </p:pic>
      <p:sp>
        <p:nvSpPr>
          <p:cNvPr id="6" name="内容占位符 4"/>
          <p:cNvSpPr/>
          <p:nvPr/>
        </p:nvSpPr>
        <p:spPr bwMode="auto">
          <a:xfrm>
            <a:off x="638174" y="105258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337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447674" y="1610414"/>
            <a:ext cx="8639175" cy="342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900" dirty="0">
              <a:latin typeface="Arial" panose="020B0604020202020204" pitchFamily="34" charset="0"/>
            </a:endParaRPr>
          </a:p>
          <a:p>
            <a:pPr algn="just">
              <a:buFont typeface="Arial" panose="020B0604020202020204" pitchFamily="34" charset="0"/>
              <a:buNone/>
            </a:pPr>
            <a:r>
              <a:rPr lang="en-US" altLang="zh-CN" sz="1600" dirty="0">
                <a:latin typeface="Arial" panose="020B0604020202020204" pitchFamily="34" charset="0"/>
              </a:rPr>
              <a:t>1. Trade shows are recognized as a major segment of a company’s marketing mix.</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2. They are an incredibly effective promotion and sales tool for…</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3. We not only sell products but also compare our products with those of our competitors.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4. We have chances to meet our customers and competitors in one place at the same time.</a:t>
            </a:r>
            <a:endParaRPr lang="en-US" altLang="zh-CN" sz="1600" dirty="0">
              <a:latin typeface="Arial" panose="020B0604020202020204" pitchFamily="34" charset="0"/>
            </a:endParaRPr>
          </a:p>
          <a:p>
            <a:pPr marL="269875" indent="-269875">
              <a:buFont typeface="Arial" panose="020B0604020202020204" pitchFamily="34" charset="0"/>
              <a:buNone/>
            </a:pPr>
            <a:r>
              <a:rPr lang="en-US" altLang="zh-CN" sz="1600" dirty="0">
                <a:latin typeface="Arial" panose="020B0604020202020204" pitchFamily="34" charset="0"/>
              </a:rPr>
              <a:t>5. There are many objectives for exhibiting, like selling products, launching new products, researching the market.</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6. We can make use of the chance to increase brand awareness and reinforce our company’s image.</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7. Once we choose a particular trade show, we will…</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8. We’d better take advantage of early-bird discounts on…</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333501"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1121376" y="1429439"/>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6" name="内容占位符 4"/>
          <p:cNvSpPr/>
          <p:nvPr/>
        </p:nvSpPr>
        <p:spPr bwMode="auto">
          <a:xfrm>
            <a:off x="2863850" y="844537"/>
            <a:ext cx="4775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638174" y="105258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Our company decides to attend trade shows to promote our products next year. You know that trade shows are more and more </a:t>
            </a:r>
            <a:r>
              <a:rPr lang="en-US" altLang="zh-CN" sz="1600" u="sng" dirty="0">
                <a:latin typeface="Arial" panose="020B0604020202020204" pitchFamily="34" charset="0"/>
              </a:rPr>
              <a:t>recognized as a major segment of a company’s marketing mix</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Martin: </a:t>
            </a:r>
            <a:r>
              <a:rPr lang="en-US" altLang="zh-CN" sz="1600" dirty="0">
                <a:latin typeface="Arial" panose="020B0604020202020204" pitchFamily="34" charset="0"/>
              </a:rPr>
              <a:t>Oh, yes. </a:t>
            </a:r>
            <a:r>
              <a:rPr lang="en-US" altLang="zh-CN" sz="1600" u="sng" dirty="0">
                <a:latin typeface="Arial" panose="020B0604020202020204" pitchFamily="34" charset="0"/>
              </a:rPr>
              <a:t>They are an incredibly effective promotion and sales tool for</a:t>
            </a:r>
            <a:r>
              <a:rPr lang="en-US" altLang="zh-CN" sz="1600" dirty="0">
                <a:latin typeface="Arial" panose="020B0604020202020204" pitchFamily="34" charset="0"/>
              </a:rPr>
              <a:t> small-and medium-sized businesses like us. </a:t>
            </a:r>
            <a:r>
              <a:rPr lang="en-US" altLang="zh-CN" sz="1600" u="sng" dirty="0">
                <a:latin typeface="Arial" panose="020B0604020202020204" pitchFamily="34" charset="0"/>
              </a:rPr>
              <a:t>We not only sell products but also compare our products with those of our competitors.</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Lisa:</a:t>
            </a:r>
            <a:r>
              <a:rPr lang="en-US" altLang="zh-CN" sz="1600" dirty="0">
                <a:latin typeface="Arial" panose="020B0604020202020204" pitchFamily="34" charset="0"/>
              </a:rPr>
              <a:t> Sounds exciting! </a:t>
            </a:r>
            <a:r>
              <a:rPr lang="en-US" altLang="zh-CN" sz="1600" u="sng" dirty="0">
                <a:latin typeface="Arial" panose="020B0604020202020204" pitchFamily="34" charset="0"/>
              </a:rPr>
              <a:t>We have chances to meet our customers and competitors in one place at the same time.</a:t>
            </a:r>
            <a:r>
              <a:rPr lang="en-US" altLang="zh-CN" sz="1600" dirty="0">
                <a:latin typeface="Arial" panose="020B0604020202020204" pitchFamily="34" charset="0"/>
              </a:rPr>
              <a:t>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638174" y="105258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95780"/>
            <a:ext cx="779145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Martin: </a:t>
            </a:r>
            <a:r>
              <a:rPr lang="en-US" altLang="zh-CN" sz="1600" dirty="0">
                <a:latin typeface="Arial" panose="020B0604020202020204" pitchFamily="34" charset="0"/>
              </a:rPr>
              <a:t>What are our major goals for participation? </a:t>
            </a:r>
            <a:r>
              <a:rPr lang="en-US" altLang="zh-CN" sz="1600" u="sng" dirty="0">
                <a:latin typeface="Arial" panose="020B0604020202020204" pitchFamily="34" charset="0"/>
              </a:rPr>
              <a:t>There are many objectives for exhibiting, like selling products, launching new products, researching the market.</a:t>
            </a:r>
            <a:r>
              <a:rPr lang="en-US" altLang="zh-CN" sz="1600" dirty="0">
                <a:latin typeface="Arial" panose="020B0604020202020204" pitchFamily="34" charset="0"/>
              </a:rPr>
              <a:t> What’s more, </a:t>
            </a:r>
            <a:r>
              <a:rPr lang="en-US" altLang="zh-CN" sz="1600" u="sng" dirty="0">
                <a:latin typeface="Arial" panose="020B0604020202020204" pitchFamily="34" charset="0"/>
              </a:rPr>
              <a:t>we can make use of the chance to increase brand awareness and reinforce our company’s image.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Selling products and reinforcing our company’s image are our major purposes.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Martin:</a:t>
            </a:r>
            <a:r>
              <a:rPr lang="en-US" altLang="zh-CN" sz="1600" dirty="0">
                <a:latin typeface="Arial" panose="020B0604020202020204" pitchFamily="34" charset="0"/>
              </a:rPr>
              <a:t> OK. We should search for some trade shows and try to select the best show for our purpose.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Yes. Martin, please do some research on trade shows in our industry, and submit a report this Friday.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638174" y="105258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Martin:</a:t>
            </a:r>
            <a:r>
              <a:rPr lang="en-US" altLang="zh-CN" sz="1600" dirty="0">
                <a:latin typeface="Arial" panose="020B0604020202020204" pitchFamily="34" charset="0"/>
              </a:rPr>
              <a:t> No problem.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Lisa:</a:t>
            </a:r>
            <a:r>
              <a:rPr lang="en-US" altLang="zh-CN" sz="1600" dirty="0">
                <a:latin typeface="Arial" panose="020B0604020202020204" pitchFamily="34" charset="0"/>
              </a:rPr>
              <a:t> Stella, what’s the budget of attending a trade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Good question. </a:t>
            </a:r>
            <a:r>
              <a:rPr lang="en-US" altLang="zh-CN" sz="1600" u="sng" dirty="0">
                <a:latin typeface="Arial" panose="020B0604020202020204" pitchFamily="34" charset="0"/>
              </a:rPr>
              <a:t>Once we choose a particular trade show, we will</a:t>
            </a:r>
            <a:r>
              <a:rPr lang="en-US" altLang="zh-CN" sz="1600" dirty="0">
                <a:latin typeface="Arial" panose="020B0604020202020204" pitchFamily="34" charset="0"/>
              </a:rPr>
              <a:t> plan our budget.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Lisa:</a:t>
            </a:r>
            <a:r>
              <a:rPr lang="en-US" altLang="zh-CN" sz="1600" dirty="0">
                <a:latin typeface="Arial" panose="020B0604020202020204" pitchFamily="34" charset="0"/>
              </a:rPr>
              <a:t> I think the budget should be calculated based on the expected costs and must be defined before the trade show participation is contracted.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Sure. We will calculate the costs and number of people for the event, and then list all the things we need to do before and during the show.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638174" y="1052585"/>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Lisa:</a:t>
            </a:r>
            <a:r>
              <a:rPr lang="en-US" altLang="zh-CN" sz="1600" dirty="0">
                <a:latin typeface="Arial" panose="020B0604020202020204" pitchFamily="34" charset="0"/>
              </a:rPr>
              <a:t> </a:t>
            </a:r>
            <a:r>
              <a:rPr lang="en-US" altLang="zh-CN" sz="1600" u="sng" dirty="0">
                <a:latin typeface="Arial" panose="020B0604020202020204" pitchFamily="34" charset="0"/>
              </a:rPr>
              <a:t>We’d better take advantage of early-bird discounts on</a:t>
            </a:r>
            <a:r>
              <a:rPr lang="en-US" altLang="zh-CN" sz="1600" dirty="0">
                <a:latin typeface="Arial" panose="020B0604020202020204" pitchFamily="34" charset="0"/>
              </a:rPr>
              <a:t> booth space, travel and hotel accommodations.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Martin: </a:t>
            </a:r>
            <a:r>
              <a:rPr lang="en-US" altLang="zh-CN" sz="1600" dirty="0">
                <a:latin typeface="Arial" panose="020B0604020202020204" pitchFamily="34" charset="0"/>
              </a:rPr>
              <a:t>How many of us will attend the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Four, I think. We have a lot of things to do, for example, preparing equipment, booking a booth, booking travel tickets and accommodations.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Lisa:</a:t>
            </a:r>
            <a:r>
              <a:rPr lang="en-US" altLang="zh-CN" sz="1600" dirty="0">
                <a:latin typeface="Arial" panose="020B0604020202020204" pitchFamily="34" charset="0"/>
              </a:rPr>
              <a:t> Don’t forget to plan our trade show displays, and advertise by inviting our clients, customers and suppliers.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52162" y="1829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111217" y="1631949"/>
            <a:ext cx="6727858" cy="292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Wingdings" panose="05000000000000000000" pitchFamily="2" charset="2"/>
              <a:buChar char="Ø"/>
            </a:pPr>
            <a:endParaRPr lang="en-US" altLang="zh-CN" sz="3000" dirty="0">
              <a:latin typeface="Arial" panose="020B0604020202020204" pitchFamily="34" charset="0"/>
            </a:endParaRPr>
          </a:p>
          <a:p>
            <a:pPr>
              <a:buFont typeface="Wingdings" panose="05000000000000000000" pitchFamily="2" charset="2"/>
              <a:buChar char="Ø"/>
            </a:pPr>
            <a:r>
              <a:rPr lang="en-US" altLang="zh-CN" sz="1800" dirty="0">
                <a:latin typeface="Arial" panose="020B0604020202020204" pitchFamily="34" charset="0"/>
              </a:rPr>
              <a:t>brand awareness:</a:t>
            </a:r>
            <a:r>
              <a:rPr lang="zh-CN" altLang="en-US" sz="1800" dirty="0">
                <a:latin typeface="Arial" panose="020B0604020202020204" pitchFamily="34" charset="0"/>
              </a:rPr>
              <a:t>品牌意识，商标意识 </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take advantage of</a:t>
            </a:r>
            <a:r>
              <a:rPr lang="zh-CN" altLang="en-US" sz="1800" dirty="0">
                <a:latin typeface="Arial" panose="020B0604020202020204" pitchFamily="34" charset="0"/>
              </a:rPr>
              <a:t>：利用</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early-bird discount: </a:t>
            </a:r>
            <a:r>
              <a:rPr lang="zh-CN" altLang="en-US" sz="1800" dirty="0">
                <a:latin typeface="Arial" panose="020B0604020202020204" pitchFamily="34" charset="0"/>
              </a:rPr>
              <a:t>早期预订特别优惠 </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a:p>
            <a:pPr>
              <a:buFont typeface="Wingdings" panose="05000000000000000000" pitchFamily="2" charset="2"/>
              <a:buChar char="Ø"/>
            </a:pPr>
            <a:r>
              <a:rPr lang="zh-CN" altLang="en-US" sz="1800" dirty="0">
                <a:latin typeface="Arial" panose="020B0604020202020204" pitchFamily="34" charset="0"/>
              </a:rPr>
              <a:t> </a:t>
            </a:r>
            <a:r>
              <a:rPr lang="en-US" altLang="zh-CN" sz="1800" dirty="0">
                <a:latin typeface="Arial" panose="020B0604020202020204" pitchFamily="34" charset="0"/>
              </a:rPr>
              <a:t>accommodation: </a:t>
            </a:r>
            <a:r>
              <a:rPr lang="zh-CN" altLang="en-US" sz="1800" dirty="0">
                <a:latin typeface="Arial" panose="020B0604020202020204" pitchFamily="34" charset="0"/>
              </a:rPr>
              <a:t>膳宿，住处</a:t>
            </a:r>
            <a:endParaRPr lang="zh-CN" altLang="en-US" sz="1800" dirty="0">
              <a:latin typeface="Arial" panose="020B0604020202020204" pitchFamily="34" charset="0"/>
            </a:endParaRPr>
          </a:p>
          <a:p>
            <a:pPr>
              <a:buFont typeface="Wingdings" panose="05000000000000000000" pitchFamily="2" charset="2"/>
              <a:buChar char="Ø"/>
            </a:pPr>
            <a:endParaRPr lang="zh-CN" altLang="en-US"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505851" y="1002585"/>
            <a:ext cx="12278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4"/>
          <p:cNvSpPr/>
          <p:nvPr/>
        </p:nvSpPr>
        <p:spPr bwMode="auto">
          <a:xfrm>
            <a:off x="942974" y="1034596"/>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16628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971549" y="108116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448701" y="989531"/>
            <a:ext cx="13611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Stella Li, Lisa </a:t>
            </a:r>
            <a:r>
              <a:rPr lang="en-US" altLang="zh-CN" sz="2000" dirty="0" err="1">
                <a:solidFill>
                  <a:srgbClr val="0070C0"/>
                </a:solidFill>
              </a:rPr>
              <a:t>Su</a:t>
            </a:r>
            <a:r>
              <a:rPr lang="en-US" altLang="zh-CN" sz="2000" dirty="0">
                <a:solidFill>
                  <a:srgbClr val="0070C0"/>
                </a:solidFill>
              </a:rPr>
              <a:t> and Martin Zhao and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00124" y="76220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Discussing attending a show</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420126" y="718107"/>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3646" y="1303108"/>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partners,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Ford, Ms. Lau and Mr. Lin.</a:t>
            </a:r>
            <a:endParaRPr lang="en-US" altLang="zh-CN" sz="2000" dirty="0">
              <a:solidFill>
                <a:srgbClr val="0070C0"/>
              </a:solidFill>
            </a:endParaRPr>
          </a:p>
        </p:txBody>
      </p:sp>
      <p:sp>
        <p:nvSpPr>
          <p:cNvPr id="6" name="内容占位符 2"/>
          <p:cNvSpPr/>
          <p:nvPr/>
        </p:nvSpPr>
        <p:spPr bwMode="auto">
          <a:xfrm>
            <a:off x="494237" y="2055940"/>
            <a:ext cx="8269823" cy="107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Douglas Ford is the Marketing Manager of New-tech Company. Ms. Carol Lau and Mr. George Lin are Mr. Ford’s colleagues. They are planning to attend China Hi-Tech Fair.</a:t>
            </a:r>
            <a:endParaRPr lang="en-US" altLang="zh-CN" sz="2000" dirty="0"/>
          </a:p>
        </p:txBody>
      </p:sp>
      <p:sp>
        <p:nvSpPr>
          <p:cNvPr id="7" name="内容占位符 2"/>
          <p:cNvSpPr/>
          <p:nvPr/>
        </p:nvSpPr>
        <p:spPr bwMode="auto">
          <a:xfrm>
            <a:off x="716497" y="3109155"/>
            <a:ext cx="8303678" cy="51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Hi-Tech Fair </a:t>
            </a:r>
            <a:r>
              <a:rPr lang="zh-CN" altLang="en-US" sz="2000" b="1" dirty="0">
                <a:solidFill>
                  <a:srgbClr val="0070C0"/>
                </a:solidFill>
              </a:rPr>
              <a:t>中国国际高新技术成果交易会（广东</a:t>
            </a:r>
            <a:r>
              <a:rPr lang="en-US" altLang="zh-CN" sz="2000" b="1" dirty="0">
                <a:solidFill>
                  <a:srgbClr val="0070C0"/>
                </a:solidFill>
              </a:rPr>
              <a:t>·</a:t>
            </a:r>
            <a:r>
              <a:rPr lang="zh-CN" altLang="en-US" sz="2000" b="1" dirty="0">
                <a:solidFill>
                  <a:srgbClr val="0070C0"/>
                </a:solidFill>
              </a:rPr>
              <a:t>深圳）</a:t>
            </a:r>
            <a:endParaRPr lang="en-US" altLang="zh-CN" sz="2000" dirty="0">
              <a:solidFill>
                <a:srgbClr val="0070C0"/>
              </a:solidFill>
            </a:endParaRPr>
          </a:p>
        </p:txBody>
      </p:sp>
      <p:sp>
        <p:nvSpPr>
          <p:cNvPr id="8" name="内容占位符 2"/>
          <p:cNvSpPr/>
          <p:nvPr/>
        </p:nvSpPr>
        <p:spPr bwMode="auto">
          <a:xfrm>
            <a:off x="457200" y="3429000"/>
            <a:ext cx="8343899"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Renowned as “the No.1 Technology Show in China”, China Hi-Tech Fair (CHTF) is the largest and most influential scientific and technological fair in China. CHTF has been held annually in Shenzhen since 1999 which is co-hosted by Ministries and Commissions of the national government and Shenzhen Municipal People’s Government.</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Writing and Replying to an Invitation Email </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895473" y="918019"/>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Work in groups of four. Search the Internet for information on a trade show you are interested in.</a:t>
            </a:r>
            <a:r>
              <a:rPr lang="en-US" altLang="zh-CN" sz="1800" b="1" dirty="0">
                <a:solidFill>
                  <a:srgbClr val="663300"/>
                </a:solidFill>
              </a:rPr>
              <a:t> </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752475" y="1089197"/>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895473" y="1643983"/>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Two students write an invitation email of the event either to exhibitors or to visitors in email involving all the key elements, as listed in Sample Study.</a:t>
            </a:r>
            <a:endParaRPr lang="en-US" altLang="zh-CN" sz="1800" b="1" dirty="0">
              <a:solidFill>
                <a:srgbClr val="663300"/>
              </a:solidFill>
            </a:endParaRPr>
          </a:p>
        </p:txBody>
      </p:sp>
      <p:sp>
        <p:nvSpPr>
          <p:cNvPr id="6" name="圆角矩形 6">
            <a:hlinkClick r:id="rId1"/>
          </p:cNvPr>
          <p:cNvSpPr>
            <a:spLocks noChangeArrowheads="1"/>
          </p:cNvSpPr>
          <p:nvPr/>
        </p:nvSpPr>
        <p:spPr bwMode="auto">
          <a:xfrm>
            <a:off x="752475" y="1717562"/>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895473" y="2412012"/>
            <a:ext cx="7053263" cy="2575914"/>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The other two students write a reply email to accept or decline the invitation.</a:t>
            </a:r>
            <a:endParaRPr lang="en-US" altLang="zh-CN" sz="1600" dirty="0"/>
          </a:p>
          <a:p>
            <a:pPr marL="15875" indent="-15875">
              <a:buFont typeface="Arial" panose="020B0604020202020204" pitchFamily="34" charset="0"/>
              <a:buNone/>
            </a:pPr>
            <a:r>
              <a:rPr lang="en-US" altLang="zh-CN" sz="1400" b="1" dirty="0">
                <a:solidFill>
                  <a:srgbClr val="002060"/>
                </a:solidFill>
              </a:rPr>
              <a:t>Acceptance:</a:t>
            </a:r>
            <a:endParaRPr lang="en-US" altLang="zh-CN" sz="1400" b="1" dirty="0">
              <a:solidFill>
                <a:srgbClr val="002060"/>
              </a:solidFill>
            </a:endParaRPr>
          </a:p>
          <a:p>
            <a:pPr marL="15875" indent="-15875">
              <a:buFont typeface="Arial" panose="020B0604020202020204" pitchFamily="34" charset="0"/>
              <a:buNone/>
            </a:pPr>
            <a:r>
              <a:rPr lang="en-US" altLang="zh-CN" sz="1200" b="1" dirty="0">
                <a:solidFill>
                  <a:srgbClr val="663300"/>
                </a:solidFill>
              </a:rPr>
              <a:t>• compliments</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accepting the invitation</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confirming the date, venue, and time of the event</a:t>
            </a:r>
            <a:endParaRPr lang="en-US" altLang="zh-CN" sz="1200" b="1" dirty="0">
              <a:solidFill>
                <a:srgbClr val="663300"/>
              </a:solidFill>
            </a:endParaRPr>
          </a:p>
          <a:p>
            <a:pPr marL="15875" indent="-15875">
              <a:buFont typeface="Arial" panose="020B0604020202020204" pitchFamily="34" charset="0"/>
              <a:buNone/>
            </a:pPr>
            <a:r>
              <a:rPr lang="en-US" altLang="zh-CN" sz="1400" b="1" dirty="0">
                <a:solidFill>
                  <a:srgbClr val="002060"/>
                </a:solidFill>
              </a:rPr>
              <a:t>Decline: </a:t>
            </a:r>
            <a:endParaRPr lang="en-US" altLang="zh-CN" sz="1400" b="1" dirty="0">
              <a:solidFill>
                <a:srgbClr val="002060"/>
              </a:solidFill>
            </a:endParaRPr>
          </a:p>
          <a:p>
            <a:pPr marL="15875" indent="-15875">
              <a:buFont typeface="Arial" panose="020B0604020202020204" pitchFamily="34" charset="0"/>
              <a:buNone/>
            </a:pPr>
            <a:r>
              <a:rPr lang="en-US" altLang="zh-CN" sz="1200" b="1" dirty="0">
                <a:solidFill>
                  <a:srgbClr val="663300"/>
                </a:solidFill>
              </a:rPr>
              <a:t>• compliments</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declining the invitation</a:t>
            </a:r>
            <a:endParaRPr lang="en-US" altLang="zh-CN" sz="1200" b="1" dirty="0">
              <a:solidFill>
                <a:srgbClr val="663300"/>
              </a:solidFill>
            </a:endParaRPr>
          </a:p>
          <a:p>
            <a:pPr marL="15875" indent="-15875">
              <a:buFont typeface="Arial" panose="020B0604020202020204" pitchFamily="34" charset="0"/>
              <a:buNone/>
            </a:pPr>
            <a:r>
              <a:rPr lang="en-US" altLang="zh-CN" sz="1200" b="1" dirty="0">
                <a:solidFill>
                  <a:srgbClr val="663300"/>
                </a:solidFill>
              </a:rPr>
              <a:t>• giving reasons (inconvenience of time, attending other exhibitions, no budget, etc.)</a:t>
            </a:r>
            <a:endParaRPr lang="en-US" altLang="zh-CN" sz="1200" b="1" dirty="0">
              <a:solidFill>
                <a:srgbClr val="663300"/>
              </a:solidFill>
            </a:endParaRPr>
          </a:p>
        </p:txBody>
      </p:sp>
      <p:sp>
        <p:nvSpPr>
          <p:cNvPr id="10" name="圆角矩形 6">
            <a:hlinkClick r:id="rId1"/>
          </p:cNvPr>
          <p:cNvSpPr>
            <a:spLocks noChangeArrowheads="1"/>
          </p:cNvSpPr>
          <p:nvPr/>
        </p:nvSpPr>
        <p:spPr bwMode="auto">
          <a:xfrm>
            <a:off x="752475" y="2497147"/>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42611" y="419415"/>
            <a:ext cx="82791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Writing and Replying to an Invitation Email </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1676400"/>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Give an example of the invitation email and reply the email of your group in class next time.</a:t>
            </a:r>
            <a:r>
              <a:rPr lang="en-US" altLang="zh-CN" sz="1800" b="1" dirty="0">
                <a:solidFill>
                  <a:srgbClr val="663300"/>
                </a:solidFill>
              </a:rPr>
              <a:t> </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174248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240337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Give comments on the invitation and reply emails of other groups in terms of content and creativity.</a:t>
            </a:r>
            <a:endParaRPr lang="en-US" altLang="zh-CN" sz="1800" b="1" dirty="0">
              <a:solidFill>
                <a:srgbClr val="663300"/>
              </a:solidFill>
            </a:endParaRPr>
          </a:p>
        </p:txBody>
      </p:sp>
      <p:sp>
        <p:nvSpPr>
          <p:cNvPr id="6" name="圆角矩形 6">
            <a:hlinkClick r:id="rId1"/>
          </p:cNvPr>
          <p:cNvSpPr>
            <a:spLocks noChangeArrowheads="1"/>
          </p:cNvSpPr>
          <p:nvPr/>
        </p:nvSpPr>
        <p:spPr bwMode="auto">
          <a:xfrm>
            <a:off x="438150" y="2469461"/>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5</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par>
    </p:tnLst>
  </p:timing>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30460</Words>
  <Application>WPS 演示</Application>
  <PresentationFormat>全屏显示(16:9)</PresentationFormat>
  <Paragraphs>921</Paragraphs>
  <Slides>65</Slides>
  <Notes>4</Notes>
  <HiddenSlides>0</HiddenSlides>
  <MMClips>3</MMClips>
  <ScaleCrop>false</ScaleCrop>
  <HeadingPairs>
    <vt:vector size="6" baseType="variant">
      <vt:variant>
        <vt:lpstr>已用的字体</vt:lpstr>
      </vt:variant>
      <vt:variant>
        <vt:i4>20</vt:i4>
      </vt:variant>
      <vt:variant>
        <vt:lpstr>主题</vt:lpstr>
      </vt:variant>
      <vt:variant>
        <vt:i4>5</vt:i4>
      </vt:variant>
      <vt:variant>
        <vt:lpstr>幻灯片标题</vt:lpstr>
      </vt:variant>
      <vt:variant>
        <vt:i4>65</vt:i4>
      </vt:variant>
    </vt:vector>
  </HeadingPairs>
  <TitlesOfParts>
    <vt:vector size="90" baseType="lpstr">
      <vt:lpstr>Arial</vt:lpstr>
      <vt:lpstr>宋体</vt:lpstr>
      <vt:lpstr>Wingdings</vt:lpstr>
      <vt:lpstr>Wingdings 2</vt:lpstr>
      <vt:lpstr>微软雅黑</vt:lpstr>
      <vt:lpstr>Franklin Gothic Medium</vt:lpstr>
      <vt:lpstr>Arial Black</vt:lpstr>
      <vt:lpstr>UUS UN INCHIKE</vt:lpstr>
      <vt:lpstr>Segoe Print</vt:lpstr>
      <vt:lpstr>Calibri</vt:lpstr>
      <vt:lpstr>Baskerville Old Face</vt:lpstr>
      <vt:lpstr>GungsuhChe</vt:lpstr>
      <vt:lpstr>Malgun Gothic</vt:lpstr>
      <vt:lpstr>Calibri</vt:lpstr>
      <vt:lpstr>Wingdings</vt:lpstr>
      <vt:lpstr>Arial Unicode MS</vt:lpstr>
      <vt:lpstr>Calibri Light</vt:lpstr>
      <vt:lpstr>Impact</vt:lpstr>
      <vt:lpstr>华康俪金黑W8</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760</cp:revision>
  <dcterms:created xsi:type="dcterms:W3CDTF">2014-07-15T12:53:00Z</dcterms:created>
  <dcterms:modified xsi:type="dcterms:W3CDTF">2026-03-27T07:11:58Z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D047F13E876C4245A507F3646089640C_12</vt:lpwstr>
  </property>
  <property fmtid="{D5CDD505-2E9C-101B-9397-08002B2CF9AE}" pid="3" name="KSOProductBuildVer">
    <vt:lpwstr>2052-12.1.0.23542</vt:lpwstr>
  </property>
</Properties>
</file>