
<file path=[Content_Types].xml><?xml version="1.0" encoding="utf-8"?>
<Types xmlns="http://schemas.openxmlformats.org/package/2006/content-types">
  <Default Extension="jpeg" ContentType="image/jpeg"/>
  <Default Extension="JPG" ContentType="image/.jpg"/>
  <Default Extension="png" ContentType="image/png"/>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54"/>
  </p:notesMasterIdLst>
  <p:handoutMasterIdLst>
    <p:handoutMasterId r:id="rId77"/>
  </p:handoutMasterIdLst>
  <p:sldIdLst>
    <p:sldId id="487" r:id="rId7"/>
    <p:sldId id="488" r:id="rId8"/>
    <p:sldId id="438" r:id="rId9"/>
    <p:sldId id="502" r:id="rId10"/>
    <p:sldId id="504" r:id="rId11"/>
    <p:sldId id="489" r:id="rId12"/>
    <p:sldId id="492" r:id="rId13"/>
    <p:sldId id="493" r:id="rId14"/>
    <p:sldId id="490" r:id="rId15"/>
    <p:sldId id="491" r:id="rId16"/>
    <p:sldId id="551" r:id="rId17"/>
    <p:sldId id="552" r:id="rId18"/>
    <p:sldId id="553" r:id="rId19"/>
    <p:sldId id="550" r:id="rId20"/>
    <p:sldId id="495" r:id="rId21"/>
    <p:sldId id="497" r:id="rId22"/>
    <p:sldId id="496" r:id="rId23"/>
    <p:sldId id="509" r:id="rId24"/>
    <p:sldId id="498" r:id="rId25"/>
    <p:sldId id="451" r:id="rId26"/>
    <p:sldId id="452" r:id="rId27"/>
    <p:sldId id="511" r:id="rId28"/>
    <p:sldId id="512" r:id="rId29"/>
    <p:sldId id="453" r:id="rId30"/>
    <p:sldId id="455" r:id="rId31"/>
    <p:sldId id="454" r:id="rId32"/>
    <p:sldId id="501" r:id="rId33"/>
    <p:sldId id="456" r:id="rId34"/>
    <p:sldId id="461" r:id="rId35"/>
    <p:sldId id="282" r:id="rId36"/>
    <p:sldId id="554" r:id="rId37"/>
    <p:sldId id="560" r:id="rId38"/>
    <p:sldId id="555" r:id="rId39"/>
    <p:sldId id="559" r:id="rId40"/>
    <p:sldId id="446" r:id="rId41"/>
    <p:sldId id="462" r:id="rId42"/>
    <p:sldId id="465" r:id="rId43"/>
    <p:sldId id="286" r:id="rId44"/>
    <p:sldId id="558" r:id="rId45"/>
    <p:sldId id="561" r:id="rId46"/>
    <p:sldId id="562" r:id="rId47"/>
    <p:sldId id="563" r:id="rId48"/>
    <p:sldId id="508" r:id="rId49"/>
    <p:sldId id="466" r:id="rId50"/>
    <p:sldId id="467" r:id="rId51"/>
    <p:sldId id="468" r:id="rId52"/>
    <p:sldId id="423" r:id="rId53"/>
    <p:sldId id="469" r:id="rId55"/>
    <p:sldId id="471" r:id="rId56"/>
    <p:sldId id="472" r:id="rId57"/>
    <p:sldId id="565" r:id="rId58"/>
    <p:sldId id="566" r:id="rId59"/>
    <p:sldId id="564" r:id="rId60"/>
    <p:sldId id="506" r:id="rId61"/>
    <p:sldId id="505" r:id="rId62"/>
    <p:sldId id="474" r:id="rId63"/>
    <p:sldId id="475" r:id="rId64"/>
    <p:sldId id="477" r:id="rId65"/>
    <p:sldId id="482" r:id="rId66"/>
    <p:sldId id="567" r:id="rId67"/>
    <p:sldId id="568" r:id="rId68"/>
    <p:sldId id="569" r:id="rId69"/>
    <p:sldId id="570" r:id="rId70"/>
    <p:sldId id="298" r:id="rId71"/>
    <p:sldId id="479" r:id="rId72"/>
    <p:sldId id="480" r:id="rId73"/>
    <p:sldId id="507" r:id="rId74"/>
    <p:sldId id="470" r:id="rId75"/>
    <p:sldId id="311" r:id="rId76"/>
  </p:sldIdLst>
  <p:sldSz cx="9144000" cy="5143500" type="screen16x9"/>
  <p:notesSz cx="6858000" cy="9144000"/>
  <p:custDataLst>
    <p:tags r:id="rId81"/>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051F7C"/>
    <a:srgbClr val="F2ECE2"/>
    <a:srgbClr val="CEB68E"/>
    <a:srgbClr val="03B9B4"/>
    <a:srgbClr val="D6EEED"/>
    <a:srgbClr val="745C34"/>
    <a:srgbClr val="028EC9"/>
    <a:srgbClr val="EBF7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49" autoAdjust="0"/>
    <p:restoredTop sz="94660" autoAdjust="0"/>
  </p:normalViewPr>
  <p:slideViewPr>
    <p:cSldViewPr snapToGrid="0" showGuides="1">
      <p:cViewPr varScale="1">
        <p:scale>
          <a:sx n="111" d="100"/>
          <a:sy n="111" d="100"/>
        </p:scale>
        <p:origin x="485" y="82"/>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1" Type="http://schemas.openxmlformats.org/officeDocument/2006/relationships/tags" Target="tags/tag1.xml"/><Relationship Id="rId80" Type="http://schemas.openxmlformats.org/officeDocument/2006/relationships/tableStyles" Target="tableStyles.xml"/><Relationship Id="rId8" Type="http://schemas.openxmlformats.org/officeDocument/2006/relationships/slide" Target="slides/slide2.xml"/><Relationship Id="rId79" Type="http://schemas.openxmlformats.org/officeDocument/2006/relationships/viewProps" Target="viewProps.xml"/><Relationship Id="rId78" Type="http://schemas.openxmlformats.org/officeDocument/2006/relationships/presProps" Target="presProps.xml"/><Relationship Id="rId77" Type="http://schemas.openxmlformats.org/officeDocument/2006/relationships/handoutMaster" Target="handoutMasters/handoutMaster1.xml"/><Relationship Id="rId76" Type="http://schemas.openxmlformats.org/officeDocument/2006/relationships/slide" Target="slides/slide69.xml"/><Relationship Id="rId75" Type="http://schemas.openxmlformats.org/officeDocument/2006/relationships/slide" Target="slides/slide68.xml"/><Relationship Id="rId74" Type="http://schemas.openxmlformats.org/officeDocument/2006/relationships/slide" Target="slides/slide67.xml"/><Relationship Id="rId73" Type="http://schemas.openxmlformats.org/officeDocument/2006/relationships/slide" Target="slides/slide66.xml"/><Relationship Id="rId72" Type="http://schemas.openxmlformats.org/officeDocument/2006/relationships/slide" Target="slides/slide65.xml"/><Relationship Id="rId71" Type="http://schemas.openxmlformats.org/officeDocument/2006/relationships/slide" Target="slides/slide64.xml"/><Relationship Id="rId70" Type="http://schemas.openxmlformats.org/officeDocument/2006/relationships/slide" Target="slides/slide63.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notesMaster" Target="notesMasters/notesMaster1.xml"/><Relationship Id="rId53" Type="http://schemas.openxmlformats.org/officeDocument/2006/relationships/slide" Target="slides/slide47.xml"/><Relationship Id="rId52" Type="http://schemas.openxmlformats.org/officeDocument/2006/relationships/slide" Target="slides/slide46.xml"/><Relationship Id="rId51" Type="http://schemas.openxmlformats.org/officeDocument/2006/relationships/slide" Target="slides/slide45.xml"/><Relationship Id="rId50" Type="http://schemas.openxmlformats.org/officeDocument/2006/relationships/slide" Target="slides/slide44.xml"/><Relationship Id="rId5" Type="http://schemas.openxmlformats.org/officeDocument/2006/relationships/slideMaster" Target="slideMasters/slideMaster4.xml"/><Relationship Id="rId49" Type="http://schemas.openxmlformats.org/officeDocument/2006/relationships/slide" Target="slides/slide43.xml"/><Relationship Id="rId48" Type="http://schemas.openxmlformats.org/officeDocument/2006/relationships/slide" Target="slides/slide42.xml"/><Relationship Id="rId47" Type="http://schemas.openxmlformats.org/officeDocument/2006/relationships/slide" Target="slides/slide41.xml"/><Relationship Id="rId46" Type="http://schemas.openxmlformats.org/officeDocument/2006/relationships/slide" Target="slides/slide40.xml"/><Relationship Id="rId45" Type="http://schemas.openxmlformats.org/officeDocument/2006/relationships/slide" Target="slides/slide39.xml"/><Relationship Id="rId44" Type="http://schemas.openxmlformats.org/officeDocument/2006/relationships/slide" Target="slides/slide38.xml"/><Relationship Id="rId43" Type="http://schemas.openxmlformats.org/officeDocument/2006/relationships/slide" Target="slides/slide37.xml"/><Relationship Id="rId42" Type="http://schemas.openxmlformats.org/officeDocument/2006/relationships/slide" Target="slides/slide36.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9" Type="http://schemas.openxmlformats.org/officeDocument/2006/relationships/image" Target="../media/image10.jpeg"/><Relationship Id="rId8" Type="http://schemas.openxmlformats.org/officeDocument/2006/relationships/image" Target="../media/image9.jpeg"/><Relationship Id="rId7" Type="http://schemas.openxmlformats.org/officeDocument/2006/relationships/image" Target="../media/image8.jpeg"/><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png"/><Relationship Id="rId10" Type="http://schemas.openxmlformats.org/officeDocument/2006/relationships/image" Target="../media/image1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Oragnizer's diary">
    <p:spTree>
      <p:nvGrpSpPr>
        <p:cNvPr id="1" name=""/>
        <p:cNvGrpSpPr/>
        <p:nvPr/>
      </p:nvGrpSpPr>
      <p:grpSpPr>
        <a:xfrm>
          <a:off x="0" y="0"/>
          <a:ext cx="0" cy="0"/>
          <a:chOff x="0" y="0"/>
          <a:chExt cx="0" cy="0"/>
        </a:xfrm>
      </p:grpSpPr>
      <p:sp>
        <p:nvSpPr>
          <p:cNvPr id="5" name="矩形 4"/>
          <p:cNvSpPr/>
          <p:nvPr userDrawn="1"/>
        </p:nvSpPr>
        <p:spPr>
          <a:xfrm>
            <a:off x="2061174" y="4154205"/>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320351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7" name="椭圆 6"/>
          <p:cNvSpPr/>
          <p:nvPr userDrawn="1"/>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8" name="TextBox 61"/>
          <p:cNvSpPr txBox="1"/>
          <p:nvPr userDrawn="1"/>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xhibitor's diary">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75" y="-12498"/>
            <a:ext cx="9115425" cy="314439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椭圆 3"/>
          <p:cNvSpPr/>
          <p:nvPr userDrawn="1"/>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userDrawn="1"/>
        </p:nvSpPr>
        <p:spPr>
          <a:xfrm>
            <a:off x="7481249" y="28385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6" name="矩形 5"/>
          <p:cNvSpPr/>
          <p:nvPr userDrawn="1"/>
        </p:nvSpPr>
        <p:spPr>
          <a:xfrm>
            <a:off x="2237384" y="4208247"/>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Front page">
    <p:spTree>
      <p:nvGrpSpPr>
        <p:cNvPr id="1" name=""/>
        <p:cNvGrpSpPr/>
        <p:nvPr/>
      </p:nvGrpSpPr>
      <p:grpSpPr>
        <a:xfrm>
          <a:off x="0" y="0"/>
          <a:ext cx="0" cy="0"/>
          <a:chOff x="0" y="0"/>
          <a:chExt cx="0" cy="0"/>
        </a:xfrm>
      </p:grpSpPr>
      <p:sp>
        <p:nvSpPr>
          <p:cNvPr id="11" name="圆角矩形 30"/>
          <p:cNvSpPr/>
          <p:nvPr userDrawn="1"/>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2" name="直接连接符 1"/>
          <p:cNvCxnSpPr/>
          <p:nvPr userDrawn="1"/>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 name="TextBox 10"/>
          <p:cNvSpPr txBox="1"/>
          <p:nvPr userDrawn="1"/>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grpSp>
        <p:nvGrpSpPr>
          <p:cNvPr id="4" name="组合 3"/>
          <p:cNvGrpSpPr/>
          <p:nvPr userDrawn="1"/>
        </p:nvGrpSpPr>
        <p:grpSpPr>
          <a:xfrm>
            <a:off x="6307319" y="2665654"/>
            <a:ext cx="2515912" cy="2223980"/>
            <a:chOff x="6307319" y="2665654"/>
            <a:chExt cx="2515912" cy="2223980"/>
          </a:xfrm>
        </p:grpSpPr>
        <p:sp>
          <p:nvSpPr>
            <p:cNvPr id="5"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grpSp>
      <p:pic>
        <p:nvPicPr>
          <p:cNvPr id="8" name="图片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sp>
        <p:nvSpPr>
          <p:cNvPr id="10" name="标题 1"/>
          <p:cNvSpPr>
            <a:spLocks noChangeArrowheads="1"/>
          </p:cNvSpPr>
          <p:nvPr userDrawn="1"/>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2" name="图片 11"/>
          <p:cNvPicPr>
            <a:picLocks noChangeAspect="1"/>
          </p:cNvPicPr>
          <p:nvPr userDrawn="1"/>
        </p:nvPicPr>
        <p:blipFill rotWithShape="1">
          <a:blip r:embed="rId6"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13" name="图片 12"/>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14" name="图片 13"/>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图片 14"/>
          <p:cNvPicPr>
            <a:picLocks noChangeAspect="1"/>
          </p:cNvPicPr>
          <p:nvPr userDrawn="1"/>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Unit objectives">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文本框 3"/>
          <p:cNvSpPr txBox="1"/>
          <p:nvPr userDrawn="1"/>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cxnSp>
        <p:nvCxnSpPr>
          <p:cNvPr id="5" name="直接连接符 4"/>
          <p:cNvCxnSpPr/>
          <p:nvPr userDrawn="1"/>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ead-in">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14"/>
          <p:cNvSpPr/>
          <p:nvPr userDrawn="1"/>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Dialog on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1143901" y="94965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Booking an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Dialog on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1076324" y="724643"/>
            <a:ext cx="790575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r>
              <a:rPr lang="en-US" altLang="zh-CN" sz="2400" spc="-70" baseline="0" dirty="0">
                <a:solidFill>
                  <a:srgbClr val="996600"/>
                </a:solidFill>
                <a:latin typeface="Arial" panose="020B0604020202020204" pitchFamily="34" charset="0"/>
              </a:rPr>
              <a:t>Calling the organizer for detailed                          </a:t>
            </a:r>
            <a:endParaRPr lang="en-US" altLang="zh-CN" sz="2400" spc="-70" baseline="0" dirty="0">
              <a:solidFill>
                <a:srgbClr val="996600"/>
              </a:solidFill>
              <a:latin typeface="Arial" panose="020B0604020202020204" pitchFamily="34" charset="0"/>
            </a:endParaRPr>
          </a:p>
          <a:p>
            <a:pPr>
              <a:buFont typeface="Arial" panose="020B0604020202020204" pitchFamily="34" charset="0"/>
              <a:buNone/>
            </a:pPr>
            <a:r>
              <a:rPr lang="en-US" altLang="zh-CN" sz="2400" spc="-70" baseline="0" dirty="0">
                <a:solidFill>
                  <a:srgbClr val="996600"/>
                </a:solidFill>
                <a:latin typeface="Arial" panose="020B0604020202020204" pitchFamily="34" charset="0"/>
              </a:rPr>
              <a:t>                               information on a trade show </a:t>
            </a:r>
            <a:endParaRPr lang="en-US" altLang="zh-CN" sz="2400" spc="-70" baseline="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ialog two">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19104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3133725" y="923492"/>
            <a:ext cx="6191250" cy="79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marR="0" lvl="0" indent="-342900" algn="l" defTabSz="6858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400" spc="-110" baseline="0" dirty="0">
                <a:solidFill>
                  <a:srgbClr val="996600"/>
                </a:solidFill>
                <a:latin typeface="Arial" panose="020B0604020202020204" pitchFamily="34" charset="0"/>
              </a:rPr>
              <a:t>Calling a new customer to attend the exhibition</a:t>
            </a:r>
            <a:endParaRPr lang="en-US" altLang="zh-CN" sz="2400" spc="-110" baseline="0" dirty="0">
              <a:solidFill>
                <a:srgbClr val="996600"/>
              </a:solidFill>
              <a:latin typeface="Arial" panose="020B0604020202020204" pitchFamily="34" charset="0"/>
            </a:endParaRPr>
          </a:p>
          <a:p>
            <a:pPr>
              <a:buFont typeface="Arial" panose="020B0604020202020204" pitchFamily="34" charset="0"/>
              <a:buNone/>
            </a:pP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dialog only">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圆角矩形 6">
            <a:hlinkClick r:id="rId4" action="ppaction://hlinkfile"/>
          </p:cNvPr>
          <p:cNvSpPr>
            <a:spLocks noChangeArrowheads="1"/>
          </p:cNvSpPr>
          <p:nvPr userDrawn="1"/>
        </p:nvSpPr>
        <p:spPr bwMode="auto">
          <a:xfrm>
            <a:off x="1276350" y="76973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Do it yourslef">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Part objectiv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3"/>
          <p:cNvSpPr txBox="1"/>
          <p:nvPr userDrawn="1"/>
        </p:nvSpPr>
        <p:spPr>
          <a:xfrm>
            <a:off x="1232686" y="255389"/>
            <a:ext cx="6571416" cy="471067"/>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pPr marL="0" indent="0">
              <a:buNone/>
            </a:pPr>
            <a:endParaRPr lang="zh-CN" altLang="en-US" b="1" u="sng" dirty="0">
              <a:solidFill>
                <a:srgbClr val="000000"/>
              </a:solidFill>
            </a:endParaRPr>
          </a:p>
        </p:txBody>
      </p:sp>
      <p:cxnSp>
        <p:nvCxnSpPr>
          <p:cNvPr id="5" name="直接连接符 4"/>
          <p:cNvCxnSpPr/>
          <p:nvPr userDrawn="1"/>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ample study">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69963" y="165298"/>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Readin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a:stretch>
            <a:fillRect/>
          </a:stretch>
        </p:blipFill>
        <p:spPr>
          <a:xfrm>
            <a:off x="47625" y="0"/>
            <a:ext cx="9067800" cy="37623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
        <p:nvSpPr>
          <p:cNvPr id="6" name="矩形 5"/>
          <p:cNvSpPr/>
          <p:nvPr userDrawn="1"/>
        </p:nvSpPr>
        <p:spPr>
          <a:xfrm>
            <a:off x="0" y="0"/>
            <a:ext cx="1268760" cy="5143500"/>
          </a:xfrm>
          <a:prstGeom prst="rect">
            <a:avLst/>
          </a:prstGeom>
          <a:solidFill>
            <a:srgbClr val="DCDCD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12" name="表格 11"/>
          <p:cNvGraphicFramePr>
            <a:graphicFrameLocks noGrp="1"/>
          </p:cNvGraphicFramePr>
          <p:nvPr userDrawn="1"/>
        </p:nvGraphicFramePr>
        <p:xfrm>
          <a:off x="-2316" y="464662"/>
          <a:ext cx="1268760" cy="3564000"/>
        </p:xfrm>
        <a:graphic>
          <a:graphicData uri="http://schemas.openxmlformats.org/drawingml/2006/table">
            <a:tbl>
              <a:tblPr>
                <a:tableStyleId>{2D5ABB26-0587-4C30-8999-92F81FD0307C}</a:tableStyleId>
              </a:tblPr>
              <a:tblGrid>
                <a:gridCol w="1268760"/>
              </a:tblGrid>
              <a:tr h="594000">
                <a:tc>
                  <a:txBody>
                    <a:bodyPr/>
                    <a:lstStyle/>
                    <a:p>
                      <a:pPr algn="ctr"/>
                      <a:r>
                        <a:rPr lang="zh-CN" altLang="en-US" sz="1400" dirty="0"/>
                        <a:t>课程背景</a:t>
                      </a: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课程定位</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课程设计</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课程思政</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实训平台</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校企合作</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a:xfrm>
            <a:off x="457200" y="1200151"/>
            <a:ext cx="8229600" cy="3394472"/>
          </a:xfrm>
        </p:spPr>
        <p:txBody>
          <a:bodyPr/>
          <a:lstStyle/>
          <a:p>
            <a:endParaRPr lang="zh-CN" altLang="en-US"/>
          </a:p>
        </p:txBody>
      </p:sp>
      <p:sp>
        <p:nvSpPr>
          <p:cNvPr id="4" name="日期占位符 3"/>
          <p:cNvSpPr>
            <a:spLocks noGrp="1"/>
          </p:cNvSpPr>
          <p:nvPr>
            <p:ph type="dt" sz="half" idx="10"/>
          </p:nvPr>
        </p:nvSpPr>
        <p:spPr>
          <a:xfrm>
            <a:off x="457200" y="4767263"/>
            <a:ext cx="2133600" cy="273844"/>
          </a:xfrm>
        </p:spPr>
        <p:txBody>
          <a:bodyPr/>
          <a:lstStyle>
            <a:lvl1pPr>
              <a:defRPr/>
            </a:lvl1pPr>
          </a:lstStyle>
          <a:p>
            <a:pPr>
              <a:defRPr/>
            </a:pPr>
            <a:fld id="{06D1DD2A-3BC1-4E51-8EA3-9CB43DE4E541}" type="datetimeFigureOut">
              <a:rPr lang="zh-CN" altLang="en-US"/>
            </a:fld>
            <a:endParaRPr lang="zh-CN" altLang="en-US"/>
          </a:p>
        </p:txBody>
      </p:sp>
      <p:sp>
        <p:nvSpPr>
          <p:cNvPr id="5" name="页脚占位符 4"/>
          <p:cNvSpPr>
            <a:spLocks noGrp="1"/>
          </p:cNvSpPr>
          <p:nvPr>
            <p:ph type="ftr" sz="quarter" idx="11"/>
          </p:nvPr>
        </p:nvSpPr>
        <p:spPr>
          <a:xfrm>
            <a:off x="3124200" y="4767263"/>
            <a:ext cx="2895600" cy="273844"/>
          </a:xfr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3844"/>
          </a:xfrm>
        </p:spPr>
        <p:txBody>
          <a:bodyPr/>
          <a:lstStyle>
            <a:lvl1pPr>
              <a:defRPr/>
            </a:lvl1pPr>
          </a:lstStyle>
          <a:p>
            <a:fld id="{31363DBE-C3E3-411A-8C2B-CF89A4F76221}" type="slidenum">
              <a:rPr lang="zh-CN" altLang="en-US"/>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9" Type="http://schemas.openxmlformats.org/officeDocument/2006/relationships/theme" Target="../theme/theme5.xml"/><Relationship Id="rId28" Type="http://schemas.openxmlformats.org/officeDocument/2006/relationships/slideLayout" Target="../slideLayouts/slideLayout72.xml"/><Relationship Id="rId27" Type="http://schemas.openxmlformats.org/officeDocument/2006/relationships/slideLayout" Target="../slideLayouts/slideLayout71.xml"/><Relationship Id="rId26" Type="http://schemas.openxmlformats.org/officeDocument/2006/relationships/slideLayout" Target="../slideLayouts/slideLayout70.xml"/><Relationship Id="rId25" Type="http://schemas.openxmlformats.org/officeDocument/2006/relationships/slideLayout" Target="../slideLayouts/slideLayout69.xml"/><Relationship Id="rId24" Type="http://schemas.openxmlformats.org/officeDocument/2006/relationships/slideLayout" Target="../slideLayouts/slideLayout68.xml"/><Relationship Id="rId23" Type="http://schemas.openxmlformats.org/officeDocument/2006/relationships/slideLayout" Target="../slideLayouts/slideLayout67.xml"/><Relationship Id="rId22" Type="http://schemas.openxmlformats.org/officeDocument/2006/relationships/slideLayout" Target="../slideLayouts/slideLayout66.xml"/><Relationship Id="rId21" Type="http://schemas.openxmlformats.org/officeDocument/2006/relationships/slideLayout" Target="../slideLayouts/slideLayout65.xml"/><Relationship Id="rId20" Type="http://schemas.openxmlformats.org/officeDocument/2006/relationships/slideLayout" Target="../slideLayouts/slideLayout64.xml"/><Relationship Id="rId2" Type="http://schemas.openxmlformats.org/officeDocument/2006/relationships/slideLayout" Target="../slideLayouts/slideLayout46.xml"/><Relationship Id="rId19" Type="http://schemas.openxmlformats.org/officeDocument/2006/relationships/slideLayout" Target="../slideLayouts/slideLayout63.xml"/><Relationship Id="rId18" Type="http://schemas.openxmlformats.org/officeDocument/2006/relationships/slideLayout" Target="../slideLayouts/slideLayout62.xml"/><Relationship Id="rId17" Type="http://schemas.openxmlformats.org/officeDocument/2006/relationships/slideLayout" Target="../slideLayouts/slideLayout61.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59.xml"/><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image" Target="../media/image19.png"/><Relationship Id="rId1" Type="http://schemas.openxmlformats.org/officeDocument/2006/relationships/image" Target="../media/image1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60.xml"/><Relationship Id="rId3" Type="http://schemas.openxmlformats.org/officeDocument/2006/relationships/image" Target="../media/image20.png"/><Relationship Id="rId2" Type="http://schemas.microsoft.com/office/2007/relationships/media" Target="../media/media1.mp4"/><Relationship Id="rId1" Type="http://schemas.openxmlformats.org/officeDocument/2006/relationships/video" Target="../media/media1.mp4"/></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62.xml"/><Relationship Id="rId3" Type="http://schemas.openxmlformats.org/officeDocument/2006/relationships/image" Target="../media/image20.png"/><Relationship Id="rId2" Type="http://schemas.microsoft.com/office/2007/relationships/media" Target="../media/media2.mp4"/><Relationship Id="rId1" Type="http://schemas.openxmlformats.org/officeDocument/2006/relationships/video" Target="../media/media2.mp4"/></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9.xml.rels><?xml version="1.0" encoding="UTF-8" standalone="yes"?>
<Relationships xmlns="http://schemas.openxmlformats.org/package/2006/relationships"><Relationship Id="rId4" Type="http://schemas.openxmlformats.org/officeDocument/2006/relationships/slideLayout" Target="../slideLayouts/slideLayout64.xml"/><Relationship Id="rId3" Type="http://schemas.openxmlformats.org/officeDocument/2006/relationships/image" Target="../media/image20.png"/><Relationship Id="rId2" Type="http://schemas.microsoft.com/office/2007/relationships/media" Target="../media/media3.mp4"/><Relationship Id="rId1" Type="http://schemas.openxmlformats.org/officeDocument/2006/relationships/video" Target="../media/media3.mp4"/></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63.xml"/><Relationship Id="rId1" Type="http://schemas.openxmlformats.org/officeDocument/2006/relationships/hyperlink" Target="../13-14&#31532;&#19968;&#23398;&#26399;/Unit%201/Unit%201%20Preparations%20for%20Exhibitions.mp3" TargetMode="External"/></Relationships>
</file>

<file path=ppt/slides/_rels/slide69.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57.xml"/><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636963" y="2317849"/>
            <a:ext cx="3538537" cy="923330"/>
          </a:xfrm>
          <a:prstGeom prst="rect">
            <a:avLst/>
          </a:prstGeom>
          <a:noFill/>
        </p:spPr>
        <p:txBody>
          <a:bodyPr wrap="square">
            <a:spAutoFit/>
          </a:bodyPr>
          <a:lstStyle/>
          <a:p>
            <a:r>
              <a:rPr lang="en-US" altLang="zh-CN" sz="5400" b="1" dirty="0">
                <a:solidFill>
                  <a:srgbClr val="028EC9"/>
                </a:solidFill>
              </a:rPr>
              <a:t>Unit 2</a:t>
            </a:r>
            <a:endParaRPr lang="zh-CN" altLang="en-US" sz="5400" b="1" dirty="0">
              <a:solidFill>
                <a:srgbClr val="028EC9"/>
              </a:solidFill>
            </a:endParaRPr>
          </a:p>
        </p:txBody>
      </p:sp>
      <p:sp>
        <p:nvSpPr>
          <p:cNvPr id="3" name="文本框 2"/>
          <p:cNvSpPr txBox="1"/>
          <p:nvPr/>
        </p:nvSpPr>
        <p:spPr>
          <a:xfrm>
            <a:off x="0" y="4170462"/>
            <a:ext cx="9144000" cy="646331"/>
          </a:xfrm>
          <a:prstGeom prst="rect">
            <a:avLst/>
          </a:prstGeom>
          <a:noFill/>
        </p:spPr>
        <p:txBody>
          <a:bodyPr wrap="square">
            <a:spAutoFit/>
          </a:bodyPr>
          <a:lstStyle/>
          <a:p>
            <a:pPr algn="ctr">
              <a:buFont typeface="Arial" panose="020B0604020202020204" pitchFamily="34" charset="0"/>
              <a:buNone/>
            </a:pPr>
            <a:r>
              <a:rPr lang="en-US" altLang="zh-CN" sz="3600" b="1" dirty="0">
                <a:solidFill>
                  <a:srgbClr val="028EC9"/>
                </a:solidFill>
              </a:rPr>
              <a:t>Exhibition Promotion and Enquiry</a:t>
            </a:r>
            <a:endParaRPr lang="zh-CN" altLang="en-US" sz="3600" b="1" dirty="0">
              <a:solidFill>
                <a:srgbClr val="028EC9"/>
              </a:solidFill>
            </a:endParaRP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txBox="1"/>
          <p:nvPr/>
        </p:nvSpPr>
        <p:spPr>
          <a:xfrm>
            <a:off x="1038225" y="936624"/>
            <a:ext cx="7427912" cy="3853737"/>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design and edit a prospectus for an exhibition;</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book a venue;</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promote an exhibition.</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find an exhibition to attend; </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enquire about details of an exhibition. </a:t>
            </a:r>
            <a:endParaRPr lang="zh-CN" altLang="en-US" dirty="0">
              <a:latin typeface="Franklin Gothic Medium" panose="020B0603020102020204" pitchFamily="34" charset="0"/>
            </a:endParaRPr>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59173" y="1514012"/>
            <a:ext cx="6280879" cy="2172390"/>
          </a:xfrm>
          <a:prstGeom prst="rect">
            <a:avLst/>
          </a:prstGeom>
          <a:noFill/>
        </p:spPr>
        <p:txBody>
          <a:bodyPr wrap="square" rtlCol="0">
            <a:spAutoFit/>
          </a:bodyPr>
          <a:lstStyle/>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design edit a prospectus for an exhibition;</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book a venue; </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pPr>
            <a:endParaRPr lang="zh-CN" altLang="zh-CN" sz="2100" b="1" u="sng"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promote an exhibition.</a:t>
            </a:r>
            <a:endParaRPr lang="zh-CN" altLang="en-US" sz="2100" b="1" u="sng" dirty="0">
              <a:solidFill>
                <a:srgbClr val="000000"/>
              </a:solidFill>
              <a:latin typeface="Calibri" panose="020F0502020204030204" pitchFamily="34" charset="0"/>
              <a:cs typeface="Calibri" panose="020F0502020204030204" pitchFamily="34" charset="0"/>
            </a:endParaRPr>
          </a:p>
          <a:p>
            <a:endParaRPr lang="zh-CN" altLang="en-US" dirty="0"/>
          </a:p>
        </p:txBody>
      </p:sp>
    </p:spTree>
  </p:cSld>
  <p:clrMapOvr>
    <a:masterClrMapping/>
  </p:clrMapOvr>
  <p:transition spd="slow" advTm="0">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Vocabulary: Look at the pictures. Work with your partner and write out the ways of trade show promotion.</a:t>
            </a:r>
            <a:endParaRPr lang="en-US" altLang="zh-CN" sz="2000" dirty="0">
              <a:solidFill>
                <a:srgbClr val="0070C0"/>
              </a:solidFill>
            </a:endParaRPr>
          </a:p>
        </p:txBody>
      </p:sp>
      <p:pic>
        <p:nvPicPr>
          <p:cNvPr id="17" name="图片 16"/>
          <p:cNvPicPr>
            <a:picLocks noChangeAspect="1"/>
          </p:cNvPicPr>
          <p:nvPr/>
        </p:nvPicPr>
        <p:blipFill>
          <a:blip r:embed="rId1">
            <a:extLst>
              <a:ext uri="{28A0092B-C50C-407E-A947-70E740481C1C}">
                <a14:useLocalDpi xmlns:a14="http://schemas.microsoft.com/office/drawing/2010/main" val="0"/>
              </a:ext>
            </a:extLst>
          </a:blip>
          <a:srcRect l="37553" t="6536" r="29373" b="61206"/>
          <a:stretch>
            <a:fillRect/>
          </a:stretch>
        </p:blipFill>
        <p:spPr>
          <a:xfrm>
            <a:off x="3342375" y="1545287"/>
            <a:ext cx="1604715" cy="1080000"/>
          </a:xfrm>
          <a:custGeom>
            <a:avLst/>
            <a:gdLst>
              <a:gd name="connsiteX0" fmla="*/ 0 w 1890215"/>
              <a:gd name="connsiteY0" fmla="*/ 0 h 1272147"/>
              <a:gd name="connsiteX1" fmla="*/ 1890215 w 1890215"/>
              <a:gd name="connsiteY1" fmla="*/ 0 h 1272147"/>
              <a:gd name="connsiteX2" fmla="*/ 1890215 w 1890215"/>
              <a:gd name="connsiteY2" fmla="*/ 1272147 h 1272147"/>
              <a:gd name="connsiteX3" fmla="*/ 0 w 1890215"/>
              <a:gd name="connsiteY3" fmla="*/ 1272147 h 1272147"/>
              <a:gd name="connsiteX4" fmla="*/ 0 w 1890215"/>
              <a:gd name="connsiteY4" fmla="*/ 0 h 1272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0215" h="1272147">
                <a:moveTo>
                  <a:pt x="0" y="0"/>
                </a:moveTo>
                <a:lnTo>
                  <a:pt x="1890215" y="0"/>
                </a:lnTo>
                <a:lnTo>
                  <a:pt x="1890215" y="1272147"/>
                </a:lnTo>
                <a:lnTo>
                  <a:pt x="0" y="1272147"/>
                </a:lnTo>
                <a:lnTo>
                  <a:pt x="0" y="0"/>
                </a:lnTo>
                <a:close/>
              </a:path>
            </a:pathLst>
          </a:custGeom>
        </p:spPr>
      </p:pic>
      <p:pic>
        <p:nvPicPr>
          <p:cNvPr id="16" name="图片 15"/>
          <p:cNvPicPr>
            <a:picLocks noChangeAspect="1"/>
          </p:cNvPicPr>
          <p:nvPr/>
        </p:nvPicPr>
        <p:blipFill>
          <a:blip r:embed="rId1">
            <a:extLst>
              <a:ext uri="{28A0092B-C50C-407E-A947-70E740481C1C}">
                <a14:useLocalDpi xmlns:a14="http://schemas.microsoft.com/office/drawing/2010/main" val="0"/>
              </a:ext>
            </a:extLst>
          </a:blip>
          <a:srcRect l="76717" t="6536" r="3224" b="61206"/>
          <a:stretch>
            <a:fillRect/>
          </a:stretch>
        </p:blipFill>
        <p:spPr>
          <a:xfrm>
            <a:off x="5921295" y="1545287"/>
            <a:ext cx="973256" cy="1080000"/>
          </a:xfrm>
          <a:custGeom>
            <a:avLst/>
            <a:gdLst>
              <a:gd name="connsiteX0" fmla="*/ 0 w 1146412"/>
              <a:gd name="connsiteY0" fmla="*/ 0 h 1272147"/>
              <a:gd name="connsiteX1" fmla="*/ 1146412 w 1146412"/>
              <a:gd name="connsiteY1" fmla="*/ 0 h 1272147"/>
              <a:gd name="connsiteX2" fmla="*/ 1146412 w 1146412"/>
              <a:gd name="connsiteY2" fmla="*/ 1272147 h 1272147"/>
              <a:gd name="connsiteX3" fmla="*/ 0 w 1146412"/>
              <a:gd name="connsiteY3" fmla="*/ 1272147 h 1272147"/>
              <a:gd name="connsiteX4" fmla="*/ 0 w 1146412"/>
              <a:gd name="connsiteY4" fmla="*/ 0 h 1272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412" h="1272147">
                <a:moveTo>
                  <a:pt x="0" y="0"/>
                </a:moveTo>
                <a:lnTo>
                  <a:pt x="1146412" y="0"/>
                </a:lnTo>
                <a:lnTo>
                  <a:pt x="1146412" y="1272147"/>
                </a:lnTo>
                <a:lnTo>
                  <a:pt x="0" y="1272147"/>
                </a:lnTo>
                <a:lnTo>
                  <a:pt x="0" y="0"/>
                </a:lnTo>
                <a:close/>
              </a:path>
            </a:pathLst>
          </a:custGeom>
        </p:spPr>
      </p:pic>
      <p:pic>
        <p:nvPicPr>
          <p:cNvPr id="15" name="图片 14"/>
          <p:cNvPicPr>
            <a:picLocks noChangeAspect="1"/>
          </p:cNvPicPr>
          <p:nvPr/>
        </p:nvPicPr>
        <p:blipFill>
          <a:blip r:embed="rId1">
            <a:extLst>
              <a:ext uri="{28A0092B-C50C-407E-A947-70E740481C1C}">
                <a14:useLocalDpi xmlns:a14="http://schemas.microsoft.com/office/drawing/2010/main" val="0"/>
              </a:ext>
            </a:extLst>
          </a:blip>
          <a:srcRect l="6508" t="53545" r="73432" b="14197"/>
          <a:stretch>
            <a:fillRect/>
          </a:stretch>
        </p:blipFill>
        <p:spPr>
          <a:xfrm>
            <a:off x="1325697" y="3239093"/>
            <a:ext cx="973260" cy="1080000"/>
          </a:xfrm>
          <a:custGeom>
            <a:avLst/>
            <a:gdLst>
              <a:gd name="connsiteX0" fmla="*/ 0 w 1146412"/>
              <a:gd name="connsiteY0" fmla="*/ 0 h 1272147"/>
              <a:gd name="connsiteX1" fmla="*/ 1146412 w 1146412"/>
              <a:gd name="connsiteY1" fmla="*/ 0 h 1272147"/>
              <a:gd name="connsiteX2" fmla="*/ 1146412 w 1146412"/>
              <a:gd name="connsiteY2" fmla="*/ 1272147 h 1272147"/>
              <a:gd name="connsiteX3" fmla="*/ 0 w 1146412"/>
              <a:gd name="connsiteY3" fmla="*/ 1272147 h 1272147"/>
              <a:gd name="connsiteX4" fmla="*/ 0 w 1146412"/>
              <a:gd name="connsiteY4" fmla="*/ 0 h 1272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412" h="1272147">
                <a:moveTo>
                  <a:pt x="0" y="0"/>
                </a:moveTo>
                <a:lnTo>
                  <a:pt x="1146412" y="0"/>
                </a:lnTo>
                <a:lnTo>
                  <a:pt x="1146412" y="1272147"/>
                </a:lnTo>
                <a:lnTo>
                  <a:pt x="0" y="1272147"/>
                </a:lnTo>
                <a:lnTo>
                  <a:pt x="0" y="0"/>
                </a:lnTo>
                <a:close/>
              </a:path>
            </a:pathLst>
          </a:custGeom>
        </p:spPr>
      </p:pic>
      <p:pic>
        <p:nvPicPr>
          <p:cNvPr id="13" name="图片 12"/>
          <p:cNvPicPr>
            <a:picLocks noChangeAspect="1"/>
          </p:cNvPicPr>
          <p:nvPr/>
        </p:nvPicPr>
        <p:blipFill>
          <a:blip r:embed="rId1">
            <a:extLst>
              <a:ext uri="{28A0092B-C50C-407E-A947-70E740481C1C}">
                <a14:useLocalDpi xmlns:a14="http://schemas.microsoft.com/office/drawing/2010/main" val="0"/>
              </a:ext>
            </a:extLst>
          </a:blip>
          <a:srcRect l="37553" t="53545" r="29373" b="14197"/>
          <a:stretch>
            <a:fillRect/>
          </a:stretch>
        </p:blipFill>
        <p:spPr>
          <a:xfrm>
            <a:off x="3342382" y="3239093"/>
            <a:ext cx="1604700" cy="1080000"/>
          </a:xfrm>
          <a:custGeom>
            <a:avLst/>
            <a:gdLst>
              <a:gd name="connsiteX0" fmla="*/ 0 w 1890215"/>
              <a:gd name="connsiteY0" fmla="*/ 0 h 1272147"/>
              <a:gd name="connsiteX1" fmla="*/ 1890215 w 1890215"/>
              <a:gd name="connsiteY1" fmla="*/ 0 h 1272147"/>
              <a:gd name="connsiteX2" fmla="*/ 1890215 w 1890215"/>
              <a:gd name="connsiteY2" fmla="*/ 1272147 h 1272147"/>
              <a:gd name="connsiteX3" fmla="*/ 0 w 1890215"/>
              <a:gd name="connsiteY3" fmla="*/ 1272147 h 1272147"/>
              <a:gd name="connsiteX4" fmla="*/ 0 w 1890215"/>
              <a:gd name="connsiteY4" fmla="*/ 0 h 1272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0215" h="1272147">
                <a:moveTo>
                  <a:pt x="0" y="0"/>
                </a:moveTo>
                <a:lnTo>
                  <a:pt x="1890215" y="0"/>
                </a:lnTo>
                <a:lnTo>
                  <a:pt x="1890215" y="1272147"/>
                </a:lnTo>
                <a:lnTo>
                  <a:pt x="0" y="1272147"/>
                </a:lnTo>
                <a:lnTo>
                  <a:pt x="0" y="0"/>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0095" y="1545287"/>
            <a:ext cx="1364465" cy="1080000"/>
          </a:xfrm>
          <a:prstGeom prst="rect">
            <a:avLst/>
          </a:prstGeom>
        </p:spPr>
      </p:pic>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5013" y="3239093"/>
            <a:ext cx="905820" cy="1080000"/>
          </a:xfrm>
          <a:prstGeom prst="rect">
            <a:avLst/>
          </a:prstGeom>
        </p:spPr>
      </p:pic>
      <p:sp>
        <p:nvSpPr>
          <p:cNvPr id="20" name="文本框 19"/>
          <p:cNvSpPr txBox="1"/>
          <p:nvPr/>
        </p:nvSpPr>
        <p:spPr>
          <a:xfrm>
            <a:off x="1165975" y="2809952"/>
            <a:ext cx="1528745" cy="307777"/>
          </a:xfrm>
          <a:prstGeom prst="rect">
            <a:avLst/>
          </a:prstGeom>
          <a:noFill/>
        </p:spPr>
        <p:txBody>
          <a:bodyPr wrap="square" rtlCol="0">
            <a:spAutoFit/>
          </a:bodyPr>
          <a:lstStyle/>
          <a:p>
            <a:r>
              <a:rPr lang="en-US" altLang="zh-CN" b="1" dirty="0"/>
              <a:t>1. ____________</a:t>
            </a:r>
            <a:endParaRPr lang="zh-CN" altLang="en-US" b="1" dirty="0"/>
          </a:p>
        </p:txBody>
      </p:sp>
      <p:sp>
        <p:nvSpPr>
          <p:cNvPr id="21" name="文本框 20"/>
          <p:cNvSpPr txBox="1"/>
          <p:nvPr/>
        </p:nvSpPr>
        <p:spPr>
          <a:xfrm>
            <a:off x="3514774" y="2809952"/>
            <a:ext cx="1748426" cy="307777"/>
          </a:xfrm>
          <a:prstGeom prst="rect">
            <a:avLst/>
          </a:prstGeom>
          <a:noFill/>
        </p:spPr>
        <p:txBody>
          <a:bodyPr wrap="square" rtlCol="0">
            <a:spAutoFit/>
          </a:bodyPr>
          <a:lstStyle/>
          <a:p>
            <a:r>
              <a:rPr lang="en-US" altLang="zh-CN" b="1" dirty="0"/>
              <a:t>2. _____________</a:t>
            </a:r>
            <a:endParaRPr lang="zh-CN" altLang="en-US" b="1" dirty="0"/>
          </a:p>
        </p:txBody>
      </p:sp>
      <p:sp>
        <p:nvSpPr>
          <p:cNvPr id="22" name="文本框 21"/>
          <p:cNvSpPr txBox="1"/>
          <p:nvPr/>
        </p:nvSpPr>
        <p:spPr>
          <a:xfrm>
            <a:off x="5863573" y="2809952"/>
            <a:ext cx="1523627" cy="307777"/>
          </a:xfrm>
          <a:prstGeom prst="rect">
            <a:avLst/>
          </a:prstGeom>
          <a:noFill/>
        </p:spPr>
        <p:txBody>
          <a:bodyPr wrap="square" rtlCol="0">
            <a:spAutoFit/>
          </a:bodyPr>
          <a:lstStyle/>
          <a:p>
            <a:r>
              <a:rPr lang="en-US" altLang="zh-CN" b="1" dirty="0"/>
              <a:t>3. ____________</a:t>
            </a:r>
            <a:endParaRPr lang="zh-CN" altLang="en-US" b="1" dirty="0"/>
          </a:p>
        </p:txBody>
      </p:sp>
      <p:sp>
        <p:nvSpPr>
          <p:cNvPr id="26" name="文本框 25"/>
          <p:cNvSpPr txBox="1"/>
          <p:nvPr/>
        </p:nvSpPr>
        <p:spPr>
          <a:xfrm>
            <a:off x="1165975" y="4510352"/>
            <a:ext cx="1528745" cy="307777"/>
          </a:xfrm>
          <a:prstGeom prst="rect">
            <a:avLst/>
          </a:prstGeom>
          <a:noFill/>
        </p:spPr>
        <p:txBody>
          <a:bodyPr wrap="square" rtlCol="0">
            <a:spAutoFit/>
          </a:bodyPr>
          <a:lstStyle/>
          <a:p>
            <a:r>
              <a:rPr lang="en-US" altLang="zh-CN" b="1" dirty="0"/>
              <a:t>4. ____________</a:t>
            </a:r>
            <a:endParaRPr lang="zh-CN" altLang="en-US" b="1" dirty="0"/>
          </a:p>
        </p:txBody>
      </p:sp>
      <p:sp>
        <p:nvSpPr>
          <p:cNvPr id="27" name="文本框 26"/>
          <p:cNvSpPr txBox="1"/>
          <p:nvPr/>
        </p:nvSpPr>
        <p:spPr>
          <a:xfrm>
            <a:off x="3514774" y="4510352"/>
            <a:ext cx="1528745" cy="307777"/>
          </a:xfrm>
          <a:prstGeom prst="rect">
            <a:avLst/>
          </a:prstGeom>
          <a:noFill/>
        </p:spPr>
        <p:txBody>
          <a:bodyPr wrap="square" rtlCol="0">
            <a:spAutoFit/>
          </a:bodyPr>
          <a:lstStyle/>
          <a:p>
            <a:r>
              <a:rPr lang="en-US" altLang="zh-CN" b="1" dirty="0"/>
              <a:t>5. ____________</a:t>
            </a:r>
            <a:endParaRPr lang="zh-CN" altLang="en-US" b="1" dirty="0"/>
          </a:p>
        </p:txBody>
      </p:sp>
      <p:sp>
        <p:nvSpPr>
          <p:cNvPr id="28" name="文本框 27"/>
          <p:cNvSpPr txBox="1"/>
          <p:nvPr/>
        </p:nvSpPr>
        <p:spPr>
          <a:xfrm>
            <a:off x="5863573" y="4510352"/>
            <a:ext cx="1458827" cy="307777"/>
          </a:xfrm>
          <a:prstGeom prst="rect">
            <a:avLst/>
          </a:prstGeom>
          <a:noFill/>
        </p:spPr>
        <p:txBody>
          <a:bodyPr wrap="square" rtlCol="0">
            <a:spAutoFit/>
          </a:bodyPr>
          <a:lstStyle/>
          <a:p>
            <a:r>
              <a:rPr lang="en-US" altLang="zh-CN" b="1" dirty="0"/>
              <a:t>6. ____________</a:t>
            </a:r>
            <a:endParaRPr lang="zh-CN" altLang="en-US" b="1" dirty="0"/>
          </a:p>
        </p:txBody>
      </p:sp>
      <p:sp>
        <p:nvSpPr>
          <p:cNvPr id="29" name="矩形 28"/>
          <p:cNvSpPr/>
          <p:nvPr/>
        </p:nvSpPr>
        <p:spPr>
          <a:xfrm>
            <a:off x="1365219" y="2844899"/>
            <a:ext cx="1237503" cy="237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0070C0"/>
                </a:solidFill>
              </a:rPr>
              <a:t>social media</a:t>
            </a:r>
            <a:endParaRPr lang="zh-CN" altLang="en-US" sz="1200" b="1" dirty="0">
              <a:solidFill>
                <a:srgbClr val="0070C0"/>
              </a:solidFill>
            </a:endParaRPr>
          </a:p>
        </p:txBody>
      </p:sp>
      <p:sp>
        <p:nvSpPr>
          <p:cNvPr id="30" name="矩形 29"/>
          <p:cNvSpPr/>
          <p:nvPr/>
        </p:nvSpPr>
        <p:spPr>
          <a:xfrm>
            <a:off x="3718565" y="2844899"/>
            <a:ext cx="1364465" cy="237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0070C0"/>
                </a:solidFill>
              </a:rPr>
              <a:t>visiting customers</a:t>
            </a:r>
            <a:endParaRPr lang="zh-CN" altLang="en-US" sz="1200" b="1" dirty="0">
              <a:solidFill>
                <a:srgbClr val="0070C0"/>
              </a:solidFill>
            </a:endParaRPr>
          </a:p>
        </p:txBody>
      </p:sp>
      <p:sp>
        <p:nvSpPr>
          <p:cNvPr id="31" name="矩形 30"/>
          <p:cNvSpPr/>
          <p:nvPr/>
        </p:nvSpPr>
        <p:spPr>
          <a:xfrm>
            <a:off x="6064234" y="2844899"/>
            <a:ext cx="654145" cy="237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0070C0"/>
                </a:solidFill>
              </a:rPr>
              <a:t>email</a:t>
            </a:r>
            <a:endParaRPr lang="zh-CN" altLang="en-US" sz="1200" b="1" dirty="0">
              <a:solidFill>
                <a:srgbClr val="0070C0"/>
              </a:solidFill>
            </a:endParaRPr>
          </a:p>
        </p:txBody>
      </p:sp>
      <p:sp>
        <p:nvSpPr>
          <p:cNvPr id="32" name="矩形 31"/>
          <p:cNvSpPr/>
          <p:nvPr/>
        </p:nvSpPr>
        <p:spPr>
          <a:xfrm>
            <a:off x="1365219" y="4546352"/>
            <a:ext cx="1364465" cy="237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0070C0"/>
                </a:solidFill>
              </a:rPr>
              <a:t>advertising</a:t>
            </a:r>
            <a:endParaRPr lang="zh-CN" altLang="en-US" sz="1200" b="1" dirty="0">
              <a:solidFill>
                <a:srgbClr val="0070C0"/>
              </a:solidFill>
            </a:endParaRPr>
          </a:p>
        </p:txBody>
      </p:sp>
      <p:sp>
        <p:nvSpPr>
          <p:cNvPr id="33" name="矩形 32"/>
          <p:cNvSpPr/>
          <p:nvPr/>
        </p:nvSpPr>
        <p:spPr>
          <a:xfrm>
            <a:off x="3718565" y="4546352"/>
            <a:ext cx="1237503" cy="237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0070C0"/>
                </a:solidFill>
              </a:rPr>
              <a:t>official websites</a:t>
            </a:r>
            <a:endParaRPr lang="zh-CN" altLang="en-US" sz="1200" b="1" dirty="0">
              <a:solidFill>
                <a:srgbClr val="0070C0"/>
              </a:solidFill>
            </a:endParaRPr>
          </a:p>
        </p:txBody>
      </p:sp>
      <p:sp>
        <p:nvSpPr>
          <p:cNvPr id="34" name="矩形 33"/>
          <p:cNvSpPr/>
          <p:nvPr/>
        </p:nvSpPr>
        <p:spPr>
          <a:xfrm>
            <a:off x="6064234" y="4546352"/>
            <a:ext cx="1237503" cy="2378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0070C0"/>
                </a:solidFill>
              </a:rPr>
              <a:t>telemarketing</a:t>
            </a:r>
            <a:endParaRPr lang="zh-CN" altLang="en-US" sz="1200" b="1"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Brainstorming: Discuss the advantages and disadvantages of the </a:t>
            </a:r>
            <a:endParaRPr lang="en-US" altLang="zh-CN" sz="2000" dirty="0">
              <a:solidFill>
                <a:srgbClr val="0070C0"/>
              </a:solidFill>
            </a:endParaRPr>
          </a:p>
          <a:p>
            <a:pPr>
              <a:buNone/>
            </a:pPr>
            <a:r>
              <a:rPr lang="en-US" altLang="zh-CN" sz="2000" dirty="0">
                <a:solidFill>
                  <a:srgbClr val="0070C0"/>
                </a:solidFill>
              </a:rPr>
              <a:t>ways of trade show promotion with your partners based on Task 1.</a:t>
            </a:r>
            <a:endParaRPr lang="en-US" altLang="zh-CN" sz="2000" dirty="0">
              <a:solidFill>
                <a:srgbClr val="0070C0"/>
              </a:solidFill>
            </a:endParaRPr>
          </a:p>
        </p:txBody>
      </p:sp>
      <p:graphicFrame>
        <p:nvGraphicFramePr>
          <p:cNvPr id="4" name="表格 4"/>
          <p:cNvGraphicFramePr>
            <a:graphicFrameLocks noGrp="1"/>
          </p:cNvGraphicFramePr>
          <p:nvPr/>
        </p:nvGraphicFramePr>
        <p:xfrm>
          <a:off x="1006473" y="1578489"/>
          <a:ext cx="7943851" cy="3435400"/>
        </p:xfrm>
        <a:graphic>
          <a:graphicData uri="http://schemas.openxmlformats.org/drawingml/2006/table">
            <a:tbl>
              <a:tblPr firstRow="1" bandRow="1">
                <a:tableStyleId>{5C22544A-7EE6-4342-B048-85BDC9FD1C3A}</a:tableStyleId>
              </a:tblPr>
              <a:tblGrid>
                <a:gridCol w="2037384"/>
                <a:gridCol w="3273040"/>
                <a:gridCol w="2633427"/>
              </a:tblGrid>
              <a:tr h="577837">
                <a:tc>
                  <a:txBody>
                    <a:bodyPr/>
                    <a:lstStyle/>
                    <a:p>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Ways to Promote New Shows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c>
                  <a:txBody>
                    <a:bodyPr/>
                    <a:lstStyle/>
                    <a:p>
                      <a:pPr algn="ctr"/>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Advantages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c>
                  <a:txBody>
                    <a:bodyPr/>
                    <a:lstStyle/>
                    <a:p>
                      <a:pPr algn="ctr"/>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Disadvantages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r>
              <a:tr h="374293">
                <a:tc>
                  <a:txBody>
                    <a:bodyPr/>
                    <a:lstStyle/>
                    <a:p>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Social media</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kumimoji="0" lang="zh-CN" altLang="en-US" sz="18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468464">
                <a:tc>
                  <a:txBody>
                    <a:bodyPr/>
                    <a:lstStyle/>
                    <a:p>
                      <a:pPr marL="0" algn="l" defTabSz="685800" rtl="0" eaLnBrk="1" latinLnBrk="0" hangingPunct="1"/>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Email</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468464">
                <a:tc>
                  <a:txBody>
                    <a:bodyPr/>
                    <a:lstStyle/>
                    <a:p>
                      <a:endParaRPr lang="zh-CN" altLang="en-US" dirty="0"/>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468464">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468464">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468464">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Brainstorming: Discuss the advantages and disadvantages of the </a:t>
            </a:r>
            <a:endParaRPr lang="en-US" altLang="zh-CN" sz="2000" dirty="0">
              <a:solidFill>
                <a:srgbClr val="0070C0"/>
              </a:solidFill>
            </a:endParaRPr>
          </a:p>
          <a:p>
            <a:pPr>
              <a:buNone/>
            </a:pPr>
            <a:r>
              <a:rPr lang="en-US" altLang="zh-CN" sz="2000" dirty="0">
                <a:solidFill>
                  <a:srgbClr val="0070C0"/>
                </a:solidFill>
              </a:rPr>
              <a:t>ways of trade show promotion with your partners based on Task 1.</a:t>
            </a:r>
            <a:endParaRPr lang="en-US" altLang="zh-CN" sz="2000" dirty="0">
              <a:solidFill>
                <a:srgbClr val="0070C0"/>
              </a:solidFill>
            </a:endParaRPr>
          </a:p>
        </p:txBody>
      </p:sp>
      <p:graphicFrame>
        <p:nvGraphicFramePr>
          <p:cNvPr id="4" name="表格 4"/>
          <p:cNvGraphicFramePr>
            <a:graphicFrameLocks noGrp="1"/>
          </p:cNvGraphicFramePr>
          <p:nvPr/>
        </p:nvGraphicFramePr>
        <p:xfrm>
          <a:off x="611769" y="1743544"/>
          <a:ext cx="7943851" cy="3091593"/>
        </p:xfrm>
        <a:graphic>
          <a:graphicData uri="http://schemas.openxmlformats.org/drawingml/2006/table">
            <a:tbl>
              <a:tblPr firstRow="1" bandRow="1">
                <a:tableStyleId>{5C22544A-7EE6-4342-B048-85BDC9FD1C3A}</a:tableStyleId>
              </a:tblPr>
              <a:tblGrid>
                <a:gridCol w="1853604"/>
                <a:gridCol w="3456820"/>
                <a:gridCol w="2633427"/>
              </a:tblGrid>
              <a:tr h="577837">
                <a:tc>
                  <a:txBody>
                    <a:bodyPr/>
                    <a:lstStyle/>
                    <a:p>
                      <a:r>
                        <a:rPr kumimoji="0" lang="en-US" altLang="zh-CN" sz="18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Ways to Promote New Shows</a:t>
                      </a:r>
                      <a:endParaRPr kumimoji="0" lang="zh-CN" altLang="en-US" sz="18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c>
                  <a:txBody>
                    <a:bodyPr/>
                    <a:lstStyle/>
                    <a:p>
                      <a:pPr algn="ctr"/>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Advantages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c>
                  <a:txBody>
                    <a:bodyPr/>
                    <a:lstStyle/>
                    <a:p>
                      <a:pPr algn="ctr"/>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Disadvantages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r>
              <a:tr h="707090">
                <a:tc>
                  <a:txBody>
                    <a:bodyPr/>
                    <a:lstStyle/>
                    <a:p>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Social media</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862915">
                <a:tc>
                  <a:txBody>
                    <a:bodyPr/>
                    <a:lstStyle/>
                    <a:p>
                      <a:pPr marL="0" algn="l" defTabSz="685800" rtl="0" eaLnBrk="1" latinLnBrk="0" hangingPunct="1"/>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Email</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marL="0" algn="l" defTabSz="685800" rtl="0" eaLnBrk="1" latinLnBrk="0" hangingPunct="1"/>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881508">
                <a:tc>
                  <a:txBody>
                    <a:bodyPr/>
                    <a:lstStyle/>
                    <a:p>
                      <a:pPr marL="0" algn="l" defTabSz="685800" rtl="0" eaLnBrk="1" latinLnBrk="0" hangingPunct="1"/>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Visiting customers</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bl>
          </a:graphicData>
        </a:graphic>
      </p:graphicFrame>
      <p:sp>
        <p:nvSpPr>
          <p:cNvPr id="5" name="文本框 4"/>
          <p:cNvSpPr txBox="1"/>
          <p:nvPr/>
        </p:nvSpPr>
        <p:spPr>
          <a:xfrm>
            <a:off x="2473484" y="2339768"/>
            <a:ext cx="3348415" cy="707886"/>
          </a:xfrm>
          <a:prstGeom prst="rect">
            <a:avLst/>
          </a:prstGeom>
          <a:noFill/>
        </p:spPr>
        <p:txBody>
          <a:bodyPr wrap="square" rtlCol="0">
            <a:spAutoFit/>
          </a:bodyPr>
          <a:lstStyle/>
          <a:p>
            <a:r>
              <a:rPr lang="en-US" altLang="zh-CN" dirty="0">
                <a:solidFill>
                  <a:srgbClr val="051F7C"/>
                </a:solidFill>
                <a:latin typeface="Arial" panose="020B0604020202020204" pitchFamily="34" charset="0"/>
              </a:rPr>
              <a:t>. </a:t>
            </a:r>
            <a:r>
              <a:rPr lang="en-US" altLang="zh-CN" sz="1300" dirty="0">
                <a:solidFill>
                  <a:srgbClr val="051F7C"/>
                </a:solidFill>
                <a:latin typeface="Arial" panose="020B0604020202020204" pitchFamily="34" charset="0"/>
                <a:ea typeface="宋体" panose="02010600030101010101" pitchFamily="2" charset="-122"/>
              </a:rPr>
              <a:t>building relationships with your customers</a:t>
            </a:r>
            <a:endParaRPr lang="en-US" altLang="zh-CN" sz="1300" dirty="0">
              <a:solidFill>
                <a:srgbClr val="051F7C"/>
              </a:solidFill>
              <a:latin typeface="Arial" panose="020B0604020202020204" pitchFamily="34" charset="0"/>
              <a:ea typeface="宋体" panose="02010600030101010101" pitchFamily="2" charset="-122"/>
            </a:endParaRPr>
          </a:p>
          <a:p>
            <a:r>
              <a:rPr lang="en-US" altLang="zh-CN" sz="1300" dirty="0">
                <a:solidFill>
                  <a:srgbClr val="051F7C"/>
                </a:solidFill>
                <a:latin typeface="Arial" panose="020B0604020202020204" pitchFamily="34" charset="0"/>
                <a:ea typeface="宋体" panose="02010600030101010101" pitchFamily="2" charset="-122"/>
              </a:rPr>
              <a:t>. being cost-effective</a:t>
            </a:r>
            <a:endParaRPr lang="en-US" altLang="zh-CN" sz="1300" dirty="0">
              <a:solidFill>
                <a:srgbClr val="051F7C"/>
              </a:solidFill>
              <a:latin typeface="Arial" panose="020B0604020202020204" pitchFamily="34" charset="0"/>
              <a:ea typeface="宋体" panose="02010600030101010101" pitchFamily="2" charset="-122"/>
            </a:endParaRPr>
          </a:p>
          <a:p>
            <a:r>
              <a:rPr lang="en-US" altLang="zh-CN" sz="1300" dirty="0">
                <a:solidFill>
                  <a:srgbClr val="051F7C"/>
                </a:solidFill>
                <a:latin typeface="Arial" panose="020B0604020202020204" pitchFamily="34" charset="0"/>
                <a:ea typeface="宋体" panose="02010600030101010101" pitchFamily="2" charset="-122"/>
              </a:rPr>
              <a:t>. responding effectively to feedback</a:t>
            </a:r>
            <a:endParaRPr lang="zh-CN" altLang="en-US" sz="1300" dirty="0">
              <a:solidFill>
                <a:srgbClr val="051F7C"/>
              </a:solidFill>
              <a:latin typeface="Arial" panose="020B0604020202020204" pitchFamily="34" charset="0"/>
              <a:ea typeface="宋体" panose="02010600030101010101" pitchFamily="2" charset="-122"/>
            </a:endParaRPr>
          </a:p>
        </p:txBody>
      </p:sp>
      <p:sp>
        <p:nvSpPr>
          <p:cNvPr id="6" name="文本框 5"/>
          <p:cNvSpPr txBox="1"/>
          <p:nvPr/>
        </p:nvSpPr>
        <p:spPr>
          <a:xfrm>
            <a:off x="5991098" y="2339768"/>
            <a:ext cx="2302446" cy="461665"/>
          </a:xfrm>
          <a:prstGeom prst="rect">
            <a:avLst/>
          </a:prstGeom>
          <a:noFill/>
        </p:spPr>
        <p:txBody>
          <a:bodyPr wrap="square" rtlCol="0">
            <a:spAutoFit/>
          </a:bodyPr>
          <a:lstStyle/>
          <a:p>
            <a:r>
              <a:rPr lang="en-US" altLang="zh-CN" sz="1200" dirty="0">
                <a:solidFill>
                  <a:srgbClr val="051F7C"/>
                </a:solidFill>
                <a:latin typeface="Arial" panose="020B0604020202020204" pitchFamily="34" charset="0"/>
                <a:cs typeface="Arial" panose="020B0604020202020204" pitchFamily="34" charset="0"/>
              </a:rPr>
              <a:t>. being hard to measure</a:t>
            </a:r>
            <a:endParaRPr lang="zh-CN" altLang="en-US" sz="1200" dirty="0">
              <a:solidFill>
                <a:srgbClr val="051F7C"/>
              </a:solidFill>
              <a:latin typeface="Arial" panose="020B0604020202020204" pitchFamily="34" charset="0"/>
              <a:cs typeface="Arial" panose="020B0604020202020204" pitchFamily="34" charset="0"/>
            </a:endParaRPr>
          </a:p>
          <a:p>
            <a:endParaRPr lang="zh-CN" altLang="en-US" sz="1200" dirty="0">
              <a:latin typeface="Arial" panose="020B0604020202020204" pitchFamily="34" charset="0"/>
              <a:cs typeface="Arial" panose="020B0604020202020204" pitchFamily="34" charset="0"/>
            </a:endParaRPr>
          </a:p>
        </p:txBody>
      </p:sp>
      <p:sp>
        <p:nvSpPr>
          <p:cNvPr id="7" name="文本框 6"/>
          <p:cNvSpPr txBox="1"/>
          <p:nvPr/>
        </p:nvSpPr>
        <p:spPr>
          <a:xfrm>
            <a:off x="5991098" y="3105015"/>
            <a:ext cx="2505316" cy="830997"/>
          </a:xfrm>
          <a:prstGeom prst="rect">
            <a:avLst/>
          </a:prstGeom>
          <a:noFill/>
        </p:spPr>
        <p:txBody>
          <a:bodyPr wrap="square" rtlCol="0">
            <a:spAutoFit/>
          </a:bodyPr>
          <a:lstStyle/>
          <a:p>
            <a:r>
              <a:rPr lang="en-US" altLang="zh-CN" sz="1200" dirty="0">
                <a:solidFill>
                  <a:srgbClr val="051F7C"/>
                </a:solidFill>
                <a:latin typeface="Arial" panose="020B0604020202020204" pitchFamily="34" charset="0"/>
                <a:cs typeface="Arial" panose="020B0604020202020204" pitchFamily="34" charset="0"/>
              </a:rPr>
              <a:t>. being easily rejected as spam </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mail</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being not so influential</a:t>
            </a:r>
            <a:endParaRPr lang="zh-CN" altLang="en-US" sz="1200" dirty="0">
              <a:solidFill>
                <a:srgbClr val="051F7C"/>
              </a:solidFill>
              <a:latin typeface="Arial" panose="020B0604020202020204" pitchFamily="34" charset="0"/>
              <a:cs typeface="Arial" panose="020B0604020202020204" pitchFamily="34" charset="0"/>
            </a:endParaRPr>
          </a:p>
          <a:p>
            <a:endParaRPr lang="zh-CN" altLang="en-US" sz="1200" dirty="0">
              <a:latin typeface="Arial" panose="020B0604020202020204" pitchFamily="34" charset="0"/>
              <a:cs typeface="Arial" panose="020B0604020202020204" pitchFamily="34" charset="0"/>
            </a:endParaRPr>
          </a:p>
        </p:txBody>
      </p:sp>
      <p:sp>
        <p:nvSpPr>
          <p:cNvPr id="8" name="文本框 7"/>
          <p:cNvSpPr txBox="1"/>
          <p:nvPr/>
        </p:nvSpPr>
        <p:spPr>
          <a:xfrm>
            <a:off x="2473484" y="3105015"/>
            <a:ext cx="3351314" cy="830997"/>
          </a:xfrm>
          <a:prstGeom prst="rect">
            <a:avLst/>
          </a:prstGeom>
          <a:noFill/>
        </p:spPr>
        <p:txBody>
          <a:bodyPr wrap="square" rtlCol="0">
            <a:spAutoFit/>
          </a:bodyPr>
          <a:lstStyle/>
          <a:p>
            <a:r>
              <a:rPr lang="en-US" altLang="zh-CN" sz="1200" dirty="0">
                <a:solidFill>
                  <a:srgbClr val="051F7C"/>
                </a:solidFill>
                <a:latin typeface="Arial" panose="020B0604020202020204" pitchFamily="34" charset="0"/>
                <a:cs typeface="Arial" panose="020B0604020202020204" pitchFamily="34" charset="0"/>
              </a:rPr>
              <a:t>. being cost-effective</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serving as a reminder</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being good for capturing attention</a:t>
            </a:r>
            <a:endParaRPr lang="zh-CN" altLang="en-US" sz="1200" dirty="0">
              <a:solidFill>
                <a:srgbClr val="051F7C"/>
              </a:solidFill>
              <a:latin typeface="Arial" panose="020B0604020202020204" pitchFamily="34" charset="0"/>
              <a:cs typeface="Arial" panose="020B0604020202020204" pitchFamily="34" charset="0"/>
            </a:endParaRPr>
          </a:p>
          <a:p>
            <a:endParaRPr lang="zh-CN" altLang="en-US" sz="1200" dirty="0">
              <a:latin typeface="Arial" panose="020B0604020202020204" pitchFamily="34" charset="0"/>
              <a:cs typeface="Arial" panose="020B0604020202020204" pitchFamily="34" charset="0"/>
            </a:endParaRPr>
          </a:p>
        </p:txBody>
      </p:sp>
      <p:sp>
        <p:nvSpPr>
          <p:cNvPr id="9" name="文本框 8"/>
          <p:cNvSpPr txBox="1"/>
          <p:nvPr/>
        </p:nvSpPr>
        <p:spPr>
          <a:xfrm>
            <a:off x="2473484" y="3942590"/>
            <a:ext cx="3249738" cy="1015663"/>
          </a:xfrm>
          <a:prstGeom prst="rect">
            <a:avLst/>
          </a:prstGeom>
          <a:noFill/>
        </p:spPr>
        <p:txBody>
          <a:bodyPr wrap="square" rtlCol="0">
            <a:spAutoFit/>
          </a:bodyPr>
          <a:lstStyle/>
          <a:p>
            <a:r>
              <a:rPr lang="en-US" altLang="zh-CN" sz="1200" dirty="0">
                <a:solidFill>
                  <a:srgbClr val="051F7C"/>
                </a:solidFill>
                <a:latin typeface="Arial" panose="020B0604020202020204" pitchFamily="34" charset="0"/>
                <a:cs typeface="Arial" panose="020B0604020202020204" pitchFamily="34" charset="0"/>
              </a:rPr>
              <a:t>. extending a personal touch with existing  </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customers (talking to people in person)</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bringing new ideas</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relationship building</a:t>
            </a:r>
            <a:endParaRPr lang="zh-CN" altLang="en-US" sz="1200" dirty="0">
              <a:solidFill>
                <a:srgbClr val="051F7C"/>
              </a:solidFill>
              <a:latin typeface="Arial" panose="020B0604020202020204" pitchFamily="34" charset="0"/>
              <a:cs typeface="Arial" panose="020B0604020202020204" pitchFamily="34" charset="0"/>
            </a:endParaRPr>
          </a:p>
          <a:p>
            <a:endParaRPr lang="zh-CN" altLang="en-US" sz="1200" dirty="0">
              <a:latin typeface="Arial" panose="020B0604020202020204" pitchFamily="34" charset="0"/>
              <a:cs typeface="Arial" panose="020B0604020202020204" pitchFamily="34" charset="0"/>
            </a:endParaRPr>
          </a:p>
        </p:txBody>
      </p:sp>
      <p:sp>
        <p:nvSpPr>
          <p:cNvPr id="10" name="文本框 9"/>
          <p:cNvSpPr txBox="1"/>
          <p:nvPr/>
        </p:nvSpPr>
        <p:spPr>
          <a:xfrm>
            <a:off x="5991098" y="3942590"/>
            <a:ext cx="2437693" cy="1015663"/>
          </a:xfrm>
          <a:prstGeom prst="rect">
            <a:avLst/>
          </a:prstGeom>
          <a:noFill/>
        </p:spPr>
        <p:txBody>
          <a:bodyPr wrap="square" rtlCol="0">
            <a:spAutoFit/>
          </a:bodyPr>
          <a:lstStyle/>
          <a:p>
            <a:r>
              <a:rPr lang="en-US" altLang="zh-CN" sz="1200" dirty="0">
                <a:solidFill>
                  <a:srgbClr val="051F7C"/>
                </a:solidFill>
                <a:latin typeface="Arial" panose="020B0604020202020204" pitchFamily="34" charset="0"/>
                <a:cs typeface="Arial" panose="020B0604020202020204" pitchFamily="34" charset="0"/>
              </a:rPr>
              <a:t>. considerable high cost: time, </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travel…</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too many/few customers</a:t>
            </a:r>
            <a:endParaRPr lang="en-US" altLang="zh-CN" sz="1200" dirty="0">
              <a:solidFill>
                <a:srgbClr val="051F7C"/>
              </a:solidFill>
              <a:latin typeface="Arial" panose="020B0604020202020204" pitchFamily="34" charset="0"/>
              <a:cs typeface="Arial" panose="020B0604020202020204" pitchFamily="34" charset="0"/>
            </a:endParaRPr>
          </a:p>
          <a:p>
            <a:r>
              <a:rPr lang="en-US" altLang="zh-CN" sz="1200" dirty="0">
                <a:solidFill>
                  <a:srgbClr val="051F7C"/>
                </a:solidFill>
                <a:latin typeface="Arial" panose="020B0604020202020204" pitchFamily="34" charset="0"/>
                <a:cs typeface="Arial" panose="020B0604020202020204" pitchFamily="34" charset="0"/>
              </a:rPr>
              <a:t>. a fear of rejection or bias</a:t>
            </a:r>
            <a:endParaRPr lang="zh-CN" altLang="en-US" sz="1200" dirty="0">
              <a:solidFill>
                <a:srgbClr val="051F7C"/>
              </a:solidFill>
              <a:latin typeface="Arial" panose="020B0604020202020204" pitchFamily="34" charset="0"/>
              <a:cs typeface="Arial" panose="020B0604020202020204" pitchFamily="34" charset="0"/>
            </a:endParaRPr>
          </a:p>
          <a:p>
            <a:endParaRPr lang="zh-CN" altLang="en-US" sz="12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anim calcmode="lin" valueType="num">
                                      <p:cBhvr>
                                        <p:cTn id="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anim calcmode="lin" valueType="num">
                                      <p:cBhvr>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anim calcmode="lin" valueType="num">
                                      <p:cBhvr>
                                        <p:cTn id="18"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5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anim calcmode="lin" valueType="num">
                                      <p:cBhvr>
                                        <p:cTn id="25" dur="500" fill="hold"/>
                                        <p:tgtEl>
                                          <p:spTgt spid="6"/>
                                        </p:tgtEl>
                                        <p:attrNameLst>
                                          <p:attrName>ppt_x</p:attrName>
                                        </p:attrNameLst>
                                      </p:cBhvr>
                                      <p:tavLst>
                                        <p:tav tm="0">
                                          <p:val>
                                            <p:strVal val="#ppt_x"/>
                                          </p:val>
                                        </p:tav>
                                        <p:tav tm="100000">
                                          <p:val>
                                            <p:strVal val="#ppt_x"/>
                                          </p:val>
                                        </p:tav>
                                      </p:tavLst>
                                    </p:anim>
                                    <p:anim calcmode="lin" valueType="num">
                                      <p:cBhvr>
                                        <p:cTn id="26"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anim calcmode="lin" valueType="num">
                                      <p:cBhvr>
                                        <p:cTn id="32" dur="500" fill="hold"/>
                                        <p:tgtEl>
                                          <p:spTgt spid="8"/>
                                        </p:tgtEl>
                                        <p:attrNameLst>
                                          <p:attrName>ppt_x</p:attrName>
                                        </p:attrNameLst>
                                      </p:cBhvr>
                                      <p:tavLst>
                                        <p:tav tm="0">
                                          <p:val>
                                            <p:strVal val="#ppt_x"/>
                                          </p:val>
                                        </p:tav>
                                        <p:tav tm="100000">
                                          <p:val>
                                            <p:strVal val="#ppt_x"/>
                                          </p:val>
                                        </p:tav>
                                      </p:tavLst>
                                    </p:anim>
                                    <p:anim calcmode="lin" valueType="num">
                                      <p:cBhvr>
                                        <p:cTn id="33"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anim calcmode="lin" valueType="num">
                                      <p:cBhvr>
                                        <p:cTn id="39" dur="500" fill="hold"/>
                                        <p:tgtEl>
                                          <p:spTgt spid="7"/>
                                        </p:tgtEl>
                                        <p:attrNameLst>
                                          <p:attrName>ppt_x</p:attrName>
                                        </p:attrNameLst>
                                      </p:cBhvr>
                                      <p:tavLst>
                                        <p:tav tm="0">
                                          <p:val>
                                            <p:strVal val="#ppt_x"/>
                                          </p:val>
                                        </p:tav>
                                        <p:tav tm="100000">
                                          <p:val>
                                            <p:strVal val="#ppt_x"/>
                                          </p:val>
                                        </p:tav>
                                      </p:tavLst>
                                    </p:anim>
                                    <p:anim calcmode="lin" valueType="num">
                                      <p:cBhvr>
                                        <p:cTn id="40"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anim calcmode="lin" valueType="num">
                                      <p:cBhvr>
                                        <p:cTn id="46" dur="500" fill="hold"/>
                                        <p:tgtEl>
                                          <p:spTgt spid="9"/>
                                        </p:tgtEl>
                                        <p:attrNameLst>
                                          <p:attrName>ppt_x</p:attrName>
                                        </p:attrNameLst>
                                      </p:cBhvr>
                                      <p:tavLst>
                                        <p:tav tm="0">
                                          <p:val>
                                            <p:strVal val="#ppt_x"/>
                                          </p:val>
                                        </p:tav>
                                        <p:tav tm="100000">
                                          <p:val>
                                            <p:strVal val="#ppt_x"/>
                                          </p:val>
                                        </p:tav>
                                      </p:tavLst>
                                    </p:anim>
                                    <p:anim calcmode="lin" valueType="num">
                                      <p:cBhvr>
                                        <p:cTn id="47"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anim calcmode="lin" valueType="num">
                                      <p:cBhvr>
                                        <p:cTn id="53" dur="500" fill="hold"/>
                                        <p:tgtEl>
                                          <p:spTgt spid="10"/>
                                        </p:tgtEl>
                                        <p:attrNameLst>
                                          <p:attrName>ppt_x</p:attrName>
                                        </p:attrNameLst>
                                      </p:cBhvr>
                                      <p:tavLst>
                                        <p:tav tm="0">
                                          <p:val>
                                            <p:strVal val="#ppt_x"/>
                                          </p:val>
                                        </p:tav>
                                        <p:tav tm="100000">
                                          <p:val>
                                            <p:strVal val="#ppt_x"/>
                                          </p:val>
                                        </p:tav>
                                      </p:tavLst>
                                    </p:anim>
                                    <p:anim calcmode="lin" valueType="num">
                                      <p:cBhvr>
                                        <p:cTn id="54"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Brainstorming: Discuss the advantages and disadvantages of the </a:t>
            </a:r>
            <a:endParaRPr lang="en-US" altLang="zh-CN" sz="2000" dirty="0">
              <a:solidFill>
                <a:srgbClr val="0070C0"/>
              </a:solidFill>
            </a:endParaRPr>
          </a:p>
          <a:p>
            <a:pPr>
              <a:buNone/>
            </a:pPr>
            <a:r>
              <a:rPr lang="en-US" altLang="zh-CN" sz="2000" dirty="0">
                <a:solidFill>
                  <a:srgbClr val="0070C0"/>
                </a:solidFill>
              </a:rPr>
              <a:t>ways of trade show promotion with your partners based on Task 1.</a:t>
            </a:r>
            <a:endParaRPr lang="en-US" altLang="zh-CN" sz="2000" dirty="0">
              <a:solidFill>
                <a:srgbClr val="0070C0"/>
              </a:solidFill>
            </a:endParaRPr>
          </a:p>
        </p:txBody>
      </p:sp>
      <p:graphicFrame>
        <p:nvGraphicFramePr>
          <p:cNvPr id="4" name="表格 4"/>
          <p:cNvGraphicFramePr>
            <a:graphicFrameLocks noGrp="1"/>
          </p:cNvGraphicFramePr>
          <p:nvPr/>
        </p:nvGraphicFramePr>
        <p:xfrm>
          <a:off x="177617" y="1569541"/>
          <a:ext cx="8913756" cy="3397164"/>
        </p:xfrm>
        <a:graphic>
          <a:graphicData uri="http://schemas.openxmlformats.org/drawingml/2006/table">
            <a:tbl>
              <a:tblPr firstRow="1" bandRow="1">
                <a:tableStyleId>{5C22544A-7EE6-4342-B048-85BDC9FD1C3A}</a:tableStyleId>
              </a:tblPr>
              <a:tblGrid>
                <a:gridCol w="1745366"/>
                <a:gridCol w="4306605"/>
                <a:gridCol w="2861785"/>
              </a:tblGrid>
              <a:tr h="570164">
                <a:tc>
                  <a:txBody>
                    <a:bodyPr/>
                    <a:lstStyle/>
                    <a:p>
                      <a:r>
                        <a:rPr kumimoji="0" lang="en-US" altLang="zh-CN" sz="16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Ways to Promote New Shows</a:t>
                      </a:r>
                      <a:endParaRPr kumimoji="0" lang="zh-CN" altLang="en-US" sz="16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c>
                  <a:txBody>
                    <a:bodyPr/>
                    <a:lstStyle/>
                    <a:p>
                      <a:pPr algn="ctr"/>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Advantages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c>
                  <a:txBody>
                    <a:bodyPr/>
                    <a:lstStyle/>
                    <a:p>
                      <a:pPr algn="ctr"/>
                      <a:r>
                        <a:rPr kumimoji="0" lang="en-US" altLang="zh-CN"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Disadvantages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EB68E"/>
                    </a:solidFill>
                  </a:tcPr>
                </a:tc>
              </a:tr>
              <a:tr h="635814">
                <a:tc>
                  <a:txBody>
                    <a:bodyPr/>
                    <a:lstStyle/>
                    <a:p>
                      <a:pPr marL="0" algn="l" defTabSz="685800" rtl="0" eaLnBrk="1" latinLnBrk="0" hangingPunct="1"/>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Print Advertising (billboard, poster)</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a:lnSpc>
                          <a:spcPts val="1500"/>
                        </a:lnSpc>
                      </a:pP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a:lnSpc>
                          <a:spcPts val="1500"/>
                        </a:lnSpc>
                      </a:pP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1224270">
                <a:tc>
                  <a:txBody>
                    <a:bodyPr/>
                    <a:lstStyle/>
                    <a:p>
                      <a:pPr marL="0" algn="l" defTabSz="685800" rtl="0" eaLnBrk="1" latinLnBrk="0" hangingPunct="1"/>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Official Websites</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a:lnSpc>
                          <a:spcPts val="1500"/>
                        </a:lnSpc>
                      </a:pP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marL="0" algn="l" defTabSz="685800" rtl="0" eaLnBrk="1" latinLnBrk="0" hangingPunct="1">
                        <a:lnSpc>
                          <a:spcPts val="1500"/>
                        </a:lnSpc>
                      </a:pP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r h="957960">
                <a:tc>
                  <a:txBody>
                    <a:bodyPr/>
                    <a:lstStyle/>
                    <a:p>
                      <a:pPr marL="0" algn="l" defTabSz="685800" rtl="0" eaLnBrk="1" latinLnBrk="0" hangingPunct="1"/>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Telemarketing</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B="7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a:lnSpc>
                          <a:spcPts val="1500"/>
                        </a:lnSpc>
                      </a:pPr>
                      <a:endParaRPr kumimoji="0" lang="zh-CN" altLang="en-US" sz="1300" b="0" i="0" u="none" strike="noStrike" kern="1200" cap="none" spc="-60"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c>
                  <a:txBody>
                    <a:bodyPr/>
                    <a:lstStyle/>
                    <a:p>
                      <a:pPr>
                        <a:lnSpc>
                          <a:spcPts val="1500"/>
                        </a:lnSpc>
                      </a:pP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E2"/>
                    </a:solidFill>
                  </a:tcPr>
                </a:tc>
              </a:tr>
            </a:tbl>
          </a:graphicData>
        </a:graphic>
      </p:graphicFrame>
      <p:sp>
        <p:nvSpPr>
          <p:cNvPr id="3" name="文本框 2"/>
          <p:cNvSpPr txBox="1"/>
          <p:nvPr/>
        </p:nvSpPr>
        <p:spPr>
          <a:xfrm>
            <a:off x="1927476" y="2151142"/>
            <a:ext cx="3822060" cy="669414"/>
          </a:xfrm>
          <a:prstGeom prst="rect">
            <a:avLst/>
          </a:prstGeom>
          <a:noFill/>
        </p:spPr>
        <p:txBody>
          <a:bodyPr wrap="square" rtlCol="0">
            <a:spAutoFit/>
          </a:bodyPr>
          <a:lstStyle/>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long-lasting</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directly linked to marketing</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less expensive</a:t>
            </a:r>
            <a:endParaRPr lang="zh-CN" altLang="en-US" dirty="0">
              <a:solidFill>
                <a:srgbClr val="051F7C"/>
              </a:solidFill>
              <a:latin typeface="Arial" panose="020B0604020202020204" pitchFamily="34" charset="0"/>
            </a:endParaRPr>
          </a:p>
        </p:txBody>
      </p:sp>
      <p:sp>
        <p:nvSpPr>
          <p:cNvPr id="5" name="文本框 4"/>
          <p:cNvSpPr txBox="1"/>
          <p:nvPr/>
        </p:nvSpPr>
        <p:spPr>
          <a:xfrm>
            <a:off x="6196869" y="2197308"/>
            <a:ext cx="2894504" cy="477054"/>
          </a:xfrm>
          <a:prstGeom prst="rect">
            <a:avLst/>
          </a:prstGeom>
          <a:noFill/>
        </p:spPr>
        <p:txBody>
          <a:bodyPr wrap="square" rtlCol="0">
            <a:spAutoFit/>
          </a:bodyPr>
          <a:lstStyle/>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limited to page restriction</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less effective</a:t>
            </a:r>
            <a:endParaRPr lang="zh-CN" altLang="en-US" dirty="0">
              <a:solidFill>
                <a:srgbClr val="051F7C"/>
              </a:solidFill>
              <a:latin typeface="Arial" panose="020B0604020202020204" pitchFamily="34" charset="0"/>
            </a:endParaRPr>
          </a:p>
        </p:txBody>
      </p:sp>
      <p:sp>
        <p:nvSpPr>
          <p:cNvPr id="6" name="文本框 5"/>
          <p:cNvSpPr txBox="1"/>
          <p:nvPr/>
        </p:nvSpPr>
        <p:spPr>
          <a:xfrm>
            <a:off x="1927476" y="2820556"/>
            <a:ext cx="4144403" cy="1246495"/>
          </a:xfrm>
          <a:prstGeom prst="rect">
            <a:avLst/>
          </a:prstGeom>
          <a:noFill/>
        </p:spPr>
        <p:txBody>
          <a:bodyPr wrap="square" rtlCol="0">
            <a:spAutoFit/>
          </a:bodyPr>
          <a:lstStyle/>
          <a:p>
            <a:pPr>
              <a:lnSpc>
                <a:spcPts val="1500"/>
              </a:lnSpc>
            </a:pPr>
            <a:r>
              <a:rPr lang="en-US" altLang="zh-CN" dirty="0">
                <a:solidFill>
                  <a:srgbClr val="051F7C"/>
                </a:solidFill>
                <a:latin typeface="Arial" panose="020B0604020202020204" pitchFamily="34" charset="0"/>
              </a:rPr>
              <a:t>. customers being able to contact you</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networking without border</a:t>
            </a:r>
            <a:endParaRPr lang="en-US" altLang="zh-CN" dirty="0">
              <a:solidFill>
                <a:srgbClr val="051F7C"/>
              </a:solidFill>
              <a:latin typeface="Arial" panose="020B0604020202020204" pitchFamily="34" charset="0"/>
            </a:endParaRPr>
          </a:p>
          <a:p>
            <a:pPr marL="88900" indent="-88900">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a:t>
            </a:r>
            <a:r>
              <a:rPr lang="en-US" altLang="zh-CN" kern="500" spc="-50" dirty="0">
                <a:solidFill>
                  <a:srgbClr val="051F7C"/>
                </a:solidFill>
                <a:latin typeface="Arial" panose="020B0604020202020204" pitchFamily="34" charset="0"/>
              </a:rPr>
              <a:t>boosting website traffic and being easy to measure  how much website traffic you receive</a:t>
            </a:r>
            <a:endParaRPr lang="en-US" altLang="zh-CN" kern="500" spc="-50"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delivering improved customer service and </a:t>
            </a:r>
            <a:endParaRPr lang="en-US" altLang="zh-CN" dirty="0">
              <a:solidFill>
                <a:srgbClr val="051F7C"/>
              </a:solidFill>
              <a:latin typeface="Arial" panose="020B0604020202020204" pitchFamily="34" charset="0"/>
            </a:endParaRPr>
          </a:p>
          <a:p>
            <a:pPr>
              <a:lnSpc>
                <a:spcPts val="1500"/>
              </a:lnSpc>
            </a:pPr>
            <a:r>
              <a:rPr lang="en-US" altLang="zh-CN" dirty="0">
                <a:solidFill>
                  <a:srgbClr val="051F7C"/>
                </a:solidFill>
                <a:latin typeface="Arial" panose="020B0604020202020204" pitchFamily="34" charset="0"/>
              </a:rPr>
              <a:t>  responding effectively to feedback</a:t>
            </a:r>
            <a:endParaRPr lang="zh-CN" altLang="en-US" dirty="0">
              <a:solidFill>
                <a:srgbClr val="051F7C"/>
              </a:solidFill>
              <a:latin typeface="Arial" panose="020B0604020202020204" pitchFamily="34" charset="0"/>
            </a:endParaRPr>
          </a:p>
        </p:txBody>
      </p:sp>
      <p:sp>
        <p:nvSpPr>
          <p:cNvPr id="7" name="文本框 6"/>
          <p:cNvSpPr txBox="1"/>
          <p:nvPr/>
        </p:nvSpPr>
        <p:spPr>
          <a:xfrm>
            <a:off x="6172862" y="2820556"/>
            <a:ext cx="2817528" cy="861774"/>
          </a:xfrm>
          <a:prstGeom prst="rect">
            <a:avLst/>
          </a:prstGeom>
          <a:noFill/>
        </p:spPr>
        <p:txBody>
          <a:bodyPr wrap="square" rtlCol="0">
            <a:spAutoFit/>
          </a:bodyPr>
          <a:lstStyle/>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the resources required</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negative feedback</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considerable investment, time </a:t>
            </a:r>
            <a:endParaRPr lang="en-US" altLang="zh-CN" dirty="0">
              <a:solidFill>
                <a:srgbClr val="051F7C"/>
              </a:solidFill>
              <a:latin typeface="Arial" panose="020B0604020202020204" pitchFamily="34" charset="0"/>
            </a:endParaRPr>
          </a:p>
          <a:p>
            <a:pPr>
              <a:lnSpc>
                <a:spcPts val="1500"/>
              </a:lnSpc>
            </a:pPr>
            <a:r>
              <a:rPr lang="en-US" altLang="zh-CN" dirty="0">
                <a:solidFill>
                  <a:srgbClr val="051F7C"/>
                </a:solidFill>
                <a:latin typeface="Arial" panose="020B0604020202020204" pitchFamily="34" charset="0"/>
              </a:rPr>
              <a:t>  and energy consuming, etc.</a:t>
            </a:r>
            <a:endParaRPr lang="zh-CN" altLang="en-US" dirty="0">
              <a:solidFill>
                <a:srgbClr val="051F7C"/>
              </a:solidFill>
              <a:latin typeface="Arial" panose="020B0604020202020204" pitchFamily="34" charset="0"/>
            </a:endParaRPr>
          </a:p>
        </p:txBody>
      </p:sp>
      <p:sp>
        <p:nvSpPr>
          <p:cNvPr id="9" name="文本框 8"/>
          <p:cNvSpPr txBox="1"/>
          <p:nvPr/>
        </p:nvSpPr>
        <p:spPr>
          <a:xfrm>
            <a:off x="1927476" y="4067051"/>
            <a:ext cx="4144403" cy="861774"/>
          </a:xfrm>
          <a:prstGeom prst="rect">
            <a:avLst/>
          </a:prstGeom>
          <a:noFill/>
        </p:spPr>
        <p:txBody>
          <a:bodyPr wrap="square" rtlCol="0">
            <a:spAutoFit/>
          </a:bodyPr>
          <a:lstStyle/>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active</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building up a personal connection with </a:t>
            </a:r>
            <a:endParaRPr lang="en-US" altLang="zh-CN" dirty="0">
              <a:solidFill>
                <a:srgbClr val="051F7C"/>
              </a:solidFill>
              <a:latin typeface="Arial" panose="020B0604020202020204" pitchFamily="34" charset="0"/>
            </a:endParaRPr>
          </a:p>
          <a:p>
            <a:pPr>
              <a:lnSpc>
                <a:spcPts val="1500"/>
              </a:lnSpc>
            </a:pPr>
            <a:r>
              <a:rPr lang="en-US" altLang="zh-CN" dirty="0">
                <a:solidFill>
                  <a:srgbClr val="051F7C"/>
                </a:solidFill>
                <a:latin typeface="Arial" panose="020B0604020202020204" pitchFamily="34" charset="0"/>
              </a:rPr>
              <a:t>  potential attendees</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a:t>
            </a:r>
            <a:r>
              <a:rPr lang="en-US" altLang="zh-CN" spc="-60" dirty="0">
                <a:solidFill>
                  <a:srgbClr val="051F7C"/>
                </a:solidFill>
                <a:latin typeface="Arial" panose="020B0604020202020204" pitchFamily="34" charset="0"/>
              </a:rPr>
              <a:t>helping the customer to get the right information</a:t>
            </a:r>
            <a:endParaRPr lang="zh-CN" altLang="en-US" spc="-60" dirty="0">
              <a:solidFill>
                <a:srgbClr val="051F7C"/>
              </a:solidFill>
              <a:latin typeface="Arial" panose="020B0604020202020204" pitchFamily="34" charset="0"/>
            </a:endParaRPr>
          </a:p>
        </p:txBody>
      </p:sp>
      <p:sp>
        <p:nvSpPr>
          <p:cNvPr id="10" name="文本框 9"/>
          <p:cNvSpPr txBox="1"/>
          <p:nvPr/>
        </p:nvSpPr>
        <p:spPr>
          <a:xfrm>
            <a:off x="6172862" y="4067051"/>
            <a:ext cx="2958576" cy="669414"/>
          </a:xfrm>
          <a:prstGeom prst="rect">
            <a:avLst/>
          </a:prstGeom>
          <a:noFill/>
        </p:spPr>
        <p:txBody>
          <a:bodyPr wrap="square" rtlCol="0">
            <a:spAutoFit/>
          </a:bodyPr>
          <a:lstStyle/>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hung up easily</a:t>
            </a:r>
            <a:endParaRPr lang="en-US" altLang="zh-CN" dirty="0">
              <a:solidFill>
                <a:srgbClr val="051F7C"/>
              </a:solidFill>
              <a:latin typeface="Arial" panose="020B0604020202020204" pitchFamily="34" charset="0"/>
            </a:endParaRPr>
          </a:p>
          <a:p>
            <a:pPr>
              <a:lnSpc>
                <a:spcPts val="1500"/>
              </a:lnSpc>
            </a:pPr>
            <a:r>
              <a:rPr lang="en-US" altLang="zh-CN" sz="1600" dirty="0">
                <a:solidFill>
                  <a:srgbClr val="051F7C"/>
                </a:solidFill>
                <a:latin typeface="Arial" panose="020B0604020202020204" pitchFamily="34" charset="0"/>
              </a:rPr>
              <a:t>.</a:t>
            </a:r>
            <a:r>
              <a:rPr lang="en-US" altLang="zh-CN" dirty="0">
                <a:solidFill>
                  <a:srgbClr val="051F7C"/>
                </a:solidFill>
                <a:latin typeface="Arial" panose="020B0604020202020204" pitchFamily="34" charset="0"/>
              </a:rPr>
              <a:t> being dangerous with the Do-Not-  </a:t>
            </a:r>
            <a:endParaRPr lang="en-US" altLang="zh-CN" dirty="0">
              <a:solidFill>
                <a:srgbClr val="051F7C"/>
              </a:solidFill>
              <a:latin typeface="Arial" panose="020B0604020202020204" pitchFamily="34" charset="0"/>
            </a:endParaRPr>
          </a:p>
          <a:p>
            <a:pPr>
              <a:lnSpc>
                <a:spcPts val="1500"/>
              </a:lnSpc>
            </a:pPr>
            <a:r>
              <a:rPr lang="en-US" altLang="zh-CN" dirty="0">
                <a:solidFill>
                  <a:srgbClr val="051F7C"/>
                </a:solidFill>
                <a:latin typeface="Arial" panose="020B0604020202020204" pitchFamily="34" charset="0"/>
              </a:rPr>
              <a:t>  Call list</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359025" y="785615"/>
            <a:ext cx="58430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ea typeface="宋体" panose="02010600030101010101" pitchFamily="2" charset="-122"/>
              </a:rPr>
              <a:t>Exhibitions have become a unique and efficient way of promoting products and services. Attending exhibitions can help companies increase their visibility. It provides a great opportunity to showcase companies’ products and services. However, organizing a successful exhibition involves a lot of planning and hard work. The company should plan beforehand how to attract exhibitors and visitors, then design posters, handouts and information brochures accordingly. To maximize success it is necessary to make promotional efforts and this can be done in the following ways: </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Email and Invitation Letter</a:t>
            </a:r>
            <a:r>
              <a:rPr lang="en-US" altLang="zh-CN" sz="1600" dirty="0">
                <a:ea typeface="宋体" panose="02010600030101010101" pitchFamily="2" charset="-122"/>
              </a:rPr>
              <a:t>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ea typeface="宋体" panose="02010600030101010101" pitchFamily="2" charset="-122"/>
              </a:rPr>
              <a:t>Email marketing is still a great tactic to promote shows and increase booth traffic. It is critical to identify target clients and you should be strategic about the amount of emails you send. All clients should be emailed in advance, inviting them to attend the exhibition. Then, send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359025" y="785615"/>
            <a:ext cx="58430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6240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ea typeface="宋体" panose="02010600030101010101" pitchFamily="2" charset="-122"/>
                <a:sym typeface="+mn-ea"/>
              </a:rPr>
              <a:t>a personal invitation and a prospectus to business leaders with whom you have some contacts beforehand. This will help in bringing new potential exhibitors, especially those who are still hesitant whether they should attend.</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Social Media and Official Website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ea typeface="宋体" panose="02010600030101010101" pitchFamily="2" charset="-122"/>
              </a:rPr>
              <a:t>Many people are using social media for business purposes. Besides official website, here are a few common channels a marketer can use in promoting an event: WeChat, Microblog, TikTok, etc. There are many benefits of social networking sites if used properly. They enable everyone to connect with each other no matter which country he/she belongs to. There are billions of users globally ready to discover your information about your event, so it is easy to spread the message and invite people to participate. Your information about the event can be accessed by anyone, anywhere and anytime.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359025" y="785615"/>
            <a:ext cx="58430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69900" y="1462405"/>
            <a:ext cx="820420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Visiting Customers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ea typeface="宋体" panose="02010600030101010101" pitchFamily="2" charset="-122"/>
                <a:sym typeface="+mn-ea"/>
              </a:rPr>
              <a:t>Visiting customers is an excellent tool for market development, promotion of new products and services, as a way to learn more about customer needs, wants, sources of satisfaction and dissatisfaction. Strong, thoughtful relationship-building strategies can effectively contribute to a successful trade show. Closer relationships with customers can be developed by visiting them. Each contact you make strengthens the organizer’s commitment to quality and customer care, which will give confidence to exhibitors. </a:t>
            </a:r>
            <a:endParaRPr lang="en-US" altLang="zh-CN" sz="1600" dirty="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Advertising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ea typeface="宋体" panose="02010600030101010101" pitchFamily="2" charset="-122"/>
                <a:sym typeface="+mn-ea"/>
              </a:rPr>
              <a:t>It is directly linked to marketing because the promotional campaigns tend to have a huge effect on products and services. So, advertising plays a major role. Good advertising can go a long way in creating the interests and also in telling more and more individuals about the exhibition to be launched. Creative marketers will find that advertising is not limited to magazines, newsletters, brochures and posters, but rather to virtually any item that will accept print.</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359025" y="785615"/>
            <a:ext cx="58430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69900" y="1462405"/>
            <a:ext cx="820420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Telemarketing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Telemarketing is an important way of increasing sales of a company due to the benefits it offers. It gives instant replies and does not keep customers waiting for answers. This has become a bit more dangerous with the Do-Not-Call list recently, as there are so many phone scams and so much promotion through cellphones. However, if you have any contact with someone in the last six months, there should be no problem with you making that phone call. </a:t>
            </a:r>
            <a:endParaRPr lang="en-US" altLang="zh-CN" sz="1600" dirty="0">
              <a:solidFill>
                <a:schemeClr val="tx1"/>
              </a:solidFill>
              <a:latin typeface="Calibri" panose="020F0502020204030204" pitchFamily="34" charset="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7"/>
          <p:cNvSpPr txBox="1">
            <a:spLocks noChangeArrowheads="1"/>
          </p:cNvSpPr>
          <p:nvPr/>
        </p:nvSpPr>
        <p:spPr bwMode="auto">
          <a:xfrm>
            <a:off x="398451" y="1760610"/>
            <a:ext cx="8439149" cy="1574572"/>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visibility</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  </a:t>
            </a:r>
            <a:r>
              <a:rPr lang="en-US" altLang="zh-CN" sz="1600" b="1" dirty="0">
                <a:solidFill>
                  <a:sysClr val="windowText" lastClr="000000"/>
                </a:solidFill>
                <a:latin typeface="Calibri" panose="020F0502020204030204"/>
                <a:ea typeface="宋体" panose="02010600030101010101" pitchFamily="2" charset="-122"/>
              </a:rPr>
              <a:t>degree of exposure to public notice </a:t>
            </a:r>
            <a:r>
              <a:rPr lang="zh-CN" altLang="en-US" sz="1600" b="1" dirty="0">
                <a:solidFill>
                  <a:sysClr val="windowText" lastClr="000000"/>
                </a:solidFill>
                <a:latin typeface="Calibri" panose="020F0502020204030204"/>
                <a:ea typeface="宋体" panose="02010600030101010101" pitchFamily="2" charset="-122"/>
              </a:rPr>
              <a:t>可见性</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showcase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v.  </a:t>
            </a:r>
            <a:r>
              <a:rPr lang="en-US" altLang="zh-CN" sz="1600" b="1" dirty="0">
                <a:solidFill>
                  <a:sysClr val="windowText" lastClr="000000"/>
                </a:solidFill>
                <a:latin typeface="Calibri" panose="020F0502020204030204"/>
                <a:ea typeface="宋体" panose="02010600030101010101" pitchFamily="2" charset="-122"/>
              </a:rPr>
              <a:t>to exhibit, especially in an attractive or favorable aspect </a:t>
            </a:r>
            <a:r>
              <a:rPr lang="zh-CN" altLang="en-US" sz="1600" b="1" dirty="0">
                <a:solidFill>
                  <a:sysClr val="windowText" lastClr="000000"/>
                </a:solidFill>
                <a:latin typeface="Calibri" panose="020F0502020204030204"/>
                <a:ea typeface="宋体" panose="02010600030101010101" pitchFamily="2" charset="-122"/>
              </a:rPr>
              <a:t>展现；陈列</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prospectus</a:t>
            </a:r>
            <a:r>
              <a:rPr lang="en-US" altLang="zh-CN" sz="1600" b="1" dirty="0">
                <a:solidFill>
                  <a:sysClr val="windowText" lastClr="000000"/>
                </a:solidFill>
                <a:latin typeface="Calibri" panose="020F0502020204030204"/>
                <a:ea typeface="宋体" panose="02010600030101010101" pitchFamily="2" charset="-122"/>
              </a:rPr>
              <a:t>:   </a:t>
            </a:r>
            <a:r>
              <a:rPr lang="en-US" altLang="zh-CN" sz="1050" dirty="0"/>
              <a:t> </a:t>
            </a:r>
            <a:r>
              <a:rPr lang="en-US" altLang="zh-CN" sz="1600" b="1" i="1" dirty="0">
                <a:solidFill>
                  <a:sysClr val="windowText" lastClr="000000"/>
                </a:solidFill>
                <a:latin typeface="Calibri" panose="020F0502020204030204"/>
                <a:ea typeface="宋体" panose="02010600030101010101" pitchFamily="2" charset="-122"/>
              </a:rPr>
              <a:t>n. </a:t>
            </a:r>
            <a:r>
              <a:rPr lang="en-US" altLang="zh-CN" sz="1600" b="1" dirty="0">
                <a:solidFill>
                  <a:sysClr val="windowText" lastClr="000000"/>
                </a:solidFill>
                <a:latin typeface="Calibri" panose="020F0502020204030204"/>
                <a:ea typeface="宋体" panose="02010600030101010101" pitchFamily="2" charset="-122"/>
              </a:rPr>
              <a:t>a formal description for a (proposed) business enterprise </a:t>
            </a:r>
            <a:r>
              <a:rPr lang="zh-CN" altLang="en-US" sz="1600" b="1" dirty="0">
                <a:solidFill>
                  <a:sysClr val="windowText" lastClr="000000"/>
                </a:solidFill>
                <a:latin typeface="Calibri" panose="020F0502020204030204"/>
                <a:ea typeface="宋体" panose="02010600030101010101" pitchFamily="2" charset="-122"/>
              </a:rPr>
              <a:t>简介；简章</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Commitment</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   n. </a:t>
            </a:r>
            <a:r>
              <a:rPr lang="en-US" altLang="zh-CN" sz="1600" b="1" dirty="0">
                <a:solidFill>
                  <a:sysClr val="windowText" lastClr="000000"/>
                </a:solidFill>
                <a:latin typeface="Calibri" panose="020F0502020204030204"/>
                <a:ea typeface="宋体" panose="02010600030101010101" pitchFamily="2" charset="-122"/>
              </a:rPr>
              <a:t>a promise to do something or to behave in a particular way </a:t>
            </a:r>
            <a:r>
              <a:rPr lang="zh-CN" altLang="en-US" sz="1600" b="1" dirty="0">
                <a:solidFill>
                  <a:sysClr val="windowText" lastClr="000000"/>
                </a:solidFill>
                <a:latin typeface="Calibri" panose="020F0502020204030204"/>
                <a:ea typeface="宋体" panose="02010600030101010101" pitchFamily="2" charset="-122"/>
              </a:rPr>
              <a:t>承诺；保证</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3" name="TextBox 6"/>
          <p:cNvSpPr txBox="1">
            <a:spLocks noChangeArrowheads="1"/>
          </p:cNvSpPr>
          <p:nvPr/>
        </p:nvSpPr>
        <p:spPr bwMode="auto">
          <a:xfrm>
            <a:off x="2359025" y="785615"/>
            <a:ext cx="58430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40" dirty="0">
                <a:solidFill>
                  <a:srgbClr val="0070C0"/>
                </a:solidFill>
              </a:rPr>
              <a:t>Read the text and fill in the form below with the information from the text.</a:t>
            </a:r>
            <a:endParaRPr lang="en-US" altLang="zh-CN" sz="2000" spc="-40" dirty="0">
              <a:solidFill>
                <a:srgbClr val="0070C0"/>
              </a:solidFill>
            </a:endParaRPr>
          </a:p>
        </p:txBody>
      </p:sp>
      <p:graphicFrame>
        <p:nvGraphicFramePr>
          <p:cNvPr id="4" name="Group 34"/>
          <p:cNvGraphicFramePr/>
          <p:nvPr/>
        </p:nvGraphicFramePr>
        <p:xfrm>
          <a:off x="763145" y="1592173"/>
          <a:ext cx="8270851" cy="3445826"/>
        </p:xfrm>
        <a:graphic>
          <a:graphicData uri="http://schemas.openxmlformats.org/drawingml/2006/table">
            <a:tbl>
              <a:tblPr/>
              <a:tblGrid>
                <a:gridCol w="3057074"/>
                <a:gridCol w="5213777"/>
              </a:tblGrid>
              <a:tr h="293124">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Ways to Promote New Shows</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p>
                      <a:pPr algn="ctr"/>
                      <a:r>
                        <a:rPr kumimoji="0" lang="en-US" altLang="zh-CN" sz="18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Features</a:t>
                      </a:r>
                      <a:endParaRPr kumimoji="0" lang="zh-CN" altLang="en-US" sz="18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Email and invitation letter</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ts val="13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2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It is critical to identify target clients and you should be   strategic about the amount of emails you send.</a:t>
                      </a:r>
                      <a:endParaRPr kumimoji="0" lang="en-US" altLang="zh-CN" sz="12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4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zh-CN" altLang="en-US"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Social media and official website</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ts val="13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2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They enable everyone to connect with each other no matter which country he/she belongs to.</a:t>
                      </a:r>
                      <a:endParaRPr kumimoji="0" lang="en-US" altLang="zh-CN" sz="12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3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a:t>
                      </a:r>
                      <a:r>
                        <a:rPr kumimoji="0" lang="en-US" altLang="zh-CN" sz="1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2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It is easy to spread the message and invite people to participate.</a:t>
                      </a:r>
                      <a:endParaRPr kumimoji="0" lang="en-US" altLang="zh-CN" sz="12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5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zh-CN" altLang="en-US"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Visiting customers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ts val="14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a:t>
                      </a: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It is an excellent tool for market development, promotion </a:t>
                      </a:r>
                      <a:endParaRPr kumimoji="0" lang="en-US" altLang="zh-CN"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400"/>
                        </a:lnSpc>
                        <a:spcBef>
                          <a:spcPct val="0"/>
                        </a:spcBef>
                        <a:spcAft>
                          <a:spcPct val="0"/>
                        </a:spcAft>
                        <a:buClrTx/>
                        <a:buSzTx/>
                        <a:buFontTx/>
                        <a:buNone/>
                      </a:pPr>
                      <a:r>
                        <a:rPr kumimoji="0" lang="en-US" altLang="zh-CN"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of new products, and services.</a:t>
                      </a:r>
                      <a:endParaRPr kumimoji="0" lang="en-US" altLang="zh-CN"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4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a:t>
                      </a:r>
                      <a:endParaRPr kumimoji="0" lang="zh-CN" altLang="en-US"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12313">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Advertising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ts val="13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200" b="0" i="0" u="none" strike="noStrike" kern="1200" cap="none" spc="-40" normalizeH="0" baseline="0" dirty="0">
                          <a:ln>
                            <a:noFill/>
                          </a:ln>
                          <a:solidFill>
                            <a:srgbClr val="051F7C"/>
                          </a:solidFill>
                          <a:effectLst/>
                          <a:latin typeface="Arial" panose="020B0604020202020204" pitchFamily="34" charset="0"/>
                          <a:ea typeface="宋体" panose="02010600030101010101" pitchFamily="2" charset="-122"/>
                          <a:cs typeface="+mn-cs"/>
                        </a:rPr>
                        <a:t>It is directly linked to marketing. Good advertising can create the interests and also tell more and more individuals about the exhibition to be launched.</a:t>
                      </a:r>
                      <a:endParaRPr kumimoji="0" lang="en-US" altLang="zh-CN" sz="1200" b="0" i="0" u="none" strike="noStrike" kern="1200" cap="none" spc="-40"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300"/>
                        </a:lnSpc>
                        <a:spcBef>
                          <a:spcPct val="0"/>
                        </a:spcBef>
                        <a:spcAft>
                          <a:spcPct val="0"/>
                        </a:spcAft>
                        <a:buClrTx/>
                        <a:buSzTx/>
                        <a:buFontTx/>
                        <a:buNone/>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a:t>
                      </a: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Telemarketing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ts val="1300"/>
                        </a:lnSpc>
                        <a:spcBef>
                          <a:spcPct val="0"/>
                        </a:spcBef>
                        <a:spcAft>
                          <a:spcPct val="0"/>
                        </a:spcAft>
                        <a:buClrTx/>
                        <a:buSzTx/>
                        <a:buFontTx/>
                        <a:buNone/>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200" b="0" i="0" u="none" strike="noStrike" kern="1200" cap="none" spc="-50" normalizeH="0" baseline="0" dirty="0">
                          <a:ln>
                            <a:noFill/>
                          </a:ln>
                          <a:solidFill>
                            <a:srgbClr val="051F7C"/>
                          </a:solidFill>
                          <a:effectLst/>
                          <a:latin typeface="Arial" panose="020B0604020202020204" pitchFamily="34" charset="0"/>
                          <a:ea typeface="宋体" panose="02010600030101010101" pitchFamily="2" charset="-122"/>
                          <a:cs typeface="+mn-cs"/>
                        </a:rPr>
                        <a:t>It gives instant replies and does not keep customers waiting for answers.</a:t>
                      </a:r>
                      <a:endParaRPr kumimoji="0" lang="en-US" altLang="zh-CN" sz="1200" b="0" i="0" u="none" strike="noStrike" kern="1200" cap="none" spc="-50"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400"/>
                        </a:lnSpc>
                        <a:spcBef>
                          <a:spcPct val="0"/>
                        </a:spcBef>
                        <a:spcAft>
                          <a:spcPct val="0"/>
                        </a:spcAft>
                        <a:buClrTx/>
                        <a:buSzTx/>
                        <a:buFontTx/>
                        <a:buNone/>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a:t>
                      </a:r>
                      <a:endParaRPr kumimoji="0" lang="zh-CN" altLang="en-US" sz="13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2187575" y="6101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819151" y="1124534"/>
            <a:ext cx="83248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40" dirty="0">
                <a:solidFill>
                  <a:srgbClr val="0070C0"/>
                </a:solidFill>
              </a:rPr>
              <a:t>Read the text and fill in the form below with the information from the text.</a:t>
            </a:r>
            <a:endParaRPr lang="en-US" altLang="zh-CN" sz="2000" spc="-40" dirty="0">
              <a:solidFill>
                <a:srgbClr val="0070C0"/>
              </a:solidFill>
            </a:endParaRPr>
          </a:p>
        </p:txBody>
      </p:sp>
      <p:graphicFrame>
        <p:nvGraphicFramePr>
          <p:cNvPr id="4" name="Group 34"/>
          <p:cNvGraphicFramePr/>
          <p:nvPr/>
        </p:nvGraphicFramePr>
        <p:xfrm>
          <a:off x="504825" y="1672836"/>
          <a:ext cx="8455025" cy="3410965"/>
        </p:xfrm>
        <a:graphic>
          <a:graphicData uri="http://schemas.openxmlformats.org/drawingml/2006/table">
            <a:tbl>
              <a:tblPr/>
              <a:tblGrid>
                <a:gridCol w="2987108"/>
                <a:gridCol w="5467917"/>
              </a:tblGrid>
              <a:tr h="38124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Ways to Promote New Shows</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p>
                      <a:pPr algn="ctr"/>
                      <a:r>
                        <a:rPr kumimoji="0" lang="en-US" altLang="zh-CN" sz="18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Features</a:t>
                      </a:r>
                      <a:endParaRPr kumimoji="0" lang="zh-CN" altLang="en-US" sz="18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1018039">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Email and invitation letter</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ts val="16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It is critical to identify target clients and you should be   </a:t>
                      </a: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600"/>
                        </a:lnSpc>
                        <a:spcBef>
                          <a:spcPct val="0"/>
                        </a:spcBef>
                        <a:spcAft>
                          <a:spcPct val="0"/>
                        </a:spcAft>
                        <a:buClrTx/>
                        <a:buSzTx/>
                        <a:buFontTx/>
                        <a:buNone/>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strategic about the amount of emails you send.</a:t>
                      </a: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600"/>
                        </a:lnSpc>
                        <a:spcBef>
                          <a:spcPct val="0"/>
                        </a:spcBef>
                        <a:spcAft>
                          <a:spcPct val="0"/>
                        </a:spcAft>
                        <a:buClrTx/>
                        <a:buSzTx/>
                        <a:buFontTx/>
                        <a:buNone/>
                      </a:pPr>
                      <a:r>
                        <a:rPr kumimoji="0" lang="en-US" altLang="zh-CN" sz="20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zh-CN" altLang="en-US" sz="1400" b="0" i="0" u="sng"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Social media and official website</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88900" marR="0" lvl="0" indent="-88900"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They enable everyone to connect with each other no matter  </a:t>
                      </a: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600"/>
                        </a:lnSpc>
                        <a:spcBef>
                          <a:spcPct val="0"/>
                        </a:spcBef>
                        <a:spcAft>
                          <a:spcPct val="0"/>
                        </a:spcAft>
                        <a:buClrTx/>
                        <a:buSzTx/>
                        <a:buFontTx/>
                        <a:buNone/>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which country he/she belongs to.</a:t>
                      </a: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179705" marR="0" lvl="0" indent="-179705"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spc="-30" normalizeH="0" baseline="0" dirty="0">
                          <a:ln>
                            <a:noFill/>
                          </a:ln>
                          <a:solidFill>
                            <a:srgbClr val="051F7C"/>
                          </a:solidFill>
                          <a:effectLst/>
                          <a:latin typeface="Arial" panose="020B0604020202020204" pitchFamily="34" charset="0"/>
                          <a:ea typeface="宋体" panose="02010600030101010101" pitchFamily="2" charset="-122"/>
                          <a:cs typeface="+mn-cs"/>
                        </a:rPr>
                        <a:t>It is easy to spread the message and invite people to participate.</a:t>
                      </a:r>
                      <a:endParaRPr kumimoji="0" lang="en-US" altLang="zh-CN" sz="1400" b="0" i="0" u="sng" strike="noStrike" kern="1200" cap="none" spc="0"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sng" strike="noStrike" kern="1200" cap="none" spc="0"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en-US" altLang="zh-CN" sz="1400" b="0" i="0" u="sng" strike="noStrike" kern="1200" cap="none" spc="0"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600"/>
                        </a:lnSpc>
                        <a:spcBef>
                          <a:spcPct val="0"/>
                        </a:spcBef>
                        <a:spcAft>
                          <a:spcPct val="0"/>
                        </a:spcAft>
                        <a:buClrTx/>
                        <a:buSzTx/>
                        <a:buFontTx/>
                        <a:buNone/>
                      </a:pPr>
                      <a:endParaRPr kumimoji="0" lang="en-US" altLang="zh-CN" sz="1400" b="0" i="0" u="none" strike="noStrike" kern="1200" cap="none" spc="-30"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Visiting customers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179705" marR="0" lvl="0" indent="-179705"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It is an excellent tool for market development, promotion of new </a:t>
                      </a: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600"/>
                        </a:lnSpc>
                        <a:spcBef>
                          <a:spcPct val="0"/>
                        </a:spcBef>
                        <a:spcAft>
                          <a:spcPct val="0"/>
                        </a:spcAft>
                        <a:buClrTx/>
                        <a:buSzTx/>
                        <a:buFontTx/>
                        <a:buNone/>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products, and services.</a:t>
                      </a: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en-US" altLang="zh-CN" sz="1400" b="0" i="0" u="sng"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ts val="1600"/>
                        </a:lnSpc>
                        <a:spcBef>
                          <a:spcPct val="0"/>
                        </a:spcBef>
                        <a:spcAft>
                          <a:spcPct val="0"/>
                        </a:spcAft>
                        <a:buClrTx/>
                        <a:buSzTx/>
                        <a:buFontTx/>
                        <a:buNone/>
                      </a:pPr>
                      <a:endParaRPr kumimoji="0" lang="en-US" altLang="zh-CN" sz="14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文本框 4"/>
          <p:cNvSpPr txBox="1"/>
          <p:nvPr/>
        </p:nvSpPr>
        <p:spPr>
          <a:xfrm>
            <a:off x="3631286" y="2611632"/>
            <a:ext cx="5182948" cy="502702"/>
          </a:xfrm>
          <a:prstGeom prst="rect">
            <a:avLst/>
          </a:prstGeom>
          <a:noFill/>
        </p:spPr>
        <p:txBody>
          <a:bodyPr wrap="square" rtlCol="0">
            <a:spAutoFit/>
          </a:bodyPr>
          <a:lstStyle/>
          <a:p>
            <a:pPr lvl="0" defTabSz="914400" fontAlgn="base">
              <a:lnSpc>
                <a:spcPts val="1600"/>
              </a:lnSpc>
              <a:spcBef>
                <a:spcPct val="0"/>
              </a:spcBef>
              <a:spcAft>
                <a:spcPct val="0"/>
              </a:spcAft>
            </a:pPr>
            <a:r>
              <a:rPr lang="en-US" altLang="zh-CN" u="sng" dirty="0">
                <a:solidFill>
                  <a:srgbClr val="051F7C"/>
                </a:solidFill>
                <a:latin typeface="Arial" panose="020B0604020202020204" pitchFamily="34" charset="0"/>
              </a:rPr>
              <a:t>It will help in bringing new potential exhibitors, especially those </a:t>
            </a:r>
            <a:endParaRPr lang="en-US" altLang="zh-CN" u="sng" dirty="0">
              <a:solidFill>
                <a:srgbClr val="051F7C"/>
              </a:solidFill>
              <a:latin typeface="Arial" panose="020B0604020202020204" pitchFamily="34" charset="0"/>
            </a:endParaRPr>
          </a:p>
          <a:p>
            <a:pPr lvl="0" defTabSz="914400" fontAlgn="base">
              <a:lnSpc>
                <a:spcPts val="1600"/>
              </a:lnSpc>
              <a:spcBef>
                <a:spcPct val="0"/>
              </a:spcBef>
              <a:spcAft>
                <a:spcPct val="0"/>
              </a:spcAft>
            </a:pPr>
            <a:r>
              <a:rPr lang="en-US" altLang="zh-CN" u="sng" dirty="0">
                <a:solidFill>
                  <a:srgbClr val="051F7C"/>
                </a:solidFill>
                <a:latin typeface="Arial" panose="020B0604020202020204" pitchFamily="34" charset="0"/>
              </a:rPr>
              <a:t>who are still hesitant whether they should attend.</a:t>
            </a:r>
            <a:endParaRPr lang="zh-CN" altLang="en-US" u="sng" dirty="0">
              <a:solidFill>
                <a:srgbClr val="051F7C"/>
              </a:solidFill>
              <a:latin typeface="Arial" panose="020B0604020202020204" pitchFamily="34" charset="0"/>
            </a:endParaRPr>
          </a:p>
        </p:txBody>
      </p:sp>
      <p:sp>
        <p:nvSpPr>
          <p:cNvPr id="6" name="文本框 5"/>
          <p:cNvSpPr txBox="1"/>
          <p:nvPr/>
        </p:nvSpPr>
        <p:spPr>
          <a:xfrm>
            <a:off x="3674912" y="3712601"/>
            <a:ext cx="5139322" cy="502702"/>
          </a:xfrm>
          <a:prstGeom prst="rect">
            <a:avLst/>
          </a:prstGeom>
          <a:noFill/>
        </p:spPr>
        <p:txBody>
          <a:bodyPr wrap="square" rtlCol="0">
            <a:spAutoFit/>
          </a:bodyPr>
          <a:lstStyle/>
          <a:p>
            <a:pPr lvl="0" defTabSz="914400" fontAlgn="base">
              <a:lnSpc>
                <a:spcPts val="1600"/>
              </a:lnSpc>
              <a:spcBef>
                <a:spcPct val="0"/>
              </a:spcBef>
              <a:spcAft>
                <a:spcPct val="0"/>
              </a:spcAft>
            </a:pPr>
            <a:r>
              <a:rPr lang="en-US" altLang="zh-CN" u="sng" dirty="0">
                <a:solidFill>
                  <a:srgbClr val="051F7C"/>
                </a:solidFill>
                <a:latin typeface="Arial" panose="020B0604020202020204" pitchFamily="34" charset="0"/>
              </a:rPr>
              <a:t>Your information can be accessed by anyone, anywhere and </a:t>
            </a:r>
            <a:endParaRPr lang="en-US" altLang="zh-CN" u="sng" dirty="0">
              <a:solidFill>
                <a:srgbClr val="051F7C"/>
              </a:solidFill>
              <a:latin typeface="Arial" panose="020B0604020202020204" pitchFamily="34" charset="0"/>
            </a:endParaRPr>
          </a:p>
          <a:p>
            <a:pPr lvl="0" defTabSz="914400" fontAlgn="base">
              <a:lnSpc>
                <a:spcPts val="1600"/>
              </a:lnSpc>
              <a:spcBef>
                <a:spcPct val="0"/>
              </a:spcBef>
              <a:spcAft>
                <a:spcPct val="0"/>
              </a:spcAft>
            </a:pPr>
            <a:r>
              <a:rPr lang="en-US" altLang="zh-CN" u="sng" dirty="0">
                <a:solidFill>
                  <a:srgbClr val="051F7C"/>
                </a:solidFill>
                <a:latin typeface="Arial" panose="020B0604020202020204" pitchFamily="34" charset="0"/>
              </a:rPr>
              <a:t>anytime.</a:t>
            </a:r>
            <a:endParaRPr lang="zh-CN" altLang="en-US" u="sng" dirty="0">
              <a:solidFill>
                <a:srgbClr val="051F7C"/>
              </a:solidFill>
              <a:latin typeface="Arial" panose="020B0604020202020204" pitchFamily="34" charset="0"/>
            </a:endParaRPr>
          </a:p>
        </p:txBody>
      </p:sp>
      <p:sp>
        <p:nvSpPr>
          <p:cNvPr id="7" name="文本框 6"/>
          <p:cNvSpPr txBox="1"/>
          <p:nvPr/>
        </p:nvSpPr>
        <p:spPr>
          <a:xfrm>
            <a:off x="3661161" y="4628881"/>
            <a:ext cx="5153073" cy="502702"/>
          </a:xfrm>
          <a:prstGeom prst="rect">
            <a:avLst/>
          </a:prstGeom>
          <a:noFill/>
        </p:spPr>
        <p:txBody>
          <a:bodyPr wrap="square" rtlCol="0">
            <a:spAutoFit/>
          </a:bodyPr>
          <a:lstStyle/>
          <a:p>
            <a:pPr lvl="0" defTabSz="914400" fontAlgn="base">
              <a:lnSpc>
                <a:spcPts val="1600"/>
              </a:lnSpc>
              <a:spcBef>
                <a:spcPct val="0"/>
              </a:spcBef>
              <a:spcAft>
                <a:spcPct val="0"/>
              </a:spcAft>
            </a:pPr>
            <a:r>
              <a:rPr lang="en-US" altLang="zh-CN" u="sng" dirty="0">
                <a:solidFill>
                  <a:srgbClr val="051F7C"/>
                </a:solidFill>
                <a:latin typeface="Arial" panose="020B0604020202020204" pitchFamily="34" charset="0"/>
              </a:rPr>
              <a:t>It can develop closer relationships with customers, and will give </a:t>
            </a:r>
            <a:endParaRPr lang="en-US" altLang="zh-CN" u="sng" dirty="0">
              <a:solidFill>
                <a:srgbClr val="051F7C"/>
              </a:solidFill>
              <a:latin typeface="Arial" panose="020B0604020202020204" pitchFamily="34" charset="0"/>
            </a:endParaRPr>
          </a:p>
          <a:p>
            <a:pPr lvl="0" defTabSz="914400" fontAlgn="base">
              <a:lnSpc>
                <a:spcPts val="1600"/>
              </a:lnSpc>
              <a:spcBef>
                <a:spcPct val="0"/>
              </a:spcBef>
              <a:spcAft>
                <a:spcPct val="0"/>
              </a:spcAft>
            </a:pPr>
            <a:r>
              <a:rPr lang="en-US" altLang="zh-CN" u="sng" dirty="0">
                <a:solidFill>
                  <a:srgbClr val="051F7C"/>
                </a:solidFill>
                <a:latin typeface="Arial" panose="020B0604020202020204" pitchFamily="34" charset="0"/>
              </a:rPr>
              <a:t> confidence to exhibitors.</a:t>
            </a:r>
            <a:endParaRPr lang="zh-CN" altLang="en-US" u="sng"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40" dirty="0">
                <a:solidFill>
                  <a:srgbClr val="0070C0"/>
                </a:solidFill>
              </a:rPr>
              <a:t>Read the text and fill in the form below with the information from the text.</a:t>
            </a:r>
            <a:endParaRPr lang="en-US" altLang="zh-CN" sz="2000" spc="-40" dirty="0">
              <a:solidFill>
                <a:srgbClr val="0070C0"/>
              </a:solidFill>
            </a:endParaRPr>
          </a:p>
        </p:txBody>
      </p:sp>
      <p:graphicFrame>
        <p:nvGraphicFramePr>
          <p:cNvPr id="4" name="Group 34"/>
          <p:cNvGraphicFramePr/>
          <p:nvPr/>
        </p:nvGraphicFramePr>
        <p:xfrm>
          <a:off x="206256" y="1889730"/>
          <a:ext cx="8753594" cy="2434763"/>
        </p:xfrm>
        <a:graphic>
          <a:graphicData uri="http://schemas.openxmlformats.org/drawingml/2006/table">
            <a:tbl>
              <a:tblPr/>
              <a:tblGrid>
                <a:gridCol w="3046284"/>
                <a:gridCol w="5707310"/>
              </a:tblGrid>
              <a:tr h="28454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rPr>
                        <a:t>Ways to Promote New Shows</a:t>
                      </a:r>
                      <a:endParaRPr kumimoji="0" lang="zh-CN" altLang="en-US" sz="1800" b="1"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rPr>
                        <a:t>Features</a:t>
                      </a:r>
                      <a:endParaRPr kumimoji="0" lang="zh-CN" altLang="en-US" sz="1800" b="1"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r>
              <a:tr h="1216480">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cap="none" normalizeH="0" baseline="0" dirty="0">
                          <a:ln>
                            <a:noFill/>
                          </a:ln>
                          <a:solidFill>
                            <a:srgbClr val="051F7C"/>
                          </a:solidFill>
                          <a:effectLst/>
                          <a:latin typeface="Arial" panose="020B0604020202020204" pitchFamily="34" charset="0"/>
                          <a:ea typeface="+mn-ea"/>
                        </a:rPr>
                        <a:t>Advertising</a:t>
                      </a:r>
                      <a:endParaRPr kumimoji="0" lang="zh-CN" altLang="en-US" sz="1800" b="0" i="0" u="none" strike="noStrike" cap="none" normalizeH="0" baseline="0" dirty="0">
                        <a:ln>
                          <a:noFill/>
                        </a:ln>
                        <a:solidFill>
                          <a:srgbClr val="051F7C"/>
                        </a:solidFill>
                        <a:effectLst/>
                        <a:latin typeface="Arial" panose="020B0604020202020204" pitchFamily="34" charset="0"/>
                        <a:ea typeface="+mn-ea"/>
                      </a:endParaRPr>
                    </a:p>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179705" marR="0" lvl="0" indent="-179705"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spc="-40" normalizeH="0" baseline="0" dirty="0">
                          <a:ln>
                            <a:noFill/>
                          </a:ln>
                          <a:solidFill>
                            <a:srgbClr val="051F7C"/>
                          </a:solidFill>
                          <a:effectLst/>
                          <a:latin typeface="Arial" panose="020B0604020202020204" pitchFamily="34" charset="0"/>
                          <a:ea typeface="+mn-ea"/>
                          <a:cs typeface="+mn-cs"/>
                        </a:rPr>
                        <a:t>It is directly linked to marketing. Good advertising can create the interests and also tell more and more individuals about the exhibition to be launched.</a:t>
                      </a:r>
                      <a:endParaRPr kumimoji="0" lang="en-US" altLang="zh-CN" sz="1400" b="0" i="0" u="sng" strike="noStrike" kern="1200" cap="none" spc="-40"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179705" marR="0" lvl="0" indent="-179705"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sng" strike="noStrike" kern="1200" cap="none" spc="-40"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en-US" altLang="zh-CN" sz="1400" b="0" i="0" u="none" strike="noStrike" kern="1200" cap="none" spc="-40" normalizeH="0" baseline="0" dirty="0">
                        <a:ln>
                          <a:noFill/>
                        </a:ln>
                        <a:solidFill>
                          <a:srgbClr val="051F7C"/>
                        </a:solidFill>
                        <a:effectLst/>
                        <a:latin typeface="Arial" panose="020B0604020202020204" pitchFamily="34" charset="0"/>
                        <a:ea typeface="+mn-ea"/>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852523">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Telemarketing</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88900" marR="0" lvl="0" indent="-88900"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spc="-50" normalizeH="0" baseline="0" dirty="0">
                          <a:ln>
                            <a:noFill/>
                          </a:ln>
                          <a:solidFill>
                            <a:srgbClr val="051F7C"/>
                          </a:solidFill>
                          <a:effectLst/>
                          <a:latin typeface="Arial" panose="020B0604020202020204" pitchFamily="34" charset="0"/>
                          <a:ea typeface="宋体" panose="02010600030101010101" pitchFamily="2" charset="-122"/>
                          <a:cs typeface="+mn-cs"/>
                        </a:rPr>
                        <a:t> It gives instant replies and does not keep customers waiting for answers.</a:t>
                      </a:r>
                      <a:endParaRPr kumimoji="0" lang="en-US" altLang="zh-CN" sz="1400" b="0" i="0" u="none" strike="noStrike" kern="1200" cap="none" spc="-50" normalizeH="0" baseline="0" dirty="0">
                        <a:ln>
                          <a:noFill/>
                        </a:ln>
                        <a:solidFill>
                          <a:srgbClr val="051F7C"/>
                        </a:solidFill>
                        <a:effectLst/>
                        <a:latin typeface="Arial" panose="020B0604020202020204" pitchFamily="34" charset="0"/>
                        <a:ea typeface="宋体" panose="02010600030101010101" pitchFamily="2" charset="-122"/>
                        <a:cs typeface="+mn-cs"/>
                      </a:endParaRPr>
                    </a:p>
                    <a:p>
                      <a:pPr marL="88900" marR="0" lvl="0" indent="-88900" algn="l" defTabSz="914400" rtl="0" eaLnBrk="1" fontAlgn="base" latinLnBrk="0" hangingPunct="1">
                        <a:lnSpc>
                          <a:spcPts val="1600"/>
                        </a:lnSpc>
                        <a:spcBef>
                          <a:spcPct val="0"/>
                        </a:spcBef>
                        <a:spcAft>
                          <a:spcPct val="0"/>
                        </a:spcAft>
                        <a:buClrTx/>
                        <a:buSzTx/>
                        <a:buFont typeface="Arial" panose="020B0604020202020204" pitchFamily="34" charset="0"/>
                        <a:buChar char="•"/>
                      </a:pPr>
                      <a:r>
                        <a:rPr kumimoji="0" lang="en-US" altLang="zh-CN" sz="1400" b="0" i="0" u="none" strike="noStrike" kern="1200" cap="none" spc="-50" normalizeH="0" baseline="0" dirty="0">
                          <a:ln>
                            <a:noFill/>
                          </a:ln>
                          <a:solidFill>
                            <a:srgbClr val="051F7C"/>
                          </a:solidFill>
                          <a:effectLst/>
                          <a:latin typeface="Arial" panose="020B0604020202020204" pitchFamily="34" charset="0"/>
                          <a:ea typeface="宋体" panose="02010600030101010101" pitchFamily="2" charset="-122"/>
                          <a:cs typeface="+mn-cs"/>
                        </a:rPr>
                        <a:t> </a:t>
                      </a:r>
                      <a:endParaRPr kumimoji="0" lang="en-US" altLang="zh-CN" sz="1400" b="0" i="0" u="none" strike="noStrike" kern="1200" cap="none" spc="-50"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文本框 4"/>
          <p:cNvSpPr txBox="1"/>
          <p:nvPr/>
        </p:nvSpPr>
        <p:spPr>
          <a:xfrm>
            <a:off x="3375717" y="3004457"/>
            <a:ext cx="5463943" cy="502702"/>
          </a:xfrm>
          <a:prstGeom prst="rect">
            <a:avLst/>
          </a:prstGeom>
          <a:noFill/>
        </p:spPr>
        <p:txBody>
          <a:bodyPr wrap="square" rtlCol="0">
            <a:spAutoFit/>
          </a:bodyPr>
          <a:lstStyle/>
          <a:p>
            <a:pPr lvl="0" defTabSz="914400" fontAlgn="base">
              <a:lnSpc>
                <a:spcPts val="1600"/>
              </a:lnSpc>
              <a:spcBef>
                <a:spcPct val="0"/>
              </a:spcBef>
              <a:spcAft>
                <a:spcPct val="0"/>
              </a:spcAft>
            </a:pPr>
            <a:r>
              <a:rPr lang="en-US" altLang="zh-CN" u="sng" spc="-40" dirty="0">
                <a:solidFill>
                  <a:srgbClr val="051F7C"/>
                </a:solidFill>
                <a:latin typeface="Arial" panose="020B0604020202020204" pitchFamily="34" charset="0"/>
              </a:rPr>
              <a:t>Advertising is not limited to magazines, newsletters, brochures and posters, but rather to virtually any item that will accept print.</a:t>
            </a:r>
            <a:endParaRPr lang="zh-CN" altLang="en-US" u="sng" spc="-40" dirty="0">
              <a:solidFill>
                <a:srgbClr val="051F7C"/>
              </a:solidFill>
              <a:latin typeface="Arial" panose="020B0604020202020204" pitchFamily="34" charset="0"/>
            </a:endParaRPr>
          </a:p>
        </p:txBody>
      </p:sp>
      <p:sp>
        <p:nvSpPr>
          <p:cNvPr id="6" name="文本框 5"/>
          <p:cNvSpPr txBox="1"/>
          <p:nvPr/>
        </p:nvSpPr>
        <p:spPr>
          <a:xfrm>
            <a:off x="3375717" y="3878805"/>
            <a:ext cx="5335146" cy="297517"/>
          </a:xfrm>
          <a:prstGeom prst="rect">
            <a:avLst/>
          </a:prstGeom>
          <a:noFill/>
        </p:spPr>
        <p:txBody>
          <a:bodyPr wrap="square" rtlCol="0">
            <a:spAutoFit/>
          </a:bodyPr>
          <a:lstStyle/>
          <a:p>
            <a:pPr lvl="0" defTabSz="914400" fontAlgn="base">
              <a:lnSpc>
                <a:spcPts val="1600"/>
              </a:lnSpc>
              <a:spcBef>
                <a:spcPct val="0"/>
              </a:spcBef>
              <a:spcAft>
                <a:spcPct val="0"/>
              </a:spcAft>
            </a:pPr>
            <a:r>
              <a:rPr lang="en-US" altLang="zh-CN" u="sng" spc="-50" dirty="0">
                <a:solidFill>
                  <a:srgbClr val="051F7C"/>
                </a:solidFill>
                <a:latin typeface="Arial" panose="020B0604020202020204" pitchFamily="34" charset="0"/>
              </a:rPr>
              <a:t>This has become a bit more dangerous with the Do-Not-Call list.</a:t>
            </a:r>
            <a:endParaRPr lang="zh-CN" altLang="en-US" u="sng" spc="-50"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again and answer the following questions. </a:t>
            </a:r>
            <a:endParaRPr lang="en-US" altLang="zh-CN" sz="2000" dirty="0">
              <a:solidFill>
                <a:srgbClr val="0070C0"/>
              </a:solidFill>
            </a:endParaRPr>
          </a:p>
          <a:p>
            <a:pPr>
              <a:buNone/>
            </a:pPr>
            <a:endParaRPr lang="en-US" altLang="zh-CN" sz="1800" dirty="0"/>
          </a:p>
          <a:p>
            <a:pPr>
              <a:buNone/>
            </a:pPr>
            <a:endParaRPr lang="en-US" altLang="zh-CN" sz="1800" dirty="0"/>
          </a:p>
          <a:p>
            <a:pPr>
              <a:buNone/>
            </a:pPr>
            <a:endParaRPr lang="en-US" altLang="zh-CN" sz="1800" spc="-40" dirty="0">
              <a:solidFill>
                <a:srgbClr val="0070C0"/>
              </a:solidFill>
            </a:endParaRPr>
          </a:p>
        </p:txBody>
      </p:sp>
      <p:sp>
        <p:nvSpPr>
          <p:cNvPr id="5" name="TextBox 6"/>
          <p:cNvSpPr txBox="1">
            <a:spLocks noChangeArrowheads="1"/>
          </p:cNvSpPr>
          <p:nvPr/>
        </p:nvSpPr>
        <p:spPr bwMode="auto">
          <a:xfrm>
            <a:off x="577396" y="2070885"/>
            <a:ext cx="8083550" cy="2308324"/>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1. What is the significance of exhibitions for companies?</a:t>
            </a:r>
            <a:endParaRPr lang="en-US"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Attending exhibitions can help companies increase their visibility. It provides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 great opportunity to showcase companies’ products and services.</a:t>
            </a:r>
            <a:endParaRPr lang="en-US" altLang="zh-CN" sz="1800" u="sng" dirty="0">
              <a:solidFill>
                <a:srgbClr val="000000"/>
              </a:solidFill>
              <a:latin typeface="Arial" panose="020B0604020202020204" pitchFamily="34" charset="0"/>
            </a:endParaRPr>
          </a:p>
          <a:p>
            <a:pPr algn="just">
              <a:buAutoNum type="arabicPeriod"/>
            </a:pP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2. How can an organizer attract exhibitors and visitors according to the text?</a:t>
            </a:r>
            <a:endParaRPr lang="en-US"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organizer should plan beforehand to make promotional efforts with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posters, handouts and information brochures, etc.</a:t>
            </a:r>
            <a:endParaRPr lang="en-US" altLang="zh-CN" sz="1800" u="sng" dirty="0">
              <a:solidFill>
                <a:srgbClr val="000000"/>
              </a:solidFill>
              <a:latin typeface="Arial" panose="020B0604020202020204" pitchFamily="34" charset="0"/>
            </a:endParaRPr>
          </a:p>
          <a:p>
            <a:pPr algn="just">
              <a:buAutoNum type="arabicPeriod"/>
            </a:pP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fade">
                                      <p:cBhvr>
                                        <p:cTn id="19" dur="1000"/>
                                        <p:tgtEl>
                                          <p:spTgt spid="5">
                                            <p:txEl>
                                              <p:pRg st="5" end="5"/>
                                            </p:txEl>
                                          </p:spTgt>
                                        </p:tgtEl>
                                      </p:cBhvr>
                                    </p:animEffect>
                                    <p:anim calcmode="lin" valueType="num">
                                      <p:cBhvr>
                                        <p:cTn id="20"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5" end="5"/>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fade">
                                      <p:cBhvr>
                                        <p:cTn id="24" dur="1000"/>
                                        <p:tgtEl>
                                          <p:spTgt spid="5">
                                            <p:txEl>
                                              <p:pRg st="6" end="6"/>
                                            </p:txEl>
                                          </p:spTgt>
                                        </p:tgtEl>
                                      </p:cBhvr>
                                    </p:animEffect>
                                    <p:anim calcmode="lin" valueType="num">
                                      <p:cBhvr>
                                        <p:cTn id="2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Tips for Promoting New Shows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again and answer the following questions. </a:t>
            </a:r>
            <a:endParaRPr lang="en-US" altLang="zh-CN" sz="2000" dirty="0">
              <a:solidFill>
                <a:srgbClr val="0070C0"/>
              </a:solidFill>
            </a:endParaRPr>
          </a:p>
          <a:p>
            <a:pPr>
              <a:buNone/>
            </a:pPr>
            <a:endParaRPr lang="en-US" altLang="zh-CN" sz="1800" dirty="0"/>
          </a:p>
          <a:p>
            <a:pPr>
              <a:buNone/>
            </a:pPr>
            <a:endParaRPr lang="en-US" altLang="zh-CN" sz="1800" dirty="0"/>
          </a:p>
          <a:p>
            <a:pPr>
              <a:buNone/>
            </a:pPr>
            <a:endParaRPr lang="en-US" altLang="zh-CN" sz="1800" spc="-40" dirty="0">
              <a:solidFill>
                <a:srgbClr val="0070C0"/>
              </a:solidFill>
            </a:endParaRPr>
          </a:p>
        </p:txBody>
      </p:sp>
      <p:sp>
        <p:nvSpPr>
          <p:cNvPr id="5" name="TextBox 6"/>
          <p:cNvSpPr txBox="1">
            <a:spLocks noChangeArrowheads="1"/>
          </p:cNvSpPr>
          <p:nvPr/>
        </p:nvSpPr>
        <p:spPr bwMode="auto">
          <a:xfrm>
            <a:off x="542925" y="2019965"/>
            <a:ext cx="8083550" cy="203132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3. If you are to promote a toy exhibition, what are you going to do? Why?</a:t>
            </a:r>
            <a:endParaRPr lang="en-US"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I will make promotional efforts with posters, handouts and information brochures in an interesting way that will attract parents’ and children’s attention.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Because it is a toy exhibition, I will write emails/letters directly to toy companies for promotion. My advertising will be shown on TV in children’s channel and other social media.</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264319" y="1486434"/>
            <a:ext cx="8615362" cy="26161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gn="just">
              <a:spcBef>
                <a:spcPts val="385"/>
              </a:spcBef>
              <a:buFontTx/>
              <a:buChar char="•"/>
            </a:pPr>
            <a:r>
              <a:rPr lang="en-US" altLang="zh-CN" sz="1600" b="1" u="sng" dirty="0">
                <a:solidFill>
                  <a:sysClr val="windowText" lastClr="000000"/>
                </a:solidFill>
                <a:latin typeface="Calibri" panose="020F0502020204030204"/>
              </a:rPr>
              <a:t>daunting</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adj. </a:t>
            </a:r>
            <a:r>
              <a:rPr lang="en-US" altLang="zh-CN" sz="1600" b="1" dirty="0">
                <a:solidFill>
                  <a:sysClr val="windowText" lastClr="000000"/>
                </a:solidFill>
                <a:latin typeface="Calibri" panose="020F0502020204030204"/>
              </a:rPr>
              <a:t>discouraging through fear </a:t>
            </a:r>
            <a:r>
              <a:rPr lang="zh-CN" altLang="en-US" sz="1600" b="1" dirty="0">
                <a:solidFill>
                  <a:sysClr val="windowText" lastClr="000000"/>
                </a:solidFill>
                <a:latin typeface="Calibri" panose="020F0502020204030204"/>
              </a:rPr>
              <a:t>叫人气馁的</a:t>
            </a:r>
            <a:endParaRPr lang="en-US" altLang="zh-CN" sz="1600" b="1" dirty="0">
              <a:solidFill>
                <a:sysClr val="windowText" lastClr="000000"/>
              </a:solidFill>
              <a:latin typeface="Calibri" panose="020F0502020204030204"/>
            </a:endParaRPr>
          </a:p>
          <a:p>
            <a:pPr marL="342265" indent="-342265" algn="just">
              <a:spcBef>
                <a:spcPts val="385"/>
              </a:spcBef>
              <a:buFontTx/>
              <a:buChar char="•"/>
            </a:pPr>
            <a:r>
              <a:rPr lang="en-US" altLang="zh-CN" sz="1600" b="1" u="sng" dirty="0">
                <a:solidFill>
                  <a:sysClr val="windowText" lastClr="000000"/>
                </a:solidFill>
                <a:latin typeface="Calibri" panose="020F0502020204030204"/>
              </a:rPr>
              <a:t>lifeline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 </a:t>
            </a:r>
            <a:r>
              <a:rPr lang="en-US" altLang="zh-CN" sz="1600" b="1" dirty="0">
                <a:solidFill>
                  <a:sysClr val="windowText" lastClr="000000"/>
                </a:solidFill>
                <a:latin typeface="Calibri" panose="020F0502020204030204"/>
              </a:rPr>
              <a:t>support that enables people to survive or to continue doing something(often by </a:t>
            </a:r>
            <a:endParaRPr lang="en-US" altLang="zh-CN" sz="1600" b="1" dirty="0">
              <a:solidFill>
                <a:sysClr val="windowText" lastClr="000000"/>
              </a:solidFill>
              <a:latin typeface="Calibri" panose="020F0502020204030204"/>
            </a:endParaRPr>
          </a:p>
          <a:p>
            <a:pPr marL="342265" indent="-342265" algn="just">
              <a:spcBef>
                <a:spcPts val="385"/>
              </a:spcBef>
              <a:buFont typeface="Arial" panose="020B0604020202020204" pitchFamily="34" charset="0"/>
              <a:buChar char="•"/>
            </a:pPr>
            <a:r>
              <a:rPr lang="en-US" altLang="zh-CN" sz="1600" b="1" dirty="0">
                <a:solidFill>
                  <a:sysClr val="windowText" lastClr="000000"/>
                </a:solidFill>
                <a:latin typeface="Calibri" panose="020F0502020204030204"/>
              </a:rPr>
              <a:t>providing an essential connection) </a:t>
            </a:r>
            <a:r>
              <a:rPr lang="zh-CN" altLang="en-US" sz="1600" b="1" dirty="0">
                <a:solidFill>
                  <a:sysClr val="windowText" lastClr="000000"/>
                </a:solidFill>
                <a:latin typeface="Calibri" panose="020F0502020204030204"/>
              </a:rPr>
              <a:t>生命线；命脉</a:t>
            </a:r>
            <a:endParaRPr lang="en-US" altLang="zh-CN" sz="1600" b="1" dirty="0">
              <a:solidFill>
                <a:sysClr val="windowText" lastClr="000000"/>
              </a:solidFill>
              <a:latin typeface="Calibri" panose="020F0502020204030204"/>
            </a:endParaRPr>
          </a:p>
          <a:p>
            <a:pPr marL="342265" indent="-342265" algn="just">
              <a:spcBef>
                <a:spcPts val="385"/>
              </a:spcBef>
              <a:buFontTx/>
              <a:buChar char="•"/>
            </a:pPr>
            <a:r>
              <a:rPr lang="en-US" altLang="zh-CN" sz="1600" b="1" u="sng" dirty="0">
                <a:solidFill>
                  <a:sysClr val="windowText" lastClr="000000"/>
                </a:solidFill>
                <a:latin typeface="Calibri" panose="020F0502020204030204"/>
              </a:rPr>
              <a:t>admission tickets</a:t>
            </a:r>
            <a:r>
              <a:rPr lang="en-US" altLang="zh-CN" sz="1600" b="1" dirty="0">
                <a:solidFill>
                  <a:sysClr val="windowText" lastClr="000000"/>
                </a:solidFill>
                <a:latin typeface="Calibri" panose="020F0502020204030204"/>
              </a:rPr>
              <a:t>: the: tickets that permit someone to enter </a:t>
            </a:r>
            <a:r>
              <a:rPr lang="zh-CN" altLang="en-US" sz="1600" b="1" dirty="0">
                <a:solidFill>
                  <a:sysClr val="windowText" lastClr="000000"/>
                </a:solidFill>
                <a:latin typeface="Calibri" panose="020F0502020204030204"/>
              </a:rPr>
              <a:t>入场券</a:t>
            </a:r>
            <a:endParaRPr lang="en-US" altLang="zh-CN" sz="1600" b="1" u="sng" dirty="0">
              <a:solidFill>
                <a:sysClr val="windowText" lastClr="000000"/>
              </a:solidFill>
              <a:latin typeface="Calibri" panose="020F0502020204030204"/>
            </a:endParaRPr>
          </a:p>
          <a:p>
            <a:pPr marL="342265" indent="-342265" algn="just">
              <a:spcBef>
                <a:spcPts val="385"/>
              </a:spcBef>
              <a:buFontTx/>
              <a:buChar char="•"/>
            </a:pPr>
            <a:r>
              <a:rPr lang="en-US" altLang="zh-CN" sz="1600" b="1" u="sng" dirty="0">
                <a:solidFill>
                  <a:sysClr val="windowText" lastClr="000000"/>
                </a:solidFill>
                <a:latin typeface="Calibri" panose="020F0502020204030204"/>
              </a:rPr>
              <a:t>end-user</a:t>
            </a:r>
            <a:r>
              <a:rPr lang="en-US" altLang="zh-CN" sz="1600" b="1" dirty="0">
                <a:solidFill>
                  <a:sysClr val="windowText" lastClr="000000"/>
                </a:solidFill>
                <a:latin typeface="Calibri" panose="020F0502020204030204"/>
              </a:rPr>
              <a:t>:</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i="1" dirty="0">
                <a:solidFill>
                  <a:sysClr val="windowText" lastClr="000000"/>
                </a:solidFill>
                <a:latin typeface="Calibri" panose="020F0502020204030204"/>
              </a:rPr>
              <a:t>n. </a:t>
            </a:r>
            <a:r>
              <a:rPr lang="en-US" altLang="zh-CN" sz="1600" b="1" dirty="0">
                <a:solidFill>
                  <a:sysClr val="windowText" lastClr="000000"/>
                </a:solidFill>
                <a:latin typeface="Calibri" panose="020F0502020204030204"/>
              </a:rPr>
              <a:t>the ultimate user for which something is intended </a:t>
            </a:r>
            <a:r>
              <a:rPr lang="zh-CN" altLang="en-US" sz="1600" b="1" dirty="0">
                <a:solidFill>
                  <a:sysClr val="windowText" lastClr="000000"/>
                </a:solidFill>
                <a:latin typeface="Calibri" panose="020F0502020204030204"/>
              </a:rPr>
              <a:t>终端用户</a:t>
            </a:r>
            <a:endParaRPr lang="en-US" altLang="zh-CN" sz="1600" b="1" dirty="0">
              <a:solidFill>
                <a:sysClr val="windowText" lastClr="000000"/>
              </a:solidFill>
              <a:latin typeface="Calibri" panose="020F0502020204030204"/>
            </a:endParaRPr>
          </a:p>
          <a:p>
            <a:pPr marL="342265" indent="-342265" algn="just">
              <a:spcBef>
                <a:spcPts val="385"/>
              </a:spcBef>
              <a:buFontTx/>
              <a:buChar char="•"/>
            </a:pPr>
            <a:r>
              <a:rPr lang="en-US" altLang="zh-CN" sz="1600" b="1" u="sng" dirty="0">
                <a:solidFill>
                  <a:sysClr val="windowText" lastClr="000000"/>
                </a:solidFill>
                <a:latin typeface="Calibri" panose="020F0502020204030204"/>
              </a:rPr>
              <a:t>chamber of commerce</a:t>
            </a:r>
            <a:r>
              <a:rPr lang="en-US" altLang="zh-CN" sz="1600" b="1" dirty="0">
                <a:solidFill>
                  <a:sysClr val="windowText" lastClr="000000"/>
                </a:solidFill>
                <a:latin typeface="Calibri" panose="020F0502020204030204"/>
              </a:rPr>
              <a:t>: an association of business people and merchants for the promotion of commercial interests in the community </a:t>
            </a:r>
            <a:r>
              <a:rPr lang="zh-CN" altLang="en-US" sz="1600" b="1" dirty="0">
                <a:solidFill>
                  <a:sysClr val="windowText" lastClr="000000"/>
                </a:solidFill>
                <a:latin typeface="Calibri" panose="020F0502020204030204"/>
              </a:rPr>
              <a:t>商会</a:t>
            </a:r>
            <a:endParaRPr lang="en-US" altLang="zh-CN" sz="1600" b="1" dirty="0">
              <a:solidFill>
                <a:sysClr val="windowText" lastClr="000000"/>
              </a:solidFill>
              <a:latin typeface="Calibri" panose="020F0502020204030204"/>
            </a:endParaRPr>
          </a:p>
          <a:p>
            <a:pPr marL="342265" indent="-342265" algn="just">
              <a:spcBef>
                <a:spcPts val="385"/>
              </a:spcBef>
              <a:buFontTx/>
              <a:buChar char="•"/>
            </a:pPr>
            <a:r>
              <a:rPr lang="en-US" altLang="zh-CN" sz="1600" b="1" u="sng" dirty="0">
                <a:solidFill>
                  <a:sysClr val="windowText" lastClr="000000"/>
                </a:solidFill>
                <a:latin typeface="Calibri" panose="020F0502020204030204"/>
              </a:rPr>
              <a:t>database system</a:t>
            </a:r>
            <a:r>
              <a:rPr lang="en-US" altLang="zh-CN" sz="1600" b="1" dirty="0">
                <a:solidFill>
                  <a:sysClr val="windowText" lastClr="000000"/>
                </a:solidFill>
                <a:latin typeface="Calibri" panose="020F0502020204030204"/>
              </a:rPr>
              <a:t>: the software that interacts with end users, applications and the database itself to capture and analyze the data [</a:t>
            </a:r>
            <a:r>
              <a:rPr lang="zh-CN" altLang="en-US" sz="1600" b="1" dirty="0">
                <a:solidFill>
                  <a:sysClr val="windowText" lastClr="000000"/>
                </a:solidFill>
                <a:latin typeface="Calibri" panose="020F0502020204030204"/>
              </a:rPr>
              <a:t>计</a:t>
            </a:r>
            <a:r>
              <a:rPr lang="en-US" altLang="zh-CN" sz="1600" b="1" dirty="0">
                <a:solidFill>
                  <a:sysClr val="windowText" lastClr="000000"/>
                </a:solidFill>
                <a:latin typeface="Calibri" panose="020F0502020204030204"/>
              </a:rPr>
              <a:t>]</a:t>
            </a:r>
            <a:r>
              <a:rPr lang="zh-CN" altLang="en-US" sz="1600" b="1" dirty="0">
                <a:solidFill>
                  <a:sysClr val="windowText" lastClr="000000"/>
                </a:solidFill>
                <a:latin typeface="Calibri" panose="020F0502020204030204"/>
              </a:rPr>
              <a:t>数据库系统</a:t>
            </a:r>
            <a:endParaRPr lang="zh-CN" altLang="en-US" sz="1600" b="1" dirty="0">
              <a:solidFill>
                <a:sysClr val="windowText" lastClr="000000"/>
              </a:solidFill>
              <a:latin typeface="Calibri" panose="020F0502020204030204"/>
            </a:endParaRPr>
          </a:p>
        </p:txBody>
      </p:sp>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Running an Exhibition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p:nvPr/>
        </p:nvSpPr>
        <p:spPr bwMode="auto">
          <a:xfrm>
            <a:off x="600075" y="1453281"/>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phrases according to the context</a:t>
            </a:r>
            <a:r>
              <a:rPr lang="en-US" altLang="zh-CN" sz="2000" dirty="0" smtClean="0">
                <a:solidFill>
                  <a:srgbClr val="0070C0"/>
                </a:solidFill>
              </a:rPr>
              <a:t>.  </a:t>
            </a:r>
            <a:endParaRPr lang="en-US" altLang="zh-CN" sz="2000" dirty="0">
              <a:solidFill>
                <a:srgbClr val="0070C0"/>
              </a:solidFill>
            </a:endParaRPr>
          </a:p>
        </p:txBody>
      </p:sp>
      <p:sp>
        <p:nvSpPr>
          <p:cNvPr id="6" name="TextBox 6"/>
          <p:cNvSpPr txBox="1">
            <a:spLocks noChangeArrowheads="1"/>
          </p:cNvSpPr>
          <p:nvPr/>
        </p:nvSpPr>
        <p:spPr bwMode="auto">
          <a:xfrm>
            <a:off x="823519" y="2608343"/>
            <a:ext cx="7124197" cy="104644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endParaRPr lang="en-US" altLang="zh-CN" sz="2000" b="1" u="sng" dirty="0">
              <a:solidFill>
                <a:srgbClr val="000000"/>
              </a:solidFill>
              <a:latin typeface="Arial" panose="020B0604020202020204" pitchFamily="34" charset="0"/>
            </a:endParaRPr>
          </a:p>
          <a:p>
            <a:pPr>
              <a:buFontTx/>
              <a:buAutoNum type="arabicPeriod"/>
            </a:pPr>
            <a:r>
              <a:rPr lang="en-US" altLang="zh-CN" b="1" u="sng" dirty="0">
                <a:solidFill>
                  <a:srgbClr val="000000"/>
                </a:solidFill>
                <a:latin typeface="Arial" panose="020B0604020202020204" pitchFamily="34" charset="0"/>
              </a:rPr>
              <a:t>r</a:t>
            </a:r>
            <a:r>
              <a:rPr lang="en-US" altLang="zh-CN" b="1" u="sng" dirty="0" smtClean="0">
                <a:solidFill>
                  <a:srgbClr val="000000"/>
                </a:solidFill>
                <a:latin typeface="Arial" panose="020B0604020202020204" pitchFamily="34" charset="0"/>
              </a:rPr>
              <a:t>ecruitment </a:t>
            </a:r>
            <a:r>
              <a:rPr lang="en-US" altLang="zh-CN" b="1" dirty="0" smtClean="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2. </a:t>
            </a:r>
            <a:r>
              <a:rPr lang="en-US" altLang="zh-CN" b="1" u="sng" dirty="0" smtClean="0">
                <a:solidFill>
                  <a:srgbClr val="000000"/>
                </a:solidFill>
                <a:latin typeface="Arial" panose="020B0604020202020204" pitchFamily="34" charset="0"/>
              </a:rPr>
              <a:t>media</a:t>
            </a:r>
            <a:r>
              <a:rPr lang="en-US" altLang="zh-CN" b="1" dirty="0" smtClean="0">
                <a:solidFill>
                  <a:srgbClr val="000000"/>
                </a:solidFill>
                <a:latin typeface="Arial" panose="020B0604020202020204" pitchFamily="34" charset="0"/>
              </a:rPr>
              <a:t> 		                3</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buyers</a:t>
            </a:r>
            <a:endParaRPr lang="en-US" altLang="zh-CN" b="1" u="sng" dirty="0">
              <a:solidFill>
                <a:srgbClr val="000000"/>
              </a:solidFill>
              <a:latin typeface="Arial" panose="020B0604020202020204" pitchFamily="34" charset="0"/>
            </a:endParaRPr>
          </a:p>
          <a:p>
            <a:endParaRPr lang="en-US" altLang="zh-CN" b="1" u="sng" dirty="0">
              <a:solidFill>
                <a:srgbClr val="000000"/>
              </a:solidFill>
              <a:latin typeface="Arial" panose="020B0604020202020204" pitchFamily="34" charset="0"/>
            </a:endParaRPr>
          </a:p>
          <a:p>
            <a:pPr>
              <a:buFontTx/>
              <a:buAutoNum type="arabicPeriod" startAt="4"/>
            </a:pPr>
            <a:r>
              <a:rPr lang="en-US" altLang="zh-CN" b="1" u="sng" dirty="0">
                <a:solidFill>
                  <a:srgbClr val="000000"/>
                </a:solidFill>
                <a:latin typeface="Arial" panose="020B0604020202020204" pitchFamily="34" charset="0"/>
              </a:rPr>
              <a:t>associations </a:t>
            </a:r>
            <a:r>
              <a:rPr lang="en-US" altLang="zh-CN" b="1" dirty="0">
                <a:solidFill>
                  <a:srgbClr val="000000"/>
                </a:solidFill>
                <a:latin typeface="Arial" panose="020B0604020202020204" pitchFamily="34" charset="0"/>
              </a:rPr>
              <a:t>                     5. </a:t>
            </a:r>
            <a:r>
              <a:rPr lang="en-US" altLang="zh-CN" b="1" u="sng" dirty="0">
                <a:solidFill>
                  <a:srgbClr val="000000"/>
                </a:solidFill>
                <a:latin typeface="Arial" panose="020B0604020202020204" pitchFamily="34" charset="0"/>
              </a:rPr>
              <a:t>sales promotion</a:t>
            </a:r>
            <a:r>
              <a:rPr lang="en-US" altLang="zh-CN" b="1" dirty="0">
                <a:solidFill>
                  <a:srgbClr val="000000"/>
                </a:solidFill>
                <a:latin typeface="Arial" panose="020B0604020202020204" pitchFamily="34" charset="0"/>
              </a:rPr>
              <a:t>               6. </a:t>
            </a:r>
            <a:r>
              <a:rPr lang="en-US" altLang="zh-CN" b="1" u="sng" dirty="0">
                <a:solidFill>
                  <a:srgbClr val="000000"/>
                </a:solidFill>
                <a:latin typeface="Arial" panose="020B0604020202020204" pitchFamily="34" charset="0"/>
              </a:rPr>
              <a:t>professional visitors </a:t>
            </a:r>
            <a:endParaRPr lang="en-US" altLang="zh-CN" sz="2000" b="1" u="sng" dirty="0">
              <a:solidFill>
                <a:srgbClr val="000000"/>
              </a:solidFill>
              <a:latin typeface="Arial" panose="020B0604020202020204" pitchFamily="34" charset="0"/>
            </a:endParaRPr>
          </a:p>
        </p:txBody>
      </p:sp>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Running an Exhibition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Running an Exhibition</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Running an exhibition is a daunting task; therefore understanding and researching what you need to do is a good start. The success of an exhibition results from the effective organization of 1 ________________. In consideration of the exhibitors’ interests, the organizer will actually regard the professional visitors as the lifeline of the exhibition. The invitation of professional visitors and the 2 ________________ of exhibitors should be done at the same time. Through standardized operation, efforts are made to find out more business-valued 3 ________________ to come for visit and negotiation so as to achieve the goal of the sustainable development of the exhibition. </a:t>
            </a:r>
            <a:endParaRPr lang="en-US" altLang="zh-CN" sz="1600" dirty="0"/>
          </a:p>
          <a:p>
            <a:pPr algn="just">
              <a:buNone/>
            </a:pPr>
            <a:r>
              <a:rPr lang="en-US" altLang="zh-CN" sz="1600" dirty="0"/>
              <a:t>		</a:t>
            </a:r>
            <a:endParaRPr lang="en-US" altLang="zh-CN" sz="1600" dirty="0"/>
          </a:p>
        </p:txBody>
      </p:sp>
      <p:sp>
        <p:nvSpPr>
          <p:cNvPr id="4" name="矩形 3"/>
          <p:cNvSpPr/>
          <p:nvPr/>
        </p:nvSpPr>
        <p:spPr>
          <a:xfrm>
            <a:off x="1007575" y="1825384"/>
            <a:ext cx="1565031"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spc="-100" dirty="0">
                <a:solidFill>
                  <a:srgbClr val="0070C0"/>
                </a:solidFill>
              </a:rPr>
              <a:t>professional visitors </a:t>
            </a:r>
            <a:endParaRPr lang="zh-CN" altLang="en-US" sz="1600" spc="-100" dirty="0">
              <a:solidFill>
                <a:srgbClr val="0070C0"/>
              </a:solidFill>
            </a:endParaRPr>
          </a:p>
        </p:txBody>
      </p:sp>
      <p:sp>
        <p:nvSpPr>
          <p:cNvPr id="5" name="矩形 4"/>
          <p:cNvSpPr/>
          <p:nvPr/>
        </p:nvSpPr>
        <p:spPr>
          <a:xfrm>
            <a:off x="2229775" y="2316202"/>
            <a:ext cx="1183208"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recruitment</a:t>
            </a:r>
            <a:r>
              <a:rPr lang="en-US" altLang="zh-CN" dirty="0">
                <a:solidFill>
                  <a:srgbClr val="0070C0"/>
                </a:solidFill>
              </a:rPr>
              <a:t> </a:t>
            </a:r>
            <a:endParaRPr lang="zh-CN" altLang="en-US" dirty="0">
              <a:solidFill>
                <a:srgbClr val="0070C0"/>
              </a:solidFill>
            </a:endParaRPr>
          </a:p>
        </p:txBody>
      </p:sp>
      <p:sp>
        <p:nvSpPr>
          <p:cNvPr id="6" name="矩形 5"/>
          <p:cNvSpPr/>
          <p:nvPr/>
        </p:nvSpPr>
        <p:spPr>
          <a:xfrm>
            <a:off x="7239485" y="2538791"/>
            <a:ext cx="762971"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buyers</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Running an Exhibition</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Invitation letters, admission tickets, and invitation cards, etc. will be distributed to distributors, retailers and end-users through professional institutions such as 4 _______________ and chamber of commerce, etc. so as to ensure that customers with decision-making and purchasing power can attend the exhibition.</a:t>
            </a:r>
            <a:endParaRPr lang="en-US" altLang="zh-CN" sz="1600" dirty="0"/>
          </a:p>
          <a:p>
            <a:pPr algn="just">
              <a:buNone/>
            </a:pPr>
            <a:r>
              <a:rPr lang="en-US" altLang="zh-CN" sz="1600" dirty="0"/>
              <a:t>	The powerful database system of several thousand buyers owned by the organizer will strongly guarantee that exhibitors can effectively build up their corporate image and promote products, thus achieving the goal of marketing and 5 _______________.The organizer will also interact with professional 6 _______________ to make news releases about the exhibition at home and abroad to give more exposure to more exhibitors and visitors.</a:t>
            </a:r>
            <a:endParaRPr lang="en-US" altLang="zh-CN" sz="1600" dirty="0"/>
          </a:p>
        </p:txBody>
      </p:sp>
      <p:sp>
        <p:nvSpPr>
          <p:cNvPr id="4" name="矩形 3"/>
          <p:cNvSpPr/>
          <p:nvPr/>
        </p:nvSpPr>
        <p:spPr>
          <a:xfrm>
            <a:off x="7170319" y="1586593"/>
            <a:ext cx="1268951"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associations</a:t>
            </a:r>
            <a:endParaRPr lang="zh-CN" altLang="en-US" dirty="0">
              <a:solidFill>
                <a:srgbClr val="0070C0"/>
              </a:solidFill>
            </a:endParaRPr>
          </a:p>
        </p:txBody>
      </p:sp>
      <p:sp>
        <p:nvSpPr>
          <p:cNvPr id="5" name="矩形 4"/>
          <p:cNvSpPr/>
          <p:nvPr/>
        </p:nvSpPr>
        <p:spPr>
          <a:xfrm>
            <a:off x="5171891" y="2849451"/>
            <a:ext cx="1522255"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sales promotion</a:t>
            </a:r>
            <a:endParaRPr lang="zh-CN" altLang="en-US" dirty="0">
              <a:solidFill>
                <a:srgbClr val="0070C0"/>
              </a:solidFill>
            </a:endParaRPr>
          </a:p>
        </p:txBody>
      </p:sp>
      <p:sp>
        <p:nvSpPr>
          <p:cNvPr id="6" name="矩形 5"/>
          <p:cNvSpPr/>
          <p:nvPr/>
        </p:nvSpPr>
        <p:spPr>
          <a:xfrm>
            <a:off x="3077948" y="3073867"/>
            <a:ext cx="981134"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media</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p:nvPr/>
        </p:nvSpPr>
        <p:spPr bwMode="auto">
          <a:xfrm>
            <a:off x="714375" y="1257157"/>
            <a:ext cx="7048786" cy="5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5" y="1892300"/>
            <a:ext cx="8562682" cy="203132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1. What is the most important element for the success of organizing an exhibition?</a:t>
            </a:r>
            <a:endParaRPr lang="en-US"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success of an exhibition results from the effective organization of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professional visitors.</a:t>
            </a:r>
            <a:endParaRPr lang="en-US" altLang="zh-CN" sz="1800" u="sng" dirty="0">
              <a:solidFill>
                <a:srgbClr val="000000"/>
              </a:solidFill>
              <a:latin typeface="Arial" panose="020B0604020202020204" pitchFamily="34" charset="0"/>
            </a:endParaRPr>
          </a:p>
          <a:p>
            <a:pPr algn="just">
              <a:buFontTx/>
              <a:buAutoNum type="arabicPeriod"/>
            </a:pP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What are the possible ways to promote exhibitions according to the text? </a:t>
            </a:r>
            <a:endParaRPr lang="en-US" altLang="zh-CN" sz="1800"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Invitation letters, admission tickets, and invitation cards, etc.</a:t>
            </a:r>
            <a:endParaRPr lang="en-US" altLang="zh-CN" sz="1800" u="sng" dirty="0">
              <a:solidFill>
                <a:srgbClr val="000000"/>
              </a:solidFill>
              <a:latin typeface="Arial" panose="020B0604020202020204" pitchFamily="34" charset="0"/>
            </a:endParaRPr>
          </a:p>
          <a:p>
            <a:pPr marL="358775" indent="-358775" algn="just"/>
            <a:endParaRPr lang="en-US" altLang="zh-CN" sz="1800" dirty="0">
              <a:solidFill>
                <a:srgbClr val="000000"/>
              </a:solidFill>
              <a:latin typeface="Arial" panose="020B0604020202020204" pitchFamily="34" charset="0"/>
            </a:endParaRPr>
          </a:p>
        </p:txBody>
      </p:sp>
      <p:sp>
        <p:nvSpPr>
          <p:cNvPr id="2"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Running an Exhibition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p:nvPr/>
        </p:nvSpPr>
        <p:spPr>
          <a:xfrm>
            <a:off x="741246" y="1012323"/>
            <a:ext cx="7868084" cy="384205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b="1" dirty="0"/>
              <a:t>An exhibition prospectus is a written statement that gives the general information about the coming fair. </a:t>
            </a:r>
            <a:endParaRPr lang="en-US" altLang="zh-CN" sz="1800" dirty="0"/>
          </a:p>
          <a:p>
            <a:pPr marL="60325" indent="269875" algn="just">
              <a:lnSpc>
                <a:spcPct val="80000"/>
              </a:lnSpc>
              <a:spcBef>
                <a:spcPts val="1200"/>
              </a:spcBef>
              <a:buFont typeface="Arial" panose="020B0604020202020204" pitchFamily="34" charset="0"/>
              <a:buNone/>
            </a:pPr>
            <a:r>
              <a:rPr lang="en-US" altLang="zh-CN" sz="1800" dirty="0"/>
              <a:t>It generally includes the following key elements:</a:t>
            </a:r>
            <a:endParaRPr lang="en-US" altLang="zh-CN" sz="1800" dirty="0"/>
          </a:p>
          <a:p>
            <a:pPr marL="60325" indent="269875" algn="just">
              <a:lnSpc>
                <a:spcPct val="80000"/>
              </a:lnSpc>
            </a:pPr>
            <a:r>
              <a:rPr lang="en-US" altLang="zh-CN" sz="1800" dirty="0"/>
              <a:t>title of exhibition</a:t>
            </a:r>
            <a:endParaRPr lang="en-US" altLang="zh-CN" sz="1800" dirty="0"/>
          </a:p>
          <a:p>
            <a:pPr marL="60325" indent="269875" algn="just">
              <a:lnSpc>
                <a:spcPct val="80000"/>
              </a:lnSpc>
            </a:pPr>
            <a:r>
              <a:rPr lang="en-US" altLang="zh-CN" sz="1800" dirty="0"/>
              <a:t>exhibition details (date, venue, admission)</a:t>
            </a:r>
            <a:endParaRPr lang="en-US" altLang="zh-CN" sz="1800" dirty="0"/>
          </a:p>
          <a:p>
            <a:pPr marL="60325" indent="269875" algn="just">
              <a:lnSpc>
                <a:spcPct val="80000"/>
              </a:lnSpc>
            </a:pPr>
            <a:r>
              <a:rPr lang="en-US" altLang="zh-CN" sz="1800" dirty="0"/>
              <a:t>features/advantages of the event </a:t>
            </a:r>
            <a:endParaRPr lang="en-US" altLang="zh-CN" sz="1800" dirty="0"/>
          </a:p>
          <a:p>
            <a:pPr marL="60325" indent="269875" algn="just">
              <a:lnSpc>
                <a:spcPct val="80000"/>
              </a:lnSpc>
            </a:pPr>
            <a:r>
              <a:rPr lang="en-US" altLang="zh-CN" sz="1800" dirty="0"/>
              <a:t>categories of products </a:t>
            </a:r>
            <a:endParaRPr lang="en-US" altLang="zh-CN" sz="1800" dirty="0"/>
          </a:p>
          <a:p>
            <a:pPr marL="60325" indent="269875" algn="just">
              <a:lnSpc>
                <a:spcPct val="80000"/>
              </a:lnSpc>
            </a:pPr>
            <a:r>
              <a:rPr lang="en-US" altLang="zh-CN" sz="1800" dirty="0"/>
              <a:t>buyers’ comments</a:t>
            </a:r>
            <a:endParaRPr lang="en-US" altLang="zh-CN" sz="1800" dirty="0"/>
          </a:p>
          <a:p>
            <a:pPr marL="60325" indent="269875" algn="just">
              <a:lnSpc>
                <a:spcPct val="80000"/>
              </a:lnSpc>
            </a:pPr>
            <a:r>
              <a:rPr lang="en-US" altLang="zh-CN" sz="1800" dirty="0"/>
              <a:t>exhibitors’ comments</a:t>
            </a:r>
            <a:endParaRPr lang="en-US" altLang="zh-CN" sz="1800" dirty="0"/>
          </a:p>
          <a:p>
            <a:pPr marL="60325" indent="269875" algn="just">
              <a:lnSpc>
                <a:spcPct val="80000"/>
              </a:lnSpc>
            </a:pPr>
            <a:r>
              <a:rPr lang="en-US" altLang="zh-CN" sz="1800" dirty="0"/>
              <a:t>successful stories of past exhibitions </a:t>
            </a:r>
            <a:endParaRPr lang="en-US" altLang="zh-CN" sz="1800" dirty="0"/>
          </a:p>
          <a:p>
            <a:pPr marL="60325" indent="269875" algn="just">
              <a:lnSpc>
                <a:spcPct val="80000"/>
              </a:lnSpc>
            </a:pPr>
            <a:r>
              <a:rPr lang="en-US" altLang="zh-CN" sz="1800" dirty="0"/>
              <a:t>floor plan of the exhibition venue </a:t>
            </a:r>
            <a:endParaRPr lang="en-US" altLang="zh-CN" sz="1800" dirty="0"/>
          </a:p>
          <a:p>
            <a:pPr marL="60325" indent="269875" algn="just">
              <a:lnSpc>
                <a:spcPct val="80000"/>
              </a:lnSpc>
            </a:pPr>
            <a:r>
              <a:rPr lang="en-US" altLang="zh-CN" sz="1800" dirty="0"/>
              <a:t>contact information</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04341" y="694620"/>
            <a:ext cx="3386684" cy="4448880"/>
          </a:xfrm>
          <a:prstGeom prst="rect">
            <a:avLst/>
          </a:prstGeom>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0600" y="694619"/>
            <a:ext cx="3448699" cy="437585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1130300" y="733802"/>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Fill in the form with the information from the prospectus. </a:t>
            </a:r>
            <a:endParaRPr lang="en-US" altLang="zh-CN" sz="2000" dirty="0">
              <a:solidFill>
                <a:srgbClr val="0070C0"/>
              </a:solidFill>
            </a:endParaRPr>
          </a:p>
        </p:txBody>
      </p:sp>
      <p:graphicFrame>
        <p:nvGraphicFramePr>
          <p:cNvPr id="3" name="Group 35"/>
          <p:cNvGraphicFramePr/>
          <p:nvPr/>
        </p:nvGraphicFramePr>
        <p:xfrm>
          <a:off x="434340" y="1380641"/>
          <a:ext cx="8401551" cy="3411365"/>
        </p:xfrm>
        <a:graphic>
          <a:graphicData uri="http://schemas.openxmlformats.org/drawingml/2006/table">
            <a:tbl>
              <a:tblPr/>
              <a:tblGrid>
                <a:gridCol w="2674620"/>
                <a:gridCol w="5726931"/>
              </a:tblGrid>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Title</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Content</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35327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Exhibition name</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Venue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Starting and finishing time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Organizer</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4221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Highlighted zones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108115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Exhibitor’s comments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2" name="文本框 1"/>
          <p:cNvSpPr txBox="1"/>
          <p:nvPr/>
        </p:nvSpPr>
        <p:spPr>
          <a:xfrm>
            <a:off x="3121335" y="1883801"/>
            <a:ext cx="4840133"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Hong Kong Toys &amp; Games Fair</a:t>
            </a:r>
            <a:endParaRPr lang="zh-CN" altLang="en-US" dirty="0">
              <a:solidFill>
                <a:srgbClr val="051F7C"/>
              </a:solidFill>
              <a:latin typeface="Arial" panose="020B0604020202020204" pitchFamily="34" charset="0"/>
            </a:endParaRPr>
          </a:p>
        </p:txBody>
      </p:sp>
      <p:sp>
        <p:nvSpPr>
          <p:cNvPr id="4" name="文本框 3"/>
          <p:cNvSpPr txBox="1"/>
          <p:nvPr/>
        </p:nvSpPr>
        <p:spPr>
          <a:xfrm>
            <a:off x="3121335" y="2241093"/>
            <a:ext cx="4764506"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Hong Kong Convention and Exhibition Centre</a:t>
            </a:r>
            <a:endParaRPr lang="zh-CN" altLang="en-US" dirty="0">
              <a:solidFill>
                <a:srgbClr val="051F7C"/>
              </a:solidFill>
              <a:latin typeface="Arial" panose="020B0604020202020204" pitchFamily="34" charset="0"/>
            </a:endParaRPr>
          </a:p>
        </p:txBody>
      </p:sp>
      <p:sp>
        <p:nvSpPr>
          <p:cNvPr id="5" name="文本框 4"/>
          <p:cNvSpPr txBox="1"/>
          <p:nvPr/>
        </p:nvSpPr>
        <p:spPr>
          <a:xfrm>
            <a:off x="3121931" y="2598385"/>
            <a:ext cx="4269491"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January 10-13, 2022</a:t>
            </a:r>
            <a:endParaRPr lang="zh-CN" altLang="en-US" dirty="0">
              <a:solidFill>
                <a:srgbClr val="051F7C"/>
              </a:solidFill>
              <a:latin typeface="Arial" panose="020B0604020202020204" pitchFamily="34" charset="0"/>
            </a:endParaRPr>
          </a:p>
        </p:txBody>
      </p:sp>
      <p:sp>
        <p:nvSpPr>
          <p:cNvPr id="6" name="文本框 5"/>
          <p:cNvSpPr txBox="1"/>
          <p:nvPr/>
        </p:nvSpPr>
        <p:spPr>
          <a:xfrm>
            <a:off x="3121335" y="2955023"/>
            <a:ext cx="3355092"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HKTDC</a:t>
            </a:r>
            <a:endParaRPr lang="zh-CN" altLang="en-US" dirty="0">
              <a:solidFill>
                <a:srgbClr val="051F7C"/>
              </a:solidFill>
              <a:latin typeface="Arial" panose="020B0604020202020204" pitchFamily="34" charset="0"/>
            </a:endParaRPr>
          </a:p>
        </p:txBody>
      </p:sp>
      <p:sp>
        <p:nvSpPr>
          <p:cNvPr id="8" name="文本框 7"/>
          <p:cNvSpPr txBox="1"/>
          <p:nvPr/>
        </p:nvSpPr>
        <p:spPr>
          <a:xfrm>
            <a:off x="3121335" y="3321809"/>
            <a:ext cx="5445149"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Brand Name Gallery, Smart-tech Toys, Kidult World</a:t>
            </a:r>
            <a:endParaRPr lang="zh-CN" altLang="en-US" dirty="0">
              <a:solidFill>
                <a:srgbClr val="051F7C"/>
              </a:solidFill>
              <a:latin typeface="Arial" panose="020B0604020202020204" pitchFamily="34" charset="0"/>
            </a:endParaRPr>
          </a:p>
        </p:txBody>
      </p:sp>
      <p:sp>
        <p:nvSpPr>
          <p:cNvPr id="9" name="文本框 8"/>
          <p:cNvSpPr txBox="1"/>
          <p:nvPr/>
        </p:nvSpPr>
        <p:spPr>
          <a:xfrm>
            <a:off x="3121335" y="3708089"/>
            <a:ext cx="5644530" cy="95410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“We met buyers from different parts of the globe, mainly from Europe and Asia this year. The fair is the first step of solid order process. It is a place where we show our expertise to make a first contact and orders usually happen after the second or third meeting with buyers.”</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8"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1130300" y="733802"/>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Fill in the form with the information from the prospectus. </a:t>
            </a:r>
            <a:endParaRPr lang="en-US" altLang="zh-CN" sz="2000" dirty="0">
              <a:solidFill>
                <a:srgbClr val="0070C0"/>
              </a:solidFill>
            </a:endParaRPr>
          </a:p>
        </p:txBody>
      </p:sp>
      <p:graphicFrame>
        <p:nvGraphicFramePr>
          <p:cNvPr id="3" name="Group 35"/>
          <p:cNvGraphicFramePr/>
          <p:nvPr/>
        </p:nvGraphicFramePr>
        <p:xfrm>
          <a:off x="412440" y="1427842"/>
          <a:ext cx="8401551" cy="2393165"/>
        </p:xfrm>
        <a:graphic>
          <a:graphicData uri="http://schemas.openxmlformats.org/drawingml/2006/table">
            <a:tbl>
              <a:tblPr/>
              <a:tblGrid>
                <a:gridCol w="2076378"/>
                <a:gridCol w="6325173"/>
              </a:tblGrid>
              <a:tr h="452844">
                <a:tc>
                  <a: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Title</a:t>
                      </a:r>
                      <a:endParaRPr kumimoji="0" lang="zh-CN" altLang="en-US" sz="2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Content</a:t>
                      </a:r>
                      <a:endParaRPr kumimoji="0" lang="zh-CN" altLang="en-US" sz="2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r>
              <a:tr h="1250165">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cap="none" normalizeH="0" baseline="0" dirty="0">
                          <a:ln>
                            <a:noFill/>
                          </a:ln>
                          <a:solidFill>
                            <a:srgbClr val="000000"/>
                          </a:solidFill>
                          <a:effectLst/>
                          <a:latin typeface="Arial" panose="020B0604020202020204" pitchFamily="34" charset="0"/>
                          <a:ea typeface="+mn-ea"/>
                        </a:rPr>
                        <a:t>Buyer’s comments</a:t>
                      </a:r>
                      <a:endParaRPr kumimoji="0" lang="zh-CN" altLang="en-US" sz="1600" b="0" i="0" u="none" strike="noStrike" cap="none" normalizeH="0" baseline="0" dirty="0">
                        <a:ln>
                          <a:noFill/>
                        </a:ln>
                        <a:solidFill>
                          <a:srgbClr val="000000"/>
                        </a:solidFill>
                        <a:effectLst/>
                        <a:latin typeface="Arial" panose="020B0604020202020204" pitchFamily="34" charset="0"/>
                        <a:ea typeface="+mn-ea"/>
                      </a:endParaRPr>
                    </a:p>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5582">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Sales enquiry hotline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5582">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Online website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51F7C"/>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2" name="文本框 1"/>
          <p:cNvSpPr txBox="1"/>
          <p:nvPr/>
        </p:nvSpPr>
        <p:spPr>
          <a:xfrm>
            <a:off x="2578195" y="1931928"/>
            <a:ext cx="6235796" cy="1169551"/>
          </a:xfrm>
          <a:prstGeom prst="rect">
            <a:avLst/>
          </a:prstGeom>
          <a:noFill/>
        </p:spPr>
        <p:txBody>
          <a:bodyPr wrap="square" rtlCol="0">
            <a:spAutoFit/>
          </a:bodyPr>
          <a:lstStyle/>
          <a:p>
            <a:pPr lvl="0" defTabSz="914400" fontAlgn="base">
              <a:spcBef>
                <a:spcPct val="0"/>
              </a:spcBef>
              <a:spcAft>
                <a:spcPct val="0"/>
              </a:spcAft>
              <a:defRPr/>
            </a:pPr>
            <a:r>
              <a:rPr lang="en-US" altLang="zh-CN">
                <a:solidFill>
                  <a:srgbClr val="051F7C"/>
                </a:solidFill>
                <a:latin typeface="Arial" panose="020B0604020202020204" pitchFamily="34" charset="0"/>
              </a:rPr>
              <a:t>“I have visited the Hong Kong Toys &amp; Games Fair for several times because it is a good place for me to find new products and new designs, as well as to meet with existing suppliers who are also exhibitors. So far, I have identified six potential suppliers of remote-controlled cars and interactive plush toys. My initial order will be at least 2,000 pieces.”</a:t>
            </a:r>
            <a:endParaRPr lang="zh-CN" altLang="en-US" dirty="0">
              <a:solidFill>
                <a:srgbClr val="051F7C"/>
              </a:solidFill>
              <a:latin typeface="Arial" panose="020B0604020202020204" pitchFamily="34" charset="0"/>
            </a:endParaRPr>
          </a:p>
        </p:txBody>
      </p:sp>
      <p:sp>
        <p:nvSpPr>
          <p:cNvPr id="4" name="文本框 3"/>
          <p:cNvSpPr txBox="1"/>
          <p:nvPr/>
        </p:nvSpPr>
        <p:spPr>
          <a:xfrm>
            <a:off x="2578195" y="3183212"/>
            <a:ext cx="6132668"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Mr. Jack Yu (852) 2240 4439Ms. Linda Lam (852) 2240 4930</a:t>
            </a:r>
            <a:endParaRPr lang="zh-CN" altLang="en-US" dirty="0">
              <a:solidFill>
                <a:srgbClr val="051F7C"/>
              </a:solidFill>
              <a:latin typeface="Arial" panose="020B0604020202020204" pitchFamily="34" charset="0"/>
            </a:endParaRPr>
          </a:p>
        </p:txBody>
      </p:sp>
      <p:sp>
        <p:nvSpPr>
          <p:cNvPr id="5" name="文本框 4"/>
          <p:cNvSpPr txBox="1"/>
          <p:nvPr/>
        </p:nvSpPr>
        <p:spPr>
          <a:xfrm>
            <a:off x="2583494" y="3524350"/>
            <a:ext cx="5665155"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hktoyfair.hktdc.com</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781799"/>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Sally Thompson:</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the Manager of Business Development Department, </a:t>
            </a:r>
            <a:r>
              <a:rPr lang="en-US" altLang="zh-CN" sz="2000" dirty="0" err="1"/>
              <a:t>AsiaWorld</a:t>
            </a:r>
            <a:r>
              <a:rPr lang="en-US" altLang="zh-CN" sz="2000" dirty="0"/>
              <a:t>-Expo</a:t>
            </a:r>
            <a:endParaRPr lang="zh-CN" altLang="en-US"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9" name="Rectangle 7"/>
          <p:cNvSpPr>
            <a:spLocks noGrp="1" noChangeArrowheads="1"/>
          </p:cNvSpPr>
          <p:nvPr>
            <p:ph type="body" idx="4294967295"/>
          </p:nvPr>
        </p:nvSpPr>
        <p:spPr>
          <a:xfrm>
            <a:off x="921600" y="1987433"/>
            <a:ext cx="6077520" cy="2284767"/>
          </a:xfrm>
          <a:solidFill>
            <a:schemeClr val="bg1"/>
          </a:solidFill>
        </p:spPr>
        <p:txBody>
          <a:bodyPr>
            <a:normAutofit/>
          </a:bodyPr>
          <a:lstStyle/>
          <a:p>
            <a:pPr marL="342265" indent="-342265">
              <a:lnSpc>
                <a:spcPct val="80000"/>
              </a:lnSpc>
              <a:spcBef>
                <a:spcPts val="430"/>
              </a:spcBef>
              <a:buFont typeface="Wingdings" panose="05000000000000000000" pitchFamily="2" charset="2"/>
              <a:buChar char="Ø"/>
            </a:pPr>
            <a:r>
              <a:rPr lang="zh-CN" altLang="en-US" dirty="0"/>
              <a:t> </a:t>
            </a:r>
            <a:r>
              <a:rPr lang="en-US" altLang="zh-CN" sz="1800" dirty="0">
                <a:latin typeface="Arial" panose="020B0604020202020204" pitchFamily="34" charset="0"/>
                <a:ea typeface="宋体" panose="02010600030101010101" pitchFamily="2" charset="-122"/>
              </a:rPr>
              <a:t>ground-level: </a:t>
            </a:r>
            <a:r>
              <a:rPr lang="zh-CN" altLang="en-US" sz="1800" dirty="0">
                <a:latin typeface="Arial" panose="020B0604020202020204" pitchFamily="34" charset="0"/>
                <a:ea typeface="宋体" panose="02010600030101010101" pitchFamily="2" charset="-122"/>
              </a:rPr>
              <a:t>单层地面；地水准面</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en-US" altLang="zh-CN" sz="1800" dirty="0"/>
              <a:t> </a:t>
            </a:r>
            <a:r>
              <a:rPr lang="en-US" altLang="zh-CN" sz="1800" dirty="0">
                <a:latin typeface="Arial" panose="020B0604020202020204" pitchFamily="34" charset="0"/>
                <a:ea typeface="宋体" panose="02010600030101010101" pitchFamily="2" charset="-122"/>
              </a:rPr>
              <a:t>column-free: </a:t>
            </a:r>
            <a:r>
              <a:rPr lang="zh-CN" altLang="en-US" sz="1800" dirty="0">
                <a:latin typeface="Arial" panose="020B0604020202020204" pitchFamily="34" charset="0"/>
                <a:ea typeface="宋体" panose="02010600030101010101" pitchFamily="2" charset="-122"/>
              </a:rPr>
              <a:t>无柱式（设计）</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 on demand: </a:t>
            </a:r>
            <a:r>
              <a:rPr lang="zh-CN" altLang="en-US" sz="1800" dirty="0">
                <a:latin typeface="Arial" panose="020B0604020202020204" pitchFamily="34" charset="0"/>
                <a:ea typeface="宋体" panose="02010600030101010101" pitchFamily="2" charset="-122"/>
              </a:rPr>
              <a:t>一经请求；承索</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zh-CN" altLang="en-US" sz="1800" dirty="0">
                <a:latin typeface="Arial" panose="020B0604020202020204" pitchFamily="34" charset="0"/>
                <a:ea typeface="宋体" panose="02010600030101010101" pitchFamily="2" charset="-122"/>
              </a:rPr>
              <a:t> </a:t>
            </a:r>
            <a:r>
              <a:rPr lang="en-US" altLang="zh-CN" sz="1800" dirty="0">
                <a:latin typeface="Arial" panose="020B0604020202020204" pitchFamily="34" charset="0"/>
                <a:ea typeface="宋体" panose="02010600030101010101" pitchFamily="2" charset="-122"/>
              </a:rPr>
              <a:t>configuration: </a:t>
            </a:r>
            <a:r>
              <a:rPr lang="zh-CN" altLang="en-US" sz="1800" dirty="0">
                <a:latin typeface="Arial" panose="020B0604020202020204" pitchFamily="34" charset="0"/>
                <a:ea typeface="宋体" panose="02010600030101010101" pitchFamily="2" charset="-122"/>
              </a:rPr>
              <a:t>结构；布局</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zh-CN" altLang="en-US" sz="1800" dirty="0">
                <a:latin typeface="Arial" panose="020B0604020202020204" pitchFamily="34" charset="0"/>
                <a:ea typeface="宋体" panose="02010600030101010101" pitchFamily="2" charset="-122"/>
              </a:rPr>
              <a:t> </a:t>
            </a:r>
            <a:r>
              <a:rPr lang="en-US" altLang="zh-CN" sz="1800" dirty="0">
                <a:latin typeface="Arial" panose="020B0604020202020204" pitchFamily="34" charset="0"/>
                <a:ea typeface="宋体" panose="02010600030101010101" pitchFamily="2" charset="-122"/>
              </a:rPr>
              <a:t>arena: </a:t>
            </a:r>
            <a:r>
              <a:rPr lang="zh-CN" altLang="en-US" sz="1800" dirty="0">
                <a:latin typeface="Arial" panose="020B0604020202020204" pitchFamily="34" charset="0"/>
                <a:ea typeface="宋体" panose="02010600030101010101" pitchFamily="2" charset="-122"/>
              </a:rPr>
              <a:t>竞技场；舞台；展馆</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zh-CN" altLang="en-US" sz="1800" dirty="0">
                <a:latin typeface="Arial" panose="020B0604020202020204" pitchFamily="34" charset="0"/>
                <a:ea typeface="宋体" panose="02010600030101010101" pitchFamily="2" charset="-122"/>
              </a:rPr>
              <a:t> </a:t>
            </a:r>
            <a:r>
              <a:rPr lang="en-US" altLang="zh-CN" sz="1800" dirty="0">
                <a:latin typeface="Arial" panose="020B0604020202020204" pitchFamily="34" charset="0"/>
                <a:ea typeface="宋体" panose="02010600030101010101" pitchFamily="2" charset="-122"/>
              </a:rPr>
              <a:t>acoustic paneling system: </a:t>
            </a:r>
            <a:r>
              <a:rPr lang="zh-CN" altLang="en-US" sz="1800" dirty="0">
                <a:latin typeface="Arial" panose="020B0604020202020204" pitchFamily="34" charset="0"/>
                <a:ea typeface="宋体" panose="02010600030101010101" pitchFamily="2" charset="-122"/>
              </a:rPr>
              <a:t>音质系统</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zh-CN" altLang="en-US" sz="1800" dirty="0">
                <a:latin typeface="Arial" panose="020B0604020202020204" pitchFamily="34" charset="0"/>
                <a:ea typeface="宋体" panose="02010600030101010101" pitchFamily="2" charset="-122"/>
              </a:rPr>
              <a:t> </a:t>
            </a:r>
            <a:r>
              <a:rPr lang="en-US" altLang="zh-CN" sz="1800" dirty="0">
                <a:latin typeface="Arial" panose="020B0604020202020204" pitchFamily="34" charset="0"/>
                <a:ea typeface="宋体" panose="02010600030101010101" pitchFamily="2" charset="-122"/>
              </a:rPr>
              <a:t>modular seating system:</a:t>
            </a:r>
            <a:r>
              <a:rPr lang="zh-CN" altLang="en-US" sz="1800" dirty="0">
                <a:latin typeface="Arial" panose="020B0604020202020204" pitchFamily="34" charset="0"/>
                <a:ea typeface="宋体" panose="02010600030101010101" pitchFamily="2" charset="-122"/>
              </a:rPr>
              <a:t>组合式的座位系统 </a:t>
            </a:r>
            <a:endParaRPr lang="zh-CN" altLang="en-US" sz="1800" dirty="0">
              <a:latin typeface="Arial" panose="020B0604020202020204" pitchFamily="34" charset="0"/>
              <a:ea typeface="宋体" panose="02010600030101010101" pitchFamily="2" charset="-122"/>
            </a:endParaRPr>
          </a:p>
          <a:p>
            <a:pPr marL="342265" indent="-342265">
              <a:lnSpc>
                <a:spcPct val="80000"/>
              </a:lnSpc>
              <a:spcBef>
                <a:spcPts val="430"/>
              </a:spcBef>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star-quality backstage facilities: </a:t>
            </a:r>
            <a:r>
              <a:rPr lang="zh-CN" altLang="en-US" sz="1800" dirty="0">
                <a:latin typeface="Arial" panose="020B0604020202020204" pitchFamily="34" charset="0"/>
                <a:ea typeface="宋体" panose="02010600030101010101" pitchFamily="2" charset="-122"/>
              </a:rPr>
              <a:t>星级后台设备</a:t>
            </a:r>
            <a:endParaRPr lang="zh-CN" altLang="en-US" sz="1800" dirty="0">
              <a:latin typeface="Arial" panose="020B0604020202020204" pitchFamily="34" charset="0"/>
              <a:ea typeface="宋体" panose="02010600030101010101" pitchFamily="2" charset="-122"/>
            </a:endParaRPr>
          </a:p>
        </p:txBody>
      </p:sp>
      <p:sp>
        <p:nvSpPr>
          <p:cNvPr id="2" name="内容占位符 2"/>
          <p:cNvSpPr/>
          <p:nvPr/>
        </p:nvSpPr>
        <p:spPr bwMode="auto">
          <a:xfrm>
            <a:off x="648000" y="159763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a:p>
            <a:pPr>
              <a:buFont typeface="Arial" panose="020B0604020202020204" pitchFamily="34" charset="0"/>
              <a:buNone/>
            </a:pPr>
            <a:endParaRPr lang="en-US" altLang="zh-CN" sz="2000" dirty="0">
              <a:solidFill>
                <a:srgbClr val="0070C0"/>
              </a:solidFill>
            </a:endParaRPr>
          </a:p>
        </p:txBody>
      </p:sp>
      <p:pic>
        <p:nvPicPr>
          <p:cNvPr id="3" name="Unit2-Part1-Dialog1">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4299243"/>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6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5" y="1756410"/>
            <a:ext cx="7791450" cy="274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Good morning, may I speak to Ms. Sally Thompson, the Manager of Business Development Department, AsiaWorld-Expo, please?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Sally speaking. Who is that?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This is Chris Davis, the Sales Manager of Saidel Exhibition Co., Ltd., an international convention and exhibition company. We are going to hold a new trade fair—Asia Spring Fair and </a:t>
            </a:r>
            <a:r>
              <a:rPr lang="en-US" altLang="zh-CN" sz="1600" u="sng" dirty="0">
                <a:latin typeface="Arial" panose="020B0604020202020204" pitchFamily="34" charset="0"/>
                <a:sym typeface="+mn-ea"/>
              </a:rPr>
              <a:t>I am calling to book the exhibition venue</a:t>
            </a:r>
            <a:r>
              <a:rPr lang="en-US" altLang="zh-CN" sz="1600" dirty="0">
                <a:latin typeface="Arial" panose="020B0604020202020204" pitchFamily="34" charset="0"/>
                <a:sym typeface="+mn-ea"/>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When are you going to hold the fair?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We plan to hold the fair in mid-January. </a:t>
            </a:r>
            <a:r>
              <a:rPr lang="en-US" altLang="zh-CN" sz="1600" u="sng" dirty="0">
                <a:latin typeface="Arial" panose="020B0604020202020204" pitchFamily="34" charset="0"/>
                <a:sym typeface="+mn-ea"/>
              </a:rPr>
              <a:t>Is the venue available at that time?</a:t>
            </a:r>
            <a:endParaRPr lang="en-US" altLang="zh-CN" sz="1600" u="sng"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Wait a moment please. I will check it for you. Hmm, yes, the 10 halls are all available from January 10 to 20 next year.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That’s great! We will hold our fair from January 12 to 15. I know you can offer a total of more than 70,000 square meters of exhibition space.</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Exactly. There are 10 ground-level, column-free exhibition halls, and </a:t>
            </a:r>
            <a:r>
              <a:rPr lang="en-US" altLang="zh-CN" sz="1600" u="sng" dirty="0">
                <a:latin typeface="Arial" panose="020B0604020202020204" pitchFamily="34" charset="0"/>
                <a:sym typeface="+mn-ea"/>
              </a:rPr>
              <a:t>flexible separation and combination of the halls are available on demand to meet various configuration needs</a:t>
            </a:r>
            <a:r>
              <a:rPr lang="en-US" altLang="zh-CN" sz="1600" dirty="0">
                <a:latin typeface="Arial" panose="020B0604020202020204" pitchFamily="34" charset="0"/>
                <a:sym typeface="+mn-ea"/>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Very good.</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5" y="1728470"/>
            <a:ext cx="7791450" cy="285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How many halls are you going to use?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Hall 1/Arena and Hall 2 are the largest halls among them, right?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Yes, the total gross area of Hall 1/Arena and Hall 2 is more than 20,000 square meters. And </a:t>
            </a:r>
            <a:r>
              <a:rPr lang="en-US" altLang="zh-CN" sz="1600" u="sng" dirty="0">
                <a:latin typeface="Arial" panose="020B0604020202020204" pitchFamily="34" charset="0"/>
                <a:sym typeface="+mn-ea"/>
              </a:rPr>
              <a:t>AsiaWorld-Arena is equipped with first-class acoustic paneling systems, modular seating systems and star-quality backstage facilities</a:t>
            </a:r>
            <a:r>
              <a:rPr lang="en-US" altLang="zh-CN" sz="1600" dirty="0">
                <a:latin typeface="Arial" panose="020B0604020202020204" pitchFamily="34" charset="0"/>
                <a:sym typeface="+mn-ea"/>
              </a:rPr>
              <a:t>.</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Marvelous. For a new fair, I believe two large halls are enough.</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OK. Do you need any meeting or conference facilities?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5" y="1744980"/>
            <a:ext cx="7791450" cy="1842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Yes, we will also hold forums during the fair which may need 5 meeting rooms.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Sally:</a:t>
            </a:r>
            <a:r>
              <a:rPr lang="en-US" altLang="zh-CN" sz="1600" dirty="0">
                <a:latin typeface="Arial" panose="020B0604020202020204" pitchFamily="34" charset="0"/>
                <a:sym typeface="+mn-ea"/>
              </a:rPr>
              <a:t> No problem. Please send your booking details and requirements to </a:t>
            </a:r>
            <a:r>
              <a:rPr lang="en-US" altLang="zh-CN" sz="1600" i="1" dirty="0">
                <a:latin typeface="Arial" panose="020B0604020202020204" pitchFamily="34" charset="0"/>
                <a:sym typeface="+mn-ea"/>
              </a:rPr>
              <a:t>sales@asiaworldexpo.com</a:t>
            </a:r>
            <a:r>
              <a:rPr lang="en-US" altLang="zh-CN" sz="1600" dirty="0">
                <a:latin typeface="Arial" panose="020B0604020202020204" pitchFamily="34" charset="0"/>
                <a:sym typeface="+mn-ea"/>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Sure. Thanks.</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676274" y="1689099"/>
            <a:ext cx="8044214" cy="325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1.  I am calling to book the exhibition venue.</a:t>
            </a:r>
            <a:r>
              <a:rPr lang="en-US" altLang="zh-CN" sz="1800" dirty="0">
                <a:solidFill>
                  <a:srgbClr val="221E1F"/>
                </a:solidFill>
                <a:effectLst/>
                <a:latin typeface="Times New Roman" panose="02020603050405020304" pitchFamily="18" charset="0"/>
                <a:ea typeface="宋体" panose="02010600030101010101" pitchFamily="2" charset="-122"/>
              </a:rPr>
              <a:t> </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2.  Is the venue available at that time?.</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3.  … flexible separation and combination of the halls are available on demand to meet various configuration needs. </a:t>
            </a:r>
            <a:endParaRPr lang="en-US" altLang="zh-CN" sz="1800" dirty="0">
              <a:latin typeface="Arial" panose="020B0604020202020204" pitchFamily="34" charset="0"/>
            </a:endParaRPr>
          </a:p>
          <a:p>
            <a:pPr>
              <a:buFont typeface="Arial" panose="020B0604020202020204" pitchFamily="34" charset="0"/>
              <a:buAutoNum type="arabicPeriod" startAt="4"/>
            </a:pPr>
            <a:r>
              <a:rPr lang="en-US" altLang="zh-CN" sz="1800" dirty="0" err="1">
                <a:latin typeface="Arial" panose="020B0604020202020204" pitchFamily="34" charset="0"/>
              </a:rPr>
              <a:t>AsiaWorld</a:t>
            </a:r>
            <a:r>
              <a:rPr lang="en-US" altLang="zh-CN" sz="1800" dirty="0">
                <a:latin typeface="Arial" panose="020B0604020202020204" pitchFamily="34" charset="0"/>
              </a:rPr>
              <a:t>-Arena is equipped with first-class acoustic paneling systems, modular seating systems and star-quality backstage facilities.</a:t>
            </a:r>
            <a:endParaRPr lang="en-US" altLang="zh-CN" sz="1800" dirty="0">
              <a:latin typeface="Arial" panose="020B0604020202020204" pitchFamily="34" charset="0"/>
            </a:endParaRPr>
          </a:p>
        </p:txBody>
      </p:sp>
      <p:sp>
        <p:nvSpPr>
          <p:cNvPr id="2" name="内容占位符 2"/>
          <p:cNvSpPr/>
          <p:nvPr/>
        </p:nvSpPr>
        <p:spPr bwMode="auto">
          <a:xfrm>
            <a:off x="540000" y="180000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2"/>
          <p:cNvSpPr/>
          <p:nvPr/>
        </p:nvSpPr>
        <p:spPr bwMode="auto">
          <a:xfrm>
            <a:off x="921351" y="2170091"/>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Sally Thompson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p:nvPr/>
        </p:nvSpPr>
        <p:spPr bwMode="auto">
          <a:xfrm>
            <a:off x="761999" y="1736725"/>
            <a:ext cx="7791451" cy="278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Stella Li:</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the Marketing Manager of </a:t>
            </a:r>
            <a:r>
              <a:rPr lang="en-US" altLang="zh-CN" sz="2000" dirty="0" err="1"/>
              <a:t>Teicheng</a:t>
            </a:r>
            <a:r>
              <a:rPr lang="en-US" altLang="zh-CN" sz="2000" dirty="0"/>
              <a:t> Toys Co., Ltd.</a:t>
            </a:r>
            <a:endParaRPr lang="zh-CN" altLang="en-US"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4294967295"/>
          </p:nvPr>
        </p:nvSpPr>
        <p:spPr>
          <a:xfrm>
            <a:off x="925199" y="2047101"/>
            <a:ext cx="8091385" cy="2112669"/>
          </a:xfrm>
          <a:solidFill>
            <a:schemeClr val="bg1"/>
          </a:solidFill>
        </p:spPr>
        <p:txBody>
          <a:bodyPr>
            <a:normAutofit/>
          </a:bodyPr>
          <a:lstStyle/>
          <a:p>
            <a:pPr marL="342265" indent="-342265" algn="just">
              <a:lnSpc>
                <a:spcPct val="80000"/>
              </a:lnSpc>
              <a:spcBef>
                <a:spcPts val="440"/>
              </a:spcBef>
              <a:buFont typeface="Wingdings" panose="05000000000000000000" pitchFamily="2" charset="2"/>
              <a:buChar char="Ø"/>
            </a:pPr>
            <a:r>
              <a:rPr lang="zh-CN" altLang="en-US" sz="1800" b="1" dirty="0"/>
              <a:t> </a:t>
            </a:r>
            <a:r>
              <a:rPr lang="en-US" altLang="zh-CN" sz="1800" dirty="0">
                <a:latin typeface="Arial" panose="020B0604020202020204" pitchFamily="34" charset="0"/>
                <a:ea typeface="宋体" panose="02010600030101010101" pitchFamily="2" charset="-122"/>
              </a:rPr>
              <a:t>Yellow Page:</a:t>
            </a:r>
            <a:r>
              <a:rPr lang="zh-CN" altLang="en-US" sz="1800" dirty="0">
                <a:latin typeface="+mn-ea"/>
              </a:rPr>
              <a:t>黄页</a:t>
            </a:r>
            <a:r>
              <a:rPr lang="en-US" altLang="zh-CN" sz="1800" dirty="0">
                <a:latin typeface="+mn-ea"/>
              </a:rPr>
              <a:t>(</a:t>
            </a:r>
            <a:r>
              <a:rPr lang="zh-CN" altLang="en-US" sz="1800" dirty="0">
                <a:latin typeface="+mn-ea"/>
              </a:rPr>
              <a:t>电话</a:t>
            </a:r>
            <a:r>
              <a:rPr lang="en-US" altLang="zh-CN" sz="1800" dirty="0">
                <a:latin typeface="+mn-ea"/>
              </a:rPr>
              <a:t>)</a:t>
            </a:r>
            <a:r>
              <a:rPr lang="zh-CN" altLang="en-US" sz="1800" dirty="0">
                <a:latin typeface="+mn-ea"/>
              </a:rPr>
              <a:t>查号簿</a:t>
            </a:r>
            <a:r>
              <a:rPr lang="en-US" altLang="zh-CN" sz="1800" dirty="0">
                <a:latin typeface="+mn-ea"/>
              </a:rPr>
              <a:t>(</a:t>
            </a:r>
            <a:r>
              <a:rPr lang="zh-CN" altLang="en-US" sz="1800" dirty="0">
                <a:latin typeface="+mn-ea"/>
              </a:rPr>
              <a:t>美国按行业、职业分类的部分常用黄色纸</a:t>
            </a:r>
            <a:r>
              <a:rPr lang="en-US" altLang="zh-CN" sz="1800" dirty="0">
                <a:latin typeface="+mn-ea"/>
              </a:rPr>
              <a:t>)</a:t>
            </a:r>
            <a:endParaRPr lang="zh-CN" altLang="en-US" sz="1800" dirty="0">
              <a:latin typeface="+mn-ea"/>
            </a:endParaRPr>
          </a:p>
          <a:p>
            <a:pPr marL="342265" indent="-342265" algn="just">
              <a:lnSpc>
                <a:spcPct val="80000"/>
              </a:lnSpc>
              <a:spcBef>
                <a:spcPts val="440"/>
              </a:spcBef>
              <a:buFont typeface="Wingdings" panose="05000000000000000000" pitchFamily="2" charset="2"/>
              <a:buChar char="Ø"/>
            </a:pPr>
            <a:r>
              <a:rPr lang="zh-CN" altLang="en-US" sz="1800" b="1" dirty="0"/>
              <a:t> </a:t>
            </a:r>
            <a:r>
              <a:rPr lang="en-US" altLang="zh-CN" sz="1800" dirty="0">
                <a:latin typeface="Arial" panose="020B0604020202020204" pitchFamily="34" charset="0"/>
                <a:ea typeface="宋体" panose="02010600030101010101" pitchFamily="2" charset="-122"/>
                <a:cs typeface="Arial" panose="020B0604020202020204" pitchFamily="34" charset="0"/>
              </a:rPr>
              <a:t>prospective:</a:t>
            </a:r>
            <a:r>
              <a:rPr lang="en-US" altLang="zh-CN" sz="1800" b="1" dirty="0">
                <a:latin typeface="Arial" panose="020B0604020202020204" pitchFamily="34" charset="0"/>
                <a:cs typeface="Arial" panose="020B0604020202020204" pitchFamily="34" charset="0"/>
              </a:rPr>
              <a:t> </a:t>
            </a:r>
            <a:r>
              <a:rPr lang="zh-CN" altLang="en-US" sz="1800" dirty="0"/>
              <a:t>预期的，有希望的</a:t>
            </a:r>
            <a:endParaRPr lang="zh-CN" altLang="en-US" sz="1800" dirty="0"/>
          </a:p>
          <a:p>
            <a:pPr marL="342265" indent="-342265" algn="just">
              <a:lnSpc>
                <a:spcPct val="80000"/>
              </a:lnSpc>
              <a:spcBef>
                <a:spcPts val="440"/>
              </a:spcBef>
              <a:buFont typeface="Wingdings" panose="05000000000000000000" pitchFamily="2" charset="2"/>
              <a:buChar char="Ø"/>
            </a:pPr>
            <a:r>
              <a:rPr lang="zh-CN" altLang="en-US" sz="1800" b="1" dirty="0"/>
              <a:t> </a:t>
            </a:r>
            <a:r>
              <a:rPr lang="en-US" altLang="zh-CN" sz="1800" dirty="0">
                <a:latin typeface="Arial" panose="020B0604020202020204" pitchFamily="34" charset="0"/>
                <a:ea typeface="宋体" panose="02010600030101010101" pitchFamily="2" charset="-122"/>
              </a:rPr>
              <a:t>exposure: </a:t>
            </a:r>
            <a:r>
              <a:rPr lang="zh-CN" altLang="en-US" sz="1800" dirty="0"/>
              <a:t>曝光；在公共场所或新闻媒介露面</a:t>
            </a:r>
            <a:endParaRPr lang="zh-CN" altLang="en-US" sz="1800" dirty="0"/>
          </a:p>
          <a:p>
            <a:pPr marL="342265" indent="-342265" algn="just">
              <a:lnSpc>
                <a:spcPct val="80000"/>
              </a:lnSpc>
              <a:spcBef>
                <a:spcPts val="440"/>
              </a:spcBef>
              <a:buFont typeface="Wingdings" panose="05000000000000000000" pitchFamily="2" charset="2"/>
              <a:buChar char="Ø"/>
            </a:pPr>
            <a:r>
              <a:rPr lang="zh-CN" altLang="en-US" sz="1800" b="1" dirty="0"/>
              <a:t> </a:t>
            </a:r>
            <a:r>
              <a:rPr lang="en-US" altLang="zh-CN" sz="1800" dirty="0">
                <a:latin typeface="Arial" panose="020B0604020202020204" pitchFamily="34" charset="0"/>
                <a:ea typeface="宋体" panose="02010600030101010101" pitchFamily="2" charset="-122"/>
              </a:rPr>
              <a:t>alliance:</a:t>
            </a:r>
            <a:r>
              <a:rPr lang="en-US" altLang="zh-CN" sz="1800" b="1" dirty="0"/>
              <a:t> </a:t>
            </a:r>
            <a:r>
              <a:rPr lang="zh-CN" altLang="en-US" sz="1800" dirty="0"/>
              <a:t>联盟；结盟；联系</a:t>
            </a:r>
            <a:endParaRPr lang="zh-CN" altLang="en-US" sz="1800" dirty="0"/>
          </a:p>
          <a:p>
            <a:pPr marL="342265" indent="-342265" algn="just">
              <a:lnSpc>
                <a:spcPct val="80000"/>
              </a:lnSpc>
              <a:spcBef>
                <a:spcPts val="440"/>
              </a:spcBef>
              <a:buFont typeface="Wingdings" panose="05000000000000000000" pitchFamily="2" charset="2"/>
              <a:buChar char="Ø"/>
            </a:pPr>
            <a:r>
              <a:rPr lang="zh-CN" altLang="en-US" sz="1800" b="1" dirty="0"/>
              <a:t> </a:t>
            </a:r>
            <a:r>
              <a:rPr lang="en-US" altLang="zh-CN" sz="1800" dirty="0">
                <a:latin typeface="Arial" panose="020B0604020202020204" pitchFamily="34" charset="0"/>
                <a:ea typeface="宋体" panose="02010600030101010101" pitchFamily="2" charset="-122"/>
              </a:rPr>
              <a:t>marketing executive</a:t>
            </a:r>
            <a:r>
              <a:rPr lang="zh-CN" altLang="en-US" sz="1800" dirty="0">
                <a:latin typeface="Arial" panose="020B0604020202020204" pitchFamily="34" charset="0"/>
                <a:ea typeface="宋体" panose="02010600030101010101" pitchFamily="2" charset="-122"/>
              </a:rPr>
              <a:t>：</a:t>
            </a:r>
            <a:r>
              <a:rPr lang="zh-CN" altLang="en-US" sz="1800" dirty="0"/>
              <a:t>销售经理；销售主管</a:t>
            </a:r>
            <a:endParaRPr lang="zh-CN" altLang="en-US" sz="1800" dirty="0"/>
          </a:p>
          <a:p>
            <a:pPr marL="342265" indent="-342265" algn="just">
              <a:lnSpc>
                <a:spcPct val="80000"/>
              </a:lnSpc>
              <a:spcBef>
                <a:spcPts val="440"/>
              </a:spcBef>
              <a:buFont typeface="Wingdings" panose="05000000000000000000" pitchFamily="2" charset="2"/>
              <a:buChar char="Ø"/>
            </a:pPr>
            <a:r>
              <a:rPr lang="en-US" altLang="zh-CN" sz="1800" b="1" dirty="0"/>
              <a:t> </a:t>
            </a:r>
            <a:r>
              <a:rPr lang="en-US" altLang="zh-CN" sz="1800" dirty="0">
                <a:latin typeface="Arial" panose="020B0604020202020204" pitchFamily="34" charset="0"/>
                <a:ea typeface="宋体" panose="02010600030101010101" pitchFamily="2" charset="-122"/>
              </a:rPr>
              <a:t>craft:</a:t>
            </a:r>
            <a:r>
              <a:rPr lang="en-US" altLang="zh-CN" sz="1800" b="1" dirty="0"/>
              <a:t> </a:t>
            </a:r>
            <a:r>
              <a:rPr lang="zh-CN" altLang="en-US" sz="1800" dirty="0"/>
              <a:t>精心制作</a:t>
            </a:r>
            <a:endParaRPr lang="zh-CN" altLang="en-US" sz="1800" dirty="0"/>
          </a:p>
          <a:p>
            <a:pPr marL="342265" indent="-342265" algn="just">
              <a:lnSpc>
                <a:spcPct val="80000"/>
              </a:lnSpc>
              <a:spcBef>
                <a:spcPts val="440"/>
              </a:spcBef>
              <a:buFont typeface="Wingdings" panose="05000000000000000000" pitchFamily="2" charset="2"/>
              <a:buChar char="Ø"/>
            </a:pPr>
            <a:r>
              <a:rPr lang="zh-CN" altLang="en-US" sz="1800" b="1" dirty="0"/>
              <a:t> </a:t>
            </a:r>
            <a:r>
              <a:rPr lang="en-US" altLang="zh-CN" sz="1800" dirty="0">
                <a:latin typeface="Arial" panose="020B0604020202020204" pitchFamily="34" charset="0"/>
                <a:ea typeface="宋体" panose="02010600030101010101" pitchFamily="2" charset="-122"/>
              </a:rPr>
              <a:t>distinctive: </a:t>
            </a:r>
            <a:r>
              <a:rPr lang="zh-CN" altLang="en-US" sz="1800" dirty="0"/>
              <a:t>独特的</a:t>
            </a:r>
            <a:endParaRPr lang="zh-CN" altLang="en-US" sz="1800" dirty="0"/>
          </a:p>
        </p:txBody>
      </p:sp>
      <p:sp>
        <p:nvSpPr>
          <p:cNvPr id="2" name="内容占位符 2"/>
          <p:cNvSpPr/>
          <p:nvPr/>
        </p:nvSpPr>
        <p:spPr bwMode="auto">
          <a:xfrm>
            <a:off x="635601" y="1513242"/>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pic>
        <p:nvPicPr>
          <p:cNvPr id="3" name="Unit2-Part1-Dialog2">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4246721"/>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4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dirty="0">
                <a:latin typeface="Arial" panose="020B0604020202020204" pitchFamily="34" charset="0"/>
                <a:sym typeface="+mn-ea"/>
              </a:rPr>
              <a:t>Good morning, can I speak to Ms. Stella Li, the Marketing Manager of Teicheng Toys, please?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Speaking, please. Who’s that?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dirty="0">
                <a:latin typeface="Arial" panose="020B0604020202020204" pitchFamily="34" charset="0"/>
                <a:sym typeface="+mn-ea"/>
              </a:rPr>
              <a:t>This is Chris Davis, the Sales Manager of Saidel Exhibition Co., Ltd., an international convention and exhibition company. I got your message from the Yellow Page and </a:t>
            </a:r>
            <a:r>
              <a:rPr lang="en-US" altLang="zh-CN" sz="1600" u="sng" dirty="0">
                <a:latin typeface="Arial" panose="020B0604020202020204" pitchFamily="34" charset="0"/>
                <a:sym typeface="+mn-ea"/>
              </a:rPr>
              <a:t>I am calling to see if you are interested in attending the 14th Asia International Toys &amp; Games Fair</a:t>
            </a:r>
            <a:r>
              <a:rPr lang="en-US" altLang="zh-CN" sz="1600" dirty="0">
                <a:latin typeface="Arial" panose="020B0604020202020204" pitchFamily="34" charset="0"/>
                <a:sym typeface="+mn-ea"/>
              </a:rPr>
              <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 </a:t>
            </a:r>
            <a:r>
              <a:rPr lang="en-US" altLang="zh-CN" sz="1600" dirty="0">
                <a:latin typeface="Arial" panose="020B0604020202020204" pitchFamily="34" charset="0"/>
                <a:sym typeface="+mn-ea"/>
              </a:rPr>
              <a:t>We’d love to. But we are a medium-sized company and have never before had done any business through attending any exhibitions.</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You will not regret attending exhibitions. </a:t>
            </a:r>
            <a:r>
              <a:rPr lang="en-US" altLang="zh-CN" sz="1600" u="sng" dirty="0">
                <a:latin typeface="Arial" panose="020B0604020202020204" pitchFamily="34" charset="0"/>
                <a:sym typeface="+mn-ea"/>
              </a:rPr>
              <a:t>If you want to maximize investment andmake the most of prospective business, an exhibition provides a unique opportunity to gain exposure to a high volume of potential clients.</a:t>
            </a:r>
            <a:r>
              <a:rPr lang="en-US" altLang="zh-CN" sz="1600" dirty="0">
                <a:latin typeface="Arial" panose="020B0604020202020204" pitchFamily="34" charset="0"/>
                <a:sym typeface="+mn-ea"/>
              </a:rPr>
              <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 </a:t>
            </a:r>
            <a:r>
              <a:rPr lang="en-US" altLang="zh-CN" sz="1600" dirty="0">
                <a:latin typeface="Arial" panose="020B0604020202020204" pitchFamily="34" charset="0"/>
                <a:sym typeface="+mn-ea"/>
              </a:rPr>
              <a:t>Yes, I agree. Opportunities to contact possible customers are important.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You are right. Besides, in the exhibitions, </a:t>
            </a:r>
            <a:r>
              <a:rPr lang="en-US" altLang="zh-CN" sz="1600" u="sng" dirty="0">
                <a:latin typeface="Arial" panose="020B0604020202020204" pitchFamily="34" charset="0"/>
                <a:sym typeface="+mn-ea"/>
              </a:rPr>
              <a:t>you can enhance brand awareness, build strategic relationships, and obtain or grow your market share with new prospects. Of course, you can introduce new products and services, maintain and expand existing customer relations, develop partnerships and alliances, among a host of other opportunities</a:t>
            </a:r>
            <a:r>
              <a:rPr lang="en-US" altLang="zh-CN" sz="1600" dirty="0">
                <a:latin typeface="Arial" panose="020B0604020202020204" pitchFamily="34" charset="0"/>
                <a:sym typeface="+mn-ea"/>
              </a:rPr>
              <a:t>.</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I see. Attending exhibitions is a good way to do advertisement.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Yes. It is reported that 22% of marketing executives say trade shows are their number one source for sales; 86% of the trade show attendees are new contacts for those exhibitors; and 53% of the attendees intend to buy within 12 months.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But what are the keys to reach my trade show objectives?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a:t>
            </a:r>
            <a:r>
              <a:rPr lang="en-US" altLang="zh-CN" sz="1600" u="sng" dirty="0">
                <a:latin typeface="Arial" panose="020B0604020202020204" pitchFamily="34" charset="0"/>
                <a:sym typeface="+mn-ea"/>
              </a:rPr>
              <a:t>Crafting solid messages is an integral part of reaching trade show objectives.</a:t>
            </a:r>
            <a:r>
              <a:rPr lang="en-US" altLang="zh-CN" sz="1600" dirty="0">
                <a:latin typeface="Arial" panose="020B0604020202020204" pitchFamily="34" charset="0"/>
                <a:sym typeface="+mn-ea"/>
              </a:rPr>
              <a:t> Besides, you can connect with your target audiences to communicate clearly the distinctive value your company brings.</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Thank you so much. It sounds so rewarding to attend your exhibition. I will discuss with my boss and call you later.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OK. Looking forward to your call. Goodbye. </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635601" y="1570929"/>
            <a:ext cx="8363620" cy="3345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1.   </a:t>
            </a:r>
            <a:r>
              <a:rPr lang="en-US" altLang="zh-CN" sz="1600" dirty="0">
                <a:latin typeface="Arial" panose="020B0604020202020204" pitchFamily="34" charset="0"/>
              </a:rPr>
              <a:t>I am calling to see if you are interested in attending the 14</a:t>
            </a:r>
            <a:r>
              <a:rPr lang="en-US" altLang="zh-CN" sz="1600" baseline="30000" dirty="0">
                <a:latin typeface="Arial" panose="020B0604020202020204" pitchFamily="34" charset="0"/>
              </a:rPr>
              <a:t>th</a:t>
            </a:r>
            <a:r>
              <a:rPr lang="en-US" altLang="zh-CN" sz="1600" dirty="0">
                <a:latin typeface="Arial" panose="020B0604020202020204" pitchFamily="34" charset="0"/>
              </a:rPr>
              <a:t> Asia International Toys &amp; Games Fair.</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2.   If you want to maximize investment and make the most of prospective business, an exhibition provides a unique opportunity to gain exposure to a high volume of potential clients.</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3. …you can enhance brand awareness, build strategic relationships, and obtain or grow your market share with new prospects. Of course, you can introduce new products and services, maintain and expand existing customer relations, develop partnerships and alliances, among a host of other opportunities.</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4. Crafting solid messages is an integral part of reaching trade show objectives.</a:t>
            </a:r>
            <a:endParaRPr lang="en-US" altLang="zh-CN" sz="1600" dirty="0">
              <a:latin typeface="Arial" panose="020B0604020202020204" pitchFamily="34" charset="0"/>
            </a:endParaRPr>
          </a:p>
        </p:txBody>
      </p:sp>
      <p:sp>
        <p:nvSpPr>
          <p:cNvPr id="2" name="内容占位符 2"/>
          <p:cNvSpPr/>
          <p:nvPr/>
        </p:nvSpPr>
        <p:spPr bwMode="auto">
          <a:xfrm>
            <a:off x="778476" y="156237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2"/>
          <p:cNvSpPr/>
          <p:nvPr/>
        </p:nvSpPr>
        <p:spPr bwMode="auto">
          <a:xfrm>
            <a:off x="988336" y="2111541"/>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Stella Li and role-play the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778476" y="194461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Mr. Hemingway and Ms. Tao. </a:t>
            </a:r>
            <a:endParaRPr lang="en-US" altLang="zh-CN" sz="2000" dirty="0">
              <a:solidFill>
                <a:srgbClr val="0070C0"/>
              </a:solidFill>
            </a:endParaRPr>
          </a:p>
        </p:txBody>
      </p:sp>
      <p:sp>
        <p:nvSpPr>
          <p:cNvPr id="6" name="内容占位符 2"/>
          <p:cNvSpPr/>
          <p:nvPr/>
        </p:nvSpPr>
        <p:spPr bwMode="auto">
          <a:xfrm>
            <a:off x="720000" y="2880000"/>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Joe Hemingway is the Marketing Manager of an exhibition company. He is calling toy companies to invite them to attend China International Import Expo, which is to be held in November in Shanghai. Ms. Tao is the Marketing Manager of a famous toy company. She is receiving an invitation to attend the expo</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778475" y="1944620"/>
            <a:ext cx="8193137"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International Import Expo</a:t>
            </a:r>
            <a:r>
              <a:rPr lang="zh-CN" altLang="en-US" sz="2000" b="1" dirty="0">
                <a:solidFill>
                  <a:srgbClr val="0070C0"/>
                </a:solidFill>
              </a:rPr>
              <a:t>中国国际进口博览会（上海）</a:t>
            </a:r>
            <a:endParaRPr lang="en-US" altLang="zh-CN" sz="2000" dirty="0">
              <a:solidFill>
                <a:srgbClr val="0070C0"/>
              </a:solidFill>
            </a:endParaRPr>
          </a:p>
        </p:txBody>
      </p:sp>
      <p:sp>
        <p:nvSpPr>
          <p:cNvPr id="6" name="内容占位符 2"/>
          <p:cNvSpPr/>
          <p:nvPr/>
        </p:nvSpPr>
        <p:spPr bwMode="auto">
          <a:xfrm>
            <a:off x="720000" y="2535230"/>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China International Import Expo (CIIE) is a trade fair held annually since 2018 in Shanghai, China. It is the world’s first import-themed national-level expo. The import expo has the purpose of promoting China’s domestic market to foreign companies, and boosting domestic consumption.</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p:transition spd="slow" advClick="0" advTm="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259173" y="1514012"/>
            <a:ext cx="6280879" cy="1385507"/>
          </a:xfrm>
          <a:prstGeom prst="rect">
            <a:avLst/>
          </a:prstGeom>
          <a:noFill/>
        </p:spPr>
        <p:txBody>
          <a:bodyPr wrap="square" rtlCol="0">
            <a:spAutoFit/>
          </a:bodyPr>
          <a:lstStyle/>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find an exhibition to attend; </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pPr>
            <a:endParaRPr lang="zh-CN" altLang="zh-CN" sz="2100" b="1" u="sng"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enquire about details of an exhibition.</a:t>
            </a:r>
            <a:endParaRPr lang="zh-CN" altLang="en-US" sz="2100" b="1" u="sng" dirty="0">
              <a:solidFill>
                <a:srgbClr val="000000"/>
              </a:solidFill>
              <a:latin typeface="Calibri" panose="020F0502020204030204" pitchFamily="34" charset="0"/>
              <a:cs typeface="Calibri" panose="020F0502020204030204" pitchFamily="34" charset="0"/>
            </a:endParaRPr>
          </a:p>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questions.</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243143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sz="1800" dirty="0">
                <a:solidFill>
                  <a:srgbClr val="000000"/>
                </a:solidFill>
                <a:latin typeface="Arial" panose="020B0604020202020204" pitchFamily="34" charset="0"/>
              </a:rPr>
              <a:t>Before starting the trade show search, what will you consider?</a:t>
            </a:r>
            <a:endParaRPr lang="en-US" altLang="zh-CN" sz="1800" dirty="0">
              <a:solidFill>
                <a:srgbClr val="000000"/>
              </a:solidFill>
              <a:latin typeface="Arial" panose="020B0604020202020204" pitchFamily="34" charset="0"/>
            </a:endParaRPr>
          </a:p>
          <a:p>
            <a:r>
              <a:rPr lang="en-US" altLang="zh-CN" dirty="0">
                <a:solidFill>
                  <a:srgbClr val="000000"/>
                </a:solidFill>
                <a:latin typeface="Arial" panose="020B0604020202020204" pitchFamily="34" charset="0"/>
              </a:rPr>
              <a:t> Setting exhibition goals</a:t>
            </a:r>
            <a:endParaRPr lang="en-US" altLang="zh-CN" dirty="0">
              <a:solidFill>
                <a:srgbClr val="000000"/>
              </a:solidFill>
              <a:latin typeface="Arial" panose="020B0604020202020204" pitchFamily="34" charset="0"/>
            </a:endParaRPr>
          </a:p>
          <a:p>
            <a:r>
              <a:rPr lang="en-US" altLang="zh-CN" dirty="0">
                <a:solidFill>
                  <a:srgbClr val="000000"/>
                </a:solidFill>
                <a:latin typeface="Arial" panose="020B0604020202020204" pitchFamily="34" charset="0"/>
              </a:rPr>
              <a:t> Calculating the costs (making a budget)</a:t>
            </a:r>
            <a:endParaRPr lang="en-US" altLang="zh-CN" dirty="0">
              <a:solidFill>
                <a:srgbClr val="000000"/>
              </a:solidFill>
              <a:latin typeface="Arial" panose="020B0604020202020204" pitchFamily="34" charset="0"/>
            </a:endParaRPr>
          </a:p>
          <a:p>
            <a:r>
              <a:rPr lang="en-US" altLang="zh-CN" dirty="0">
                <a:solidFill>
                  <a:srgbClr val="000000"/>
                </a:solidFill>
                <a:latin typeface="Arial" panose="020B0604020202020204" pitchFamily="34" charset="0"/>
              </a:rPr>
              <a:t> Listing all the things we will need</a:t>
            </a:r>
            <a:endParaRPr lang="en-US" altLang="zh-CN" dirty="0">
              <a:solidFill>
                <a:srgbClr val="000000"/>
              </a:solidFill>
              <a:latin typeface="Arial" panose="020B0604020202020204" pitchFamily="34" charset="0"/>
            </a:endParaRPr>
          </a:p>
          <a:p>
            <a:r>
              <a:rPr lang="en-US" altLang="zh-CN" dirty="0">
                <a:solidFill>
                  <a:srgbClr val="000000"/>
                </a:solidFill>
                <a:latin typeface="Arial" panose="020B0604020202020204" pitchFamily="34" charset="0"/>
              </a:rPr>
              <a:t> Calculating the number of exhibiting staff</a:t>
            </a:r>
            <a:endParaRPr lang="en-US" altLang="zh-CN" dirty="0">
              <a:solidFill>
                <a:srgbClr val="000000"/>
              </a:solidFill>
              <a:latin typeface="Arial" panose="020B0604020202020204" pitchFamily="34" charset="0"/>
            </a:endParaRPr>
          </a:p>
          <a:p>
            <a:endParaRPr lang="en-US" altLang="zh-CN" sz="120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are the ways of searching for a trade show to exhibit at?</a:t>
            </a:r>
            <a:endParaRPr lang="en-US" altLang="zh-CN" sz="1800" dirty="0">
              <a:solidFill>
                <a:srgbClr val="000000"/>
              </a:solidFill>
              <a:latin typeface="Arial" panose="020B0604020202020204" pitchFamily="34" charset="0"/>
            </a:endParaRPr>
          </a:p>
          <a:p>
            <a:r>
              <a:rPr lang="en-US" altLang="zh-CN" dirty="0">
                <a:solidFill>
                  <a:srgbClr val="000000"/>
                </a:solidFill>
                <a:latin typeface="Arial" panose="020B0604020202020204" pitchFamily="34" charset="0"/>
              </a:rPr>
              <a:t> Searching online</a:t>
            </a:r>
            <a:endParaRPr lang="en-US" altLang="zh-CN" dirty="0">
              <a:solidFill>
                <a:srgbClr val="000000"/>
              </a:solidFill>
              <a:latin typeface="Arial" panose="020B0604020202020204" pitchFamily="34" charset="0"/>
            </a:endParaRPr>
          </a:p>
          <a:p>
            <a:r>
              <a:rPr lang="en-US" altLang="zh-CN" dirty="0">
                <a:solidFill>
                  <a:srgbClr val="000000"/>
                </a:solidFill>
                <a:latin typeface="Arial" panose="020B0604020202020204" pitchFamily="34" charset="0"/>
              </a:rPr>
              <a:t> Reading advertisements, posters, industry journals, etc.</a:t>
            </a:r>
            <a:endParaRPr lang="en-US" altLang="zh-CN" dirty="0">
              <a:solidFill>
                <a:srgbClr val="000000"/>
              </a:solidFill>
              <a:latin typeface="Arial" panose="020B0604020202020204" pitchFamily="34" charset="0"/>
            </a:endParaRPr>
          </a:p>
          <a:p>
            <a:endParaRPr lang="en-US" altLang="zh-CN" sz="20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2273299" y="7093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
        <p:nvSpPr>
          <p:cNvPr id="2" name="矩形 7"/>
          <p:cNvSpPr txBox="1">
            <a:spLocks noChangeArrowheads="1"/>
          </p:cNvSpPr>
          <p:nvPr/>
        </p:nvSpPr>
        <p:spPr bwMode="auto">
          <a:xfrm>
            <a:off x="469900" y="1668780"/>
            <a:ext cx="8204200" cy="295021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Trade shows are an extremely beneficial way of gaining new customers and increasing sales. There are many options to find trade shows. </a:t>
            </a:r>
            <a:endParaRPr lang="en-US" altLang="zh-CN" sz="1600" dirty="0">
              <a:solidFill>
                <a:schemeClr val="tx1"/>
              </a:solidFill>
              <a:latin typeface="Calibri" panose="020F0502020204030204" pitchFamily="34" charset="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Trade Show and Traditional Search Engines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In the trade show industry, there are some professional search engine sites equivalent to traditional search engine sites. Each site will vary in the search options offered, but most will provide you with the ability to define specific details such as industry, month, city, state, country, or give you the ability to search for information on a specific show. Standard search engines are good tools to supplement your show search efforts. Enter “Trade Show” and keywords for the industry you want to exhibit at, plus maybe the city and country. The results will usually list multiple pages with show opportunities you may have otherwise missed.</a:t>
            </a:r>
            <a:endParaRPr lang="en-US" altLang="zh-CN" sz="1600" dirty="0">
              <a:solidFill>
                <a:schemeClr val="tx1"/>
              </a:solidFill>
              <a:latin typeface="Calibri" panose="020F0502020204030204" pitchFamily="34" charset="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endParaRPr lang="en-US" altLang="zh-CN" sz="1600" dirty="0">
              <a:solidFill>
                <a:schemeClr val="tx1"/>
              </a:solidFill>
              <a:latin typeface="Calibri" panose="020F0502020204030204" pitchFamily="34" charset="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2273299" y="7093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
        <p:nvSpPr>
          <p:cNvPr id="2" name="矩形 7"/>
          <p:cNvSpPr txBox="1">
            <a:spLocks noChangeArrowheads="1"/>
          </p:cNvSpPr>
          <p:nvPr/>
        </p:nvSpPr>
        <p:spPr bwMode="auto">
          <a:xfrm>
            <a:off x="469900" y="1327785"/>
            <a:ext cx="8204200" cy="36264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Industry Publications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latin typeface="Calibri" panose="020F0502020204030204" pitchFamily="34" charset="0"/>
                <a:ea typeface="宋体" panose="02010600030101010101" pitchFamily="2" charset="-122"/>
                <a:sym typeface="+mn-ea"/>
              </a:rPr>
              <a:t>Industry publications are also a good resource for finding shows. Many will list industry wide trade shows or at least the shows they produce themselves. Visit the sites of large media corporations that publish industry publications. They often produce several industry shows per year.</a:t>
            </a:r>
            <a:endParaRPr lang="en-US" altLang="zh-CN" sz="1600" dirty="0">
              <a:solidFill>
                <a:schemeClr val="tx1"/>
              </a:solidFill>
              <a:latin typeface="Calibri" panose="020F0502020204030204" pitchFamily="34" charset="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Industry Associations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Industry associations tend to organize at least one annual national or international show and frequently also other regional events. You can contact associations or find show listings by visiting event pages on the associations’ websites. </a:t>
            </a:r>
            <a:endParaRPr lang="en-US" altLang="zh-CN" sz="1600" dirty="0">
              <a:solidFill>
                <a:schemeClr val="tx1"/>
              </a:solidFill>
              <a:latin typeface="Calibri" panose="020F0502020204030204" pitchFamily="34" charset="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Newswire and Governmental Websites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0" indent="342265"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A few newswire companies and governmental organizations offer trade show listings on their websites. Good examples are Business Wire and HKTDC. When you visit the websites, click on trade shows and events, and you will find show details listed by month or sorted by industry.</a:t>
            </a:r>
            <a:endParaRPr lang="en-US" altLang="zh-CN" sz="1600" dirty="0">
              <a:solidFill>
                <a:schemeClr val="tx1"/>
              </a:solidFill>
              <a:latin typeface="Calibri" panose="020F0502020204030204" pitchFamily="34" charset="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2273299" y="7093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
        <p:nvSpPr>
          <p:cNvPr id="2" name="矩形 7"/>
          <p:cNvSpPr txBox="1">
            <a:spLocks noChangeArrowheads="1"/>
          </p:cNvSpPr>
          <p:nvPr/>
        </p:nvSpPr>
        <p:spPr bwMode="auto">
          <a:xfrm>
            <a:off x="469900" y="1462405"/>
            <a:ext cx="8204200" cy="331406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Chambers of Commerce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Chambers of commerce commonly offer expos for their members to exhibit at. If you belong to a chamber, the show information will typically be announced at chamber events, through announcements and flyers, in monthly newsletters and on their websites. </a:t>
            </a:r>
            <a:endParaRPr lang="en-US" altLang="zh-CN" sz="1600" dirty="0">
              <a:solidFill>
                <a:schemeClr val="tx1"/>
              </a:solidFill>
              <a:latin typeface="Calibri" panose="020F0502020204030204" pitchFamily="34" charset="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Exhibition Venues and Organizers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You can contact the large local meeting facilities to find out what sort of trade shows are coming and when. You can also get a hold of known trade show organizers and ask to be put on a fax or mail list. </a:t>
            </a:r>
            <a:endParaRPr lang="en-US" altLang="zh-CN" sz="1600" dirty="0">
              <a:solidFill>
                <a:schemeClr val="tx1"/>
              </a:solidFill>
              <a:latin typeface="Calibri" panose="020F0502020204030204" pitchFamily="34" charset="0"/>
              <a:ea typeface="宋体" panose="02010600030101010101" pitchFamily="2" charset="-122"/>
              <a:sym typeface="+mn-ea"/>
            </a:endParaRPr>
          </a:p>
          <a:p>
            <a:pPr marL="0" marR="0" lvl="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Competitors </a:t>
            </a:r>
            <a:endParaRPr lang="en-US" altLang="zh-CN" sz="1600" b="1" dirty="0">
              <a:solidFill>
                <a:schemeClr val="accent1">
                  <a:lumMod val="50000"/>
                </a:schemeClr>
              </a:solidFill>
              <a:latin typeface="Calibri" panose="020F0502020204030204" pitchFamily="34" charset="0"/>
              <a:ea typeface="宋体" panose="02010600030101010101" pitchFamily="2" charset="-122"/>
              <a:sym typeface="+mn-ea"/>
            </a:endParaRPr>
          </a:p>
          <a:p>
            <a:pPr marL="0" marR="0" lvl="1"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solidFill>
                  <a:schemeClr val="tx1"/>
                </a:solidFill>
                <a:latin typeface="Calibri" panose="020F0502020204030204" pitchFamily="34" charset="0"/>
                <a:ea typeface="宋体" panose="02010600030101010101" pitchFamily="2" charset="-122"/>
                <a:sym typeface="+mn-ea"/>
              </a:rPr>
              <a:t>Another search method is often overlooked. Check out the websites of your competitors, and they often list the shows they will be exhibiting at.</a:t>
            </a:r>
            <a:endParaRPr lang="en-US" altLang="zh-CN" sz="1600" dirty="0">
              <a:solidFill>
                <a:schemeClr val="tx1"/>
              </a:solidFill>
              <a:latin typeface="Calibri" panose="020F0502020204030204" pitchFamily="34" charset="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2273299" y="7093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28613" y="1372564"/>
            <a:ext cx="8272462" cy="3124485"/>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showcase</a:t>
            </a:r>
            <a:r>
              <a:rPr kumimoji="0" lang="en-US" altLang="zh-CN" sz="1600" b="0"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i="1" dirty="0">
                <a:solidFill>
                  <a:sysClr val="windowText" lastClr="000000"/>
                </a:solidFill>
                <a:latin typeface="Calibri" panose="020F0502020204030204"/>
                <a:ea typeface="宋体" panose="02010600030101010101" pitchFamily="2" charset="-122"/>
              </a:rPr>
              <a:t>v.</a:t>
            </a:r>
            <a:r>
              <a:rPr kumimoji="0" lang="en-US" altLang="zh-CN" sz="1600" b="0"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dirty="0">
                <a:solidFill>
                  <a:sysClr val="windowText" lastClr="000000"/>
                </a:solidFill>
                <a:latin typeface="Calibri" panose="020F0502020204030204"/>
                <a:ea typeface="宋体" panose="02010600030101010101" pitchFamily="2" charset="-122"/>
              </a:rPr>
              <a:t>to exhibit, especially in an attractive or favorable aspect </a:t>
            </a:r>
            <a:r>
              <a:rPr lang="zh-CN" altLang="en-US" sz="1600" b="1" dirty="0">
                <a:solidFill>
                  <a:sysClr val="windowText" lastClr="000000"/>
                </a:solidFill>
                <a:latin typeface="Calibri" panose="020F0502020204030204"/>
                <a:ea typeface="宋体" panose="02010600030101010101" pitchFamily="2" charset="-122"/>
              </a:rPr>
              <a:t>展现，展示</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search engine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a:t>
            </a:r>
            <a:r>
              <a:rPr lang="en-US" altLang="zh-CN" sz="1600" dirty="0"/>
              <a:t> </a:t>
            </a:r>
            <a:r>
              <a:rPr lang="en-US" altLang="zh-CN" sz="1600" b="1" dirty="0">
                <a:solidFill>
                  <a:sysClr val="windowText" lastClr="000000"/>
                </a:solidFill>
                <a:latin typeface="Calibri" panose="020F0502020204030204"/>
                <a:ea typeface="宋体" panose="02010600030101010101" pitchFamily="2" charset="-122"/>
              </a:rPr>
              <a:t>computer program that retrieves documents or files or data from a database or from a computer network </a:t>
            </a:r>
            <a:r>
              <a:rPr lang="zh-CN" altLang="en-US" sz="1600" b="1" dirty="0">
                <a:solidFill>
                  <a:sysClr val="windowText" lastClr="000000"/>
                </a:solidFill>
                <a:latin typeface="Calibri" panose="020F0502020204030204"/>
                <a:ea typeface="宋体" panose="02010600030101010101" pitchFamily="2" charset="-122"/>
              </a:rPr>
              <a:t>搜索引擎</a:t>
            </a:r>
            <a:endParaRPr lang="zh-CN" altLang="en-US"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industry publication</a:t>
            </a:r>
            <a:r>
              <a:rPr lang="en-US" altLang="zh-CN" sz="1600" b="1" dirty="0">
                <a:solidFill>
                  <a:sysClr val="windowText" lastClr="000000"/>
                </a:solidFill>
                <a:latin typeface="Calibri" panose="020F0502020204030204"/>
                <a:ea typeface="宋体" panose="02010600030101010101" pitchFamily="2" charset="-122"/>
              </a:rPr>
              <a:t>: serial or occasional books or magazines that focus on a specific industry or industry segment </a:t>
            </a:r>
            <a:r>
              <a:rPr lang="zh-CN" altLang="en-US" sz="1600" b="1" dirty="0">
                <a:solidFill>
                  <a:sysClr val="windowText" lastClr="000000"/>
                </a:solidFill>
                <a:latin typeface="Calibri" panose="020F0502020204030204"/>
                <a:ea typeface="宋体" panose="02010600030101010101" pitchFamily="2" charset="-122"/>
              </a:rPr>
              <a:t>行业出版物</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industry association</a:t>
            </a:r>
            <a:r>
              <a:rPr lang="en-US" altLang="zh-CN" sz="1600" b="1" dirty="0">
                <a:solidFill>
                  <a:sysClr val="windowText" lastClr="000000"/>
                </a:solidFill>
                <a:latin typeface="Calibri" panose="020F0502020204030204"/>
                <a:ea typeface="宋体" panose="02010600030101010101" pitchFamily="2" charset="-122"/>
              </a:rPr>
              <a:t>: an organization founded and funded by businesses that operate in a specific industry </a:t>
            </a:r>
            <a:r>
              <a:rPr lang="zh-CN" altLang="en-US" sz="1600" b="1" dirty="0"/>
              <a:t>行业协会</a:t>
            </a:r>
            <a:endParaRPr lang="en-US" altLang="zh-CN" sz="1600" b="1" dirty="0"/>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newswire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 </a:t>
            </a:r>
            <a:r>
              <a:rPr lang="en-US" altLang="zh-CN" sz="1600" b="1" dirty="0">
                <a:solidFill>
                  <a:sysClr val="windowText" lastClr="000000"/>
                </a:solidFill>
                <a:latin typeface="Calibri" panose="020F0502020204030204"/>
                <a:ea typeface="宋体" panose="02010600030101010101" pitchFamily="2" charset="-122"/>
              </a:rPr>
              <a:t>a news agency that sends out syndicated news copy to subscribers by wire </a:t>
            </a:r>
            <a:r>
              <a:rPr lang="zh-CN" altLang="en-US" sz="1600" b="1" dirty="0">
                <a:solidFill>
                  <a:sysClr val="windowText" lastClr="000000"/>
                </a:solidFill>
                <a:latin typeface="Calibri" panose="020F0502020204030204"/>
                <a:ea typeface="宋体" panose="02010600030101010101" pitchFamily="2" charset="-122"/>
              </a:rPr>
              <a:t>电子通讯社</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announcement</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 </a:t>
            </a:r>
            <a:r>
              <a:rPr lang="en-US" altLang="zh-CN" sz="1600" b="1" dirty="0">
                <a:solidFill>
                  <a:sysClr val="windowText" lastClr="000000"/>
                </a:solidFill>
                <a:latin typeface="Calibri" panose="020F0502020204030204"/>
                <a:ea typeface="宋体" panose="02010600030101010101" pitchFamily="2" charset="-122"/>
              </a:rPr>
              <a:t>an engraved or printed formal statement or notice </a:t>
            </a:r>
            <a:r>
              <a:rPr lang="zh-CN" altLang="en-US" sz="1600" b="1" dirty="0">
                <a:solidFill>
                  <a:sysClr val="windowText" lastClr="000000"/>
                </a:solidFill>
                <a:latin typeface="Calibri" panose="020F0502020204030204"/>
                <a:ea typeface="宋体" panose="02010600030101010101" pitchFamily="2" charset="-122"/>
              </a:rPr>
              <a:t>通知</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Newsletter</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 </a:t>
            </a:r>
            <a:r>
              <a:rPr lang="en-US" altLang="zh-CN" sz="1600" b="1" dirty="0">
                <a:solidFill>
                  <a:sysClr val="windowText" lastClr="000000"/>
                </a:solidFill>
                <a:latin typeface="Calibri" panose="020F0502020204030204"/>
                <a:ea typeface="宋体" panose="02010600030101010101" pitchFamily="2" charset="-122"/>
              </a:rPr>
              <a:t>a printed report giving news or information of interest to a special group </a:t>
            </a:r>
            <a:r>
              <a:rPr lang="zh-CN" altLang="en-US" sz="1600" b="1" dirty="0">
                <a:solidFill>
                  <a:sysClr val="windowText" lastClr="000000"/>
                </a:solidFill>
                <a:latin typeface="Calibri" panose="020F0502020204030204"/>
                <a:ea typeface="宋体" panose="02010600030101010101" pitchFamily="2" charset="-122"/>
              </a:rPr>
              <a:t>通讯；简报</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4" name="Group 106"/>
          <p:cNvGraphicFramePr>
            <a:graphicFrameLocks noGrp="1"/>
          </p:cNvGraphicFramePr>
          <p:nvPr>
            <p:ph idx="4294967295"/>
          </p:nvPr>
        </p:nvGraphicFramePr>
        <p:xfrm>
          <a:off x="739049" y="1733325"/>
          <a:ext cx="8274322" cy="2929824"/>
        </p:xfrm>
        <a:graphic>
          <a:graphicData uri="http://schemas.openxmlformats.org/drawingml/2006/table">
            <a:tbl>
              <a:tblPr/>
              <a:tblGrid>
                <a:gridCol w="2801673"/>
                <a:gridCol w="5472649"/>
              </a:tblGrid>
              <a:tr h="44852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Search Options</a:t>
                      </a:r>
                      <a:endParaRPr kumimoji="0" lang="zh-CN" altLang="en-US" sz="21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Ways to Do</a:t>
                      </a:r>
                      <a:endParaRPr kumimoji="0" lang="zh-CN" altLang="en-US" sz="21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64457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Trade show search engines</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400" b="1"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r>
                        <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rPr>
                        <a:t>To define specific details </a:t>
                      </a: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rPr>
                        <a:t> To search for information on a specific show</a:t>
                      </a: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4510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Traditional search engines</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1"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689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Industry publications </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1"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7471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Industry associations </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1"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r>
                        <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rPr>
                        <a:t>To contact associations </a:t>
                      </a: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rPr>
                        <a:t> To visit their website's event pages</a:t>
                      </a: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3" name="内容占位符 2"/>
          <p:cNvSpPr/>
          <p:nvPr/>
        </p:nvSpPr>
        <p:spPr bwMode="auto">
          <a:xfrm>
            <a:off x="900000" y="1080000"/>
            <a:ext cx="7696859"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0070C0"/>
                </a:solidFill>
              </a:rPr>
              <a:t>Task 1  Read the text and fill in the form below  with proper information from the text.</a:t>
            </a:r>
            <a:endParaRPr lang="en-US" altLang="zh-CN" sz="2000" dirty="0">
              <a:solidFill>
                <a:srgbClr val="0070C0"/>
              </a:solidFill>
            </a:endParaRPr>
          </a:p>
        </p:txBody>
      </p:sp>
      <p:sp>
        <p:nvSpPr>
          <p:cNvPr id="5" name="TextBox 6"/>
          <p:cNvSpPr txBox="1">
            <a:spLocks noChangeArrowheads="1"/>
          </p:cNvSpPr>
          <p:nvPr/>
        </p:nvSpPr>
        <p:spPr bwMode="auto">
          <a:xfrm>
            <a:off x="2273299" y="7093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
        <p:nvSpPr>
          <p:cNvPr id="2" name="文本框 1"/>
          <p:cNvSpPr txBox="1"/>
          <p:nvPr/>
        </p:nvSpPr>
        <p:spPr>
          <a:xfrm>
            <a:off x="3733226" y="2825235"/>
            <a:ext cx="5182485" cy="523220"/>
          </a:xfrm>
          <a:prstGeom prst="rect">
            <a:avLst/>
          </a:prstGeom>
          <a:noFill/>
        </p:spPr>
        <p:txBody>
          <a:bodyPr wrap="square" rtlCol="0">
            <a:spAutoFit/>
          </a:bodyPr>
          <a:lstStyle/>
          <a:p>
            <a:r>
              <a:rPr lang="en-US" altLang="zh-CN" u="sng" dirty="0">
                <a:solidFill>
                  <a:schemeClr val="accent1">
                    <a:lumMod val="50000"/>
                  </a:schemeClr>
                </a:solidFill>
                <a:latin typeface="Arial" panose="020B0604020202020204" pitchFamily="34" charset="0"/>
              </a:rPr>
              <a:t>To enter “Trade Show” and keywords for the industry you want to exhibit at, plus maybe the city and country.</a:t>
            </a:r>
            <a:endParaRPr lang="zh-CN" altLang="en-US" dirty="0"/>
          </a:p>
        </p:txBody>
      </p:sp>
      <p:sp>
        <p:nvSpPr>
          <p:cNvPr id="4" name="文本框 3"/>
          <p:cNvSpPr txBox="1"/>
          <p:nvPr/>
        </p:nvSpPr>
        <p:spPr>
          <a:xfrm>
            <a:off x="3733226" y="3289962"/>
            <a:ext cx="5321398" cy="523220"/>
          </a:xfrm>
          <a:prstGeom prst="rect">
            <a:avLst/>
          </a:prstGeom>
          <a:noFill/>
        </p:spPr>
        <p:txBody>
          <a:bodyPr wrap="square" rtlCol="0">
            <a:spAutoFit/>
          </a:bodyPr>
          <a:lstStyle/>
          <a:p>
            <a:pPr lvl="0" defTabSz="914400" fontAlgn="base">
              <a:spcBef>
                <a:spcPct val="0"/>
              </a:spcBef>
              <a:spcAft>
                <a:spcPct val="0"/>
              </a:spcAft>
            </a:pPr>
            <a:r>
              <a:rPr lang="en-US" altLang="zh-CN" u="sng" dirty="0">
                <a:solidFill>
                  <a:schemeClr val="accent1">
                    <a:lumMod val="50000"/>
                  </a:schemeClr>
                </a:solidFill>
                <a:latin typeface="Arial" panose="020B0604020202020204" pitchFamily="34" charset="0"/>
              </a:rPr>
              <a:t>To visit the sites of large media corporations that publish industry publications.</a:t>
            </a:r>
            <a:endParaRPr lang="en-US" altLang="zh-CN" u="sng" dirty="0">
              <a:solidFill>
                <a:schemeClr val="accent1">
                  <a:lumMod val="50000"/>
                </a:schemeClr>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62" name="Group 38"/>
          <p:cNvGraphicFramePr>
            <a:graphicFrameLocks noGrp="1"/>
          </p:cNvGraphicFramePr>
          <p:nvPr>
            <p:ph idx="4294967295"/>
          </p:nvPr>
        </p:nvGraphicFramePr>
        <p:xfrm>
          <a:off x="619674" y="1733467"/>
          <a:ext cx="8176662" cy="3136878"/>
        </p:xfrm>
        <a:graphic>
          <a:graphicData uri="http://schemas.openxmlformats.org/drawingml/2006/table">
            <a:tbl>
              <a:tblPr/>
              <a:tblGrid>
                <a:gridCol w="3267384"/>
                <a:gridCol w="4909278"/>
              </a:tblGrid>
              <a:tr h="52182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Search options</a:t>
                      </a:r>
                      <a:endParaRPr kumimoji="0" lang="zh-CN" altLang="en-US" sz="2000" b="1"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100" b="1"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rPr>
                        <a:t>Ways to Do</a:t>
                      </a:r>
                      <a:endParaRPr kumimoji="0" lang="zh-CN" altLang="en-US" sz="2100" b="1"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r>
              <a:tr h="299803">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600" b="0" i="0" u="none" strike="noStrike" kern="1200" cap="none" normalizeH="0" baseline="0" dirty="0">
                          <a:ln>
                            <a:noFill/>
                          </a:ln>
                          <a:solidFill>
                            <a:srgbClr val="000000"/>
                          </a:solidFill>
                          <a:effectLst/>
                          <a:latin typeface="Arial" panose="020B0604020202020204" pitchFamily="34" charset="0"/>
                          <a:ea typeface="+mn-ea"/>
                          <a:cs typeface="+mn-cs"/>
                        </a:rPr>
                        <a:t>Newswire and Governmental Websites</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600" b="0" i="0" u="none" strike="noStrike" kern="1200" cap="none" normalizeH="0" baseline="0" dirty="0">
                          <a:ln>
                            <a:noFill/>
                          </a:ln>
                          <a:solidFill>
                            <a:srgbClr val="002060"/>
                          </a:solidFill>
                          <a:effectLst/>
                          <a:latin typeface="Arial" panose="020B0604020202020204" pitchFamily="34" charset="0"/>
                          <a:ea typeface="+mn-ea"/>
                          <a:cs typeface="+mn-cs"/>
                        </a:rPr>
                        <a:t> To visit their websites, click on trade shows and events  </a:t>
                      </a: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7455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Chambers of Commerce</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zh-CN" altLang="en-US"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rPr>
                        <a:t> </a:t>
                      </a:r>
                      <a:r>
                        <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rPr>
                        <a:t>To get announcements and flyers in monthly newsletters and on their website</a:t>
                      </a: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7049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Exhibition Venues and Organizers</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  </a:t>
                      </a:r>
                      <a:endParaRPr kumimoji="0" lang="en-US" altLang="zh-CN"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endParaRPr kumimoji="0" lang="en-US" altLang="zh-CN" sz="10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 </a:t>
                      </a:r>
                      <a:endParaRPr kumimoji="0" lang="zh-CN" altLang="en-US"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373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Competitors</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 </a:t>
                      </a:r>
                      <a:endParaRPr kumimoji="0" lang="zh-CN" altLang="en-US" sz="1600" b="0" i="0" u="sng"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 name="内容占位符 2"/>
          <p:cNvSpPr/>
          <p:nvPr/>
        </p:nvSpPr>
        <p:spPr bwMode="auto">
          <a:xfrm>
            <a:off x="899999" y="995195"/>
            <a:ext cx="776431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0070C0"/>
                </a:solidFill>
              </a:rPr>
              <a:t>Task 1  Read the text and fill in the form below  with proper information from the text.</a:t>
            </a:r>
            <a:endParaRPr lang="en-US" altLang="zh-CN" sz="2000" dirty="0">
              <a:solidFill>
                <a:srgbClr val="0070C0"/>
              </a:solidFill>
            </a:endParaRPr>
          </a:p>
        </p:txBody>
      </p:sp>
      <p:sp>
        <p:nvSpPr>
          <p:cNvPr id="7" name="TextBox 6"/>
          <p:cNvSpPr txBox="1">
            <a:spLocks noChangeArrowheads="1"/>
          </p:cNvSpPr>
          <p:nvPr/>
        </p:nvSpPr>
        <p:spPr bwMode="auto">
          <a:xfrm>
            <a:off x="2254249" y="5950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
        <p:nvSpPr>
          <p:cNvPr id="3" name="文本框 2"/>
          <p:cNvSpPr txBox="1"/>
          <p:nvPr/>
        </p:nvSpPr>
        <p:spPr>
          <a:xfrm>
            <a:off x="4152614" y="3458219"/>
            <a:ext cx="4585750" cy="954107"/>
          </a:xfrm>
          <a:prstGeom prst="rect">
            <a:avLst/>
          </a:prstGeom>
          <a:noFill/>
        </p:spPr>
        <p:txBody>
          <a:bodyPr wrap="square" rtlCol="0">
            <a:spAutoFit/>
          </a:bodyPr>
          <a:lstStyle/>
          <a:p>
            <a:pPr lvl="0" defTabSz="914400" fontAlgn="base">
              <a:spcBef>
                <a:spcPct val="0"/>
              </a:spcBef>
              <a:spcAft>
                <a:spcPct val="0"/>
              </a:spcAft>
            </a:pPr>
            <a:r>
              <a:rPr lang="en-US" altLang="zh-CN" u="sng" dirty="0">
                <a:solidFill>
                  <a:schemeClr val="accent1">
                    <a:lumMod val="50000"/>
                  </a:schemeClr>
                </a:solidFill>
                <a:latin typeface="Arial" panose="020B0604020202020204" pitchFamily="34" charset="0"/>
              </a:rPr>
              <a:t>To contact the large local meeting facilities to find out what sort of trade shows are coming and when</a:t>
            </a:r>
            <a:r>
              <a:rPr lang="zh-CN" altLang="en-US" u="sng" dirty="0">
                <a:solidFill>
                  <a:schemeClr val="accent1">
                    <a:lumMod val="50000"/>
                  </a:schemeClr>
                </a:solidFill>
                <a:latin typeface="Arial" panose="020B0604020202020204" pitchFamily="34" charset="0"/>
              </a:rPr>
              <a:t> </a:t>
            </a:r>
            <a:endParaRPr lang="zh-CN" altLang="en-US" u="sng" dirty="0">
              <a:solidFill>
                <a:schemeClr val="accent1">
                  <a:lumMod val="50000"/>
                </a:schemeClr>
              </a:solidFill>
              <a:latin typeface="Arial" panose="020B0604020202020204" pitchFamily="34" charset="0"/>
            </a:endParaRPr>
          </a:p>
          <a:p>
            <a:pPr lvl="0" defTabSz="914400" fontAlgn="base">
              <a:spcBef>
                <a:spcPct val="0"/>
              </a:spcBef>
              <a:spcAft>
                <a:spcPct val="0"/>
              </a:spcAft>
            </a:pPr>
            <a:r>
              <a:rPr lang="en-US" altLang="zh-CN" u="sng" dirty="0">
                <a:solidFill>
                  <a:schemeClr val="accent1">
                    <a:lumMod val="50000"/>
                  </a:schemeClr>
                </a:solidFill>
                <a:latin typeface="Arial" panose="020B0604020202020204" pitchFamily="34" charset="0"/>
              </a:rPr>
              <a:t>To get a hold of known trade show organizers and ask to be put on a fax or mail list</a:t>
            </a:r>
            <a:endParaRPr lang="zh-CN" altLang="en-US" u="sng" dirty="0">
              <a:solidFill>
                <a:schemeClr val="accent1">
                  <a:lumMod val="50000"/>
                </a:schemeClr>
              </a:solidFill>
              <a:latin typeface="Arial" panose="020B0604020202020204" pitchFamily="34" charset="0"/>
            </a:endParaRPr>
          </a:p>
        </p:txBody>
      </p:sp>
      <p:sp>
        <p:nvSpPr>
          <p:cNvPr id="4" name="文本框 3"/>
          <p:cNvSpPr txBox="1"/>
          <p:nvPr/>
        </p:nvSpPr>
        <p:spPr>
          <a:xfrm>
            <a:off x="4152614" y="4412326"/>
            <a:ext cx="4401697" cy="307777"/>
          </a:xfrm>
          <a:prstGeom prst="rect">
            <a:avLst/>
          </a:prstGeom>
          <a:noFill/>
        </p:spPr>
        <p:txBody>
          <a:bodyPr wrap="square" rtlCol="0">
            <a:spAutoFit/>
          </a:bodyPr>
          <a:lstStyle/>
          <a:p>
            <a:r>
              <a:rPr lang="en-US" altLang="zh-CN" u="sng" dirty="0">
                <a:solidFill>
                  <a:schemeClr val="accent1">
                    <a:lumMod val="50000"/>
                  </a:schemeClr>
                </a:solidFill>
                <a:latin typeface="Arial" panose="020B0604020202020204" pitchFamily="34" charset="0"/>
              </a:rPr>
              <a:t>To check out the websites of your competitors</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703874" y="1803189"/>
            <a:ext cx="8093010" cy="11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Visit trade show search engine sites, and get familiar with the search.</a:t>
            </a:r>
            <a:endParaRPr lang="en-US" altLang="zh-CN" sz="2000" dirty="0">
              <a:solidFill>
                <a:srgbClr val="0070C0"/>
              </a:solidFill>
            </a:endParaRPr>
          </a:p>
        </p:txBody>
      </p:sp>
      <p:sp>
        <p:nvSpPr>
          <p:cNvPr id="4" name="TextBox 6"/>
          <p:cNvSpPr txBox="1">
            <a:spLocks noChangeArrowheads="1"/>
          </p:cNvSpPr>
          <p:nvPr/>
        </p:nvSpPr>
        <p:spPr bwMode="auto">
          <a:xfrm>
            <a:off x="1673224" y="814160"/>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How to Search for Target Trade Shows?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1044575" y="561625"/>
            <a:ext cx="75342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600" dirty="0">
                <a:solidFill>
                  <a:srgbClr val="996600"/>
                </a:solidFill>
                <a:latin typeface="Arial" panose="020B0604020202020204" pitchFamily="34" charset="0"/>
              </a:rPr>
              <a:t>     Suppose you work in a textile company. Prepare a master list of potential national and international trade shows to exhibit at by using the search options listed in the previous reading text. Organize the show details in a spreadsheet</a:t>
            </a:r>
            <a:endParaRPr lang="en-US" altLang="zh-CN" sz="1600" dirty="0">
              <a:solidFill>
                <a:srgbClr val="996600"/>
              </a:solidFill>
              <a:latin typeface="Arial" panose="020B0604020202020204" pitchFamily="34" charset="0"/>
            </a:endParaRPr>
          </a:p>
        </p:txBody>
      </p:sp>
      <p:graphicFrame>
        <p:nvGraphicFramePr>
          <p:cNvPr id="2" name="Group 106"/>
          <p:cNvGraphicFramePr/>
          <p:nvPr/>
        </p:nvGraphicFramePr>
        <p:xfrm>
          <a:off x="719999" y="1800000"/>
          <a:ext cx="8176664" cy="2921899"/>
        </p:xfrm>
        <a:graphic>
          <a:graphicData uri="http://schemas.openxmlformats.org/drawingml/2006/table">
            <a:tbl>
              <a:tblPr/>
              <a:tblGrid>
                <a:gridCol w="2562847"/>
                <a:gridCol w="1896256"/>
                <a:gridCol w="1446550"/>
                <a:gridCol w="2271011"/>
              </a:tblGrid>
              <a:tr h="44852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Name of the Exhibition</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Date and Venue</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Organizer</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Features</a:t>
                      </a:r>
                      <a:endParaRPr kumimoji="0" lang="zh-CN" altLang="en-US" sz="18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4122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12229">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12229">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12229">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12229">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12229">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Char char="Ø"/>
                      </a:pPr>
                      <a:endParaRPr kumimoji="0" lang="en-US" altLang="zh-CN" sz="1600" b="0" i="0" u="none" strike="noStrike" kern="1200" cap="none" normalizeH="0" baseline="0" dirty="0">
                        <a:ln>
                          <a:noFill/>
                        </a:ln>
                        <a:solidFill>
                          <a:srgbClr val="00206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p:nvPr/>
        </p:nvSpPr>
        <p:spPr bwMode="auto">
          <a:xfrm>
            <a:off x="898523" y="1563358"/>
            <a:ext cx="7791451" cy="3148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Chris Davis</a:t>
            </a:r>
            <a:r>
              <a:rPr lang="en-US" altLang="zh-CN" sz="2000" dirty="0">
                <a:latin typeface="Arial" panose="020B0604020202020204" pitchFamily="34" charset="0"/>
              </a:rPr>
              <a:t>: </a:t>
            </a:r>
            <a:endParaRPr lang="en-US" altLang="zh-CN" sz="2000" dirty="0">
              <a:latin typeface="Arial" panose="020B0604020202020204" pitchFamily="34" charset="0"/>
            </a:endParaRPr>
          </a:p>
          <a:p>
            <a:pPr marL="0" indent="0">
              <a:buFont typeface="Arial" panose="020B0604020202020204" pitchFamily="34" charset="0"/>
              <a:buNone/>
            </a:pPr>
            <a:r>
              <a:rPr lang="en-US" altLang="zh-CN" sz="2000" dirty="0">
                <a:latin typeface="Arial" panose="020B0604020202020204" pitchFamily="34" charset="0"/>
              </a:rPr>
              <a:t>the Sales Manager of </a:t>
            </a:r>
            <a:r>
              <a:rPr lang="en-US" altLang="zh-CN" sz="2000" dirty="0" err="1">
                <a:latin typeface="Arial" panose="020B0604020202020204" pitchFamily="34" charset="0"/>
              </a:rPr>
              <a:t>Saidel</a:t>
            </a:r>
            <a:r>
              <a:rPr lang="en-US" altLang="zh-CN" sz="2000" dirty="0">
                <a:latin typeface="Arial" panose="020B0604020202020204" pitchFamily="34" charset="0"/>
              </a:rPr>
              <a:t> Exhibition Co., Ltd., a famous international convention and exhibition company</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Stella Li</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6" name="内容占位符 4"/>
          <p:cNvSpPr/>
          <p:nvPr/>
        </p:nvSpPr>
        <p:spPr bwMode="auto">
          <a:xfrm>
            <a:off x="2689224" y="682520"/>
            <a:ext cx="61309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996600"/>
                </a:solidFill>
                <a:latin typeface="Arial" panose="020B0604020202020204" pitchFamily="34" charset="0"/>
              </a:rPr>
              <a:t>    </a:t>
            </a:r>
            <a:r>
              <a:rPr lang="en-US" altLang="zh-CN" sz="2400" dirty="0">
                <a:solidFill>
                  <a:srgbClr val="996600"/>
                </a:solidFill>
                <a:latin typeface="Arial" panose="020B0604020202020204" pitchFamily="34" charset="0"/>
              </a:rPr>
              <a:t>Calling the organizer for detailed                     information on a trade show</a:t>
            </a:r>
            <a:endParaRPr lang="en-US" altLang="zh-CN" sz="24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1080000" y="2021689"/>
            <a:ext cx="6727858" cy="216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nSpc>
                <a:spcPct val="90000"/>
              </a:lnSpc>
              <a:buFont typeface="Wingdings" panose="05000000000000000000" pitchFamily="2" charset="2"/>
              <a:buChar char="Ø"/>
            </a:pPr>
            <a:r>
              <a:rPr lang="en-US" altLang="zh-CN" sz="1800" dirty="0">
                <a:latin typeface="Arial" panose="020B0604020202020204" pitchFamily="34" charset="0"/>
              </a:rPr>
              <a:t>magnetize: </a:t>
            </a:r>
            <a:r>
              <a:rPr lang="zh-CN" altLang="en-US" sz="1800" b="1" dirty="0">
                <a:solidFill>
                  <a:srgbClr val="000000"/>
                </a:solidFill>
                <a:latin typeface="Arial" panose="020B0604020202020204" pitchFamily="34" charset="0"/>
              </a:rPr>
              <a:t>吸引 </a:t>
            </a:r>
            <a:endParaRPr lang="en-US" altLang="zh-CN" sz="1800" b="1" dirty="0">
              <a:solidFill>
                <a:srgbClr val="000000"/>
              </a:solidFill>
              <a:latin typeface="Arial" panose="020B0604020202020204" pitchFamily="34" charset="0"/>
            </a:endParaRPr>
          </a:p>
          <a:p>
            <a:pPr>
              <a:lnSpc>
                <a:spcPct val="90000"/>
              </a:lnSpc>
              <a:buFont typeface="Wingdings" panose="05000000000000000000" pitchFamily="2" charset="2"/>
              <a:buChar char="Ø"/>
            </a:pPr>
            <a:r>
              <a:rPr lang="en-US" altLang="zh-CN" sz="1800" dirty="0">
                <a:latin typeface="Arial" panose="020B0604020202020204" pitchFamily="34" charset="0"/>
              </a:rPr>
              <a:t>candy Toys</a:t>
            </a:r>
            <a:r>
              <a:rPr lang="zh-CN" altLang="en-US" sz="1800" dirty="0">
                <a:latin typeface="Arial" panose="020B0604020202020204" pitchFamily="34" charset="0"/>
              </a:rPr>
              <a:t>：糖果玩具</a:t>
            </a:r>
            <a:endParaRPr lang="en-US" altLang="zh-CN" sz="1800" dirty="0">
              <a:latin typeface="Arial" panose="020B0604020202020204" pitchFamily="34" charset="0"/>
            </a:endParaRPr>
          </a:p>
          <a:p>
            <a:pPr>
              <a:lnSpc>
                <a:spcPct val="90000"/>
              </a:lnSpc>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educational toys and games: </a:t>
            </a:r>
            <a:r>
              <a:rPr lang="zh-CN" altLang="en-US" sz="1800" dirty="0">
                <a:latin typeface="Arial" panose="020B0604020202020204" pitchFamily="34" charset="0"/>
                <a:ea typeface="宋体" panose="02010600030101010101" pitchFamily="2" charset="-122"/>
              </a:rPr>
              <a:t>益智玩具及游戏</a:t>
            </a:r>
            <a:endParaRPr lang="zh-CN" altLang="en-US" sz="1800" dirty="0">
              <a:latin typeface="Arial" panose="020B0604020202020204" pitchFamily="34" charset="0"/>
              <a:ea typeface="宋体" panose="02010600030101010101" pitchFamily="2" charset="-122"/>
            </a:endParaRPr>
          </a:p>
          <a:p>
            <a:pPr>
              <a:lnSpc>
                <a:spcPct val="90000"/>
              </a:lnSpc>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electronic and remote control toys: </a:t>
            </a:r>
            <a:r>
              <a:rPr lang="zh-CN" altLang="en-US" sz="1800" dirty="0">
                <a:latin typeface="Arial" panose="020B0604020202020204" pitchFamily="34" charset="0"/>
                <a:ea typeface="宋体" panose="02010600030101010101" pitchFamily="2" charset="-122"/>
              </a:rPr>
              <a:t>电子及遥控玩具</a:t>
            </a:r>
            <a:endParaRPr lang="zh-CN" altLang="en-US" sz="1800" dirty="0">
              <a:latin typeface="Arial" panose="020B0604020202020204" pitchFamily="34" charset="0"/>
              <a:ea typeface="宋体" panose="02010600030101010101" pitchFamily="2" charset="-122"/>
            </a:endParaRPr>
          </a:p>
          <a:p>
            <a:pPr>
              <a:lnSpc>
                <a:spcPct val="90000"/>
              </a:lnSpc>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hobby goods: </a:t>
            </a:r>
            <a:r>
              <a:rPr lang="zh-CN" altLang="en-US" sz="1800" dirty="0">
                <a:latin typeface="Arial" panose="020B0604020202020204" pitchFamily="34" charset="0"/>
                <a:ea typeface="宋体" panose="02010600030101010101" pitchFamily="2" charset="-122"/>
              </a:rPr>
              <a:t>嗜好玩具 </a:t>
            </a:r>
            <a:endParaRPr lang="zh-CN" altLang="en-US" sz="1800" dirty="0">
              <a:latin typeface="Arial" panose="020B0604020202020204" pitchFamily="34" charset="0"/>
              <a:ea typeface="宋体" panose="02010600030101010101" pitchFamily="2" charset="-122"/>
            </a:endParaRPr>
          </a:p>
          <a:p>
            <a:pPr>
              <a:lnSpc>
                <a:spcPct val="90000"/>
              </a:lnSpc>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magic items and party items: </a:t>
            </a:r>
            <a:r>
              <a:rPr lang="zh-CN" altLang="en-US" sz="1800" dirty="0">
                <a:latin typeface="Arial" panose="020B0604020202020204" pitchFamily="34" charset="0"/>
                <a:ea typeface="宋体" panose="02010600030101010101" pitchFamily="2" charset="-122"/>
              </a:rPr>
              <a:t>魔术用具及派对用品</a:t>
            </a:r>
            <a:endParaRPr lang="zh-CN" altLang="en-US" sz="1800" dirty="0">
              <a:latin typeface="Arial" panose="020B0604020202020204" pitchFamily="34" charset="0"/>
              <a:ea typeface="宋体" panose="02010600030101010101" pitchFamily="2" charset="-122"/>
            </a:endParaRPr>
          </a:p>
          <a:p>
            <a:pPr>
              <a:lnSpc>
                <a:spcPct val="90000"/>
              </a:lnSpc>
              <a:buFont typeface="Wingdings" panose="05000000000000000000" pitchFamily="2" charset="2"/>
              <a:buChar char="Ø"/>
            </a:pPr>
            <a:r>
              <a:rPr lang="en-US" altLang="zh-CN" sz="1800" dirty="0">
                <a:latin typeface="Arial" panose="020B0604020202020204" pitchFamily="34" charset="0"/>
                <a:ea typeface="宋体" panose="02010600030101010101" pitchFamily="2" charset="-122"/>
              </a:rPr>
              <a:t>brand name gallery: </a:t>
            </a:r>
            <a:r>
              <a:rPr lang="zh-CN" altLang="en-US" sz="1800" dirty="0">
                <a:latin typeface="Arial" panose="020B0604020202020204" pitchFamily="34" charset="0"/>
                <a:ea typeface="宋体" panose="02010600030101010101" pitchFamily="2" charset="-122"/>
              </a:rPr>
              <a:t>品牌廊</a:t>
            </a:r>
            <a:endParaRPr lang="en-US" altLang="zh-CN" sz="1800" dirty="0">
              <a:latin typeface="Arial" panose="020B0604020202020204" pitchFamily="34" charset="0"/>
              <a:ea typeface="宋体" panose="02010600030101010101" pitchFamily="2" charset="-122"/>
            </a:endParaRPr>
          </a:p>
        </p:txBody>
      </p:sp>
      <p:sp>
        <p:nvSpPr>
          <p:cNvPr id="7" name="内容占位符 4"/>
          <p:cNvSpPr/>
          <p:nvPr/>
        </p:nvSpPr>
        <p:spPr bwMode="auto">
          <a:xfrm>
            <a:off x="971549" y="653945"/>
            <a:ext cx="807501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Calling the organizer for detailed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information on a trade show</a:t>
            </a:r>
            <a:endParaRPr lang="en-US" altLang="zh-CN" sz="2000" dirty="0">
              <a:latin typeface="Arial" panose="020B0604020202020204" pitchFamily="34" charset="0"/>
            </a:endParaRPr>
          </a:p>
        </p:txBody>
      </p:sp>
      <p:sp>
        <p:nvSpPr>
          <p:cNvPr id="2" name="内容占位符 2"/>
          <p:cNvSpPr/>
          <p:nvPr/>
        </p:nvSpPr>
        <p:spPr bwMode="auto">
          <a:xfrm>
            <a:off x="1080000" y="1609319"/>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pic>
        <p:nvPicPr>
          <p:cNvPr id="4" name="Unit2-Part2-Dialog">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4362157"/>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6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2689224" y="682520"/>
            <a:ext cx="61309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996600"/>
                </a:solidFill>
                <a:latin typeface="Arial" panose="020B0604020202020204" pitchFamily="34" charset="0"/>
              </a:rPr>
              <a:t>    </a:t>
            </a:r>
            <a:r>
              <a:rPr lang="en-US" altLang="zh-CN" sz="2400" dirty="0">
                <a:solidFill>
                  <a:srgbClr val="996600"/>
                </a:solidFill>
                <a:latin typeface="Arial" panose="020B0604020202020204" pitchFamily="34" charset="0"/>
              </a:rPr>
              <a:t>Calling the organizer for detailed                     information on a trade show</a:t>
            </a:r>
            <a:endParaRPr lang="en-US" altLang="zh-CN" sz="2400" dirty="0">
              <a:latin typeface="Arial" panose="020B0604020202020204" pitchFamily="34" charset="0"/>
            </a:endParaRPr>
          </a:p>
        </p:txBody>
      </p:sp>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Good morning, Mr. Davis. This is Stella from Teicheng Toys. You called me several days ago about the Toys &amp; Games Fair.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Oh, yes. Call me Chris, please. So what do you think of the fair?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We are quite interested in the fair you recommended. And we have some questions about it.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dirty="0">
                <a:latin typeface="Arial" panose="020B0604020202020204" pitchFamily="34" charset="0"/>
                <a:sym typeface="+mn-ea"/>
              </a:rPr>
              <a:t>Sure, go ahead. Please feel free to ask any question.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a:t>
            </a:r>
            <a:r>
              <a:rPr lang="en-US" altLang="zh-CN" sz="1600" u="sng" dirty="0">
                <a:latin typeface="Arial" panose="020B0604020202020204" pitchFamily="34" charset="0"/>
                <a:sym typeface="+mn-ea"/>
              </a:rPr>
              <a:t>I want to confirm some details.</a:t>
            </a:r>
            <a:r>
              <a:rPr lang="en-US" altLang="zh-CN" sz="1600" dirty="0">
                <a:latin typeface="Arial" panose="020B0604020202020204" pitchFamily="34" charset="0"/>
                <a:sym typeface="+mn-ea"/>
              </a:rPr>
              <a:t> The exhibition dates are from January 4 to 7, and the venue is Pazhou International Exhibition Center, right?</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2689224" y="682520"/>
            <a:ext cx="61309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996600"/>
                </a:solidFill>
                <a:latin typeface="Arial" panose="020B0604020202020204" pitchFamily="34" charset="0"/>
              </a:rPr>
              <a:t>    </a:t>
            </a:r>
            <a:r>
              <a:rPr lang="en-US" altLang="zh-CN" sz="2400" dirty="0">
                <a:solidFill>
                  <a:srgbClr val="996600"/>
                </a:solidFill>
                <a:latin typeface="Arial" panose="020B0604020202020204" pitchFamily="34" charset="0"/>
              </a:rPr>
              <a:t>Calling the organizer for detailed                     information on a trade show</a:t>
            </a:r>
            <a:endParaRPr lang="en-US" altLang="zh-CN" sz="2400" dirty="0">
              <a:latin typeface="Arial" panose="020B0604020202020204" pitchFamily="34" charset="0"/>
            </a:endParaRPr>
          </a:p>
        </p:txBody>
      </p:sp>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dirty="0">
                <a:latin typeface="Arial" panose="020B0604020202020204" pitchFamily="34" charset="0"/>
                <a:sym typeface="+mn-ea"/>
              </a:rPr>
              <a:t>Yes, you are right.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Would you please give me some more information about the previous fairs, such as exhibitors and visitors?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a:t>
            </a:r>
            <a:r>
              <a:rPr lang="en-US" altLang="zh-CN" sz="1600" u="sng" dirty="0">
                <a:latin typeface="Arial" panose="020B0604020202020204" pitchFamily="34" charset="0"/>
                <a:sym typeface="+mn-ea"/>
              </a:rPr>
              <a:t>We have magnetized more than 1,500 exhibitors from around the world</a:t>
            </a:r>
            <a:r>
              <a:rPr lang="en-US" altLang="zh-CN" sz="1600" dirty="0">
                <a:latin typeface="Arial" panose="020B0604020202020204" pitchFamily="34" charset="0"/>
                <a:sym typeface="+mn-ea"/>
              </a:rPr>
              <a:t> in the previous year, and attracted over 24,000 trade visitors.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That’s great!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Yes, it’s one of the largest toys and games fairs in Asia.</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2689224" y="682520"/>
            <a:ext cx="61309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996600"/>
                </a:solidFill>
                <a:latin typeface="Arial" panose="020B0604020202020204" pitchFamily="34" charset="0"/>
              </a:rPr>
              <a:t>    </a:t>
            </a:r>
            <a:r>
              <a:rPr lang="en-US" altLang="zh-CN" sz="2400" dirty="0">
                <a:solidFill>
                  <a:srgbClr val="996600"/>
                </a:solidFill>
                <a:latin typeface="Arial" panose="020B0604020202020204" pitchFamily="34" charset="0"/>
              </a:rPr>
              <a:t>Calling the organizer for detailed                     information on a trade show</a:t>
            </a:r>
            <a:endParaRPr lang="en-US" altLang="zh-CN" sz="2400" dirty="0">
              <a:latin typeface="Arial" panose="020B0604020202020204" pitchFamily="34" charset="0"/>
            </a:endParaRPr>
          </a:p>
        </p:txBody>
      </p:sp>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I see. How about the product categories?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a:t>
            </a:r>
            <a:r>
              <a:rPr lang="en-US" altLang="zh-CN" sz="1600" u="sng" dirty="0">
                <a:latin typeface="Arial" panose="020B0604020202020204" pitchFamily="34" charset="0"/>
                <a:sym typeface="+mn-ea"/>
              </a:rPr>
              <a:t>We divided products into</a:t>
            </a:r>
            <a:r>
              <a:rPr lang="en-US" altLang="zh-CN" sz="1600" dirty="0">
                <a:latin typeface="Arial" panose="020B0604020202020204" pitchFamily="34" charset="0"/>
                <a:sym typeface="+mn-ea"/>
              </a:rPr>
              <a:t> Candy Toys, Educational Toys and Games, Electronic and Remote Control Toys, Hobby Goods, Magic Items and Party Items. Brands which inspire consumer confidence are found in Brand Name Gallery, while </a:t>
            </a:r>
            <a:r>
              <a:rPr lang="en-US" altLang="zh-CN" sz="1600" u="sng" dirty="0">
                <a:latin typeface="Arial" panose="020B0604020202020204" pitchFamily="34" charset="0"/>
                <a:sym typeface="+mn-ea"/>
              </a:rPr>
              <a:t>the continued strong demand for the latest products is reflected in zones</a:t>
            </a:r>
            <a:r>
              <a:rPr lang="en-US" altLang="zh-CN" sz="1600" dirty="0">
                <a:latin typeface="Arial" panose="020B0604020202020204" pitchFamily="34" charset="0"/>
                <a:sym typeface="+mn-ea"/>
              </a:rPr>
              <a:t> such as Eco Toys, Educational Toys and Games, and Electronic and Remote Control Toys.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Thank you for your introduction. Yes, we will attend the next event. </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2689224" y="682520"/>
            <a:ext cx="61309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solidFill>
                  <a:srgbClr val="996600"/>
                </a:solidFill>
                <a:latin typeface="Arial" panose="020B0604020202020204" pitchFamily="34" charset="0"/>
              </a:rPr>
              <a:t>    </a:t>
            </a:r>
            <a:r>
              <a:rPr lang="en-US" altLang="zh-CN" sz="2400" dirty="0">
                <a:solidFill>
                  <a:srgbClr val="996600"/>
                </a:solidFill>
                <a:latin typeface="Arial" panose="020B0604020202020204" pitchFamily="34" charset="0"/>
              </a:rPr>
              <a:t>Calling the organizer for detailed                     information on a trade show</a:t>
            </a:r>
            <a:endParaRPr lang="en-US" altLang="zh-CN" sz="2400" dirty="0">
              <a:latin typeface="Arial" panose="020B0604020202020204" pitchFamily="34" charset="0"/>
            </a:endParaRPr>
          </a:p>
        </p:txBody>
      </p:sp>
      <p:sp>
        <p:nvSpPr>
          <p:cNvPr id="2" name="内容占位符 4"/>
          <p:cNvSpPr/>
          <p:nvPr/>
        </p:nvSpPr>
        <p:spPr bwMode="auto">
          <a:xfrm>
            <a:off x="676275" y="1733550"/>
            <a:ext cx="7791450" cy="264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Good. </a:t>
            </a:r>
            <a:r>
              <a:rPr lang="en-US" altLang="zh-CN" sz="1600" u="sng" dirty="0">
                <a:latin typeface="Arial" panose="020B0604020202020204" pitchFamily="34" charset="0"/>
                <a:sym typeface="+mn-ea"/>
              </a:rPr>
              <a:t>You can download the application form from our website.</a:t>
            </a:r>
            <a:r>
              <a:rPr lang="en-US" altLang="zh-CN" sz="1600" dirty="0">
                <a:latin typeface="Arial" panose="020B0604020202020204" pitchFamily="34" charset="0"/>
                <a:sym typeface="+mn-ea"/>
              </a:rPr>
              <a:t> Would you please tell me your email address or fax number? I can send you the exhibition prospectus and other materials if you need.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Thank you very much. My email address is </a:t>
            </a:r>
            <a:r>
              <a:rPr lang="en-US" altLang="zh-CN" sz="1600" i="1" dirty="0">
                <a:latin typeface="Arial" panose="020B0604020202020204" pitchFamily="34" charset="0"/>
                <a:sym typeface="+mn-ea"/>
              </a:rPr>
              <a:t>stella1000@teicheng.com</a:t>
            </a:r>
            <a:r>
              <a:rPr lang="en-US" altLang="zh-CN" sz="1600" dirty="0">
                <a:latin typeface="Arial" panose="020B0604020202020204" pitchFamily="34" charset="0"/>
                <a:sym typeface="+mn-ea"/>
              </a:rPr>
              <a:t>, and our fax is (021)35678910.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OK. I have got it. And please understand that the deadline for registration is the end of next month.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Thanks. I will visit your website and register as soon as possible.</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内容占位符 4"/>
          <p:cNvSpPr txBox="1"/>
          <p:nvPr/>
        </p:nvSpPr>
        <p:spPr bwMode="auto">
          <a:xfrm>
            <a:off x="1080000" y="2177820"/>
            <a:ext cx="7527777" cy="1907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ea typeface="宋体" panose="02010600030101010101" pitchFamily="2" charset="-122"/>
              </a:defRPr>
            </a:lvl1pPr>
            <a:lvl2pPr marL="973455" indent="-342900">
              <a:defRPr>
                <a:solidFill>
                  <a:schemeClr val="tx1"/>
                </a:solidFill>
                <a:latin typeface="Calibri" panose="020F0502020204030204" pitchFamily="34" charset="0"/>
                <a:ea typeface="宋体" panose="02010600030101010101" pitchFamily="2" charset="-122"/>
              </a:defRPr>
            </a:lvl2pPr>
            <a:lvl3pPr marL="1438275" indent="-342900">
              <a:defRPr>
                <a:solidFill>
                  <a:schemeClr val="tx1"/>
                </a:solidFill>
                <a:latin typeface="Calibri" panose="020F0502020204030204" pitchFamily="34" charset="0"/>
                <a:ea typeface="宋体" panose="02010600030101010101" pitchFamily="2" charset="-122"/>
              </a:defRPr>
            </a:lvl3pPr>
            <a:lvl4pPr marL="1846580" indent="-342900">
              <a:defRPr>
                <a:solidFill>
                  <a:schemeClr val="tx1"/>
                </a:solidFill>
                <a:latin typeface="Calibri" panose="020F0502020204030204" pitchFamily="34" charset="0"/>
                <a:ea typeface="宋体" panose="02010600030101010101" pitchFamily="2" charset="-122"/>
              </a:defRPr>
            </a:lvl4pPr>
            <a:lvl5pPr marL="2254250" indent="-342900">
              <a:defRPr>
                <a:solidFill>
                  <a:schemeClr val="tx1"/>
                </a:solidFill>
                <a:latin typeface="Calibri" panose="020F0502020204030204" pitchFamily="34" charset="0"/>
                <a:ea typeface="宋体" panose="02010600030101010101" pitchFamily="2" charset="-122"/>
              </a:defRPr>
            </a:lvl5pPr>
            <a:lvl6pPr marL="27114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1686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6258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8305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234315" indent="-234315">
              <a:lnSpc>
                <a:spcPct val="120000"/>
              </a:lnSpc>
              <a:spcBef>
                <a:spcPct val="20000"/>
              </a:spcBef>
            </a:pPr>
            <a:r>
              <a:rPr lang="en-US" altLang="zh-CN" sz="1600" dirty="0">
                <a:latin typeface="Arial" panose="020B0604020202020204" pitchFamily="34" charset="0"/>
              </a:rPr>
              <a:t>1. I want to confirm some details.</a:t>
            </a:r>
            <a:endParaRPr lang="en-US" altLang="zh-CN" sz="1600" dirty="0">
              <a:latin typeface="Arial" panose="020B0604020202020204" pitchFamily="34" charset="0"/>
            </a:endParaRPr>
          </a:p>
          <a:p>
            <a:pPr marL="234315" indent="-234315">
              <a:lnSpc>
                <a:spcPct val="120000"/>
              </a:lnSpc>
              <a:spcBef>
                <a:spcPct val="20000"/>
              </a:spcBef>
            </a:pPr>
            <a:r>
              <a:rPr lang="en-US" altLang="zh-CN" sz="1600" dirty="0">
                <a:latin typeface="Arial" panose="020B0604020202020204" pitchFamily="34" charset="0"/>
              </a:rPr>
              <a:t>2. We have magnetized more than 1,500 exhibitors from around the world…</a:t>
            </a:r>
            <a:endParaRPr lang="en-US" altLang="zh-CN" sz="1600" dirty="0">
              <a:latin typeface="Arial" panose="020B0604020202020204" pitchFamily="34" charset="0"/>
            </a:endParaRPr>
          </a:p>
          <a:p>
            <a:pPr marL="234315" indent="-234315">
              <a:lnSpc>
                <a:spcPct val="120000"/>
              </a:lnSpc>
              <a:spcBef>
                <a:spcPct val="20000"/>
              </a:spcBef>
            </a:pPr>
            <a:r>
              <a:rPr lang="en-US" altLang="zh-CN" sz="1600" dirty="0">
                <a:latin typeface="Arial" panose="020B0604020202020204" pitchFamily="34" charset="0"/>
              </a:rPr>
              <a:t>3. We divided products into…</a:t>
            </a:r>
            <a:endParaRPr lang="en-US" altLang="zh-CN" sz="1600" dirty="0">
              <a:latin typeface="Arial" panose="020B0604020202020204" pitchFamily="34" charset="0"/>
            </a:endParaRPr>
          </a:p>
          <a:p>
            <a:pPr marL="234315" indent="-234315">
              <a:lnSpc>
                <a:spcPct val="120000"/>
              </a:lnSpc>
              <a:spcBef>
                <a:spcPct val="20000"/>
              </a:spcBef>
            </a:pPr>
            <a:r>
              <a:rPr lang="en-US" altLang="zh-CN" sz="1600" dirty="0">
                <a:latin typeface="Arial" panose="020B0604020202020204" pitchFamily="34" charset="0"/>
              </a:rPr>
              <a:t>4. … the continued strong demand for the latest products is reflected in zones…</a:t>
            </a:r>
            <a:endParaRPr lang="en-US" altLang="zh-CN" sz="1600" dirty="0">
              <a:latin typeface="Arial" panose="020B0604020202020204" pitchFamily="34" charset="0"/>
            </a:endParaRPr>
          </a:p>
          <a:p>
            <a:pPr marL="234315" indent="-234315">
              <a:lnSpc>
                <a:spcPct val="120000"/>
              </a:lnSpc>
              <a:spcBef>
                <a:spcPct val="20000"/>
              </a:spcBef>
            </a:pPr>
            <a:r>
              <a:rPr lang="en-US" altLang="zh-CN" sz="1600" dirty="0">
                <a:latin typeface="Arial" panose="020B0604020202020204" pitchFamily="34" charset="0"/>
              </a:rPr>
              <a:t>5. You can download the application form from our website.</a:t>
            </a:r>
            <a:endParaRPr lang="en-US" altLang="zh-CN" sz="1600" dirty="0">
              <a:latin typeface="Arial" panose="020B0604020202020204" pitchFamily="34" charset="0"/>
            </a:endParaRPr>
          </a:p>
        </p:txBody>
      </p:sp>
      <p:sp>
        <p:nvSpPr>
          <p:cNvPr id="2" name="内容占位符 4"/>
          <p:cNvSpPr/>
          <p:nvPr/>
        </p:nvSpPr>
        <p:spPr bwMode="auto">
          <a:xfrm>
            <a:off x="971549" y="653945"/>
            <a:ext cx="807501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Calling the organizer for detailed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information on a trade show</a:t>
            </a:r>
            <a:endParaRPr lang="en-US" altLang="zh-CN" sz="2000" dirty="0">
              <a:latin typeface="Arial" panose="020B0604020202020204" pitchFamily="34" charset="0"/>
            </a:endParaRPr>
          </a:p>
        </p:txBody>
      </p:sp>
      <p:sp>
        <p:nvSpPr>
          <p:cNvPr id="3" name="内容占位符 2"/>
          <p:cNvSpPr/>
          <p:nvPr/>
        </p:nvSpPr>
        <p:spPr bwMode="auto">
          <a:xfrm>
            <a:off x="1080000" y="170478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2"/>
          <p:cNvSpPr/>
          <p:nvPr/>
        </p:nvSpPr>
        <p:spPr bwMode="auto">
          <a:xfrm>
            <a:off x="1118101" y="2236766"/>
            <a:ext cx="6954728"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Chris Davis and Stella Li and role-play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the dialog.</a:t>
            </a:r>
            <a:endParaRPr lang="en-US" altLang="zh-CN" sz="2000" dirty="0">
              <a:solidFill>
                <a:srgbClr val="0070C0"/>
              </a:solidFill>
            </a:endParaRPr>
          </a:p>
        </p:txBody>
      </p:sp>
      <p:sp>
        <p:nvSpPr>
          <p:cNvPr id="7" name="内容占位符 4"/>
          <p:cNvSpPr/>
          <p:nvPr/>
        </p:nvSpPr>
        <p:spPr bwMode="auto">
          <a:xfrm>
            <a:off x="971549" y="653945"/>
            <a:ext cx="807501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Calling the organizer for detailed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information on a trade show</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494237" y="1730323"/>
            <a:ext cx="8138006" cy="73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of Mr. Geller and Ms. </a:t>
            </a:r>
            <a:r>
              <a:rPr lang="en-US" altLang="zh-CN" sz="2000" dirty="0" err="1">
                <a:solidFill>
                  <a:srgbClr val="0070C0"/>
                </a:solidFill>
              </a:rPr>
              <a:t>Jin</a:t>
            </a:r>
            <a:r>
              <a:rPr lang="en-US" altLang="zh-CN" sz="2000" dirty="0">
                <a:solidFill>
                  <a:srgbClr val="0070C0"/>
                </a:solidFill>
              </a:rPr>
              <a:t>.</a:t>
            </a:r>
            <a:endParaRPr lang="en-US" altLang="zh-CN" sz="2000" dirty="0">
              <a:solidFill>
                <a:srgbClr val="0070C0"/>
              </a:solidFill>
            </a:endParaRPr>
          </a:p>
        </p:txBody>
      </p:sp>
      <p:sp>
        <p:nvSpPr>
          <p:cNvPr id="6" name="内容占位符 2"/>
          <p:cNvSpPr/>
          <p:nvPr/>
        </p:nvSpPr>
        <p:spPr bwMode="auto">
          <a:xfrm>
            <a:off x="494237" y="2730489"/>
            <a:ext cx="8269823" cy="1324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Douglas Geller is the Marketing Manager of a toy company, who wants to attend China </a:t>
            </a:r>
            <a:r>
              <a:rPr lang="en-US" altLang="zh-CN" sz="2000" dirty="0" err="1"/>
              <a:t>Yiwu</a:t>
            </a:r>
            <a:r>
              <a:rPr lang="en-US" altLang="zh-CN" sz="2000" dirty="0"/>
              <a:t> International Commodities Fair. Ms. </a:t>
            </a:r>
            <a:r>
              <a:rPr lang="en-US" altLang="zh-CN" sz="2000" dirty="0" err="1"/>
              <a:t>Jin</a:t>
            </a:r>
            <a:r>
              <a:rPr lang="en-US" altLang="zh-CN" sz="2000" dirty="0"/>
              <a:t> is the Secretary of the Organizing Committee of China </a:t>
            </a:r>
            <a:r>
              <a:rPr lang="en-US" altLang="zh-CN" sz="2000" dirty="0" err="1"/>
              <a:t>Yiwu</a:t>
            </a:r>
            <a:r>
              <a:rPr lang="en-US" altLang="zh-CN" sz="2000" dirty="0"/>
              <a:t> Fair. Mr. Geller makes a phone call to ask for information about the fair</a:t>
            </a:r>
            <a:r>
              <a:rPr lang="zh-CN" altLang="en-US" sz="2000" dirty="0"/>
              <a:t>。</a:t>
            </a:r>
            <a:endParaRPr lang="en-US" altLang="zh-CN" sz="2000" dirty="0"/>
          </a:p>
        </p:txBody>
      </p:sp>
      <p:sp>
        <p:nvSpPr>
          <p:cNvPr id="9" name="内容占位符 4"/>
          <p:cNvSpPr/>
          <p:nvPr/>
        </p:nvSpPr>
        <p:spPr bwMode="auto">
          <a:xfrm>
            <a:off x="971549" y="653945"/>
            <a:ext cx="807501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Calling the organizer for detailed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information on a trade show</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716497" y="1715071"/>
            <a:ext cx="8084602" cy="51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a:t>
            </a:r>
            <a:r>
              <a:rPr lang="en-US" altLang="zh-CN" sz="2000" b="1" dirty="0" err="1">
                <a:solidFill>
                  <a:srgbClr val="0070C0"/>
                </a:solidFill>
              </a:rPr>
              <a:t>Yiwu</a:t>
            </a:r>
            <a:r>
              <a:rPr lang="en-US" altLang="zh-CN" sz="2000" b="1" dirty="0">
                <a:solidFill>
                  <a:srgbClr val="0070C0"/>
                </a:solidFill>
              </a:rPr>
              <a:t> International Commodities Fair </a:t>
            </a:r>
            <a:r>
              <a:rPr lang="zh-CN" altLang="en-US" sz="2000" b="1" dirty="0">
                <a:solidFill>
                  <a:srgbClr val="0070C0"/>
                </a:solidFill>
              </a:rPr>
              <a:t>中国义乌国际小商品博览会（浙江</a:t>
            </a:r>
            <a:r>
              <a:rPr lang="en-US" altLang="zh-CN" sz="2000" b="1" dirty="0">
                <a:solidFill>
                  <a:srgbClr val="0070C0"/>
                </a:solidFill>
              </a:rPr>
              <a:t>·</a:t>
            </a:r>
            <a:r>
              <a:rPr lang="zh-CN" altLang="en-US" sz="2000" b="1" dirty="0">
                <a:solidFill>
                  <a:srgbClr val="0070C0"/>
                </a:solidFill>
              </a:rPr>
              <a:t>义乌）</a:t>
            </a:r>
            <a:endParaRPr lang="en-US" altLang="zh-CN" sz="2000" dirty="0">
              <a:solidFill>
                <a:srgbClr val="0070C0"/>
              </a:solidFill>
            </a:endParaRPr>
          </a:p>
        </p:txBody>
      </p:sp>
      <p:sp>
        <p:nvSpPr>
          <p:cNvPr id="8" name="内容占位符 2"/>
          <p:cNvSpPr/>
          <p:nvPr/>
        </p:nvSpPr>
        <p:spPr bwMode="auto">
          <a:xfrm>
            <a:off x="457200" y="2649509"/>
            <a:ext cx="8343899"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China </a:t>
            </a:r>
            <a:r>
              <a:rPr lang="en-US" altLang="zh-CN" sz="2000" dirty="0" err="1"/>
              <a:t>Yiwu</a:t>
            </a:r>
            <a:r>
              <a:rPr lang="en-US" altLang="zh-CN" sz="2000" dirty="0"/>
              <a:t> International Commodities Fair (</a:t>
            </a:r>
            <a:r>
              <a:rPr lang="en-US" altLang="zh-CN" sz="2000" dirty="0" err="1"/>
              <a:t>Yiwu</a:t>
            </a:r>
            <a:r>
              <a:rPr lang="en-US" altLang="zh-CN" sz="2000" dirty="0"/>
              <a:t> Fair) has been held since 1995, which is one of the largest, most influential and most productive commodities fairs in China. The event is approved by the State Council, and jointly hosted by the Ministry of Commerce, the People’s Government of Zhejiang Province, and other relevant authorities.    </a:t>
            </a:r>
            <a:endParaRPr lang="en-US" altLang="zh-CN" sz="2000" dirty="0"/>
          </a:p>
        </p:txBody>
      </p:sp>
      <p:sp>
        <p:nvSpPr>
          <p:cNvPr id="9" name="内容占位符 4"/>
          <p:cNvSpPr/>
          <p:nvPr/>
        </p:nvSpPr>
        <p:spPr bwMode="auto">
          <a:xfrm>
            <a:off x="971549" y="653945"/>
            <a:ext cx="807501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Calling the organizer for detailed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information on a trade show</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ea typeface="宋体" panose="02010600030101010101" pitchFamily="2" charset="-122"/>
                <a:cs typeface="+mn-cs"/>
              </a:rPr>
              <a:t>Making a Prospectus</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43075" y="981385"/>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Work in groups of four. Search the Internet on information of a trade show you are interested in. </a:t>
            </a:r>
            <a:endParaRPr lang="en-US" altLang="zh-CN" sz="1600" dirty="0"/>
          </a:p>
        </p:txBody>
      </p:sp>
      <p:sp>
        <p:nvSpPr>
          <p:cNvPr id="4" name="圆角矩形 6">
            <a:hlinkClick r:id="rId1"/>
          </p:cNvPr>
          <p:cNvSpPr>
            <a:spLocks noChangeArrowheads="1"/>
          </p:cNvSpPr>
          <p:nvPr/>
        </p:nvSpPr>
        <p:spPr bwMode="auto">
          <a:xfrm>
            <a:off x="476250" y="1114735"/>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1783309"/>
            <a:ext cx="7053263" cy="1919258"/>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Design a prospectus for the trade show above in paper form. Refer to Sample Study involving all the key elements.</a:t>
            </a:r>
            <a:endParaRPr lang="en-US" altLang="zh-CN" sz="1600" dirty="0"/>
          </a:p>
          <a:p>
            <a:pPr marL="15875" indent="-15875">
              <a:buFont typeface="Arial" panose="020B0604020202020204" pitchFamily="34" charset="0"/>
              <a:buNone/>
            </a:pPr>
            <a:r>
              <a:rPr lang="en-US" altLang="zh-CN" sz="1200" b="1" dirty="0">
                <a:solidFill>
                  <a:srgbClr val="663300"/>
                </a:solidFill>
              </a:rPr>
              <a:t>• exhibition details (date, venue, admission)</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features/advantages of the event</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categories of products</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buyers’ comments</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exhibitors’ comments</a:t>
            </a:r>
            <a:endParaRPr lang="en-US" altLang="zh-CN" sz="1200" b="1" dirty="0">
              <a:solidFill>
                <a:srgbClr val="663300"/>
              </a:solidFill>
            </a:endParaRPr>
          </a:p>
        </p:txBody>
      </p:sp>
      <p:sp>
        <p:nvSpPr>
          <p:cNvPr id="6" name="圆角矩形 6">
            <a:hlinkClick r:id="rId1"/>
          </p:cNvPr>
          <p:cNvSpPr>
            <a:spLocks noChangeArrowheads="1"/>
          </p:cNvSpPr>
          <p:nvPr/>
        </p:nvSpPr>
        <p:spPr bwMode="auto">
          <a:xfrm>
            <a:off x="476249" y="2211947"/>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
        <p:nvSpPr>
          <p:cNvPr id="9" name="Rectangle 5"/>
          <p:cNvSpPr txBox="1">
            <a:spLocks noChangeArrowheads="1"/>
          </p:cNvSpPr>
          <p:nvPr/>
        </p:nvSpPr>
        <p:spPr>
          <a:xfrm>
            <a:off x="1743075" y="3806826"/>
            <a:ext cx="7053263" cy="390416"/>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Illustrate the prospectus of your group in class next time. </a:t>
            </a:r>
            <a:endParaRPr lang="en-US" altLang="zh-CN" sz="1600" dirty="0"/>
          </a:p>
        </p:txBody>
      </p:sp>
      <p:sp>
        <p:nvSpPr>
          <p:cNvPr id="10" name="圆角矩形 6">
            <a:hlinkClick r:id="rId1"/>
          </p:cNvPr>
          <p:cNvSpPr>
            <a:spLocks noChangeArrowheads="1"/>
          </p:cNvSpPr>
          <p:nvPr/>
        </p:nvSpPr>
        <p:spPr bwMode="auto">
          <a:xfrm>
            <a:off x="438150" y="3831262"/>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
        <p:nvSpPr>
          <p:cNvPr id="7" name="Rectangle 5"/>
          <p:cNvSpPr txBox="1">
            <a:spLocks noChangeArrowheads="1"/>
          </p:cNvSpPr>
          <p:nvPr/>
        </p:nvSpPr>
        <p:spPr>
          <a:xfrm>
            <a:off x="1743075" y="4340800"/>
            <a:ext cx="7053263" cy="605951"/>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Give comments on the prospectuses designed by other groups in terms of content and creativity.</a:t>
            </a:r>
            <a:endParaRPr lang="en-US" altLang="zh-CN" sz="1600" dirty="0"/>
          </a:p>
        </p:txBody>
      </p:sp>
      <p:sp>
        <p:nvSpPr>
          <p:cNvPr id="8" name="圆角矩形 6">
            <a:hlinkClick r:id="rId1"/>
          </p:cNvPr>
          <p:cNvSpPr>
            <a:spLocks noChangeArrowheads="1"/>
          </p:cNvSpPr>
          <p:nvPr/>
        </p:nvSpPr>
        <p:spPr bwMode="auto">
          <a:xfrm>
            <a:off x="438149" y="4340800"/>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anim calcmode="lin" valueType="num">
                                      <p:cBhvr>
                                        <p:cTn id="23" dur="500" fill="hold"/>
                                        <p:tgtEl>
                                          <p:spTgt spid="5"/>
                                        </p:tgtEl>
                                        <p:attrNameLst>
                                          <p:attrName>ppt_x</p:attrName>
                                        </p:attrNameLst>
                                      </p:cBhvr>
                                      <p:tavLst>
                                        <p:tav tm="0">
                                          <p:val>
                                            <p:strVal val="#ppt_x"/>
                                          </p:val>
                                        </p:tav>
                                        <p:tav tm="100000">
                                          <p:val>
                                            <p:strVal val="#ppt_x"/>
                                          </p:val>
                                        </p:tav>
                                      </p:tavLst>
                                    </p:anim>
                                    <p:anim calcmode="lin" valueType="num">
                                      <p:cBhvr>
                                        <p:cTn id="24"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anim calcmode="lin" valueType="num">
                                      <p:cBhvr>
                                        <p:cTn id="45" dur="500" fill="hold"/>
                                        <p:tgtEl>
                                          <p:spTgt spid="7"/>
                                        </p:tgtEl>
                                        <p:attrNameLst>
                                          <p:attrName>ppt_x</p:attrName>
                                        </p:attrNameLst>
                                      </p:cBhvr>
                                      <p:tavLst>
                                        <p:tav tm="0">
                                          <p:val>
                                            <p:strVal val="#ppt_x"/>
                                          </p:val>
                                        </p:tav>
                                        <p:tav tm="100000">
                                          <p:val>
                                            <p:strVal val="#ppt_x"/>
                                          </p:val>
                                        </p:tav>
                                      </p:tavLst>
                                    </p:anim>
                                    <p:anim calcmode="lin" valueType="num">
                                      <p:cBhvr>
                                        <p:cTn id="4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9" grpId="0" animBg="1"/>
      <p:bldP spid="10" grpId="0" animBg="1"/>
      <p:bldP spid="7" grpId="0" animBg="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Click="0" advTm="0">
        <p:cut/>
      </p:transition>
    </mc:Choice>
    <mc:Fallback>
      <p:transition advClick="0" advTm="0">
        <p:cut/>
      </p:transition>
    </mc:Fallback>
  </mc:AlternateContent>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31895</Words>
  <Application>WPS 演示</Application>
  <PresentationFormat>全屏显示(16:9)</PresentationFormat>
  <Paragraphs>783</Paragraphs>
  <Slides>69</Slides>
  <Notes>2</Notes>
  <HiddenSlides>0</HiddenSlides>
  <MMClips>3</MMClips>
  <ScaleCrop>false</ScaleCrop>
  <HeadingPairs>
    <vt:vector size="6" baseType="variant">
      <vt:variant>
        <vt:lpstr>已用的字体</vt:lpstr>
      </vt:variant>
      <vt:variant>
        <vt:i4>19</vt:i4>
      </vt:variant>
      <vt:variant>
        <vt:lpstr>主题</vt:lpstr>
      </vt:variant>
      <vt:variant>
        <vt:i4>5</vt:i4>
      </vt:variant>
      <vt:variant>
        <vt:lpstr>幻灯片标题</vt:lpstr>
      </vt:variant>
      <vt:variant>
        <vt:i4>69</vt:i4>
      </vt:variant>
    </vt:vector>
  </HeadingPairs>
  <TitlesOfParts>
    <vt:vector size="93" baseType="lpstr">
      <vt:lpstr>Arial</vt:lpstr>
      <vt:lpstr>宋体</vt:lpstr>
      <vt:lpstr>Wingdings</vt:lpstr>
      <vt:lpstr>Wingdings 2</vt:lpstr>
      <vt:lpstr>Arial Black</vt:lpstr>
      <vt:lpstr>UUS UN INCHIKE</vt:lpstr>
      <vt:lpstr>Segoe Print</vt:lpstr>
      <vt:lpstr>微软雅黑</vt:lpstr>
      <vt:lpstr>Calibri</vt:lpstr>
      <vt:lpstr>Franklin Gothic Medium</vt:lpstr>
      <vt:lpstr>Arial Unicode MS</vt:lpstr>
      <vt:lpstr>Calibri Light</vt:lpstr>
      <vt:lpstr>Calibri</vt:lpstr>
      <vt:lpstr>Times New Roman</vt:lpstr>
      <vt:lpstr>Impact</vt:lpstr>
      <vt:lpstr>华康俪金黑W8</vt:lpstr>
      <vt:lpstr>等线</vt:lpstr>
      <vt:lpstr>等线 Light</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812</cp:revision>
  <dcterms:created xsi:type="dcterms:W3CDTF">2014-07-15T12:53:00Z</dcterms:created>
  <dcterms:modified xsi:type="dcterms:W3CDTF">2026-03-27T07:11:56Z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88FED501F2664827828996CB0A3330B4_12</vt:lpwstr>
  </property>
  <property fmtid="{D5CDD505-2E9C-101B-9397-08002B2CF9AE}" pid="3" name="KSOProductBuildVer">
    <vt:lpwstr>2052-12.1.0.23542</vt:lpwstr>
  </property>
</Properties>
</file>