
<file path=[Content_Types].xml><?xml version="1.0" encoding="utf-8"?>
<Types xmlns="http://schemas.openxmlformats.org/package/2006/content-types">
  <Default Extension="jpeg" ContentType="image/jpeg"/>
  <Default Extension="JPG" ContentType="image/.jpg"/>
  <Default Extension="png" ContentType="image/png"/>
  <Default Extension="mp4" ContentType="video/mp4"/>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Lst>
  <p:notesMasterIdLst>
    <p:notesMasterId r:id="rId43"/>
  </p:notesMasterIdLst>
  <p:handoutMasterIdLst>
    <p:handoutMasterId r:id="rId73"/>
  </p:handoutMasterIdLst>
  <p:sldIdLst>
    <p:sldId id="487" r:id="rId7"/>
    <p:sldId id="488" r:id="rId8"/>
    <p:sldId id="438" r:id="rId9"/>
    <p:sldId id="502" r:id="rId10"/>
    <p:sldId id="504" r:id="rId11"/>
    <p:sldId id="508" r:id="rId12"/>
    <p:sldId id="492" r:id="rId13"/>
    <p:sldId id="509" r:id="rId14"/>
    <p:sldId id="313" r:id="rId15"/>
    <p:sldId id="314" r:id="rId16"/>
    <p:sldId id="315" r:id="rId17"/>
    <p:sldId id="330" r:id="rId18"/>
    <p:sldId id="332" r:id="rId19"/>
    <p:sldId id="510" r:id="rId20"/>
    <p:sldId id="261" r:id="rId21"/>
    <p:sldId id="316" r:id="rId22"/>
    <p:sldId id="497" r:id="rId23"/>
    <p:sldId id="512" r:id="rId24"/>
    <p:sldId id="498" r:id="rId25"/>
    <p:sldId id="270" r:id="rId26"/>
    <p:sldId id="272" r:id="rId27"/>
    <p:sldId id="524" r:id="rId28"/>
    <p:sldId id="525" r:id="rId29"/>
    <p:sldId id="453" r:id="rId30"/>
    <p:sldId id="455" r:id="rId31"/>
    <p:sldId id="454" r:id="rId32"/>
    <p:sldId id="500" r:id="rId33"/>
    <p:sldId id="280" r:id="rId34"/>
    <p:sldId id="514" r:id="rId35"/>
    <p:sldId id="556" r:id="rId36"/>
    <p:sldId id="557" r:id="rId37"/>
    <p:sldId id="558" r:id="rId38"/>
    <p:sldId id="516" r:id="rId39"/>
    <p:sldId id="283" r:id="rId40"/>
    <p:sldId id="468" r:id="rId41"/>
    <p:sldId id="423" r:id="rId42"/>
    <p:sldId id="469" r:id="rId44"/>
    <p:sldId id="471" r:id="rId45"/>
    <p:sldId id="293" r:id="rId46"/>
    <p:sldId id="560" r:id="rId47"/>
    <p:sldId id="561" r:id="rId48"/>
    <p:sldId id="559" r:id="rId49"/>
    <p:sldId id="519" r:id="rId50"/>
    <p:sldId id="518" r:id="rId51"/>
    <p:sldId id="296" r:id="rId52"/>
    <p:sldId id="520" r:id="rId53"/>
    <p:sldId id="521" r:id="rId54"/>
    <p:sldId id="477" r:id="rId55"/>
    <p:sldId id="482" r:id="rId56"/>
    <p:sldId id="562" r:id="rId57"/>
    <p:sldId id="563" r:id="rId58"/>
    <p:sldId id="564" r:id="rId59"/>
    <p:sldId id="318" r:id="rId60"/>
    <p:sldId id="328" r:id="rId61"/>
    <p:sldId id="326" r:id="rId62"/>
    <p:sldId id="327" r:id="rId63"/>
    <p:sldId id="522" r:id="rId64"/>
    <p:sldId id="566" r:id="rId65"/>
    <p:sldId id="567" r:id="rId66"/>
    <p:sldId id="565" r:id="rId67"/>
    <p:sldId id="321" r:id="rId68"/>
    <p:sldId id="480" r:id="rId69"/>
    <p:sldId id="507" r:id="rId70"/>
    <p:sldId id="470" r:id="rId71"/>
    <p:sldId id="311" r:id="rId72"/>
  </p:sldIdLst>
  <p:sldSz cx="9144000" cy="5143500" type="screen16x9"/>
  <p:notesSz cx="6858000" cy="9144000"/>
  <p:custDataLst>
    <p:tags r:id="rId77"/>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21"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70C0"/>
    <a:srgbClr val="F2ECE2"/>
    <a:srgbClr val="CEB68E"/>
    <a:srgbClr val="03B9B4"/>
    <a:srgbClr val="D6EEED"/>
    <a:srgbClr val="745C34"/>
    <a:srgbClr val="028EC9"/>
    <a:srgbClr val="EBF7FF"/>
    <a:srgbClr val="FF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49" autoAdjust="0"/>
    <p:restoredTop sz="94660" autoAdjust="0"/>
  </p:normalViewPr>
  <p:slideViewPr>
    <p:cSldViewPr snapToGrid="0" showGuides="1">
      <p:cViewPr varScale="1">
        <p:scale>
          <a:sx n="111" d="100"/>
          <a:sy n="111" d="100"/>
        </p:scale>
        <p:origin x="485" y="82"/>
      </p:cViewPr>
      <p:guideLst>
        <p:guide orient="horz" pos="3521"/>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57" d="100"/>
          <a:sy n="57" d="100"/>
        </p:scale>
        <p:origin x="2500" y="14"/>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3.xml"/><Relationship Id="rId8" Type="http://schemas.openxmlformats.org/officeDocument/2006/relationships/slide" Target="slides/slide2.xml"/><Relationship Id="rId77" Type="http://schemas.openxmlformats.org/officeDocument/2006/relationships/tags" Target="tags/tag1.xml"/><Relationship Id="rId76" Type="http://schemas.openxmlformats.org/officeDocument/2006/relationships/tableStyles" Target="tableStyles.xml"/><Relationship Id="rId75" Type="http://schemas.openxmlformats.org/officeDocument/2006/relationships/viewProps" Target="viewProps.xml"/><Relationship Id="rId74" Type="http://schemas.openxmlformats.org/officeDocument/2006/relationships/presProps" Target="presProps.xml"/><Relationship Id="rId73" Type="http://schemas.openxmlformats.org/officeDocument/2006/relationships/handoutMaster" Target="handoutMasters/handoutMaster1.xml"/><Relationship Id="rId72" Type="http://schemas.openxmlformats.org/officeDocument/2006/relationships/slide" Target="slides/slide65.xml"/><Relationship Id="rId71" Type="http://schemas.openxmlformats.org/officeDocument/2006/relationships/slide" Target="slides/slide64.xml"/><Relationship Id="rId70" Type="http://schemas.openxmlformats.org/officeDocument/2006/relationships/slide" Target="slides/slide63.xml"/><Relationship Id="rId7" Type="http://schemas.openxmlformats.org/officeDocument/2006/relationships/slide" Target="slides/slide1.xml"/><Relationship Id="rId69" Type="http://schemas.openxmlformats.org/officeDocument/2006/relationships/slide" Target="slides/slide62.xml"/><Relationship Id="rId68" Type="http://schemas.openxmlformats.org/officeDocument/2006/relationships/slide" Target="slides/slide61.xml"/><Relationship Id="rId67" Type="http://schemas.openxmlformats.org/officeDocument/2006/relationships/slide" Target="slides/slide60.xml"/><Relationship Id="rId66" Type="http://schemas.openxmlformats.org/officeDocument/2006/relationships/slide" Target="slides/slide59.xml"/><Relationship Id="rId65" Type="http://schemas.openxmlformats.org/officeDocument/2006/relationships/slide" Target="slides/slide58.xml"/><Relationship Id="rId64" Type="http://schemas.openxmlformats.org/officeDocument/2006/relationships/slide" Target="slides/slide57.xml"/><Relationship Id="rId63" Type="http://schemas.openxmlformats.org/officeDocument/2006/relationships/slide" Target="slides/slide56.xml"/><Relationship Id="rId62" Type="http://schemas.openxmlformats.org/officeDocument/2006/relationships/slide" Target="slides/slide55.xml"/><Relationship Id="rId61" Type="http://schemas.openxmlformats.org/officeDocument/2006/relationships/slide" Target="slides/slide54.xml"/><Relationship Id="rId60" Type="http://schemas.openxmlformats.org/officeDocument/2006/relationships/slide" Target="slides/slide53.xml"/><Relationship Id="rId6" Type="http://schemas.openxmlformats.org/officeDocument/2006/relationships/slideMaster" Target="slideMasters/slideMaster5.xml"/><Relationship Id="rId59" Type="http://schemas.openxmlformats.org/officeDocument/2006/relationships/slide" Target="slides/slide52.xml"/><Relationship Id="rId58" Type="http://schemas.openxmlformats.org/officeDocument/2006/relationships/slide" Target="slides/slide51.xml"/><Relationship Id="rId57" Type="http://schemas.openxmlformats.org/officeDocument/2006/relationships/slide" Target="slides/slide50.xml"/><Relationship Id="rId56" Type="http://schemas.openxmlformats.org/officeDocument/2006/relationships/slide" Target="slides/slide49.xml"/><Relationship Id="rId55" Type="http://schemas.openxmlformats.org/officeDocument/2006/relationships/slide" Target="slides/slide48.xml"/><Relationship Id="rId54" Type="http://schemas.openxmlformats.org/officeDocument/2006/relationships/slide" Target="slides/slide47.xml"/><Relationship Id="rId53" Type="http://schemas.openxmlformats.org/officeDocument/2006/relationships/slide" Target="slides/slide46.xml"/><Relationship Id="rId52" Type="http://schemas.openxmlformats.org/officeDocument/2006/relationships/slide" Target="slides/slide45.xml"/><Relationship Id="rId51" Type="http://schemas.openxmlformats.org/officeDocument/2006/relationships/slide" Target="slides/slide44.xml"/><Relationship Id="rId50" Type="http://schemas.openxmlformats.org/officeDocument/2006/relationships/slide" Target="slides/slide43.xml"/><Relationship Id="rId5" Type="http://schemas.openxmlformats.org/officeDocument/2006/relationships/slideMaster" Target="slideMasters/slideMaster4.xml"/><Relationship Id="rId49" Type="http://schemas.openxmlformats.org/officeDocument/2006/relationships/slide" Target="slides/slide42.xml"/><Relationship Id="rId48" Type="http://schemas.openxmlformats.org/officeDocument/2006/relationships/slide" Target="slides/slide41.xml"/><Relationship Id="rId47" Type="http://schemas.openxmlformats.org/officeDocument/2006/relationships/slide" Target="slides/slide40.xml"/><Relationship Id="rId46" Type="http://schemas.openxmlformats.org/officeDocument/2006/relationships/slide" Target="slides/slide39.xml"/><Relationship Id="rId45" Type="http://schemas.openxmlformats.org/officeDocument/2006/relationships/slide" Target="slides/slide38.xml"/><Relationship Id="rId44" Type="http://schemas.openxmlformats.org/officeDocument/2006/relationships/slide" Target="slides/slide37.xml"/><Relationship Id="rId43" Type="http://schemas.openxmlformats.org/officeDocument/2006/relationships/notesMaster" Target="notesMasters/notesMaster1.xml"/><Relationship Id="rId42" Type="http://schemas.openxmlformats.org/officeDocument/2006/relationships/slide" Target="slides/slide36.xml"/><Relationship Id="rId41" Type="http://schemas.openxmlformats.org/officeDocument/2006/relationships/slide" Target="slides/slide35.xml"/><Relationship Id="rId40" Type="http://schemas.openxmlformats.org/officeDocument/2006/relationships/slide" Target="slides/slide34.xml"/><Relationship Id="rId4" Type="http://schemas.openxmlformats.org/officeDocument/2006/relationships/slideMaster" Target="slideMasters/slideMaster3.xml"/><Relationship Id="rId39" Type="http://schemas.openxmlformats.org/officeDocument/2006/relationships/slide" Target="slides/slide33.xml"/><Relationship Id="rId38" Type="http://schemas.openxmlformats.org/officeDocument/2006/relationships/slide" Target="slides/slide32.xml"/><Relationship Id="rId37" Type="http://schemas.openxmlformats.org/officeDocument/2006/relationships/slide" Target="slides/slide31.xml"/><Relationship Id="rId36" Type="http://schemas.openxmlformats.org/officeDocument/2006/relationships/slide" Target="slides/slide30.xml"/><Relationship Id="rId35" Type="http://schemas.openxmlformats.org/officeDocument/2006/relationships/slide" Target="slides/slide29.xml"/><Relationship Id="rId34" Type="http://schemas.openxmlformats.org/officeDocument/2006/relationships/slide" Target="slides/slide28.xml"/><Relationship Id="rId33" Type="http://schemas.openxmlformats.org/officeDocument/2006/relationships/slide" Target="slides/slide27.xml"/><Relationship Id="rId32" Type="http://schemas.openxmlformats.org/officeDocument/2006/relationships/slide" Target="slides/slide26.xml"/><Relationship Id="rId31" Type="http://schemas.openxmlformats.org/officeDocument/2006/relationships/slide" Target="slides/slide25.xml"/><Relationship Id="rId30" Type="http://schemas.openxmlformats.org/officeDocument/2006/relationships/slide" Target="slides/slide24.xml"/><Relationship Id="rId3" Type="http://schemas.openxmlformats.org/officeDocument/2006/relationships/slideMaster" Target="slideMasters/slideMaster2.xml"/><Relationship Id="rId29" Type="http://schemas.openxmlformats.org/officeDocument/2006/relationships/slide" Target="slides/slide23.xml"/><Relationship Id="rId28" Type="http://schemas.openxmlformats.org/officeDocument/2006/relationships/slide" Target="slides/slide22.xml"/><Relationship Id="rId27" Type="http://schemas.openxmlformats.org/officeDocument/2006/relationships/slide" Target="slides/slide21.xml"/><Relationship Id="rId26" Type="http://schemas.openxmlformats.org/officeDocument/2006/relationships/slide" Target="slides/slide20.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AEEF2-3F52-46ED-8108-B622FD7B68B7}"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23C180A-DCFA-454F-8429-334EC574AF3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54B8A4-21AC-4020-BA60-861D53E16876}"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AAF762-52F3-4512-B16B-1F6F197A993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0DEAE63-D6C4-437F-B8DA-DA689F991AA7}" type="slidenum">
              <a:rPr lang="zh-CN" altLang="en-US" smtClean="0"/>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AAF762-52F3-4512-B16B-1F6F197A9938}"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9" Type="http://schemas.openxmlformats.org/officeDocument/2006/relationships/image" Target="../media/image10.jpeg"/><Relationship Id="rId8" Type="http://schemas.openxmlformats.org/officeDocument/2006/relationships/image" Target="../media/image9.jpeg"/><Relationship Id="rId7" Type="http://schemas.openxmlformats.org/officeDocument/2006/relationships/image" Target="../media/image8.jpeg"/><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 Id="rId3" Type="http://schemas.openxmlformats.org/officeDocument/2006/relationships/image" Target="../media/image4.jpeg"/><Relationship Id="rId2" Type="http://schemas.openxmlformats.org/officeDocument/2006/relationships/image" Target="../media/image3.png"/><Relationship Id="rId10" Type="http://schemas.openxmlformats.org/officeDocument/2006/relationships/image" Target="../media/image11.png"/><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4" Type="http://schemas.openxmlformats.org/officeDocument/2006/relationships/hyperlink" Target="file:///H:\&#20250;&#23637;&#33521;&#35821;PPT\Unit%201%20Preparations%20for%20Exhibitions.mp3" TargetMode="External"/><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BB94658-5EC5-47C9-934F-6BCCDF9058B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0A0D72E-31D7-44CA-9D70-885526B84012}"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25FF9261-7B12-4B85-8D21-27AADB6DEF0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85ECB2E-BF58-48CB-A07D-F8B1C933F7CE}"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B8C0B4AD-334A-466E-8B81-F673FBC2EDB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3CCA19B-E562-49F5-BE03-58693EFFCFE9}" type="slidenum">
              <a:rPr lang="zh-CN" altLang="en-US" smtClean="0"/>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dirty="0"/>
              <a:t>单击此处编辑母版文本样式</a:t>
            </a:r>
            <a:endParaRPr lang="zh-CN" altLang="en-US" dirty="0"/>
          </a:p>
          <a:p>
            <a:pPr lvl="1"/>
            <a:r>
              <a:rPr lang="zh-CN" altLang="en-US" dirty="0"/>
              <a:t>二级</a:t>
            </a:r>
            <a:endParaRPr lang="zh-CN" altLang="en-US" dirty="0"/>
          </a:p>
          <a:p>
            <a:pPr lvl="2"/>
            <a:r>
              <a:rPr lang="zh-CN" altLang="en-US" dirty="0"/>
              <a:t>三级</a:t>
            </a:r>
            <a:endParaRPr lang="zh-CN" altLang="en-US" dirty="0"/>
          </a:p>
          <a:p>
            <a:pPr lvl="3"/>
            <a:r>
              <a:rPr lang="zh-CN" altLang="en-US" dirty="0"/>
              <a:t>四级</a:t>
            </a:r>
            <a:endParaRPr lang="zh-CN" altLang="en-US" dirty="0"/>
          </a:p>
          <a:p>
            <a:pPr lvl="4"/>
            <a:r>
              <a:rPr lang="zh-CN" altLang="en-US" dirty="0"/>
              <a:t>五级</a:t>
            </a:r>
            <a:endParaRPr lang="zh-CN" altLang="en-US" dirty="0"/>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630238" y="1879600"/>
            <a:ext cx="3868737"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29150" y="1879600"/>
            <a:ext cx="3887788" cy="276225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C7B6242-DBE3-4A6A-94F7-CC57CA54C72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E7D2276-246C-4AC1-842C-264C41A6DAC6}" type="slidenum">
              <a:rPr lang="zh-CN" altLang="en-US" smtClean="0"/>
            </a:fld>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3398"/>
            <a:ext cx="6858000" cy="1790700"/>
          </a:xfrm>
        </p:spPr>
        <p:txBody>
          <a:bodyPr anchor="b">
            <a:normAutofit/>
          </a:bodyPr>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4317"/>
            <a:ext cx="7886700" cy="2138406"/>
          </a:xfrm>
        </p:spPr>
        <p:txBody>
          <a:bodyPr anchor="b">
            <a:normAutofit/>
          </a:bodyPr>
          <a:lstStyle>
            <a:lvl1pPr>
              <a:defRPr sz="45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14475"/>
            <a:ext cx="7886700" cy="1125140"/>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5A61015F-7CC6-4D0A-9D87-873EA4C304CC}"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33845"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629150" y="1371600"/>
            <a:ext cx="3886200" cy="3263503"/>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261388"/>
            <a:ext cx="3867150" cy="619274"/>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633845" y="1880663"/>
            <a:ext cx="3867150"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4629150" y="1261388"/>
            <a:ext cx="3886201" cy="619274"/>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4629150" y="1880663"/>
            <a:ext cx="3886201" cy="2760394"/>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D789574A-8875-45EF-8EA2-3CAA0F7ABC4C}" type="datetimeFigureOut">
              <a:rPr lang="en-US" smtClean="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EF4D4C-5367-4C26-9E2B-D8088D7FCA81}" type="datetimeFigureOut">
              <a:rPr lang="en-US" smtClean="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fld>
            <a:endParaRPr lang="en-US" dirty="0"/>
          </a:p>
        </p:txBody>
      </p:sp>
      <p:sp>
        <p:nvSpPr>
          <p:cNvPr id="6" name="Title 5"/>
          <p:cNvSpPr>
            <a:spLocks noGrp="1"/>
          </p:cNvSpPr>
          <p:nvPr>
            <p:ph type="title"/>
          </p:nvPr>
        </p:nvSpPr>
        <p:spPr/>
        <p:txBody>
          <a:bodyPr/>
          <a:lstStyle/>
          <a:p>
            <a:r>
              <a:rPr lang="zh-CN" altLang="en-US"/>
              <a:t>单击此处编辑母版标题样式</a:t>
            </a:r>
            <a:endParaRPr lang="en-US"/>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Oragnizer's diary">
    <p:spTree>
      <p:nvGrpSpPr>
        <p:cNvPr id="1" name=""/>
        <p:cNvGrpSpPr/>
        <p:nvPr/>
      </p:nvGrpSpPr>
      <p:grpSpPr>
        <a:xfrm>
          <a:off x="0" y="0"/>
          <a:ext cx="0" cy="0"/>
          <a:chOff x="0" y="0"/>
          <a:chExt cx="0" cy="0"/>
        </a:xfrm>
      </p:grpSpPr>
      <p:sp>
        <p:nvSpPr>
          <p:cNvPr id="5" name="矩形 4"/>
          <p:cNvSpPr/>
          <p:nvPr userDrawn="1"/>
        </p:nvSpPr>
        <p:spPr>
          <a:xfrm>
            <a:off x="2176090" y="4125630"/>
            <a:ext cx="5169428"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Organizer’s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pic>
        <p:nvPicPr>
          <p:cNvPr id="6" name="图片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3203510"/>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sp>
        <p:nvSpPr>
          <p:cNvPr id="7" name="椭圆 6"/>
          <p:cNvSpPr/>
          <p:nvPr userDrawn="1"/>
        </p:nvSpPr>
        <p:spPr>
          <a:xfrm>
            <a:off x="3638730" y="1992509"/>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1</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8" name="TextBox 61"/>
          <p:cNvSpPr txBox="1"/>
          <p:nvPr userDrawn="1"/>
        </p:nvSpPr>
        <p:spPr>
          <a:xfrm>
            <a:off x="7345518" y="2794974"/>
            <a:ext cx="1313180"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深圳国际会展中心</a:t>
            </a:r>
            <a:endParaRPr lang="en-US" altLang="zh-CN" sz="1100" b="1" dirty="0">
              <a:latin typeface="+mj-ea"/>
            </a:endParaRPr>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Exhibitor's diary">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9143999" cy="3144396"/>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sp>
        <p:nvSpPr>
          <p:cNvPr id="4" name="椭圆 3"/>
          <p:cNvSpPr/>
          <p:nvPr userDrawn="1"/>
        </p:nvSpPr>
        <p:spPr>
          <a:xfrm>
            <a:off x="3638730" y="2198628"/>
            <a:ext cx="1866540" cy="1866540"/>
          </a:xfrm>
          <a:prstGeom prst="ellipse">
            <a:avLst/>
          </a:prstGeom>
          <a:gradFill flip="none" rotWithShape="1">
            <a:gsLst>
              <a:gs pos="0">
                <a:schemeClr val="bg1"/>
              </a:gs>
              <a:gs pos="100000">
                <a:srgbClr val="C8C8C8"/>
              </a:gs>
            </a:gsLst>
            <a:lin ang="19800000" scaled="0"/>
            <a:tileRect/>
          </a:gradFill>
          <a:ln w="12700">
            <a:gradFill flip="none" rotWithShape="1">
              <a:gsLst>
                <a:gs pos="53000">
                  <a:schemeClr val="bg1">
                    <a:alpha val="90000"/>
                  </a:schemeClr>
                </a:gs>
                <a:gs pos="100000">
                  <a:schemeClr val="tx1">
                    <a:lumMod val="50000"/>
                    <a:lumOff val="50000"/>
                  </a:schemeClr>
                </a:gs>
              </a:gsLst>
              <a:lin ang="7200000" scaled="0"/>
              <a:tileRect/>
            </a:gradFill>
          </a:ln>
          <a:effectLst>
            <a:outerShdw blurRad="482600" dist="203200" dir="8100000" algn="tr"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noAutofit/>
          </a:bodyPr>
          <a:lstStyle/>
          <a:p>
            <a:pPr algn="ctr" eaLnBrk="0" fontAlgn="base" hangingPunct="0">
              <a:spcBef>
                <a:spcPct val="0"/>
              </a:spcBef>
              <a:spcAft>
                <a:spcPct val="0"/>
              </a:spcAft>
              <a:buFont typeface="Arial" panose="020B0604020202020204" pitchFamily="34" charset="0"/>
            </a:pPr>
            <a:r>
              <a:rPr lang="en-US" altLang="zh-CN" sz="8000" b="1" dirty="0">
                <a:solidFill>
                  <a:srgbClr val="028EC9"/>
                </a:solidFill>
                <a:latin typeface="微软雅黑" panose="020B0503020204020204" pitchFamily="34" charset="-122"/>
                <a:ea typeface="微软雅黑" panose="020B0503020204020204" pitchFamily="34" charset="-122"/>
              </a:rPr>
              <a:t>2</a:t>
            </a:r>
            <a:endParaRPr lang="zh-CN" altLang="en-US" sz="8000" b="1" dirty="0">
              <a:solidFill>
                <a:srgbClr val="028EC9"/>
              </a:solidFill>
              <a:latin typeface="微软雅黑" panose="020B0503020204020204" pitchFamily="34" charset="-122"/>
              <a:ea typeface="微软雅黑" panose="020B0503020204020204" pitchFamily="34" charset="-122"/>
            </a:endParaRPr>
          </a:p>
        </p:txBody>
      </p:sp>
      <p:sp>
        <p:nvSpPr>
          <p:cNvPr id="5" name="TextBox 61"/>
          <p:cNvSpPr txBox="1"/>
          <p:nvPr userDrawn="1"/>
        </p:nvSpPr>
        <p:spPr>
          <a:xfrm>
            <a:off x="7395524" y="2762367"/>
            <a:ext cx="1595309" cy="26161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zh-CN" altLang="en-US" sz="1100" b="1" dirty="0">
                <a:latin typeface="+mj-ea"/>
              </a:rPr>
              <a:t>国家会展中心（上海）</a:t>
            </a:r>
            <a:endParaRPr lang="en-US" altLang="zh-CN" sz="1100" b="1" dirty="0">
              <a:latin typeface="+mj-ea"/>
            </a:endParaRPr>
          </a:p>
        </p:txBody>
      </p:sp>
      <p:sp>
        <p:nvSpPr>
          <p:cNvPr id="6" name="矩形 5"/>
          <p:cNvSpPr/>
          <p:nvPr userDrawn="1"/>
        </p:nvSpPr>
        <p:spPr>
          <a:xfrm>
            <a:off x="2104034" y="4313022"/>
            <a:ext cx="5008551" cy="646331"/>
          </a:xfrm>
          <a:prstGeom prst="rect">
            <a:avLst/>
          </a:prstGeom>
        </p:spPr>
        <p:txBody>
          <a:bodyPr wrap="none">
            <a:spAutoFit/>
          </a:bodyPr>
          <a:lstStyle/>
          <a:p>
            <a:pPr>
              <a:defRPr/>
            </a:pPr>
            <a:r>
              <a:rPr lang="en-US" altLang="zh-CN" sz="3600" b="1" spc="300" dirty="0">
                <a:solidFill>
                  <a:srgbClr val="028EC9"/>
                </a:solidFill>
                <a:latin typeface="Arial Black" panose="020B0A04020102020204" pitchFamily="34" charset="0"/>
                <a:cs typeface="UUS UN INCHIKE" panose="02020603070505020304" pitchFamily="18" charset="0"/>
                <a:sym typeface="+mn-lt"/>
              </a:rPr>
              <a:t>Exhibitor’s Diary</a:t>
            </a:r>
            <a:endParaRPr lang="zh-CN" altLang="en-US" sz="3600" b="1" spc="300" dirty="0">
              <a:solidFill>
                <a:srgbClr val="028EC9"/>
              </a:solidFill>
              <a:latin typeface="Arial Black" panose="020B0A04020102020204" pitchFamily="34" charset="0"/>
              <a:cs typeface="UUS UN INCHIKE" panose="02020603070505020304" pitchFamily="18" charset="0"/>
              <a:sym typeface="+mn-lt"/>
            </a:endParaRPr>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48"/>
          </a:xfrm>
        </p:spPr>
        <p:txBody>
          <a:bodyPr anchor="b">
            <a:normAutofit/>
          </a:bodyPr>
          <a:lstStyle>
            <a:lvl1pPr>
              <a:defRPr sz="2400" b="0"/>
            </a:lvl1pPr>
          </a:lstStyle>
          <a:p>
            <a:r>
              <a:rPr lang="zh-CN" altLang="en-US"/>
              <a:t>单击此处编辑母版标题样式</a:t>
            </a:r>
            <a:endParaRPr lang="en-US" dirty="0"/>
          </a:p>
        </p:txBody>
      </p:sp>
      <p:sp>
        <p:nvSpPr>
          <p:cNvPr id="3" name="Content Placeholder 2"/>
          <p:cNvSpPr>
            <a:spLocks noGrp="1"/>
          </p:cNvSpPr>
          <p:nvPr>
            <p:ph idx="1"/>
          </p:nvPr>
        </p:nvSpPr>
        <p:spPr>
          <a:xfrm>
            <a:off x="3886200" y="742950"/>
            <a:ext cx="4629150" cy="36576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630936" y="1543049"/>
            <a:ext cx="2948940" cy="28575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05C68B11-C5A8-448C-8CE9-B1A273C79CFC}"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30936" y="342900"/>
            <a:ext cx="2948940" cy="1200150"/>
          </a:xfrm>
        </p:spPr>
        <p:txBody>
          <a:bodyPr anchor="b">
            <a:normAutofit/>
          </a:bodyPr>
          <a:lstStyle>
            <a:lvl1pPr>
              <a:defRPr sz="24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3886200" y="742950"/>
            <a:ext cx="4629150" cy="36576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30936" y="1543050"/>
            <a:ext cx="2948940" cy="28575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7616CA0-919D-4A49-9C8A-62FDFB3A5183}" type="datetimeFigureOut">
              <a:rPr lang="en-US" smtClean="0"/>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0271"/>
            <a:ext cx="1971675" cy="4358879"/>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628650" y="270272"/>
            <a:ext cx="5800725" cy="435887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2A4AFB99-0EAB-4182-AFF8-E214C82A68F6}" type="datetimeFigureOut">
              <a:rPr lang="en-US" smtClean="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Front page">
    <p:spTree>
      <p:nvGrpSpPr>
        <p:cNvPr id="1" name=""/>
        <p:cNvGrpSpPr/>
        <p:nvPr/>
      </p:nvGrpSpPr>
      <p:grpSpPr>
        <a:xfrm>
          <a:off x="0" y="0"/>
          <a:ext cx="0" cy="0"/>
          <a:chOff x="0" y="0"/>
          <a:chExt cx="0" cy="0"/>
        </a:xfrm>
      </p:grpSpPr>
      <p:sp>
        <p:nvSpPr>
          <p:cNvPr id="11" name="圆角矩形 30"/>
          <p:cNvSpPr/>
          <p:nvPr userDrawn="1"/>
        </p:nvSpPr>
        <p:spPr>
          <a:xfrm>
            <a:off x="2559953" y="2791415"/>
            <a:ext cx="2200275" cy="387946"/>
          </a:xfrm>
          <a:prstGeom prst="roundRect">
            <a:avLst>
              <a:gd name="adj" fmla="val 42270"/>
            </a:avLst>
          </a:prstGeom>
          <a:solidFill>
            <a:srgbClr val="0070C0"/>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2" name="直接连接符 1"/>
          <p:cNvCxnSpPr/>
          <p:nvPr userDrawn="1"/>
        </p:nvCxnSpPr>
        <p:spPr>
          <a:xfrm flipV="1">
            <a:off x="1063270" y="3682897"/>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3" name="TextBox 10"/>
          <p:cNvSpPr txBox="1"/>
          <p:nvPr userDrawn="1"/>
        </p:nvSpPr>
        <p:spPr>
          <a:xfrm>
            <a:off x="645612" y="1562401"/>
            <a:ext cx="7923900" cy="561692"/>
          </a:xfrm>
          <a:prstGeom prst="rect">
            <a:avLst/>
          </a:prstGeom>
          <a:noFill/>
        </p:spPr>
        <p:txBody>
          <a:bodyPr wrap="none" lIns="68580" tIns="34290" rIns="68580" bIns="34290">
            <a:spAutoFit/>
          </a:bodyPr>
          <a:lstStyle/>
          <a:p>
            <a:pPr fontAlgn="auto">
              <a:spcBef>
                <a:spcPts val="0"/>
              </a:spcBef>
              <a:spcAft>
                <a:spcPts val="0"/>
              </a:spcAft>
              <a:defRPr/>
            </a:pPr>
            <a:r>
              <a:rPr lang="en-US" altLang="zh-CN" sz="3200" b="1" dirty="0">
                <a:solidFill>
                  <a:srgbClr val="002060"/>
                </a:solidFill>
                <a:effectLst/>
                <a:latin typeface="微软雅黑" panose="020B0503020204020204" pitchFamily="34" charset="-122"/>
                <a:ea typeface="微软雅黑" panose="020B0503020204020204" pitchFamily="34" charset="-122"/>
              </a:rPr>
              <a:t>English for Exhibition and Conference</a:t>
            </a:r>
            <a:endParaRPr lang="zh-CN" altLang="en-US" sz="3200" b="1" dirty="0">
              <a:solidFill>
                <a:srgbClr val="002060"/>
              </a:solidFill>
              <a:effectLst/>
              <a:latin typeface="微软雅黑" panose="020B0503020204020204" pitchFamily="34" charset="-122"/>
              <a:ea typeface="微软雅黑" panose="020B0503020204020204" pitchFamily="34" charset="-122"/>
            </a:endParaRPr>
          </a:p>
        </p:txBody>
      </p:sp>
      <p:grpSp>
        <p:nvGrpSpPr>
          <p:cNvPr id="4" name="组合 3"/>
          <p:cNvGrpSpPr/>
          <p:nvPr userDrawn="1"/>
        </p:nvGrpSpPr>
        <p:grpSpPr>
          <a:xfrm>
            <a:off x="6307319" y="2665654"/>
            <a:ext cx="2515912" cy="2223980"/>
            <a:chOff x="6307319" y="2665654"/>
            <a:chExt cx="2515912" cy="2223980"/>
          </a:xfrm>
        </p:grpSpPr>
        <p:sp>
          <p:nvSpPr>
            <p:cNvPr id="5" name="圆角矩形 73"/>
            <p:cNvSpPr/>
            <p:nvPr/>
          </p:nvSpPr>
          <p:spPr>
            <a:xfrm>
              <a:off x="6307319" y="2665654"/>
              <a:ext cx="2515912" cy="2223980"/>
            </a:xfrm>
            <a:custGeom>
              <a:avLst/>
              <a:gdLst/>
              <a:ahLst/>
              <a:cxnLst/>
              <a:rect l="l" t="t" r="r" b="b"/>
              <a:pathLst>
                <a:path w="5098193" h="3581734">
                  <a:moveTo>
                    <a:pt x="3676754" y="0"/>
                  </a:moveTo>
                  <a:lnTo>
                    <a:pt x="4915232" y="0"/>
                  </a:lnTo>
                  <a:cubicBezTo>
                    <a:pt x="5016279" y="0"/>
                    <a:pt x="5098193" y="81914"/>
                    <a:pt x="5098193" y="182961"/>
                  </a:cubicBezTo>
                  <a:lnTo>
                    <a:pt x="5098193" y="914781"/>
                  </a:lnTo>
                  <a:cubicBezTo>
                    <a:pt x="5098193" y="1015828"/>
                    <a:pt x="5016279" y="1097742"/>
                    <a:pt x="4915232" y="1097742"/>
                  </a:cubicBezTo>
                  <a:lnTo>
                    <a:pt x="3676754" y="1097742"/>
                  </a:lnTo>
                  <a:lnTo>
                    <a:pt x="3654113" y="1095460"/>
                  </a:lnTo>
                  <a:cubicBezTo>
                    <a:pt x="3586318" y="1119400"/>
                    <a:pt x="3534840" y="1151613"/>
                    <a:pt x="3478400" y="1198569"/>
                  </a:cubicBezTo>
                  <a:cubicBezTo>
                    <a:pt x="3425595" y="1242503"/>
                    <a:pt x="3384383" y="1321136"/>
                    <a:pt x="3349419" y="1397608"/>
                  </a:cubicBezTo>
                  <a:cubicBezTo>
                    <a:pt x="3351477" y="1406457"/>
                    <a:pt x="3352176" y="1415625"/>
                    <a:pt x="3352176" y="1424957"/>
                  </a:cubicBezTo>
                  <a:lnTo>
                    <a:pt x="3352176" y="2156777"/>
                  </a:lnTo>
                  <a:cubicBezTo>
                    <a:pt x="3352176" y="2257824"/>
                    <a:pt x="3270262" y="2339738"/>
                    <a:pt x="3169215" y="2339738"/>
                  </a:cubicBezTo>
                  <a:lnTo>
                    <a:pt x="1930737" y="2339738"/>
                  </a:lnTo>
                  <a:lnTo>
                    <a:pt x="1899312" y="2336570"/>
                  </a:lnTo>
                  <a:cubicBezTo>
                    <a:pt x="1826860" y="2360632"/>
                    <a:pt x="1773312" y="2393596"/>
                    <a:pt x="1714350" y="2442651"/>
                  </a:cubicBezTo>
                  <a:cubicBezTo>
                    <a:pt x="1666923" y="2482109"/>
                    <a:pt x="1628849" y="2549558"/>
                    <a:pt x="1597160" y="2618730"/>
                  </a:cubicBezTo>
                  <a:cubicBezTo>
                    <a:pt x="1602145" y="2633948"/>
                    <a:pt x="1604400" y="2650187"/>
                    <a:pt x="1604400" y="2666953"/>
                  </a:cubicBezTo>
                  <a:lnTo>
                    <a:pt x="1604400" y="3398773"/>
                  </a:lnTo>
                  <a:cubicBezTo>
                    <a:pt x="1604400" y="3499820"/>
                    <a:pt x="1522486" y="3581734"/>
                    <a:pt x="1421439" y="3581734"/>
                  </a:cubicBezTo>
                  <a:lnTo>
                    <a:pt x="182961" y="3581734"/>
                  </a:lnTo>
                  <a:cubicBezTo>
                    <a:pt x="81914" y="3581734"/>
                    <a:pt x="0" y="3499820"/>
                    <a:pt x="0" y="3398773"/>
                  </a:cubicBezTo>
                  <a:lnTo>
                    <a:pt x="0" y="2666953"/>
                  </a:lnTo>
                  <a:cubicBezTo>
                    <a:pt x="0" y="2565906"/>
                    <a:pt x="81914" y="2483992"/>
                    <a:pt x="182961" y="2483992"/>
                  </a:cubicBezTo>
                  <a:lnTo>
                    <a:pt x="1249252" y="2483992"/>
                  </a:lnTo>
                  <a:cubicBezTo>
                    <a:pt x="1363644" y="2465185"/>
                    <a:pt x="1485358" y="2416796"/>
                    <a:pt x="1561303" y="2355570"/>
                  </a:cubicBezTo>
                  <a:cubicBezTo>
                    <a:pt x="1652027" y="2282428"/>
                    <a:pt x="1714003" y="2206891"/>
                    <a:pt x="1747776" y="2064349"/>
                  </a:cubicBezTo>
                  <a:lnTo>
                    <a:pt x="1747776" y="1424957"/>
                  </a:lnTo>
                  <a:cubicBezTo>
                    <a:pt x="1747776" y="1323910"/>
                    <a:pt x="1829690" y="1241996"/>
                    <a:pt x="1930737" y="1241996"/>
                  </a:cubicBezTo>
                  <a:lnTo>
                    <a:pt x="3003874" y="1241996"/>
                  </a:lnTo>
                  <a:cubicBezTo>
                    <a:pt x="3120870" y="1223793"/>
                    <a:pt x="3247290" y="1174422"/>
                    <a:pt x="3325354" y="1111488"/>
                  </a:cubicBezTo>
                  <a:cubicBezTo>
                    <a:pt x="3402023" y="1049677"/>
                    <a:pt x="3458162" y="986156"/>
                    <a:pt x="3493793" y="881777"/>
                  </a:cubicBezTo>
                  <a:lnTo>
                    <a:pt x="3493793" y="182961"/>
                  </a:lnTo>
                  <a:cubicBezTo>
                    <a:pt x="3493793" y="81914"/>
                    <a:pt x="3575707" y="0"/>
                    <a:pt x="3676754" y="0"/>
                  </a:cubicBezTo>
                  <a:close/>
                </a:path>
              </a:pathLst>
            </a:custGeom>
            <a:blipFill>
              <a:blip r:embed="rId2" cstate="email"/>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tx1"/>
                </a:solidFill>
              </a:endParaRPr>
            </a:p>
          </p:txBody>
        </p:sp>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r="16982"/>
            <a:stretch>
              <a:fillRect/>
            </a:stretch>
          </p:blipFill>
          <p:spPr>
            <a:xfrm>
              <a:off x="6307319" y="2669665"/>
              <a:ext cx="760247" cy="681613"/>
            </a:xfrm>
            <a:prstGeom prst="roundRect">
              <a:avLst/>
            </a:prstGeom>
          </p:spPr>
        </p:pic>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53642" y="2665654"/>
              <a:ext cx="791756" cy="685624"/>
            </a:xfrm>
            <a:prstGeom prst="roundRect">
              <a:avLst/>
            </a:prstGeom>
          </p:spPr>
        </p:pic>
      </p:grpSp>
      <p:pic>
        <p:nvPicPr>
          <p:cNvPr id="8" name="图片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7092989" y="215266"/>
            <a:ext cx="1971827" cy="603353"/>
          </a:xfrm>
          <a:prstGeom prst="rect">
            <a:avLst/>
          </a:prstGeom>
        </p:spPr>
      </p:pic>
      <p:sp>
        <p:nvSpPr>
          <p:cNvPr id="10" name="标题 1"/>
          <p:cNvSpPr>
            <a:spLocks noChangeArrowheads="1"/>
          </p:cNvSpPr>
          <p:nvPr userDrawn="1"/>
        </p:nvSpPr>
        <p:spPr bwMode="auto">
          <a:xfrm>
            <a:off x="2931162" y="2853522"/>
            <a:ext cx="1676400" cy="263731"/>
          </a:xfrm>
          <a:prstGeom prst="rect">
            <a:avLst/>
          </a:prstGeom>
          <a:noFill/>
          <a:ln w="9525">
            <a:noFill/>
            <a:miter lim="800000"/>
          </a:ln>
          <a:effectLst/>
        </p:spPr>
        <p:txBody>
          <a:bodyPr anchor="ctr">
            <a:scene3d>
              <a:camera prst="perspectiveBelow"/>
              <a:lightRig rig="threePt" dir="t"/>
            </a:scene3d>
            <a:sp3d extrusionH="57150">
              <a:bevelT h="25400" prst="softRound"/>
            </a:sp3d>
          </a:bodyPr>
          <a:lstStyle/>
          <a:p>
            <a:pPr fontAlgn="auto">
              <a:spcBef>
                <a:spcPts val="0"/>
              </a:spcBef>
              <a:spcAft>
                <a:spcPts val="0"/>
              </a:spcAft>
              <a:defRPr/>
            </a:pPr>
            <a:r>
              <a:rPr lang="zh-CN" altLang="en-US" sz="2000" b="1"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会 展 英 语</a:t>
            </a:r>
            <a:endParaRPr lang="en-US" sz="2000" kern="0" dirty="0">
              <a:solidFill>
                <a:schemeClr val="bg1">
                  <a:lumMod val="95000"/>
                </a:schemeClr>
              </a:solidFill>
              <a:effectLst>
                <a:glow rad="63500">
                  <a:srgbClr val="C00000">
                    <a:alpha val="40000"/>
                  </a:srgbClr>
                </a:glow>
                <a:outerShdw blurRad="50800" dist="38100" algn="l" rotWithShape="0">
                  <a:prstClr val="black">
                    <a:alpha val="40000"/>
                  </a:prstClr>
                </a:outerShdw>
                <a:reflection blurRad="6350" stA="60000" endA="900" endPos="60000" dist="29997" dir="5400000" sy="-100000" algn="bl" rotWithShape="0"/>
              </a:effectLst>
              <a:latin typeface="Arial" panose="020B0604020202020204" pitchFamily="34" charset="0"/>
              <a:ea typeface="宋体" panose="02010600030101010101" pitchFamily="2" charset="-122"/>
            </a:endParaRPr>
          </a:p>
        </p:txBody>
      </p:sp>
      <p:pic>
        <p:nvPicPr>
          <p:cNvPr id="12" name="图片 11"/>
          <p:cNvPicPr>
            <a:picLocks noChangeAspect="1"/>
          </p:cNvPicPr>
          <p:nvPr userDrawn="1"/>
        </p:nvPicPr>
        <p:blipFill rotWithShape="1">
          <a:blip r:embed="rId6" cstate="print">
            <a:extLst>
              <a:ext uri="{28A0092B-C50C-407E-A947-70E740481C1C}">
                <a14:useLocalDpi xmlns:a14="http://schemas.microsoft.com/office/drawing/2010/main" val="0"/>
              </a:ext>
            </a:extLst>
          </a:blip>
          <a:srcRect l="8157" t="6208" r="5308" b="31502"/>
          <a:stretch>
            <a:fillRect/>
          </a:stretch>
        </p:blipFill>
        <p:spPr>
          <a:xfrm>
            <a:off x="8031473" y="4143729"/>
            <a:ext cx="801419" cy="731019"/>
          </a:xfrm>
          <a:prstGeom prst="roundRect">
            <a:avLst/>
          </a:prstGeom>
        </p:spPr>
      </p:pic>
      <p:pic>
        <p:nvPicPr>
          <p:cNvPr id="13" name="图片 12"/>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6275859" y="3438606"/>
            <a:ext cx="817130" cy="646392"/>
          </a:xfrm>
          <a:prstGeom prst="roundRect">
            <a:avLst/>
          </a:prstGeom>
        </p:spPr>
      </p:pic>
      <p:pic>
        <p:nvPicPr>
          <p:cNvPr id="14" name="图片 13"/>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165287" y="4153218"/>
            <a:ext cx="799976" cy="7364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图片 14"/>
          <p:cNvPicPr>
            <a:picLocks noChangeAspect="1"/>
          </p:cNvPicPr>
          <p:nvPr userDrawn="1"/>
        </p:nvPicPr>
        <p:blipFill rotWithShape="1">
          <a:blip r:embed="rId9" cstate="print">
            <a:extLst>
              <a:ext uri="{28A0092B-C50C-407E-A947-70E740481C1C}">
                <a14:useLocalDpi xmlns:a14="http://schemas.microsoft.com/office/drawing/2010/main" val="0"/>
              </a:ext>
            </a:extLst>
          </a:blip>
          <a:srcRect l="9301" r="10005"/>
          <a:stretch>
            <a:fillRect/>
          </a:stretch>
        </p:blipFill>
        <p:spPr>
          <a:xfrm>
            <a:off x="8030433" y="3368826"/>
            <a:ext cx="802460" cy="7145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图片 15" descr="logo_on"/>
          <p:cNvPicPr>
            <a:picLocks noChangeAspect="1"/>
          </p:cNvPicPr>
          <p:nvPr userDrawn="1"/>
        </p:nvPicPr>
        <p:blipFill>
          <a:blip r:embed="rId10"/>
          <a:stretch>
            <a:fillRect/>
          </a:stretch>
        </p:blipFill>
        <p:spPr>
          <a:xfrm>
            <a:off x="52070" y="17780"/>
            <a:ext cx="3252470" cy="6419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Unit objectives">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文本框 3"/>
          <p:cNvSpPr txBox="1"/>
          <p:nvPr userDrawn="1"/>
        </p:nvSpPr>
        <p:spPr>
          <a:xfrm>
            <a:off x="1038225" y="105717"/>
            <a:ext cx="4572000" cy="523220"/>
          </a:xfrm>
          <a:prstGeom prst="rect">
            <a:avLst/>
          </a:prstGeom>
          <a:noFill/>
        </p:spPr>
        <p:txBody>
          <a:bodyPr wrap="square">
            <a:spAutoFit/>
          </a:bodyPr>
          <a:lstStyle/>
          <a:p>
            <a:r>
              <a:rPr lang="en-US" altLang="zh-CN" sz="2800" b="1" dirty="0">
                <a:solidFill>
                  <a:srgbClr val="002060"/>
                </a:solidFill>
              </a:rPr>
              <a:t>Unit  Objectives</a:t>
            </a:r>
            <a:endParaRPr lang="zh-CN" altLang="en-US" sz="2800" b="1" dirty="0">
              <a:solidFill>
                <a:srgbClr val="002060"/>
              </a:solidFill>
            </a:endParaRPr>
          </a:p>
        </p:txBody>
      </p:sp>
      <p:cxnSp>
        <p:nvCxnSpPr>
          <p:cNvPr id="5" name="直接连接符 4"/>
          <p:cNvCxnSpPr/>
          <p:nvPr userDrawn="1"/>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ead-in">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14"/>
          <p:cNvSpPr/>
          <p:nvPr userDrawn="1"/>
        </p:nvSpPr>
        <p:spPr bwMode="auto">
          <a:xfrm>
            <a:off x="1009650" y="66645"/>
            <a:ext cx="5651500" cy="78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a:defRPr sz="4400">
                <a:solidFill>
                  <a:schemeClr val="tx1"/>
                </a:solidFill>
                <a:latin typeface="Calibri" panose="020F0502020204030204" pitchFamily="34" charset="0"/>
                <a:ea typeface="宋体" panose="02010600030101010101" pitchFamily="2" charset="-122"/>
              </a:defRPr>
            </a:lvl1pPr>
            <a:lvl2pPr algn="ctr">
              <a:defRPr sz="4400">
                <a:solidFill>
                  <a:schemeClr val="tx1"/>
                </a:solidFill>
                <a:latin typeface="Calibri" panose="020F0502020204030204" pitchFamily="34" charset="0"/>
                <a:ea typeface="宋体" panose="02010600030101010101" pitchFamily="2" charset="-122"/>
              </a:defRPr>
            </a:lvl2pPr>
            <a:lvl3pPr algn="ctr">
              <a:defRPr sz="4400">
                <a:solidFill>
                  <a:schemeClr val="tx1"/>
                </a:solidFill>
                <a:latin typeface="Calibri" panose="020F0502020204030204" pitchFamily="34" charset="0"/>
                <a:ea typeface="宋体" panose="02010600030101010101" pitchFamily="2" charset="-122"/>
              </a:defRPr>
            </a:lvl3pPr>
            <a:lvl4pPr algn="ctr">
              <a:defRPr sz="4400">
                <a:solidFill>
                  <a:schemeClr val="tx1"/>
                </a:solidFill>
                <a:latin typeface="Calibri" panose="020F0502020204030204" pitchFamily="34" charset="0"/>
                <a:ea typeface="宋体" panose="02010600030101010101" pitchFamily="2" charset="-122"/>
              </a:defRPr>
            </a:lvl4pPr>
            <a:lvl5pPr algn="ctr">
              <a:defRPr sz="4400">
                <a:solidFill>
                  <a:schemeClr val="tx1"/>
                </a:solidFill>
                <a:latin typeface="Calibri" panose="020F0502020204030204" pitchFamily="34" charset="0"/>
                <a:ea typeface="宋体" panose="02010600030101010101" pitchFamily="2" charset="-122"/>
              </a:defRPr>
            </a:lvl5pPr>
            <a:lvl6pPr marL="4572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a:lstStyle>
          <a:p>
            <a:pPr algn="l">
              <a:lnSpc>
                <a:spcPct val="90000"/>
              </a:lnSpc>
              <a:spcBef>
                <a:spcPct val="0"/>
              </a:spcBef>
            </a:pPr>
            <a:r>
              <a:rPr lang="en-US" altLang="zh-CN" sz="3200" dirty="0">
                <a:solidFill>
                  <a:srgbClr val="002060"/>
                </a:solidFill>
              </a:rPr>
              <a:t>I.   Lead-in  Practice</a:t>
            </a:r>
            <a:endParaRPr lang="zh-CN" altLang="en-US" sz="3200" dirty="0">
              <a:solidFill>
                <a:srgbClr val="00206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Dialog one">
    <p:spTree>
      <p:nvGrpSpPr>
        <p:cNvPr id="1" name=""/>
        <p:cNvGrpSpPr/>
        <p:nvPr/>
      </p:nvGrpSpPr>
      <p:grpSpPr>
        <a:xfrm>
          <a:off x="0" y="0"/>
          <a:ext cx="0" cy="0"/>
          <a:chOff x="0" y="0"/>
          <a:chExt cx="0" cy="0"/>
        </a:xfrm>
      </p:grpSpPr>
      <p:sp>
        <p:nvSpPr>
          <p:cNvPr id="6" name="内容占位符 4"/>
          <p:cNvSpPr/>
          <p:nvPr userDrawn="1"/>
        </p:nvSpPr>
        <p:spPr bwMode="auto">
          <a:xfrm>
            <a:off x="1103998" y="873642"/>
            <a:ext cx="6896101"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Booking an exhibition venue</a:t>
            </a: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Dialog one">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One</a:t>
            </a:r>
            <a:endParaRPr lang="en-US" altLang="zh-CN" sz="2400" b="1" dirty="0">
              <a:solidFill>
                <a:srgbClr val="663300"/>
              </a:solidFill>
              <a:latin typeface="Arial" panose="020B0604020202020204" pitchFamily="34" charset="0"/>
            </a:endParaRPr>
          </a:p>
        </p:txBody>
      </p:sp>
      <p:sp>
        <p:nvSpPr>
          <p:cNvPr id="7" name="内容占位符 4"/>
          <p:cNvSpPr/>
          <p:nvPr userDrawn="1"/>
        </p:nvSpPr>
        <p:spPr bwMode="auto">
          <a:xfrm>
            <a:off x="1000124" y="463445"/>
            <a:ext cx="8075015" cy="159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400" dirty="0">
              <a:solidFill>
                <a:srgbClr val="996600"/>
              </a:solidFill>
              <a:latin typeface="Arial" panose="020B0604020202020204" pitchFamily="34" charset="0"/>
            </a:endParaRPr>
          </a:p>
          <a:p>
            <a:pPr>
              <a:buFont typeface="Arial" panose="020B0604020202020204" pitchFamily="34" charset="0"/>
              <a:buNone/>
            </a:pPr>
            <a:r>
              <a:rPr lang="en-US" altLang="zh-CN" sz="2400" dirty="0">
                <a:solidFill>
                  <a:srgbClr val="996600"/>
                </a:solidFill>
                <a:latin typeface="Arial" panose="020B0604020202020204" pitchFamily="34" charset="0"/>
              </a:rPr>
              <a:t>                            Changing the booth option</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Dialog two">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048651" y="859083"/>
            <a:ext cx="1894574"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6" name="内容占位符 4"/>
          <p:cNvSpPr/>
          <p:nvPr userDrawn="1"/>
        </p:nvSpPr>
        <p:spPr bwMode="auto">
          <a:xfrm>
            <a:off x="654048" y="923925"/>
            <a:ext cx="8347077"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342900" marR="0" lvl="0" indent="-342900" algn="l" defTabSz="6858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2400" dirty="0">
                <a:solidFill>
                  <a:srgbClr val="996600"/>
                </a:solidFill>
                <a:latin typeface="Arial" panose="020B0604020202020204" pitchFamily="34" charset="0"/>
              </a:rPr>
              <a:t>                            </a:t>
            </a:r>
            <a:r>
              <a:rPr lang="en-US" altLang="zh-CN" sz="2400" spc="-100" baseline="0" dirty="0">
                <a:solidFill>
                  <a:srgbClr val="996600"/>
                </a:solidFill>
                <a:latin typeface="Arial" panose="020B0604020202020204" pitchFamily="34" charset="0"/>
              </a:rPr>
              <a:t>Calling a new customer to attend an exhibition</a:t>
            </a:r>
            <a:endParaRPr lang="en-US" altLang="zh-CN" sz="2400" spc="-100" baseline="0" dirty="0">
              <a:solidFill>
                <a:srgbClr val="996600"/>
              </a:solidFill>
              <a:latin typeface="Arial" panose="020B0604020202020204" pitchFamily="34" charset="0"/>
            </a:endParaRPr>
          </a:p>
          <a:p>
            <a:pPr>
              <a:buFont typeface="Arial" panose="020B0604020202020204" pitchFamily="34" charset="0"/>
              <a:buNone/>
            </a:pPr>
            <a:endParaRPr lang="en-US" altLang="zh-CN" sz="2400" dirty="0">
              <a:solidFill>
                <a:srgbClr val="996600"/>
              </a:solidFill>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Dialog two-3">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
        <p:nvSpPr>
          <p:cNvPr id="5" name="圆角矩形 6">
            <a:hlinkClick r:id="rId4" action="ppaction://hlinkfile"/>
          </p:cNvPr>
          <p:cNvSpPr>
            <a:spLocks noChangeArrowheads="1"/>
          </p:cNvSpPr>
          <p:nvPr userDrawn="1"/>
        </p:nvSpPr>
        <p:spPr bwMode="auto">
          <a:xfrm>
            <a:off x="1143901" y="873642"/>
            <a:ext cx="2012482"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 Two</a:t>
            </a:r>
            <a:endParaRPr lang="en-US" altLang="zh-CN" sz="2400" b="1" dirty="0">
              <a:solidFill>
                <a:srgbClr val="663300"/>
              </a:solidFill>
              <a:latin typeface="Arial" panose="020B0604020202020204" pitchFamily="34" charset="0"/>
            </a:endParaRPr>
          </a:p>
        </p:txBody>
      </p:sp>
      <p:sp>
        <p:nvSpPr>
          <p:cNvPr id="6" name="内容占位符 4"/>
          <p:cNvSpPr/>
          <p:nvPr userDrawn="1"/>
        </p:nvSpPr>
        <p:spPr bwMode="auto">
          <a:xfrm>
            <a:off x="1019173" y="949650"/>
            <a:ext cx="7997827"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342900" marR="0" lvl="0" indent="-342900" algn="l" defTabSz="6858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2400" dirty="0">
                <a:solidFill>
                  <a:srgbClr val="996600"/>
                </a:solidFill>
                <a:latin typeface="Arial" panose="020B0604020202020204" pitchFamily="34" charset="0"/>
              </a:rPr>
              <a:t>                            </a:t>
            </a:r>
            <a:r>
              <a:rPr lang="en-US" altLang="zh-CN" sz="2400" spc="0" baseline="0" dirty="0">
                <a:solidFill>
                  <a:srgbClr val="996600"/>
                </a:solidFill>
                <a:latin typeface="Arial" panose="020B0604020202020204" pitchFamily="34" charset="0"/>
              </a:rPr>
              <a:t>Cancelling a booth reservation</a:t>
            </a:r>
            <a:endParaRPr lang="en-US" altLang="zh-CN" sz="2000" spc="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7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dialog only">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圆角矩形 6">
            <a:hlinkClick r:id="rId4" action="ppaction://hlinkfile"/>
          </p:cNvPr>
          <p:cNvSpPr>
            <a:spLocks noChangeArrowheads="1"/>
          </p:cNvSpPr>
          <p:nvPr userDrawn="1"/>
        </p:nvSpPr>
        <p:spPr bwMode="auto">
          <a:xfrm>
            <a:off x="1276350" y="769730"/>
            <a:ext cx="1300849" cy="559253"/>
          </a:xfrm>
          <a:prstGeom prst="roundRect">
            <a:avLst>
              <a:gd name="adj" fmla="val 16667"/>
            </a:avLst>
          </a:prstGeom>
          <a:solidFill>
            <a:srgbClr val="F1EBDF"/>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400" b="1" dirty="0">
                <a:solidFill>
                  <a:srgbClr val="663300"/>
                </a:solidFill>
                <a:latin typeface="Arial" panose="020B0604020202020204" pitchFamily="34" charset="0"/>
              </a:rPr>
              <a:t>Dialog</a:t>
            </a:r>
            <a:endParaRPr lang="en-US" altLang="zh-CN" sz="2400" b="1" dirty="0">
              <a:solidFill>
                <a:srgbClr val="663300"/>
              </a:solidFill>
              <a:latin typeface="Arial" panose="020B0604020202020204" pitchFamily="34" charset="0"/>
            </a:endParaRPr>
          </a:p>
        </p:txBody>
      </p:sp>
      <p:sp>
        <p:nvSpPr>
          <p:cNvPr id="6" name="Rectangle 2"/>
          <p:cNvSpPr txBox="1"/>
          <p:nvPr userDrawn="1"/>
        </p:nvSpPr>
        <p:spPr>
          <a:xfrm>
            <a:off x="947387" y="106746"/>
            <a:ext cx="5178392"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IV.   Situational Dialogs</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Do it yourslef">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42975" y="93861"/>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Do It Yourself</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Part objective">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3"/>
          <p:cNvSpPr txBox="1"/>
          <p:nvPr userDrawn="1"/>
        </p:nvSpPr>
        <p:spPr>
          <a:xfrm>
            <a:off x="1232686" y="255389"/>
            <a:ext cx="6571416" cy="471067"/>
          </a:xfr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buFont typeface="Arial" panose="020B0604020202020204" pitchFamily="34" charset="0"/>
              <a:buNone/>
            </a:pPr>
            <a:r>
              <a:rPr lang="en-US" altLang="zh-CN" sz="2800" b="1" dirty="0">
                <a:solidFill>
                  <a:srgbClr val="002060"/>
                </a:solidFill>
              </a:rPr>
              <a:t>During this period, I will learn:   </a:t>
            </a:r>
            <a:endParaRPr lang="en-US" altLang="zh-CN" sz="2800" b="1" dirty="0">
              <a:solidFill>
                <a:srgbClr val="002060"/>
              </a:solidFill>
            </a:endParaRPr>
          </a:p>
          <a:p>
            <a:pPr>
              <a:buFont typeface="Arial" panose="020B0604020202020204" pitchFamily="34" charset="0"/>
              <a:buNone/>
            </a:pPr>
            <a:r>
              <a:rPr lang="en-US" altLang="zh-CN" b="1" dirty="0">
                <a:solidFill>
                  <a:srgbClr val="002060"/>
                </a:solidFill>
              </a:rPr>
              <a:t>  </a:t>
            </a:r>
            <a:endParaRPr lang="en-US" altLang="zh-CN" b="1" dirty="0">
              <a:solidFill>
                <a:srgbClr val="002060"/>
              </a:solidFill>
            </a:endParaRPr>
          </a:p>
          <a:p>
            <a:pPr>
              <a:buFont typeface="Arial" panose="020B0604020202020204" pitchFamily="34" charset="0"/>
              <a:buNone/>
            </a:pPr>
            <a:r>
              <a:rPr lang="en-US" altLang="zh-CN" u="sng" dirty="0">
                <a:solidFill>
                  <a:srgbClr val="020A53"/>
                </a:solidFill>
              </a:rPr>
              <a:t>                                             </a:t>
            </a:r>
            <a:r>
              <a:rPr lang="en-US" altLang="zh-CN" b="1" u="sng" dirty="0">
                <a:solidFill>
                  <a:srgbClr val="000000"/>
                </a:solidFill>
              </a:rPr>
              <a:t>             </a:t>
            </a:r>
            <a:endParaRPr lang="zh-CN" altLang="zh-CN" b="1" u="sng" dirty="0">
              <a:solidFill>
                <a:srgbClr val="000000"/>
              </a:solidFill>
            </a:endParaRPr>
          </a:p>
          <a:p>
            <a:pPr marL="0" indent="0">
              <a:buNone/>
            </a:pPr>
            <a:endParaRPr lang="zh-CN" altLang="en-US" b="1" u="sng" dirty="0">
              <a:solidFill>
                <a:srgbClr val="000000"/>
              </a:solidFill>
            </a:endParaRPr>
          </a:p>
        </p:txBody>
      </p:sp>
      <p:cxnSp>
        <p:nvCxnSpPr>
          <p:cNvPr id="5" name="直接连接符 4"/>
          <p:cNvCxnSpPr/>
          <p:nvPr userDrawn="1"/>
        </p:nvCxnSpPr>
        <p:spPr>
          <a:xfrm>
            <a:off x="997411" y="726457"/>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Sample study">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69963" y="165298"/>
            <a:ext cx="3535161"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III.   Sample Study</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Readin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1027113" y="175985"/>
            <a:ext cx="2752725"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4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stretch>
            <a:fillRect/>
          </a:stretch>
        </p:blipFill>
        <p:spPr>
          <a:xfrm>
            <a:off x="-7453" y="44450"/>
            <a:ext cx="901068" cy="625475"/>
          </a:xfrm>
          <a:prstGeom prst="rect">
            <a:avLst/>
          </a:prstGeom>
        </p:spPr>
      </p:pic>
      <p:pic>
        <p:nvPicPr>
          <p:cNvPr id="3" name="图片 2"/>
          <p:cNvPicPr>
            <a:picLocks noChangeAspect="1"/>
          </p:cNvPicPr>
          <p:nvPr userDrawn="1"/>
        </p:nvPicPr>
        <p:blipFill>
          <a:blip r:embed="rId3"/>
          <a:stretch>
            <a:fillRect/>
          </a:stretch>
        </p:blipFill>
        <p:spPr>
          <a:xfrm>
            <a:off x="-7453" y="669925"/>
            <a:ext cx="915973" cy="651200"/>
          </a:xfrm>
          <a:prstGeom prst="rect">
            <a:avLst/>
          </a:prstGeom>
        </p:spPr>
      </p:pic>
      <p:sp>
        <p:nvSpPr>
          <p:cNvPr id="4" name="Rectangle 2"/>
          <p:cNvSpPr txBox="1"/>
          <p:nvPr userDrawn="1"/>
        </p:nvSpPr>
        <p:spPr>
          <a:xfrm>
            <a:off x="952500" y="111126"/>
            <a:ext cx="6172200" cy="691754"/>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II.   Reading</a:t>
            </a:r>
            <a:endParaRPr lang="zh-CN" altLang="en-US" sz="3200" dirty="0">
              <a:solidFill>
                <a:srgbClr val="002060"/>
              </a:solidFill>
              <a:latin typeface="Calibri" panose="020F050202020403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stretch>
            <a:fillRect/>
          </a:stretch>
        </p:blipFill>
        <p:spPr>
          <a:xfrm>
            <a:off x="1933575" y="92075"/>
            <a:ext cx="5153025" cy="31210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p>
            <a:r>
              <a:rPr lang="zh-CN" altLang="en-US"/>
              <a:t>单击此处编辑母版标题样式</a:t>
            </a:r>
            <a:endParaRPr lang="zh-CN" altLang="en-US"/>
          </a:p>
        </p:txBody>
      </p:sp>
      <p:sp>
        <p:nvSpPr>
          <p:cNvPr id="3" name="表格占位符 2"/>
          <p:cNvSpPr>
            <a:spLocks noGrp="1"/>
          </p:cNvSpPr>
          <p:nvPr>
            <p:ph type="tbl" idx="1"/>
          </p:nvPr>
        </p:nvSpPr>
        <p:spPr>
          <a:xfrm>
            <a:off x="457200" y="1200151"/>
            <a:ext cx="8229600" cy="3394472"/>
          </a:xfrm>
        </p:spPr>
        <p:txBody>
          <a:bodyPr/>
          <a:lstStyle/>
          <a:p>
            <a:endParaRPr lang="zh-CN" altLang="en-US"/>
          </a:p>
        </p:txBody>
      </p:sp>
      <p:sp>
        <p:nvSpPr>
          <p:cNvPr id="4" name="日期占位符 3"/>
          <p:cNvSpPr>
            <a:spLocks noGrp="1"/>
          </p:cNvSpPr>
          <p:nvPr>
            <p:ph type="dt" sz="half" idx="10"/>
          </p:nvPr>
        </p:nvSpPr>
        <p:spPr>
          <a:xfrm>
            <a:off x="457200" y="4767263"/>
            <a:ext cx="2133600" cy="273844"/>
          </a:xfrm>
        </p:spPr>
        <p:txBody>
          <a:bodyPr/>
          <a:lstStyle>
            <a:lvl1pPr>
              <a:defRPr/>
            </a:lvl1pPr>
          </a:lstStyle>
          <a:p>
            <a:pPr>
              <a:defRPr/>
            </a:pPr>
            <a:fld id="{D2182555-198D-4AE0-B9F0-06D973E05C7D}" type="datetimeFigureOut">
              <a:rPr lang="zh-CN" altLang="en-US"/>
            </a:fld>
            <a:endParaRPr lang="zh-CN" altLang="en-US"/>
          </a:p>
        </p:txBody>
      </p:sp>
      <p:sp>
        <p:nvSpPr>
          <p:cNvPr id="5" name="页脚占位符 4"/>
          <p:cNvSpPr>
            <a:spLocks noGrp="1"/>
          </p:cNvSpPr>
          <p:nvPr>
            <p:ph type="ftr" sz="quarter" idx="11"/>
          </p:nvPr>
        </p:nvSpPr>
        <p:spPr>
          <a:xfrm>
            <a:off x="3124200" y="4767263"/>
            <a:ext cx="2895600" cy="273844"/>
          </a:xfr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6553200" y="4767263"/>
            <a:ext cx="2133600" cy="273844"/>
          </a:xfrm>
        </p:spPr>
        <p:txBody>
          <a:bodyPr/>
          <a:lstStyle>
            <a:lvl1pPr>
              <a:defRPr/>
            </a:lvl1pPr>
          </a:lstStyle>
          <a:p>
            <a:fld id="{0CDBB98D-43BF-4470-A2DE-3E38CE87EDEB}" type="slidenum">
              <a:rPr lang="zh-CN" altLang="en-US"/>
            </a:fld>
            <a:endParaRPr lang="en-US" altLang="zh-CN"/>
          </a:p>
        </p:txBody>
      </p:sp>
    </p:spTree>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2" Type="http://schemas.openxmlformats.org/officeDocument/2006/relationships/theme" Target="../theme/theme4.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0" Type="http://schemas.openxmlformats.org/officeDocument/2006/relationships/theme" Target="../theme/theme5.xml"/><Relationship Id="rId3" Type="http://schemas.openxmlformats.org/officeDocument/2006/relationships/slideLayout" Target="../slideLayouts/slideLayout47.xml"/><Relationship Id="rId29" Type="http://schemas.openxmlformats.org/officeDocument/2006/relationships/slideLayout" Target="../slideLayouts/slideLayout73.xml"/><Relationship Id="rId28" Type="http://schemas.openxmlformats.org/officeDocument/2006/relationships/slideLayout" Target="../slideLayouts/slideLayout72.xml"/><Relationship Id="rId27" Type="http://schemas.openxmlformats.org/officeDocument/2006/relationships/slideLayout" Target="../slideLayouts/slideLayout71.xml"/><Relationship Id="rId26" Type="http://schemas.openxmlformats.org/officeDocument/2006/relationships/slideLayout" Target="../slideLayouts/slideLayout70.xml"/><Relationship Id="rId25" Type="http://schemas.openxmlformats.org/officeDocument/2006/relationships/slideLayout" Target="../slideLayouts/slideLayout69.xml"/><Relationship Id="rId24" Type="http://schemas.openxmlformats.org/officeDocument/2006/relationships/slideLayout" Target="../slideLayouts/slideLayout68.xml"/><Relationship Id="rId23" Type="http://schemas.openxmlformats.org/officeDocument/2006/relationships/slideLayout" Target="../slideLayouts/slideLayout67.xml"/><Relationship Id="rId22" Type="http://schemas.openxmlformats.org/officeDocument/2006/relationships/slideLayout" Target="../slideLayouts/slideLayout66.xml"/><Relationship Id="rId21" Type="http://schemas.openxmlformats.org/officeDocument/2006/relationships/slideLayout" Target="../slideLayouts/slideLayout65.xml"/><Relationship Id="rId20" Type="http://schemas.openxmlformats.org/officeDocument/2006/relationships/slideLayout" Target="../slideLayouts/slideLayout64.xml"/><Relationship Id="rId2" Type="http://schemas.openxmlformats.org/officeDocument/2006/relationships/slideLayout" Target="../slideLayouts/slideLayout46.xml"/><Relationship Id="rId19" Type="http://schemas.openxmlformats.org/officeDocument/2006/relationships/slideLayout" Target="../slideLayouts/slideLayout63.xml"/><Relationship Id="rId18" Type="http://schemas.openxmlformats.org/officeDocument/2006/relationships/slideLayout" Target="../slideLayouts/slideLayout62.xml"/><Relationship Id="rId17" Type="http://schemas.openxmlformats.org/officeDocument/2006/relationships/slideLayout" Target="../slideLayouts/slideLayout61.xml"/><Relationship Id="rId16" Type="http://schemas.openxmlformats.org/officeDocument/2006/relationships/slideLayout" Target="../slideLayouts/slideLayout60.xml"/><Relationship Id="rId15" Type="http://schemas.openxmlformats.org/officeDocument/2006/relationships/slideLayout" Target="../slideLayouts/slideLayout59.xml"/><Relationship Id="rId14" Type="http://schemas.openxmlformats.org/officeDocument/2006/relationships/slideLayout" Target="../slideLayouts/slideLayout58.xml"/><Relationship Id="rId13" Type="http://schemas.openxmlformats.org/officeDocument/2006/relationships/slideLayout" Target="../slideLayouts/slideLayout57.xml"/><Relationship Id="rId12" Type="http://schemas.openxmlformats.org/officeDocument/2006/relationships/slideLayout" Target="../slideLayouts/slideLayout56.xml"/><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EBB94658-5EC5-47C9-934F-6BCCDF9058BF}"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25FF9261-7B12-4B85-8D21-27AADB6DEF06}"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585ECB2E-BF58-48CB-A07D-F8B1C933F7C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B8C0B4AD-334A-466E-8B81-F673FBC2EDB2}"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C3CCA19B-E562-49F5-BE03-58693EFFCFE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7C7B6242-DBE3-4A6A-94F7-CC57CA54C723}"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7E7D2276-246C-4AC1-842C-264C41A6DAC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274320"/>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33845" y="1371600"/>
            <a:ext cx="7886700" cy="326350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EBB94658-5EC5-47C9-934F-6BCCDF9058BF}" type="datetimeFigureOut">
              <a:rPr lang="zh-CN" altLang="en-US" smtClean="0"/>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zh-CN" altLang="en-US"/>
          </a:p>
        </p:txBody>
      </p:sp>
      <p:sp>
        <p:nvSpPr>
          <p:cNvPr id="6" name="Slide Number Placeholder 5"/>
          <p:cNvSpPr>
            <a:spLocks noGrp="1"/>
          </p:cNvSpPr>
          <p:nvPr>
            <p:ph type="sldNum" sz="quarter" idx="4"/>
          </p:nvPr>
        </p:nvSpPr>
        <p:spPr>
          <a:xfrm>
            <a:off x="6463145" y="4767263"/>
            <a:ext cx="2057400" cy="273844"/>
          </a:xfrm>
          <a:prstGeom prst="rect">
            <a:avLst/>
          </a:prstGeom>
        </p:spPr>
        <p:txBody>
          <a:bodyPr vert="horz" lIns="91440" tIns="45720" rIns="91440" bIns="45720" rtlCol="0" anchor="ctr"/>
          <a:lstStyle>
            <a:lvl1pPr algn="r">
              <a:defRPr sz="825">
                <a:solidFill>
                  <a:schemeClr val="tx1">
                    <a:tint val="75000"/>
                  </a:schemeClr>
                </a:solidFill>
              </a:defRPr>
            </a:lvl1pPr>
          </a:lstStyle>
          <a:p>
            <a:fld id="{10A0D72E-31D7-44CA-9D70-885526B8401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 id="2147483714" r:id="rId18"/>
    <p:sldLayoutId id="2147483715" r:id="rId19"/>
    <p:sldLayoutId id="2147483716" r:id="rId20"/>
    <p:sldLayoutId id="2147483717" r:id="rId21"/>
    <p:sldLayoutId id="2147483718" r:id="rId22"/>
    <p:sldLayoutId id="2147483719" r:id="rId23"/>
    <p:sldLayoutId id="2147483720" r:id="rId24"/>
    <p:sldLayoutId id="2147483721" r:id="rId25"/>
    <p:sldLayoutId id="2147483722" r:id="rId26"/>
    <p:sldLayoutId id="2147483723" r:id="rId27"/>
    <p:sldLayoutId id="2147483724" r:id="rId28"/>
    <p:sldLayoutId id="2147483725" r:id="rId29"/>
  </p:sldLayoutIdLst>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anose="05020102010507070707"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anose="05020102010507070707"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anose="05020102010507070707"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anose="05020102010507070707"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anose="05020102010507070707"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59.xml"/><Relationship Id="rId1"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64.xml"/><Relationship Id="rId1" Type="http://schemas.openxmlformats.org/officeDocument/2006/relationships/image" Target="../media/image16.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4.xml"/><Relationship Id="rId1" Type="http://schemas.openxmlformats.org/officeDocument/2006/relationships/image" Target="../media/image17.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64.xml"/><Relationship Id="rId1" Type="http://schemas.openxmlformats.org/officeDocument/2006/relationships/image" Target="../media/image18.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64.xml"/><Relationship Id="rId1" Type="http://schemas.openxmlformats.org/officeDocument/2006/relationships/image" Target="../media/image19.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69.xml"/><Relationship Id="rId1" Type="http://schemas.openxmlformats.org/officeDocument/2006/relationships/image" Target="../media/image2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68.xml"/><Relationship Id="rId2" Type="http://schemas.openxmlformats.org/officeDocument/2006/relationships/image" Target="../media/image22.png"/><Relationship Id="rId1" Type="http://schemas.openxmlformats.org/officeDocument/2006/relationships/image" Target="../media/image2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65.xml"/><Relationship Id="rId3" Type="http://schemas.openxmlformats.org/officeDocument/2006/relationships/image" Target="../media/image23.png"/><Relationship Id="rId2" Type="http://schemas.microsoft.com/office/2007/relationships/media" Target="../media/media1.mp4"/><Relationship Id="rId1" Type="http://schemas.openxmlformats.org/officeDocument/2006/relationships/video" Target="../media/media1.mp4"/></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6.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66.xml"/><Relationship Id="rId2" Type="http://schemas.openxmlformats.org/officeDocument/2006/relationships/image" Target="../media/image25.png"/><Relationship Id="rId1" Type="http://schemas.openxmlformats.org/officeDocument/2006/relationships/image" Target="../media/image2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49.xml.rels><?xml version="1.0" encoding="UTF-8" standalone="yes"?>
<Relationships xmlns="http://schemas.openxmlformats.org/package/2006/relationships"><Relationship Id="rId4" Type="http://schemas.openxmlformats.org/officeDocument/2006/relationships/slideLayout" Target="../slideLayouts/slideLayout61.xml"/><Relationship Id="rId3" Type="http://schemas.openxmlformats.org/officeDocument/2006/relationships/image" Target="../media/image23.png"/><Relationship Id="rId2" Type="http://schemas.microsoft.com/office/2007/relationships/media" Target="../media/media2.mp4"/><Relationship Id="rId1" Type="http://schemas.openxmlformats.org/officeDocument/2006/relationships/video" Target="../media/media2.mp4"/></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56.xml.rels><?xml version="1.0" encoding="UTF-8" standalone="yes"?>
<Relationships xmlns="http://schemas.openxmlformats.org/package/2006/relationships"><Relationship Id="rId4" Type="http://schemas.openxmlformats.org/officeDocument/2006/relationships/slideLayout" Target="../slideLayouts/slideLayout63.xml"/><Relationship Id="rId3" Type="http://schemas.openxmlformats.org/officeDocument/2006/relationships/image" Target="../media/image23.png"/><Relationship Id="rId2" Type="http://schemas.microsoft.com/office/2007/relationships/media" Target="../media/media3.mp4"/><Relationship Id="rId1" Type="http://schemas.openxmlformats.org/officeDocument/2006/relationships/video" Target="../media/media3.mp4"/></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64.xml"/><Relationship Id="rId1" Type="http://schemas.openxmlformats.org/officeDocument/2006/relationships/hyperlink" Target="../13-14&#31532;&#19968;&#23398;&#26399;/Unit%201/Unit%201%20Preparations%20for%20Exhibitions.mp3" TargetMode="External"/></Relationships>
</file>

<file path=ppt/slides/_rels/slide65.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57.xml"/><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636963" y="2317849"/>
            <a:ext cx="3538537" cy="923330"/>
          </a:xfrm>
          <a:prstGeom prst="rect">
            <a:avLst/>
          </a:prstGeom>
          <a:noFill/>
        </p:spPr>
        <p:txBody>
          <a:bodyPr wrap="square">
            <a:spAutoFit/>
          </a:bodyPr>
          <a:lstStyle/>
          <a:p>
            <a:r>
              <a:rPr lang="en-US" altLang="zh-CN" sz="5400" b="1" dirty="0">
                <a:solidFill>
                  <a:srgbClr val="028EC9"/>
                </a:solidFill>
              </a:rPr>
              <a:t>Unit 3</a:t>
            </a:r>
            <a:endParaRPr lang="zh-CN" altLang="en-US" sz="5400" b="1" dirty="0">
              <a:solidFill>
                <a:srgbClr val="028EC9"/>
              </a:solidFill>
            </a:endParaRPr>
          </a:p>
        </p:txBody>
      </p:sp>
      <p:sp>
        <p:nvSpPr>
          <p:cNvPr id="3" name="文本框 2"/>
          <p:cNvSpPr txBox="1"/>
          <p:nvPr/>
        </p:nvSpPr>
        <p:spPr>
          <a:xfrm>
            <a:off x="0" y="3846612"/>
            <a:ext cx="9144000" cy="646331"/>
          </a:xfrm>
          <a:prstGeom prst="rect">
            <a:avLst/>
          </a:prstGeom>
          <a:noFill/>
        </p:spPr>
        <p:txBody>
          <a:bodyPr wrap="square">
            <a:spAutoFit/>
          </a:bodyPr>
          <a:lstStyle/>
          <a:p>
            <a:pPr algn="ctr">
              <a:buFont typeface="Arial" panose="020B0604020202020204" pitchFamily="34" charset="0"/>
              <a:buNone/>
            </a:pPr>
            <a:r>
              <a:rPr lang="en-US" altLang="zh-CN" sz="3600" b="1" dirty="0">
                <a:solidFill>
                  <a:srgbClr val="028EC9"/>
                </a:solidFill>
              </a:rPr>
              <a:t>Booth Sale and Application</a:t>
            </a:r>
            <a:endParaRPr lang="zh-CN" altLang="en-US" sz="3600" b="1" dirty="0">
              <a:solidFill>
                <a:srgbClr val="028EC9"/>
              </a:solidFill>
            </a:endParaRPr>
          </a:p>
        </p:txBody>
      </p:sp>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txBox="1"/>
          <p:nvPr/>
        </p:nvSpPr>
        <p:spPr>
          <a:xfrm>
            <a:off x="1038225" y="936624"/>
            <a:ext cx="7427912" cy="3853737"/>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a:lnSpc>
                <a:spcPct val="140000"/>
              </a:lnSpc>
              <a:buFont typeface="Arial" panose="020B0604020202020204" pitchFamily="34" charset="0"/>
              <a:buNone/>
            </a:pPr>
            <a:r>
              <a:rPr lang="en-US" altLang="zh-CN" sz="2400" i="1" dirty="0">
                <a:solidFill>
                  <a:srgbClr val="0070C0"/>
                </a:solidFill>
                <a:latin typeface="Franklin Gothic Medium" panose="020B0603020102020204" pitchFamily="34" charset="0"/>
              </a:rPr>
              <a:t>After studying this unit, you will learn:</a:t>
            </a:r>
            <a:endParaRPr lang="en-US" altLang="zh-CN" sz="2400" i="1" dirty="0">
              <a:solidFill>
                <a:srgbClr val="0070C0"/>
              </a:solidFill>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organizer: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design a booth application;</a:t>
            </a:r>
            <a:endParaRPr lang="en-US"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sell exhibit booths.</a:t>
            </a:r>
            <a:endParaRPr lang="en-US" altLang="zh-CN" dirty="0">
              <a:latin typeface="Franklin Gothic Medium" panose="020B0603020102020204" pitchFamily="34" charset="0"/>
            </a:endParaRPr>
          </a:p>
          <a:p>
            <a:pPr>
              <a:lnSpc>
                <a:spcPct val="140000"/>
              </a:lnSpc>
              <a:buFont typeface="Arial" panose="020B0604020202020204" pitchFamily="34" charset="0"/>
              <a:buNone/>
            </a:pPr>
            <a:r>
              <a:rPr lang="en-US" altLang="zh-CN" dirty="0">
                <a:solidFill>
                  <a:srgbClr val="996600"/>
                </a:solidFill>
                <a:latin typeface="Franklin Gothic Medium" panose="020B0603020102020204" pitchFamily="34" charset="0"/>
              </a:rPr>
              <a:t>As an exhibitor:</a:t>
            </a:r>
            <a:endParaRPr lang="en-US" altLang="zh-CN" dirty="0">
              <a:solidFill>
                <a:srgbClr val="996600"/>
              </a:solidFill>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apply for exhibit booths;</a:t>
            </a:r>
            <a:endParaRPr lang="zh-CN" altLang="zh-CN" dirty="0">
              <a:latin typeface="Franklin Gothic Medium" panose="020B0603020102020204" pitchFamily="34" charset="0"/>
            </a:endParaRPr>
          </a:p>
          <a:p>
            <a:pPr lvl="1">
              <a:lnSpc>
                <a:spcPct val="140000"/>
              </a:lnSpc>
              <a:buClr>
                <a:srgbClr val="FFC000"/>
              </a:buClr>
              <a:buFont typeface="Wingdings" panose="05000000000000000000" pitchFamily="2" charset="2"/>
              <a:buChar char="Ø"/>
            </a:pPr>
            <a:r>
              <a:rPr lang="en-US" altLang="zh-CN" dirty="0">
                <a:latin typeface="Franklin Gothic Medium" panose="020B0603020102020204" pitchFamily="34" charset="0"/>
              </a:rPr>
              <a:t> how to cancel a booth reservation.</a:t>
            </a:r>
            <a:endParaRPr lang="zh-CN" altLang="en-US" dirty="0">
              <a:latin typeface="Franklin Gothic Medium" panose="020B0603020102020204" pitchFamily="34" charset="0"/>
            </a:endParaRPr>
          </a:p>
        </p:txBody>
      </p:sp>
      <p:cxnSp>
        <p:nvCxnSpPr>
          <p:cNvPr id="5" name="直接连接符 4"/>
          <p:cNvCxnSpPr/>
          <p:nvPr/>
        </p:nvCxnSpPr>
        <p:spPr>
          <a:xfrm>
            <a:off x="854997" y="640732"/>
            <a:ext cx="793022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59173" y="1514012"/>
            <a:ext cx="6280879" cy="1385507"/>
          </a:xfrm>
          <a:prstGeom prst="rect">
            <a:avLst/>
          </a:prstGeom>
          <a:noFill/>
        </p:spPr>
        <p:txBody>
          <a:bodyPr wrap="square" rtlCol="0">
            <a:spAutoFit/>
          </a:bodyPr>
          <a:lstStyle/>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design a booth application;</a:t>
            </a:r>
            <a:endParaRPr lang="en-US" altLang="zh-CN" sz="2100"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buFont typeface="Arial" panose="020B0604020202020204" pitchFamily="34" charset="0"/>
              <a:buChar char="•"/>
            </a:pPr>
            <a:endParaRPr lang="en-US" altLang="zh-CN" sz="2100"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sell exhibit booths.</a:t>
            </a:r>
            <a:endParaRPr lang="zh-CN" altLang="en-US" sz="2100" b="1" u="sng" dirty="0">
              <a:solidFill>
                <a:srgbClr val="000000"/>
              </a:solidFill>
              <a:latin typeface="Calibri" panose="020F0502020204030204" pitchFamily="34" charset="0"/>
              <a:cs typeface="Calibri" panose="020F0502020204030204" pitchFamily="34" charset="0"/>
            </a:endParaRPr>
          </a:p>
          <a:p>
            <a:endParaRPr lang="zh-CN" altLang="en-US" dirty="0"/>
          </a:p>
        </p:txBody>
      </p:sp>
    </p:spTree>
  </p:cSld>
  <p:clrMapOvr>
    <a:masterClrMapping/>
  </p:clrMapOvr>
  <p:transition spd="slow" advTm="0">
    <p:push dir="u"/>
  </p:transition>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29" name="Rectangle 25"/>
          <p:cNvSpPr>
            <a:spLocks noChangeArrowheads="1"/>
          </p:cNvSpPr>
          <p:nvPr/>
        </p:nvSpPr>
        <p:spPr bwMode="auto">
          <a:xfrm>
            <a:off x="5690636" y="1448222"/>
            <a:ext cx="1792202" cy="1991379"/>
          </a:xfrm>
          <a:prstGeom prst="rect">
            <a:avLst/>
          </a:prstGeom>
          <a:solidFill>
            <a:schemeClr val="accent4">
              <a:lumMod val="20000"/>
              <a:lumOff val="80000"/>
            </a:schemeClr>
          </a:solidFill>
          <a:ln w="22225">
            <a:solidFill>
              <a:srgbClr val="663300"/>
            </a:solidFill>
            <a:prstDash val="sysDash"/>
            <a:miter lim="800000"/>
          </a:ln>
          <a:effectLst/>
        </p:spPr>
        <p:txBody>
          <a:bodyPr wrap="square">
            <a:spAutoFit/>
          </a:bodyPr>
          <a:lstStyle/>
          <a:p>
            <a:pPr>
              <a:lnSpc>
                <a:spcPct val="150000"/>
              </a:lnSpc>
            </a:pPr>
            <a:r>
              <a:rPr lang="en-US" altLang="zh-CN" b="1" dirty="0">
                <a:solidFill>
                  <a:srgbClr val="000000"/>
                </a:solidFill>
                <a:latin typeface="Arial" panose="020B0604020202020204" pitchFamily="34" charset="0"/>
              </a:rPr>
              <a:t>information desk</a:t>
            </a:r>
            <a:endParaRPr lang="en-US" altLang="zh-CN" b="1" dirty="0">
              <a:solidFill>
                <a:srgbClr val="000000"/>
              </a:solidFill>
              <a:latin typeface="Arial" panose="020B0604020202020204" pitchFamily="34" charset="0"/>
            </a:endParaRPr>
          </a:p>
          <a:p>
            <a:pPr>
              <a:lnSpc>
                <a:spcPct val="150000"/>
              </a:lnSpc>
            </a:pPr>
            <a:r>
              <a:rPr lang="en-US" altLang="zh-CN" b="1" dirty="0">
                <a:solidFill>
                  <a:srgbClr val="000000"/>
                </a:solidFill>
                <a:latin typeface="Arial" panose="020B0604020202020204" pitchFamily="34" charset="0"/>
              </a:rPr>
              <a:t>aisle</a:t>
            </a:r>
            <a:endParaRPr lang="en-US" altLang="zh-CN" b="1" dirty="0">
              <a:solidFill>
                <a:srgbClr val="000000"/>
              </a:solidFill>
              <a:latin typeface="Arial" panose="020B0604020202020204" pitchFamily="34" charset="0"/>
            </a:endParaRPr>
          </a:p>
          <a:p>
            <a:pPr>
              <a:lnSpc>
                <a:spcPct val="150000"/>
              </a:lnSpc>
            </a:pPr>
            <a:r>
              <a:rPr lang="en-US" altLang="zh-CN" b="1" dirty="0">
                <a:solidFill>
                  <a:srgbClr val="000000"/>
                </a:solidFill>
                <a:latin typeface="Arial" panose="020B0604020202020204" pitchFamily="34" charset="0"/>
              </a:rPr>
              <a:t>booth number</a:t>
            </a:r>
            <a:endParaRPr lang="en-US" altLang="zh-CN" b="1" dirty="0">
              <a:solidFill>
                <a:srgbClr val="000000"/>
              </a:solidFill>
              <a:latin typeface="Arial" panose="020B0604020202020204" pitchFamily="34" charset="0"/>
            </a:endParaRPr>
          </a:p>
          <a:p>
            <a:pPr>
              <a:lnSpc>
                <a:spcPct val="150000"/>
              </a:lnSpc>
            </a:pPr>
            <a:r>
              <a:rPr lang="en-US" altLang="zh-CN" b="1" dirty="0">
                <a:solidFill>
                  <a:srgbClr val="000000"/>
                </a:solidFill>
                <a:latin typeface="Arial" panose="020B0604020202020204" pitchFamily="34" charset="0"/>
              </a:rPr>
              <a:t>carpet</a:t>
            </a:r>
            <a:endParaRPr lang="en-US" altLang="zh-CN" b="1" dirty="0">
              <a:solidFill>
                <a:srgbClr val="000000"/>
              </a:solidFill>
              <a:latin typeface="Arial" panose="020B0604020202020204" pitchFamily="34" charset="0"/>
            </a:endParaRPr>
          </a:p>
          <a:p>
            <a:pPr>
              <a:lnSpc>
                <a:spcPct val="150000"/>
              </a:lnSpc>
            </a:pPr>
            <a:r>
              <a:rPr lang="en-US" altLang="zh-CN" b="1" dirty="0">
                <a:solidFill>
                  <a:srgbClr val="000000"/>
                </a:solidFill>
                <a:latin typeface="Arial" panose="020B0604020202020204" pitchFamily="34" charset="0"/>
              </a:rPr>
              <a:t>booth personnel</a:t>
            </a:r>
            <a:endParaRPr lang="en-US" altLang="zh-CN" b="1" dirty="0">
              <a:solidFill>
                <a:srgbClr val="000000"/>
              </a:solidFill>
              <a:latin typeface="Arial" panose="020B0604020202020204" pitchFamily="34" charset="0"/>
            </a:endParaRPr>
          </a:p>
          <a:p>
            <a:pPr>
              <a:lnSpc>
                <a:spcPct val="150000"/>
              </a:lnSpc>
            </a:pPr>
            <a:r>
              <a:rPr lang="en-US" altLang="zh-CN" b="1" dirty="0">
                <a:solidFill>
                  <a:srgbClr val="000000"/>
                </a:solidFill>
                <a:latin typeface="Arial" panose="020B0604020202020204" pitchFamily="34" charset="0"/>
              </a:rPr>
              <a:t>fascia</a:t>
            </a:r>
            <a:endParaRPr lang="en-US" altLang="zh-CN" b="1" dirty="0">
              <a:solidFill>
                <a:srgbClr val="000000"/>
              </a:solidFill>
              <a:latin typeface="Arial" panose="020B0604020202020204" pitchFamily="34" charset="0"/>
            </a:endParaRPr>
          </a:p>
        </p:txBody>
      </p:sp>
      <p:sp>
        <p:nvSpPr>
          <p:cNvPr id="72730" name="Text Box 26"/>
          <p:cNvSpPr txBox="1">
            <a:spLocks noChangeArrowheads="1"/>
          </p:cNvSpPr>
          <p:nvPr/>
        </p:nvSpPr>
        <p:spPr bwMode="auto">
          <a:xfrm>
            <a:off x="997683" y="1692012"/>
            <a:ext cx="360000" cy="360000"/>
          </a:xfrm>
          <a:prstGeom prst="rect">
            <a:avLst/>
          </a:prstGeom>
          <a:solidFill>
            <a:srgbClr val="F2ECE2"/>
          </a:solidFill>
          <a:ln w="9525">
            <a:solidFill>
              <a:schemeClr val="accent3">
                <a:lumMod val="50000"/>
              </a:schemeClr>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latin typeface="Arial" panose="020B0604020202020204" pitchFamily="34" charset="0"/>
              </a:rPr>
              <a:t>1</a:t>
            </a:r>
            <a:endParaRPr lang="en-US" altLang="zh-CN" sz="1800" b="1">
              <a:latin typeface="Arial" panose="020B0604020202020204" pitchFamily="34" charset="0"/>
            </a:endParaRPr>
          </a:p>
        </p:txBody>
      </p:sp>
      <p:sp>
        <p:nvSpPr>
          <p:cNvPr id="72731" name="Text Box 27"/>
          <p:cNvSpPr txBox="1">
            <a:spLocks noChangeArrowheads="1"/>
          </p:cNvSpPr>
          <p:nvPr/>
        </p:nvSpPr>
        <p:spPr bwMode="auto">
          <a:xfrm>
            <a:off x="997683" y="2105905"/>
            <a:ext cx="360000" cy="369332"/>
          </a:xfrm>
          <a:prstGeom prst="rect">
            <a:avLst/>
          </a:prstGeom>
          <a:solidFill>
            <a:srgbClr val="F2ECE2"/>
          </a:solidFill>
          <a:ln w="9525">
            <a:solidFill>
              <a:schemeClr val="accent3">
                <a:lumMod val="50000"/>
              </a:schemeClr>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dirty="0">
                <a:latin typeface="Arial" panose="020B0604020202020204" pitchFamily="34" charset="0"/>
              </a:rPr>
              <a:t>2</a:t>
            </a:r>
            <a:endParaRPr lang="en-US" altLang="zh-CN" sz="1800" b="1" dirty="0">
              <a:latin typeface="Arial" panose="020B0604020202020204" pitchFamily="34" charset="0"/>
            </a:endParaRPr>
          </a:p>
        </p:txBody>
      </p:sp>
      <p:sp>
        <p:nvSpPr>
          <p:cNvPr id="72732" name="Text Box 28"/>
          <p:cNvSpPr txBox="1">
            <a:spLocks noChangeArrowheads="1"/>
          </p:cNvSpPr>
          <p:nvPr/>
        </p:nvSpPr>
        <p:spPr bwMode="auto">
          <a:xfrm>
            <a:off x="997683" y="2847841"/>
            <a:ext cx="360000" cy="360000"/>
          </a:xfrm>
          <a:prstGeom prst="rect">
            <a:avLst/>
          </a:prstGeom>
          <a:solidFill>
            <a:srgbClr val="F2ECE2"/>
          </a:solidFill>
          <a:ln w="9525">
            <a:solidFill>
              <a:schemeClr val="accent3">
                <a:lumMod val="50000"/>
              </a:schemeClr>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latin typeface="Arial" panose="020B0604020202020204" pitchFamily="34" charset="0"/>
              </a:rPr>
              <a:t>3</a:t>
            </a:r>
            <a:endParaRPr lang="en-US" altLang="zh-CN" sz="1800" b="1">
              <a:latin typeface="Arial" panose="020B0604020202020204" pitchFamily="34" charset="0"/>
            </a:endParaRPr>
          </a:p>
        </p:txBody>
      </p:sp>
      <p:sp>
        <p:nvSpPr>
          <p:cNvPr id="72733" name="Text Box 29"/>
          <p:cNvSpPr txBox="1">
            <a:spLocks noChangeArrowheads="1"/>
          </p:cNvSpPr>
          <p:nvPr/>
        </p:nvSpPr>
        <p:spPr bwMode="auto">
          <a:xfrm>
            <a:off x="997683" y="3318119"/>
            <a:ext cx="360000" cy="360000"/>
          </a:xfrm>
          <a:prstGeom prst="rect">
            <a:avLst/>
          </a:prstGeom>
          <a:solidFill>
            <a:srgbClr val="F2ECE2"/>
          </a:solidFill>
          <a:ln w="9525">
            <a:solidFill>
              <a:schemeClr val="accent3">
                <a:lumMod val="50000"/>
              </a:schemeClr>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latin typeface="Arial" panose="020B0604020202020204" pitchFamily="34" charset="0"/>
              </a:rPr>
              <a:t>4</a:t>
            </a:r>
            <a:endParaRPr lang="en-US" altLang="zh-CN" sz="1800" b="1">
              <a:latin typeface="Arial" panose="020B0604020202020204" pitchFamily="34" charset="0"/>
            </a:endParaRPr>
          </a:p>
        </p:txBody>
      </p:sp>
      <p:sp>
        <p:nvSpPr>
          <p:cNvPr id="72734" name="Text Box 30"/>
          <p:cNvSpPr txBox="1">
            <a:spLocks noChangeArrowheads="1"/>
          </p:cNvSpPr>
          <p:nvPr/>
        </p:nvSpPr>
        <p:spPr bwMode="auto">
          <a:xfrm>
            <a:off x="1671629" y="4012460"/>
            <a:ext cx="360000" cy="360000"/>
          </a:xfrm>
          <a:prstGeom prst="rect">
            <a:avLst/>
          </a:prstGeom>
          <a:solidFill>
            <a:srgbClr val="F2ECE2"/>
          </a:solidFill>
          <a:ln w="9525">
            <a:solidFill>
              <a:schemeClr val="accent3">
                <a:lumMod val="50000"/>
              </a:schemeClr>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dirty="0">
                <a:latin typeface="Arial" panose="020B0604020202020204" pitchFamily="34" charset="0"/>
              </a:rPr>
              <a:t>5</a:t>
            </a:r>
            <a:endParaRPr lang="en-US" altLang="zh-CN" sz="1800" b="1" dirty="0">
              <a:latin typeface="Arial" panose="020B0604020202020204" pitchFamily="34" charset="0"/>
            </a:endParaRPr>
          </a:p>
        </p:txBody>
      </p:sp>
      <p:sp>
        <p:nvSpPr>
          <p:cNvPr id="72735" name="Text Box 31"/>
          <p:cNvSpPr txBox="1">
            <a:spLocks noChangeArrowheads="1"/>
          </p:cNvSpPr>
          <p:nvPr/>
        </p:nvSpPr>
        <p:spPr bwMode="auto">
          <a:xfrm>
            <a:off x="2702560" y="4012460"/>
            <a:ext cx="360000" cy="360000"/>
          </a:xfrm>
          <a:prstGeom prst="rect">
            <a:avLst/>
          </a:prstGeom>
          <a:solidFill>
            <a:srgbClr val="F2ECE2"/>
          </a:solidFill>
          <a:ln w="9525">
            <a:solidFill>
              <a:schemeClr val="accent3">
                <a:lumMod val="50000"/>
              </a:schemeClr>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latin typeface="Arial" panose="020B0604020202020204" pitchFamily="34" charset="0"/>
              </a:rPr>
              <a:t>6</a:t>
            </a:r>
            <a:endParaRPr lang="en-US" altLang="zh-CN" sz="1800" b="1">
              <a:latin typeface="Arial" panose="020B0604020202020204" pitchFamily="34" charset="0"/>
            </a:endParaRPr>
          </a:p>
        </p:txBody>
      </p:sp>
      <p:sp>
        <p:nvSpPr>
          <p:cNvPr id="2"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Vocabulary: Look at the pictures. Choose the right word for each of the marked items. </a:t>
            </a:r>
            <a:endParaRPr lang="en-US" altLang="zh-CN" sz="2000" dirty="0">
              <a:solidFill>
                <a:srgbClr val="0070C0"/>
              </a:solidFill>
            </a:endParaRPr>
          </a:p>
        </p:txBody>
      </p:sp>
      <p:sp>
        <p:nvSpPr>
          <p:cNvPr id="3" name="文本框 2"/>
          <p:cNvSpPr txBox="1"/>
          <p:nvPr/>
        </p:nvSpPr>
        <p:spPr>
          <a:xfrm>
            <a:off x="4182248" y="4097839"/>
            <a:ext cx="4961751" cy="792781"/>
          </a:xfrm>
          <a:prstGeom prst="rect">
            <a:avLst/>
          </a:prstGeom>
          <a:solidFill>
            <a:schemeClr val="accent3">
              <a:lumMod val="20000"/>
              <a:lumOff val="80000"/>
            </a:schemeClr>
          </a:solidFill>
        </p:spPr>
        <p:txBody>
          <a:bodyPr wrap="square" rtlCol="0">
            <a:spAutoFit/>
          </a:bodyPr>
          <a:lstStyle/>
          <a:p>
            <a:pPr>
              <a:lnSpc>
                <a:spcPct val="150000"/>
              </a:lnSpc>
            </a:pPr>
            <a:r>
              <a:rPr lang="en-US" altLang="zh-CN" sz="1600" b="1" dirty="0">
                <a:solidFill>
                  <a:schemeClr val="bg2">
                    <a:lumMod val="10000"/>
                  </a:schemeClr>
                </a:solidFill>
              </a:rPr>
              <a:t>1.____________    2.___________     3._____________</a:t>
            </a:r>
            <a:endParaRPr lang="en-US" altLang="zh-CN" sz="1600" b="1" dirty="0">
              <a:solidFill>
                <a:schemeClr val="bg2">
                  <a:lumMod val="10000"/>
                </a:schemeClr>
              </a:solidFill>
            </a:endParaRPr>
          </a:p>
          <a:p>
            <a:pPr>
              <a:lnSpc>
                <a:spcPct val="150000"/>
              </a:lnSpc>
            </a:pPr>
            <a:r>
              <a:rPr lang="en-US" altLang="zh-CN" sz="1600" b="1" dirty="0">
                <a:solidFill>
                  <a:schemeClr val="bg2">
                    <a:lumMod val="10000"/>
                  </a:schemeClr>
                </a:solidFill>
              </a:rPr>
              <a:t>4.____________    5.___________     6._____________</a:t>
            </a:r>
            <a:endParaRPr lang="zh-CN" altLang="en-US" sz="1600" b="1" dirty="0">
              <a:solidFill>
                <a:schemeClr val="bg2">
                  <a:lumMod val="10000"/>
                </a:schemeClr>
              </a:solidFill>
            </a:endParaRPr>
          </a:p>
        </p:txBody>
      </p:sp>
      <p:grpSp>
        <p:nvGrpSpPr>
          <p:cNvPr id="9" name="组合 8"/>
          <p:cNvGrpSpPr/>
          <p:nvPr/>
        </p:nvGrpSpPr>
        <p:grpSpPr>
          <a:xfrm>
            <a:off x="1556373" y="1471040"/>
            <a:ext cx="2999547" cy="2520614"/>
            <a:chOff x="1556373" y="1471040"/>
            <a:chExt cx="2999547" cy="2520614"/>
          </a:xfrm>
        </p:grpSpPr>
        <p:pic>
          <p:nvPicPr>
            <p:cNvPr id="7" name="图片 6"/>
            <p:cNvPicPr>
              <a:picLocks noChangeAspect="1"/>
            </p:cNvPicPr>
            <p:nvPr/>
          </p:nvPicPr>
          <p:blipFill>
            <a:blip r:embed="rId1"/>
            <a:stretch>
              <a:fillRect/>
            </a:stretch>
          </p:blipFill>
          <p:spPr>
            <a:xfrm>
              <a:off x="1556373" y="1471040"/>
              <a:ext cx="2999547" cy="2520614"/>
            </a:xfrm>
            <a:prstGeom prst="rect">
              <a:avLst/>
            </a:prstGeom>
            <a:noFill/>
            <a:ln>
              <a:noFill/>
            </a:ln>
          </p:spPr>
        </p:pic>
        <p:sp>
          <p:nvSpPr>
            <p:cNvPr id="8" name="任意多边形 2516"/>
            <p:cNvSpPr/>
            <p:nvPr/>
          </p:nvSpPr>
          <p:spPr>
            <a:xfrm>
              <a:off x="1985970" y="1471040"/>
              <a:ext cx="1511300" cy="802005"/>
            </a:xfrm>
            <a:custGeom>
              <a:avLst/>
              <a:gdLst/>
              <a:ahLst/>
              <a:cxnLst/>
              <a:rect l="0" t="0" r="0" b="0"/>
              <a:pathLst>
                <a:path w="2380" h="1263">
                  <a:moveTo>
                    <a:pt x="74" y="1217"/>
                  </a:moveTo>
                  <a:lnTo>
                    <a:pt x="73" y="1214"/>
                  </a:lnTo>
                  <a:lnTo>
                    <a:pt x="46" y="1220"/>
                  </a:lnTo>
                  <a:lnTo>
                    <a:pt x="47" y="1222"/>
                  </a:lnTo>
                  <a:lnTo>
                    <a:pt x="51" y="1222"/>
                  </a:lnTo>
                  <a:lnTo>
                    <a:pt x="53" y="1222"/>
                  </a:lnTo>
                  <a:lnTo>
                    <a:pt x="56" y="1223"/>
                  </a:lnTo>
                  <a:lnTo>
                    <a:pt x="57" y="1226"/>
                  </a:lnTo>
                  <a:lnTo>
                    <a:pt x="62" y="1248"/>
                  </a:lnTo>
                  <a:lnTo>
                    <a:pt x="62" y="1249"/>
                  </a:lnTo>
                  <a:lnTo>
                    <a:pt x="62" y="1250"/>
                  </a:lnTo>
                  <a:lnTo>
                    <a:pt x="61" y="1251"/>
                  </a:lnTo>
                  <a:lnTo>
                    <a:pt x="57" y="1254"/>
                  </a:lnTo>
                  <a:lnTo>
                    <a:pt x="53" y="1255"/>
                  </a:lnTo>
                  <a:lnTo>
                    <a:pt x="40" y="1258"/>
                  </a:lnTo>
                  <a:lnTo>
                    <a:pt x="33" y="1257"/>
                  </a:lnTo>
                  <a:lnTo>
                    <a:pt x="21" y="1247"/>
                  </a:lnTo>
                  <a:lnTo>
                    <a:pt x="17" y="1240"/>
                  </a:lnTo>
                  <a:lnTo>
                    <a:pt x="12" y="1220"/>
                  </a:lnTo>
                  <a:lnTo>
                    <a:pt x="13" y="1211"/>
                  </a:lnTo>
                  <a:lnTo>
                    <a:pt x="19" y="1198"/>
                  </a:lnTo>
                  <a:lnTo>
                    <a:pt x="25" y="1194"/>
                  </a:lnTo>
                  <a:lnTo>
                    <a:pt x="39" y="1191"/>
                  </a:lnTo>
                  <a:lnTo>
                    <a:pt x="44" y="1191"/>
                  </a:lnTo>
                  <a:lnTo>
                    <a:pt x="53" y="1196"/>
                  </a:lnTo>
                  <a:lnTo>
                    <a:pt x="57" y="1200"/>
                  </a:lnTo>
                  <a:lnTo>
                    <a:pt x="60" y="1205"/>
                  </a:lnTo>
                  <a:lnTo>
                    <a:pt x="62" y="1205"/>
                  </a:lnTo>
                  <a:lnTo>
                    <a:pt x="57" y="1182"/>
                  </a:lnTo>
                  <a:lnTo>
                    <a:pt x="55" y="1183"/>
                  </a:lnTo>
                  <a:lnTo>
                    <a:pt x="55" y="1185"/>
                  </a:lnTo>
                  <a:lnTo>
                    <a:pt x="54" y="1186"/>
                  </a:lnTo>
                  <a:lnTo>
                    <a:pt x="51" y="1187"/>
                  </a:lnTo>
                  <a:lnTo>
                    <a:pt x="50" y="1188"/>
                  </a:lnTo>
                  <a:lnTo>
                    <a:pt x="41" y="1187"/>
                  </a:lnTo>
                  <a:lnTo>
                    <a:pt x="35" y="1187"/>
                  </a:lnTo>
                  <a:lnTo>
                    <a:pt x="20" y="1190"/>
                  </a:lnTo>
                  <a:lnTo>
                    <a:pt x="12" y="1196"/>
                  </a:lnTo>
                  <a:lnTo>
                    <a:pt x="1" y="1212"/>
                  </a:lnTo>
                  <a:lnTo>
                    <a:pt x="0" y="1222"/>
                  </a:lnTo>
                  <a:lnTo>
                    <a:pt x="5" y="1244"/>
                  </a:lnTo>
                  <a:lnTo>
                    <a:pt x="10" y="1252"/>
                  </a:lnTo>
                  <a:lnTo>
                    <a:pt x="27" y="1262"/>
                  </a:lnTo>
                  <a:lnTo>
                    <a:pt x="37" y="1263"/>
                  </a:lnTo>
                  <a:lnTo>
                    <a:pt x="48" y="1261"/>
                  </a:lnTo>
                  <a:lnTo>
                    <a:pt x="57" y="1259"/>
                  </a:lnTo>
                  <a:lnTo>
                    <a:pt x="65" y="1255"/>
                  </a:lnTo>
                  <a:lnTo>
                    <a:pt x="73" y="1248"/>
                  </a:lnTo>
                  <a:lnTo>
                    <a:pt x="68" y="1224"/>
                  </a:lnTo>
                  <a:lnTo>
                    <a:pt x="68" y="1221"/>
                  </a:lnTo>
                  <a:lnTo>
                    <a:pt x="69" y="1218"/>
                  </a:lnTo>
                  <a:lnTo>
                    <a:pt x="71" y="1217"/>
                  </a:lnTo>
                  <a:lnTo>
                    <a:pt x="74" y="1217"/>
                  </a:lnTo>
                  <a:close/>
                  <a:moveTo>
                    <a:pt x="133" y="1237"/>
                  </a:moveTo>
                  <a:lnTo>
                    <a:pt x="133" y="1235"/>
                  </a:lnTo>
                  <a:lnTo>
                    <a:pt x="130" y="1236"/>
                  </a:lnTo>
                  <a:lnTo>
                    <a:pt x="128" y="1236"/>
                  </a:lnTo>
                  <a:lnTo>
                    <a:pt x="126" y="1235"/>
                  </a:lnTo>
                  <a:lnTo>
                    <a:pt x="125" y="1233"/>
                  </a:lnTo>
                  <a:lnTo>
                    <a:pt x="117" y="1194"/>
                  </a:lnTo>
                  <a:lnTo>
                    <a:pt x="100" y="1198"/>
                  </a:lnTo>
                  <a:lnTo>
                    <a:pt x="100" y="1200"/>
                  </a:lnTo>
                  <a:lnTo>
                    <a:pt x="104" y="1199"/>
                  </a:lnTo>
                  <a:lnTo>
                    <a:pt x="106" y="1199"/>
                  </a:lnTo>
                  <a:lnTo>
                    <a:pt x="108" y="1201"/>
                  </a:lnTo>
                  <a:lnTo>
                    <a:pt x="109" y="1203"/>
                  </a:lnTo>
                  <a:lnTo>
                    <a:pt x="116" y="1232"/>
                  </a:lnTo>
                  <a:lnTo>
                    <a:pt x="116" y="1233"/>
                  </a:lnTo>
                  <a:lnTo>
                    <a:pt x="115" y="1234"/>
                  </a:lnTo>
                  <a:lnTo>
                    <a:pt x="115" y="1235"/>
                  </a:lnTo>
                  <a:lnTo>
                    <a:pt x="113" y="1237"/>
                  </a:lnTo>
                  <a:lnTo>
                    <a:pt x="112" y="1238"/>
                  </a:lnTo>
                  <a:lnTo>
                    <a:pt x="110" y="1240"/>
                  </a:lnTo>
                  <a:lnTo>
                    <a:pt x="108" y="1241"/>
                  </a:lnTo>
                  <a:lnTo>
                    <a:pt x="104" y="1242"/>
                  </a:lnTo>
                  <a:lnTo>
                    <a:pt x="101" y="1242"/>
                  </a:lnTo>
                  <a:lnTo>
                    <a:pt x="98" y="1239"/>
                  </a:lnTo>
                  <a:lnTo>
                    <a:pt x="97" y="1237"/>
                  </a:lnTo>
                  <a:lnTo>
                    <a:pt x="96" y="1234"/>
                  </a:lnTo>
                  <a:lnTo>
                    <a:pt x="89" y="1200"/>
                  </a:lnTo>
                  <a:lnTo>
                    <a:pt x="73" y="1204"/>
                  </a:lnTo>
                  <a:lnTo>
                    <a:pt x="74" y="1205"/>
                  </a:lnTo>
                  <a:lnTo>
                    <a:pt x="77" y="1205"/>
                  </a:lnTo>
                  <a:lnTo>
                    <a:pt x="78" y="1205"/>
                  </a:lnTo>
                  <a:lnTo>
                    <a:pt x="81" y="1207"/>
                  </a:lnTo>
                  <a:lnTo>
                    <a:pt x="81" y="1209"/>
                  </a:lnTo>
                  <a:lnTo>
                    <a:pt x="88" y="1241"/>
                  </a:lnTo>
                  <a:lnTo>
                    <a:pt x="90" y="1244"/>
                  </a:lnTo>
                  <a:lnTo>
                    <a:pt x="96" y="1249"/>
                  </a:lnTo>
                  <a:lnTo>
                    <a:pt x="100" y="1249"/>
                  </a:lnTo>
                  <a:lnTo>
                    <a:pt x="106" y="1248"/>
                  </a:lnTo>
                  <a:lnTo>
                    <a:pt x="109" y="1247"/>
                  </a:lnTo>
                  <a:lnTo>
                    <a:pt x="112" y="1243"/>
                  </a:lnTo>
                  <a:lnTo>
                    <a:pt x="114" y="1240"/>
                  </a:lnTo>
                  <a:lnTo>
                    <a:pt x="117" y="1236"/>
                  </a:lnTo>
                  <a:lnTo>
                    <a:pt x="119" y="1245"/>
                  </a:lnTo>
                  <a:lnTo>
                    <a:pt x="119" y="1245"/>
                  </a:lnTo>
                  <a:lnTo>
                    <a:pt x="133" y="1237"/>
                  </a:lnTo>
                  <a:close/>
                  <a:moveTo>
                    <a:pt x="182" y="1226"/>
                  </a:moveTo>
                  <a:lnTo>
                    <a:pt x="182" y="1224"/>
                  </a:lnTo>
                  <a:lnTo>
                    <a:pt x="181" y="1223"/>
                  </a:lnTo>
                  <a:lnTo>
                    <a:pt x="181" y="1224"/>
                  </a:lnTo>
                  <a:lnTo>
                    <a:pt x="180" y="1224"/>
                  </a:lnTo>
                  <a:lnTo>
                    <a:pt x="179" y="1226"/>
                  </a:lnTo>
                  <a:lnTo>
                    <a:pt x="178" y="1226"/>
                  </a:lnTo>
                  <a:lnTo>
                    <a:pt x="176" y="1226"/>
                  </a:lnTo>
                  <a:lnTo>
                    <a:pt x="175" y="1226"/>
                  </a:lnTo>
                  <a:lnTo>
                    <a:pt x="174" y="1225"/>
                  </a:lnTo>
                  <a:lnTo>
                    <a:pt x="173" y="1224"/>
                  </a:lnTo>
                  <a:lnTo>
                    <a:pt x="173" y="1223"/>
                  </a:lnTo>
                  <a:lnTo>
                    <a:pt x="169" y="1205"/>
                  </a:lnTo>
                  <a:lnTo>
                    <a:pt x="167" y="1193"/>
                  </a:lnTo>
                  <a:lnTo>
                    <a:pt x="164" y="1189"/>
                  </a:lnTo>
                  <a:lnTo>
                    <a:pt x="164" y="1189"/>
                  </a:lnTo>
                  <a:lnTo>
                    <a:pt x="164" y="1222"/>
                  </a:lnTo>
                  <a:lnTo>
                    <a:pt x="164" y="1224"/>
                  </a:lnTo>
                  <a:lnTo>
                    <a:pt x="164" y="1225"/>
                  </a:lnTo>
                  <a:lnTo>
                    <a:pt x="163" y="1226"/>
                  </a:lnTo>
                  <a:lnTo>
                    <a:pt x="160" y="1229"/>
                  </a:lnTo>
                  <a:lnTo>
                    <a:pt x="158" y="1230"/>
                  </a:lnTo>
                  <a:lnTo>
                    <a:pt x="153" y="1231"/>
                  </a:lnTo>
                  <a:lnTo>
                    <a:pt x="151" y="1231"/>
                  </a:lnTo>
                  <a:lnTo>
                    <a:pt x="148" y="1228"/>
                  </a:lnTo>
                  <a:lnTo>
                    <a:pt x="147" y="1226"/>
                  </a:lnTo>
                  <a:lnTo>
                    <a:pt x="146" y="1224"/>
                  </a:lnTo>
                  <a:lnTo>
                    <a:pt x="146" y="1224"/>
                  </a:lnTo>
                  <a:lnTo>
                    <a:pt x="146" y="1221"/>
                  </a:lnTo>
                  <a:lnTo>
                    <a:pt x="146" y="1218"/>
                  </a:lnTo>
                  <a:lnTo>
                    <a:pt x="149" y="1213"/>
                  </a:lnTo>
                  <a:lnTo>
                    <a:pt x="152" y="1211"/>
                  </a:lnTo>
                  <a:lnTo>
                    <a:pt x="160" y="1205"/>
                  </a:lnTo>
                  <a:lnTo>
                    <a:pt x="164" y="1222"/>
                  </a:lnTo>
                  <a:lnTo>
                    <a:pt x="164" y="1189"/>
                  </a:lnTo>
                  <a:lnTo>
                    <a:pt x="163" y="1188"/>
                  </a:lnTo>
                  <a:lnTo>
                    <a:pt x="158" y="1186"/>
                  </a:lnTo>
                  <a:lnTo>
                    <a:pt x="154" y="1185"/>
                  </a:lnTo>
                  <a:lnTo>
                    <a:pt x="144" y="1187"/>
                  </a:lnTo>
                  <a:lnTo>
                    <a:pt x="140" y="1189"/>
                  </a:lnTo>
                  <a:lnTo>
                    <a:pt x="134" y="1196"/>
                  </a:lnTo>
                  <a:lnTo>
                    <a:pt x="133" y="1199"/>
                  </a:lnTo>
                  <a:lnTo>
                    <a:pt x="134" y="1203"/>
                  </a:lnTo>
                  <a:lnTo>
                    <a:pt x="135" y="1204"/>
                  </a:lnTo>
                  <a:lnTo>
                    <a:pt x="137" y="1206"/>
                  </a:lnTo>
                  <a:lnTo>
                    <a:pt x="138" y="1206"/>
                  </a:lnTo>
                  <a:lnTo>
                    <a:pt x="141" y="1205"/>
                  </a:lnTo>
                  <a:lnTo>
                    <a:pt x="142" y="1204"/>
                  </a:lnTo>
                  <a:lnTo>
                    <a:pt x="144" y="1201"/>
                  </a:lnTo>
                  <a:lnTo>
                    <a:pt x="143" y="1200"/>
                  </a:lnTo>
                  <a:lnTo>
                    <a:pt x="141" y="1196"/>
                  </a:lnTo>
                  <a:lnTo>
                    <a:pt x="141" y="1194"/>
                  </a:lnTo>
                  <a:lnTo>
                    <a:pt x="144" y="1191"/>
                  </a:lnTo>
                  <a:lnTo>
                    <a:pt x="146" y="1190"/>
                  </a:lnTo>
                  <a:lnTo>
                    <a:pt x="151" y="1188"/>
                  </a:lnTo>
                  <a:lnTo>
                    <a:pt x="153" y="1189"/>
                  </a:lnTo>
                  <a:lnTo>
                    <a:pt x="157" y="1191"/>
                  </a:lnTo>
                  <a:lnTo>
                    <a:pt x="158" y="1194"/>
                  </a:lnTo>
                  <a:lnTo>
                    <a:pt x="160" y="1203"/>
                  </a:lnTo>
                  <a:lnTo>
                    <a:pt x="145" y="1213"/>
                  </a:lnTo>
                  <a:lnTo>
                    <a:pt x="141" y="1216"/>
                  </a:lnTo>
                  <a:lnTo>
                    <a:pt x="138" y="1222"/>
                  </a:lnTo>
                  <a:lnTo>
                    <a:pt x="137" y="1224"/>
                  </a:lnTo>
                  <a:lnTo>
                    <a:pt x="137" y="1226"/>
                  </a:lnTo>
                  <a:lnTo>
                    <a:pt x="138" y="1232"/>
                  </a:lnTo>
                  <a:lnTo>
                    <a:pt x="140" y="1235"/>
                  </a:lnTo>
                  <a:lnTo>
                    <a:pt x="145" y="1238"/>
                  </a:lnTo>
                  <a:lnTo>
                    <a:pt x="148" y="1239"/>
                  </a:lnTo>
                  <a:lnTo>
                    <a:pt x="155" y="1237"/>
                  </a:lnTo>
                  <a:lnTo>
                    <a:pt x="158" y="1235"/>
                  </a:lnTo>
                  <a:lnTo>
                    <a:pt x="162" y="1231"/>
                  </a:lnTo>
                  <a:lnTo>
                    <a:pt x="163" y="1230"/>
                  </a:lnTo>
                  <a:lnTo>
                    <a:pt x="164" y="1228"/>
                  </a:lnTo>
                  <a:lnTo>
                    <a:pt x="165" y="1227"/>
                  </a:lnTo>
                  <a:lnTo>
                    <a:pt x="166" y="1229"/>
                  </a:lnTo>
                  <a:lnTo>
                    <a:pt x="167" y="1231"/>
                  </a:lnTo>
                  <a:lnTo>
                    <a:pt x="168" y="1232"/>
                  </a:lnTo>
                  <a:lnTo>
                    <a:pt x="170" y="1233"/>
                  </a:lnTo>
                  <a:lnTo>
                    <a:pt x="171" y="1233"/>
                  </a:lnTo>
                  <a:lnTo>
                    <a:pt x="175" y="1233"/>
                  </a:lnTo>
                  <a:lnTo>
                    <a:pt x="177" y="1232"/>
                  </a:lnTo>
                  <a:lnTo>
                    <a:pt x="180" y="1229"/>
                  </a:lnTo>
                  <a:lnTo>
                    <a:pt x="181" y="1228"/>
                  </a:lnTo>
                  <a:lnTo>
                    <a:pt x="182" y="1227"/>
                  </a:lnTo>
                  <a:lnTo>
                    <a:pt x="182" y="1226"/>
                  </a:lnTo>
                  <a:lnTo>
                    <a:pt x="182" y="1226"/>
                  </a:lnTo>
                  <a:close/>
                  <a:moveTo>
                    <a:pt x="235" y="1219"/>
                  </a:moveTo>
                  <a:lnTo>
                    <a:pt x="234" y="1217"/>
                  </a:lnTo>
                  <a:lnTo>
                    <a:pt x="232" y="1218"/>
                  </a:lnTo>
                  <a:lnTo>
                    <a:pt x="230" y="1218"/>
                  </a:lnTo>
                  <a:lnTo>
                    <a:pt x="228" y="1216"/>
                  </a:lnTo>
                  <a:lnTo>
                    <a:pt x="227" y="1214"/>
                  </a:lnTo>
                  <a:lnTo>
                    <a:pt x="220" y="1182"/>
                  </a:lnTo>
                  <a:lnTo>
                    <a:pt x="218" y="1179"/>
                  </a:lnTo>
                  <a:lnTo>
                    <a:pt x="212" y="1174"/>
                  </a:lnTo>
                  <a:lnTo>
                    <a:pt x="209" y="1173"/>
                  </a:lnTo>
                  <a:lnTo>
                    <a:pt x="202" y="1175"/>
                  </a:lnTo>
                  <a:lnTo>
                    <a:pt x="200" y="1176"/>
                  </a:lnTo>
                  <a:lnTo>
                    <a:pt x="195" y="1180"/>
                  </a:lnTo>
                  <a:lnTo>
                    <a:pt x="194" y="1183"/>
                  </a:lnTo>
                  <a:lnTo>
                    <a:pt x="191" y="1186"/>
                  </a:lnTo>
                  <a:lnTo>
                    <a:pt x="190" y="1178"/>
                  </a:lnTo>
                  <a:lnTo>
                    <a:pt x="189" y="1177"/>
                  </a:lnTo>
                  <a:lnTo>
                    <a:pt x="184" y="1181"/>
                  </a:lnTo>
                  <a:lnTo>
                    <a:pt x="175" y="1186"/>
                  </a:lnTo>
                  <a:lnTo>
                    <a:pt x="176" y="1187"/>
                  </a:lnTo>
                  <a:lnTo>
                    <a:pt x="178" y="1186"/>
                  </a:lnTo>
                  <a:lnTo>
                    <a:pt x="180" y="1186"/>
                  </a:lnTo>
                  <a:lnTo>
                    <a:pt x="182" y="1187"/>
                  </a:lnTo>
                  <a:lnTo>
                    <a:pt x="183" y="1189"/>
                  </a:lnTo>
                  <a:lnTo>
                    <a:pt x="189" y="1218"/>
                  </a:lnTo>
                  <a:lnTo>
                    <a:pt x="190" y="1222"/>
                  </a:lnTo>
                  <a:lnTo>
                    <a:pt x="190" y="1224"/>
                  </a:lnTo>
                  <a:lnTo>
                    <a:pt x="189" y="1226"/>
                  </a:lnTo>
                  <a:lnTo>
                    <a:pt x="187" y="1227"/>
                  </a:lnTo>
                  <a:lnTo>
                    <a:pt x="185" y="1228"/>
                  </a:lnTo>
                  <a:lnTo>
                    <a:pt x="185" y="1230"/>
                  </a:lnTo>
                  <a:lnTo>
                    <a:pt x="207" y="1225"/>
                  </a:lnTo>
                  <a:lnTo>
                    <a:pt x="207" y="1223"/>
                  </a:lnTo>
                  <a:lnTo>
                    <a:pt x="204" y="1224"/>
                  </a:lnTo>
                  <a:lnTo>
                    <a:pt x="202" y="1224"/>
                  </a:lnTo>
                  <a:lnTo>
                    <a:pt x="200" y="1222"/>
                  </a:lnTo>
                  <a:lnTo>
                    <a:pt x="199" y="1220"/>
                  </a:lnTo>
                  <a:lnTo>
                    <a:pt x="193" y="1189"/>
                  </a:lnTo>
                  <a:lnTo>
                    <a:pt x="194" y="1187"/>
                  </a:lnTo>
                  <a:lnTo>
                    <a:pt x="196" y="1185"/>
                  </a:lnTo>
                  <a:lnTo>
                    <a:pt x="199" y="1182"/>
                  </a:lnTo>
                  <a:lnTo>
                    <a:pt x="200" y="1181"/>
                  </a:lnTo>
                  <a:lnTo>
                    <a:pt x="205" y="1180"/>
                  </a:lnTo>
                  <a:lnTo>
                    <a:pt x="207" y="1181"/>
                  </a:lnTo>
                  <a:lnTo>
                    <a:pt x="210" y="1184"/>
                  </a:lnTo>
                  <a:lnTo>
                    <a:pt x="211" y="1186"/>
                  </a:lnTo>
                  <a:lnTo>
                    <a:pt x="218" y="1216"/>
                  </a:lnTo>
                  <a:lnTo>
                    <a:pt x="218" y="1218"/>
                  </a:lnTo>
                  <a:lnTo>
                    <a:pt x="217" y="1220"/>
                  </a:lnTo>
                  <a:lnTo>
                    <a:pt x="215" y="1221"/>
                  </a:lnTo>
                  <a:lnTo>
                    <a:pt x="212" y="1222"/>
                  </a:lnTo>
                  <a:lnTo>
                    <a:pt x="212" y="1224"/>
                  </a:lnTo>
                  <a:lnTo>
                    <a:pt x="235" y="1219"/>
                  </a:lnTo>
                  <a:close/>
                  <a:moveTo>
                    <a:pt x="287" y="1217"/>
                  </a:moveTo>
                  <a:lnTo>
                    <a:pt x="286" y="1211"/>
                  </a:lnTo>
                  <a:lnTo>
                    <a:pt x="285" y="1210"/>
                  </a:lnTo>
                  <a:lnTo>
                    <a:pt x="284" y="1208"/>
                  </a:lnTo>
                  <a:lnTo>
                    <a:pt x="284" y="1219"/>
                  </a:lnTo>
                  <a:lnTo>
                    <a:pt x="283" y="1221"/>
                  </a:lnTo>
                  <a:lnTo>
                    <a:pt x="280" y="1224"/>
                  </a:lnTo>
                  <a:lnTo>
                    <a:pt x="276" y="1227"/>
                  </a:lnTo>
                  <a:lnTo>
                    <a:pt x="272" y="1228"/>
                  </a:lnTo>
                  <a:lnTo>
                    <a:pt x="261" y="1231"/>
                  </a:lnTo>
                  <a:lnTo>
                    <a:pt x="257" y="1231"/>
                  </a:lnTo>
                  <a:lnTo>
                    <a:pt x="251" y="1229"/>
                  </a:lnTo>
                  <a:lnTo>
                    <a:pt x="249" y="1228"/>
                  </a:lnTo>
                  <a:lnTo>
                    <a:pt x="248" y="1226"/>
                  </a:lnTo>
                  <a:lnTo>
                    <a:pt x="249" y="1222"/>
                  </a:lnTo>
                  <a:lnTo>
                    <a:pt x="250" y="1219"/>
                  </a:lnTo>
                  <a:lnTo>
                    <a:pt x="251" y="1217"/>
                  </a:lnTo>
                  <a:lnTo>
                    <a:pt x="252" y="1215"/>
                  </a:lnTo>
                  <a:lnTo>
                    <a:pt x="255" y="1215"/>
                  </a:lnTo>
                  <a:lnTo>
                    <a:pt x="258" y="1215"/>
                  </a:lnTo>
                  <a:lnTo>
                    <a:pt x="262" y="1214"/>
                  </a:lnTo>
                  <a:lnTo>
                    <a:pt x="276" y="1212"/>
                  </a:lnTo>
                  <a:lnTo>
                    <a:pt x="279" y="1211"/>
                  </a:lnTo>
                  <a:lnTo>
                    <a:pt x="282" y="1212"/>
                  </a:lnTo>
                  <a:lnTo>
                    <a:pt x="283" y="1213"/>
                  </a:lnTo>
                  <a:lnTo>
                    <a:pt x="284" y="1217"/>
                  </a:lnTo>
                  <a:lnTo>
                    <a:pt x="284" y="1219"/>
                  </a:lnTo>
                  <a:lnTo>
                    <a:pt x="284" y="1208"/>
                  </a:lnTo>
                  <a:lnTo>
                    <a:pt x="284" y="1207"/>
                  </a:lnTo>
                  <a:lnTo>
                    <a:pt x="284" y="1207"/>
                  </a:lnTo>
                  <a:lnTo>
                    <a:pt x="281" y="1206"/>
                  </a:lnTo>
                  <a:lnTo>
                    <a:pt x="278" y="1204"/>
                  </a:lnTo>
                  <a:lnTo>
                    <a:pt x="275" y="1204"/>
                  </a:lnTo>
                  <a:lnTo>
                    <a:pt x="271" y="1204"/>
                  </a:lnTo>
                  <a:lnTo>
                    <a:pt x="257" y="1207"/>
                  </a:lnTo>
                  <a:lnTo>
                    <a:pt x="253" y="1207"/>
                  </a:lnTo>
                  <a:lnTo>
                    <a:pt x="250" y="1207"/>
                  </a:lnTo>
                  <a:lnTo>
                    <a:pt x="248" y="1207"/>
                  </a:lnTo>
                  <a:lnTo>
                    <a:pt x="248" y="1206"/>
                  </a:lnTo>
                  <a:lnTo>
                    <a:pt x="248" y="1204"/>
                  </a:lnTo>
                  <a:lnTo>
                    <a:pt x="250" y="1200"/>
                  </a:lnTo>
                  <a:lnTo>
                    <a:pt x="251" y="1199"/>
                  </a:lnTo>
                  <a:lnTo>
                    <a:pt x="253" y="1198"/>
                  </a:lnTo>
                  <a:lnTo>
                    <a:pt x="255" y="1198"/>
                  </a:lnTo>
                  <a:lnTo>
                    <a:pt x="257" y="1197"/>
                  </a:lnTo>
                  <a:lnTo>
                    <a:pt x="264" y="1196"/>
                  </a:lnTo>
                  <a:lnTo>
                    <a:pt x="265" y="1195"/>
                  </a:lnTo>
                  <a:lnTo>
                    <a:pt x="268" y="1193"/>
                  </a:lnTo>
                  <a:lnTo>
                    <a:pt x="273" y="1186"/>
                  </a:lnTo>
                  <a:lnTo>
                    <a:pt x="273" y="1181"/>
                  </a:lnTo>
                  <a:lnTo>
                    <a:pt x="271" y="1173"/>
                  </a:lnTo>
                  <a:lnTo>
                    <a:pt x="270" y="1170"/>
                  </a:lnTo>
                  <a:lnTo>
                    <a:pt x="268" y="1168"/>
                  </a:lnTo>
                  <a:lnTo>
                    <a:pt x="276" y="1167"/>
                  </a:lnTo>
                  <a:lnTo>
                    <a:pt x="277" y="1166"/>
                  </a:lnTo>
                  <a:lnTo>
                    <a:pt x="277" y="1165"/>
                  </a:lnTo>
                  <a:lnTo>
                    <a:pt x="276" y="1162"/>
                  </a:lnTo>
                  <a:lnTo>
                    <a:pt x="266" y="1165"/>
                  </a:lnTo>
                  <a:lnTo>
                    <a:pt x="265" y="1165"/>
                  </a:lnTo>
                  <a:lnTo>
                    <a:pt x="265" y="1188"/>
                  </a:lnTo>
                  <a:lnTo>
                    <a:pt x="263" y="1192"/>
                  </a:lnTo>
                  <a:lnTo>
                    <a:pt x="262" y="1193"/>
                  </a:lnTo>
                  <a:lnTo>
                    <a:pt x="256" y="1195"/>
                  </a:lnTo>
                  <a:lnTo>
                    <a:pt x="253" y="1194"/>
                  </a:lnTo>
                  <a:lnTo>
                    <a:pt x="247" y="1188"/>
                  </a:lnTo>
                  <a:lnTo>
                    <a:pt x="245" y="1185"/>
                  </a:lnTo>
                  <a:lnTo>
                    <a:pt x="244" y="1177"/>
                  </a:lnTo>
                  <a:lnTo>
                    <a:pt x="244" y="1174"/>
                  </a:lnTo>
                  <a:lnTo>
                    <a:pt x="246" y="1169"/>
                  </a:lnTo>
                  <a:lnTo>
                    <a:pt x="248" y="1168"/>
                  </a:lnTo>
                  <a:lnTo>
                    <a:pt x="254" y="1167"/>
                  </a:lnTo>
                  <a:lnTo>
                    <a:pt x="257" y="1168"/>
                  </a:lnTo>
                  <a:lnTo>
                    <a:pt x="262" y="1173"/>
                  </a:lnTo>
                  <a:lnTo>
                    <a:pt x="263" y="1177"/>
                  </a:lnTo>
                  <a:lnTo>
                    <a:pt x="265" y="1185"/>
                  </a:lnTo>
                  <a:lnTo>
                    <a:pt x="265" y="1188"/>
                  </a:lnTo>
                  <a:lnTo>
                    <a:pt x="265" y="1165"/>
                  </a:lnTo>
                  <a:lnTo>
                    <a:pt x="265" y="1165"/>
                  </a:lnTo>
                  <a:lnTo>
                    <a:pt x="262" y="1164"/>
                  </a:lnTo>
                  <a:lnTo>
                    <a:pt x="261" y="1164"/>
                  </a:lnTo>
                  <a:lnTo>
                    <a:pt x="257" y="1163"/>
                  </a:lnTo>
                  <a:lnTo>
                    <a:pt x="254" y="1163"/>
                  </a:lnTo>
                  <a:lnTo>
                    <a:pt x="246" y="1165"/>
                  </a:lnTo>
                  <a:lnTo>
                    <a:pt x="242" y="1168"/>
                  </a:lnTo>
                  <a:lnTo>
                    <a:pt x="236" y="1176"/>
                  </a:lnTo>
                  <a:lnTo>
                    <a:pt x="236" y="1180"/>
                  </a:lnTo>
                  <a:lnTo>
                    <a:pt x="238" y="1190"/>
                  </a:lnTo>
                  <a:lnTo>
                    <a:pt x="240" y="1193"/>
                  </a:lnTo>
                  <a:lnTo>
                    <a:pt x="240" y="1193"/>
                  </a:lnTo>
                  <a:lnTo>
                    <a:pt x="246" y="1196"/>
                  </a:lnTo>
                  <a:lnTo>
                    <a:pt x="248" y="1197"/>
                  </a:lnTo>
                  <a:lnTo>
                    <a:pt x="250" y="1197"/>
                  </a:lnTo>
                  <a:lnTo>
                    <a:pt x="250" y="1198"/>
                  </a:lnTo>
                  <a:lnTo>
                    <a:pt x="247" y="1201"/>
                  </a:lnTo>
                  <a:lnTo>
                    <a:pt x="245" y="1204"/>
                  </a:lnTo>
                  <a:lnTo>
                    <a:pt x="243" y="1208"/>
                  </a:lnTo>
                  <a:lnTo>
                    <a:pt x="242" y="1210"/>
                  </a:lnTo>
                  <a:lnTo>
                    <a:pt x="243" y="1213"/>
                  </a:lnTo>
                  <a:lnTo>
                    <a:pt x="245" y="1214"/>
                  </a:lnTo>
                  <a:lnTo>
                    <a:pt x="250" y="1215"/>
                  </a:lnTo>
                  <a:lnTo>
                    <a:pt x="247" y="1219"/>
                  </a:lnTo>
                  <a:lnTo>
                    <a:pt x="244" y="1222"/>
                  </a:lnTo>
                  <a:lnTo>
                    <a:pt x="242" y="1227"/>
                  </a:lnTo>
                  <a:lnTo>
                    <a:pt x="242" y="1228"/>
                  </a:lnTo>
                  <a:lnTo>
                    <a:pt x="242" y="1229"/>
                  </a:lnTo>
                  <a:lnTo>
                    <a:pt x="243" y="1233"/>
                  </a:lnTo>
                  <a:lnTo>
                    <a:pt x="245" y="1236"/>
                  </a:lnTo>
                  <a:lnTo>
                    <a:pt x="253" y="1238"/>
                  </a:lnTo>
                  <a:lnTo>
                    <a:pt x="257" y="1238"/>
                  </a:lnTo>
                  <a:lnTo>
                    <a:pt x="270" y="1235"/>
                  </a:lnTo>
                  <a:lnTo>
                    <a:pt x="276" y="1232"/>
                  </a:lnTo>
                  <a:lnTo>
                    <a:pt x="277" y="1231"/>
                  </a:lnTo>
                  <a:lnTo>
                    <a:pt x="285" y="1222"/>
                  </a:lnTo>
                  <a:lnTo>
                    <a:pt x="287" y="1218"/>
                  </a:lnTo>
                  <a:lnTo>
                    <a:pt x="287" y="1217"/>
                  </a:lnTo>
                  <a:close/>
                  <a:moveTo>
                    <a:pt x="332" y="1198"/>
                  </a:moveTo>
                  <a:lnTo>
                    <a:pt x="330" y="1183"/>
                  </a:lnTo>
                  <a:lnTo>
                    <a:pt x="328" y="1183"/>
                  </a:lnTo>
                  <a:lnTo>
                    <a:pt x="329" y="1188"/>
                  </a:lnTo>
                  <a:lnTo>
                    <a:pt x="328" y="1191"/>
                  </a:lnTo>
                  <a:lnTo>
                    <a:pt x="326" y="1195"/>
                  </a:lnTo>
                  <a:lnTo>
                    <a:pt x="323" y="1196"/>
                  </a:lnTo>
                  <a:lnTo>
                    <a:pt x="303" y="1201"/>
                  </a:lnTo>
                  <a:lnTo>
                    <a:pt x="322" y="1151"/>
                  </a:lnTo>
                  <a:lnTo>
                    <a:pt x="322" y="1150"/>
                  </a:lnTo>
                  <a:lnTo>
                    <a:pt x="285" y="1158"/>
                  </a:lnTo>
                  <a:lnTo>
                    <a:pt x="287" y="1170"/>
                  </a:lnTo>
                  <a:lnTo>
                    <a:pt x="289" y="1170"/>
                  </a:lnTo>
                  <a:lnTo>
                    <a:pt x="289" y="1166"/>
                  </a:lnTo>
                  <a:lnTo>
                    <a:pt x="289" y="1163"/>
                  </a:lnTo>
                  <a:lnTo>
                    <a:pt x="291" y="1161"/>
                  </a:lnTo>
                  <a:lnTo>
                    <a:pt x="293" y="1159"/>
                  </a:lnTo>
                  <a:lnTo>
                    <a:pt x="311" y="1155"/>
                  </a:lnTo>
                  <a:lnTo>
                    <a:pt x="292" y="1205"/>
                  </a:lnTo>
                  <a:lnTo>
                    <a:pt x="292" y="1206"/>
                  </a:lnTo>
                  <a:lnTo>
                    <a:pt x="332" y="1198"/>
                  </a:lnTo>
                  <a:close/>
                  <a:moveTo>
                    <a:pt x="388" y="1185"/>
                  </a:moveTo>
                  <a:lnTo>
                    <a:pt x="388" y="1184"/>
                  </a:lnTo>
                  <a:lnTo>
                    <a:pt x="385" y="1184"/>
                  </a:lnTo>
                  <a:lnTo>
                    <a:pt x="383" y="1184"/>
                  </a:lnTo>
                  <a:lnTo>
                    <a:pt x="381" y="1182"/>
                  </a:lnTo>
                  <a:lnTo>
                    <a:pt x="380" y="1180"/>
                  </a:lnTo>
                  <a:lnTo>
                    <a:pt x="373" y="1149"/>
                  </a:lnTo>
                  <a:lnTo>
                    <a:pt x="371" y="1145"/>
                  </a:lnTo>
                  <a:lnTo>
                    <a:pt x="366" y="1141"/>
                  </a:lnTo>
                  <a:lnTo>
                    <a:pt x="362" y="1140"/>
                  </a:lnTo>
                  <a:lnTo>
                    <a:pt x="355" y="1142"/>
                  </a:lnTo>
                  <a:lnTo>
                    <a:pt x="352" y="1143"/>
                  </a:lnTo>
                  <a:lnTo>
                    <a:pt x="348" y="1148"/>
                  </a:lnTo>
                  <a:lnTo>
                    <a:pt x="346" y="1150"/>
                  </a:lnTo>
                  <a:lnTo>
                    <a:pt x="344" y="1153"/>
                  </a:lnTo>
                  <a:lnTo>
                    <a:pt x="337" y="1121"/>
                  </a:lnTo>
                  <a:lnTo>
                    <a:pt x="337" y="1121"/>
                  </a:lnTo>
                  <a:lnTo>
                    <a:pt x="332" y="1124"/>
                  </a:lnTo>
                  <a:lnTo>
                    <a:pt x="322" y="1129"/>
                  </a:lnTo>
                  <a:lnTo>
                    <a:pt x="323" y="1130"/>
                  </a:lnTo>
                  <a:lnTo>
                    <a:pt x="326" y="1129"/>
                  </a:lnTo>
                  <a:lnTo>
                    <a:pt x="328" y="1129"/>
                  </a:lnTo>
                  <a:lnTo>
                    <a:pt x="330" y="1130"/>
                  </a:lnTo>
                  <a:lnTo>
                    <a:pt x="330" y="1132"/>
                  </a:lnTo>
                  <a:lnTo>
                    <a:pt x="342" y="1185"/>
                  </a:lnTo>
                  <a:lnTo>
                    <a:pt x="343" y="1189"/>
                  </a:lnTo>
                  <a:lnTo>
                    <a:pt x="343" y="1191"/>
                  </a:lnTo>
                  <a:lnTo>
                    <a:pt x="341" y="1193"/>
                  </a:lnTo>
                  <a:lnTo>
                    <a:pt x="340" y="1194"/>
                  </a:lnTo>
                  <a:lnTo>
                    <a:pt x="337" y="1195"/>
                  </a:lnTo>
                  <a:lnTo>
                    <a:pt x="337" y="1196"/>
                  </a:lnTo>
                  <a:lnTo>
                    <a:pt x="360" y="1192"/>
                  </a:lnTo>
                  <a:lnTo>
                    <a:pt x="359" y="1190"/>
                  </a:lnTo>
                  <a:lnTo>
                    <a:pt x="357" y="1191"/>
                  </a:lnTo>
                  <a:lnTo>
                    <a:pt x="355" y="1190"/>
                  </a:lnTo>
                  <a:lnTo>
                    <a:pt x="352" y="1189"/>
                  </a:lnTo>
                  <a:lnTo>
                    <a:pt x="352" y="1187"/>
                  </a:lnTo>
                  <a:lnTo>
                    <a:pt x="345" y="1157"/>
                  </a:lnTo>
                  <a:lnTo>
                    <a:pt x="347" y="1154"/>
                  </a:lnTo>
                  <a:lnTo>
                    <a:pt x="348" y="1152"/>
                  </a:lnTo>
                  <a:lnTo>
                    <a:pt x="351" y="1149"/>
                  </a:lnTo>
                  <a:lnTo>
                    <a:pt x="353" y="1148"/>
                  </a:lnTo>
                  <a:lnTo>
                    <a:pt x="358" y="1147"/>
                  </a:lnTo>
                  <a:lnTo>
                    <a:pt x="360" y="1147"/>
                  </a:lnTo>
                  <a:lnTo>
                    <a:pt x="364" y="1150"/>
                  </a:lnTo>
                  <a:lnTo>
                    <a:pt x="365" y="1153"/>
                  </a:lnTo>
                  <a:lnTo>
                    <a:pt x="371" y="1182"/>
                  </a:lnTo>
                  <a:lnTo>
                    <a:pt x="371" y="1185"/>
                  </a:lnTo>
                  <a:lnTo>
                    <a:pt x="370" y="1187"/>
                  </a:lnTo>
                  <a:lnTo>
                    <a:pt x="368" y="1188"/>
                  </a:lnTo>
                  <a:lnTo>
                    <a:pt x="366" y="1189"/>
                  </a:lnTo>
                  <a:lnTo>
                    <a:pt x="366" y="1190"/>
                  </a:lnTo>
                  <a:lnTo>
                    <a:pt x="388" y="1185"/>
                  </a:lnTo>
                  <a:close/>
                  <a:moveTo>
                    <a:pt x="436" y="1157"/>
                  </a:moveTo>
                  <a:lnTo>
                    <a:pt x="432" y="1143"/>
                  </a:lnTo>
                  <a:lnTo>
                    <a:pt x="429" y="1137"/>
                  </a:lnTo>
                  <a:lnTo>
                    <a:pt x="427" y="1136"/>
                  </a:lnTo>
                  <a:lnTo>
                    <a:pt x="427" y="1164"/>
                  </a:lnTo>
                  <a:lnTo>
                    <a:pt x="426" y="1167"/>
                  </a:lnTo>
                  <a:lnTo>
                    <a:pt x="423" y="1174"/>
                  </a:lnTo>
                  <a:lnTo>
                    <a:pt x="420" y="1176"/>
                  </a:lnTo>
                  <a:lnTo>
                    <a:pt x="412" y="1178"/>
                  </a:lnTo>
                  <a:lnTo>
                    <a:pt x="408" y="1176"/>
                  </a:lnTo>
                  <a:lnTo>
                    <a:pt x="400" y="1168"/>
                  </a:lnTo>
                  <a:lnTo>
                    <a:pt x="397" y="1162"/>
                  </a:lnTo>
                  <a:lnTo>
                    <a:pt x="395" y="1149"/>
                  </a:lnTo>
                  <a:lnTo>
                    <a:pt x="395" y="1144"/>
                  </a:lnTo>
                  <a:lnTo>
                    <a:pt x="398" y="1137"/>
                  </a:lnTo>
                  <a:lnTo>
                    <a:pt x="401" y="1135"/>
                  </a:lnTo>
                  <a:lnTo>
                    <a:pt x="409" y="1133"/>
                  </a:lnTo>
                  <a:lnTo>
                    <a:pt x="413" y="1134"/>
                  </a:lnTo>
                  <a:lnTo>
                    <a:pt x="421" y="1143"/>
                  </a:lnTo>
                  <a:lnTo>
                    <a:pt x="424" y="1149"/>
                  </a:lnTo>
                  <a:lnTo>
                    <a:pt x="427" y="1162"/>
                  </a:lnTo>
                  <a:lnTo>
                    <a:pt x="427" y="1164"/>
                  </a:lnTo>
                  <a:lnTo>
                    <a:pt x="427" y="1136"/>
                  </a:lnTo>
                  <a:lnTo>
                    <a:pt x="422" y="1133"/>
                  </a:lnTo>
                  <a:lnTo>
                    <a:pt x="418" y="1130"/>
                  </a:lnTo>
                  <a:lnTo>
                    <a:pt x="412" y="1129"/>
                  </a:lnTo>
                  <a:lnTo>
                    <a:pt x="398" y="1132"/>
                  </a:lnTo>
                  <a:lnTo>
                    <a:pt x="393" y="1136"/>
                  </a:lnTo>
                  <a:lnTo>
                    <a:pt x="387" y="1147"/>
                  </a:lnTo>
                  <a:lnTo>
                    <a:pt x="386" y="1154"/>
                  </a:lnTo>
                  <a:lnTo>
                    <a:pt x="389" y="1168"/>
                  </a:lnTo>
                  <a:lnTo>
                    <a:pt x="392" y="1173"/>
                  </a:lnTo>
                  <a:lnTo>
                    <a:pt x="403" y="1181"/>
                  </a:lnTo>
                  <a:lnTo>
                    <a:pt x="409" y="1182"/>
                  </a:lnTo>
                  <a:lnTo>
                    <a:pt x="423" y="1179"/>
                  </a:lnTo>
                  <a:lnTo>
                    <a:pt x="424" y="1178"/>
                  </a:lnTo>
                  <a:lnTo>
                    <a:pt x="428" y="1175"/>
                  </a:lnTo>
                  <a:lnTo>
                    <a:pt x="435" y="1164"/>
                  </a:lnTo>
                  <a:lnTo>
                    <a:pt x="436" y="1157"/>
                  </a:lnTo>
                  <a:close/>
                  <a:moveTo>
                    <a:pt x="492" y="1159"/>
                  </a:moveTo>
                  <a:lnTo>
                    <a:pt x="492" y="1157"/>
                  </a:lnTo>
                  <a:lnTo>
                    <a:pt x="489" y="1158"/>
                  </a:lnTo>
                  <a:lnTo>
                    <a:pt x="487" y="1158"/>
                  </a:lnTo>
                  <a:lnTo>
                    <a:pt x="485" y="1157"/>
                  </a:lnTo>
                  <a:lnTo>
                    <a:pt x="485" y="1155"/>
                  </a:lnTo>
                  <a:lnTo>
                    <a:pt x="476" y="1116"/>
                  </a:lnTo>
                  <a:lnTo>
                    <a:pt x="459" y="1120"/>
                  </a:lnTo>
                  <a:lnTo>
                    <a:pt x="460" y="1121"/>
                  </a:lnTo>
                  <a:lnTo>
                    <a:pt x="463" y="1121"/>
                  </a:lnTo>
                  <a:lnTo>
                    <a:pt x="465" y="1121"/>
                  </a:lnTo>
                  <a:lnTo>
                    <a:pt x="468" y="1123"/>
                  </a:lnTo>
                  <a:lnTo>
                    <a:pt x="469" y="1125"/>
                  </a:lnTo>
                  <a:lnTo>
                    <a:pt x="475" y="1154"/>
                  </a:lnTo>
                  <a:lnTo>
                    <a:pt x="475" y="1155"/>
                  </a:lnTo>
                  <a:lnTo>
                    <a:pt x="475" y="1156"/>
                  </a:lnTo>
                  <a:lnTo>
                    <a:pt x="474" y="1157"/>
                  </a:lnTo>
                  <a:lnTo>
                    <a:pt x="472" y="1160"/>
                  </a:lnTo>
                  <a:lnTo>
                    <a:pt x="469" y="1162"/>
                  </a:lnTo>
                  <a:lnTo>
                    <a:pt x="467" y="1163"/>
                  </a:lnTo>
                  <a:lnTo>
                    <a:pt x="463" y="1164"/>
                  </a:lnTo>
                  <a:lnTo>
                    <a:pt x="461" y="1163"/>
                  </a:lnTo>
                  <a:lnTo>
                    <a:pt x="458" y="1161"/>
                  </a:lnTo>
                  <a:lnTo>
                    <a:pt x="456" y="1159"/>
                  </a:lnTo>
                  <a:lnTo>
                    <a:pt x="456" y="1156"/>
                  </a:lnTo>
                  <a:lnTo>
                    <a:pt x="448" y="1122"/>
                  </a:lnTo>
                  <a:lnTo>
                    <a:pt x="433" y="1126"/>
                  </a:lnTo>
                  <a:lnTo>
                    <a:pt x="433" y="1127"/>
                  </a:lnTo>
                  <a:lnTo>
                    <a:pt x="436" y="1127"/>
                  </a:lnTo>
                  <a:lnTo>
                    <a:pt x="438" y="1127"/>
                  </a:lnTo>
                  <a:lnTo>
                    <a:pt x="440" y="1129"/>
                  </a:lnTo>
                  <a:lnTo>
                    <a:pt x="441" y="1131"/>
                  </a:lnTo>
                  <a:lnTo>
                    <a:pt x="448" y="1163"/>
                  </a:lnTo>
                  <a:lnTo>
                    <a:pt x="450" y="1166"/>
                  </a:lnTo>
                  <a:lnTo>
                    <a:pt x="456" y="1170"/>
                  </a:lnTo>
                  <a:lnTo>
                    <a:pt x="459" y="1171"/>
                  </a:lnTo>
                  <a:lnTo>
                    <a:pt x="466" y="1170"/>
                  </a:lnTo>
                  <a:lnTo>
                    <a:pt x="468" y="1168"/>
                  </a:lnTo>
                  <a:lnTo>
                    <a:pt x="472" y="1165"/>
                  </a:lnTo>
                  <a:lnTo>
                    <a:pt x="474" y="1162"/>
                  </a:lnTo>
                  <a:lnTo>
                    <a:pt x="476" y="1158"/>
                  </a:lnTo>
                  <a:lnTo>
                    <a:pt x="478" y="1166"/>
                  </a:lnTo>
                  <a:lnTo>
                    <a:pt x="479" y="1167"/>
                  </a:lnTo>
                  <a:lnTo>
                    <a:pt x="492" y="1159"/>
                  </a:lnTo>
                  <a:close/>
                  <a:moveTo>
                    <a:pt x="589" y="1104"/>
                  </a:moveTo>
                  <a:lnTo>
                    <a:pt x="589" y="1102"/>
                  </a:lnTo>
                  <a:lnTo>
                    <a:pt x="562" y="1108"/>
                  </a:lnTo>
                  <a:lnTo>
                    <a:pt x="563" y="1110"/>
                  </a:lnTo>
                  <a:lnTo>
                    <a:pt x="566" y="1109"/>
                  </a:lnTo>
                  <a:lnTo>
                    <a:pt x="569" y="1109"/>
                  </a:lnTo>
                  <a:lnTo>
                    <a:pt x="572" y="1111"/>
                  </a:lnTo>
                  <a:lnTo>
                    <a:pt x="573" y="1114"/>
                  </a:lnTo>
                  <a:lnTo>
                    <a:pt x="578" y="1135"/>
                  </a:lnTo>
                  <a:lnTo>
                    <a:pt x="578" y="1136"/>
                  </a:lnTo>
                  <a:lnTo>
                    <a:pt x="577" y="1138"/>
                  </a:lnTo>
                  <a:lnTo>
                    <a:pt x="577" y="1139"/>
                  </a:lnTo>
                  <a:lnTo>
                    <a:pt x="572" y="1142"/>
                  </a:lnTo>
                  <a:lnTo>
                    <a:pt x="569" y="1143"/>
                  </a:lnTo>
                  <a:lnTo>
                    <a:pt x="556" y="1146"/>
                  </a:lnTo>
                  <a:lnTo>
                    <a:pt x="549" y="1145"/>
                  </a:lnTo>
                  <a:lnTo>
                    <a:pt x="536" y="1135"/>
                  </a:lnTo>
                  <a:lnTo>
                    <a:pt x="532" y="1128"/>
                  </a:lnTo>
                  <a:lnTo>
                    <a:pt x="528" y="1108"/>
                  </a:lnTo>
                  <a:lnTo>
                    <a:pt x="528" y="1099"/>
                  </a:lnTo>
                  <a:lnTo>
                    <a:pt x="535" y="1086"/>
                  </a:lnTo>
                  <a:lnTo>
                    <a:pt x="541" y="1081"/>
                  </a:lnTo>
                  <a:lnTo>
                    <a:pt x="554" y="1079"/>
                  </a:lnTo>
                  <a:lnTo>
                    <a:pt x="559" y="1079"/>
                  </a:lnTo>
                  <a:lnTo>
                    <a:pt x="569" y="1084"/>
                  </a:lnTo>
                  <a:lnTo>
                    <a:pt x="573" y="1088"/>
                  </a:lnTo>
                  <a:lnTo>
                    <a:pt x="576" y="1093"/>
                  </a:lnTo>
                  <a:lnTo>
                    <a:pt x="578" y="1093"/>
                  </a:lnTo>
                  <a:lnTo>
                    <a:pt x="572" y="1070"/>
                  </a:lnTo>
                  <a:lnTo>
                    <a:pt x="570" y="1071"/>
                  </a:lnTo>
                  <a:lnTo>
                    <a:pt x="570" y="1072"/>
                  </a:lnTo>
                  <a:lnTo>
                    <a:pt x="570" y="1074"/>
                  </a:lnTo>
                  <a:lnTo>
                    <a:pt x="567" y="1075"/>
                  </a:lnTo>
                  <a:lnTo>
                    <a:pt x="566" y="1076"/>
                  </a:lnTo>
                  <a:lnTo>
                    <a:pt x="557" y="1075"/>
                  </a:lnTo>
                  <a:lnTo>
                    <a:pt x="551" y="1075"/>
                  </a:lnTo>
                  <a:lnTo>
                    <a:pt x="535" y="1078"/>
                  </a:lnTo>
                  <a:lnTo>
                    <a:pt x="528" y="1084"/>
                  </a:lnTo>
                  <a:lnTo>
                    <a:pt x="517" y="1100"/>
                  </a:lnTo>
                  <a:lnTo>
                    <a:pt x="515" y="1110"/>
                  </a:lnTo>
                  <a:lnTo>
                    <a:pt x="520" y="1132"/>
                  </a:lnTo>
                  <a:lnTo>
                    <a:pt x="526" y="1140"/>
                  </a:lnTo>
                  <a:lnTo>
                    <a:pt x="542" y="1150"/>
                  </a:lnTo>
                  <a:lnTo>
                    <a:pt x="552" y="1151"/>
                  </a:lnTo>
                  <a:lnTo>
                    <a:pt x="564" y="1149"/>
                  </a:lnTo>
                  <a:lnTo>
                    <a:pt x="573" y="1147"/>
                  </a:lnTo>
                  <a:lnTo>
                    <a:pt x="581" y="1142"/>
                  </a:lnTo>
                  <a:lnTo>
                    <a:pt x="589" y="1136"/>
                  </a:lnTo>
                  <a:lnTo>
                    <a:pt x="583" y="1111"/>
                  </a:lnTo>
                  <a:lnTo>
                    <a:pt x="583" y="1109"/>
                  </a:lnTo>
                  <a:lnTo>
                    <a:pt x="585" y="1106"/>
                  </a:lnTo>
                  <a:lnTo>
                    <a:pt x="586" y="1105"/>
                  </a:lnTo>
                  <a:lnTo>
                    <a:pt x="589" y="1104"/>
                  </a:lnTo>
                  <a:close/>
                  <a:moveTo>
                    <a:pt x="644" y="1125"/>
                  </a:moveTo>
                  <a:lnTo>
                    <a:pt x="644" y="1124"/>
                  </a:lnTo>
                  <a:lnTo>
                    <a:pt x="644" y="1122"/>
                  </a:lnTo>
                  <a:lnTo>
                    <a:pt x="643" y="1123"/>
                  </a:lnTo>
                  <a:lnTo>
                    <a:pt x="643" y="1124"/>
                  </a:lnTo>
                  <a:lnTo>
                    <a:pt x="641" y="1125"/>
                  </a:lnTo>
                  <a:lnTo>
                    <a:pt x="640" y="1125"/>
                  </a:lnTo>
                  <a:lnTo>
                    <a:pt x="639" y="1126"/>
                  </a:lnTo>
                  <a:lnTo>
                    <a:pt x="638" y="1125"/>
                  </a:lnTo>
                  <a:lnTo>
                    <a:pt x="636" y="1124"/>
                  </a:lnTo>
                  <a:lnTo>
                    <a:pt x="636" y="1123"/>
                  </a:lnTo>
                  <a:lnTo>
                    <a:pt x="636" y="1123"/>
                  </a:lnTo>
                  <a:lnTo>
                    <a:pt x="632" y="1105"/>
                  </a:lnTo>
                  <a:lnTo>
                    <a:pt x="629" y="1092"/>
                  </a:lnTo>
                  <a:lnTo>
                    <a:pt x="627" y="1089"/>
                  </a:lnTo>
                  <a:lnTo>
                    <a:pt x="627" y="1088"/>
                  </a:lnTo>
                  <a:lnTo>
                    <a:pt x="627" y="1122"/>
                  </a:lnTo>
                  <a:lnTo>
                    <a:pt x="627" y="1123"/>
                  </a:lnTo>
                  <a:lnTo>
                    <a:pt x="626" y="1124"/>
                  </a:lnTo>
                  <a:lnTo>
                    <a:pt x="626" y="1125"/>
                  </a:lnTo>
                  <a:lnTo>
                    <a:pt x="625" y="1126"/>
                  </a:lnTo>
                  <a:lnTo>
                    <a:pt x="623" y="1128"/>
                  </a:lnTo>
                  <a:lnTo>
                    <a:pt x="620" y="1130"/>
                  </a:lnTo>
                  <a:lnTo>
                    <a:pt x="616" y="1131"/>
                  </a:lnTo>
                  <a:lnTo>
                    <a:pt x="614" y="1130"/>
                  </a:lnTo>
                  <a:lnTo>
                    <a:pt x="611" y="1128"/>
                  </a:lnTo>
                  <a:lnTo>
                    <a:pt x="610" y="1126"/>
                  </a:lnTo>
                  <a:lnTo>
                    <a:pt x="609" y="1123"/>
                  </a:lnTo>
                  <a:lnTo>
                    <a:pt x="609" y="1123"/>
                  </a:lnTo>
                  <a:lnTo>
                    <a:pt x="608" y="1120"/>
                  </a:lnTo>
                  <a:lnTo>
                    <a:pt x="609" y="1118"/>
                  </a:lnTo>
                  <a:lnTo>
                    <a:pt x="612" y="1113"/>
                  </a:lnTo>
                  <a:lnTo>
                    <a:pt x="614" y="1110"/>
                  </a:lnTo>
                  <a:lnTo>
                    <a:pt x="623" y="1105"/>
                  </a:lnTo>
                  <a:lnTo>
                    <a:pt x="627" y="1122"/>
                  </a:lnTo>
                  <a:lnTo>
                    <a:pt x="627" y="1088"/>
                  </a:lnTo>
                  <a:lnTo>
                    <a:pt x="626" y="1088"/>
                  </a:lnTo>
                  <a:lnTo>
                    <a:pt x="621" y="1085"/>
                  </a:lnTo>
                  <a:lnTo>
                    <a:pt x="616" y="1085"/>
                  </a:lnTo>
                  <a:lnTo>
                    <a:pt x="607" y="1087"/>
                  </a:lnTo>
                  <a:lnTo>
                    <a:pt x="603" y="1089"/>
                  </a:lnTo>
                  <a:lnTo>
                    <a:pt x="597" y="1095"/>
                  </a:lnTo>
                  <a:lnTo>
                    <a:pt x="596" y="1098"/>
                  </a:lnTo>
                  <a:lnTo>
                    <a:pt x="597" y="1103"/>
                  </a:lnTo>
                  <a:lnTo>
                    <a:pt x="597" y="1104"/>
                  </a:lnTo>
                  <a:lnTo>
                    <a:pt x="600" y="1105"/>
                  </a:lnTo>
                  <a:lnTo>
                    <a:pt x="601" y="1105"/>
                  </a:lnTo>
                  <a:lnTo>
                    <a:pt x="604" y="1105"/>
                  </a:lnTo>
                  <a:lnTo>
                    <a:pt x="605" y="1104"/>
                  </a:lnTo>
                  <a:lnTo>
                    <a:pt x="606" y="1101"/>
                  </a:lnTo>
                  <a:lnTo>
                    <a:pt x="606" y="1099"/>
                  </a:lnTo>
                  <a:lnTo>
                    <a:pt x="604" y="1095"/>
                  </a:lnTo>
                  <a:lnTo>
                    <a:pt x="604" y="1094"/>
                  </a:lnTo>
                  <a:lnTo>
                    <a:pt x="606" y="1090"/>
                  </a:lnTo>
                  <a:lnTo>
                    <a:pt x="608" y="1089"/>
                  </a:lnTo>
                  <a:lnTo>
                    <a:pt x="614" y="1088"/>
                  </a:lnTo>
                  <a:lnTo>
                    <a:pt x="616" y="1088"/>
                  </a:lnTo>
                  <a:lnTo>
                    <a:pt x="619" y="1091"/>
                  </a:lnTo>
                  <a:lnTo>
                    <a:pt x="620" y="1093"/>
                  </a:lnTo>
                  <a:lnTo>
                    <a:pt x="622" y="1102"/>
                  </a:lnTo>
                  <a:lnTo>
                    <a:pt x="607" y="1112"/>
                  </a:lnTo>
                  <a:lnTo>
                    <a:pt x="604" y="1116"/>
                  </a:lnTo>
                  <a:lnTo>
                    <a:pt x="600" y="1122"/>
                  </a:lnTo>
                  <a:lnTo>
                    <a:pt x="600" y="1124"/>
                  </a:lnTo>
                  <a:lnTo>
                    <a:pt x="600" y="1125"/>
                  </a:lnTo>
                  <a:lnTo>
                    <a:pt x="601" y="1132"/>
                  </a:lnTo>
                  <a:lnTo>
                    <a:pt x="603" y="1134"/>
                  </a:lnTo>
                  <a:lnTo>
                    <a:pt x="605" y="1136"/>
                  </a:lnTo>
                  <a:lnTo>
                    <a:pt x="608" y="1138"/>
                  </a:lnTo>
                  <a:lnTo>
                    <a:pt x="611" y="1138"/>
                  </a:lnTo>
                  <a:lnTo>
                    <a:pt x="617" y="1137"/>
                  </a:lnTo>
                  <a:lnTo>
                    <a:pt x="621" y="1134"/>
                  </a:lnTo>
                  <a:lnTo>
                    <a:pt x="624" y="1131"/>
                  </a:lnTo>
                  <a:lnTo>
                    <a:pt x="625" y="1129"/>
                  </a:lnTo>
                  <a:lnTo>
                    <a:pt x="627" y="1128"/>
                  </a:lnTo>
                  <a:lnTo>
                    <a:pt x="628" y="1126"/>
                  </a:lnTo>
                  <a:lnTo>
                    <a:pt x="628" y="1129"/>
                  </a:lnTo>
                  <a:lnTo>
                    <a:pt x="629" y="1130"/>
                  </a:lnTo>
                  <a:lnTo>
                    <a:pt x="631" y="1131"/>
                  </a:lnTo>
                  <a:lnTo>
                    <a:pt x="632" y="1133"/>
                  </a:lnTo>
                  <a:lnTo>
                    <a:pt x="634" y="1133"/>
                  </a:lnTo>
                  <a:lnTo>
                    <a:pt x="638" y="1132"/>
                  </a:lnTo>
                  <a:lnTo>
                    <a:pt x="639" y="1131"/>
                  </a:lnTo>
                  <a:lnTo>
                    <a:pt x="642" y="1128"/>
                  </a:lnTo>
                  <a:lnTo>
                    <a:pt x="644" y="1127"/>
                  </a:lnTo>
                  <a:lnTo>
                    <a:pt x="644" y="1126"/>
                  </a:lnTo>
                  <a:lnTo>
                    <a:pt x="644" y="1126"/>
                  </a:lnTo>
                  <a:lnTo>
                    <a:pt x="644" y="1125"/>
                  </a:lnTo>
                  <a:close/>
                  <a:moveTo>
                    <a:pt x="672" y="1080"/>
                  </a:moveTo>
                  <a:lnTo>
                    <a:pt x="671" y="1077"/>
                  </a:lnTo>
                  <a:lnTo>
                    <a:pt x="671" y="1075"/>
                  </a:lnTo>
                  <a:lnTo>
                    <a:pt x="668" y="1074"/>
                  </a:lnTo>
                  <a:lnTo>
                    <a:pt x="667" y="1074"/>
                  </a:lnTo>
                  <a:lnTo>
                    <a:pt x="662" y="1075"/>
                  </a:lnTo>
                  <a:lnTo>
                    <a:pt x="660" y="1076"/>
                  </a:lnTo>
                  <a:lnTo>
                    <a:pt x="657" y="1081"/>
                  </a:lnTo>
                  <a:lnTo>
                    <a:pt x="655" y="1084"/>
                  </a:lnTo>
                  <a:lnTo>
                    <a:pt x="654" y="1087"/>
                  </a:lnTo>
                  <a:lnTo>
                    <a:pt x="652" y="1077"/>
                  </a:lnTo>
                  <a:lnTo>
                    <a:pt x="651" y="1077"/>
                  </a:lnTo>
                  <a:lnTo>
                    <a:pt x="644" y="1082"/>
                  </a:lnTo>
                  <a:lnTo>
                    <a:pt x="637" y="1086"/>
                  </a:lnTo>
                  <a:lnTo>
                    <a:pt x="637" y="1088"/>
                  </a:lnTo>
                  <a:lnTo>
                    <a:pt x="640" y="1087"/>
                  </a:lnTo>
                  <a:lnTo>
                    <a:pt x="642" y="1086"/>
                  </a:lnTo>
                  <a:lnTo>
                    <a:pt x="645" y="1087"/>
                  </a:lnTo>
                  <a:lnTo>
                    <a:pt x="645" y="1089"/>
                  </a:lnTo>
                  <a:lnTo>
                    <a:pt x="652" y="1118"/>
                  </a:lnTo>
                  <a:lnTo>
                    <a:pt x="652" y="1121"/>
                  </a:lnTo>
                  <a:lnTo>
                    <a:pt x="652" y="1123"/>
                  </a:lnTo>
                  <a:lnTo>
                    <a:pt x="651" y="1126"/>
                  </a:lnTo>
                  <a:lnTo>
                    <a:pt x="649" y="1127"/>
                  </a:lnTo>
                  <a:lnTo>
                    <a:pt x="646" y="1128"/>
                  </a:lnTo>
                  <a:lnTo>
                    <a:pt x="646" y="1129"/>
                  </a:lnTo>
                  <a:lnTo>
                    <a:pt x="672" y="1124"/>
                  </a:lnTo>
                  <a:lnTo>
                    <a:pt x="672" y="1122"/>
                  </a:lnTo>
                  <a:lnTo>
                    <a:pt x="668" y="1123"/>
                  </a:lnTo>
                  <a:lnTo>
                    <a:pt x="665" y="1123"/>
                  </a:lnTo>
                  <a:lnTo>
                    <a:pt x="662" y="1121"/>
                  </a:lnTo>
                  <a:lnTo>
                    <a:pt x="661" y="1119"/>
                  </a:lnTo>
                  <a:lnTo>
                    <a:pt x="655" y="1092"/>
                  </a:lnTo>
                  <a:lnTo>
                    <a:pt x="655" y="1091"/>
                  </a:lnTo>
                  <a:lnTo>
                    <a:pt x="655" y="1090"/>
                  </a:lnTo>
                  <a:lnTo>
                    <a:pt x="656" y="1089"/>
                  </a:lnTo>
                  <a:lnTo>
                    <a:pt x="657" y="1086"/>
                  </a:lnTo>
                  <a:lnTo>
                    <a:pt x="659" y="1083"/>
                  </a:lnTo>
                  <a:lnTo>
                    <a:pt x="660" y="1082"/>
                  </a:lnTo>
                  <a:lnTo>
                    <a:pt x="661" y="1082"/>
                  </a:lnTo>
                  <a:lnTo>
                    <a:pt x="662" y="1082"/>
                  </a:lnTo>
                  <a:lnTo>
                    <a:pt x="663" y="1082"/>
                  </a:lnTo>
                  <a:lnTo>
                    <a:pt x="665" y="1084"/>
                  </a:lnTo>
                  <a:lnTo>
                    <a:pt x="666" y="1084"/>
                  </a:lnTo>
                  <a:lnTo>
                    <a:pt x="667" y="1084"/>
                  </a:lnTo>
                  <a:lnTo>
                    <a:pt x="668" y="1084"/>
                  </a:lnTo>
                  <a:lnTo>
                    <a:pt x="670" y="1084"/>
                  </a:lnTo>
                  <a:lnTo>
                    <a:pt x="671" y="1083"/>
                  </a:lnTo>
                  <a:lnTo>
                    <a:pt x="672" y="1081"/>
                  </a:lnTo>
                  <a:lnTo>
                    <a:pt x="672" y="1080"/>
                  </a:lnTo>
                  <a:close/>
                  <a:moveTo>
                    <a:pt x="723" y="927"/>
                  </a:moveTo>
                  <a:lnTo>
                    <a:pt x="722" y="925"/>
                  </a:lnTo>
                  <a:lnTo>
                    <a:pt x="718" y="926"/>
                  </a:lnTo>
                  <a:lnTo>
                    <a:pt x="715" y="926"/>
                  </a:lnTo>
                  <a:lnTo>
                    <a:pt x="712" y="924"/>
                  </a:lnTo>
                  <a:lnTo>
                    <a:pt x="711" y="922"/>
                  </a:lnTo>
                  <a:lnTo>
                    <a:pt x="695" y="858"/>
                  </a:lnTo>
                  <a:lnTo>
                    <a:pt x="695" y="858"/>
                  </a:lnTo>
                  <a:lnTo>
                    <a:pt x="678" y="872"/>
                  </a:lnTo>
                  <a:lnTo>
                    <a:pt x="678" y="874"/>
                  </a:lnTo>
                  <a:lnTo>
                    <a:pt x="682" y="871"/>
                  </a:lnTo>
                  <a:lnTo>
                    <a:pt x="684" y="870"/>
                  </a:lnTo>
                  <a:lnTo>
                    <a:pt x="688" y="870"/>
                  </a:lnTo>
                  <a:lnTo>
                    <a:pt x="689" y="871"/>
                  </a:lnTo>
                  <a:lnTo>
                    <a:pt x="701" y="920"/>
                  </a:lnTo>
                  <a:lnTo>
                    <a:pt x="702" y="924"/>
                  </a:lnTo>
                  <a:lnTo>
                    <a:pt x="702" y="927"/>
                  </a:lnTo>
                  <a:lnTo>
                    <a:pt x="700" y="930"/>
                  </a:lnTo>
                  <a:lnTo>
                    <a:pt x="697" y="931"/>
                  </a:lnTo>
                  <a:lnTo>
                    <a:pt x="693" y="932"/>
                  </a:lnTo>
                  <a:lnTo>
                    <a:pt x="693" y="934"/>
                  </a:lnTo>
                  <a:lnTo>
                    <a:pt x="723" y="927"/>
                  </a:lnTo>
                  <a:close/>
                  <a:moveTo>
                    <a:pt x="759" y="896"/>
                  </a:moveTo>
                  <a:lnTo>
                    <a:pt x="757" y="890"/>
                  </a:lnTo>
                  <a:lnTo>
                    <a:pt x="731" y="896"/>
                  </a:lnTo>
                  <a:lnTo>
                    <a:pt x="733" y="903"/>
                  </a:lnTo>
                  <a:lnTo>
                    <a:pt x="759" y="896"/>
                  </a:lnTo>
                  <a:close/>
                  <a:moveTo>
                    <a:pt x="763" y="1104"/>
                  </a:moveTo>
                  <a:lnTo>
                    <a:pt x="763" y="1102"/>
                  </a:lnTo>
                  <a:lnTo>
                    <a:pt x="760" y="1103"/>
                  </a:lnTo>
                  <a:lnTo>
                    <a:pt x="758" y="1103"/>
                  </a:lnTo>
                  <a:lnTo>
                    <a:pt x="756" y="1101"/>
                  </a:lnTo>
                  <a:lnTo>
                    <a:pt x="755" y="1099"/>
                  </a:lnTo>
                  <a:lnTo>
                    <a:pt x="748" y="1069"/>
                  </a:lnTo>
                  <a:lnTo>
                    <a:pt x="746" y="1064"/>
                  </a:lnTo>
                  <a:lnTo>
                    <a:pt x="740" y="1059"/>
                  </a:lnTo>
                  <a:lnTo>
                    <a:pt x="737" y="1058"/>
                  </a:lnTo>
                  <a:lnTo>
                    <a:pt x="729" y="1060"/>
                  </a:lnTo>
                  <a:lnTo>
                    <a:pt x="727" y="1061"/>
                  </a:lnTo>
                  <a:lnTo>
                    <a:pt x="722" y="1065"/>
                  </a:lnTo>
                  <a:lnTo>
                    <a:pt x="720" y="1068"/>
                  </a:lnTo>
                  <a:lnTo>
                    <a:pt x="718" y="1072"/>
                  </a:lnTo>
                  <a:lnTo>
                    <a:pt x="717" y="1070"/>
                  </a:lnTo>
                  <a:lnTo>
                    <a:pt x="716" y="1069"/>
                  </a:lnTo>
                  <a:lnTo>
                    <a:pt x="712" y="1065"/>
                  </a:lnTo>
                  <a:lnTo>
                    <a:pt x="708" y="1065"/>
                  </a:lnTo>
                  <a:lnTo>
                    <a:pt x="702" y="1066"/>
                  </a:lnTo>
                  <a:lnTo>
                    <a:pt x="699" y="1067"/>
                  </a:lnTo>
                  <a:lnTo>
                    <a:pt x="695" y="1071"/>
                  </a:lnTo>
                  <a:lnTo>
                    <a:pt x="693" y="1073"/>
                  </a:lnTo>
                  <a:lnTo>
                    <a:pt x="690" y="1077"/>
                  </a:lnTo>
                  <a:lnTo>
                    <a:pt x="688" y="1069"/>
                  </a:lnTo>
                  <a:lnTo>
                    <a:pt x="688" y="1069"/>
                  </a:lnTo>
                  <a:lnTo>
                    <a:pt x="683" y="1072"/>
                  </a:lnTo>
                  <a:lnTo>
                    <a:pt x="673" y="1077"/>
                  </a:lnTo>
                  <a:lnTo>
                    <a:pt x="674" y="1079"/>
                  </a:lnTo>
                  <a:lnTo>
                    <a:pt x="677" y="1077"/>
                  </a:lnTo>
                  <a:lnTo>
                    <a:pt x="679" y="1077"/>
                  </a:lnTo>
                  <a:lnTo>
                    <a:pt x="681" y="1078"/>
                  </a:lnTo>
                  <a:lnTo>
                    <a:pt x="682" y="1080"/>
                  </a:lnTo>
                  <a:lnTo>
                    <a:pt x="688" y="1110"/>
                  </a:lnTo>
                  <a:lnTo>
                    <a:pt x="689" y="1113"/>
                  </a:lnTo>
                  <a:lnTo>
                    <a:pt x="689" y="1115"/>
                  </a:lnTo>
                  <a:lnTo>
                    <a:pt x="687" y="1118"/>
                  </a:lnTo>
                  <a:lnTo>
                    <a:pt x="686" y="1119"/>
                  </a:lnTo>
                  <a:lnTo>
                    <a:pt x="682" y="1120"/>
                  </a:lnTo>
                  <a:lnTo>
                    <a:pt x="683" y="1121"/>
                  </a:lnTo>
                  <a:lnTo>
                    <a:pt x="706" y="1116"/>
                  </a:lnTo>
                  <a:lnTo>
                    <a:pt x="706" y="1115"/>
                  </a:lnTo>
                  <a:lnTo>
                    <a:pt x="703" y="1115"/>
                  </a:lnTo>
                  <a:lnTo>
                    <a:pt x="701" y="1115"/>
                  </a:lnTo>
                  <a:lnTo>
                    <a:pt x="699" y="1113"/>
                  </a:lnTo>
                  <a:lnTo>
                    <a:pt x="698" y="1111"/>
                  </a:lnTo>
                  <a:lnTo>
                    <a:pt x="691" y="1080"/>
                  </a:lnTo>
                  <a:lnTo>
                    <a:pt x="692" y="1078"/>
                  </a:lnTo>
                  <a:lnTo>
                    <a:pt x="694" y="1076"/>
                  </a:lnTo>
                  <a:lnTo>
                    <a:pt x="697" y="1073"/>
                  </a:lnTo>
                  <a:lnTo>
                    <a:pt x="699" y="1072"/>
                  </a:lnTo>
                  <a:lnTo>
                    <a:pt x="704" y="1071"/>
                  </a:lnTo>
                  <a:lnTo>
                    <a:pt x="706" y="1072"/>
                  </a:lnTo>
                  <a:lnTo>
                    <a:pt x="710" y="1075"/>
                  </a:lnTo>
                  <a:lnTo>
                    <a:pt x="711" y="1077"/>
                  </a:lnTo>
                  <a:lnTo>
                    <a:pt x="717" y="1107"/>
                  </a:lnTo>
                  <a:lnTo>
                    <a:pt x="717" y="1109"/>
                  </a:lnTo>
                  <a:lnTo>
                    <a:pt x="716" y="1112"/>
                  </a:lnTo>
                  <a:lnTo>
                    <a:pt x="714" y="1113"/>
                  </a:lnTo>
                  <a:lnTo>
                    <a:pt x="711" y="1113"/>
                  </a:lnTo>
                  <a:lnTo>
                    <a:pt x="711" y="1115"/>
                  </a:lnTo>
                  <a:lnTo>
                    <a:pt x="736" y="1110"/>
                  </a:lnTo>
                  <a:lnTo>
                    <a:pt x="735" y="1108"/>
                  </a:lnTo>
                  <a:lnTo>
                    <a:pt x="732" y="1109"/>
                  </a:lnTo>
                  <a:lnTo>
                    <a:pt x="730" y="1109"/>
                  </a:lnTo>
                  <a:lnTo>
                    <a:pt x="727" y="1107"/>
                  </a:lnTo>
                  <a:lnTo>
                    <a:pt x="726" y="1105"/>
                  </a:lnTo>
                  <a:lnTo>
                    <a:pt x="720" y="1074"/>
                  </a:lnTo>
                  <a:lnTo>
                    <a:pt x="721" y="1072"/>
                  </a:lnTo>
                  <a:lnTo>
                    <a:pt x="722" y="1070"/>
                  </a:lnTo>
                  <a:lnTo>
                    <a:pt x="726" y="1067"/>
                  </a:lnTo>
                  <a:lnTo>
                    <a:pt x="728" y="1066"/>
                  </a:lnTo>
                  <a:lnTo>
                    <a:pt x="733" y="1065"/>
                  </a:lnTo>
                  <a:lnTo>
                    <a:pt x="735" y="1065"/>
                  </a:lnTo>
                  <a:lnTo>
                    <a:pt x="738" y="1068"/>
                  </a:lnTo>
                  <a:lnTo>
                    <a:pt x="739" y="1071"/>
                  </a:lnTo>
                  <a:lnTo>
                    <a:pt x="746" y="1101"/>
                  </a:lnTo>
                  <a:lnTo>
                    <a:pt x="746" y="1103"/>
                  </a:lnTo>
                  <a:lnTo>
                    <a:pt x="744" y="1106"/>
                  </a:lnTo>
                  <a:lnTo>
                    <a:pt x="743" y="1107"/>
                  </a:lnTo>
                  <a:lnTo>
                    <a:pt x="740" y="1107"/>
                  </a:lnTo>
                  <a:lnTo>
                    <a:pt x="740" y="1109"/>
                  </a:lnTo>
                  <a:lnTo>
                    <a:pt x="763" y="1104"/>
                  </a:lnTo>
                  <a:close/>
                  <a:moveTo>
                    <a:pt x="805" y="1077"/>
                  </a:moveTo>
                  <a:lnTo>
                    <a:pt x="803" y="1077"/>
                  </a:lnTo>
                  <a:lnTo>
                    <a:pt x="801" y="1081"/>
                  </a:lnTo>
                  <a:lnTo>
                    <a:pt x="799" y="1085"/>
                  </a:lnTo>
                  <a:lnTo>
                    <a:pt x="795" y="1089"/>
                  </a:lnTo>
                  <a:lnTo>
                    <a:pt x="793" y="1091"/>
                  </a:lnTo>
                  <a:lnTo>
                    <a:pt x="784" y="1093"/>
                  </a:lnTo>
                  <a:lnTo>
                    <a:pt x="780" y="1092"/>
                  </a:lnTo>
                  <a:lnTo>
                    <a:pt x="772" y="1084"/>
                  </a:lnTo>
                  <a:lnTo>
                    <a:pt x="769" y="1079"/>
                  </a:lnTo>
                  <a:lnTo>
                    <a:pt x="767" y="1072"/>
                  </a:lnTo>
                  <a:lnTo>
                    <a:pt x="783" y="1069"/>
                  </a:lnTo>
                  <a:lnTo>
                    <a:pt x="800" y="1065"/>
                  </a:lnTo>
                  <a:lnTo>
                    <a:pt x="799" y="1059"/>
                  </a:lnTo>
                  <a:lnTo>
                    <a:pt x="796" y="1055"/>
                  </a:lnTo>
                  <a:lnTo>
                    <a:pt x="793" y="1053"/>
                  </a:lnTo>
                  <a:lnTo>
                    <a:pt x="789" y="1050"/>
                  </a:lnTo>
                  <a:lnTo>
                    <a:pt x="789" y="1064"/>
                  </a:lnTo>
                  <a:lnTo>
                    <a:pt x="767" y="1069"/>
                  </a:lnTo>
                  <a:lnTo>
                    <a:pt x="767" y="1066"/>
                  </a:lnTo>
                  <a:lnTo>
                    <a:pt x="767" y="1064"/>
                  </a:lnTo>
                  <a:lnTo>
                    <a:pt x="767" y="1062"/>
                  </a:lnTo>
                  <a:lnTo>
                    <a:pt x="770" y="1057"/>
                  </a:lnTo>
                  <a:lnTo>
                    <a:pt x="772" y="1055"/>
                  </a:lnTo>
                  <a:lnTo>
                    <a:pt x="779" y="1053"/>
                  </a:lnTo>
                  <a:lnTo>
                    <a:pt x="782" y="1054"/>
                  </a:lnTo>
                  <a:lnTo>
                    <a:pt x="786" y="1058"/>
                  </a:lnTo>
                  <a:lnTo>
                    <a:pt x="787" y="1060"/>
                  </a:lnTo>
                  <a:lnTo>
                    <a:pt x="789" y="1064"/>
                  </a:lnTo>
                  <a:lnTo>
                    <a:pt x="789" y="1050"/>
                  </a:lnTo>
                  <a:lnTo>
                    <a:pt x="788" y="1049"/>
                  </a:lnTo>
                  <a:lnTo>
                    <a:pt x="783" y="1048"/>
                  </a:lnTo>
                  <a:lnTo>
                    <a:pt x="771" y="1051"/>
                  </a:lnTo>
                  <a:lnTo>
                    <a:pt x="766" y="1054"/>
                  </a:lnTo>
                  <a:lnTo>
                    <a:pt x="760" y="1066"/>
                  </a:lnTo>
                  <a:lnTo>
                    <a:pt x="760" y="1073"/>
                  </a:lnTo>
                  <a:lnTo>
                    <a:pt x="763" y="1088"/>
                  </a:lnTo>
                  <a:lnTo>
                    <a:pt x="766" y="1093"/>
                  </a:lnTo>
                  <a:lnTo>
                    <a:pt x="775" y="1100"/>
                  </a:lnTo>
                  <a:lnTo>
                    <a:pt x="780" y="1101"/>
                  </a:lnTo>
                  <a:lnTo>
                    <a:pt x="791" y="1099"/>
                  </a:lnTo>
                  <a:lnTo>
                    <a:pt x="795" y="1096"/>
                  </a:lnTo>
                  <a:lnTo>
                    <a:pt x="798" y="1093"/>
                  </a:lnTo>
                  <a:lnTo>
                    <a:pt x="801" y="1089"/>
                  </a:lnTo>
                  <a:lnTo>
                    <a:pt x="804" y="1084"/>
                  </a:lnTo>
                  <a:lnTo>
                    <a:pt x="805" y="1077"/>
                  </a:lnTo>
                  <a:close/>
                  <a:moveTo>
                    <a:pt x="813" y="893"/>
                  </a:moveTo>
                  <a:lnTo>
                    <a:pt x="811" y="883"/>
                  </a:lnTo>
                  <a:lnTo>
                    <a:pt x="809" y="880"/>
                  </a:lnTo>
                  <a:lnTo>
                    <a:pt x="806" y="877"/>
                  </a:lnTo>
                  <a:lnTo>
                    <a:pt x="806" y="896"/>
                  </a:lnTo>
                  <a:lnTo>
                    <a:pt x="806" y="898"/>
                  </a:lnTo>
                  <a:lnTo>
                    <a:pt x="805" y="899"/>
                  </a:lnTo>
                  <a:lnTo>
                    <a:pt x="802" y="905"/>
                  </a:lnTo>
                  <a:lnTo>
                    <a:pt x="800" y="906"/>
                  </a:lnTo>
                  <a:lnTo>
                    <a:pt x="792" y="908"/>
                  </a:lnTo>
                  <a:lnTo>
                    <a:pt x="788" y="908"/>
                  </a:lnTo>
                  <a:lnTo>
                    <a:pt x="782" y="904"/>
                  </a:lnTo>
                  <a:lnTo>
                    <a:pt x="780" y="900"/>
                  </a:lnTo>
                  <a:lnTo>
                    <a:pt x="778" y="892"/>
                  </a:lnTo>
                  <a:lnTo>
                    <a:pt x="778" y="888"/>
                  </a:lnTo>
                  <a:lnTo>
                    <a:pt x="780" y="882"/>
                  </a:lnTo>
                  <a:lnTo>
                    <a:pt x="781" y="879"/>
                  </a:lnTo>
                  <a:lnTo>
                    <a:pt x="783" y="877"/>
                  </a:lnTo>
                  <a:lnTo>
                    <a:pt x="792" y="880"/>
                  </a:lnTo>
                  <a:lnTo>
                    <a:pt x="797" y="883"/>
                  </a:lnTo>
                  <a:lnTo>
                    <a:pt x="802" y="887"/>
                  </a:lnTo>
                  <a:lnTo>
                    <a:pt x="804" y="889"/>
                  </a:lnTo>
                  <a:lnTo>
                    <a:pt x="806" y="896"/>
                  </a:lnTo>
                  <a:lnTo>
                    <a:pt x="806" y="877"/>
                  </a:lnTo>
                  <a:lnTo>
                    <a:pt x="805" y="877"/>
                  </a:lnTo>
                  <a:lnTo>
                    <a:pt x="803" y="875"/>
                  </a:lnTo>
                  <a:lnTo>
                    <a:pt x="798" y="872"/>
                  </a:lnTo>
                  <a:lnTo>
                    <a:pt x="790" y="869"/>
                  </a:lnTo>
                  <a:lnTo>
                    <a:pt x="792" y="868"/>
                  </a:lnTo>
                  <a:lnTo>
                    <a:pt x="794" y="866"/>
                  </a:lnTo>
                  <a:lnTo>
                    <a:pt x="796" y="863"/>
                  </a:lnTo>
                  <a:lnTo>
                    <a:pt x="800" y="856"/>
                  </a:lnTo>
                  <a:lnTo>
                    <a:pt x="801" y="852"/>
                  </a:lnTo>
                  <a:lnTo>
                    <a:pt x="799" y="844"/>
                  </a:lnTo>
                  <a:lnTo>
                    <a:pt x="796" y="841"/>
                  </a:lnTo>
                  <a:lnTo>
                    <a:pt x="795" y="840"/>
                  </a:lnTo>
                  <a:lnTo>
                    <a:pt x="794" y="839"/>
                  </a:lnTo>
                  <a:lnTo>
                    <a:pt x="794" y="853"/>
                  </a:lnTo>
                  <a:lnTo>
                    <a:pt x="793" y="857"/>
                  </a:lnTo>
                  <a:lnTo>
                    <a:pt x="791" y="863"/>
                  </a:lnTo>
                  <a:lnTo>
                    <a:pt x="789" y="865"/>
                  </a:lnTo>
                  <a:lnTo>
                    <a:pt x="787" y="868"/>
                  </a:lnTo>
                  <a:lnTo>
                    <a:pt x="780" y="865"/>
                  </a:lnTo>
                  <a:lnTo>
                    <a:pt x="776" y="863"/>
                  </a:lnTo>
                  <a:lnTo>
                    <a:pt x="771" y="859"/>
                  </a:lnTo>
                  <a:lnTo>
                    <a:pt x="770" y="857"/>
                  </a:lnTo>
                  <a:lnTo>
                    <a:pt x="769" y="852"/>
                  </a:lnTo>
                  <a:lnTo>
                    <a:pt x="769" y="849"/>
                  </a:lnTo>
                  <a:lnTo>
                    <a:pt x="769" y="848"/>
                  </a:lnTo>
                  <a:lnTo>
                    <a:pt x="772" y="843"/>
                  </a:lnTo>
                  <a:lnTo>
                    <a:pt x="775" y="842"/>
                  </a:lnTo>
                  <a:lnTo>
                    <a:pt x="782" y="840"/>
                  </a:lnTo>
                  <a:lnTo>
                    <a:pt x="785" y="840"/>
                  </a:lnTo>
                  <a:lnTo>
                    <a:pt x="790" y="843"/>
                  </a:lnTo>
                  <a:lnTo>
                    <a:pt x="792" y="846"/>
                  </a:lnTo>
                  <a:lnTo>
                    <a:pt x="794" y="853"/>
                  </a:lnTo>
                  <a:lnTo>
                    <a:pt x="794" y="839"/>
                  </a:lnTo>
                  <a:lnTo>
                    <a:pt x="788" y="837"/>
                  </a:lnTo>
                  <a:lnTo>
                    <a:pt x="783" y="836"/>
                  </a:lnTo>
                  <a:lnTo>
                    <a:pt x="772" y="839"/>
                  </a:lnTo>
                  <a:lnTo>
                    <a:pt x="768" y="842"/>
                  </a:lnTo>
                  <a:lnTo>
                    <a:pt x="762" y="850"/>
                  </a:lnTo>
                  <a:lnTo>
                    <a:pt x="761" y="855"/>
                  </a:lnTo>
                  <a:lnTo>
                    <a:pt x="763" y="863"/>
                  </a:lnTo>
                  <a:lnTo>
                    <a:pt x="765" y="866"/>
                  </a:lnTo>
                  <a:lnTo>
                    <a:pt x="771" y="871"/>
                  </a:lnTo>
                  <a:lnTo>
                    <a:pt x="775" y="873"/>
                  </a:lnTo>
                  <a:lnTo>
                    <a:pt x="780" y="875"/>
                  </a:lnTo>
                  <a:lnTo>
                    <a:pt x="777" y="879"/>
                  </a:lnTo>
                  <a:lnTo>
                    <a:pt x="774" y="883"/>
                  </a:lnTo>
                  <a:lnTo>
                    <a:pt x="771" y="890"/>
                  </a:lnTo>
                  <a:lnTo>
                    <a:pt x="770" y="894"/>
                  </a:lnTo>
                  <a:lnTo>
                    <a:pt x="772" y="903"/>
                  </a:lnTo>
                  <a:lnTo>
                    <a:pt x="775" y="907"/>
                  </a:lnTo>
                  <a:lnTo>
                    <a:pt x="784" y="911"/>
                  </a:lnTo>
                  <a:lnTo>
                    <a:pt x="790" y="912"/>
                  </a:lnTo>
                  <a:lnTo>
                    <a:pt x="801" y="909"/>
                  </a:lnTo>
                  <a:lnTo>
                    <a:pt x="803" y="908"/>
                  </a:lnTo>
                  <a:lnTo>
                    <a:pt x="806" y="906"/>
                  </a:lnTo>
                  <a:lnTo>
                    <a:pt x="812" y="898"/>
                  </a:lnTo>
                  <a:lnTo>
                    <a:pt x="813" y="893"/>
                  </a:lnTo>
                  <a:close/>
                  <a:moveTo>
                    <a:pt x="862" y="1082"/>
                  </a:moveTo>
                  <a:lnTo>
                    <a:pt x="862" y="1081"/>
                  </a:lnTo>
                  <a:lnTo>
                    <a:pt x="859" y="1081"/>
                  </a:lnTo>
                  <a:lnTo>
                    <a:pt x="857" y="1081"/>
                  </a:lnTo>
                  <a:lnTo>
                    <a:pt x="855" y="1079"/>
                  </a:lnTo>
                  <a:lnTo>
                    <a:pt x="854" y="1077"/>
                  </a:lnTo>
                  <a:lnTo>
                    <a:pt x="847" y="1046"/>
                  </a:lnTo>
                  <a:lnTo>
                    <a:pt x="845" y="1042"/>
                  </a:lnTo>
                  <a:lnTo>
                    <a:pt x="840" y="1037"/>
                  </a:lnTo>
                  <a:lnTo>
                    <a:pt x="836" y="1037"/>
                  </a:lnTo>
                  <a:lnTo>
                    <a:pt x="830" y="1038"/>
                  </a:lnTo>
                  <a:lnTo>
                    <a:pt x="827" y="1040"/>
                  </a:lnTo>
                  <a:lnTo>
                    <a:pt x="823" y="1044"/>
                  </a:lnTo>
                  <a:lnTo>
                    <a:pt x="821" y="1046"/>
                  </a:lnTo>
                  <a:lnTo>
                    <a:pt x="819" y="1049"/>
                  </a:lnTo>
                  <a:lnTo>
                    <a:pt x="817" y="1041"/>
                  </a:lnTo>
                  <a:lnTo>
                    <a:pt x="817" y="1041"/>
                  </a:lnTo>
                  <a:lnTo>
                    <a:pt x="812" y="1044"/>
                  </a:lnTo>
                  <a:lnTo>
                    <a:pt x="803" y="1049"/>
                  </a:lnTo>
                  <a:lnTo>
                    <a:pt x="803" y="1051"/>
                  </a:lnTo>
                  <a:lnTo>
                    <a:pt x="806" y="1050"/>
                  </a:lnTo>
                  <a:lnTo>
                    <a:pt x="808" y="1049"/>
                  </a:lnTo>
                  <a:lnTo>
                    <a:pt x="810" y="1051"/>
                  </a:lnTo>
                  <a:lnTo>
                    <a:pt x="811" y="1052"/>
                  </a:lnTo>
                  <a:lnTo>
                    <a:pt x="817" y="1082"/>
                  </a:lnTo>
                  <a:lnTo>
                    <a:pt x="818" y="1085"/>
                  </a:lnTo>
                  <a:lnTo>
                    <a:pt x="818" y="1087"/>
                  </a:lnTo>
                  <a:lnTo>
                    <a:pt x="817" y="1090"/>
                  </a:lnTo>
                  <a:lnTo>
                    <a:pt x="815" y="1091"/>
                  </a:lnTo>
                  <a:lnTo>
                    <a:pt x="812" y="1091"/>
                  </a:lnTo>
                  <a:lnTo>
                    <a:pt x="813" y="1093"/>
                  </a:lnTo>
                  <a:lnTo>
                    <a:pt x="835" y="1088"/>
                  </a:lnTo>
                  <a:lnTo>
                    <a:pt x="835" y="1087"/>
                  </a:lnTo>
                  <a:lnTo>
                    <a:pt x="832" y="1087"/>
                  </a:lnTo>
                  <a:lnTo>
                    <a:pt x="830" y="1087"/>
                  </a:lnTo>
                  <a:lnTo>
                    <a:pt x="828" y="1085"/>
                  </a:lnTo>
                  <a:lnTo>
                    <a:pt x="827" y="1083"/>
                  </a:lnTo>
                  <a:lnTo>
                    <a:pt x="820" y="1053"/>
                  </a:lnTo>
                  <a:lnTo>
                    <a:pt x="822" y="1050"/>
                  </a:lnTo>
                  <a:lnTo>
                    <a:pt x="823" y="1048"/>
                  </a:lnTo>
                  <a:lnTo>
                    <a:pt x="826" y="1046"/>
                  </a:lnTo>
                  <a:lnTo>
                    <a:pt x="828" y="1045"/>
                  </a:lnTo>
                  <a:lnTo>
                    <a:pt x="832" y="1044"/>
                  </a:lnTo>
                  <a:lnTo>
                    <a:pt x="834" y="1044"/>
                  </a:lnTo>
                  <a:lnTo>
                    <a:pt x="838" y="1047"/>
                  </a:lnTo>
                  <a:lnTo>
                    <a:pt x="839" y="1049"/>
                  </a:lnTo>
                  <a:lnTo>
                    <a:pt x="845" y="1079"/>
                  </a:lnTo>
                  <a:lnTo>
                    <a:pt x="845" y="1081"/>
                  </a:lnTo>
                  <a:lnTo>
                    <a:pt x="844" y="1084"/>
                  </a:lnTo>
                  <a:lnTo>
                    <a:pt x="842" y="1085"/>
                  </a:lnTo>
                  <a:lnTo>
                    <a:pt x="840" y="1085"/>
                  </a:lnTo>
                  <a:lnTo>
                    <a:pt x="840" y="1087"/>
                  </a:lnTo>
                  <a:lnTo>
                    <a:pt x="862" y="1082"/>
                  </a:lnTo>
                  <a:close/>
                  <a:moveTo>
                    <a:pt x="868" y="876"/>
                  </a:moveTo>
                  <a:lnTo>
                    <a:pt x="866" y="876"/>
                  </a:lnTo>
                  <a:lnTo>
                    <a:pt x="865" y="879"/>
                  </a:lnTo>
                  <a:lnTo>
                    <a:pt x="864" y="881"/>
                  </a:lnTo>
                  <a:lnTo>
                    <a:pt x="862" y="884"/>
                  </a:lnTo>
                  <a:lnTo>
                    <a:pt x="860" y="885"/>
                  </a:lnTo>
                  <a:lnTo>
                    <a:pt x="833" y="891"/>
                  </a:lnTo>
                  <a:lnTo>
                    <a:pt x="845" y="872"/>
                  </a:lnTo>
                  <a:lnTo>
                    <a:pt x="850" y="862"/>
                  </a:lnTo>
                  <a:lnTo>
                    <a:pt x="854" y="850"/>
                  </a:lnTo>
                  <a:lnTo>
                    <a:pt x="855" y="844"/>
                  </a:lnTo>
                  <a:lnTo>
                    <a:pt x="854" y="839"/>
                  </a:lnTo>
                  <a:lnTo>
                    <a:pt x="852" y="834"/>
                  </a:lnTo>
                  <a:lnTo>
                    <a:pt x="850" y="829"/>
                  </a:lnTo>
                  <a:lnTo>
                    <a:pt x="840" y="824"/>
                  </a:lnTo>
                  <a:lnTo>
                    <a:pt x="835" y="824"/>
                  </a:lnTo>
                  <a:lnTo>
                    <a:pt x="824" y="826"/>
                  </a:lnTo>
                  <a:lnTo>
                    <a:pt x="820" y="830"/>
                  </a:lnTo>
                  <a:lnTo>
                    <a:pt x="813" y="839"/>
                  </a:lnTo>
                  <a:lnTo>
                    <a:pt x="812" y="845"/>
                  </a:lnTo>
                  <a:lnTo>
                    <a:pt x="813" y="851"/>
                  </a:lnTo>
                  <a:lnTo>
                    <a:pt x="815" y="851"/>
                  </a:lnTo>
                  <a:lnTo>
                    <a:pt x="815" y="847"/>
                  </a:lnTo>
                  <a:lnTo>
                    <a:pt x="817" y="843"/>
                  </a:lnTo>
                  <a:lnTo>
                    <a:pt x="821" y="837"/>
                  </a:lnTo>
                  <a:lnTo>
                    <a:pt x="823" y="835"/>
                  </a:lnTo>
                  <a:lnTo>
                    <a:pt x="831" y="833"/>
                  </a:lnTo>
                  <a:lnTo>
                    <a:pt x="835" y="833"/>
                  </a:lnTo>
                  <a:lnTo>
                    <a:pt x="842" y="838"/>
                  </a:lnTo>
                  <a:lnTo>
                    <a:pt x="844" y="841"/>
                  </a:lnTo>
                  <a:lnTo>
                    <a:pt x="847" y="850"/>
                  </a:lnTo>
                  <a:lnTo>
                    <a:pt x="847" y="855"/>
                  </a:lnTo>
                  <a:lnTo>
                    <a:pt x="843" y="866"/>
                  </a:lnTo>
                  <a:lnTo>
                    <a:pt x="840" y="874"/>
                  </a:lnTo>
                  <a:lnTo>
                    <a:pt x="825" y="900"/>
                  </a:lnTo>
                  <a:lnTo>
                    <a:pt x="825" y="902"/>
                  </a:lnTo>
                  <a:lnTo>
                    <a:pt x="866" y="892"/>
                  </a:lnTo>
                  <a:lnTo>
                    <a:pt x="868" y="876"/>
                  </a:lnTo>
                  <a:close/>
                  <a:moveTo>
                    <a:pt x="892" y="1068"/>
                  </a:moveTo>
                  <a:lnTo>
                    <a:pt x="890" y="1068"/>
                  </a:lnTo>
                  <a:lnTo>
                    <a:pt x="890" y="1069"/>
                  </a:lnTo>
                  <a:lnTo>
                    <a:pt x="889" y="1070"/>
                  </a:lnTo>
                  <a:lnTo>
                    <a:pt x="887" y="1072"/>
                  </a:lnTo>
                  <a:lnTo>
                    <a:pt x="886" y="1072"/>
                  </a:lnTo>
                  <a:lnTo>
                    <a:pt x="883" y="1073"/>
                  </a:lnTo>
                  <a:lnTo>
                    <a:pt x="881" y="1073"/>
                  </a:lnTo>
                  <a:lnTo>
                    <a:pt x="879" y="1070"/>
                  </a:lnTo>
                  <a:lnTo>
                    <a:pt x="878" y="1068"/>
                  </a:lnTo>
                  <a:lnTo>
                    <a:pt x="870" y="1034"/>
                  </a:lnTo>
                  <a:lnTo>
                    <a:pt x="881" y="1032"/>
                  </a:lnTo>
                  <a:lnTo>
                    <a:pt x="880" y="1028"/>
                  </a:lnTo>
                  <a:lnTo>
                    <a:pt x="870" y="1031"/>
                  </a:lnTo>
                  <a:lnTo>
                    <a:pt x="867" y="1017"/>
                  </a:lnTo>
                  <a:lnTo>
                    <a:pt x="866" y="1017"/>
                  </a:lnTo>
                  <a:lnTo>
                    <a:pt x="866" y="1017"/>
                  </a:lnTo>
                  <a:lnTo>
                    <a:pt x="864" y="1022"/>
                  </a:lnTo>
                  <a:lnTo>
                    <a:pt x="862" y="1026"/>
                  </a:lnTo>
                  <a:lnTo>
                    <a:pt x="859" y="1031"/>
                  </a:lnTo>
                  <a:lnTo>
                    <a:pt x="858" y="1033"/>
                  </a:lnTo>
                  <a:lnTo>
                    <a:pt x="855" y="1036"/>
                  </a:lnTo>
                  <a:lnTo>
                    <a:pt x="855" y="1036"/>
                  </a:lnTo>
                  <a:lnTo>
                    <a:pt x="855" y="1037"/>
                  </a:lnTo>
                  <a:lnTo>
                    <a:pt x="856" y="1037"/>
                  </a:lnTo>
                  <a:lnTo>
                    <a:pt x="862" y="1036"/>
                  </a:lnTo>
                  <a:lnTo>
                    <a:pt x="869" y="1070"/>
                  </a:lnTo>
                  <a:lnTo>
                    <a:pt x="870" y="1073"/>
                  </a:lnTo>
                  <a:lnTo>
                    <a:pt x="871" y="1076"/>
                  </a:lnTo>
                  <a:lnTo>
                    <a:pt x="875" y="1079"/>
                  </a:lnTo>
                  <a:lnTo>
                    <a:pt x="878" y="1080"/>
                  </a:lnTo>
                  <a:lnTo>
                    <a:pt x="884" y="1079"/>
                  </a:lnTo>
                  <a:lnTo>
                    <a:pt x="886" y="1077"/>
                  </a:lnTo>
                  <a:lnTo>
                    <a:pt x="889" y="1074"/>
                  </a:lnTo>
                  <a:lnTo>
                    <a:pt x="891" y="1072"/>
                  </a:lnTo>
                  <a:lnTo>
                    <a:pt x="892" y="1068"/>
                  </a:lnTo>
                  <a:close/>
                  <a:moveTo>
                    <a:pt x="916" y="863"/>
                  </a:moveTo>
                  <a:lnTo>
                    <a:pt x="913" y="849"/>
                  </a:lnTo>
                  <a:lnTo>
                    <a:pt x="910" y="845"/>
                  </a:lnTo>
                  <a:lnTo>
                    <a:pt x="902" y="841"/>
                  </a:lnTo>
                  <a:lnTo>
                    <a:pt x="899" y="840"/>
                  </a:lnTo>
                  <a:lnTo>
                    <a:pt x="896" y="839"/>
                  </a:lnTo>
                  <a:lnTo>
                    <a:pt x="898" y="838"/>
                  </a:lnTo>
                  <a:lnTo>
                    <a:pt x="899" y="836"/>
                  </a:lnTo>
                  <a:lnTo>
                    <a:pt x="903" y="830"/>
                  </a:lnTo>
                  <a:lnTo>
                    <a:pt x="903" y="826"/>
                  </a:lnTo>
                  <a:lnTo>
                    <a:pt x="901" y="818"/>
                  </a:lnTo>
                  <a:lnTo>
                    <a:pt x="899" y="815"/>
                  </a:lnTo>
                  <a:lnTo>
                    <a:pt x="891" y="811"/>
                  </a:lnTo>
                  <a:lnTo>
                    <a:pt x="887" y="811"/>
                  </a:lnTo>
                  <a:lnTo>
                    <a:pt x="877" y="813"/>
                  </a:lnTo>
                  <a:lnTo>
                    <a:pt x="873" y="816"/>
                  </a:lnTo>
                  <a:lnTo>
                    <a:pt x="868" y="824"/>
                  </a:lnTo>
                  <a:lnTo>
                    <a:pt x="866" y="829"/>
                  </a:lnTo>
                  <a:lnTo>
                    <a:pt x="866" y="834"/>
                  </a:lnTo>
                  <a:lnTo>
                    <a:pt x="868" y="834"/>
                  </a:lnTo>
                  <a:lnTo>
                    <a:pt x="868" y="830"/>
                  </a:lnTo>
                  <a:lnTo>
                    <a:pt x="870" y="827"/>
                  </a:lnTo>
                  <a:lnTo>
                    <a:pt x="874" y="822"/>
                  </a:lnTo>
                  <a:lnTo>
                    <a:pt x="877" y="820"/>
                  </a:lnTo>
                  <a:lnTo>
                    <a:pt x="884" y="818"/>
                  </a:lnTo>
                  <a:lnTo>
                    <a:pt x="887" y="819"/>
                  </a:lnTo>
                  <a:lnTo>
                    <a:pt x="892" y="822"/>
                  </a:lnTo>
                  <a:lnTo>
                    <a:pt x="894" y="824"/>
                  </a:lnTo>
                  <a:lnTo>
                    <a:pt x="895" y="827"/>
                  </a:lnTo>
                  <a:lnTo>
                    <a:pt x="896" y="831"/>
                  </a:lnTo>
                  <a:lnTo>
                    <a:pt x="895" y="835"/>
                  </a:lnTo>
                  <a:lnTo>
                    <a:pt x="891" y="843"/>
                  </a:lnTo>
                  <a:lnTo>
                    <a:pt x="887" y="846"/>
                  </a:lnTo>
                  <a:lnTo>
                    <a:pt x="882" y="850"/>
                  </a:lnTo>
                  <a:lnTo>
                    <a:pt x="882" y="851"/>
                  </a:lnTo>
                  <a:lnTo>
                    <a:pt x="891" y="849"/>
                  </a:lnTo>
                  <a:lnTo>
                    <a:pt x="896" y="849"/>
                  </a:lnTo>
                  <a:lnTo>
                    <a:pt x="904" y="853"/>
                  </a:lnTo>
                  <a:lnTo>
                    <a:pt x="907" y="857"/>
                  </a:lnTo>
                  <a:lnTo>
                    <a:pt x="909" y="866"/>
                  </a:lnTo>
                  <a:lnTo>
                    <a:pt x="909" y="869"/>
                  </a:lnTo>
                  <a:lnTo>
                    <a:pt x="907" y="875"/>
                  </a:lnTo>
                  <a:lnTo>
                    <a:pt x="905" y="877"/>
                  </a:lnTo>
                  <a:lnTo>
                    <a:pt x="902" y="880"/>
                  </a:lnTo>
                  <a:lnTo>
                    <a:pt x="900" y="881"/>
                  </a:lnTo>
                  <a:lnTo>
                    <a:pt x="896" y="882"/>
                  </a:lnTo>
                  <a:lnTo>
                    <a:pt x="893" y="882"/>
                  </a:lnTo>
                  <a:lnTo>
                    <a:pt x="886" y="879"/>
                  </a:lnTo>
                  <a:lnTo>
                    <a:pt x="883" y="879"/>
                  </a:lnTo>
                  <a:lnTo>
                    <a:pt x="880" y="880"/>
                  </a:lnTo>
                  <a:lnTo>
                    <a:pt x="879" y="880"/>
                  </a:lnTo>
                  <a:lnTo>
                    <a:pt x="878" y="882"/>
                  </a:lnTo>
                  <a:lnTo>
                    <a:pt x="878" y="883"/>
                  </a:lnTo>
                  <a:lnTo>
                    <a:pt x="878" y="886"/>
                  </a:lnTo>
                  <a:lnTo>
                    <a:pt x="880" y="887"/>
                  </a:lnTo>
                  <a:lnTo>
                    <a:pt x="884" y="888"/>
                  </a:lnTo>
                  <a:lnTo>
                    <a:pt x="887" y="888"/>
                  </a:lnTo>
                  <a:lnTo>
                    <a:pt x="900" y="885"/>
                  </a:lnTo>
                  <a:lnTo>
                    <a:pt x="907" y="881"/>
                  </a:lnTo>
                  <a:lnTo>
                    <a:pt x="915" y="869"/>
                  </a:lnTo>
                  <a:lnTo>
                    <a:pt x="916" y="863"/>
                  </a:lnTo>
                  <a:close/>
                  <a:moveTo>
                    <a:pt x="952" y="849"/>
                  </a:moveTo>
                  <a:lnTo>
                    <a:pt x="951" y="842"/>
                  </a:lnTo>
                  <a:lnTo>
                    <a:pt x="925" y="849"/>
                  </a:lnTo>
                  <a:lnTo>
                    <a:pt x="926" y="855"/>
                  </a:lnTo>
                  <a:lnTo>
                    <a:pt x="952" y="849"/>
                  </a:lnTo>
                  <a:close/>
                  <a:moveTo>
                    <a:pt x="984" y="1043"/>
                  </a:moveTo>
                  <a:lnTo>
                    <a:pt x="982" y="1042"/>
                  </a:lnTo>
                  <a:lnTo>
                    <a:pt x="979" y="1046"/>
                  </a:lnTo>
                  <a:lnTo>
                    <a:pt x="976" y="1050"/>
                  </a:lnTo>
                  <a:lnTo>
                    <a:pt x="969" y="1055"/>
                  </a:lnTo>
                  <a:lnTo>
                    <a:pt x="965" y="1057"/>
                  </a:lnTo>
                  <a:lnTo>
                    <a:pt x="952" y="1059"/>
                  </a:lnTo>
                  <a:lnTo>
                    <a:pt x="945" y="1058"/>
                  </a:lnTo>
                  <a:lnTo>
                    <a:pt x="933" y="1048"/>
                  </a:lnTo>
                  <a:lnTo>
                    <a:pt x="929" y="1041"/>
                  </a:lnTo>
                  <a:lnTo>
                    <a:pt x="925" y="1021"/>
                  </a:lnTo>
                  <a:lnTo>
                    <a:pt x="926" y="1013"/>
                  </a:lnTo>
                  <a:lnTo>
                    <a:pt x="932" y="999"/>
                  </a:lnTo>
                  <a:lnTo>
                    <a:pt x="937" y="995"/>
                  </a:lnTo>
                  <a:lnTo>
                    <a:pt x="951" y="992"/>
                  </a:lnTo>
                  <a:lnTo>
                    <a:pt x="956" y="993"/>
                  </a:lnTo>
                  <a:lnTo>
                    <a:pt x="966" y="998"/>
                  </a:lnTo>
                  <a:lnTo>
                    <a:pt x="970" y="1002"/>
                  </a:lnTo>
                  <a:lnTo>
                    <a:pt x="973" y="1008"/>
                  </a:lnTo>
                  <a:lnTo>
                    <a:pt x="975" y="1008"/>
                  </a:lnTo>
                  <a:lnTo>
                    <a:pt x="969" y="984"/>
                  </a:lnTo>
                  <a:lnTo>
                    <a:pt x="967" y="984"/>
                  </a:lnTo>
                  <a:lnTo>
                    <a:pt x="967" y="986"/>
                  </a:lnTo>
                  <a:lnTo>
                    <a:pt x="966" y="987"/>
                  </a:lnTo>
                  <a:lnTo>
                    <a:pt x="964" y="989"/>
                  </a:lnTo>
                  <a:lnTo>
                    <a:pt x="962" y="989"/>
                  </a:lnTo>
                  <a:lnTo>
                    <a:pt x="954" y="988"/>
                  </a:lnTo>
                  <a:lnTo>
                    <a:pt x="948" y="988"/>
                  </a:lnTo>
                  <a:lnTo>
                    <a:pt x="933" y="992"/>
                  </a:lnTo>
                  <a:lnTo>
                    <a:pt x="925" y="997"/>
                  </a:lnTo>
                  <a:lnTo>
                    <a:pt x="914" y="1014"/>
                  </a:lnTo>
                  <a:lnTo>
                    <a:pt x="913" y="1023"/>
                  </a:lnTo>
                  <a:lnTo>
                    <a:pt x="917" y="1045"/>
                  </a:lnTo>
                  <a:lnTo>
                    <a:pt x="923" y="1053"/>
                  </a:lnTo>
                  <a:lnTo>
                    <a:pt x="938" y="1064"/>
                  </a:lnTo>
                  <a:lnTo>
                    <a:pt x="948" y="1065"/>
                  </a:lnTo>
                  <a:lnTo>
                    <a:pt x="964" y="1061"/>
                  </a:lnTo>
                  <a:lnTo>
                    <a:pt x="969" y="1059"/>
                  </a:lnTo>
                  <a:lnTo>
                    <a:pt x="978" y="1053"/>
                  </a:lnTo>
                  <a:lnTo>
                    <a:pt x="981" y="1049"/>
                  </a:lnTo>
                  <a:lnTo>
                    <a:pt x="984" y="1043"/>
                  </a:lnTo>
                  <a:close/>
                  <a:moveTo>
                    <a:pt x="1007" y="832"/>
                  </a:moveTo>
                  <a:lnTo>
                    <a:pt x="1001" y="810"/>
                  </a:lnTo>
                  <a:lnTo>
                    <a:pt x="998" y="803"/>
                  </a:lnTo>
                  <a:lnTo>
                    <a:pt x="998" y="843"/>
                  </a:lnTo>
                  <a:lnTo>
                    <a:pt x="996" y="855"/>
                  </a:lnTo>
                  <a:lnTo>
                    <a:pt x="993" y="859"/>
                  </a:lnTo>
                  <a:lnTo>
                    <a:pt x="984" y="861"/>
                  </a:lnTo>
                  <a:lnTo>
                    <a:pt x="980" y="859"/>
                  </a:lnTo>
                  <a:lnTo>
                    <a:pt x="972" y="850"/>
                  </a:lnTo>
                  <a:lnTo>
                    <a:pt x="969" y="842"/>
                  </a:lnTo>
                  <a:lnTo>
                    <a:pt x="966" y="830"/>
                  </a:lnTo>
                  <a:lnTo>
                    <a:pt x="964" y="819"/>
                  </a:lnTo>
                  <a:lnTo>
                    <a:pt x="963" y="812"/>
                  </a:lnTo>
                  <a:lnTo>
                    <a:pt x="963" y="810"/>
                  </a:lnTo>
                  <a:lnTo>
                    <a:pt x="964" y="798"/>
                  </a:lnTo>
                  <a:lnTo>
                    <a:pt x="967" y="794"/>
                  </a:lnTo>
                  <a:lnTo>
                    <a:pt x="977" y="792"/>
                  </a:lnTo>
                  <a:lnTo>
                    <a:pt x="981" y="794"/>
                  </a:lnTo>
                  <a:lnTo>
                    <a:pt x="988" y="804"/>
                  </a:lnTo>
                  <a:lnTo>
                    <a:pt x="991" y="812"/>
                  </a:lnTo>
                  <a:lnTo>
                    <a:pt x="994" y="823"/>
                  </a:lnTo>
                  <a:lnTo>
                    <a:pt x="997" y="834"/>
                  </a:lnTo>
                  <a:lnTo>
                    <a:pt x="997" y="842"/>
                  </a:lnTo>
                  <a:lnTo>
                    <a:pt x="998" y="843"/>
                  </a:lnTo>
                  <a:lnTo>
                    <a:pt x="998" y="803"/>
                  </a:lnTo>
                  <a:lnTo>
                    <a:pt x="997" y="802"/>
                  </a:lnTo>
                  <a:lnTo>
                    <a:pt x="986" y="792"/>
                  </a:lnTo>
                  <a:lnTo>
                    <a:pt x="985" y="790"/>
                  </a:lnTo>
                  <a:lnTo>
                    <a:pt x="978" y="789"/>
                  </a:lnTo>
                  <a:lnTo>
                    <a:pt x="964" y="792"/>
                  </a:lnTo>
                  <a:lnTo>
                    <a:pt x="959" y="797"/>
                  </a:lnTo>
                  <a:lnTo>
                    <a:pt x="954" y="812"/>
                  </a:lnTo>
                  <a:lnTo>
                    <a:pt x="954" y="822"/>
                  </a:lnTo>
                  <a:lnTo>
                    <a:pt x="959" y="843"/>
                  </a:lnTo>
                  <a:lnTo>
                    <a:pt x="963" y="851"/>
                  </a:lnTo>
                  <a:lnTo>
                    <a:pt x="975" y="863"/>
                  </a:lnTo>
                  <a:lnTo>
                    <a:pt x="982" y="865"/>
                  </a:lnTo>
                  <a:lnTo>
                    <a:pt x="996" y="861"/>
                  </a:lnTo>
                  <a:lnTo>
                    <a:pt x="996" y="861"/>
                  </a:lnTo>
                  <a:lnTo>
                    <a:pt x="1001" y="856"/>
                  </a:lnTo>
                  <a:lnTo>
                    <a:pt x="1007" y="841"/>
                  </a:lnTo>
                  <a:lnTo>
                    <a:pt x="1007" y="832"/>
                  </a:lnTo>
                  <a:close/>
                  <a:moveTo>
                    <a:pt x="1037" y="1027"/>
                  </a:moveTo>
                  <a:lnTo>
                    <a:pt x="1034" y="1012"/>
                  </a:lnTo>
                  <a:lnTo>
                    <a:pt x="1030" y="1007"/>
                  </a:lnTo>
                  <a:lnTo>
                    <a:pt x="1028" y="1005"/>
                  </a:lnTo>
                  <a:lnTo>
                    <a:pt x="1028" y="1033"/>
                  </a:lnTo>
                  <a:lnTo>
                    <a:pt x="1028" y="1036"/>
                  </a:lnTo>
                  <a:lnTo>
                    <a:pt x="1024" y="1043"/>
                  </a:lnTo>
                  <a:lnTo>
                    <a:pt x="1022" y="1045"/>
                  </a:lnTo>
                  <a:lnTo>
                    <a:pt x="1013" y="1047"/>
                  </a:lnTo>
                  <a:lnTo>
                    <a:pt x="1009" y="1046"/>
                  </a:lnTo>
                  <a:lnTo>
                    <a:pt x="1001" y="1037"/>
                  </a:lnTo>
                  <a:lnTo>
                    <a:pt x="999" y="1031"/>
                  </a:lnTo>
                  <a:lnTo>
                    <a:pt x="996" y="1018"/>
                  </a:lnTo>
                  <a:lnTo>
                    <a:pt x="996" y="1013"/>
                  </a:lnTo>
                  <a:lnTo>
                    <a:pt x="998" y="1010"/>
                  </a:lnTo>
                  <a:lnTo>
                    <a:pt x="999" y="1006"/>
                  </a:lnTo>
                  <a:lnTo>
                    <a:pt x="1002" y="1004"/>
                  </a:lnTo>
                  <a:lnTo>
                    <a:pt x="1010" y="1002"/>
                  </a:lnTo>
                  <a:lnTo>
                    <a:pt x="1015" y="1004"/>
                  </a:lnTo>
                  <a:lnTo>
                    <a:pt x="1022" y="1012"/>
                  </a:lnTo>
                  <a:lnTo>
                    <a:pt x="1025" y="1018"/>
                  </a:lnTo>
                  <a:lnTo>
                    <a:pt x="1028" y="1031"/>
                  </a:lnTo>
                  <a:lnTo>
                    <a:pt x="1028" y="1033"/>
                  </a:lnTo>
                  <a:lnTo>
                    <a:pt x="1028" y="1005"/>
                  </a:lnTo>
                  <a:lnTo>
                    <a:pt x="1023" y="1002"/>
                  </a:lnTo>
                  <a:lnTo>
                    <a:pt x="1019" y="999"/>
                  </a:lnTo>
                  <a:lnTo>
                    <a:pt x="1013" y="998"/>
                  </a:lnTo>
                  <a:lnTo>
                    <a:pt x="999" y="1001"/>
                  </a:lnTo>
                  <a:lnTo>
                    <a:pt x="994" y="1005"/>
                  </a:lnTo>
                  <a:lnTo>
                    <a:pt x="988" y="1016"/>
                  </a:lnTo>
                  <a:lnTo>
                    <a:pt x="987" y="1023"/>
                  </a:lnTo>
                  <a:lnTo>
                    <a:pt x="990" y="1037"/>
                  </a:lnTo>
                  <a:lnTo>
                    <a:pt x="993" y="1043"/>
                  </a:lnTo>
                  <a:lnTo>
                    <a:pt x="1004" y="1050"/>
                  </a:lnTo>
                  <a:lnTo>
                    <a:pt x="1010" y="1051"/>
                  </a:lnTo>
                  <a:lnTo>
                    <a:pt x="1024" y="1048"/>
                  </a:lnTo>
                  <a:lnTo>
                    <a:pt x="1025" y="1047"/>
                  </a:lnTo>
                  <a:lnTo>
                    <a:pt x="1029" y="1044"/>
                  </a:lnTo>
                  <a:lnTo>
                    <a:pt x="1036" y="1033"/>
                  </a:lnTo>
                  <a:lnTo>
                    <a:pt x="1037" y="1027"/>
                  </a:lnTo>
                  <a:close/>
                  <a:moveTo>
                    <a:pt x="1056" y="827"/>
                  </a:moveTo>
                  <a:lnTo>
                    <a:pt x="1054" y="820"/>
                  </a:lnTo>
                  <a:lnTo>
                    <a:pt x="1052" y="810"/>
                  </a:lnTo>
                  <a:lnTo>
                    <a:pt x="1047" y="804"/>
                  </a:lnTo>
                  <a:lnTo>
                    <a:pt x="1034" y="799"/>
                  </a:lnTo>
                  <a:lnTo>
                    <a:pt x="1026" y="798"/>
                  </a:lnTo>
                  <a:lnTo>
                    <a:pt x="1017" y="799"/>
                  </a:lnTo>
                  <a:lnTo>
                    <a:pt x="1019" y="789"/>
                  </a:lnTo>
                  <a:lnTo>
                    <a:pt x="1042" y="783"/>
                  </a:lnTo>
                  <a:lnTo>
                    <a:pt x="1044" y="772"/>
                  </a:lnTo>
                  <a:lnTo>
                    <a:pt x="1042" y="771"/>
                  </a:lnTo>
                  <a:lnTo>
                    <a:pt x="1042" y="773"/>
                  </a:lnTo>
                  <a:lnTo>
                    <a:pt x="1041" y="774"/>
                  </a:lnTo>
                  <a:lnTo>
                    <a:pt x="1040" y="775"/>
                  </a:lnTo>
                  <a:lnTo>
                    <a:pt x="1039" y="775"/>
                  </a:lnTo>
                  <a:lnTo>
                    <a:pt x="1017" y="781"/>
                  </a:lnTo>
                  <a:lnTo>
                    <a:pt x="1011" y="809"/>
                  </a:lnTo>
                  <a:lnTo>
                    <a:pt x="1012" y="810"/>
                  </a:lnTo>
                  <a:lnTo>
                    <a:pt x="1021" y="808"/>
                  </a:lnTo>
                  <a:lnTo>
                    <a:pt x="1029" y="808"/>
                  </a:lnTo>
                  <a:lnTo>
                    <a:pt x="1042" y="814"/>
                  </a:lnTo>
                  <a:lnTo>
                    <a:pt x="1046" y="818"/>
                  </a:lnTo>
                  <a:lnTo>
                    <a:pt x="1048" y="828"/>
                  </a:lnTo>
                  <a:lnTo>
                    <a:pt x="1048" y="830"/>
                  </a:lnTo>
                  <a:lnTo>
                    <a:pt x="1048" y="837"/>
                  </a:lnTo>
                  <a:lnTo>
                    <a:pt x="1047" y="840"/>
                  </a:lnTo>
                  <a:lnTo>
                    <a:pt x="1043" y="845"/>
                  </a:lnTo>
                  <a:lnTo>
                    <a:pt x="1041" y="846"/>
                  </a:lnTo>
                  <a:lnTo>
                    <a:pt x="1036" y="847"/>
                  </a:lnTo>
                  <a:lnTo>
                    <a:pt x="1033" y="847"/>
                  </a:lnTo>
                  <a:lnTo>
                    <a:pt x="1026" y="844"/>
                  </a:lnTo>
                  <a:lnTo>
                    <a:pt x="1023" y="844"/>
                  </a:lnTo>
                  <a:lnTo>
                    <a:pt x="1019" y="845"/>
                  </a:lnTo>
                  <a:lnTo>
                    <a:pt x="1018" y="845"/>
                  </a:lnTo>
                  <a:lnTo>
                    <a:pt x="1017" y="847"/>
                  </a:lnTo>
                  <a:lnTo>
                    <a:pt x="1017" y="848"/>
                  </a:lnTo>
                  <a:lnTo>
                    <a:pt x="1018" y="851"/>
                  </a:lnTo>
                  <a:lnTo>
                    <a:pt x="1019" y="852"/>
                  </a:lnTo>
                  <a:lnTo>
                    <a:pt x="1025" y="853"/>
                  </a:lnTo>
                  <a:lnTo>
                    <a:pt x="1028" y="853"/>
                  </a:lnTo>
                  <a:lnTo>
                    <a:pt x="1040" y="850"/>
                  </a:lnTo>
                  <a:lnTo>
                    <a:pt x="1047" y="846"/>
                  </a:lnTo>
                  <a:lnTo>
                    <a:pt x="1055" y="834"/>
                  </a:lnTo>
                  <a:lnTo>
                    <a:pt x="1056" y="827"/>
                  </a:lnTo>
                  <a:close/>
                  <a:moveTo>
                    <a:pt x="1062" y="1035"/>
                  </a:moveTo>
                  <a:lnTo>
                    <a:pt x="1061" y="1032"/>
                  </a:lnTo>
                  <a:lnTo>
                    <a:pt x="1061" y="1031"/>
                  </a:lnTo>
                  <a:lnTo>
                    <a:pt x="1058" y="1029"/>
                  </a:lnTo>
                  <a:lnTo>
                    <a:pt x="1056" y="1029"/>
                  </a:lnTo>
                  <a:lnTo>
                    <a:pt x="1055" y="1029"/>
                  </a:lnTo>
                  <a:lnTo>
                    <a:pt x="1053" y="1030"/>
                  </a:lnTo>
                  <a:lnTo>
                    <a:pt x="1052" y="1030"/>
                  </a:lnTo>
                  <a:lnTo>
                    <a:pt x="1050" y="1033"/>
                  </a:lnTo>
                  <a:lnTo>
                    <a:pt x="1050" y="1035"/>
                  </a:lnTo>
                  <a:lnTo>
                    <a:pt x="1050" y="1038"/>
                  </a:lnTo>
                  <a:lnTo>
                    <a:pt x="1051" y="1039"/>
                  </a:lnTo>
                  <a:lnTo>
                    <a:pt x="1054" y="1041"/>
                  </a:lnTo>
                  <a:lnTo>
                    <a:pt x="1055" y="1041"/>
                  </a:lnTo>
                  <a:lnTo>
                    <a:pt x="1059" y="1041"/>
                  </a:lnTo>
                  <a:lnTo>
                    <a:pt x="1060" y="1040"/>
                  </a:lnTo>
                  <a:lnTo>
                    <a:pt x="1061" y="1038"/>
                  </a:lnTo>
                  <a:lnTo>
                    <a:pt x="1062" y="1037"/>
                  </a:lnTo>
                  <a:lnTo>
                    <a:pt x="1062" y="1035"/>
                  </a:lnTo>
                  <a:close/>
                  <a:moveTo>
                    <a:pt x="1110" y="832"/>
                  </a:moveTo>
                  <a:lnTo>
                    <a:pt x="1109" y="830"/>
                  </a:lnTo>
                  <a:lnTo>
                    <a:pt x="1105" y="831"/>
                  </a:lnTo>
                  <a:lnTo>
                    <a:pt x="1102" y="831"/>
                  </a:lnTo>
                  <a:lnTo>
                    <a:pt x="1099" y="829"/>
                  </a:lnTo>
                  <a:lnTo>
                    <a:pt x="1098" y="827"/>
                  </a:lnTo>
                  <a:lnTo>
                    <a:pt x="1082" y="763"/>
                  </a:lnTo>
                  <a:lnTo>
                    <a:pt x="1081" y="763"/>
                  </a:lnTo>
                  <a:lnTo>
                    <a:pt x="1064" y="778"/>
                  </a:lnTo>
                  <a:lnTo>
                    <a:pt x="1065" y="779"/>
                  </a:lnTo>
                  <a:lnTo>
                    <a:pt x="1068" y="776"/>
                  </a:lnTo>
                  <a:lnTo>
                    <a:pt x="1071" y="775"/>
                  </a:lnTo>
                  <a:lnTo>
                    <a:pt x="1074" y="775"/>
                  </a:lnTo>
                  <a:lnTo>
                    <a:pt x="1075" y="776"/>
                  </a:lnTo>
                  <a:lnTo>
                    <a:pt x="1087" y="825"/>
                  </a:lnTo>
                  <a:lnTo>
                    <a:pt x="1088" y="829"/>
                  </a:lnTo>
                  <a:lnTo>
                    <a:pt x="1088" y="832"/>
                  </a:lnTo>
                  <a:lnTo>
                    <a:pt x="1086" y="835"/>
                  </a:lnTo>
                  <a:lnTo>
                    <a:pt x="1084" y="836"/>
                  </a:lnTo>
                  <a:lnTo>
                    <a:pt x="1080" y="837"/>
                  </a:lnTo>
                  <a:lnTo>
                    <a:pt x="1080" y="839"/>
                  </a:lnTo>
                  <a:lnTo>
                    <a:pt x="1110" y="832"/>
                  </a:lnTo>
                  <a:close/>
                  <a:moveTo>
                    <a:pt x="1110" y="1033"/>
                  </a:moveTo>
                  <a:lnTo>
                    <a:pt x="1097" y="1024"/>
                  </a:lnTo>
                  <a:lnTo>
                    <a:pt x="1091" y="1025"/>
                  </a:lnTo>
                  <a:lnTo>
                    <a:pt x="1088" y="1034"/>
                  </a:lnTo>
                  <a:lnTo>
                    <a:pt x="1092" y="1038"/>
                  </a:lnTo>
                  <a:lnTo>
                    <a:pt x="1098" y="1036"/>
                  </a:lnTo>
                  <a:lnTo>
                    <a:pt x="1100" y="1036"/>
                  </a:lnTo>
                  <a:lnTo>
                    <a:pt x="1101" y="1037"/>
                  </a:lnTo>
                  <a:lnTo>
                    <a:pt x="1102" y="1044"/>
                  </a:lnTo>
                  <a:lnTo>
                    <a:pt x="1101" y="1047"/>
                  </a:lnTo>
                  <a:lnTo>
                    <a:pt x="1094" y="1055"/>
                  </a:lnTo>
                  <a:lnTo>
                    <a:pt x="1096" y="1057"/>
                  </a:lnTo>
                  <a:lnTo>
                    <a:pt x="1107" y="1047"/>
                  </a:lnTo>
                  <a:lnTo>
                    <a:pt x="1110" y="1033"/>
                  </a:lnTo>
                  <a:close/>
                  <a:moveTo>
                    <a:pt x="1167" y="803"/>
                  </a:moveTo>
                  <a:lnTo>
                    <a:pt x="1165" y="802"/>
                  </a:lnTo>
                  <a:lnTo>
                    <a:pt x="1164" y="806"/>
                  </a:lnTo>
                  <a:lnTo>
                    <a:pt x="1163" y="808"/>
                  </a:lnTo>
                  <a:lnTo>
                    <a:pt x="1161" y="810"/>
                  </a:lnTo>
                  <a:lnTo>
                    <a:pt x="1159" y="811"/>
                  </a:lnTo>
                  <a:lnTo>
                    <a:pt x="1132" y="818"/>
                  </a:lnTo>
                  <a:lnTo>
                    <a:pt x="1144" y="798"/>
                  </a:lnTo>
                  <a:lnTo>
                    <a:pt x="1149" y="789"/>
                  </a:lnTo>
                  <a:lnTo>
                    <a:pt x="1153" y="776"/>
                  </a:lnTo>
                  <a:lnTo>
                    <a:pt x="1154" y="771"/>
                  </a:lnTo>
                  <a:lnTo>
                    <a:pt x="1153" y="766"/>
                  </a:lnTo>
                  <a:lnTo>
                    <a:pt x="1151" y="760"/>
                  </a:lnTo>
                  <a:lnTo>
                    <a:pt x="1148" y="756"/>
                  </a:lnTo>
                  <a:lnTo>
                    <a:pt x="1139" y="751"/>
                  </a:lnTo>
                  <a:lnTo>
                    <a:pt x="1134" y="750"/>
                  </a:lnTo>
                  <a:lnTo>
                    <a:pt x="1123" y="753"/>
                  </a:lnTo>
                  <a:lnTo>
                    <a:pt x="1118" y="756"/>
                  </a:lnTo>
                  <a:lnTo>
                    <a:pt x="1112" y="766"/>
                  </a:lnTo>
                  <a:lnTo>
                    <a:pt x="1111" y="771"/>
                  </a:lnTo>
                  <a:lnTo>
                    <a:pt x="1112" y="778"/>
                  </a:lnTo>
                  <a:lnTo>
                    <a:pt x="1114" y="778"/>
                  </a:lnTo>
                  <a:lnTo>
                    <a:pt x="1114" y="773"/>
                  </a:lnTo>
                  <a:lnTo>
                    <a:pt x="1115" y="769"/>
                  </a:lnTo>
                  <a:lnTo>
                    <a:pt x="1119" y="763"/>
                  </a:lnTo>
                  <a:lnTo>
                    <a:pt x="1122" y="761"/>
                  </a:lnTo>
                  <a:lnTo>
                    <a:pt x="1130" y="759"/>
                  </a:lnTo>
                  <a:lnTo>
                    <a:pt x="1134" y="760"/>
                  </a:lnTo>
                  <a:lnTo>
                    <a:pt x="1141" y="764"/>
                  </a:lnTo>
                  <a:lnTo>
                    <a:pt x="1143" y="767"/>
                  </a:lnTo>
                  <a:lnTo>
                    <a:pt x="1146" y="777"/>
                  </a:lnTo>
                  <a:lnTo>
                    <a:pt x="1145" y="782"/>
                  </a:lnTo>
                  <a:lnTo>
                    <a:pt x="1142" y="793"/>
                  </a:lnTo>
                  <a:lnTo>
                    <a:pt x="1139" y="800"/>
                  </a:lnTo>
                  <a:lnTo>
                    <a:pt x="1123" y="827"/>
                  </a:lnTo>
                  <a:lnTo>
                    <a:pt x="1124" y="828"/>
                  </a:lnTo>
                  <a:lnTo>
                    <a:pt x="1164" y="818"/>
                  </a:lnTo>
                  <a:lnTo>
                    <a:pt x="1167" y="803"/>
                  </a:lnTo>
                  <a:close/>
                  <a:moveTo>
                    <a:pt x="1198" y="788"/>
                  </a:moveTo>
                  <a:lnTo>
                    <a:pt x="1197" y="782"/>
                  </a:lnTo>
                  <a:lnTo>
                    <a:pt x="1171" y="788"/>
                  </a:lnTo>
                  <a:lnTo>
                    <a:pt x="1172" y="795"/>
                  </a:lnTo>
                  <a:lnTo>
                    <a:pt x="1198" y="788"/>
                  </a:lnTo>
                  <a:close/>
                  <a:moveTo>
                    <a:pt x="1236" y="982"/>
                  </a:moveTo>
                  <a:lnTo>
                    <a:pt x="1233" y="982"/>
                  </a:lnTo>
                  <a:lnTo>
                    <a:pt x="1232" y="989"/>
                  </a:lnTo>
                  <a:lnTo>
                    <a:pt x="1229" y="993"/>
                  </a:lnTo>
                  <a:lnTo>
                    <a:pt x="1223" y="998"/>
                  </a:lnTo>
                  <a:lnTo>
                    <a:pt x="1218" y="1001"/>
                  </a:lnTo>
                  <a:lnTo>
                    <a:pt x="1200" y="1005"/>
                  </a:lnTo>
                  <a:lnTo>
                    <a:pt x="1198" y="1004"/>
                  </a:lnTo>
                  <a:lnTo>
                    <a:pt x="1197" y="1003"/>
                  </a:lnTo>
                  <a:lnTo>
                    <a:pt x="1196" y="1002"/>
                  </a:lnTo>
                  <a:lnTo>
                    <a:pt x="1184" y="946"/>
                  </a:lnTo>
                  <a:lnTo>
                    <a:pt x="1184" y="944"/>
                  </a:lnTo>
                  <a:lnTo>
                    <a:pt x="1186" y="941"/>
                  </a:lnTo>
                  <a:lnTo>
                    <a:pt x="1189" y="940"/>
                  </a:lnTo>
                  <a:lnTo>
                    <a:pt x="1193" y="939"/>
                  </a:lnTo>
                  <a:lnTo>
                    <a:pt x="1193" y="937"/>
                  </a:lnTo>
                  <a:lnTo>
                    <a:pt x="1162" y="943"/>
                  </a:lnTo>
                  <a:lnTo>
                    <a:pt x="1163" y="945"/>
                  </a:lnTo>
                  <a:lnTo>
                    <a:pt x="1166" y="945"/>
                  </a:lnTo>
                  <a:lnTo>
                    <a:pt x="1169" y="945"/>
                  </a:lnTo>
                  <a:lnTo>
                    <a:pt x="1172" y="946"/>
                  </a:lnTo>
                  <a:lnTo>
                    <a:pt x="1173" y="949"/>
                  </a:lnTo>
                  <a:lnTo>
                    <a:pt x="1185" y="1004"/>
                  </a:lnTo>
                  <a:lnTo>
                    <a:pt x="1185" y="1007"/>
                  </a:lnTo>
                  <a:lnTo>
                    <a:pt x="1183" y="1009"/>
                  </a:lnTo>
                  <a:lnTo>
                    <a:pt x="1181" y="1011"/>
                  </a:lnTo>
                  <a:lnTo>
                    <a:pt x="1177" y="1012"/>
                  </a:lnTo>
                  <a:lnTo>
                    <a:pt x="1177" y="1014"/>
                  </a:lnTo>
                  <a:lnTo>
                    <a:pt x="1235" y="1001"/>
                  </a:lnTo>
                  <a:lnTo>
                    <a:pt x="1236" y="982"/>
                  </a:lnTo>
                  <a:close/>
                  <a:moveTo>
                    <a:pt x="1250" y="797"/>
                  </a:moveTo>
                  <a:lnTo>
                    <a:pt x="1250" y="795"/>
                  </a:lnTo>
                  <a:lnTo>
                    <a:pt x="1245" y="796"/>
                  </a:lnTo>
                  <a:lnTo>
                    <a:pt x="1242" y="796"/>
                  </a:lnTo>
                  <a:lnTo>
                    <a:pt x="1239" y="795"/>
                  </a:lnTo>
                  <a:lnTo>
                    <a:pt x="1238" y="792"/>
                  </a:lnTo>
                  <a:lnTo>
                    <a:pt x="1223" y="729"/>
                  </a:lnTo>
                  <a:lnTo>
                    <a:pt x="1222" y="729"/>
                  </a:lnTo>
                  <a:lnTo>
                    <a:pt x="1205" y="743"/>
                  </a:lnTo>
                  <a:lnTo>
                    <a:pt x="1205" y="745"/>
                  </a:lnTo>
                  <a:lnTo>
                    <a:pt x="1209" y="742"/>
                  </a:lnTo>
                  <a:lnTo>
                    <a:pt x="1212" y="740"/>
                  </a:lnTo>
                  <a:lnTo>
                    <a:pt x="1215" y="740"/>
                  </a:lnTo>
                  <a:lnTo>
                    <a:pt x="1216" y="742"/>
                  </a:lnTo>
                  <a:lnTo>
                    <a:pt x="1228" y="791"/>
                  </a:lnTo>
                  <a:lnTo>
                    <a:pt x="1229" y="795"/>
                  </a:lnTo>
                  <a:lnTo>
                    <a:pt x="1229" y="797"/>
                  </a:lnTo>
                  <a:lnTo>
                    <a:pt x="1227" y="800"/>
                  </a:lnTo>
                  <a:lnTo>
                    <a:pt x="1224" y="801"/>
                  </a:lnTo>
                  <a:lnTo>
                    <a:pt x="1220" y="803"/>
                  </a:lnTo>
                  <a:lnTo>
                    <a:pt x="1221" y="805"/>
                  </a:lnTo>
                  <a:lnTo>
                    <a:pt x="1250" y="797"/>
                  </a:lnTo>
                  <a:close/>
                  <a:moveTo>
                    <a:pt x="1269" y="986"/>
                  </a:moveTo>
                  <a:lnTo>
                    <a:pt x="1267" y="985"/>
                  </a:lnTo>
                  <a:lnTo>
                    <a:pt x="1267" y="987"/>
                  </a:lnTo>
                  <a:lnTo>
                    <a:pt x="1266" y="988"/>
                  </a:lnTo>
                  <a:lnTo>
                    <a:pt x="1264" y="990"/>
                  </a:lnTo>
                  <a:lnTo>
                    <a:pt x="1263" y="990"/>
                  </a:lnTo>
                  <a:lnTo>
                    <a:pt x="1260" y="991"/>
                  </a:lnTo>
                  <a:lnTo>
                    <a:pt x="1258" y="991"/>
                  </a:lnTo>
                  <a:lnTo>
                    <a:pt x="1256" y="988"/>
                  </a:lnTo>
                  <a:lnTo>
                    <a:pt x="1255" y="986"/>
                  </a:lnTo>
                  <a:lnTo>
                    <a:pt x="1248" y="952"/>
                  </a:lnTo>
                  <a:lnTo>
                    <a:pt x="1258" y="950"/>
                  </a:lnTo>
                  <a:lnTo>
                    <a:pt x="1258" y="946"/>
                  </a:lnTo>
                  <a:lnTo>
                    <a:pt x="1247" y="948"/>
                  </a:lnTo>
                  <a:lnTo>
                    <a:pt x="1244" y="936"/>
                  </a:lnTo>
                  <a:lnTo>
                    <a:pt x="1244" y="935"/>
                  </a:lnTo>
                  <a:lnTo>
                    <a:pt x="1244" y="935"/>
                  </a:lnTo>
                  <a:lnTo>
                    <a:pt x="1243" y="935"/>
                  </a:lnTo>
                  <a:lnTo>
                    <a:pt x="1241" y="940"/>
                  </a:lnTo>
                  <a:lnTo>
                    <a:pt x="1239" y="944"/>
                  </a:lnTo>
                  <a:lnTo>
                    <a:pt x="1237" y="949"/>
                  </a:lnTo>
                  <a:lnTo>
                    <a:pt x="1235" y="951"/>
                  </a:lnTo>
                  <a:lnTo>
                    <a:pt x="1233" y="954"/>
                  </a:lnTo>
                  <a:lnTo>
                    <a:pt x="1233" y="954"/>
                  </a:lnTo>
                  <a:lnTo>
                    <a:pt x="1233" y="955"/>
                  </a:lnTo>
                  <a:lnTo>
                    <a:pt x="1233" y="955"/>
                  </a:lnTo>
                  <a:lnTo>
                    <a:pt x="1239" y="954"/>
                  </a:lnTo>
                  <a:lnTo>
                    <a:pt x="1246" y="988"/>
                  </a:lnTo>
                  <a:lnTo>
                    <a:pt x="1247" y="991"/>
                  </a:lnTo>
                  <a:lnTo>
                    <a:pt x="1248" y="994"/>
                  </a:lnTo>
                  <a:lnTo>
                    <a:pt x="1253" y="997"/>
                  </a:lnTo>
                  <a:lnTo>
                    <a:pt x="1255" y="998"/>
                  </a:lnTo>
                  <a:lnTo>
                    <a:pt x="1261" y="996"/>
                  </a:lnTo>
                  <a:lnTo>
                    <a:pt x="1263" y="995"/>
                  </a:lnTo>
                  <a:lnTo>
                    <a:pt x="1267" y="992"/>
                  </a:lnTo>
                  <a:lnTo>
                    <a:pt x="1268" y="989"/>
                  </a:lnTo>
                  <a:lnTo>
                    <a:pt x="1269" y="986"/>
                  </a:lnTo>
                  <a:close/>
                  <a:moveTo>
                    <a:pt x="1322" y="978"/>
                  </a:moveTo>
                  <a:lnTo>
                    <a:pt x="1321" y="977"/>
                  </a:lnTo>
                  <a:lnTo>
                    <a:pt x="1321" y="976"/>
                  </a:lnTo>
                  <a:lnTo>
                    <a:pt x="1318" y="977"/>
                  </a:lnTo>
                  <a:lnTo>
                    <a:pt x="1316" y="977"/>
                  </a:lnTo>
                  <a:lnTo>
                    <a:pt x="1314" y="975"/>
                  </a:lnTo>
                  <a:lnTo>
                    <a:pt x="1313" y="974"/>
                  </a:lnTo>
                  <a:lnTo>
                    <a:pt x="1304" y="931"/>
                  </a:lnTo>
                  <a:lnTo>
                    <a:pt x="1304" y="974"/>
                  </a:lnTo>
                  <a:lnTo>
                    <a:pt x="1304" y="976"/>
                  </a:lnTo>
                  <a:lnTo>
                    <a:pt x="1304" y="977"/>
                  </a:lnTo>
                  <a:lnTo>
                    <a:pt x="1303" y="978"/>
                  </a:lnTo>
                  <a:lnTo>
                    <a:pt x="1301" y="981"/>
                  </a:lnTo>
                  <a:lnTo>
                    <a:pt x="1299" y="983"/>
                  </a:lnTo>
                  <a:lnTo>
                    <a:pt x="1292" y="984"/>
                  </a:lnTo>
                  <a:lnTo>
                    <a:pt x="1288" y="983"/>
                  </a:lnTo>
                  <a:lnTo>
                    <a:pt x="1281" y="976"/>
                  </a:lnTo>
                  <a:lnTo>
                    <a:pt x="1278" y="972"/>
                  </a:lnTo>
                  <a:lnTo>
                    <a:pt x="1276" y="959"/>
                  </a:lnTo>
                  <a:lnTo>
                    <a:pt x="1276" y="954"/>
                  </a:lnTo>
                  <a:lnTo>
                    <a:pt x="1279" y="945"/>
                  </a:lnTo>
                  <a:lnTo>
                    <a:pt x="1282" y="943"/>
                  </a:lnTo>
                  <a:lnTo>
                    <a:pt x="1289" y="941"/>
                  </a:lnTo>
                  <a:lnTo>
                    <a:pt x="1292" y="942"/>
                  </a:lnTo>
                  <a:lnTo>
                    <a:pt x="1295" y="944"/>
                  </a:lnTo>
                  <a:lnTo>
                    <a:pt x="1296" y="945"/>
                  </a:lnTo>
                  <a:lnTo>
                    <a:pt x="1297" y="946"/>
                  </a:lnTo>
                  <a:lnTo>
                    <a:pt x="1298" y="949"/>
                  </a:lnTo>
                  <a:lnTo>
                    <a:pt x="1299" y="951"/>
                  </a:lnTo>
                  <a:lnTo>
                    <a:pt x="1304" y="974"/>
                  </a:lnTo>
                  <a:lnTo>
                    <a:pt x="1304" y="931"/>
                  </a:lnTo>
                  <a:lnTo>
                    <a:pt x="1301" y="920"/>
                  </a:lnTo>
                  <a:lnTo>
                    <a:pt x="1300" y="911"/>
                  </a:lnTo>
                  <a:lnTo>
                    <a:pt x="1299" y="911"/>
                  </a:lnTo>
                  <a:lnTo>
                    <a:pt x="1296" y="913"/>
                  </a:lnTo>
                  <a:lnTo>
                    <a:pt x="1294" y="914"/>
                  </a:lnTo>
                  <a:lnTo>
                    <a:pt x="1290" y="917"/>
                  </a:lnTo>
                  <a:lnTo>
                    <a:pt x="1287" y="918"/>
                  </a:lnTo>
                  <a:lnTo>
                    <a:pt x="1285" y="919"/>
                  </a:lnTo>
                  <a:lnTo>
                    <a:pt x="1285" y="921"/>
                  </a:lnTo>
                  <a:lnTo>
                    <a:pt x="1288" y="920"/>
                  </a:lnTo>
                  <a:lnTo>
                    <a:pt x="1290" y="920"/>
                  </a:lnTo>
                  <a:lnTo>
                    <a:pt x="1292" y="921"/>
                  </a:lnTo>
                  <a:lnTo>
                    <a:pt x="1293" y="923"/>
                  </a:lnTo>
                  <a:lnTo>
                    <a:pt x="1297" y="941"/>
                  </a:lnTo>
                  <a:lnTo>
                    <a:pt x="1292" y="939"/>
                  </a:lnTo>
                  <a:lnTo>
                    <a:pt x="1288" y="938"/>
                  </a:lnTo>
                  <a:lnTo>
                    <a:pt x="1279" y="940"/>
                  </a:lnTo>
                  <a:lnTo>
                    <a:pt x="1274" y="944"/>
                  </a:lnTo>
                  <a:lnTo>
                    <a:pt x="1268" y="957"/>
                  </a:lnTo>
                  <a:lnTo>
                    <a:pt x="1267" y="963"/>
                  </a:lnTo>
                  <a:lnTo>
                    <a:pt x="1270" y="978"/>
                  </a:lnTo>
                  <a:lnTo>
                    <a:pt x="1273" y="983"/>
                  </a:lnTo>
                  <a:lnTo>
                    <a:pt x="1282" y="990"/>
                  </a:lnTo>
                  <a:lnTo>
                    <a:pt x="1287" y="991"/>
                  </a:lnTo>
                  <a:lnTo>
                    <a:pt x="1299" y="988"/>
                  </a:lnTo>
                  <a:lnTo>
                    <a:pt x="1303" y="985"/>
                  </a:lnTo>
                  <a:lnTo>
                    <a:pt x="1303" y="984"/>
                  </a:lnTo>
                  <a:lnTo>
                    <a:pt x="1305" y="979"/>
                  </a:lnTo>
                  <a:lnTo>
                    <a:pt x="1307" y="986"/>
                  </a:lnTo>
                  <a:lnTo>
                    <a:pt x="1307" y="986"/>
                  </a:lnTo>
                  <a:lnTo>
                    <a:pt x="1319" y="979"/>
                  </a:lnTo>
                  <a:lnTo>
                    <a:pt x="1322" y="978"/>
                  </a:lnTo>
                  <a:close/>
                  <a:moveTo>
                    <a:pt x="2380" y="149"/>
                  </a:moveTo>
                  <a:lnTo>
                    <a:pt x="2377" y="135"/>
                  </a:lnTo>
                  <a:lnTo>
                    <a:pt x="2354" y="0"/>
                  </a:lnTo>
                  <a:lnTo>
                    <a:pt x="2328" y="149"/>
                  </a:lnTo>
                  <a:lnTo>
                    <a:pt x="2342" y="135"/>
                  </a:lnTo>
                  <a:lnTo>
                    <a:pt x="2365" y="135"/>
                  </a:lnTo>
                  <a:lnTo>
                    <a:pt x="2380" y="149"/>
                  </a:lnTo>
                  <a:close/>
                </a:path>
              </a:pathLst>
            </a:custGeom>
            <a:solidFill>
              <a:srgbClr val="000000"/>
            </a:solidFill>
            <a:ln>
              <a:noFill/>
            </a:ln>
          </p:spPr>
          <p:txBody>
            <a:bodyPr upright="1"/>
            <a:lstStyle/>
            <a:p>
              <a:endParaRPr lang="zh-CN" altLang="en-US"/>
            </a:p>
          </p:txBody>
        </p:sp>
      </p:grpSp>
      <p:sp>
        <p:nvSpPr>
          <p:cNvPr id="6" name="椭圆 5"/>
          <p:cNvSpPr/>
          <p:nvPr/>
        </p:nvSpPr>
        <p:spPr>
          <a:xfrm rot="21445130">
            <a:off x="2348308" y="1870663"/>
            <a:ext cx="360000" cy="21600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948955" y="2152147"/>
            <a:ext cx="360000" cy="21600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737" name="Line 33"/>
          <p:cNvSpPr>
            <a:spLocks noChangeShapeType="1"/>
          </p:cNvSpPr>
          <p:nvPr/>
        </p:nvSpPr>
        <p:spPr bwMode="auto">
          <a:xfrm flipH="1">
            <a:off x="1341619" y="1952933"/>
            <a:ext cx="1017174" cy="3786"/>
          </a:xfrm>
          <a:prstGeom prst="line">
            <a:avLst/>
          </a:prstGeom>
          <a:noFill/>
          <a:ln w="158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1" name="Line 33"/>
          <p:cNvSpPr>
            <a:spLocks noChangeShapeType="1"/>
          </p:cNvSpPr>
          <p:nvPr/>
        </p:nvSpPr>
        <p:spPr bwMode="auto">
          <a:xfrm flipH="1" flipV="1">
            <a:off x="1341619" y="2252232"/>
            <a:ext cx="612000" cy="3786"/>
          </a:xfrm>
          <a:prstGeom prst="line">
            <a:avLst/>
          </a:prstGeom>
          <a:noFill/>
          <a:ln w="158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2" name="椭圆 11"/>
          <p:cNvSpPr/>
          <p:nvPr/>
        </p:nvSpPr>
        <p:spPr>
          <a:xfrm>
            <a:off x="1786565" y="2971607"/>
            <a:ext cx="360000" cy="21600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Line 33"/>
          <p:cNvSpPr>
            <a:spLocks noChangeShapeType="1"/>
          </p:cNvSpPr>
          <p:nvPr/>
        </p:nvSpPr>
        <p:spPr bwMode="auto">
          <a:xfrm flipH="1">
            <a:off x="1341619" y="3075479"/>
            <a:ext cx="432000" cy="3786"/>
          </a:xfrm>
          <a:prstGeom prst="line">
            <a:avLst/>
          </a:prstGeom>
          <a:noFill/>
          <a:ln w="158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4" name="椭圆 13"/>
          <p:cNvSpPr/>
          <p:nvPr/>
        </p:nvSpPr>
        <p:spPr>
          <a:xfrm>
            <a:off x="1661162" y="3287200"/>
            <a:ext cx="360000" cy="216000"/>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Line 33"/>
          <p:cNvSpPr>
            <a:spLocks noChangeShapeType="1"/>
          </p:cNvSpPr>
          <p:nvPr/>
        </p:nvSpPr>
        <p:spPr bwMode="auto">
          <a:xfrm flipH="1">
            <a:off x="1351126" y="3391072"/>
            <a:ext cx="324000" cy="3786"/>
          </a:xfrm>
          <a:prstGeom prst="line">
            <a:avLst/>
          </a:prstGeom>
          <a:noFill/>
          <a:ln w="158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6" name="椭圆 15"/>
          <p:cNvSpPr/>
          <p:nvPr/>
        </p:nvSpPr>
        <p:spPr>
          <a:xfrm>
            <a:off x="2073714" y="3478473"/>
            <a:ext cx="360000" cy="126661"/>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Line 33"/>
          <p:cNvSpPr>
            <a:spLocks noChangeShapeType="1"/>
          </p:cNvSpPr>
          <p:nvPr/>
        </p:nvSpPr>
        <p:spPr bwMode="auto">
          <a:xfrm flipH="1">
            <a:off x="1870317" y="3604687"/>
            <a:ext cx="360001" cy="403079"/>
          </a:xfrm>
          <a:prstGeom prst="line">
            <a:avLst/>
          </a:prstGeom>
          <a:noFill/>
          <a:ln w="158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19" name="Line 33"/>
          <p:cNvSpPr>
            <a:spLocks noChangeShapeType="1"/>
          </p:cNvSpPr>
          <p:nvPr/>
        </p:nvSpPr>
        <p:spPr bwMode="auto">
          <a:xfrm flipH="1">
            <a:off x="3062560" y="3858132"/>
            <a:ext cx="759932" cy="345305"/>
          </a:xfrm>
          <a:prstGeom prst="line">
            <a:avLst/>
          </a:prstGeom>
          <a:noFill/>
          <a:ln w="158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20" name="椭圆 19"/>
          <p:cNvSpPr/>
          <p:nvPr/>
        </p:nvSpPr>
        <p:spPr>
          <a:xfrm>
            <a:off x="2132868" y="3794088"/>
            <a:ext cx="569936" cy="159686"/>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Line 33"/>
          <p:cNvSpPr>
            <a:spLocks noChangeShapeType="1"/>
          </p:cNvSpPr>
          <p:nvPr/>
        </p:nvSpPr>
        <p:spPr bwMode="auto">
          <a:xfrm>
            <a:off x="2429006" y="3953774"/>
            <a:ext cx="283984" cy="249663"/>
          </a:xfrm>
          <a:prstGeom prst="line">
            <a:avLst/>
          </a:prstGeom>
          <a:noFill/>
          <a:ln w="158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050"/>
          </a:p>
        </p:txBody>
      </p:sp>
      <p:sp>
        <p:nvSpPr>
          <p:cNvPr id="22" name="椭圆 21"/>
          <p:cNvSpPr/>
          <p:nvPr/>
        </p:nvSpPr>
        <p:spPr>
          <a:xfrm>
            <a:off x="3668143" y="3698446"/>
            <a:ext cx="569936" cy="159686"/>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4371587" y="4203581"/>
            <a:ext cx="1334125" cy="307777"/>
          </a:xfrm>
          <a:prstGeom prst="rect">
            <a:avLst/>
          </a:prstGeom>
          <a:noFill/>
        </p:spPr>
        <p:txBody>
          <a:bodyPr wrap="square" rtlCol="0">
            <a:spAutoFit/>
          </a:bodyPr>
          <a:lstStyle/>
          <a:p>
            <a:r>
              <a:rPr lang="en-US" altLang="zh-CN" dirty="0">
                <a:solidFill>
                  <a:schemeClr val="accent1">
                    <a:lumMod val="75000"/>
                  </a:schemeClr>
                </a:solidFill>
              </a:rPr>
              <a:t>booth number</a:t>
            </a:r>
            <a:endParaRPr lang="zh-CN" altLang="en-US" dirty="0">
              <a:solidFill>
                <a:schemeClr val="accent1">
                  <a:lumMod val="75000"/>
                </a:schemeClr>
              </a:solidFill>
            </a:endParaRPr>
          </a:p>
        </p:txBody>
      </p:sp>
      <p:sp>
        <p:nvSpPr>
          <p:cNvPr id="24" name="文本框 23"/>
          <p:cNvSpPr txBox="1"/>
          <p:nvPr/>
        </p:nvSpPr>
        <p:spPr>
          <a:xfrm>
            <a:off x="5930251" y="4203581"/>
            <a:ext cx="794705" cy="307777"/>
          </a:xfrm>
          <a:prstGeom prst="rect">
            <a:avLst/>
          </a:prstGeom>
          <a:noFill/>
        </p:spPr>
        <p:txBody>
          <a:bodyPr wrap="square" rtlCol="0">
            <a:spAutoFit/>
          </a:bodyPr>
          <a:lstStyle/>
          <a:p>
            <a:r>
              <a:rPr lang="en-US" altLang="zh-CN" dirty="0">
                <a:solidFill>
                  <a:schemeClr val="accent1">
                    <a:lumMod val="75000"/>
                  </a:schemeClr>
                </a:solidFill>
              </a:rPr>
              <a:t>fascia</a:t>
            </a:r>
            <a:endParaRPr lang="zh-CN" altLang="en-US" dirty="0">
              <a:solidFill>
                <a:schemeClr val="accent1">
                  <a:lumMod val="75000"/>
                </a:schemeClr>
              </a:solidFill>
            </a:endParaRPr>
          </a:p>
        </p:txBody>
      </p:sp>
      <p:sp>
        <p:nvSpPr>
          <p:cNvPr id="25" name="文本框 24"/>
          <p:cNvSpPr txBox="1"/>
          <p:nvPr/>
        </p:nvSpPr>
        <p:spPr>
          <a:xfrm>
            <a:off x="7437071" y="4203581"/>
            <a:ext cx="1408322" cy="307777"/>
          </a:xfrm>
          <a:prstGeom prst="rect">
            <a:avLst/>
          </a:prstGeom>
          <a:noFill/>
        </p:spPr>
        <p:txBody>
          <a:bodyPr wrap="square" rtlCol="0">
            <a:spAutoFit/>
          </a:bodyPr>
          <a:lstStyle/>
          <a:p>
            <a:r>
              <a:rPr lang="en-US" altLang="zh-CN" dirty="0">
                <a:solidFill>
                  <a:schemeClr val="accent1">
                    <a:lumMod val="75000"/>
                  </a:schemeClr>
                </a:solidFill>
              </a:rPr>
              <a:t>booth personnel</a:t>
            </a:r>
            <a:endParaRPr lang="zh-CN" altLang="en-US" dirty="0">
              <a:solidFill>
                <a:schemeClr val="accent1">
                  <a:lumMod val="75000"/>
                </a:schemeClr>
              </a:solidFill>
            </a:endParaRPr>
          </a:p>
        </p:txBody>
      </p:sp>
      <p:sp>
        <p:nvSpPr>
          <p:cNvPr id="26" name="文本框 25"/>
          <p:cNvSpPr txBox="1"/>
          <p:nvPr/>
        </p:nvSpPr>
        <p:spPr>
          <a:xfrm>
            <a:off x="4371587" y="4562146"/>
            <a:ext cx="1528683" cy="307777"/>
          </a:xfrm>
          <a:prstGeom prst="rect">
            <a:avLst/>
          </a:prstGeom>
          <a:noFill/>
        </p:spPr>
        <p:txBody>
          <a:bodyPr wrap="square" rtlCol="0">
            <a:spAutoFit/>
          </a:bodyPr>
          <a:lstStyle/>
          <a:p>
            <a:r>
              <a:rPr lang="en-US" altLang="zh-CN" dirty="0">
                <a:solidFill>
                  <a:schemeClr val="accent1">
                    <a:lumMod val="75000"/>
                  </a:schemeClr>
                </a:solidFill>
              </a:rPr>
              <a:t>information desk</a:t>
            </a:r>
            <a:endParaRPr lang="zh-CN" altLang="en-US" dirty="0">
              <a:solidFill>
                <a:schemeClr val="accent1">
                  <a:lumMod val="75000"/>
                </a:schemeClr>
              </a:solidFill>
            </a:endParaRPr>
          </a:p>
        </p:txBody>
      </p:sp>
      <p:sp>
        <p:nvSpPr>
          <p:cNvPr id="27" name="文本框 26"/>
          <p:cNvSpPr txBox="1"/>
          <p:nvPr/>
        </p:nvSpPr>
        <p:spPr>
          <a:xfrm>
            <a:off x="5930251" y="4562146"/>
            <a:ext cx="1528683" cy="307777"/>
          </a:xfrm>
          <a:prstGeom prst="rect">
            <a:avLst/>
          </a:prstGeom>
          <a:noFill/>
        </p:spPr>
        <p:txBody>
          <a:bodyPr wrap="square" rtlCol="0">
            <a:spAutoFit/>
          </a:bodyPr>
          <a:lstStyle/>
          <a:p>
            <a:r>
              <a:rPr lang="en-US" altLang="zh-CN" dirty="0">
                <a:solidFill>
                  <a:schemeClr val="accent1">
                    <a:lumMod val="75000"/>
                  </a:schemeClr>
                </a:solidFill>
              </a:rPr>
              <a:t>carpet</a:t>
            </a:r>
            <a:endParaRPr lang="zh-CN" altLang="en-US" dirty="0">
              <a:solidFill>
                <a:schemeClr val="accent1">
                  <a:lumMod val="75000"/>
                </a:schemeClr>
              </a:solidFill>
            </a:endParaRPr>
          </a:p>
        </p:txBody>
      </p:sp>
      <p:sp>
        <p:nvSpPr>
          <p:cNvPr id="28" name="文本框 27"/>
          <p:cNvSpPr txBox="1"/>
          <p:nvPr/>
        </p:nvSpPr>
        <p:spPr>
          <a:xfrm>
            <a:off x="7437071" y="4562146"/>
            <a:ext cx="868540" cy="307777"/>
          </a:xfrm>
          <a:prstGeom prst="rect">
            <a:avLst/>
          </a:prstGeom>
          <a:noFill/>
        </p:spPr>
        <p:txBody>
          <a:bodyPr wrap="square" rtlCol="0">
            <a:spAutoFit/>
          </a:bodyPr>
          <a:lstStyle/>
          <a:p>
            <a:r>
              <a:rPr lang="en-US" altLang="zh-CN" dirty="0">
                <a:solidFill>
                  <a:schemeClr val="accent1">
                    <a:lumMod val="75000"/>
                  </a:schemeClr>
                </a:solidFill>
              </a:rPr>
              <a:t>aisle</a:t>
            </a:r>
            <a:endParaRPr lang="zh-CN" altLang="en-US" dirty="0">
              <a:solidFill>
                <a:schemeClr val="accent1">
                  <a:lumMod val="75000"/>
                </a:schemeClr>
              </a:solidFill>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27" grpId="0"/>
      <p:bldP spid="2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3"/>
          <p:cNvSpPr/>
          <p:nvPr/>
        </p:nvSpPr>
        <p:spPr bwMode="auto">
          <a:xfrm>
            <a:off x="1006474" y="768255"/>
            <a:ext cx="7943851" cy="67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Brainstorming: Work in groups. Discuss the procedures of selling booths to an exhibition organizer.</a:t>
            </a:r>
            <a:endParaRPr lang="en-US" altLang="zh-CN" sz="2000" dirty="0">
              <a:solidFill>
                <a:srgbClr val="0070C0"/>
              </a:solidFill>
            </a:endParaRPr>
          </a:p>
        </p:txBody>
      </p:sp>
      <p:sp>
        <p:nvSpPr>
          <p:cNvPr id="6" name="TextBox 6"/>
          <p:cNvSpPr txBox="1">
            <a:spLocks noChangeArrowheads="1"/>
          </p:cNvSpPr>
          <p:nvPr/>
        </p:nvSpPr>
        <p:spPr bwMode="auto">
          <a:xfrm>
            <a:off x="596446" y="1813710"/>
            <a:ext cx="8083550" cy="2585323"/>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900" lvl="0" indent="-342900" algn="just">
              <a:buFont typeface="+mj-lt"/>
              <a:buAutoNum type="arabicPeriod"/>
              <a:tabLst>
                <a:tab pos="371475" algn="l"/>
              </a:tabLst>
            </a:pPr>
            <a:endParaRPr lang="en-US" altLang="zh-CN" sz="1800" kern="100" dirty="0">
              <a:latin typeface="Times New Roman" panose="02020603050405020304" pitchFamily="18" charset="0"/>
            </a:endParaRPr>
          </a:p>
          <a:p>
            <a:pPr marL="342900" lvl="0" indent="-342900" algn="just">
              <a:buFont typeface="+mj-lt"/>
              <a:buAutoNum type="arabicPeriod"/>
              <a:tabLst>
                <a:tab pos="371475" algn="l"/>
              </a:tabLst>
            </a:pPr>
            <a:r>
              <a:rPr lang="en-US" altLang="zh-CN" sz="1800" kern="100" dirty="0">
                <a:latin typeface="Times New Roman" panose="02020603050405020304" pitchFamily="18" charset="0"/>
              </a:rPr>
              <a:t>Put application form and order form on website;</a:t>
            </a:r>
            <a:endParaRPr lang="zh-CN" altLang="zh-CN" sz="1800" kern="100" dirty="0">
              <a:latin typeface="Times New Roman" panose="02020603050405020304" pitchFamily="18" charset="0"/>
            </a:endParaRPr>
          </a:p>
          <a:p>
            <a:pPr marL="342900" lvl="0" indent="-342900" algn="just">
              <a:buFont typeface="+mj-lt"/>
              <a:buAutoNum type="arabicPeriod"/>
              <a:tabLst>
                <a:tab pos="371475" algn="l"/>
              </a:tabLst>
            </a:pPr>
            <a:r>
              <a:rPr lang="en-US" altLang="zh-CN" sz="1800" kern="100" dirty="0">
                <a:latin typeface="Times New Roman" panose="02020603050405020304" pitchFamily="18" charset="0"/>
              </a:rPr>
              <a:t>Contact the potential exhibitors to invite them to attend your trade show;</a:t>
            </a:r>
            <a:endParaRPr lang="zh-CN" altLang="zh-CN" sz="1800" kern="100" dirty="0">
              <a:latin typeface="Times New Roman" panose="02020603050405020304" pitchFamily="18" charset="0"/>
            </a:endParaRPr>
          </a:p>
          <a:p>
            <a:pPr marL="342900" lvl="0" indent="-342900" algn="just">
              <a:buFont typeface="+mj-lt"/>
              <a:buAutoNum type="arabicPeriod"/>
              <a:tabLst>
                <a:tab pos="371475" algn="l"/>
              </a:tabLst>
            </a:pPr>
            <a:r>
              <a:rPr lang="en-US" altLang="zh-CN" sz="1800" kern="100" dirty="0">
                <a:latin typeface="Times New Roman" panose="02020603050405020304" pitchFamily="18" charset="0"/>
              </a:rPr>
              <a:t>Send invitation letters to them through mail;</a:t>
            </a:r>
            <a:endParaRPr lang="zh-CN" altLang="zh-CN" sz="1800" kern="100" dirty="0">
              <a:latin typeface="Times New Roman" panose="02020603050405020304" pitchFamily="18" charset="0"/>
            </a:endParaRPr>
          </a:p>
          <a:p>
            <a:pPr marL="342900" lvl="0" indent="-342900" algn="just">
              <a:buFont typeface="+mj-lt"/>
              <a:buAutoNum type="arabicPeriod"/>
              <a:tabLst>
                <a:tab pos="371475" algn="l"/>
              </a:tabLst>
            </a:pPr>
            <a:r>
              <a:rPr lang="en-US" altLang="zh-CN" sz="1800" kern="100" dirty="0">
                <a:latin typeface="Times New Roman" panose="02020603050405020304" pitchFamily="18" charset="0"/>
              </a:rPr>
              <a:t>Ask those who have confirmed the attendance to download and fill in the application form and send it back;</a:t>
            </a:r>
            <a:endParaRPr lang="zh-CN" altLang="zh-CN" sz="1800" kern="100" dirty="0">
              <a:latin typeface="Times New Roman" panose="02020603050405020304" pitchFamily="18" charset="0"/>
            </a:endParaRPr>
          </a:p>
          <a:p>
            <a:pPr marL="342900" lvl="0" indent="-342900" algn="just">
              <a:buFont typeface="+mj-lt"/>
              <a:buAutoNum type="arabicPeriod"/>
              <a:tabLst>
                <a:tab pos="371475" algn="l"/>
              </a:tabLst>
            </a:pPr>
            <a:r>
              <a:rPr lang="en-US" altLang="zh-CN" sz="1800" kern="100" dirty="0">
                <a:latin typeface="Times New Roman" panose="02020603050405020304" pitchFamily="18" charset="0"/>
              </a:rPr>
              <a:t>Allocate booths according to exhibitors’ conditions;</a:t>
            </a:r>
            <a:endParaRPr lang="zh-CN" altLang="zh-CN" sz="1800" kern="100" dirty="0">
              <a:latin typeface="Times New Roman" panose="02020603050405020304" pitchFamily="18" charset="0"/>
            </a:endParaRPr>
          </a:p>
          <a:p>
            <a:pPr marL="342900" lvl="0" indent="-342900" algn="just">
              <a:buFont typeface="+mj-lt"/>
              <a:buAutoNum type="arabicPeriod"/>
              <a:tabLst>
                <a:tab pos="371475" algn="l"/>
              </a:tabLst>
            </a:pPr>
            <a:r>
              <a:rPr lang="en-US" altLang="zh-CN" sz="1800" kern="100" dirty="0">
                <a:latin typeface="Times New Roman" panose="02020603050405020304" pitchFamily="18" charset="0"/>
              </a:rPr>
              <a:t>Sign contracts and charge booth fees.</a:t>
            </a:r>
            <a:endParaRPr lang="zh-CN" altLang="zh-CN" sz="1800" kern="100" dirty="0">
              <a:latin typeface="Times New Roman" panose="02020603050405020304" pitchFamily="18" charset="0"/>
            </a:endParaRPr>
          </a:p>
          <a:p>
            <a:pPr marL="0" indent="0" algn="just"/>
            <a:r>
              <a:rPr lang="en-US" altLang="zh-CN" sz="1800" dirty="0">
                <a:solidFill>
                  <a:srgbClr val="000000"/>
                </a:solidFill>
                <a:latin typeface="Arial" panose="020B0604020202020204" pitchFamily="34" charset="0"/>
              </a:rPr>
              <a:t> </a:t>
            </a:r>
            <a:endParaRPr lang="en-US" altLang="zh-CN" sz="1800"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5"/>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28000" y="1296000"/>
            <a:ext cx="5634783" cy="36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3" name="Rectangle 5"/>
          <p:cNvSpPr>
            <a:spLocks noGrp="1"/>
          </p:cNvSpPr>
          <p:nvPr>
            <p:ph type="title" idx="4294967295"/>
          </p:nvPr>
        </p:nvSpPr>
        <p:spPr>
          <a:xfrm>
            <a:off x="1703200" y="420651"/>
            <a:ext cx="2825603" cy="692224"/>
          </a:xfrm>
          <a:noFill/>
        </p:spPr>
        <p:txBody>
          <a:bodyPr/>
          <a:lstStyle/>
          <a:p>
            <a:r>
              <a:rPr lang="en-US" altLang="zh-CN" b="1" dirty="0">
                <a:solidFill>
                  <a:srgbClr val="663300"/>
                </a:solidFill>
              </a:rPr>
              <a:t>Row Booth</a:t>
            </a:r>
            <a:endParaRPr lang="zh-CN" altLang="en-US" b="1" dirty="0">
              <a:solidFill>
                <a:srgbClr val="66330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728000" y="1296000"/>
            <a:ext cx="4799999" cy="36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5"/>
          <p:cNvSpPr txBox="1"/>
          <p:nvPr/>
        </p:nvSpPr>
        <p:spPr>
          <a:xfrm>
            <a:off x="1703200" y="420651"/>
            <a:ext cx="2825603" cy="692224"/>
          </a:xfrm>
          <a:prstGeom prst="rect">
            <a:avLst/>
          </a:prstGeom>
          <a:noFill/>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b="1" dirty="0">
                <a:solidFill>
                  <a:srgbClr val="663300"/>
                </a:solidFill>
              </a:rPr>
              <a:t>Corner Booth</a:t>
            </a:r>
            <a:endParaRPr lang="zh-CN" altLang="en-US" b="1" dirty="0">
              <a:solidFill>
                <a:srgbClr val="66330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80" name="Picture 5"/>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728000" y="1296000"/>
            <a:ext cx="4799999" cy="36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5"/>
          <p:cNvSpPr txBox="1"/>
          <p:nvPr/>
        </p:nvSpPr>
        <p:spPr>
          <a:xfrm>
            <a:off x="1703200" y="420651"/>
            <a:ext cx="2825603" cy="692224"/>
          </a:xfrm>
          <a:prstGeom prst="rect">
            <a:avLst/>
          </a:prstGeom>
          <a:noFill/>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b="1" dirty="0">
                <a:solidFill>
                  <a:srgbClr val="663300"/>
                </a:solidFill>
              </a:rPr>
              <a:t>End Booth</a:t>
            </a:r>
            <a:endParaRPr lang="zh-CN" altLang="en-US" b="1" dirty="0">
              <a:solidFill>
                <a:srgbClr val="66330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6"/>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728000" y="1296000"/>
            <a:ext cx="4800000" cy="36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5"/>
          <p:cNvSpPr txBox="1"/>
          <p:nvPr/>
        </p:nvSpPr>
        <p:spPr>
          <a:xfrm>
            <a:off x="1703200" y="420651"/>
            <a:ext cx="2825603" cy="692224"/>
          </a:xfrm>
          <a:prstGeom prst="rect">
            <a:avLst/>
          </a:prstGeom>
          <a:noFill/>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b="1" dirty="0">
                <a:solidFill>
                  <a:srgbClr val="663300"/>
                </a:solidFill>
              </a:rPr>
              <a:t>Island Booth</a:t>
            </a:r>
            <a:endParaRPr lang="zh-CN" altLang="en-US" b="1" dirty="0">
              <a:solidFill>
                <a:srgbClr val="66330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900000" y="1239825"/>
            <a:ext cx="7560000" cy="3600000"/>
          </a:xfrm>
          <a:solidFill>
            <a:schemeClr val="bg1"/>
          </a:solidFill>
        </p:spPr>
        <p:txBody>
          <a:bodyPr>
            <a:noAutofit/>
          </a:bodyPr>
          <a:lstStyle/>
          <a:p>
            <a:pPr marL="0" indent="0" algn="just" fontAlgn="auto">
              <a:lnSpc>
                <a:spcPct val="100000"/>
              </a:lnSpc>
              <a:spcBef>
                <a:spcPts val="0"/>
              </a:spcBef>
              <a:spcAft>
                <a:spcPts val="600"/>
              </a:spcAft>
              <a:buNone/>
            </a:pPr>
            <a:r>
              <a:rPr lang="en-US" altLang="zh-CN" sz="1600" dirty="0"/>
              <a:t>The various types of trade fair booths are influenced by space allocation and access to the aisles. There are four basic types of booths:</a:t>
            </a:r>
            <a:endParaRPr lang="en-US" altLang="zh-CN" sz="1600" dirty="0"/>
          </a:p>
          <a:p>
            <a:pPr marL="0" indent="0" algn="just" fontAlgn="auto">
              <a:lnSpc>
                <a:spcPct val="100000"/>
              </a:lnSpc>
              <a:spcBef>
                <a:spcPts val="0"/>
              </a:spcBef>
              <a:spcAft>
                <a:spcPts val="600"/>
              </a:spcAft>
              <a:buNone/>
            </a:pPr>
            <a:r>
              <a:rPr lang="en-US" altLang="zh-CN" sz="1600" dirty="0"/>
              <a:t>●	Row booth or in-line booth (R)</a:t>
            </a:r>
            <a:endParaRPr lang="en-US" altLang="zh-CN" sz="1600" dirty="0"/>
          </a:p>
          <a:p>
            <a:pPr marL="0" indent="0" algn="just" fontAlgn="auto">
              <a:lnSpc>
                <a:spcPct val="100000"/>
              </a:lnSpc>
              <a:spcBef>
                <a:spcPts val="0"/>
              </a:spcBef>
              <a:spcAft>
                <a:spcPts val="600"/>
              </a:spcAft>
              <a:buNone/>
            </a:pPr>
            <a:r>
              <a:rPr lang="en-US" altLang="zh-CN" sz="1600" dirty="0"/>
              <a:t>●	Corner booth (C)</a:t>
            </a:r>
            <a:endParaRPr lang="en-US" altLang="zh-CN" sz="1600" dirty="0"/>
          </a:p>
          <a:p>
            <a:pPr marL="0" indent="0" algn="just" fontAlgn="auto">
              <a:lnSpc>
                <a:spcPct val="100000"/>
              </a:lnSpc>
              <a:spcBef>
                <a:spcPts val="0"/>
              </a:spcBef>
              <a:spcAft>
                <a:spcPts val="600"/>
              </a:spcAft>
              <a:buNone/>
            </a:pPr>
            <a:r>
              <a:rPr lang="en-US" altLang="zh-CN" sz="1600" dirty="0"/>
              <a:t>●	End booth or peninsula booth (E)</a:t>
            </a:r>
            <a:endParaRPr lang="en-US" altLang="zh-CN" sz="1600" dirty="0"/>
          </a:p>
          <a:p>
            <a:pPr marL="0" indent="0" algn="just" fontAlgn="auto">
              <a:lnSpc>
                <a:spcPct val="100000"/>
              </a:lnSpc>
              <a:spcBef>
                <a:spcPts val="0"/>
              </a:spcBef>
              <a:spcAft>
                <a:spcPts val="600"/>
              </a:spcAft>
              <a:buNone/>
            </a:pPr>
            <a:r>
              <a:rPr lang="en-US" altLang="zh-CN" sz="1600" dirty="0"/>
              <a:t>●	Block booth or island booth (B)</a:t>
            </a:r>
            <a:endParaRPr lang="en-US" altLang="zh-CN" sz="1600" dirty="0"/>
          </a:p>
          <a:p>
            <a:pPr marL="0" indent="0" algn="just" fontAlgn="auto">
              <a:lnSpc>
                <a:spcPct val="100000"/>
              </a:lnSpc>
              <a:spcBef>
                <a:spcPts val="0"/>
              </a:spcBef>
              <a:spcAft>
                <a:spcPts val="600"/>
              </a:spcAft>
              <a:buNone/>
            </a:pPr>
            <a:endParaRPr lang="en-US" altLang="zh-CN" sz="1600" dirty="0"/>
          </a:p>
          <a:p>
            <a:pPr marL="0" indent="0" algn="just" fontAlgn="auto">
              <a:lnSpc>
                <a:spcPct val="100000"/>
              </a:lnSpc>
              <a:spcBef>
                <a:spcPts val="0"/>
              </a:spcBef>
              <a:spcAft>
                <a:spcPts val="600"/>
              </a:spcAft>
              <a:buNone/>
            </a:pPr>
            <a:r>
              <a:rPr lang="en-US" altLang="zh-CN" sz="1600" b="1" dirty="0">
                <a:solidFill>
                  <a:schemeClr val="accent1">
                    <a:lumMod val="50000"/>
                  </a:schemeClr>
                </a:solidFill>
                <a:latin typeface="Calibri" panose="020F0502020204030204" pitchFamily="34" charset="0"/>
                <a:ea typeface="宋体" panose="02010600030101010101" pitchFamily="2" charset="-122"/>
              </a:rPr>
              <a:t>Row booth or in-line booth (R)</a:t>
            </a:r>
            <a:endParaRPr lang="en-US" altLang="zh-CN" sz="1600" b="1" dirty="0">
              <a:solidFill>
                <a:schemeClr val="accent3">
                  <a:lumMod val="50000"/>
                </a:schemeClr>
              </a:solidFill>
            </a:endParaRPr>
          </a:p>
          <a:p>
            <a:pPr marL="0" indent="0" algn="just" fontAlgn="auto">
              <a:lnSpc>
                <a:spcPct val="100000"/>
              </a:lnSpc>
              <a:spcBef>
                <a:spcPts val="0"/>
              </a:spcBef>
              <a:spcAft>
                <a:spcPts val="600"/>
              </a:spcAft>
              <a:buNone/>
            </a:pPr>
            <a:r>
              <a:rPr lang="en-US" altLang="zh-CN" sz="1600" dirty="0"/>
              <a:t>Inline booths are the most common booths in a trade show. The standard row booth or in-line booth is designed to stand back-to-back with an opposite row or a wall and will have adjacent booths on both sides. Only one side faces an aisle. The dimension of the open booth front is used to distinguish a narrow, deep booth from a wide one which is less deep. The typical size of an inline booth is 3m x 3m or 6m x 3m.</a:t>
            </a:r>
            <a:endParaRPr lang="en-US" altLang="zh-CN" sz="1600" dirty="0"/>
          </a:p>
        </p:txBody>
      </p:sp>
      <p:pic>
        <p:nvPicPr>
          <p:cNvPr id="6" name="图片 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375563" y="1558815"/>
            <a:ext cx="2503055" cy="2025870"/>
          </a:xfrm>
          <a:prstGeom prst="rect">
            <a:avLst/>
          </a:prstGeom>
        </p:spPr>
      </p:pic>
      <p:sp>
        <p:nvSpPr>
          <p:cNvPr id="2" name="TextBox 6"/>
          <p:cNvSpPr txBox="1">
            <a:spLocks noChangeArrowheads="1"/>
          </p:cNvSpPr>
          <p:nvPr/>
        </p:nvSpPr>
        <p:spPr bwMode="auto">
          <a:xfrm>
            <a:off x="2768600" y="648224"/>
            <a:ext cx="48895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Booth Type</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900000" y="1116000"/>
            <a:ext cx="7560000" cy="3600000"/>
          </a:xfrm>
          <a:solidFill>
            <a:schemeClr val="bg1"/>
          </a:solidFill>
        </p:spPr>
        <p:txBody>
          <a:bodyPr>
            <a:noAutofit/>
          </a:bodyPr>
          <a:lstStyle/>
          <a:p>
            <a:pPr marL="0" indent="0" algn="just" fontAlgn="auto">
              <a:lnSpc>
                <a:spcPct val="100000"/>
              </a:lnSpc>
              <a:spcBef>
                <a:spcPts val="0"/>
              </a:spcBef>
              <a:spcAft>
                <a:spcPts val="600"/>
              </a:spcAft>
              <a:buNone/>
            </a:pPr>
            <a:r>
              <a:rPr lang="en-US" altLang="zh-CN" sz="1600" b="1" dirty="0">
                <a:solidFill>
                  <a:schemeClr val="accent1">
                    <a:lumMod val="50000"/>
                  </a:schemeClr>
                </a:solidFill>
                <a:latin typeface="Calibri" panose="020F0502020204030204" pitchFamily="34" charset="0"/>
                <a:ea typeface="宋体" panose="02010600030101010101" pitchFamily="2" charset="-122"/>
              </a:rPr>
              <a:t>Corner booth (C)</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indent="0" algn="just" fontAlgn="auto">
              <a:lnSpc>
                <a:spcPct val="100000"/>
              </a:lnSpc>
              <a:spcBef>
                <a:spcPts val="0"/>
              </a:spcBef>
              <a:spcAft>
                <a:spcPts val="600"/>
              </a:spcAft>
              <a:buNone/>
            </a:pPr>
            <a:r>
              <a:rPr lang="en-US" altLang="zh-CN" sz="1600" dirty="0"/>
              <a:t>A corner booth is situated at the end of a row. It provides access from two sides—from the aisle along the row and from the one vertical to it. A corner booth has more sides accessible to the public, but the same overall area, and is therefore more effective than a booth located in a row. As a corner booth can be seen from two aisles, a larger number of visitors can be expected.</a:t>
            </a:r>
            <a:endParaRPr lang="en-US" altLang="zh-CN" sz="1600" dirty="0"/>
          </a:p>
          <a:p>
            <a:pPr marL="0" algn="just" fontAlgn="auto">
              <a:lnSpc>
                <a:spcPct val="100000"/>
              </a:lnSpc>
              <a:spcBef>
                <a:spcPts val="0"/>
              </a:spcBef>
              <a:spcAft>
                <a:spcPts val="600"/>
              </a:spcAft>
              <a:buClrTx/>
              <a:buSzTx/>
              <a:buNone/>
            </a:pPr>
            <a:r>
              <a:rPr lang="en-US" altLang="zh-CN" sz="1600" b="1" dirty="0">
                <a:solidFill>
                  <a:schemeClr val="accent1">
                    <a:lumMod val="50000"/>
                  </a:schemeClr>
                </a:solidFill>
                <a:latin typeface="Calibri" panose="020F0502020204030204" pitchFamily="34" charset="0"/>
                <a:ea typeface="宋体" panose="02010600030101010101" pitchFamily="2" charset="-122"/>
              </a:rPr>
              <a:t>End booth or peninsula booth (E)</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indent="0" algn="just" fontAlgn="auto">
              <a:lnSpc>
                <a:spcPct val="100000"/>
              </a:lnSpc>
              <a:spcBef>
                <a:spcPts val="0"/>
              </a:spcBef>
              <a:spcAft>
                <a:spcPts val="600"/>
              </a:spcAft>
              <a:buNone/>
            </a:pPr>
            <a:r>
              <a:rPr lang="en-US" altLang="zh-CN" sz="1600" dirty="0"/>
              <a:t>An end booth or peninsula booth is at the end of a row, surrounded by aisles on three sides, with another booth against the back. It is qualitatively superior to the above-mentioned types, as it appears more inviting and more representative if used properly. There are two types of peninsula booths:</a:t>
            </a:r>
            <a:endParaRPr lang="en-US" altLang="zh-CN" sz="1600" dirty="0"/>
          </a:p>
          <a:p>
            <a:pPr algn="just" fontAlgn="auto">
              <a:lnSpc>
                <a:spcPct val="100000"/>
              </a:lnSpc>
              <a:spcBef>
                <a:spcPts val="0"/>
              </a:spcBef>
              <a:spcAft>
                <a:spcPts val="600"/>
              </a:spcAft>
              <a:buFont typeface="Wingdings" panose="05000000000000000000" pitchFamily="2" charset="2"/>
              <a:buChar char="Ø"/>
            </a:pPr>
            <a:r>
              <a:rPr lang="en-US" altLang="zh-CN" sz="1600" dirty="0"/>
              <a:t>The first type has its back against an in-line booth or two in-line booths.</a:t>
            </a:r>
            <a:endParaRPr lang="en-US" altLang="zh-CN" sz="1600" dirty="0"/>
          </a:p>
          <a:p>
            <a:pPr algn="just" fontAlgn="auto">
              <a:lnSpc>
                <a:spcPct val="100000"/>
              </a:lnSpc>
              <a:spcBef>
                <a:spcPts val="0"/>
              </a:spcBef>
              <a:spcAft>
                <a:spcPts val="600"/>
              </a:spcAft>
              <a:buFont typeface="Wingdings" panose="05000000000000000000" pitchFamily="2" charset="2"/>
              <a:buChar char="Ø"/>
            </a:pPr>
            <a:r>
              <a:rPr lang="en-US" altLang="zh-CN" sz="1600" dirty="0"/>
              <a:t>The second type has its back against another peninsula booth which creates an island booth.</a:t>
            </a:r>
            <a:endParaRPr lang="zh-CN" altLang="zh-CN" sz="1600" dirty="0"/>
          </a:p>
          <a:p>
            <a:pPr fontAlgn="auto">
              <a:lnSpc>
                <a:spcPct val="100000"/>
              </a:lnSpc>
              <a:spcBef>
                <a:spcPts val="0"/>
              </a:spcBef>
              <a:spcAft>
                <a:spcPts val="600"/>
              </a:spcAft>
            </a:pPr>
            <a:endParaRPr lang="zh-CN" altLang="zh-CN" sz="16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4294967295"/>
          </p:nvPr>
        </p:nvSpPr>
        <p:spPr>
          <a:xfrm>
            <a:off x="1042875" y="1592250"/>
            <a:ext cx="7560000" cy="1627200"/>
          </a:xfrm>
          <a:solidFill>
            <a:schemeClr val="bg1"/>
          </a:solidFill>
        </p:spPr>
        <p:txBody>
          <a:bodyPr>
            <a:normAutofit lnSpcReduction="10000"/>
          </a:bodyPr>
          <a:lstStyle/>
          <a:p>
            <a:pPr marL="0" algn="just" fontAlgn="auto">
              <a:lnSpc>
                <a:spcPct val="100000"/>
              </a:lnSpc>
              <a:spcBef>
                <a:spcPts val="0"/>
              </a:spcBef>
              <a:spcAft>
                <a:spcPts val="600"/>
              </a:spcAft>
              <a:buClrTx/>
              <a:buSzTx/>
              <a:buNone/>
            </a:pPr>
            <a:r>
              <a:rPr lang="en-US" altLang="zh-CN" sz="1600" b="1" dirty="0">
                <a:solidFill>
                  <a:schemeClr val="accent1">
                    <a:lumMod val="50000"/>
                  </a:schemeClr>
                </a:solidFill>
                <a:latin typeface="Calibri" panose="020F0502020204030204" pitchFamily="34" charset="0"/>
                <a:ea typeface="宋体" panose="02010600030101010101" pitchFamily="2" charset="-122"/>
              </a:rPr>
              <a:t>Block Booth or Island Booth (B)</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indent="0" algn="just" fontAlgn="auto">
              <a:lnSpc>
                <a:spcPct val="100000"/>
              </a:lnSpc>
              <a:spcBef>
                <a:spcPts val="0"/>
              </a:spcBef>
              <a:buNone/>
            </a:pPr>
            <a:r>
              <a:rPr lang="en-US" altLang="zh-CN" sz="1600" dirty="0"/>
              <a:t>The block booth or island booth is bordered by aisles on all four sides. Since it is accessible to visitors from all sides, it attracts a great deal of attention due to the fact that itis completely independent from other booths. The block booth or island booth is the most expensive type of booth. It requires more elaborate design, which is reflected in the higher costs for booth assembly and fittings.</a:t>
            </a:r>
            <a:endParaRPr lang="en-US" altLang="zh-CN" sz="16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矩形 7"/>
          <p:cNvSpPr>
            <a:spLocks noGrp="1"/>
          </p:cNvSpPr>
          <p:nvPr>
            <p:ph type="body" idx="4294967295"/>
          </p:nvPr>
        </p:nvSpPr>
        <p:spPr>
          <a:xfrm>
            <a:off x="432000" y="1440000"/>
            <a:ext cx="8424000" cy="2346909"/>
          </a:xfrm>
          <a:solidFill>
            <a:schemeClr val="bg1"/>
          </a:solidFill>
        </p:spPr>
        <p:txBody>
          <a:bodyPr>
            <a:normAutofit/>
          </a:bodyPr>
          <a:lstStyle/>
          <a:p>
            <a:pPr marL="342265" indent="-342265" eaLnBrk="1" hangingPunct="1">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adjacent</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adj.</a:t>
            </a:r>
            <a:r>
              <a:rPr lang="en-US" altLang="zh-CN" sz="1600" b="1" dirty="0">
                <a:solidFill>
                  <a:sysClr val="windowText" lastClr="000000"/>
                </a:solidFill>
                <a:latin typeface="Calibri" panose="020F0502020204030204"/>
                <a:ea typeface="宋体" panose="02010600030101010101" pitchFamily="2" charset="-122"/>
              </a:rPr>
              <a:t>  neighboring  </a:t>
            </a:r>
            <a:r>
              <a:rPr lang="zh-CN" altLang="en-US" sz="1600" b="1" dirty="0">
                <a:solidFill>
                  <a:sysClr val="windowText" lastClr="000000"/>
                </a:solidFill>
                <a:latin typeface="Calibri" panose="020F0502020204030204"/>
                <a:ea typeface="宋体" panose="02010600030101010101" pitchFamily="2" charset="-122"/>
              </a:rPr>
              <a:t>邻近的；毗连的</a:t>
            </a:r>
            <a:endParaRPr lang="en-US" altLang="zh-CN" sz="1600" b="1" dirty="0">
              <a:solidFill>
                <a:sysClr val="windowText" lastClr="000000"/>
              </a:solidFill>
              <a:latin typeface="Calibri" panose="020F0502020204030204"/>
              <a:ea typeface="宋体" panose="02010600030101010101" pitchFamily="2" charset="-122"/>
            </a:endParaRPr>
          </a:p>
          <a:p>
            <a:pPr marL="342265" indent="-342265" eaLnBrk="1" hangingPunct="1">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dimension</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a:t>
            </a:r>
            <a:r>
              <a:rPr lang="en-US" altLang="zh-CN" sz="1600" b="1" dirty="0">
                <a:solidFill>
                  <a:sysClr val="windowText" lastClr="000000"/>
                </a:solidFill>
                <a:latin typeface="Calibri" panose="020F0502020204030204"/>
                <a:ea typeface="宋体" panose="02010600030101010101" pitchFamily="2" charset="-122"/>
              </a:rPr>
              <a:t> the measurement of something in a particular direction (length, width, height, etc.) </a:t>
            </a:r>
            <a:r>
              <a:rPr lang="zh-CN" altLang="en-US" sz="1600" b="1" dirty="0">
                <a:solidFill>
                  <a:sysClr val="windowText" lastClr="000000"/>
                </a:solidFill>
                <a:latin typeface="Calibri" panose="020F0502020204030204"/>
                <a:ea typeface="宋体" panose="02010600030101010101" pitchFamily="2" charset="-122"/>
              </a:rPr>
              <a:t>尺寸（长度、宽度、高度等）</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eaLnBrk="1" hangingPunct="1">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vertical</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adj. </a:t>
            </a:r>
            <a:r>
              <a:rPr lang="en-US" altLang="zh-CN" sz="1600" b="1" dirty="0">
                <a:solidFill>
                  <a:sysClr val="windowText" lastClr="000000"/>
                </a:solidFill>
                <a:latin typeface="Calibri" panose="020F0502020204030204"/>
                <a:ea typeface="宋体" panose="02010600030101010101" pitchFamily="2" charset="-122"/>
              </a:rPr>
              <a:t>pointing up in a line that forms an angle of 90° with a flat surface </a:t>
            </a:r>
            <a:r>
              <a:rPr lang="zh-CN" altLang="en-US" sz="1600" b="1" dirty="0">
                <a:solidFill>
                  <a:sysClr val="windowText" lastClr="000000"/>
                </a:solidFill>
                <a:latin typeface="Calibri" panose="020F0502020204030204"/>
                <a:ea typeface="宋体" panose="02010600030101010101" pitchFamily="2" charset="-122"/>
              </a:rPr>
              <a:t>垂直的；直立的</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eaLnBrk="1" hangingPunct="1">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elaborate</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adj.</a:t>
            </a:r>
            <a:r>
              <a:rPr lang="en-US" altLang="zh-CN" sz="1600" b="1" dirty="0">
                <a:solidFill>
                  <a:sysClr val="windowText" lastClr="000000"/>
                </a:solidFill>
                <a:latin typeface="Calibri" panose="020F0502020204030204"/>
                <a:ea typeface="宋体" panose="02010600030101010101" pitchFamily="2" charset="-122"/>
              </a:rPr>
              <a:t> carefully prepared and finished </a:t>
            </a:r>
            <a:r>
              <a:rPr lang="zh-CN" altLang="en-US" sz="1600" b="1" dirty="0">
                <a:solidFill>
                  <a:sysClr val="windowText" lastClr="000000"/>
                </a:solidFill>
                <a:latin typeface="Calibri" panose="020F0502020204030204"/>
                <a:ea typeface="宋体" panose="02010600030101010101" pitchFamily="2" charset="-122"/>
              </a:rPr>
              <a:t>精心制作的</a:t>
            </a:r>
            <a:endParaRPr lang="zh-CN" altLang="en-US" sz="1600" b="1" dirty="0">
              <a:solidFill>
                <a:sysClr val="windowText" lastClr="000000"/>
              </a:solidFill>
              <a:latin typeface="Calibri" panose="020F0502020204030204"/>
              <a:ea typeface="宋体" panose="02010600030101010101" pitchFamily="2" charset="-122"/>
            </a:endParaRPr>
          </a:p>
        </p:txBody>
      </p:sp>
      <p:sp>
        <p:nvSpPr>
          <p:cNvPr id="2" name="TextBox 6"/>
          <p:cNvSpPr txBox="1">
            <a:spLocks noChangeArrowheads="1"/>
          </p:cNvSpPr>
          <p:nvPr/>
        </p:nvSpPr>
        <p:spPr bwMode="auto">
          <a:xfrm>
            <a:off x="2463800" y="810149"/>
            <a:ext cx="393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Booth Type</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矩形 7"/>
          <p:cNvSpPr>
            <a:spLocks noGrp="1"/>
          </p:cNvSpPr>
          <p:nvPr>
            <p:ph type="body" idx="4294967295"/>
          </p:nvPr>
        </p:nvSpPr>
        <p:spPr>
          <a:xfrm>
            <a:off x="432000" y="1440000"/>
            <a:ext cx="8424000" cy="2614764"/>
          </a:xfrm>
          <a:solidFill>
            <a:schemeClr val="bg1"/>
          </a:solidFill>
        </p:spPr>
        <p:txBody>
          <a:bodyPr>
            <a:normAutofit/>
          </a:bodyPr>
          <a:lstStyle/>
          <a:p>
            <a:pPr marL="342265" indent="-342265" eaLnBrk="1" hangingPunct="1">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assembly</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 </a:t>
            </a:r>
            <a:r>
              <a:rPr lang="en-US" altLang="zh-CN" sz="1600" b="1" dirty="0">
                <a:solidFill>
                  <a:sysClr val="windowText" lastClr="000000"/>
                </a:solidFill>
                <a:latin typeface="Calibri" panose="020F0502020204030204"/>
                <a:ea typeface="宋体" panose="02010600030101010101" pitchFamily="2" charset="-122"/>
              </a:rPr>
              <a:t>the process of putting the parts of something together </a:t>
            </a:r>
            <a:r>
              <a:rPr lang="zh-CN" altLang="en-US" sz="1600" b="1" dirty="0">
                <a:solidFill>
                  <a:sysClr val="windowText" lastClr="000000"/>
                </a:solidFill>
                <a:latin typeface="Calibri" panose="020F0502020204030204"/>
                <a:ea typeface="宋体" panose="02010600030101010101" pitchFamily="2" charset="-122"/>
              </a:rPr>
              <a:t>组装；装配</a:t>
            </a:r>
            <a:endParaRPr lang="en-US" altLang="zh-CN" sz="1600" b="1" dirty="0">
              <a:solidFill>
                <a:sysClr val="windowText" lastClr="000000"/>
              </a:solidFill>
              <a:latin typeface="Calibri" panose="020F0502020204030204"/>
              <a:ea typeface="宋体" panose="02010600030101010101" pitchFamily="2" charset="-122"/>
            </a:endParaRPr>
          </a:p>
          <a:p>
            <a:pPr marL="342265" indent="-342265" eaLnBrk="1" hangingPunct="1">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fittings</a:t>
            </a:r>
            <a:r>
              <a:rPr lang="en-US" altLang="zh-CN" sz="1600" b="1" dirty="0">
                <a:solidFill>
                  <a:sysClr val="windowText" lastClr="000000"/>
                </a:solidFill>
                <a:latin typeface="Calibri" panose="020F0502020204030204"/>
                <a:ea typeface="宋体" panose="02010600030101010101" pitchFamily="2" charset="-122"/>
              </a:rPr>
              <a:t>: </a:t>
            </a:r>
            <a:r>
              <a:rPr lang="en-US" altLang="zh-CN" sz="1600" b="1" i="1" dirty="0">
                <a:solidFill>
                  <a:sysClr val="windowText" lastClr="000000"/>
                </a:solidFill>
                <a:latin typeface="Calibri" panose="020F0502020204030204"/>
                <a:ea typeface="宋体" panose="02010600030101010101" pitchFamily="2" charset="-122"/>
              </a:rPr>
              <a:t>n.</a:t>
            </a:r>
            <a:r>
              <a:rPr lang="en-US" altLang="zh-CN" sz="1600" b="1" dirty="0">
                <a:solidFill>
                  <a:sysClr val="windowText" lastClr="000000"/>
                </a:solidFill>
                <a:latin typeface="Calibri" panose="020F0502020204030204"/>
                <a:ea typeface="宋体" panose="02010600030101010101" pitchFamily="2" charset="-122"/>
              </a:rPr>
              <a:t> furnishings and equipment </a:t>
            </a:r>
            <a:r>
              <a:rPr lang="zh-CN" altLang="en-US" sz="1600" b="1" dirty="0">
                <a:solidFill>
                  <a:sysClr val="windowText" lastClr="000000"/>
                </a:solidFill>
                <a:latin typeface="Calibri" panose="020F0502020204030204"/>
                <a:ea typeface="宋体" panose="02010600030101010101" pitchFamily="2" charset="-122"/>
              </a:rPr>
              <a:t>固定装置；家具，设备</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eaLnBrk="1" hangingPunct="1">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row booth or in-line booth</a:t>
            </a:r>
            <a:r>
              <a:rPr lang="en-US" altLang="zh-CN" sz="1600" b="1" dirty="0">
                <a:solidFill>
                  <a:sysClr val="windowText" lastClr="000000"/>
                </a:solidFill>
                <a:latin typeface="Calibri" panose="020F0502020204030204"/>
                <a:ea typeface="宋体" panose="02010600030101010101" pitchFamily="2" charset="-122"/>
              </a:rPr>
              <a:t>: </a:t>
            </a:r>
            <a:r>
              <a:rPr lang="zh-CN" altLang="en-US" sz="1600" b="1" dirty="0">
                <a:solidFill>
                  <a:sysClr val="windowText" lastClr="000000"/>
                </a:solidFill>
                <a:latin typeface="Calibri" panose="020F0502020204030204"/>
                <a:ea typeface="宋体" panose="02010600030101010101" pitchFamily="2" charset="-122"/>
              </a:rPr>
              <a:t>列内展位或线型展位</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eaLnBrk="1" hangingPunct="1">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corner booth</a:t>
            </a:r>
            <a:r>
              <a:rPr lang="en-US" altLang="zh-CN" sz="1600" b="1" dirty="0">
                <a:solidFill>
                  <a:sysClr val="windowText" lastClr="000000"/>
                </a:solidFill>
                <a:latin typeface="Calibri" panose="020F0502020204030204"/>
                <a:ea typeface="宋体" panose="02010600030101010101" pitchFamily="2" charset="-122"/>
              </a:rPr>
              <a:t>: </a:t>
            </a:r>
            <a:r>
              <a:rPr lang="zh-CN" altLang="en-US" sz="1600" b="1" dirty="0">
                <a:solidFill>
                  <a:sysClr val="windowText" lastClr="000000"/>
                </a:solidFill>
                <a:latin typeface="Calibri" panose="020F0502020204030204"/>
                <a:ea typeface="宋体" panose="02010600030101010101" pitchFamily="2" charset="-122"/>
              </a:rPr>
              <a:t>墙角型展位</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eaLnBrk="1" hangingPunct="1">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end booth or peninsula booth</a:t>
            </a:r>
            <a:r>
              <a:rPr lang="en-US" altLang="zh-CN" sz="1600" b="1" dirty="0">
                <a:solidFill>
                  <a:sysClr val="windowText" lastClr="000000"/>
                </a:solidFill>
                <a:latin typeface="Calibri" panose="020F0502020204030204"/>
                <a:ea typeface="宋体" panose="02010600030101010101" pitchFamily="2" charset="-122"/>
              </a:rPr>
              <a:t>:</a:t>
            </a:r>
            <a:r>
              <a:rPr lang="zh-CN" altLang="en-US" sz="1600" b="1" dirty="0">
                <a:solidFill>
                  <a:sysClr val="windowText" lastClr="000000"/>
                </a:solidFill>
                <a:latin typeface="Calibri" panose="020F0502020204030204"/>
                <a:ea typeface="宋体" panose="02010600030101010101" pitchFamily="2" charset="-122"/>
              </a:rPr>
              <a:t>顶端展位或半岛型展位</a:t>
            </a:r>
            <a:endParaRPr lang="zh-CN" altLang="en-US" sz="1600" b="1" dirty="0">
              <a:solidFill>
                <a:sysClr val="windowText" lastClr="000000"/>
              </a:solidFill>
              <a:latin typeface="Calibri" panose="020F0502020204030204"/>
              <a:ea typeface="宋体" panose="02010600030101010101" pitchFamily="2" charset="-122"/>
            </a:endParaRPr>
          </a:p>
          <a:p>
            <a:pPr marL="342265" indent="-342265" eaLnBrk="1" hangingPunct="1">
              <a:lnSpc>
                <a:spcPct val="120000"/>
              </a:lnSpc>
              <a:spcBef>
                <a:spcPts val="385"/>
              </a:spcBef>
            </a:pPr>
            <a:r>
              <a:rPr lang="en-US" altLang="zh-CN" sz="1600" b="1" u="sng" dirty="0">
                <a:solidFill>
                  <a:sysClr val="windowText" lastClr="000000"/>
                </a:solidFill>
                <a:latin typeface="Calibri" panose="020F0502020204030204"/>
                <a:ea typeface="宋体" panose="02010600030101010101" pitchFamily="2" charset="-122"/>
              </a:rPr>
              <a:t>block booth or island booth</a:t>
            </a:r>
            <a:r>
              <a:rPr lang="en-US" altLang="zh-CN" sz="1600" b="1" dirty="0">
                <a:solidFill>
                  <a:sysClr val="windowText" lastClr="000000"/>
                </a:solidFill>
                <a:latin typeface="Calibri" panose="020F0502020204030204"/>
                <a:ea typeface="宋体" panose="02010600030101010101" pitchFamily="2" charset="-122"/>
              </a:rPr>
              <a:t>: </a:t>
            </a:r>
            <a:r>
              <a:rPr lang="zh-CN" altLang="en-US" sz="1600" b="1" dirty="0">
                <a:solidFill>
                  <a:sysClr val="windowText" lastClr="000000"/>
                </a:solidFill>
                <a:latin typeface="Calibri" panose="020F0502020204030204"/>
                <a:ea typeface="宋体" panose="02010600030101010101" pitchFamily="2" charset="-122"/>
              </a:rPr>
              <a:t>独立展位或岛型展位</a:t>
            </a:r>
            <a:endParaRPr lang="zh-CN" altLang="en-US" sz="1600" b="1" dirty="0">
              <a:solidFill>
                <a:sysClr val="windowText" lastClr="000000"/>
              </a:solidFill>
              <a:latin typeface="Calibri" panose="020F0502020204030204"/>
              <a:ea typeface="宋体" panose="02010600030101010101" pitchFamily="2" charset="-122"/>
            </a:endParaRPr>
          </a:p>
        </p:txBody>
      </p:sp>
      <p:sp>
        <p:nvSpPr>
          <p:cNvPr id="2" name="TextBox 6"/>
          <p:cNvSpPr txBox="1">
            <a:spLocks noChangeArrowheads="1"/>
          </p:cNvSpPr>
          <p:nvPr/>
        </p:nvSpPr>
        <p:spPr bwMode="auto">
          <a:xfrm>
            <a:off x="2425700" y="810149"/>
            <a:ext cx="44989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Booth Type</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spc="-40" dirty="0">
                <a:solidFill>
                  <a:srgbClr val="0070C0"/>
                </a:solidFill>
              </a:rPr>
              <a:t>Read the text and fill in the form below with the information from the text.</a:t>
            </a:r>
            <a:endParaRPr lang="en-US" altLang="zh-CN" sz="2000" spc="-40" dirty="0">
              <a:solidFill>
                <a:srgbClr val="0070C0"/>
              </a:solidFill>
            </a:endParaRPr>
          </a:p>
        </p:txBody>
      </p:sp>
      <p:sp>
        <p:nvSpPr>
          <p:cNvPr id="6"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Booth Type</a:t>
            </a:r>
            <a:endParaRPr lang="zh-CN" altLang="en-US" sz="2000" b="1" dirty="0">
              <a:solidFill>
                <a:srgbClr val="0070C0"/>
              </a:solidFill>
              <a:latin typeface="Arial" panose="020B0604020202020204" pitchFamily="34" charset="0"/>
            </a:endParaRPr>
          </a:p>
        </p:txBody>
      </p:sp>
      <p:graphicFrame>
        <p:nvGraphicFramePr>
          <p:cNvPr id="9" name="Group 67"/>
          <p:cNvGraphicFramePr/>
          <p:nvPr/>
        </p:nvGraphicFramePr>
        <p:xfrm>
          <a:off x="432000" y="1800000"/>
          <a:ext cx="8175775" cy="3098195"/>
        </p:xfrm>
        <a:graphic>
          <a:graphicData uri="http://schemas.openxmlformats.org/drawingml/2006/table">
            <a:tbl>
              <a:tblPr/>
              <a:tblGrid>
                <a:gridCol w="2176521"/>
                <a:gridCol w="3019646"/>
                <a:gridCol w="2979608"/>
              </a:tblGrid>
              <a:tr h="52987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Types of Booth</a:t>
                      </a:r>
                      <a:endPar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84" marB="3428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900" b="1" i="0" u="none" strike="noStrike" cap="none" normalizeH="0" baseline="0">
                          <a:ln>
                            <a:noFill/>
                          </a:ln>
                          <a:solidFill>
                            <a:schemeClr val="tx1"/>
                          </a:solidFill>
                          <a:effectLst/>
                          <a:latin typeface="Calibri" panose="020F0502020204030204" pitchFamily="34" charset="0"/>
                          <a:ea typeface="宋体" panose="02010600030101010101" pitchFamily="2" charset="-122"/>
                        </a:rPr>
                        <a:t>Location</a:t>
                      </a:r>
                      <a:endParaRPr kumimoji="0" lang="en-US" altLang="zh-CN" sz="1900" b="1" i="0" u="none" strike="noStrike" cap="none" normalizeH="0" baseline="0">
                        <a:ln>
                          <a:noFill/>
                        </a:ln>
                        <a:solidFill>
                          <a:schemeClr val="tx1"/>
                        </a:solidFill>
                        <a:effectLst/>
                        <a:latin typeface="Calibri" panose="020F0502020204030204" pitchFamily="34" charset="0"/>
                        <a:ea typeface="宋体" panose="02010600030101010101" pitchFamily="2" charset="-122"/>
                      </a:endParaRPr>
                    </a:p>
                  </a:txBody>
                  <a:tcPr marL="68580" marR="68580" marT="34284" marB="3428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No. of Sides Open to Aisles</a:t>
                      </a:r>
                      <a:endPar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84" marB="3428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63568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Row booth</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Stands back-to-back with an opposite row or a wall</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Only one side</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1720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Corner booth</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800" b="0" i="0" u="none" strike="noStrike" kern="1200" cap="none" normalizeH="0" baseline="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9044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End booth</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800" b="0" i="0" u="none" strike="noStrike" kern="1200" cap="none" normalizeH="0" baseline="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2497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Block booth</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spc="-40" dirty="0">
                <a:solidFill>
                  <a:srgbClr val="0070C0"/>
                </a:solidFill>
              </a:rPr>
              <a:t>Read the text and fill in the form below with the information from the text.</a:t>
            </a:r>
            <a:endParaRPr lang="en-US" altLang="zh-CN" sz="2000" spc="-40" dirty="0">
              <a:solidFill>
                <a:srgbClr val="0070C0"/>
              </a:solidFill>
            </a:endParaRPr>
          </a:p>
        </p:txBody>
      </p:sp>
      <p:sp>
        <p:nvSpPr>
          <p:cNvPr id="6" name="TextBox 6"/>
          <p:cNvSpPr txBox="1">
            <a:spLocks noChangeArrowheads="1"/>
          </p:cNvSpPr>
          <p:nvPr/>
        </p:nvSpPr>
        <p:spPr bwMode="auto">
          <a:xfrm>
            <a:off x="2254250" y="72442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Booth Type</a:t>
            </a:r>
            <a:endParaRPr lang="zh-CN" altLang="en-US" sz="2000" b="1" dirty="0">
              <a:solidFill>
                <a:srgbClr val="0070C0"/>
              </a:solidFill>
              <a:latin typeface="Arial" panose="020B0604020202020204" pitchFamily="34" charset="0"/>
            </a:endParaRPr>
          </a:p>
        </p:txBody>
      </p:sp>
      <p:graphicFrame>
        <p:nvGraphicFramePr>
          <p:cNvPr id="9" name="Group 67"/>
          <p:cNvGraphicFramePr/>
          <p:nvPr/>
        </p:nvGraphicFramePr>
        <p:xfrm>
          <a:off x="432000" y="1800000"/>
          <a:ext cx="8175775" cy="3113286"/>
        </p:xfrm>
        <a:graphic>
          <a:graphicData uri="http://schemas.openxmlformats.org/drawingml/2006/table">
            <a:tbl>
              <a:tblPr/>
              <a:tblGrid>
                <a:gridCol w="2176521"/>
                <a:gridCol w="3019646"/>
                <a:gridCol w="2979608"/>
              </a:tblGrid>
              <a:tr h="52987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Types of Booth</a:t>
                      </a:r>
                      <a:endPar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84" marB="3428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900" b="1" i="0" u="none" strike="noStrike" cap="none" normalizeH="0" baseline="0">
                          <a:ln>
                            <a:noFill/>
                          </a:ln>
                          <a:solidFill>
                            <a:schemeClr val="tx1"/>
                          </a:solidFill>
                          <a:effectLst/>
                          <a:latin typeface="Calibri" panose="020F0502020204030204" pitchFamily="34" charset="0"/>
                          <a:ea typeface="宋体" panose="02010600030101010101" pitchFamily="2" charset="-122"/>
                        </a:rPr>
                        <a:t>Location</a:t>
                      </a:r>
                      <a:endParaRPr kumimoji="0" lang="en-US" altLang="zh-CN" sz="1900" b="1" i="0" u="none" strike="noStrike" cap="none" normalizeH="0" baseline="0">
                        <a:ln>
                          <a:noFill/>
                        </a:ln>
                        <a:solidFill>
                          <a:schemeClr val="tx1"/>
                        </a:solidFill>
                        <a:effectLst/>
                        <a:latin typeface="Calibri" panose="020F0502020204030204" pitchFamily="34" charset="0"/>
                        <a:ea typeface="宋体" panose="02010600030101010101" pitchFamily="2" charset="-122"/>
                      </a:endParaRPr>
                    </a:p>
                  </a:txBody>
                  <a:tcPr marL="68580" marR="68580" marT="34284" marB="3428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No. of Sides Open to Aisles</a:t>
                      </a:r>
                      <a:endPar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84" marB="3428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EB68E"/>
                    </a:solidFill>
                  </a:tcPr>
                </a:tc>
              </a:tr>
              <a:tr h="63568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Row booth</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Stands back-to-back with an opposite row or a wall</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Only one side</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17208">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Corner booth</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rPr>
                        <a:t>At the end of a row</a:t>
                      </a:r>
                      <a:endPar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txBody>
                  <a:tcPr marT="45713" marB="457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rPr>
                        <a:t>Two sides</a:t>
                      </a:r>
                      <a:endPar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txBody>
                  <a:tcPr marT="45713" marB="457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9044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End booth</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rPr>
                        <a:t>At the end of a row</a:t>
                      </a:r>
                      <a:endPar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txBody>
                  <a:tcPr marT="45713" marB="457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rPr>
                        <a:t>Three sides</a:t>
                      </a:r>
                      <a:endPar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txBody>
                  <a:tcPr marT="45713" marB="457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62497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Block booth</a:t>
                      </a:r>
                      <a:endParaRPr kumimoji="0" lang="en-US" altLang="zh-CN" sz="18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84" marB="3428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rPr>
                        <a:t>Completely dependent from other booths</a:t>
                      </a:r>
                      <a:endPar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txBody>
                  <a:tcPr marT="45713" marB="457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rPr>
                        <a:t>Four sides</a:t>
                      </a:r>
                      <a:endParaRPr kumimoji="0" lang="en-US" altLang="zh-CN" sz="1800" b="0" i="0" u="none" strike="noStrike" kern="1200" cap="none" normalizeH="0" baseline="0" dirty="0">
                        <a:ln>
                          <a:noFill/>
                        </a:ln>
                        <a:solidFill>
                          <a:schemeClr val="accent1">
                            <a:lumMod val="50000"/>
                          </a:schemeClr>
                        </a:solidFill>
                        <a:effectLst/>
                        <a:latin typeface="Arial" panose="020B0604020202020204" pitchFamily="34" charset="0"/>
                        <a:ea typeface="宋体" panose="02010600030101010101" pitchFamily="2" charset="-122"/>
                        <a:cs typeface="+mn-cs"/>
                      </a:endParaRPr>
                    </a:p>
                  </a:txBody>
                  <a:tcPr marT="45713" marB="45713"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p:nvPr/>
        </p:nvSpPr>
        <p:spPr bwMode="auto">
          <a:xfrm>
            <a:off x="542925" y="1234852"/>
            <a:ext cx="870361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None/>
            </a:pPr>
            <a:r>
              <a:rPr lang="en-US" altLang="zh-CN" sz="2000" b="1" dirty="0">
                <a:solidFill>
                  <a:srgbClr val="0070C0"/>
                </a:solidFill>
              </a:rPr>
              <a:t>Task 2   </a:t>
            </a:r>
            <a:r>
              <a:rPr lang="en-US" altLang="zh-CN" sz="2000" dirty="0">
                <a:solidFill>
                  <a:srgbClr val="0070C0"/>
                </a:solidFill>
              </a:rPr>
              <a:t>Read the text again and answer the following questions. </a:t>
            </a:r>
            <a:endParaRPr lang="en-US" altLang="zh-CN" sz="2000" dirty="0">
              <a:solidFill>
                <a:srgbClr val="0070C0"/>
              </a:solidFill>
            </a:endParaRPr>
          </a:p>
          <a:p>
            <a:pPr>
              <a:buNone/>
            </a:pPr>
            <a:endParaRPr lang="en-US" altLang="zh-CN" sz="1800" dirty="0"/>
          </a:p>
          <a:p>
            <a:pPr>
              <a:buNone/>
            </a:pPr>
            <a:endParaRPr lang="en-US" altLang="zh-CN" sz="1800" dirty="0"/>
          </a:p>
          <a:p>
            <a:pPr>
              <a:buNone/>
            </a:pPr>
            <a:endParaRPr lang="en-US" altLang="zh-CN" sz="1800" spc="-40" dirty="0">
              <a:solidFill>
                <a:srgbClr val="0070C0"/>
              </a:solidFill>
            </a:endParaRPr>
          </a:p>
        </p:txBody>
      </p:sp>
      <p:sp>
        <p:nvSpPr>
          <p:cNvPr id="5" name="TextBox 6"/>
          <p:cNvSpPr txBox="1">
            <a:spLocks noChangeArrowheads="1"/>
          </p:cNvSpPr>
          <p:nvPr/>
        </p:nvSpPr>
        <p:spPr bwMode="auto">
          <a:xfrm>
            <a:off x="596446" y="1813710"/>
            <a:ext cx="8083550" cy="2585323"/>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lgn="just"/>
            <a:r>
              <a:rPr lang="en-US" altLang="zh-CN" sz="1800" dirty="0">
                <a:solidFill>
                  <a:srgbClr val="000000"/>
                </a:solidFill>
                <a:latin typeface="Arial" panose="020B0604020202020204" pitchFamily="34" charset="0"/>
              </a:rPr>
              <a:t>1. What are the advantages of a corner booth compared with a row booth?</a:t>
            </a:r>
            <a:endParaRPr lang="zh-CN" altLang="zh-CN" sz="1800"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 corner booth has more sides accessible to the public than a row booth,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and therefore can expect higher numbers of visitors.</a:t>
            </a:r>
            <a:endParaRPr lang="en-US" altLang="zh-CN" sz="1800" u="sng" dirty="0">
              <a:solidFill>
                <a:srgbClr val="000000"/>
              </a:solidFill>
              <a:latin typeface="Arial" panose="020B0604020202020204" pitchFamily="34" charset="0"/>
            </a:endParaRPr>
          </a:p>
          <a:p>
            <a:pPr algn="just">
              <a:buAutoNum type="arabicPeriod"/>
            </a:pP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2. Which type of booth is the most expensive? Why?</a:t>
            </a:r>
            <a:endParaRPr lang="en-US" altLang="zh-CN" sz="1800"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The most expensive type of booth is block booth or island booth, because it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attracts a great deal of attention and requires more elaborate design, and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the booth assembly and fitting cost more.</a:t>
            </a:r>
            <a:endParaRPr lang="zh-CN" altLang="zh-CN" sz="1800" u="sng" dirty="0">
              <a:solidFill>
                <a:srgbClr val="000000"/>
              </a:solidFill>
              <a:latin typeface="Arial" panose="020B0604020202020204" pitchFamily="34" charset="0"/>
            </a:endParaRPr>
          </a:p>
          <a:p>
            <a:pPr marL="358775" indent="-358775" algn="just"/>
            <a:endParaRPr lang="en-US" altLang="zh-CN" sz="1800" dirty="0">
              <a:solidFill>
                <a:srgbClr val="000000"/>
              </a:solidFill>
              <a:latin typeface="Arial" panose="020B0604020202020204" pitchFamily="34" charset="0"/>
            </a:endParaRPr>
          </a:p>
        </p:txBody>
      </p:sp>
      <p:sp>
        <p:nvSpPr>
          <p:cNvPr id="4" name="TextBox 6"/>
          <p:cNvSpPr txBox="1">
            <a:spLocks noChangeArrowheads="1"/>
          </p:cNvSpPr>
          <p:nvPr/>
        </p:nvSpPr>
        <p:spPr bwMode="auto">
          <a:xfrm>
            <a:off x="2254250" y="724424"/>
            <a:ext cx="44608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1   Booth Type</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1000"/>
                                        <p:tgtEl>
                                          <p:spTgt spid="5">
                                            <p:txEl>
                                              <p:pRg st="2" end="2"/>
                                            </p:txEl>
                                          </p:spTgt>
                                        </p:tgtEl>
                                      </p:cBhvr>
                                    </p:animEffect>
                                    <p:anim calcmode="lin" valueType="num">
                                      <p:cBhvr>
                                        <p:cTn id="13"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Effect transition="in" filter="fade">
                                      <p:cBhvr>
                                        <p:cTn id="19" dur="1000"/>
                                        <p:tgtEl>
                                          <p:spTgt spid="5">
                                            <p:txEl>
                                              <p:pRg st="5" end="5"/>
                                            </p:txEl>
                                          </p:spTgt>
                                        </p:tgtEl>
                                      </p:cBhvr>
                                    </p:animEffect>
                                    <p:anim calcmode="lin" valueType="num">
                                      <p:cBhvr>
                                        <p:cTn id="20"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5" end="5"/>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xEl>
                                              <p:pRg st="6" end="6"/>
                                            </p:txEl>
                                          </p:spTgt>
                                        </p:tgtEl>
                                        <p:attrNameLst>
                                          <p:attrName>style.visibility</p:attrName>
                                        </p:attrNameLst>
                                      </p:cBhvr>
                                      <p:to>
                                        <p:strVal val="visible"/>
                                      </p:to>
                                    </p:set>
                                    <p:animEffect transition="in" filter="fade">
                                      <p:cBhvr>
                                        <p:cTn id="24" dur="1000"/>
                                        <p:tgtEl>
                                          <p:spTgt spid="5">
                                            <p:txEl>
                                              <p:pRg st="6" end="6"/>
                                            </p:txEl>
                                          </p:spTgt>
                                        </p:tgtEl>
                                      </p:cBhvr>
                                    </p:animEffect>
                                    <p:anim calcmode="lin" valueType="num">
                                      <p:cBhvr>
                                        <p:cTn id="25"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6" end="6"/>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animEffect transition="in" filter="fade">
                                      <p:cBhvr>
                                        <p:cTn id="29" dur="1000"/>
                                        <p:tgtEl>
                                          <p:spTgt spid="5">
                                            <p:txEl>
                                              <p:pRg st="7" end="7"/>
                                            </p:txEl>
                                          </p:spTgt>
                                        </p:tgtEl>
                                      </p:cBhvr>
                                    </p:animEffect>
                                    <p:anim calcmode="lin" valueType="num">
                                      <p:cBhvr>
                                        <p:cTn id="30"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31"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矩形 7"/>
          <p:cNvSpPr>
            <a:spLocks noChangeArrowheads="1"/>
          </p:cNvSpPr>
          <p:nvPr/>
        </p:nvSpPr>
        <p:spPr bwMode="auto">
          <a:xfrm>
            <a:off x="432000" y="1440000"/>
            <a:ext cx="8424000" cy="245195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marL="342265" indent="-342265" algn="just" eaLnBrk="1" hangingPunct="1">
              <a:spcBef>
                <a:spcPts val="385"/>
              </a:spcBef>
              <a:buFontTx/>
              <a:buChar char="•"/>
            </a:pPr>
            <a:r>
              <a:rPr lang="en-US" altLang="zh-CN" sz="1600" b="1" u="sng" dirty="0">
                <a:solidFill>
                  <a:sysClr val="windowText" lastClr="000000"/>
                </a:solidFill>
                <a:latin typeface="Calibri" panose="020F0502020204030204"/>
              </a:rPr>
              <a:t>prospective</a:t>
            </a:r>
            <a:r>
              <a:rPr lang="en-US" altLang="zh-CN" sz="1600" b="1" dirty="0">
                <a:solidFill>
                  <a:srgbClr val="000000"/>
                </a:solidFill>
              </a:rPr>
              <a:t>: </a:t>
            </a:r>
            <a:r>
              <a:rPr lang="en-US" altLang="zh-CN" sz="1600" b="1" i="1" dirty="0">
                <a:solidFill>
                  <a:srgbClr val="000000"/>
                </a:solidFill>
              </a:rPr>
              <a:t>adj. </a:t>
            </a:r>
            <a:r>
              <a:rPr lang="en-US" altLang="zh-CN" sz="1600" b="1" dirty="0">
                <a:solidFill>
                  <a:srgbClr val="000000"/>
                </a:solidFill>
              </a:rPr>
              <a:t>expected to be or to occur; possible</a:t>
            </a:r>
            <a:r>
              <a:rPr lang="en-US" altLang="zh-CN" sz="1600" b="1" i="1" dirty="0">
                <a:solidFill>
                  <a:srgbClr val="000000"/>
                </a:solidFill>
              </a:rPr>
              <a:t> </a:t>
            </a:r>
            <a:r>
              <a:rPr lang="zh-CN" altLang="en-US" sz="1600" b="1" dirty="0">
                <a:solidFill>
                  <a:srgbClr val="000000"/>
                </a:solidFill>
              </a:rPr>
              <a:t>预期的；可能的</a:t>
            </a:r>
            <a:endParaRPr lang="en-US" altLang="zh-CN" sz="1600" b="1" dirty="0">
              <a:solidFill>
                <a:srgbClr val="000000"/>
              </a:solidFill>
            </a:endParaRPr>
          </a:p>
          <a:p>
            <a:pPr marL="342265" indent="-342265" algn="just" eaLnBrk="1" hangingPunct="1">
              <a:spcBef>
                <a:spcPts val="385"/>
              </a:spcBef>
              <a:buFontTx/>
              <a:buChar char="•"/>
            </a:pPr>
            <a:r>
              <a:rPr lang="en-US" altLang="zh-CN" sz="1600" b="1" u="sng" dirty="0">
                <a:solidFill>
                  <a:sysClr val="windowText" lastClr="000000"/>
                </a:solidFill>
                <a:latin typeface="Calibri" panose="020F0502020204030204"/>
              </a:rPr>
              <a:t>brochure</a:t>
            </a:r>
            <a:r>
              <a:rPr lang="en-US" altLang="zh-CN" sz="1600" b="1" dirty="0">
                <a:solidFill>
                  <a:sysClr val="windowText" lastClr="000000"/>
                </a:solidFill>
                <a:latin typeface="Calibri" panose="020F0502020204030204"/>
              </a:rPr>
              <a:t>: </a:t>
            </a:r>
            <a:r>
              <a:rPr lang="en-US" altLang="zh-CN" sz="1600" b="1" i="1" dirty="0">
                <a:solidFill>
                  <a:srgbClr val="000000"/>
                </a:solidFill>
              </a:rPr>
              <a:t>n.</a:t>
            </a:r>
            <a:r>
              <a:rPr lang="en-US" altLang="zh-CN" sz="1800" b="1" i="1" spc="15" dirty="0">
                <a:solidFill>
                  <a:srgbClr val="000000"/>
                </a:solidFill>
                <a:latin typeface="Times New Roman" panose="02020603050405020304" pitchFamily="18" charset="0"/>
              </a:rPr>
              <a:t> </a:t>
            </a:r>
            <a:r>
              <a:rPr lang="en-US" altLang="zh-CN" sz="1600" b="1" dirty="0">
                <a:solidFill>
                  <a:srgbClr val="000000"/>
                </a:solidFill>
              </a:rPr>
              <a:t>booklet or pamphlet containing information about something or advertising something </a:t>
            </a:r>
            <a:r>
              <a:rPr lang="zh-CN" altLang="zh-CN" sz="1600" b="1" dirty="0">
                <a:solidFill>
                  <a:srgbClr val="000000"/>
                </a:solidFill>
              </a:rPr>
              <a:t>（作介绍或宣传用的）小册子</a:t>
            </a:r>
            <a:endParaRPr lang="zh-CN" altLang="en-US" sz="1600" b="1" dirty="0">
              <a:solidFill>
                <a:srgbClr val="000000"/>
              </a:solidFill>
            </a:endParaRPr>
          </a:p>
          <a:p>
            <a:pPr marL="342265" indent="-342265" algn="just" eaLnBrk="1" hangingPunct="1">
              <a:spcBef>
                <a:spcPts val="385"/>
              </a:spcBef>
              <a:buFontTx/>
              <a:buChar char="•"/>
            </a:pPr>
            <a:r>
              <a:rPr lang="en-US" altLang="zh-CN" sz="1600" b="1" u="sng" dirty="0">
                <a:solidFill>
                  <a:sysClr val="windowText" lastClr="000000"/>
                </a:solidFill>
                <a:latin typeface="Calibri" panose="020F0502020204030204"/>
              </a:rPr>
              <a:t>compile</a:t>
            </a:r>
            <a:r>
              <a:rPr lang="en-US" altLang="zh-CN" sz="1800" b="1" dirty="0">
                <a:solidFill>
                  <a:srgbClr val="000000"/>
                </a:solidFill>
              </a:rPr>
              <a:t>: </a:t>
            </a:r>
            <a:r>
              <a:rPr lang="en-US" altLang="zh-CN" sz="1600" b="1" i="1" dirty="0">
                <a:solidFill>
                  <a:srgbClr val="000000"/>
                </a:solidFill>
              </a:rPr>
              <a:t>v.</a:t>
            </a:r>
            <a:r>
              <a:rPr lang="en-US" altLang="zh-CN" sz="1800" b="1" i="1" dirty="0">
                <a:solidFill>
                  <a:srgbClr val="000000"/>
                </a:solidFill>
              </a:rPr>
              <a:t> </a:t>
            </a:r>
            <a:r>
              <a:rPr lang="en-US" altLang="zh-CN" sz="1600" b="1" dirty="0">
                <a:solidFill>
                  <a:srgbClr val="000000"/>
                </a:solidFill>
              </a:rPr>
              <a:t>to get or gather together </a:t>
            </a:r>
            <a:r>
              <a:rPr lang="zh-CN" altLang="en-US" sz="1600" b="1" dirty="0">
                <a:solidFill>
                  <a:srgbClr val="000000"/>
                </a:solidFill>
              </a:rPr>
              <a:t>收集</a:t>
            </a:r>
            <a:endParaRPr lang="zh-CN" altLang="en-US" sz="1800" b="1" i="1" dirty="0">
              <a:solidFill>
                <a:srgbClr val="000000"/>
              </a:solidFill>
            </a:endParaRPr>
          </a:p>
          <a:p>
            <a:pPr marL="342265" indent="-342265" algn="just" eaLnBrk="1" hangingPunct="1">
              <a:spcBef>
                <a:spcPts val="385"/>
              </a:spcBef>
              <a:buFontTx/>
              <a:buChar char="•"/>
            </a:pPr>
            <a:r>
              <a:rPr lang="en-US" altLang="zh-CN" sz="1600" b="1" u="sng" dirty="0">
                <a:solidFill>
                  <a:sysClr val="windowText" lastClr="000000"/>
                </a:solidFill>
                <a:latin typeface="Calibri" panose="020F0502020204030204"/>
              </a:rPr>
              <a:t>testimonial</a:t>
            </a:r>
            <a:r>
              <a:rPr lang="en-US" altLang="zh-CN" sz="1600" b="1" dirty="0">
                <a:solidFill>
                  <a:srgbClr val="000000"/>
                </a:solidFill>
              </a:rPr>
              <a:t>: </a:t>
            </a:r>
            <a:r>
              <a:rPr lang="en-US" altLang="zh-CN" sz="1600" b="1" i="1" dirty="0">
                <a:solidFill>
                  <a:srgbClr val="000000"/>
                </a:solidFill>
              </a:rPr>
              <a:t>n.</a:t>
            </a:r>
            <a:r>
              <a:rPr lang="en-US" altLang="zh-CN" sz="1800" b="1" i="1" dirty="0">
                <a:solidFill>
                  <a:srgbClr val="000000"/>
                </a:solidFill>
              </a:rPr>
              <a:t> </a:t>
            </a:r>
            <a:r>
              <a:rPr lang="en-US" altLang="zh-CN" sz="1600" b="1" dirty="0">
                <a:solidFill>
                  <a:srgbClr val="000000"/>
                </a:solidFill>
              </a:rPr>
              <a:t>something that serves as evidence  </a:t>
            </a:r>
            <a:r>
              <a:rPr lang="zh-CN" altLang="en-US" sz="1600" b="1" dirty="0">
                <a:solidFill>
                  <a:srgbClr val="000000"/>
                </a:solidFill>
              </a:rPr>
              <a:t>证明；证言</a:t>
            </a:r>
            <a:endParaRPr lang="zh-CN" altLang="en-US" sz="1600" b="1" dirty="0">
              <a:solidFill>
                <a:srgbClr val="000000"/>
              </a:solidFill>
            </a:endParaRPr>
          </a:p>
          <a:p>
            <a:pPr marL="342265" indent="-342265" algn="just" eaLnBrk="1" hangingPunct="1">
              <a:spcBef>
                <a:spcPts val="385"/>
              </a:spcBef>
              <a:buFontTx/>
              <a:buChar char="•"/>
            </a:pPr>
            <a:r>
              <a:rPr lang="en-US" altLang="zh-CN" sz="1800" b="1" u="sng" dirty="0">
                <a:solidFill>
                  <a:srgbClr val="000000"/>
                </a:solidFill>
              </a:rPr>
              <a:t>privilege</a:t>
            </a:r>
            <a:r>
              <a:rPr lang="en-US" altLang="zh-CN" sz="1600" b="1" dirty="0">
                <a:solidFill>
                  <a:srgbClr val="000000"/>
                </a:solidFill>
              </a:rPr>
              <a:t>:</a:t>
            </a:r>
            <a:r>
              <a:rPr lang="en-US" altLang="zh-CN" sz="1800" b="1" dirty="0">
                <a:solidFill>
                  <a:srgbClr val="000000"/>
                </a:solidFill>
              </a:rPr>
              <a:t> </a:t>
            </a:r>
            <a:r>
              <a:rPr lang="en-US" altLang="zh-CN" sz="1600" b="1" i="1" dirty="0">
                <a:solidFill>
                  <a:srgbClr val="000000"/>
                </a:solidFill>
              </a:rPr>
              <a:t>n.</a:t>
            </a:r>
            <a:r>
              <a:rPr lang="en-US" altLang="zh-CN" sz="1800" b="1" i="1" dirty="0">
                <a:solidFill>
                  <a:srgbClr val="000000"/>
                </a:solidFill>
              </a:rPr>
              <a:t> </a:t>
            </a:r>
            <a:r>
              <a:rPr lang="en-US" altLang="zh-CN" sz="1600" b="1" dirty="0">
                <a:solidFill>
                  <a:srgbClr val="000000"/>
                </a:solidFill>
              </a:rPr>
              <a:t>a special right, advantage or benefit not enjoyed by all </a:t>
            </a:r>
            <a:r>
              <a:rPr lang="zh-CN" altLang="en-US" sz="1600" b="1" dirty="0">
                <a:solidFill>
                  <a:srgbClr val="000000"/>
                </a:solidFill>
              </a:rPr>
              <a:t>特有的特权、优势或利益</a:t>
            </a:r>
            <a:endParaRPr lang="zh-CN" altLang="en-US" sz="1600" b="1" dirty="0">
              <a:solidFill>
                <a:srgbClr val="000000"/>
              </a:solidFill>
            </a:endParaRPr>
          </a:p>
          <a:p>
            <a:pPr algn="just" eaLnBrk="1" hangingPunct="1">
              <a:spcBef>
                <a:spcPct val="0"/>
              </a:spcBef>
              <a:buFontTx/>
              <a:buNone/>
            </a:pPr>
            <a:endParaRPr lang="zh-CN" altLang="en-US" sz="1800" b="1" dirty="0"/>
          </a:p>
        </p:txBody>
      </p:sp>
      <p:sp>
        <p:nvSpPr>
          <p:cNvPr id="2" name="TextBox 6"/>
          <p:cNvSpPr txBox="1">
            <a:spLocks noChangeArrowheads="1"/>
          </p:cNvSpPr>
          <p:nvPr/>
        </p:nvSpPr>
        <p:spPr bwMode="auto">
          <a:xfrm>
            <a:off x="1787525" y="851437"/>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How to Effectively Sell Exhibit Booths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958975" y="852380"/>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How to Effectively Sell Exhibit Booths</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495300" y="1643781"/>
            <a:ext cx="8239125" cy="778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Read the text and fill in the blanks with the given words and phrases according to the context.</a:t>
            </a:r>
            <a:endParaRPr lang="en-US" altLang="zh-CN" sz="2000" dirty="0">
              <a:solidFill>
                <a:srgbClr val="0070C0"/>
              </a:solidFill>
            </a:endParaRPr>
          </a:p>
        </p:txBody>
      </p:sp>
      <p:sp>
        <p:nvSpPr>
          <p:cNvPr id="4" name="TextBox 6"/>
          <p:cNvSpPr txBox="1">
            <a:spLocks noChangeArrowheads="1"/>
          </p:cNvSpPr>
          <p:nvPr/>
        </p:nvSpPr>
        <p:spPr bwMode="auto">
          <a:xfrm>
            <a:off x="1226147" y="2779793"/>
            <a:ext cx="7134082" cy="1261884"/>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en-US" altLang="zh-CN" b="1" dirty="0">
              <a:solidFill>
                <a:srgbClr val="000000"/>
              </a:solidFill>
              <a:latin typeface="Arial" panose="020B0604020202020204" pitchFamily="34" charset="0"/>
            </a:endParaRPr>
          </a:p>
          <a:p>
            <a:r>
              <a:rPr lang="en-US" altLang="zh-CN" b="1" dirty="0">
                <a:solidFill>
                  <a:srgbClr val="000000"/>
                </a:solidFill>
                <a:latin typeface="Arial" panose="020B0604020202020204" pitchFamily="34" charset="0"/>
              </a:rPr>
              <a:t>1. </a:t>
            </a:r>
            <a:r>
              <a:rPr lang="en-US" altLang="zh-CN" b="1" u="sng" dirty="0">
                <a:solidFill>
                  <a:srgbClr val="000000"/>
                </a:solidFill>
                <a:latin typeface="Arial" panose="020B0604020202020204" pitchFamily="34" charset="0"/>
              </a:rPr>
              <a:t>feedback</a:t>
            </a:r>
            <a:r>
              <a:rPr lang="en-US" altLang="zh-CN" b="1" dirty="0">
                <a:solidFill>
                  <a:srgbClr val="000000"/>
                </a:solidFill>
                <a:latin typeface="Arial" panose="020B0604020202020204" pitchFamily="34" charset="0"/>
              </a:rPr>
              <a:t> </a:t>
            </a:r>
            <a:r>
              <a:rPr lang="en-US" altLang="zh-CN" b="1" dirty="0" smtClean="0">
                <a:solidFill>
                  <a:srgbClr val="000000"/>
                </a:solidFill>
                <a:latin typeface="Arial" panose="020B0604020202020204" pitchFamily="34" charset="0"/>
              </a:rPr>
              <a:t>		</a:t>
            </a:r>
            <a:r>
              <a:rPr lang="en-US" altLang="zh-CN" b="1" dirty="0" smtClean="0">
                <a:solidFill>
                  <a:srgbClr val="000000"/>
                </a:solidFill>
                <a:latin typeface="Arial" panose="020B0604020202020204" pitchFamily="34" charset="0"/>
              </a:rPr>
              <a:t>2</a:t>
            </a:r>
            <a:r>
              <a:rPr lang="en-US" altLang="zh-CN" b="1"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selling points </a:t>
            </a:r>
            <a:r>
              <a:rPr lang="en-US" altLang="zh-CN" b="1" dirty="0" smtClean="0">
                <a:solidFill>
                  <a:srgbClr val="000000"/>
                </a:solidFill>
                <a:latin typeface="Arial" panose="020B0604020202020204" pitchFamily="34" charset="0"/>
              </a:rPr>
              <a:t>	</a:t>
            </a:r>
            <a:r>
              <a:rPr lang="en-US" altLang="zh-CN" b="1" dirty="0" smtClean="0">
                <a:solidFill>
                  <a:srgbClr val="000000"/>
                </a:solidFill>
                <a:latin typeface="Arial" panose="020B0604020202020204" pitchFamily="34" charset="0"/>
              </a:rPr>
              <a:t>3</a:t>
            </a:r>
            <a:r>
              <a:rPr lang="en-US" altLang="zh-CN" b="1"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by participating in </a:t>
            </a:r>
            <a:endParaRPr lang="en-US" altLang="zh-CN" b="1" u="sng" dirty="0">
              <a:solidFill>
                <a:srgbClr val="000000"/>
              </a:solidFill>
              <a:latin typeface="Arial" panose="020B0604020202020204" pitchFamily="34" charset="0"/>
            </a:endParaRPr>
          </a:p>
          <a:p>
            <a:pPr eaLnBrk="1" hangingPunct="1"/>
            <a:r>
              <a:rPr lang="en-US" altLang="zh-CN" b="1" dirty="0">
                <a:solidFill>
                  <a:srgbClr val="000000"/>
                </a:solidFill>
                <a:latin typeface="Arial" panose="020B0604020202020204" pitchFamily="34" charset="0"/>
              </a:rPr>
              <a:t>                        </a:t>
            </a:r>
            <a:endParaRPr lang="en-US" altLang="zh-CN" b="1" dirty="0">
              <a:solidFill>
                <a:srgbClr val="000000"/>
              </a:solidFill>
              <a:latin typeface="Arial" panose="020B0604020202020204" pitchFamily="34" charset="0"/>
            </a:endParaRPr>
          </a:p>
          <a:p>
            <a:r>
              <a:rPr lang="en-US" altLang="zh-CN" b="1" dirty="0">
                <a:solidFill>
                  <a:srgbClr val="000000"/>
                </a:solidFill>
                <a:latin typeface="Arial" panose="020B0604020202020204" pitchFamily="34" charset="0"/>
              </a:rPr>
              <a:t>4. </a:t>
            </a:r>
            <a:r>
              <a:rPr lang="en-US" altLang="zh-CN" b="1" u="sng" dirty="0">
                <a:solidFill>
                  <a:srgbClr val="000000"/>
                </a:solidFill>
                <a:latin typeface="Arial" panose="020B0604020202020204" pitchFamily="34" charset="0"/>
              </a:rPr>
              <a:t>type of booth </a:t>
            </a:r>
            <a:r>
              <a:rPr lang="en-US" altLang="zh-CN" b="1" dirty="0" smtClean="0">
                <a:solidFill>
                  <a:srgbClr val="000000"/>
                </a:solidFill>
                <a:latin typeface="Arial" panose="020B0604020202020204" pitchFamily="34" charset="0"/>
              </a:rPr>
              <a:t>		5</a:t>
            </a:r>
            <a:r>
              <a:rPr lang="en-US" altLang="zh-CN" b="1"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registration forms </a:t>
            </a:r>
            <a:r>
              <a:rPr lang="en-US" altLang="zh-CN" b="1" dirty="0" smtClean="0">
                <a:solidFill>
                  <a:srgbClr val="000000"/>
                </a:solidFill>
                <a:latin typeface="Arial" panose="020B0604020202020204" pitchFamily="34" charset="0"/>
              </a:rPr>
              <a:t>	</a:t>
            </a:r>
            <a:r>
              <a:rPr lang="en-US" altLang="zh-CN" b="1" dirty="0" smtClean="0">
                <a:solidFill>
                  <a:srgbClr val="000000"/>
                </a:solidFill>
                <a:latin typeface="Arial" panose="020B0604020202020204" pitchFamily="34" charset="0"/>
              </a:rPr>
              <a:t>6</a:t>
            </a:r>
            <a:r>
              <a:rPr lang="en-US" altLang="zh-CN" b="1" dirty="0">
                <a:solidFill>
                  <a:srgbClr val="000000"/>
                </a:solidFill>
                <a:latin typeface="Arial" panose="020B0604020202020204" pitchFamily="34" charset="0"/>
              </a:rPr>
              <a:t>. </a:t>
            </a:r>
            <a:r>
              <a:rPr lang="en-US" altLang="zh-CN" b="1" u="sng" dirty="0">
                <a:solidFill>
                  <a:srgbClr val="000000"/>
                </a:solidFill>
                <a:latin typeface="Arial" panose="020B0604020202020204" pitchFamily="34" charset="0"/>
              </a:rPr>
              <a:t>potential </a:t>
            </a:r>
            <a:r>
              <a:rPr lang="en-US" altLang="zh-CN" b="1" u="sng" dirty="0">
                <a:solidFill>
                  <a:srgbClr val="000000"/>
                </a:solidFill>
                <a:latin typeface="Arial" panose="020B0604020202020204" pitchFamily="34" charset="0"/>
              </a:rPr>
              <a:t>customers</a:t>
            </a:r>
            <a:endParaRPr lang="en-US" altLang="zh-CN" b="1" u="sng" dirty="0">
              <a:solidFill>
                <a:srgbClr val="000000"/>
              </a:solidFill>
              <a:latin typeface="Arial" panose="020B0604020202020204" pitchFamily="34" charset="0"/>
            </a:endParaRPr>
          </a:p>
          <a:p>
            <a:endParaRPr lang="en-US" altLang="zh-CN" sz="2000"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How to Effectively Sell Exhibit Booths</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495300" y="1306055"/>
            <a:ext cx="8239125" cy="318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t>	Exhibition organizers sell exhibit booths to companies and organizations to fund the exhibition, while exhibitors buy exhibit booths to attract and meet 1 ___________________or clients.  To effectively sell booths to exhibitors, organizers may find some value in the following suggested ways. </a:t>
            </a:r>
            <a:endParaRPr lang="en-US" altLang="zh-CN" sz="1600" dirty="0"/>
          </a:p>
          <a:p>
            <a:pPr algn="just">
              <a:buNone/>
            </a:pPr>
            <a:r>
              <a:rPr lang="en-US" altLang="zh-CN" sz="1600" dirty="0"/>
              <a:t>	Create a list of prospective exhibitors. Depending on your trade show, identify companies within the industry. Reach out by contacting them through mail or email, since this will allow you to send additional information such as brochures and 2 _________________. Follow up and introduce your trade show, detailing the benefits for them to exhibit. </a:t>
            </a:r>
            <a:endParaRPr lang="en-US" altLang="zh-CN" sz="1600" dirty="0"/>
          </a:p>
          <a:p>
            <a:pPr algn="just">
              <a:buNone/>
            </a:pPr>
            <a:r>
              <a:rPr lang="en-US" altLang="zh-CN" sz="1600" dirty="0"/>
              <a:t>	Gather data from previous shows, including the number of convention attendees, the estimated number of convention attendees visiting each booth, and the number of exhibitors. This data will support your 3 _______________. For example, if the main goal of the prospective exhibitor is to sell products at the show, provide data regarding product sales during the gathering.</a:t>
            </a:r>
            <a:endParaRPr lang="en-US" altLang="zh-CN" sz="1600" dirty="0"/>
          </a:p>
        </p:txBody>
      </p:sp>
      <p:sp>
        <p:nvSpPr>
          <p:cNvPr id="4" name="矩形 3"/>
          <p:cNvSpPr/>
          <p:nvPr/>
        </p:nvSpPr>
        <p:spPr>
          <a:xfrm>
            <a:off x="6537385" y="1578192"/>
            <a:ext cx="1871758"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potential customers</a:t>
            </a:r>
            <a:r>
              <a:rPr lang="en-US" altLang="zh-CN" dirty="0">
                <a:solidFill>
                  <a:srgbClr val="0070C0"/>
                </a:solidFill>
              </a:rPr>
              <a:t> </a:t>
            </a:r>
            <a:endParaRPr lang="zh-CN" altLang="en-US" dirty="0">
              <a:solidFill>
                <a:srgbClr val="0070C0"/>
              </a:solidFill>
            </a:endParaRPr>
          </a:p>
        </p:txBody>
      </p:sp>
      <p:sp>
        <p:nvSpPr>
          <p:cNvPr id="5" name="矩形 4"/>
          <p:cNvSpPr/>
          <p:nvPr/>
        </p:nvSpPr>
        <p:spPr>
          <a:xfrm>
            <a:off x="5557102" y="2843011"/>
            <a:ext cx="1635790"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registration form</a:t>
            </a:r>
            <a:r>
              <a:rPr lang="en-US" altLang="zh-CN" dirty="0">
                <a:solidFill>
                  <a:srgbClr val="0070C0"/>
                </a:solidFill>
              </a:rPr>
              <a:t> </a:t>
            </a:r>
            <a:endParaRPr lang="zh-CN" altLang="en-US" dirty="0">
              <a:solidFill>
                <a:srgbClr val="0070C0"/>
              </a:solidFill>
            </a:endParaRPr>
          </a:p>
        </p:txBody>
      </p:sp>
      <p:sp>
        <p:nvSpPr>
          <p:cNvPr id="6" name="矩形 5"/>
          <p:cNvSpPr/>
          <p:nvPr/>
        </p:nvSpPr>
        <p:spPr>
          <a:xfrm>
            <a:off x="3075179" y="3847235"/>
            <a:ext cx="1404621" cy="23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selling point</a:t>
            </a:r>
            <a:endParaRPr lang="zh-CN" altLang="en-US"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p:cNvSpPr txBox="1">
            <a:spLocks noChangeArrowheads="1"/>
          </p:cNvSpPr>
          <p:nvPr/>
        </p:nvSpPr>
        <p:spPr bwMode="auto">
          <a:xfrm>
            <a:off x="1237175" y="711607"/>
            <a:ext cx="6858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How to Effectively Sell Exhibit Booths</a:t>
            </a:r>
            <a:endParaRPr lang="zh-CN" altLang="en-US" sz="2000" b="1" dirty="0">
              <a:solidFill>
                <a:srgbClr val="0070C0"/>
              </a:solidFill>
              <a:latin typeface="Arial" panose="020B0604020202020204" pitchFamily="34" charset="0"/>
            </a:endParaRPr>
          </a:p>
        </p:txBody>
      </p:sp>
      <p:sp>
        <p:nvSpPr>
          <p:cNvPr id="3" name="内容占位符 2"/>
          <p:cNvSpPr/>
          <p:nvPr/>
        </p:nvSpPr>
        <p:spPr bwMode="auto">
          <a:xfrm>
            <a:off x="495300" y="1306055"/>
            <a:ext cx="8239125" cy="318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None/>
            </a:pPr>
            <a:r>
              <a:rPr lang="en-US" altLang="zh-CN" sz="1600" dirty="0"/>
              <a:t>	Compile testimonials from past exhibitors. Positive 4 _______________from previous exhibitors will give credibility and popularity to your show. Testimonials display the success others have attained 5 _______________your event.</a:t>
            </a:r>
            <a:endParaRPr lang="en-US" altLang="zh-CN" sz="1600" dirty="0"/>
          </a:p>
          <a:p>
            <a:pPr algn="just">
              <a:buNone/>
            </a:pPr>
            <a:r>
              <a:rPr lang="en-US" altLang="zh-CN" sz="1600" dirty="0"/>
              <a:t>	Provide details about special exhibitor privileges depending on the 6 _____________ taken. Many companies may want space for particular large exhibitions, and you should show how your show could meet this need. You might have an online service to represent these booths, or provide media exposure to them.</a:t>
            </a:r>
            <a:endParaRPr lang="en-US" altLang="zh-CN" sz="1600" dirty="0"/>
          </a:p>
        </p:txBody>
      </p:sp>
      <p:sp>
        <p:nvSpPr>
          <p:cNvPr id="4" name="矩形 3"/>
          <p:cNvSpPr/>
          <p:nvPr/>
        </p:nvSpPr>
        <p:spPr>
          <a:xfrm>
            <a:off x="6001556" y="1335209"/>
            <a:ext cx="1028257"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ea typeface="宋体" panose="02010600030101010101" pitchFamily="2" charset="-122"/>
              </a:rPr>
              <a:t>feedback</a:t>
            </a:r>
            <a:endParaRPr lang="zh-CN" altLang="en-US" dirty="0">
              <a:solidFill>
                <a:srgbClr val="0070C0"/>
              </a:solidFill>
            </a:endParaRPr>
          </a:p>
        </p:txBody>
      </p:sp>
      <p:sp>
        <p:nvSpPr>
          <p:cNvPr id="5" name="矩形 4"/>
          <p:cNvSpPr/>
          <p:nvPr/>
        </p:nvSpPr>
        <p:spPr>
          <a:xfrm>
            <a:off x="1927813" y="1818951"/>
            <a:ext cx="1467700" cy="2131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by participating</a:t>
            </a:r>
            <a:endParaRPr lang="zh-CN" altLang="en-US" dirty="0">
              <a:solidFill>
                <a:srgbClr val="0070C0"/>
              </a:solidFill>
            </a:endParaRPr>
          </a:p>
        </p:txBody>
      </p:sp>
      <p:sp>
        <p:nvSpPr>
          <p:cNvPr id="6" name="矩形 5"/>
          <p:cNvSpPr/>
          <p:nvPr/>
        </p:nvSpPr>
        <p:spPr>
          <a:xfrm>
            <a:off x="7315199" y="2096147"/>
            <a:ext cx="1339568" cy="2326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rgbClr val="0070C0"/>
                </a:solidFill>
                <a:latin typeface="Calibri" panose="020F0502020204030204" pitchFamily="34" charset="0"/>
              </a:rPr>
              <a:t>type of booth</a:t>
            </a:r>
            <a:endParaRPr lang="zh-CN" altLang="en-US"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p:nvPr/>
        </p:nvSpPr>
        <p:spPr bwMode="auto">
          <a:xfrm>
            <a:off x="685800" y="1376771"/>
            <a:ext cx="7048786" cy="5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text again and answer the following questions.</a:t>
            </a:r>
            <a:endParaRPr lang="en-US" altLang="zh-CN" sz="2000" dirty="0">
              <a:solidFill>
                <a:srgbClr val="0070C0"/>
              </a:solidFill>
            </a:endParaRPr>
          </a:p>
        </p:txBody>
      </p:sp>
      <p:sp>
        <p:nvSpPr>
          <p:cNvPr id="3" name="TextBox 6"/>
          <p:cNvSpPr txBox="1">
            <a:spLocks noChangeArrowheads="1"/>
          </p:cNvSpPr>
          <p:nvPr/>
        </p:nvSpPr>
        <p:spPr bwMode="auto">
          <a:xfrm>
            <a:off x="447675" y="1892300"/>
            <a:ext cx="8562682" cy="3139321"/>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lgn="just"/>
            <a:r>
              <a:rPr lang="en-US" altLang="zh-CN" sz="1800" dirty="0">
                <a:solidFill>
                  <a:srgbClr val="000000"/>
                </a:solidFill>
                <a:latin typeface="Arial" panose="020B0604020202020204" pitchFamily="34" charset="0"/>
              </a:rPr>
              <a:t>1. How should the prospective exhibitors be contacted? Why?</a:t>
            </a:r>
            <a:endParaRPr lang="zh-CN" altLang="zh-CN" sz="1800"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They should be contacted through mail, because by this way you can send </a:t>
            </a:r>
            <a:endParaRPr lang="en-US" altLang="zh-CN" sz="1800" u="sng" dirty="0">
              <a:solidFill>
                <a:srgbClr val="000000"/>
              </a:solidFill>
              <a:latin typeface="Arial" panose="020B0604020202020204" pitchFamily="34" charset="0"/>
            </a:endParaRPr>
          </a:p>
          <a:p>
            <a:pPr marL="0" indent="0"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additional information such as brochures and registration forms.</a:t>
            </a:r>
            <a:endParaRPr lang="zh-CN" altLang="zh-CN" sz="1800" u="sng" dirty="0">
              <a:solidFill>
                <a:srgbClr val="000000"/>
              </a:solidFill>
              <a:latin typeface="Arial" panose="020B0604020202020204" pitchFamily="34" charset="0"/>
            </a:endParaRPr>
          </a:p>
          <a:p>
            <a:pPr marL="0" indent="0" algn="just"/>
            <a:endParaRPr lang="en-US" altLang="zh-CN" sz="1800" dirty="0">
              <a:solidFill>
                <a:srgbClr val="000000"/>
              </a:solidFill>
              <a:latin typeface="Arial" panose="020B0604020202020204" pitchFamily="34" charset="0"/>
            </a:endParaRPr>
          </a:p>
          <a:p>
            <a:pPr algn="just"/>
            <a:r>
              <a:rPr lang="en-US" altLang="zh-CN" sz="1800" dirty="0">
                <a:solidFill>
                  <a:srgbClr val="000000"/>
                </a:solidFill>
                <a:latin typeface="Arial" panose="020B0604020202020204" pitchFamily="34" charset="0"/>
              </a:rPr>
              <a:t>2. What data should be gathered from previous shows?</a:t>
            </a:r>
            <a:endParaRPr lang="zh-CN" altLang="zh-CN" sz="1800" dirty="0">
              <a:solidFill>
                <a:srgbClr val="000000"/>
              </a:solidFill>
              <a:latin typeface="Arial" panose="020B0604020202020204" pitchFamily="34" charset="0"/>
            </a:endParaRPr>
          </a:p>
          <a:p>
            <a:pPr lvl="0"/>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The number of convention attendees, the estimated number of convention </a:t>
            </a:r>
            <a:endParaRPr lang="en-US" altLang="zh-CN" sz="1800" u="sng" dirty="0">
              <a:solidFill>
                <a:srgbClr val="000000"/>
              </a:solidFill>
              <a:latin typeface="Arial" panose="020B0604020202020204" pitchFamily="34" charset="0"/>
            </a:endParaRPr>
          </a:p>
          <a:p>
            <a:pPr lvl="0"/>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attendees visiting each booth, and the number of exhibitors, etc.</a:t>
            </a:r>
            <a:endParaRPr lang="zh-CN" altLang="zh-CN" sz="1800" u="sng" dirty="0">
              <a:solidFill>
                <a:srgbClr val="000000"/>
              </a:solidFill>
              <a:latin typeface="Arial" panose="020B0604020202020204" pitchFamily="34" charset="0"/>
            </a:endParaRPr>
          </a:p>
          <a:p>
            <a:pPr marL="358775" indent="-358775" algn="just"/>
            <a:endParaRPr lang="en-US" altLang="zh-CN" sz="1800" u="sng" dirty="0">
              <a:solidFill>
                <a:srgbClr val="000000"/>
              </a:solidFill>
              <a:latin typeface="Arial" panose="020B0604020202020204" pitchFamily="34" charset="0"/>
            </a:endParaRPr>
          </a:p>
          <a:p>
            <a:pPr marL="358775" indent="-358775" algn="just"/>
            <a:r>
              <a:rPr lang="en-US" altLang="zh-CN" sz="1800" dirty="0">
                <a:solidFill>
                  <a:srgbClr val="000000"/>
                </a:solidFill>
                <a:latin typeface="Arial" panose="020B0604020202020204" pitchFamily="34" charset="0"/>
              </a:rPr>
              <a:t>3. Why are testimonials from past exhibitors so important?</a:t>
            </a:r>
            <a:endParaRPr lang="en-US" altLang="zh-CN" sz="1800" dirty="0">
              <a:solidFill>
                <a:srgbClr val="000000"/>
              </a:solidFill>
              <a:latin typeface="Arial" panose="020B0604020202020204" pitchFamily="34" charset="0"/>
            </a:endParaRPr>
          </a:p>
          <a:p>
            <a:pPr marL="358775" indent="-358775"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Because positive testimonials or feedback will give credibility and popularity to  </a:t>
            </a:r>
            <a:endParaRPr lang="en-US" altLang="zh-CN" sz="1800" u="sng" dirty="0">
              <a:solidFill>
                <a:srgbClr val="000000"/>
              </a:solidFill>
              <a:latin typeface="Arial" panose="020B0604020202020204" pitchFamily="34" charset="0"/>
            </a:endParaRPr>
          </a:p>
          <a:p>
            <a:pPr marL="358775" indent="-358775" algn="just"/>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your show and can display other participants’ success attained in your event. </a:t>
            </a:r>
            <a:endParaRPr lang="en-US" altLang="zh-CN" sz="1800" dirty="0">
              <a:solidFill>
                <a:srgbClr val="000000"/>
              </a:solidFill>
              <a:latin typeface="Arial" panose="020B0604020202020204" pitchFamily="34" charset="0"/>
            </a:endParaRPr>
          </a:p>
        </p:txBody>
      </p:sp>
      <p:sp>
        <p:nvSpPr>
          <p:cNvPr id="2" name="TextBox 6"/>
          <p:cNvSpPr txBox="1">
            <a:spLocks noChangeArrowheads="1"/>
          </p:cNvSpPr>
          <p:nvPr/>
        </p:nvSpPr>
        <p:spPr bwMode="auto">
          <a:xfrm>
            <a:off x="1901825" y="819674"/>
            <a:ext cx="670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2   How to Effectively Sell Exhibit Booths?</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1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1000"/>
                                        <p:tgtEl>
                                          <p:spTgt spid="3">
                                            <p:txEl>
                                              <p:pRg st="5" end="5"/>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fade">
                                      <p:cBhvr>
                                        <p:cTn id="18" dur="1000"/>
                                        <p:tgtEl>
                                          <p:spTgt spid="3">
                                            <p:txEl>
                                              <p:pRg st="6" end="6"/>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animEffect transition="in" filter="fade">
                                      <p:cBhvr>
                                        <p:cTn id="23" dur="1000"/>
                                        <p:tgtEl>
                                          <p:spTgt spid="3">
                                            <p:txEl>
                                              <p:pRg st="9" end="9"/>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10" end="10"/>
                                            </p:txEl>
                                          </p:spTgt>
                                        </p:tgtEl>
                                        <p:attrNameLst>
                                          <p:attrName>style.visibility</p:attrName>
                                        </p:attrNameLst>
                                      </p:cBhvr>
                                      <p:to>
                                        <p:strVal val="visible"/>
                                      </p:to>
                                    </p:set>
                                    <p:animEffect transition="in" filter="fade">
                                      <p:cBhvr>
                                        <p:cTn id="26"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p:nvPr/>
        </p:nvSpPr>
        <p:spPr>
          <a:xfrm>
            <a:off x="731721" y="1136148"/>
            <a:ext cx="7868084" cy="3842053"/>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60325" indent="269875" algn="just">
              <a:lnSpc>
                <a:spcPct val="80000"/>
              </a:lnSpc>
              <a:buFont typeface="Arial" panose="020B0604020202020204" pitchFamily="34" charset="0"/>
              <a:buNone/>
            </a:pPr>
            <a:r>
              <a:rPr lang="en-US" altLang="zh-CN" sz="1800" b="1" dirty="0"/>
              <a:t>A booth application form is a form to be filled in by an exhibitor when applying for an exhibit booth at the exhibition venue. </a:t>
            </a:r>
            <a:endParaRPr lang="en-US" altLang="zh-CN" sz="1800" dirty="0"/>
          </a:p>
          <a:p>
            <a:pPr marL="60325" indent="269875" algn="just">
              <a:lnSpc>
                <a:spcPct val="80000"/>
              </a:lnSpc>
              <a:spcBef>
                <a:spcPts val="1200"/>
              </a:spcBef>
              <a:buFont typeface="Arial" panose="020B0604020202020204" pitchFamily="34" charset="0"/>
              <a:buNone/>
            </a:pPr>
            <a:r>
              <a:rPr lang="en-US" altLang="zh-CN" sz="1800" dirty="0"/>
              <a:t>It generally includes the following key elements:</a:t>
            </a:r>
            <a:endParaRPr lang="en-US" altLang="zh-CN" sz="1800" dirty="0"/>
          </a:p>
          <a:p>
            <a:pPr marL="60325" indent="269875" algn="just">
              <a:lnSpc>
                <a:spcPct val="80000"/>
              </a:lnSpc>
            </a:pPr>
            <a:r>
              <a:rPr lang="en-US" altLang="zh-CN" sz="1800" dirty="0"/>
              <a:t>title of exhibition</a:t>
            </a:r>
            <a:endParaRPr lang="en-US" altLang="zh-CN" sz="1800" dirty="0"/>
          </a:p>
          <a:p>
            <a:pPr marL="60325" indent="269875" algn="just">
              <a:lnSpc>
                <a:spcPct val="80000"/>
              </a:lnSpc>
            </a:pPr>
            <a:r>
              <a:rPr lang="en-US" altLang="zh-CN" sz="1800" dirty="0"/>
              <a:t>exhibition details (date, venue, official website, email, tel., fax, etc.) </a:t>
            </a:r>
            <a:endParaRPr lang="en-US" altLang="zh-CN" sz="1800" dirty="0"/>
          </a:p>
          <a:p>
            <a:pPr marL="60325" indent="269875" algn="just">
              <a:lnSpc>
                <a:spcPct val="80000"/>
              </a:lnSpc>
            </a:pPr>
            <a:r>
              <a:rPr lang="en-US" altLang="zh-CN" sz="1800" dirty="0"/>
              <a:t>exhibitor information </a:t>
            </a:r>
            <a:endParaRPr lang="en-US" altLang="zh-CN" sz="1800" dirty="0"/>
          </a:p>
          <a:p>
            <a:pPr marL="60325" indent="269875" algn="just">
              <a:lnSpc>
                <a:spcPct val="80000"/>
              </a:lnSpc>
            </a:pPr>
            <a:r>
              <a:rPr lang="en-US" altLang="zh-CN" sz="1800" dirty="0"/>
              <a:t>product categories/exhibits</a:t>
            </a:r>
            <a:endParaRPr lang="en-US" altLang="zh-CN" sz="1800" dirty="0"/>
          </a:p>
          <a:p>
            <a:pPr marL="60325" indent="269875" algn="just">
              <a:lnSpc>
                <a:spcPct val="80000"/>
              </a:lnSpc>
            </a:pPr>
            <a:r>
              <a:rPr lang="en-US" altLang="zh-CN" sz="1800" dirty="0"/>
              <a:t>options of participation</a:t>
            </a:r>
            <a:endParaRPr lang="en-US" altLang="zh-CN" sz="1800" dirty="0"/>
          </a:p>
          <a:p>
            <a:pPr marL="60325" indent="269875" algn="just">
              <a:lnSpc>
                <a:spcPct val="80000"/>
              </a:lnSpc>
            </a:pPr>
            <a:r>
              <a:rPr lang="en-US" altLang="zh-CN" sz="1800" dirty="0"/>
              <a:t>booth fee/booth space costs </a:t>
            </a:r>
            <a:endParaRPr lang="en-US" altLang="zh-CN" sz="1800" dirty="0"/>
          </a:p>
          <a:p>
            <a:pPr marL="60325" indent="269875" algn="just">
              <a:lnSpc>
                <a:spcPct val="80000"/>
              </a:lnSpc>
            </a:pPr>
            <a:r>
              <a:rPr lang="en-US" altLang="zh-CN" sz="1800" dirty="0"/>
              <a:t>terms of payment/payment method</a:t>
            </a:r>
            <a:endParaRPr lang="en-US" altLang="zh-CN" sz="1800" dirty="0"/>
          </a:p>
          <a:p>
            <a:pPr marL="60325" indent="269875" algn="just">
              <a:lnSpc>
                <a:spcPct val="80000"/>
              </a:lnSpc>
            </a:pPr>
            <a:r>
              <a:rPr lang="en-US" altLang="zh-CN" sz="1800"/>
              <a:t>confirmation </a:t>
            </a:r>
            <a:r>
              <a:rPr lang="en-US" altLang="zh-CN" sz="1800" dirty="0"/>
              <a:t>(date, company signature and stamp/seal)</a:t>
            </a:r>
            <a:endParaRPr lang="zh-CN" altLang="zh-CN" sz="1800"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extLst>
              <a:ext uri="{28A0092B-C50C-407E-A947-70E740481C1C}">
                <a14:useLocalDpi xmlns:a14="http://schemas.microsoft.com/office/drawing/2010/main" val="0"/>
              </a:ext>
            </a:extLst>
          </a:blip>
          <a:srcRect r="-1165" b="2038"/>
          <a:stretch>
            <a:fillRect/>
          </a:stretch>
        </p:blipFill>
        <p:spPr>
          <a:xfrm>
            <a:off x="1162050" y="669138"/>
            <a:ext cx="3459192" cy="4302852"/>
          </a:xfrm>
          <a:prstGeom prst="rect">
            <a:avLst/>
          </a:prstGeom>
        </p:spPr>
      </p:pic>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8880" y="669138"/>
            <a:ext cx="3664929" cy="4302852"/>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2"/>
          <p:cNvSpPr/>
          <p:nvPr/>
        </p:nvSpPr>
        <p:spPr bwMode="auto">
          <a:xfrm>
            <a:off x="1092200" y="1720071"/>
            <a:ext cx="7118349" cy="1104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Search the Internet for China Hi-Tech Fair and design a booth application form. Pay attention to the key elements listed in the form given above. </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676274" y="1781799"/>
            <a:ext cx="7791451" cy="2199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Chris Davis:</a:t>
            </a:r>
            <a:endParaRPr lang="en-US" altLang="zh-CN" sz="2000" u="sng" dirty="0">
              <a:latin typeface="Arial" panose="020B0604020202020204" pitchFamily="34" charset="0"/>
            </a:endParaRPr>
          </a:p>
          <a:p>
            <a:pPr marL="88900" indent="-88900">
              <a:buFont typeface="Arial" panose="020B0604020202020204" pitchFamily="34" charset="0"/>
              <a:buNone/>
            </a:pPr>
            <a:r>
              <a:rPr lang="en-US" altLang="zh-CN" sz="2000" dirty="0">
                <a:latin typeface="Arial" panose="020B0604020202020204" pitchFamily="34" charset="0"/>
              </a:rPr>
              <a:t> </a:t>
            </a:r>
            <a:r>
              <a:rPr lang="en-US" altLang="zh-CN" sz="2000" dirty="0"/>
              <a:t> the Sales Manager of </a:t>
            </a:r>
            <a:r>
              <a:rPr lang="en-US" altLang="zh-CN" sz="2000" dirty="0" err="1"/>
              <a:t>Saidel</a:t>
            </a:r>
            <a:r>
              <a:rPr lang="en-US" altLang="zh-CN" sz="2000" dirty="0"/>
              <a:t>  Exhibition Co., Ltd., a famous  international convention and exhibition company</a:t>
            </a:r>
            <a:endParaRPr lang="en-US" altLang="zh-CN" sz="2000" dirty="0"/>
          </a:p>
          <a:p>
            <a:pPr>
              <a:buFont typeface="Arial" panose="020B0604020202020204" pitchFamily="34" charset="0"/>
              <a:buNone/>
            </a:pPr>
            <a:endParaRPr lang="en-US" altLang="zh-CN" sz="2000" dirty="0"/>
          </a:p>
          <a:p>
            <a:pPr>
              <a:buFont typeface="Arial" panose="020B0604020202020204" pitchFamily="34" charset="0"/>
              <a:buNone/>
            </a:pPr>
            <a:r>
              <a:rPr lang="en-US" altLang="zh-CN" sz="2000" dirty="0">
                <a:latin typeface="Arial" panose="020B0604020202020204" pitchFamily="34" charset="0"/>
              </a:rPr>
              <a:t> </a:t>
            </a:r>
            <a:r>
              <a:rPr lang="en-US" altLang="zh-CN" sz="2000" u="sng" dirty="0">
                <a:latin typeface="Arial" panose="020B0604020202020204" pitchFamily="34" charset="0"/>
              </a:rPr>
              <a:t>Kate Wen:</a:t>
            </a:r>
            <a:endParaRPr lang="en-US" altLang="zh-CN" sz="2000" u="sng" dirty="0">
              <a:latin typeface="Arial" panose="020B0604020202020204" pitchFamily="34" charset="0"/>
            </a:endParaRPr>
          </a:p>
          <a:p>
            <a:pPr eaLnBrk="1" hangingPunct="1">
              <a:buFont typeface="Arial" panose="020B0604020202020204" pitchFamily="34" charset="0"/>
              <a:buNone/>
            </a:pPr>
            <a:r>
              <a:rPr lang="en-US" altLang="zh-CN" sz="2000" dirty="0"/>
              <a:t> the Marketing Manager of Youth Code Gifts and Souvenirs Co., Ltd.</a:t>
            </a:r>
            <a:endParaRPr lang="zh-CN" altLang="en-US" sz="2000" dirty="0"/>
          </a:p>
        </p:txBody>
      </p:sp>
      <p:sp>
        <p:nvSpPr>
          <p:cNvPr id="6" name="内容占位符 4"/>
          <p:cNvSpPr/>
          <p:nvPr/>
        </p:nvSpPr>
        <p:spPr bwMode="auto">
          <a:xfrm>
            <a:off x="1321666" y="395288"/>
            <a:ext cx="7146059"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dirty="0">
                <a:solidFill>
                  <a:srgbClr val="996600"/>
                </a:solidFill>
                <a:latin typeface="Arial" panose="020B0604020202020204" pitchFamily="34" charset="0"/>
              </a:rPr>
              <a:t>Inviting a VIP exhibitor to an exhibition</a:t>
            </a:r>
            <a:endParaRPr lang="en-US" altLang="zh-CN" sz="24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1276350" y="420599"/>
            <a:ext cx="7146059"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dirty="0">
                <a:solidFill>
                  <a:srgbClr val="996600"/>
                </a:solidFill>
                <a:latin typeface="Arial" panose="020B0604020202020204" pitchFamily="34" charset="0"/>
              </a:rPr>
              <a:t>Inviting a VIP exhibitor to an exhibition</a:t>
            </a:r>
            <a:endParaRPr lang="en-US" altLang="zh-CN" sz="24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
        <p:nvSpPr>
          <p:cNvPr id="3" name="内容占位符 2"/>
          <p:cNvSpPr/>
          <p:nvPr/>
        </p:nvSpPr>
        <p:spPr bwMode="auto">
          <a:xfrm>
            <a:off x="635601" y="1785065"/>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a:p>
            <a:pPr>
              <a:buFont typeface="Arial" panose="020B0604020202020204" pitchFamily="34" charset="0"/>
              <a:buNone/>
            </a:pPr>
            <a:endParaRPr lang="en-US" altLang="zh-CN" sz="1800" dirty="0">
              <a:latin typeface="Arial" panose="020B0604020202020204" pitchFamily="34" charset="0"/>
            </a:endParaRPr>
          </a:p>
        </p:txBody>
      </p:sp>
      <p:pic>
        <p:nvPicPr>
          <p:cNvPr id="7" name="Unit 3 Part 1">
            <a:hlinkClick r:id="" action="ppaction://media"/>
          </p:cNvPr>
          <p:cNvPicPr preferRelativeResize="0"/>
          <p:nvPr>
            <a:videoFile r:link="rId1"/>
            <p:extLst>
              <p:ext uri="{DAA4B4D4-6D71-4841-9C94-3DE7FCFB9230}">
                <p14:media xmlns:p14="http://schemas.microsoft.com/office/powerpoint/2010/main" r:embed="rId2"/>
              </p:ext>
            </p:extLst>
          </p:nvPr>
        </p:nvPicPr>
        <p:blipFill>
          <a:blip r:embed="rId3"/>
          <a:stretch>
            <a:fillRect/>
          </a:stretch>
        </p:blipFill>
        <p:spPr>
          <a:xfrm>
            <a:off x="3042000" y="3447737"/>
            <a:ext cx="3060000" cy="360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16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4"/>
          <p:cNvSpPr/>
          <p:nvPr/>
        </p:nvSpPr>
        <p:spPr bwMode="auto">
          <a:xfrm>
            <a:off x="1321666" y="395288"/>
            <a:ext cx="7146059"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dirty="0">
                <a:solidFill>
                  <a:srgbClr val="996600"/>
                </a:solidFill>
                <a:latin typeface="Arial" panose="020B0604020202020204" pitchFamily="34" charset="0"/>
              </a:rPr>
              <a:t>Inviting a VIP exhibitor to an exhibition</a:t>
            </a:r>
            <a:endParaRPr lang="en-US" altLang="zh-CN" sz="24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
        <p:nvSpPr>
          <p:cNvPr id="5" name="内容占位符 4"/>
          <p:cNvSpPr/>
          <p:nvPr/>
        </p:nvSpPr>
        <p:spPr bwMode="auto">
          <a:xfrm>
            <a:off x="676275" y="1890395"/>
            <a:ext cx="7791450"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Kate: </a:t>
            </a:r>
            <a:r>
              <a:rPr lang="en-US" altLang="zh-CN" sz="1600" dirty="0">
                <a:latin typeface="Arial" panose="020B0604020202020204" pitchFamily="34" charset="0"/>
              </a:rPr>
              <a:t>Good morning, Kate speaking.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Morning, Kate. It’s me, Chris.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Kate:</a:t>
            </a:r>
            <a:r>
              <a:rPr lang="en-US" altLang="zh-CN" sz="1600" dirty="0">
                <a:latin typeface="Arial" panose="020B0604020202020204" pitchFamily="34" charset="0"/>
              </a:rPr>
              <a:t> Oh, Chris. How is everything going?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Pretty well, thank you. I’m calling to invite you to our annual exhibition to be held this autumn. You are one of our VIP exhibitors, so you’re warmly welcomed to participate as usual.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Kate: </a:t>
            </a:r>
            <a:r>
              <a:rPr lang="en-US" altLang="zh-CN" sz="1600" dirty="0">
                <a:latin typeface="Arial" panose="020B0604020202020204" pitchFamily="34" charset="0"/>
              </a:rPr>
              <a:t>Thank you so much for inviting us. We’d love to. But since we are one of your VIP exhibitors, </a:t>
            </a:r>
            <a:r>
              <a:rPr lang="en-US" altLang="zh-CN" sz="1600" u="sng" dirty="0">
                <a:latin typeface="Arial" panose="020B0604020202020204" pitchFamily="34" charset="0"/>
              </a:rPr>
              <a:t>I was wondering if you could give us some discount on the booth price</a:t>
            </a:r>
            <a:r>
              <a:rPr lang="en-US" altLang="zh-CN" sz="1600" dirty="0">
                <a:latin typeface="Arial" panose="020B0604020202020204" pitchFamily="34" charset="0"/>
              </a:rPr>
              <a:t>.</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4"/>
          <p:cNvSpPr/>
          <p:nvPr/>
        </p:nvSpPr>
        <p:spPr bwMode="auto">
          <a:xfrm>
            <a:off x="1321666" y="395288"/>
            <a:ext cx="7146059"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dirty="0">
                <a:solidFill>
                  <a:srgbClr val="996600"/>
                </a:solidFill>
                <a:latin typeface="Arial" panose="020B0604020202020204" pitchFamily="34" charset="0"/>
              </a:rPr>
              <a:t>Inviting a VIP exhibitor to an exhibition</a:t>
            </a:r>
            <a:endParaRPr lang="en-US" altLang="zh-CN" sz="24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
        <p:nvSpPr>
          <p:cNvPr id="5" name="内容占位符 4"/>
          <p:cNvSpPr/>
          <p:nvPr/>
        </p:nvSpPr>
        <p:spPr bwMode="auto">
          <a:xfrm>
            <a:off x="676275" y="1890395"/>
            <a:ext cx="7791450"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About that... ah... generally, we don’t do that. But, </a:t>
            </a:r>
            <a:r>
              <a:rPr lang="en-US" altLang="zh-CN" sz="1600" u="sng" dirty="0">
                <a:latin typeface="Arial" panose="020B0604020202020204" pitchFamily="34" charset="0"/>
              </a:rPr>
              <a:t>considering our preceding successful cooperation and our further cooperation in the future</a:t>
            </a:r>
            <a:r>
              <a:rPr lang="en-US" altLang="zh-CN" sz="1600" dirty="0">
                <a:latin typeface="Arial" panose="020B0604020202020204" pitchFamily="34" charset="0"/>
              </a:rPr>
              <a:t>, I’ll give you a 3% discount.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Kate:</a:t>
            </a:r>
            <a:r>
              <a:rPr lang="en-US" altLang="zh-CN" sz="1600" dirty="0">
                <a:latin typeface="Arial" panose="020B0604020202020204" pitchFamily="34" charset="0"/>
              </a:rPr>
              <a:t> Great. Thanks.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You’re welcome. Then, we are going to </a:t>
            </a:r>
            <a:r>
              <a:rPr lang="en-US" altLang="zh-CN" sz="1600" u="sng" dirty="0">
                <a:latin typeface="Arial" panose="020B0604020202020204" pitchFamily="34" charset="0"/>
              </a:rPr>
              <a:t>prepare a guest card for you</a:t>
            </a:r>
            <a:r>
              <a:rPr lang="en-US" altLang="zh-CN" sz="1600" dirty="0">
                <a:latin typeface="Arial" panose="020B0604020202020204" pitchFamily="34" charset="0"/>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Kate:</a:t>
            </a:r>
            <a:r>
              <a:rPr lang="en-US" altLang="zh-CN" sz="1600" dirty="0">
                <a:latin typeface="Arial" panose="020B0604020202020204" pitchFamily="34" charset="0"/>
              </a:rPr>
              <a:t> That’s kind of you.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And you need to </a:t>
            </a:r>
            <a:r>
              <a:rPr lang="en-US" altLang="zh-CN" sz="1600" u="sng" dirty="0">
                <a:latin typeface="Arial" panose="020B0604020202020204" pitchFamily="34" charset="0"/>
              </a:rPr>
              <a:t>fill in the registration form with your official stamp</a:t>
            </a:r>
            <a:r>
              <a:rPr lang="en-US" altLang="zh-CN" sz="1600" dirty="0">
                <a:latin typeface="Arial" panose="020B0604020202020204" pitchFamily="34" charset="0"/>
              </a:rPr>
              <a:t> and send it to the organizing committee by mail or by fax. As for detailed information, please search our website.</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内容占位符 4"/>
          <p:cNvSpPr/>
          <p:nvPr/>
        </p:nvSpPr>
        <p:spPr bwMode="auto">
          <a:xfrm>
            <a:off x="1321666" y="395288"/>
            <a:ext cx="7146059"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dirty="0">
                <a:solidFill>
                  <a:srgbClr val="996600"/>
                </a:solidFill>
                <a:latin typeface="Arial" panose="020B0604020202020204" pitchFamily="34" charset="0"/>
              </a:rPr>
              <a:t>Inviting a VIP exhibitor to an exhibition</a:t>
            </a:r>
            <a:endParaRPr lang="en-US" altLang="zh-CN" sz="24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
        <p:nvSpPr>
          <p:cNvPr id="5" name="内容占位符 4"/>
          <p:cNvSpPr/>
          <p:nvPr/>
        </p:nvSpPr>
        <p:spPr bwMode="auto">
          <a:xfrm>
            <a:off x="676275" y="1890395"/>
            <a:ext cx="7791450"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Kate: </a:t>
            </a:r>
            <a:r>
              <a:rPr lang="en-US" altLang="zh-CN" sz="1600" dirty="0">
                <a:latin typeface="Arial" panose="020B0604020202020204" pitchFamily="34" charset="0"/>
              </a:rPr>
              <a:t>Good. I will. By the way, what’s your fax number again?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It’s 23456789.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Kate: </a:t>
            </a:r>
            <a:r>
              <a:rPr lang="en-US" altLang="zh-CN" sz="1600" dirty="0">
                <a:latin typeface="Arial" panose="020B0604020202020204" pitchFamily="34" charset="0"/>
              </a:rPr>
              <a:t>23456789. OK, I got it. Thank you. We will send you the registration form as soon as it is ready.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Sure. After receiving your form, we’ll help </a:t>
            </a:r>
            <a:r>
              <a:rPr lang="en-US" altLang="zh-CN" sz="1600" u="sng" dirty="0">
                <a:latin typeface="Arial" panose="020B0604020202020204" pitchFamily="34" charset="0"/>
              </a:rPr>
              <a:t>reserve the booth for you</a:t>
            </a:r>
            <a:r>
              <a:rPr lang="en-US" altLang="zh-CN" sz="1600" dirty="0">
                <a:latin typeface="Arial" panose="020B0604020202020204" pitchFamily="34" charset="0"/>
              </a:rPr>
              <a:t>.</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Kate: </a:t>
            </a:r>
            <a:r>
              <a:rPr lang="en-US" altLang="zh-CN" sz="1600" dirty="0">
                <a:latin typeface="Arial" panose="020B0604020202020204" pitchFamily="34" charset="0"/>
              </a:rPr>
              <a:t>Good. You are so considerate.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Thank you. See you then.</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p:nvPr/>
        </p:nvSpPr>
        <p:spPr bwMode="auto">
          <a:xfrm>
            <a:off x="637200" y="178560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
        <p:nvSpPr>
          <p:cNvPr id="4" name="内容占位符 4"/>
          <p:cNvSpPr/>
          <p:nvPr/>
        </p:nvSpPr>
        <p:spPr bwMode="auto">
          <a:xfrm>
            <a:off x="676274" y="1689100"/>
            <a:ext cx="8044214" cy="2494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endParaRPr lang="en-US" altLang="zh-CN" sz="900" dirty="0">
              <a:latin typeface="Arial" panose="020B0604020202020204" pitchFamily="34" charset="0"/>
            </a:endParaRPr>
          </a:p>
          <a:p>
            <a:pPr eaLnBrk="1" hangingPunct="1">
              <a:buFontTx/>
              <a:buAutoNum type="arabicPeriod"/>
            </a:pPr>
            <a:r>
              <a:rPr lang="en-US" altLang="zh-CN" sz="1800" dirty="0">
                <a:latin typeface="Arial" panose="020B0604020202020204" pitchFamily="34" charset="0"/>
              </a:rPr>
              <a:t>I was wondering if you could give us some discount on the booth price.</a:t>
            </a:r>
            <a:endParaRPr lang="en-US" altLang="zh-CN" sz="1800" dirty="0">
              <a:latin typeface="Arial" panose="020B0604020202020204" pitchFamily="34" charset="0"/>
            </a:endParaRPr>
          </a:p>
          <a:p>
            <a:pPr eaLnBrk="1" hangingPunct="1">
              <a:buFontTx/>
              <a:buAutoNum type="arabicPeriod" startAt="2"/>
            </a:pPr>
            <a:r>
              <a:rPr lang="en-US" altLang="zh-CN" sz="1800" dirty="0">
                <a:latin typeface="Arial" panose="020B0604020202020204" pitchFamily="34" charset="0"/>
              </a:rPr>
              <a:t>But, considering our preceding successful cooperation and our further cooperation in the future… </a:t>
            </a:r>
            <a:endParaRPr lang="en-US" altLang="zh-CN" sz="1800" dirty="0">
              <a:latin typeface="Arial" panose="020B0604020202020204" pitchFamily="34" charset="0"/>
            </a:endParaRPr>
          </a:p>
          <a:p>
            <a:pPr eaLnBrk="1" hangingPunct="1">
              <a:buFontTx/>
              <a:buAutoNum type="arabicPeriod" startAt="2"/>
            </a:pPr>
            <a:r>
              <a:rPr lang="en-US" altLang="zh-CN" sz="1800" dirty="0">
                <a:latin typeface="Arial" panose="020B0604020202020204" pitchFamily="34" charset="0"/>
              </a:rPr>
              <a:t>… fill in the registration form with your official stamp.</a:t>
            </a:r>
            <a:endParaRPr lang="en-US" altLang="zh-CN" sz="1800" dirty="0">
              <a:latin typeface="Arial" panose="020B0604020202020204" pitchFamily="34" charset="0"/>
            </a:endParaRPr>
          </a:p>
          <a:p>
            <a:pPr eaLnBrk="1" hangingPunct="1">
              <a:buFontTx/>
              <a:buAutoNum type="arabicPeriod" startAt="2"/>
            </a:pPr>
            <a:r>
              <a:rPr lang="en-US" altLang="zh-CN" sz="1800" dirty="0">
                <a:latin typeface="Arial" panose="020B0604020202020204" pitchFamily="34" charset="0"/>
              </a:rPr>
              <a:t> We’ll help reserve the booth for you.</a:t>
            </a:r>
            <a:endParaRPr lang="en-US" altLang="zh-CN" sz="1800" dirty="0">
              <a:latin typeface="Arial" panose="020B0604020202020204" pitchFamily="34" charset="0"/>
            </a:endParaRPr>
          </a:p>
        </p:txBody>
      </p:sp>
      <p:sp>
        <p:nvSpPr>
          <p:cNvPr id="5" name="内容占位符 4"/>
          <p:cNvSpPr/>
          <p:nvPr/>
        </p:nvSpPr>
        <p:spPr bwMode="auto">
          <a:xfrm>
            <a:off x="1257300" y="423863"/>
            <a:ext cx="7146059"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dirty="0">
                <a:solidFill>
                  <a:srgbClr val="996600"/>
                </a:solidFill>
                <a:latin typeface="Arial" panose="020B0604020202020204" pitchFamily="34" charset="0"/>
              </a:rPr>
              <a:t>Inviting a VIP exhibitor to an exhibition</a:t>
            </a:r>
            <a:endParaRPr lang="en-US" altLang="zh-CN" sz="24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
        <p:nvSpPr>
          <p:cNvPr id="6" name="内容占位符 2"/>
          <p:cNvSpPr/>
          <p:nvPr/>
        </p:nvSpPr>
        <p:spPr bwMode="auto">
          <a:xfrm>
            <a:off x="676274" y="4141933"/>
            <a:ext cx="7584474"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groups. Act as Chris Davis and Sally Thompson and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4" name="内容占位符 2"/>
          <p:cNvSpPr/>
          <p:nvPr/>
        </p:nvSpPr>
        <p:spPr bwMode="auto">
          <a:xfrm>
            <a:off x="758550" y="1782075"/>
            <a:ext cx="7766036" cy="1188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of </a:t>
            </a:r>
            <a:endParaRPr lang="en-US" altLang="zh-CN" sz="2000" dirty="0">
              <a:solidFill>
                <a:srgbClr val="0070C0"/>
              </a:solidFill>
            </a:endParaRPr>
          </a:p>
          <a:p>
            <a:pPr algn="just" eaLnBrk="1" hangingPunct="1">
              <a:buFont typeface="Arial" panose="020B0604020202020204" pitchFamily="34" charset="0"/>
              <a:buNone/>
            </a:pPr>
            <a:r>
              <a:rPr lang="en-US" altLang="zh-CN" sz="2000" dirty="0">
                <a:solidFill>
                  <a:srgbClr val="0070C0"/>
                </a:solidFill>
              </a:rPr>
              <a:t>            Mr. Robinson and Miss </a:t>
            </a:r>
            <a:r>
              <a:rPr lang="en-US" altLang="zh-CN" sz="2000" dirty="0" err="1">
                <a:solidFill>
                  <a:srgbClr val="0070C0"/>
                </a:solidFill>
              </a:rPr>
              <a:t>Jin</a:t>
            </a:r>
            <a:r>
              <a:rPr lang="en-US" altLang="zh-CN" sz="2000" dirty="0">
                <a:solidFill>
                  <a:srgbClr val="0070C0"/>
                </a:solidFill>
              </a:rPr>
              <a:t>.</a:t>
            </a:r>
            <a:endParaRPr lang="en-US" altLang="zh-CN" sz="2000" dirty="0">
              <a:solidFill>
                <a:srgbClr val="0070C0"/>
              </a:solidFill>
            </a:endParaRPr>
          </a:p>
        </p:txBody>
      </p:sp>
      <p:sp>
        <p:nvSpPr>
          <p:cNvPr id="2" name="内容占位符 4"/>
          <p:cNvSpPr/>
          <p:nvPr/>
        </p:nvSpPr>
        <p:spPr bwMode="auto">
          <a:xfrm>
            <a:off x="1285875" y="414338"/>
            <a:ext cx="7146059"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dirty="0">
                <a:solidFill>
                  <a:srgbClr val="996600"/>
                </a:solidFill>
                <a:latin typeface="Arial" panose="020B0604020202020204" pitchFamily="34" charset="0"/>
              </a:rPr>
              <a:t>Inviting a VIP exhibitor to an exhibition</a:t>
            </a:r>
            <a:endParaRPr lang="en-US" altLang="zh-CN" sz="24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
        <p:nvSpPr>
          <p:cNvPr id="3" name="内容占位符 2"/>
          <p:cNvSpPr/>
          <p:nvPr/>
        </p:nvSpPr>
        <p:spPr bwMode="auto">
          <a:xfrm>
            <a:off x="720000" y="2880000"/>
            <a:ext cx="7964789" cy="157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Mr. Peter Robinson is the Secretary of the Organizing Committee of China International Fair for Trade in Services. He is calling Ms. Blair </a:t>
            </a:r>
            <a:r>
              <a:rPr lang="en-US" altLang="zh-CN" sz="2000" dirty="0" err="1"/>
              <a:t>Jin</a:t>
            </a:r>
            <a:r>
              <a:rPr lang="en-US" altLang="zh-CN" sz="2000" dirty="0"/>
              <a:t>, the Marketing Manager of a famous logistics company, to invite her to attend the fair. As a VIP visitor, Ms. Blair </a:t>
            </a:r>
            <a:r>
              <a:rPr lang="en-US" altLang="zh-CN" sz="2000" dirty="0" err="1"/>
              <a:t>Jin</a:t>
            </a:r>
            <a:r>
              <a:rPr lang="en-US" altLang="zh-CN" sz="2000" dirty="0"/>
              <a:t> is bargaining for the booth price. </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p:nvPr/>
        </p:nvSpPr>
        <p:spPr bwMode="auto">
          <a:xfrm>
            <a:off x="778475" y="1852260"/>
            <a:ext cx="8193137" cy="62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China International Fair for Trade in Services </a:t>
            </a:r>
            <a:r>
              <a:rPr lang="zh-CN" altLang="en-US" sz="2000" b="1" dirty="0">
                <a:solidFill>
                  <a:srgbClr val="0070C0"/>
                </a:solidFill>
              </a:rPr>
              <a:t>中国国际服务贸易交易 会（北京）</a:t>
            </a:r>
            <a:endParaRPr lang="en-US" altLang="zh-CN" sz="2000" dirty="0">
              <a:solidFill>
                <a:srgbClr val="0070C0"/>
              </a:solidFill>
            </a:endParaRPr>
          </a:p>
        </p:txBody>
      </p:sp>
      <p:sp>
        <p:nvSpPr>
          <p:cNvPr id="6" name="内容占位符 2"/>
          <p:cNvSpPr/>
          <p:nvPr/>
        </p:nvSpPr>
        <p:spPr bwMode="auto">
          <a:xfrm>
            <a:off x="720000" y="2535230"/>
            <a:ext cx="7964789" cy="2035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China International Fair for Trade in Services (CIFTIS) has been held annually in Beijing since 2012. CIFTIS is the largest comprehensive exhibition in the field of global trade in services and has become an important platform for spreading ideas, connecting supply and demand, sharing business opportunities, and promoting common development in the field of international trade in services.</a:t>
            </a:r>
            <a:endParaRPr lang="en-US" altLang="zh-CN" sz="2000" dirty="0"/>
          </a:p>
        </p:txBody>
      </p:sp>
      <p:sp>
        <p:nvSpPr>
          <p:cNvPr id="2" name="内容占位符 4"/>
          <p:cNvSpPr/>
          <p:nvPr/>
        </p:nvSpPr>
        <p:spPr bwMode="auto">
          <a:xfrm>
            <a:off x="1266825" y="395288"/>
            <a:ext cx="7146059"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en-US" altLang="zh-CN" sz="2250" dirty="0">
              <a:latin typeface="Arial" panose="020B0604020202020204" pitchFamily="34" charset="0"/>
            </a:endParaRPr>
          </a:p>
          <a:p>
            <a:pPr eaLnBrk="1" hangingPunct="1">
              <a:buFont typeface="Arial" panose="020B0604020202020204" pitchFamily="34" charset="0"/>
              <a:buNone/>
            </a:pPr>
            <a:r>
              <a:rPr lang="en-US" altLang="zh-CN" sz="2250" dirty="0">
                <a:latin typeface="Arial" panose="020B0604020202020204" pitchFamily="34" charset="0"/>
              </a:rPr>
              <a:t>                     </a:t>
            </a:r>
            <a:r>
              <a:rPr lang="en-US" altLang="zh-CN" sz="2400" dirty="0">
                <a:solidFill>
                  <a:srgbClr val="996600"/>
                </a:solidFill>
                <a:latin typeface="Arial" panose="020B0604020202020204" pitchFamily="34" charset="0"/>
              </a:rPr>
              <a:t>Inviting a VIP exhibitor to an exhibition</a:t>
            </a:r>
            <a:endParaRPr lang="en-US" altLang="zh-CN" sz="2400" dirty="0">
              <a:solidFill>
                <a:srgbClr val="996600"/>
              </a:solidFill>
              <a:latin typeface="Arial" panose="020B0604020202020204" pitchFamily="34" charset="0"/>
            </a:endParaRPr>
          </a:p>
          <a:p>
            <a:pPr eaLnBrk="1" hangingPunct="1">
              <a:buFont typeface="Arial" panose="020B0604020202020204" pitchFamily="34" charset="0"/>
              <a:buNone/>
            </a:pPr>
            <a:endParaRPr lang="en-US" altLang="zh-CN" sz="225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advTm="0">
        <p159:morph option="byObject"/>
      </p:transition>
    </mc:Choice>
    <mc:Fallback>
      <p:transition spd="slow" advClick="0" advTm="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259173" y="1514012"/>
            <a:ext cx="6280879" cy="1385507"/>
          </a:xfrm>
          <a:prstGeom prst="rect">
            <a:avLst/>
          </a:prstGeom>
          <a:noFill/>
        </p:spPr>
        <p:txBody>
          <a:bodyPr wrap="square" rtlCol="0">
            <a:spAutoFit/>
          </a:bodyPr>
          <a:lstStyle/>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apply for exhibit booths; </a:t>
            </a:r>
            <a:endParaRPr lang="en-US" altLang="zh-CN" sz="2100"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pPr>
            <a:endParaRPr lang="zh-CN" altLang="zh-CN" sz="2100" b="1" u="sng" dirty="0">
              <a:solidFill>
                <a:srgbClr val="000000"/>
              </a:solidFill>
              <a:latin typeface="Calibri" panose="020F0502020204030204" pitchFamily="34" charset="0"/>
              <a:cs typeface="Calibri" panose="020F0502020204030204" pitchFamily="34" charset="0"/>
            </a:endParaRPr>
          </a:p>
          <a:p>
            <a:pPr marL="172720" indent="-172720">
              <a:lnSpc>
                <a:spcPct val="90000"/>
              </a:lnSpc>
              <a:spcBef>
                <a:spcPts val="750"/>
              </a:spcBef>
              <a:buFont typeface="Arial" panose="020B0604020202020204" pitchFamily="34" charset="0"/>
              <a:buChar char="•"/>
            </a:pPr>
            <a:r>
              <a:rPr lang="en-US" altLang="zh-CN" sz="2100" dirty="0">
                <a:solidFill>
                  <a:srgbClr val="000000"/>
                </a:solidFill>
                <a:latin typeface="Calibri" panose="020F0502020204030204" pitchFamily="34" charset="0"/>
                <a:cs typeface="Calibri" panose="020F0502020204030204" pitchFamily="34" charset="0"/>
              </a:rPr>
              <a:t>how to cancel a booth reservation.</a:t>
            </a:r>
            <a:endParaRPr lang="zh-CN" altLang="en-US" sz="2100" b="1" u="sng" dirty="0">
              <a:solidFill>
                <a:srgbClr val="000000"/>
              </a:solidFill>
              <a:latin typeface="Calibri" panose="020F0502020204030204" pitchFamily="34" charset="0"/>
              <a:cs typeface="Calibri" panose="020F0502020204030204" pitchFamily="34" charset="0"/>
            </a:endParaRPr>
          </a:p>
          <a:p>
            <a:endParaRPr lang="zh-CN" altLang="en-US"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3"/>
          <p:cNvSpPr/>
          <p:nvPr/>
        </p:nvSpPr>
        <p:spPr bwMode="auto">
          <a:xfrm>
            <a:off x="1044575" y="775931"/>
            <a:ext cx="7985124" cy="511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lnSpc>
                <a:spcPct val="90000"/>
              </a:lnSpc>
              <a:buFont typeface="Arial" panose="020B0604020202020204" pitchFamily="34" charset="0"/>
              <a:buNone/>
            </a:pPr>
            <a:r>
              <a:rPr lang="en-US" altLang="zh-CN" sz="2000" b="1" dirty="0">
                <a:solidFill>
                  <a:srgbClr val="0070C0"/>
                </a:solidFill>
              </a:rPr>
              <a:t>Task  </a:t>
            </a:r>
            <a:r>
              <a:rPr lang="en-US" altLang="zh-CN" sz="2000" dirty="0">
                <a:solidFill>
                  <a:srgbClr val="0070C0"/>
                </a:solidFill>
              </a:rPr>
              <a:t>Work with your partner and collect your thoughts on the following </a:t>
            </a:r>
            <a:endParaRPr lang="en-US" altLang="zh-CN" sz="2000" dirty="0">
              <a:solidFill>
                <a:srgbClr val="0070C0"/>
              </a:solidFill>
            </a:endParaRPr>
          </a:p>
          <a:p>
            <a:pPr algn="just">
              <a:lnSpc>
                <a:spcPct val="90000"/>
              </a:lnSpc>
              <a:buFont typeface="Arial" panose="020B0604020202020204" pitchFamily="34" charset="0"/>
              <a:buNone/>
            </a:pPr>
            <a:r>
              <a:rPr lang="en-US" altLang="zh-CN" sz="2000" dirty="0">
                <a:solidFill>
                  <a:srgbClr val="0070C0"/>
                </a:solidFill>
              </a:rPr>
              <a:t>           questions.</a:t>
            </a:r>
            <a:endParaRPr lang="en-US" altLang="zh-CN" sz="2000" dirty="0">
              <a:solidFill>
                <a:srgbClr val="0070C0"/>
              </a:solidFill>
            </a:endParaRPr>
          </a:p>
        </p:txBody>
      </p:sp>
      <p:sp>
        <p:nvSpPr>
          <p:cNvPr id="5" name="TextBox 16"/>
          <p:cNvSpPr txBox="1">
            <a:spLocks noChangeArrowheads="1"/>
          </p:cNvSpPr>
          <p:nvPr/>
        </p:nvSpPr>
        <p:spPr bwMode="auto">
          <a:xfrm>
            <a:off x="813196" y="1592001"/>
            <a:ext cx="7517607" cy="3262432"/>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indent="0"/>
            <a:r>
              <a:rPr lang="en-US" altLang="zh-CN" sz="1800" dirty="0">
                <a:solidFill>
                  <a:srgbClr val="000000"/>
                </a:solidFill>
                <a:latin typeface="Arial" panose="020B0604020202020204" pitchFamily="34" charset="0"/>
              </a:rPr>
              <a:t>1. What will an exhibitor consider when choosing a booth?</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When choosing a booth, an exhibitor will consider the booth type, size,</a:t>
            </a:r>
            <a:endParaRPr lang="en-US" altLang="zh-CN" sz="1800" u="sng"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    </a:t>
            </a:r>
            <a:r>
              <a:rPr lang="en-US" altLang="zh-CN" sz="1800" u="sng" dirty="0">
                <a:solidFill>
                  <a:srgbClr val="000000"/>
                </a:solidFill>
                <a:latin typeface="Arial" panose="020B0604020202020204" pitchFamily="34" charset="0"/>
              </a:rPr>
              <a:t>location, price, etc.</a:t>
            </a:r>
            <a:endParaRPr lang="en-US" altLang="zh-CN" sz="1800" u="sng" dirty="0">
              <a:solidFill>
                <a:srgbClr val="000000"/>
              </a:solidFill>
              <a:latin typeface="Arial" panose="020B0604020202020204" pitchFamily="34" charset="0"/>
            </a:endParaRPr>
          </a:p>
          <a:p>
            <a:endParaRPr lang="en-US" altLang="zh-CN" sz="1800" u="sng"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2. What steps should an exhibitor follow if he/she is to apply for an </a:t>
            </a:r>
            <a:endParaRPr lang="en-US" altLang="zh-CN" sz="1800" dirty="0">
              <a:solidFill>
                <a:srgbClr val="000000"/>
              </a:solidFill>
              <a:latin typeface="Arial" panose="020B0604020202020204" pitchFamily="34" charset="0"/>
            </a:endParaRPr>
          </a:p>
          <a:p>
            <a:r>
              <a:rPr lang="en-US" altLang="zh-CN" sz="1800" dirty="0">
                <a:solidFill>
                  <a:srgbClr val="000000"/>
                </a:solidFill>
                <a:latin typeface="Arial" panose="020B0604020202020204" pitchFamily="34" charset="0"/>
              </a:rPr>
              <a:t>    exhibit booth?</a:t>
            </a:r>
            <a:endParaRPr lang="en-US" altLang="zh-CN" sz="1800" dirty="0">
              <a:solidFill>
                <a:srgbClr val="000000"/>
              </a:solidFill>
              <a:latin typeface="Arial" panose="020B0604020202020204" pitchFamily="34" charset="0"/>
            </a:endParaRPr>
          </a:p>
          <a:p>
            <a:r>
              <a:rPr lang="en-US" altLang="zh-CN" sz="1200" dirty="0">
                <a:solidFill>
                  <a:srgbClr val="000000"/>
                </a:solidFill>
                <a:latin typeface="Arial" panose="020B0604020202020204" pitchFamily="34" charset="0"/>
              </a:rPr>
              <a:t> </a:t>
            </a:r>
            <a:r>
              <a:rPr lang="en-US" altLang="zh-CN" dirty="0"/>
              <a:t>Step 1: Download the application form from the website or contact the organizer for the original </a:t>
            </a:r>
            <a:endParaRPr lang="en-US" altLang="zh-CN" dirty="0"/>
          </a:p>
          <a:p>
            <a:r>
              <a:rPr lang="en-US" altLang="zh-CN" dirty="0"/>
              <a:t>                    application form; </a:t>
            </a:r>
            <a:endParaRPr lang="en-US" altLang="zh-CN" dirty="0"/>
          </a:p>
          <a:p>
            <a:r>
              <a:rPr lang="en-US" altLang="zh-CN" dirty="0"/>
              <a:t>      Step 2: Fill in the booth application form, with authorized signature and company stamp on it; </a:t>
            </a:r>
            <a:endParaRPr lang="en-US" altLang="zh-CN" dirty="0"/>
          </a:p>
          <a:p>
            <a:r>
              <a:rPr lang="en-US" altLang="zh-CN" dirty="0"/>
              <a:t>      Step 3: Fax the copy or mail the original application form to the organizer; </a:t>
            </a:r>
            <a:endParaRPr lang="en-US" altLang="zh-CN" dirty="0"/>
          </a:p>
          <a:p>
            <a:r>
              <a:rPr lang="en-US" altLang="zh-CN" dirty="0"/>
              <a:t>      Step 4: Confirm booth allocation; </a:t>
            </a:r>
            <a:endParaRPr lang="en-US" altLang="zh-CN" dirty="0"/>
          </a:p>
          <a:p>
            <a:r>
              <a:rPr lang="en-US" altLang="zh-CN" dirty="0"/>
              <a:t>      Step 5: Sign the agreement; </a:t>
            </a:r>
            <a:endParaRPr lang="en-US" altLang="zh-CN" dirty="0"/>
          </a:p>
          <a:p>
            <a:r>
              <a:rPr lang="en-US" altLang="zh-CN" dirty="0"/>
              <a:t>      Step 6: Arrange the payment and receive the exhibitor manual.</a:t>
            </a:r>
            <a:endParaRPr lang="en-US" altLang="zh-CN" sz="2000" b="1" dirty="0">
              <a:solidFill>
                <a:srgbClr val="00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animEffect transition="in" filter="fade">
                                      <p:cBhvr>
                                        <p:cTn id="13" dur="500"/>
                                        <p:tgtEl>
                                          <p:spTgt spid="5">
                                            <p:txEl>
                                              <p:pRg st="6" end="6"/>
                                            </p:txEl>
                                          </p:spTgt>
                                        </p:tgtEl>
                                      </p:cBhvr>
                                    </p:animEffect>
                                    <p:anim calcmode="lin" valueType="num">
                                      <p:cBhvr>
                                        <p:cTn id="14"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15" dur="500" fill="hold"/>
                                        <p:tgtEl>
                                          <p:spTgt spid="5">
                                            <p:txEl>
                                              <p:pRg st="6" end="6"/>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
                                            <p:txEl>
                                              <p:pRg st="7" end="7"/>
                                            </p:txEl>
                                          </p:spTgt>
                                        </p:tgtEl>
                                        <p:attrNameLst>
                                          <p:attrName>style.visibility</p:attrName>
                                        </p:attrNameLst>
                                      </p:cBhvr>
                                      <p:to>
                                        <p:strVal val="visible"/>
                                      </p:to>
                                    </p:set>
                                    <p:animEffect transition="in" filter="fade">
                                      <p:cBhvr>
                                        <p:cTn id="18" dur="500"/>
                                        <p:tgtEl>
                                          <p:spTgt spid="5">
                                            <p:txEl>
                                              <p:pRg st="7" end="7"/>
                                            </p:txEl>
                                          </p:spTgt>
                                        </p:tgtEl>
                                      </p:cBhvr>
                                    </p:animEffect>
                                    <p:anim calcmode="lin" valueType="num">
                                      <p:cBhvr>
                                        <p:cTn id="19"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20" dur="5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499"/>
                                          </p:stCondLst>
                                        </p:cTn>
                                        <p:tgtEl>
                                          <p:spTgt spid="5">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2054224" y="8236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on Trade Show Booth Selection</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Seniority</a:t>
            </a:r>
            <a:r>
              <a:rPr lang="en-US" altLang="zh-CN" sz="1600" dirty="0">
                <a:ea typeface="宋体" panose="02010600030101010101" pitchFamily="2" charset="-122"/>
              </a:rPr>
              <a:t> </a:t>
            </a:r>
            <a:endParaRPr lang="en-US" altLang="zh-CN" sz="1600" dirty="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Trade show exhibit booth spaces are assigned based on an exhibitor’s past participation in the show. Exhibitors who have attended in the past are contacted first and allowed to select their spaces. New exhibitors are contacted later. However, for new exhibitors with a sharp eye, prime spaces may be available later in the selection process. It is common for exhibitors to cancel their reservation for a booth space, sometimes months and even weeks before the show. The show organizers will be happy to move you into this more favorable location if they know you are willing to move.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Location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Location is only one factor to a successful show. Depending on the show, your location may not offer much advantage. Pre-show promotion, a clear marketing message, and good trade show booth staff are generally more important than the good booth placement.</a:t>
            </a: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2054224" y="8236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on Trade Show Booth Selection</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Booth Size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0" marR="0" lvl="0" indent="457200" algn="just" defTabSz="914400" rtl="0">
              <a:lnSpc>
                <a:spcPct val="100000"/>
              </a:lnSpc>
              <a:spcBef>
                <a:spcPts val="0"/>
              </a:spcBef>
              <a:spcAft>
                <a:spcPts val="600"/>
              </a:spcAft>
              <a:buClrTx/>
              <a:buSzTx/>
              <a:buFont typeface="Wingdings" panose="05000000000000000000" charset="0"/>
              <a:buNone/>
              <a:defRPr/>
            </a:pPr>
            <a:r>
              <a:rPr lang="en-US" altLang="zh-CN" sz="1600" dirty="0">
                <a:ea typeface="宋体" panose="02010600030101010101" pitchFamily="2" charset="-122"/>
              </a:rPr>
              <a:t>Consider factors such as how much space your competition has committed to, projected attendance, how many employees will staff the booth, and how much space is required for products, demos, meetings, etc. You will also want to consider your plan for growth in the industry. Downsizing your display booth space from one year to the next is not recommended. </a:t>
            </a:r>
            <a:endParaRPr lang="en-US" altLang="zh-CN" sz="1600" dirty="0">
              <a:ea typeface="宋体" panose="02010600030101010101" pitchFamily="2" charset="-122"/>
            </a:endParaRPr>
          </a:p>
          <a:p>
            <a:pPr marL="0" marR="0" lvl="0" algn="just" defTabSz="914400" rtl="0">
              <a:lnSpc>
                <a:spcPct val="100000"/>
              </a:lnSpc>
              <a:spcBef>
                <a:spcPts val="0"/>
              </a:spcBef>
              <a:spcAft>
                <a:spcPts val="600"/>
              </a:spcAft>
              <a:buClrTx/>
              <a:buSzTx/>
              <a:buFont typeface="Wingdings" panose="05000000000000000000" charset="0"/>
              <a:buNone/>
              <a:defRPr/>
            </a:pPr>
            <a:r>
              <a:rPr lang="en-US" altLang="zh-CN" sz="1600" b="1" dirty="0">
                <a:solidFill>
                  <a:schemeClr val="accent1">
                    <a:lumMod val="50000"/>
                  </a:schemeClr>
                </a:solidFill>
                <a:latin typeface="Calibri" panose="020F0502020204030204" pitchFamily="34" charset="0"/>
                <a:ea typeface="宋体" panose="02010600030101010101" pitchFamily="2" charset="-122"/>
              </a:rPr>
              <a:t>Other Tips </a:t>
            </a:r>
            <a:endParaRPr lang="en-US" altLang="zh-CN" sz="1600" b="1" dirty="0">
              <a:solidFill>
                <a:schemeClr val="accent1">
                  <a:lumMod val="50000"/>
                </a:schemeClr>
              </a:solidFill>
              <a:latin typeface="Calibri" panose="020F0502020204030204" pitchFamily="34" charset="0"/>
              <a:ea typeface="宋体" panose="02010600030101010101" pitchFamily="2" charset="-122"/>
            </a:endParaRPr>
          </a:p>
          <a:p>
            <a:pPr marL="698500" marR="0" lvl="0" algn="just" defTabSz="914400" rtl="0">
              <a:lnSpc>
                <a:spcPct val="100000"/>
              </a:lnSpc>
              <a:spcBef>
                <a:spcPts val="0"/>
              </a:spcBef>
              <a:spcAft>
                <a:spcPts val="600"/>
              </a:spcAft>
              <a:buClrTx/>
              <a:buSzTx/>
              <a:buFont typeface="+mj-lt"/>
              <a:buAutoNum type="arabicPeriod"/>
              <a:defRPr/>
            </a:pPr>
            <a:r>
              <a:rPr lang="en-US" altLang="zh-CN" sz="1600" dirty="0">
                <a:ea typeface="宋体" panose="02010600030101010101" pitchFamily="2" charset="-122"/>
              </a:rPr>
              <a:t>Large expensive display booths are generally located near the show hall entrance. They typically fan out and give way to smaller booth spaces toward the back and perimeter. </a:t>
            </a:r>
            <a:endParaRPr lang="en-US" altLang="zh-CN" sz="1600" dirty="0">
              <a:ea typeface="宋体" panose="02010600030101010101" pitchFamily="2" charset="-122"/>
            </a:endParaRPr>
          </a:p>
          <a:p>
            <a:pPr marL="698500" marR="0" lvl="0" algn="just" defTabSz="914400" rtl="0">
              <a:lnSpc>
                <a:spcPct val="100000"/>
              </a:lnSpc>
              <a:spcBef>
                <a:spcPts val="0"/>
              </a:spcBef>
              <a:spcAft>
                <a:spcPts val="600"/>
              </a:spcAft>
              <a:buClrTx/>
              <a:buSzTx/>
              <a:buFont typeface="+mj-lt"/>
              <a:buAutoNum type="arabicPeriod"/>
              <a:defRPr/>
            </a:pPr>
            <a:r>
              <a:rPr lang="en-US" altLang="zh-CN" sz="1600" dirty="0">
                <a:ea typeface="宋体" panose="02010600030101010101" pitchFamily="2" charset="-122"/>
              </a:rPr>
              <a:t>Keep some distance from your closest competitors. </a:t>
            </a:r>
            <a:endParaRPr lang="en-US" altLang="zh-CN" sz="1600" dirty="0">
              <a:ea typeface="宋体" panose="02010600030101010101" pitchFamily="2" charset="-122"/>
            </a:endParaRPr>
          </a:p>
          <a:p>
            <a:pPr marL="698500" marR="0" lvl="0" algn="just" defTabSz="914400" rtl="0">
              <a:lnSpc>
                <a:spcPct val="100000"/>
              </a:lnSpc>
              <a:spcBef>
                <a:spcPts val="0"/>
              </a:spcBef>
              <a:spcAft>
                <a:spcPts val="600"/>
              </a:spcAft>
              <a:buClrTx/>
              <a:buSzTx/>
              <a:buFont typeface="+mj-lt"/>
              <a:buAutoNum type="arabicPeriod"/>
              <a:defRPr/>
            </a:pPr>
            <a:r>
              <a:rPr lang="en-US" altLang="zh-CN" sz="1600" dirty="0">
                <a:ea typeface="宋体" panose="02010600030101010101" pitchFamily="2" charset="-122"/>
              </a:rPr>
              <a:t>Look for opportunities to stand out. Often, there are great opportunities away from the entrance or in another hall that can give you an advantage. Consider exhibiting near the restaurant entrance or in a space flanked by primary traffic aisles. </a:t>
            </a:r>
            <a:endParaRPr lang="en-US" altLang="zh-CN" sz="1600" dirty="0">
              <a:ea typeface="宋体" panose="02010600030101010101" pitchFamily="2" charset="-122"/>
            </a:endParaRPr>
          </a:p>
          <a:p>
            <a:pPr marL="0" marR="0" lvl="0" indent="0" algn="just" defTabSz="914400" rtl="0">
              <a:lnSpc>
                <a:spcPct val="100000"/>
              </a:lnSpc>
              <a:spcBef>
                <a:spcPts val="0"/>
              </a:spcBef>
              <a:spcAft>
                <a:spcPts val="600"/>
              </a:spcAft>
              <a:buClrTx/>
              <a:buSzTx/>
              <a:buFont typeface="Wingdings" panose="05000000000000000000" charset="0"/>
              <a:buNone/>
              <a:defRPr/>
            </a:pP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p:cNvSpPr txBox="1">
            <a:spLocks noChangeArrowheads="1"/>
          </p:cNvSpPr>
          <p:nvPr/>
        </p:nvSpPr>
        <p:spPr bwMode="auto">
          <a:xfrm>
            <a:off x="2054224" y="8236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on Trade Show Booth Selection</a:t>
            </a:r>
            <a:endParaRPr lang="zh-CN" altLang="en-US" sz="2000" b="1" dirty="0">
              <a:solidFill>
                <a:srgbClr val="0070C0"/>
              </a:solidFill>
              <a:latin typeface="Arial" panose="020B0604020202020204" pitchFamily="34" charset="0"/>
            </a:endParaRPr>
          </a:p>
        </p:txBody>
      </p:sp>
      <p:sp>
        <p:nvSpPr>
          <p:cNvPr id="6" name="矩形 7"/>
          <p:cNvSpPr txBox="1">
            <a:spLocks noChangeArrowheads="1"/>
          </p:cNvSpPr>
          <p:nvPr/>
        </p:nvSpPr>
        <p:spPr bwMode="auto">
          <a:xfrm>
            <a:off x="492125" y="1457325"/>
            <a:ext cx="8159750" cy="3397250"/>
          </a:xfrm>
          <a:prstGeom prst="rect">
            <a:avLst/>
          </a:prstGeom>
          <a:noFill/>
          <a:ln>
            <a:noFill/>
          </a:ln>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698500" marR="0" lvl="0" algn="just" defTabSz="914400" rtl="0">
              <a:lnSpc>
                <a:spcPct val="100000"/>
              </a:lnSpc>
              <a:spcBef>
                <a:spcPts val="0"/>
              </a:spcBef>
              <a:spcAft>
                <a:spcPts val="600"/>
              </a:spcAft>
              <a:buClrTx/>
              <a:buSzTx/>
              <a:buFont typeface="+mj-lt"/>
              <a:buAutoNum type="arabicPeriod" startAt="4"/>
              <a:defRPr/>
            </a:pPr>
            <a:r>
              <a:rPr lang="en-US" altLang="zh-CN" sz="1600" dirty="0">
                <a:ea typeface="宋体" panose="02010600030101010101" pitchFamily="2" charset="-122"/>
                <a:sym typeface="+mn-ea"/>
              </a:rPr>
              <a:t>There are restrictions on height. Some shows strictly enforce these regulations. Don’t assume the regulations are the same in Europe, Asia, and America. They’re not. </a:t>
            </a:r>
            <a:endParaRPr lang="en-US" altLang="zh-CN" sz="1600" dirty="0">
              <a:ea typeface="宋体" panose="02010600030101010101" pitchFamily="2" charset="-122"/>
            </a:endParaRPr>
          </a:p>
          <a:p>
            <a:pPr marL="698500" marR="0" lvl="0" algn="just" defTabSz="914400" rtl="0">
              <a:lnSpc>
                <a:spcPct val="100000"/>
              </a:lnSpc>
              <a:spcBef>
                <a:spcPts val="0"/>
              </a:spcBef>
              <a:spcAft>
                <a:spcPts val="600"/>
              </a:spcAft>
              <a:buClrTx/>
              <a:buSzTx/>
              <a:buFont typeface="+mj-lt"/>
              <a:buAutoNum type="arabicPeriod" startAt="4"/>
              <a:defRPr/>
            </a:pPr>
            <a:r>
              <a:rPr lang="en-US" altLang="zh-CN" sz="1600" dirty="0">
                <a:ea typeface="宋体" panose="02010600030101010101" pitchFamily="2" charset="-122"/>
                <a:sym typeface="+mn-ea"/>
              </a:rPr>
              <a:t>Consider splitting an island booth space with another company. Many shows allow two exhibitors to share a booth space and divide it to suit. An island can be converted into two peninsulas, for example.</a:t>
            </a:r>
            <a:endParaRPr lang="en-US" altLang="zh-CN" sz="1600" dirty="0">
              <a:ea typeface="宋体" panose="02010600030101010101" pitchFamily="2" charset="-122"/>
            </a:endParaRPr>
          </a:p>
          <a:p>
            <a:pPr marL="0" marR="0" lvl="0" indent="0" algn="just" defTabSz="914400" rtl="0">
              <a:lnSpc>
                <a:spcPct val="100000"/>
              </a:lnSpc>
              <a:spcBef>
                <a:spcPts val="0"/>
              </a:spcBef>
              <a:spcAft>
                <a:spcPts val="600"/>
              </a:spcAft>
              <a:buClrTx/>
              <a:buSzTx/>
              <a:buFont typeface="Wingdings" panose="05000000000000000000" charset="0"/>
              <a:buNone/>
              <a:defRPr/>
            </a:pPr>
            <a:endParaRPr lang="en-US" altLang="zh-CN" sz="1600" dirty="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矩形 7"/>
          <p:cNvSpPr>
            <a:spLocks noChangeArrowheads="1"/>
          </p:cNvSpPr>
          <p:nvPr/>
        </p:nvSpPr>
        <p:spPr bwMode="auto">
          <a:xfrm>
            <a:off x="431999" y="1440000"/>
            <a:ext cx="8424000" cy="238988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algn="just">
              <a:lnSpc>
                <a:spcPct val="120000"/>
              </a:lnSpc>
              <a:spcBef>
                <a:spcPts val="385"/>
              </a:spcBef>
              <a:buFontTx/>
              <a:buChar char="•"/>
            </a:pPr>
            <a:r>
              <a:rPr lang="en-US" altLang="zh-CN" sz="1600" b="1" u="sng" dirty="0">
                <a:solidFill>
                  <a:sysClr val="windowText" lastClr="000000"/>
                </a:solidFill>
                <a:latin typeface="Calibri" panose="020F0502020204030204"/>
              </a:rPr>
              <a:t>seniority</a:t>
            </a:r>
            <a:r>
              <a:rPr lang="en-US" altLang="zh-CN" sz="1600" b="1" dirty="0">
                <a:solidFill>
                  <a:srgbClr val="000000"/>
                </a:solidFill>
              </a:rPr>
              <a:t>: </a:t>
            </a:r>
            <a:r>
              <a:rPr lang="en-US" altLang="zh-CN" sz="1600" b="1" i="1" dirty="0">
                <a:solidFill>
                  <a:srgbClr val="000000"/>
                </a:solidFill>
              </a:rPr>
              <a:t>n. </a:t>
            </a:r>
            <a:r>
              <a:rPr lang="en-US" altLang="zh-CN" sz="1600" b="1" dirty="0">
                <a:solidFill>
                  <a:srgbClr val="000000"/>
                </a:solidFill>
              </a:rPr>
              <a:t>higher rank than that of others especially by reason of longer service</a:t>
            </a:r>
            <a:r>
              <a:rPr lang="en-US" altLang="zh-CN" sz="1600" b="1" i="1" dirty="0">
                <a:solidFill>
                  <a:srgbClr val="000000"/>
                </a:solidFill>
              </a:rPr>
              <a:t> </a:t>
            </a:r>
            <a:r>
              <a:rPr lang="zh-CN" altLang="en-US" sz="1600" b="1" dirty="0">
                <a:solidFill>
                  <a:srgbClr val="000000"/>
                </a:solidFill>
              </a:rPr>
              <a:t>老资格；资深</a:t>
            </a:r>
            <a:endParaRPr lang="zh-CN" altLang="en-US" sz="1600" b="1" dirty="0">
              <a:solidFill>
                <a:srgbClr val="000000"/>
              </a:solidFill>
            </a:endParaRPr>
          </a:p>
          <a:p>
            <a:pPr marL="342265" indent="-342265" algn="just">
              <a:lnSpc>
                <a:spcPct val="120000"/>
              </a:lnSpc>
              <a:spcBef>
                <a:spcPts val="385"/>
              </a:spcBef>
              <a:buFontTx/>
              <a:buChar char="•"/>
            </a:pPr>
            <a:r>
              <a:rPr lang="en-US" altLang="zh-CN" sz="1600" b="1" u="sng" dirty="0">
                <a:solidFill>
                  <a:srgbClr val="000000"/>
                </a:solidFill>
              </a:rPr>
              <a:t>assign</a:t>
            </a:r>
            <a:r>
              <a:rPr lang="en-US" altLang="zh-CN" sz="1600" b="1" dirty="0">
                <a:solidFill>
                  <a:srgbClr val="000000"/>
                </a:solidFill>
              </a:rPr>
              <a:t>: </a:t>
            </a:r>
            <a:r>
              <a:rPr lang="en-US" altLang="zh-CN" sz="1600" b="1" i="1" dirty="0">
                <a:solidFill>
                  <a:srgbClr val="000000"/>
                </a:solidFill>
              </a:rPr>
              <a:t>v. </a:t>
            </a:r>
            <a:r>
              <a:rPr lang="en-US" altLang="zh-CN" sz="1600" b="1" dirty="0">
                <a:solidFill>
                  <a:srgbClr val="000000"/>
                </a:solidFill>
              </a:rPr>
              <a:t>to give something to somebody as a share of  things to be used </a:t>
            </a:r>
            <a:r>
              <a:rPr lang="zh-CN" altLang="en-US" sz="1600" b="1" dirty="0">
                <a:solidFill>
                  <a:srgbClr val="000000"/>
                </a:solidFill>
              </a:rPr>
              <a:t>分配</a:t>
            </a:r>
            <a:endParaRPr lang="zh-CN" altLang="en-US" sz="1600" b="1" dirty="0">
              <a:solidFill>
                <a:srgbClr val="000000"/>
              </a:solidFill>
            </a:endParaRPr>
          </a:p>
          <a:p>
            <a:pPr marL="342265" indent="-342265" algn="just">
              <a:lnSpc>
                <a:spcPct val="120000"/>
              </a:lnSpc>
              <a:spcBef>
                <a:spcPts val="385"/>
              </a:spcBef>
              <a:buFontTx/>
              <a:buChar char="•"/>
            </a:pPr>
            <a:r>
              <a:rPr lang="en-US" altLang="zh-CN" sz="1600" b="1" u="sng" dirty="0">
                <a:solidFill>
                  <a:srgbClr val="000000"/>
                </a:solidFill>
              </a:rPr>
              <a:t>attendance</a:t>
            </a:r>
            <a:r>
              <a:rPr lang="en-US" altLang="zh-CN" sz="1600" b="1" dirty="0">
                <a:solidFill>
                  <a:srgbClr val="000000"/>
                </a:solidFill>
              </a:rPr>
              <a:t>: </a:t>
            </a:r>
            <a:r>
              <a:rPr lang="en-US" altLang="zh-CN" sz="1600" b="1" i="1" dirty="0">
                <a:solidFill>
                  <a:srgbClr val="000000"/>
                </a:solidFill>
              </a:rPr>
              <a:t>n. </a:t>
            </a:r>
            <a:r>
              <a:rPr lang="en-US" altLang="zh-CN" sz="1600" b="1" dirty="0">
                <a:solidFill>
                  <a:srgbClr val="000000"/>
                </a:solidFill>
              </a:rPr>
              <a:t>the number of people that are present</a:t>
            </a:r>
            <a:r>
              <a:rPr lang="en-US" altLang="zh-CN" sz="1600" b="1" i="1" dirty="0">
                <a:solidFill>
                  <a:srgbClr val="000000"/>
                </a:solidFill>
              </a:rPr>
              <a:t> </a:t>
            </a:r>
            <a:r>
              <a:rPr lang="zh-CN" altLang="en-US" sz="1600" b="1" dirty="0">
                <a:solidFill>
                  <a:srgbClr val="000000"/>
                </a:solidFill>
              </a:rPr>
              <a:t>出席人数</a:t>
            </a:r>
            <a:endParaRPr lang="en-US" altLang="zh-CN" sz="1600" dirty="0">
              <a:solidFill>
                <a:srgbClr val="000000"/>
              </a:solidFill>
            </a:endParaRPr>
          </a:p>
          <a:p>
            <a:pPr marL="342265" indent="-342265" algn="just">
              <a:lnSpc>
                <a:spcPct val="120000"/>
              </a:lnSpc>
              <a:spcBef>
                <a:spcPts val="385"/>
              </a:spcBef>
              <a:buFontTx/>
              <a:buChar char="•"/>
            </a:pPr>
            <a:r>
              <a:rPr lang="en-US" altLang="zh-CN" sz="1600" b="1" u="sng" dirty="0">
                <a:solidFill>
                  <a:srgbClr val="000000"/>
                </a:solidFill>
              </a:rPr>
              <a:t>demo</a:t>
            </a:r>
            <a:r>
              <a:rPr lang="en-US" altLang="zh-CN" sz="1600" b="1" dirty="0">
                <a:solidFill>
                  <a:srgbClr val="000000"/>
                </a:solidFill>
              </a:rPr>
              <a:t>: </a:t>
            </a:r>
            <a:r>
              <a:rPr lang="en-US" altLang="zh-CN" sz="1600" b="1" i="1" dirty="0">
                <a:solidFill>
                  <a:srgbClr val="000000"/>
                </a:solidFill>
              </a:rPr>
              <a:t>n. </a:t>
            </a:r>
            <a:r>
              <a:rPr lang="en-US" altLang="zh-CN" sz="1600" b="1" dirty="0">
                <a:solidFill>
                  <a:srgbClr val="000000"/>
                </a:solidFill>
              </a:rPr>
              <a:t>a visual presentation showing how something works</a:t>
            </a:r>
            <a:r>
              <a:rPr lang="en-US" altLang="zh-CN" sz="1600" b="1" i="1" dirty="0">
                <a:solidFill>
                  <a:srgbClr val="000000"/>
                </a:solidFill>
              </a:rPr>
              <a:t> </a:t>
            </a:r>
            <a:r>
              <a:rPr lang="en-US" altLang="zh-CN" sz="1600" b="1" dirty="0">
                <a:solidFill>
                  <a:srgbClr val="000000"/>
                </a:solidFill>
              </a:rPr>
              <a:t> </a:t>
            </a:r>
            <a:r>
              <a:rPr lang="zh-CN" altLang="en-US" sz="1600" b="1" dirty="0">
                <a:solidFill>
                  <a:srgbClr val="000000"/>
                </a:solidFill>
              </a:rPr>
              <a:t>演示</a:t>
            </a:r>
            <a:endParaRPr lang="zh-CN" altLang="en-US" sz="1600" b="1" dirty="0">
              <a:solidFill>
                <a:srgbClr val="000000"/>
              </a:solidFill>
            </a:endParaRPr>
          </a:p>
          <a:p>
            <a:pPr marL="342265" indent="-342265" algn="just">
              <a:lnSpc>
                <a:spcPct val="120000"/>
              </a:lnSpc>
              <a:spcBef>
                <a:spcPts val="385"/>
              </a:spcBef>
              <a:buFontTx/>
              <a:buChar char="•"/>
            </a:pPr>
            <a:r>
              <a:rPr lang="en-US" altLang="zh-CN" sz="1600" b="1" u="sng" dirty="0">
                <a:solidFill>
                  <a:srgbClr val="000000"/>
                </a:solidFill>
              </a:rPr>
              <a:t>downsize</a:t>
            </a:r>
            <a:r>
              <a:rPr lang="en-US" altLang="zh-CN" sz="1600" b="1" dirty="0">
                <a:solidFill>
                  <a:srgbClr val="000000"/>
                </a:solidFill>
              </a:rPr>
              <a:t>: </a:t>
            </a:r>
            <a:r>
              <a:rPr lang="en-US" altLang="zh-CN" sz="1600" b="1" i="1" dirty="0">
                <a:solidFill>
                  <a:srgbClr val="000000"/>
                </a:solidFill>
              </a:rPr>
              <a:t>v. </a:t>
            </a:r>
            <a:r>
              <a:rPr lang="en-US" altLang="zh-CN" sz="1600" b="1" dirty="0">
                <a:solidFill>
                  <a:srgbClr val="000000"/>
                </a:solidFill>
              </a:rPr>
              <a:t>to reduce in size</a:t>
            </a:r>
            <a:r>
              <a:rPr lang="en-US" altLang="zh-CN" sz="1600" dirty="0">
                <a:solidFill>
                  <a:srgbClr val="000000"/>
                </a:solidFill>
              </a:rPr>
              <a:t>   </a:t>
            </a:r>
            <a:r>
              <a:rPr lang="zh-CN" altLang="en-US" sz="1600" b="1" dirty="0">
                <a:solidFill>
                  <a:srgbClr val="000000"/>
                </a:solidFill>
              </a:rPr>
              <a:t>缩减</a:t>
            </a:r>
            <a:endParaRPr lang="en-US" altLang="zh-CN" sz="1600" b="1" dirty="0">
              <a:solidFill>
                <a:srgbClr val="000000"/>
              </a:solidFill>
            </a:endParaRPr>
          </a:p>
          <a:p>
            <a:pPr marL="342265" indent="-342265" algn="just">
              <a:lnSpc>
                <a:spcPct val="120000"/>
              </a:lnSpc>
              <a:spcBef>
                <a:spcPts val="385"/>
              </a:spcBef>
              <a:buFontTx/>
              <a:buChar char="•"/>
            </a:pPr>
            <a:endParaRPr lang="zh-CN" altLang="en-US" sz="1600" b="1" dirty="0">
              <a:solidFill>
                <a:srgbClr val="000000"/>
              </a:solidFill>
              <a:latin typeface="Arial" panose="020B0604020202020204" pitchFamily="34" charset="0"/>
            </a:endParaRPr>
          </a:p>
        </p:txBody>
      </p:sp>
      <p:sp>
        <p:nvSpPr>
          <p:cNvPr id="3" name="TextBox 6"/>
          <p:cNvSpPr txBox="1">
            <a:spLocks noChangeArrowheads="1"/>
          </p:cNvSpPr>
          <p:nvPr/>
        </p:nvSpPr>
        <p:spPr bwMode="auto">
          <a:xfrm>
            <a:off x="2054224" y="8236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on Trade Show Booth Selection</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矩形 7"/>
          <p:cNvSpPr>
            <a:spLocks noChangeArrowheads="1"/>
          </p:cNvSpPr>
          <p:nvPr/>
        </p:nvSpPr>
        <p:spPr bwMode="auto">
          <a:xfrm>
            <a:off x="431999" y="1440000"/>
            <a:ext cx="8424000" cy="25848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a:lnSpc>
                <a:spcPct val="120000"/>
              </a:lnSpc>
              <a:spcBef>
                <a:spcPts val="385"/>
              </a:spcBef>
              <a:buFontTx/>
              <a:buChar char="•"/>
            </a:pPr>
            <a:r>
              <a:rPr lang="en-US" altLang="zh-CN" sz="1600" b="1" dirty="0">
                <a:solidFill>
                  <a:srgbClr val="000000"/>
                </a:solidFill>
              </a:rPr>
              <a:t> </a:t>
            </a:r>
            <a:r>
              <a:rPr lang="en-US" altLang="zh-CN" sz="1600" b="1" u="sng" dirty="0">
                <a:solidFill>
                  <a:srgbClr val="000000"/>
                </a:solidFill>
              </a:rPr>
              <a:t>fan out</a:t>
            </a:r>
            <a:r>
              <a:rPr lang="en-US" altLang="zh-CN" sz="1600" b="1" dirty="0">
                <a:solidFill>
                  <a:srgbClr val="000000"/>
                </a:solidFill>
              </a:rPr>
              <a:t>: to spread in the form of a fan </a:t>
            </a:r>
            <a:r>
              <a:rPr lang="zh-CN" altLang="en-US" sz="1600" b="1" dirty="0">
                <a:solidFill>
                  <a:srgbClr val="000000"/>
                </a:solidFill>
              </a:rPr>
              <a:t>成扇形散开</a:t>
            </a:r>
            <a:endParaRPr lang="zh-CN" altLang="en-US" sz="1600" b="1" dirty="0">
              <a:solidFill>
                <a:srgbClr val="000000"/>
              </a:solidFill>
            </a:endParaRPr>
          </a:p>
          <a:p>
            <a:pPr marL="342265" indent="-342265">
              <a:lnSpc>
                <a:spcPct val="120000"/>
              </a:lnSpc>
              <a:spcBef>
                <a:spcPts val="385"/>
              </a:spcBef>
              <a:buFontTx/>
              <a:buChar char="•"/>
            </a:pPr>
            <a:r>
              <a:rPr lang="en-US" altLang="zh-CN" sz="1600" b="1" dirty="0">
                <a:solidFill>
                  <a:srgbClr val="000000"/>
                </a:solidFill>
              </a:rPr>
              <a:t> </a:t>
            </a:r>
            <a:r>
              <a:rPr lang="en-US" altLang="zh-CN" sz="1600" b="1" u="sng" dirty="0">
                <a:solidFill>
                  <a:srgbClr val="000000"/>
                </a:solidFill>
              </a:rPr>
              <a:t>flank</a:t>
            </a:r>
            <a:r>
              <a:rPr lang="en-US" altLang="zh-CN" sz="1600" b="1" dirty="0">
                <a:solidFill>
                  <a:srgbClr val="000000"/>
                </a:solidFill>
              </a:rPr>
              <a:t>: </a:t>
            </a:r>
            <a:r>
              <a:rPr lang="en-US" altLang="zh-CN" sz="1600" b="1" i="1" dirty="0">
                <a:solidFill>
                  <a:srgbClr val="000000"/>
                </a:solidFill>
              </a:rPr>
              <a:t>v. </a:t>
            </a:r>
            <a:r>
              <a:rPr lang="en-US" altLang="zh-CN" sz="1600" b="1" dirty="0">
                <a:solidFill>
                  <a:srgbClr val="000000"/>
                </a:solidFill>
              </a:rPr>
              <a:t>to place (somebody/something) on each side or at the side of somebody/something</a:t>
            </a:r>
            <a:r>
              <a:rPr lang="en-US" altLang="zh-CN" sz="1600" b="1" i="1" dirty="0">
                <a:solidFill>
                  <a:srgbClr val="000000"/>
                </a:solidFill>
              </a:rPr>
              <a:t> </a:t>
            </a:r>
            <a:r>
              <a:rPr lang="zh-CN" altLang="en-US" sz="1600" b="1" dirty="0">
                <a:solidFill>
                  <a:srgbClr val="000000"/>
                </a:solidFill>
              </a:rPr>
              <a:t>置（某人或某物）于某人（或某物）的两侧或一侧</a:t>
            </a:r>
            <a:endParaRPr lang="zh-CN" altLang="en-US" sz="1600" b="1" dirty="0">
              <a:solidFill>
                <a:srgbClr val="000000"/>
              </a:solidFill>
            </a:endParaRPr>
          </a:p>
          <a:p>
            <a:pPr marL="342265" indent="-342265">
              <a:lnSpc>
                <a:spcPct val="120000"/>
              </a:lnSpc>
              <a:spcBef>
                <a:spcPts val="385"/>
              </a:spcBef>
              <a:buFontTx/>
              <a:buChar char="•"/>
            </a:pPr>
            <a:r>
              <a:rPr lang="en-US" altLang="zh-CN" sz="1600" b="1" dirty="0">
                <a:solidFill>
                  <a:srgbClr val="000000"/>
                </a:solidFill>
              </a:rPr>
              <a:t> </a:t>
            </a:r>
            <a:r>
              <a:rPr lang="en-US" altLang="zh-CN" sz="1600" b="1" u="sng" dirty="0">
                <a:solidFill>
                  <a:srgbClr val="000000"/>
                </a:solidFill>
              </a:rPr>
              <a:t>split</a:t>
            </a:r>
            <a:r>
              <a:rPr lang="en-US" altLang="zh-CN" sz="1600" b="1" dirty="0">
                <a:solidFill>
                  <a:srgbClr val="000000"/>
                </a:solidFill>
              </a:rPr>
              <a:t>: </a:t>
            </a:r>
            <a:r>
              <a:rPr lang="en-US" altLang="zh-CN" sz="1600" b="1" i="1" dirty="0">
                <a:solidFill>
                  <a:srgbClr val="000000"/>
                </a:solidFill>
              </a:rPr>
              <a:t>v. </a:t>
            </a:r>
            <a:r>
              <a:rPr lang="en-US" altLang="zh-CN" sz="1600" b="1" dirty="0">
                <a:solidFill>
                  <a:srgbClr val="000000"/>
                </a:solidFill>
              </a:rPr>
              <a:t>to separate or divide into</a:t>
            </a:r>
            <a:r>
              <a:rPr lang="en-US" altLang="zh-CN" sz="1600" b="1" i="1" dirty="0">
                <a:solidFill>
                  <a:srgbClr val="000000"/>
                </a:solidFill>
              </a:rPr>
              <a:t>   </a:t>
            </a:r>
            <a:r>
              <a:rPr lang="zh-CN" altLang="en-US" sz="1600" b="1" dirty="0">
                <a:solidFill>
                  <a:srgbClr val="000000"/>
                </a:solidFill>
              </a:rPr>
              <a:t>分裂成，分成</a:t>
            </a:r>
            <a:endParaRPr lang="en-US" altLang="zh-CN" sz="1600" b="1" dirty="0">
              <a:solidFill>
                <a:srgbClr val="000000"/>
              </a:solidFill>
            </a:endParaRPr>
          </a:p>
          <a:p>
            <a:pPr marL="342265" indent="-342265">
              <a:lnSpc>
                <a:spcPct val="120000"/>
              </a:lnSpc>
              <a:spcBef>
                <a:spcPts val="385"/>
              </a:spcBef>
              <a:buFontTx/>
              <a:buChar char="•"/>
            </a:pPr>
            <a:r>
              <a:rPr lang="en-US" altLang="zh-CN" sz="1600" b="1" dirty="0">
                <a:solidFill>
                  <a:srgbClr val="000000"/>
                </a:solidFill>
              </a:rPr>
              <a:t> </a:t>
            </a:r>
            <a:r>
              <a:rPr lang="en-US" altLang="zh-CN" sz="1600" b="1" u="sng" dirty="0">
                <a:solidFill>
                  <a:srgbClr val="000000"/>
                </a:solidFill>
              </a:rPr>
              <a:t>convert</a:t>
            </a:r>
            <a:r>
              <a:rPr lang="en-US" altLang="zh-CN" sz="1600" b="1" dirty="0">
                <a:solidFill>
                  <a:srgbClr val="000000"/>
                </a:solidFill>
              </a:rPr>
              <a:t>: </a:t>
            </a:r>
            <a:r>
              <a:rPr lang="en-US" altLang="zh-CN" sz="1600" b="1" i="1" dirty="0">
                <a:solidFill>
                  <a:srgbClr val="000000"/>
                </a:solidFill>
              </a:rPr>
              <a:t>v. </a:t>
            </a:r>
            <a:r>
              <a:rPr lang="en-US" altLang="zh-CN" sz="1600" b="1" dirty="0">
                <a:solidFill>
                  <a:srgbClr val="000000"/>
                </a:solidFill>
              </a:rPr>
              <a:t>to change (something) from one form or use to another   </a:t>
            </a:r>
            <a:r>
              <a:rPr lang="zh-CN" altLang="en-US" sz="1600" b="1" dirty="0">
                <a:solidFill>
                  <a:srgbClr val="000000"/>
                </a:solidFill>
              </a:rPr>
              <a:t>改变（某事物）的形式或用途</a:t>
            </a:r>
            <a:endParaRPr lang="zh-CN" altLang="en-US" sz="1600" b="1" dirty="0">
              <a:solidFill>
                <a:srgbClr val="000000"/>
              </a:solidFill>
            </a:endParaRPr>
          </a:p>
          <a:p>
            <a:endParaRPr lang="zh-CN" altLang="en-US" sz="1600" b="1" dirty="0">
              <a:solidFill>
                <a:srgbClr val="000000"/>
              </a:solidFill>
            </a:endParaRPr>
          </a:p>
          <a:p>
            <a:pPr marL="342265" indent="-342265" algn="just">
              <a:lnSpc>
                <a:spcPct val="120000"/>
              </a:lnSpc>
              <a:spcBef>
                <a:spcPts val="385"/>
              </a:spcBef>
              <a:buFontTx/>
              <a:buChar char="•"/>
            </a:pPr>
            <a:endParaRPr lang="zh-CN" altLang="en-US" sz="1600" b="1" dirty="0">
              <a:solidFill>
                <a:srgbClr val="000000"/>
              </a:solidFill>
              <a:latin typeface="Arial" panose="020B0604020202020204" pitchFamily="34" charset="0"/>
            </a:endParaRPr>
          </a:p>
        </p:txBody>
      </p:sp>
      <p:sp>
        <p:nvSpPr>
          <p:cNvPr id="3" name="TextBox 6"/>
          <p:cNvSpPr txBox="1">
            <a:spLocks noChangeArrowheads="1"/>
          </p:cNvSpPr>
          <p:nvPr/>
        </p:nvSpPr>
        <p:spPr bwMode="auto">
          <a:xfrm>
            <a:off x="1997074" y="795110"/>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on Trade Show Booth Selection</a:t>
            </a:r>
            <a:endParaRPr lang="zh-CN" altLang="en-US" sz="2000" b="1" dirty="0">
              <a:solidFill>
                <a:srgbClr val="0070C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69" name="TextBox 16"/>
          <p:cNvSpPr txBox="1">
            <a:spLocks noChangeArrowheads="1"/>
          </p:cNvSpPr>
          <p:nvPr/>
        </p:nvSpPr>
        <p:spPr bwMode="auto">
          <a:xfrm>
            <a:off x="431999" y="2077305"/>
            <a:ext cx="8534925" cy="2504275"/>
          </a:xfrm>
          <a:prstGeom prst="rect">
            <a:avLst/>
          </a:prstGeom>
          <a:solidFill>
            <a:schemeClr val="bg1"/>
          </a:solidFill>
          <a:ln w="38100">
            <a:solidFill>
              <a:srgbClr val="663300"/>
            </a:solidFill>
            <a:prstDash val="lgDash"/>
            <a:miter lim="800000"/>
          </a:ln>
        </p:spPr>
        <p:txBody>
          <a:bodyPr wrap="square">
            <a:spAutoFit/>
          </a:bodyPr>
          <a:lstStyle>
            <a:lvl1pPr marL="457200" indent="-457200">
              <a:defRPr>
                <a:solidFill>
                  <a:schemeClr val="tx1"/>
                </a:solidFill>
                <a:latin typeface="Calibri" panose="020F0502020204030204" pitchFamily="34" charset="0"/>
                <a:ea typeface="宋体" panose="02010600030101010101" pitchFamily="2" charset="-122"/>
              </a:defRPr>
            </a:lvl1pPr>
            <a:lvl2pPr marL="800100" indent="-342900">
              <a:defRPr>
                <a:solidFill>
                  <a:schemeClr val="tx1"/>
                </a:solidFill>
                <a:latin typeface="Calibri" panose="020F0502020204030204" pitchFamily="34" charset="0"/>
                <a:ea typeface="宋体" panose="02010600030101010101" pitchFamily="2" charset="-122"/>
              </a:defRPr>
            </a:lvl2pPr>
            <a:lvl3pPr marL="1257300" indent="-342900">
              <a:defRPr>
                <a:solidFill>
                  <a:schemeClr val="tx1"/>
                </a:solidFill>
                <a:latin typeface="Calibri" panose="020F0502020204030204" pitchFamily="34" charset="0"/>
                <a:ea typeface="宋体" panose="02010600030101010101" pitchFamily="2" charset="-122"/>
              </a:defRPr>
            </a:lvl3pPr>
            <a:lvl4pPr marL="1714500" indent="-342900">
              <a:defRPr>
                <a:solidFill>
                  <a:schemeClr val="tx1"/>
                </a:solidFill>
                <a:latin typeface="Calibri" panose="020F0502020204030204" pitchFamily="34" charset="0"/>
                <a:ea typeface="宋体" panose="02010600030101010101" pitchFamily="2" charset="-122"/>
              </a:defRPr>
            </a:lvl4pPr>
            <a:lvl5pPr marL="2171700" indent="-342900">
              <a:defRPr>
                <a:solidFill>
                  <a:schemeClr val="tx1"/>
                </a:solidFill>
                <a:latin typeface="Calibri" panose="020F0502020204030204" pitchFamily="34" charset="0"/>
                <a:ea typeface="宋体" panose="02010600030101010101" pitchFamily="2" charset="-122"/>
              </a:defRPr>
            </a:lvl5pPr>
            <a:lvl6pPr marL="26289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861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433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005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a:lnSpc>
                <a:spcPct val="120000"/>
              </a:lnSpc>
              <a:spcBef>
                <a:spcPts val="385"/>
              </a:spcBef>
              <a:buFontTx/>
              <a:buAutoNum type="arabicPeriod"/>
            </a:pPr>
            <a:r>
              <a:rPr lang="en-US" altLang="zh-CN" sz="1600" b="1" dirty="0">
                <a:solidFill>
                  <a:srgbClr val="000000"/>
                </a:solidFill>
                <a:latin typeface="Arial" panose="020B0604020202020204" pitchFamily="34" charset="0"/>
              </a:rPr>
              <a:t>It is impossible for new exhibitors to get a booth at a good location.</a:t>
            </a:r>
            <a:endParaRPr lang="en-US" altLang="zh-CN" sz="1600" b="1" dirty="0">
              <a:solidFill>
                <a:srgbClr val="000000"/>
              </a:solidFill>
              <a:latin typeface="Arial" panose="020B0604020202020204" pitchFamily="34" charset="0"/>
            </a:endParaRPr>
          </a:p>
          <a:p>
            <a:pPr marL="342265" indent="-342265">
              <a:lnSpc>
                <a:spcPct val="120000"/>
              </a:lnSpc>
              <a:spcBef>
                <a:spcPts val="385"/>
              </a:spcBef>
              <a:buFontTx/>
              <a:buAutoNum type="arabicPeriod"/>
            </a:pPr>
            <a:r>
              <a:rPr lang="en-US" altLang="zh-CN" sz="1600" b="1" dirty="0">
                <a:solidFill>
                  <a:srgbClr val="000000"/>
                </a:solidFill>
                <a:latin typeface="Arial" panose="020B0604020202020204" pitchFamily="34" charset="0"/>
              </a:rPr>
              <a:t>Good booth placement is the most important factor to a successful trade show.</a:t>
            </a:r>
            <a:endParaRPr lang="en-US" altLang="zh-CN" sz="1600" b="1" dirty="0">
              <a:solidFill>
                <a:srgbClr val="000000"/>
              </a:solidFill>
              <a:latin typeface="Arial" panose="020B0604020202020204" pitchFamily="34" charset="0"/>
            </a:endParaRPr>
          </a:p>
          <a:p>
            <a:pPr marL="342265" indent="-342265">
              <a:lnSpc>
                <a:spcPct val="120000"/>
              </a:lnSpc>
              <a:spcBef>
                <a:spcPts val="385"/>
              </a:spcBef>
              <a:buFontTx/>
              <a:buAutoNum type="arabicPeriod" startAt="3"/>
            </a:pPr>
            <a:r>
              <a:rPr lang="en-US" altLang="zh-CN" sz="1600" b="1" dirty="0">
                <a:solidFill>
                  <a:srgbClr val="000000"/>
                </a:solidFill>
                <a:latin typeface="Arial" panose="020B0604020202020204" pitchFamily="34" charset="0"/>
              </a:rPr>
              <a:t>It is not recommended to downsize your display booth space from one year to the next. </a:t>
            </a:r>
            <a:endParaRPr lang="en-US" altLang="zh-CN" sz="1600" b="1" dirty="0">
              <a:solidFill>
                <a:srgbClr val="000000"/>
              </a:solidFill>
              <a:latin typeface="Arial" panose="020B0604020202020204" pitchFamily="34" charset="0"/>
            </a:endParaRPr>
          </a:p>
          <a:p>
            <a:pPr marL="342265" indent="-342265">
              <a:lnSpc>
                <a:spcPct val="120000"/>
              </a:lnSpc>
              <a:spcBef>
                <a:spcPts val="385"/>
              </a:spcBef>
              <a:buFontTx/>
              <a:buAutoNum type="arabicPeriod" startAt="3"/>
            </a:pPr>
            <a:r>
              <a:rPr lang="en-US" altLang="zh-CN" sz="1600" b="1" dirty="0">
                <a:solidFill>
                  <a:srgbClr val="000000"/>
                </a:solidFill>
                <a:latin typeface="Arial" panose="020B0604020202020204" pitchFamily="34" charset="0"/>
              </a:rPr>
              <a:t>It’s good to stay far away from your competitors.</a:t>
            </a:r>
            <a:endParaRPr lang="en-US" altLang="zh-CN" sz="1600" b="1" dirty="0">
              <a:solidFill>
                <a:srgbClr val="000000"/>
              </a:solidFill>
              <a:latin typeface="Arial" panose="020B0604020202020204" pitchFamily="34" charset="0"/>
            </a:endParaRPr>
          </a:p>
          <a:p>
            <a:pPr marL="342265" indent="-342265">
              <a:lnSpc>
                <a:spcPct val="120000"/>
              </a:lnSpc>
              <a:spcBef>
                <a:spcPts val="385"/>
              </a:spcBef>
              <a:buFontTx/>
              <a:buAutoNum type="arabicPeriod" startAt="3"/>
            </a:pPr>
            <a:r>
              <a:rPr lang="en-US" altLang="zh-CN" sz="1600" b="1" dirty="0">
                <a:solidFill>
                  <a:srgbClr val="000000"/>
                </a:solidFill>
                <a:latin typeface="Arial" panose="020B0604020202020204" pitchFamily="34" charset="0"/>
              </a:rPr>
              <a:t>It is advisable to share an island booth space with another company by dividing it into two peninsula booths. </a:t>
            </a:r>
            <a:endParaRPr lang="en-US" altLang="zh-CN" sz="1600" b="1" dirty="0">
              <a:solidFill>
                <a:srgbClr val="000000"/>
              </a:solidFill>
              <a:latin typeface="Arial" panose="020B0604020202020204" pitchFamily="34" charset="0"/>
            </a:endParaRPr>
          </a:p>
          <a:p>
            <a:pPr>
              <a:buFontTx/>
              <a:buAutoNum type="arabicPeriod" startAt="3"/>
            </a:pPr>
            <a:endParaRPr lang="en-US" altLang="zh-CN" sz="900" b="1" dirty="0">
              <a:solidFill>
                <a:srgbClr val="000000"/>
              </a:solidFill>
              <a:latin typeface="Arial" panose="020B0604020202020204" pitchFamily="34" charset="0"/>
            </a:endParaRPr>
          </a:p>
        </p:txBody>
      </p:sp>
      <p:sp>
        <p:nvSpPr>
          <p:cNvPr id="48170" name="Text Box 42"/>
          <p:cNvSpPr txBox="1">
            <a:spLocks noChangeArrowheads="1"/>
          </p:cNvSpPr>
          <p:nvPr/>
        </p:nvSpPr>
        <p:spPr bwMode="auto">
          <a:xfrm>
            <a:off x="7518654" y="2077305"/>
            <a:ext cx="289322" cy="369332"/>
          </a:xfrm>
          <a:prstGeom prst="rect">
            <a:avLst/>
          </a:prstGeom>
          <a:solidFill>
            <a:srgbClr val="F2ECE2"/>
          </a:solidFill>
          <a:ln w="9525">
            <a:solidFill>
              <a:srgbClr val="66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00"/>
                </a:solidFill>
                <a:latin typeface="Arial" panose="020B0604020202020204" pitchFamily="34" charset="0"/>
              </a:rPr>
              <a:t>F</a:t>
            </a:r>
            <a:endParaRPr lang="en-US" altLang="zh-CN" sz="1800" b="1">
              <a:solidFill>
                <a:srgbClr val="000000"/>
              </a:solidFill>
              <a:latin typeface="Arial" panose="020B0604020202020204" pitchFamily="34" charset="0"/>
            </a:endParaRPr>
          </a:p>
        </p:txBody>
      </p:sp>
      <p:sp>
        <p:nvSpPr>
          <p:cNvPr id="48171" name="Text Box 43"/>
          <p:cNvSpPr txBox="1">
            <a:spLocks noChangeArrowheads="1"/>
          </p:cNvSpPr>
          <p:nvPr/>
        </p:nvSpPr>
        <p:spPr bwMode="auto">
          <a:xfrm>
            <a:off x="8585811" y="2418640"/>
            <a:ext cx="289322" cy="369332"/>
          </a:xfrm>
          <a:prstGeom prst="rect">
            <a:avLst/>
          </a:prstGeom>
          <a:solidFill>
            <a:srgbClr val="F2ECE2"/>
          </a:solidFill>
          <a:ln w="9525">
            <a:solidFill>
              <a:srgbClr val="66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00"/>
                </a:solidFill>
                <a:latin typeface="Arial" panose="020B0604020202020204" pitchFamily="34" charset="0"/>
              </a:rPr>
              <a:t>F</a:t>
            </a:r>
            <a:endParaRPr lang="en-US" altLang="zh-CN" sz="1800" b="1">
              <a:solidFill>
                <a:srgbClr val="000000"/>
              </a:solidFill>
              <a:latin typeface="Arial" panose="020B0604020202020204" pitchFamily="34" charset="0"/>
            </a:endParaRPr>
          </a:p>
        </p:txBody>
      </p:sp>
      <p:sp>
        <p:nvSpPr>
          <p:cNvPr id="48172" name="Text Box 44"/>
          <p:cNvSpPr txBox="1">
            <a:spLocks noChangeArrowheads="1"/>
          </p:cNvSpPr>
          <p:nvPr/>
        </p:nvSpPr>
        <p:spPr bwMode="auto">
          <a:xfrm>
            <a:off x="1409418" y="3064849"/>
            <a:ext cx="289322" cy="369332"/>
          </a:xfrm>
          <a:prstGeom prst="rect">
            <a:avLst/>
          </a:prstGeom>
          <a:solidFill>
            <a:srgbClr val="F2ECE2"/>
          </a:solidFill>
          <a:ln w="9525">
            <a:solidFill>
              <a:srgbClr val="66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dirty="0">
                <a:solidFill>
                  <a:srgbClr val="000000"/>
                </a:solidFill>
                <a:latin typeface="Arial" panose="020B0604020202020204" pitchFamily="34" charset="0"/>
              </a:rPr>
              <a:t>T</a:t>
            </a:r>
            <a:endParaRPr lang="en-US" altLang="zh-CN" sz="1800" b="1" dirty="0">
              <a:solidFill>
                <a:srgbClr val="000000"/>
              </a:solidFill>
              <a:latin typeface="Arial" panose="020B0604020202020204" pitchFamily="34" charset="0"/>
            </a:endParaRPr>
          </a:p>
        </p:txBody>
      </p:sp>
      <p:sp>
        <p:nvSpPr>
          <p:cNvPr id="48173" name="Text Box 45"/>
          <p:cNvSpPr txBox="1">
            <a:spLocks noChangeArrowheads="1"/>
          </p:cNvSpPr>
          <p:nvPr/>
        </p:nvSpPr>
        <p:spPr bwMode="auto">
          <a:xfrm>
            <a:off x="5652980" y="3351057"/>
            <a:ext cx="289322" cy="369332"/>
          </a:xfrm>
          <a:prstGeom prst="rect">
            <a:avLst/>
          </a:prstGeom>
          <a:solidFill>
            <a:srgbClr val="F2ECE2"/>
          </a:solidFill>
          <a:ln w="9525">
            <a:solidFill>
              <a:srgbClr val="66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00"/>
                </a:solidFill>
                <a:latin typeface="Arial" panose="020B0604020202020204" pitchFamily="34" charset="0"/>
              </a:rPr>
              <a:t>F</a:t>
            </a:r>
            <a:endParaRPr lang="en-US" altLang="zh-CN" sz="1800" b="1">
              <a:solidFill>
                <a:srgbClr val="000000"/>
              </a:solidFill>
              <a:latin typeface="Arial" panose="020B0604020202020204" pitchFamily="34" charset="0"/>
            </a:endParaRPr>
          </a:p>
        </p:txBody>
      </p:sp>
      <p:sp>
        <p:nvSpPr>
          <p:cNvPr id="48174" name="Text Box 46"/>
          <p:cNvSpPr txBox="1">
            <a:spLocks noChangeArrowheads="1"/>
          </p:cNvSpPr>
          <p:nvPr/>
        </p:nvSpPr>
        <p:spPr bwMode="auto">
          <a:xfrm>
            <a:off x="3554490" y="4037075"/>
            <a:ext cx="289322" cy="369332"/>
          </a:xfrm>
          <a:prstGeom prst="rect">
            <a:avLst/>
          </a:prstGeom>
          <a:solidFill>
            <a:srgbClr val="F2ECE2"/>
          </a:solidFill>
          <a:ln w="9525">
            <a:solidFill>
              <a:srgbClr val="66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1800" b="1">
                <a:solidFill>
                  <a:srgbClr val="000000"/>
                </a:solidFill>
                <a:latin typeface="Arial" panose="020B0604020202020204" pitchFamily="34" charset="0"/>
              </a:rPr>
              <a:t>T</a:t>
            </a:r>
            <a:endParaRPr lang="en-US" altLang="zh-CN" sz="1800" b="1">
              <a:solidFill>
                <a:srgbClr val="000000"/>
              </a:solidFill>
              <a:latin typeface="Arial" panose="020B0604020202020204" pitchFamily="34" charset="0"/>
            </a:endParaRPr>
          </a:p>
        </p:txBody>
      </p:sp>
      <p:sp>
        <p:nvSpPr>
          <p:cNvPr id="2" name="TextBox 6"/>
          <p:cNvSpPr txBox="1">
            <a:spLocks noChangeArrowheads="1"/>
          </p:cNvSpPr>
          <p:nvPr/>
        </p:nvSpPr>
        <p:spPr bwMode="auto">
          <a:xfrm>
            <a:off x="2273299" y="709385"/>
            <a:ext cx="65420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en-US" altLang="zh-CN" sz="2000" b="1" dirty="0">
                <a:solidFill>
                  <a:srgbClr val="0070C0"/>
                </a:solidFill>
                <a:latin typeface="Arial" panose="020B0604020202020204" pitchFamily="34" charset="0"/>
              </a:rPr>
              <a:t>Passage   Tips on Trade Show Booth Selection</a:t>
            </a:r>
            <a:endParaRPr lang="zh-CN" altLang="en-US" sz="2000" b="1" dirty="0">
              <a:solidFill>
                <a:srgbClr val="0070C0"/>
              </a:solidFill>
              <a:latin typeface="Arial" panose="020B0604020202020204" pitchFamily="34" charset="0"/>
            </a:endParaRPr>
          </a:p>
        </p:txBody>
      </p:sp>
      <p:sp>
        <p:nvSpPr>
          <p:cNvPr id="5" name="内容占位符 2"/>
          <p:cNvSpPr/>
          <p:nvPr/>
        </p:nvSpPr>
        <p:spPr bwMode="auto">
          <a:xfrm>
            <a:off x="542925" y="1234852"/>
            <a:ext cx="8424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spc="-100" dirty="0">
                <a:solidFill>
                  <a:srgbClr val="0070C0"/>
                </a:solidFill>
              </a:rPr>
              <a:t>Read the text and decide whether the following statements are true (T) or false (F). </a:t>
            </a:r>
            <a:endParaRPr lang="en-US" altLang="zh-CN" sz="2000" spc="-1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8170"/>
                                        </p:tgtEl>
                                        <p:attrNameLst>
                                          <p:attrName>style.visibility</p:attrName>
                                        </p:attrNameLst>
                                      </p:cBhvr>
                                      <p:to>
                                        <p:strVal val="visible"/>
                                      </p:to>
                                    </p:set>
                                    <p:animEffect transition="in" filter="blinds(horizontal)">
                                      <p:cBhvr>
                                        <p:cTn id="7" dur="500"/>
                                        <p:tgtEl>
                                          <p:spTgt spid="4817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8171"/>
                                        </p:tgtEl>
                                        <p:attrNameLst>
                                          <p:attrName>style.visibility</p:attrName>
                                        </p:attrNameLst>
                                      </p:cBhvr>
                                      <p:to>
                                        <p:strVal val="visible"/>
                                      </p:to>
                                    </p:set>
                                    <p:animEffect transition="in" filter="blinds(horizontal)">
                                      <p:cBhvr>
                                        <p:cTn id="12" dur="500"/>
                                        <p:tgtEl>
                                          <p:spTgt spid="4817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8172"/>
                                        </p:tgtEl>
                                        <p:attrNameLst>
                                          <p:attrName>style.visibility</p:attrName>
                                        </p:attrNameLst>
                                      </p:cBhvr>
                                      <p:to>
                                        <p:strVal val="visible"/>
                                      </p:to>
                                    </p:set>
                                    <p:animEffect transition="in" filter="blinds(horizontal)">
                                      <p:cBhvr>
                                        <p:cTn id="17" dur="500"/>
                                        <p:tgtEl>
                                          <p:spTgt spid="4817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8173"/>
                                        </p:tgtEl>
                                        <p:attrNameLst>
                                          <p:attrName>style.visibility</p:attrName>
                                        </p:attrNameLst>
                                      </p:cBhvr>
                                      <p:to>
                                        <p:strVal val="visible"/>
                                      </p:to>
                                    </p:set>
                                    <p:animEffect transition="in" filter="blinds(horizontal)">
                                      <p:cBhvr>
                                        <p:cTn id="22" dur="500"/>
                                        <p:tgtEl>
                                          <p:spTgt spid="4817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8174"/>
                                        </p:tgtEl>
                                        <p:attrNameLst>
                                          <p:attrName>style.visibility</p:attrName>
                                        </p:attrNameLst>
                                      </p:cBhvr>
                                      <p:to>
                                        <p:strVal val="visible"/>
                                      </p:to>
                                    </p:set>
                                    <p:animEffect transition="in" filter="blinds(horizontal)">
                                      <p:cBhvr>
                                        <p:cTn id="27" dur="500"/>
                                        <p:tgtEl>
                                          <p:spTgt spid="48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70" grpId="0" animBg="1"/>
      <p:bldP spid="48171" grpId="0" animBg="1"/>
      <p:bldP spid="48172" grpId="0" animBg="1"/>
      <p:bldP spid="48173" grpId="0" animBg="1"/>
      <p:bldP spid="4817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2"/>
          <p:cNvSpPr/>
          <p:nvPr/>
        </p:nvSpPr>
        <p:spPr bwMode="auto">
          <a:xfrm>
            <a:off x="1044575" y="561625"/>
            <a:ext cx="753427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3058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825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655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1600" dirty="0">
                <a:solidFill>
                  <a:srgbClr val="996600"/>
                </a:solidFill>
                <a:latin typeface="Arial" panose="020B0604020202020204" pitchFamily="34" charset="0"/>
              </a:rPr>
              <a:t>        Suppose you are Mr. Jacky Chen, the Marketing Manager of </a:t>
            </a:r>
            <a:r>
              <a:rPr lang="en-US" altLang="zh-CN" sz="1600" dirty="0" err="1">
                <a:solidFill>
                  <a:srgbClr val="996600"/>
                </a:solidFill>
                <a:latin typeface="Arial" panose="020B0604020202020204" pitchFamily="34" charset="0"/>
              </a:rPr>
              <a:t>Mejin</a:t>
            </a:r>
            <a:r>
              <a:rPr lang="en-US" altLang="zh-CN" sz="1600" dirty="0">
                <a:solidFill>
                  <a:srgbClr val="996600"/>
                </a:solidFill>
                <a:latin typeface="Arial" panose="020B0604020202020204" pitchFamily="34" charset="0"/>
              </a:rPr>
              <a:t> Innovative Technology, which is going to attend Hong Kong Toys &amp; Games Fair. The company plans to book one corner booth (15 sq. m.) at the corner location. Fill in the application form according to the company’s situation</a:t>
            </a:r>
            <a:r>
              <a:rPr lang="zh-CN" altLang="en-US" sz="1600" dirty="0">
                <a:solidFill>
                  <a:srgbClr val="996600"/>
                </a:solidFill>
                <a:latin typeface="Arial" panose="020B0604020202020204" pitchFamily="34" charset="0"/>
              </a:rPr>
              <a:t>：</a:t>
            </a:r>
            <a:endParaRPr lang="en-US" altLang="zh-CN" sz="1600" dirty="0">
              <a:solidFill>
                <a:srgbClr val="996600"/>
              </a:solidFill>
              <a:latin typeface="Arial" panose="020B0604020202020204" pitchFamily="34" charset="0"/>
            </a:endParaRPr>
          </a:p>
        </p:txBody>
      </p:sp>
      <p:sp>
        <p:nvSpPr>
          <p:cNvPr id="5" name="文本框 4"/>
          <p:cNvSpPr txBox="1"/>
          <p:nvPr/>
        </p:nvSpPr>
        <p:spPr>
          <a:xfrm>
            <a:off x="646546" y="1780825"/>
            <a:ext cx="8044872" cy="1837939"/>
          </a:xfrm>
          <a:prstGeom prst="rect">
            <a:avLst/>
          </a:prstGeom>
          <a:noFill/>
        </p:spPr>
        <p:txBody>
          <a:bodyPr wrap="square">
            <a:spAutoFit/>
          </a:bodyPr>
          <a:lstStyle/>
          <a:p>
            <a:pPr>
              <a:lnSpc>
                <a:spcPct val="120000"/>
              </a:lnSpc>
            </a:pPr>
            <a:r>
              <a:rPr lang="en-US" altLang="zh-CN" sz="1600" dirty="0">
                <a:latin typeface="Arial" panose="020B0604020202020204" pitchFamily="34" charset="0"/>
                <a:ea typeface="宋体" panose="02010600030101010101" pitchFamily="2" charset="-122"/>
              </a:rPr>
              <a:t>        Guangdong </a:t>
            </a:r>
            <a:r>
              <a:rPr lang="en-US" altLang="zh-CN" sz="1600" dirty="0" err="1">
                <a:latin typeface="Arial" panose="020B0604020202020204" pitchFamily="34" charset="0"/>
                <a:ea typeface="宋体" panose="02010600030101010101" pitchFamily="2" charset="-122"/>
              </a:rPr>
              <a:t>Mejin</a:t>
            </a:r>
            <a:r>
              <a:rPr lang="en-US" altLang="zh-CN" sz="1600" dirty="0">
                <a:latin typeface="Arial" panose="020B0604020202020204" pitchFamily="34" charset="0"/>
                <a:ea typeface="宋体" panose="02010600030101010101" pitchFamily="2" charset="-122"/>
              </a:rPr>
              <a:t> Innovative Technology Co., Ltd. was established in 1991, with 40,000 square meters of workshops and nearly 1,000 employees. It is a hi-tech company that focuses on research and development of toys, specializing in remote control toys including drones, helicopters, boats and cars; it also produces creative toys like outdoor foam-based weaponry goods (some are made of rubber and/or plastic), and traditional educational toys, such as board games and puzzles.</a:t>
            </a:r>
            <a:endParaRPr lang="zh-CN" altLang="en-US" sz="1600" dirty="0">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Group 70"/>
          <p:cNvGraphicFramePr/>
          <p:nvPr/>
        </p:nvGraphicFramePr>
        <p:xfrm>
          <a:off x="1163782" y="1545432"/>
          <a:ext cx="7564582" cy="2469861"/>
        </p:xfrm>
        <a:graphic>
          <a:graphicData uri="http://schemas.openxmlformats.org/drawingml/2006/table">
            <a:tbl>
              <a:tblPr/>
              <a:tblGrid>
                <a:gridCol w="1838472"/>
                <a:gridCol w="5726110"/>
              </a:tblGrid>
              <a:tr h="1105404">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rPr>
                        <a:t>Head Office</a:t>
                      </a:r>
                      <a:endParaRPr kumimoji="0" lang="en-US" altLang="zh-CN" sz="1900" b="1" i="0" u="none" strike="noStrike" cap="none" normalizeH="0" baseline="0" dirty="0">
                        <a:ln>
                          <a:noFill/>
                        </a:ln>
                        <a:solidFill>
                          <a:schemeClr val="tx1"/>
                        </a:solidFill>
                        <a:effectLst/>
                        <a:latin typeface="Calibri" panose="020F0502020204030204" pitchFamily="34" charset="0"/>
                        <a:ea typeface="宋体" panose="02010600030101010101" pitchFamily="2" charset="-122"/>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Guangdong </a:t>
                      </a:r>
                      <a:r>
                        <a:rPr kumimoji="0" lang="en-US" altLang="zh-CN" sz="1600" b="0" i="0" u="none" strike="noStrike" kern="1200" cap="none" normalizeH="0" baseline="0" dirty="0" err="1">
                          <a:ln>
                            <a:noFill/>
                          </a:ln>
                          <a:solidFill>
                            <a:srgbClr val="000000"/>
                          </a:solidFill>
                          <a:effectLst/>
                          <a:latin typeface="Arial" panose="020B0604020202020204" pitchFamily="34" charset="0"/>
                          <a:ea typeface="宋体" panose="02010600030101010101" pitchFamily="2" charset="-122"/>
                          <a:cs typeface="+mn-cs"/>
                        </a:rPr>
                        <a:t>Mejin</a:t>
                      </a: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 Innovative Technology Co., Ltd. No. 2028, 20th Floor, </a:t>
                      </a:r>
                      <a:r>
                        <a:rPr kumimoji="0" lang="en-US" altLang="zh-CN" sz="1600" b="0" i="0" u="none" strike="noStrike" kern="1200" cap="none" normalizeH="0" baseline="0" dirty="0" err="1">
                          <a:ln>
                            <a:noFill/>
                          </a:ln>
                          <a:solidFill>
                            <a:srgbClr val="000000"/>
                          </a:solidFill>
                          <a:effectLst/>
                          <a:latin typeface="Arial" panose="020B0604020202020204" pitchFamily="34" charset="0"/>
                          <a:ea typeface="宋体" panose="02010600030101010101" pitchFamily="2" charset="-122"/>
                          <a:cs typeface="+mn-cs"/>
                        </a:rPr>
                        <a:t>Jinhui</a:t>
                      </a: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 Building </a:t>
                      </a:r>
                      <a:r>
                        <a:rPr kumimoji="0" lang="en-US" altLang="zh-CN" sz="1600" b="0" i="0" u="none" strike="noStrike" kern="1200" cap="none" normalizeH="0" baseline="0" dirty="0" err="1">
                          <a:ln>
                            <a:noFill/>
                          </a:ln>
                          <a:solidFill>
                            <a:srgbClr val="000000"/>
                          </a:solidFill>
                          <a:effectLst/>
                          <a:latin typeface="Arial" panose="020B0604020202020204" pitchFamily="34" charset="0"/>
                          <a:ea typeface="宋体" panose="02010600030101010101" pitchFamily="2" charset="-122"/>
                          <a:cs typeface="+mn-cs"/>
                        </a:rPr>
                        <a:t>Xindong</a:t>
                      </a: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 Rd. 2 Huizhou 516000 Guangdong Province</a:t>
                      </a: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500063">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9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Tel.</a:t>
                      </a:r>
                      <a:endParaRPr kumimoji="0" lang="en-US" altLang="zh-CN" sz="19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+86-752-0000-0000, +86-139××××9988 </a:t>
                      </a: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378619">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9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Fax</a:t>
                      </a:r>
                      <a:endParaRPr kumimoji="0" lang="en-US" altLang="zh-CN" sz="19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+86-752-0000-0001</a:t>
                      </a: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r h="485775">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9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rPr>
                        <a:t>Email</a:t>
                      </a:r>
                      <a:endParaRPr kumimoji="0" lang="en-US" altLang="zh-CN" sz="1900" b="1" i="0" u="none" strike="noStrike" kern="1200" cap="none" normalizeH="0" baseline="0" dirty="0">
                        <a:ln>
                          <a:noFill/>
                        </a:ln>
                        <a:solidFill>
                          <a:schemeClr val="tx1"/>
                        </a:solidFill>
                        <a:effectLst/>
                        <a:latin typeface="Calibri" panose="020F050202020403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B68E"/>
                    </a:solid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rPr>
                        <a:t>jacky12@mejin.com</a:t>
                      </a:r>
                      <a:endParaRPr kumimoji="0" lang="en-US" altLang="zh-CN" sz="1600" b="0" i="0" u="none" strike="noStrike" kern="1200" cap="none" normalizeH="0" baseline="0" dirty="0">
                        <a:ln>
                          <a:noFill/>
                        </a:ln>
                        <a:solidFill>
                          <a:srgbClr val="000000"/>
                        </a:solidFill>
                        <a:effectLst/>
                        <a:latin typeface="Arial" panose="020B0604020202020204" pitchFamily="34" charset="0"/>
                        <a:ea typeface="宋体" panose="02010600030101010101" pitchFamily="2" charset="-122"/>
                        <a:cs typeface="+mn-cs"/>
                      </a:endParaRPr>
                    </a:p>
                  </a:txBody>
                  <a:tcPr marL="68580" marR="68580" marT="34290" marB="3429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CE2"/>
                    </a:solidFill>
                  </a:tcPr>
                </a:tc>
              </a:tr>
            </a:tbl>
          </a:graphicData>
        </a:graphic>
      </p:graphicFrame>
      <p:sp>
        <p:nvSpPr>
          <p:cNvPr id="5" name="文本框 4"/>
          <p:cNvSpPr txBox="1"/>
          <p:nvPr/>
        </p:nvSpPr>
        <p:spPr>
          <a:xfrm>
            <a:off x="1101799" y="849991"/>
            <a:ext cx="4575544" cy="369332"/>
          </a:xfrm>
          <a:prstGeom prst="rect">
            <a:avLst/>
          </a:prstGeom>
          <a:noFill/>
        </p:spPr>
        <p:txBody>
          <a:bodyPr wrap="square">
            <a:spAutoFit/>
          </a:bodyPr>
          <a:lstStyle/>
          <a:p>
            <a:r>
              <a:rPr lang="en-US" altLang="zh-CN" sz="1800" b="1" dirty="0">
                <a:solidFill>
                  <a:srgbClr val="996600"/>
                </a:solidFill>
                <a:latin typeface="Arial" panose="020B0604020202020204" pitchFamily="34" charset="0"/>
                <a:ea typeface="宋体" panose="02010600030101010101" pitchFamily="2" charset="-122"/>
              </a:rPr>
              <a:t>Contact</a:t>
            </a:r>
            <a:r>
              <a:rPr lang="en-US" altLang="zh-CN" sz="1800" b="1" dirty="0">
                <a:solidFill>
                  <a:srgbClr val="231F20"/>
                </a:solidFill>
                <a:effectLst/>
                <a:latin typeface="Times-Bold"/>
              </a:rPr>
              <a:t> </a:t>
            </a:r>
            <a:r>
              <a:rPr lang="en-US" altLang="zh-CN" sz="1800" b="1" dirty="0">
                <a:solidFill>
                  <a:srgbClr val="996600"/>
                </a:solidFill>
                <a:latin typeface="Arial" panose="020B0604020202020204" pitchFamily="34" charset="0"/>
                <a:ea typeface="宋体" panose="02010600030101010101" pitchFamily="2" charset="-122"/>
              </a:rPr>
              <a:t>Information:</a:t>
            </a:r>
            <a:endParaRPr lang="zh-CN" altLang="en-US" sz="1800" b="1" dirty="0">
              <a:solidFill>
                <a:srgbClr val="996600"/>
              </a:solidFill>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91021" y="581245"/>
            <a:ext cx="3403770" cy="4496904"/>
          </a:xfrm>
          <a:prstGeom prst="rect">
            <a:avLst/>
          </a:prstGeom>
        </p:spPr>
      </p:pic>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20857" y="553011"/>
            <a:ext cx="3615946" cy="452513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4"/>
          <p:cNvSpPr/>
          <p:nvPr/>
        </p:nvSpPr>
        <p:spPr bwMode="auto">
          <a:xfrm>
            <a:off x="888998" y="1610983"/>
            <a:ext cx="7791451" cy="3110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Chris Davis</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Sales Manager of </a:t>
            </a:r>
            <a:r>
              <a:rPr lang="en-US" altLang="zh-CN" sz="2000" dirty="0" err="1">
                <a:latin typeface="Arial" panose="020B0604020202020204" pitchFamily="34" charset="0"/>
              </a:rPr>
              <a:t>Saidel</a:t>
            </a:r>
            <a:r>
              <a:rPr lang="en-US" altLang="zh-CN" sz="2000" dirty="0">
                <a:latin typeface="Arial" panose="020B0604020202020204" pitchFamily="34" charset="0"/>
              </a:rPr>
              <a:t> Exhibition Co., Ltd., a famous international convention and exhibition company</a:t>
            </a:r>
            <a:endParaRPr lang="en-US" altLang="zh-CN" sz="2000" dirty="0">
              <a:latin typeface="Arial" panose="020B0604020202020204" pitchFamily="34" charset="0"/>
            </a:endParaRPr>
          </a:p>
          <a:p>
            <a:pPr>
              <a:buFont typeface="Arial" panose="020B0604020202020204" pitchFamily="34" charset="0"/>
              <a:buNone/>
            </a:pPr>
            <a:endParaRPr lang="en-US" altLang="zh-CN" sz="2000" u="sng"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Stella Li</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Marketing Manager of </a:t>
            </a:r>
            <a:r>
              <a:rPr lang="en-US" altLang="zh-CN" sz="2000" dirty="0" err="1">
                <a:latin typeface="Arial" panose="020B0604020202020204" pitchFamily="34" charset="0"/>
              </a:rPr>
              <a:t>Teicheng</a:t>
            </a:r>
            <a:r>
              <a:rPr lang="en-US" altLang="zh-CN" sz="2000" dirty="0">
                <a:latin typeface="Arial" panose="020B0604020202020204" pitchFamily="34" charset="0"/>
              </a:rPr>
              <a:t> Toys Co., Ltd.</a:t>
            </a:r>
            <a:endParaRPr lang="en-US" altLang="zh-CN" sz="2000" dirty="0">
              <a:latin typeface="Arial" panose="020B0604020202020204" pitchFamily="34" charset="0"/>
            </a:endParaRPr>
          </a:p>
          <a:p>
            <a:pPr>
              <a:buFont typeface="Arial" panose="020B0604020202020204" pitchFamily="34" charset="0"/>
              <a:buNone/>
            </a:pP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1111217" y="2317899"/>
            <a:ext cx="6727858" cy="1282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nSpc>
                <a:spcPct val="120000"/>
              </a:lnSpc>
              <a:buFont typeface="Wingdings" panose="05000000000000000000" pitchFamily="2" charset="2"/>
              <a:buChar char="Ø"/>
            </a:pPr>
            <a:r>
              <a:rPr lang="en-US" altLang="zh-CN" sz="1800" dirty="0">
                <a:latin typeface="Arial" panose="020B0604020202020204" pitchFamily="34" charset="0"/>
              </a:rPr>
              <a:t>back to back: </a:t>
            </a:r>
            <a:r>
              <a:rPr lang="zh-CN" altLang="en-US" sz="1800" dirty="0">
                <a:latin typeface="Arial" panose="020B0604020202020204" pitchFamily="34" charset="0"/>
              </a:rPr>
              <a:t>背靠背的</a:t>
            </a:r>
            <a:endParaRPr lang="zh-CN" altLang="en-US" sz="1400" dirty="0"/>
          </a:p>
          <a:p>
            <a:pPr>
              <a:lnSpc>
                <a:spcPct val="120000"/>
              </a:lnSpc>
              <a:buFont typeface="Wingdings" panose="05000000000000000000" pitchFamily="2" charset="2"/>
              <a:buChar char="Ø"/>
            </a:pPr>
            <a:r>
              <a:rPr lang="en-US" altLang="zh-CN" sz="1800" dirty="0">
                <a:latin typeface="Arial" panose="020B0604020202020204" pitchFamily="34" charset="0"/>
              </a:rPr>
              <a:t>two neighboring corner booths: </a:t>
            </a:r>
            <a:r>
              <a:rPr lang="zh-CN" altLang="en-US" sz="1800" dirty="0">
                <a:latin typeface="Arial" panose="020B0604020202020204" pitchFamily="34" charset="0"/>
              </a:rPr>
              <a:t>两个相邻的墙角型展位</a:t>
            </a:r>
            <a:endParaRPr lang="zh-CN" altLang="en-US" sz="1800" dirty="0">
              <a:latin typeface="Arial" panose="020B0604020202020204" pitchFamily="34" charset="0"/>
            </a:endParaRPr>
          </a:p>
          <a:p>
            <a:pPr>
              <a:lnSpc>
                <a:spcPct val="120000"/>
              </a:lnSpc>
              <a:buFont typeface="Wingdings" panose="05000000000000000000" pitchFamily="2" charset="2"/>
              <a:buChar char="Ø"/>
            </a:pPr>
            <a:r>
              <a:rPr lang="en-US" altLang="zh-CN" sz="1800" dirty="0">
                <a:latin typeface="Arial" panose="020B0604020202020204" pitchFamily="34" charset="0"/>
              </a:rPr>
              <a:t>traffic:</a:t>
            </a:r>
            <a:r>
              <a:rPr lang="zh-CN" altLang="en-US" sz="1800" dirty="0">
                <a:latin typeface="Arial" panose="020B0604020202020204" pitchFamily="34" charset="0"/>
              </a:rPr>
              <a:t>流动的车辆或行人</a:t>
            </a:r>
            <a:r>
              <a:rPr lang="en-US" altLang="zh-CN" sz="1800" dirty="0">
                <a:latin typeface="Arial" panose="020B0604020202020204" pitchFamily="34" charset="0"/>
              </a:rPr>
              <a:t>,</a:t>
            </a:r>
            <a:r>
              <a:rPr lang="zh-CN" altLang="en-US" sz="1800" dirty="0">
                <a:latin typeface="Arial" panose="020B0604020202020204" pitchFamily="34" charset="0"/>
              </a:rPr>
              <a:t>交通</a:t>
            </a:r>
            <a:r>
              <a:rPr lang="en-US" altLang="zh-CN" sz="1800" dirty="0">
                <a:latin typeface="Arial" panose="020B0604020202020204" pitchFamily="34" charset="0"/>
              </a:rPr>
              <a:t>(</a:t>
            </a:r>
            <a:r>
              <a:rPr lang="zh-CN" altLang="en-US" sz="1800" dirty="0">
                <a:latin typeface="Arial" panose="020B0604020202020204" pitchFamily="34" charset="0"/>
              </a:rPr>
              <a:t>量</a:t>
            </a:r>
            <a:r>
              <a:rPr lang="en-US" altLang="zh-CN" sz="1800" dirty="0">
                <a:latin typeface="Arial" panose="020B0604020202020204" pitchFamily="34" charset="0"/>
              </a:rPr>
              <a:t>)</a:t>
            </a:r>
            <a:endParaRPr lang="zh-CN" altLang="en-US" sz="1800" dirty="0">
              <a:latin typeface="Arial" panose="020B0604020202020204" pitchFamily="34" charset="0"/>
            </a:endParaRPr>
          </a:p>
        </p:txBody>
      </p:sp>
      <p:sp>
        <p:nvSpPr>
          <p:cNvPr id="2" name="内容占位符 2"/>
          <p:cNvSpPr/>
          <p:nvPr/>
        </p:nvSpPr>
        <p:spPr bwMode="auto">
          <a:xfrm>
            <a:off x="1013247" y="1634997"/>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pic>
        <p:nvPicPr>
          <p:cNvPr id="7" name="Unit 3 Part 2-1">
            <a:hlinkClick r:id="" action="ppaction://media"/>
          </p:cNvPr>
          <p:cNvPicPr preferRelativeResize="0"/>
          <p:nvPr>
            <a:videoFile r:link="rId1"/>
            <p:extLst>
              <p:ext uri="{DAA4B4D4-6D71-4841-9C94-3DE7FCFB9230}">
                <p14:media xmlns:p14="http://schemas.microsoft.com/office/powerpoint/2010/main" r:embed="rId2"/>
              </p:ext>
            </p:extLst>
          </p:nvPr>
        </p:nvPicPr>
        <p:blipFill>
          <a:blip r:embed="rId3"/>
          <a:stretch>
            <a:fillRect/>
          </a:stretch>
        </p:blipFill>
        <p:spPr>
          <a:xfrm>
            <a:off x="3042000" y="3703685"/>
            <a:ext cx="3060000" cy="360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172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676275" y="1890395"/>
            <a:ext cx="7791450" cy="2086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Hello, may I speak to Chris Davis?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This is he speaking. Who is that?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This is Stella Li, the Marketing Manager of Teicheng Toys.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a:t>
            </a:r>
            <a:r>
              <a:rPr lang="en-US" altLang="zh-CN" sz="1600" dirty="0">
                <a:latin typeface="Arial" panose="020B0604020202020204" pitchFamily="34" charset="0"/>
              </a:rPr>
              <a:t> Yeah, I remember you. You called me last week, and your booth application form was received yesterday.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676275" y="1890395"/>
            <a:ext cx="7791450" cy="2236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Stella:</a:t>
            </a:r>
            <a:r>
              <a:rPr lang="en-US" altLang="zh-CN" sz="1600" dirty="0">
                <a:latin typeface="Arial" panose="020B0604020202020204" pitchFamily="34" charset="0"/>
                <a:sym typeface="+mn-ea"/>
              </a:rPr>
              <a:t> Good. That’s what I want to talk about now. </a:t>
            </a:r>
            <a:r>
              <a:rPr lang="en-US" altLang="zh-CN" sz="1600" u="sng" dirty="0">
                <a:latin typeface="Arial" panose="020B0604020202020204" pitchFamily="34" charset="0"/>
                <a:sym typeface="+mn-ea"/>
              </a:rPr>
              <a:t>We booked one standard booth</a:t>
            </a:r>
            <a:r>
              <a:rPr lang="en-US" altLang="zh-CN" sz="1600" dirty="0">
                <a:latin typeface="Arial" panose="020B0604020202020204" pitchFamily="34" charset="0"/>
                <a:sym typeface="+mn-ea"/>
              </a:rPr>
              <a:t> in the application form, but now I want to change it to an end booth of 24 square meters. Is that OK?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Oh, wait a minute. Let me check… Unfortunately, </a:t>
            </a:r>
            <a:r>
              <a:rPr lang="en-US" altLang="zh-CN" sz="1600" u="sng" dirty="0">
                <a:latin typeface="Arial" panose="020B0604020202020204" pitchFamily="34" charset="0"/>
              </a:rPr>
              <a:t>end booths have been sold out</a:t>
            </a:r>
            <a:r>
              <a:rPr lang="en-US" altLang="zh-CN" sz="1600" dirty="0">
                <a:latin typeface="Arial" panose="020B0604020202020204" pitchFamily="34" charset="0"/>
              </a:rPr>
              <a:t>, but we still have two corner booths standing back to back, 9 square meters for each.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a:t>
            </a:r>
            <a:r>
              <a:rPr lang="en-US" altLang="zh-CN" sz="1600" dirty="0">
                <a:latin typeface="Arial" panose="020B0604020202020204" pitchFamily="34" charset="0"/>
              </a:rPr>
              <a:t> </a:t>
            </a:r>
            <a:r>
              <a:rPr lang="en-US" altLang="zh-CN" sz="1600" u="sng" dirty="0">
                <a:latin typeface="Arial" panose="020B0604020202020204" pitchFamily="34" charset="0"/>
              </a:rPr>
              <a:t>How much do you charge for</a:t>
            </a:r>
            <a:r>
              <a:rPr lang="en-US" altLang="zh-CN" sz="1600" dirty="0">
                <a:latin typeface="Arial" panose="020B0604020202020204" pitchFamily="34" charset="0"/>
              </a:rPr>
              <a:t> one corner booth? </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676275" y="1890395"/>
            <a:ext cx="7791450"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US$5,150. I suggest you book those two neighboring corner booths, and we can change them to an 18-square-meter end booth. They have three sides open to aisles, and </a:t>
            </a:r>
            <a:r>
              <a:rPr lang="en-US" altLang="zh-CN" sz="1600" u="sng" dirty="0">
                <a:latin typeface="Arial" panose="020B0604020202020204" pitchFamily="34" charset="0"/>
                <a:sym typeface="+mn-ea"/>
              </a:rPr>
              <a:t>that will invite higher traffic</a:t>
            </a:r>
            <a:r>
              <a:rPr lang="en-US" altLang="zh-CN" sz="1600" dirty="0">
                <a:latin typeface="Arial" panose="020B0604020202020204" pitchFamily="34" charset="0"/>
                <a:sym typeface="+mn-ea"/>
              </a:rPr>
              <a: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 </a:t>
            </a:r>
            <a:r>
              <a:rPr lang="en-US" altLang="zh-CN" sz="1600" dirty="0">
                <a:latin typeface="Arial" panose="020B0604020202020204" pitchFamily="34" charset="0"/>
              </a:rPr>
              <a:t>Sounds good. OK, </a:t>
            </a:r>
            <a:r>
              <a:rPr lang="en-US" altLang="zh-CN" sz="1600" u="sng" dirty="0">
                <a:latin typeface="Arial" panose="020B0604020202020204" pitchFamily="34" charset="0"/>
              </a:rPr>
              <a:t>I’ll take</a:t>
            </a:r>
            <a:r>
              <a:rPr lang="en-US" altLang="zh-CN" sz="1600" dirty="0">
                <a:latin typeface="Arial" panose="020B0604020202020204" pitchFamily="34" charset="0"/>
              </a:rPr>
              <a:t> those two corner booths, and you will make them as one end booth, right?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Chris: </a:t>
            </a:r>
            <a:r>
              <a:rPr lang="en-US" altLang="zh-CN" sz="1600" dirty="0">
                <a:latin typeface="Arial" panose="020B0604020202020204" pitchFamily="34" charset="0"/>
              </a:rPr>
              <a:t>Sure, we will do it. Thank you for your cooperation. </a:t>
            </a:r>
            <a:endParaRPr lang="en-US" altLang="zh-CN" sz="1600" dirty="0">
              <a:latin typeface="Arial" panose="020B0604020202020204" pitchFamily="34" charset="0"/>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rPr>
              <a:t>Stella: </a:t>
            </a:r>
            <a:r>
              <a:rPr lang="en-US" altLang="zh-CN" sz="1600" dirty="0">
                <a:latin typeface="Arial" panose="020B0604020202020204" pitchFamily="34" charset="0"/>
              </a:rPr>
              <a:t>Thank you.</a:t>
            </a:r>
            <a:endParaRPr lang="en-US" altLang="zh-CN" sz="16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内容占位符 4"/>
          <p:cNvSpPr txBox="1"/>
          <p:nvPr/>
        </p:nvSpPr>
        <p:spPr bwMode="auto">
          <a:xfrm>
            <a:off x="1508578" y="2571750"/>
            <a:ext cx="4906618" cy="196627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a:defRPr>
                <a:solidFill>
                  <a:schemeClr val="tx1"/>
                </a:solidFill>
                <a:latin typeface="Calibri" panose="020F0502020204030204" pitchFamily="34" charset="0"/>
                <a:ea typeface="宋体" panose="02010600030101010101" pitchFamily="2" charset="-122"/>
              </a:defRPr>
            </a:lvl1pPr>
            <a:lvl2pPr marL="800100" indent="-342900">
              <a:defRPr>
                <a:solidFill>
                  <a:schemeClr val="tx1"/>
                </a:solidFill>
                <a:latin typeface="Calibri" panose="020F0502020204030204" pitchFamily="34" charset="0"/>
                <a:ea typeface="宋体" panose="02010600030101010101" pitchFamily="2" charset="-122"/>
              </a:defRPr>
            </a:lvl2pPr>
            <a:lvl3pPr marL="1257300" indent="-342900">
              <a:defRPr>
                <a:solidFill>
                  <a:schemeClr val="tx1"/>
                </a:solidFill>
                <a:latin typeface="Calibri" panose="020F0502020204030204" pitchFamily="34" charset="0"/>
                <a:ea typeface="宋体" panose="02010600030101010101" pitchFamily="2" charset="-122"/>
              </a:defRPr>
            </a:lvl3pPr>
            <a:lvl4pPr marL="1714500" indent="-342900">
              <a:defRPr>
                <a:solidFill>
                  <a:schemeClr val="tx1"/>
                </a:solidFill>
                <a:latin typeface="Calibri" panose="020F0502020204030204" pitchFamily="34" charset="0"/>
                <a:ea typeface="宋体" panose="02010600030101010101" pitchFamily="2" charset="-122"/>
              </a:defRPr>
            </a:lvl4pPr>
            <a:lvl5pPr marL="2171700" indent="-342900">
              <a:defRPr>
                <a:solidFill>
                  <a:schemeClr val="tx1"/>
                </a:solidFill>
                <a:latin typeface="Calibri" panose="020F0502020204030204" pitchFamily="34" charset="0"/>
                <a:ea typeface="宋体" panose="02010600030101010101" pitchFamily="2" charset="-122"/>
              </a:defRPr>
            </a:lvl5pPr>
            <a:lvl6pPr marL="26289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861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433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005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a:lnSpc>
                <a:spcPct val="120000"/>
              </a:lnSpc>
              <a:spcBef>
                <a:spcPct val="20000"/>
              </a:spcBef>
            </a:pPr>
            <a:r>
              <a:rPr lang="en-US" altLang="zh-CN" sz="1600" dirty="0">
                <a:latin typeface="Arial" panose="020B0604020202020204" pitchFamily="34" charset="0"/>
              </a:rPr>
              <a:t>1. We booked one standard booth …</a:t>
            </a:r>
            <a:endParaRPr lang="en-US" altLang="zh-CN" sz="1600" dirty="0">
              <a:latin typeface="Arial" panose="020B0604020202020204" pitchFamily="34" charset="0"/>
            </a:endParaRPr>
          </a:p>
          <a:p>
            <a:pPr marL="342265" indent="-342265">
              <a:lnSpc>
                <a:spcPct val="120000"/>
              </a:lnSpc>
              <a:spcBef>
                <a:spcPct val="20000"/>
              </a:spcBef>
            </a:pPr>
            <a:r>
              <a:rPr lang="en-US" altLang="zh-CN" sz="1600" dirty="0">
                <a:latin typeface="Arial" panose="020B0604020202020204" pitchFamily="34" charset="0"/>
              </a:rPr>
              <a:t>2. End booths have sold out.</a:t>
            </a:r>
            <a:endParaRPr lang="en-US" altLang="zh-CN" sz="1600" dirty="0">
              <a:latin typeface="Arial" panose="020B0604020202020204" pitchFamily="34" charset="0"/>
            </a:endParaRPr>
          </a:p>
          <a:p>
            <a:pPr marL="342265" indent="-342265">
              <a:lnSpc>
                <a:spcPct val="120000"/>
              </a:lnSpc>
              <a:spcBef>
                <a:spcPct val="20000"/>
              </a:spcBef>
            </a:pPr>
            <a:r>
              <a:rPr lang="en-US" altLang="zh-CN" sz="1600" dirty="0">
                <a:latin typeface="Arial" panose="020B0604020202020204" pitchFamily="34" charset="0"/>
              </a:rPr>
              <a:t>3. How much do you charge for …?</a:t>
            </a:r>
            <a:endParaRPr lang="en-US" altLang="zh-CN" sz="1600" dirty="0">
              <a:latin typeface="Arial" panose="020B0604020202020204" pitchFamily="34" charset="0"/>
            </a:endParaRPr>
          </a:p>
          <a:p>
            <a:pPr marL="342265" indent="-342265">
              <a:lnSpc>
                <a:spcPct val="120000"/>
              </a:lnSpc>
              <a:spcBef>
                <a:spcPct val="20000"/>
              </a:spcBef>
            </a:pPr>
            <a:r>
              <a:rPr lang="en-US" altLang="zh-CN" sz="1600" dirty="0">
                <a:latin typeface="Arial" panose="020B0604020202020204" pitchFamily="34" charset="0"/>
              </a:rPr>
              <a:t>4. That will invite higher traffic.</a:t>
            </a:r>
            <a:endParaRPr lang="en-US" altLang="zh-CN" sz="1600" dirty="0">
              <a:latin typeface="Arial" panose="020B0604020202020204" pitchFamily="34" charset="0"/>
            </a:endParaRPr>
          </a:p>
          <a:p>
            <a:pPr marL="342265" indent="-342265">
              <a:lnSpc>
                <a:spcPct val="120000"/>
              </a:lnSpc>
              <a:spcBef>
                <a:spcPct val="20000"/>
              </a:spcBef>
            </a:pPr>
            <a:r>
              <a:rPr lang="en-US" altLang="zh-CN" sz="1600" dirty="0">
                <a:latin typeface="Arial" panose="020B0604020202020204" pitchFamily="34" charset="0"/>
              </a:rPr>
              <a:t>5. I’ll take…</a:t>
            </a:r>
            <a:endParaRPr lang="en-US" altLang="zh-CN" sz="1600" dirty="0">
              <a:latin typeface="Arial" panose="020B0604020202020204" pitchFamily="34" charset="0"/>
            </a:endParaRPr>
          </a:p>
        </p:txBody>
      </p:sp>
      <p:sp>
        <p:nvSpPr>
          <p:cNvPr id="5" name="内容占位符 2"/>
          <p:cNvSpPr/>
          <p:nvPr/>
        </p:nvSpPr>
        <p:spPr bwMode="auto">
          <a:xfrm>
            <a:off x="778476" y="1944620"/>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p:nvPr/>
        </p:nvSpPr>
        <p:spPr bwMode="auto">
          <a:xfrm>
            <a:off x="778475" y="1942936"/>
            <a:ext cx="8193137" cy="107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pairs. Act as Chris Davis and Stella Li and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4"/>
          <p:cNvSpPr/>
          <p:nvPr/>
        </p:nvSpPr>
        <p:spPr bwMode="auto">
          <a:xfrm>
            <a:off x="888998" y="1610983"/>
            <a:ext cx="7791451" cy="3148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400" dirty="0">
                <a:solidFill>
                  <a:srgbClr val="996600"/>
                </a:solidFill>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Chris Davis</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Sales Manager of </a:t>
            </a:r>
            <a:r>
              <a:rPr lang="en-US" altLang="zh-CN" sz="2000" dirty="0" err="1">
                <a:latin typeface="Arial" panose="020B0604020202020204" pitchFamily="34" charset="0"/>
              </a:rPr>
              <a:t>Saidel</a:t>
            </a:r>
            <a:r>
              <a:rPr lang="en-US" altLang="zh-CN" sz="2000" dirty="0">
                <a:latin typeface="Arial" panose="020B0604020202020204" pitchFamily="34" charset="0"/>
              </a:rPr>
              <a:t> Exhibition Co., Ltd., a famous international convention and exhibition company</a:t>
            </a:r>
            <a:endParaRPr lang="en-US" altLang="zh-CN" sz="2000" dirty="0">
              <a:latin typeface="Arial" panose="020B0604020202020204" pitchFamily="34" charset="0"/>
            </a:endParaRPr>
          </a:p>
          <a:p>
            <a:pPr>
              <a:buFont typeface="Arial" panose="020B0604020202020204" pitchFamily="34" charset="0"/>
              <a:buNone/>
            </a:pPr>
            <a:endParaRPr lang="en-US" altLang="zh-CN" sz="2000" u="sng" dirty="0">
              <a:latin typeface="Arial" panose="020B0604020202020204" pitchFamily="34" charset="0"/>
            </a:endParaRPr>
          </a:p>
          <a:p>
            <a:pPr>
              <a:buFont typeface="Arial" panose="020B0604020202020204" pitchFamily="34" charset="0"/>
              <a:buNone/>
            </a:pPr>
            <a:r>
              <a:rPr lang="en-US" altLang="zh-CN" sz="2000" u="sng" dirty="0">
                <a:latin typeface="Arial" panose="020B0604020202020204" pitchFamily="34" charset="0"/>
              </a:rPr>
              <a:t>Kate Wen</a:t>
            </a:r>
            <a:r>
              <a:rPr lang="en-US" altLang="zh-CN" sz="2000" dirty="0">
                <a:latin typeface="Arial" panose="020B0604020202020204" pitchFamily="34" charset="0"/>
              </a:rPr>
              <a:t>: </a:t>
            </a:r>
            <a:endParaRPr lang="en-US" altLang="zh-CN" sz="2000" dirty="0">
              <a:latin typeface="Arial" panose="020B0604020202020204" pitchFamily="34" charset="0"/>
            </a:endParaRPr>
          </a:p>
          <a:p>
            <a:pPr>
              <a:buFont typeface="Arial" panose="020B0604020202020204" pitchFamily="34" charset="0"/>
              <a:buNone/>
            </a:pPr>
            <a:r>
              <a:rPr lang="en-US" altLang="zh-CN" sz="2000" dirty="0">
                <a:latin typeface="Arial" panose="020B0604020202020204" pitchFamily="34" charset="0"/>
              </a:rPr>
              <a:t>the Marketing Manager of Y&amp;C Gifts and Souvenirs Co., Ltd.</a:t>
            </a:r>
            <a:endParaRPr lang="en-US" altLang="zh-CN" sz="2000"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p:nvPr/>
        </p:nvSpPr>
        <p:spPr bwMode="auto">
          <a:xfrm>
            <a:off x="1013247" y="1634997"/>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1  </a:t>
            </a:r>
            <a:r>
              <a:rPr lang="en-US" altLang="zh-CN" sz="2000" dirty="0">
                <a:solidFill>
                  <a:srgbClr val="0070C0"/>
                </a:solidFill>
              </a:rPr>
              <a:t>Close your book and listen to the dialog.</a:t>
            </a:r>
            <a:endParaRPr lang="en-US" altLang="zh-CN" sz="2000" dirty="0">
              <a:solidFill>
                <a:srgbClr val="0070C0"/>
              </a:solidFill>
            </a:endParaRPr>
          </a:p>
        </p:txBody>
      </p:sp>
      <p:pic>
        <p:nvPicPr>
          <p:cNvPr id="6" name="Unit 3 Part 2-2">
            <a:hlinkClick r:id="" action="ppaction://media"/>
          </p:cNvPr>
          <p:cNvPicPr preferRelativeResize="0"/>
          <p:nvPr>
            <a:videoFile r:link="rId1"/>
            <p:extLst>
              <p:ext uri="{DAA4B4D4-6D71-4841-9C94-3DE7FCFB9230}">
                <p14:media xmlns:p14="http://schemas.microsoft.com/office/powerpoint/2010/main" r:embed="rId2"/>
              </p:ext>
            </p:extLst>
          </p:nvPr>
        </p:nvPicPr>
        <p:blipFill>
          <a:blip r:embed="rId3"/>
          <a:stretch>
            <a:fillRect/>
          </a:stretch>
        </p:blipFill>
        <p:spPr>
          <a:xfrm>
            <a:off x="3042000" y="3245370"/>
            <a:ext cx="3060000" cy="3600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08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676275" y="1890395"/>
            <a:ext cx="7791450"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Kate:</a:t>
            </a:r>
            <a:r>
              <a:rPr lang="en-US" altLang="zh-CN" sz="1600" dirty="0">
                <a:latin typeface="Arial" panose="020B0604020202020204" pitchFamily="34" charset="0"/>
                <a:sym typeface="+mn-ea"/>
              </a:rPr>
              <a:t> Good afternoon. Is that Chris Davis?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Yes. What can I do for you?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Kate:</a:t>
            </a:r>
            <a:r>
              <a:rPr lang="en-US" altLang="zh-CN" sz="1600" dirty="0">
                <a:latin typeface="Arial" panose="020B0604020202020204" pitchFamily="34" charset="0"/>
                <a:sym typeface="+mn-ea"/>
              </a:rPr>
              <a:t> This is Kate. I made a booth reservation four months ago. I’m sorry to tell you that </a:t>
            </a:r>
            <a:r>
              <a:rPr lang="en-US" altLang="zh-CN" sz="1600" u="sng" dirty="0">
                <a:latin typeface="Arial" panose="020B0604020202020204" pitchFamily="34" charset="0"/>
                <a:sym typeface="+mn-ea"/>
              </a:rPr>
              <a:t>there is no way I can attend the exhibition due to</a:t>
            </a:r>
            <a:r>
              <a:rPr lang="en-US" altLang="zh-CN" sz="1600" dirty="0">
                <a:latin typeface="Arial" panose="020B0604020202020204" pitchFamily="34" charset="0"/>
                <a:sym typeface="+mn-ea"/>
              </a:rPr>
              <a:t> a fire in our factory the other day; all the products were burned out.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I’m so sorry to hear that.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Kate: </a:t>
            </a:r>
            <a:r>
              <a:rPr lang="en-US" altLang="zh-CN" sz="1600" dirty="0">
                <a:latin typeface="Arial" panose="020B0604020202020204" pitchFamily="34" charset="0"/>
                <a:sym typeface="+mn-ea"/>
              </a:rPr>
              <a:t>So </a:t>
            </a:r>
            <a:r>
              <a:rPr lang="en-US" altLang="zh-CN" sz="1600" u="sng" dirty="0">
                <a:latin typeface="Arial" panose="020B0604020202020204" pitchFamily="34" charset="0"/>
                <a:sym typeface="+mn-ea"/>
              </a:rPr>
              <a:t>I wonder what I should do to cancel my reservation</a:t>
            </a:r>
            <a:r>
              <a:rPr lang="en-US" altLang="zh-CN" sz="1600" dirty="0">
                <a:latin typeface="Arial" panose="020B0604020202020204" pitchFamily="34" charset="0"/>
                <a:sym typeface="+mn-ea"/>
              </a:rPr>
              <a:t>.</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676275" y="1890395"/>
            <a:ext cx="7791450" cy="2788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Well, we will see what we can do. Let me check…You’ve reserved a corner booth on the second floor, and the booth number is HN89. Am I right?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Kate:</a:t>
            </a:r>
            <a:r>
              <a:rPr lang="en-US" altLang="zh-CN" sz="1600" dirty="0">
                <a:latin typeface="Arial" panose="020B0604020202020204" pitchFamily="34" charset="0"/>
                <a:sym typeface="+mn-ea"/>
              </a:rPr>
              <a:t> Yes, exactly.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OK, I have a few things to clarify. </a:t>
            </a:r>
            <a:r>
              <a:rPr lang="en-US" altLang="zh-CN" sz="1600" u="sng" dirty="0">
                <a:latin typeface="Arial" panose="020B0604020202020204" pitchFamily="34" charset="0"/>
                <a:sym typeface="+mn-ea"/>
              </a:rPr>
              <a:t>You need to fax us a written notice with an official stamp</a:t>
            </a:r>
            <a:r>
              <a:rPr lang="en-US" altLang="zh-CN" sz="1600" dirty="0">
                <a:latin typeface="Arial" panose="020B0604020202020204" pitchFamily="34" charset="0"/>
                <a:sym typeface="+mn-ea"/>
              </a:rPr>
              <a:t> by the end of this month, or we will not accept your cancellation. According to the exhibition regulations, </a:t>
            </a:r>
            <a:r>
              <a:rPr lang="en-US" altLang="zh-CN" sz="1600" u="sng" dirty="0">
                <a:latin typeface="Arial" panose="020B0604020202020204" pitchFamily="34" charset="0"/>
                <a:sym typeface="+mn-ea"/>
              </a:rPr>
              <a:t>you may receive a 50% refund from us</a:t>
            </a:r>
            <a:r>
              <a:rPr lang="en-US" altLang="zh-CN" sz="1600" dirty="0">
                <a:latin typeface="Arial" panose="020B0604020202020204" pitchFamily="34" charset="0"/>
                <a:sym typeface="+mn-ea"/>
              </a:rPr>
              <a:t> if you give us the notice 100 days before the exhibition starts, i.e. by the end of this month.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Kate:</a:t>
            </a:r>
            <a:r>
              <a:rPr lang="en-US" altLang="zh-CN" sz="1600" dirty="0">
                <a:latin typeface="Arial" panose="020B0604020202020204" pitchFamily="34" charset="0"/>
                <a:sym typeface="+mn-ea"/>
              </a:rPr>
              <a:t> I want to get a full refund.</a:t>
            </a:r>
            <a:endParaRPr lang="en-US" altLang="zh-CN" sz="1600"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4"/>
          <p:cNvSpPr/>
          <p:nvPr/>
        </p:nvSpPr>
        <p:spPr bwMode="auto">
          <a:xfrm>
            <a:off x="676275" y="1890395"/>
            <a:ext cx="7791450" cy="240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a:t>
            </a:r>
            <a:r>
              <a:rPr lang="en-US" altLang="zh-CN" sz="1600" dirty="0">
                <a:latin typeface="Arial" panose="020B0604020202020204" pitchFamily="34" charset="0"/>
                <a:sym typeface="+mn-ea"/>
              </a:rPr>
              <a:t> I’m sorry. You can only get a 50% refund. That’s the rule.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Kate: </a:t>
            </a:r>
            <a:r>
              <a:rPr lang="en-US" altLang="zh-CN" sz="1600" dirty="0">
                <a:latin typeface="Arial" panose="020B0604020202020204" pitchFamily="34" charset="0"/>
                <a:sym typeface="+mn-ea"/>
              </a:rPr>
              <a:t>OK. It’s better than nothing. </a:t>
            </a:r>
            <a:r>
              <a:rPr lang="en-US" altLang="zh-CN" sz="1600" u="sng" dirty="0">
                <a:latin typeface="Arial" panose="020B0604020202020204" pitchFamily="34" charset="0"/>
                <a:sym typeface="+mn-ea"/>
              </a:rPr>
              <a:t>When can you mail the refund to me?</a:t>
            </a:r>
            <a:r>
              <a:rPr lang="en-US" altLang="zh-CN" sz="1600" dirty="0">
                <a:latin typeface="Arial" panose="020B0604020202020204" pitchFamily="34" charset="0"/>
                <a:sym typeface="+mn-ea"/>
              </a:rPr>
              <a:t>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 </a:t>
            </a:r>
            <a:r>
              <a:rPr lang="en-US" altLang="zh-CN" sz="1600" dirty="0">
                <a:latin typeface="Arial" panose="020B0604020202020204" pitchFamily="34" charset="0"/>
                <a:sym typeface="+mn-ea"/>
              </a:rPr>
              <a:t>The refund will be mailed to you when the show is over.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Kate:</a:t>
            </a:r>
            <a:r>
              <a:rPr lang="en-US" altLang="zh-CN" sz="1600" dirty="0">
                <a:latin typeface="Arial" panose="020B0604020202020204" pitchFamily="34" charset="0"/>
                <a:sym typeface="+mn-ea"/>
              </a:rPr>
              <a:t> That’s OK. Thank you. Goodbye. </a:t>
            </a:r>
            <a:endParaRPr lang="en-US" altLang="zh-CN" sz="1600" dirty="0">
              <a:latin typeface="Arial" panose="020B0604020202020204" pitchFamily="34" charset="0"/>
              <a:sym typeface="+mn-ea"/>
            </a:endParaRPr>
          </a:p>
          <a:p>
            <a:pPr algn="just" fontAlgn="auto">
              <a:spcBef>
                <a:spcPts val="0"/>
              </a:spcBef>
              <a:spcAft>
                <a:spcPts val="1200"/>
              </a:spcAft>
              <a:buFont typeface="Arial" panose="020B0604020202020204" pitchFamily="34" charset="0"/>
              <a:buNone/>
            </a:pPr>
            <a:r>
              <a:rPr lang="en-US" altLang="zh-CN" sz="1600" b="1" dirty="0">
                <a:solidFill>
                  <a:schemeClr val="accent2">
                    <a:lumMod val="50000"/>
                  </a:schemeClr>
                </a:solidFill>
                <a:latin typeface="Arial" panose="020B0604020202020204" pitchFamily="34" charset="0"/>
                <a:sym typeface="+mn-ea"/>
              </a:rPr>
              <a:t>Chris: </a:t>
            </a:r>
            <a:r>
              <a:rPr lang="en-US" altLang="zh-CN" sz="1600" u="sng" dirty="0">
                <a:latin typeface="Arial" panose="020B0604020202020204" pitchFamily="34" charset="0"/>
                <a:sym typeface="+mn-ea"/>
              </a:rPr>
              <a:t>You’re welcome. We look forward to your participation in our next fair.</a:t>
            </a:r>
            <a:endParaRPr lang="en-US" altLang="zh-CN" sz="1600" u="sng" dirty="0">
              <a:latin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内容占位符 4"/>
          <p:cNvSpPr txBox="1"/>
          <p:nvPr/>
        </p:nvSpPr>
        <p:spPr bwMode="auto">
          <a:xfrm>
            <a:off x="1523609" y="2107361"/>
            <a:ext cx="6723459" cy="212822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a:defRPr>
                <a:solidFill>
                  <a:schemeClr val="tx1"/>
                </a:solidFill>
                <a:latin typeface="Calibri" panose="020F0502020204030204" pitchFamily="34" charset="0"/>
                <a:ea typeface="宋体" panose="02010600030101010101" pitchFamily="2" charset="-122"/>
              </a:defRPr>
            </a:lvl1pPr>
            <a:lvl2pPr marL="800100" indent="-342900">
              <a:defRPr>
                <a:solidFill>
                  <a:schemeClr val="tx1"/>
                </a:solidFill>
                <a:latin typeface="Calibri" panose="020F0502020204030204" pitchFamily="34" charset="0"/>
                <a:ea typeface="宋体" panose="02010600030101010101" pitchFamily="2" charset="-122"/>
              </a:defRPr>
            </a:lvl2pPr>
            <a:lvl3pPr marL="1257300" indent="-342900">
              <a:defRPr>
                <a:solidFill>
                  <a:schemeClr val="tx1"/>
                </a:solidFill>
                <a:latin typeface="Calibri" panose="020F0502020204030204" pitchFamily="34" charset="0"/>
                <a:ea typeface="宋体" panose="02010600030101010101" pitchFamily="2" charset="-122"/>
              </a:defRPr>
            </a:lvl3pPr>
            <a:lvl4pPr marL="1714500" indent="-342900">
              <a:defRPr>
                <a:solidFill>
                  <a:schemeClr val="tx1"/>
                </a:solidFill>
                <a:latin typeface="Calibri" panose="020F0502020204030204" pitchFamily="34" charset="0"/>
                <a:ea typeface="宋体" panose="02010600030101010101" pitchFamily="2" charset="-122"/>
              </a:defRPr>
            </a:lvl4pPr>
            <a:lvl5pPr marL="2171700" indent="-342900">
              <a:defRPr>
                <a:solidFill>
                  <a:schemeClr val="tx1"/>
                </a:solidFill>
                <a:latin typeface="Calibri" panose="020F0502020204030204" pitchFamily="34" charset="0"/>
                <a:ea typeface="宋体" panose="02010600030101010101" pitchFamily="2" charset="-122"/>
              </a:defRPr>
            </a:lvl5pPr>
            <a:lvl6pPr marL="26289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30861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5433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4000500" indent="-3429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342265" indent="-342265">
              <a:lnSpc>
                <a:spcPct val="120000"/>
              </a:lnSpc>
              <a:spcBef>
                <a:spcPts val="385"/>
              </a:spcBef>
            </a:pPr>
            <a:r>
              <a:rPr lang="en-US" altLang="zh-CN" sz="1600" dirty="0">
                <a:solidFill>
                  <a:srgbClr val="000000"/>
                </a:solidFill>
                <a:latin typeface="Arial" panose="020B0604020202020204" pitchFamily="34" charset="0"/>
                <a:cs typeface="Arial" panose="020B0604020202020204" pitchFamily="34" charset="0"/>
              </a:rPr>
              <a:t>1. …there is no way I can attend the exhibition due to …</a:t>
            </a:r>
            <a:endParaRPr lang="en-US" altLang="zh-CN" sz="1600" dirty="0">
              <a:solidFill>
                <a:srgbClr val="000000"/>
              </a:solidFill>
              <a:latin typeface="Arial" panose="020B0604020202020204" pitchFamily="34" charset="0"/>
              <a:cs typeface="Arial" panose="020B0604020202020204" pitchFamily="34" charset="0"/>
            </a:endParaRPr>
          </a:p>
          <a:p>
            <a:pPr marL="342265" indent="-342265">
              <a:lnSpc>
                <a:spcPct val="120000"/>
              </a:lnSpc>
              <a:spcBef>
                <a:spcPts val="385"/>
              </a:spcBef>
            </a:pPr>
            <a:r>
              <a:rPr lang="en-US" altLang="zh-CN" sz="1600" dirty="0">
                <a:solidFill>
                  <a:srgbClr val="000000"/>
                </a:solidFill>
                <a:latin typeface="Arial" panose="020B0604020202020204" pitchFamily="34" charset="0"/>
                <a:cs typeface="Arial" panose="020B0604020202020204" pitchFamily="34" charset="0"/>
              </a:rPr>
              <a:t>2. I wonder what I should do to cancel my reservation.</a:t>
            </a:r>
            <a:endParaRPr lang="en-US" altLang="zh-CN" sz="1600" dirty="0">
              <a:solidFill>
                <a:srgbClr val="000000"/>
              </a:solidFill>
              <a:latin typeface="Arial" panose="020B0604020202020204" pitchFamily="34" charset="0"/>
              <a:cs typeface="Arial" panose="020B0604020202020204" pitchFamily="34" charset="0"/>
            </a:endParaRPr>
          </a:p>
          <a:p>
            <a:pPr marL="342265" indent="-342265">
              <a:lnSpc>
                <a:spcPct val="120000"/>
              </a:lnSpc>
              <a:spcBef>
                <a:spcPts val="385"/>
              </a:spcBef>
            </a:pPr>
            <a:r>
              <a:rPr lang="en-US" altLang="zh-CN" sz="1600" dirty="0">
                <a:solidFill>
                  <a:srgbClr val="000000"/>
                </a:solidFill>
                <a:latin typeface="Arial" panose="020B0604020202020204" pitchFamily="34" charset="0"/>
                <a:cs typeface="Arial" panose="020B0604020202020204" pitchFamily="34" charset="0"/>
              </a:rPr>
              <a:t>3. You need to fax us a written notice with official stamp ...</a:t>
            </a:r>
            <a:endParaRPr lang="en-US" altLang="zh-CN" sz="1600" dirty="0">
              <a:solidFill>
                <a:srgbClr val="000000"/>
              </a:solidFill>
              <a:latin typeface="Arial" panose="020B0604020202020204" pitchFamily="34" charset="0"/>
              <a:cs typeface="Arial" panose="020B0604020202020204" pitchFamily="34" charset="0"/>
            </a:endParaRPr>
          </a:p>
          <a:p>
            <a:pPr marL="342265" indent="-342265">
              <a:lnSpc>
                <a:spcPct val="120000"/>
              </a:lnSpc>
              <a:spcBef>
                <a:spcPts val="385"/>
              </a:spcBef>
            </a:pPr>
            <a:r>
              <a:rPr lang="en-US" altLang="zh-CN" sz="1600" dirty="0">
                <a:solidFill>
                  <a:srgbClr val="000000"/>
                </a:solidFill>
                <a:latin typeface="Arial" panose="020B0604020202020204" pitchFamily="34" charset="0"/>
                <a:cs typeface="Arial" panose="020B0604020202020204" pitchFamily="34" charset="0"/>
              </a:rPr>
              <a:t>4. You may receive a 50% refund from us.</a:t>
            </a:r>
            <a:endParaRPr lang="en-US" altLang="zh-CN" sz="1600" dirty="0">
              <a:solidFill>
                <a:srgbClr val="000000"/>
              </a:solidFill>
              <a:latin typeface="Arial" panose="020B0604020202020204" pitchFamily="34" charset="0"/>
              <a:cs typeface="Arial" panose="020B0604020202020204" pitchFamily="34" charset="0"/>
            </a:endParaRPr>
          </a:p>
          <a:p>
            <a:pPr marL="342265" indent="-342265">
              <a:lnSpc>
                <a:spcPct val="120000"/>
              </a:lnSpc>
              <a:spcBef>
                <a:spcPts val="385"/>
              </a:spcBef>
            </a:pPr>
            <a:r>
              <a:rPr lang="en-US" altLang="zh-CN" sz="1600" dirty="0">
                <a:solidFill>
                  <a:srgbClr val="000000"/>
                </a:solidFill>
                <a:latin typeface="Arial" panose="020B0604020202020204" pitchFamily="34" charset="0"/>
                <a:cs typeface="Arial" panose="020B0604020202020204" pitchFamily="34" charset="0"/>
              </a:rPr>
              <a:t>5. When can you mail the refund to me?</a:t>
            </a:r>
            <a:endParaRPr lang="en-US" altLang="zh-CN" sz="1600" dirty="0">
              <a:solidFill>
                <a:srgbClr val="000000"/>
              </a:solidFill>
              <a:latin typeface="Arial" panose="020B0604020202020204" pitchFamily="34" charset="0"/>
              <a:cs typeface="Arial" panose="020B0604020202020204" pitchFamily="34" charset="0"/>
            </a:endParaRPr>
          </a:p>
          <a:p>
            <a:pPr marL="342265" indent="-342265">
              <a:lnSpc>
                <a:spcPct val="120000"/>
              </a:lnSpc>
              <a:spcBef>
                <a:spcPts val="385"/>
              </a:spcBef>
            </a:pPr>
            <a:r>
              <a:rPr lang="en-US" altLang="zh-CN" sz="1600" dirty="0">
                <a:solidFill>
                  <a:srgbClr val="000000"/>
                </a:solidFill>
                <a:latin typeface="Arial" panose="020B0604020202020204" pitchFamily="34" charset="0"/>
                <a:cs typeface="Arial" panose="020B0604020202020204" pitchFamily="34" charset="0"/>
              </a:rPr>
              <a:t>6.  You’re welcome. We look forward to your participation in our next fair.</a:t>
            </a:r>
            <a:endParaRPr lang="en-US" altLang="zh-CN" sz="1600" dirty="0">
              <a:solidFill>
                <a:srgbClr val="000000"/>
              </a:solidFill>
              <a:latin typeface="Arial" panose="020B0604020202020204" pitchFamily="34" charset="0"/>
              <a:cs typeface="Arial" panose="020B0604020202020204" pitchFamily="34" charset="0"/>
            </a:endParaRPr>
          </a:p>
        </p:txBody>
      </p:sp>
      <p:sp>
        <p:nvSpPr>
          <p:cNvPr id="2" name="内容占位符 2"/>
          <p:cNvSpPr/>
          <p:nvPr/>
        </p:nvSpPr>
        <p:spPr bwMode="auto">
          <a:xfrm>
            <a:off x="1013247" y="1707251"/>
            <a:ext cx="71183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2  </a:t>
            </a:r>
            <a:r>
              <a:rPr lang="en-US" altLang="zh-CN" sz="2000" dirty="0">
                <a:solidFill>
                  <a:srgbClr val="0070C0"/>
                </a:solidFill>
              </a:rPr>
              <a:t>Read the dialog again and recite the underlined expressions.</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p:nvPr/>
        </p:nvSpPr>
        <p:spPr bwMode="auto">
          <a:xfrm>
            <a:off x="778475" y="1942936"/>
            <a:ext cx="8365525" cy="417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3  </a:t>
            </a:r>
            <a:r>
              <a:rPr lang="en-US" altLang="zh-CN" sz="2000" dirty="0">
                <a:solidFill>
                  <a:srgbClr val="0070C0"/>
                </a:solidFill>
              </a:rPr>
              <a:t>Work in pairs. Act as Chris Davis and Kate Wen and role-play the dialog.</a:t>
            </a:r>
            <a:endParaRPr lang="en-US" altLang="zh-CN" sz="20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advTm="0">
        <p14:flip dir="r"/>
      </p:transition>
    </mc:Choice>
    <mc:Fallback>
      <p:transition spd="slow" advTm="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p:nvPr/>
        </p:nvSpPr>
        <p:spPr bwMode="auto">
          <a:xfrm>
            <a:off x="773646" y="1482988"/>
            <a:ext cx="8138006" cy="73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Task 4  </a:t>
            </a:r>
            <a:r>
              <a:rPr lang="en-US" altLang="zh-CN" sz="2000" dirty="0">
                <a:solidFill>
                  <a:srgbClr val="0070C0"/>
                </a:solidFill>
              </a:rPr>
              <a:t>Simulation: Make up a dialog with your partner, taking the roles of Mr. Geller and Ms. </a:t>
            </a:r>
            <a:r>
              <a:rPr lang="en-US" altLang="zh-CN" sz="2000" dirty="0" err="1">
                <a:solidFill>
                  <a:srgbClr val="0070C0"/>
                </a:solidFill>
              </a:rPr>
              <a:t>Jin</a:t>
            </a:r>
            <a:r>
              <a:rPr lang="en-US" altLang="zh-CN" sz="2000" dirty="0">
                <a:solidFill>
                  <a:srgbClr val="0070C0"/>
                </a:solidFill>
              </a:rPr>
              <a:t>.</a:t>
            </a:r>
            <a:endParaRPr lang="en-US" altLang="zh-CN" sz="2000" dirty="0">
              <a:solidFill>
                <a:srgbClr val="0070C0"/>
              </a:solidFill>
            </a:endParaRPr>
          </a:p>
        </p:txBody>
      </p:sp>
      <p:sp>
        <p:nvSpPr>
          <p:cNvPr id="6" name="内容占位符 2"/>
          <p:cNvSpPr/>
          <p:nvPr/>
        </p:nvSpPr>
        <p:spPr bwMode="auto">
          <a:xfrm>
            <a:off x="494237" y="2483155"/>
            <a:ext cx="8269823" cy="1493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Mr. David James is the Sales Manager of an exhibition company, the organizer of China Food and Drinks Fair. Ms. Lily Liu, the Marketing Manager of </a:t>
            </a:r>
            <a:r>
              <a:rPr lang="en-US" altLang="zh-CN" sz="2000" dirty="0" err="1"/>
              <a:t>Eversuccess</a:t>
            </a:r>
            <a:r>
              <a:rPr lang="en-US" altLang="zh-CN" sz="2000" dirty="0"/>
              <a:t> Co., Ltd., is calling Mr. David James to cancel the booth reservation due to the financial problem of her company.</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内容占位符 2"/>
          <p:cNvSpPr/>
          <p:nvPr/>
        </p:nvSpPr>
        <p:spPr bwMode="auto">
          <a:xfrm>
            <a:off x="716497" y="1715071"/>
            <a:ext cx="8084602" cy="513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pPr>
            <a:r>
              <a:rPr lang="en-US" altLang="zh-CN" sz="2000" b="1" dirty="0">
                <a:solidFill>
                  <a:srgbClr val="0070C0"/>
                </a:solidFill>
              </a:rPr>
              <a:t>Event Info.: China Food &amp; Drinks Fair </a:t>
            </a:r>
            <a:r>
              <a:rPr lang="zh-CN" altLang="en-US" sz="2000" b="1" dirty="0">
                <a:solidFill>
                  <a:srgbClr val="0070C0"/>
                </a:solidFill>
              </a:rPr>
              <a:t>全国糖酒商品交易会 （四川</a:t>
            </a:r>
            <a:r>
              <a:rPr lang="en-US" altLang="zh-CN" sz="2000" b="1" dirty="0">
                <a:solidFill>
                  <a:srgbClr val="0070C0"/>
                </a:solidFill>
              </a:rPr>
              <a:t>·</a:t>
            </a:r>
            <a:r>
              <a:rPr lang="zh-CN" altLang="en-US" sz="2000" b="1" dirty="0">
                <a:solidFill>
                  <a:srgbClr val="0070C0"/>
                </a:solidFill>
              </a:rPr>
              <a:t>成都或其他城市）</a:t>
            </a:r>
            <a:endParaRPr lang="en-US" altLang="zh-CN" sz="2000" dirty="0">
              <a:solidFill>
                <a:srgbClr val="0070C0"/>
              </a:solidFill>
            </a:endParaRPr>
          </a:p>
        </p:txBody>
      </p:sp>
      <p:sp>
        <p:nvSpPr>
          <p:cNvPr id="8" name="内容占位符 2"/>
          <p:cNvSpPr/>
          <p:nvPr/>
        </p:nvSpPr>
        <p:spPr bwMode="auto">
          <a:xfrm>
            <a:off x="457200" y="2649509"/>
            <a:ext cx="8343899"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82423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2319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40205"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just">
              <a:buFont typeface="Arial" panose="020B0604020202020204" pitchFamily="34" charset="0"/>
              <a:buNone/>
            </a:pPr>
            <a:r>
              <a:rPr lang="en-US" altLang="zh-CN" sz="2000" dirty="0"/>
              <a:t>        China Food and Drinks Fair (CFDF) is a national level biannual trading fair, which has been held since 1955. CFDF is one of the oldest large-scale exhibition fairs, and has been considered as the most important branding and communication platform for food and wine industry in China. CFDF is held every spring regularly in Chengdu, and autumn in another selected city.</a:t>
            </a:r>
            <a:endParaRPr lang="en-US" altLang="zh-CN" sz="2000" dirty="0"/>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p:nvPr/>
        </p:nvSpPr>
        <p:spPr>
          <a:xfrm>
            <a:off x="861661" y="108005"/>
            <a:ext cx="8710964" cy="660889"/>
          </a:xfr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US" altLang="zh-CN" sz="3200" dirty="0">
                <a:solidFill>
                  <a:srgbClr val="002060"/>
                </a:solidFill>
                <a:latin typeface="Calibri" panose="020F0502020204030204" pitchFamily="34" charset="0"/>
                <a:ea typeface="宋体" panose="02010600030101010101" pitchFamily="2" charset="-122"/>
                <a:cs typeface="+mn-cs"/>
              </a:rPr>
              <a:t>Project: </a:t>
            </a:r>
            <a:r>
              <a:rPr lang="en-US" altLang="zh-CN" sz="3000" spc="-90" dirty="0">
                <a:solidFill>
                  <a:srgbClr val="002060"/>
                </a:solidFill>
                <a:latin typeface="Calibri" panose="020F0502020204030204" pitchFamily="34" charset="0"/>
                <a:ea typeface="宋体" panose="02010600030101010101" pitchFamily="2" charset="-122"/>
                <a:cs typeface="+mn-cs"/>
              </a:rPr>
              <a:t>Design and Filling in a Booth Application Form </a:t>
            </a:r>
            <a:endParaRPr lang="zh-CN" altLang="en-US" sz="3000" spc="-90" dirty="0">
              <a:solidFill>
                <a:srgbClr val="002060"/>
              </a:solidFill>
              <a:latin typeface="Calibri" panose="020F0502020204030204" pitchFamily="34" charset="0"/>
              <a:ea typeface="宋体" panose="02010600030101010101" pitchFamily="2" charset="-122"/>
              <a:cs typeface="+mn-cs"/>
            </a:endParaRPr>
          </a:p>
        </p:txBody>
      </p:sp>
      <p:sp>
        <p:nvSpPr>
          <p:cNvPr id="3" name="Rectangle 5"/>
          <p:cNvSpPr txBox="1">
            <a:spLocks noChangeArrowheads="1"/>
          </p:cNvSpPr>
          <p:nvPr/>
        </p:nvSpPr>
        <p:spPr>
          <a:xfrm>
            <a:off x="1743075" y="1033282"/>
            <a:ext cx="7053263" cy="98443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Work in groups of four. Choose one regional, national or international exhibition from the Internet to work on. Two of you take the role as the staff of an exhibition organizing committee, and the other two as the employees of an exhibiting company. </a:t>
            </a:r>
            <a:endParaRPr lang="en-US" altLang="zh-CN" sz="1600" dirty="0"/>
          </a:p>
        </p:txBody>
      </p:sp>
      <p:sp>
        <p:nvSpPr>
          <p:cNvPr id="4" name="圆角矩形 6">
            <a:hlinkClick r:id="rId1"/>
          </p:cNvPr>
          <p:cNvSpPr>
            <a:spLocks noChangeArrowheads="1"/>
          </p:cNvSpPr>
          <p:nvPr/>
        </p:nvSpPr>
        <p:spPr bwMode="auto">
          <a:xfrm>
            <a:off x="438149" y="1033282"/>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1</a:t>
            </a:r>
            <a:endParaRPr lang="en-US" altLang="zh-CN" sz="2000" b="1" dirty="0">
              <a:solidFill>
                <a:srgbClr val="663300"/>
              </a:solidFill>
              <a:latin typeface="Arial" panose="020B0604020202020204" pitchFamily="34" charset="0"/>
            </a:endParaRPr>
          </a:p>
        </p:txBody>
      </p:sp>
      <p:sp>
        <p:nvSpPr>
          <p:cNvPr id="5" name="Rectangle 5"/>
          <p:cNvSpPr txBox="1">
            <a:spLocks noChangeArrowheads="1"/>
          </p:cNvSpPr>
          <p:nvPr/>
        </p:nvSpPr>
        <p:spPr>
          <a:xfrm>
            <a:off x="1743075" y="2258229"/>
            <a:ext cx="7053263" cy="577121"/>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The two organizing staff design a booth application form for the exhibition. Refer to Sample Study and make sure that all the key elements are included. </a:t>
            </a:r>
            <a:endParaRPr lang="en-US" altLang="zh-CN" sz="1200" b="1" dirty="0">
              <a:solidFill>
                <a:srgbClr val="663300"/>
              </a:solidFill>
            </a:endParaRPr>
          </a:p>
        </p:txBody>
      </p:sp>
      <p:sp>
        <p:nvSpPr>
          <p:cNvPr id="6" name="圆角矩形 6">
            <a:hlinkClick r:id="rId1"/>
          </p:cNvPr>
          <p:cNvSpPr>
            <a:spLocks noChangeArrowheads="1"/>
          </p:cNvSpPr>
          <p:nvPr/>
        </p:nvSpPr>
        <p:spPr bwMode="auto">
          <a:xfrm>
            <a:off x="438149" y="2258229"/>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2</a:t>
            </a:r>
            <a:endParaRPr lang="en-US" altLang="zh-CN" sz="2000" b="1" dirty="0">
              <a:solidFill>
                <a:srgbClr val="663300"/>
              </a:solidFill>
              <a:latin typeface="Arial" panose="020B0604020202020204" pitchFamily="34" charset="0"/>
            </a:endParaRPr>
          </a:p>
        </p:txBody>
      </p:sp>
      <p:sp>
        <p:nvSpPr>
          <p:cNvPr id="9" name="Rectangle 5"/>
          <p:cNvSpPr txBox="1">
            <a:spLocks noChangeArrowheads="1"/>
          </p:cNvSpPr>
          <p:nvPr/>
        </p:nvSpPr>
        <p:spPr>
          <a:xfrm>
            <a:off x="1743075" y="3049771"/>
            <a:ext cx="7053263" cy="390416"/>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The two company employees fill in the application form. </a:t>
            </a:r>
            <a:endParaRPr lang="en-US" altLang="zh-CN" sz="1600" dirty="0"/>
          </a:p>
        </p:txBody>
      </p:sp>
      <p:sp>
        <p:nvSpPr>
          <p:cNvPr id="10" name="圆角矩形 6">
            <a:hlinkClick r:id="rId1"/>
          </p:cNvPr>
          <p:cNvSpPr>
            <a:spLocks noChangeArrowheads="1"/>
          </p:cNvSpPr>
          <p:nvPr/>
        </p:nvSpPr>
        <p:spPr bwMode="auto">
          <a:xfrm>
            <a:off x="438149" y="3049771"/>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3</a:t>
            </a:r>
            <a:endParaRPr lang="en-US" altLang="zh-CN" sz="2000" b="1" dirty="0">
              <a:solidFill>
                <a:srgbClr val="663300"/>
              </a:solidFill>
              <a:latin typeface="Arial" panose="020B0604020202020204" pitchFamily="34" charset="0"/>
            </a:endParaRPr>
          </a:p>
        </p:txBody>
      </p:sp>
      <p:sp>
        <p:nvSpPr>
          <p:cNvPr id="7" name="Rectangle 5"/>
          <p:cNvSpPr txBox="1">
            <a:spLocks noChangeArrowheads="1"/>
          </p:cNvSpPr>
          <p:nvPr/>
        </p:nvSpPr>
        <p:spPr>
          <a:xfrm>
            <a:off x="1743075" y="3667656"/>
            <a:ext cx="7053263" cy="342900"/>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Illustrate the booth application form of your group in class next time.</a:t>
            </a:r>
            <a:endParaRPr lang="en-US" altLang="zh-CN" sz="1600" dirty="0"/>
          </a:p>
        </p:txBody>
      </p:sp>
      <p:sp>
        <p:nvSpPr>
          <p:cNvPr id="8" name="圆角矩形 6">
            <a:hlinkClick r:id="rId1"/>
          </p:cNvPr>
          <p:cNvSpPr>
            <a:spLocks noChangeArrowheads="1"/>
          </p:cNvSpPr>
          <p:nvPr/>
        </p:nvSpPr>
        <p:spPr bwMode="auto">
          <a:xfrm>
            <a:off x="438149" y="3667656"/>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4</a:t>
            </a:r>
            <a:endParaRPr lang="en-US" altLang="zh-CN" sz="2000" b="1" dirty="0">
              <a:solidFill>
                <a:srgbClr val="663300"/>
              </a:solidFill>
              <a:latin typeface="Arial" panose="020B0604020202020204" pitchFamily="34" charset="0"/>
            </a:endParaRPr>
          </a:p>
        </p:txBody>
      </p:sp>
      <p:sp>
        <p:nvSpPr>
          <p:cNvPr id="11" name="Rectangle 5"/>
          <p:cNvSpPr txBox="1">
            <a:spLocks noChangeArrowheads="1"/>
          </p:cNvSpPr>
          <p:nvPr/>
        </p:nvSpPr>
        <p:spPr>
          <a:xfrm>
            <a:off x="1743075" y="4238023"/>
            <a:ext cx="7053263" cy="577121"/>
          </a:xfrm>
          <a:prstGeom prst="rect">
            <a:avLst/>
          </a:prstGeom>
          <a:noFill/>
          <a:ln>
            <a:solidFill>
              <a:srgbClr val="663300"/>
            </a:solidFill>
            <a:miter lim="800000"/>
          </a:ln>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15875" indent="-15875">
              <a:buNone/>
            </a:pPr>
            <a:r>
              <a:rPr lang="en-US" altLang="zh-CN" sz="1600" dirty="0"/>
              <a:t>Give comments on the booth application forms of other groups in terms of content and creativity.</a:t>
            </a:r>
            <a:endParaRPr lang="en-US" altLang="zh-CN" sz="1600" dirty="0"/>
          </a:p>
        </p:txBody>
      </p:sp>
      <p:sp>
        <p:nvSpPr>
          <p:cNvPr id="12" name="圆角矩形 6">
            <a:hlinkClick r:id="rId1"/>
          </p:cNvPr>
          <p:cNvSpPr>
            <a:spLocks noChangeArrowheads="1"/>
          </p:cNvSpPr>
          <p:nvPr/>
        </p:nvSpPr>
        <p:spPr bwMode="auto">
          <a:xfrm>
            <a:off x="438149" y="4238023"/>
            <a:ext cx="1057275" cy="342900"/>
          </a:xfrm>
          <a:prstGeom prst="roundRect">
            <a:avLst>
              <a:gd name="adj" fmla="val 16667"/>
            </a:avLst>
          </a:prstGeom>
          <a:solidFill>
            <a:srgbClr val="CEB68E"/>
          </a:solidFill>
          <a:ln w="25400" algn="ctr">
            <a:solidFill>
              <a:srgbClr val="663300"/>
            </a:solidFill>
            <a:round/>
          </a:ln>
        </p:spPr>
        <p:txBody>
          <a:bodyPr anchor="ctr"/>
          <a:lstStyle>
            <a:lvl1pPr marL="342900" indent="-3429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0" hangingPunct="0">
              <a:spcBef>
                <a:spcPct val="20000"/>
              </a:spcBef>
              <a:buClr>
                <a:schemeClr val="hlink"/>
              </a:buClr>
            </a:pPr>
            <a:r>
              <a:rPr lang="en-US" altLang="zh-CN" sz="2000" b="1" dirty="0">
                <a:solidFill>
                  <a:srgbClr val="663300"/>
                </a:solidFill>
                <a:latin typeface="Arial" panose="020B0604020202020204" pitchFamily="34" charset="0"/>
              </a:rPr>
              <a:t>Step 5</a:t>
            </a:r>
            <a:endParaRPr lang="en-US" altLang="zh-CN" sz="2000" b="1" dirty="0">
              <a:solidFill>
                <a:srgbClr val="6633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100" advTm="0">
        <p:cut/>
      </p:transition>
    </mc:Choice>
    <mc:Fallback>
      <p:transition advTm="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anim calcmode="lin" valueType="num">
                                      <p:cBhvr>
                                        <p:cTn id="23" dur="500" fill="hold"/>
                                        <p:tgtEl>
                                          <p:spTgt spid="5"/>
                                        </p:tgtEl>
                                        <p:attrNameLst>
                                          <p:attrName>ppt_x</p:attrName>
                                        </p:attrNameLst>
                                      </p:cBhvr>
                                      <p:tavLst>
                                        <p:tav tm="0">
                                          <p:val>
                                            <p:strVal val="#ppt_x"/>
                                          </p:val>
                                        </p:tav>
                                        <p:tav tm="100000">
                                          <p:val>
                                            <p:strVal val="#ppt_x"/>
                                          </p:val>
                                        </p:tav>
                                      </p:tavLst>
                                    </p:anim>
                                    <p:anim calcmode="lin" valueType="num">
                                      <p:cBhvr>
                                        <p:cTn id="24"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500"/>
                            </p:stCondLst>
                            <p:childTnLst>
                              <p:par>
                                <p:cTn id="31" presetID="42"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childTnLst>
                          </p:cTn>
                        </p:par>
                        <p:par>
                          <p:cTn id="41" fill="hold">
                            <p:stCondLst>
                              <p:cond delay="500"/>
                            </p:stCondLst>
                            <p:childTnLst>
                              <p:par>
                                <p:cTn id="42" presetID="42" presetClass="entr" presetSubtype="0" fill="hold" grpId="0"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500"/>
                                        <p:tgtEl>
                                          <p:spTgt spid="7"/>
                                        </p:tgtEl>
                                      </p:cBhvr>
                                    </p:animEffect>
                                    <p:anim calcmode="lin" valueType="num">
                                      <p:cBhvr>
                                        <p:cTn id="45" dur="500" fill="hold"/>
                                        <p:tgtEl>
                                          <p:spTgt spid="7"/>
                                        </p:tgtEl>
                                        <p:attrNameLst>
                                          <p:attrName>ppt_x</p:attrName>
                                        </p:attrNameLst>
                                      </p:cBhvr>
                                      <p:tavLst>
                                        <p:tav tm="0">
                                          <p:val>
                                            <p:strVal val="#ppt_x"/>
                                          </p:val>
                                        </p:tav>
                                        <p:tav tm="100000">
                                          <p:val>
                                            <p:strVal val="#ppt_x"/>
                                          </p:val>
                                        </p:tav>
                                      </p:tavLst>
                                    </p:anim>
                                    <p:anim calcmode="lin" valueType="num">
                                      <p:cBhvr>
                                        <p:cTn id="46"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500"/>
                                        <p:tgtEl>
                                          <p:spTgt spid="12"/>
                                        </p:tgtEl>
                                      </p:cBhvr>
                                    </p:animEffect>
                                  </p:childTnLst>
                                </p:cTn>
                              </p:par>
                            </p:childTnLst>
                          </p:cTn>
                        </p:par>
                        <p:par>
                          <p:cTn id="52" fill="hold">
                            <p:stCondLst>
                              <p:cond delay="500"/>
                            </p:stCondLst>
                            <p:childTnLst>
                              <p:par>
                                <p:cTn id="53" presetID="42" presetClass="entr" presetSubtype="0"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anim calcmode="lin" valueType="num">
                                      <p:cBhvr>
                                        <p:cTn id="56" dur="500" fill="hold"/>
                                        <p:tgtEl>
                                          <p:spTgt spid="11"/>
                                        </p:tgtEl>
                                        <p:attrNameLst>
                                          <p:attrName>ppt_x</p:attrName>
                                        </p:attrNameLst>
                                      </p:cBhvr>
                                      <p:tavLst>
                                        <p:tav tm="0">
                                          <p:val>
                                            <p:strVal val="#ppt_x"/>
                                          </p:val>
                                        </p:tav>
                                        <p:tav tm="100000">
                                          <p:val>
                                            <p:strVal val="#ppt_x"/>
                                          </p:val>
                                        </p:tav>
                                      </p:tavLst>
                                    </p:anim>
                                    <p:anim calcmode="lin" valueType="num">
                                      <p:cBhvr>
                                        <p:cTn id="57" dur="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9" grpId="0" animBg="1"/>
      <p:bldP spid="10" grpId="0" animBg="1"/>
      <p:bldP spid="7" grpId="0" animBg="1"/>
      <p:bldP spid="8" grpId="0" animBg="1"/>
      <p:bldP spid="11" grpId="0" animBg="1"/>
      <p:bldP spid="12"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矩形 57"/>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PPT</a:t>
            </a:r>
            <a:r>
              <a:rPr kumimoji="0" lang="zh-CN" altLang="en-US" sz="100" b="0" i="0" u="none" strike="noStrike" kern="0" cap="none" spc="0" normalizeH="0" baseline="0" noProof="0" dirty="0">
                <a:ln>
                  <a:noFill/>
                </a:ln>
                <a:solidFill>
                  <a:sysClr val="window" lastClr="FFFFFF"/>
                </a:solidFill>
                <a:effectLst/>
                <a:uLnTx/>
                <a:uFillTx/>
              </a:rPr>
              <a:t>论坛：</a:t>
            </a:r>
            <a:r>
              <a:rPr kumimoji="0" lang="en-US" altLang="zh-CN" sz="100" b="0" i="0" u="none" strike="noStrike" kern="0" cap="none" spc="0" normalizeH="0" baseline="0" noProof="0" dirty="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56" name="图片 55"/>
          <p:cNvPicPr>
            <a:picLocks noChangeAspect="1"/>
          </p:cNvPicPr>
          <p:nvPr/>
        </p:nvPicPr>
        <p:blipFill>
          <a:blip r:embed="rId1"/>
          <a:stretch>
            <a:fillRect/>
          </a:stretch>
        </p:blipFill>
        <p:spPr>
          <a:xfrm>
            <a:off x="-662" y="0"/>
            <a:ext cx="9144000" cy="5143500"/>
          </a:xfrm>
          <a:prstGeom prst="rect">
            <a:avLst/>
          </a:prstGeom>
        </p:spPr>
      </p:pic>
      <p:cxnSp>
        <p:nvCxnSpPr>
          <p:cNvPr id="57" name="直接连接符 56"/>
          <p:cNvCxnSpPr/>
          <p:nvPr/>
        </p:nvCxnSpPr>
        <p:spPr>
          <a:xfrm flipV="1">
            <a:off x="2587898" y="3386105"/>
            <a:ext cx="4961218" cy="8799"/>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6" name="Freeform 3026"/>
          <p:cNvSpPr/>
          <p:nvPr/>
        </p:nvSpPr>
        <p:spPr bwMode="auto">
          <a:xfrm flipH="1">
            <a:off x="9816027" y="-366237"/>
            <a:ext cx="34289" cy="381056435"/>
          </a:xfrm>
          <a:custGeom>
            <a:avLst/>
            <a:gdLst>
              <a:gd name="T0" fmla="*/ 0 h 3"/>
              <a:gd name="T1" fmla="*/ 3 h 3"/>
              <a:gd name="T2" fmla="*/ 0 h 3"/>
            </a:gdLst>
            <a:ahLst/>
            <a:cxnLst>
              <a:cxn ang="0">
                <a:pos x="0" y="T0"/>
              </a:cxn>
              <a:cxn ang="0">
                <a:pos x="0" y="T1"/>
              </a:cxn>
              <a:cxn ang="0">
                <a:pos x="0" y="T2"/>
              </a:cxn>
            </a:cxnLst>
            <a:rect l="0" t="0" r="r" b="b"/>
            <a:pathLst>
              <a:path h="3">
                <a:moveTo>
                  <a:pt x="0" y="0"/>
                </a:moveTo>
                <a:cubicBezTo>
                  <a:pt x="0" y="1"/>
                  <a:pt x="0" y="2"/>
                  <a:pt x="0" y="3"/>
                </a:cubicBezTo>
                <a:cubicBezTo>
                  <a:pt x="0" y="0"/>
                  <a:pt x="0" y="0"/>
                  <a:pt x="0" y="0"/>
                </a:cubicBezTo>
              </a:path>
            </a:pathLst>
          </a:custGeom>
          <a:solidFill>
            <a:srgbClr val="C14731"/>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sp>
        <p:nvSpPr>
          <p:cNvPr id="27" name="Freeform 3220"/>
          <p:cNvSpPr/>
          <p:nvPr/>
        </p:nvSpPr>
        <p:spPr bwMode="auto">
          <a:xfrm flipH="1">
            <a:off x="9816027" y="-366238"/>
            <a:ext cx="34289" cy="272188067"/>
          </a:xfrm>
          <a:custGeom>
            <a:avLst/>
            <a:gdLst>
              <a:gd name="T0" fmla="*/ 0 h 2"/>
              <a:gd name="T1" fmla="*/ 2 h 2"/>
              <a:gd name="T2" fmla="*/ 0 h 2"/>
            </a:gdLst>
            <a:ahLst/>
            <a:cxnLst>
              <a:cxn ang="0">
                <a:pos x="0" y="T0"/>
              </a:cxn>
              <a:cxn ang="0">
                <a:pos x="0" y="T1"/>
              </a:cxn>
              <a:cxn ang="0">
                <a:pos x="0" y="T2"/>
              </a:cxn>
            </a:cxnLst>
            <a:rect l="0" t="0" r="r" b="b"/>
            <a:pathLst>
              <a:path h="2">
                <a:moveTo>
                  <a:pt x="0" y="0"/>
                </a:moveTo>
                <a:cubicBezTo>
                  <a:pt x="0" y="1"/>
                  <a:pt x="0" y="1"/>
                  <a:pt x="0" y="2"/>
                </a:cubicBezTo>
                <a:cubicBezTo>
                  <a:pt x="0" y="1"/>
                  <a:pt x="0" y="0"/>
                  <a:pt x="0" y="0"/>
                </a:cubicBezTo>
              </a:path>
            </a:pathLst>
          </a:custGeom>
          <a:solidFill>
            <a:srgbClr val="FFD4ED"/>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a:p>
        </p:txBody>
      </p:sp>
      <p:grpSp>
        <p:nvGrpSpPr>
          <p:cNvPr id="28" name="组合 27"/>
          <p:cNvGrpSpPr/>
          <p:nvPr/>
        </p:nvGrpSpPr>
        <p:grpSpPr>
          <a:xfrm>
            <a:off x="1337552" y="1523738"/>
            <a:ext cx="1995806" cy="1989470"/>
            <a:chOff x="3841256" y="473794"/>
            <a:chExt cx="1448395" cy="1443797"/>
          </a:xfrm>
        </p:grpSpPr>
        <p:grpSp>
          <p:nvGrpSpPr>
            <p:cNvPr id="29" name="组合 28"/>
            <p:cNvGrpSpPr/>
            <p:nvPr/>
          </p:nvGrpSpPr>
          <p:grpSpPr>
            <a:xfrm>
              <a:off x="3841256" y="473794"/>
              <a:ext cx="1448395" cy="1443797"/>
              <a:chOff x="4319641" y="1941261"/>
              <a:chExt cx="1463132" cy="1458487"/>
            </a:xfrm>
          </p:grpSpPr>
          <p:sp>
            <p:nvSpPr>
              <p:cNvPr id="31" name="Oval 19"/>
              <p:cNvSpPr>
                <a:spLocks noChangeArrowheads="1"/>
              </p:cNvSpPr>
              <p:nvPr/>
            </p:nvSpPr>
            <p:spPr bwMode="auto">
              <a:xfrm>
                <a:off x="4319641" y="1941261"/>
                <a:ext cx="1463132" cy="1458487"/>
              </a:xfrm>
              <a:prstGeom prst="ellipse">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ndParaRPr>
              </a:p>
            </p:txBody>
          </p:sp>
          <p:sp>
            <p:nvSpPr>
              <p:cNvPr id="32" name="Oval 19"/>
              <p:cNvSpPr>
                <a:spLocks noChangeArrowheads="1"/>
              </p:cNvSpPr>
              <p:nvPr/>
            </p:nvSpPr>
            <p:spPr bwMode="auto">
              <a:xfrm>
                <a:off x="4456021" y="2074813"/>
                <a:ext cx="1203628" cy="1199808"/>
              </a:xfrm>
              <a:prstGeom prst="ellipse">
                <a:avLst/>
              </a:prstGeom>
              <a:solidFill>
                <a:srgbClr val="028EC9"/>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solidFill>
                    <a:srgbClr val="7F7F7F"/>
                  </a:solidFill>
                </a:endParaRPr>
              </a:p>
            </p:txBody>
          </p:sp>
        </p:grpSp>
        <p:sp>
          <p:nvSpPr>
            <p:cNvPr id="30" name="TextBox 17"/>
            <p:cNvSpPr txBox="1"/>
            <p:nvPr/>
          </p:nvSpPr>
          <p:spPr>
            <a:xfrm>
              <a:off x="4008589" y="867087"/>
              <a:ext cx="134063" cy="681247"/>
            </a:xfrm>
            <a:prstGeom prst="rect">
              <a:avLst/>
            </a:prstGeom>
            <a:noFill/>
            <a:effectLst>
              <a:innerShdw blurRad="63500" dist="1752600">
                <a:prstClr val="black">
                  <a:alpha val="50000"/>
                </a:prstClr>
              </a:innerShdw>
            </a:effectLst>
          </p:spPr>
          <p:txBody>
            <a:bodyPr wrap="none" rtlCol="0">
              <a:spAutoFit/>
            </a:bodyPr>
            <a:lstStyle/>
            <a:p>
              <a:endParaRPr lang="zh-CN" altLang="en-US" sz="5500" spc="-150" dirty="0">
                <a:solidFill>
                  <a:schemeClr val="bg1"/>
                </a:solidFill>
                <a:effectLst>
                  <a:outerShdw blurRad="38100" dist="38100" dir="2700000" algn="tl">
                    <a:srgbClr val="000000">
                      <a:alpha val="43137"/>
                    </a:srgbClr>
                  </a:outerShdw>
                </a:effectLst>
                <a:latin typeface="Impact" panose="020B0806030902050204" pitchFamily="34" charset="0"/>
                <a:ea typeface="华康俪金黑W8" panose="020B0809000000000000" pitchFamily="49" charset="-122"/>
              </a:endParaRPr>
            </a:p>
          </p:txBody>
        </p:sp>
      </p:grpSp>
      <p:sp>
        <p:nvSpPr>
          <p:cNvPr id="33" name="TextBox 10"/>
          <p:cNvSpPr txBox="1"/>
          <p:nvPr/>
        </p:nvSpPr>
        <p:spPr>
          <a:xfrm>
            <a:off x="3370937" y="1825537"/>
            <a:ext cx="3015184" cy="684803"/>
          </a:xfrm>
          <a:prstGeom prst="rect">
            <a:avLst/>
          </a:prstGeom>
          <a:noFill/>
        </p:spPr>
        <p:txBody>
          <a:bodyPr wrap="none" lIns="68580" tIns="34290" rIns="68580" bIns="34290">
            <a:spAutoFit/>
          </a:bodyPr>
          <a:lstStyle/>
          <a:p>
            <a:pPr fontAlgn="auto">
              <a:spcBef>
                <a:spcPts val="0"/>
              </a:spcBef>
              <a:spcAft>
                <a:spcPts val="0"/>
              </a:spcAft>
              <a:defRPr/>
            </a:pPr>
            <a:r>
              <a:rPr lang="en-US" altLang="zh-CN" sz="4000" b="1" dirty="0">
                <a:solidFill>
                  <a:srgbClr val="028EC9"/>
                </a:solidFill>
                <a:latin typeface="微软雅黑" panose="020B0503020204020204" pitchFamily="34" charset="-122"/>
                <a:ea typeface="微软雅黑" panose="020B0503020204020204" pitchFamily="34" charset="-122"/>
              </a:rPr>
              <a:t>Thank you!</a:t>
            </a:r>
            <a:endParaRPr lang="zh-CN" altLang="en-US" sz="4000" b="1" dirty="0">
              <a:solidFill>
                <a:srgbClr val="028EC9"/>
              </a:solidFill>
              <a:effectLst/>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31922" y="3034162"/>
            <a:ext cx="260166" cy="301792"/>
            <a:chOff x="3432489" y="3884617"/>
            <a:chExt cx="452438" cy="524828"/>
          </a:xfrm>
        </p:grpSpPr>
        <p:sp>
          <p:nvSpPr>
            <p:cNvPr id="38" name="六边形 37"/>
            <p:cNvSpPr/>
            <p:nvPr/>
          </p:nvSpPr>
          <p:spPr>
            <a:xfrm rot="16200000">
              <a:off x="3396294"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39" name="Freeform 32"/>
            <p:cNvSpPr>
              <a:spLocks noEditPoints="1"/>
            </p:cNvSpPr>
            <p:nvPr/>
          </p:nvSpPr>
          <p:spPr bwMode="auto">
            <a:xfrm>
              <a:off x="3501561" y="4034548"/>
              <a:ext cx="314293" cy="224963"/>
            </a:xfrm>
            <a:custGeom>
              <a:avLst/>
              <a:gdLst>
                <a:gd name="T0" fmla="*/ 92 w 244"/>
                <a:gd name="T1" fmla="*/ 48 h 175"/>
                <a:gd name="T2" fmla="*/ 102 w 244"/>
                <a:gd name="T3" fmla="*/ 27 h 175"/>
                <a:gd name="T4" fmla="*/ 75 w 244"/>
                <a:gd name="T5" fmla="*/ 0 h 175"/>
                <a:gd name="T6" fmla="*/ 48 w 244"/>
                <a:gd name="T7" fmla="*/ 27 h 175"/>
                <a:gd name="T8" fmla="*/ 58 w 244"/>
                <a:gd name="T9" fmla="*/ 48 h 175"/>
                <a:gd name="T10" fmla="*/ 10 w 244"/>
                <a:gd name="T11" fmla="*/ 123 h 175"/>
                <a:gd name="T12" fmla="*/ 46 w 244"/>
                <a:gd name="T13" fmla="*/ 97 h 175"/>
                <a:gd name="T14" fmla="*/ 32 w 244"/>
                <a:gd name="T15" fmla="*/ 175 h 175"/>
                <a:gd name="T16" fmla="*/ 57 w 244"/>
                <a:gd name="T17" fmla="*/ 175 h 175"/>
                <a:gd name="T18" fmla="*/ 75 w 244"/>
                <a:gd name="T19" fmla="*/ 142 h 175"/>
                <a:gd name="T20" fmla="*/ 93 w 244"/>
                <a:gd name="T21" fmla="*/ 175 h 175"/>
                <a:gd name="T22" fmla="*/ 118 w 244"/>
                <a:gd name="T23" fmla="*/ 175 h 175"/>
                <a:gd name="T24" fmla="*/ 104 w 244"/>
                <a:gd name="T25" fmla="*/ 97 h 175"/>
                <a:gd name="T26" fmla="*/ 140 w 244"/>
                <a:gd name="T27" fmla="*/ 123 h 175"/>
                <a:gd name="T28" fmla="*/ 92 w 244"/>
                <a:gd name="T29" fmla="*/ 48 h 175"/>
                <a:gd name="T30" fmla="*/ 208 w 244"/>
                <a:gd name="T31" fmla="*/ 97 h 175"/>
                <a:gd name="T32" fmla="*/ 214 w 244"/>
                <a:gd name="T33" fmla="*/ 84 h 175"/>
                <a:gd name="T34" fmla="*/ 198 w 244"/>
                <a:gd name="T35" fmla="*/ 68 h 175"/>
                <a:gd name="T36" fmla="*/ 181 w 244"/>
                <a:gd name="T37" fmla="*/ 84 h 175"/>
                <a:gd name="T38" fmla="*/ 187 w 244"/>
                <a:gd name="T39" fmla="*/ 97 h 175"/>
                <a:gd name="T40" fmla="*/ 158 w 244"/>
                <a:gd name="T41" fmla="*/ 143 h 175"/>
                <a:gd name="T42" fmla="*/ 180 w 244"/>
                <a:gd name="T43" fmla="*/ 127 h 175"/>
                <a:gd name="T44" fmla="*/ 171 w 244"/>
                <a:gd name="T45" fmla="*/ 175 h 175"/>
                <a:gd name="T46" fmla="*/ 186 w 244"/>
                <a:gd name="T47" fmla="*/ 175 h 175"/>
                <a:gd name="T48" fmla="*/ 198 w 244"/>
                <a:gd name="T49" fmla="*/ 155 h 175"/>
                <a:gd name="T50" fmla="*/ 209 w 244"/>
                <a:gd name="T51" fmla="*/ 175 h 175"/>
                <a:gd name="T52" fmla="*/ 224 w 244"/>
                <a:gd name="T53" fmla="*/ 175 h 175"/>
                <a:gd name="T54" fmla="*/ 216 w 244"/>
                <a:gd name="T55" fmla="*/ 127 h 175"/>
                <a:gd name="T56" fmla="*/ 237 w 244"/>
                <a:gd name="T57" fmla="*/ 143 h 175"/>
                <a:gd name="T58" fmla="*/ 208 w 244"/>
                <a:gd name="T59" fmla="*/ 9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4" h="175">
                  <a:moveTo>
                    <a:pt x="92" y="48"/>
                  </a:moveTo>
                  <a:cubicBezTo>
                    <a:pt x="98" y="43"/>
                    <a:pt x="102" y="36"/>
                    <a:pt x="102" y="27"/>
                  </a:cubicBezTo>
                  <a:cubicBezTo>
                    <a:pt x="102" y="12"/>
                    <a:pt x="90" y="0"/>
                    <a:pt x="75" y="0"/>
                  </a:cubicBezTo>
                  <a:cubicBezTo>
                    <a:pt x="60" y="0"/>
                    <a:pt x="48" y="12"/>
                    <a:pt x="48" y="27"/>
                  </a:cubicBezTo>
                  <a:cubicBezTo>
                    <a:pt x="48" y="36"/>
                    <a:pt x="52" y="43"/>
                    <a:pt x="58" y="48"/>
                  </a:cubicBezTo>
                  <a:cubicBezTo>
                    <a:pt x="31" y="58"/>
                    <a:pt x="0" y="113"/>
                    <a:pt x="10" y="123"/>
                  </a:cubicBezTo>
                  <a:cubicBezTo>
                    <a:pt x="19" y="131"/>
                    <a:pt x="34" y="114"/>
                    <a:pt x="46" y="97"/>
                  </a:cubicBezTo>
                  <a:cubicBezTo>
                    <a:pt x="39" y="123"/>
                    <a:pt x="34" y="151"/>
                    <a:pt x="32" y="175"/>
                  </a:cubicBezTo>
                  <a:cubicBezTo>
                    <a:pt x="57" y="175"/>
                    <a:pt x="57" y="175"/>
                    <a:pt x="57" y="175"/>
                  </a:cubicBezTo>
                  <a:cubicBezTo>
                    <a:pt x="57" y="161"/>
                    <a:pt x="66" y="142"/>
                    <a:pt x="75" y="142"/>
                  </a:cubicBezTo>
                  <a:cubicBezTo>
                    <a:pt x="84" y="142"/>
                    <a:pt x="93" y="161"/>
                    <a:pt x="93" y="175"/>
                  </a:cubicBezTo>
                  <a:cubicBezTo>
                    <a:pt x="118" y="175"/>
                    <a:pt x="118" y="175"/>
                    <a:pt x="118" y="175"/>
                  </a:cubicBezTo>
                  <a:cubicBezTo>
                    <a:pt x="116" y="151"/>
                    <a:pt x="111" y="123"/>
                    <a:pt x="104" y="97"/>
                  </a:cubicBezTo>
                  <a:cubicBezTo>
                    <a:pt x="116" y="114"/>
                    <a:pt x="131" y="131"/>
                    <a:pt x="140" y="123"/>
                  </a:cubicBezTo>
                  <a:cubicBezTo>
                    <a:pt x="150" y="113"/>
                    <a:pt x="119" y="58"/>
                    <a:pt x="92" y="48"/>
                  </a:cubicBezTo>
                  <a:close/>
                  <a:moveTo>
                    <a:pt x="208" y="97"/>
                  </a:moveTo>
                  <a:cubicBezTo>
                    <a:pt x="212" y="94"/>
                    <a:pt x="214" y="89"/>
                    <a:pt x="214" y="84"/>
                  </a:cubicBezTo>
                  <a:cubicBezTo>
                    <a:pt x="214" y="75"/>
                    <a:pt x="207" y="68"/>
                    <a:pt x="198" y="68"/>
                  </a:cubicBezTo>
                  <a:cubicBezTo>
                    <a:pt x="188" y="68"/>
                    <a:pt x="181" y="75"/>
                    <a:pt x="181" y="84"/>
                  </a:cubicBezTo>
                  <a:cubicBezTo>
                    <a:pt x="181" y="89"/>
                    <a:pt x="183" y="94"/>
                    <a:pt x="187" y="97"/>
                  </a:cubicBezTo>
                  <a:cubicBezTo>
                    <a:pt x="170" y="103"/>
                    <a:pt x="151" y="137"/>
                    <a:pt x="158" y="143"/>
                  </a:cubicBezTo>
                  <a:cubicBezTo>
                    <a:pt x="163" y="148"/>
                    <a:pt x="172" y="137"/>
                    <a:pt x="180" y="127"/>
                  </a:cubicBezTo>
                  <a:cubicBezTo>
                    <a:pt x="176" y="143"/>
                    <a:pt x="173" y="160"/>
                    <a:pt x="171" y="175"/>
                  </a:cubicBezTo>
                  <a:cubicBezTo>
                    <a:pt x="186" y="175"/>
                    <a:pt x="186" y="175"/>
                    <a:pt x="186" y="175"/>
                  </a:cubicBezTo>
                  <a:cubicBezTo>
                    <a:pt x="186" y="167"/>
                    <a:pt x="192" y="155"/>
                    <a:pt x="198" y="155"/>
                  </a:cubicBezTo>
                  <a:cubicBezTo>
                    <a:pt x="203" y="155"/>
                    <a:pt x="209" y="167"/>
                    <a:pt x="209" y="175"/>
                  </a:cubicBezTo>
                  <a:cubicBezTo>
                    <a:pt x="224" y="175"/>
                    <a:pt x="224" y="175"/>
                    <a:pt x="224" y="175"/>
                  </a:cubicBezTo>
                  <a:cubicBezTo>
                    <a:pt x="223" y="160"/>
                    <a:pt x="219" y="143"/>
                    <a:pt x="216" y="127"/>
                  </a:cubicBezTo>
                  <a:cubicBezTo>
                    <a:pt x="223" y="137"/>
                    <a:pt x="232" y="148"/>
                    <a:pt x="237" y="143"/>
                  </a:cubicBezTo>
                  <a:cubicBezTo>
                    <a:pt x="244" y="137"/>
                    <a:pt x="225" y="103"/>
                    <a:pt x="208" y="97"/>
                  </a:cubicBez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solidFill>
                  <a:prstClr val="black"/>
                </a:solidFill>
              </a:endParaRPr>
            </a:p>
          </p:txBody>
        </p:sp>
      </p:grpSp>
      <p:grpSp>
        <p:nvGrpSpPr>
          <p:cNvPr id="40" name="组合 39"/>
          <p:cNvGrpSpPr/>
          <p:nvPr/>
        </p:nvGrpSpPr>
        <p:grpSpPr>
          <a:xfrm>
            <a:off x="4264211" y="3034162"/>
            <a:ext cx="260166" cy="301792"/>
            <a:chOff x="2832796" y="3884617"/>
            <a:chExt cx="452438" cy="524828"/>
          </a:xfrm>
        </p:grpSpPr>
        <p:sp>
          <p:nvSpPr>
            <p:cNvPr id="41" name="六边形 40"/>
            <p:cNvSpPr/>
            <p:nvPr/>
          </p:nvSpPr>
          <p:spPr>
            <a:xfrm rot="16200000">
              <a:off x="2796601"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2" name="组合 41"/>
            <p:cNvGrpSpPr/>
            <p:nvPr/>
          </p:nvGrpSpPr>
          <p:grpSpPr>
            <a:xfrm>
              <a:off x="2918455" y="4034549"/>
              <a:ext cx="281120" cy="254373"/>
              <a:chOff x="8578850" y="285750"/>
              <a:chExt cx="817563" cy="739775"/>
            </a:xfrm>
            <a:solidFill>
              <a:schemeClr val="bg1"/>
            </a:solidFill>
            <a:effectLst>
              <a:outerShdw blurRad="38100" dist="38100" dir="2700000" algn="tl" rotWithShape="0">
                <a:prstClr val="black">
                  <a:alpha val="40000"/>
                </a:prstClr>
              </a:outerShdw>
            </a:effectLst>
          </p:grpSpPr>
          <p:sp>
            <p:nvSpPr>
              <p:cNvPr id="43" name="Freeform 35"/>
              <p:cNvSpPr/>
              <p:nvPr/>
            </p:nvSpPr>
            <p:spPr bwMode="auto">
              <a:xfrm>
                <a:off x="8578850" y="530225"/>
                <a:ext cx="615950" cy="495300"/>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44" name="Freeform 36"/>
              <p:cNvSpPr/>
              <p:nvPr/>
            </p:nvSpPr>
            <p:spPr bwMode="auto">
              <a:xfrm>
                <a:off x="8777288" y="285750"/>
                <a:ext cx="619125" cy="469900"/>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grpSp>
        <p:nvGrpSpPr>
          <p:cNvPr id="45" name="组合 44"/>
          <p:cNvGrpSpPr/>
          <p:nvPr/>
        </p:nvGrpSpPr>
        <p:grpSpPr>
          <a:xfrm>
            <a:off x="4999633" y="3034162"/>
            <a:ext cx="260166" cy="301792"/>
            <a:chOff x="4172071" y="3884617"/>
            <a:chExt cx="452438" cy="524828"/>
          </a:xfrm>
        </p:grpSpPr>
        <p:sp>
          <p:nvSpPr>
            <p:cNvPr id="46" name="六边形 45"/>
            <p:cNvSpPr/>
            <p:nvPr/>
          </p:nvSpPr>
          <p:spPr>
            <a:xfrm rot="16200000">
              <a:off x="4135876" y="3920812"/>
              <a:ext cx="524828" cy="452438"/>
            </a:xfrm>
            <a:prstGeom prst="hexagon">
              <a:avLst/>
            </a:prstGeom>
            <a:solidFill>
              <a:srgbClr val="028EC9"/>
            </a:solidFill>
            <a:ln>
              <a:noFill/>
            </a:ln>
            <a:effectLst>
              <a:innerShdw blurRad="1016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grpSp>
          <p:nvGrpSpPr>
            <p:cNvPr id="47" name="Group 11"/>
            <p:cNvGrpSpPr>
              <a:grpSpLocks noChangeAspect="1"/>
            </p:cNvGrpSpPr>
            <p:nvPr/>
          </p:nvGrpSpPr>
          <p:grpSpPr bwMode="auto">
            <a:xfrm>
              <a:off x="4256444" y="4013642"/>
              <a:ext cx="306915" cy="266775"/>
              <a:chOff x="4838" y="1902"/>
              <a:chExt cx="497" cy="432"/>
            </a:xfrm>
            <a:solidFill>
              <a:schemeClr val="bg1"/>
            </a:solidFill>
            <a:effectLst>
              <a:outerShdw blurRad="38100" dist="38100" dir="2700000" algn="tl" rotWithShape="0">
                <a:prstClr val="black">
                  <a:alpha val="40000"/>
                </a:prstClr>
              </a:outerShdw>
            </a:effectLst>
          </p:grpSpPr>
          <p:sp>
            <p:nvSpPr>
              <p:cNvPr id="48" name="Freeform 12"/>
              <p:cNvSpPr>
                <a:spLocks noEditPoints="1"/>
              </p:cNvSpPr>
              <p:nvPr/>
            </p:nvSpPr>
            <p:spPr bwMode="auto">
              <a:xfrm>
                <a:off x="5001" y="1999"/>
                <a:ext cx="334" cy="335"/>
              </a:xfrm>
              <a:custGeom>
                <a:avLst/>
                <a:gdLst>
                  <a:gd name="T0" fmla="*/ 9 w 80"/>
                  <a:gd name="T1" fmla="*/ 19 h 80"/>
                  <a:gd name="T2" fmla="*/ 10 w 80"/>
                  <a:gd name="T3" fmla="*/ 26 h 80"/>
                  <a:gd name="T4" fmla="*/ 5 w 80"/>
                  <a:gd name="T5" fmla="*/ 27 h 80"/>
                  <a:gd name="T6" fmla="*/ 0 w 80"/>
                  <a:gd name="T7" fmla="*/ 31 h 80"/>
                  <a:gd name="T8" fmla="*/ 3 w 80"/>
                  <a:gd name="T9" fmla="*/ 37 h 80"/>
                  <a:gd name="T10" fmla="*/ 7 w 80"/>
                  <a:gd name="T11" fmla="*/ 42 h 80"/>
                  <a:gd name="T12" fmla="*/ 3 w 80"/>
                  <a:gd name="T13" fmla="*/ 46 h 80"/>
                  <a:gd name="T14" fmla="*/ 1 w 80"/>
                  <a:gd name="T15" fmla="*/ 52 h 80"/>
                  <a:gd name="T16" fmla="*/ 7 w 80"/>
                  <a:gd name="T17" fmla="*/ 56 h 80"/>
                  <a:gd name="T18" fmla="*/ 11 w 80"/>
                  <a:gd name="T19" fmla="*/ 57 h 80"/>
                  <a:gd name="T20" fmla="*/ 11 w 80"/>
                  <a:gd name="T21" fmla="*/ 63 h 80"/>
                  <a:gd name="T22" fmla="*/ 13 w 80"/>
                  <a:gd name="T23" fmla="*/ 70 h 80"/>
                  <a:gd name="T24" fmla="*/ 19 w 80"/>
                  <a:gd name="T25" fmla="*/ 70 h 80"/>
                  <a:gd name="T26" fmla="*/ 25 w 80"/>
                  <a:gd name="T27" fmla="*/ 70 h 80"/>
                  <a:gd name="T28" fmla="*/ 27 w 80"/>
                  <a:gd name="T29" fmla="*/ 74 h 80"/>
                  <a:gd name="T30" fmla="*/ 31 w 80"/>
                  <a:gd name="T31" fmla="*/ 79 h 80"/>
                  <a:gd name="T32" fmla="*/ 37 w 80"/>
                  <a:gd name="T33" fmla="*/ 76 h 80"/>
                  <a:gd name="T34" fmla="*/ 42 w 80"/>
                  <a:gd name="T35" fmla="*/ 73 h 80"/>
                  <a:gd name="T36" fmla="*/ 46 w 80"/>
                  <a:gd name="T37" fmla="*/ 76 h 80"/>
                  <a:gd name="T38" fmla="*/ 52 w 80"/>
                  <a:gd name="T39" fmla="*/ 78 h 80"/>
                  <a:gd name="T40" fmla="*/ 56 w 80"/>
                  <a:gd name="T41" fmla="*/ 73 h 80"/>
                  <a:gd name="T42" fmla="*/ 58 w 80"/>
                  <a:gd name="T43" fmla="*/ 67 h 80"/>
                  <a:gd name="T44" fmla="*/ 63 w 80"/>
                  <a:gd name="T45" fmla="*/ 68 h 80"/>
                  <a:gd name="T46" fmla="*/ 69 w 80"/>
                  <a:gd name="T47" fmla="*/ 67 h 80"/>
                  <a:gd name="T48" fmla="*/ 70 w 80"/>
                  <a:gd name="T49" fmla="*/ 60 h 80"/>
                  <a:gd name="T50" fmla="*/ 69 w 80"/>
                  <a:gd name="T51" fmla="*/ 54 h 80"/>
                  <a:gd name="T52" fmla="*/ 74 w 80"/>
                  <a:gd name="T53" fmla="*/ 53 h 80"/>
                  <a:gd name="T54" fmla="*/ 79 w 80"/>
                  <a:gd name="T55" fmla="*/ 48 h 80"/>
                  <a:gd name="T56" fmla="*/ 76 w 80"/>
                  <a:gd name="T57" fmla="*/ 42 h 80"/>
                  <a:gd name="T58" fmla="*/ 72 w 80"/>
                  <a:gd name="T59" fmla="*/ 37 h 80"/>
                  <a:gd name="T60" fmla="*/ 76 w 80"/>
                  <a:gd name="T61" fmla="*/ 34 h 80"/>
                  <a:gd name="T62" fmla="*/ 78 w 80"/>
                  <a:gd name="T63" fmla="*/ 27 h 80"/>
                  <a:gd name="T64" fmla="*/ 73 w 80"/>
                  <a:gd name="T65" fmla="*/ 24 h 80"/>
                  <a:gd name="T66" fmla="*/ 67 w 80"/>
                  <a:gd name="T67" fmla="*/ 21 h 80"/>
                  <a:gd name="T68" fmla="*/ 68 w 80"/>
                  <a:gd name="T69" fmla="*/ 16 h 80"/>
                  <a:gd name="T70" fmla="*/ 67 w 80"/>
                  <a:gd name="T71" fmla="*/ 10 h 80"/>
                  <a:gd name="T72" fmla="*/ 60 w 80"/>
                  <a:gd name="T73" fmla="*/ 9 h 80"/>
                  <a:gd name="T74" fmla="*/ 54 w 80"/>
                  <a:gd name="T75" fmla="*/ 10 h 80"/>
                  <a:gd name="T76" fmla="*/ 52 w 80"/>
                  <a:gd name="T77" fmla="*/ 5 h 80"/>
                  <a:gd name="T78" fmla="*/ 48 w 80"/>
                  <a:gd name="T79" fmla="*/ 0 h 80"/>
                  <a:gd name="T80" fmla="*/ 42 w 80"/>
                  <a:gd name="T81" fmla="*/ 3 h 80"/>
                  <a:gd name="T82" fmla="*/ 37 w 80"/>
                  <a:gd name="T83" fmla="*/ 7 h 80"/>
                  <a:gd name="T84" fmla="*/ 33 w 80"/>
                  <a:gd name="T85" fmla="*/ 3 h 80"/>
                  <a:gd name="T86" fmla="*/ 27 w 80"/>
                  <a:gd name="T87" fmla="*/ 1 h 80"/>
                  <a:gd name="T88" fmla="*/ 23 w 80"/>
                  <a:gd name="T89" fmla="*/ 7 h 80"/>
                  <a:gd name="T90" fmla="*/ 21 w 80"/>
                  <a:gd name="T91" fmla="*/ 13 h 80"/>
                  <a:gd name="T92" fmla="*/ 16 w 80"/>
                  <a:gd name="T93" fmla="*/ 11 h 80"/>
                  <a:gd name="T94" fmla="*/ 10 w 80"/>
                  <a:gd name="T95" fmla="*/ 13 h 80"/>
                  <a:gd name="T96" fmla="*/ 9 w 80"/>
                  <a:gd name="T97" fmla="*/ 19 h 80"/>
                  <a:gd name="T98" fmla="*/ 32 w 80"/>
                  <a:gd name="T99" fmla="*/ 18 h 80"/>
                  <a:gd name="T100" fmla="*/ 62 w 80"/>
                  <a:gd name="T101" fmla="*/ 33 h 80"/>
                  <a:gd name="T102" fmla="*/ 47 w 80"/>
                  <a:gd name="T103" fmla="*/ 62 h 80"/>
                  <a:gd name="T104" fmla="*/ 18 w 80"/>
                  <a:gd name="T105" fmla="*/ 47 h 80"/>
                  <a:gd name="T106" fmla="*/ 32 w 80"/>
                  <a:gd name="T107" fmla="*/ 1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80">
                    <a:moveTo>
                      <a:pt x="9" y="19"/>
                    </a:moveTo>
                    <a:cubicBezTo>
                      <a:pt x="11" y="21"/>
                      <a:pt x="10" y="25"/>
                      <a:pt x="10" y="26"/>
                    </a:cubicBezTo>
                    <a:cubicBezTo>
                      <a:pt x="9" y="27"/>
                      <a:pt x="7" y="27"/>
                      <a:pt x="5" y="27"/>
                    </a:cubicBezTo>
                    <a:cubicBezTo>
                      <a:pt x="3" y="26"/>
                      <a:pt x="1" y="28"/>
                      <a:pt x="0" y="31"/>
                    </a:cubicBezTo>
                    <a:cubicBezTo>
                      <a:pt x="0" y="34"/>
                      <a:pt x="1" y="37"/>
                      <a:pt x="3" y="37"/>
                    </a:cubicBezTo>
                    <a:cubicBezTo>
                      <a:pt x="5" y="38"/>
                      <a:pt x="7" y="41"/>
                      <a:pt x="7" y="42"/>
                    </a:cubicBezTo>
                    <a:cubicBezTo>
                      <a:pt x="7" y="44"/>
                      <a:pt x="5" y="45"/>
                      <a:pt x="3" y="46"/>
                    </a:cubicBezTo>
                    <a:cubicBezTo>
                      <a:pt x="1" y="47"/>
                      <a:pt x="0" y="49"/>
                      <a:pt x="1" y="52"/>
                    </a:cubicBezTo>
                    <a:cubicBezTo>
                      <a:pt x="2" y="55"/>
                      <a:pt x="4" y="57"/>
                      <a:pt x="7" y="56"/>
                    </a:cubicBezTo>
                    <a:cubicBezTo>
                      <a:pt x="9" y="55"/>
                      <a:pt x="11" y="56"/>
                      <a:pt x="11" y="57"/>
                    </a:cubicBezTo>
                    <a:cubicBezTo>
                      <a:pt x="12" y="58"/>
                      <a:pt x="13" y="62"/>
                      <a:pt x="11" y="63"/>
                    </a:cubicBezTo>
                    <a:cubicBezTo>
                      <a:pt x="10" y="65"/>
                      <a:pt x="10" y="68"/>
                      <a:pt x="13" y="70"/>
                    </a:cubicBezTo>
                    <a:cubicBezTo>
                      <a:pt x="15" y="72"/>
                      <a:pt x="18" y="72"/>
                      <a:pt x="19" y="70"/>
                    </a:cubicBezTo>
                    <a:cubicBezTo>
                      <a:pt x="20" y="69"/>
                      <a:pt x="24" y="69"/>
                      <a:pt x="25" y="70"/>
                    </a:cubicBezTo>
                    <a:cubicBezTo>
                      <a:pt x="27" y="70"/>
                      <a:pt x="27" y="72"/>
                      <a:pt x="27" y="74"/>
                    </a:cubicBezTo>
                    <a:cubicBezTo>
                      <a:pt x="26" y="76"/>
                      <a:pt x="28" y="78"/>
                      <a:pt x="31" y="79"/>
                    </a:cubicBezTo>
                    <a:cubicBezTo>
                      <a:pt x="34" y="80"/>
                      <a:pt x="37" y="79"/>
                      <a:pt x="37" y="76"/>
                    </a:cubicBezTo>
                    <a:cubicBezTo>
                      <a:pt x="37" y="74"/>
                      <a:pt x="41" y="73"/>
                      <a:pt x="42" y="73"/>
                    </a:cubicBezTo>
                    <a:cubicBezTo>
                      <a:pt x="43" y="72"/>
                      <a:pt x="45" y="74"/>
                      <a:pt x="46" y="76"/>
                    </a:cubicBezTo>
                    <a:cubicBezTo>
                      <a:pt x="46" y="78"/>
                      <a:pt x="49" y="79"/>
                      <a:pt x="52" y="78"/>
                    </a:cubicBezTo>
                    <a:cubicBezTo>
                      <a:pt x="55" y="77"/>
                      <a:pt x="56" y="75"/>
                      <a:pt x="56" y="73"/>
                    </a:cubicBezTo>
                    <a:cubicBezTo>
                      <a:pt x="55" y="71"/>
                      <a:pt x="57" y="68"/>
                      <a:pt x="58" y="67"/>
                    </a:cubicBezTo>
                    <a:cubicBezTo>
                      <a:pt x="59" y="66"/>
                      <a:pt x="61" y="67"/>
                      <a:pt x="63" y="68"/>
                    </a:cubicBezTo>
                    <a:cubicBezTo>
                      <a:pt x="65" y="70"/>
                      <a:pt x="67" y="69"/>
                      <a:pt x="69" y="67"/>
                    </a:cubicBezTo>
                    <a:cubicBezTo>
                      <a:pt x="71" y="65"/>
                      <a:pt x="72" y="62"/>
                      <a:pt x="70" y="60"/>
                    </a:cubicBezTo>
                    <a:cubicBezTo>
                      <a:pt x="69" y="59"/>
                      <a:pt x="69" y="55"/>
                      <a:pt x="69" y="54"/>
                    </a:cubicBezTo>
                    <a:cubicBezTo>
                      <a:pt x="70" y="53"/>
                      <a:pt x="72" y="52"/>
                      <a:pt x="74" y="53"/>
                    </a:cubicBezTo>
                    <a:cubicBezTo>
                      <a:pt x="76" y="53"/>
                      <a:pt x="78" y="51"/>
                      <a:pt x="79" y="48"/>
                    </a:cubicBezTo>
                    <a:cubicBezTo>
                      <a:pt x="80" y="45"/>
                      <a:pt x="78" y="43"/>
                      <a:pt x="76" y="42"/>
                    </a:cubicBezTo>
                    <a:cubicBezTo>
                      <a:pt x="74" y="42"/>
                      <a:pt x="72" y="38"/>
                      <a:pt x="72" y="37"/>
                    </a:cubicBezTo>
                    <a:cubicBezTo>
                      <a:pt x="72" y="36"/>
                      <a:pt x="74" y="34"/>
                      <a:pt x="76" y="34"/>
                    </a:cubicBezTo>
                    <a:cubicBezTo>
                      <a:pt x="78" y="33"/>
                      <a:pt x="79" y="30"/>
                      <a:pt x="78" y="27"/>
                    </a:cubicBezTo>
                    <a:cubicBezTo>
                      <a:pt x="77" y="25"/>
                      <a:pt x="75" y="23"/>
                      <a:pt x="73" y="24"/>
                    </a:cubicBezTo>
                    <a:cubicBezTo>
                      <a:pt x="71" y="24"/>
                      <a:pt x="67" y="22"/>
                      <a:pt x="67" y="21"/>
                    </a:cubicBezTo>
                    <a:cubicBezTo>
                      <a:pt x="66" y="20"/>
                      <a:pt x="66" y="18"/>
                      <a:pt x="68" y="16"/>
                    </a:cubicBezTo>
                    <a:cubicBezTo>
                      <a:pt x="69" y="15"/>
                      <a:pt x="69" y="12"/>
                      <a:pt x="67" y="10"/>
                    </a:cubicBezTo>
                    <a:cubicBezTo>
                      <a:pt x="64" y="8"/>
                      <a:pt x="61" y="8"/>
                      <a:pt x="60" y="9"/>
                    </a:cubicBezTo>
                    <a:cubicBezTo>
                      <a:pt x="59" y="11"/>
                      <a:pt x="55" y="10"/>
                      <a:pt x="54" y="10"/>
                    </a:cubicBezTo>
                    <a:cubicBezTo>
                      <a:pt x="52" y="9"/>
                      <a:pt x="52" y="7"/>
                      <a:pt x="52" y="5"/>
                    </a:cubicBezTo>
                    <a:cubicBezTo>
                      <a:pt x="53" y="3"/>
                      <a:pt x="51" y="1"/>
                      <a:pt x="48" y="0"/>
                    </a:cubicBezTo>
                    <a:cubicBezTo>
                      <a:pt x="45" y="0"/>
                      <a:pt x="42" y="1"/>
                      <a:pt x="42" y="3"/>
                    </a:cubicBezTo>
                    <a:cubicBezTo>
                      <a:pt x="42" y="5"/>
                      <a:pt x="38" y="7"/>
                      <a:pt x="37" y="7"/>
                    </a:cubicBezTo>
                    <a:cubicBezTo>
                      <a:pt x="36" y="7"/>
                      <a:pt x="34" y="5"/>
                      <a:pt x="33" y="3"/>
                    </a:cubicBezTo>
                    <a:cubicBezTo>
                      <a:pt x="33" y="1"/>
                      <a:pt x="30" y="1"/>
                      <a:pt x="27" y="1"/>
                    </a:cubicBezTo>
                    <a:cubicBezTo>
                      <a:pt x="24" y="2"/>
                      <a:pt x="23" y="5"/>
                      <a:pt x="23" y="7"/>
                    </a:cubicBezTo>
                    <a:cubicBezTo>
                      <a:pt x="24" y="9"/>
                      <a:pt x="22" y="12"/>
                      <a:pt x="21" y="13"/>
                    </a:cubicBezTo>
                    <a:cubicBezTo>
                      <a:pt x="20" y="13"/>
                      <a:pt x="18" y="13"/>
                      <a:pt x="16" y="11"/>
                    </a:cubicBezTo>
                    <a:cubicBezTo>
                      <a:pt x="15" y="10"/>
                      <a:pt x="12" y="11"/>
                      <a:pt x="10" y="13"/>
                    </a:cubicBezTo>
                    <a:cubicBezTo>
                      <a:pt x="8" y="15"/>
                      <a:pt x="7" y="18"/>
                      <a:pt x="9" y="19"/>
                    </a:cubicBezTo>
                    <a:close/>
                    <a:moveTo>
                      <a:pt x="32" y="18"/>
                    </a:moveTo>
                    <a:cubicBezTo>
                      <a:pt x="45" y="14"/>
                      <a:pt x="58" y="21"/>
                      <a:pt x="62" y="33"/>
                    </a:cubicBezTo>
                    <a:cubicBezTo>
                      <a:pt x="65" y="45"/>
                      <a:pt x="59" y="58"/>
                      <a:pt x="47" y="62"/>
                    </a:cubicBezTo>
                    <a:cubicBezTo>
                      <a:pt x="34" y="66"/>
                      <a:pt x="21" y="59"/>
                      <a:pt x="18" y="47"/>
                    </a:cubicBezTo>
                    <a:cubicBezTo>
                      <a:pt x="14" y="35"/>
                      <a:pt x="20" y="22"/>
                      <a:pt x="32"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3"/>
              <p:cNvSpPr>
                <a:spLocks noEditPoints="1"/>
              </p:cNvSpPr>
              <p:nvPr/>
            </p:nvSpPr>
            <p:spPr bwMode="auto">
              <a:xfrm>
                <a:off x="4838" y="1902"/>
                <a:ext cx="217" cy="214"/>
              </a:xfrm>
              <a:custGeom>
                <a:avLst/>
                <a:gdLst>
                  <a:gd name="T0" fmla="*/ 6 w 52"/>
                  <a:gd name="T1" fmla="*/ 12 h 51"/>
                  <a:gd name="T2" fmla="*/ 7 w 52"/>
                  <a:gd name="T3" fmla="*/ 16 h 51"/>
                  <a:gd name="T4" fmla="*/ 4 w 52"/>
                  <a:gd name="T5" fmla="*/ 17 h 51"/>
                  <a:gd name="T6" fmla="*/ 1 w 52"/>
                  <a:gd name="T7" fmla="*/ 20 h 51"/>
                  <a:gd name="T8" fmla="*/ 3 w 52"/>
                  <a:gd name="T9" fmla="*/ 24 h 51"/>
                  <a:gd name="T10" fmla="*/ 5 w 52"/>
                  <a:gd name="T11" fmla="*/ 27 h 51"/>
                  <a:gd name="T12" fmla="*/ 3 w 52"/>
                  <a:gd name="T13" fmla="*/ 29 h 51"/>
                  <a:gd name="T14" fmla="*/ 1 w 52"/>
                  <a:gd name="T15" fmla="*/ 33 h 51"/>
                  <a:gd name="T16" fmla="*/ 5 w 52"/>
                  <a:gd name="T17" fmla="*/ 36 h 51"/>
                  <a:gd name="T18" fmla="*/ 8 w 52"/>
                  <a:gd name="T19" fmla="*/ 36 h 51"/>
                  <a:gd name="T20" fmla="*/ 8 w 52"/>
                  <a:gd name="T21" fmla="*/ 41 h 51"/>
                  <a:gd name="T22" fmla="*/ 9 w 52"/>
                  <a:gd name="T23" fmla="*/ 45 h 51"/>
                  <a:gd name="T24" fmla="*/ 13 w 52"/>
                  <a:gd name="T25" fmla="*/ 45 h 51"/>
                  <a:gd name="T26" fmla="*/ 17 w 52"/>
                  <a:gd name="T27" fmla="*/ 45 h 51"/>
                  <a:gd name="T28" fmla="*/ 18 w 52"/>
                  <a:gd name="T29" fmla="*/ 48 h 51"/>
                  <a:gd name="T30" fmla="*/ 21 w 52"/>
                  <a:gd name="T31" fmla="*/ 51 h 51"/>
                  <a:gd name="T32" fmla="*/ 25 w 52"/>
                  <a:gd name="T33" fmla="*/ 49 h 51"/>
                  <a:gd name="T34" fmla="*/ 28 w 52"/>
                  <a:gd name="T35" fmla="*/ 47 h 51"/>
                  <a:gd name="T36" fmla="*/ 30 w 52"/>
                  <a:gd name="T37" fmla="*/ 49 h 51"/>
                  <a:gd name="T38" fmla="*/ 34 w 52"/>
                  <a:gd name="T39" fmla="*/ 50 h 51"/>
                  <a:gd name="T40" fmla="*/ 37 w 52"/>
                  <a:gd name="T41" fmla="*/ 47 h 51"/>
                  <a:gd name="T42" fmla="*/ 38 w 52"/>
                  <a:gd name="T43" fmla="*/ 43 h 51"/>
                  <a:gd name="T44" fmla="*/ 41 w 52"/>
                  <a:gd name="T45" fmla="*/ 44 h 51"/>
                  <a:gd name="T46" fmla="*/ 45 w 52"/>
                  <a:gd name="T47" fmla="*/ 43 h 51"/>
                  <a:gd name="T48" fmla="*/ 46 w 52"/>
                  <a:gd name="T49" fmla="*/ 39 h 51"/>
                  <a:gd name="T50" fmla="*/ 45 w 52"/>
                  <a:gd name="T51" fmla="*/ 35 h 51"/>
                  <a:gd name="T52" fmla="*/ 48 w 52"/>
                  <a:gd name="T53" fmla="*/ 34 h 51"/>
                  <a:gd name="T54" fmla="*/ 51 w 52"/>
                  <a:gd name="T55" fmla="*/ 31 h 51"/>
                  <a:gd name="T56" fmla="*/ 50 w 52"/>
                  <a:gd name="T57" fmla="*/ 27 h 51"/>
                  <a:gd name="T58" fmla="*/ 47 w 52"/>
                  <a:gd name="T59" fmla="*/ 24 h 51"/>
                  <a:gd name="T60" fmla="*/ 49 w 52"/>
                  <a:gd name="T61" fmla="*/ 22 h 51"/>
                  <a:gd name="T62" fmla="*/ 51 w 52"/>
                  <a:gd name="T63" fmla="*/ 18 h 51"/>
                  <a:gd name="T64" fmla="*/ 47 w 52"/>
                  <a:gd name="T65" fmla="*/ 15 h 51"/>
                  <a:gd name="T66" fmla="*/ 44 w 52"/>
                  <a:gd name="T67" fmla="*/ 13 h 51"/>
                  <a:gd name="T68" fmla="*/ 44 w 52"/>
                  <a:gd name="T69" fmla="*/ 10 h 51"/>
                  <a:gd name="T70" fmla="*/ 43 w 52"/>
                  <a:gd name="T71" fmla="*/ 6 h 51"/>
                  <a:gd name="T72" fmla="*/ 39 w 52"/>
                  <a:gd name="T73" fmla="*/ 6 h 51"/>
                  <a:gd name="T74" fmla="*/ 35 w 52"/>
                  <a:gd name="T75" fmla="*/ 6 h 51"/>
                  <a:gd name="T76" fmla="*/ 34 w 52"/>
                  <a:gd name="T77" fmla="*/ 3 h 51"/>
                  <a:gd name="T78" fmla="*/ 32 w 52"/>
                  <a:gd name="T79" fmla="*/ 0 h 51"/>
                  <a:gd name="T80" fmla="*/ 28 w 52"/>
                  <a:gd name="T81" fmla="*/ 2 h 51"/>
                  <a:gd name="T82" fmla="*/ 24 w 52"/>
                  <a:gd name="T83" fmla="*/ 4 h 51"/>
                  <a:gd name="T84" fmla="*/ 22 w 52"/>
                  <a:gd name="T85" fmla="*/ 2 h 51"/>
                  <a:gd name="T86" fmla="*/ 18 w 52"/>
                  <a:gd name="T87" fmla="*/ 1 h 51"/>
                  <a:gd name="T88" fmla="*/ 16 w 52"/>
                  <a:gd name="T89" fmla="*/ 4 h 51"/>
                  <a:gd name="T90" fmla="*/ 14 w 52"/>
                  <a:gd name="T91" fmla="*/ 8 h 51"/>
                  <a:gd name="T92" fmla="*/ 11 w 52"/>
                  <a:gd name="T93" fmla="*/ 7 h 51"/>
                  <a:gd name="T94" fmla="*/ 7 w 52"/>
                  <a:gd name="T95" fmla="*/ 8 h 51"/>
                  <a:gd name="T96" fmla="*/ 6 w 52"/>
                  <a:gd name="T97" fmla="*/ 12 h 51"/>
                  <a:gd name="T98" fmla="*/ 22 w 52"/>
                  <a:gd name="T99" fmla="*/ 11 h 51"/>
                  <a:gd name="T100" fmla="*/ 40 w 52"/>
                  <a:gd name="T101" fmla="*/ 21 h 51"/>
                  <a:gd name="T102" fmla="*/ 31 w 52"/>
                  <a:gd name="T103" fmla="*/ 40 h 51"/>
                  <a:gd name="T104" fmla="*/ 12 w 52"/>
                  <a:gd name="T105" fmla="*/ 30 h 51"/>
                  <a:gd name="T106" fmla="*/ 22 w 52"/>
                  <a:gd name="T107"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51">
                    <a:moveTo>
                      <a:pt x="6" y="12"/>
                    </a:moveTo>
                    <a:cubicBezTo>
                      <a:pt x="7" y="13"/>
                      <a:pt x="7" y="16"/>
                      <a:pt x="7" y="16"/>
                    </a:cubicBezTo>
                    <a:cubicBezTo>
                      <a:pt x="7" y="17"/>
                      <a:pt x="5" y="18"/>
                      <a:pt x="4" y="17"/>
                    </a:cubicBezTo>
                    <a:cubicBezTo>
                      <a:pt x="3" y="17"/>
                      <a:pt x="1" y="18"/>
                      <a:pt x="1" y="20"/>
                    </a:cubicBezTo>
                    <a:cubicBezTo>
                      <a:pt x="0" y="22"/>
                      <a:pt x="1" y="24"/>
                      <a:pt x="3" y="24"/>
                    </a:cubicBezTo>
                    <a:cubicBezTo>
                      <a:pt x="4" y="24"/>
                      <a:pt x="5" y="26"/>
                      <a:pt x="5" y="27"/>
                    </a:cubicBezTo>
                    <a:cubicBezTo>
                      <a:pt x="5" y="28"/>
                      <a:pt x="4" y="29"/>
                      <a:pt x="3" y="29"/>
                    </a:cubicBezTo>
                    <a:cubicBezTo>
                      <a:pt x="1" y="30"/>
                      <a:pt x="1" y="32"/>
                      <a:pt x="1" y="33"/>
                    </a:cubicBezTo>
                    <a:cubicBezTo>
                      <a:pt x="2" y="35"/>
                      <a:pt x="4" y="36"/>
                      <a:pt x="5" y="36"/>
                    </a:cubicBezTo>
                    <a:cubicBezTo>
                      <a:pt x="6" y="36"/>
                      <a:pt x="8" y="36"/>
                      <a:pt x="8" y="36"/>
                    </a:cubicBezTo>
                    <a:cubicBezTo>
                      <a:pt x="8" y="37"/>
                      <a:pt x="9" y="40"/>
                      <a:pt x="8" y="41"/>
                    </a:cubicBezTo>
                    <a:cubicBezTo>
                      <a:pt x="7" y="42"/>
                      <a:pt x="7" y="43"/>
                      <a:pt x="9" y="45"/>
                    </a:cubicBezTo>
                    <a:cubicBezTo>
                      <a:pt x="10" y="46"/>
                      <a:pt x="12" y="46"/>
                      <a:pt x="13" y="45"/>
                    </a:cubicBezTo>
                    <a:cubicBezTo>
                      <a:pt x="14" y="44"/>
                      <a:pt x="16" y="44"/>
                      <a:pt x="17" y="45"/>
                    </a:cubicBezTo>
                    <a:cubicBezTo>
                      <a:pt x="18" y="45"/>
                      <a:pt x="18" y="46"/>
                      <a:pt x="18" y="48"/>
                    </a:cubicBezTo>
                    <a:cubicBezTo>
                      <a:pt x="18" y="49"/>
                      <a:pt x="19" y="50"/>
                      <a:pt x="21" y="51"/>
                    </a:cubicBezTo>
                    <a:cubicBezTo>
                      <a:pt x="22" y="51"/>
                      <a:pt x="24" y="50"/>
                      <a:pt x="25" y="49"/>
                    </a:cubicBezTo>
                    <a:cubicBezTo>
                      <a:pt x="25" y="48"/>
                      <a:pt x="27" y="47"/>
                      <a:pt x="28" y="47"/>
                    </a:cubicBezTo>
                    <a:cubicBezTo>
                      <a:pt x="29" y="47"/>
                      <a:pt x="30" y="48"/>
                      <a:pt x="30" y="49"/>
                    </a:cubicBezTo>
                    <a:cubicBezTo>
                      <a:pt x="30" y="50"/>
                      <a:pt x="32" y="51"/>
                      <a:pt x="34" y="50"/>
                    </a:cubicBezTo>
                    <a:cubicBezTo>
                      <a:pt x="36" y="50"/>
                      <a:pt x="37" y="48"/>
                      <a:pt x="37" y="47"/>
                    </a:cubicBezTo>
                    <a:cubicBezTo>
                      <a:pt x="36" y="45"/>
                      <a:pt x="38" y="43"/>
                      <a:pt x="38" y="43"/>
                    </a:cubicBezTo>
                    <a:cubicBezTo>
                      <a:pt x="39" y="42"/>
                      <a:pt x="40" y="43"/>
                      <a:pt x="41" y="44"/>
                    </a:cubicBezTo>
                    <a:cubicBezTo>
                      <a:pt x="42" y="45"/>
                      <a:pt x="44" y="44"/>
                      <a:pt x="45" y="43"/>
                    </a:cubicBezTo>
                    <a:cubicBezTo>
                      <a:pt x="47" y="42"/>
                      <a:pt x="47" y="40"/>
                      <a:pt x="46" y="39"/>
                    </a:cubicBezTo>
                    <a:cubicBezTo>
                      <a:pt x="45" y="38"/>
                      <a:pt x="45" y="35"/>
                      <a:pt x="45" y="35"/>
                    </a:cubicBezTo>
                    <a:cubicBezTo>
                      <a:pt x="46" y="34"/>
                      <a:pt x="47" y="34"/>
                      <a:pt x="48" y="34"/>
                    </a:cubicBezTo>
                    <a:cubicBezTo>
                      <a:pt x="50" y="34"/>
                      <a:pt x="51" y="33"/>
                      <a:pt x="51" y="31"/>
                    </a:cubicBezTo>
                    <a:cubicBezTo>
                      <a:pt x="52" y="29"/>
                      <a:pt x="51" y="27"/>
                      <a:pt x="50" y="27"/>
                    </a:cubicBezTo>
                    <a:cubicBezTo>
                      <a:pt x="48" y="27"/>
                      <a:pt x="47" y="25"/>
                      <a:pt x="47" y="24"/>
                    </a:cubicBezTo>
                    <a:cubicBezTo>
                      <a:pt x="47" y="23"/>
                      <a:pt x="48" y="22"/>
                      <a:pt x="49" y="22"/>
                    </a:cubicBezTo>
                    <a:cubicBezTo>
                      <a:pt x="51" y="21"/>
                      <a:pt x="51" y="19"/>
                      <a:pt x="51" y="18"/>
                    </a:cubicBezTo>
                    <a:cubicBezTo>
                      <a:pt x="50" y="16"/>
                      <a:pt x="49" y="15"/>
                      <a:pt x="47" y="15"/>
                    </a:cubicBezTo>
                    <a:cubicBezTo>
                      <a:pt x="46" y="16"/>
                      <a:pt x="44" y="14"/>
                      <a:pt x="44" y="13"/>
                    </a:cubicBezTo>
                    <a:cubicBezTo>
                      <a:pt x="43" y="13"/>
                      <a:pt x="43" y="11"/>
                      <a:pt x="44" y="10"/>
                    </a:cubicBezTo>
                    <a:cubicBezTo>
                      <a:pt x="45" y="9"/>
                      <a:pt x="45" y="8"/>
                      <a:pt x="43" y="6"/>
                    </a:cubicBezTo>
                    <a:cubicBezTo>
                      <a:pt x="42" y="5"/>
                      <a:pt x="40" y="5"/>
                      <a:pt x="39" y="6"/>
                    </a:cubicBezTo>
                    <a:cubicBezTo>
                      <a:pt x="38" y="7"/>
                      <a:pt x="36" y="7"/>
                      <a:pt x="35" y="6"/>
                    </a:cubicBezTo>
                    <a:cubicBezTo>
                      <a:pt x="34" y="6"/>
                      <a:pt x="34" y="5"/>
                      <a:pt x="34" y="3"/>
                    </a:cubicBezTo>
                    <a:cubicBezTo>
                      <a:pt x="35" y="2"/>
                      <a:pt x="33" y="1"/>
                      <a:pt x="32" y="0"/>
                    </a:cubicBezTo>
                    <a:cubicBezTo>
                      <a:pt x="30" y="0"/>
                      <a:pt x="28" y="1"/>
                      <a:pt x="28" y="2"/>
                    </a:cubicBezTo>
                    <a:cubicBezTo>
                      <a:pt x="27" y="3"/>
                      <a:pt x="25" y="4"/>
                      <a:pt x="24" y="4"/>
                    </a:cubicBezTo>
                    <a:cubicBezTo>
                      <a:pt x="24" y="4"/>
                      <a:pt x="23" y="3"/>
                      <a:pt x="22" y="2"/>
                    </a:cubicBezTo>
                    <a:cubicBezTo>
                      <a:pt x="22" y="1"/>
                      <a:pt x="20" y="0"/>
                      <a:pt x="18" y="1"/>
                    </a:cubicBezTo>
                    <a:cubicBezTo>
                      <a:pt x="16" y="1"/>
                      <a:pt x="15" y="3"/>
                      <a:pt x="16" y="4"/>
                    </a:cubicBezTo>
                    <a:cubicBezTo>
                      <a:pt x="16" y="6"/>
                      <a:pt x="15" y="8"/>
                      <a:pt x="14" y="8"/>
                    </a:cubicBezTo>
                    <a:cubicBezTo>
                      <a:pt x="13" y="9"/>
                      <a:pt x="12" y="8"/>
                      <a:pt x="11" y="7"/>
                    </a:cubicBezTo>
                    <a:cubicBezTo>
                      <a:pt x="10" y="6"/>
                      <a:pt x="8" y="7"/>
                      <a:pt x="7" y="8"/>
                    </a:cubicBezTo>
                    <a:cubicBezTo>
                      <a:pt x="6" y="10"/>
                      <a:pt x="5" y="11"/>
                      <a:pt x="6" y="12"/>
                    </a:cubicBezTo>
                    <a:close/>
                    <a:moveTo>
                      <a:pt x="22" y="11"/>
                    </a:moveTo>
                    <a:cubicBezTo>
                      <a:pt x="29" y="9"/>
                      <a:pt x="38" y="13"/>
                      <a:pt x="40" y="21"/>
                    </a:cubicBezTo>
                    <a:cubicBezTo>
                      <a:pt x="43" y="29"/>
                      <a:pt x="38" y="37"/>
                      <a:pt x="31" y="40"/>
                    </a:cubicBezTo>
                    <a:cubicBezTo>
                      <a:pt x="23" y="42"/>
                      <a:pt x="14" y="38"/>
                      <a:pt x="12" y="30"/>
                    </a:cubicBezTo>
                    <a:cubicBezTo>
                      <a:pt x="9" y="22"/>
                      <a:pt x="14" y="14"/>
                      <a:pt x="2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4"/>
              <p:cNvSpPr>
                <a:spLocks noEditPoints="1"/>
              </p:cNvSpPr>
              <p:nvPr/>
            </p:nvSpPr>
            <p:spPr bwMode="auto">
              <a:xfrm>
                <a:off x="4842" y="2116"/>
                <a:ext cx="163" cy="168"/>
              </a:xfrm>
              <a:custGeom>
                <a:avLst/>
                <a:gdLst>
                  <a:gd name="T0" fmla="*/ 4 w 39"/>
                  <a:gd name="T1" fmla="*/ 10 h 40"/>
                  <a:gd name="T2" fmla="*/ 5 w 39"/>
                  <a:gd name="T3" fmla="*/ 13 h 40"/>
                  <a:gd name="T4" fmla="*/ 2 w 39"/>
                  <a:gd name="T5" fmla="*/ 13 h 40"/>
                  <a:gd name="T6" fmla="*/ 0 w 39"/>
                  <a:gd name="T7" fmla="*/ 16 h 40"/>
                  <a:gd name="T8" fmla="*/ 1 w 39"/>
                  <a:gd name="T9" fmla="*/ 19 h 40"/>
                  <a:gd name="T10" fmla="*/ 3 w 39"/>
                  <a:gd name="T11" fmla="*/ 21 h 40"/>
                  <a:gd name="T12" fmla="*/ 2 w 39"/>
                  <a:gd name="T13" fmla="*/ 23 h 40"/>
                  <a:gd name="T14" fmla="*/ 1 w 39"/>
                  <a:gd name="T15" fmla="*/ 26 h 40"/>
                  <a:gd name="T16" fmla="*/ 3 w 39"/>
                  <a:gd name="T17" fmla="*/ 28 h 40"/>
                  <a:gd name="T18" fmla="*/ 5 w 39"/>
                  <a:gd name="T19" fmla="*/ 28 h 40"/>
                  <a:gd name="T20" fmla="*/ 5 w 39"/>
                  <a:gd name="T21" fmla="*/ 31 h 40"/>
                  <a:gd name="T22" fmla="*/ 6 w 39"/>
                  <a:gd name="T23" fmla="*/ 35 h 40"/>
                  <a:gd name="T24" fmla="*/ 9 w 39"/>
                  <a:gd name="T25" fmla="*/ 35 h 40"/>
                  <a:gd name="T26" fmla="*/ 13 w 39"/>
                  <a:gd name="T27" fmla="*/ 34 h 40"/>
                  <a:gd name="T28" fmla="*/ 13 w 39"/>
                  <a:gd name="T29" fmla="*/ 37 h 40"/>
                  <a:gd name="T30" fmla="*/ 15 w 39"/>
                  <a:gd name="T31" fmla="*/ 39 h 40"/>
                  <a:gd name="T32" fmla="*/ 18 w 39"/>
                  <a:gd name="T33" fmla="*/ 38 h 40"/>
                  <a:gd name="T34" fmla="*/ 21 w 39"/>
                  <a:gd name="T35" fmla="*/ 36 h 40"/>
                  <a:gd name="T36" fmla="*/ 22 w 39"/>
                  <a:gd name="T37" fmla="*/ 38 h 40"/>
                  <a:gd name="T38" fmla="*/ 26 w 39"/>
                  <a:gd name="T39" fmla="*/ 39 h 40"/>
                  <a:gd name="T40" fmla="*/ 27 w 39"/>
                  <a:gd name="T41" fmla="*/ 36 h 40"/>
                  <a:gd name="T42" fmla="*/ 29 w 39"/>
                  <a:gd name="T43" fmla="*/ 33 h 40"/>
                  <a:gd name="T44" fmla="*/ 31 w 39"/>
                  <a:gd name="T45" fmla="*/ 34 h 40"/>
                  <a:gd name="T46" fmla="*/ 34 w 39"/>
                  <a:gd name="T47" fmla="*/ 33 h 40"/>
                  <a:gd name="T48" fmla="*/ 35 w 39"/>
                  <a:gd name="T49" fmla="*/ 30 h 40"/>
                  <a:gd name="T50" fmla="*/ 34 w 39"/>
                  <a:gd name="T51" fmla="*/ 27 h 40"/>
                  <a:gd name="T52" fmla="*/ 36 w 39"/>
                  <a:gd name="T53" fmla="*/ 26 h 40"/>
                  <a:gd name="T54" fmla="*/ 39 w 39"/>
                  <a:gd name="T55" fmla="*/ 24 h 40"/>
                  <a:gd name="T56" fmla="*/ 38 w 39"/>
                  <a:gd name="T57" fmla="*/ 21 h 40"/>
                  <a:gd name="T58" fmla="*/ 36 w 39"/>
                  <a:gd name="T59" fmla="*/ 18 h 40"/>
                  <a:gd name="T60" fmla="*/ 37 w 39"/>
                  <a:gd name="T61" fmla="*/ 17 h 40"/>
                  <a:gd name="T62" fmla="*/ 38 w 39"/>
                  <a:gd name="T63" fmla="*/ 14 h 40"/>
                  <a:gd name="T64" fmla="*/ 36 w 39"/>
                  <a:gd name="T65" fmla="*/ 12 h 40"/>
                  <a:gd name="T66" fmla="*/ 33 w 39"/>
                  <a:gd name="T67" fmla="*/ 10 h 40"/>
                  <a:gd name="T68" fmla="*/ 33 w 39"/>
                  <a:gd name="T69" fmla="*/ 8 h 40"/>
                  <a:gd name="T70" fmla="*/ 33 w 39"/>
                  <a:gd name="T71" fmla="*/ 5 h 40"/>
                  <a:gd name="T72" fmla="*/ 30 w 39"/>
                  <a:gd name="T73" fmla="*/ 5 h 40"/>
                  <a:gd name="T74" fmla="*/ 26 w 39"/>
                  <a:gd name="T75" fmla="*/ 5 h 40"/>
                  <a:gd name="T76" fmla="*/ 26 w 39"/>
                  <a:gd name="T77" fmla="*/ 3 h 40"/>
                  <a:gd name="T78" fmla="*/ 24 w 39"/>
                  <a:gd name="T79" fmla="*/ 0 h 40"/>
                  <a:gd name="T80" fmla="*/ 21 w 39"/>
                  <a:gd name="T81" fmla="*/ 2 h 40"/>
                  <a:gd name="T82" fmla="*/ 18 w 39"/>
                  <a:gd name="T83" fmla="*/ 4 h 40"/>
                  <a:gd name="T84" fmla="*/ 16 w 39"/>
                  <a:gd name="T85" fmla="*/ 2 h 40"/>
                  <a:gd name="T86" fmla="*/ 13 w 39"/>
                  <a:gd name="T87" fmla="*/ 1 h 40"/>
                  <a:gd name="T88" fmla="*/ 11 w 39"/>
                  <a:gd name="T89" fmla="*/ 3 h 40"/>
                  <a:gd name="T90" fmla="*/ 10 w 39"/>
                  <a:gd name="T91" fmla="*/ 6 h 40"/>
                  <a:gd name="T92" fmla="*/ 8 w 39"/>
                  <a:gd name="T93" fmla="*/ 6 h 40"/>
                  <a:gd name="T94" fmla="*/ 5 w 39"/>
                  <a:gd name="T95" fmla="*/ 6 h 40"/>
                  <a:gd name="T96" fmla="*/ 4 w 39"/>
                  <a:gd name="T97" fmla="*/ 10 h 40"/>
                  <a:gd name="T98" fmla="*/ 16 w 39"/>
                  <a:gd name="T99" fmla="*/ 9 h 40"/>
                  <a:gd name="T100" fmla="*/ 30 w 39"/>
                  <a:gd name="T101" fmla="*/ 16 h 40"/>
                  <a:gd name="T102" fmla="*/ 23 w 39"/>
                  <a:gd name="T103" fmla="*/ 31 h 40"/>
                  <a:gd name="T104" fmla="*/ 9 w 39"/>
                  <a:gd name="T105" fmla="*/ 23 h 40"/>
                  <a:gd name="T106" fmla="*/ 16 w 39"/>
                  <a:gd name="T107" fmla="*/ 9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 h="40">
                    <a:moveTo>
                      <a:pt x="4" y="10"/>
                    </a:moveTo>
                    <a:cubicBezTo>
                      <a:pt x="5" y="10"/>
                      <a:pt x="5" y="12"/>
                      <a:pt x="5" y="13"/>
                    </a:cubicBezTo>
                    <a:cubicBezTo>
                      <a:pt x="4" y="13"/>
                      <a:pt x="3" y="14"/>
                      <a:pt x="2" y="13"/>
                    </a:cubicBezTo>
                    <a:cubicBezTo>
                      <a:pt x="1" y="13"/>
                      <a:pt x="0" y="14"/>
                      <a:pt x="0" y="16"/>
                    </a:cubicBezTo>
                    <a:cubicBezTo>
                      <a:pt x="0" y="17"/>
                      <a:pt x="0" y="18"/>
                      <a:pt x="1" y="19"/>
                    </a:cubicBezTo>
                    <a:cubicBezTo>
                      <a:pt x="2" y="19"/>
                      <a:pt x="3" y="20"/>
                      <a:pt x="3" y="21"/>
                    </a:cubicBezTo>
                    <a:cubicBezTo>
                      <a:pt x="3" y="22"/>
                      <a:pt x="3" y="22"/>
                      <a:pt x="2" y="23"/>
                    </a:cubicBezTo>
                    <a:cubicBezTo>
                      <a:pt x="1" y="23"/>
                      <a:pt x="0" y="24"/>
                      <a:pt x="1" y="26"/>
                    </a:cubicBezTo>
                    <a:cubicBezTo>
                      <a:pt x="1" y="27"/>
                      <a:pt x="2" y="28"/>
                      <a:pt x="3" y="28"/>
                    </a:cubicBezTo>
                    <a:cubicBezTo>
                      <a:pt x="4" y="27"/>
                      <a:pt x="5" y="28"/>
                      <a:pt x="5" y="28"/>
                    </a:cubicBezTo>
                    <a:cubicBezTo>
                      <a:pt x="6" y="29"/>
                      <a:pt x="6" y="31"/>
                      <a:pt x="5" y="31"/>
                    </a:cubicBezTo>
                    <a:cubicBezTo>
                      <a:pt x="5" y="32"/>
                      <a:pt x="5" y="34"/>
                      <a:pt x="6" y="35"/>
                    </a:cubicBezTo>
                    <a:cubicBezTo>
                      <a:pt x="7" y="35"/>
                      <a:pt x="9" y="36"/>
                      <a:pt x="9" y="35"/>
                    </a:cubicBezTo>
                    <a:cubicBezTo>
                      <a:pt x="10" y="34"/>
                      <a:pt x="12" y="34"/>
                      <a:pt x="13" y="34"/>
                    </a:cubicBezTo>
                    <a:cubicBezTo>
                      <a:pt x="13" y="35"/>
                      <a:pt x="13" y="36"/>
                      <a:pt x="13" y="37"/>
                    </a:cubicBezTo>
                    <a:cubicBezTo>
                      <a:pt x="13" y="38"/>
                      <a:pt x="14" y="39"/>
                      <a:pt x="15" y="39"/>
                    </a:cubicBezTo>
                    <a:cubicBezTo>
                      <a:pt x="17" y="40"/>
                      <a:pt x="18" y="39"/>
                      <a:pt x="18" y="38"/>
                    </a:cubicBezTo>
                    <a:cubicBezTo>
                      <a:pt x="18" y="37"/>
                      <a:pt x="20" y="36"/>
                      <a:pt x="21" y="36"/>
                    </a:cubicBezTo>
                    <a:cubicBezTo>
                      <a:pt x="21" y="36"/>
                      <a:pt x="22" y="37"/>
                      <a:pt x="22" y="38"/>
                    </a:cubicBezTo>
                    <a:cubicBezTo>
                      <a:pt x="23" y="39"/>
                      <a:pt x="24" y="39"/>
                      <a:pt x="26" y="39"/>
                    </a:cubicBezTo>
                    <a:cubicBezTo>
                      <a:pt x="27" y="38"/>
                      <a:pt x="28" y="37"/>
                      <a:pt x="27" y="36"/>
                    </a:cubicBezTo>
                    <a:cubicBezTo>
                      <a:pt x="27" y="35"/>
                      <a:pt x="28" y="33"/>
                      <a:pt x="29" y="33"/>
                    </a:cubicBezTo>
                    <a:cubicBezTo>
                      <a:pt x="29" y="33"/>
                      <a:pt x="30" y="33"/>
                      <a:pt x="31" y="34"/>
                    </a:cubicBezTo>
                    <a:cubicBezTo>
                      <a:pt x="32" y="34"/>
                      <a:pt x="33" y="34"/>
                      <a:pt x="34" y="33"/>
                    </a:cubicBezTo>
                    <a:cubicBezTo>
                      <a:pt x="35" y="32"/>
                      <a:pt x="35" y="31"/>
                      <a:pt x="35" y="30"/>
                    </a:cubicBezTo>
                    <a:cubicBezTo>
                      <a:pt x="34" y="29"/>
                      <a:pt x="34" y="27"/>
                      <a:pt x="34" y="27"/>
                    </a:cubicBezTo>
                    <a:cubicBezTo>
                      <a:pt x="34" y="26"/>
                      <a:pt x="35" y="26"/>
                      <a:pt x="36" y="26"/>
                    </a:cubicBezTo>
                    <a:cubicBezTo>
                      <a:pt x="38" y="26"/>
                      <a:pt x="39" y="25"/>
                      <a:pt x="39" y="24"/>
                    </a:cubicBezTo>
                    <a:cubicBezTo>
                      <a:pt x="39" y="23"/>
                      <a:pt x="39" y="21"/>
                      <a:pt x="38" y="21"/>
                    </a:cubicBezTo>
                    <a:cubicBezTo>
                      <a:pt x="37" y="21"/>
                      <a:pt x="36" y="19"/>
                      <a:pt x="36" y="18"/>
                    </a:cubicBezTo>
                    <a:cubicBezTo>
                      <a:pt x="36" y="18"/>
                      <a:pt x="36" y="17"/>
                      <a:pt x="37" y="17"/>
                    </a:cubicBezTo>
                    <a:cubicBezTo>
                      <a:pt x="38" y="16"/>
                      <a:pt x="39" y="15"/>
                      <a:pt x="38" y="14"/>
                    </a:cubicBezTo>
                    <a:cubicBezTo>
                      <a:pt x="38" y="12"/>
                      <a:pt x="37" y="11"/>
                      <a:pt x="36" y="12"/>
                    </a:cubicBezTo>
                    <a:cubicBezTo>
                      <a:pt x="35" y="12"/>
                      <a:pt x="33" y="11"/>
                      <a:pt x="33" y="10"/>
                    </a:cubicBezTo>
                    <a:cubicBezTo>
                      <a:pt x="32" y="10"/>
                      <a:pt x="33" y="9"/>
                      <a:pt x="33" y="8"/>
                    </a:cubicBezTo>
                    <a:cubicBezTo>
                      <a:pt x="34" y="7"/>
                      <a:pt x="34" y="6"/>
                      <a:pt x="33" y="5"/>
                    </a:cubicBezTo>
                    <a:cubicBezTo>
                      <a:pt x="32" y="4"/>
                      <a:pt x="30" y="4"/>
                      <a:pt x="30" y="5"/>
                    </a:cubicBezTo>
                    <a:cubicBezTo>
                      <a:pt x="29" y="5"/>
                      <a:pt x="27" y="5"/>
                      <a:pt x="26" y="5"/>
                    </a:cubicBezTo>
                    <a:cubicBezTo>
                      <a:pt x="26" y="5"/>
                      <a:pt x="26" y="4"/>
                      <a:pt x="26" y="3"/>
                    </a:cubicBezTo>
                    <a:cubicBezTo>
                      <a:pt x="26" y="2"/>
                      <a:pt x="25" y="1"/>
                      <a:pt x="24" y="0"/>
                    </a:cubicBezTo>
                    <a:cubicBezTo>
                      <a:pt x="22" y="0"/>
                      <a:pt x="21" y="1"/>
                      <a:pt x="21" y="2"/>
                    </a:cubicBezTo>
                    <a:cubicBezTo>
                      <a:pt x="20" y="3"/>
                      <a:pt x="19" y="3"/>
                      <a:pt x="18" y="4"/>
                    </a:cubicBezTo>
                    <a:cubicBezTo>
                      <a:pt x="18" y="4"/>
                      <a:pt x="17" y="3"/>
                      <a:pt x="16" y="2"/>
                    </a:cubicBezTo>
                    <a:cubicBezTo>
                      <a:pt x="16" y="1"/>
                      <a:pt x="15" y="0"/>
                      <a:pt x="13" y="1"/>
                    </a:cubicBezTo>
                    <a:cubicBezTo>
                      <a:pt x="12" y="1"/>
                      <a:pt x="11" y="2"/>
                      <a:pt x="11" y="3"/>
                    </a:cubicBezTo>
                    <a:cubicBezTo>
                      <a:pt x="12" y="4"/>
                      <a:pt x="11" y="6"/>
                      <a:pt x="10" y="6"/>
                    </a:cubicBezTo>
                    <a:cubicBezTo>
                      <a:pt x="10" y="7"/>
                      <a:pt x="9" y="6"/>
                      <a:pt x="8" y="6"/>
                    </a:cubicBezTo>
                    <a:cubicBezTo>
                      <a:pt x="7" y="5"/>
                      <a:pt x="6" y="5"/>
                      <a:pt x="5" y="6"/>
                    </a:cubicBezTo>
                    <a:cubicBezTo>
                      <a:pt x="4" y="7"/>
                      <a:pt x="4" y="9"/>
                      <a:pt x="4" y="10"/>
                    </a:cubicBezTo>
                    <a:close/>
                    <a:moveTo>
                      <a:pt x="16" y="9"/>
                    </a:moveTo>
                    <a:cubicBezTo>
                      <a:pt x="22" y="7"/>
                      <a:pt x="28" y="10"/>
                      <a:pt x="30" y="16"/>
                    </a:cubicBezTo>
                    <a:cubicBezTo>
                      <a:pt x="32" y="22"/>
                      <a:pt x="29" y="29"/>
                      <a:pt x="23" y="31"/>
                    </a:cubicBezTo>
                    <a:cubicBezTo>
                      <a:pt x="17" y="33"/>
                      <a:pt x="11" y="29"/>
                      <a:pt x="9" y="23"/>
                    </a:cubicBezTo>
                    <a:cubicBezTo>
                      <a:pt x="7" y="17"/>
                      <a:pt x="10" y="11"/>
                      <a:pt x="1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grpSp>
        <p:nvGrpSpPr>
          <p:cNvPr id="51" name="组合 50"/>
          <p:cNvGrpSpPr/>
          <p:nvPr/>
        </p:nvGrpSpPr>
        <p:grpSpPr>
          <a:xfrm>
            <a:off x="5367343" y="3034162"/>
            <a:ext cx="260166" cy="301792"/>
            <a:chOff x="4707112" y="3884617"/>
            <a:chExt cx="452438" cy="524828"/>
          </a:xfrm>
        </p:grpSpPr>
        <p:sp>
          <p:nvSpPr>
            <p:cNvPr id="52" name="六边形 51"/>
            <p:cNvSpPr/>
            <p:nvPr/>
          </p:nvSpPr>
          <p:spPr>
            <a:xfrm rot="16200000">
              <a:off x="4670917" y="3920812"/>
              <a:ext cx="524828" cy="452438"/>
            </a:xfrm>
            <a:prstGeom prst="hexagon">
              <a:avLst/>
            </a:prstGeom>
            <a:solidFill>
              <a:srgbClr val="028EC9"/>
            </a:solidFill>
            <a:ln>
              <a:noFill/>
            </a:ln>
            <a:effectLst>
              <a:innerShdw blurRad="101600" dist="50800" dir="18900000">
                <a:prstClr val="black">
                  <a:alpha val="59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prstClr val="white"/>
                </a:solidFill>
              </a:endParaRPr>
            </a:p>
          </p:txBody>
        </p:sp>
        <p:sp>
          <p:nvSpPr>
            <p:cNvPr id="53" name="Freeform 18"/>
            <p:cNvSpPr>
              <a:spLocks noEditPoints="1"/>
            </p:cNvSpPr>
            <p:nvPr/>
          </p:nvSpPr>
          <p:spPr bwMode="auto">
            <a:xfrm>
              <a:off x="4781635" y="4032580"/>
              <a:ext cx="303392" cy="226429"/>
            </a:xfrm>
            <a:custGeom>
              <a:avLst/>
              <a:gdLst>
                <a:gd name="T0" fmla="*/ 82 w 112"/>
                <a:gd name="T1" fmla="*/ 53 h 83"/>
                <a:gd name="T2" fmla="*/ 99 w 112"/>
                <a:gd name="T3" fmla="*/ 36 h 83"/>
                <a:gd name="T4" fmla="*/ 104 w 112"/>
                <a:gd name="T5" fmla="*/ 37 h 83"/>
                <a:gd name="T6" fmla="*/ 104 w 112"/>
                <a:gd name="T7" fmla="*/ 24 h 83"/>
                <a:gd name="T8" fmla="*/ 92 w 112"/>
                <a:gd name="T9" fmla="*/ 12 h 83"/>
                <a:gd name="T10" fmla="*/ 49 w 112"/>
                <a:gd name="T11" fmla="*/ 12 h 83"/>
                <a:gd name="T12" fmla="*/ 39 w 112"/>
                <a:gd name="T13" fmla="*/ 0 h 83"/>
                <a:gd name="T14" fmla="*/ 14 w 112"/>
                <a:gd name="T15" fmla="*/ 0 h 83"/>
                <a:gd name="T16" fmla="*/ 2 w 112"/>
                <a:gd name="T17" fmla="*/ 6 h 83"/>
                <a:gd name="T18" fmla="*/ 0 w 112"/>
                <a:gd name="T19" fmla="*/ 13 h 83"/>
                <a:gd name="T20" fmla="*/ 0 w 112"/>
                <a:gd name="T21" fmla="*/ 13 h 83"/>
                <a:gd name="T22" fmla="*/ 0 w 112"/>
                <a:gd name="T23" fmla="*/ 14 h 83"/>
                <a:gd name="T24" fmla="*/ 0 w 112"/>
                <a:gd name="T25" fmla="*/ 16 h 83"/>
                <a:gd name="T26" fmla="*/ 0 w 112"/>
                <a:gd name="T27" fmla="*/ 34 h 83"/>
                <a:gd name="T28" fmla="*/ 0 w 112"/>
                <a:gd name="T29" fmla="*/ 71 h 83"/>
                <a:gd name="T30" fmla="*/ 12 w 112"/>
                <a:gd name="T31" fmla="*/ 83 h 83"/>
                <a:gd name="T32" fmla="*/ 92 w 112"/>
                <a:gd name="T33" fmla="*/ 83 h 83"/>
                <a:gd name="T34" fmla="*/ 104 w 112"/>
                <a:gd name="T35" fmla="*/ 71 h 83"/>
                <a:gd name="T36" fmla="*/ 104 w 112"/>
                <a:gd name="T37" fmla="*/ 69 h 83"/>
                <a:gd name="T38" fmla="*/ 99 w 112"/>
                <a:gd name="T39" fmla="*/ 69 h 83"/>
                <a:gd name="T40" fmla="*/ 82 w 112"/>
                <a:gd name="T41" fmla="*/ 53 h 83"/>
                <a:gd name="T42" fmla="*/ 104 w 112"/>
                <a:gd name="T43" fmla="*/ 40 h 83"/>
                <a:gd name="T44" fmla="*/ 99 w 112"/>
                <a:gd name="T45" fmla="*/ 39 h 83"/>
                <a:gd name="T46" fmla="*/ 85 w 112"/>
                <a:gd name="T47" fmla="*/ 53 h 83"/>
                <a:gd name="T48" fmla="*/ 99 w 112"/>
                <a:gd name="T49" fmla="*/ 66 h 83"/>
                <a:gd name="T50" fmla="*/ 104 w 112"/>
                <a:gd name="T51" fmla="*/ 65 h 83"/>
                <a:gd name="T52" fmla="*/ 112 w 112"/>
                <a:gd name="T53" fmla="*/ 53 h 83"/>
                <a:gd name="T54" fmla="*/ 104 w 112"/>
                <a:gd name="T55" fmla="*/ 40 h 83"/>
                <a:gd name="T56" fmla="*/ 104 w 112"/>
                <a:gd name="T57" fmla="*/ 56 h 83"/>
                <a:gd name="T58" fmla="*/ 99 w 112"/>
                <a:gd name="T59" fmla="*/ 63 h 83"/>
                <a:gd name="T60" fmla="*/ 98 w 112"/>
                <a:gd name="T61" fmla="*/ 64 h 83"/>
                <a:gd name="T62" fmla="*/ 98 w 112"/>
                <a:gd name="T63" fmla="*/ 64 h 83"/>
                <a:gd name="T64" fmla="*/ 97 w 112"/>
                <a:gd name="T65" fmla="*/ 63 h 83"/>
                <a:gd name="T66" fmla="*/ 89 w 112"/>
                <a:gd name="T67" fmla="*/ 53 h 83"/>
                <a:gd name="T68" fmla="*/ 89 w 112"/>
                <a:gd name="T69" fmla="*/ 53 h 83"/>
                <a:gd name="T70" fmla="*/ 93 w 112"/>
                <a:gd name="T71" fmla="*/ 53 h 83"/>
                <a:gd name="T72" fmla="*/ 98 w 112"/>
                <a:gd name="T73" fmla="*/ 59 h 83"/>
                <a:gd name="T74" fmla="*/ 104 w 112"/>
                <a:gd name="T75" fmla="*/ 50 h 83"/>
                <a:gd name="T76" fmla="*/ 107 w 112"/>
                <a:gd name="T77" fmla="*/ 45 h 83"/>
                <a:gd name="T78" fmla="*/ 109 w 112"/>
                <a:gd name="T79" fmla="*/ 45 h 83"/>
                <a:gd name="T80" fmla="*/ 110 w 112"/>
                <a:gd name="T81" fmla="*/ 47 h 83"/>
                <a:gd name="T82" fmla="*/ 104 w 112"/>
                <a:gd name="T83" fmla="*/ 5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83">
                  <a:moveTo>
                    <a:pt x="82" y="53"/>
                  </a:moveTo>
                  <a:cubicBezTo>
                    <a:pt x="82" y="44"/>
                    <a:pt x="90" y="36"/>
                    <a:pt x="99" y="36"/>
                  </a:cubicBezTo>
                  <a:cubicBezTo>
                    <a:pt x="100" y="36"/>
                    <a:pt x="102" y="37"/>
                    <a:pt x="104" y="37"/>
                  </a:cubicBezTo>
                  <a:cubicBezTo>
                    <a:pt x="104" y="24"/>
                    <a:pt x="104" y="24"/>
                    <a:pt x="104" y="24"/>
                  </a:cubicBezTo>
                  <a:cubicBezTo>
                    <a:pt x="104" y="17"/>
                    <a:pt x="99" y="12"/>
                    <a:pt x="92" y="12"/>
                  </a:cubicBezTo>
                  <a:cubicBezTo>
                    <a:pt x="49" y="12"/>
                    <a:pt x="49" y="12"/>
                    <a:pt x="49" y="12"/>
                  </a:cubicBezTo>
                  <a:cubicBezTo>
                    <a:pt x="48" y="5"/>
                    <a:pt x="43" y="0"/>
                    <a:pt x="39" y="0"/>
                  </a:cubicBezTo>
                  <a:cubicBezTo>
                    <a:pt x="14" y="0"/>
                    <a:pt x="14" y="0"/>
                    <a:pt x="14" y="0"/>
                  </a:cubicBezTo>
                  <a:cubicBezTo>
                    <a:pt x="8" y="0"/>
                    <a:pt x="4" y="2"/>
                    <a:pt x="2" y="6"/>
                  </a:cubicBezTo>
                  <a:cubicBezTo>
                    <a:pt x="1" y="8"/>
                    <a:pt x="0" y="10"/>
                    <a:pt x="0" y="13"/>
                  </a:cubicBezTo>
                  <a:cubicBezTo>
                    <a:pt x="0" y="13"/>
                    <a:pt x="0" y="13"/>
                    <a:pt x="0" y="13"/>
                  </a:cubicBezTo>
                  <a:cubicBezTo>
                    <a:pt x="0" y="14"/>
                    <a:pt x="0" y="14"/>
                    <a:pt x="0" y="14"/>
                  </a:cubicBezTo>
                  <a:cubicBezTo>
                    <a:pt x="0" y="16"/>
                    <a:pt x="0" y="16"/>
                    <a:pt x="0" y="16"/>
                  </a:cubicBezTo>
                  <a:cubicBezTo>
                    <a:pt x="0" y="34"/>
                    <a:pt x="0" y="34"/>
                    <a:pt x="0" y="34"/>
                  </a:cubicBezTo>
                  <a:cubicBezTo>
                    <a:pt x="0" y="71"/>
                    <a:pt x="0" y="71"/>
                    <a:pt x="0" y="71"/>
                  </a:cubicBezTo>
                  <a:cubicBezTo>
                    <a:pt x="0" y="78"/>
                    <a:pt x="5" y="83"/>
                    <a:pt x="12" y="83"/>
                  </a:cubicBezTo>
                  <a:cubicBezTo>
                    <a:pt x="92" y="83"/>
                    <a:pt x="92" y="83"/>
                    <a:pt x="92" y="83"/>
                  </a:cubicBezTo>
                  <a:cubicBezTo>
                    <a:pt x="99" y="83"/>
                    <a:pt x="104" y="78"/>
                    <a:pt x="104" y="71"/>
                  </a:cubicBezTo>
                  <a:cubicBezTo>
                    <a:pt x="104" y="69"/>
                    <a:pt x="104" y="69"/>
                    <a:pt x="104" y="69"/>
                  </a:cubicBezTo>
                  <a:cubicBezTo>
                    <a:pt x="102" y="69"/>
                    <a:pt x="100" y="69"/>
                    <a:pt x="99" y="69"/>
                  </a:cubicBezTo>
                  <a:cubicBezTo>
                    <a:pt x="90" y="69"/>
                    <a:pt x="82" y="62"/>
                    <a:pt x="82" y="53"/>
                  </a:cubicBezTo>
                  <a:close/>
                  <a:moveTo>
                    <a:pt x="104" y="40"/>
                  </a:moveTo>
                  <a:cubicBezTo>
                    <a:pt x="102" y="40"/>
                    <a:pt x="101" y="39"/>
                    <a:pt x="99" y="39"/>
                  </a:cubicBezTo>
                  <a:cubicBezTo>
                    <a:pt x="91" y="39"/>
                    <a:pt x="85" y="45"/>
                    <a:pt x="85" y="53"/>
                  </a:cubicBezTo>
                  <a:cubicBezTo>
                    <a:pt x="85" y="60"/>
                    <a:pt x="91" y="66"/>
                    <a:pt x="99" y="66"/>
                  </a:cubicBezTo>
                  <a:cubicBezTo>
                    <a:pt x="101" y="66"/>
                    <a:pt x="102" y="66"/>
                    <a:pt x="104" y="65"/>
                  </a:cubicBezTo>
                  <a:cubicBezTo>
                    <a:pt x="109" y="63"/>
                    <a:pt x="112" y="59"/>
                    <a:pt x="112" y="53"/>
                  </a:cubicBezTo>
                  <a:cubicBezTo>
                    <a:pt x="112" y="47"/>
                    <a:pt x="109" y="42"/>
                    <a:pt x="104" y="40"/>
                  </a:cubicBezTo>
                  <a:close/>
                  <a:moveTo>
                    <a:pt x="104" y="56"/>
                  </a:moveTo>
                  <a:cubicBezTo>
                    <a:pt x="99" y="63"/>
                    <a:pt x="99" y="63"/>
                    <a:pt x="99" y="63"/>
                  </a:cubicBezTo>
                  <a:cubicBezTo>
                    <a:pt x="99" y="63"/>
                    <a:pt x="99" y="64"/>
                    <a:pt x="98" y="64"/>
                  </a:cubicBezTo>
                  <a:cubicBezTo>
                    <a:pt x="98" y="64"/>
                    <a:pt x="98" y="64"/>
                    <a:pt x="98" y="64"/>
                  </a:cubicBezTo>
                  <a:cubicBezTo>
                    <a:pt x="97" y="64"/>
                    <a:pt x="97" y="63"/>
                    <a:pt x="97" y="63"/>
                  </a:cubicBezTo>
                  <a:cubicBezTo>
                    <a:pt x="89" y="53"/>
                    <a:pt x="89" y="53"/>
                    <a:pt x="89" y="53"/>
                  </a:cubicBezTo>
                  <a:cubicBezTo>
                    <a:pt x="89" y="53"/>
                    <a:pt x="89" y="53"/>
                    <a:pt x="89" y="53"/>
                  </a:cubicBezTo>
                  <a:cubicBezTo>
                    <a:pt x="93" y="53"/>
                    <a:pt x="93" y="53"/>
                    <a:pt x="93" y="53"/>
                  </a:cubicBezTo>
                  <a:cubicBezTo>
                    <a:pt x="98" y="59"/>
                    <a:pt x="98" y="59"/>
                    <a:pt x="98" y="59"/>
                  </a:cubicBezTo>
                  <a:cubicBezTo>
                    <a:pt x="104" y="50"/>
                    <a:pt x="104" y="50"/>
                    <a:pt x="104" y="50"/>
                  </a:cubicBezTo>
                  <a:cubicBezTo>
                    <a:pt x="107" y="45"/>
                    <a:pt x="107" y="45"/>
                    <a:pt x="107" y="45"/>
                  </a:cubicBezTo>
                  <a:cubicBezTo>
                    <a:pt x="107" y="44"/>
                    <a:pt x="108" y="44"/>
                    <a:pt x="109" y="45"/>
                  </a:cubicBezTo>
                  <a:cubicBezTo>
                    <a:pt x="110" y="45"/>
                    <a:pt x="110" y="46"/>
                    <a:pt x="110" y="47"/>
                  </a:cubicBezTo>
                  <a:lnTo>
                    <a:pt x="104" y="56"/>
                  </a:lnTo>
                  <a:close/>
                </a:path>
              </a:pathLst>
            </a:custGeom>
            <a:solidFill>
              <a:schemeClr val="bg1"/>
            </a:solidFill>
            <a:ln>
              <a:noFill/>
            </a:ln>
            <a:effectLst>
              <a:outerShdw blurRad="38100" dist="38100" dir="2700000" algn="tl" rotWithShape="0">
                <a:prstClr val="black">
                  <a:alpha val="40000"/>
                </a:prstClr>
              </a:outerShdw>
            </a:effectLst>
          </p:spPr>
          <p:txBody>
            <a:bodyPr vert="horz" wrap="square" lIns="68580" tIns="34290" rIns="68580" bIns="34290" numCol="1" anchor="t" anchorCtr="0" compatLnSpc="1"/>
            <a:lstStyle/>
            <a:p>
              <a:endParaRPr lang="zh-CN" altLang="en-US"/>
            </a:p>
          </p:txBody>
        </p:sp>
      </p:grpSp>
      <p:pic>
        <p:nvPicPr>
          <p:cNvPr id="3" name="图片 2"/>
          <p:cNvPicPr>
            <a:picLocks noChangeAspect="1"/>
          </p:cNvPicPr>
          <p:nvPr/>
        </p:nvPicPr>
        <p:blipFill>
          <a:blip r:embed="rId2"/>
          <a:stretch>
            <a:fillRect/>
          </a:stretch>
        </p:blipFill>
        <p:spPr>
          <a:xfrm>
            <a:off x="1386181" y="1540095"/>
            <a:ext cx="1917819" cy="1989876"/>
          </a:xfrm>
          <a:prstGeom prst="ellipse">
            <a:avLst/>
          </a:prstGeom>
          <a:ln>
            <a:noFill/>
          </a:ln>
          <a:effectLst>
            <a:softEdge rad="112500"/>
          </a:effectLst>
        </p:spPr>
      </p:pic>
      <p:pic>
        <p:nvPicPr>
          <p:cNvPr id="54" name="图片 53"/>
          <p:cNvPicPr>
            <a:picLocks noChangeAspect="1"/>
          </p:cNvPicPr>
          <p:nvPr/>
        </p:nvPicPr>
        <p:blipFill>
          <a:blip r:embed="rId3" cstate="screen"/>
          <a:stretch>
            <a:fillRect/>
          </a:stretch>
        </p:blipFill>
        <p:spPr>
          <a:xfrm>
            <a:off x="1403936" y="2839616"/>
            <a:ext cx="2061741" cy="3819216"/>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0" advClick="0" advTm="0">
        <p:cut/>
      </p:transition>
    </mc:Choice>
    <mc:Fallback>
      <p:transition advClick="0" advTm="0">
        <p:cut/>
      </p:transition>
    </mc:Fallback>
  </mc:AlternateContent>
</p:sld>
</file>

<file path=ppt/tags/tag1.xml><?xml version="1.0" encoding="utf-8"?>
<p:tagLst xmlns:p="http://schemas.openxmlformats.org/presentationml/2006/main">
  <p:tag name="ISPRING_ULTRA_SCORM_COURSE_ID" val="DED0E57C-33B6-46D7-B7C1-EE56C629DF8D"/>
  <p:tag name="ISPRING_SCORM_RATE_SLIDES" val="1"/>
  <p:tag name="ISPRINGONLINEFOLDERID" val="0"/>
  <p:tag name="ISPRINGONLINEFOLDERPATH" val="Content List"/>
  <p:tag name="ISPRINGCLOUDFOLDERID" val="0"/>
  <p:tag name="ISPRINGCLOUDFOLDERPATH" val="Content List"/>
  <p:tag name="ISPRING_PLAYERS_CUSTOMIZATION" val="UEsDBBQAAgAIAMqlpkg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KpaZI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Mqlpki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yqWmSC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yqWmSG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yqWmSD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yqWmSJ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yqWmSL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yqWmSG7UU1AADQAAvxwAABcAAAB1bml2ZXJzYWwvdW5pdmVyc2FsLnBuZ+2YeVyS+fbHn8pW0/k5jWmmch2nvJXjVmpm6pRbNeOWmSuQmaOloia4Iert1miTS7cyZ8Jkrjaoqag5biw6jaMYKKiIGwIZgySIpoSoINyHu71+f9+//YMXz3k/3+0czjnfz4v7gf6+evtM9gEAoHfxgtdlANhRBgDb3+/ZBZL3MSOZ4Ne2tMu+5wECw3QeNHTizvmdA4CWUl1V9E7Q3ptyITwNAPR7tZ9t1OTaGwBgeuWi17krmTApN6D+C/kUdTbLrzufnJ94z/rO4VQri/C6/7M4531K99DOc58afxp6yesz50+3p/5Nx1LnMwOvL4j2h/Z4ZfhUjwYsCmRYFZ7B1XRjsitYaYZRH12gIVAom1ujZIVwRbRbJu4alYxthct5tfG+upRBVvDQ4IlmZn0sr9pedWb0FteqqB7qEcZ+kLaKqfYV3sIaXO60/x7Qfi4eaK1VrdBtOXtB69pj8ZsTqG8SnT8FDae6SvLK692QXyy3/fsNVztj8l6tDgD86ehxkBbevwSS61Xg8PwftvAW3sJbeAtv4S28hbfwFt7CW3gLb+Et/D/jUPXmUl4T+PQni/9hDe+g9ak4XCMsb1POTmO6dWS/u2919RO3j8NJNYRQaA+xEoUhycGZ2bIE9aJ8NTZoooe8QjuBRp3zi5QVrZPo3dbiDUjrg9USmmSiqSlXLcN1hK6mh0x0EDI63AHg1yF39ZqAky4asXipe4tLRFWyT5U3ZqUHdczbSHqaKNUr94xg8U1vpQTt+ILsdWE5Eyl4ap67Nsv2hWCQiyoPzTqzPg6HWR1MzpVh0wQulRl8jKK/XcNdys1gda6n183PpbYSh/qRGpXII9nEmcGXp0MzIF2FsYnYxTdWuJnOyoJnfCm50OqYryXwa+oY44fg/bTZiR41isRrfYbHKj4bS0KPuM6APtAjFlAUktzFi3K6R0IgMWC1GYLyRdJSd5oo5OH4uqGdUMnXqKfmb58pqW7H9N1IkuFUf1g5//bqt6SZg8LdHmuvp511bnWfacxKINoTFo0MbzkiVGeZnPlFS6OWIj8WmzgunMB09TNl0CcxkNnAcmm8DnA6ihKElovZq+urT5ASd8mcyxHUYfgf2BW0b2zGzzYPEJjL8s/JsJmJm5QLS/gfQx4ibdcSmGOq8902CeV0QUobV/RVPQVp+EgucyCL9e4SG8WibMtrM99aXqIiUXnGaMKJ0TnK93wlTzFtZzbO9R2NHTtThHP2C5WcXWRSv6dFpt7tbSnxAfJdL5ptG3NjVj5DcOO4Z2vwCAmCe6DK4ZT+gRnH7ScuzdmFUStpkTWIx8Kk0OWQGvpkE44K+31fjwHKMC7mmcPiJ4aJdEqJXInnpHMxX0B9NqMUrCRWcWcFkxTf8W5PQYxpMQBkPNpogCpM0d8T5TiUrOJZthQZhGv6rGy3ie0HUmrr9IFTS8fEVwaKKNGm8AxOcW3Urqub5P2tDnhIf2w6K/lBO0rxN8/yFgmSQ+BbEKkCeyR9F9Be72kRsJ725Guu0w/golVn9rdHajD3aTuKjda4nVMr3psN56v6dWmR9SRpN712waankMZFaSe6Cm3x80jOtfGhtJdiPh58glStfCXYmeuMqPU0mfALPheOi5W4f01NZVs0pA0wcXUNMqoFIVb9jbABDykofbqcRT2THDXePH+yDLtoWWATMzHvdQSY+ZGXIxtazZI/QXGiwbVpvFylNN11Qez6gCZslnR6IiVptdCqV3dSuT23agMPwR86WMMX0kzbnp8g9CcFd/TtoX7fToQe3/BdKx1oYBnAZWdRLmkNIQNDMuteRLvU/ZF19WK5Mqqc8+XxPI2S3yFK3sAOf3kYCFua5A/nksTtfQ1Y0ROzDb8N0B35dgw5DB6X9X7WTh8NnU7PiqqYHkdl3jxk4NIfMlCc2paRUuGRF8Tcw7Dn5nCKgQaZBBnczJbynsPBZIktCeQKiYn7OJ6oUipKXDrNV692tJVuokTliCng1+wClfJh9o7M+XURrse+GxY5KIChpW1s27x1OpsV4EGR36Yl5yk5h8uDPJiyJ8QGk9AaeioHybk+PtTqBy2PoK6TU80S3MSKiNINSrAgQclmytKtUV2oXIr/M1H4pfa+lAHRCe8jKUiuoCU4b4+HRiXT5P2B05DscOnE2B0AZcMaqsgh1qN699Rnw+DO2r84I21reDcIy4K217dLxWDRKlplvs3Sao55K6Iyqd+uAHqPl8PLFJAP38rZmaHXxojBnLBLMObEsALp9Tcvz/9nv9TJU9Y12ABX7qtt+TJenmZztQsJcSwaPmb4WJZleVw0XAeoPrICmAyIfVhvjsvXeZsSOBP/o2L7ONnxShiDtfiSc/SfOwZKnBmRRmUxOXGDwRJotEtV9iFmjBIxnX6fmIzk3DgQtNcUqsg0ddKLycmYnn+qB1RkGPBXI3od4vt5vRtdD2grVA/18oLKIMIxcV91iwKhP2DQzI1uIb1vf9OAjcNmGUsqvGIPcVK/6Zn5ThgWFK4oRmATPz/+l2qJeWkvPrpoyf9fThBFIxh24HJwarCP9Xhlm4mHb4B3ULj/SZuaw3MPTdDOVJG9L/LLT+5zQzr8vuWe5YwFSiImGsebVq0J2tTd32sw6jiIdo8DG8do0mM/L+EuCNitxaE9G+wps+tXRexOhPlb8uLy6UST/rXFX1hgTp5uQptzJ4jROW8GCysN7jpeSWSLjkkc5TkuqNy+kUSersv1X/wTeCbiD8P2uXCu048oWWKwJ3SphddWKam6DWNeljjCx3MmE4pxVL2qlZ6nvQSB/khjQM2dlsUGMCqloT1rfbZXmWdlg37meapl9qaCn+dU3HlXCvaH5pvGAhLLvyMReEu2qsyswthwffVklTQD/97CyhZqqs64w0+3Jg/6yIwmizzh5fyHxFIEdpCY1V4X3UBdM43fhPVOOgkUWd3+O2/qWQ6ImI/1Y5Qw5JVxTDXnKLaQdk/7k9fvNs98a20qKSEy2hImGPi6mwmVi6/yk8GCiWY1VyDcpdouxUALip2nRaOYseZj8U+Dwvuj6+nJedwjRXNulRL9vf+NuN14DI8V1useFI6OT6i9KfrBvECtD8b735nSFYj+PG+DhWu3mPp/+zAyd6ftl3UuK0//c69sppsiSgkWhYnTTj+jMsEw28Qnnj1spiaSF1oKXn0n5DEwKE6MtgT1ZCjCVeNeh+MilOlxkwTlWPuf5WlDJ8dJd3Ki0l18QE+rOOacQtrFTYHiTAPqUAlnBtQK9aFwDErOcF1KeUP+OPp1XIFLK2zzLxJzW+V781LJGGRgmQFzzuWu/xzpBAwrF1qZ72yJxwxPYt8RYJ5jp+jJ8Y0XXsp8E8eZkkFZyI1imW/Kz0SpvWRuCk+YuI0ei25GqSfpYQLqGWv2qTY/sUg4SxDcfunWnxWjNDeZ9OQaid1HkkqTvIQvuvNr3D27ivqJqZqPNR7P63DlAgh6oYVtWXp21Ee3o8fmRWe4InPKV5E580Jdy4a8Qczge/Zqi0Fu804TAvPhtmsvDWIHP5fEPUhaY1StkIYbmQu+HhsjU7BHLsYS6J3Yu2NZslNt2LUCD9Vs13ynKbHw3bdcQSyEK1g21vYgLEW9IZHKxMck7b3azkv58JuuNH2yrLZiBhQszn3X5z9/YV1DUi6SOPOdmyiDviEile7+3/uLlC2/pZzJfklMsgMFQIg8qWk+uumvtRWFNNdgo6CZBjR5oRp91twTTONrJFBqQT6u0+h4zi6wtwTLl6mQDu29dXvUTB2B+3uUz8BKWpl+HmXmP4fseHfx5dMRsBIn/TB4ArrEzZu7wSRm+Y9gk7unCJpuMIhqxwsKb7e8tV4IQufCJtkUDh8L1kTc0De0KbWp+lf8zGr4bkdtR/+O2wkAiKG0VelPkYpwZ2Zd18CEP9pXGMv9spsOK+pRCW3jbH8qH+kcoih4pOzlPiPOtdnV1fHI5Oe6f0asvv3rJ+2l5RhT5cNnxIUIH61DHgVqDY0DxXzXHLkU7scaQh8f1fh2MXhBWeF8ymTb73mrrbhGbWE7mbs6Jg2xoAc/eKDIavvKF2IH23etoMzs8N+UlZGQr48ttbj1Y5e1pyE/lrbOuq//8biVedV94311kpf+BAHqisXjG7OI9O1APr2W1+zW1zzTpuvv2JDwvGT5WxUvKLykjTpr/IhibHhfvk47s9DkX35ufSw44LnZwTCBzhEAqHnvQJnj93VDU2qaNO5VteRg8nL/4XorXM7KArx4UEw2mRjaAQApVgZloG7+HZQCAGAftBcAvlqgGcFzRkpAO9/vpVUTqFY1N323g4c/yn4c2r0+h03/AnyXeNktK1bOf83TCvbVILPw3vAr4x/YofC2A9qxDRup+52rXn3X1KPOlgvL4e0nQRmfElcPa0Co+M0Rm5DJXy+rPV2/OQ/OBi56+3sRzl+78w9QSwMEFAACAAgAyqWmSLE0Q2lKAAAAagAAABsAAAB1bml2ZXJzYWwvdW5pdmVyc2FsLnBuZy54bWyzsa/IzVEoSy0qzszPs1Uy1DNQsrfj5bIpKEoty0wtV6gAihnpGUCAkkIlKrc8M6Ukw1bJwtIYIZaRmpmeUWKrZGZuABfUBxoJAFBLAQIAABQAAgAIAMqlpkgVDq0oZAQAAAcRAAAdAAAAAAAAAAEAAAAAAAAAAAB1bml2ZXJzYWwvY29tbW9uX21lc3NhZ2VzLmxuZ1BLAQIAABQAAgAIAMqlpkgIfgsjKQMAAIYMAAAnAAAAAAAAAAEAAAAAAJ8EAAB1bml2ZXJzYWwvZmxhc2hfcHVibGlzaGluZ19zZXR0aW5ncy54bWxQSwECAAAUAAIACADKpaZItfwJZLoCAABVCgAAIQAAAAAAAAABAAAAAAANCAAAdW5pdmVyc2FsL2ZsYXNoX3NraW5fc2V0dGluZ3MueG1sUEsBAgAAFAACAAgAyqWmSCqWD2f+AgAAlwsAACYAAAAAAAAAAQAAAAAABgsAAHVuaXZlcnNhbC9odG1sX3B1Ymxpc2hpbmdfc2V0dGluZ3MueG1sUEsBAgAAFAACAAgAyqWmSGhxUpGaAQAAHwYAAB8AAAAAAAAAAQAAAAAASA4AAHVuaXZlcnNhbC9odG1sX3NraW5fc2V0dGluZ3MuanNQSwECAAAUAAIACADKpaZIPTwv0cEAAADlAQAAGgAAAAAAAAABAAAAAAAfEAAAdW5pdmVyc2FsL2kxOG5fcHJlc2V0cy54bWxQSwECAAAUAAIACADKpaZImvmWZGsAAABrAAAAHAAAAAAAAAABAAAAAAAYEQAAdW5pdmVyc2FsL2xvY2FsX3NldHRpbmdzLnhtbFBLAQIAABQAAgAIAESUV0cjtE77+wIAALAIAAAUAAAAAAAAAAEAAAAAAL0RAAB1bml2ZXJzYWwvcGxheWVyLnhtbFBLAQIAABQAAgAIAMqlpkiwhyP0bAEAAPcCAAApAAAAAAAAAAEAAAAAAOoUAAB1bml2ZXJzYWwvc2tpbl9jdXN0b21pemF0aW9uX3NldHRpbmdzLnhtbFBLAQIAABQAAgAIAMqlpkhu1FNQAA0AAL8cAAAXAAAAAAAAAAAAAAAAAJ0WAAB1bml2ZXJzYWwvdW5pdmVyc2FsLnBuZ1BLAQIAABQAAgAIAMqlpkixNENpSgAAAGoAAAAbAAAAAAAAAAEAAAAAANIjAAB1bml2ZXJzYWwvdW5pdmVyc2FsLnBuZy54bWxQSwUGAAAAAAsACwBJAwAAVSQAAAAA"/>
  <p:tag name="ISPRING_PRESENTATION_TITLE" val="花木兰HG000493"/>
  <p:tag name="ISPRING_SCORM_ENDPOINT" val="&lt;endpoint&gt;&lt;enable&gt;0&lt;/enable&gt;&lt;lrs&gt;http://&lt;/lrs&gt;&lt;auth&gt;0&lt;/auth&gt;&lt;login&gt;&lt;/login&gt;&lt;password&gt;&lt;/password&gt;&lt;key&gt;&lt;/key&gt;&lt;name&gt;&lt;/name&gt;&lt;email&gt;&lt;/email&gt;&lt;/endpoint&gt;&#10;"/>
  <p:tag name="commondata" val="eyJoZGlkIjoiMzEwNTM5NzYwMDRjMzkwZTVkZjY2ODkwMGIxNGU0OTUifQ=="/>
</p:tagLst>
</file>

<file path=ppt/theme/theme1.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23145</Words>
  <Application>WPS 演示</Application>
  <PresentationFormat>全屏显示(16:9)</PresentationFormat>
  <Paragraphs>548</Paragraphs>
  <Slides>65</Slides>
  <Notes>2</Notes>
  <HiddenSlides>0</HiddenSlides>
  <MMClips>3</MMClips>
  <ScaleCrop>false</ScaleCrop>
  <HeadingPairs>
    <vt:vector size="6" baseType="variant">
      <vt:variant>
        <vt:lpstr>已用的字体</vt:lpstr>
      </vt:variant>
      <vt:variant>
        <vt:i4>21</vt:i4>
      </vt:variant>
      <vt:variant>
        <vt:lpstr>主题</vt:lpstr>
      </vt:variant>
      <vt:variant>
        <vt:i4>5</vt:i4>
      </vt:variant>
      <vt:variant>
        <vt:lpstr>幻灯片标题</vt:lpstr>
      </vt:variant>
      <vt:variant>
        <vt:i4>65</vt:i4>
      </vt:variant>
    </vt:vector>
  </HeadingPairs>
  <TitlesOfParts>
    <vt:vector size="91" baseType="lpstr">
      <vt:lpstr>Arial</vt:lpstr>
      <vt:lpstr>宋体</vt:lpstr>
      <vt:lpstr>Wingdings</vt:lpstr>
      <vt:lpstr>Wingdings 2</vt:lpstr>
      <vt:lpstr>Arial Black</vt:lpstr>
      <vt:lpstr>UUS UN INCHIKE</vt:lpstr>
      <vt:lpstr>Segoe Print</vt:lpstr>
      <vt:lpstr>微软雅黑</vt:lpstr>
      <vt:lpstr>Calibri</vt:lpstr>
      <vt:lpstr>Franklin Gothic Medium</vt:lpstr>
      <vt:lpstr>Times New Roman</vt:lpstr>
      <vt:lpstr>Arial Unicode MS</vt:lpstr>
      <vt:lpstr>Calibri Light</vt:lpstr>
      <vt:lpstr>Calibri</vt:lpstr>
      <vt:lpstr>Wingdings</vt:lpstr>
      <vt:lpstr>Times-Bold</vt:lpstr>
      <vt:lpstr>Impact</vt:lpstr>
      <vt:lpstr>华康俪金黑W8</vt:lpstr>
      <vt:lpstr>等线 Light</vt:lpstr>
      <vt:lpstr>等线</vt:lpstr>
      <vt:lpstr>黑体</vt:lpstr>
      <vt:lpstr>3_自定义设计方案</vt:lpstr>
      <vt:lpstr>2_自定义设计方案</vt:lpstr>
      <vt:lpstr>1_自定义设计方案</vt:lpstr>
      <vt:lpstr>自定义设计方案</vt:lpstr>
      <vt:lpstr>HDOfficeLightV0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Row Booth</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妒登窍教紊</cp:lastModifiedBy>
  <cp:revision>832</cp:revision>
  <dcterms:created xsi:type="dcterms:W3CDTF">2014-07-15T12:53:00Z</dcterms:created>
  <dcterms:modified xsi:type="dcterms:W3CDTF">2026-03-27T07:11:52Z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F45250058E9B4910A4D1EB0538ACD9AD_12</vt:lpwstr>
  </property>
  <property fmtid="{D5CDD505-2E9C-101B-9397-08002B2CF9AE}" pid="3" name="KSOProductBuildVer">
    <vt:lpwstr>2052-12.1.0.23542</vt:lpwstr>
  </property>
</Properties>
</file>