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8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2CA0F2-1D5A-4F93-98FF-D9E2CA614D46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7DC83-C580-4D67-8109-B4BA3E84E5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759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608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84390" tIns="42195" rIns="84390" bIns="42195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60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750062" y="7759706"/>
            <a:ext cx="2868866" cy="408480"/>
          </a:xfrm>
          <a:prstGeom prst="rect">
            <a:avLst/>
          </a:prstGeom>
          <a:noFill/>
          <a:ln w="9525">
            <a:noFill/>
          </a:ln>
        </p:spPr>
        <p:txBody>
          <a:bodyPr vert="horz" lIns="84390" tIns="42195" rIns="84390" bIns="42195" anchor="b"/>
          <a:lstStyle/>
          <a:p>
            <a:fld id="{9A0DB2DC-4C9A-4742-B13C-FB6460FD3503}" type="slidenum">
              <a:rPr lang="zh-CN" altLang="en-US" sz="1100" dirty="0">
                <a:latin typeface="Calibri" panose="020F0502020204030204" charset="0"/>
                <a:ea typeface="微软雅黑" panose="020B0503020204020204" charset="-122"/>
              </a:rPr>
              <a:pPr/>
              <a:t>2</a:t>
            </a:fld>
            <a:endParaRPr lang="zh-CN" altLang="en-US" sz="1100" dirty="0"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62046" y="1021201"/>
            <a:ext cx="5296368" cy="2757241"/>
          </a:xfrm>
          <a:ln>
            <a:solidFill>
              <a:srgbClr val="000000"/>
            </a:solidFill>
          </a:ln>
        </p:spPr>
      </p:sp>
      <p:sp>
        <p:nvSpPr>
          <p:cNvPr id="5939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84390" tIns="42195" rIns="84390" bIns="42195" anchor="t"/>
          <a:lstStyle/>
          <a:p>
            <a:pPr lvl="0"/>
            <a:endParaRPr lang="zh-CN" altLang="en-US"/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750062" y="7759706"/>
            <a:ext cx="2868866" cy="408480"/>
          </a:xfrm>
          <a:prstGeom prst="rect">
            <a:avLst/>
          </a:prstGeom>
          <a:noFill/>
          <a:ln w="9525">
            <a:noFill/>
          </a:ln>
        </p:spPr>
        <p:txBody>
          <a:bodyPr vert="horz" lIns="84390" tIns="42195" rIns="84390" bIns="42195" anchor="b"/>
          <a:lstStyle/>
          <a:p>
            <a:fld id="{9A0DB2DC-4C9A-4742-B13C-FB6460FD3503}" type="slidenum">
              <a:rPr lang="zh-CN" altLang="en-US" sz="1700">
                <a:latin typeface="Calibri" panose="020F0502020204030204" charset="0"/>
                <a:ea typeface="宋体" panose="02010600030101010101" pitchFamily="2" charset="-122"/>
              </a:rPr>
              <a:pPr/>
              <a:t>14</a:t>
            </a:fld>
            <a:endParaRPr lang="zh-CN" altLang="en-US" sz="17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62046" y="1021201"/>
            <a:ext cx="5296368" cy="2757241"/>
          </a:xfrm>
          <a:ln>
            <a:solidFill>
              <a:srgbClr val="000000"/>
            </a:solidFill>
          </a:ln>
        </p:spPr>
      </p:sp>
      <p:sp>
        <p:nvSpPr>
          <p:cNvPr id="6144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84390" tIns="42195" rIns="84390" bIns="42195" anchor="t"/>
          <a:lstStyle/>
          <a:p>
            <a:pPr lvl="0"/>
            <a:endParaRPr lang="zh-CN" altLang="en-US"/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750062" y="7759706"/>
            <a:ext cx="2868866" cy="408480"/>
          </a:xfrm>
          <a:prstGeom prst="rect">
            <a:avLst/>
          </a:prstGeom>
          <a:noFill/>
          <a:ln w="9525">
            <a:noFill/>
          </a:ln>
        </p:spPr>
        <p:txBody>
          <a:bodyPr vert="horz" lIns="84390" tIns="42195" rIns="84390" bIns="42195" anchor="b"/>
          <a:lstStyle/>
          <a:p>
            <a:fld id="{9A0DB2DC-4C9A-4742-B13C-FB6460FD3503}" type="slidenum">
              <a:rPr lang="zh-CN" altLang="en-US" sz="1700">
                <a:latin typeface="Calibri" panose="020F0502020204030204" charset="0"/>
                <a:ea typeface="宋体" panose="02010600030101010101" pitchFamily="2" charset="-122"/>
              </a:rPr>
              <a:pPr/>
              <a:t>15</a:t>
            </a:fld>
            <a:endParaRPr lang="zh-CN" altLang="en-US" sz="17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62046" y="1021201"/>
            <a:ext cx="5296368" cy="2757241"/>
          </a:xfrm>
          <a:ln>
            <a:solidFill>
              <a:srgbClr val="000000"/>
            </a:solidFill>
          </a:ln>
        </p:spPr>
      </p:sp>
      <p:sp>
        <p:nvSpPr>
          <p:cNvPr id="6349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84390" tIns="42195" rIns="84390" bIns="42195" anchor="t"/>
          <a:lstStyle/>
          <a:p>
            <a:pPr lvl="0"/>
            <a:endParaRPr lang="zh-CN" altLang="en-US"/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750062" y="7759706"/>
            <a:ext cx="2868866" cy="408480"/>
          </a:xfrm>
          <a:prstGeom prst="rect">
            <a:avLst/>
          </a:prstGeom>
          <a:noFill/>
          <a:ln w="9525">
            <a:noFill/>
          </a:ln>
        </p:spPr>
        <p:txBody>
          <a:bodyPr vert="horz" lIns="84390" tIns="42195" rIns="84390" bIns="42195" anchor="b"/>
          <a:lstStyle/>
          <a:p>
            <a:fld id="{9A0DB2DC-4C9A-4742-B13C-FB6460FD3503}" type="slidenum">
              <a:rPr lang="zh-CN" altLang="en-US" sz="1700">
                <a:latin typeface="Calibri" panose="020F0502020204030204" charset="0"/>
                <a:ea typeface="宋体" panose="02010600030101010101" pitchFamily="2" charset="-122"/>
              </a:rPr>
              <a:pPr/>
              <a:t>16</a:t>
            </a:fld>
            <a:endParaRPr lang="zh-CN" altLang="en-US" sz="17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56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6080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071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86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913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989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097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99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439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654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A5736-F5D9-47A3-A034-867195227385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1BC04-D529-4F22-A339-70473653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96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项目二 任务</a:t>
            </a:r>
            <a:r>
              <a:rPr lang="en-US" altLang="zh-CN" dirty="0" smtClean="0"/>
              <a:t>17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风险控制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1624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275" y="2277534"/>
            <a:ext cx="26597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账户风控</a:t>
            </a: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375" y="2180168"/>
            <a:ext cx="0" cy="2567517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5"/>
          <p:cNvGrpSpPr/>
          <p:nvPr/>
        </p:nvGrpSpPr>
        <p:grpSpPr>
          <a:xfrm>
            <a:off x="2123728" y="2276876"/>
            <a:ext cx="1197175" cy="15962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113" y="3716868"/>
            <a:ext cx="1457325" cy="573856"/>
          </a:xfrm>
          <a:prstGeom prst="rect">
            <a:avLst/>
          </a:prstGeom>
          <a:noFill/>
          <a:ln w="9525">
            <a:noFill/>
          </a:ln>
        </p:spPr>
        <p:txBody>
          <a:bodyPr wrap="square" lIns="80625" tIns="40313" rIns="80625" bIns="40313" anchor="t">
            <a:spAutoFit/>
          </a:bodyPr>
          <a:lstStyle/>
          <a:p>
            <a:pPr defTabSz="914400"/>
            <a:r>
              <a:rPr lang="en-US" altLang="zh-CN" sz="16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6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账户关联风险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646738" y="3716868"/>
            <a:ext cx="985837" cy="573856"/>
          </a:xfrm>
          <a:prstGeom prst="rect">
            <a:avLst/>
          </a:prstGeom>
          <a:noFill/>
          <a:ln w="9525">
            <a:noFill/>
          </a:ln>
        </p:spPr>
        <p:txBody>
          <a:bodyPr wrap="square" lIns="80625" tIns="40313" rIns="80625" bIns="40313" anchor="t">
            <a:spAutoFit/>
          </a:bodyPr>
          <a:lstStyle/>
          <a:p>
            <a:pPr defTabSz="914400"/>
            <a:r>
              <a:rPr lang="en-US" altLang="zh-CN" sz="16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6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绩效风险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114" y="4180418"/>
            <a:ext cx="1366837" cy="573856"/>
          </a:xfrm>
          <a:prstGeom prst="rect">
            <a:avLst/>
          </a:prstGeom>
          <a:noFill/>
          <a:ln w="9525">
            <a:noFill/>
          </a:ln>
        </p:spPr>
        <p:txBody>
          <a:bodyPr wrap="square" lIns="80625" tIns="40313" rIns="80625" bIns="40313" anchor="t">
            <a:spAutoFit/>
          </a:bodyPr>
          <a:lstStyle/>
          <a:p>
            <a:pPr defTabSz="914400"/>
            <a:r>
              <a:rPr lang="en-US" altLang="zh-CN" sz="16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600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</p:spTree>
    <p:extLst>
      <p:ext uri="{BB962C8B-B14F-4D97-AF65-F5344CB8AC3E}">
        <p14:creationId xmlns:p14="http://schemas.microsoft.com/office/powerpoint/2010/main" val="4170487330"/>
      </p:ext>
    </p:extLst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5" grpId="0"/>
      <p:bldP spid="26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文本框 3"/>
          <p:cNvSpPr txBox="1"/>
          <p:nvPr/>
        </p:nvSpPr>
        <p:spPr>
          <a:xfrm>
            <a:off x="206375" y="1947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账户关联风险</a:t>
            </a:r>
          </a:p>
        </p:txBody>
      </p:sp>
      <p:sp>
        <p:nvSpPr>
          <p:cNvPr id="47106" name="矩形 17"/>
          <p:cNvSpPr/>
          <p:nvPr/>
        </p:nvSpPr>
        <p:spPr>
          <a:xfrm>
            <a:off x="280988" y="860849"/>
            <a:ext cx="8611492" cy="812837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1.  什么是关联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我们所有卖家的后台操作都有可能被亚马逊检测到，如果让亚马逊的程序算法认定为某几个账户都是同一个人来操作，那么这几个账号就会被亚马逊认定为相互关联。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2. 产生的原因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为了注重卖家购物体验，防止卖家重复铺货销售相同的产品。（亚马逊的规则偏向于相同的产品只在平台上出现一次，跟卖其实也是基于这个理念，为了保证卖家间的公平竞争和为顾客提供最优质商品的理念，亚马逊的页面不强调店铺的概念，而是以商品为主。即“重商品而轻店铺”，同一样个商品详情页面内可能会有多个卖家）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3. 账户关联的后果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如果是同站点关联，如果亚马逊发现你的产品有交叉销售卖同样的产品的话，亚马逊会要求你强制删除其中的一个账户所有的Listing,如果你不删除亚马逊有可能把你两个账户全部关闭。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亚马逊有一条政策：关闭你一个账户的理由是现有账户关联到一个被关闭的账户上。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4. 防关联的基本思路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如果您想多账户操作，那就要做到让亚马逊觉得是不同人拥有和操作这几个账户。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218623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账户关联风险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6863" y="952500"/>
            <a:ext cx="2467022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defTabSz="914400"/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亚马逊关联侦测机制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131" name="矩形 17"/>
          <p:cNvSpPr/>
          <p:nvPr/>
        </p:nvSpPr>
        <p:spPr>
          <a:xfrm>
            <a:off x="296863" y="1447800"/>
            <a:ext cx="7724775" cy="898938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亚马逊算法如何检测关联账号，并未公开，但是查看两个不同账号是否关联可以通过如下因素：</a:t>
            </a: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</a:rPr>
              <a:t>网线：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一根网线外网IP地址是一个，只可以登录一个账号</a:t>
            </a:r>
            <a:endParaRPr lang="en-US" altLang="zh-CN" sz="1865" dirty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路由器：一个路由器MAC地址只有一个，只可以登录一个账号</a:t>
            </a:r>
            <a:endParaRPr lang="en-US" altLang="zh-CN" sz="1865" dirty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电脑：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一台电脑只可以登录一个账号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注册信息：注册人姓名、信用卡地址和手机号码、收款账号信息、邮箱地址、地址信息、电话号码、密码等，都要尽可能做到互不相同，无规律可循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店铺产品信息：各店铺之间产品重复信息不要超过 30%，不同店铺之间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</a:rPr>
              <a:t>SKU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的编写不要有类似规律。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建议：一个账号最好只在固定的一台干净的电脑上登录，连接的路由器和猫也要是干净的，而且这个网络环境下只用于这个亚马逊账号的操作，同时账户绑定的邮箱也只在这台电脑上登录，总之最好的结果是每个账户之间能不一样的信息尽量做到不一样。</a:t>
            </a: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</a:rPr>
              <a:t>tip: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信用卡持卡人姓名跟登记的个人信息或者企业法人可以不一致。一套资料，可以注册不同站点的亚马逊账号，可以使用同一网络和电脑，注册不同站点的时候，除了公司资料，其他资料都得是新的。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6754297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文本框 3"/>
          <p:cNvSpPr txBox="1"/>
          <p:nvPr/>
        </p:nvSpPr>
        <p:spPr>
          <a:xfrm>
            <a:off x="206375" y="1947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账户关联风险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33376" y="1079500"/>
            <a:ext cx="2540000" cy="32893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账户关联与关联实例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155" name="矩形 17"/>
          <p:cNvSpPr/>
          <p:nvPr/>
        </p:nvSpPr>
        <p:spPr>
          <a:xfrm>
            <a:off x="206375" y="1638301"/>
            <a:ext cx="7724775" cy="698037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实例一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某店铺因为假货投诉关店，销售把所有产品跟卖到另外一个店铺上，不久后收到亚马逊来信，账户与某关店店铺关联，取消销售权限，所有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listing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被移除。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实例二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某店铺用之前关掉的店铺信息注册了新的账号，收到亚马逊邮件，店铺关联关店。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实例三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某店铺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ODR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高关店，正在反诉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ODR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高关店问题，突然收到亚马逊来信店铺关联关店。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实例四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不明原因店铺突然不能登陆，没有任何来信。去信问亚马逊回复是关联关店。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652782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矩形 17"/>
          <p:cNvSpPr/>
          <p:nvPr/>
        </p:nvSpPr>
        <p:spPr>
          <a:xfrm>
            <a:off x="317500" y="93133"/>
            <a:ext cx="7724775" cy="911403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 fontAlgn="base"/>
            <a:endParaRPr lang="zh-CN" altLang="en-US" sz="2135" b="1" strike="noStrike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2135" b="1" strike="noStrike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2135" b="1" strike="noStrike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店铺关联亚马逊来信</a:t>
            </a:r>
            <a:endParaRPr lang="zh-CN" altLang="en-US" sz="2135" b="1" strike="noStrike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Hello, 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We found that your account is related to an account that may not be used to sell on our site. As a result, you may no longer sell on Amazon.com.au, and your listings have been removed from our site. 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Please ship any open orders. If you have funds in your account, they will be available after any amounts paid for A-to-z claims or chargebacks on your orders have been deducted. This usually takes about 90 days, but funds may be held longer. 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You can see your balance and settlement information in the Payments section of Seller Central. If you have questions about those, please send an email to payments-funds@amazon.com.au. 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If you want to appeal this decision, please follow this link: (https://sellercentral.amazon.com.au/cu/contact-us).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Sincerely,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Seller Performance Team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Amazon.com.au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http://www.amazon.com.au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0178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账户关联风险</a:t>
            </a:r>
          </a:p>
        </p:txBody>
      </p:sp>
    </p:spTree>
    <p:extLst>
      <p:ext uri="{BB962C8B-B14F-4D97-AF65-F5344CB8AC3E}">
        <p14:creationId xmlns:p14="http://schemas.microsoft.com/office/powerpoint/2010/main" val="293561433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矩形 17"/>
          <p:cNvSpPr/>
          <p:nvPr/>
        </p:nvSpPr>
        <p:spPr>
          <a:xfrm>
            <a:off x="317500" y="1049867"/>
            <a:ext cx="7724775" cy="616091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 fontAlgn="base"/>
            <a:r>
              <a:rPr lang="zh-CN" altLang="en-US" sz="2135" b="1" strike="noStrike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店铺关联反诉思路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账号关联的判定是基于多个因素的综合判定，单一因素可能并不会直接导致判定关联，</a:t>
            </a:r>
            <a:endParaRPr lang="zh-CN" altLang="en-US" sz="1865" strike="noStrike" noProof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但多个因素的高度相似性，必然会导致被判定为关联账号的风险。</a:t>
            </a:r>
            <a:endParaRPr lang="zh-CN" altLang="en-US" sz="1865" strike="noStrike" noProof="1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defTabSz="914400" fontAlgn="base"/>
            <a:endParaRPr lang="zh-CN" altLang="en-US" sz="1865" strike="noStrike" noProof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收到亚马逊关联来信后，回顾自己的店铺各种信息，查找有没有哪里有关联风险，如果没有，给亚马逊去信，跟亚马逊陈述我们没有关联，是亚马逊弄错了，如果真的没有关联，亚马逊可能会回复邮件恢复销售权限。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r>
              <a:rPr lang="zh-CN" altLang="en-US" sz="1865" strike="noStrike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如果确实发现哪里有跟其他账户关联，那反诉回来的几率几乎没有，亚马逊几乎不给关联店铺反诉的机会。很多时候</a:t>
            </a:r>
            <a:r>
              <a:rPr lang="zh-CN" altLang="en-US" sz="1865" strike="noStrike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亚马逊账号关联是没有任何提醒的，没有邮件通知你，没有客服联系你，没有后台警告你，账号关是不可逆的，一旦系统判定为账号关联，就没有任何让你退出关联名录的机会。</a:t>
            </a:r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 fontAlgn="base"/>
            <a:endParaRPr lang="zh-CN" altLang="en-US" sz="1865" strike="noStrike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1202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账户关联风险</a:t>
            </a:r>
          </a:p>
        </p:txBody>
      </p:sp>
    </p:spTree>
    <p:extLst>
      <p:ext uri="{BB962C8B-B14F-4D97-AF65-F5344CB8AC3E}">
        <p14:creationId xmlns:p14="http://schemas.microsoft.com/office/powerpoint/2010/main" val="2951842023"/>
      </p:ext>
    </p:extLst>
  </p:cSld>
  <p:clrMapOvr>
    <a:masterClrMapping/>
  </p:clrMapOvr>
  <p:transition spd="med" advClick="0" advTm="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7500" y="1181100"/>
            <a:ext cx="8356600" cy="492827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/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店铺关联反诉成功亚马逊来信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213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Hello, </a:t>
            </a:r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213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Thank you for submitting more information regarding your notice of infringement. We reviewed the information you provided and have reinstated your account and listings. </a:t>
            </a:r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213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In an effort to protect our community, we sometimes err on the side of caution. We are sorry for any inconvenience this has caused.</a:t>
            </a:r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213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Sincerely,</a:t>
            </a:r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213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Seller Performance Team</a:t>
            </a:r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213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Amazon.com.au</a:t>
            </a:r>
            <a:endParaRPr lang="zh-CN" altLang="en-US" sz="213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213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http://www.amazon.com.au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226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账户关联风险</a:t>
            </a:r>
          </a:p>
        </p:txBody>
      </p:sp>
    </p:spTree>
    <p:extLst>
      <p:ext uri="{BB962C8B-B14F-4D97-AF65-F5344CB8AC3E}">
        <p14:creationId xmlns:p14="http://schemas.microsoft.com/office/powerpoint/2010/main" val="1315136894"/>
      </p:ext>
    </p:extLst>
  </p:cSld>
  <p:clrMapOvr>
    <a:masterClrMapping/>
  </p:clrMapOvr>
  <p:transition spd="med" advClick="0" advTm="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账户关联风险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15913" y="922867"/>
            <a:ext cx="3289362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defTabSz="914400"/>
            <a:r>
              <a:rPr lang="zh-CN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多账户以及子账户设置使用</a:t>
            </a:r>
            <a:endParaRPr lang="zh-CN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3251" name="矩形 17"/>
          <p:cNvSpPr/>
          <p:nvPr/>
        </p:nvSpPr>
        <p:spPr>
          <a:xfrm>
            <a:off x="206375" y="1638300"/>
            <a:ext cx="7724775" cy="382335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使用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VPS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技术将一部服务器分割成多个虚拟专享服务器。每个店铺专享一个独立服务器，通过远程登录，可以在一台电脑操作多个不同账号。</a:t>
            </a: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一台电脑，一根网线，一个路由器，只登录一个账号。可以登录该账号下不同站点。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当公司业务成熟，分工明确的情况下，可以申请子账号，不同的人在同一时间可以同时操作同一个账户。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90239764"/>
      </p:ext>
    </p:extLst>
  </p:cSld>
  <p:clrMapOvr>
    <a:masterClrMapping/>
  </p:clrMapOvr>
  <p:transition spd="med" advClick="0" advTm="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绩效风险</a:t>
            </a:r>
          </a:p>
        </p:txBody>
      </p:sp>
      <p:sp>
        <p:nvSpPr>
          <p:cNvPr id="54274" name="矩形 17"/>
          <p:cNvSpPr/>
          <p:nvPr/>
        </p:nvSpPr>
        <p:spPr>
          <a:xfrm>
            <a:off x="206375" y="1638301"/>
            <a:ext cx="7724775" cy="468435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订单缺陷率（Order Defect Rate）：亚马逊指标&lt;1%</a:t>
            </a:r>
          </a:p>
          <a:p>
            <a:pPr defTabSz="914400"/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配送前取消率(Cancellation Rate )： 亚马逊指标&lt;2.5%</a:t>
            </a:r>
          </a:p>
          <a:p>
            <a:pPr defTabSz="914400"/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迟发率： 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(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Late Shipment Rate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)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	亚马逊指标&lt;4%</a:t>
            </a:r>
          </a:p>
          <a:p>
            <a:pPr defTabSz="914400"/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有效追踪率（Valid Tracking Rate ）： 亚马逊指标 &gt;95%</a:t>
            </a:r>
          </a:p>
          <a:p>
            <a:pPr defTabSz="914400"/>
            <a:r>
              <a:rPr lang="zh-CN" altLang="en-US" sz="1865" dirty="0">
                <a:solidFill>
                  <a:srgbClr val="080808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准时到达：（On-Time Delivery</a:t>
            </a:r>
            <a:r>
              <a:rPr lang="zh-CN" altLang="en-US" sz="1865" dirty="0">
                <a:solidFill>
                  <a:srgbClr val="080808"/>
                </a:solidFill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)</a:t>
            </a:r>
            <a:r>
              <a:rPr lang="zh-CN" altLang="en-US" sz="1865" dirty="0">
                <a:solidFill>
                  <a:srgbClr val="080808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 亚马逊指标&gt;97%</a:t>
            </a:r>
          </a:p>
          <a:p>
            <a:pPr defTabSz="914400"/>
            <a:r>
              <a:rPr lang="zh-CN" altLang="en-US" sz="1865" dirty="0">
                <a:solidFill>
                  <a:srgbClr val="080808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退货不满意率（Return Dissatisfaction Rate）  亚马逊指标&lt;10%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客服不满意率（customer Service Dissatisfaction Rate）:亚马逊指标&lt;25%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联系回复时间（Contact Response Time ）：亚马逊指标 &gt;90%  </a:t>
            </a:r>
          </a:p>
          <a:p>
            <a:pPr defTabSz="914400"/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违反政策（Policy Violations）</a:t>
            </a:r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黑体" panose="02010609060101010101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5913" y="922867"/>
            <a:ext cx="2192908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defTabSz="914400"/>
            <a:r>
              <a:rPr lang="zh-CN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亚马逊九条高压线</a:t>
            </a:r>
            <a:endParaRPr lang="zh-CN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5723484"/>
      </p:ext>
    </p:extLst>
  </p:cSld>
  <p:clrMapOvr>
    <a:masterClrMapping/>
  </p:clrMapOvr>
  <p:transition spd="med" advClick="0" advTm="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绩效风险</a:t>
            </a:r>
          </a:p>
        </p:txBody>
      </p:sp>
      <p:sp>
        <p:nvSpPr>
          <p:cNvPr id="55298" name="矩形 17"/>
          <p:cNvSpPr/>
          <p:nvPr/>
        </p:nvSpPr>
        <p:spPr>
          <a:xfrm>
            <a:off x="200025" y="1308101"/>
            <a:ext cx="7724775" cy="726737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1.</a:t>
            </a:r>
            <a:r>
              <a:rPr lang="en-US" altLang="zh-CN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使用多个卖家账户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-禁止操作和持有多个卖家平台账户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，发现账户关联会关店。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2.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售卖假货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亚马逊累计发现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2-3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次售卖假货，关店。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3.</a:t>
            </a:r>
            <a:r>
              <a:rPr lang="en-US" altLang="zh-CN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与实际商品信息不匹配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-当您使用现有商品详情页面发布待售商品时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所选的商品详情页面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必须在各个方面准确描述该商品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4.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侵权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品牌、图片、设计等侵权行为累计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2-3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次，关店。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5.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绩效不达标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来警告，如果没有改善会关店。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6.</a:t>
            </a:r>
            <a:r>
              <a:rPr lang="en-US" altLang="zh-CN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滥用搜索和浏览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-禁止任何试图操纵搜索和浏览体验的行为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禁止的行为包括但不限于：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通过网络机器人付费刷自然搜索结果点击量等方式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人为模拟买家流量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提供误导或不相关的目录信息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商品名称、要点、描述、变体、关键词等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在隐藏的关键词属性中添加商品识别信息: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（品牌名称、商品名称、ASIN 等）即使这些信息归您自己所有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7.</a:t>
            </a:r>
            <a:r>
              <a:rPr lang="en-US" altLang="zh-CN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滥用销售排名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-禁止人为操纵销售排名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不得征求或故意接受虚假或欺诈性订单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其中包括不得下单购买自己的商品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不得向买家提供补贴以使其购买您的商品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或为了提升销售排名向买家提供优惠码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此外不得在商品详情页面信息（包括商品名称和描述）中宣传关于该商品的畅销排名信息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8.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控制买家评价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禁止向买家提供优惠码、退款等方式引导买家评价。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9.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不同的</a:t>
            </a:r>
            <a:r>
              <a:rPr lang="en-US" altLang="zh-CN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listing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内容相同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-卖家不得为完全相同的同一商品创建另一条商品信息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，会导致两条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listing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关联。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10.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不得提前确认发货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-卖家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在实际未发货前不得在店铺操作发货。收到订单后建议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24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小时候后点发货。</a:t>
            </a:r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0363" y="789517"/>
            <a:ext cx="2467022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defTabSz="914400"/>
            <a:r>
              <a:rPr lang="zh-CN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亚马逊风险因素剖析</a:t>
            </a:r>
            <a:endParaRPr lang="zh-CN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4635103"/>
      </p:ext>
    </p:extLst>
  </p:cSld>
  <p:clrMapOvr>
    <a:masterClrMapping/>
  </p:clrMapOvr>
  <p:transition spd="med" advClick="0" advTm="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绩效风险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15913" y="922867"/>
            <a:ext cx="2467022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defTabSz="914400"/>
            <a:r>
              <a:rPr lang="zh-CN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亚马逊绩效风险控制</a:t>
            </a:r>
            <a:endParaRPr lang="zh-CN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6323" name="矩形 17"/>
          <p:cNvSpPr/>
          <p:nvPr/>
        </p:nvSpPr>
        <p:spPr>
          <a:xfrm>
            <a:off x="206375" y="1638300"/>
            <a:ext cx="7724775" cy="52583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*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每天查看亚马逊的绩效指标，如果没有达成指标，针对问题点就行改善。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*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严格尊遵守亚马逊的规则，当亚马逊来信反映问题后，一定马上回复，提出改善的计划。关店情况下，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17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天内反诉回来的几率比较大。反诉的思路如下：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黑体" panose="02010609060101010101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1.违规内容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2.违规原因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3.今后改善措施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4.改善措施的实施日期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5.预计改善效果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黑体" panose="02010609060101010101" charset="-122"/>
              </a:rPr>
              <a:t>6.改善措施的执行人员</a:t>
            </a:r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黑体" panose="02010609060101010101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黑体" panose="02010609060101010101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0204323"/>
      </p:ext>
    </p:extLst>
  </p:cSld>
  <p:clrMapOvr>
    <a:masterClrMapping/>
  </p:clrMapOvr>
  <p:transition spd="med" advClick="0" advTm="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文本框 3"/>
          <p:cNvSpPr txBox="1"/>
          <p:nvPr/>
        </p:nvSpPr>
        <p:spPr>
          <a:xfrm>
            <a:off x="200025" y="931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  <p:sp>
        <p:nvSpPr>
          <p:cNvPr id="11" name="内容占位符 10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322263" y="677334"/>
            <a:ext cx="8418513" cy="6237817"/>
          </a:xfrm>
        </p:spPr>
        <p:txBody>
          <a:bodyPr>
            <a:normAutofit/>
          </a:bodyPr>
          <a:lstStyle/>
          <a:p>
            <a:pPr fontAlgn="base">
              <a:lnSpc>
                <a:spcPct val="150000"/>
              </a:lnSpc>
            </a:pPr>
            <a:r>
              <a:rPr lang="zh-CN" altLang="en-US" sz="1865" strike="noStrike" noProof="1">
                <a:latin typeface="微软雅黑" panose="020B0503020204020204" charset="-122"/>
              </a:rPr>
              <a:t>亚马逊的侵权产品主要有</a:t>
            </a:r>
            <a:r>
              <a:rPr lang="en-US" altLang="zh-CN" sz="1865" strike="noStrike" noProof="1">
                <a:latin typeface="微软雅黑" panose="020B0503020204020204" charset="-122"/>
              </a:rPr>
              <a:t>3</a:t>
            </a:r>
            <a:r>
              <a:rPr lang="zh-CN" altLang="en-US" sz="1865" strike="noStrike" noProof="1">
                <a:latin typeface="微软雅黑" panose="020B0503020204020204" charset="-122"/>
              </a:rPr>
              <a:t>种：</a:t>
            </a:r>
          </a:p>
          <a:p>
            <a:pPr fontAlgn="base">
              <a:lnSpc>
                <a:spcPct val="150000"/>
              </a:lnSpc>
            </a:pPr>
            <a:r>
              <a:rPr lang="zh-CN" altLang="en-US" sz="1865" strike="noStrike" noProof="1">
                <a:latin typeface="微软雅黑" panose="020B0503020204020204" charset="-122"/>
              </a:rPr>
              <a:t>版权（Copyright）：版权也称为著作权，是指作者及其权利人对文学、艺术和科学作品享有的人身权和财产权的总称。保护的重点是独创性的作品 。</a:t>
            </a:r>
          </a:p>
          <a:p>
            <a:pPr fontAlgn="base">
              <a:lnSpc>
                <a:spcPct val="150000"/>
              </a:lnSpc>
            </a:pPr>
            <a:r>
              <a:rPr lang="zh-CN" altLang="en-US" sz="1865" strike="noStrike" noProof="1">
                <a:latin typeface="微软雅黑" panose="020B0503020204020204" charset="-122"/>
              </a:rPr>
              <a:t>商标权（Trademark）：未得到产品品牌官方的正规授权，擅自使用对方的商标或LOGO。跟卖有品牌的</a:t>
            </a:r>
            <a:r>
              <a:rPr lang="en-US" altLang="zh-CN" sz="1865" strike="noStrike" noProof="1">
                <a:latin typeface="微软雅黑" panose="020B0503020204020204" charset="-122"/>
              </a:rPr>
              <a:t>listing</a:t>
            </a:r>
            <a:r>
              <a:rPr lang="zh-CN" altLang="en-US" sz="1865" strike="noStrike" noProof="1">
                <a:latin typeface="微软雅黑" panose="020B0503020204020204" charset="-122"/>
              </a:rPr>
              <a:t>或者标题、描述、关键词等盗用他人品牌。 </a:t>
            </a:r>
          </a:p>
          <a:p>
            <a:pPr fontAlgn="base">
              <a:lnSpc>
                <a:spcPct val="150000"/>
              </a:lnSpc>
            </a:pPr>
            <a:r>
              <a:rPr lang="zh-CN" altLang="en-US" sz="1865" strike="noStrike" noProof="1">
                <a:latin typeface="微软雅黑" panose="020B0503020204020204" charset="-122"/>
              </a:rPr>
              <a:t>专利权：保护产品本身，没有专利号很难检索到。</a:t>
            </a:r>
          </a:p>
          <a:p>
            <a:pPr fontAlgn="base">
              <a:lnSpc>
                <a:spcPct val="150000"/>
              </a:lnSpc>
            </a:pPr>
            <a:r>
              <a:rPr lang="zh-CN" altLang="en-US" sz="1865" strike="noStrike" noProof="1">
                <a:latin typeface="微软雅黑" panose="020B0503020204020204" charset="-122"/>
              </a:rPr>
              <a:t>（1）发明专利权（Utility Patent）：如果出售的产品是别人发明的，而且别人申请了专利保护，卖家未经允许擅自生产销售，也就是指销售仿品。 </a:t>
            </a:r>
          </a:p>
          <a:p>
            <a:pPr fontAlgn="base">
              <a:lnSpc>
                <a:spcPct val="150000"/>
              </a:lnSpc>
            </a:pPr>
            <a:r>
              <a:rPr lang="zh-CN" altLang="en-US" sz="1865" strike="noStrike" noProof="1">
                <a:latin typeface="微软雅黑" panose="020B0503020204020204" charset="-122"/>
              </a:rPr>
              <a:t>（2）外观设计专利权（Design Patent）：是指对产品的</a:t>
            </a:r>
            <a:r>
              <a:rPr lang="zh-CN" altLang="en-US" sz="1865" strike="noStrike" noProof="1">
                <a:solidFill>
                  <a:srgbClr val="FF0000"/>
                </a:solidFill>
                <a:latin typeface="微软雅黑" panose="020B0503020204020204" charset="-122"/>
              </a:rPr>
              <a:t>形状、图案、色彩</a:t>
            </a:r>
            <a:r>
              <a:rPr lang="zh-CN" altLang="en-US" sz="1865" strike="noStrike" noProof="1">
                <a:latin typeface="微软雅黑" panose="020B0503020204020204" charset="-122"/>
              </a:rPr>
              <a:t>或者其结合所做出的富有美感并适于工业上应用的新设计。外观设计是指工业品的外观设计，也就是工业品的式样。外观专利侵权就视为侵权假货。</a:t>
            </a:r>
          </a:p>
          <a:p>
            <a:pPr fontAlgn="base">
              <a:lnSpc>
                <a:spcPct val="150000"/>
              </a:lnSpc>
            </a:pPr>
            <a:endParaRPr lang="zh-CN" altLang="zh-CN" sz="2135" b="1" strike="noStrike" noProof="1" smtClean="0">
              <a:solidFill>
                <a:schemeClr val="accent6"/>
              </a:solidFill>
              <a:latin typeface="微软雅黑" panose="020B0503020204020204" charset="-122"/>
            </a:endParaRPr>
          </a:p>
          <a:p>
            <a:pPr fontAlgn="base">
              <a:lnSpc>
                <a:spcPct val="150000"/>
              </a:lnSpc>
            </a:pPr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1083333155"/>
      </p:ext>
    </p:extLst>
  </p:cSld>
  <p:clrMapOvr>
    <a:masterClrMapping/>
  </p:clrMapOvr>
  <p:transition spd="med" advClick="0" advTm="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522288" y="366184"/>
            <a:ext cx="7456488" cy="9398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zh-CN"/>
            </a:defPPr>
            <a:lvl1pPr>
              <a:defRPr sz="3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zh-CN" altLang="zh-CN" sz="2135" b="1" strike="noStrike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1.版权侵权</a:t>
            </a:r>
          </a:p>
        </p:txBody>
      </p:sp>
      <p:sp>
        <p:nvSpPr>
          <p:cNvPr id="58370" name="矩形 17"/>
          <p:cNvSpPr/>
          <p:nvPr/>
        </p:nvSpPr>
        <p:spPr>
          <a:xfrm>
            <a:off x="520701" y="5475817"/>
            <a:ext cx="7224713" cy="210134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Calibri" panose="020F0502020204030204" charset="0"/>
                <a:ea typeface="微软雅黑" panose="020B0503020204020204" charset="-122"/>
              </a:rPr>
              <a:t>亚马逊的copyright侵权一般涉及到一些经典形象的版权侵权，和盗用他人的图片。</a:t>
            </a:r>
            <a:r>
              <a:rPr lang="en-US" altLang="zh-CN" sz="1865" dirty="0">
                <a:latin typeface="Calibri" panose="020F0502020204030204" charset="0"/>
                <a:ea typeface="微软雅黑" panose="020B0503020204020204" charset="-122"/>
              </a:rPr>
              <a:t>c</a:t>
            </a:r>
            <a:r>
              <a:rPr lang="zh-CN" altLang="en-US" sz="1865" dirty="0">
                <a:latin typeface="Calibri" panose="020F0502020204030204" charset="0"/>
                <a:ea typeface="微软雅黑" panose="020B0503020204020204" charset="-122"/>
              </a:rPr>
              <a:t>opyright侵权 遇到的最多的就是美国动漫的大片的人物形象像X战警，蜘蛛侠。还有日本的动漫形象也是大家很喜欢用的，hello kitty,夏目友人帐里的猫咪先生印在杯子上，印在抱枕上and so on.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8371" name="文本框 3"/>
          <p:cNvSpPr txBox="1"/>
          <p:nvPr/>
        </p:nvSpPr>
        <p:spPr>
          <a:xfrm>
            <a:off x="177800" y="-46567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  <p:pic>
        <p:nvPicPr>
          <p:cNvPr id="5837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289" y="1011768"/>
            <a:ext cx="7121525" cy="4464051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3490609"/>
      </p:ext>
    </p:extLst>
  </p:cSld>
  <p:clrMapOvr>
    <a:masterClrMapping/>
  </p:clrMapOvr>
  <p:transition spd="med" advClick="0" advTm="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288925" y="366184"/>
            <a:ext cx="7456488" cy="9398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zh-CN"/>
            </a:defPPr>
            <a:lvl1pPr>
              <a:defRPr sz="3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zh-CN" altLang="zh-CN" sz="2135" b="1" strike="noStrike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2.商标侵权</a:t>
            </a:r>
          </a:p>
        </p:txBody>
      </p:sp>
      <p:sp>
        <p:nvSpPr>
          <p:cNvPr id="60418" name="矩形 17"/>
          <p:cNvSpPr/>
          <p:nvPr/>
        </p:nvSpPr>
        <p:spPr>
          <a:xfrm>
            <a:off x="520701" y="5475817"/>
            <a:ext cx="7224713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1865" dirty="0">
                <a:latin typeface="微软雅黑" panose="020B0503020204020204" charset="-122"/>
                <a:ea typeface="宋体" panose="02010600030101010101" pitchFamily="2" charset="-122"/>
              </a:rPr>
              <a:t>邮件底部一般都会列举品牌Brand和ASIN。</a:t>
            </a:r>
          </a:p>
          <a:p>
            <a:pPr defTabSz="914400"/>
            <a:r>
              <a:rPr lang="zh-CN" altLang="zh-CN" sz="1865" dirty="0">
                <a:latin typeface="微软雅黑" panose="020B0503020204020204" charset="-122"/>
                <a:ea typeface="宋体" panose="02010600030101010101" pitchFamily="2" charset="-122"/>
              </a:rPr>
              <a:t>这种Trademark侵权最多的就是跟卖，自建的也有，一般是不注意书写方式，比如case for Apple 8，直接写成 Apple 8 case,另外一种很多人会忽略的是就是在ST里填写的一些热搜品牌词。</a:t>
            </a:r>
            <a:endParaRPr lang="zh-CN" altLang="en-US" sz="1865" dirty="0">
              <a:latin typeface="Calibri" panose="020F0502020204030204" charset="0"/>
              <a:ea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60419" name="文本框 3"/>
          <p:cNvSpPr txBox="1"/>
          <p:nvPr/>
        </p:nvSpPr>
        <p:spPr>
          <a:xfrm>
            <a:off x="230188" y="-65616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  <p:pic>
        <p:nvPicPr>
          <p:cNvPr id="60420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538" y="1130301"/>
            <a:ext cx="8315325" cy="434551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7830791"/>
      </p:ext>
    </p:extLst>
  </p:cSld>
  <p:clrMapOvr>
    <a:masterClrMapping/>
  </p:clrMapOvr>
  <p:transition spd="med" advClick="0" advTm="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522288" y="366184"/>
            <a:ext cx="7456488" cy="9398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zh-CN"/>
            </a:defPPr>
            <a:lvl1pPr>
              <a:defRPr sz="3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zh-CN" altLang="zh-CN" sz="2135" b="1" strike="noStrike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3.专利侵权</a:t>
            </a:r>
          </a:p>
        </p:txBody>
      </p:sp>
      <p:sp>
        <p:nvSpPr>
          <p:cNvPr id="62466" name="矩形 17"/>
          <p:cNvSpPr/>
          <p:nvPr/>
        </p:nvSpPr>
        <p:spPr>
          <a:xfrm>
            <a:off x="520701" y="5475818"/>
            <a:ext cx="7224713" cy="12401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zh-CN" sz="1865" dirty="0">
                <a:latin typeface="微软雅黑" panose="020B0503020204020204" charset="-122"/>
                <a:ea typeface="宋体" panose="02010600030101010101" pitchFamily="2" charset="-122"/>
                <a:sym typeface="微软雅黑" panose="020B0503020204020204" charset="-122"/>
              </a:rPr>
              <a:t>这个Design就是外观设计专利侵权，</a:t>
            </a:r>
            <a:r>
              <a:rPr lang="zh-CN" altLang="zh-CN" sz="1865" dirty="0">
                <a:latin typeface="微软雅黑" panose="020B0503020204020204" charset="-122"/>
                <a:ea typeface="宋体" panose="02010600030101010101" pitchFamily="2" charset="-122"/>
              </a:rPr>
              <a:t>会告诉你具体侵权的ASIN，侵权的类型和投诉的亚马逊受理ID。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62467" name="文本框 3"/>
          <p:cNvSpPr txBox="1"/>
          <p:nvPr/>
        </p:nvSpPr>
        <p:spPr>
          <a:xfrm>
            <a:off x="200025" y="-16933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  <p:pic>
        <p:nvPicPr>
          <p:cNvPr id="62468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300" y="1018118"/>
            <a:ext cx="5451475" cy="4375149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6251973"/>
      </p:ext>
    </p:extLst>
  </p:cSld>
  <p:clrMapOvr>
    <a:masterClrMapping/>
  </p:clrMapOvr>
  <p:transition spd="med" advClick="0" advTm="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850" y="766234"/>
            <a:ext cx="7886700" cy="499533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zh-CN" altLang="zh-CN" sz="2135" b="1" strike="noStrike" noProof="1" smtClean="0">
                <a:solidFill>
                  <a:schemeClr val="accent6"/>
                </a:solidFill>
                <a:latin typeface="微软雅黑" panose="020B0503020204020204" charset="-122"/>
                <a:cs typeface="+mn-cs"/>
                <a:sym typeface="+mn-ea"/>
              </a:rPr>
              <a:t>怎么判断侵权</a:t>
            </a:r>
            <a:r>
              <a:rPr lang="zh-CN" altLang="zh-CN" sz="2135" b="1" dirty="0" smtClean="0">
                <a:solidFill>
                  <a:schemeClr val="accent6"/>
                </a:solidFill>
                <a:latin typeface="微软雅黑" panose="020B0503020204020204" charset="-122"/>
                <a:cs typeface="+mn-cs"/>
              </a:rPr>
              <a:t/>
            </a:r>
            <a:br>
              <a:rPr lang="zh-CN" altLang="zh-CN" sz="2135" b="1" dirty="0" smtClean="0">
                <a:solidFill>
                  <a:schemeClr val="accent6"/>
                </a:solidFill>
                <a:latin typeface="微软雅黑" panose="020B0503020204020204" charset="-122"/>
                <a:cs typeface="+mn-cs"/>
              </a:rPr>
            </a:br>
            <a:endParaRPr lang="zh-CN" altLang="en-US" strike="noStrike" noProof="1"/>
          </a:p>
        </p:txBody>
      </p:sp>
      <p:sp>
        <p:nvSpPr>
          <p:cNvPr id="64514" name="矩形 17"/>
          <p:cNvSpPr/>
          <p:nvPr/>
        </p:nvSpPr>
        <p:spPr>
          <a:xfrm>
            <a:off x="346075" y="1270001"/>
            <a:ext cx="8145463" cy="640636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判断产品侵权主要从产品的</a:t>
            </a:r>
            <a:r>
              <a:rPr lang="en-US" altLang="zh-CN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5</a:t>
            </a:r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大模块入手：标题、图片、长描、短描、关键词。</a:t>
            </a:r>
            <a:endParaRPr lang="zh-CN" altLang="en-US" sz="1865">
              <a:latin typeface="Calibri" panose="020F0502020204030204" charset="0"/>
              <a:ea typeface="宋体" panose="02010600030101010101" pitchFamily="2" charset="-122"/>
            </a:endParaRPr>
          </a:p>
          <a:p>
            <a:pPr defTabSz="914400"/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如何规避就要从这</a:t>
            </a:r>
            <a:r>
              <a:rPr lang="en-US" altLang="zh-CN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5</a:t>
            </a:r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方面入手，</a:t>
            </a:r>
            <a:endParaRPr lang="zh-CN" altLang="en-US" sz="1865">
              <a:latin typeface="Calibri" panose="020F0502020204030204" charset="0"/>
              <a:ea typeface="宋体" panose="02010600030101010101" pitchFamily="2" charset="-122"/>
            </a:endParaRPr>
          </a:p>
          <a:p>
            <a:pPr defTabSz="914400"/>
            <a:endParaRPr lang="zh-CN" altLang="en-US" sz="1865"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（</a:t>
            </a:r>
            <a:r>
              <a:rPr lang="en-US" altLang="zh-CN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1</a:t>
            </a:r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）标题不要含有危险词或者别的卖家的牌子</a:t>
            </a:r>
            <a:endParaRPr lang="zh-CN" altLang="en-US" sz="1865">
              <a:latin typeface="Calibri" panose="020F0502020204030204" charset="0"/>
              <a:ea typeface="宋体" panose="02010600030101010101" pitchFamily="2" charset="-122"/>
            </a:endParaRPr>
          </a:p>
          <a:p>
            <a:pPr defTabSz="914400"/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例如 看到</a:t>
            </a:r>
            <a:r>
              <a:rPr lang="zh-CN" altLang="en-US" sz="1865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Totoro 、Self-defense 等词，</a:t>
            </a:r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这些产品就存在侵权的可能性 </a:t>
            </a:r>
            <a:r>
              <a:rPr lang="en-US" altLang="zh-CN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,</a:t>
            </a:r>
            <a:r>
              <a:rPr lang="zh-CN" altLang="en-US" sz="186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标题中不认识的词，可以去亚马逊上搜一下或者查询网址中搜一下，可能就是卖家的牌子。</a:t>
            </a:r>
          </a:p>
          <a:p>
            <a:pPr defTabSz="914400"/>
            <a:endParaRPr lang="zh-CN" altLang="en-US" sz="1865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（</a:t>
            </a:r>
            <a:r>
              <a:rPr lang="en-US" altLang="zh-CN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2</a:t>
            </a:r>
            <a:r>
              <a:rPr lang="zh-CN" altLang="en-US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）图片</a:t>
            </a:r>
            <a:r>
              <a:rPr lang="en-US" altLang="zh-CN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: 也会汲及到品牌、商标的侵权</a:t>
            </a:r>
            <a:r>
              <a:rPr lang="zh-CN" altLang="en-US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，即盗图 ，所以尽量找开发或者美工自己拍图 ；还要就是前面说到的存在侵权的图片，脑子里要时刻记着经常出问题的图片。有的图片中含有我们不认识的牌子，可以和开发沟通，是否</a:t>
            </a:r>
            <a:r>
              <a:rPr lang="zh-CN" altLang="en-US" sz="1865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取得品牌商标的正规授权。</a:t>
            </a:r>
          </a:p>
          <a:p>
            <a:pPr defTabSz="914400"/>
            <a:endParaRPr lang="zh-CN" altLang="en-US" sz="1865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（</a:t>
            </a:r>
            <a:r>
              <a:rPr lang="en-US" altLang="zh-CN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3</a:t>
            </a:r>
            <a:r>
              <a:rPr lang="zh-CN" altLang="en-US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）长描 短描 关键词：对短描进行浏览，不要涉及危险词或者大卖家的牌子。    </a:t>
            </a:r>
          </a:p>
          <a:p>
            <a:pPr defTabSz="914400"/>
            <a:r>
              <a:rPr lang="zh-CN" altLang="en-US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  总之，对于卖家来说，在进行选品之时，就要从货源供应链上防止产品可能存在的侵权问题</a:t>
            </a:r>
            <a:r>
              <a:rPr lang="en-US" altLang="zh-CN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, </a:t>
            </a:r>
            <a:r>
              <a:rPr lang="zh-CN" altLang="en-US" sz="1865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刊登listing时，使用原创类图片、文字描述、视频，在Listing的标题、文字描述、还有Search terms里面的关键词，也不能带有他人的品牌名称</a:t>
            </a:r>
            <a:endParaRPr lang="zh-CN" altLang="zh-CN" sz="1865" dirty="0">
              <a:latin typeface="微软雅黑" panose="020B0503020204020204" charset="-122"/>
              <a:ea typeface="宋体" panose="02010600030101010101" pitchFamily="2" charset="-122"/>
            </a:endParaRPr>
          </a:p>
          <a:p>
            <a:pPr defTabSz="914400"/>
            <a:endParaRPr lang="zh-CN" altLang="en-US" sz="1865" dirty="0">
              <a:latin typeface="Calibri" panose="020F0502020204030204" charset="0"/>
              <a:ea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64515" name="文本框 3"/>
          <p:cNvSpPr txBox="1"/>
          <p:nvPr/>
        </p:nvSpPr>
        <p:spPr>
          <a:xfrm>
            <a:off x="200025" y="78318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</p:spTree>
    <p:extLst>
      <p:ext uri="{BB962C8B-B14F-4D97-AF65-F5344CB8AC3E}">
        <p14:creationId xmlns:p14="http://schemas.microsoft.com/office/powerpoint/2010/main" val="2567618101"/>
      </p:ext>
    </p:extLst>
  </p:cSld>
  <p:clrMapOvr>
    <a:masterClrMapping/>
  </p:clrMapOvr>
  <p:transition spd="med" advClick="0" advTm="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5775" y="880533"/>
            <a:ext cx="1644681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品牌查询网址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9576" y="1799167"/>
            <a:ext cx="7481888" cy="361406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美国商标查询网址：www.uspto.gov</a:t>
            </a:r>
            <a:endParaRPr lang="zh-CN" altLang="en-US" sz="2135" noProof="1"/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加拿大商标查询网址：http://www.ic.gc.ca/eic/site/cipointernet-internetopic.nsf/eng/h_wr00002.html</a:t>
            </a:r>
            <a:endParaRPr lang="zh-CN" altLang="en-US" sz="2135" noProof="1"/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欧洲国家商标公告查询：http://tmview.europa.eu/tmview/basicSearch.html</a:t>
            </a:r>
            <a:endParaRPr lang="zh-CN" altLang="en-US" sz="2135" noProof="1"/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欧盟商标免费查询网址：https://www.oami.europa.eu/ohimportal</a:t>
            </a:r>
            <a:endParaRPr lang="zh-CN" altLang="en-US" sz="2135" noProof="1"/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英国商标查询网址：https://www.gov.uk/search-for-trademark</a:t>
            </a:r>
            <a:endParaRPr lang="zh-CN" altLang="en-US" sz="2135" noProof="1"/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德国商标查询网址：http://www.dpma.de/</a:t>
            </a:r>
            <a:endParaRPr lang="zh-CN" altLang="en-US" sz="2135" noProof="1"/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 日本商标查询：http://www.jpo.go.jp/</a:t>
            </a:r>
            <a:endParaRPr lang="zh-CN" altLang="en-US" sz="2135" noProof="1"/>
          </a:p>
          <a:p>
            <a:r>
              <a:rPr lang="zh-CN" altLang="en-US" sz="2135" noProof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公众号：</a:t>
            </a:r>
            <a:r>
              <a:rPr lang="en-US" altLang="zh-CN" sz="2135" noProof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SellerDefense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5539" name="文本框 3"/>
          <p:cNvSpPr txBox="1"/>
          <p:nvPr/>
        </p:nvSpPr>
        <p:spPr>
          <a:xfrm>
            <a:off x="222250" y="44452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</p:spTree>
    <p:extLst>
      <p:ext uri="{BB962C8B-B14F-4D97-AF65-F5344CB8AC3E}">
        <p14:creationId xmlns:p14="http://schemas.microsoft.com/office/powerpoint/2010/main" val="1101324177"/>
      </p:ext>
    </p:extLst>
  </p:cSld>
  <p:clrMapOvr>
    <a:masterClrMapping/>
  </p:clrMapOvr>
  <p:transition spd="med" advClick="0" advTm="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313" y="-554567"/>
            <a:ext cx="8378825" cy="854233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endParaRPr lang="en-US" altLang="zh-CN" sz="2135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sym typeface="+mn-ea"/>
            </a:endParaRPr>
          </a:p>
          <a:p>
            <a:endParaRPr lang="en-US" altLang="zh-CN" sz="2135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sym typeface="+mn-ea"/>
            </a:endParaRPr>
          </a:p>
          <a:p>
            <a:endParaRPr lang="en-US" altLang="zh-CN" sz="2135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sym typeface="+mn-ea"/>
            </a:endParaRPr>
          </a:p>
          <a:p>
            <a:endParaRPr lang="en-US" altLang="zh-CN" sz="2135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sym typeface="+mn-ea"/>
            </a:endParaRPr>
          </a:p>
          <a:p>
            <a:endParaRPr lang="en-US" altLang="zh-CN" sz="2135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sym typeface="+mn-ea"/>
            </a:endParaRPr>
          </a:p>
          <a:p>
            <a:r>
              <a:rPr lang="zh-CN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禁卖产品的种类</a:t>
            </a:r>
            <a:endParaRPr lang="zh-CN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 sz="2135" noProof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1，产品不是针对于美国的。专门生产的产品、确定为不是在美国之内分配的不能在亚马逊上销售，一般来说，这样的产品只能卖给在该国他们指定的分配，包括，进口的教科书、非地区的DVD和PAL-format录像带。</a:t>
            </a:r>
            <a:endParaRPr lang="zh-CN" altLang="en-US" sz="2135" noProof="1"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2，非法的和潜在的非法产品。在亚马逊网站销售的产品必须遵守所有适用的法律。作为卖家要为自己的行为和交易承担法律责任，卖方必须知道他们在亚马逊网站上出售的任何产品法律参数，这包括美国以外的个人产品销售。</a:t>
            </a:r>
            <a:endParaRPr lang="zh-CN" altLang="en-US" sz="2135" noProof="1"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3，攻击性的材料。亚马逊有权判断你上架的产品列表是否适当。</a:t>
            </a:r>
            <a:endParaRPr lang="zh-CN" altLang="en-US" sz="2135" noProof="1"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4，裸体和色情。一般来说，图片以一个无端的或图形的方式描绘一个裸体是禁止的。业余色情、色情书刊,限制级的电影,和色情的材料包括杂志也是被禁止的。</a:t>
            </a:r>
            <a:endParaRPr lang="zh-CN" altLang="en-US" sz="2135" noProof="1"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5，产品侵犯个人隐私的。亚马逊很看中个人隐私，所以，产品侵犯、或者有可能侵犯个人隐私都是被禁止的。</a:t>
            </a:r>
            <a:endParaRPr lang="zh-CN" altLang="en-US" sz="2135" noProof="1"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6，广告。产品的目的是完全或主要为门户网站，为了广告目的的私人网站，或者是给非亚马逊的赞助商提供联系信息的，特别是这些，都是禁止的。</a:t>
            </a:r>
            <a:endParaRPr lang="zh-CN" altLang="en-US" sz="2135" noProof="1"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7，产品可用于数字的下载。包括，编码，可以用来访问其他网站或平台上</a:t>
            </a:r>
            <a:endParaRPr lang="zh-CN" altLang="en-US" sz="2135" noProof="1"/>
          </a:p>
        </p:txBody>
      </p:sp>
      <p:sp>
        <p:nvSpPr>
          <p:cNvPr id="66562" name="文本框 3"/>
          <p:cNvSpPr txBox="1"/>
          <p:nvPr/>
        </p:nvSpPr>
        <p:spPr>
          <a:xfrm>
            <a:off x="7939" y="44452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</p:spTree>
    <p:extLst>
      <p:ext uri="{BB962C8B-B14F-4D97-AF65-F5344CB8AC3E}">
        <p14:creationId xmlns:p14="http://schemas.microsoft.com/office/powerpoint/2010/main" val="2381639125"/>
      </p:ext>
    </p:extLst>
  </p:cSld>
  <p:clrMapOvr>
    <a:masterClrMapping/>
  </p:clrMapOvr>
  <p:transition spd="med" advClick="0" advTm="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文本框 3"/>
          <p:cNvSpPr txBox="1"/>
          <p:nvPr/>
        </p:nvSpPr>
        <p:spPr>
          <a:xfrm>
            <a:off x="222250" y="44452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69888" y="804334"/>
            <a:ext cx="10764838" cy="357717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zh-CN" altLang="zh-CN" sz="2135" b="1" strike="noStrike" noProof="1" smtClean="0">
                <a:solidFill>
                  <a:schemeClr val="accent6"/>
                </a:solidFill>
                <a:latin typeface="微软雅黑" panose="020B0503020204020204" charset="-122"/>
                <a:cs typeface="+mn-cs"/>
              </a:rPr>
              <a:t>如何查看禁卖品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298450" y="1151467"/>
            <a:ext cx="10763250" cy="518584"/>
          </a:xfrm>
        </p:spPr>
        <p:txBody>
          <a:bodyPr/>
          <a:lstStyle/>
          <a:p>
            <a:pPr marL="0" indent="0" fontAlgn="base">
              <a:buNone/>
            </a:pPr>
            <a:r>
              <a:rPr lang="zh-CN" altLang="en-US" sz="2135" strike="noStrike" noProof="1">
                <a:latin typeface="Calibri" panose="020F0502020204030204" charset="0"/>
                <a:ea typeface="宋体" panose="02010600030101010101" pitchFamily="2" charset="-122"/>
              </a:rPr>
              <a:t>右上角帮助→需要批准的分类和产品→受限产品</a:t>
            </a:r>
          </a:p>
          <a:p>
            <a:pPr fontAlgn="base"/>
            <a:endParaRPr lang="zh-CN" altLang="en-US" strike="noStrike" noProof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7588" name="图片 5" descr="禁卖产品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0" y="1799168"/>
            <a:ext cx="2335213" cy="47328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9" name="图片 6" descr="禁卖产品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138" y="1799167"/>
            <a:ext cx="2430462" cy="226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90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38" y="1799168"/>
            <a:ext cx="2444750" cy="47328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91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9688" y="1799168"/>
            <a:ext cx="2087562" cy="4732867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39125151"/>
      </p:ext>
    </p:extLst>
  </p:cSld>
  <p:clrMapOvr>
    <a:masterClrMapping/>
  </p:clrMapOvr>
  <p:transition spd="med" advClick="0" advTm="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文本框 1"/>
          <p:cNvSpPr txBox="1"/>
          <p:nvPr/>
        </p:nvSpPr>
        <p:spPr>
          <a:xfrm>
            <a:off x="292101" y="753533"/>
            <a:ext cx="2700338" cy="4203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各品类国际大品牌</a:t>
            </a:r>
            <a:endParaRPr lang="zh-CN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8610" name="图片 10242" descr="1061276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1" y="1422400"/>
            <a:ext cx="6297613" cy="5435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1" name="文本框 3"/>
          <p:cNvSpPr txBox="1"/>
          <p:nvPr/>
        </p:nvSpPr>
        <p:spPr>
          <a:xfrm>
            <a:off x="222250" y="44452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</a:p>
        </p:txBody>
      </p:sp>
    </p:spTree>
    <p:extLst>
      <p:ext uri="{BB962C8B-B14F-4D97-AF65-F5344CB8AC3E}">
        <p14:creationId xmlns:p14="http://schemas.microsoft.com/office/powerpoint/2010/main" val="1956644040"/>
      </p:ext>
    </p:extLst>
  </p:cSld>
  <p:clrMapOvr>
    <a:masterClrMapping/>
  </p:clrMapOvr>
  <p:transition spd="med" advClick="0" advTm="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文本框 3"/>
          <p:cNvSpPr txBox="1"/>
          <p:nvPr/>
        </p:nvSpPr>
        <p:spPr>
          <a:xfrm>
            <a:off x="7939" y="44452"/>
            <a:ext cx="45323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玩具类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5739" y="863600"/>
            <a:ext cx="4719638" cy="32893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10大玩具品牌</a:t>
            </a:r>
            <a:endParaRPr lang="zh-CN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9635" name="矩形 13"/>
          <p:cNvSpPr/>
          <p:nvPr/>
        </p:nvSpPr>
        <p:spPr>
          <a:xfrm>
            <a:off x="7939" y="1259418"/>
            <a:ext cx="9931400" cy="3816349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1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、美泰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MATTEL 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世界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500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强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含费雪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芭比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Barbie,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全球最大的玩具销售商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总部设于美国加州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2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、孩之宝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HASBRO (1923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年在美国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世界玩具市场领导品牌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孩之宝亚太区市场浉拓展有限公司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3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、奥迪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AULDEY 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中国驰名商标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中国名牌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广东省著名商标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广东奥迪玩具实业有限公司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4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、骅威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HWTOYS 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中国驰名商标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中国名牌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出口免验产品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广东省著名商标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广东骅威玩具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5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、乐高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Lego 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于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1932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年丹麦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Billund,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世界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500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强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世界玩具市场领导品牌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乐高玩具有限公司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6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 万代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Bandai 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于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1950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年日本东京创立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世界玩具市场领导品牌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万代贸易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上海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有限公司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7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、智比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Smoby 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十大玩具品牌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,1924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年法国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法国著名玩具品牌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智比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上海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玩具贸易有限公司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8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、银辉 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(1977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年于香港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中国高科技玩具最具代表性的产品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银辉玩具制品有限公司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9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、智高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Chicco (1945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年意大利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欧洲著名品牌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十大玩具品牌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意大利著名儿童用品品牌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10 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、百利威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Playwell (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玩具十大品牌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国际知名的婴儿及学前玩具品牌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,</a:t>
            </a:r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</a:rPr>
              <a:t>浙江百利威玩具有限公司</a:t>
            </a:r>
            <a:r>
              <a:rPr lang="en-US" altLang="zh-CN" sz="2135" dirty="0">
                <a:latin typeface="Calibri" panose="020F0502020204030204" charset="0"/>
                <a:ea typeface="宋体" panose="02010600030101010101" pitchFamily="2" charset="-122"/>
              </a:rPr>
              <a:t>)</a:t>
            </a:r>
            <a:endParaRPr lang="zh-CN" altLang="en-US" sz="2135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154216"/>
      </p:ext>
    </p:extLst>
  </p:cSld>
  <p:clrMapOvr>
    <a:masterClrMapping/>
  </p:clrMapOvr>
  <p:transition spd="med" advClick="0" advTm="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文本框 3"/>
          <p:cNvSpPr txBox="1"/>
          <p:nvPr/>
        </p:nvSpPr>
        <p:spPr>
          <a:xfrm>
            <a:off x="7939" y="44452"/>
            <a:ext cx="45323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玩具类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0658" name="图片 7" descr="71vPCEoGMQL._SL1001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1305985"/>
            <a:ext cx="3641725" cy="48598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42875" y="859367"/>
            <a:ext cx="3225307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小马宝莉（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My Little Pony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）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94225" y="859367"/>
            <a:ext cx="2486258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星球大战（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starwar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）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0661" name="图片 8" descr="51C+Sd1AaK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551" y="1303867"/>
            <a:ext cx="3549650" cy="4734984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4137904104"/>
      </p:ext>
    </p:extLst>
  </p:cSld>
  <p:clrMapOvr>
    <a:masterClrMapping/>
  </p:clrMapOvr>
  <p:transition spd="med" advClick="0" advTm="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文本框 3"/>
          <p:cNvSpPr txBox="1"/>
          <p:nvPr/>
        </p:nvSpPr>
        <p:spPr>
          <a:xfrm>
            <a:off x="7939" y="44452"/>
            <a:ext cx="45323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玩具类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3825" y="740833"/>
            <a:ext cx="8771632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>
              <a:buNone/>
            </a:pP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禁卖品：婴幼儿游泳充气脖圈（安全性考虑）、婴儿枕头（睡眠定位器）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1683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9" y="1492252"/>
            <a:ext cx="3082925" cy="432858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84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589" y="1589618"/>
            <a:ext cx="3233737" cy="413384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85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7076" y="1674285"/>
            <a:ext cx="3230563" cy="396663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62252198"/>
      </p:ext>
    </p:extLst>
  </p:cSld>
  <p:clrMapOvr>
    <a:masterClrMapping/>
  </p:clrMapOvr>
  <p:transition spd="med" advClick="0" advTm="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文本框 3"/>
          <p:cNvSpPr txBox="1"/>
          <p:nvPr/>
        </p:nvSpPr>
        <p:spPr>
          <a:xfrm>
            <a:off x="7939" y="44452"/>
            <a:ext cx="45323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电子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类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2706" name="文本框 1"/>
          <p:cNvSpPr txBox="1"/>
          <p:nvPr/>
        </p:nvSpPr>
        <p:spPr>
          <a:xfrm>
            <a:off x="123825" y="740833"/>
            <a:ext cx="2192908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r>
              <a:rPr lang="zh-CN" altLang="en-US" sz="2135">
                <a:latin typeface="Calibri" panose="020F0502020204030204" charset="0"/>
                <a:ea typeface="宋体" panose="02010600030101010101" pitchFamily="2" charset="-122"/>
              </a:rPr>
              <a:t>电子烟以及其配件</a:t>
            </a:r>
          </a:p>
        </p:txBody>
      </p:sp>
      <p:pic>
        <p:nvPicPr>
          <p:cNvPr id="7270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1223434"/>
            <a:ext cx="3194050" cy="528531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708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9314" y="1325034"/>
            <a:ext cx="3827462" cy="4565651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50773534"/>
      </p:ext>
    </p:extLst>
  </p:cSld>
  <p:clrMapOvr>
    <a:masterClrMapping/>
  </p:clrMapOvr>
  <p:transition spd="med" advClick="0" advTm="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文本框 3"/>
          <p:cNvSpPr txBox="1"/>
          <p:nvPr/>
        </p:nvSpPr>
        <p:spPr>
          <a:xfrm>
            <a:off x="7938" y="44452"/>
            <a:ext cx="42402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电子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类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3730" name="文本框 1"/>
          <p:cNvSpPr txBox="1"/>
          <p:nvPr/>
        </p:nvSpPr>
        <p:spPr>
          <a:xfrm>
            <a:off x="123825" y="740833"/>
            <a:ext cx="6246813" cy="657103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zh-CN" altLang="en-US" sz="2135">
                <a:latin typeface="Calibri" panose="020F0502020204030204" charset="0"/>
                <a:ea typeface="宋体" panose="02010600030101010101" pitchFamily="2" charset="-122"/>
              </a:rPr>
              <a:t>激光类产品</a:t>
            </a:r>
            <a:r>
              <a:rPr lang="en-US" altLang="zh-CN" sz="2135">
                <a:latin typeface="Calibri" panose="020F0502020204030204" charset="0"/>
                <a:ea typeface="宋体" panose="02010600030101010101" pitchFamily="2" charset="-122"/>
              </a:rPr>
              <a:t>laser-</a:t>
            </a:r>
            <a:r>
              <a:rPr lang="zh-CN" altLang="en-US" sz="213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激光翻页笔、</a:t>
            </a:r>
            <a:r>
              <a:rPr lang="en-US" altLang="zh-CN" sz="213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激光投影演示笔</a:t>
            </a:r>
            <a:r>
              <a:rPr lang="zh-CN" altLang="en-US" sz="2135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、激光脱毛仪等</a:t>
            </a:r>
            <a:endParaRPr lang="zh-CN" altLang="en-US" sz="2135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73731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1367368"/>
            <a:ext cx="3257550" cy="501861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32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1375" y="1367368"/>
            <a:ext cx="3625850" cy="5069417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576792656"/>
      </p:ext>
    </p:extLst>
  </p:cSld>
  <p:clrMapOvr>
    <a:masterClrMapping/>
  </p:clrMapOvr>
  <p:transition spd="med" advClick="0" advTm="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文本框 3"/>
          <p:cNvSpPr txBox="1"/>
          <p:nvPr/>
        </p:nvSpPr>
        <p:spPr>
          <a:xfrm>
            <a:off x="7938" y="44452"/>
            <a:ext cx="42402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电子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类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754" name="文本框 1"/>
          <p:cNvSpPr txBox="1"/>
          <p:nvPr/>
        </p:nvSpPr>
        <p:spPr>
          <a:xfrm>
            <a:off x="123825" y="740833"/>
            <a:ext cx="6246813" cy="32893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zh-CN" altLang="en-US" sz="2135">
                <a:latin typeface="Calibri" panose="020F0502020204030204" charset="0"/>
                <a:ea typeface="宋体" panose="02010600030101010101" pitchFamily="2" charset="-122"/>
                <a:sym typeface="Arial" panose="020B0604020202020204" pitchFamily="34" charset="0"/>
              </a:rPr>
              <a:t>手机解锁设备</a:t>
            </a:r>
            <a:r>
              <a:rPr lang="en-US" altLang="zh-CN" sz="2135">
                <a:latin typeface="Calibri" panose="020F0502020204030204" charset="0"/>
                <a:ea typeface="宋体" panose="02010600030101010101" pitchFamily="2" charset="-122"/>
                <a:sym typeface="Arial" panose="020B0604020202020204" pitchFamily="34" charset="0"/>
              </a:rPr>
              <a:t>/</a:t>
            </a:r>
            <a:r>
              <a:rPr lang="zh-CN" altLang="en-US" sz="2135">
                <a:latin typeface="Calibri" panose="020F0502020204030204" charset="0"/>
                <a:ea typeface="宋体" panose="02010600030101010101" pitchFamily="2" charset="-122"/>
                <a:sym typeface="Arial" panose="020B0604020202020204" pitchFamily="34" charset="0"/>
              </a:rPr>
              <a:t>SIM卡</a:t>
            </a:r>
            <a:endParaRPr lang="zh-CN" altLang="en-US" sz="2135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74755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1068917"/>
            <a:ext cx="4346575" cy="505671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809420058"/>
      </p:ext>
    </p:extLst>
  </p:cSld>
  <p:clrMapOvr>
    <a:masterClrMapping/>
  </p:clrMapOvr>
  <p:transition spd="med" advClick="0" advTm="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文本框 3"/>
          <p:cNvSpPr txBox="1"/>
          <p:nvPr/>
        </p:nvSpPr>
        <p:spPr>
          <a:xfrm>
            <a:off x="7938" y="44452"/>
            <a:ext cx="42402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电子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类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5778" name="文本框 1"/>
          <p:cNvSpPr txBox="1"/>
          <p:nvPr/>
        </p:nvSpPr>
        <p:spPr>
          <a:xfrm>
            <a:off x="123825" y="740833"/>
            <a:ext cx="6246813" cy="657103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zh-CN" altLang="en-US" sz="2135">
                <a:latin typeface="Calibri" panose="020F0502020204030204" charset="0"/>
                <a:ea typeface="宋体" panose="02010600030101010101" pitchFamily="2" charset="-122"/>
              </a:rPr>
              <a:t>音频监控设备</a:t>
            </a:r>
            <a:r>
              <a:rPr lang="en-US" altLang="zh-CN" sz="2135">
                <a:latin typeface="Calibri" panose="020F0502020204030204" charset="0"/>
                <a:ea typeface="宋体" panose="02010600030101010101" pitchFamily="2" charset="-122"/>
              </a:rPr>
              <a:t>——</a:t>
            </a:r>
            <a:r>
              <a:rPr lang="zh-CN" altLang="en-US" sz="2135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秘密拦截的电线、电子通讯的设备，如窃听器</a:t>
            </a:r>
            <a:endParaRPr lang="zh-CN" altLang="en-US" sz="2135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7577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1221318"/>
            <a:ext cx="3903663" cy="532764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80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3051" y="1221318"/>
            <a:ext cx="3490913" cy="5454649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303870565"/>
      </p:ext>
    </p:extLst>
  </p:cSld>
  <p:clrMapOvr>
    <a:masterClrMapping/>
  </p:clrMapOvr>
  <p:transition spd="med" advClick="0" advTm="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文本框 3"/>
          <p:cNvSpPr txBox="1"/>
          <p:nvPr/>
        </p:nvSpPr>
        <p:spPr>
          <a:xfrm>
            <a:off x="7938" y="44452"/>
            <a:ext cx="42402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家居类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14314" y="740833"/>
            <a:ext cx="8164607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>
              <a:buNone/>
            </a:pP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专利的产品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——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厨房切菜器、悬浮天鹅汤勺、神秘博士（</a:t>
            </a:r>
            <a:r>
              <a:rPr lang="en-US" altLang="zh-CN" sz="2135" noProof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doctor who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)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680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" y="1371600"/>
            <a:ext cx="2716212" cy="3835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680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763" y="1479551"/>
            <a:ext cx="2659062" cy="3619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680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0825" y="1479552"/>
            <a:ext cx="2827338" cy="4019549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092776497"/>
      </p:ext>
    </p:extLst>
  </p:cSld>
  <p:clrMapOvr>
    <a:masterClrMapping/>
  </p:clrMapOvr>
  <p:transition spd="med" advClick="0" advTm="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文本框 3"/>
          <p:cNvSpPr txBox="1"/>
          <p:nvPr/>
        </p:nvSpPr>
        <p:spPr>
          <a:xfrm>
            <a:off x="7938" y="44452"/>
            <a:ext cx="4240212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家居类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5739" y="812800"/>
            <a:ext cx="7232749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灯串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/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规格不符的插头：英国只能上英规，德国和法国上欧规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7827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13" y="1500717"/>
            <a:ext cx="3140075" cy="4902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7828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489" y="1500717"/>
            <a:ext cx="3275012" cy="490431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406878978"/>
      </p:ext>
    </p:extLst>
  </p:cSld>
  <p:clrMapOvr>
    <a:masterClrMapping/>
  </p:clrMapOvr>
  <p:transition spd="med" advClick="0" advTm="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文本框 3"/>
          <p:cNvSpPr txBox="1"/>
          <p:nvPr/>
        </p:nvSpPr>
        <p:spPr>
          <a:xfrm>
            <a:off x="15876" y="52918"/>
            <a:ext cx="4232275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家居类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5263" y="817033"/>
            <a:ext cx="5486400" cy="65710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专利的产品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——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玉米剥粒器、注射器、太阳能折叠灯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8851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8" y="2455333"/>
            <a:ext cx="2601912" cy="33887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852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2455334"/>
            <a:ext cx="2289175" cy="32681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853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701" y="2455333"/>
            <a:ext cx="2452688" cy="322580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134126633"/>
      </p:ext>
    </p:extLst>
  </p:cSld>
  <p:clrMapOvr>
    <a:masterClrMapping/>
  </p:clrMapOvr>
  <p:transition spd="med" advClick="0" advTm="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文本框 3"/>
          <p:cNvSpPr txBox="1"/>
          <p:nvPr/>
        </p:nvSpPr>
        <p:spPr>
          <a:xfrm>
            <a:off x="15876" y="52918"/>
            <a:ext cx="4232275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服装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类</a:t>
            </a:r>
          </a:p>
        </p:txBody>
      </p:sp>
      <p:pic>
        <p:nvPicPr>
          <p:cNvPr id="7987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63" y="2601384"/>
            <a:ext cx="1504950" cy="264371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9875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975" y="2601385"/>
            <a:ext cx="1749425" cy="26754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9876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200" y="2601385"/>
            <a:ext cx="1466850" cy="24849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195263" y="817033"/>
            <a:ext cx="5486400" cy="65710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服装容易出现图片侵权的现象，尤其动漫的图片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9990016"/>
      </p:ext>
    </p:extLst>
  </p:cSld>
  <p:clrMapOvr>
    <a:masterClrMapping/>
  </p:clrMapOvr>
  <p:transition spd="med" advClick="0" advTm="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文本框 3"/>
          <p:cNvSpPr txBox="1"/>
          <p:nvPr/>
        </p:nvSpPr>
        <p:spPr>
          <a:xfrm>
            <a:off x="15876" y="52918"/>
            <a:ext cx="4232275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服装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类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95263" y="817033"/>
            <a:ext cx="5486400" cy="32893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受限品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——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含动物皮毛的产品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0899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5" y="2474384"/>
            <a:ext cx="2684463" cy="31792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0900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4600" y="2408768"/>
            <a:ext cx="2278063" cy="302895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0901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2625" y="2531533"/>
            <a:ext cx="2003425" cy="3310467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602277889"/>
      </p:ext>
    </p:extLst>
  </p:cSld>
  <p:clrMapOvr>
    <a:masterClrMapping/>
  </p:clrMapOvr>
  <p:transition spd="med" advClick="0" advTm="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文本框 3"/>
          <p:cNvSpPr txBox="1"/>
          <p:nvPr/>
        </p:nvSpPr>
        <p:spPr>
          <a:xfrm>
            <a:off x="15876" y="52918"/>
            <a:ext cx="4232275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户外类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95263" y="817033"/>
            <a:ext cx="5486400" cy="295696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始祖鸟(ARC’TERYX)  冲锋衣公认的顶级</a:t>
            </a:r>
            <a:endParaRPr lang="en-US" altLang="zh-CN" sz="2135" noProof="1">
              <a:sym typeface="+mn-ea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骑行服：捷安特 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Giant</a:t>
            </a:r>
            <a:endParaRPr lang="en-US" altLang="zh-CN" sz="2135" noProof="1"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运动服：耐克（NIKE）New Balance（NB）阿迪 361度  圣康尼（SAUCONY）锐步（Reebok）等，尤其注意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logo</a:t>
            </a:r>
            <a:endParaRPr lang="en-US" altLang="zh-CN" sz="2135" noProof="1"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fitbit智能手环</a:t>
            </a:r>
            <a:endParaRPr lang="en-US" altLang="zh-CN" sz="2135" noProof="1"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武器</a:t>
            </a:r>
            <a:endParaRPr lang="zh-CN" altLang="en-US" sz="2135" noProof="1">
              <a:sym typeface="+mn-ea"/>
            </a:endParaRPr>
          </a:p>
          <a:p>
            <a:r>
              <a:rPr lang="zh-CN" altLang="en-US" sz="2135" noProof="1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具有攻击性的产品 </a:t>
            </a:r>
            <a:r>
              <a:rPr lang="en-US" altLang="zh-CN" sz="2135" noProof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survival,defense Self-defense</a:t>
            </a:r>
            <a:endParaRPr lang="en-US" altLang="zh-CN" sz="2135" noProof="1">
              <a:latin typeface="Calibri" panose="020F0502020204030204" charset="0"/>
              <a:ea typeface="宋体" panose="02010600030101010101" pitchFamily="2" charset="-122"/>
            </a:endParaRPr>
          </a:p>
          <a:p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1923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" y="3346452"/>
            <a:ext cx="2060575" cy="26966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24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675" y="3287185"/>
            <a:ext cx="1790700" cy="26204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25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950" y="3287184"/>
            <a:ext cx="2028825" cy="266700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799956465"/>
      </p:ext>
    </p:extLst>
  </p:cSld>
  <p:clrMapOvr>
    <a:masterClrMapping/>
  </p:clrMapOvr>
  <p:transition spd="med" advClick="0" advTm="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文本框 3"/>
          <p:cNvSpPr txBox="1"/>
          <p:nvPr/>
        </p:nvSpPr>
        <p:spPr>
          <a:xfrm>
            <a:off x="15876" y="52918"/>
            <a:ext cx="4232275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汽配类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9225" y="1011767"/>
            <a:ext cx="5979201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受限品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——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排气管、进气块（违反清洁空气法案）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2947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425" y="2421467"/>
            <a:ext cx="3121025" cy="39983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948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0350" y="2326218"/>
            <a:ext cx="2901950" cy="385233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522214133"/>
      </p:ext>
    </p:extLst>
  </p:cSld>
  <p:clrMapOvr>
    <a:masterClrMapping/>
  </p:clrMapOvr>
  <p:transition spd="med" advClick="0" advTm="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文本框 3"/>
          <p:cNvSpPr txBox="1"/>
          <p:nvPr/>
        </p:nvSpPr>
        <p:spPr>
          <a:xfrm>
            <a:off x="15876" y="52918"/>
            <a:ext cx="4232275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健康类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9225" y="1011767"/>
            <a:ext cx="5430974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受限品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——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兴奋剂、瘦身贴（含药物的产品）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3971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475" y="2209801"/>
            <a:ext cx="2667000" cy="343111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72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925" y="2256367"/>
            <a:ext cx="2505075" cy="33379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73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4225" y="2256367"/>
            <a:ext cx="2589213" cy="342900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23976860"/>
      </p:ext>
    </p:extLst>
  </p:cSld>
  <p:clrMapOvr>
    <a:masterClrMapping/>
  </p:clrMapOvr>
  <p:transition spd="med" advClick="0" advTm="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文本框 3"/>
          <p:cNvSpPr txBox="1"/>
          <p:nvPr/>
        </p:nvSpPr>
        <p:spPr>
          <a:xfrm>
            <a:off x="15876" y="52918"/>
            <a:ext cx="4232275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美容类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9225" y="1011767"/>
            <a:ext cx="7075655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受限品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——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矫正器、血糖仪、按摩仪、采血针（医疗器械）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4995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1" y="2874433"/>
            <a:ext cx="2197100" cy="27791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6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776" y="2857501"/>
            <a:ext cx="1882775" cy="292311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7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7088" y="2857500"/>
            <a:ext cx="2052637" cy="275590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319524019"/>
      </p:ext>
    </p:extLst>
  </p:cSld>
  <p:clrMapOvr>
    <a:masterClrMapping/>
  </p:clrMapOvr>
  <p:transition spd="med" advClick="0" advTm="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文本框 3"/>
          <p:cNvSpPr txBox="1"/>
          <p:nvPr/>
        </p:nvSpPr>
        <p:spPr>
          <a:xfrm>
            <a:off x="15876" y="52918"/>
            <a:ext cx="4232275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侵权违规风险</a:t>
            </a:r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宠物类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9225" y="1011767"/>
            <a:ext cx="5156861" cy="32855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受限品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——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止吠器（</a:t>
            </a:r>
            <a:r>
              <a:rPr lang="en-US" altLang="zh-CN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对宠物有伤害</a:t>
            </a:r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的产品）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6019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7150" y="2425701"/>
            <a:ext cx="2373313" cy="29760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6020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203575" y="2535767"/>
            <a:ext cx="2179638" cy="2755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6021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283325" y="2618318"/>
            <a:ext cx="2108200" cy="2673349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820840426"/>
      </p:ext>
    </p:extLst>
  </p:cSld>
  <p:clrMapOvr>
    <a:masterClrMapping/>
  </p:clrMapOvr>
  <p:transition spd="med" advClick="0" advTm="0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60"/>
  <p:tag name="KSO_WM_UNIT_TYPE" val="f"/>
  <p:tag name="KSO_WM_UNIT_INDEX" val="1"/>
  <p:tag name="KSO_WM_UNIT_ID" val="custom160460_3*f*1"/>
  <p:tag name="KSO_WM_UNIT_CLEAR" val="1"/>
  <p:tag name="KSO_WM_UNIT_LAYERLEVEL" val="1"/>
  <p:tag name="KSO_WM_UNIT_VALUE" val="128"/>
  <p:tag name="KSO_WM_UNIT_HIGHLIGHT" val="0"/>
  <p:tag name="KSO_WM_UNIT_COMPATIBLE" val="0"/>
  <p:tag name="KSO_WM_UNIT_PRESET_TEXT_INDEX" val="5"/>
  <p:tag name="KSO_WM_UNIT_PRESET_TEXT_LEN" val="23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60"/>
  <p:tag name="KSO_WM_TAG_VERSION" val="1.0"/>
  <p:tag name="KSO_WM_SLIDE_ID" val="custom160460_5"/>
  <p:tag name="KSO_WM_SLIDE_INDEX" val="5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122*104"/>
  <p:tag name="KSO_WM_SLIDE_SIZE" val="715*407"/>
  <p:tag name="KSO_WM_DIAGRAM_GROUP_CODE" val="-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60"/>
  <p:tag name="KSO_WM_UNIT_TYPE" val="a"/>
  <p:tag name="KSO_WM_UNIT_INDEX" val="1"/>
  <p:tag name="KSO_WM_UNIT_ID" val="custom160460_5*a*1"/>
  <p:tag name="KSO_WM_UNIT_CLEAR" val="1"/>
  <p:tag name="KSO_WM_UNIT_LAYERLEVEL" val="1"/>
  <p:tag name="KSO_WM_UNIT_VALUE" val="21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60"/>
  <p:tag name="KSO_WM_TAG_VERSION" val="1.0"/>
  <p:tag name="KSO_WM_SLIDE_ID" val="custom160460_5"/>
  <p:tag name="KSO_WM_SLIDE_INDEX" val="5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122*104"/>
  <p:tag name="KSO_WM_SLIDE_SIZE" val="715*407"/>
  <p:tag name="KSO_WM_DIAGRAM_GROUP_CODE" val="-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60"/>
  <p:tag name="KSO_WM_UNIT_TYPE" val="a"/>
  <p:tag name="KSO_WM_UNIT_INDEX" val="1"/>
  <p:tag name="KSO_WM_UNIT_ID" val="custom160460_5*a*1"/>
  <p:tag name="KSO_WM_UNIT_CLEAR" val="1"/>
  <p:tag name="KSO_WM_UNIT_LAYERLEVEL" val="1"/>
  <p:tag name="KSO_WM_UNIT_VALUE" val="21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60"/>
  <p:tag name="KSO_WM_TAG_VERSION" val="1.0"/>
  <p:tag name="KSO_WM_SLIDE_ID" val="custom160460_5"/>
  <p:tag name="KSO_WM_SLIDE_INDEX" val="5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122*104"/>
  <p:tag name="KSO_WM_SLIDE_SIZE" val="715*407"/>
  <p:tag name="KSO_WM_DIAGRAM_GROUP_CODE" val="-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60"/>
  <p:tag name="KSO_WM_UNIT_TYPE" val="a"/>
  <p:tag name="KSO_WM_UNIT_INDEX" val="1"/>
  <p:tag name="KSO_WM_UNIT_ID" val="custom160460_5*a*1"/>
  <p:tag name="KSO_WM_UNIT_CLEAR" val="1"/>
  <p:tag name="KSO_WM_UNIT_LAYERLEVEL" val="1"/>
  <p:tag name="KSO_WM_UNIT_VALUE" val="21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3326</Words>
  <Application>Microsoft Office PowerPoint</Application>
  <PresentationFormat>全屏显示(4:3)</PresentationFormat>
  <Paragraphs>279</Paragraphs>
  <Slides>38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39" baseType="lpstr">
      <vt:lpstr>Office 主题​​</vt:lpstr>
      <vt:lpstr>项目二 任务17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怎么判断侵权 </vt:lpstr>
      <vt:lpstr>PowerPoint 演示文稿</vt:lpstr>
      <vt:lpstr>PowerPoint 演示文稿</vt:lpstr>
      <vt:lpstr>如何查看禁卖品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项目二 任务17</dc:title>
  <dc:creator>lenovo</dc:creator>
  <cp:lastModifiedBy>lenovo</cp:lastModifiedBy>
  <cp:revision>2</cp:revision>
  <dcterms:created xsi:type="dcterms:W3CDTF">2018-08-25T17:55:21Z</dcterms:created>
  <dcterms:modified xsi:type="dcterms:W3CDTF">2018-12-10T00:22:09Z</dcterms:modified>
</cp:coreProperties>
</file>