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83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084C4-0A62-423E-8ABB-E54818BD860E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5CC0-68B7-487B-89E6-E46F571C61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591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084C4-0A62-423E-8ABB-E54818BD860E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5CC0-68B7-487B-89E6-E46F571C61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3940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084C4-0A62-423E-8ABB-E54818BD860E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5CC0-68B7-487B-89E6-E46F571C61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2769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084C4-0A62-423E-8ABB-E54818BD860E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5CC0-68B7-487B-89E6-E46F571C61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169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084C4-0A62-423E-8ABB-E54818BD860E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5CC0-68B7-487B-89E6-E46F571C61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004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084C4-0A62-423E-8ABB-E54818BD860E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5CC0-68B7-487B-89E6-E46F571C61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1148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084C4-0A62-423E-8ABB-E54818BD860E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5CC0-68B7-487B-89E6-E46F571C61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4127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084C4-0A62-423E-8ABB-E54818BD860E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5CC0-68B7-487B-89E6-E46F571C61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168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084C4-0A62-423E-8ABB-E54818BD860E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5CC0-68B7-487B-89E6-E46F571C61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5917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084C4-0A62-423E-8ABB-E54818BD860E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5CC0-68B7-487B-89E6-E46F571C61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4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084C4-0A62-423E-8ABB-E54818BD860E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5CC0-68B7-487B-89E6-E46F571C61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3203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084C4-0A62-423E-8ABB-E54818BD860E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C5CC0-68B7-487B-89E6-E46F571C61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228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项目二 任务</a:t>
            </a:r>
            <a:r>
              <a:rPr lang="en-US" altLang="zh-CN" dirty="0" smtClean="0"/>
              <a:t>16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 smtClean="0"/>
              <a:t>ODR</a:t>
            </a:r>
            <a:r>
              <a:rPr lang="zh-CN" altLang="en-US" dirty="0" smtClean="0"/>
              <a:t>控制优化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1387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文本框 3"/>
          <p:cNvSpPr txBox="1"/>
          <p:nvPr/>
        </p:nvSpPr>
        <p:spPr>
          <a:xfrm>
            <a:off x="334963" y="110067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ODR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28625" y="872067"/>
            <a:ext cx="6438900" cy="65710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2135" b="1" noProof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黑体" panose="02010609060101010101" charset="-122"/>
              </a:rPr>
              <a:t>订单缺陷率（Order Defect Rate）：亚马逊指标&lt;1%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627" name="矩形 17"/>
          <p:cNvSpPr/>
          <p:nvPr/>
        </p:nvSpPr>
        <p:spPr>
          <a:xfrm>
            <a:off x="334963" y="1405467"/>
            <a:ext cx="7596187" cy="210134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订单缺陷率 (ODR)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订单缺陷率（以百分比的形式表示）是衡量您能否提供良好买家体验的主要指标。计算方式是用存在缺陷的订单数除以订单总数。订单缺陷率包含三个组成部分： 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亚马逊商城交易保障索赔率Negative Feedback Rate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负面反馈率Filed A-to-z Claim Rate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</a:rPr>
              <a:t>3.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服务性信用卡拒付率Service Chargeback Rate</a:t>
            </a:r>
          </a:p>
        </p:txBody>
      </p:sp>
      <p:pic>
        <p:nvPicPr>
          <p:cNvPr id="26628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" y="3498851"/>
            <a:ext cx="7105650" cy="269240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813628764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3"/>
          <p:cNvSpPr txBox="1"/>
          <p:nvPr/>
        </p:nvSpPr>
        <p:spPr>
          <a:xfrm>
            <a:off x="334963" y="110067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ODR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控制优化</a:t>
            </a:r>
          </a:p>
        </p:txBody>
      </p:sp>
      <p:sp>
        <p:nvSpPr>
          <p:cNvPr id="27650" name="矩形 17"/>
          <p:cNvSpPr/>
          <p:nvPr/>
        </p:nvSpPr>
        <p:spPr>
          <a:xfrm>
            <a:off x="334963" y="1026585"/>
            <a:ext cx="7596187" cy="583236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订单缺陷率 (ODR)超过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1%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，亚马逊会来信警告，如果持续没有任何改善，会导致关店，所以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ODR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的控制优化尤为重要。那么怎样进行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ODR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的控制优化呢？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</a:endParaRP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1.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从邮件问题处理入手。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一旦发现店铺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ODR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较高，那么对于邮件的处理要适当放松，为了维护店铺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ODR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，有时候赔钱达到客户满意也是值得的。增加出单量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,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冲淡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ODR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2.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A-to-z Claim和Service Chargeback及时处理。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发现客户提交A-to-z Claim之后，第一时间联系客户，满足客户的要求，让客户撤销A-to-z Claim。根据亚马逊政策，客户撤销A-to-z Claim之后不计入订单缺陷率。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如果客户不同意撤销A-to-z Claim，那么需要在规定时间内向亚马逊陈述，争取让亚马逊关掉A-to-z Claim。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53392791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525" y="952500"/>
            <a:ext cx="8870950" cy="272838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4" name="文本框 3"/>
          <p:cNvSpPr txBox="1"/>
          <p:nvPr/>
        </p:nvSpPr>
        <p:spPr>
          <a:xfrm>
            <a:off x="334963" y="110067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ODR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控制优化</a:t>
            </a:r>
          </a:p>
        </p:txBody>
      </p:sp>
      <p:cxnSp>
        <p:nvCxnSpPr>
          <p:cNvPr id="5" name="直接箭头连接符 4"/>
          <p:cNvCxnSpPr/>
          <p:nvPr/>
        </p:nvCxnSpPr>
        <p:spPr>
          <a:xfrm>
            <a:off x="6923088" y="2362200"/>
            <a:ext cx="601663" cy="393700"/>
          </a:xfrm>
          <a:prstGeom prst="straightConnector1">
            <a:avLst/>
          </a:prstGeom>
          <a:ln>
            <a:solidFill>
              <a:srgbClr val="FF0000"/>
            </a:solidFill>
            <a:tailEnd type="arrow" w="med" len="med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8676" name="文本框 7"/>
          <p:cNvSpPr txBox="1"/>
          <p:nvPr/>
        </p:nvSpPr>
        <p:spPr>
          <a:xfrm>
            <a:off x="5913438" y="1972733"/>
            <a:ext cx="2741135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lstStyle/>
          <a:p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点击这里向亚马逊陈述</a:t>
            </a:r>
          </a:p>
        </p:txBody>
      </p:sp>
      <p:sp>
        <p:nvSpPr>
          <p:cNvPr id="28677" name="文本框 9"/>
          <p:cNvSpPr txBox="1"/>
          <p:nvPr/>
        </p:nvSpPr>
        <p:spPr>
          <a:xfrm>
            <a:off x="1749425" y="1462617"/>
            <a:ext cx="3563476" cy="657103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lstStyle/>
          <a:p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在最晚日期前跟亚马逊陈述，</a:t>
            </a:r>
          </a:p>
          <a:p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一般处理时间是</a:t>
            </a:r>
            <a:r>
              <a:rPr lang="en-US" altLang="zh-CN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天。</a:t>
            </a:r>
          </a:p>
        </p:txBody>
      </p:sp>
      <p:cxnSp>
        <p:nvCxnSpPr>
          <p:cNvPr id="11" name="直接箭头连接符 10"/>
          <p:cNvCxnSpPr/>
          <p:nvPr/>
        </p:nvCxnSpPr>
        <p:spPr>
          <a:xfrm flipH="1">
            <a:off x="1331913" y="2118785"/>
            <a:ext cx="641350" cy="349251"/>
          </a:xfrm>
          <a:prstGeom prst="straightConnector1">
            <a:avLst/>
          </a:prstGeom>
          <a:ln>
            <a:solidFill>
              <a:srgbClr val="FF0000"/>
            </a:solidFill>
            <a:tailEnd type="arrow" w="med" len="med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8679" name="矩形 17"/>
          <p:cNvSpPr/>
          <p:nvPr/>
        </p:nvSpPr>
        <p:spPr>
          <a:xfrm>
            <a:off x="136525" y="3680883"/>
            <a:ext cx="8602663" cy="353635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亚马逊陈述怎么写？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Calibri" panose="020F0502020204030204" charset="0"/>
                <a:ea typeface="宋体" panose="02010600030101010101" pitchFamily="2" charset="-122"/>
              </a:rPr>
              <a:t>开头：Dear Amazon , Thanks for your time。</a:t>
            </a:r>
          </a:p>
          <a:p>
            <a:pPr defTabSz="914400"/>
            <a:r>
              <a:rPr lang="zh-CN" altLang="en-US" sz="1865" dirty="0">
                <a:latin typeface="Calibri" panose="020F0502020204030204" charset="0"/>
                <a:ea typeface="宋体" panose="02010600030101010101" pitchFamily="2" charset="-122"/>
              </a:rPr>
              <a:t>内容：订单号</a:t>
            </a:r>
            <a:r>
              <a:rPr lang="en-US" altLang="zh-CN" sz="1865" dirty="0">
                <a:latin typeface="Calibri" panose="020F0502020204030204" charset="0"/>
                <a:ea typeface="宋体" panose="02010600030101010101" pitchFamily="2" charset="-122"/>
              </a:rPr>
              <a:t>***</a:t>
            </a:r>
            <a:r>
              <a:rPr lang="zh-CN" altLang="en-US" sz="1865" dirty="0">
                <a:latin typeface="Calibri" panose="020F0502020204030204" charset="0"/>
                <a:ea typeface="宋体" panose="02010600030101010101" pitchFamily="2" charset="-122"/>
              </a:rPr>
              <a:t>，运单号</a:t>
            </a:r>
            <a:r>
              <a:rPr lang="en-US" altLang="zh-CN" sz="1865" dirty="0">
                <a:latin typeface="Calibri" panose="020F0502020204030204" charset="0"/>
                <a:ea typeface="宋体" panose="02010600030101010101" pitchFamily="2" charset="-122"/>
              </a:rPr>
              <a:t>***</a:t>
            </a:r>
            <a:r>
              <a:rPr lang="zh-CN" altLang="en-US" sz="1865" dirty="0">
                <a:latin typeface="Calibri" panose="020F0502020204030204" charset="0"/>
                <a:ea typeface="宋体" panose="02010600030101010101" pitchFamily="2" charset="-122"/>
              </a:rPr>
              <a:t>，</a:t>
            </a:r>
            <a:r>
              <a:rPr lang="en-US" altLang="zh-CN" sz="1865" dirty="0">
                <a:latin typeface="Calibri" panose="020F0502020204030204" charset="0"/>
                <a:ea typeface="宋体" panose="02010600030101010101" pitchFamily="2" charset="-122"/>
              </a:rPr>
              <a:t>***</a:t>
            </a:r>
            <a:r>
              <a:rPr lang="zh-CN" altLang="en-US" sz="1865" dirty="0">
                <a:latin typeface="Calibri" panose="020F0502020204030204" charset="0"/>
                <a:ea typeface="宋体" panose="02010600030101010101" pitchFamily="2" charset="-122"/>
              </a:rPr>
              <a:t>时间妥投。陈述跟客户交涉的过程，写明怎样积极跟客户沟通解决客户的问题。以及客户怎样无理要求。</a:t>
            </a:r>
          </a:p>
          <a:p>
            <a:pPr defTabSz="914400"/>
            <a:r>
              <a:rPr lang="zh-CN" altLang="en-US" sz="1865" dirty="0">
                <a:latin typeface="Calibri" panose="020F0502020204030204" charset="0"/>
                <a:ea typeface="宋体" panose="02010600030101010101" pitchFamily="2" charset="-122"/>
              </a:rPr>
              <a:t>结尾：该客户是恶意客户，充分了解亚马逊的政策，该索赔对于我们是不公平的，请亚马逊关掉索赔，我们会积极跟客户沟通，解决客户的问题。一如既往地提供好的产品和服务。感谢亚马逊。</a:t>
            </a:r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544858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文本框 3"/>
          <p:cNvSpPr txBox="1"/>
          <p:nvPr/>
        </p:nvSpPr>
        <p:spPr>
          <a:xfrm>
            <a:off x="334963" y="110067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ODR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控制优化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34963" y="1210734"/>
            <a:ext cx="10524933" cy="3239348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2400" noProof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总结：</a:t>
            </a:r>
            <a:r>
              <a:rPr lang="zh-CN" altLang="en-US" sz="2400" noProof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A-to-z Claim结果</a:t>
            </a:r>
            <a:endParaRPr lang="zh-CN" altLang="en-US" sz="2400" noProof="1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endParaRPr lang="zh-CN" altLang="en-US" sz="1865" noProof="1" smtClean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索赔已被撤销Claim Withdrawn</a:t>
            </a:r>
            <a:r>
              <a:rPr lang="en-US" altLang="zh-CN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→</a:t>
            </a:r>
            <a:r>
              <a:rPr lang="zh-CN" altLang="en-US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不影响</a:t>
            </a:r>
            <a:r>
              <a:rPr lang="en-US" altLang="zh-CN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ODR</a:t>
            </a:r>
            <a:endParaRPr lang="en-US" altLang="zh-CN" sz="1865" noProof="1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r>
              <a:rPr lang="zh-CN" altLang="en-US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索赔已被拒绝Claim Closed </a:t>
            </a:r>
            <a:r>
              <a:rPr lang="en-US" altLang="zh-CN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→</a:t>
            </a:r>
            <a:r>
              <a:rPr lang="zh-CN" altLang="en-US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不影响</a:t>
            </a:r>
            <a:r>
              <a:rPr lang="en-US" altLang="zh-CN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ODR</a:t>
            </a:r>
            <a:endParaRPr lang="zh-CN" altLang="en-US" sz="186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认可索赔 亚马逊已经提供了资金Claim Granted </a:t>
            </a:r>
            <a:r>
              <a:rPr lang="en-US" altLang="zh-CN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Amazon Funded→</a:t>
            </a:r>
            <a:r>
              <a:rPr lang="zh-CN" altLang="en-US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不影响</a:t>
            </a:r>
            <a:r>
              <a:rPr lang="en-US" altLang="zh-CN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ODR</a:t>
            </a:r>
            <a:endParaRPr lang="en-US" altLang="zh-CN" sz="1865" noProof="1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r>
              <a:rPr lang="zh-CN" altLang="en-US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认可索赔 卖家已经提供了资金Claim Granted </a:t>
            </a:r>
            <a:r>
              <a:rPr lang="en-US" altLang="zh-CN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Seller Funded→</a:t>
            </a:r>
            <a:r>
              <a:rPr lang="zh-CN" altLang="en-US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影响</a:t>
            </a:r>
            <a:r>
              <a:rPr lang="en-US" altLang="zh-CN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ODR</a:t>
            </a:r>
            <a:endParaRPr lang="en-US" altLang="zh-CN" sz="1865" noProof="1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r>
              <a:rPr lang="zh-CN" altLang="en-US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订单退款Order Refund</a:t>
            </a:r>
            <a:r>
              <a:rPr lang="en-US" altLang="zh-CN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→</a:t>
            </a:r>
            <a:r>
              <a:rPr lang="zh-CN" altLang="en-US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影响</a:t>
            </a:r>
            <a:r>
              <a:rPr lang="en-US" altLang="zh-CN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ODR</a:t>
            </a:r>
            <a:endParaRPr lang="en-US" altLang="zh-CN" sz="1865" noProof="1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endParaRPr lang="en-US" altLang="zh-CN" sz="186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r>
              <a:rPr lang="zh-CN" altLang="en-US" sz="1865" b="1" noProof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注：</a:t>
            </a:r>
            <a:r>
              <a:rPr lang="zh-CN" altLang="en-US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客户提交</a:t>
            </a:r>
            <a:r>
              <a:rPr lang="zh-CN" altLang="en-US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A-to-z Claim之后卖家退款，直接计入</a:t>
            </a:r>
            <a:r>
              <a:rPr lang="en-US" altLang="zh-CN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ODR</a:t>
            </a:r>
            <a:r>
              <a:rPr lang="zh-CN" altLang="en-US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。所以，务必等客户撤销</a:t>
            </a:r>
            <a:r>
              <a:rPr lang="en-US" altLang="zh-CN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A-Z</a:t>
            </a:r>
            <a:r>
              <a:rPr lang="zh-CN" altLang="en-US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之后再退款。</a:t>
            </a:r>
          </a:p>
          <a:p>
            <a:r>
              <a:rPr lang="zh-CN" altLang="en-US" sz="1865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同一个订单，如果既开了A-TO-Z，又留了差评,ODR会被计算1次。</a:t>
            </a:r>
            <a:endParaRPr lang="zh-CN" altLang="en-US" sz="1865" noProof="1" smtClean="0"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1865" noProof="1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419835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文本框 3"/>
          <p:cNvSpPr txBox="1"/>
          <p:nvPr/>
        </p:nvSpPr>
        <p:spPr>
          <a:xfrm>
            <a:off x="334963" y="110068"/>
            <a:ext cx="4532312" cy="12414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ODR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控制优化</a:t>
            </a:r>
          </a:p>
          <a:p>
            <a:pPr defTabSz="914400"/>
            <a:endParaRPr lang="zh-CN" altLang="zh-CN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722" name="矩形 17"/>
          <p:cNvSpPr/>
          <p:nvPr/>
        </p:nvSpPr>
        <p:spPr>
          <a:xfrm>
            <a:off x="334963" y="1026584"/>
            <a:ext cx="7596187" cy="611936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3.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Feedback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差评及时移除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卖家使用5星系统来反馈等级：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好评（Positive Feedback）：5星或4星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中评（Neutral Feedback）：3星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差评（Negative Feedback）：2星或1星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中评和差评都会影响</a:t>
            </a:r>
            <a:r>
              <a:rPr lang="en-US" altLang="zh-CN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ODR</a:t>
            </a:r>
            <a:r>
              <a:rPr lang="zh-CN" altLang="en-US" sz="1865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Feedback差评怎样移除呢？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收到差评后，一定要第一时间处理，先提交给平台看下是否可以直接移除差评，如果平台不能够移除，那么及时联系客户进行差评移除。需要注意的是，即使平台移除了差评，针对客户在差评中描述的问题我们也要进行解决，防止客户提交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A-Z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55613" y="829733"/>
            <a:ext cx="2979983" cy="32855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feedback </a:t>
            </a:r>
            <a:r>
              <a:rPr lang="zh-CN" altLang="en-US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沟通移除技巧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4850345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文本框 3"/>
          <p:cNvSpPr txBox="1"/>
          <p:nvPr/>
        </p:nvSpPr>
        <p:spPr>
          <a:xfrm>
            <a:off x="334963" y="110068"/>
            <a:ext cx="4532312" cy="12414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ODR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控制优化</a:t>
            </a:r>
          </a:p>
          <a:p>
            <a:pPr defTabSz="914400"/>
            <a:endParaRPr lang="zh-CN" altLang="zh-CN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746" name="矩形 17"/>
          <p:cNvSpPr/>
          <p:nvPr/>
        </p:nvSpPr>
        <p:spPr>
          <a:xfrm>
            <a:off x="334963" y="1026585"/>
            <a:ext cx="7596187" cy="497136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Feedback差评平台移除方式：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帮助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联系我们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我要开店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管理买家反馈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买家反馈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输入订单号搜索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选择删除原因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发送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亚马逊可以删除的差评：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*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语言：反馈包括污秽语言。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*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个人信息：反馈包含卖家的个人信息，如电子邮箱地址、全称、电话号码等。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*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商品反馈：整个反馈是对商品的评论。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*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亚马逊物流 (FBA) 反馈 - 全部反馈是关于由亚马逊所配送订单的配送或客服情况。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其他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55613" y="829733"/>
            <a:ext cx="2979983" cy="32855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feedback </a:t>
            </a:r>
            <a:r>
              <a:rPr lang="zh-CN" altLang="en-US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沟通移除技巧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109817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224" y="1117601"/>
            <a:ext cx="4654550" cy="570653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0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4163" y="1117600"/>
            <a:ext cx="4953000" cy="570441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文本框 3"/>
          <p:cNvSpPr txBox="1"/>
          <p:nvPr/>
        </p:nvSpPr>
        <p:spPr>
          <a:xfrm>
            <a:off x="334963" y="110068"/>
            <a:ext cx="4532312" cy="12414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ODR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控制优化</a:t>
            </a:r>
          </a:p>
          <a:p>
            <a:pPr defTabSz="914400"/>
            <a:endParaRPr lang="zh-CN" altLang="zh-CN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19101" y="770467"/>
            <a:ext cx="2290763" cy="6571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feedback </a:t>
            </a:r>
            <a:r>
              <a:rPr lang="zh-CN" altLang="en-US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沟通移除技巧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4040136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矩形 17"/>
          <p:cNvSpPr/>
          <p:nvPr/>
        </p:nvSpPr>
        <p:spPr>
          <a:xfrm>
            <a:off x="357189" y="1644652"/>
            <a:ext cx="7596187" cy="5262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如果平台没有删除差评，那我们需要及时联系客户。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委婉地要求客户删掉差评。买家可以在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90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天内提交反馈，自提供反馈的当天起，买家可以在 60 个自然日内随时更新他们针对卖家交易做出的反馈。对于每笔卖家交易，买家都有一次更新反馈的机会。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给买家发送的请求删除差评邮件怎么写？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1.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诚恳地道歉。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2.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解决客户的问题，委婉地要求客户给予更改差评。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3.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如果客户给予删除差评，给予客户补偿。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注意：亚马逊允许跟客户沟通解决客户的问题删除差评，但是不允许给予客户诱导客户删除差评，邮件用词要注意。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3794" name="文本框 3"/>
          <p:cNvSpPr txBox="1"/>
          <p:nvPr/>
        </p:nvSpPr>
        <p:spPr>
          <a:xfrm>
            <a:off x="357189" y="99485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ODR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控制优化</a:t>
            </a:r>
            <a:endParaRPr lang="zh-CN" altLang="zh-CN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0063" y="1219200"/>
            <a:ext cx="2979983" cy="32855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feedback </a:t>
            </a:r>
            <a:r>
              <a:rPr lang="zh-CN" altLang="en-US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沟通移除技巧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8976186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矩形 17"/>
          <p:cNvSpPr/>
          <p:nvPr/>
        </p:nvSpPr>
        <p:spPr>
          <a:xfrm>
            <a:off x="207963" y="65618"/>
            <a:ext cx="7596187" cy="812837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en-US" altLang="zh-CN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en-US" altLang="zh-CN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en-US" altLang="zh-CN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en-US" altLang="zh-CN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请求客户删除差评邮件实例：</a:t>
            </a:r>
            <a:endParaRPr lang="en-US" altLang="zh-CN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en-US" altLang="zh-CN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D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ear 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customer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,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 We are so sorry to see the review without receiving any email from you. So sorry for the mistake and any inconvenien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ce 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caused 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,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please accept our sincere apology.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 We will be more careful 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n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ext time,and try all our best to bemore professional. As a new store, Customers' review will play an important role to our shop. we hope that 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i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t will be a chance to help us to revise the review.   For our mistake, if you revise the feedback, we will give you a full refund and you can keep the item at the same time. we know you are a good buyer, you will help us.  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Much 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thanks for your support and your kind understanding. Looking 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forward 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for your reply.  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All our best wishes for you.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　　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 Service Team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4818" name="文本框 3"/>
          <p:cNvSpPr txBox="1"/>
          <p:nvPr/>
        </p:nvSpPr>
        <p:spPr>
          <a:xfrm>
            <a:off x="357189" y="99485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ODR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控制优化</a:t>
            </a:r>
            <a:endParaRPr lang="zh-CN" altLang="zh-CN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0063" y="1028700"/>
            <a:ext cx="2979983" cy="32855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feedback </a:t>
            </a:r>
            <a:r>
              <a:rPr lang="zh-CN" altLang="en-US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沟通移除技巧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1065114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文本框 3"/>
          <p:cNvSpPr txBox="1"/>
          <p:nvPr/>
        </p:nvSpPr>
        <p:spPr>
          <a:xfrm>
            <a:off x="357189" y="99485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en-US" altLang="zh-CN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ODR</a:t>
            </a:r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控制优化</a:t>
            </a:r>
            <a:endParaRPr lang="zh-CN" altLang="zh-CN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85775" y="960967"/>
            <a:ext cx="2979983" cy="32855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feedback </a:t>
            </a:r>
            <a:r>
              <a:rPr lang="zh-CN" altLang="en-US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沟通移除技巧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843" name="文本框 99"/>
          <p:cNvSpPr txBox="1"/>
          <p:nvPr/>
        </p:nvSpPr>
        <p:spPr>
          <a:xfrm>
            <a:off x="358775" y="1581152"/>
            <a:ext cx="7285038" cy="324935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如果买家愿意删除差评，可以让他按照以下步骤操作（以美国站为例）</a:t>
            </a:r>
          </a:p>
          <a:p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1、登陆亚马逊官网http://www.amazon.com/，在右上方点击Your Account。</a:t>
            </a:r>
          </a:p>
          <a:p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2、选择Your Orders.</a:t>
            </a:r>
          </a:p>
          <a:p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3、下拉右边的日期范围选择订单日期，然后点击GO。</a:t>
            </a:r>
          </a:p>
          <a:p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4、找到您的订单位置，在左侧Order Placed日期下点击View Order Details查看订单详情。</a:t>
            </a:r>
          </a:p>
          <a:p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5、页面拉到Your Seller Feedback，点击Remove。</a:t>
            </a:r>
          </a:p>
          <a:p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6、选择一个移除评价的原因，点击Remove Feedback移除评价。</a:t>
            </a:r>
          </a:p>
          <a:p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</a:rPr>
              <a:t>备注：买家将有90天评价期限和60天的移除期限。如果评论旁边没有Remove(删除)按钮，说明60天移除期已过。</a:t>
            </a:r>
          </a:p>
        </p:txBody>
      </p:sp>
    </p:spTree>
    <p:extLst>
      <p:ext uri="{BB962C8B-B14F-4D97-AF65-F5344CB8AC3E}">
        <p14:creationId xmlns:p14="http://schemas.microsoft.com/office/powerpoint/2010/main" val="8957208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1340</Words>
  <Application>Microsoft Office PowerPoint</Application>
  <PresentationFormat>全屏显示(4:3)</PresentationFormat>
  <Paragraphs>122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主题​​</vt:lpstr>
      <vt:lpstr>项目二 任务16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项目二 任务16</dc:title>
  <dc:creator>lenovo</dc:creator>
  <cp:lastModifiedBy>lenovo</cp:lastModifiedBy>
  <cp:revision>3</cp:revision>
  <dcterms:created xsi:type="dcterms:W3CDTF">2018-08-25T17:49:58Z</dcterms:created>
  <dcterms:modified xsi:type="dcterms:W3CDTF">2018-12-07T07:24:03Z</dcterms:modified>
</cp:coreProperties>
</file>