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45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C026B-082B-4925-B13D-0EE3D489E8CA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C574-39DC-442E-8328-E037DD7575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7151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C026B-082B-4925-B13D-0EE3D489E8CA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C574-39DC-442E-8328-E037DD7575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001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C026B-082B-4925-B13D-0EE3D489E8CA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C574-39DC-442E-8328-E037DD7575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1517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C026B-082B-4925-B13D-0EE3D489E8CA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C574-39DC-442E-8328-E037DD7575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7379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C026B-082B-4925-B13D-0EE3D489E8CA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C574-39DC-442E-8328-E037DD7575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5951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C026B-082B-4925-B13D-0EE3D489E8CA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C574-39DC-442E-8328-E037DD7575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2324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C026B-082B-4925-B13D-0EE3D489E8CA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C574-39DC-442E-8328-E037DD7575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6579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C026B-082B-4925-B13D-0EE3D489E8CA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C574-39DC-442E-8328-E037DD7575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6445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C026B-082B-4925-B13D-0EE3D489E8CA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C574-39DC-442E-8328-E037DD7575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7621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C026B-082B-4925-B13D-0EE3D489E8CA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C574-39DC-442E-8328-E037DD7575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492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C026B-082B-4925-B13D-0EE3D489E8CA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C574-39DC-442E-8328-E037DD7575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1000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AC026B-082B-4925-B13D-0EE3D489E8CA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2FC574-39DC-442E-8328-E037DD7575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0011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项目二 任务</a:t>
            </a:r>
            <a:r>
              <a:rPr lang="en-US" altLang="zh-CN" dirty="0" smtClean="0"/>
              <a:t>14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邮件回复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080226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文本框 3"/>
          <p:cNvSpPr txBox="1"/>
          <p:nvPr/>
        </p:nvSpPr>
        <p:spPr>
          <a:xfrm>
            <a:off x="334963" y="110067"/>
            <a:ext cx="3246437" cy="124187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邮件回复注意事项</a:t>
            </a:r>
            <a:endParaRPr lang="zh-CN" altLang="en-US" sz="373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271839" y="2504018"/>
            <a:ext cx="3168650" cy="76835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/>
            <a:r>
              <a:rPr lang="zh-CN" altLang="en-US" sz="2400" strike="noStrike" noProof="1"/>
              <a:t>售前问题</a:t>
            </a:r>
            <a:r>
              <a:rPr lang="en-US" altLang="zh-CN" sz="2400" strike="noStrike" noProof="1"/>
              <a:t>5%</a:t>
            </a:r>
          </a:p>
        </p:txBody>
      </p:sp>
      <p:sp>
        <p:nvSpPr>
          <p:cNvPr id="17" name="矩形 16"/>
          <p:cNvSpPr/>
          <p:nvPr/>
        </p:nvSpPr>
        <p:spPr>
          <a:xfrm>
            <a:off x="3352801" y="4466168"/>
            <a:ext cx="3168650" cy="76835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/>
            <a:r>
              <a:rPr lang="zh-CN" altLang="en-US" sz="2400" strike="noStrike" noProof="1"/>
              <a:t>售后问题</a:t>
            </a:r>
            <a:r>
              <a:rPr lang="en-US" altLang="zh-CN" sz="2400" strike="noStrike" noProof="1"/>
              <a:t>95%</a:t>
            </a:r>
          </a:p>
        </p:txBody>
      </p:sp>
      <p:sp>
        <p:nvSpPr>
          <p:cNvPr id="24" name="矩形 23"/>
          <p:cNvSpPr/>
          <p:nvPr/>
        </p:nvSpPr>
        <p:spPr>
          <a:xfrm>
            <a:off x="1819275" y="2976033"/>
            <a:ext cx="647700" cy="2112433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/>
            <a:r>
              <a:rPr lang="zh-CN" altLang="en-US" sz="2400" b="1" strike="noStrike" noProof="1"/>
              <a:t>买</a:t>
            </a:r>
          </a:p>
          <a:p>
            <a:pPr algn="ctr" fontAlgn="base"/>
            <a:r>
              <a:rPr lang="zh-CN" altLang="en-US" sz="2400" b="1" strike="noStrike" noProof="1"/>
              <a:t>家</a:t>
            </a:r>
          </a:p>
          <a:p>
            <a:pPr algn="ctr" fontAlgn="base"/>
            <a:r>
              <a:rPr lang="zh-CN" altLang="en-US" sz="2400" b="1" strike="noStrike" noProof="1"/>
              <a:t>来</a:t>
            </a:r>
          </a:p>
          <a:p>
            <a:pPr algn="ctr" fontAlgn="base"/>
            <a:r>
              <a:rPr lang="zh-CN" altLang="en-US" sz="2400" b="1" strike="noStrike" noProof="1"/>
              <a:t>信</a:t>
            </a:r>
          </a:p>
        </p:txBody>
      </p:sp>
      <p:cxnSp>
        <p:nvCxnSpPr>
          <p:cNvPr id="29" name="直接连接符 28"/>
          <p:cNvCxnSpPr>
            <a:stCxn id="24" idx="3"/>
            <a:endCxn id="10" idx="1"/>
          </p:cNvCxnSpPr>
          <p:nvPr/>
        </p:nvCxnSpPr>
        <p:spPr>
          <a:xfrm flipV="1">
            <a:off x="2466976" y="2984501"/>
            <a:ext cx="804863" cy="11451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>
            <a:stCxn id="24" idx="3"/>
            <a:endCxn id="17" idx="1"/>
          </p:cNvCxnSpPr>
          <p:nvPr/>
        </p:nvCxnSpPr>
        <p:spPr>
          <a:xfrm>
            <a:off x="2479675" y="4097867"/>
            <a:ext cx="873125" cy="8487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67" name="文本框 30"/>
          <p:cNvSpPr txBox="1"/>
          <p:nvPr/>
        </p:nvSpPr>
        <p:spPr>
          <a:xfrm>
            <a:off x="417513" y="1270000"/>
            <a:ext cx="6578724" cy="328551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lstStyle/>
          <a:p>
            <a:r>
              <a:rPr lang="zh-CN" altLang="en-US" sz="2135" dirty="0">
                <a:latin typeface="微软雅黑" panose="020B0503020204020204" charset="-122"/>
                <a:ea typeface="微软雅黑" panose="020B0503020204020204" charset="-122"/>
              </a:rPr>
              <a:t>亚马逊买家来信一般是针对售后问题，售前咨询很少。</a:t>
            </a:r>
          </a:p>
        </p:txBody>
      </p:sp>
    </p:spTree>
    <p:extLst>
      <p:ext uri="{BB962C8B-B14F-4D97-AF65-F5344CB8AC3E}">
        <p14:creationId xmlns:p14="http://schemas.microsoft.com/office/powerpoint/2010/main" val="3975433242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20675" y="232834"/>
            <a:ext cx="3847207" cy="57477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3735" b="1" noProof="0" dirty="0" smtClean="0">
                <a:solidFill>
                  <a:srgbClr val="00B050"/>
                </a:solidFill>
                <a:latin typeface="+mj-ea"/>
                <a:ea typeface="+mj-ea"/>
                <a:cs typeface="+mn-cs"/>
              </a:rPr>
              <a:t>邮件回复注意事项</a:t>
            </a:r>
            <a:endParaRPr lang="en-US" altLang="zh-CN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6386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250" y="2590801"/>
            <a:ext cx="8355013" cy="31792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7" name="文本框 5"/>
          <p:cNvSpPr txBox="1"/>
          <p:nvPr/>
        </p:nvSpPr>
        <p:spPr>
          <a:xfrm>
            <a:off x="417513" y="1270000"/>
            <a:ext cx="11057514" cy="657103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lstStyle/>
          <a:p>
            <a:r>
              <a:rPr lang="zh-CN" altLang="en-US" sz="2135" dirty="0">
                <a:latin typeface="微软雅黑" panose="020B0503020204020204" charset="-122"/>
                <a:ea typeface="微软雅黑" panose="020B0503020204020204" charset="-122"/>
              </a:rPr>
              <a:t>根据亚马逊指标要求，卖家需要在</a:t>
            </a:r>
            <a:r>
              <a:rPr lang="en-US" altLang="zh-CN" sz="2135" dirty="0">
                <a:latin typeface="微软雅黑" panose="020B0503020204020204" charset="-122"/>
                <a:ea typeface="微软雅黑" panose="020B0503020204020204" charset="-122"/>
              </a:rPr>
              <a:t>24</a:t>
            </a:r>
            <a:r>
              <a:rPr lang="zh-CN" altLang="en-US" sz="2135" dirty="0">
                <a:latin typeface="微软雅黑" panose="020B0503020204020204" charset="-122"/>
                <a:ea typeface="微软雅黑" panose="020B0503020204020204" charset="-122"/>
              </a:rPr>
              <a:t>小时内回复买家邮件，如果超过</a:t>
            </a:r>
            <a:r>
              <a:rPr lang="en-US" altLang="zh-CN" sz="2135" dirty="0">
                <a:latin typeface="微软雅黑" panose="020B0503020204020204" charset="-122"/>
                <a:ea typeface="微软雅黑" panose="020B0503020204020204" charset="-122"/>
              </a:rPr>
              <a:t>24</a:t>
            </a:r>
            <a:r>
              <a:rPr lang="zh-CN" altLang="en-US" sz="2135" dirty="0">
                <a:latin typeface="微软雅黑" panose="020B0503020204020204" charset="-122"/>
                <a:ea typeface="微软雅黑" panose="020B0503020204020204" charset="-122"/>
              </a:rPr>
              <a:t>小时变成延迟回复，</a:t>
            </a:r>
          </a:p>
          <a:p>
            <a:r>
              <a:rPr lang="zh-CN" altLang="en-US" sz="2135" dirty="0">
                <a:latin typeface="微软雅黑" panose="020B0503020204020204" charset="-122"/>
                <a:ea typeface="微软雅黑" panose="020B0503020204020204" charset="-122"/>
              </a:rPr>
              <a:t>会影响该项指标。</a:t>
            </a:r>
            <a:r>
              <a:rPr lang="en-US" altLang="zh-CN" sz="2135" dirty="0">
                <a:latin typeface="微软雅黑" panose="020B0503020204020204" charset="-122"/>
                <a:ea typeface="微软雅黑" panose="020B0503020204020204" charset="-122"/>
              </a:rPr>
              <a:t>24</a:t>
            </a:r>
            <a:r>
              <a:rPr lang="zh-CN" altLang="en-US" sz="2135" dirty="0">
                <a:latin typeface="微软雅黑" panose="020B0503020204020204" charset="-122"/>
                <a:ea typeface="微软雅黑" panose="020B0503020204020204" charset="-122"/>
              </a:rPr>
              <a:t>小时内回复目标是</a:t>
            </a:r>
            <a:r>
              <a:rPr lang="en-US" altLang="ja-JP" sz="2135" dirty="0">
                <a:latin typeface="微软雅黑" panose="020B0503020204020204" charset="-122"/>
                <a:ea typeface="微软雅黑" panose="020B0503020204020204" charset="-122"/>
              </a:rPr>
              <a:t>&gt;90,</a:t>
            </a:r>
            <a:r>
              <a:rPr lang="zh-CN" altLang="en-US" sz="2135" dirty="0">
                <a:latin typeface="微软雅黑" panose="020B0503020204020204" charset="-122"/>
                <a:ea typeface="微软雅黑" panose="020B0503020204020204" charset="-122"/>
              </a:rPr>
              <a:t>延迟回复率≤ 10%。</a:t>
            </a:r>
          </a:p>
        </p:txBody>
      </p:sp>
    </p:spTree>
    <p:extLst>
      <p:ext uri="{BB962C8B-B14F-4D97-AF65-F5344CB8AC3E}">
        <p14:creationId xmlns:p14="http://schemas.microsoft.com/office/powerpoint/2010/main" val="2552865417"/>
      </p:ext>
    </p:extLst>
  </p:cSld>
  <p:clrMapOvr>
    <a:masterClrMapping/>
  </p:clrMapOvr>
  <p:transition spd="med" advClick="0" advTm="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20675" y="232834"/>
            <a:ext cx="3847207" cy="57477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3735" b="1" noProof="0" dirty="0" smtClean="0">
                <a:solidFill>
                  <a:srgbClr val="00B050"/>
                </a:solidFill>
                <a:latin typeface="+mj-ea"/>
                <a:ea typeface="+mj-ea"/>
                <a:cs typeface="+mn-cs"/>
              </a:rPr>
              <a:t>邮件回复注意事项</a:t>
            </a:r>
            <a:endParaRPr lang="en-US" altLang="zh-CN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410" name="文本框 5"/>
          <p:cNvSpPr txBox="1"/>
          <p:nvPr/>
        </p:nvSpPr>
        <p:spPr>
          <a:xfrm>
            <a:off x="417513" y="1270000"/>
            <a:ext cx="11512767" cy="657103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lstStyle/>
          <a:p>
            <a:r>
              <a:rPr lang="zh-CN" altLang="en-US" sz="2135" dirty="0">
                <a:latin typeface="微软雅黑" panose="020B0503020204020204" charset="-122"/>
                <a:ea typeface="微软雅黑" panose="020B0503020204020204" charset="-122"/>
              </a:rPr>
              <a:t>如果不能及时回复买家问题，可以点击回复邮件页面的右下角【不需要回复】按钮，这样就不会</a:t>
            </a:r>
          </a:p>
          <a:p>
            <a:r>
              <a:rPr lang="zh-CN" altLang="en-US" sz="2135" dirty="0">
                <a:latin typeface="微软雅黑" panose="020B0503020204020204" charset="-122"/>
                <a:ea typeface="微软雅黑" panose="020B0503020204020204" charset="-122"/>
              </a:rPr>
              <a:t>计入延迟回复指标。</a:t>
            </a:r>
          </a:p>
        </p:txBody>
      </p:sp>
      <p:pic>
        <p:nvPicPr>
          <p:cNvPr id="17411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613" y="2216151"/>
            <a:ext cx="6773862" cy="4497916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2990229128"/>
      </p:ext>
    </p:extLst>
  </p:cSld>
  <p:clrMapOvr>
    <a:masterClrMapping/>
  </p:clrMapOvr>
  <p:transition spd="med" advClick="0" advTm="0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lipse 11"/>
          <p:cNvSpPr/>
          <p:nvPr/>
        </p:nvSpPr>
        <p:spPr>
          <a:xfrm>
            <a:off x="3897313" y="2698752"/>
            <a:ext cx="1477963" cy="1972733"/>
          </a:xfrm>
          <a:prstGeom prst="ellipse">
            <a:avLst/>
          </a:prstGeom>
          <a:solidFill>
            <a:srgbClr val="19515E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售后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问题</a:t>
            </a:r>
          </a:p>
        </p:txBody>
      </p:sp>
      <p:sp>
        <p:nvSpPr>
          <p:cNvPr id="18434" name="Ellipse 1"/>
          <p:cNvSpPr/>
          <p:nvPr/>
        </p:nvSpPr>
        <p:spPr>
          <a:xfrm>
            <a:off x="3922713" y="1337733"/>
            <a:ext cx="1400175" cy="1534584"/>
          </a:xfrm>
          <a:custGeom>
            <a:avLst/>
            <a:gdLst/>
            <a:ahLst/>
            <a:cxnLst>
              <a:cxn ang="0">
                <a:pos x="483278" y="0"/>
              </a:cxn>
              <a:cxn ang="0">
                <a:pos x="966555" y="482518"/>
              </a:cxn>
              <a:cxn ang="0">
                <a:pos x="853273" y="792658"/>
              </a:cxn>
              <a:cxn ang="0">
                <a:pos x="489139" y="657178"/>
              </a:cxn>
              <a:cxn ang="0">
                <a:pos x="205789" y="734918"/>
              </a:cxn>
              <a:cxn ang="0">
                <a:pos x="5925" y="554286"/>
              </a:cxn>
              <a:cxn ang="0">
                <a:pos x="0" y="482518"/>
              </a:cxn>
              <a:cxn ang="0">
                <a:pos x="483278" y="0"/>
              </a:cxn>
            </a:cxnLst>
            <a:rect l="0" t="0" r="0" b="0"/>
            <a:pathLst>
              <a:path w="2709038" h="2225141">
                <a:moveTo>
                  <a:pt x="1354519" y="0"/>
                </a:moveTo>
                <a:cubicBezTo>
                  <a:pt x="2102599" y="0"/>
                  <a:pt x="2709038" y="606439"/>
                  <a:pt x="2709038" y="1354519"/>
                </a:cubicBezTo>
                <a:cubicBezTo>
                  <a:pt x="2709038" y="1686182"/>
                  <a:pt x="2589836" y="1990004"/>
                  <a:pt x="2391532" y="2225141"/>
                </a:cubicBezTo>
                <a:cubicBezTo>
                  <a:pt x="2118271" y="1987777"/>
                  <a:pt x="1761303" y="1844825"/>
                  <a:pt x="1370947" y="1844825"/>
                </a:cubicBezTo>
                <a:cubicBezTo>
                  <a:pt x="1080693" y="1844825"/>
                  <a:pt x="808899" y="1923861"/>
                  <a:pt x="576781" y="2063055"/>
                </a:cubicBezTo>
                <a:cubicBezTo>
                  <a:pt x="446805" y="1848102"/>
                  <a:pt x="254756" y="1670088"/>
                  <a:pt x="16605" y="1555988"/>
                </a:cubicBezTo>
                <a:cubicBezTo>
                  <a:pt x="5092" y="1490427"/>
                  <a:pt x="0" y="1423068"/>
                  <a:pt x="0" y="1354519"/>
                </a:cubicBezTo>
                <a:cubicBezTo>
                  <a:pt x="0" y="606439"/>
                  <a:pt x="606439" y="0"/>
                  <a:pt x="1354519" y="0"/>
                </a:cubicBezTo>
                <a:close/>
              </a:path>
            </a:pathLst>
          </a:custGeom>
          <a:solidFill>
            <a:srgbClr val="19515E"/>
          </a:solidFill>
          <a:ln w="381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400"/>
          </a:p>
        </p:txBody>
      </p:sp>
      <p:sp>
        <p:nvSpPr>
          <p:cNvPr id="18435" name="Ellipse 2"/>
          <p:cNvSpPr/>
          <p:nvPr/>
        </p:nvSpPr>
        <p:spPr>
          <a:xfrm rot="1602816">
            <a:off x="5064125" y="2341034"/>
            <a:ext cx="1266825" cy="1862667"/>
          </a:xfrm>
          <a:custGeom>
            <a:avLst/>
            <a:gdLst/>
            <a:ahLst/>
            <a:cxnLst>
              <a:cxn ang="0">
                <a:pos x="160299" y="58295"/>
              </a:cxn>
              <a:cxn ang="0">
                <a:pos x="390511" y="0"/>
              </a:cxn>
              <a:cxn ang="0">
                <a:pos x="873482" y="482990"/>
              </a:cxn>
              <a:cxn ang="0">
                <a:pos x="433592" y="963805"/>
              </a:cxn>
              <a:cxn ang="0">
                <a:pos x="375634" y="754410"/>
              </a:cxn>
              <a:cxn ang="0">
                <a:pos x="11866" y="464208"/>
              </a:cxn>
              <a:cxn ang="0">
                <a:pos x="0" y="199605"/>
              </a:cxn>
              <a:cxn ang="0">
                <a:pos x="160299" y="58295"/>
              </a:cxn>
            </a:cxnLst>
            <a:rect l="0" t="0" r="0" b="0"/>
            <a:pathLst>
              <a:path w="2449731" h="2702937">
                <a:moveTo>
                  <a:pt x="449568" y="163483"/>
                </a:moveTo>
                <a:cubicBezTo>
                  <a:pt x="641494" y="59222"/>
                  <a:pt x="861437" y="0"/>
                  <a:pt x="1095212" y="0"/>
                </a:cubicBezTo>
                <a:cubicBezTo>
                  <a:pt x="1843292" y="0"/>
                  <a:pt x="2449731" y="606439"/>
                  <a:pt x="2449731" y="1354519"/>
                </a:cubicBezTo>
                <a:cubicBezTo>
                  <a:pt x="2449731" y="2061857"/>
                  <a:pt x="1907549" y="2642562"/>
                  <a:pt x="1216034" y="2702937"/>
                </a:cubicBezTo>
                <a:cubicBezTo>
                  <a:pt x="1201866" y="2504104"/>
                  <a:pt x="1148670" y="2304837"/>
                  <a:pt x="1053489" y="2115701"/>
                </a:cubicBezTo>
                <a:cubicBezTo>
                  <a:pt x="840207" y="1691888"/>
                  <a:pt x="460456" y="1407066"/>
                  <a:pt x="33278" y="1301846"/>
                </a:cubicBezTo>
                <a:cubicBezTo>
                  <a:pt x="92387" y="1061969"/>
                  <a:pt x="83747" y="804960"/>
                  <a:pt x="0" y="559782"/>
                </a:cubicBezTo>
                <a:cubicBezTo>
                  <a:pt x="117373" y="395872"/>
                  <a:pt x="271398" y="260271"/>
                  <a:pt x="449568" y="163483"/>
                </a:cubicBezTo>
                <a:close/>
              </a:path>
            </a:pathLst>
          </a:custGeom>
          <a:solidFill>
            <a:srgbClr val="30935C"/>
          </a:solidFill>
          <a:ln w="381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400"/>
          </a:p>
        </p:txBody>
      </p:sp>
      <p:sp>
        <p:nvSpPr>
          <p:cNvPr id="18436" name="Ellipse 4"/>
          <p:cNvSpPr/>
          <p:nvPr/>
        </p:nvSpPr>
        <p:spPr>
          <a:xfrm rot="558114">
            <a:off x="4570413" y="4066117"/>
            <a:ext cx="1398587" cy="1727200"/>
          </a:xfrm>
          <a:custGeom>
            <a:avLst/>
            <a:gdLst/>
            <a:ahLst/>
            <a:cxnLst>
              <a:cxn ang="0">
                <a:pos x="487741" y="11585"/>
              </a:cxn>
              <a:cxn ang="0">
                <a:pos x="736233" y="0"/>
              </a:cxn>
              <a:cxn ang="0">
                <a:pos x="964738" y="410189"/>
              </a:cxn>
              <a:cxn ang="0">
                <a:pos x="481636" y="893491"/>
              </a:cxn>
              <a:cxn ang="0">
                <a:pos x="0" y="439244"/>
              </a:cxn>
              <a:cxn ang="0">
                <a:pos x="34619" y="435352"/>
              </a:cxn>
              <a:cxn ang="0">
                <a:pos x="487741" y="11585"/>
              </a:cxn>
            </a:cxnLst>
            <a:rect l="0" t="0" r="0" b="0"/>
            <a:pathLst>
              <a:path w="2704926" h="2504127">
                <a:moveTo>
                  <a:pt x="1367525" y="32468"/>
                </a:moveTo>
                <a:cubicBezTo>
                  <a:pt x="1605267" y="85012"/>
                  <a:pt x="1844683" y="70520"/>
                  <a:pt x="2064244" y="0"/>
                </a:cubicBezTo>
                <a:cubicBezTo>
                  <a:pt x="2449205" y="237779"/>
                  <a:pt x="2704927" y="663830"/>
                  <a:pt x="2704926" y="1149607"/>
                </a:cubicBezTo>
                <a:cubicBezTo>
                  <a:pt x="2704926" y="1897687"/>
                  <a:pt x="2098487" y="2504128"/>
                  <a:pt x="1350407" y="2504127"/>
                </a:cubicBezTo>
                <a:cubicBezTo>
                  <a:pt x="629702" y="2504126"/>
                  <a:pt x="40461" y="1941260"/>
                  <a:pt x="0" y="1231039"/>
                </a:cubicBezTo>
                <a:lnTo>
                  <a:pt x="97064" y="1220133"/>
                </a:lnTo>
                <a:cubicBezTo>
                  <a:pt x="740755" y="1114702"/>
                  <a:pt x="1227934" y="630455"/>
                  <a:pt x="1367525" y="32468"/>
                </a:cubicBezTo>
                <a:close/>
              </a:path>
            </a:pathLst>
          </a:custGeom>
          <a:solidFill>
            <a:srgbClr val="19515E"/>
          </a:solidFill>
          <a:ln w="381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400"/>
          </a:p>
        </p:txBody>
      </p:sp>
      <p:sp>
        <p:nvSpPr>
          <p:cNvPr id="18437" name="Ellipse 3"/>
          <p:cNvSpPr/>
          <p:nvPr/>
        </p:nvSpPr>
        <p:spPr>
          <a:xfrm rot="2184403">
            <a:off x="3222625" y="4210052"/>
            <a:ext cx="1400175" cy="1553633"/>
          </a:xfrm>
          <a:custGeom>
            <a:avLst/>
            <a:gdLst/>
            <a:ahLst/>
            <a:cxnLst>
              <a:cxn ang="0">
                <a:pos x="121161" y="0"/>
              </a:cxn>
              <a:cxn ang="0">
                <a:pos x="778517" y="39901"/>
              </a:cxn>
              <a:cxn ang="0">
                <a:pos x="952570" y="212512"/>
              </a:cxn>
              <a:cxn ang="0">
                <a:pos x="964913" y="319837"/>
              </a:cxn>
              <a:cxn ang="0">
                <a:pos x="482457" y="803239"/>
              </a:cxn>
              <a:cxn ang="0">
                <a:pos x="0" y="319837"/>
              </a:cxn>
              <a:cxn ang="0">
                <a:pos x="121161" y="0"/>
              </a:cxn>
            </a:cxnLst>
            <a:rect l="0" t="0" r="0" b="0"/>
            <a:pathLst>
              <a:path w="2709038" h="2250721">
                <a:moveTo>
                  <a:pt x="340166" y="0"/>
                </a:moveTo>
                <a:cubicBezTo>
                  <a:pt x="855174" y="431249"/>
                  <a:pt x="1605143" y="488839"/>
                  <a:pt x="2185723" y="111806"/>
                </a:cubicBezTo>
                <a:cubicBezTo>
                  <a:pt x="2307324" y="319312"/>
                  <a:pt x="2477458" y="482976"/>
                  <a:pt x="2674383" y="595470"/>
                </a:cubicBezTo>
                <a:cubicBezTo>
                  <a:pt x="2697442" y="692020"/>
                  <a:pt x="2709038" y="792757"/>
                  <a:pt x="2709038" y="896202"/>
                </a:cubicBezTo>
                <a:cubicBezTo>
                  <a:pt x="2709038" y="1644282"/>
                  <a:pt x="2102599" y="2250721"/>
                  <a:pt x="1354519" y="2250721"/>
                </a:cubicBezTo>
                <a:cubicBezTo>
                  <a:pt x="606439" y="2250721"/>
                  <a:pt x="0" y="1644282"/>
                  <a:pt x="0" y="896202"/>
                </a:cubicBezTo>
                <a:cubicBezTo>
                  <a:pt x="0" y="552248"/>
                  <a:pt x="128201" y="238237"/>
                  <a:pt x="340166" y="0"/>
                </a:cubicBezTo>
                <a:close/>
              </a:path>
            </a:pathLst>
          </a:custGeom>
          <a:solidFill>
            <a:srgbClr val="19515E"/>
          </a:solidFill>
          <a:ln w="381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400"/>
          </a:p>
        </p:txBody>
      </p:sp>
      <p:sp>
        <p:nvSpPr>
          <p:cNvPr id="18438" name="Ellipse 5"/>
          <p:cNvSpPr/>
          <p:nvPr/>
        </p:nvSpPr>
        <p:spPr>
          <a:xfrm rot="1112104">
            <a:off x="2932113" y="2262717"/>
            <a:ext cx="1147762" cy="1866900"/>
          </a:xfrm>
          <a:custGeom>
            <a:avLst/>
            <a:gdLst/>
            <a:ahLst/>
            <a:cxnLst>
              <a:cxn ang="0">
                <a:pos x="339834" y="21690"/>
              </a:cxn>
              <a:cxn ang="0">
                <a:pos x="483659" y="0"/>
              </a:cxn>
              <a:cxn ang="0">
                <a:pos x="792773" y="111495"/>
              </a:cxn>
              <a:cxn ang="0">
                <a:pos x="684232" y="654042"/>
              </a:cxn>
              <a:cxn ang="0">
                <a:pos x="742787" y="775398"/>
              </a:cxn>
              <a:cxn ang="0">
                <a:pos x="565422" y="957503"/>
              </a:cxn>
              <a:cxn ang="0">
                <a:pos x="483659" y="964913"/>
              </a:cxn>
              <a:cxn ang="0">
                <a:pos x="0" y="482457"/>
              </a:cxn>
              <a:cxn ang="0">
                <a:pos x="339834" y="21690"/>
              </a:cxn>
            </a:cxnLst>
            <a:rect l="0" t="0" r="0" b="0"/>
            <a:pathLst>
              <a:path w="2220214" h="2709038">
                <a:moveTo>
                  <a:pt x="951727" y="60896"/>
                </a:moveTo>
                <a:cubicBezTo>
                  <a:pt x="1078969" y="21320"/>
                  <a:pt x="1214254" y="0"/>
                  <a:pt x="1354519" y="0"/>
                </a:cubicBezTo>
                <a:cubicBezTo>
                  <a:pt x="1683791" y="0"/>
                  <a:pt x="1985621" y="117490"/>
                  <a:pt x="2220214" y="313028"/>
                </a:cubicBezTo>
                <a:cubicBezTo>
                  <a:pt x="1867634" y="716622"/>
                  <a:pt x="1733553" y="1291377"/>
                  <a:pt x="1916237" y="1836252"/>
                </a:cubicBezTo>
                <a:cubicBezTo>
                  <a:pt x="1957396" y="1959016"/>
                  <a:pt x="2012300" y="2073297"/>
                  <a:pt x="2080225" y="2176965"/>
                </a:cubicBezTo>
                <a:cubicBezTo>
                  <a:pt x="1875040" y="2296436"/>
                  <a:pt x="1701884" y="2471390"/>
                  <a:pt x="1583502" y="2688234"/>
                </a:cubicBezTo>
                <a:cubicBezTo>
                  <a:pt x="1509242" y="2702423"/>
                  <a:pt x="1432653" y="2709038"/>
                  <a:pt x="1354519" y="2709038"/>
                </a:cubicBezTo>
                <a:cubicBezTo>
                  <a:pt x="606439" y="2709038"/>
                  <a:pt x="0" y="2102599"/>
                  <a:pt x="0" y="1354519"/>
                </a:cubicBezTo>
                <a:cubicBezTo>
                  <a:pt x="0" y="746704"/>
                  <a:pt x="400344" y="232394"/>
                  <a:pt x="951727" y="60896"/>
                </a:cubicBezTo>
                <a:close/>
              </a:path>
            </a:pathLst>
          </a:custGeom>
          <a:solidFill>
            <a:srgbClr val="30935C"/>
          </a:solidFill>
          <a:ln w="381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400"/>
          </a:p>
        </p:txBody>
      </p:sp>
      <p:sp>
        <p:nvSpPr>
          <p:cNvPr id="10" name="Rectangle 13"/>
          <p:cNvSpPr/>
          <p:nvPr/>
        </p:nvSpPr>
        <p:spPr>
          <a:xfrm>
            <a:off x="2941638" y="2782254"/>
            <a:ext cx="955675" cy="829945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A</a:t>
            </a:r>
            <a:r>
              <a:rPr kumimoji="0" lang="zh-CN" altLang="en-US" sz="2400" b="1" i="0" u="none" strike="noStrike" kern="120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到货迟</a:t>
            </a:r>
          </a:p>
        </p:txBody>
      </p:sp>
      <p:sp>
        <p:nvSpPr>
          <p:cNvPr id="11" name="Rectangle 13"/>
          <p:cNvSpPr/>
          <p:nvPr/>
        </p:nvSpPr>
        <p:spPr>
          <a:xfrm>
            <a:off x="4138613" y="1669420"/>
            <a:ext cx="954088" cy="830997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B</a:t>
            </a:r>
            <a:r>
              <a:rPr kumimoji="0" lang="zh-CN" altLang="en-US" sz="2400" b="1" i="0" u="none" strike="noStrike" kern="120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货损</a:t>
            </a:r>
          </a:p>
        </p:txBody>
      </p:sp>
      <p:sp>
        <p:nvSpPr>
          <p:cNvPr id="12" name="Rectangle 13"/>
          <p:cNvSpPr/>
          <p:nvPr/>
        </p:nvSpPr>
        <p:spPr>
          <a:xfrm>
            <a:off x="5303838" y="2342030"/>
            <a:ext cx="952500" cy="1938992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C</a:t>
            </a:r>
            <a:r>
              <a:rPr kumimoji="0" lang="zh-CN" altLang="en-US" sz="2400" b="1" i="0" u="none" strike="noStrike" kern="120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尺码问题，不喜欢等</a:t>
            </a:r>
          </a:p>
        </p:txBody>
      </p:sp>
      <p:sp>
        <p:nvSpPr>
          <p:cNvPr id="13" name="Rectangle 13"/>
          <p:cNvSpPr/>
          <p:nvPr/>
        </p:nvSpPr>
        <p:spPr>
          <a:xfrm>
            <a:off x="4889500" y="4238021"/>
            <a:ext cx="954088" cy="1569660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D</a:t>
            </a:r>
            <a:r>
              <a:rPr kumimoji="0" lang="zh-CN" altLang="en-US" sz="2400" b="1" i="0" u="none" strike="noStrike" kern="120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发错货，漏发等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484563" y="4383529"/>
            <a:ext cx="954088" cy="1200329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E</a:t>
            </a:r>
            <a:r>
              <a:rPr kumimoji="0" lang="zh-CN" altLang="en-US" sz="2400" b="1" i="0" u="none" strike="noStrike" kern="120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取消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订单</a:t>
            </a:r>
          </a:p>
        </p:txBody>
      </p:sp>
      <p:sp>
        <p:nvSpPr>
          <p:cNvPr id="34830" name="矩形 14"/>
          <p:cNvSpPr>
            <a:spLocks noChangeArrowheads="1"/>
          </p:cNvSpPr>
          <p:nvPr/>
        </p:nvSpPr>
        <p:spPr bwMode="auto">
          <a:xfrm>
            <a:off x="6130925" y="4552952"/>
            <a:ext cx="2208213" cy="224676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1400" strike="noStrike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D</a:t>
            </a:r>
            <a:r>
              <a:rPr lang="zh-CN" altLang="en-US" sz="1400" strike="noStrike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回复思路：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1400" strike="noStrike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1.</a:t>
            </a:r>
            <a:r>
              <a:rPr lang="zh-CN" altLang="en-US" sz="1400" strike="noStrike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诚恳道歉。</a:t>
            </a:r>
            <a:endParaRPr lang="zh-CN" altLang="en-US" sz="1400" strike="noStrike" noProof="0">
              <a:ln>
                <a:noFill/>
              </a:ln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2.</a:t>
            </a:r>
            <a:r>
              <a:rPr lang="zh-CN" altLang="en-US" sz="1400" strike="noStrike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让客户拍下照片，我们需要跟仓库确认。</a:t>
            </a:r>
            <a:endParaRPr lang="zh-CN" altLang="en-US" sz="1400" strike="noStrike" noProof="0">
              <a:ln>
                <a:noFill/>
              </a:ln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3.</a:t>
            </a: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查询下是否确实发错货，可以核查库存，和快递重量。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4.</a:t>
            </a: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给客户补发漏掉的部分或者正确的货物，或者询问给予部分退款是否可以。</a:t>
            </a:r>
          </a:p>
        </p:txBody>
      </p:sp>
      <p:sp>
        <p:nvSpPr>
          <p:cNvPr id="34831" name="矩形 15"/>
          <p:cNvSpPr>
            <a:spLocks noChangeArrowheads="1"/>
          </p:cNvSpPr>
          <p:nvPr/>
        </p:nvSpPr>
        <p:spPr bwMode="auto">
          <a:xfrm>
            <a:off x="6315076" y="2381252"/>
            <a:ext cx="2166938" cy="181588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1400" strike="noStrike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C</a:t>
            </a:r>
            <a:r>
              <a:rPr lang="zh-CN" altLang="en-US" sz="1400" strike="noStrike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回复思路：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1400" strike="noStrike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1.</a:t>
            </a:r>
            <a:r>
              <a:rPr lang="zh-CN" altLang="en-US" sz="1400" strike="noStrike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感谢客户购买。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2.</a:t>
            </a: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判断下如果不是我们商品本身质量问题，跟客户解释下可以换货或者退货，但是需要客户承担运费。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3.</a:t>
            </a: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给客户部分退款作为补偿是否可以。</a:t>
            </a:r>
          </a:p>
        </p:txBody>
      </p:sp>
      <p:sp>
        <p:nvSpPr>
          <p:cNvPr id="34832" name="矩形 16"/>
          <p:cNvSpPr>
            <a:spLocks noChangeArrowheads="1"/>
          </p:cNvSpPr>
          <p:nvPr/>
        </p:nvSpPr>
        <p:spPr bwMode="auto">
          <a:xfrm>
            <a:off x="5226050" y="499534"/>
            <a:ext cx="3314700" cy="181588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1400" strike="noStrike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B</a:t>
            </a:r>
            <a:r>
              <a:rPr lang="zh-CN" altLang="en-US" sz="1400" strike="noStrike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回复思路：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1400" strike="noStrike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1.</a:t>
            </a:r>
            <a:r>
              <a:rPr lang="zh-CN" altLang="en-US" sz="1400" strike="noStrike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诚恳道歉。</a:t>
            </a:r>
            <a:endParaRPr lang="zh-CN" altLang="en-US" sz="1400" strike="noStrike" noProof="0">
              <a:ln>
                <a:noFill/>
              </a:ln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2.</a:t>
            </a: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让客户拍下照片，我们需要跟仓库确认。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3.</a:t>
            </a: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收到照片后建议给客户重发，如果客户实在不想要，那就退款，可以根据货损程度，尽量通过给予部分退款解决问题。</a:t>
            </a:r>
          </a:p>
        </p:txBody>
      </p:sp>
      <p:sp>
        <p:nvSpPr>
          <p:cNvPr id="34833" name="矩形 17"/>
          <p:cNvSpPr>
            <a:spLocks noChangeArrowheads="1"/>
          </p:cNvSpPr>
          <p:nvPr/>
        </p:nvSpPr>
        <p:spPr bwMode="auto">
          <a:xfrm>
            <a:off x="365125" y="2381251"/>
            <a:ext cx="2497138" cy="224676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A</a:t>
            </a: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回复思路：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1.</a:t>
            </a: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诚恳道歉。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2.</a:t>
            </a: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解释货物为什么延迟，比如海关严查，货物被退回一次然后重发等。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3.</a:t>
            </a: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货物目前的运输情况，预计何时到达。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4.</a:t>
            </a: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给予一定的补偿。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1400" strike="noStrike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5.</a:t>
            </a:r>
            <a:r>
              <a:rPr lang="zh-CN" altLang="en-US" sz="1400" strike="noStrike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有任何问题请联系我们。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 </a:t>
            </a:r>
          </a:p>
        </p:txBody>
      </p:sp>
      <p:sp>
        <p:nvSpPr>
          <p:cNvPr id="18448" name="文本框 3"/>
          <p:cNvSpPr txBox="1"/>
          <p:nvPr/>
        </p:nvSpPr>
        <p:spPr>
          <a:xfrm>
            <a:off x="103189" y="150285"/>
            <a:ext cx="3246437" cy="124187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邮件回复注意事项</a:t>
            </a:r>
            <a:endParaRPr lang="zh-CN" altLang="en-US" sz="373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矩形 17"/>
          <p:cNvSpPr>
            <a:spLocks noChangeArrowheads="1"/>
          </p:cNvSpPr>
          <p:nvPr/>
        </p:nvSpPr>
        <p:spPr bwMode="auto">
          <a:xfrm>
            <a:off x="687388" y="4510617"/>
            <a:ext cx="2497138" cy="203132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E</a:t>
            </a: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回复思路：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1.</a:t>
            </a: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感谢客户购买。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2.</a:t>
            </a: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如果货物没有发出，可以给予客户取消订单，如果货物已经发货，跟客户解释下货物在路上，目前没有办法取消。等到货后联系我们处理。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3.</a:t>
            </a: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有任何问题请联系我们。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74893272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文本框 3"/>
          <p:cNvSpPr txBox="1"/>
          <p:nvPr/>
        </p:nvSpPr>
        <p:spPr>
          <a:xfrm>
            <a:off x="334963" y="110067"/>
            <a:ext cx="3246437" cy="124187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邮件回复注意事项</a:t>
            </a:r>
            <a:endParaRPr lang="zh-CN" altLang="en-US" sz="373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458" name="文本框 30"/>
          <p:cNvSpPr txBox="1"/>
          <p:nvPr/>
        </p:nvSpPr>
        <p:spPr>
          <a:xfrm>
            <a:off x="417513" y="1270000"/>
            <a:ext cx="1370568" cy="985654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lstStyle/>
          <a:p>
            <a:r>
              <a:rPr lang="zh-CN" altLang="en-US" sz="2135" dirty="0">
                <a:latin typeface="微软雅黑" panose="020B0503020204020204" charset="-122"/>
                <a:ea typeface="微软雅黑" panose="020B0503020204020204" charset="-122"/>
              </a:rPr>
              <a:t>邮件范例：</a:t>
            </a:r>
          </a:p>
          <a:p>
            <a:endParaRPr lang="zh-CN" altLang="en-US" sz="2135" dirty="0"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135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4833" name="矩形 17"/>
          <p:cNvSpPr>
            <a:spLocks noChangeArrowheads="1"/>
          </p:cNvSpPr>
          <p:nvPr/>
        </p:nvSpPr>
        <p:spPr bwMode="auto">
          <a:xfrm>
            <a:off x="334963" y="2372785"/>
            <a:ext cx="2497138" cy="30670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 </a:t>
            </a:r>
          </a:p>
        </p:txBody>
      </p:sp>
      <p:sp>
        <p:nvSpPr>
          <p:cNvPr id="2" name="矩形 17"/>
          <p:cNvSpPr>
            <a:spLocks noChangeArrowheads="1"/>
          </p:cNvSpPr>
          <p:nvPr/>
        </p:nvSpPr>
        <p:spPr bwMode="auto">
          <a:xfrm>
            <a:off x="334963" y="1693334"/>
            <a:ext cx="6496050" cy="547842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有质量问题让客户提供照片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D</a:t>
            </a:r>
            <a:r>
              <a:rPr kumimoji="0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ear customer,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Sorry for the inconvenience.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We are sorry to hear about the unfortunate situation. Would you please take a picture of the item you received? We are going to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confirm with the Warehouse</a:t>
            </a:r>
            <a:r>
              <a:rPr kumimoji="0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. Hope you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could </a:t>
            </a:r>
            <a:r>
              <a:rPr kumimoji="0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understand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us</a:t>
            </a:r>
            <a:r>
              <a:rPr kumimoji="0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. Once we confirm it, a satisfactory solution will be offered to you. If you have any question, please do not hesitate to contact us.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sz="1400" strike="noStrike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Have a nice day.</a:t>
            </a:r>
            <a:endParaRPr kumimoji="0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sz="1400" strike="noStrike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Best regards</a:t>
            </a:r>
            <a:endParaRPr kumimoji="0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Customer service department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客户拍照片过来确认有质量问题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Dear customer,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We apologize for it.And We just want to confirm if you still want it.If you still want it ,we will resend a replacement to you.If you do not want it,we will refund you.Your earlier reply will be much appreciated.If you have any question, please do not hesitate to contact us.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Have a nice day.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Best regards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sz="1400" strike="noStrike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Customer service department</a:t>
            </a:r>
            <a:endParaRPr kumimoji="0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30477372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文本框 3"/>
          <p:cNvSpPr txBox="1"/>
          <p:nvPr/>
        </p:nvSpPr>
        <p:spPr>
          <a:xfrm>
            <a:off x="334963" y="110067"/>
            <a:ext cx="4532312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索评邮件干货分享</a:t>
            </a:r>
            <a:endParaRPr lang="zh-CN" altLang="en-US" sz="373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矩形 17"/>
          <p:cNvSpPr>
            <a:spLocks noChangeArrowheads="1"/>
          </p:cNvSpPr>
          <p:nvPr/>
        </p:nvSpPr>
        <p:spPr bwMode="auto">
          <a:xfrm>
            <a:off x="334963" y="996952"/>
            <a:ext cx="7596188" cy="61247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亚马逊索评邮件，其实就是在用户进行下单购买之后的邮件跟踪，给用户提供附加价值的操作，包括给用户提供产品购买信息，客服服务支持，产品相关的使用说明，或者其他的相关信息，总之能够帮助用户解决问题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要写好留评率较高的亚马逊索评邮件，可以从以下三个步骤入手：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1. 收到订单，发送第一份提醒邮件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这时发出的邮件有两个目的：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一是告知买家订单状况，表明他们的订单并没有被遗忘；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二是给买家提个醒，避免他们在过一阵还没收到货物时给你来个差评。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邮件模板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邮件主题：[Important] Your order has been confirmed!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邮件内容：Hi, [buyer name]. I'm just writing to let you know that Amazon has confirmed your new order: [Order ID]. I am personally following up on every order to make sure everything was delivered safe and smoothly! If you have any question, please be sure to write back, I will make sure to set things right. Our small team at Company works hard to ensure that you have a happy shopping here. Have a good day. Thank you very much for your support!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★需要注意的是，在邮件主题中加入[Important]一词，能够有效减少退信率，以及提高邮件的阅读率。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94460722"/>
      </p:ext>
    </p:extLst>
  </p:cSld>
  <p:clrMapOvr>
    <a:masterClrMapping/>
  </p:clrMapOvr>
  <p:transition spd="med" advClick="0" advTm="0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文本框 3"/>
          <p:cNvSpPr txBox="1"/>
          <p:nvPr/>
        </p:nvSpPr>
        <p:spPr>
          <a:xfrm>
            <a:off x="334963" y="110067"/>
            <a:ext cx="4532312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索评邮件干货分享</a:t>
            </a:r>
            <a:endParaRPr lang="zh-CN" altLang="en-US" sz="373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矩形 17"/>
          <p:cNvSpPr>
            <a:spLocks noChangeArrowheads="1"/>
          </p:cNvSpPr>
          <p:nvPr/>
        </p:nvSpPr>
        <p:spPr bwMode="auto">
          <a:xfrm>
            <a:off x="334963" y="996952"/>
            <a:ext cx="7596188" cy="569386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2. 发货后，发送跟进邮件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最好是发货后第一时间发送，让卖家能够实时了解货物的物流情况，有利于提高买家的购物体验。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这一次的邮件内容就要开始涉及到正题了。在这封邮件中，我们需要请消费者来留下评价，这是最重要的目的。</a:t>
            </a:r>
            <a:endParaRPr kumimoji="0" lang="en-US" altLang="en-US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邮件模板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邮件主题：[Important]Your order has been shipped!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邮件内容：Hi, [buyer name]. I'm writing to let you know that Amazon has shipped your new order: [order ID, order time]. Once your order arrives, please be sure to write back if there is any problem with the order or if you have any question. I will make sure that your problems are well solved, and that you receive the best customer service and are 100 percent Happy with your purchase. Thanks ，Have great day!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1400" b="1" strike="noStrike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3. 卖家确认收货后，发送索评邮件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1400" strike="noStrike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这将是索评三步走的最后一次索评邮件，它会呼应前两封邮件，让整个流程有始有终，进一步为消费者呈现一个负责，热情的卖家形象，同时完成我们的索评需求。</a:t>
            </a:r>
            <a:endParaRPr kumimoji="0" lang="zh-CN" altLang="en-US" sz="14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1400" strike="noStrike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最后这一封索评邮件，可以在卖家收到货后的1-3天内发送，既给买家一定的时间体验产品，又可以趁着买家享受新产品的那份热情去索评，成功率更高。</a:t>
            </a:r>
            <a:endParaRPr kumimoji="0" lang="zh-CN" altLang="en-US" sz="14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9796095"/>
      </p:ext>
    </p:extLst>
  </p:cSld>
  <p:clrMapOvr>
    <a:masterClrMapping/>
  </p:clrMapOvr>
  <p:transition spd="med" advClick="0" advTm="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文本框 3"/>
          <p:cNvSpPr txBox="1"/>
          <p:nvPr/>
        </p:nvSpPr>
        <p:spPr>
          <a:xfrm>
            <a:off x="334963" y="110067"/>
            <a:ext cx="4532312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索评邮件干货分享</a:t>
            </a:r>
            <a:endParaRPr lang="zh-CN" altLang="en-US" sz="373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矩形 17"/>
          <p:cNvSpPr>
            <a:spLocks noChangeArrowheads="1"/>
          </p:cNvSpPr>
          <p:nvPr/>
        </p:nvSpPr>
        <p:spPr bwMode="auto">
          <a:xfrm>
            <a:off x="334963" y="905934"/>
            <a:ext cx="7596188" cy="39703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邮件模板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邮件主题：[Important]Thank you for your [product-name] purchase!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My name is X and I am the owner of [Your Amazon Store Name]. I want to personally thank you for being one of our customers!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I noticed that your order was delivered recently. Product Ordered: X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Your order: https://www.amazon.com/gp/your-account/------------------------------s]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I hope that you've had a chance to try the product. I want to make sure that you are 100% happy. If you have any issues, please reply to this email so I can make it right! (In fact, I love to hear from people who are enjoying my products, so I'd like to hear from you even if everything has gone smoothly!)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If you are not satisfied with the product, please give us a chance to make it right! Respond to this email, and I will do whatever it takes to make you happy.</a:t>
            </a:r>
          </a:p>
        </p:txBody>
      </p:sp>
    </p:spTree>
    <p:extLst>
      <p:ext uri="{BB962C8B-B14F-4D97-AF65-F5344CB8AC3E}">
        <p14:creationId xmlns:p14="http://schemas.microsoft.com/office/powerpoint/2010/main" val="4276993022"/>
      </p:ext>
    </p:extLst>
  </p:cSld>
  <p:clrMapOvr>
    <a:masterClrMapping/>
  </p:clrMapOvr>
  <p:transition spd="med" advClick="0" advTm="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文本框 3"/>
          <p:cNvSpPr txBox="1"/>
          <p:nvPr/>
        </p:nvSpPr>
        <p:spPr>
          <a:xfrm>
            <a:off x="334963" y="110067"/>
            <a:ext cx="4532312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索评邮件干货分享</a:t>
            </a:r>
            <a:endParaRPr lang="zh-CN" altLang="en-US" sz="373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矩形 17"/>
          <p:cNvSpPr>
            <a:spLocks noChangeArrowheads="1"/>
          </p:cNvSpPr>
          <p:nvPr/>
        </p:nvSpPr>
        <p:spPr bwMode="auto">
          <a:xfrm>
            <a:off x="334963" y="905933"/>
            <a:ext cx="7596188" cy="3538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We'd be honored to get your honest </a:t>
            </a:r>
            <a:r>
              <a:rPr kumimoji="0" lang="en-US" altLang="zh-CN" sz="14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comment</a:t>
            </a:r>
            <a:r>
              <a:rPr kumimoji="0" lang="zh-CN" altLang="en-US" sz="14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 of the product!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https://www.amazon.com/review/review-your-purchases#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Thank you again for ordering from [Your Amazon Store Name]. We truly appreciate your business. We LOVE our customers and we will always be here if you need us.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Wishing you the best！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[Your Name], Owner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[Your Amazon Store Name]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Changing the world...one dime at a time. [replace with your own slogan]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4755537"/>
      </p:ext>
    </p:extLst>
  </p:cSld>
  <p:clrMapOvr>
    <a:masterClrMapping/>
  </p:clrMapOvr>
  <p:transition spd="med" advClick="0" advTm="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文本框 3"/>
          <p:cNvSpPr txBox="1"/>
          <p:nvPr/>
        </p:nvSpPr>
        <p:spPr>
          <a:xfrm>
            <a:off x="334963" y="110067"/>
            <a:ext cx="4532312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索评邮件干货分享</a:t>
            </a:r>
            <a:endParaRPr lang="zh-CN" altLang="en-US" sz="373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4578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288" y="1286934"/>
            <a:ext cx="7650162" cy="53382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417513" y="891117"/>
            <a:ext cx="1096454" cy="32855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索评实例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34502756"/>
      </p:ext>
    </p:extLst>
  </p:cSld>
  <p:clrMapOvr>
    <a:masterClrMapping/>
  </p:clrMapOvr>
  <p:transition spd="med" advClick="0" advTm="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文本框 3"/>
          <p:cNvSpPr txBox="1"/>
          <p:nvPr/>
        </p:nvSpPr>
        <p:spPr>
          <a:xfrm>
            <a:off x="334963" y="110067"/>
            <a:ext cx="4532312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索评邮件干货分享</a:t>
            </a:r>
            <a:endParaRPr lang="zh-CN" altLang="en-US" sz="373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5602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25" y="1943100"/>
            <a:ext cx="7561263" cy="4229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334963" y="1109133"/>
            <a:ext cx="1096454" cy="32855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索评实例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5878721"/>
      </p:ext>
    </p:extLst>
  </p:cSld>
  <p:clrMapOvr>
    <a:masterClrMapping/>
  </p:clrMapOvr>
  <p:transition spd="med" advClick="0" advTm="0">
    <p:fade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1343</Words>
  <Application>Microsoft Office PowerPoint</Application>
  <PresentationFormat>全屏显示(4:3)</PresentationFormat>
  <Paragraphs>142</Paragraphs>
  <Slides>12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Office 主题​​</vt:lpstr>
      <vt:lpstr>项目二 任务14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项目二 任务14</dc:title>
  <dc:creator>lenovo</dc:creator>
  <cp:lastModifiedBy>lenovo</cp:lastModifiedBy>
  <cp:revision>1</cp:revision>
  <dcterms:created xsi:type="dcterms:W3CDTF">2018-08-25T17:53:04Z</dcterms:created>
  <dcterms:modified xsi:type="dcterms:W3CDTF">2018-08-25T17:53:29Z</dcterms:modified>
</cp:coreProperties>
</file>