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45" y="-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D7E04A-58A2-4BEB-BC33-5881299BBBF4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26816C-78F6-4B81-9911-DE7B97F398C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32910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DC304-3321-49A3-9423-2FF0B41CF6AA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52EF8-EDE8-4D1B-8219-CD77D69467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11944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DC304-3321-49A3-9423-2FF0B41CF6AA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52EF8-EDE8-4D1B-8219-CD77D69467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86963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DC304-3321-49A3-9423-2FF0B41CF6AA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52EF8-EDE8-4D1B-8219-CD77D69467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202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DC304-3321-49A3-9423-2FF0B41CF6AA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52EF8-EDE8-4D1B-8219-CD77D69467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65440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DC304-3321-49A3-9423-2FF0B41CF6AA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52EF8-EDE8-4D1B-8219-CD77D69467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4244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DC304-3321-49A3-9423-2FF0B41CF6AA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52EF8-EDE8-4D1B-8219-CD77D69467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79558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DC304-3321-49A3-9423-2FF0B41CF6AA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52EF8-EDE8-4D1B-8219-CD77D69467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51788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DC304-3321-49A3-9423-2FF0B41CF6AA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52EF8-EDE8-4D1B-8219-CD77D69467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11034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DC304-3321-49A3-9423-2FF0B41CF6AA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52EF8-EDE8-4D1B-8219-CD77D69467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334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DC304-3321-49A3-9423-2FF0B41CF6AA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52EF8-EDE8-4D1B-8219-CD77D69467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97654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DC304-3321-49A3-9423-2FF0B41CF6AA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52EF8-EDE8-4D1B-8219-CD77D69467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96715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CDC304-3321-49A3-9423-2FF0B41CF6AA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952EF8-EDE8-4D1B-8219-CD77D69467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8329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项目二 任务</a:t>
            </a:r>
            <a:r>
              <a:rPr lang="en-US" altLang="zh-CN" dirty="0" smtClean="0"/>
              <a:t>9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dirty="0" smtClean="0"/>
              <a:t>跟卖与自建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623862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文本框 1"/>
          <p:cNvSpPr txBox="1"/>
          <p:nvPr/>
        </p:nvSpPr>
        <p:spPr>
          <a:xfrm>
            <a:off x="331788" y="232834"/>
            <a:ext cx="2176878" cy="492443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3200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跟卖VS自建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492125" y="819151"/>
            <a:ext cx="9334287" cy="6242671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marR="0" defTabSz="914400">
              <a:lnSpc>
                <a:spcPct val="12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altLang="zh-CN" sz="2135" b="1" kern="1200" cap="none" spc="0" normalizeH="0" baseline="0" noProof="1">
                <a:solidFill>
                  <a:srgbClr val="00B050"/>
                </a:solidFill>
                <a:latin typeface="华文中宋" charset="-122"/>
                <a:ea typeface="华文中宋" charset="-122"/>
                <a:cs typeface="华文中宋" charset="-122"/>
                <a:sym typeface="黑体" panose="02010609060101010101" charset="-122"/>
              </a:rPr>
              <a:t>定义：</a:t>
            </a:r>
            <a:endParaRPr kumimoji="0" sz="2135" b="1" kern="1200" cap="none" spc="0" normalizeH="0" baseline="0" noProof="1">
              <a:latin typeface="华文中宋" charset="-122"/>
              <a:ea typeface="华文中宋" charset="-122"/>
              <a:cs typeface="华文中宋" charset="-122"/>
              <a:sym typeface="黑体" panose="02010609060101010101" charset="-122"/>
            </a:endParaRPr>
          </a:p>
          <a:p>
            <a:pPr marR="0" defTabSz="914400">
              <a:lnSpc>
                <a:spcPct val="12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sz="2135" kern="1200" cap="none" spc="0" normalizeH="0" baseline="0" noProof="1">
                <a:latin typeface="华文中宋" charset="-122"/>
                <a:ea typeface="华文中宋" charset="-122"/>
                <a:cs typeface="华文中宋" charset="-122"/>
                <a:sym typeface="黑体" panose="02010609060101010101" charset="-122"/>
              </a:rPr>
              <a:t>跟卖：不用自己编辑</a:t>
            </a:r>
            <a:r>
              <a:rPr kumimoji="0" sz="2135" kern="1200" cap="none" spc="0" normalizeH="0" baseline="0" noProof="1">
                <a:latin typeface="华文中宋" charset="-122"/>
                <a:ea typeface="华文中宋" charset="-122"/>
                <a:cs typeface="华文中宋" charset="-122"/>
                <a:sym typeface="+mn-ea"/>
              </a:rPr>
              <a:t>listing</a:t>
            </a:r>
            <a:r>
              <a:rPr kumimoji="0" sz="2135" kern="1200" cap="none" spc="0" normalizeH="0" baseline="0" noProof="1">
                <a:latin typeface="华文中宋" charset="-122"/>
                <a:ea typeface="华文中宋" charset="-122"/>
                <a:cs typeface="华文中宋" charset="-122"/>
                <a:sym typeface="黑体" panose="02010609060101010101" charset="-122"/>
              </a:rPr>
              <a:t>，附着在别人</a:t>
            </a:r>
            <a:r>
              <a:rPr kumimoji="0" sz="2135" kern="1200" cap="none" spc="0" normalizeH="0" baseline="0" noProof="1">
                <a:latin typeface="华文中宋" charset="-122"/>
                <a:ea typeface="华文中宋" charset="-122"/>
                <a:cs typeface="华文中宋" charset="-122"/>
                <a:sym typeface="+mn-ea"/>
              </a:rPr>
              <a:t>listing</a:t>
            </a:r>
            <a:r>
              <a:rPr kumimoji="0" sz="2135" kern="1200" cap="none" spc="0" normalizeH="0" baseline="0" noProof="1">
                <a:latin typeface="华文中宋" charset="-122"/>
                <a:ea typeface="华文中宋" charset="-122"/>
                <a:cs typeface="华文中宋" charset="-122"/>
                <a:sym typeface="黑体" panose="02010609060101010101" charset="-122"/>
              </a:rPr>
              <a:t>上面。</a:t>
            </a:r>
          </a:p>
          <a:p>
            <a:pPr marR="0" defTabSz="914400">
              <a:lnSpc>
                <a:spcPct val="12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sz="2135" kern="1200" cap="none" spc="0" normalizeH="0" baseline="0" noProof="1">
                <a:latin typeface="华文中宋" charset="-122"/>
                <a:ea typeface="华文中宋" charset="-122"/>
                <a:cs typeface="华文中宋" charset="-122"/>
                <a:sym typeface="+mn-ea"/>
              </a:rPr>
              <a:t>自建：listing的整个编辑创建</a:t>
            </a:r>
            <a:r>
              <a:rPr kumimoji="0" lang="zh-CN" sz="2135" kern="1200" cap="none" spc="0" normalizeH="0" baseline="0" noProof="1">
                <a:latin typeface="华文中宋" charset="-122"/>
                <a:ea typeface="华文中宋" charset="-122"/>
                <a:cs typeface="华文中宋" charset="-122"/>
                <a:sym typeface="+mn-ea"/>
              </a:rPr>
              <a:t>都是自己操作</a:t>
            </a:r>
            <a:r>
              <a:rPr kumimoji="0" sz="2135" kern="1200" cap="none" spc="0" normalizeH="0" baseline="0" noProof="1">
                <a:latin typeface="华文中宋" charset="-122"/>
                <a:ea typeface="华文中宋" charset="-122"/>
                <a:cs typeface="华文中宋" charset="-122"/>
                <a:sym typeface="+mn-ea"/>
              </a:rPr>
              <a:t>。</a:t>
            </a:r>
            <a:endParaRPr kumimoji="0" sz="2135" kern="1200" cap="none" spc="0" normalizeH="0" baseline="0" noProof="1">
              <a:latin typeface="华文中宋" charset="-122"/>
              <a:ea typeface="华文中宋" charset="-122"/>
              <a:cs typeface="华文中宋" charset="-122"/>
            </a:endParaRPr>
          </a:p>
          <a:p>
            <a:pPr marR="0" defTabSz="914400">
              <a:lnSpc>
                <a:spcPct val="120000"/>
              </a:lnSpc>
              <a:buClrTx/>
              <a:buSzTx/>
              <a:buFont typeface="Arial" panose="020B0604020202020204" pitchFamily="34" charset="0"/>
              <a:buNone/>
              <a:defRPr/>
            </a:pPr>
            <a:endParaRPr kumimoji="0" sz="2135" b="1" kern="1200" cap="none" spc="0" normalizeH="0" baseline="0" noProof="1">
              <a:latin typeface="华文中宋" charset="-122"/>
              <a:ea typeface="华文中宋" charset="-122"/>
              <a:cs typeface="华文中宋" charset="-122"/>
            </a:endParaRPr>
          </a:p>
          <a:p>
            <a:pPr marR="0" defTabSz="914400">
              <a:lnSpc>
                <a:spcPct val="12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altLang="zh-CN" sz="2135" b="1" kern="1200" cap="none" spc="0" normalizeH="0" baseline="0" noProof="1">
                <a:solidFill>
                  <a:srgbClr val="00B050"/>
                </a:solidFill>
                <a:latin typeface="华文中宋" charset="-122"/>
                <a:ea typeface="华文中宋" charset="-122"/>
                <a:cs typeface="华文中宋" charset="-122"/>
                <a:sym typeface="+mn-ea"/>
              </a:rPr>
              <a:t>编辑权：</a:t>
            </a:r>
            <a:endParaRPr kumimoji="0" altLang="zh-CN" sz="2135" b="1" kern="1200" cap="none" spc="0" normalizeH="0" baseline="0" noProof="1">
              <a:solidFill>
                <a:srgbClr val="00B050"/>
              </a:solidFill>
              <a:latin typeface="华文中宋" charset="-122"/>
              <a:ea typeface="华文中宋" charset="-122"/>
              <a:cs typeface="华文中宋" charset="-122"/>
            </a:endParaRPr>
          </a:p>
          <a:p>
            <a:pPr marR="0" defTabSz="914400">
              <a:lnSpc>
                <a:spcPct val="12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sz="2135" kern="1200" cap="none" spc="0" normalizeH="0" baseline="0" noProof="1">
                <a:latin typeface="华文中宋" charset="-122"/>
                <a:ea typeface="华文中宋" charset="-122"/>
                <a:cs typeface="华文中宋" charset="-122"/>
                <a:sym typeface="黑体" panose="02010609060101010101" charset="-122"/>
              </a:rPr>
              <a:t>跟卖：</a:t>
            </a:r>
            <a:r>
              <a:rPr kumimoji="0" sz="2135" kern="1200" cap="none" spc="0" normalizeH="0" baseline="0" noProof="1">
                <a:latin typeface="华文中宋" charset="-122"/>
                <a:ea typeface="华文中宋" charset="-122"/>
                <a:cs typeface="华文中宋" charset="-122"/>
                <a:sym typeface="+mn-ea"/>
              </a:rPr>
              <a:t>跟卖的listing一般是没有编辑权的</a:t>
            </a:r>
            <a:r>
              <a:rPr kumimoji="0" lang="ja-JP" sz="2135" kern="1200" cap="none" spc="0" normalizeH="0" baseline="0" noProof="1">
                <a:latin typeface="华文中宋" charset="-122"/>
                <a:ea typeface="华文中宋" charset="-122"/>
                <a:cs typeface="华文中宋" charset="-122"/>
                <a:sym typeface="+mn-ea"/>
              </a:rPr>
              <a:t>。</a:t>
            </a:r>
            <a:r>
              <a:rPr kumimoji="0" lang="zh-CN" sz="2135" kern="1200" cap="none" spc="0" normalizeH="0" baseline="0" noProof="1">
                <a:latin typeface="华文中宋" charset="-122"/>
                <a:ea typeface="华文中宋" charset="-122"/>
                <a:cs typeface="华文中宋" charset="-122"/>
                <a:sym typeface="+mn-ea"/>
              </a:rPr>
              <a:t>（什么情况下跟卖有编辑权？）</a:t>
            </a:r>
            <a:endParaRPr kumimoji="0" sz="2135" kern="1200" cap="none" spc="0" normalizeH="0" baseline="0" noProof="1">
              <a:latin typeface="华文中宋" charset="-122"/>
              <a:ea typeface="华文中宋" charset="-122"/>
              <a:cs typeface="华文中宋" charset="-122"/>
            </a:endParaRPr>
          </a:p>
          <a:p>
            <a:pPr marR="0" defTabSz="914400">
              <a:lnSpc>
                <a:spcPct val="12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sz="2135" kern="1200" cap="none" spc="0" normalizeH="0" baseline="0" noProof="1">
                <a:latin typeface="华文中宋" charset="-122"/>
                <a:ea typeface="华文中宋" charset="-122"/>
                <a:cs typeface="华文中宋" charset="-122"/>
                <a:sym typeface="+mn-ea"/>
              </a:rPr>
              <a:t>自建：自建的listing</a:t>
            </a:r>
            <a:r>
              <a:rPr kumimoji="0" lang="zh-CN" sz="2135" kern="1200" cap="none" spc="0" normalizeH="0" baseline="0" noProof="1">
                <a:latin typeface="华文中宋" charset="-122"/>
                <a:ea typeface="华文中宋" charset="-122"/>
                <a:cs typeface="华文中宋" charset="-122"/>
                <a:sym typeface="+mn-ea"/>
              </a:rPr>
              <a:t>一般</a:t>
            </a:r>
            <a:r>
              <a:rPr kumimoji="0" sz="2135" kern="1200" cap="none" spc="0" normalizeH="0" baseline="0" noProof="1">
                <a:latin typeface="华文中宋" charset="-122"/>
                <a:ea typeface="华文中宋" charset="-122"/>
                <a:cs typeface="华文中宋" charset="-122"/>
                <a:sym typeface="+mn-ea"/>
              </a:rPr>
              <a:t>是有编辑权的。</a:t>
            </a:r>
            <a:endParaRPr kumimoji="0" sz="2135" kern="1200" cap="none" spc="0" normalizeH="0" baseline="0" noProof="1">
              <a:latin typeface="华文中宋" charset="-122"/>
              <a:ea typeface="华文中宋" charset="-122"/>
              <a:cs typeface="华文中宋" charset="-122"/>
            </a:endParaRPr>
          </a:p>
          <a:p>
            <a:pPr marR="0" defTabSz="914400">
              <a:lnSpc>
                <a:spcPct val="120000"/>
              </a:lnSpc>
              <a:buClrTx/>
              <a:buSzTx/>
              <a:buFont typeface="Arial" panose="020B0604020202020204" pitchFamily="34" charset="0"/>
              <a:buNone/>
              <a:defRPr/>
            </a:pPr>
            <a:endParaRPr kumimoji="0" sz="2135" kern="1200" cap="none" spc="0" normalizeH="0" baseline="0" noProof="1">
              <a:latin typeface="华文中宋" charset="-122"/>
              <a:ea typeface="华文中宋" charset="-122"/>
              <a:cs typeface="华文中宋" charset="-122"/>
            </a:endParaRPr>
          </a:p>
          <a:p>
            <a:pPr marR="0" defTabSz="914400">
              <a:lnSpc>
                <a:spcPct val="12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altLang="zh-CN" sz="2135" b="1" kern="1200" cap="none" spc="0" normalizeH="0" baseline="0" noProof="1">
                <a:solidFill>
                  <a:srgbClr val="00B050"/>
                </a:solidFill>
                <a:latin typeface="华文中宋" charset="-122"/>
                <a:ea typeface="华文中宋" charset="-122"/>
                <a:cs typeface="华文中宋" charset="-122"/>
                <a:sym typeface="+mn-ea"/>
              </a:rPr>
              <a:t>listing删除后的状态：</a:t>
            </a:r>
            <a:endParaRPr kumimoji="0" altLang="zh-CN" sz="2135" b="1" kern="1200" cap="none" spc="0" normalizeH="0" baseline="0" noProof="1">
              <a:solidFill>
                <a:srgbClr val="00B050"/>
              </a:solidFill>
              <a:latin typeface="华文中宋" charset="-122"/>
              <a:ea typeface="华文中宋" charset="-122"/>
              <a:cs typeface="华文中宋" charset="-122"/>
            </a:endParaRPr>
          </a:p>
          <a:p>
            <a:pPr marR="0" defTabSz="914400">
              <a:lnSpc>
                <a:spcPct val="12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sz="2135" kern="1200" cap="none" spc="0" normalizeH="0" baseline="0" noProof="1">
                <a:latin typeface="华文中宋" charset="-122"/>
                <a:ea typeface="华文中宋" charset="-122"/>
                <a:cs typeface="华文中宋" charset="-122"/>
                <a:sym typeface="黑体" panose="02010609060101010101" charset="-122"/>
              </a:rPr>
              <a:t>跟卖：</a:t>
            </a:r>
            <a:r>
              <a:rPr kumimoji="0" sz="2135" kern="1200" cap="none" spc="0" normalizeH="0" baseline="0" noProof="1">
                <a:latin typeface="华文中宋" charset="-122"/>
                <a:ea typeface="华文中宋" charset="-122"/>
                <a:cs typeface="华文中宋" charset="-122"/>
                <a:sym typeface="+mn-ea"/>
              </a:rPr>
              <a:t>跟卖的listing在店铺上删除之后，listing在亚马逊前台还是存在的。</a:t>
            </a:r>
            <a:endParaRPr kumimoji="0" sz="2135" kern="1200" cap="none" spc="0" normalizeH="0" baseline="0" noProof="1">
              <a:latin typeface="华文中宋" charset="-122"/>
              <a:ea typeface="华文中宋" charset="-122"/>
              <a:cs typeface="华文中宋" charset="-122"/>
            </a:endParaRPr>
          </a:p>
          <a:p>
            <a:pPr marR="0" defTabSz="914400">
              <a:lnSpc>
                <a:spcPct val="12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sz="2135" kern="1200" cap="none" spc="0" normalizeH="0" baseline="0" noProof="1">
                <a:latin typeface="华文中宋" charset="-122"/>
                <a:ea typeface="华文中宋" charset="-122"/>
                <a:cs typeface="华文中宋" charset="-122"/>
                <a:sym typeface="+mn-ea"/>
              </a:rPr>
              <a:t>自建：自建的listing删除之后在亚马逊</a:t>
            </a:r>
            <a:r>
              <a:rPr kumimoji="0" sz="2135" kern="1200" cap="none" spc="0" normalizeH="0" baseline="0" noProof="1">
                <a:solidFill>
                  <a:srgbClr val="FF0000"/>
                </a:solidFill>
                <a:latin typeface="华文中宋" charset="-122"/>
                <a:ea typeface="华文中宋" charset="-122"/>
                <a:cs typeface="华文中宋" charset="-122"/>
                <a:sym typeface="+mn-ea"/>
              </a:rPr>
              <a:t>前台</a:t>
            </a:r>
            <a:r>
              <a:rPr kumimoji="0" sz="2135" kern="1200" cap="none" spc="0" normalizeH="0" baseline="0" noProof="1">
                <a:latin typeface="华文中宋" charset="-122"/>
                <a:ea typeface="华文中宋" charset="-122"/>
                <a:cs typeface="华文中宋" charset="-122"/>
                <a:sym typeface="+mn-ea"/>
              </a:rPr>
              <a:t>就消失了。（拥有编辑权的情况）</a:t>
            </a:r>
            <a:endParaRPr kumimoji="0" sz="2135" kern="1200" cap="none" spc="0" normalizeH="0" baseline="0" noProof="1">
              <a:latin typeface="华文中宋" charset="-122"/>
              <a:ea typeface="华文中宋" charset="-122"/>
              <a:cs typeface="华文中宋" charset="-122"/>
            </a:endParaRPr>
          </a:p>
          <a:p>
            <a:pPr marR="0" defTabSz="914400">
              <a:lnSpc>
                <a:spcPct val="12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sz="2135" kern="1200" cap="none" spc="0" normalizeH="0" baseline="0" noProof="1">
                <a:latin typeface="华文中宋" charset="-122"/>
                <a:ea typeface="华文中宋" charset="-122"/>
                <a:cs typeface="华文中宋" charset="-122"/>
              </a:rPr>
              <a:t>但是在亚马逊系统还是存在的。用</a:t>
            </a:r>
            <a:r>
              <a:rPr kumimoji="0" lang="en-US" altLang="zh-CN" sz="2135" kern="1200" cap="none" spc="0" normalizeH="0" baseline="0" noProof="1">
                <a:latin typeface="华文中宋" charset="-122"/>
                <a:ea typeface="华文中宋" charset="-122"/>
                <a:cs typeface="华文中宋" charset="-122"/>
              </a:rPr>
              <a:t>dp/asin</a:t>
            </a:r>
            <a:r>
              <a:rPr kumimoji="0" lang="zh-CN" altLang="en-US" sz="2135" kern="1200" cap="none" spc="0" normalizeH="0" baseline="0" noProof="1">
                <a:latin typeface="华文中宋" charset="-122"/>
                <a:ea typeface="华文中宋" charset="-122"/>
                <a:cs typeface="华文中宋" charset="-122"/>
              </a:rPr>
              <a:t>去搜还可以搜到。</a:t>
            </a:r>
            <a:endParaRPr kumimoji="0" sz="2135" kern="1200" cap="none" spc="0" normalizeH="0" baseline="0" noProof="1">
              <a:latin typeface="华文中宋" charset="-122"/>
              <a:ea typeface="华文中宋" charset="-122"/>
              <a:cs typeface="华文中宋" charset="-122"/>
            </a:endParaRPr>
          </a:p>
          <a:p>
            <a:pPr marR="0" defTabSz="914400">
              <a:lnSpc>
                <a:spcPct val="12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altLang="zh-CN" sz="2135" b="1" kern="1200" cap="none" spc="0" normalizeH="0" baseline="0" noProof="1">
                <a:solidFill>
                  <a:srgbClr val="00B050"/>
                </a:solidFill>
                <a:latin typeface="华文中宋" charset="-122"/>
                <a:ea typeface="华文中宋" charset="-122"/>
                <a:cs typeface="华文中宋" charset="-122"/>
                <a:sym typeface="+mn-ea"/>
              </a:rPr>
              <a:t>上架方式不同：</a:t>
            </a:r>
            <a:endParaRPr kumimoji="0" altLang="zh-CN" sz="2135" b="1" kern="1200" cap="none" spc="0" normalizeH="0" baseline="0" noProof="1">
              <a:solidFill>
                <a:srgbClr val="00B050"/>
              </a:solidFill>
              <a:latin typeface="华文中宋" charset="-122"/>
              <a:ea typeface="华文中宋" charset="-122"/>
              <a:cs typeface="华文中宋" charset="-122"/>
            </a:endParaRPr>
          </a:p>
          <a:p>
            <a:pPr marR="0" defTabSz="914400">
              <a:lnSpc>
                <a:spcPct val="12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sz="2135" kern="1200" cap="none" spc="0" normalizeH="0" baseline="0" noProof="1">
                <a:latin typeface="华文中宋" charset="-122"/>
                <a:ea typeface="华文中宋" charset="-122"/>
                <a:cs typeface="华文中宋" charset="-122"/>
                <a:sym typeface="黑体" panose="02010609060101010101" charset="-122"/>
              </a:rPr>
              <a:t>跟卖：</a:t>
            </a:r>
            <a:r>
              <a:rPr kumimoji="0" sz="2135" kern="1200" cap="none" spc="0" normalizeH="0" baseline="0" noProof="1">
                <a:latin typeface="华文中宋" charset="-122"/>
                <a:ea typeface="华文中宋" charset="-122"/>
                <a:cs typeface="华文中宋" charset="-122"/>
                <a:sym typeface="+mn-ea"/>
              </a:rPr>
              <a:t>跟卖listing是跟卖已经存在的asin，只需要填写价格和库存等必要信息</a:t>
            </a:r>
            <a:endParaRPr kumimoji="0" sz="2135" kern="1200" cap="none" spc="0" normalizeH="0" baseline="0" noProof="1">
              <a:latin typeface="华文中宋" charset="-122"/>
              <a:ea typeface="华文中宋" charset="-122"/>
              <a:cs typeface="华文中宋" charset="-122"/>
            </a:endParaRPr>
          </a:p>
          <a:p>
            <a:pPr marR="0" defTabSz="914400">
              <a:lnSpc>
                <a:spcPct val="12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sz="2135" kern="1200" cap="none" spc="0" normalizeH="0" baseline="0" noProof="1">
                <a:latin typeface="华文中宋" charset="-122"/>
                <a:ea typeface="华文中宋" charset="-122"/>
                <a:cs typeface="华文中宋" charset="-122"/>
                <a:sym typeface="+mn-ea"/>
              </a:rPr>
              <a:t>自建：自建listing是填写亚马逊规定的所有信息来创建新的aisn</a:t>
            </a:r>
            <a:endParaRPr kumimoji="0" sz="2135" kern="1200" cap="none" spc="0" normalizeH="0" baseline="0" noProof="1">
              <a:latin typeface="华文中宋" charset="-122"/>
              <a:ea typeface="华文中宋" charset="-122"/>
              <a:cs typeface="华文中宋" charset="-122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135" b="1" kern="1200" cap="none" spc="0" normalizeH="0" baseline="0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406293"/>
      </p:ext>
    </p:extLst>
  </p:cSld>
  <p:clrMapOvr>
    <a:masterClrMapping/>
  </p:clrMapOvr>
  <p:transition spd="med" advClick="0" advTm="0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5" y="596900"/>
            <a:ext cx="8885238" cy="6121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296863" y="143933"/>
            <a:ext cx="5154613" cy="328930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135" b="1" kern="1200" cap="none" spc="0" normalizeH="0" baseline="0" noProof="1" smtClean="0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B01FZ5BW4C</a:t>
            </a:r>
          </a:p>
        </p:txBody>
      </p:sp>
    </p:spTree>
    <p:extLst>
      <p:ext uri="{BB962C8B-B14F-4D97-AF65-F5344CB8AC3E}">
        <p14:creationId xmlns:p14="http://schemas.microsoft.com/office/powerpoint/2010/main" val="43970404"/>
      </p:ext>
    </p:extLst>
  </p:cSld>
  <p:clrMapOvr>
    <a:masterClrMapping/>
  </p:clrMapOvr>
  <p:transition spd="med" advClick="0" advTm="0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文本框 1"/>
          <p:cNvSpPr txBox="1"/>
          <p:nvPr/>
        </p:nvSpPr>
        <p:spPr>
          <a:xfrm>
            <a:off x="334963" y="313268"/>
            <a:ext cx="3282950" cy="492443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3200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跟卖的风险和优势</a:t>
            </a:r>
          </a:p>
        </p:txBody>
      </p:sp>
      <p:sp>
        <p:nvSpPr>
          <p:cNvPr id="61443" name="文本框 2"/>
          <p:cNvSpPr txBox="1"/>
          <p:nvPr/>
        </p:nvSpPr>
        <p:spPr>
          <a:xfrm>
            <a:off x="334963" y="1007533"/>
            <a:ext cx="8077200" cy="2299860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>
            <a:spAutoFit/>
          </a:bodyPr>
          <a:lstStyle/>
          <a:p>
            <a:r>
              <a:rPr lang="zh-CN" altLang="en-US" sz="21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跟卖的风险：</a:t>
            </a:r>
          </a:p>
          <a:p>
            <a:endParaRPr lang="zh-CN" altLang="en-US" sz="2135" b="1" dirty="0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2135" dirty="0">
                <a:latin typeface="微软雅黑" panose="020B0503020204020204" charset="-122"/>
                <a:ea typeface="微软雅黑" panose="020B0503020204020204" charset="-122"/>
              </a:rPr>
              <a:t>1、可能会被有授权或者品牌商投诉，导致亚马逊删掉你的</a:t>
            </a:r>
            <a:r>
              <a:rPr lang="en-US" altLang="zh-CN" sz="2135" dirty="0">
                <a:latin typeface="微软雅黑" panose="020B0503020204020204" charset="-122"/>
                <a:ea typeface="微软雅黑" panose="020B0503020204020204" charset="-122"/>
              </a:rPr>
              <a:t>listing</a:t>
            </a:r>
            <a:r>
              <a:rPr lang="zh-CN" altLang="en-US" sz="2135" dirty="0">
                <a:latin typeface="微软雅黑" panose="020B0503020204020204" charset="-122"/>
                <a:ea typeface="微软雅黑" panose="020B0503020204020204" charset="-122"/>
              </a:rPr>
              <a:t>或者关闭你的账户。</a:t>
            </a:r>
          </a:p>
          <a:p>
            <a:r>
              <a:rPr lang="zh-CN" altLang="en-US" sz="2135" dirty="0">
                <a:latin typeface="微软雅黑" panose="020B0503020204020204" charset="-122"/>
                <a:ea typeface="微软雅黑" panose="020B0503020204020204" charset="-122"/>
              </a:rPr>
              <a:t>2、页面更改，导致产品跟页面描述不符，引起客户投诉。</a:t>
            </a:r>
          </a:p>
          <a:p>
            <a:r>
              <a:rPr lang="zh-CN" altLang="en-US" sz="2135" dirty="0">
                <a:latin typeface="微软雅黑" panose="020B0503020204020204" charset="-122"/>
                <a:ea typeface="微软雅黑" panose="020B0503020204020204" charset="-122"/>
              </a:rPr>
              <a:t>3、恶意竟争。</a:t>
            </a:r>
          </a:p>
          <a:p>
            <a:endParaRPr lang="zh-CN" altLang="en-US" sz="2135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82575" y="2937933"/>
            <a:ext cx="7361238" cy="328551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135" b="1" kern="1200" cap="none" spc="0" normalizeH="0" baseline="0" noProof="1" smtClean="0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 </a:t>
            </a:r>
            <a:r>
              <a:rPr kumimoji="0" lang="zh-CN" altLang="en-US" sz="2135" b="1" kern="1200" cap="none" spc="0" normalizeH="0" baseline="0" noProof="1" smtClean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跟卖的优势：</a:t>
            </a:r>
            <a:endParaRPr kumimoji="0" lang="zh-CN" altLang="en-US" sz="2135" b="1" kern="1200" cap="none" spc="0" normalizeH="0" baseline="0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135" b="1" kern="1200" cap="none" spc="0" normalizeH="0" baseline="0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135" kern="1200" cap="none" spc="0" normalizeH="0" baseline="0" noProof="1" smtClean="0">
                <a:latin typeface="微软雅黑" panose="020B0503020204020204" charset="-122"/>
                <a:ea typeface="微软雅黑" panose="020B0503020204020204" charset="-122"/>
                <a:cs typeface="+mn-cs"/>
              </a:rPr>
              <a:t>1、对于刚开的店铺，或者一直没有什么流量和单量的店铺就必须选择一条路，那就是跟卖，跟卖最直接的效果就是单量的增加。</a:t>
            </a:r>
            <a:r>
              <a:rPr kumimoji="0" lang="zh-CN" altLang="en-US" sz="2135" kern="1200" cap="none" spc="0" normalizeH="0" baseline="0" noProof="1" smtClean="0"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可以抢购物车。一旦抢到购物车那么你就不用担心订单了，不会少的，除非你抢的购物车是平时根本就不会出单的那种。</a:t>
            </a:r>
            <a:r>
              <a:rPr kumimoji="0" lang="zh-CN" altLang="en-US" sz="2135" kern="1200" cap="none" spc="0" normalizeH="0" baseline="0" noProof="1" smtClean="0">
                <a:latin typeface="微软雅黑" panose="020B0503020204020204" charset="-122"/>
                <a:ea typeface="微软雅黑" panose="020B0503020204020204" charset="-122"/>
                <a:cs typeface="+mn-cs"/>
              </a:rPr>
              <a:t>后面带来的影响就是流量上升，自己上架的产品也可能卖出去。</a:t>
            </a: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135" kern="1200" cap="none" spc="0" normalizeH="0" baseline="0" noProof="1" smtClean="0">
                <a:latin typeface="微软雅黑" panose="020B0503020204020204" charset="-122"/>
                <a:ea typeface="微软雅黑" panose="020B0503020204020204" charset="-122"/>
                <a:cs typeface="+mn-cs"/>
              </a:rPr>
              <a:t>2、不用自己去创建页面，只需要填写价格、SKU、库存数量。 </a:t>
            </a: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135" b="1" kern="1200" cap="none" spc="0" normalizeH="0" baseline="0" noProof="1" smtClean="0"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4968392"/>
      </p:ext>
    </p:extLst>
  </p:cSld>
  <p:clrMapOvr>
    <a:masterClrMapping/>
  </p:clrMapOvr>
  <p:transition spd="med" advClick="0" advTm="0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937" y="-14816"/>
            <a:ext cx="2095500" cy="311996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文本框 4"/>
          <p:cNvSpPr txBox="1"/>
          <p:nvPr/>
        </p:nvSpPr>
        <p:spPr>
          <a:xfrm>
            <a:off x="52388" y="3894667"/>
            <a:ext cx="3837589" cy="985654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135" b="1" kern="1200" cap="none" spc="0" normalizeH="0" baseline="0" noProof="1" smtClean="0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思考：</a:t>
            </a: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135" b="1" kern="1200" cap="none" spc="0" normalizeH="0" baseline="0" noProof="1" smtClean="0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既然跟卖这么方便省时，</a:t>
            </a: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135" b="1" kern="1200" cap="none" spc="0" normalizeH="0" baseline="0" noProof="1" smtClean="0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我们是不是只要跟卖就可以了？</a:t>
            </a:r>
          </a:p>
        </p:txBody>
      </p:sp>
      <p:sp>
        <p:nvSpPr>
          <p:cNvPr id="62468" name="文本框 5"/>
          <p:cNvSpPr txBox="1"/>
          <p:nvPr/>
        </p:nvSpPr>
        <p:spPr>
          <a:xfrm>
            <a:off x="3076576" y="611717"/>
            <a:ext cx="5395913" cy="5585375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>
            <a:spAutoFit/>
          </a:bodyPr>
          <a:lstStyle/>
          <a:p>
            <a:r>
              <a:rPr lang="zh-CN" altLang="en-US" sz="2135" b="1" dirty="0">
                <a:latin typeface="微软雅黑" panose="020B0503020204020204" charset="-122"/>
                <a:ea typeface="微软雅黑" panose="020B0503020204020204" charset="-122"/>
              </a:rPr>
              <a:t>！但是不要觉得跟卖好处多，大家都一窝蜂地跑去跟。人家辛辛苦苦建的列表，费力推广上去，花了钱和资源，会容忍你心情好或者不好的时候随意跟卖吗？一般情况下，对方会先警告一下，一般能赶走90%的跟卖者。最近，听说还有一种软件神器，可以自动发警告信呢！</a:t>
            </a:r>
          </a:p>
          <a:p>
            <a:r>
              <a:rPr lang="zh-CN" altLang="en-US" sz="2135" b="1" dirty="0">
                <a:latin typeface="微软雅黑" panose="020B0503020204020204" charset="-122"/>
                <a:ea typeface="微软雅黑" panose="020B0503020204020204" charset="-122"/>
              </a:rPr>
              <a:t>白天跟卖就白天给你发警告，晚上跟卖就晚上起来投诉你。对于一个自建列表多年、天天和那些跟卖的人打交道的卖家来说，跟卖这种行为真是深恶痛绝啊。</a:t>
            </a:r>
          </a:p>
          <a:p>
            <a:endParaRPr lang="zh-CN" altLang="en-US" sz="2135" b="1" dirty="0"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2135" b="1" dirty="0">
                <a:latin typeface="微软雅黑" panose="020B0503020204020204" charset="-122"/>
                <a:ea typeface="微软雅黑" panose="020B0503020204020204" charset="-122"/>
              </a:rPr>
              <a:t>打击跟卖的方法：</a:t>
            </a:r>
          </a:p>
          <a:p>
            <a:r>
              <a:rPr lang="zh-CN" altLang="en-US" sz="2135" b="1" dirty="0">
                <a:latin typeface="微软雅黑" panose="020B0503020204020204" charset="-122"/>
                <a:ea typeface="微软雅黑" panose="020B0503020204020204" charset="-122"/>
              </a:rPr>
              <a:t>test buy收集相应的证据，然后投诉你。</a:t>
            </a:r>
          </a:p>
          <a:p>
            <a:r>
              <a:rPr lang="zh-CN" altLang="en-US" sz="2135" b="1" dirty="0">
                <a:latin typeface="微软雅黑" panose="020B0503020204020204" charset="-122"/>
                <a:ea typeface="微软雅黑" panose="020B0503020204020204" charset="-122"/>
              </a:rPr>
              <a:t>投诉品牌侵权，专利侵权等。</a:t>
            </a:r>
          </a:p>
          <a:p>
            <a:r>
              <a:rPr lang="zh-CN" altLang="en-US" sz="2135" b="1" dirty="0">
                <a:latin typeface="微软雅黑" panose="020B0503020204020204" charset="-122"/>
                <a:ea typeface="微软雅黑" panose="020B0503020204020204" charset="-122"/>
              </a:rPr>
              <a:t>自己跟卖稀释别人跟卖效果。</a:t>
            </a:r>
          </a:p>
          <a:p>
            <a:endParaRPr lang="zh-CN" altLang="en-US" sz="2135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21201487"/>
      </p:ext>
    </p:extLst>
  </p:cSld>
  <p:clrMapOvr>
    <a:masterClrMapping/>
  </p:clrMapOvr>
  <p:transition spd="med" advClick="0" advTm="0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文本框 3"/>
          <p:cNvSpPr txBox="1"/>
          <p:nvPr/>
        </p:nvSpPr>
        <p:spPr>
          <a:xfrm>
            <a:off x="333375" y="3738033"/>
            <a:ext cx="7115175" cy="2956963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>
            <a:spAutoFit/>
          </a:bodyPr>
          <a:lstStyle/>
          <a:p>
            <a:r>
              <a:rPr lang="zh-CN" altLang="en-US" sz="21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怎么安全跟卖：</a:t>
            </a:r>
          </a:p>
          <a:p>
            <a:r>
              <a:rPr lang="zh-CN" altLang="en-US" sz="2135" dirty="0">
                <a:latin typeface="微软雅黑" panose="020B0503020204020204" charset="-122"/>
                <a:ea typeface="微软雅黑" panose="020B0503020204020204" charset="-122"/>
              </a:rPr>
              <a:t>1、跟卖时不要明目张胆地跟卖一些大牌，比如跟卖Apple、Samsung、Cannon、Espon等，跟卖这些大牌等于宣告你在卖假货。</a:t>
            </a:r>
          </a:p>
          <a:p>
            <a:r>
              <a:rPr lang="zh-CN" altLang="en-US" sz="2135" dirty="0">
                <a:latin typeface="微软雅黑" panose="020B0503020204020204" charset="-122"/>
                <a:ea typeface="微软雅黑" panose="020B0503020204020204" charset="-122"/>
              </a:rPr>
              <a:t>2、跟卖的Listing要每天检查，简单浏览，不要产品已经被修改了你还不知道。</a:t>
            </a:r>
          </a:p>
          <a:p>
            <a:r>
              <a:rPr lang="zh-CN" altLang="en-US" sz="2135" dirty="0">
                <a:latin typeface="微软雅黑" panose="020B0503020204020204" charset="-122"/>
                <a:ea typeface="微软雅黑" panose="020B0503020204020204" charset="-122"/>
              </a:rPr>
              <a:t>定期查询品牌是否注册或者备案。</a:t>
            </a:r>
          </a:p>
          <a:p>
            <a:r>
              <a:rPr lang="zh-CN" altLang="en-US" sz="2135" dirty="0">
                <a:latin typeface="微软雅黑" panose="020B0503020204020204" charset="-122"/>
                <a:ea typeface="微软雅黑" panose="020B0503020204020204" charset="-122"/>
              </a:rPr>
              <a:t>3、如果跟卖的Listing被权利人发Message，通知说需要下架否则投诉之类，建议最好做出删除处理。</a:t>
            </a:r>
          </a:p>
        </p:txBody>
      </p:sp>
      <p:pic>
        <p:nvPicPr>
          <p:cNvPr id="63491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63" y="25400"/>
            <a:ext cx="3109912" cy="3111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文本框 4"/>
          <p:cNvSpPr txBox="1"/>
          <p:nvPr/>
        </p:nvSpPr>
        <p:spPr>
          <a:xfrm>
            <a:off x="3833813" y="901700"/>
            <a:ext cx="4111703" cy="328551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135" b="1" kern="1200" cap="none" spc="0" normalizeH="0" baseline="0" noProof="1" smtClean="0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思考：那我们到底能不能跟卖呢？</a:t>
            </a:r>
          </a:p>
        </p:txBody>
      </p:sp>
    </p:spTree>
    <p:extLst>
      <p:ext uri="{BB962C8B-B14F-4D97-AF65-F5344CB8AC3E}">
        <p14:creationId xmlns:p14="http://schemas.microsoft.com/office/powerpoint/2010/main" val="4205620211"/>
      </p:ext>
    </p:extLst>
  </p:cSld>
  <p:clrMapOvr>
    <a:masterClrMapping/>
  </p:clrMapOvr>
  <p:transition spd="med" advClick="0" advTm="0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标题 1"/>
          <p:cNvSpPr>
            <a:spLocks noGrp="1"/>
          </p:cNvSpPr>
          <p:nvPr>
            <p:ph type="title"/>
          </p:nvPr>
        </p:nvSpPr>
        <p:spPr>
          <a:xfrm>
            <a:off x="628650" y="366185"/>
            <a:ext cx="7886700" cy="1325033"/>
          </a:xfrm>
          <a:noFill/>
          <a:ln>
            <a:noFill/>
          </a:ln>
        </p:spPr>
        <p:txBody>
          <a:bodyPr/>
          <a:lstStyle/>
          <a:p>
            <a:pPr algn="l" eaLnBrk="1" hangingPunct="1"/>
            <a:r>
              <a:rPr lang="zh-CN" altLang="zh-CN" sz="3200" b="1" dirty="0">
                <a:solidFill>
                  <a:srgbClr val="00B050"/>
                </a:solidFill>
                <a:latin typeface="微软雅黑" panose="020B0503020204020204" charset="-122"/>
              </a:rPr>
              <a:t>如何建立单个跟卖和批量跟卖？</a:t>
            </a:r>
            <a:endParaRPr lang="zh-CN" altLang="en-US" dirty="0"/>
          </a:p>
        </p:txBody>
      </p:sp>
      <p:sp>
        <p:nvSpPr>
          <p:cNvPr id="64515" name="文本框 3"/>
          <p:cNvSpPr txBox="1"/>
          <p:nvPr/>
        </p:nvSpPr>
        <p:spPr>
          <a:xfrm>
            <a:off x="701676" y="1363133"/>
            <a:ext cx="3957815" cy="328551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lstStyle/>
          <a:p>
            <a:r>
              <a:rPr lang="zh-CN" altLang="en-US" sz="21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建立单个跟卖：库存</a:t>
            </a:r>
            <a:r>
              <a:rPr lang="en-US" altLang="zh-CN" sz="21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-</a:t>
            </a:r>
            <a:r>
              <a:rPr lang="zh-CN" altLang="en-US" sz="21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添加新商品</a:t>
            </a:r>
          </a:p>
        </p:txBody>
      </p:sp>
      <p:pic>
        <p:nvPicPr>
          <p:cNvPr id="64516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788" y="1892300"/>
            <a:ext cx="8469312" cy="4699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4517" name="文本框 5"/>
          <p:cNvSpPr txBox="1"/>
          <p:nvPr/>
        </p:nvSpPr>
        <p:spPr>
          <a:xfrm>
            <a:off x="1465263" y="3164417"/>
            <a:ext cx="5170326" cy="328551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lstStyle/>
          <a:p>
            <a:r>
              <a:rPr lang="zh-CN" altLang="en-US" sz="2135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输入商品的名称，</a:t>
            </a:r>
            <a:r>
              <a:rPr lang="en-US" altLang="zh-CN" sz="2135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UPC,EAN,ISBN</a:t>
            </a:r>
            <a:r>
              <a:rPr lang="zh-CN" altLang="en-US" sz="2135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或</a:t>
            </a:r>
            <a:r>
              <a:rPr lang="en-US" altLang="zh-CN" sz="2135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ASIN</a:t>
            </a:r>
          </a:p>
        </p:txBody>
      </p:sp>
      <p:sp>
        <p:nvSpPr>
          <p:cNvPr id="8" name="椭圆 7"/>
          <p:cNvSpPr/>
          <p:nvPr/>
        </p:nvSpPr>
        <p:spPr>
          <a:xfrm>
            <a:off x="252413" y="3602568"/>
            <a:ext cx="2000250" cy="753533"/>
          </a:xfrm>
          <a:prstGeom prst="ellipse">
            <a:avLst/>
          </a:prstGeom>
          <a:noFill/>
          <a:ln w="3175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17662812"/>
      </p:ext>
    </p:extLst>
  </p:cSld>
  <p:clrMapOvr>
    <a:masterClrMapping/>
  </p:clrMapOvr>
  <p:transition spd="med" advClick="0" advTm="0">
    <p:fade/>
  </p:transition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617</Words>
  <Application>Microsoft Office PowerPoint</Application>
  <PresentationFormat>全屏显示(4:3)</PresentationFormat>
  <Paragraphs>48</Paragraphs>
  <Slides>7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8" baseType="lpstr">
      <vt:lpstr>Office 主题​​</vt:lpstr>
      <vt:lpstr>项目二 任务9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如何建立单个跟卖和批量跟卖？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项目二 任务9</dc:title>
  <dc:creator>lenovo</dc:creator>
  <cp:lastModifiedBy>lenovo</cp:lastModifiedBy>
  <cp:revision>1</cp:revision>
  <dcterms:created xsi:type="dcterms:W3CDTF">2018-08-25T17:57:30Z</dcterms:created>
  <dcterms:modified xsi:type="dcterms:W3CDTF">2018-08-25T17:58:26Z</dcterms:modified>
</cp:coreProperties>
</file>