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1483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74CBAE-016C-459E-A9E3-C7847952BC70}" type="datetimeFigureOut">
              <a:rPr lang="zh-CN" altLang="en-US" smtClean="0"/>
              <a:t>2018/11/20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FF0213-63A5-42D9-BC4D-2B8BECEDCBD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77409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170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 bwMode="auto"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3171" name="备注占位符 2"/>
          <p:cNvSpPr>
            <a:spLocks noGrp="1" noChangeArrowheads="1"/>
          </p:cNvSpPr>
          <p:nvPr>
            <p:ph type="body" idx="429496729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CN" altLang="en-US" smtClean="0"/>
          </a:p>
        </p:txBody>
      </p:sp>
      <p:sp>
        <p:nvSpPr>
          <p:cNvPr id="263172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fld id="{A8FFF110-3A5D-4884-8C7F-306DFA30045C}" type="slidenum">
              <a:rPr lang="zh-CN" altLang="en-US">
                <a:ea typeface="微软雅黑" pitchFamily="34" charset="-122"/>
              </a:rPr>
              <a:pPr eaLnBrk="1" hangingPunct="1"/>
              <a:t>19</a:t>
            </a:fld>
            <a:endParaRPr lang="zh-CN" altLang="en-US">
              <a:ea typeface="微软雅黑" pitchFamily="34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FDB4F-E9C4-4E61-A9FC-8AE63C0D1E9E}" type="datetimeFigureOut">
              <a:rPr lang="zh-CN" altLang="en-US" smtClean="0"/>
              <a:t>2018/11/20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6E17AD-B550-4417-852D-B080803E817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13349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FDB4F-E9C4-4E61-A9FC-8AE63C0D1E9E}" type="datetimeFigureOut">
              <a:rPr lang="zh-CN" altLang="en-US" smtClean="0"/>
              <a:t>2018/11/20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6E17AD-B550-4417-852D-B080803E817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66370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FDB4F-E9C4-4E61-A9FC-8AE63C0D1E9E}" type="datetimeFigureOut">
              <a:rPr lang="zh-CN" altLang="en-US" smtClean="0"/>
              <a:t>2018/11/20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6E17AD-B550-4417-852D-B080803E817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01389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FDB4F-E9C4-4E61-A9FC-8AE63C0D1E9E}" type="datetimeFigureOut">
              <a:rPr lang="zh-CN" altLang="en-US" smtClean="0"/>
              <a:t>2018/11/20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6E17AD-B550-4417-852D-B080803E817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03238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FDB4F-E9C4-4E61-A9FC-8AE63C0D1E9E}" type="datetimeFigureOut">
              <a:rPr lang="zh-CN" altLang="en-US" smtClean="0"/>
              <a:t>2018/11/20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6E17AD-B550-4417-852D-B080803E817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25971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FDB4F-E9C4-4E61-A9FC-8AE63C0D1E9E}" type="datetimeFigureOut">
              <a:rPr lang="zh-CN" altLang="en-US" smtClean="0"/>
              <a:t>2018/11/20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6E17AD-B550-4417-852D-B080803E817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14028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FDB4F-E9C4-4E61-A9FC-8AE63C0D1E9E}" type="datetimeFigureOut">
              <a:rPr lang="zh-CN" altLang="en-US" smtClean="0"/>
              <a:t>2018/11/20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6E17AD-B550-4417-852D-B080803E817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645524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FDB4F-E9C4-4E61-A9FC-8AE63C0D1E9E}" type="datetimeFigureOut">
              <a:rPr lang="zh-CN" altLang="en-US" smtClean="0"/>
              <a:t>2018/11/20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6E17AD-B550-4417-852D-B080803E817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77934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FDB4F-E9C4-4E61-A9FC-8AE63C0D1E9E}" type="datetimeFigureOut">
              <a:rPr lang="zh-CN" altLang="en-US" smtClean="0"/>
              <a:t>2018/11/20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6E17AD-B550-4417-852D-B080803E817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49927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FDB4F-E9C4-4E61-A9FC-8AE63C0D1E9E}" type="datetimeFigureOut">
              <a:rPr lang="zh-CN" altLang="en-US" smtClean="0"/>
              <a:t>2018/11/20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6E17AD-B550-4417-852D-B080803E817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90741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FDB4F-E9C4-4E61-A9FC-8AE63C0D1E9E}" type="datetimeFigureOut">
              <a:rPr lang="zh-CN" altLang="en-US" smtClean="0"/>
              <a:t>2018/11/20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6E17AD-B550-4417-852D-B080803E817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642268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bg bwMode="auto">
      <p:bgPr>
        <a:solidFill>
          <a:srgbClr val="FCFC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47210516"/>
      </p:ext>
    </p:extLst>
  </p:cSld>
  <p:clrMapOvr>
    <a:masterClrMapping/>
  </p:clrMapOvr>
  <p:transition spd="med" advClick="0" advTm="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BFDB4F-E9C4-4E61-A9FC-8AE63C0D1E9E}" type="datetimeFigureOut">
              <a:rPr lang="zh-CN" altLang="en-US" smtClean="0"/>
              <a:t>2018/11/20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6E17AD-B550-4417-852D-B080803E817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60280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 smtClean="0"/>
              <a:t>项目二 任务</a:t>
            </a:r>
            <a:r>
              <a:rPr lang="en-US" altLang="zh-CN" dirty="0" smtClean="0"/>
              <a:t>6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zh-CN" altLang="en-US" dirty="0" smtClean="0"/>
              <a:t>业绩报告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457137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658" name="标题 3073"/>
          <p:cNvSpPr>
            <a:spLocks noGrp="1" noChangeArrowheads="1"/>
          </p:cNvSpPr>
          <p:nvPr>
            <p:ph type="ctrTitle"/>
          </p:nvPr>
        </p:nvSpPr>
        <p:spPr bwMode="auto">
          <a:xfrm>
            <a:off x="971550" y="165101"/>
            <a:ext cx="5829300" cy="103716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r>
              <a:rPr lang="en-US" altLang="zh-CN" sz="2000" smtClean="0"/>
              <a:t>1.</a:t>
            </a:r>
            <a:r>
              <a:rPr lang="zh-CN" altLang="en-US" sz="2000" smtClean="0"/>
              <a:t>产品</a:t>
            </a:r>
            <a:r>
              <a:rPr lang="zh-CN" altLang="zh-CN" sz="2000" smtClean="0"/>
              <a:t>数据</a:t>
            </a:r>
          </a:p>
        </p:txBody>
      </p:sp>
      <p:sp>
        <p:nvSpPr>
          <p:cNvPr id="3074" name="副标题 3074"/>
          <p:cNvSpPr>
            <a:spLocks noGrp="1"/>
          </p:cNvSpPr>
          <p:nvPr>
            <p:ph type="subTitle" idx="1"/>
          </p:nvPr>
        </p:nvSpPr>
        <p:spPr>
          <a:xfrm>
            <a:off x="666750" y="1083735"/>
            <a:ext cx="7723188" cy="977114"/>
          </a:xfrm>
        </p:spPr>
        <p:txBody>
          <a:bodyPr anchor="t"/>
          <a:lstStyle/>
          <a:p>
            <a:pPr algn="l">
              <a:defRPr/>
            </a:pPr>
            <a:r>
              <a:rPr lang="en-US" altLang="zh-CN" sz="1200" noProof="1">
                <a:solidFill>
                  <a:srgbClr val="FF0000"/>
                </a:solidFill>
                <a:latin typeface="+mj-ea"/>
                <a:ea typeface="+mj-ea"/>
              </a:rPr>
              <a:t> </a:t>
            </a:r>
            <a:r>
              <a:rPr lang="zh-CN" altLang="zh-CN" sz="2400" noProof="1">
                <a:solidFill>
                  <a:srgbClr val="FF0000"/>
                </a:solidFill>
                <a:latin typeface="+mj-ea"/>
                <a:ea typeface="+mj-ea"/>
              </a:rPr>
              <a:t>捕获亚马逊产品的销量、转化率、流量关键词以及店铺流量分布，直观地了解买家的浏览、搜索、购买等</a:t>
            </a:r>
          </a:p>
          <a:p>
            <a:pPr algn="l">
              <a:defRPr/>
            </a:pPr>
            <a:endParaRPr lang="zh-CN" altLang="zh-CN" sz="1500" noProof="1">
              <a:solidFill>
                <a:srgbClr val="FF0000"/>
              </a:solidFill>
              <a:ea typeface="+mn-ea"/>
            </a:endParaRPr>
          </a:p>
          <a:p>
            <a:pPr>
              <a:defRPr/>
            </a:pPr>
            <a:endParaRPr lang="zh-CN" altLang="zh-CN" sz="1500" noProof="1">
              <a:solidFill>
                <a:srgbClr val="FF0000"/>
              </a:solidFill>
              <a:ea typeface="+mn-ea"/>
            </a:endParaRPr>
          </a:p>
          <a:p>
            <a:pPr>
              <a:defRPr/>
            </a:pPr>
            <a:endParaRPr lang="zh-CN" altLang="zh-CN" sz="1500" noProof="1">
              <a:solidFill>
                <a:srgbClr val="FF0000"/>
              </a:solidFill>
              <a:ea typeface="+mn-ea"/>
            </a:endParaRPr>
          </a:p>
          <a:p>
            <a:pPr>
              <a:defRPr/>
            </a:pPr>
            <a:endParaRPr lang="zh-CN" altLang="zh-CN" sz="1500" noProof="1">
              <a:solidFill>
                <a:srgbClr val="FF0000"/>
              </a:solidFill>
              <a:ea typeface="+mn-ea"/>
            </a:endParaRPr>
          </a:p>
          <a:p>
            <a:pPr>
              <a:defRPr/>
            </a:pPr>
            <a:endParaRPr lang="zh-CN" altLang="zh-CN" sz="1500" noProof="1">
              <a:solidFill>
                <a:srgbClr val="FF0000"/>
              </a:solidFill>
              <a:ea typeface="+mn-ea"/>
            </a:endParaRPr>
          </a:p>
          <a:p>
            <a:pPr>
              <a:defRPr/>
            </a:pPr>
            <a:endParaRPr lang="zh-CN" altLang="zh-CN" sz="1500" noProof="1">
              <a:solidFill>
                <a:srgbClr val="FF0000"/>
              </a:solidFill>
              <a:ea typeface="+mn-ea"/>
            </a:endParaRPr>
          </a:p>
        </p:txBody>
      </p:sp>
      <p:pic>
        <p:nvPicPr>
          <p:cNvPr id="198660" name="图片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295525"/>
            <a:ext cx="7776863" cy="41010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2196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682" name="标题 3073"/>
          <p:cNvSpPr>
            <a:spLocks noGrp="1" noChangeArrowheads="1"/>
          </p:cNvSpPr>
          <p:nvPr>
            <p:ph type="ctrTitle"/>
          </p:nvPr>
        </p:nvSpPr>
        <p:spPr bwMode="auto">
          <a:xfrm>
            <a:off x="1657350" y="480485"/>
            <a:ext cx="5829300" cy="103716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r>
              <a:rPr lang="en-US" altLang="zh-CN" sz="2000" smtClean="0"/>
              <a:t>1.</a:t>
            </a:r>
            <a:r>
              <a:rPr lang="zh-CN" altLang="en-US" sz="2000" smtClean="0"/>
              <a:t>产品</a:t>
            </a:r>
            <a:r>
              <a:rPr lang="zh-CN" altLang="zh-CN" sz="2000" smtClean="0"/>
              <a:t>数据</a:t>
            </a:r>
          </a:p>
        </p:txBody>
      </p:sp>
      <p:pic>
        <p:nvPicPr>
          <p:cNvPr id="199683" name="图片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4601" y="1519767"/>
            <a:ext cx="7032625" cy="4565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54567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06" name="标题 1"/>
          <p:cNvSpPr>
            <a:spLocks noGrp="1" noChangeArrowheads="1"/>
          </p:cNvSpPr>
          <p:nvPr>
            <p:ph type="ctrTitle"/>
          </p:nvPr>
        </p:nvSpPr>
        <p:spPr bwMode="auto">
          <a:xfrm>
            <a:off x="2598739" y="590551"/>
            <a:ext cx="4522787" cy="46778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r>
              <a:rPr lang="zh-CN" altLang="en-US" sz="2000" smtClean="0"/>
              <a:t>2.关键词流量分析</a:t>
            </a:r>
          </a:p>
        </p:txBody>
      </p:sp>
      <p:sp>
        <p:nvSpPr>
          <p:cNvPr id="4098" name="副标题 2"/>
          <p:cNvSpPr>
            <a:spLocks noGrp="1"/>
          </p:cNvSpPr>
          <p:nvPr>
            <p:ph type="subTitle" idx="1"/>
          </p:nvPr>
        </p:nvSpPr>
        <p:spPr>
          <a:xfrm>
            <a:off x="806451" y="889000"/>
            <a:ext cx="6315075" cy="1955800"/>
          </a:xfrm>
        </p:spPr>
        <p:txBody>
          <a:bodyPr anchor="t"/>
          <a:lstStyle/>
          <a:p>
            <a:pPr algn="l">
              <a:defRPr/>
            </a:pPr>
            <a:r>
              <a:rPr lang="zh-CN" altLang="en-US" sz="1200" noProof="1">
                <a:solidFill>
                  <a:schemeClr val="bg2"/>
                </a:solidFill>
                <a:ea typeface="+mn-ea"/>
              </a:rPr>
              <a:t>搜索流量及订单转化率等周流量数据</a:t>
            </a:r>
          </a:p>
          <a:p>
            <a:pPr algn="l">
              <a:defRPr/>
            </a:pPr>
            <a:r>
              <a:rPr lang="zh-CN" altLang="en-US" sz="1200" noProof="1">
                <a:solidFill>
                  <a:schemeClr val="bg2"/>
                </a:solidFill>
                <a:ea typeface="+mn-ea"/>
              </a:rPr>
              <a:t>周搜索量：该词在亚马逊的搜索量</a:t>
            </a:r>
          </a:p>
          <a:p>
            <a:pPr algn="l">
              <a:defRPr/>
            </a:pPr>
            <a:r>
              <a:rPr lang="zh-CN" altLang="en-US" sz="1200" noProof="1">
                <a:solidFill>
                  <a:schemeClr val="bg2"/>
                </a:solidFill>
                <a:ea typeface="+mn-ea"/>
              </a:rPr>
              <a:t>产品点击数：买家在亚马逊通过这词搜索出的产品中，产品被点击的次数</a:t>
            </a:r>
          </a:p>
          <a:p>
            <a:pPr algn="l">
              <a:defRPr/>
            </a:pPr>
            <a:r>
              <a:rPr lang="zh-CN" altLang="en-US" sz="1200" noProof="1">
                <a:solidFill>
                  <a:schemeClr val="bg2"/>
                </a:solidFill>
                <a:ea typeface="+mn-ea"/>
              </a:rPr>
              <a:t>点击转化率：被点击产品数占周搜索量的比率</a:t>
            </a:r>
          </a:p>
          <a:p>
            <a:pPr algn="l">
              <a:defRPr/>
            </a:pPr>
            <a:r>
              <a:rPr lang="zh-CN" altLang="en-US" sz="1200" noProof="1">
                <a:solidFill>
                  <a:schemeClr val="bg2"/>
                </a:solidFill>
                <a:ea typeface="+mn-ea"/>
              </a:rPr>
              <a:t>加入购物车数：通过搜索该词把产品添加进购物车的次数</a:t>
            </a:r>
          </a:p>
          <a:p>
            <a:pPr algn="l">
              <a:defRPr/>
            </a:pPr>
            <a:endParaRPr lang="zh-CN" altLang="en-US" sz="1400" noProof="1">
              <a:ea typeface="+mn-ea"/>
            </a:endParaRPr>
          </a:p>
        </p:txBody>
      </p:sp>
      <p:pic>
        <p:nvPicPr>
          <p:cNvPr id="200708" name="图片 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6238" y="2493434"/>
            <a:ext cx="6076950" cy="42587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42977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730" name="标题 1"/>
          <p:cNvSpPr>
            <a:spLocks noGrp="1" noChangeArrowheads="1"/>
          </p:cNvSpPr>
          <p:nvPr>
            <p:ph type="ctrTitle"/>
          </p:nvPr>
        </p:nvSpPr>
        <p:spPr bwMode="auto">
          <a:xfrm>
            <a:off x="2000250" y="300567"/>
            <a:ext cx="5143500" cy="505884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r>
              <a:rPr lang="zh-CN" altLang="en-US" sz="2000" smtClean="0"/>
              <a:t>3.潜力新品</a:t>
            </a:r>
          </a:p>
        </p:txBody>
      </p:sp>
      <p:sp>
        <p:nvSpPr>
          <p:cNvPr id="5122" name="副标题 2"/>
          <p:cNvSpPr>
            <a:spLocks noGrp="1"/>
          </p:cNvSpPr>
          <p:nvPr>
            <p:ph type="subTitle" idx="1"/>
          </p:nvPr>
        </p:nvSpPr>
        <p:spPr>
          <a:xfrm>
            <a:off x="606425" y="903817"/>
            <a:ext cx="5143500" cy="3630083"/>
          </a:xfrm>
        </p:spPr>
        <p:txBody>
          <a:bodyPr anchor="t"/>
          <a:lstStyle/>
          <a:p>
            <a:pPr algn="l">
              <a:defRPr/>
            </a:pPr>
            <a:r>
              <a:rPr lang="zh-CN" altLang="en-US" sz="1200" noProof="1">
                <a:solidFill>
                  <a:schemeClr val="bg2"/>
                </a:solidFill>
                <a:ea typeface="+mn-ea"/>
              </a:rPr>
              <a:t>1、点击“选择监控类别”，进入选择类目</a:t>
            </a:r>
          </a:p>
          <a:p>
            <a:pPr algn="l">
              <a:defRPr/>
            </a:pPr>
            <a:endParaRPr lang="zh-CN" altLang="en-US" noProof="1">
              <a:ea typeface="+mn-ea"/>
            </a:endParaRPr>
          </a:p>
          <a:p>
            <a:pPr algn="l">
              <a:defRPr/>
            </a:pPr>
            <a:endParaRPr lang="zh-CN" altLang="en-US" noProof="1">
              <a:ea typeface="+mn-ea"/>
            </a:endParaRPr>
          </a:p>
          <a:p>
            <a:pPr algn="l">
              <a:defRPr/>
            </a:pPr>
            <a:endParaRPr lang="zh-CN" altLang="en-US" noProof="1">
              <a:ea typeface="+mn-ea"/>
            </a:endParaRPr>
          </a:p>
          <a:p>
            <a:pPr algn="l">
              <a:defRPr/>
            </a:pPr>
            <a:endParaRPr lang="zh-CN" altLang="en-US" noProof="1">
              <a:ea typeface="+mn-ea"/>
            </a:endParaRPr>
          </a:p>
          <a:p>
            <a:pPr algn="l">
              <a:defRPr/>
            </a:pPr>
            <a:endParaRPr lang="zh-CN" altLang="en-US" noProof="1">
              <a:ea typeface="+mn-ea"/>
            </a:endParaRPr>
          </a:p>
        </p:txBody>
      </p:sp>
      <p:pic>
        <p:nvPicPr>
          <p:cNvPr id="201732" name="图片 2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425" y="1731434"/>
            <a:ext cx="7931150" cy="42904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60019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754" name="副标题 2"/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800100" y="520700"/>
            <a:ext cx="6343650" cy="4235451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l"/>
            <a:r>
              <a:rPr lang="en-US" altLang="zh-CN" sz="1200" smtClean="0">
                <a:solidFill>
                  <a:schemeClr val="bg2"/>
                </a:solidFill>
                <a:latin typeface="微软雅黑" pitchFamily="34" charset="-122"/>
              </a:rPr>
              <a:t>2. </a:t>
            </a:r>
            <a:r>
              <a:rPr lang="zh-CN" altLang="en-US" sz="1200" smtClean="0">
                <a:solidFill>
                  <a:schemeClr val="bg2"/>
                </a:solidFill>
                <a:latin typeface="微软雅黑" pitchFamily="34" charset="-122"/>
              </a:rPr>
              <a:t>进入细分品类，点击您想查看的类目，将该品类加入搜索框，点击“开始爬取”</a:t>
            </a:r>
          </a:p>
          <a:p>
            <a:pPr algn="l"/>
            <a:endParaRPr lang="zh-CN" altLang="en-US" sz="1200" smtClean="0">
              <a:solidFill>
                <a:schemeClr val="bg2"/>
              </a:solidFill>
              <a:latin typeface="微软雅黑" pitchFamily="34" charset="-122"/>
            </a:endParaRPr>
          </a:p>
        </p:txBody>
      </p:sp>
      <p:pic>
        <p:nvPicPr>
          <p:cNvPr id="202755" name="图片 3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9026" y="1646767"/>
            <a:ext cx="6862763" cy="453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6980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副标题 2"/>
          <p:cNvSpPr>
            <a:spLocks noGrp="1"/>
          </p:cNvSpPr>
          <p:nvPr>
            <p:ph type="subTitle" idx="1"/>
          </p:nvPr>
        </p:nvSpPr>
        <p:spPr>
          <a:xfrm>
            <a:off x="863600" y="808567"/>
            <a:ext cx="6294438" cy="4432300"/>
          </a:xfrm>
        </p:spPr>
        <p:txBody>
          <a:bodyPr anchor="t"/>
          <a:lstStyle/>
          <a:p>
            <a:pPr algn="l">
              <a:defRPr/>
            </a:pPr>
            <a:r>
              <a:rPr lang="zh-CN" altLang="en-US" sz="1200" noProof="1">
                <a:solidFill>
                  <a:schemeClr val="bg2"/>
                </a:solidFill>
                <a:ea typeface="+mn-ea"/>
              </a:rPr>
              <a:t>3、点击“查看新品榜”，查看潜力新品</a:t>
            </a:r>
          </a:p>
          <a:p>
            <a:pPr algn="l">
              <a:defRPr/>
            </a:pPr>
            <a:endParaRPr lang="zh-CN" altLang="en-US" sz="1400" noProof="1">
              <a:ea typeface="+mn-ea"/>
            </a:endParaRPr>
          </a:p>
        </p:txBody>
      </p:sp>
      <p:pic>
        <p:nvPicPr>
          <p:cNvPr id="203779" name="图片 3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4739" y="1361017"/>
            <a:ext cx="6994525" cy="4358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39258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副标题 2"/>
          <p:cNvSpPr>
            <a:spLocks noGrp="1"/>
          </p:cNvSpPr>
          <p:nvPr>
            <p:ph type="subTitle" idx="1"/>
          </p:nvPr>
        </p:nvSpPr>
        <p:spPr>
          <a:xfrm>
            <a:off x="835025" y="711201"/>
            <a:ext cx="6294438" cy="4432300"/>
          </a:xfrm>
        </p:spPr>
        <p:txBody>
          <a:bodyPr anchor="t"/>
          <a:lstStyle/>
          <a:p>
            <a:pPr algn="l">
              <a:defRPr/>
            </a:pPr>
            <a:r>
              <a:rPr lang="zh-CN" altLang="en-US" sz="1200" noProof="1">
                <a:solidFill>
                  <a:schemeClr val="bg2"/>
                </a:solidFill>
                <a:ea typeface="+mn-ea"/>
              </a:rPr>
              <a:t>3、点击“查看新品榜”，查看潜力新品</a:t>
            </a:r>
          </a:p>
          <a:p>
            <a:pPr algn="l">
              <a:defRPr/>
            </a:pPr>
            <a:endParaRPr lang="zh-CN" altLang="en-US" sz="1400" noProof="1">
              <a:ea typeface="+mn-ea"/>
            </a:endParaRPr>
          </a:p>
        </p:txBody>
      </p:sp>
      <p:pic>
        <p:nvPicPr>
          <p:cNvPr id="204803" name="图片 4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3013" y="1481667"/>
            <a:ext cx="6538912" cy="42354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61393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26" name="标题 1"/>
          <p:cNvSpPr>
            <a:spLocks noGrp="1" noChangeArrowheads="1"/>
          </p:cNvSpPr>
          <p:nvPr>
            <p:ph type="ctrTitle"/>
          </p:nvPr>
        </p:nvSpPr>
        <p:spPr bwMode="auto">
          <a:xfrm>
            <a:off x="2000250" y="474133"/>
            <a:ext cx="5143500" cy="493184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r>
              <a:rPr lang="en-US" altLang="zh-CN" sz="2000" smtClean="0">
                <a:latin typeface="微软雅黑" pitchFamily="34" charset="-122"/>
              </a:rPr>
              <a:t>4.</a:t>
            </a:r>
            <a:r>
              <a:rPr lang="zh-CN" altLang="en-US" sz="2000" smtClean="0">
                <a:latin typeface="微软雅黑" pitchFamily="34" charset="-122"/>
              </a:rPr>
              <a:t>飙升类目发现</a:t>
            </a:r>
          </a:p>
        </p:txBody>
      </p:sp>
      <p:sp>
        <p:nvSpPr>
          <p:cNvPr id="205827" name="副标题 2"/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788989" y="1104901"/>
            <a:ext cx="6834187" cy="568536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l"/>
            <a:r>
              <a:rPr lang="zh-CN" altLang="en-US" sz="1200" dirty="0" smtClean="0">
                <a:solidFill>
                  <a:schemeClr val="bg2"/>
                </a:solidFill>
              </a:rPr>
              <a:t>BSR榜：通过类目top100产品上次平均BSR和本次平均BSR进行对比，统计出平均BSR的变化率，查看该类目上升的速度</a:t>
            </a:r>
          </a:p>
          <a:p>
            <a:pPr algn="l"/>
            <a:r>
              <a:rPr lang="zh-CN" altLang="en-US" sz="1200" dirty="0" smtClean="0">
                <a:solidFill>
                  <a:schemeClr val="bg2"/>
                </a:solidFill>
              </a:rPr>
              <a:t> 价格榜：通过类目top100产品上次平均价格和本次平均价格进行对比，统计出平均价格的变化率，查看该类目上升的速度</a:t>
            </a:r>
          </a:p>
          <a:p>
            <a:pPr algn="l"/>
            <a:r>
              <a:rPr lang="zh-CN" altLang="en-US" sz="1200" dirty="0" smtClean="0">
                <a:solidFill>
                  <a:schemeClr val="bg2"/>
                </a:solidFill>
              </a:rPr>
              <a:t>  评价榜：通过类目top100产品上次平均评价和本次平均评价进行对比，统计出平均评价的变化率，查看该类目上升的速度</a:t>
            </a:r>
          </a:p>
        </p:txBody>
      </p:sp>
      <p:pic>
        <p:nvPicPr>
          <p:cNvPr id="205828" name="图片 6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626" y="2912534"/>
            <a:ext cx="7167563" cy="364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23979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850" name="标题 1"/>
          <p:cNvSpPr>
            <a:spLocks noGrp="1" noChangeArrowheads="1"/>
          </p:cNvSpPr>
          <p:nvPr>
            <p:ph type="ctrTitle"/>
          </p:nvPr>
        </p:nvSpPr>
        <p:spPr bwMode="auto">
          <a:xfrm>
            <a:off x="2000250" y="579967"/>
            <a:ext cx="5143500" cy="493184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r>
              <a:rPr lang="en-US" altLang="zh-CN" sz="2000" smtClean="0">
                <a:latin typeface="微软雅黑" pitchFamily="34" charset="-122"/>
              </a:rPr>
              <a:t>4.</a:t>
            </a:r>
            <a:r>
              <a:rPr lang="zh-CN" altLang="en-US" sz="2000" smtClean="0">
                <a:latin typeface="微软雅黑" pitchFamily="34" charset="-122"/>
              </a:rPr>
              <a:t>飙升类目发现</a:t>
            </a:r>
          </a:p>
        </p:txBody>
      </p:sp>
      <p:pic>
        <p:nvPicPr>
          <p:cNvPr id="206851" name="图片 6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8701" y="1701801"/>
            <a:ext cx="7451725" cy="39666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30165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874" name="标题 1"/>
          <p:cNvSpPr>
            <a:spLocks noGrp="1" noChangeArrowheads="1"/>
          </p:cNvSpPr>
          <p:nvPr>
            <p:ph type="ctrTitle"/>
          </p:nvPr>
        </p:nvSpPr>
        <p:spPr bwMode="auto">
          <a:xfrm>
            <a:off x="2000250" y="69851"/>
            <a:ext cx="5143500" cy="980016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r>
              <a:rPr lang="zh-CN" altLang="en-US" sz="2000" smtClean="0"/>
              <a:t>5</a:t>
            </a:r>
            <a:r>
              <a:rPr lang="en-US" altLang="zh-CN" sz="2000" smtClean="0"/>
              <a:t>.</a:t>
            </a:r>
            <a:r>
              <a:rPr lang="zh-CN" altLang="en-US" sz="2000" smtClean="0"/>
              <a:t>关键词商机</a:t>
            </a:r>
          </a:p>
        </p:txBody>
      </p:sp>
      <p:sp>
        <p:nvSpPr>
          <p:cNvPr id="9218" name="副标题 2"/>
          <p:cNvSpPr>
            <a:spLocks noGrp="1"/>
          </p:cNvSpPr>
          <p:nvPr>
            <p:ph type="subTitle" idx="1"/>
          </p:nvPr>
        </p:nvSpPr>
        <p:spPr>
          <a:xfrm>
            <a:off x="682625" y="1445684"/>
            <a:ext cx="6461125" cy="4379383"/>
          </a:xfrm>
        </p:spPr>
        <p:txBody>
          <a:bodyPr anchor="t"/>
          <a:lstStyle/>
          <a:p>
            <a:pPr algn="l">
              <a:defRPr/>
            </a:pPr>
            <a:r>
              <a:rPr lang="zh-CN" altLang="en-US" sz="1200" noProof="1">
                <a:solidFill>
                  <a:schemeClr val="bg2"/>
                </a:solidFill>
                <a:ea typeface="+mn-ea"/>
              </a:rPr>
              <a:t>关键词调研可对指定的关键词进行市场需求，市场容量，竞争度等做一个整体的分析</a:t>
            </a:r>
          </a:p>
          <a:p>
            <a:pPr algn="l">
              <a:defRPr/>
            </a:pPr>
            <a:endParaRPr lang="zh-CN" altLang="en-US" sz="1400" noProof="1">
              <a:ea typeface="+mn-ea"/>
            </a:endParaRPr>
          </a:p>
        </p:txBody>
      </p:sp>
      <p:pic>
        <p:nvPicPr>
          <p:cNvPr id="207876" name="图片 7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889" y="1949451"/>
            <a:ext cx="7786687" cy="44555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00994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898" name="标题 1"/>
          <p:cNvSpPr>
            <a:spLocks noGrp="1" noChangeArrowheads="1"/>
          </p:cNvSpPr>
          <p:nvPr>
            <p:ph type="ctrTitle"/>
          </p:nvPr>
        </p:nvSpPr>
        <p:spPr bwMode="auto">
          <a:xfrm>
            <a:off x="2000250" y="80434"/>
            <a:ext cx="5143500" cy="98001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r>
              <a:rPr lang="zh-CN" altLang="en-US" sz="2000" smtClean="0"/>
              <a:t>5</a:t>
            </a:r>
            <a:r>
              <a:rPr lang="en-US" altLang="zh-CN" sz="2000" smtClean="0"/>
              <a:t>.</a:t>
            </a:r>
            <a:r>
              <a:rPr lang="zh-CN" altLang="en-US" sz="2000" smtClean="0"/>
              <a:t>关键词商机</a:t>
            </a:r>
          </a:p>
        </p:txBody>
      </p:sp>
      <p:pic>
        <p:nvPicPr>
          <p:cNvPr id="208899" name="图片 8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514" y="1475318"/>
            <a:ext cx="7832725" cy="47180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84260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922" name="标题 1"/>
          <p:cNvSpPr>
            <a:spLocks noGrp="1" noChangeArrowheads="1"/>
          </p:cNvSpPr>
          <p:nvPr>
            <p:ph type="ctrTitle"/>
          </p:nvPr>
        </p:nvSpPr>
        <p:spPr bwMode="auto">
          <a:xfrm>
            <a:off x="2000250" y="218017"/>
            <a:ext cx="5143500" cy="635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r>
              <a:rPr lang="en-US" altLang="zh-CN" sz="2000" smtClean="0">
                <a:latin typeface="微软雅黑" pitchFamily="34" charset="-122"/>
              </a:rPr>
              <a:t>6.</a:t>
            </a:r>
            <a:r>
              <a:rPr lang="zh-CN" altLang="en-US" sz="2000" smtClean="0">
                <a:latin typeface="微软雅黑" pitchFamily="34" charset="-122"/>
              </a:rPr>
              <a:t>产品评论透析</a:t>
            </a:r>
          </a:p>
        </p:txBody>
      </p:sp>
      <p:sp>
        <p:nvSpPr>
          <p:cNvPr id="10242" name="副标题 2"/>
          <p:cNvSpPr>
            <a:spLocks noGrp="1"/>
          </p:cNvSpPr>
          <p:nvPr>
            <p:ph type="subTitle" idx="1"/>
          </p:nvPr>
        </p:nvSpPr>
        <p:spPr>
          <a:xfrm>
            <a:off x="646114" y="1153585"/>
            <a:ext cx="6497637" cy="5446183"/>
          </a:xfrm>
        </p:spPr>
        <p:txBody>
          <a:bodyPr anchor="t"/>
          <a:lstStyle/>
          <a:p>
            <a:pPr algn="l">
              <a:defRPr/>
            </a:pPr>
            <a:r>
              <a:rPr lang="zh-CN" altLang="en-US" sz="1200" noProof="1">
                <a:solidFill>
                  <a:schemeClr val="bg2"/>
                </a:solidFill>
                <a:ea typeface="+mn-ea"/>
              </a:rPr>
              <a:t>将产品添加产品评论透析后，通过数据可以评估出这个产品的每个月销量趋势，可以看出整个产品的销售的淡旺季；还可评估产品不同属性的热销度；观察出整个产品的评价布局和操作的手法，进而可以借鉴学习。</a:t>
            </a:r>
            <a:r>
              <a:rPr lang="zh-CN" altLang="en-US" sz="1400" noProof="1">
                <a:ea typeface="+mn-ea"/>
              </a:rPr>
              <a:t> </a:t>
            </a:r>
          </a:p>
        </p:txBody>
      </p:sp>
      <p:pic>
        <p:nvPicPr>
          <p:cNvPr id="209924" name="图片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401" y="2239433"/>
            <a:ext cx="7527925" cy="39221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15592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946" name="标题 1"/>
          <p:cNvSpPr>
            <a:spLocks noGrp="1" noChangeArrowheads="1"/>
          </p:cNvSpPr>
          <p:nvPr>
            <p:ph type="ctrTitle"/>
          </p:nvPr>
        </p:nvSpPr>
        <p:spPr bwMode="auto">
          <a:xfrm>
            <a:off x="2000250" y="268817"/>
            <a:ext cx="5143500" cy="635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r>
              <a:rPr lang="en-US" altLang="zh-CN" sz="2000" smtClean="0"/>
              <a:t>6.</a:t>
            </a:r>
            <a:r>
              <a:rPr lang="zh-CN" altLang="en-US" sz="2000" smtClean="0"/>
              <a:t>产品评论透析</a:t>
            </a:r>
          </a:p>
        </p:txBody>
      </p:sp>
      <p:sp>
        <p:nvSpPr>
          <p:cNvPr id="210947" name="副标题 2"/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747714" y="1153585"/>
            <a:ext cx="7475537" cy="544618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l"/>
            <a:r>
              <a:rPr lang="zh-CN" altLang="en-US" sz="1200" smtClean="0">
                <a:solidFill>
                  <a:schemeClr val="bg2"/>
                </a:solidFill>
              </a:rPr>
              <a:t>将产品添加产品评论透析后，通过数据可以评估出这个产品的每个月销量趋势，可以看出整个产品的销售的淡旺季；还可评估产品不同属性的热销度；观察出整个产品的评价布局和操作的手法，进而可以借鉴学习。 </a:t>
            </a:r>
          </a:p>
        </p:txBody>
      </p:sp>
      <p:pic>
        <p:nvPicPr>
          <p:cNvPr id="210948" name="图片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3776" y="2277534"/>
            <a:ext cx="7434263" cy="39264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04549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970" name="标题 1"/>
          <p:cNvSpPr>
            <a:spLocks noGrp="1" noChangeArrowheads="1"/>
          </p:cNvSpPr>
          <p:nvPr>
            <p:ph type="ctrTitle"/>
          </p:nvPr>
        </p:nvSpPr>
        <p:spPr bwMode="auto">
          <a:xfrm>
            <a:off x="2000250" y="237067"/>
            <a:ext cx="5143500" cy="65193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r>
              <a:rPr lang="en-US" altLang="zh-CN" sz="2000" smtClean="0">
                <a:latin typeface="微软雅黑" pitchFamily="34" charset="-122"/>
              </a:rPr>
              <a:t>7</a:t>
            </a:r>
            <a:r>
              <a:rPr lang="zh-CN" altLang="en-US" sz="2000" smtClean="0">
                <a:latin typeface="微软雅黑" pitchFamily="34" charset="-122"/>
              </a:rPr>
              <a:t>店铺新品发现</a:t>
            </a:r>
          </a:p>
        </p:txBody>
      </p:sp>
      <p:sp>
        <p:nvSpPr>
          <p:cNvPr id="211971" name="副标题 2"/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495300" y="956734"/>
            <a:ext cx="6648450" cy="54229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l"/>
            <a:r>
              <a:rPr lang="zh-CN" altLang="en-US" sz="1200" smtClean="0">
                <a:solidFill>
                  <a:schemeClr val="bg2"/>
                </a:solidFill>
              </a:rPr>
              <a:t>添加一个店铺进行跟踪，对店铺的前200个产品进行爬取分析（超过200个产品的店铺数据分析会误差较大），如果添加的店铺跟踪已经是存在，就回实时的显示数据，如果不存在须等第二天才会有数据查看。</a:t>
            </a:r>
          </a:p>
        </p:txBody>
      </p:sp>
      <p:pic>
        <p:nvPicPr>
          <p:cNvPr id="211972" name="图片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725" y="2097617"/>
            <a:ext cx="7704138" cy="42820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01084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994" name="标题 1"/>
          <p:cNvSpPr>
            <a:spLocks noGrp="1" noChangeArrowheads="1"/>
          </p:cNvSpPr>
          <p:nvPr>
            <p:ph type="ctrTitle"/>
          </p:nvPr>
        </p:nvSpPr>
        <p:spPr bwMode="auto">
          <a:xfrm>
            <a:off x="2000250" y="275167"/>
            <a:ext cx="5143500" cy="65193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r>
              <a:rPr lang="en-US" altLang="zh-CN" sz="2000" smtClean="0">
                <a:latin typeface="微软雅黑" pitchFamily="34" charset="-122"/>
              </a:rPr>
              <a:t>7</a:t>
            </a:r>
            <a:r>
              <a:rPr lang="zh-CN" altLang="en-US" sz="2000" smtClean="0">
                <a:latin typeface="微软雅黑" pitchFamily="34" charset="-122"/>
              </a:rPr>
              <a:t>店铺新品发现</a:t>
            </a:r>
          </a:p>
        </p:txBody>
      </p:sp>
      <p:pic>
        <p:nvPicPr>
          <p:cNvPr id="212995" name="图片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4926" y="1255185"/>
            <a:ext cx="6678613" cy="43476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96930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018" name="标题 1"/>
          <p:cNvSpPr>
            <a:spLocks noGrp="1" noChangeArrowheads="1"/>
          </p:cNvSpPr>
          <p:nvPr>
            <p:ph type="ctrTitle"/>
          </p:nvPr>
        </p:nvSpPr>
        <p:spPr bwMode="auto">
          <a:xfrm>
            <a:off x="2000250" y="323852"/>
            <a:ext cx="5143500" cy="69003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r>
              <a:rPr lang="en-US" altLang="zh-CN" sz="2000" smtClean="0"/>
              <a:t>8.</a:t>
            </a:r>
            <a:r>
              <a:rPr lang="zh-CN" altLang="en-US" sz="2000" smtClean="0"/>
              <a:t>商品数据库</a:t>
            </a:r>
          </a:p>
        </p:txBody>
      </p:sp>
      <p:sp>
        <p:nvSpPr>
          <p:cNvPr id="214019" name="副标题 2"/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879476" y="1134534"/>
            <a:ext cx="6264275" cy="3630084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l"/>
            <a:r>
              <a:rPr lang="zh-CN" altLang="en-US" sz="1200" smtClean="0">
                <a:solidFill>
                  <a:schemeClr val="bg2"/>
                </a:solidFill>
              </a:rPr>
              <a:t>通过输入关键词或者产品ASIN，快速搜索产品。</a:t>
            </a:r>
          </a:p>
        </p:txBody>
      </p:sp>
      <p:pic>
        <p:nvPicPr>
          <p:cNvPr id="214020" name="图片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4100" y="1960034"/>
            <a:ext cx="7035800" cy="44238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01557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42" name="标题 1"/>
          <p:cNvSpPr>
            <a:spLocks noGrp="1" noChangeArrowheads="1"/>
          </p:cNvSpPr>
          <p:nvPr>
            <p:ph type="ctrTitle"/>
          </p:nvPr>
        </p:nvSpPr>
        <p:spPr bwMode="auto">
          <a:xfrm>
            <a:off x="2000250" y="251884"/>
            <a:ext cx="5143500" cy="70273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r>
              <a:rPr lang="en-US" altLang="zh-CN" sz="2000" smtClean="0">
                <a:latin typeface="微软雅黑" pitchFamily="34" charset="-122"/>
              </a:rPr>
              <a:t>9.</a:t>
            </a:r>
            <a:r>
              <a:rPr lang="zh-CN" altLang="en-US" sz="2000" smtClean="0">
                <a:latin typeface="微软雅黑" pitchFamily="34" charset="-122"/>
              </a:rPr>
              <a:t>品类爆款新款</a:t>
            </a:r>
          </a:p>
        </p:txBody>
      </p:sp>
      <p:sp>
        <p:nvSpPr>
          <p:cNvPr id="215043" name="副标题 2"/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915989" y="1246718"/>
            <a:ext cx="7102475" cy="386503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l"/>
            <a:r>
              <a:rPr lang="zh-CN" altLang="en-US" sz="1200" smtClean="0">
                <a:solidFill>
                  <a:schemeClr val="bg2"/>
                </a:solidFill>
              </a:rPr>
              <a:t>通过品类目录，可查看TOP 100 Best Seller产品和TOP 100 Hot New Releases产品，可点击“+”展开每个大类中的子类，有些类目可细分到第六级类目，搜索出来的Toop100排名让你一目了然，轻松找出热品。</a:t>
            </a:r>
          </a:p>
        </p:txBody>
      </p:sp>
      <p:pic>
        <p:nvPicPr>
          <p:cNvPr id="215044" name="图片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3326" y="2186518"/>
            <a:ext cx="6962775" cy="39475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51252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6066" name="组合 4"/>
          <p:cNvGrpSpPr>
            <a:grpSpLocks/>
          </p:cNvGrpSpPr>
          <p:nvPr/>
        </p:nvGrpSpPr>
        <p:grpSpPr bwMode="auto">
          <a:xfrm>
            <a:off x="900114" y="548218"/>
            <a:ext cx="6753225" cy="5761567"/>
            <a:chOff x="827740" y="411600"/>
            <a:chExt cx="6753180" cy="4320300"/>
          </a:xfrm>
        </p:grpSpPr>
        <p:pic>
          <p:nvPicPr>
            <p:cNvPr id="216067" name="Picture 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27740" y="411600"/>
              <a:ext cx="6696465" cy="21975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6068" name="Picture 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27740" y="2571750"/>
              <a:ext cx="6753180" cy="2160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082675464"/>
      </p:ext>
    </p:extLst>
  </p:cSld>
  <p:clrMapOvr>
    <a:masterClrMapping/>
  </p:clrMapOvr>
  <p:transition spd="slow" advClick="0" advTm="5000">
    <p:blinds dir="vert"/>
  </p:transition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515</Words>
  <Application>Microsoft Office PowerPoint</Application>
  <PresentationFormat>全屏显示(4:3)</PresentationFormat>
  <Paragraphs>43</Paragraphs>
  <Slides>19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20" baseType="lpstr">
      <vt:lpstr>Office 主题​​</vt:lpstr>
      <vt:lpstr>项目二 任务6</vt:lpstr>
      <vt:lpstr>1.产品数据</vt:lpstr>
      <vt:lpstr>1.产品数据</vt:lpstr>
      <vt:lpstr>2.关键词流量分析</vt:lpstr>
      <vt:lpstr>3.潜力新品</vt:lpstr>
      <vt:lpstr>PowerPoint 演示文稿</vt:lpstr>
      <vt:lpstr>PowerPoint 演示文稿</vt:lpstr>
      <vt:lpstr>PowerPoint 演示文稿</vt:lpstr>
      <vt:lpstr>4.飙升类目发现</vt:lpstr>
      <vt:lpstr>4.飙升类目发现</vt:lpstr>
      <vt:lpstr>5.关键词商机</vt:lpstr>
      <vt:lpstr>5.关键词商机</vt:lpstr>
      <vt:lpstr>6.产品评论透析</vt:lpstr>
      <vt:lpstr>6.产品评论透析</vt:lpstr>
      <vt:lpstr>7店铺新品发现</vt:lpstr>
      <vt:lpstr>7店铺新品发现</vt:lpstr>
      <vt:lpstr>8.商品数据库</vt:lpstr>
      <vt:lpstr>9.品类爆款新款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项目二 任务6</dc:title>
  <dc:creator>lenovo</dc:creator>
  <cp:lastModifiedBy>lenovo</cp:lastModifiedBy>
  <cp:revision>2</cp:revision>
  <dcterms:created xsi:type="dcterms:W3CDTF">2018-08-25T18:03:02Z</dcterms:created>
  <dcterms:modified xsi:type="dcterms:W3CDTF">2018-11-20T03:06:39Z</dcterms:modified>
</cp:coreProperties>
</file>