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483"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4E3E4D-302E-4AF2-8A4E-FE284F931A62}" type="datetimeFigureOut">
              <a:rPr lang="zh-CN" altLang="en-US" smtClean="0"/>
              <a:t>2018/11/20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15753D-CEA8-4D93-8DF1-09BC558D28BC}" type="slidenum">
              <a:rPr lang="zh-CN" altLang="en-US" smtClean="0"/>
              <a:t>‹#›</a:t>
            </a:fld>
            <a:endParaRPr lang="zh-CN" altLang="en-US"/>
          </a:p>
        </p:txBody>
      </p:sp>
    </p:spTree>
    <p:extLst>
      <p:ext uri="{BB962C8B-B14F-4D97-AF65-F5344CB8AC3E}">
        <p14:creationId xmlns:p14="http://schemas.microsoft.com/office/powerpoint/2010/main" val="4183875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幻灯片图像占位符 1"/>
          <p:cNvSpPr>
            <a:spLocks noGrp="1" noRot="1" noChangeAspect="1" noChangeArrowheads="1" noTextEdit="1"/>
          </p:cNvSpPr>
          <p:nvPr>
            <p:ph type="sldImg" idx="4294967295"/>
          </p:nvPr>
        </p:nvSpPr>
        <p:spPr bwMode="auto">
          <a:ln>
            <a:solidFill>
              <a:srgbClr val="000000"/>
            </a:solidFill>
            <a:miter lim="800000"/>
            <a:headEnd/>
            <a:tailEnd/>
          </a:ln>
        </p:spPr>
      </p:sp>
      <p:sp>
        <p:nvSpPr>
          <p:cNvPr id="262147"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Lst>
        </p:spPr>
        <p:txBody>
          <a:bodyPr wrap="square" numCol="1" anchor="t" anchorCtr="0" compatLnSpc="1">
            <a:prstTxWarp prst="textNoShape">
              <a:avLst/>
            </a:prstTxWarp>
          </a:bodyPr>
          <a:lstStyle/>
          <a:p>
            <a:pPr eaLnBrk="1" hangingPunct="1"/>
            <a:endParaRPr lang="zh-CN" altLang="en-US" smtClean="0"/>
          </a:p>
        </p:txBody>
      </p:sp>
      <p:sp>
        <p:nvSpPr>
          <p:cNvPr id="2621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fld id="{D03DE547-082F-48F8-9683-8B33A3E0C92A}" type="slidenum">
              <a:rPr lang="zh-CN" altLang="en-US">
                <a:ea typeface="微软雅黑" pitchFamily="34" charset="-122"/>
              </a:rPr>
              <a:pPr eaLnBrk="1" hangingPunct="1"/>
              <a:t>2</a:t>
            </a:fld>
            <a:endParaRPr lang="zh-CN" altLang="en-US">
              <a:ea typeface="微软雅黑"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B15753D-CEA8-4D93-8DF1-09BC558D28BC}" type="slidenum">
              <a:rPr lang="zh-CN" altLang="en-US" smtClean="0"/>
              <a:t>13</a:t>
            </a:fld>
            <a:endParaRPr lang="zh-CN" altLang="en-US"/>
          </a:p>
        </p:txBody>
      </p:sp>
    </p:spTree>
    <p:extLst>
      <p:ext uri="{BB962C8B-B14F-4D97-AF65-F5344CB8AC3E}">
        <p14:creationId xmlns:p14="http://schemas.microsoft.com/office/powerpoint/2010/main" val="2142857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30679043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3407266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294348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163022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1174330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956604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1971609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189054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855649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2977430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8F8D7EF-EACA-4DD5-A03E-8606BA0F2237}"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1607257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77692"/>
      </p:ext>
    </p:extLst>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F8D7EF-EACA-4DD5-A03E-8606BA0F2237}" type="datetimeFigureOut">
              <a:rPr lang="zh-CN" altLang="en-US" smtClean="0"/>
              <a:t>2018/11/20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D20A3C-2F41-43CF-9167-EEF53F5B523C}" type="slidenum">
              <a:rPr lang="zh-CN" altLang="en-US" smtClean="0"/>
              <a:t>‹#›</a:t>
            </a:fld>
            <a:endParaRPr lang="zh-CN" altLang="en-US"/>
          </a:p>
        </p:txBody>
      </p:sp>
    </p:spTree>
    <p:extLst>
      <p:ext uri="{BB962C8B-B14F-4D97-AF65-F5344CB8AC3E}">
        <p14:creationId xmlns:p14="http://schemas.microsoft.com/office/powerpoint/2010/main" val="37779628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link.zhihu.com/?target=http://www.cifnews.com/tag/1354"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link.zhihu.com/?target=http://www.cifnews.com/tag/1354"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项目二 任务</a:t>
            </a:r>
            <a:r>
              <a:rPr lang="en-US" altLang="zh-CN" dirty="0" smtClean="0"/>
              <a:t>5</a:t>
            </a:r>
            <a:endParaRPr lang="zh-CN" altLang="en-US" dirty="0"/>
          </a:p>
        </p:txBody>
      </p:sp>
      <p:sp>
        <p:nvSpPr>
          <p:cNvPr id="3" name="副标题 2"/>
          <p:cNvSpPr>
            <a:spLocks noGrp="1"/>
          </p:cNvSpPr>
          <p:nvPr>
            <p:ph type="subTitle" idx="1"/>
          </p:nvPr>
        </p:nvSpPr>
        <p:spPr/>
        <p:txBody>
          <a:bodyPr/>
          <a:lstStyle/>
          <a:p>
            <a:r>
              <a:rPr lang="zh-CN" altLang="en-US" dirty="0" smtClean="0"/>
              <a:t>广告推广</a:t>
            </a:r>
            <a:endParaRPr lang="zh-CN" altLang="en-US" dirty="0"/>
          </a:p>
        </p:txBody>
      </p:sp>
    </p:spTree>
    <p:extLst>
      <p:ext uri="{BB962C8B-B14F-4D97-AF65-F5344CB8AC3E}">
        <p14:creationId xmlns:p14="http://schemas.microsoft.com/office/powerpoint/2010/main" val="2695549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a:spLocks noChangeArrowheads="1"/>
          </p:cNvSpPr>
          <p:nvPr/>
        </p:nvSpPr>
        <p:spPr bwMode="auto">
          <a:xfrm>
            <a:off x="3581401" y="3069168"/>
            <a:ext cx="38401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Calibri" pitchFamily="34" charset="0"/>
                <a:ea typeface="宋体" pitchFamily="2" charset="-122"/>
              </a:defRPr>
            </a:lvl1pPr>
            <a:lvl2pPr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lvl="1" eaLnBrk="1" hangingPunct="1"/>
            <a:r>
              <a:rPr lang="zh-CN" altLang="en-US" sz="2400" b="1">
                <a:solidFill>
                  <a:srgbClr val="00B050"/>
                </a:solidFill>
                <a:latin typeface="微软雅黑" pitchFamily="34" charset="-122"/>
                <a:ea typeface="微软雅黑" pitchFamily="34" charset="-122"/>
              </a:rPr>
              <a:t>     第六部分</a:t>
            </a:r>
            <a:endParaRPr lang="en-US" altLang="zh-CN" sz="2400" b="1">
              <a:solidFill>
                <a:srgbClr val="00B050"/>
              </a:solidFill>
              <a:latin typeface="微软雅黑" pitchFamily="34" charset="-122"/>
              <a:ea typeface="微软雅黑" pitchFamily="34" charset="-122"/>
            </a:endParaRPr>
          </a:p>
          <a:p>
            <a:pPr marL="0" lvl="1" eaLnBrk="1" hangingPunct="1"/>
            <a:r>
              <a:rPr lang="zh-CN" altLang="en-US" sz="2400" b="1">
                <a:solidFill>
                  <a:srgbClr val="00B050"/>
                </a:solidFill>
                <a:latin typeface="微软雅黑" pitchFamily="34" charset="-122"/>
                <a:ea typeface="微软雅黑" pitchFamily="34" charset="-122"/>
              </a:rPr>
              <a:t>         广告</a:t>
            </a:r>
          </a:p>
        </p:txBody>
      </p:sp>
      <p:cxnSp>
        <p:nvCxnSpPr>
          <p:cNvPr id="13" name="直接连接符 12"/>
          <p:cNvCxnSpPr/>
          <p:nvPr/>
        </p:nvCxnSpPr>
        <p:spPr>
          <a:xfrm flipV="1">
            <a:off x="3203575" y="2338918"/>
            <a:ext cx="0" cy="2567516"/>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grpSp>
        <p:nvGrpSpPr>
          <p:cNvPr id="2" name="组合 15"/>
          <p:cNvGrpSpPr/>
          <p:nvPr/>
        </p:nvGrpSpPr>
        <p:grpSpPr>
          <a:xfrm>
            <a:off x="1615481" y="2825354"/>
            <a:ext cx="1197175" cy="1596233"/>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solidFill>
                  <a:srgbClr val="00B050"/>
                </a:solidFill>
                <a:latin typeface="+mj-ea"/>
                <a:ea typeface="+mj-ea"/>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a:solidFill>
                  <a:srgbClr val="00B050"/>
                </a:solidFill>
                <a:latin typeface="+mj-ea"/>
                <a:ea typeface="+mj-ea"/>
              </a:endParaRPr>
            </a:p>
          </p:txBody>
        </p:sp>
      </p:grpSp>
      <p:sp>
        <p:nvSpPr>
          <p:cNvPr id="75" name="TextBox 13"/>
          <p:cNvSpPr txBox="1">
            <a:spLocks noChangeArrowheads="1"/>
          </p:cNvSpPr>
          <p:nvPr/>
        </p:nvSpPr>
        <p:spPr bwMode="auto">
          <a:xfrm>
            <a:off x="1836738" y="3109384"/>
            <a:ext cx="9017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5000" b="1">
                <a:solidFill>
                  <a:srgbClr val="00B050"/>
                </a:solidFill>
                <a:latin typeface="微软雅黑" pitchFamily="34" charset="-122"/>
                <a:ea typeface="微软雅黑" pitchFamily="34" charset="-122"/>
              </a:rPr>
              <a:t>06</a:t>
            </a:r>
            <a:endParaRPr lang="zh-CN" altLang="en-US" sz="5000" b="1">
              <a:solidFill>
                <a:srgbClr val="00B050"/>
              </a:solidFill>
              <a:latin typeface="微软雅黑" pitchFamily="34" charset="-122"/>
              <a:ea typeface="微软雅黑" pitchFamily="34" charset="-122"/>
            </a:endParaRPr>
          </a:p>
        </p:txBody>
      </p:sp>
    </p:spTree>
    <p:extLst>
      <p:ext uri="{BB962C8B-B14F-4D97-AF65-F5344CB8AC3E}">
        <p14:creationId xmlns:p14="http://schemas.microsoft.com/office/powerpoint/2010/main" val="1109558231"/>
      </p:ext>
    </p:extLst>
  </p:cSld>
  <p:clrMapOvr>
    <a:masterClrMapping/>
  </p:clrMapOvr>
  <p:transition spd="slow" advClick="0" advTm="5000">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nodeType="afterGroup">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p:tgtEl>
                                          <p:spTgt spid="12"/>
                                        </p:tgtEl>
                                        <p:attrNameLst>
                                          <p:attrName>ppt_x</p:attrName>
                                        </p:attrNameLst>
                                      </p:cBhvr>
                                      <p:tavLst>
                                        <p:tav tm="0">
                                          <p:val>
                                            <p:strVal val="#ppt_x-#ppt_w*1.125000"/>
                                          </p:val>
                                        </p:tav>
                                        <p:tav tm="100000">
                                          <p:val>
                                            <p:strVal val="#ppt_x"/>
                                          </p:val>
                                        </p:tav>
                                      </p:tavLst>
                                    </p:anim>
                                    <p:animEffect transition="in" filter="wipe(right)">
                                      <p:cBhvr>
                                        <p:cTn id="12" dur="500"/>
                                        <p:tgtEl>
                                          <p:spTgt spid="12"/>
                                        </p:tgtEl>
                                      </p:cBhvr>
                                    </p:animEffect>
                                  </p:childTnLst>
                                </p:cTn>
                              </p:par>
                            </p:childTnLst>
                          </p:cTn>
                        </p:par>
                        <p:par>
                          <p:cTn id="13" fill="hold" nodeType="afterGroup">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Effect transition="in" filter="fade">
                                      <p:cBhvr>
                                        <p:cTn id="16" dur="500"/>
                                        <p:tgtEl>
                                          <p:spTgt spid="75"/>
                                        </p:tgtEl>
                                      </p:cBhvr>
                                    </p:animEffect>
                                    <p:anim calcmode="lin" valueType="num">
                                      <p:cBhvr>
                                        <p:cTn id="17" dur="500" fill="hold"/>
                                        <p:tgtEl>
                                          <p:spTgt spid="75"/>
                                        </p:tgtEl>
                                        <p:attrNameLst>
                                          <p:attrName>ppt_x</p:attrName>
                                        </p:attrNameLst>
                                      </p:cBhvr>
                                      <p:tavLst>
                                        <p:tav tm="0">
                                          <p:val>
                                            <p:strVal val="#ppt_x"/>
                                          </p:val>
                                        </p:tav>
                                        <p:tav tm="100000">
                                          <p:val>
                                            <p:strVal val="#ppt_x"/>
                                          </p:val>
                                        </p:tav>
                                      </p:tavLst>
                                    </p:anim>
                                    <p:anim calcmode="lin" valueType="num">
                                      <p:cBhvr>
                                        <p:cTn id="18" dur="5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文本框 3"/>
          <p:cNvSpPr txBox="1">
            <a:spLocks noChangeArrowheads="1"/>
          </p:cNvSpPr>
          <p:nvPr/>
        </p:nvSpPr>
        <p:spPr bwMode="auto">
          <a:xfrm>
            <a:off x="250826" y="165100"/>
            <a:ext cx="2036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800">
                <a:solidFill>
                  <a:srgbClr val="262626"/>
                </a:solidFill>
                <a:latin typeface="微软雅黑" pitchFamily="34" charset="-122"/>
                <a:ea typeface="微软雅黑" pitchFamily="34" charset="-122"/>
              </a:rPr>
              <a:t>广告</a:t>
            </a:r>
          </a:p>
        </p:txBody>
      </p:sp>
      <p:sp>
        <p:nvSpPr>
          <p:cNvPr id="3" name="任意多边形 2"/>
          <p:cNvSpPr/>
          <p:nvPr/>
        </p:nvSpPr>
        <p:spPr>
          <a:xfrm>
            <a:off x="4216400" y="2120900"/>
            <a:ext cx="801688" cy="1424517"/>
          </a:xfrm>
          <a:custGeom>
            <a:avLst/>
            <a:gdLst>
              <a:gd name="connsiteX0" fmla="*/ 202383 w 1165787"/>
              <a:gd name="connsiteY0" fmla="*/ 0 h 1553723"/>
              <a:gd name="connsiteX1" fmla="*/ 963404 w 1165787"/>
              <a:gd name="connsiteY1" fmla="*/ 0 h 1553723"/>
              <a:gd name="connsiteX2" fmla="*/ 1165787 w 1165787"/>
              <a:gd name="connsiteY2" fmla="*/ 202383 h 1553723"/>
              <a:gd name="connsiteX3" fmla="*/ 1165787 w 1165787"/>
              <a:gd name="connsiteY3" fmla="*/ 954685 h 1553723"/>
              <a:gd name="connsiteX4" fmla="*/ 963404 w 1165787"/>
              <a:gd name="connsiteY4" fmla="*/ 1157068 h 1553723"/>
              <a:gd name="connsiteX5" fmla="*/ 769979 w 1165787"/>
              <a:gd name="connsiteY5" fmla="*/ 1157068 h 1553723"/>
              <a:gd name="connsiteX6" fmla="*/ 582893 w 1165787"/>
              <a:gd name="connsiteY6" fmla="*/ 1553723 h 1553723"/>
              <a:gd name="connsiteX7" fmla="*/ 395808 w 1165787"/>
              <a:gd name="connsiteY7" fmla="*/ 1157068 h 1553723"/>
              <a:gd name="connsiteX8" fmla="*/ 202383 w 1165787"/>
              <a:gd name="connsiteY8" fmla="*/ 1157068 h 1553723"/>
              <a:gd name="connsiteX9" fmla="*/ 0 w 1165787"/>
              <a:gd name="connsiteY9" fmla="*/ 954685 h 1553723"/>
              <a:gd name="connsiteX10" fmla="*/ 0 w 1165787"/>
              <a:gd name="connsiteY10" fmla="*/ 202383 h 1553723"/>
              <a:gd name="connsiteX11" fmla="*/ 202383 w 1165787"/>
              <a:gd name="connsiteY11" fmla="*/ 0 h 1553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787" h="1553723">
                <a:moveTo>
                  <a:pt x="202383" y="0"/>
                </a:moveTo>
                <a:lnTo>
                  <a:pt x="963404" y="0"/>
                </a:lnTo>
                <a:cubicBezTo>
                  <a:pt x="1075177" y="0"/>
                  <a:pt x="1165787" y="90610"/>
                  <a:pt x="1165787" y="202383"/>
                </a:cubicBezTo>
                <a:lnTo>
                  <a:pt x="1165787" y="954685"/>
                </a:lnTo>
                <a:cubicBezTo>
                  <a:pt x="1165787" y="1066458"/>
                  <a:pt x="1075177" y="1157068"/>
                  <a:pt x="963404" y="1157068"/>
                </a:cubicBezTo>
                <a:lnTo>
                  <a:pt x="769979" y="1157068"/>
                </a:lnTo>
                <a:lnTo>
                  <a:pt x="582893" y="1553723"/>
                </a:lnTo>
                <a:lnTo>
                  <a:pt x="395808" y="1157068"/>
                </a:lnTo>
                <a:lnTo>
                  <a:pt x="202383" y="1157068"/>
                </a:lnTo>
                <a:cubicBezTo>
                  <a:pt x="90610" y="1157068"/>
                  <a:pt x="0" y="1066458"/>
                  <a:pt x="0" y="954685"/>
                </a:cubicBezTo>
                <a:lnTo>
                  <a:pt x="0" y="202383"/>
                </a:lnTo>
                <a:cubicBezTo>
                  <a:pt x="0" y="90610"/>
                  <a:pt x="90610" y="0"/>
                  <a:pt x="202383" y="0"/>
                </a:cubicBezTo>
                <a:close/>
              </a:path>
            </a:pathLst>
          </a:custGeom>
          <a:solidFill>
            <a:srgbClr val="19515E"/>
          </a:solidFill>
          <a:ln w="889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5" name="任意多边形 4"/>
          <p:cNvSpPr/>
          <p:nvPr/>
        </p:nvSpPr>
        <p:spPr>
          <a:xfrm>
            <a:off x="4942622" y="2796369"/>
            <a:ext cx="801292" cy="1423915"/>
          </a:xfrm>
          <a:custGeom>
            <a:avLst/>
            <a:gdLst>
              <a:gd name="connsiteX0" fmla="*/ 202383 w 1165787"/>
              <a:gd name="connsiteY0" fmla="*/ 0 h 1553723"/>
              <a:gd name="connsiteX1" fmla="*/ 963404 w 1165787"/>
              <a:gd name="connsiteY1" fmla="*/ 0 h 1553723"/>
              <a:gd name="connsiteX2" fmla="*/ 1165787 w 1165787"/>
              <a:gd name="connsiteY2" fmla="*/ 202383 h 1553723"/>
              <a:gd name="connsiteX3" fmla="*/ 1165787 w 1165787"/>
              <a:gd name="connsiteY3" fmla="*/ 954685 h 1553723"/>
              <a:gd name="connsiteX4" fmla="*/ 963404 w 1165787"/>
              <a:gd name="connsiteY4" fmla="*/ 1157068 h 1553723"/>
              <a:gd name="connsiteX5" fmla="*/ 769979 w 1165787"/>
              <a:gd name="connsiteY5" fmla="*/ 1157068 h 1553723"/>
              <a:gd name="connsiteX6" fmla="*/ 582893 w 1165787"/>
              <a:gd name="connsiteY6" fmla="*/ 1553723 h 1553723"/>
              <a:gd name="connsiteX7" fmla="*/ 395808 w 1165787"/>
              <a:gd name="connsiteY7" fmla="*/ 1157068 h 1553723"/>
              <a:gd name="connsiteX8" fmla="*/ 202383 w 1165787"/>
              <a:gd name="connsiteY8" fmla="*/ 1157068 h 1553723"/>
              <a:gd name="connsiteX9" fmla="*/ 0 w 1165787"/>
              <a:gd name="connsiteY9" fmla="*/ 954685 h 1553723"/>
              <a:gd name="connsiteX10" fmla="*/ 0 w 1165787"/>
              <a:gd name="connsiteY10" fmla="*/ 202383 h 1553723"/>
              <a:gd name="connsiteX11" fmla="*/ 202383 w 1165787"/>
              <a:gd name="connsiteY11" fmla="*/ 0 h 1553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787" h="1553723">
                <a:moveTo>
                  <a:pt x="202383" y="0"/>
                </a:moveTo>
                <a:lnTo>
                  <a:pt x="963404" y="0"/>
                </a:lnTo>
                <a:cubicBezTo>
                  <a:pt x="1075177" y="0"/>
                  <a:pt x="1165787" y="90610"/>
                  <a:pt x="1165787" y="202383"/>
                </a:cubicBezTo>
                <a:lnTo>
                  <a:pt x="1165787" y="954685"/>
                </a:lnTo>
                <a:cubicBezTo>
                  <a:pt x="1165787" y="1066458"/>
                  <a:pt x="1075177" y="1157068"/>
                  <a:pt x="963404" y="1157068"/>
                </a:cubicBezTo>
                <a:lnTo>
                  <a:pt x="769979" y="1157068"/>
                </a:lnTo>
                <a:lnTo>
                  <a:pt x="582893" y="1553723"/>
                </a:lnTo>
                <a:lnTo>
                  <a:pt x="395808" y="1157068"/>
                </a:lnTo>
                <a:lnTo>
                  <a:pt x="202383" y="1157068"/>
                </a:lnTo>
                <a:cubicBezTo>
                  <a:pt x="90610" y="1157068"/>
                  <a:pt x="0" y="1066458"/>
                  <a:pt x="0" y="954685"/>
                </a:cubicBezTo>
                <a:lnTo>
                  <a:pt x="0" y="202383"/>
                </a:lnTo>
                <a:cubicBezTo>
                  <a:pt x="0" y="90610"/>
                  <a:pt x="90610" y="0"/>
                  <a:pt x="202383" y="0"/>
                </a:cubicBezTo>
                <a:close/>
              </a:path>
            </a:pathLst>
          </a:custGeom>
          <a:solidFill>
            <a:srgbClr val="30935C"/>
          </a:solidFill>
          <a:ln w="88900">
            <a:noFill/>
          </a:ln>
          <a:effectLst/>
          <a:scene3d>
            <a:camera prst="orthographicFront">
              <a:rot lat="0" lon="0" rev="1728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6" name="任意多边形 5"/>
          <p:cNvSpPr/>
          <p:nvPr/>
        </p:nvSpPr>
        <p:spPr>
          <a:xfrm>
            <a:off x="3504930" y="2863044"/>
            <a:ext cx="801292" cy="1423915"/>
          </a:xfrm>
          <a:custGeom>
            <a:avLst/>
            <a:gdLst>
              <a:gd name="connsiteX0" fmla="*/ 202383 w 1165787"/>
              <a:gd name="connsiteY0" fmla="*/ 0 h 1553723"/>
              <a:gd name="connsiteX1" fmla="*/ 963404 w 1165787"/>
              <a:gd name="connsiteY1" fmla="*/ 0 h 1553723"/>
              <a:gd name="connsiteX2" fmla="*/ 1165787 w 1165787"/>
              <a:gd name="connsiteY2" fmla="*/ 202383 h 1553723"/>
              <a:gd name="connsiteX3" fmla="*/ 1165787 w 1165787"/>
              <a:gd name="connsiteY3" fmla="*/ 954685 h 1553723"/>
              <a:gd name="connsiteX4" fmla="*/ 963404 w 1165787"/>
              <a:gd name="connsiteY4" fmla="*/ 1157068 h 1553723"/>
              <a:gd name="connsiteX5" fmla="*/ 769979 w 1165787"/>
              <a:gd name="connsiteY5" fmla="*/ 1157068 h 1553723"/>
              <a:gd name="connsiteX6" fmla="*/ 582893 w 1165787"/>
              <a:gd name="connsiteY6" fmla="*/ 1553723 h 1553723"/>
              <a:gd name="connsiteX7" fmla="*/ 395808 w 1165787"/>
              <a:gd name="connsiteY7" fmla="*/ 1157068 h 1553723"/>
              <a:gd name="connsiteX8" fmla="*/ 202383 w 1165787"/>
              <a:gd name="connsiteY8" fmla="*/ 1157068 h 1553723"/>
              <a:gd name="connsiteX9" fmla="*/ 0 w 1165787"/>
              <a:gd name="connsiteY9" fmla="*/ 954685 h 1553723"/>
              <a:gd name="connsiteX10" fmla="*/ 0 w 1165787"/>
              <a:gd name="connsiteY10" fmla="*/ 202383 h 1553723"/>
              <a:gd name="connsiteX11" fmla="*/ 202383 w 1165787"/>
              <a:gd name="connsiteY11" fmla="*/ 0 h 1553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787" h="1553723">
                <a:moveTo>
                  <a:pt x="202383" y="0"/>
                </a:moveTo>
                <a:lnTo>
                  <a:pt x="963404" y="0"/>
                </a:lnTo>
                <a:cubicBezTo>
                  <a:pt x="1075177" y="0"/>
                  <a:pt x="1165787" y="90610"/>
                  <a:pt x="1165787" y="202383"/>
                </a:cubicBezTo>
                <a:lnTo>
                  <a:pt x="1165787" y="954685"/>
                </a:lnTo>
                <a:cubicBezTo>
                  <a:pt x="1165787" y="1066458"/>
                  <a:pt x="1075177" y="1157068"/>
                  <a:pt x="963404" y="1157068"/>
                </a:cubicBezTo>
                <a:lnTo>
                  <a:pt x="769979" y="1157068"/>
                </a:lnTo>
                <a:lnTo>
                  <a:pt x="582893" y="1553723"/>
                </a:lnTo>
                <a:lnTo>
                  <a:pt x="395808" y="1157068"/>
                </a:lnTo>
                <a:lnTo>
                  <a:pt x="202383" y="1157068"/>
                </a:lnTo>
                <a:cubicBezTo>
                  <a:pt x="90610" y="1157068"/>
                  <a:pt x="0" y="1066458"/>
                  <a:pt x="0" y="954685"/>
                </a:cubicBezTo>
                <a:lnTo>
                  <a:pt x="0" y="202383"/>
                </a:lnTo>
                <a:cubicBezTo>
                  <a:pt x="0" y="90610"/>
                  <a:pt x="90610" y="0"/>
                  <a:pt x="202383" y="0"/>
                </a:cubicBezTo>
                <a:close/>
              </a:path>
            </a:pathLst>
          </a:custGeom>
          <a:solidFill>
            <a:srgbClr val="30935C"/>
          </a:solidFill>
          <a:ln w="88900">
            <a:noFill/>
          </a:ln>
          <a:effectLst/>
          <a:scene3d>
            <a:camera prst="orthographicFront">
              <a:rot lat="0" lon="0" rev="432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7" name="任意多边形 6"/>
          <p:cNvSpPr/>
          <p:nvPr/>
        </p:nvSpPr>
        <p:spPr>
          <a:xfrm>
            <a:off x="3762282" y="4011680"/>
            <a:ext cx="801292" cy="1423915"/>
          </a:xfrm>
          <a:custGeom>
            <a:avLst/>
            <a:gdLst>
              <a:gd name="connsiteX0" fmla="*/ 202383 w 1165787"/>
              <a:gd name="connsiteY0" fmla="*/ 0 h 1553723"/>
              <a:gd name="connsiteX1" fmla="*/ 963404 w 1165787"/>
              <a:gd name="connsiteY1" fmla="*/ 0 h 1553723"/>
              <a:gd name="connsiteX2" fmla="*/ 1165787 w 1165787"/>
              <a:gd name="connsiteY2" fmla="*/ 202383 h 1553723"/>
              <a:gd name="connsiteX3" fmla="*/ 1165787 w 1165787"/>
              <a:gd name="connsiteY3" fmla="*/ 954685 h 1553723"/>
              <a:gd name="connsiteX4" fmla="*/ 963404 w 1165787"/>
              <a:gd name="connsiteY4" fmla="*/ 1157068 h 1553723"/>
              <a:gd name="connsiteX5" fmla="*/ 769979 w 1165787"/>
              <a:gd name="connsiteY5" fmla="*/ 1157068 h 1553723"/>
              <a:gd name="connsiteX6" fmla="*/ 582893 w 1165787"/>
              <a:gd name="connsiteY6" fmla="*/ 1553723 h 1553723"/>
              <a:gd name="connsiteX7" fmla="*/ 395808 w 1165787"/>
              <a:gd name="connsiteY7" fmla="*/ 1157068 h 1553723"/>
              <a:gd name="connsiteX8" fmla="*/ 202383 w 1165787"/>
              <a:gd name="connsiteY8" fmla="*/ 1157068 h 1553723"/>
              <a:gd name="connsiteX9" fmla="*/ 0 w 1165787"/>
              <a:gd name="connsiteY9" fmla="*/ 954685 h 1553723"/>
              <a:gd name="connsiteX10" fmla="*/ 0 w 1165787"/>
              <a:gd name="connsiteY10" fmla="*/ 202383 h 1553723"/>
              <a:gd name="connsiteX11" fmla="*/ 202383 w 1165787"/>
              <a:gd name="connsiteY11" fmla="*/ 0 h 1553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787" h="1553723">
                <a:moveTo>
                  <a:pt x="202383" y="0"/>
                </a:moveTo>
                <a:lnTo>
                  <a:pt x="963404" y="0"/>
                </a:lnTo>
                <a:cubicBezTo>
                  <a:pt x="1075177" y="0"/>
                  <a:pt x="1165787" y="90610"/>
                  <a:pt x="1165787" y="202383"/>
                </a:cubicBezTo>
                <a:lnTo>
                  <a:pt x="1165787" y="954685"/>
                </a:lnTo>
                <a:cubicBezTo>
                  <a:pt x="1165787" y="1066458"/>
                  <a:pt x="1075177" y="1157068"/>
                  <a:pt x="963404" y="1157068"/>
                </a:cubicBezTo>
                <a:lnTo>
                  <a:pt x="769979" y="1157068"/>
                </a:lnTo>
                <a:lnTo>
                  <a:pt x="582893" y="1553723"/>
                </a:lnTo>
                <a:lnTo>
                  <a:pt x="395808" y="1157068"/>
                </a:lnTo>
                <a:lnTo>
                  <a:pt x="202383" y="1157068"/>
                </a:lnTo>
                <a:cubicBezTo>
                  <a:pt x="90610" y="1157068"/>
                  <a:pt x="0" y="1066458"/>
                  <a:pt x="0" y="954685"/>
                </a:cubicBezTo>
                <a:lnTo>
                  <a:pt x="0" y="202383"/>
                </a:lnTo>
                <a:cubicBezTo>
                  <a:pt x="0" y="90610"/>
                  <a:pt x="90610" y="0"/>
                  <a:pt x="202383" y="0"/>
                </a:cubicBezTo>
                <a:close/>
              </a:path>
            </a:pathLst>
          </a:custGeom>
          <a:solidFill>
            <a:srgbClr val="19515E"/>
          </a:solidFill>
          <a:ln w="88900">
            <a:noFill/>
          </a:ln>
          <a:effectLst/>
          <a:scene3d>
            <a:camera prst="orthographicFront">
              <a:rot lat="0" lon="0" rev="864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8" name="任意多边形 7"/>
          <p:cNvSpPr/>
          <p:nvPr/>
        </p:nvSpPr>
        <p:spPr>
          <a:xfrm>
            <a:off x="4707928" y="3989035"/>
            <a:ext cx="801292" cy="1423915"/>
          </a:xfrm>
          <a:custGeom>
            <a:avLst/>
            <a:gdLst>
              <a:gd name="connsiteX0" fmla="*/ 202383 w 1165787"/>
              <a:gd name="connsiteY0" fmla="*/ 0 h 1553723"/>
              <a:gd name="connsiteX1" fmla="*/ 963404 w 1165787"/>
              <a:gd name="connsiteY1" fmla="*/ 0 h 1553723"/>
              <a:gd name="connsiteX2" fmla="*/ 1165787 w 1165787"/>
              <a:gd name="connsiteY2" fmla="*/ 202383 h 1553723"/>
              <a:gd name="connsiteX3" fmla="*/ 1165787 w 1165787"/>
              <a:gd name="connsiteY3" fmla="*/ 954685 h 1553723"/>
              <a:gd name="connsiteX4" fmla="*/ 963404 w 1165787"/>
              <a:gd name="connsiteY4" fmla="*/ 1157068 h 1553723"/>
              <a:gd name="connsiteX5" fmla="*/ 769979 w 1165787"/>
              <a:gd name="connsiteY5" fmla="*/ 1157068 h 1553723"/>
              <a:gd name="connsiteX6" fmla="*/ 582893 w 1165787"/>
              <a:gd name="connsiteY6" fmla="*/ 1553723 h 1553723"/>
              <a:gd name="connsiteX7" fmla="*/ 395808 w 1165787"/>
              <a:gd name="connsiteY7" fmla="*/ 1157068 h 1553723"/>
              <a:gd name="connsiteX8" fmla="*/ 202383 w 1165787"/>
              <a:gd name="connsiteY8" fmla="*/ 1157068 h 1553723"/>
              <a:gd name="connsiteX9" fmla="*/ 0 w 1165787"/>
              <a:gd name="connsiteY9" fmla="*/ 954685 h 1553723"/>
              <a:gd name="connsiteX10" fmla="*/ 0 w 1165787"/>
              <a:gd name="connsiteY10" fmla="*/ 202383 h 1553723"/>
              <a:gd name="connsiteX11" fmla="*/ 202383 w 1165787"/>
              <a:gd name="connsiteY11" fmla="*/ 0 h 1553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5787" h="1553723">
                <a:moveTo>
                  <a:pt x="202383" y="0"/>
                </a:moveTo>
                <a:lnTo>
                  <a:pt x="963404" y="0"/>
                </a:lnTo>
                <a:cubicBezTo>
                  <a:pt x="1075177" y="0"/>
                  <a:pt x="1165787" y="90610"/>
                  <a:pt x="1165787" y="202383"/>
                </a:cubicBezTo>
                <a:lnTo>
                  <a:pt x="1165787" y="954685"/>
                </a:lnTo>
                <a:cubicBezTo>
                  <a:pt x="1165787" y="1066458"/>
                  <a:pt x="1075177" y="1157068"/>
                  <a:pt x="963404" y="1157068"/>
                </a:cubicBezTo>
                <a:lnTo>
                  <a:pt x="769979" y="1157068"/>
                </a:lnTo>
                <a:lnTo>
                  <a:pt x="582893" y="1553723"/>
                </a:lnTo>
                <a:lnTo>
                  <a:pt x="395808" y="1157068"/>
                </a:lnTo>
                <a:lnTo>
                  <a:pt x="202383" y="1157068"/>
                </a:lnTo>
                <a:cubicBezTo>
                  <a:pt x="90610" y="1157068"/>
                  <a:pt x="0" y="1066458"/>
                  <a:pt x="0" y="954685"/>
                </a:cubicBezTo>
                <a:lnTo>
                  <a:pt x="0" y="202383"/>
                </a:lnTo>
                <a:cubicBezTo>
                  <a:pt x="0" y="90610"/>
                  <a:pt x="90610" y="0"/>
                  <a:pt x="202383" y="0"/>
                </a:cubicBezTo>
                <a:close/>
              </a:path>
            </a:pathLst>
          </a:custGeom>
          <a:solidFill>
            <a:srgbClr val="19515E"/>
          </a:solidFill>
          <a:ln w="88900">
            <a:noFill/>
          </a:ln>
          <a:effectLst/>
          <a:scene3d>
            <a:camera prst="orthographicFront">
              <a:rot lat="0" lon="0" rev="1296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39272" name="TextBox 12"/>
          <p:cNvSpPr txBox="1">
            <a:spLocks noChangeArrowheads="1"/>
          </p:cNvSpPr>
          <p:nvPr/>
        </p:nvSpPr>
        <p:spPr bwMode="auto">
          <a:xfrm>
            <a:off x="4475164" y="2465918"/>
            <a:ext cx="35137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100" b="1">
                <a:solidFill>
                  <a:srgbClr val="FFFFFF"/>
                </a:solidFill>
                <a:latin typeface="微软雅黑" pitchFamily="34" charset="-122"/>
                <a:ea typeface="微软雅黑" pitchFamily="34" charset="-122"/>
              </a:rPr>
              <a:t>1</a:t>
            </a:r>
            <a:endParaRPr lang="zh-CN" altLang="en-US" sz="2100" b="1">
              <a:solidFill>
                <a:srgbClr val="FFFFFF"/>
              </a:solidFill>
              <a:latin typeface="微软雅黑" pitchFamily="34" charset="-122"/>
              <a:ea typeface="微软雅黑" pitchFamily="34" charset="-122"/>
            </a:endParaRPr>
          </a:p>
        </p:txBody>
      </p:sp>
      <p:sp>
        <p:nvSpPr>
          <p:cNvPr id="139273" name="TextBox 12"/>
          <p:cNvSpPr txBox="1">
            <a:spLocks noChangeArrowheads="1"/>
          </p:cNvSpPr>
          <p:nvPr/>
        </p:nvSpPr>
        <p:spPr bwMode="auto">
          <a:xfrm>
            <a:off x="5307014" y="3238501"/>
            <a:ext cx="35137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100" b="1">
                <a:solidFill>
                  <a:srgbClr val="FFFFFF"/>
                </a:solidFill>
                <a:latin typeface="微软雅黑" pitchFamily="34" charset="-122"/>
                <a:ea typeface="微软雅黑" pitchFamily="34" charset="-122"/>
              </a:rPr>
              <a:t>2</a:t>
            </a:r>
            <a:endParaRPr lang="zh-CN" altLang="en-US" sz="2100" b="1">
              <a:solidFill>
                <a:srgbClr val="FFFFFF"/>
              </a:solidFill>
              <a:latin typeface="微软雅黑" pitchFamily="34" charset="-122"/>
              <a:ea typeface="微软雅黑" pitchFamily="34" charset="-122"/>
            </a:endParaRPr>
          </a:p>
        </p:txBody>
      </p:sp>
      <p:sp>
        <p:nvSpPr>
          <p:cNvPr id="139274" name="TextBox 12"/>
          <p:cNvSpPr txBox="1">
            <a:spLocks noChangeArrowheads="1"/>
          </p:cNvSpPr>
          <p:nvPr/>
        </p:nvSpPr>
        <p:spPr bwMode="auto">
          <a:xfrm>
            <a:off x="5038725" y="4663018"/>
            <a:ext cx="35137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100" b="1">
                <a:solidFill>
                  <a:srgbClr val="FFFFFF"/>
                </a:solidFill>
                <a:latin typeface="微软雅黑" pitchFamily="34" charset="-122"/>
                <a:ea typeface="微软雅黑" pitchFamily="34" charset="-122"/>
              </a:rPr>
              <a:t>3</a:t>
            </a:r>
            <a:endParaRPr lang="zh-CN" altLang="en-US" sz="2100" b="1">
              <a:solidFill>
                <a:srgbClr val="FFFFFF"/>
              </a:solidFill>
              <a:latin typeface="微软雅黑" pitchFamily="34" charset="-122"/>
              <a:ea typeface="微软雅黑" pitchFamily="34" charset="-122"/>
            </a:endParaRPr>
          </a:p>
        </p:txBody>
      </p:sp>
      <p:sp>
        <p:nvSpPr>
          <p:cNvPr id="139275" name="TextBox 12"/>
          <p:cNvSpPr txBox="1">
            <a:spLocks noChangeArrowheads="1"/>
          </p:cNvSpPr>
          <p:nvPr/>
        </p:nvSpPr>
        <p:spPr bwMode="auto">
          <a:xfrm>
            <a:off x="3619500" y="3282951"/>
            <a:ext cx="35137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100" b="1">
                <a:solidFill>
                  <a:srgbClr val="FFFFFF"/>
                </a:solidFill>
                <a:latin typeface="微软雅黑" pitchFamily="34" charset="-122"/>
                <a:ea typeface="微软雅黑" pitchFamily="34" charset="-122"/>
              </a:rPr>
              <a:t>5</a:t>
            </a:r>
            <a:endParaRPr lang="zh-CN" altLang="en-US" sz="2100" b="1">
              <a:solidFill>
                <a:srgbClr val="FFFFFF"/>
              </a:solidFill>
              <a:latin typeface="微软雅黑" pitchFamily="34" charset="-122"/>
              <a:ea typeface="微软雅黑" pitchFamily="34" charset="-122"/>
            </a:endParaRPr>
          </a:p>
        </p:txBody>
      </p:sp>
      <p:sp>
        <p:nvSpPr>
          <p:cNvPr id="139276" name="TextBox 12"/>
          <p:cNvSpPr txBox="1">
            <a:spLocks noChangeArrowheads="1"/>
          </p:cNvSpPr>
          <p:nvPr/>
        </p:nvSpPr>
        <p:spPr bwMode="auto">
          <a:xfrm>
            <a:off x="3913189" y="4660901"/>
            <a:ext cx="35137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100" b="1">
                <a:solidFill>
                  <a:srgbClr val="FFFFFF"/>
                </a:solidFill>
                <a:latin typeface="微软雅黑" pitchFamily="34" charset="-122"/>
                <a:ea typeface="微软雅黑" pitchFamily="34" charset="-122"/>
              </a:rPr>
              <a:t>4</a:t>
            </a:r>
            <a:endParaRPr lang="zh-CN" altLang="en-US" sz="2100" b="1">
              <a:solidFill>
                <a:srgbClr val="FFFFFF"/>
              </a:solidFill>
              <a:latin typeface="微软雅黑" pitchFamily="34" charset="-122"/>
              <a:ea typeface="微软雅黑" pitchFamily="34" charset="-122"/>
            </a:endParaRPr>
          </a:p>
        </p:txBody>
      </p:sp>
      <p:sp>
        <p:nvSpPr>
          <p:cNvPr id="139277" name="文本框 13"/>
          <p:cNvSpPr txBox="1">
            <a:spLocks noChangeArrowheads="1"/>
          </p:cNvSpPr>
          <p:nvPr/>
        </p:nvSpPr>
        <p:spPr bwMode="auto">
          <a:xfrm>
            <a:off x="3851275" y="1191685"/>
            <a:ext cx="1657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eaLnBrk="1" hangingPunct="1"/>
            <a:r>
              <a:rPr lang="zh-CN" altLang="en-US" sz="1600" b="1">
                <a:latin typeface="微软雅黑" pitchFamily="34" charset="-122"/>
                <a:ea typeface="微软雅黑" pitchFamily="34" charset="-122"/>
              </a:rPr>
              <a:t>广告活动管理</a:t>
            </a:r>
          </a:p>
        </p:txBody>
      </p:sp>
      <p:sp>
        <p:nvSpPr>
          <p:cNvPr id="139278" name="文本框 14"/>
          <p:cNvSpPr txBox="1">
            <a:spLocks noChangeArrowheads="1"/>
          </p:cNvSpPr>
          <p:nvPr/>
        </p:nvSpPr>
        <p:spPr bwMode="auto">
          <a:xfrm>
            <a:off x="5997576" y="2823633"/>
            <a:ext cx="1762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eaLnBrk="1" hangingPunct="1"/>
            <a:r>
              <a:rPr lang="zh-CN" altLang="en-US" sz="1600" b="1" dirty="0">
                <a:latin typeface="微软雅黑" pitchFamily="34" charset="-122"/>
                <a:ea typeface="微软雅黑" pitchFamily="34" charset="-122"/>
              </a:rPr>
              <a:t>秒杀</a:t>
            </a:r>
          </a:p>
        </p:txBody>
      </p:sp>
      <p:sp>
        <p:nvSpPr>
          <p:cNvPr id="139279" name="文本框 15"/>
          <p:cNvSpPr txBox="1">
            <a:spLocks noChangeArrowheads="1"/>
          </p:cNvSpPr>
          <p:nvPr/>
        </p:nvSpPr>
        <p:spPr bwMode="auto">
          <a:xfrm>
            <a:off x="1387476" y="2823634"/>
            <a:ext cx="1762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eaLnBrk="1" hangingPunct="1"/>
            <a:r>
              <a:rPr lang="zh-CN" altLang="en-US" sz="1600" b="1" dirty="0">
                <a:latin typeface="微软雅黑" pitchFamily="34" charset="-122"/>
                <a:ea typeface="微软雅黑" pitchFamily="34" charset="-122"/>
              </a:rPr>
              <a:t>图文版品牌描述（</a:t>
            </a:r>
            <a:r>
              <a:rPr lang="en-US" altLang="zh-CN" sz="1600" b="1" dirty="0">
                <a:latin typeface="微软雅黑" pitchFamily="34" charset="-122"/>
                <a:ea typeface="微软雅黑" pitchFamily="34" charset="-122"/>
              </a:rPr>
              <a:t>A+</a:t>
            </a:r>
            <a:r>
              <a:rPr lang="zh-CN" altLang="en-US" sz="1600" b="1" dirty="0">
                <a:latin typeface="微软雅黑" pitchFamily="34" charset="-122"/>
                <a:ea typeface="微软雅黑" pitchFamily="34" charset="-122"/>
              </a:rPr>
              <a:t>）</a:t>
            </a:r>
          </a:p>
        </p:txBody>
      </p:sp>
      <p:sp>
        <p:nvSpPr>
          <p:cNvPr id="139280" name="文本框 16"/>
          <p:cNvSpPr txBox="1">
            <a:spLocks noChangeArrowheads="1"/>
          </p:cNvSpPr>
          <p:nvPr/>
        </p:nvSpPr>
        <p:spPr bwMode="auto">
          <a:xfrm>
            <a:off x="5743576" y="4732629"/>
            <a:ext cx="1762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eaLnBrk="1" hangingPunct="1"/>
            <a:r>
              <a:rPr lang="zh-CN" altLang="en-US" sz="1600" b="1" dirty="0">
                <a:latin typeface="微软雅黑" pitchFamily="34" charset="-122"/>
                <a:ea typeface="微软雅黑" pitchFamily="34" charset="-122"/>
              </a:rPr>
              <a:t>优惠券</a:t>
            </a:r>
          </a:p>
        </p:txBody>
      </p:sp>
      <p:sp>
        <p:nvSpPr>
          <p:cNvPr id="139281" name="文本框 17"/>
          <p:cNvSpPr txBox="1">
            <a:spLocks noChangeArrowheads="1"/>
          </p:cNvSpPr>
          <p:nvPr/>
        </p:nvSpPr>
        <p:spPr bwMode="auto">
          <a:xfrm>
            <a:off x="2385496" y="4912841"/>
            <a:ext cx="11194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eaLnBrk="1" hangingPunct="1"/>
            <a:r>
              <a:rPr lang="zh-CN" altLang="en-US" sz="1600" b="1" dirty="0">
                <a:latin typeface="微软雅黑" pitchFamily="34" charset="-122"/>
                <a:ea typeface="微软雅黑" pitchFamily="34" charset="-122"/>
              </a:rPr>
              <a:t>管理促销</a:t>
            </a:r>
          </a:p>
        </p:txBody>
      </p:sp>
    </p:spTree>
    <p:extLst>
      <p:ext uri="{BB962C8B-B14F-4D97-AF65-F5344CB8AC3E}">
        <p14:creationId xmlns:p14="http://schemas.microsoft.com/office/powerpoint/2010/main" val="3626634703"/>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42988" y="2708920"/>
            <a:ext cx="6985000" cy="9140964"/>
          </a:xfrm>
          <a:prstGeom prst="rect">
            <a:avLst/>
          </a:prstGeom>
        </p:spPr>
        <p:txBody>
          <a:bodyPr>
            <a:spAutoFit/>
          </a:bodyPr>
          <a:lstStyle/>
          <a:p>
            <a:pPr>
              <a:lnSpc>
                <a:spcPct val="150000"/>
              </a:lnSpc>
              <a:defRPr/>
            </a:pPr>
            <a:r>
              <a:rPr lang="zh-CN" altLang="en-US" sz="2800" dirty="0">
                <a:solidFill>
                  <a:srgbClr val="C00000"/>
                </a:solidFill>
                <a:latin typeface="+mn-ea"/>
              </a:rPr>
              <a:t>买家购买产品的两个阶段</a:t>
            </a:r>
            <a:endParaRPr lang="en-US" altLang="zh-CN" sz="2800" dirty="0">
              <a:solidFill>
                <a:srgbClr val="C00000"/>
              </a:solidFill>
              <a:latin typeface="+mn-ea"/>
            </a:endParaRPr>
          </a:p>
          <a:p>
            <a:pPr>
              <a:lnSpc>
                <a:spcPct val="150000"/>
              </a:lnSpc>
              <a:defRPr/>
            </a:pPr>
            <a:r>
              <a:rPr lang="en-US" altLang="zh-CN" sz="2800" dirty="0">
                <a:latin typeface="+mn-ea"/>
              </a:rPr>
              <a:t>1</a:t>
            </a:r>
            <a:r>
              <a:rPr lang="zh-CN" altLang="en-US" sz="2800" dirty="0">
                <a:latin typeface="+mn-ea"/>
              </a:rPr>
              <a:t>：搜索产品，对产品感兴趣，点击进入产品详情页。（产生点击，付费）</a:t>
            </a:r>
          </a:p>
          <a:p>
            <a:pPr>
              <a:lnSpc>
                <a:spcPct val="150000"/>
              </a:lnSpc>
              <a:defRPr/>
            </a:pPr>
            <a:r>
              <a:rPr lang="en-US" altLang="zh-CN" sz="2800" dirty="0">
                <a:latin typeface="+mn-ea"/>
              </a:rPr>
              <a:t>2</a:t>
            </a:r>
            <a:r>
              <a:rPr lang="zh-CN" altLang="en-US" sz="2800" dirty="0">
                <a:latin typeface="+mn-ea"/>
              </a:rPr>
              <a:t>：查看产品标题，图片，</a:t>
            </a:r>
            <a:r>
              <a:rPr lang="en-US" altLang="zh-CN" sz="2800" dirty="0">
                <a:latin typeface="+mn-ea"/>
              </a:rPr>
              <a:t>Bullet Points</a:t>
            </a:r>
            <a:r>
              <a:rPr lang="zh-CN" altLang="en-US" sz="2800" dirty="0">
                <a:latin typeface="+mn-ea"/>
              </a:rPr>
              <a:t>，描述和评价，然后决定是否购买。</a:t>
            </a:r>
            <a:endParaRPr lang="en-US" altLang="zh-CN" sz="2800" dirty="0">
              <a:latin typeface="+mn-ea"/>
            </a:endParaRPr>
          </a:p>
          <a:p>
            <a:pPr>
              <a:lnSpc>
                <a:spcPct val="150000"/>
              </a:lnSpc>
              <a:defRPr/>
            </a:pPr>
            <a:r>
              <a:rPr lang="zh-CN" altLang="en-US" sz="2800" dirty="0" smtClean="0">
                <a:latin typeface="+mn-ea"/>
              </a:rPr>
              <a:t>第一</a:t>
            </a:r>
            <a:r>
              <a:rPr lang="zh-CN" altLang="en-US" sz="2800" dirty="0">
                <a:latin typeface="+mn-ea"/>
              </a:rPr>
              <a:t>阶段是发现产品，第二阶段是下单购买。</a:t>
            </a:r>
            <a:endParaRPr lang="en-US" altLang="zh-CN" sz="2800" dirty="0">
              <a:latin typeface="+mn-ea"/>
            </a:endParaRPr>
          </a:p>
          <a:p>
            <a:pPr>
              <a:lnSpc>
                <a:spcPct val="150000"/>
              </a:lnSpc>
              <a:defRPr/>
            </a:pPr>
            <a:endParaRPr lang="en-US" altLang="zh-CN" sz="2800" dirty="0">
              <a:latin typeface="+mn-ea"/>
            </a:endParaRPr>
          </a:p>
          <a:p>
            <a:pPr>
              <a:lnSpc>
                <a:spcPct val="150000"/>
              </a:lnSpc>
              <a:defRPr/>
            </a:pPr>
            <a:r>
              <a:rPr lang="zh-CN" altLang="en-US" sz="2800" dirty="0">
                <a:latin typeface="+mn-ea"/>
              </a:rPr>
              <a:t>广告的作用：增加产品曝光，让买家尽可能多地看到产品 </a:t>
            </a:r>
            <a:endParaRPr lang="en-US" altLang="zh-CN" sz="2800" dirty="0">
              <a:latin typeface="+mn-ea"/>
            </a:endParaRPr>
          </a:p>
          <a:p>
            <a:pPr>
              <a:lnSpc>
                <a:spcPct val="150000"/>
              </a:lnSpc>
              <a:defRPr/>
            </a:pPr>
            <a:endParaRPr lang="zh-CN" altLang="en-US" sz="2800" dirty="0">
              <a:latin typeface="+mn-ea"/>
            </a:endParaRPr>
          </a:p>
          <a:p>
            <a:pPr>
              <a:lnSpc>
                <a:spcPct val="150000"/>
              </a:lnSpc>
              <a:defRPr/>
            </a:pPr>
            <a:r>
              <a:rPr lang="zh-CN" altLang="en-US" sz="2800" dirty="0">
                <a:latin typeface="+mn-ea"/>
              </a:rPr>
              <a:t>买家只看到产品不点击进去  或者   点击去看产品详情页，</a:t>
            </a:r>
            <a:r>
              <a:rPr lang="en-US" altLang="zh-CN" sz="2800" dirty="0">
                <a:latin typeface="+mn-ea"/>
              </a:rPr>
              <a:t> </a:t>
            </a:r>
            <a:r>
              <a:rPr lang="zh-CN" altLang="en-US" sz="2800" dirty="0">
                <a:latin typeface="+mn-ea"/>
              </a:rPr>
              <a:t>但是没有下单 ？？</a:t>
            </a:r>
            <a:endParaRPr lang="en-US" altLang="zh-CN" sz="2800" dirty="0">
              <a:latin typeface="+mn-ea"/>
            </a:endParaRPr>
          </a:p>
          <a:p>
            <a:pPr>
              <a:lnSpc>
                <a:spcPct val="150000"/>
              </a:lnSpc>
              <a:defRPr/>
            </a:pPr>
            <a:endParaRPr lang="zh-CN" altLang="en-US" sz="2800" dirty="0">
              <a:latin typeface="+mn-ea"/>
            </a:endParaRPr>
          </a:p>
          <a:p>
            <a:pPr>
              <a:lnSpc>
                <a:spcPct val="150000"/>
              </a:lnSpc>
              <a:defRPr/>
            </a:pPr>
            <a:r>
              <a:rPr lang="zh-CN" altLang="en-US" sz="2800" dirty="0">
                <a:latin typeface="+mn-ea"/>
              </a:rPr>
              <a:t>做推广之前尽量优化产品</a:t>
            </a:r>
            <a:r>
              <a:rPr lang="en-US" altLang="zh-CN" sz="2800" dirty="0">
                <a:latin typeface="+mn-ea"/>
              </a:rPr>
              <a:t>listing</a:t>
            </a:r>
            <a:r>
              <a:rPr lang="zh-CN" altLang="en-US" sz="2800" dirty="0">
                <a:latin typeface="+mn-ea"/>
              </a:rPr>
              <a:t>。</a:t>
            </a:r>
          </a:p>
        </p:txBody>
      </p:sp>
      <p:pic>
        <p:nvPicPr>
          <p:cNvPr id="140291" name="Picture 4" descr="http://pic.cifnews.com/upload/201705/04/201705041032102139.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548217"/>
            <a:ext cx="6115050" cy="2243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2700529"/>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
                                          </p:val>
                                        </p:tav>
                                        <p:tav tm="100000">
                                          <p:val>
                                            <p:strVal val="#ppt_x"/>
                                          </p:val>
                                        </p:tav>
                                      </p:tavLst>
                                    </p:anim>
                                    <p:anim calcmode="lin" valueType="num">
                                      <p:cBhvr>
                                        <p:cTn id="8"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文本框 1"/>
          <p:cNvSpPr txBox="1">
            <a:spLocks noChangeArrowheads="1"/>
          </p:cNvSpPr>
          <p:nvPr/>
        </p:nvSpPr>
        <p:spPr bwMode="auto">
          <a:xfrm>
            <a:off x="107504" y="55033"/>
            <a:ext cx="8856984" cy="8171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en-US" altLang="zh-CN" dirty="0" smtClean="0">
                <a:latin typeface="微软雅黑" pitchFamily="34" charset="-122"/>
                <a:ea typeface="微软雅黑" pitchFamily="34" charset="-122"/>
              </a:rPr>
              <a:t>CPC</a:t>
            </a:r>
            <a:r>
              <a:rPr lang="zh-CN" altLang="en-US" dirty="0">
                <a:latin typeface="微软雅黑" pitchFamily="34" charset="-122"/>
                <a:ea typeface="微软雅黑" pitchFamily="34" charset="-122"/>
              </a:rPr>
              <a:t>广告：</a:t>
            </a:r>
            <a:r>
              <a:rPr lang="en-US" altLang="zh-CN" dirty="0">
                <a:latin typeface="微软雅黑" pitchFamily="34" charset="-122"/>
                <a:ea typeface="微软雅黑" pitchFamily="34" charset="-122"/>
              </a:rPr>
              <a:t>Cost Per Click</a:t>
            </a:r>
            <a:endParaRPr lang="en-US" altLang="zh-CN" dirty="0">
              <a:latin typeface="微软雅黑" pitchFamily="34" charset="-122"/>
            </a:endParaRPr>
          </a:p>
          <a:p>
            <a:pPr eaLnBrk="1" hangingPunct="1">
              <a:lnSpc>
                <a:spcPct val="150000"/>
              </a:lnSpc>
            </a:pPr>
            <a:r>
              <a:rPr lang="en-US" altLang="zh-CN" dirty="0">
                <a:latin typeface="微软雅黑" pitchFamily="34" charset="-122"/>
                <a:ea typeface="微软雅黑" pitchFamily="34" charset="-122"/>
              </a:rPr>
              <a:t>--</a:t>
            </a:r>
            <a:r>
              <a:rPr lang="zh-CN" altLang="en-US" dirty="0">
                <a:latin typeface="微软雅黑" pitchFamily="34" charset="-122"/>
                <a:ea typeface="微软雅黑" pitchFamily="34" charset="-122"/>
              </a:rPr>
              <a:t>“按点击付费”</a:t>
            </a:r>
            <a:endParaRPr lang="en-US" altLang="zh-CN"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在</a:t>
            </a:r>
            <a:r>
              <a:rPr lang="en-US" altLang="zh-CN" dirty="0">
                <a:latin typeface="微软雅黑" pitchFamily="34" charset="-122"/>
                <a:ea typeface="微软雅黑" pitchFamily="34" charset="-122"/>
              </a:rPr>
              <a:t>CPC</a:t>
            </a:r>
            <a:r>
              <a:rPr lang="zh-CN" altLang="en-US" dirty="0">
                <a:latin typeface="微软雅黑" pitchFamily="34" charset="-122"/>
                <a:ea typeface="微软雅黑" pitchFamily="34" charset="-122"/>
              </a:rPr>
              <a:t>的收费模式下，只有产生了点击，才会产生费用。广告主按点击次数进行付费。</a:t>
            </a:r>
          </a:p>
          <a:p>
            <a:pPr eaLnBrk="1" hangingPunct="1">
              <a:lnSpc>
                <a:spcPct val="150000"/>
              </a:lnSpc>
            </a:pPr>
            <a:r>
              <a:rPr lang="en-US" altLang="zh-CN" dirty="0" err="1" smtClean="0">
                <a:latin typeface="微软雅黑" pitchFamily="34" charset="-122"/>
                <a:ea typeface="微软雅黑" pitchFamily="34" charset="-122"/>
              </a:rPr>
              <a:t>如何创建亚马逊</a:t>
            </a:r>
            <a:r>
              <a:rPr lang="zh-CN" altLang="en-US" dirty="0">
                <a:latin typeface="微软雅黑" pitchFamily="34" charset="-122"/>
                <a:ea typeface="微软雅黑" pitchFamily="34" charset="-122"/>
              </a:rPr>
              <a:t>广告</a:t>
            </a:r>
            <a:r>
              <a:rPr lang="en-US" altLang="zh-CN" dirty="0">
                <a:latin typeface="微软雅黑" pitchFamily="34" charset="-122"/>
                <a:ea typeface="微软雅黑" pitchFamily="34" charset="-122"/>
              </a:rPr>
              <a:t>？</a:t>
            </a:r>
          </a:p>
          <a:p>
            <a:pPr eaLnBrk="1" hangingPunct="1"/>
            <a:endParaRPr lang="en-US" altLang="zh-CN" dirty="0">
              <a:latin typeface="微软雅黑" pitchFamily="34" charset="-122"/>
              <a:ea typeface="微软雅黑" pitchFamily="34" charset="-122"/>
            </a:endParaRPr>
          </a:p>
          <a:p>
            <a:pPr eaLnBrk="1" hangingPunct="1"/>
            <a:r>
              <a:rPr lang="zh-CN" altLang="en-US" dirty="0">
                <a:latin typeface="微软雅黑" pitchFamily="34" charset="-122"/>
                <a:ea typeface="微软雅黑" pitchFamily="34" charset="-122"/>
              </a:rPr>
              <a:t>一、</a:t>
            </a:r>
            <a:r>
              <a:rPr lang="en-US" altLang="zh-CN" dirty="0">
                <a:latin typeface="微软雅黑" pitchFamily="34" charset="-122"/>
                <a:ea typeface="微软雅黑" pitchFamily="34" charset="-122"/>
              </a:rPr>
              <a:t>CPC</a:t>
            </a:r>
            <a:r>
              <a:rPr lang="zh-CN" altLang="en-US" dirty="0">
                <a:latin typeface="微软雅黑" pitchFamily="34" charset="-122"/>
                <a:ea typeface="微软雅黑" pitchFamily="34" charset="-122"/>
              </a:rPr>
              <a:t>投放的基本要求</a:t>
            </a:r>
            <a:endParaRPr lang="en-US" altLang="zh-CN" dirty="0">
              <a:latin typeface="微软雅黑" pitchFamily="34" charset="-122"/>
              <a:ea typeface="微软雅黑" pitchFamily="34" charset="-122"/>
            </a:endParaRPr>
          </a:p>
          <a:p>
            <a:pPr eaLnBrk="1" hangingPunct="1"/>
            <a:endParaRPr lang="zh-CN" altLang="en-US" dirty="0">
              <a:latin typeface="微软雅黑" pitchFamily="34" charset="-122"/>
              <a:ea typeface="微软雅黑" pitchFamily="34" charset="-122"/>
            </a:endParaRPr>
          </a:p>
          <a:p>
            <a:pPr eaLnBrk="1" hangingPunct="1"/>
            <a:r>
              <a:rPr lang="zh-CN" altLang="en-US" dirty="0">
                <a:latin typeface="微软雅黑" pitchFamily="34" charset="-122"/>
                <a:ea typeface="微软雅黑" pitchFamily="34" charset="-122"/>
              </a:rPr>
              <a:t>      </a:t>
            </a:r>
            <a:r>
              <a:rPr lang="en-US" altLang="zh-CN" dirty="0">
                <a:latin typeface="微软雅黑" pitchFamily="34" charset="-122"/>
                <a:ea typeface="微软雅黑" pitchFamily="34" charset="-122"/>
              </a:rPr>
              <a:t>1. </a:t>
            </a:r>
            <a:r>
              <a:rPr lang="zh-CN" altLang="en-US" dirty="0">
                <a:latin typeface="微软雅黑" pitchFamily="34" charset="-122"/>
                <a:ea typeface="微软雅黑" pitchFamily="34" charset="-122"/>
              </a:rPr>
              <a:t>卖家销售计划必须是</a:t>
            </a:r>
            <a:r>
              <a:rPr lang="en-US" altLang="zh-CN" dirty="0">
                <a:latin typeface="微软雅黑" pitchFamily="34" charset="-122"/>
                <a:ea typeface="微软雅黑" pitchFamily="34" charset="-122"/>
              </a:rPr>
              <a:t>Professional seller</a:t>
            </a:r>
            <a:r>
              <a:rPr lang="zh-CN" altLang="en-US" dirty="0">
                <a:latin typeface="微软雅黑" pitchFamily="34" charset="-122"/>
                <a:ea typeface="微软雅黑" pitchFamily="34" charset="-122"/>
              </a:rPr>
              <a:t>，个人卖家需在后台升级为专家卖家后才能投放</a:t>
            </a:r>
            <a:r>
              <a:rPr lang="en-US" altLang="zh-CN" dirty="0">
                <a:latin typeface="微软雅黑" pitchFamily="34" charset="-122"/>
                <a:ea typeface="微软雅黑" pitchFamily="34" charset="-122"/>
              </a:rPr>
              <a:t>CPC</a:t>
            </a:r>
            <a:r>
              <a:rPr lang="zh-CN" altLang="en-US" dirty="0">
                <a:latin typeface="微软雅黑" pitchFamily="34" charset="-122"/>
                <a:ea typeface="微软雅黑" pitchFamily="34" charset="-122"/>
              </a:rPr>
              <a:t>。</a:t>
            </a:r>
          </a:p>
          <a:p>
            <a:pPr eaLnBrk="1" hangingPunct="1"/>
            <a:endParaRPr lang="zh-CN" altLang="en-US" dirty="0">
              <a:latin typeface="微软雅黑" pitchFamily="34" charset="-122"/>
              <a:ea typeface="微软雅黑" pitchFamily="34" charset="-122"/>
            </a:endParaRPr>
          </a:p>
          <a:p>
            <a:pPr eaLnBrk="1" hangingPunct="1"/>
            <a:r>
              <a:rPr lang="zh-CN" altLang="en-US" dirty="0">
                <a:latin typeface="微软雅黑" pitchFamily="34" charset="-122"/>
                <a:ea typeface="微软雅黑" pitchFamily="34" charset="-122"/>
              </a:rPr>
              <a:t>      </a:t>
            </a:r>
            <a:r>
              <a:rPr lang="en-US" altLang="zh-CN" dirty="0">
                <a:latin typeface="微软雅黑" pitchFamily="34" charset="-122"/>
                <a:ea typeface="微软雅黑" pitchFamily="34" charset="-122"/>
              </a:rPr>
              <a:t>2. </a:t>
            </a:r>
            <a:r>
              <a:rPr lang="zh-CN" altLang="en-US" dirty="0">
                <a:latin typeface="微软雅黑" pitchFamily="34" charset="-122"/>
                <a:ea typeface="微软雅黑" pitchFamily="34" charset="-122"/>
                <a:sym typeface="微软雅黑" pitchFamily="34" charset="-122"/>
              </a:rPr>
              <a:t>设置广告的</a:t>
            </a:r>
            <a:r>
              <a:rPr lang="en-US" altLang="zh-CN" dirty="0">
                <a:latin typeface="微软雅黑" pitchFamily="34" charset="-122"/>
                <a:ea typeface="微软雅黑" pitchFamily="34" charset="-122"/>
                <a:sym typeface="微软雅黑" pitchFamily="34" charset="-122"/>
              </a:rPr>
              <a:t>listing</a:t>
            </a:r>
            <a:r>
              <a:rPr lang="zh-CN" altLang="en-US" dirty="0">
                <a:latin typeface="微软雅黑" pitchFamily="34" charset="-122"/>
                <a:ea typeface="微软雅黑" pitchFamily="34" charset="-122"/>
                <a:sym typeface="微软雅黑" pitchFamily="34" charset="-122"/>
              </a:rPr>
              <a:t>需要占据</a:t>
            </a:r>
            <a:r>
              <a:rPr lang="en-US" altLang="zh-CN" dirty="0">
                <a:latin typeface="微软雅黑" pitchFamily="34" charset="-122"/>
                <a:ea typeface="微软雅黑" pitchFamily="34" charset="-122"/>
                <a:sym typeface="微软雅黑" pitchFamily="34" charset="-122"/>
              </a:rPr>
              <a:t>Buy box</a:t>
            </a:r>
            <a:r>
              <a:rPr lang="zh-CN" altLang="en-US" dirty="0">
                <a:latin typeface="微软雅黑" pitchFamily="34" charset="-122"/>
                <a:ea typeface="微软雅黑" pitchFamily="34" charset="-122"/>
                <a:sym typeface="微软雅黑" pitchFamily="34" charset="-122"/>
              </a:rPr>
              <a:t>，可以创建，不能运行。</a:t>
            </a:r>
          </a:p>
          <a:p>
            <a:pPr eaLnBrk="1" hangingPunct="1"/>
            <a:endParaRPr lang="zh-CN" altLang="en-US" dirty="0">
              <a:latin typeface="微软雅黑" pitchFamily="34" charset="-122"/>
              <a:ea typeface="微软雅黑" pitchFamily="34" charset="-122"/>
            </a:endParaRPr>
          </a:p>
          <a:p>
            <a:pPr eaLnBrk="1" hangingPunct="1"/>
            <a:r>
              <a:rPr lang="zh-CN" altLang="en-US" dirty="0">
                <a:latin typeface="微软雅黑" pitchFamily="34" charset="-122"/>
                <a:ea typeface="微软雅黑" pitchFamily="34" charset="-122"/>
              </a:rPr>
              <a:t>      </a:t>
            </a:r>
            <a:r>
              <a:rPr lang="en-US" altLang="zh-CN" dirty="0">
                <a:latin typeface="微软雅黑" pitchFamily="34" charset="-122"/>
                <a:ea typeface="微软雅黑" pitchFamily="34" charset="-122"/>
              </a:rPr>
              <a:t>3. </a:t>
            </a:r>
            <a:r>
              <a:rPr lang="zh-CN" altLang="en-US" dirty="0">
                <a:latin typeface="微软雅黑" pitchFamily="34" charset="-122"/>
                <a:ea typeface="微软雅黑" pitchFamily="34" charset="-122"/>
              </a:rPr>
              <a:t>认真筛选和设置关键词，不要为了曝光率而设置与产品完全不相关的关键词，仔细全面的查找各方面相关关键词。</a:t>
            </a:r>
            <a:endParaRPr lang="en-US" altLang="zh-CN" dirty="0">
              <a:latin typeface="微软雅黑" pitchFamily="34" charset="-122"/>
              <a:ea typeface="微软雅黑" pitchFamily="34" charset="-122"/>
            </a:endParaRPr>
          </a:p>
          <a:p>
            <a:pPr eaLnBrk="1" hangingPunct="1"/>
            <a:endParaRPr lang="en-US" altLang="zh-CN" dirty="0">
              <a:latin typeface="微软雅黑" pitchFamily="34" charset="-122"/>
              <a:ea typeface="微软雅黑" pitchFamily="34" charset="-122"/>
            </a:endParaRPr>
          </a:p>
          <a:p>
            <a:pPr eaLnBrk="1" hangingPunct="1"/>
            <a:r>
              <a:rPr lang="en-US" altLang="zh-CN" dirty="0">
                <a:latin typeface="微软雅黑" pitchFamily="34" charset="-122"/>
                <a:ea typeface="微软雅黑" pitchFamily="34" charset="-122"/>
              </a:rPr>
              <a:t>      4. </a:t>
            </a:r>
            <a:r>
              <a:rPr lang="zh-CN" altLang="en-US" dirty="0">
                <a:latin typeface="微软雅黑" pitchFamily="34" charset="-122"/>
                <a:ea typeface="微软雅黑" pitchFamily="34" charset="-122"/>
              </a:rPr>
              <a:t>尽可能优化</a:t>
            </a:r>
            <a:r>
              <a:rPr lang="en-US" altLang="zh-CN" dirty="0">
                <a:latin typeface="微软雅黑" pitchFamily="34" charset="-122"/>
                <a:ea typeface="微软雅黑" pitchFamily="34" charset="-122"/>
              </a:rPr>
              <a:t>listing</a:t>
            </a:r>
            <a:r>
              <a:rPr lang="zh-CN" altLang="en-US" dirty="0">
                <a:latin typeface="微软雅黑" pitchFamily="34" charset="-122"/>
                <a:ea typeface="微软雅黑" pitchFamily="34" charset="-122"/>
              </a:rPr>
              <a:t>。</a:t>
            </a:r>
            <a:endParaRPr lang="en-US" altLang="zh-CN" dirty="0">
              <a:solidFill>
                <a:srgbClr val="C00000"/>
              </a:solidFill>
              <a:latin typeface="微软雅黑" pitchFamily="34" charset="-122"/>
              <a:ea typeface="微软雅黑" pitchFamily="34" charset="-122"/>
            </a:endParaRPr>
          </a:p>
          <a:p>
            <a:pPr eaLnBrk="1" hangingPunct="1"/>
            <a:r>
              <a:rPr lang="en-US" altLang="zh-CN" dirty="0">
                <a:solidFill>
                  <a:srgbClr val="C00000"/>
                </a:solidFill>
                <a:latin typeface="微软雅黑" pitchFamily="34" charset="-122"/>
                <a:ea typeface="微软雅黑" pitchFamily="34" charset="-122"/>
              </a:rPr>
              <a:t>        </a:t>
            </a:r>
            <a:r>
              <a:rPr lang="en-US" altLang="zh-CN" dirty="0">
                <a:latin typeface="微软雅黑" pitchFamily="34" charset="-122"/>
                <a:ea typeface="微软雅黑" pitchFamily="34" charset="-122"/>
              </a:rPr>
              <a:t> </a:t>
            </a:r>
            <a:r>
              <a:rPr lang="zh-CN" altLang="en-US" dirty="0">
                <a:latin typeface="微软雅黑" pitchFamily="34" charset="-122"/>
                <a:ea typeface="微软雅黑" pitchFamily="34" charset="-122"/>
              </a:rPr>
              <a:t>提高曝光量的同事提高转化率。</a:t>
            </a:r>
            <a:endParaRPr lang="en-US" altLang="zh-CN" dirty="0">
              <a:latin typeface="微软雅黑" pitchFamily="34" charset="-122"/>
              <a:ea typeface="微软雅黑" pitchFamily="34" charset="-122"/>
            </a:endParaRPr>
          </a:p>
          <a:p>
            <a:pPr eaLnBrk="1" hangingPunct="1"/>
            <a:endParaRPr lang="en-US" altLang="zh-CN" dirty="0">
              <a:latin typeface="微软雅黑" pitchFamily="34" charset="-122"/>
              <a:ea typeface="微软雅黑" pitchFamily="34" charset="-122"/>
            </a:endParaRPr>
          </a:p>
          <a:p>
            <a:pPr eaLnBrk="1" hangingPunct="1"/>
            <a:r>
              <a:rPr lang="zh-CN" altLang="en-US" dirty="0">
                <a:latin typeface="微软雅黑" pitchFamily="34" charset="-122"/>
                <a:ea typeface="微软雅黑" pitchFamily="34" charset="-122"/>
              </a:rPr>
              <a:t>     </a:t>
            </a:r>
            <a:r>
              <a:rPr lang="en-US" altLang="zh-CN" dirty="0">
                <a:latin typeface="微软雅黑" pitchFamily="34" charset="-122"/>
                <a:ea typeface="微软雅黑" pitchFamily="34" charset="-122"/>
              </a:rPr>
              <a:t> 5. </a:t>
            </a:r>
            <a:r>
              <a:rPr lang="zh-CN" altLang="en-US" dirty="0">
                <a:latin typeface="微软雅黑" pitchFamily="34" charset="-122"/>
                <a:ea typeface="微软雅黑" pitchFamily="34" charset="-122"/>
              </a:rPr>
              <a:t>新品阶段：</a:t>
            </a:r>
            <a:endParaRPr lang="en-US" altLang="zh-CN" dirty="0">
              <a:latin typeface="微软雅黑" pitchFamily="34" charset="-122"/>
              <a:ea typeface="微软雅黑" pitchFamily="34" charset="-122"/>
            </a:endParaRPr>
          </a:p>
          <a:p>
            <a:pPr eaLnBrk="1" hangingPunct="1"/>
            <a:r>
              <a:rPr lang="en-US" altLang="zh-CN" dirty="0">
                <a:latin typeface="微软雅黑" pitchFamily="34" charset="-122"/>
                <a:ea typeface="微软雅黑" pitchFamily="34" charset="-122"/>
              </a:rPr>
              <a:t>          </a:t>
            </a:r>
            <a:r>
              <a:rPr lang="zh-CN" altLang="en-US" dirty="0">
                <a:latin typeface="微软雅黑" pitchFamily="34" charset="-122"/>
                <a:ea typeface="微软雅黑" pitchFamily="34" charset="-122"/>
              </a:rPr>
              <a:t>产品尽量有一定的绩效（销量，好评，点击率）</a:t>
            </a:r>
            <a:endParaRPr lang="en-US" altLang="zh-CN" dirty="0">
              <a:latin typeface="微软雅黑" pitchFamily="34" charset="-122"/>
              <a:ea typeface="微软雅黑" pitchFamily="34" charset="-122"/>
            </a:endParaRPr>
          </a:p>
          <a:p>
            <a:pPr eaLnBrk="1" hangingPunct="1">
              <a:lnSpc>
                <a:spcPct val="150000"/>
              </a:lnSpc>
            </a:pPr>
            <a:endParaRPr lang="en-US" altLang="zh-CN" dirty="0">
              <a:solidFill>
                <a:srgbClr val="C00000"/>
              </a:solidFill>
              <a:latin typeface="微软雅黑" pitchFamily="34" charset="-122"/>
              <a:ea typeface="微软雅黑" pitchFamily="34" charset="-122"/>
            </a:endParaRPr>
          </a:p>
          <a:p>
            <a:pPr eaLnBrk="1" hangingPunct="1">
              <a:lnSpc>
                <a:spcPct val="150000"/>
              </a:lnSpc>
            </a:pPr>
            <a:endParaRPr lang="en-US" altLang="zh-CN" dirty="0">
              <a:latin typeface="微软雅黑" pitchFamily="34" charset="-122"/>
              <a:ea typeface="微软雅黑" pitchFamily="34" charset="-122"/>
            </a:endParaRPr>
          </a:p>
          <a:p>
            <a:pPr eaLnBrk="1" hangingPunct="1">
              <a:lnSpc>
                <a:spcPct val="150000"/>
              </a:lnSpc>
            </a:pPr>
            <a:endParaRPr lang="en-US" altLang="zh-CN" dirty="0">
              <a:latin typeface="微软雅黑" pitchFamily="34" charset="-122"/>
              <a:ea typeface="微软雅黑" pitchFamily="34" charset="-122"/>
            </a:endParaRPr>
          </a:p>
          <a:p>
            <a:pPr eaLnBrk="1" hangingPunct="1">
              <a:lnSpc>
                <a:spcPct val="150000"/>
              </a:lnSpc>
            </a:pPr>
            <a:endParaRPr lang="en-US" altLang="zh-CN"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 </a:t>
            </a:r>
          </a:p>
        </p:txBody>
      </p:sp>
    </p:spTree>
    <p:extLst>
      <p:ext uri="{BB962C8B-B14F-4D97-AF65-F5344CB8AC3E}">
        <p14:creationId xmlns:p14="http://schemas.microsoft.com/office/powerpoint/2010/main" val="3737468325"/>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文本框 1"/>
          <p:cNvSpPr txBox="1">
            <a:spLocks noChangeArrowheads="1"/>
          </p:cNvSpPr>
          <p:nvPr/>
        </p:nvSpPr>
        <p:spPr bwMode="auto">
          <a:xfrm>
            <a:off x="395289" y="1411818"/>
            <a:ext cx="2293937" cy="5485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en-US" altLang="zh-CN" sz="2000" dirty="0" err="1">
                <a:latin typeface="微软雅黑" pitchFamily="34" charset="-122"/>
                <a:ea typeface="微软雅黑" pitchFamily="34" charset="-122"/>
              </a:rPr>
              <a:t>如何创建亚马逊</a:t>
            </a:r>
            <a:r>
              <a:rPr lang="zh-CN" altLang="en-US" sz="2000" dirty="0">
                <a:latin typeface="微软雅黑" pitchFamily="34" charset="-122"/>
                <a:ea typeface="微软雅黑" pitchFamily="34" charset="-122"/>
              </a:rPr>
              <a:t>广告</a:t>
            </a:r>
            <a:r>
              <a:rPr lang="en-US" altLang="zh-CN" sz="2000" dirty="0">
                <a:latin typeface="微软雅黑" pitchFamily="34" charset="-122"/>
                <a:ea typeface="微软雅黑" pitchFamily="34" charset="-122"/>
              </a:rPr>
              <a:t>？</a:t>
            </a:r>
            <a:endParaRPr lang="zh-CN" altLang="en-US"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r>
              <a:rPr lang="zh-CN" altLang="en-US" sz="2000" dirty="0">
                <a:latin typeface="微软雅黑" pitchFamily="34" charset="-122"/>
                <a:ea typeface="微软雅黑" pitchFamily="34" charset="-122"/>
              </a:rPr>
              <a:t>步骤：</a:t>
            </a:r>
            <a:endParaRPr lang="en-US" altLang="zh-CN" sz="2000"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rPr>
              <a:t>1. </a:t>
            </a:r>
            <a:r>
              <a:rPr lang="en-US" altLang="zh-CN" sz="2000" dirty="0" err="1">
                <a:latin typeface="微软雅黑" pitchFamily="34" charset="-122"/>
                <a:ea typeface="微软雅黑" pitchFamily="34" charset="-122"/>
              </a:rPr>
              <a:t>登录卖家中心，从“广告”菜单中</a:t>
            </a:r>
            <a:r>
              <a:rPr lang="zh-CN" altLang="en-US" sz="2000" dirty="0">
                <a:latin typeface="微软雅黑" pitchFamily="34" charset="-122"/>
                <a:ea typeface="微软雅黑" pitchFamily="34" charset="-122"/>
              </a:rPr>
              <a:t>点击</a:t>
            </a:r>
            <a:r>
              <a:rPr lang="en-US" altLang="zh-CN" sz="2000" dirty="0">
                <a:latin typeface="微软雅黑" pitchFamily="34" charset="-122"/>
                <a:ea typeface="微软雅黑" pitchFamily="34" charset="-122"/>
              </a:rPr>
              <a:t>“</a:t>
            </a:r>
            <a:r>
              <a:rPr lang="en-US" altLang="zh-CN" sz="2000" dirty="0" err="1">
                <a:latin typeface="微软雅黑" pitchFamily="34" charset="-122"/>
                <a:ea typeface="微软雅黑" pitchFamily="34" charset="-122"/>
              </a:rPr>
              <a:t>广告活动管理</a:t>
            </a:r>
            <a:r>
              <a:rPr lang="en-US" altLang="zh-CN"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选择</a:t>
            </a:r>
            <a:r>
              <a:rPr lang="en-US" altLang="zh-CN" sz="2000" dirty="0">
                <a:latin typeface="微软雅黑" pitchFamily="34" charset="-122"/>
                <a:ea typeface="微软雅黑" pitchFamily="34" charset="-122"/>
              </a:rPr>
              <a:t>“sponsored products”</a:t>
            </a:r>
            <a:endParaRPr lang="en-US" altLang="zh-CN" sz="2000" b="1" dirty="0">
              <a:solidFill>
                <a:srgbClr val="002060"/>
              </a:solidFill>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r>
              <a:rPr lang="zh-CN" altLang="en-US" sz="2000" dirty="0">
                <a:latin typeface="微软雅黑" pitchFamily="34" charset="-122"/>
                <a:ea typeface="微软雅黑" pitchFamily="34" charset="-122"/>
              </a:rPr>
              <a:t> </a:t>
            </a:r>
          </a:p>
          <a:p>
            <a:pPr eaLnBrk="1" hangingPunct="1">
              <a:lnSpc>
                <a:spcPct val="150000"/>
              </a:lnSpc>
            </a:pPr>
            <a:r>
              <a:rPr lang="zh-CN" altLang="en-US" sz="2000" dirty="0">
                <a:latin typeface="微软雅黑" pitchFamily="34" charset="-122"/>
                <a:ea typeface="微软雅黑" pitchFamily="34" charset="-122"/>
              </a:rPr>
              <a:t> </a:t>
            </a:r>
          </a:p>
        </p:txBody>
      </p:sp>
      <p:pic>
        <p:nvPicPr>
          <p:cNvPr id="142339"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9263" y="1037167"/>
            <a:ext cx="5497512" cy="4929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7131874"/>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文本框 1"/>
          <p:cNvSpPr txBox="1">
            <a:spLocks noChangeArrowheads="1"/>
          </p:cNvSpPr>
          <p:nvPr/>
        </p:nvSpPr>
        <p:spPr bwMode="auto">
          <a:xfrm>
            <a:off x="107505" y="781051"/>
            <a:ext cx="2664272" cy="64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en-US" altLang="zh-CN" sz="2000" dirty="0" err="1" smtClean="0">
                <a:latin typeface="微软雅黑" pitchFamily="34" charset="-122"/>
                <a:ea typeface="微软雅黑" pitchFamily="34" charset="-122"/>
                <a:sym typeface="微软雅黑" pitchFamily="34" charset="-122"/>
              </a:rPr>
              <a:t>如何创建亚马逊</a:t>
            </a:r>
            <a:r>
              <a:rPr lang="zh-CN" altLang="en-US" sz="2000" dirty="0">
                <a:latin typeface="微软雅黑" pitchFamily="34" charset="-122"/>
                <a:ea typeface="微软雅黑" pitchFamily="34" charset="-122"/>
                <a:sym typeface="微软雅黑" pitchFamily="34" charset="-122"/>
              </a:rPr>
              <a:t>广告</a:t>
            </a:r>
            <a:r>
              <a:rPr lang="en-US" altLang="zh-CN" sz="2000" dirty="0">
                <a:latin typeface="微软雅黑" pitchFamily="34" charset="-122"/>
                <a:ea typeface="微软雅黑" pitchFamily="34" charset="-122"/>
                <a:sym typeface="微软雅黑" pitchFamily="34" charset="-122"/>
              </a:rPr>
              <a:t>？</a:t>
            </a:r>
            <a:endParaRPr lang="zh-CN" altLang="en-US" sz="2000" dirty="0">
              <a:latin typeface="微软雅黑" pitchFamily="34" charset="-122"/>
              <a:ea typeface="微软雅黑" pitchFamily="34" charset="-122"/>
            </a:endParaRPr>
          </a:p>
          <a:p>
            <a:pPr eaLnBrk="1" hangingPunct="1">
              <a:lnSpc>
                <a:spcPct val="150000"/>
              </a:lnSpc>
            </a:pPr>
            <a:endParaRPr lang="en-US" altLang="zh-CN" sz="2000" b="1"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rPr>
              <a:t>2. </a:t>
            </a:r>
            <a:r>
              <a:rPr lang="en-US" altLang="zh-CN" sz="2000" dirty="0" err="1">
                <a:latin typeface="微软雅黑" pitchFamily="34" charset="-122"/>
                <a:ea typeface="微软雅黑" pitchFamily="34" charset="-122"/>
              </a:rPr>
              <a:t>为广告活动命名</a:t>
            </a:r>
            <a:r>
              <a:rPr lang="en-US" altLang="zh-CN" sz="2000" dirty="0">
                <a:latin typeface="微软雅黑" pitchFamily="34" charset="-122"/>
                <a:ea typeface="微软雅黑" pitchFamily="34" charset="-122"/>
              </a:rPr>
              <a:t>。</a:t>
            </a: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rPr>
              <a:t>3. </a:t>
            </a:r>
            <a:r>
              <a:rPr lang="en-US" altLang="zh-CN" sz="2000" dirty="0" err="1">
                <a:latin typeface="微软雅黑" pitchFamily="34" charset="-122"/>
                <a:ea typeface="微软雅黑" pitchFamily="34" charset="-122"/>
              </a:rPr>
              <a:t>设置广告活动时长</a:t>
            </a:r>
            <a:r>
              <a:rPr lang="en-US" altLang="zh-CN" sz="2000" dirty="0">
                <a:latin typeface="微软雅黑" pitchFamily="34" charset="-122"/>
                <a:ea typeface="微软雅黑" pitchFamily="34" charset="-122"/>
              </a:rPr>
              <a:t>。</a:t>
            </a:r>
          </a:p>
          <a:p>
            <a:pPr eaLnBrk="1" hangingPunct="1">
              <a:lnSpc>
                <a:spcPct val="150000"/>
              </a:lnSpc>
            </a:pPr>
            <a:r>
              <a:rPr lang="en-US" altLang="zh-CN" sz="2000" dirty="0">
                <a:latin typeface="微软雅黑" pitchFamily="34" charset="-122"/>
                <a:ea typeface="微软雅黑" pitchFamily="34" charset="-122"/>
              </a:rPr>
              <a:t>     </a:t>
            </a:r>
            <a:r>
              <a:rPr lang="en-US" altLang="zh-CN" sz="2000" dirty="0" err="1">
                <a:latin typeface="微软雅黑" pitchFamily="34" charset="-122"/>
                <a:ea typeface="微软雅黑" pitchFamily="34" charset="-122"/>
              </a:rPr>
              <a:t>建议选择无结束日期</a:t>
            </a:r>
            <a:endParaRPr lang="en-US" altLang="zh-CN"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sym typeface="微软雅黑" pitchFamily="34" charset="-122"/>
              </a:rPr>
              <a:t>4. </a:t>
            </a:r>
            <a:r>
              <a:rPr lang="en-US" altLang="zh-CN" sz="2000" dirty="0" err="1">
                <a:latin typeface="微软雅黑" pitchFamily="34" charset="-122"/>
                <a:ea typeface="微软雅黑" pitchFamily="34" charset="-122"/>
                <a:sym typeface="微软雅黑" pitchFamily="34" charset="-122"/>
              </a:rPr>
              <a:t>设置每日预算</a:t>
            </a:r>
            <a:r>
              <a:rPr lang="en-US" altLang="zh-CN" sz="2000" dirty="0">
                <a:latin typeface="微软雅黑" pitchFamily="34" charset="-122"/>
                <a:ea typeface="微软雅黑" pitchFamily="34" charset="-122"/>
                <a:sym typeface="微软雅黑" pitchFamily="34" charset="-122"/>
              </a:rPr>
              <a:t>。</a:t>
            </a:r>
          </a:p>
          <a:p>
            <a:pPr eaLnBrk="1" hangingPunct="1">
              <a:lnSpc>
                <a:spcPct val="150000"/>
              </a:lnSpc>
            </a:pPr>
            <a:r>
              <a:rPr lang="en-US" altLang="zh-CN" sz="2000" dirty="0" err="1">
                <a:latin typeface="微软雅黑" pitchFamily="34" charset="-122"/>
                <a:ea typeface="微软雅黑" pitchFamily="34" charset="-122"/>
                <a:sym typeface="微软雅黑" pitchFamily="34" charset="-122"/>
              </a:rPr>
              <a:t>每天</a:t>
            </a:r>
            <a:r>
              <a:rPr lang="zh-CN" altLang="en-US" sz="2000" dirty="0">
                <a:latin typeface="微软雅黑" pitchFamily="34" charset="-122"/>
                <a:ea typeface="微软雅黑" pitchFamily="34" charset="-122"/>
                <a:sym typeface="微软雅黑" pitchFamily="34" charset="-122"/>
              </a:rPr>
              <a:t>这个</a:t>
            </a:r>
            <a:r>
              <a:rPr lang="en-US" altLang="zh-CN" sz="2000" dirty="0" err="1">
                <a:latin typeface="微软雅黑" pitchFamily="34" charset="-122"/>
                <a:ea typeface="微软雅黑" pitchFamily="34" charset="-122"/>
                <a:sym typeface="微软雅黑" pitchFamily="34" charset="-122"/>
              </a:rPr>
              <a:t>广告活动花费的最高金额</a:t>
            </a:r>
            <a:r>
              <a:rPr lang="en-US" altLang="zh-CN" sz="2000" dirty="0">
                <a:latin typeface="微软雅黑" pitchFamily="34" charset="-122"/>
                <a:ea typeface="微软雅黑" pitchFamily="34" charset="-122"/>
                <a:sym typeface="微软雅黑" pitchFamily="34" charset="-122"/>
              </a:rPr>
              <a:t>。</a:t>
            </a:r>
            <a:endParaRPr lang="en-US" altLang="zh-CN" sz="2000" b="1" dirty="0">
              <a:solidFill>
                <a:srgbClr val="002060"/>
              </a:solidFill>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r>
              <a:rPr lang="zh-CN" altLang="en-US" sz="2000" dirty="0">
                <a:latin typeface="微软雅黑" pitchFamily="34" charset="-122"/>
                <a:ea typeface="微软雅黑" pitchFamily="34" charset="-122"/>
              </a:rPr>
              <a:t> </a:t>
            </a:r>
          </a:p>
          <a:p>
            <a:pPr eaLnBrk="1" hangingPunct="1">
              <a:lnSpc>
                <a:spcPct val="150000"/>
              </a:lnSpc>
            </a:pPr>
            <a:r>
              <a:rPr lang="zh-CN" altLang="en-US" sz="2000" dirty="0">
                <a:latin typeface="微软雅黑" pitchFamily="34" charset="-122"/>
                <a:ea typeface="微软雅黑" pitchFamily="34" charset="-122"/>
              </a:rPr>
              <a:t> </a:t>
            </a:r>
          </a:p>
        </p:txBody>
      </p:sp>
      <p:pic>
        <p:nvPicPr>
          <p:cNvPr id="143363"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1123951"/>
            <a:ext cx="6056312" cy="4512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1720476"/>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文本框 1"/>
          <p:cNvSpPr txBox="1">
            <a:spLocks noChangeArrowheads="1"/>
          </p:cNvSpPr>
          <p:nvPr/>
        </p:nvSpPr>
        <p:spPr bwMode="auto">
          <a:xfrm>
            <a:off x="-108520" y="45509"/>
            <a:ext cx="5940152" cy="7894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en-US" altLang="zh-CN" dirty="0" err="1">
                <a:latin typeface="微软雅黑" pitchFamily="34" charset="-122"/>
                <a:ea typeface="微软雅黑" pitchFamily="34" charset="-122"/>
                <a:sym typeface="微软雅黑" pitchFamily="34" charset="-122"/>
              </a:rPr>
              <a:t>如何创建亚马逊</a:t>
            </a:r>
            <a:r>
              <a:rPr lang="zh-CN" altLang="en-US" dirty="0">
                <a:latin typeface="微软雅黑" pitchFamily="34" charset="-122"/>
                <a:ea typeface="微软雅黑" pitchFamily="34" charset="-122"/>
                <a:sym typeface="微软雅黑" pitchFamily="34" charset="-122"/>
              </a:rPr>
              <a:t>广告</a:t>
            </a:r>
            <a:r>
              <a:rPr lang="en-US" altLang="zh-CN" dirty="0">
                <a:latin typeface="微软雅黑" pitchFamily="34" charset="-122"/>
                <a:ea typeface="微软雅黑" pitchFamily="34" charset="-122"/>
                <a:sym typeface="微软雅黑" pitchFamily="34" charset="-122"/>
              </a:rPr>
              <a:t>？</a:t>
            </a:r>
            <a:endParaRPr lang="zh-CN" altLang="en-US" dirty="0">
              <a:latin typeface="微软雅黑" pitchFamily="34" charset="-122"/>
              <a:ea typeface="微软雅黑" pitchFamily="34" charset="-122"/>
            </a:endParaRPr>
          </a:p>
          <a:p>
            <a:pPr eaLnBrk="1" hangingPunct="1">
              <a:lnSpc>
                <a:spcPct val="150000"/>
              </a:lnSpc>
            </a:pPr>
            <a:r>
              <a:rPr lang="en-US" altLang="zh-CN" dirty="0" smtClean="0">
                <a:latin typeface="微软雅黑" pitchFamily="34" charset="-122"/>
                <a:ea typeface="微软雅黑" pitchFamily="34" charset="-122"/>
                <a:sym typeface="微软雅黑" pitchFamily="34" charset="-122"/>
              </a:rPr>
              <a:t>5 </a:t>
            </a:r>
            <a:r>
              <a:rPr lang="en-US" altLang="zh-CN" dirty="0" err="1">
                <a:latin typeface="微软雅黑" pitchFamily="34" charset="-122"/>
                <a:ea typeface="微软雅黑" pitchFamily="34" charset="-122"/>
                <a:sym typeface="微软雅黑" pitchFamily="34" charset="-122"/>
              </a:rPr>
              <a:t>选择您的投放类型</a:t>
            </a:r>
            <a:r>
              <a:rPr lang="en-US" altLang="zh-CN" dirty="0">
                <a:latin typeface="微软雅黑" pitchFamily="34" charset="-122"/>
                <a:ea typeface="微软雅黑" pitchFamily="34" charset="-122"/>
                <a:sym typeface="微软雅黑" pitchFamily="34" charset="-122"/>
              </a:rPr>
              <a:t>。</a:t>
            </a:r>
            <a:endParaRPr lang="en-US" altLang="zh-CN" b="1" dirty="0">
              <a:solidFill>
                <a:srgbClr val="002060"/>
              </a:solidFill>
              <a:latin typeface="微软雅黑" pitchFamily="34" charset="-122"/>
              <a:ea typeface="微软雅黑" pitchFamily="34" charset="-122"/>
              <a:sym typeface="微软雅黑" pitchFamily="34" charset="-122"/>
            </a:endParaRPr>
          </a:p>
          <a:p>
            <a:pPr eaLnBrk="1" hangingPunct="1">
              <a:lnSpc>
                <a:spcPct val="150000"/>
              </a:lnSpc>
            </a:pPr>
            <a:r>
              <a:rPr lang="zh-CN" altLang="en-US" dirty="0" smtClean="0">
                <a:latin typeface="微软雅黑" pitchFamily="34" charset="-122"/>
                <a:ea typeface="微软雅黑" pitchFamily="34" charset="-122"/>
              </a:rPr>
              <a:t>Targeting </a:t>
            </a:r>
            <a:r>
              <a:rPr lang="zh-CN" altLang="en-US" dirty="0">
                <a:latin typeface="微软雅黑" pitchFamily="34" charset="-122"/>
                <a:ea typeface="微软雅黑" pitchFamily="34" charset="-122"/>
              </a:rPr>
              <a:t>Type： </a:t>
            </a:r>
            <a:endParaRPr lang="en-US" altLang="zh-CN" dirty="0">
              <a:latin typeface="微软雅黑" pitchFamily="34" charset="-122"/>
              <a:ea typeface="微软雅黑" pitchFamily="34" charset="-122"/>
            </a:endParaRPr>
          </a:p>
          <a:p>
            <a:pPr eaLnBrk="1" hangingPunct="1">
              <a:lnSpc>
                <a:spcPct val="150000"/>
              </a:lnSpc>
            </a:pPr>
            <a:r>
              <a:rPr lang="en-US" altLang="zh-CN" dirty="0">
                <a:latin typeface="微软雅黑" pitchFamily="34" charset="-122"/>
                <a:ea typeface="微软雅黑" pitchFamily="34" charset="-122"/>
              </a:rPr>
              <a:t>      </a:t>
            </a:r>
            <a:r>
              <a:rPr lang="zh-CN" altLang="en-US" dirty="0">
                <a:latin typeface="微软雅黑" pitchFamily="34" charset="-122"/>
                <a:ea typeface="微软雅黑" pitchFamily="34" charset="-122"/>
              </a:rPr>
              <a:t> </a:t>
            </a:r>
            <a:r>
              <a:rPr lang="en-US" altLang="zh-CN" dirty="0">
                <a:latin typeface="微软雅黑" pitchFamily="34" charset="-122"/>
                <a:ea typeface="微软雅黑" pitchFamily="34" charset="-122"/>
              </a:rPr>
              <a:t>-- </a:t>
            </a:r>
            <a:r>
              <a:rPr lang="zh-CN" altLang="en-US" dirty="0">
                <a:latin typeface="微软雅黑" pitchFamily="34" charset="-122"/>
                <a:ea typeface="微软雅黑" pitchFamily="34" charset="-122"/>
              </a:rPr>
              <a:t>自动广告</a:t>
            </a:r>
            <a:r>
              <a:rPr lang="zh-CN" altLang="en-US" dirty="0">
                <a:latin typeface="微软雅黑" pitchFamily="34" charset="-122"/>
                <a:ea typeface="微软雅黑" pitchFamily="34" charset="-122"/>
                <a:sym typeface="微软雅黑" pitchFamily="34" charset="-122"/>
              </a:rPr>
              <a:t>(Automatic)，亚马逊根据产品</a:t>
            </a:r>
            <a:r>
              <a:rPr lang="en-US" altLang="zh-CN" dirty="0">
                <a:latin typeface="微软雅黑" pitchFamily="34" charset="-122"/>
                <a:ea typeface="微软雅黑" pitchFamily="34" charset="-122"/>
                <a:sym typeface="微软雅黑" pitchFamily="34" charset="-122"/>
              </a:rPr>
              <a:t>listing</a:t>
            </a:r>
            <a:r>
              <a:rPr lang="zh-CN" altLang="en-US" dirty="0">
                <a:latin typeface="微软雅黑" pitchFamily="34" charset="-122"/>
                <a:ea typeface="微软雅黑" pitchFamily="34" charset="-122"/>
                <a:sym typeface="微软雅黑" pitchFamily="34" charset="-122"/>
              </a:rPr>
              <a:t>描述自动给产品配置添加关键词，不需要我们自己去添加广告关键词。</a:t>
            </a:r>
            <a:endParaRPr lang="en-US" altLang="zh-CN" dirty="0">
              <a:latin typeface="微软雅黑" pitchFamily="34" charset="-122"/>
              <a:ea typeface="微软雅黑" pitchFamily="34" charset="-122"/>
              <a:sym typeface="微软雅黑" pitchFamily="34" charset="-122"/>
            </a:endParaRPr>
          </a:p>
          <a:p>
            <a:pPr eaLnBrk="1" hangingPunct="1">
              <a:lnSpc>
                <a:spcPct val="150000"/>
              </a:lnSpc>
            </a:pPr>
            <a:r>
              <a:rPr lang="zh-CN" altLang="en-US" dirty="0">
                <a:latin typeface="微软雅黑" pitchFamily="34" charset="-122"/>
                <a:ea typeface="微软雅黑" pitchFamily="34" charset="-122"/>
              </a:rPr>
              <a:t>如果对产品属性不是很熟，不知道如何选取关键词，可以采用自动广告。</a:t>
            </a:r>
            <a:endParaRPr lang="en-US" altLang="zh-CN" dirty="0">
              <a:latin typeface="微软雅黑" pitchFamily="34" charset="-122"/>
              <a:ea typeface="微软雅黑" pitchFamily="34" charset="-122"/>
            </a:endParaRPr>
          </a:p>
          <a:p>
            <a:pPr eaLnBrk="1" hangingPunct="1">
              <a:lnSpc>
                <a:spcPct val="150000"/>
              </a:lnSpc>
            </a:pPr>
            <a:r>
              <a:rPr lang="en-US" altLang="zh-CN" dirty="0">
                <a:latin typeface="微软雅黑" pitchFamily="34" charset="-122"/>
                <a:ea typeface="微软雅黑" pitchFamily="34" charset="-122"/>
              </a:rPr>
              <a:t>       -- </a:t>
            </a:r>
            <a:r>
              <a:rPr lang="zh-CN" altLang="en-US" dirty="0">
                <a:latin typeface="微软雅黑" pitchFamily="34" charset="-122"/>
                <a:ea typeface="微软雅黑" pitchFamily="34" charset="-122"/>
              </a:rPr>
              <a:t>手动广告</a:t>
            </a:r>
            <a:r>
              <a:rPr lang="zh-CN" altLang="en-US" dirty="0">
                <a:latin typeface="微软雅黑" pitchFamily="34" charset="-122"/>
                <a:ea typeface="微软雅黑" pitchFamily="34" charset="-122"/>
                <a:sym typeface="微软雅黑" pitchFamily="34" charset="-122"/>
              </a:rPr>
              <a:t>(Manual)，需要我们自己选择添加广告关键词。</a:t>
            </a:r>
          </a:p>
          <a:p>
            <a:pPr eaLnBrk="1" hangingPunct="1">
              <a:lnSpc>
                <a:spcPct val="150000"/>
              </a:lnSpc>
            </a:pPr>
            <a:r>
              <a:rPr lang="zh-CN" altLang="en-US" dirty="0">
                <a:latin typeface="微软雅黑" pitchFamily="34" charset="-122"/>
                <a:ea typeface="微软雅黑" pitchFamily="34" charset="-122"/>
              </a:rPr>
              <a:t> 卖家熟悉产品，了解顾客的词语搜索习惯，综合要求比较高。</a:t>
            </a:r>
            <a:endParaRPr lang="en-US" altLang="zh-CN" dirty="0">
              <a:solidFill>
                <a:srgbClr val="C00000"/>
              </a:solidFill>
              <a:latin typeface="微软雅黑" pitchFamily="34" charset="-122"/>
              <a:ea typeface="微软雅黑" pitchFamily="34" charset="-122"/>
            </a:endParaRPr>
          </a:p>
          <a:p>
            <a:pPr eaLnBrk="1" hangingPunct="1">
              <a:lnSpc>
                <a:spcPct val="150000"/>
              </a:lnSpc>
            </a:pPr>
            <a:endParaRPr lang="en-US" altLang="zh-CN"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       （一个广告活动只能是一种广告类型，如果您需要同时投放某款产品的自动广告和手动广告，必须另行创建广告活动。 ）</a:t>
            </a:r>
            <a:endParaRPr lang="en-US" altLang="zh-CN" b="1" dirty="0">
              <a:solidFill>
                <a:srgbClr val="002060"/>
              </a:solidFill>
              <a:latin typeface="微软雅黑" pitchFamily="34" charset="-122"/>
              <a:ea typeface="微软雅黑" pitchFamily="34" charset="-122"/>
              <a:sym typeface="微软雅黑" pitchFamily="34" charset="-122"/>
            </a:endParaRPr>
          </a:p>
          <a:p>
            <a:pPr eaLnBrk="1" hangingPunct="1">
              <a:lnSpc>
                <a:spcPct val="150000"/>
              </a:lnSpc>
            </a:pPr>
            <a:endParaRPr lang="en-US" altLang="zh-CN"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 </a:t>
            </a:r>
          </a:p>
          <a:p>
            <a:pPr eaLnBrk="1" hangingPunct="1">
              <a:lnSpc>
                <a:spcPct val="150000"/>
              </a:lnSpc>
            </a:pPr>
            <a:r>
              <a:rPr lang="zh-CN" altLang="en-US" dirty="0">
                <a:latin typeface="微软雅黑" pitchFamily="34" charset="-122"/>
                <a:ea typeface="微软雅黑" pitchFamily="34" charset="-122"/>
              </a:rPr>
              <a:t> </a:t>
            </a:r>
          </a:p>
        </p:txBody>
      </p:sp>
      <p:pic>
        <p:nvPicPr>
          <p:cNvPr id="144387"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123951"/>
            <a:ext cx="2534246"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8280842"/>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6" name="文本框 1"/>
          <p:cNvSpPr txBox="1">
            <a:spLocks noChangeArrowheads="1"/>
          </p:cNvSpPr>
          <p:nvPr/>
        </p:nvSpPr>
        <p:spPr bwMode="auto">
          <a:xfrm>
            <a:off x="107504" y="1028700"/>
            <a:ext cx="3169097" cy="4924425"/>
          </a:xfrm>
          <a:prstGeom prst="rect">
            <a:avLst/>
          </a:prstGeom>
          <a:noFill/>
          <a:ln w="9525">
            <a:noFill/>
            <a:miter lim="800000"/>
          </a:ln>
        </p:spPr>
        <p:txBody>
          <a:bodyPr wrap="square" lIns="0" tIns="0" rIns="0" bIns="0">
            <a:spAutoFit/>
          </a:bodyPr>
          <a:lstStyle/>
          <a:p>
            <a:pPr>
              <a:defRPr/>
            </a:pPr>
            <a:r>
              <a:rPr lang="en-US" altLang="zh-CN" sz="2000" noProof="1">
                <a:latin typeface="微软雅黑" panose="020B0503020204020204" pitchFamily="34" charset="-122"/>
                <a:ea typeface="微软雅黑" panose="020B0503020204020204" pitchFamily="34" charset="-122"/>
                <a:sym typeface="+mn-ea"/>
              </a:rPr>
              <a:t>如何创建亚马逊</a:t>
            </a:r>
            <a:r>
              <a:rPr lang="zh-CN" altLang="en-US" sz="2000" noProof="1">
                <a:latin typeface="微软雅黑" panose="020B0503020204020204" pitchFamily="34" charset="-122"/>
                <a:ea typeface="微软雅黑" panose="020B0503020204020204" pitchFamily="34" charset="-122"/>
                <a:sym typeface="+mn-ea"/>
              </a:rPr>
              <a:t>广告</a:t>
            </a:r>
            <a:r>
              <a:rPr lang="en-US" altLang="zh-CN" sz="2000" noProof="1">
                <a:latin typeface="微软雅黑" panose="020B0503020204020204" pitchFamily="34" charset="-122"/>
                <a:ea typeface="微软雅黑" panose="020B0503020204020204" pitchFamily="34" charset="-122"/>
                <a:sym typeface="+mn-ea"/>
              </a:rPr>
              <a:t>？</a:t>
            </a:r>
            <a:endParaRPr lang="zh-CN" altLang="en-US" sz="2000" dirty="0">
              <a:latin typeface="微软雅黑" panose="020B0503020204020204" pitchFamily="34" charset="-122"/>
              <a:ea typeface="微软雅黑" panose="020B0503020204020204" pitchFamily="34" charset="-122"/>
            </a:endParaRPr>
          </a:p>
          <a:p>
            <a:pPr>
              <a:defRPr/>
            </a:pPr>
            <a:endParaRPr lang="zh-CN" altLang="en-US" sz="2000" dirty="0">
              <a:latin typeface="微软雅黑" panose="020B0503020204020204" pitchFamily="34" charset="-122"/>
              <a:ea typeface="微软雅黑" panose="020B0503020204020204" pitchFamily="34" charset="-122"/>
            </a:endParaRPr>
          </a:p>
          <a:p>
            <a:pPr>
              <a:lnSpc>
                <a:spcPct val="150000"/>
              </a:lnSpc>
              <a:defRPr/>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自动广告</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a:defRPr/>
            </a:pP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en-US" altLang="zh-CN" sz="2000" noProof="1">
                <a:latin typeface="微软雅黑" panose="020B0503020204020204" pitchFamily="34" charset="-122"/>
                <a:ea typeface="微软雅黑" panose="020B0503020204020204" pitchFamily="34" charset="-122"/>
                <a:cs typeface="微软雅黑" panose="020B0503020204020204" pitchFamily="34" charset="-122"/>
                <a:sym typeface="+mn-ea"/>
              </a:rPr>
              <a:t>6 创建广告组</a:t>
            </a:r>
            <a:endParaRPr lang="zh-CN" altLang="en-US" sz="2000" noProof="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zh-CN" altLang="en-US" sz="2000" dirty="0" smtClean="0">
                <a:latin typeface="微软雅黑" panose="020B0503020204020204" pitchFamily="34" charset="-122"/>
                <a:ea typeface="微软雅黑" panose="020B0503020204020204" pitchFamily="34" charset="-122"/>
                <a:cs typeface="微软雅黑" panose="020B0503020204020204" pitchFamily="34" charset="-122"/>
              </a:rPr>
              <a:t>选择</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要做广告的产品：</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产品名称</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 sku</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 asin</a:t>
            </a:r>
          </a:p>
          <a:p>
            <a:pPr>
              <a:lnSpc>
                <a:spcPct val="150000"/>
              </a:lnSpc>
              <a:defRPr/>
            </a:pP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一个Group可以选择一个</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产品</a:t>
            </a:r>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，也可以选择多</a:t>
            </a:r>
            <a:r>
              <a:rPr lang="zh-CN" altLang="en-US" sz="2000" dirty="0">
                <a:latin typeface="微软雅黑" panose="020B0503020204020204" pitchFamily="34" charset="-122"/>
                <a:ea typeface="微软雅黑" panose="020B0503020204020204" pitchFamily="34" charset="-122"/>
                <a:cs typeface="微软雅黑" panose="020B0503020204020204" pitchFamily="34" charset="-122"/>
              </a:rPr>
              <a:t>个产品）</a:t>
            </a:r>
            <a:endParaRPr lang="en-US" altLang="zh-CN" sz="2000" dirty="0">
              <a:latin typeface="微软雅黑" panose="020B0503020204020204" pitchFamily="34" charset="-122"/>
              <a:ea typeface="微软雅黑" panose="020B0503020204020204" pitchFamily="34" charset="-122"/>
              <a:cs typeface="微软雅黑" panose="020B0503020204020204" pitchFamily="34" charset="-122"/>
            </a:endParaRPr>
          </a:p>
          <a:p>
            <a:pPr>
              <a:defRPr/>
            </a:pPr>
            <a:endParaRPr lang="zh-CN" altLang="en-US" sz="2000" dirty="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145411"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039" y="548218"/>
            <a:ext cx="5278437" cy="588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5239604"/>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文本框 1"/>
          <p:cNvSpPr txBox="1">
            <a:spLocks noChangeArrowheads="1"/>
          </p:cNvSpPr>
          <p:nvPr/>
        </p:nvSpPr>
        <p:spPr bwMode="auto">
          <a:xfrm>
            <a:off x="251520" y="201563"/>
            <a:ext cx="3240359" cy="677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2000" dirty="0">
                <a:latin typeface="微软雅黑" pitchFamily="34" charset="-122"/>
                <a:ea typeface="微软雅黑" pitchFamily="34" charset="-122"/>
              </a:rPr>
              <a:t>自动广告</a:t>
            </a:r>
          </a:p>
          <a:p>
            <a:pPr eaLnBrk="1" hangingPunct="1"/>
            <a:endParaRPr lang="zh-CN" altLang="en-US"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rPr>
              <a:t>7. </a:t>
            </a:r>
            <a:r>
              <a:rPr lang="en-US" altLang="zh-CN" sz="2000" dirty="0" err="1">
                <a:latin typeface="微软雅黑" pitchFamily="34" charset="-122"/>
                <a:ea typeface="微软雅黑" pitchFamily="34" charset="-122"/>
              </a:rPr>
              <a:t>设置</a:t>
            </a:r>
            <a:r>
              <a:rPr lang="zh-CN" altLang="en-US" sz="2000" dirty="0">
                <a:latin typeface="微软雅黑" pitchFamily="34" charset="-122"/>
                <a:ea typeface="微软雅黑" pitchFamily="34" charset="-122"/>
              </a:rPr>
              <a:t>竞</a:t>
            </a:r>
            <a:r>
              <a:rPr lang="en-US" altLang="zh-CN" sz="2000" dirty="0">
                <a:latin typeface="微软雅黑" pitchFamily="34" charset="-122"/>
                <a:ea typeface="微软雅黑" pitchFamily="34" charset="-122"/>
              </a:rPr>
              <a:t>价。</a:t>
            </a:r>
            <a:r>
              <a:rPr lang="zh-CN" altLang="en-US" sz="2000" dirty="0">
                <a:latin typeface="微软雅黑" pitchFamily="34" charset="-122"/>
                <a:ea typeface="微软雅黑" pitchFamily="34" charset="-122"/>
              </a:rPr>
              <a:t>关键词每次被点击时的最高支付费用</a:t>
            </a:r>
            <a:r>
              <a:rPr lang="en-US" altLang="zh-CN" sz="2000" dirty="0">
                <a:latin typeface="微软雅黑" pitchFamily="34" charset="-122"/>
                <a:ea typeface="微软雅黑" pitchFamily="34" charset="-122"/>
              </a:rPr>
              <a:t>。</a:t>
            </a:r>
          </a:p>
          <a:p>
            <a:pPr eaLnBrk="1" hangingPunct="1">
              <a:lnSpc>
                <a:spcPct val="150000"/>
              </a:lnSpc>
            </a:pPr>
            <a:r>
              <a:rPr lang="zh-CN" altLang="en-US" sz="2000" dirty="0">
                <a:latin typeface="微软雅黑" pitchFamily="34" charset="-122"/>
                <a:ea typeface="微软雅黑" pitchFamily="34" charset="-122"/>
              </a:rPr>
              <a:t>适用于该广告组里的所有关键词。</a:t>
            </a:r>
          </a:p>
          <a:p>
            <a:pPr eaLnBrk="1" hangingPunct="1">
              <a:lnSpc>
                <a:spcPct val="150000"/>
              </a:lnSpc>
            </a:pPr>
            <a:endParaRPr lang="zh-CN" altLang="en-US" sz="2000" dirty="0">
              <a:latin typeface="微软雅黑" pitchFamily="34" charset="-122"/>
              <a:ea typeface="微软雅黑" pitchFamily="34" charset="-122"/>
            </a:endParaRPr>
          </a:p>
          <a:p>
            <a:pPr eaLnBrk="1" hangingPunct="1">
              <a:lnSpc>
                <a:spcPct val="150000"/>
              </a:lnSpc>
            </a:pPr>
            <a:r>
              <a:rPr lang="zh-CN" altLang="en-US" sz="2000" dirty="0">
                <a:latin typeface="微软雅黑" pitchFamily="34" charset="-122"/>
                <a:ea typeface="微软雅黑" pitchFamily="34" charset="-122"/>
              </a:rPr>
              <a:t> 可以参照建议竞价与竞价范围</a:t>
            </a:r>
            <a:endParaRPr lang="zh-CN" altLang="en-US" sz="2000" dirty="0">
              <a:solidFill>
                <a:srgbClr val="002060"/>
              </a:solidFill>
              <a:latin typeface="微软雅黑" pitchFamily="34" charset="-122"/>
              <a:ea typeface="微软雅黑" pitchFamily="34" charset="-122"/>
            </a:endParaRPr>
          </a:p>
          <a:p>
            <a:pPr eaLnBrk="1" hangingPunct="1">
              <a:lnSpc>
                <a:spcPct val="150000"/>
              </a:lnSpc>
            </a:pPr>
            <a:endParaRPr lang="zh-CN" altLang="en-US" sz="2000" dirty="0">
              <a:solidFill>
                <a:srgbClr val="002060"/>
              </a:solidFill>
              <a:latin typeface="微软雅黑" pitchFamily="34" charset="-122"/>
              <a:ea typeface="微软雅黑" pitchFamily="34" charset="-122"/>
            </a:endParaRPr>
          </a:p>
          <a:p>
            <a:pPr eaLnBrk="1" hangingPunct="1">
              <a:lnSpc>
                <a:spcPct val="150000"/>
              </a:lnSpc>
            </a:pPr>
            <a:r>
              <a:rPr lang="zh-CN" altLang="en-US" sz="2000" dirty="0">
                <a:latin typeface="微软雅黑" pitchFamily="34" charset="-122"/>
                <a:ea typeface="微软雅黑" pitchFamily="34" charset="-122"/>
              </a:rPr>
              <a:t> </a:t>
            </a:r>
            <a:endParaRPr lang="en-US" altLang="zh-CN" sz="2000" b="1" dirty="0">
              <a:solidFill>
                <a:srgbClr val="002060"/>
              </a:solidFill>
              <a:latin typeface="微软雅黑" pitchFamily="34" charset="-122"/>
              <a:ea typeface="微软雅黑" pitchFamily="34" charset="-122"/>
            </a:endParaRPr>
          </a:p>
          <a:p>
            <a:pPr eaLnBrk="1" hangingPunct="1"/>
            <a:endParaRPr lang="zh-CN" altLang="en-US" sz="2000" dirty="0">
              <a:solidFill>
                <a:srgbClr val="FF0000"/>
              </a:solidFill>
              <a:latin typeface="微软雅黑" pitchFamily="34" charset="-122"/>
              <a:ea typeface="微软雅黑" pitchFamily="34" charset="-122"/>
            </a:endParaRPr>
          </a:p>
          <a:p>
            <a:pPr eaLnBrk="1" hangingPunct="1"/>
            <a:endParaRPr lang="zh-CN" altLang="en-US" sz="2000" dirty="0">
              <a:latin typeface="微软雅黑" pitchFamily="34" charset="-122"/>
              <a:ea typeface="微软雅黑" pitchFamily="34" charset="-122"/>
            </a:endParaRPr>
          </a:p>
          <a:p>
            <a:pPr eaLnBrk="1" hangingPunct="1"/>
            <a:endParaRPr lang="zh-CN" altLang="en-US" sz="2000" dirty="0">
              <a:latin typeface="微软雅黑" pitchFamily="34" charset="-122"/>
              <a:ea typeface="微软雅黑" pitchFamily="34" charset="-122"/>
            </a:endParaRPr>
          </a:p>
          <a:p>
            <a:pPr eaLnBrk="1" hangingPunct="1"/>
            <a:endParaRPr lang="zh-CN" altLang="en-US" sz="2000" dirty="0">
              <a:latin typeface="微软雅黑" pitchFamily="34" charset="-122"/>
              <a:ea typeface="微软雅黑" pitchFamily="34" charset="-122"/>
            </a:endParaRPr>
          </a:p>
          <a:p>
            <a:pPr eaLnBrk="1" hangingPunct="1"/>
            <a:endParaRPr lang="zh-CN" altLang="en-US" sz="2000" dirty="0">
              <a:latin typeface="微软雅黑" pitchFamily="34" charset="-122"/>
              <a:ea typeface="微软雅黑" pitchFamily="34" charset="-122"/>
            </a:endParaRPr>
          </a:p>
        </p:txBody>
      </p:sp>
      <p:pic>
        <p:nvPicPr>
          <p:cNvPr id="14643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939" y="3045884"/>
            <a:ext cx="4968875" cy="3359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436"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548218"/>
            <a:ext cx="5040312"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8412819"/>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文本框 1"/>
          <p:cNvSpPr txBox="1">
            <a:spLocks noChangeArrowheads="1"/>
          </p:cNvSpPr>
          <p:nvPr/>
        </p:nvSpPr>
        <p:spPr bwMode="auto">
          <a:xfrm>
            <a:off x="323528" y="-83046"/>
            <a:ext cx="3888432" cy="692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zh-CN" altLang="en-US" sz="2000" dirty="0" smtClean="0">
                <a:latin typeface="微软雅黑" pitchFamily="34" charset="-122"/>
                <a:ea typeface="微软雅黑" pitchFamily="34" charset="-122"/>
              </a:rPr>
              <a:t>自动</a:t>
            </a:r>
            <a:r>
              <a:rPr lang="zh-CN" altLang="en-US" sz="2000" dirty="0">
                <a:latin typeface="微软雅黑" pitchFamily="34" charset="-122"/>
                <a:ea typeface="微软雅黑" pitchFamily="34" charset="-122"/>
              </a:rPr>
              <a:t>广告</a:t>
            </a:r>
          </a:p>
          <a:p>
            <a:pPr eaLnBrk="1" hangingPunct="1">
              <a:lnSpc>
                <a:spcPct val="150000"/>
              </a:lnSpc>
            </a:pPr>
            <a:r>
              <a:rPr lang="en-US" altLang="zh-CN" sz="2000" dirty="0" smtClean="0">
                <a:latin typeface="微软雅黑" pitchFamily="34" charset="-122"/>
                <a:ea typeface="微软雅黑" pitchFamily="34" charset="-122"/>
              </a:rPr>
              <a:t>8</a:t>
            </a:r>
            <a:r>
              <a:rPr lang="en-US" altLang="zh-CN" sz="2000" dirty="0">
                <a:latin typeface="微软雅黑" pitchFamily="34" charset="-122"/>
                <a:ea typeface="微软雅黑" pitchFamily="34" charset="-122"/>
              </a:rPr>
              <a:t>. </a:t>
            </a:r>
            <a:r>
              <a:rPr lang="en-US" altLang="zh-CN" sz="2000" dirty="0" err="1">
                <a:latin typeface="微软雅黑" pitchFamily="34" charset="-122"/>
                <a:ea typeface="微软雅黑" pitchFamily="34" charset="-122"/>
              </a:rPr>
              <a:t>添加否定关键字</a:t>
            </a:r>
            <a:r>
              <a:rPr lang="en-US" altLang="zh-CN" sz="2000" dirty="0">
                <a:latin typeface="微软雅黑" pitchFamily="34" charset="-122"/>
                <a:ea typeface="微软雅黑" pitchFamily="34" charset="-122"/>
              </a:rPr>
              <a:t>。</a:t>
            </a:r>
          </a:p>
          <a:p>
            <a:pPr eaLnBrk="1" hangingPunct="1">
              <a:lnSpc>
                <a:spcPct val="150000"/>
              </a:lnSpc>
            </a:pPr>
            <a:r>
              <a:rPr lang="zh-CN" altLang="en-US" sz="2000" dirty="0">
                <a:latin typeface="微软雅黑" pitchFamily="34" charset="-122"/>
                <a:ea typeface="微软雅黑" pitchFamily="34" charset="-122"/>
              </a:rPr>
              <a:t>买家的搜索词与否定关键词匹配时</a:t>
            </a:r>
            <a:r>
              <a:rPr lang="en-US" altLang="zh-CN" sz="2000" dirty="0" err="1">
                <a:latin typeface="微软雅黑" pitchFamily="34" charset="-122"/>
                <a:ea typeface="微软雅黑" pitchFamily="34" charset="-122"/>
              </a:rPr>
              <a:t>阻止广告</a:t>
            </a:r>
            <a:r>
              <a:rPr lang="zh-CN" altLang="en-US" sz="2000" dirty="0">
                <a:latin typeface="微软雅黑" pitchFamily="34" charset="-122"/>
                <a:ea typeface="微软雅黑" pitchFamily="34" charset="-122"/>
              </a:rPr>
              <a:t>展示</a:t>
            </a:r>
            <a:r>
              <a:rPr lang="en-US" altLang="zh-CN" sz="2000" dirty="0">
                <a:latin typeface="微软雅黑" pitchFamily="34" charset="-122"/>
                <a:ea typeface="微软雅黑" pitchFamily="34" charset="-122"/>
              </a:rPr>
              <a:t>。</a:t>
            </a:r>
            <a:r>
              <a:rPr lang="zh-CN" altLang="en-US" sz="2000" dirty="0">
                <a:latin typeface="微软雅黑" pitchFamily="34" charset="-122"/>
                <a:ea typeface="微软雅黑" pitchFamily="34" charset="-122"/>
              </a:rPr>
              <a:t>可以排除不相关搜索，降低广告费用，</a:t>
            </a:r>
            <a:r>
              <a:rPr lang="en-US" altLang="zh-CN" sz="2000" dirty="0" err="1">
                <a:latin typeface="微软雅黑" pitchFamily="34" charset="-122"/>
                <a:ea typeface="微软雅黑" pitchFamily="34" charset="-122"/>
              </a:rPr>
              <a:t>提高广告的关联性</a:t>
            </a:r>
            <a:r>
              <a:rPr lang="en-US" altLang="zh-CN" sz="2000" dirty="0">
                <a:latin typeface="微软雅黑" pitchFamily="34" charset="-122"/>
                <a:ea typeface="微软雅黑" pitchFamily="34" charset="-122"/>
              </a:rPr>
              <a:t>。</a:t>
            </a:r>
          </a:p>
          <a:p>
            <a:pPr eaLnBrk="1" hangingPunct="1">
              <a:lnSpc>
                <a:spcPct val="150000"/>
              </a:lnSpc>
            </a:pPr>
            <a:r>
              <a:rPr lang="en-US" altLang="zh-CN" sz="2000" dirty="0" err="1">
                <a:latin typeface="微软雅黑" pitchFamily="34" charset="-122"/>
                <a:ea typeface="微软雅黑" pitchFamily="34" charset="-122"/>
              </a:rPr>
              <a:t>例如，耳罩式耳机，可以补充“耳塞</a:t>
            </a:r>
            <a:r>
              <a:rPr lang="en-US" altLang="zh-CN" sz="2000" dirty="0">
                <a:latin typeface="微软雅黑" pitchFamily="34" charset="-122"/>
                <a:ea typeface="微软雅黑" pitchFamily="34" charset="-122"/>
              </a:rPr>
              <a:t>”</a:t>
            </a:r>
          </a:p>
          <a:p>
            <a:pPr eaLnBrk="1" hangingPunct="1">
              <a:lnSpc>
                <a:spcPct val="150000"/>
              </a:lnSpc>
            </a:pPr>
            <a:r>
              <a:rPr lang="en-US" altLang="zh-CN" sz="2000" dirty="0" err="1">
                <a:latin typeface="微软雅黑" pitchFamily="34" charset="-122"/>
                <a:ea typeface="微软雅黑" pitchFamily="34" charset="-122"/>
              </a:rPr>
              <a:t>和“入耳式”作为否定关键字</a:t>
            </a:r>
            <a:r>
              <a:rPr lang="zh-CN" altLang="en-US" sz="2000" dirty="0">
                <a:latin typeface="微软雅黑" pitchFamily="34" charset="-122"/>
                <a:ea typeface="微软雅黑" pitchFamily="34" charset="-122"/>
              </a:rPr>
              <a:t>，</a:t>
            </a:r>
            <a:r>
              <a:rPr lang="en-US" altLang="zh-CN" sz="2000" dirty="0" err="1">
                <a:latin typeface="微软雅黑" pitchFamily="34" charset="-122"/>
                <a:ea typeface="微软雅黑" pitchFamily="34" charset="-122"/>
              </a:rPr>
              <a:t>阻止广告</a:t>
            </a:r>
            <a:r>
              <a:rPr lang="zh-CN" altLang="en-US" sz="2000" dirty="0">
                <a:latin typeface="微软雅黑" pitchFamily="34" charset="-122"/>
                <a:ea typeface="微软雅黑" pitchFamily="34" charset="-122"/>
              </a:rPr>
              <a:t>展示在顾客的搜索结果中</a:t>
            </a:r>
            <a:r>
              <a:rPr lang="en-US" altLang="zh-CN" sz="2000" dirty="0">
                <a:latin typeface="微软雅黑" pitchFamily="34" charset="-122"/>
                <a:ea typeface="微软雅黑" pitchFamily="34" charset="-122"/>
              </a:rPr>
              <a:t>。</a:t>
            </a:r>
          </a:p>
          <a:p>
            <a:pPr eaLnBrk="1" hangingPunct="1">
              <a:lnSpc>
                <a:spcPct val="150000"/>
              </a:lnSpc>
            </a:pPr>
            <a:r>
              <a:rPr lang="en-US" altLang="zh-CN" sz="2000" dirty="0" smtClean="0">
                <a:latin typeface="微软雅黑" pitchFamily="34" charset="-122"/>
                <a:ea typeface="微软雅黑" pitchFamily="34" charset="-122"/>
              </a:rPr>
              <a:t>9</a:t>
            </a:r>
            <a:r>
              <a:rPr lang="en-US" altLang="zh-CN"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启动广告活动。</a:t>
            </a:r>
          </a:p>
          <a:p>
            <a:pPr eaLnBrk="1" hangingPunct="1">
              <a:lnSpc>
                <a:spcPct val="150000"/>
              </a:lnSpc>
            </a:pPr>
            <a:r>
              <a:rPr lang="zh-CN" altLang="en-US" sz="2000" dirty="0">
                <a:latin typeface="微软雅黑" pitchFamily="34" charset="-122"/>
                <a:ea typeface="微软雅黑" pitchFamily="34" charset="-122"/>
              </a:rPr>
              <a:t>可以立即投放，但需要一个小时开始展示。</a:t>
            </a:r>
            <a:endParaRPr lang="en-US" altLang="zh-CN" sz="2000" dirty="0">
              <a:latin typeface="微软雅黑" pitchFamily="34" charset="-122"/>
              <a:ea typeface="微软雅黑" pitchFamily="34" charset="-122"/>
            </a:endParaRPr>
          </a:p>
          <a:p>
            <a:pPr eaLnBrk="1" hangingPunct="1">
              <a:lnSpc>
                <a:spcPct val="150000"/>
              </a:lnSpc>
            </a:pPr>
            <a:endParaRPr lang="zh-CN" altLang="en-US" sz="2000" dirty="0">
              <a:latin typeface="微软雅黑" pitchFamily="34" charset="-122"/>
              <a:ea typeface="微软雅黑" pitchFamily="34" charset="-122"/>
            </a:endParaRPr>
          </a:p>
          <a:p>
            <a:pPr eaLnBrk="1" hangingPunct="1">
              <a:lnSpc>
                <a:spcPct val="150000"/>
              </a:lnSpc>
            </a:pPr>
            <a:r>
              <a:rPr lang="zh-CN" altLang="en-US" sz="2000" dirty="0">
                <a:latin typeface="微软雅黑" pitchFamily="34" charset="-122"/>
                <a:ea typeface="微软雅黑" pitchFamily="34" charset="-122"/>
              </a:rPr>
              <a:t> </a:t>
            </a:r>
          </a:p>
        </p:txBody>
      </p:sp>
      <p:pic>
        <p:nvPicPr>
          <p:cNvPr id="147459"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52967"/>
            <a:ext cx="3030936" cy="575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2571841"/>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文本框 1"/>
          <p:cNvSpPr txBox="1">
            <a:spLocks noChangeArrowheads="1"/>
          </p:cNvSpPr>
          <p:nvPr/>
        </p:nvSpPr>
        <p:spPr bwMode="auto">
          <a:xfrm>
            <a:off x="395288" y="836085"/>
            <a:ext cx="2946400" cy="635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400" dirty="0">
                <a:latin typeface="微软雅黑" pitchFamily="34" charset="-122"/>
                <a:ea typeface="微软雅黑" pitchFamily="34" charset="-122"/>
              </a:rPr>
              <a:t>手动广告：</a:t>
            </a: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r>
              <a:rPr lang="zh-CN" altLang="en-US" sz="1400" dirty="0">
                <a:latin typeface="微软雅黑" pitchFamily="34" charset="-122"/>
                <a:ea typeface="微软雅黑" pitchFamily="34" charset="-122"/>
                <a:sym typeface="微软雅黑" pitchFamily="34" charset="-122"/>
              </a:rPr>
              <a:t>设置关键词</a:t>
            </a:r>
          </a:p>
          <a:p>
            <a:pPr eaLnBrk="1" hangingPunct="1">
              <a:lnSpc>
                <a:spcPct val="150000"/>
              </a:lnSpc>
            </a:pPr>
            <a:r>
              <a:rPr lang="zh-CN" altLang="en-US" sz="1400" dirty="0">
                <a:solidFill>
                  <a:srgbClr val="C00000"/>
                </a:solidFill>
                <a:latin typeface="微软雅黑" pitchFamily="34" charset="-122"/>
                <a:ea typeface="微软雅黑" pitchFamily="34" charset="-122"/>
                <a:sym typeface="微软雅黑" pitchFamily="34" charset="-122"/>
              </a:rPr>
              <a:t>关键词可以是 词， 也可以是词组和短语（长尾关键词）。</a:t>
            </a:r>
            <a:endParaRPr lang="zh-CN" altLang="en-US" sz="1400" dirty="0">
              <a:latin typeface="微软雅黑" pitchFamily="34" charset="-122"/>
              <a:ea typeface="微软雅黑" pitchFamily="34" charset="-122"/>
            </a:endParaRPr>
          </a:p>
          <a:p>
            <a:pPr eaLnBrk="1" hangingPunct="1">
              <a:lnSpc>
                <a:spcPct val="150000"/>
              </a:lnSpc>
            </a:pPr>
            <a:endParaRPr lang="zh-CN" altLang="en-US" sz="1400" dirty="0">
              <a:latin typeface="微软雅黑" pitchFamily="34" charset="-122"/>
              <a:ea typeface="微软雅黑" pitchFamily="34" charset="-122"/>
            </a:endParaRPr>
          </a:p>
          <a:p>
            <a:pPr eaLnBrk="1" hangingPunct="1">
              <a:lnSpc>
                <a:spcPct val="150000"/>
              </a:lnSpc>
            </a:pPr>
            <a:r>
              <a:rPr lang="zh-CN" altLang="en-US" sz="1400" dirty="0">
                <a:latin typeface="微软雅黑" pitchFamily="34" charset="-122"/>
                <a:ea typeface="微软雅黑" pitchFamily="34" charset="-122"/>
              </a:rPr>
              <a:t> </a:t>
            </a: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建议： 亚马逊推荐的与产品相关的关键词</a:t>
            </a: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 - </a:t>
            </a:r>
            <a:r>
              <a:rPr lang="zh-CN" altLang="en-US" sz="1400" dirty="0">
                <a:latin typeface="微软雅黑" pitchFamily="34" charset="-122"/>
                <a:ea typeface="微软雅黑" pitchFamily="34" charset="-122"/>
              </a:rPr>
              <a:t>输入关键词： 自己填写产品的相关关键词</a:t>
            </a:r>
            <a:endParaRPr lang="en-US" altLang="zh-CN" sz="1400" dirty="0">
              <a:latin typeface="微软雅黑" pitchFamily="34" charset="-122"/>
              <a:ea typeface="微软雅黑" pitchFamily="34" charset="-122"/>
            </a:endParaRPr>
          </a:p>
          <a:p>
            <a:pPr eaLnBrk="1" hangingPunct="1">
              <a:lnSpc>
                <a:spcPct val="150000"/>
              </a:lnSpc>
            </a:pPr>
            <a:r>
              <a:rPr lang="zh-CN" altLang="en-US" sz="1400" dirty="0">
                <a:latin typeface="微软雅黑" pitchFamily="34" charset="-122"/>
                <a:ea typeface="微软雅黑" pitchFamily="34" charset="-122"/>
              </a:rPr>
              <a:t> </a:t>
            </a: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上传文件：批量上传关键词</a:t>
            </a:r>
            <a:endParaRPr lang="en-US" altLang="zh-CN" sz="1400" dirty="0">
              <a:latin typeface="微软雅黑" pitchFamily="34" charset="-122"/>
              <a:ea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r>
              <a:rPr lang="zh-CN" altLang="en-US" sz="1400" dirty="0">
                <a:latin typeface="微软雅黑" pitchFamily="34" charset="-122"/>
                <a:ea typeface="微软雅黑" pitchFamily="34" charset="-122"/>
              </a:rPr>
              <a:t>针对不同的关键词，可以设置不同的点击价格。</a:t>
            </a:r>
          </a:p>
          <a:p>
            <a:pPr eaLnBrk="1" hangingPunct="1">
              <a:lnSpc>
                <a:spcPct val="150000"/>
              </a:lnSpc>
            </a:pPr>
            <a:endParaRPr lang="zh-CN" altLang="en-US" sz="1400" dirty="0">
              <a:latin typeface="微软雅黑" pitchFamily="34" charset="-122"/>
              <a:ea typeface="微软雅黑" pitchFamily="34" charset="-122"/>
            </a:endParaRPr>
          </a:p>
          <a:p>
            <a:pPr eaLnBrk="1" hangingPunct="1"/>
            <a:endParaRPr lang="zh-CN" altLang="en-US" sz="1400" dirty="0">
              <a:latin typeface="微软雅黑" pitchFamily="34" charset="-122"/>
              <a:ea typeface="微软雅黑" pitchFamily="34" charset="-122"/>
            </a:endParaRPr>
          </a:p>
          <a:p>
            <a:pPr eaLnBrk="1" hangingPunct="1"/>
            <a:endParaRPr lang="zh-CN" altLang="en-US" sz="1400" dirty="0">
              <a:latin typeface="微软雅黑" pitchFamily="34" charset="-122"/>
              <a:ea typeface="微软雅黑" pitchFamily="34" charset="-122"/>
            </a:endParaRPr>
          </a:p>
          <a:p>
            <a:pPr eaLnBrk="1" hangingPunct="1"/>
            <a:endParaRPr lang="zh-CN" altLang="en-US" sz="1400" dirty="0">
              <a:latin typeface="微软雅黑" pitchFamily="34" charset="-122"/>
              <a:ea typeface="微软雅黑" pitchFamily="34" charset="-122"/>
            </a:endParaRPr>
          </a:p>
          <a:p>
            <a:pPr eaLnBrk="1" hangingPunct="1"/>
            <a:endParaRPr lang="zh-CN" altLang="en-US" sz="1400" dirty="0">
              <a:latin typeface="微软雅黑" pitchFamily="34" charset="-122"/>
              <a:ea typeface="微软雅黑" pitchFamily="34" charset="-122"/>
            </a:endParaRPr>
          </a:p>
          <a:p>
            <a:pPr eaLnBrk="1" hangingPunct="1"/>
            <a:endParaRPr lang="zh-CN" altLang="en-US" sz="1400" dirty="0">
              <a:latin typeface="微软雅黑" pitchFamily="34" charset="-122"/>
              <a:ea typeface="微软雅黑" pitchFamily="34" charset="-122"/>
            </a:endParaRPr>
          </a:p>
          <a:p>
            <a:pPr eaLnBrk="1" hangingPunct="1"/>
            <a:endParaRPr lang="zh-CN" altLang="en-US" sz="1400" dirty="0">
              <a:latin typeface="微软雅黑" pitchFamily="34" charset="-122"/>
              <a:ea typeface="微软雅黑" pitchFamily="34" charset="-122"/>
            </a:endParaRPr>
          </a:p>
        </p:txBody>
      </p:sp>
      <p:pic>
        <p:nvPicPr>
          <p:cNvPr id="148483"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0201" y="5636685"/>
            <a:ext cx="3908425" cy="960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484"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00" y="645585"/>
            <a:ext cx="5437188" cy="4895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5242075"/>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文本框 6"/>
          <p:cNvSpPr txBox="1">
            <a:spLocks noChangeArrowheads="1"/>
          </p:cNvSpPr>
          <p:nvPr/>
        </p:nvSpPr>
        <p:spPr bwMode="auto">
          <a:xfrm>
            <a:off x="323850" y="1316567"/>
            <a:ext cx="3968750" cy="4654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zh-CN" altLang="en-US" sz="2000" dirty="0">
                <a:latin typeface="微软雅黑" pitchFamily="34" charset="-122"/>
                <a:ea typeface="微软雅黑" pitchFamily="34" charset="-122"/>
                <a:sym typeface="微软雅黑" pitchFamily="34" charset="-122"/>
              </a:rPr>
              <a:t>手动广告：</a:t>
            </a:r>
            <a:endParaRPr lang="en-US" altLang="zh-CN" sz="20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2000" dirty="0">
              <a:solidFill>
                <a:srgbClr val="C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sz="2000" dirty="0">
                <a:solidFill>
                  <a:srgbClr val="C00000"/>
                </a:solidFill>
                <a:latin typeface="微软雅黑" pitchFamily="34" charset="-122"/>
                <a:ea typeface="微软雅黑" pitchFamily="34" charset="-122"/>
                <a:sym typeface="微软雅黑" pitchFamily="34" charset="-122"/>
              </a:rPr>
              <a:t>关键词的匹配类型</a:t>
            </a:r>
            <a:endParaRPr lang="en-US" altLang="zh-CN" sz="2000" dirty="0">
              <a:solidFill>
                <a:srgbClr val="C00000"/>
              </a:solidFill>
              <a:latin typeface="微软雅黑" pitchFamily="34" charset="-122"/>
              <a:ea typeface="微软雅黑" pitchFamily="34" charset="-122"/>
              <a:sym typeface="微软雅黑" pitchFamily="34" charset="-122"/>
            </a:endParaRPr>
          </a:p>
          <a:p>
            <a:pPr eaLnBrk="1" hangingPunct="1">
              <a:lnSpc>
                <a:spcPct val="150000"/>
              </a:lnSpc>
            </a:pPr>
            <a:r>
              <a:rPr lang="en-US" altLang="zh-CN" sz="2000" dirty="0">
                <a:latin typeface="微软雅黑" pitchFamily="34" charset="-122"/>
                <a:ea typeface="微软雅黑" pitchFamily="34" charset="-122"/>
                <a:sym typeface="微软雅黑" pitchFamily="34" charset="-122"/>
              </a:rPr>
              <a:t>--</a:t>
            </a:r>
            <a:r>
              <a:rPr lang="en-US" altLang="zh-CN" sz="2000" dirty="0">
                <a:latin typeface="微软雅黑" pitchFamily="34" charset="-122"/>
                <a:ea typeface="微软雅黑" pitchFamily="34" charset="-122"/>
              </a:rPr>
              <a:t> Exact</a:t>
            </a:r>
            <a:r>
              <a:rPr lang="zh-CN" altLang="en-US" sz="2000" dirty="0">
                <a:latin typeface="微软雅黑" pitchFamily="34" charset="-122"/>
                <a:ea typeface="微软雅黑" pitchFamily="34" charset="-122"/>
              </a:rPr>
              <a:t>（精确匹配）</a:t>
            </a:r>
            <a:endParaRPr lang="en-US" altLang="zh-CN" sz="2000"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rPr>
              <a:t>-- Broad</a:t>
            </a:r>
            <a:r>
              <a:rPr lang="zh-CN" altLang="en-US" sz="2000" dirty="0">
                <a:latin typeface="微软雅黑" pitchFamily="34" charset="-122"/>
                <a:ea typeface="微软雅黑" pitchFamily="34" charset="-122"/>
              </a:rPr>
              <a:t>（广泛匹配）</a:t>
            </a:r>
            <a:endParaRPr lang="en-US" altLang="zh-CN" sz="2000" dirty="0">
              <a:latin typeface="微软雅黑" pitchFamily="34" charset="-122"/>
              <a:ea typeface="微软雅黑" pitchFamily="34" charset="-122"/>
            </a:endParaRPr>
          </a:p>
          <a:p>
            <a:pPr eaLnBrk="1" hangingPunct="1">
              <a:lnSpc>
                <a:spcPct val="150000"/>
              </a:lnSpc>
            </a:pPr>
            <a:r>
              <a:rPr lang="en-US" altLang="zh-CN" sz="2000" dirty="0">
                <a:latin typeface="微软雅黑" pitchFamily="34" charset="-122"/>
                <a:ea typeface="微软雅黑" pitchFamily="34" charset="-122"/>
                <a:sym typeface="微软雅黑" pitchFamily="34" charset="-122"/>
              </a:rPr>
              <a:t>-- </a:t>
            </a:r>
            <a:r>
              <a:rPr lang="en-US" altLang="zh-CN" sz="2000" dirty="0">
                <a:latin typeface="微软雅黑" pitchFamily="34" charset="-122"/>
                <a:ea typeface="微软雅黑" pitchFamily="34" charset="-122"/>
              </a:rPr>
              <a:t>Phrase</a:t>
            </a:r>
            <a:r>
              <a:rPr lang="zh-CN" altLang="en-US" sz="2000" dirty="0">
                <a:latin typeface="微软雅黑" pitchFamily="34" charset="-122"/>
                <a:ea typeface="微软雅黑" pitchFamily="34" charset="-122"/>
              </a:rPr>
              <a:t>（词组匹配）</a:t>
            </a:r>
            <a:endParaRPr lang="en-US" altLang="zh-CN"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a:p>
            <a:pPr eaLnBrk="1" hangingPunct="1">
              <a:lnSpc>
                <a:spcPct val="150000"/>
              </a:lnSpc>
            </a:pPr>
            <a:endParaRPr lang="en-US" altLang="zh-CN" sz="2000" dirty="0">
              <a:latin typeface="微软雅黑" pitchFamily="34" charset="-122"/>
              <a:ea typeface="微软雅黑" pitchFamily="34" charset="-122"/>
            </a:endParaRPr>
          </a:p>
        </p:txBody>
      </p:sp>
      <p:pic>
        <p:nvPicPr>
          <p:cNvPr id="149507"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6" y="260351"/>
            <a:ext cx="5400675" cy="651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6468199"/>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文本框 6"/>
          <p:cNvSpPr txBox="1">
            <a:spLocks noChangeArrowheads="1"/>
          </p:cNvSpPr>
          <p:nvPr/>
        </p:nvSpPr>
        <p:spPr bwMode="auto">
          <a:xfrm>
            <a:off x="408659" y="116632"/>
            <a:ext cx="3527425" cy="6093976"/>
          </a:xfrm>
          <a:prstGeom prst="rect">
            <a:avLst/>
          </a:prstGeom>
          <a:noFill/>
          <a:ln w="9525">
            <a:noFill/>
            <a:miter lim="800000"/>
          </a:ln>
        </p:spPr>
        <p:txBody>
          <a:bodyPr>
            <a:spAutoFit/>
          </a:bodyPr>
          <a:lstStyle/>
          <a:p>
            <a:pPr>
              <a:lnSpc>
                <a:spcPct val="150000"/>
              </a:lnSpc>
              <a:defRPr/>
            </a:pPr>
            <a:r>
              <a:rPr lang="zh-CN" altLang="en-US" sz="2000" dirty="0">
                <a:latin typeface="微软雅黑" panose="020B0503020204020204" pitchFamily="34" charset="-122"/>
                <a:ea typeface="微软雅黑" panose="020B0503020204020204" pitchFamily="34" charset="-122"/>
                <a:sym typeface="微软雅黑" panose="020B0503020204020204" pitchFamily="34" charset="-122"/>
              </a:rPr>
              <a:t>手动广告：</a:t>
            </a:r>
            <a:endParaRPr lang="en-US" altLang="zh-CN" sz="2000" dirty="0">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defRPr/>
            </a:pPr>
            <a:r>
              <a:rPr lang="en-US" altLang="zh-CN" sz="2000" dirty="0" smtClean="0">
                <a:latin typeface="微软雅黑" panose="020B0503020204020204" pitchFamily="34" charset="-122"/>
                <a:ea typeface="微软雅黑" panose="020B0503020204020204" pitchFamily="34" charset="-122"/>
              </a:rPr>
              <a:t>Exact</a:t>
            </a:r>
            <a:r>
              <a:rPr lang="zh-CN" altLang="en-US" sz="2000" dirty="0">
                <a:latin typeface="微软雅黑" panose="020B0503020204020204" pitchFamily="34" charset="-122"/>
                <a:ea typeface="微软雅黑" panose="020B0503020204020204" pitchFamily="34" charset="-122"/>
              </a:rPr>
              <a:t>（精确匹配）</a:t>
            </a:r>
            <a:r>
              <a:rPr lang="en-US" altLang="zh-CN" sz="2000" dirty="0">
                <a:latin typeface="微软雅黑" panose="020B0503020204020204" pitchFamily="34" charset="-122"/>
                <a:ea typeface="微软雅黑" panose="020B0503020204020204" pitchFamily="34" charset="-122"/>
              </a:rPr>
              <a:t>: </a:t>
            </a:r>
          </a:p>
          <a:p>
            <a:pPr marL="228600" indent="-228600">
              <a:lnSpc>
                <a:spcPct val="150000"/>
              </a:lnSpc>
              <a:defRPr/>
            </a:pPr>
            <a:r>
              <a:rPr lang="en-US" altLang="zh-CN" sz="2000" dirty="0">
                <a:latin typeface="微软雅黑" panose="020B0503020204020204" pitchFamily="34" charset="-122"/>
                <a:ea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rPr>
              <a:t>必须完全一致   只有当客户的搜索词和设置的关键词一模一样时广告才能匹配</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关键词的书写准确，关键词组的顺序），是最严格的一种方式。</a:t>
            </a:r>
            <a:endParaRPr lang="en-US" altLang="zh-CN" sz="2000" dirty="0">
              <a:latin typeface="微软雅黑" panose="020B0503020204020204" pitchFamily="34" charset="-122"/>
              <a:ea typeface="微软雅黑" panose="020B0503020204020204" pitchFamily="34" charset="-122"/>
            </a:endParaRPr>
          </a:p>
          <a:p>
            <a:pPr marL="228600" indent="-228600">
              <a:lnSpc>
                <a:spcPct val="150000"/>
              </a:lnSpc>
              <a:defRPr/>
            </a:pPr>
            <a:r>
              <a:rPr lang="en-US" altLang="zh-CN" sz="2000" dirty="0">
                <a:latin typeface="微软雅黑" panose="020B0503020204020204" pitchFamily="34" charset="-122"/>
                <a:ea typeface="微软雅黑" panose="020B0503020204020204" pitchFamily="34" charset="-122"/>
              </a:rPr>
              <a:t>-- </a:t>
            </a:r>
            <a:r>
              <a:rPr lang="zh-CN" altLang="en-US" sz="2000" dirty="0">
                <a:latin typeface="微软雅黑" panose="020B0503020204020204" pitchFamily="34" charset="-122"/>
                <a:ea typeface="微软雅黑" panose="020B0503020204020204" pitchFamily="34" charset="-122"/>
              </a:rPr>
              <a:t>单复数兼容</a:t>
            </a:r>
            <a:endParaRPr lang="en-US" altLang="zh-CN" sz="2000" dirty="0">
              <a:latin typeface="微软雅黑" panose="020B0503020204020204" pitchFamily="34" charset="-122"/>
              <a:ea typeface="微软雅黑" panose="020B0503020204020204" pitchFamily="34" charset="-122"/>
            </a:endParaRPr>
          </a:p>
          <a:p>
            <a:pPr marL="228600" indent="-228600">
              <a:lnSpc>
                <a:spcPct val="150000"/>
              </a:lnSpc>
              <a:defRPr/>
            </a:pPr>
            <a:r>
              <a:rPr lang="zh-CN" altLang="en-US" sz="2000" dirty="0" smtClean="0">
                <a:latin typeface="微软雅黑" panose="020B0503020204020204" pitchFamily="34" charset="-122"/>
                <a:ea typeface="微软雅黑" panose="020B0503020204020204" pitchFamily="34" charset="-122"/>
              </a:rPr>
              <a:t>关键词</a:t>
            </a:r>
            <a:r>
              <a:rPr lang="zh-CN" altLang="en-US" sz="2000" dirty="0">
                <a:latin typeface="微软雅黑" panose="020B0503020204020204" pitchFamily="34" charset="-122"/>
                <a:ea typeface="微软雅黑" panose="020B0503020204020204" pitchFamily="34" charset="-122"/>
              </a:rPr>
              <a:t>： </a:t>
            </a:r>
            <a:r>
              <a:rPr lang="en-US" altLang="zh-CN" sz="2000" dirty="0">
                <a:latin typeface="微软雅黑" panose="020B0503020204020204" pitchFamily="34" charset="-122"/>
                <a:ea typeface="微软雅黑" panose="020B0503020204020204" pitchFamily="34" charset="-122"/>
              </a:rPr>
              <a:t>women tank tops</a:t>
            </a:r>
          </a:p>
          <a:p>
            <a:pPr marL="228600" indent="-228600">
              <a:lnSpc>
                <a:spcPct val="150000"/>
              </a:lnSpc>
              <a:defRPr/>
            </a:pPr>
            <a:endParaRPr lang="en-US" altLang="zh-CN" sz="2000" dirty="0">
              <a:latin typeface="微软雅黑" panose="020B0503020204020204" pitchFamily="34" charset="-122"/>
              <a:ea typeface="微软雅黑" panose="020B0503020204020204" pitchFamily="34" charset="-122"/>
            </a:endParaRPr>
          </a:p>
          <a:p>
            <a:pPr>
              <a:lnSpc>
                <a:spcPct val="150000"/>
              </a:lnSpc>
              <a:defRPr/>
            </a:pPr>
            <a:endParaRPr lang="en-US" altLang="zh-CN" sz="2000" dirty="0">
              <a:latin typeface="微软雅黑" panose="020B0503020204020204" pitchFamily="34" charset="-122"/>
              <a:ea typeface="微软雅黑" panose="020B0503020204020204" pitchFamily="34" charset="-122"/>
            </a:endParaRPr>
          </a:p>
          <a:p>
            <a:pPr>
              <a:lnSpc>
                <a:spcPct val="150000"/>
              </a:lnSpc>
              <a:defRPr/>
            </a:pPr>
            <a:endParaRPr lang="en-US" altLang="zh-CN" sz="2000" dirty="0">
              <a:latin typeface="微软雅黑" panose="020B0503020204020204" pitchFamily="34" charset="-122"/>
              <a:ea typeface="微软雅黑" panose="020B0503020204020204" pitchFamily="34" charset="-122"/>
            </a:endParaRPr>
          </a:p>
        </p:txBody>
      </p:sp>
      <p:graphicFrame>
        <p:nvGraphicFramePr>
          <p:cNvPr id="6" name="表格 5"/>
          <p:cNvGraphicFramePr>
            <a:graphicFrameLocks noGrp="1"/>
          </p:cNvGraphicFramePr>
          <p:nvPr/>
        </p:nvGraphicFramePr>
        <p:xfrm>
          <a:off x="4643438" y="1989667"/>
          <a:ext cx="3973512" cy="1676400"/>
        </p:xfrm>
        <a:graphic>
          <a:graphicData uri="http://schemas.openxmlformats.org/drawingml/2006/table">
            <a:tbl>
              <a:tblPr firstRow="1" bandRow="1">
                <a:tableStyleId>{5C22544A-7EE6-4342-B048-85BDC9FD1C3A}</a:tableStyleId>
              </a:tblPr>
              <a:tblGrid>
                <a:gridCol w="1361577"/>
                <a:gridCol w="1393930"/>
                <a:gridCol w="1218005"/>
              </a:tblGrid>
              <a:tr h="558800">
                <a:tc>
                  <a:txBody>
                    <a:bodyPr/>
                    <a:lstStyle/>
                    <a:p>
                      <a:r>
                        <a:rPr lang="zh-CN" altLang="en-US" sz="1300" dirty="0" smtClean="0">
                          <a:latin typeface="+mn-ea"/>
                          <a:ea typeface="+mn-ea"/>
                        </a:rPr>
                        <a:t>关键词</a:t>
                      </a:r>
                      <a:endParaRPr lang="zh-CN" altLang="en-US" sz="1300" dirty="0">
                        <a:latin typeface="+mn-ea"/>
                        <a:ea typeface="+mn-ea"/>
                      </a:endParaRPr>
                    </a:p>
                  </a:txBody>
                  <a:tcPr marL="91439" marR="91439" marT="60997" marB="60997"/>
                </a:tc>
                <a:tc>
                  <a:txBody>
                    <a:bodyPr/>
                    <a:lstStyle/>
                    <a:p>
                      <a:r>
                        <a:rPr lang="zh-CN" altLang="en-US" sz="1300" dirty="0" smtClean="0">
                          <a:latin typeface="+mn-ea"/>
                          <a:ea typeface="+mn-ea"/>
                        </a:rPr>
                        <a:t>搜索词</a:t>
                      </a:r>
                      <a:endParaRPr lang="zh-CN" altLang="en-US" sz="1300" dirty="0">
                        <a:latin typeface="+mn-ea"/>
                        <a:ea typeface="+mn-ea"/>
                      </a:endParaRPr>
                    </a:p>
                  </a:txBody>
                  <a:tcPr marL="91439" marR="91439" marT="60997" marB="60997"/>
                </a:tc>
                <a:tc>
                  <a:txBody>
                    <a:bodyPr/>
                    <a:lstStyle/>
                    <a:p>
                      <a:r>
                        <a:rPr lang="zh-CN" altLang="en-US" sz="1300" dirty="0" smtClean="0">
                          <a:latin typeface="+mn-ea"/>
                          <a:ea typeface="+mn-ea"/>
                        </a:rPr>
                        <a:t>变化说明</a:t>
                      </a:r>
                      <a:endParaRPr lang="zh-CN" altLang="en-US" sz="1300" dirty="0">
                        <a:latin typeface="+mn-ea"/>
                        <a:ea typeface="+mn-ea"/>
                      </a:endParaRPr>
                    </a:p>
                  </a:txBody>
                  <a:tcPr marL="91439" marR="91439" marT="60997" marB="60997"/>
                </a:tc>
              </a:tr>
              <a:tr h="558800">
                <a:tc>
                  <a:txBody>
                    <a:bodyPr/>
                    <a:lstStyle/>
                    <a:p>
                      <a:r>
                        <a:rPr lang="en-US" altLang="zh-CN" sz="1300" noProof="0" dirty="0">
                          <a:latin typeface="微软雅黑" panose="020B0503020204020204" pitchFamily="34" charset="-122"/>
                          <a:ea typeface="微软雅黑" panose="020B0503020204020204" pitchFamily="34" charset="-122"/>
                          <a:sym typeface="+mn-ea"/>
                        </a:rPr>
                        <a:t>women tank tops</a:t>
                      </a:r>
                      <a:endParaRPr lang="zh-CN" altLang="en-US" sz="1300" dirty="0">
                        <a:latin typeface="+mn-ea"/>
                        <a:ea typeface="+mn-ea"/>
                      </a:endParaRPr>
                    </a:p>
                  </a:txBody>
                  <a:tcPr marL="91439" marR="91439" marT="60997" marB="60997"/>
                </a:tc>
                <a:tc>
                  <a:txBody>
                    <a:bodyPr/>
                    <a:lstStyle/>
                    <a:p>
                      <a:r>
                        <a:rPr lang="en-US" altLang="zh-CN" sz="1300" noProof="0" dirty="0">
                          <a:latin typeface="微软雅黑" panose="020B0503020204020204" pitchFamily="34" charset="-122"/>
                          <a:ea typeface="微软雅黑" panose="020B0503020204020204" pitchFamily="34" charset="-122"/>
                          <a:sym typeface="+mn-ea"/>
                        </a:rPr>
                        <a:t>women tank tops</a:t>
                      </a:r>
                      <a:endParaRPr lang="zh-CN" altLang="en-US" sz="1300" dirty="0">
                        <a:latin typeface="+mn-ea"/>
                        <a:ea typeface="+mn-ea"/>
                      </a:endParaRPr>
                    </a:p>
                  </a:txBody>
                  <a:tcPr marL="91439" marR="91439" marT="60997" marB="60997"/>
                </a:tc>
                <a:tc>
                  <a:txBody>
                    <a:bodyPr/>
                    <a:lstStyle/>
                    <a:p>
                      <a:endParaRPr lang="zh-CN" altLang="en-US" sz="1300" dirty="0">
                        <a:latin typeface="+mn-ea"/>
                        <a:ea typeface="+mn-ea"/>
                      </a:endParaRPr>
                    </a:p>
                  </a:txBody>
                  <a:tcPr marL="91439" marR="91439" marT="60997" marB="60997"/>
                </a:tc>
              </a:tr>
              <a:tr h="558800">
                <a:tc>
                  <a:txBody>
                    <a:bodyPr/>
                    <a:lstStyle/>
                    <a:p>
                      <a:r>
                        <a:rPr lang="en-US" altLang="zh-CN" sz="1300" noProof="0" dirty="0">
                          <a:latin typeface="微软雅黑" panose="020B0503020204020204" pitchFamily="34" charset="-122"/>
                          <a:ea typeface="微软雅黑" panose="020B0503020204020204" pitchFamily="34" charset="-122"/>
                          <a:sym typeface="+mn-ea"/>
                        </a:rPr>
                        <a:t>women tank tops</a:t>
                      </a:r>
                      <a:endParaRPr lang="zh-CN" altLang="en-US" sz="1300" dirty="0">
                        <a:latin typeface="+mn-ea"/>
                        <a:ea typeface="+mn-ea"/>
                      </a:endParaRPr>
                    </a:p>
                  </a:txBody>
                  <a:tcPr marL="91439" marR="91439" marT="60997" marB="60997"/>
                </a:tc>
                <a:tc>
                  <a:txBody>
                    <a:bodyPr/>
                    <a:lstStyle/>
                    <a:p>
                      <a:r>
                        <a:rPr lang="en-US" altLang="zh-CN" sz="1300" dirty="0" smtClean="0">
                          <a:latin typeface="+mn-ea"/>
                          <a:ea typeface="+mn-ea"/>
                        </a:rPr>
                        <a:t>tank tops</a:t>
                      </a:r>
                      <a:endParaRPr lang="zh-CN" altLang="en-US" sz="1300" dirty="0">
                        <a:latin typeface="+mn-ea"/>
                        <a:ea typeface="+mn-ea"/>
                      </a:endParaRPr>
                    </a:p>
                  </a:txBody>
                  <a:tcPr marL="91439" marR="91439" marT="60997" marB="60997"/>
                </a:tc>
                <a:tc>
                  <a:txBody>
                    <a:bodyPr/>
                    <a:lstStyle/>
                    <a:p>
                      <a:endParaRPr lang="zh-CN" altLang="en-US" sz="1300" dirty="0">
                        <a:latin typeface="+mn-ea"/>
                        <a:ea typeface="+mn-ea"/>
                      </a:endParaRPr>
                    </a:p>
                  </a:txBody>
                  <a:tcPr marL="91439" marR="91439" marT="60997" marB="60997"/>
                </a:tc>
              </a:tr>
            </a:tbl>
          </a:graphicData>
        </a:graphic>
      </p:graphicFrame>
    </p:spTree>
    <p:extLst>
      <p:ext uri="{BB962C8B-B14F-4D97-AF65-F5344CB8AC3E}">
        <p14:creationId xmlns:p14="http://schemas.microsoft.com/office/powerpoint/2010/main" val="1314285594"/>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文本框 6"/>
          <p:cNvSpPr txBox="1">
            <a:spLocks noChangeArrowheads="1"/>
          </p:cNvSpPr>
          <p:nvPr/>
        </p:nvSpPr>
        <p:spPr bwMode="auto">
          <a:xfrm>
            <a:off x="395536" y="188640"/>
            <a:ext cx="4287837" cy="587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zh-CN" altLang="en-US" sz="1400" dirty="0">
                <a:latin typeface="微软雅黑" pitchFamily="34" charset="-122"/>
                <a:ea typeface="微软雅黑" pitchFamily="34" charset="-122"/>
                <a:sym typeface="微软雅黑" pitchFamily="34" charset="-122"/>
              </a:rPr>
              <a:t>手动广告：</a:t>
            </a:r>
            <a:endParaRPr lang="en-US" altLang="zh-CN" sz="1400" dirty="0">
              <a:latin typeface="微软雅黑" pitchFamily="34" charset="-122"/>
              <a:ea typeface="微软雅黑" pitchFamily="34" charset="-122"/>
            </a:endParaRPr>
          </a:p>
          <a:p>
            <a:pPr eaLnBrk="1" hangingPunct="1">
              <a:lnSpc>
                <a:spcPct val="150000"/>
              </a:lnSpc>
            </a:pPr>
            <a:endParaRPr lang="en-US" altLang="zh-CN" sz="1400" dirty="0">
              <a:solidFill>
                <a:srgbClr val="C00000"/>
              </a:solidFill>
              <a:latin typeface="微软雅黑" pitchFamily="34" charset="-122"/>
              <a:ea typeface="微软雅黑" pitchFamily="34" charset="-122"/>
              <a:sym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 Broad</a:t>
            </a:r>
            <a:r>
              <a:rPr lang="zh-CN" altLang="en-US" sz="1400" dirty="0">
                <a:latin typeface="微软雅黑" pitchFamily="34" charset="-122"/>
                <a:ea typeface="微软雅黑" pitchFamily="34" charset="-122"/>
              </a:rPr>
              <a:t>（广泛匹配）</a:t>
            </a: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关键词包含在顾客搜索词里</a:t>
            </a: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a:t>
            </a:r>
            <a:r>
              <a:rPr lang="zh-CN" altLang="en-US" sz="1400" dirty="0">
                <a:latin typeface="微软雅黑" pitchFamily="34" charset="-122"/>
                <a:ea typeface="微软雅黑" pitchFamily="34" charset="-122"/>
              </a:rPr>
              <a:t>关键词顺序可以变化</a:t>
            </a:r>
          </a:p>
          <a:p>
            <a:pPr eaLnBrk="1" hangingPunct="1">
              <a:lnSpc>
                <a:spcPct val="150000"/>
              </a:lnSpc>
            </a:pP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单复数兼容</a:t>
            </a:r>
          </a:p>
          <a:p>
            <a:pPr eaLnBrk="1" hangingPunct="1">
              <a:lnSpc>
                <a:spcPct val="150000"/>
              </a:lnSpc>
            </a:pP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关键词的前、中、后方增加其他内容</a:t>
            </a:r>
          </a:p>
          <a:p>
            <a:pPr eaLnBrk="1" hangingPunct="1">
              <a:lnSpc>
                <a:spcPct val="150000"/>
              </a:lnSpc>
            </a:pPr>
            <a:r>
              <a:rPr lang="en-US" altLang="zh-CN" sz="1400" dirty="0">
                <a:latin typeface="微软雅黑" pitchFamily="34" charset="-122"/>
                <a:ea typeface="微软雅黑" pitchFamily="34" charset="-122"/>
                <a:sym typeface="微软雅黑" pitchFamily="34" charset="-122"/>
              </a:rPr>
              <a:t>-- </a:t>
            </a:r>
            <a:r>
              <a:rPr lang="zh-CN" altLang="en-US" sz="1400" dirty="0">
                <a:latin typeface="微软雅黑" pitchFamily="34" charset="-122"/>
                <a:ea typeface="微软雅黑" pitchFamily="34" charset="-122"/>
                <a:sym typeface="微软雅黑" pitchFamily="34" charset="-122"/>
              </a:rPr>
              <a:t>错误拼写兼容</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r>
              <a:rPr lang="en-US" altLang="zh-CN" sz="1400" dirty="0">
                <a:latin typeface="微软雅黑" pitchFamily="34" charset="-122"/>
                <a:ea typeface="微软雅黑" pitchFamily="34" charset="-122"/>
                <a:sym typeface="微软雅黑" pitchFamily="34" charset="-122"/>
              </a:rPr>
              <a:t>-- </a:t>
            </a:r>
            <a:r>
              <a:rPr lang="zh-CN" altLang="en-US" sz="1400" dirty="0">
                <a:latin typeface="微软雅黑" pitchFamily="34" charset="-122"/>
                <a:ea typeface="微软雅黑" pitchFamily="34" charset="-122"/>
                <a:sym typeface="微软雅黑" pitchFamily="34" charset="-122"/>
              </a:rPr>
              <a:t>同义词兼容    </a:t>
            </a:r>
            <a:r>
              <a:rPr lang="en-US" altLang="zh-CN" sz="1400" dirty="0">
                <a:latin typeface="微软雅黑" pitchFamily="34" charset="-122"/>
                <a:ea typeface="微软雅黑" pitchFamily="34" charset="-122"/>
                <a:sym typeface="微软雅黑" pitchFamily="34" charset="-122"/>
              </a:rPr>
              <a:t>lamp  light</a:t>
            </a:r>
          </a:p>
          <a:p>
            <a:pPr eaLnBrk="1" hangingPunct="1">
              <a:lnSpc>
                <a:spcPct val="150000"/>
              </a:lnSpc>
            </a:pPr>
            <a:r>
              <a:rPr lang="en-US" altLang="zh-CN" sz="1400" dirty="0">
                <a:latin typeface="微软雅黑" pitchFamily="34" charset="-122"/>
                <a:ea typeface="微软雅黑" pitchFamily="34" charset="-122"/>
                <a:sym typeface="微软雅黑" pitchFamily="34" charset="-122"/>
              </a:rPr>
              <a:t>-- </a:t>
            </a:r>
            <a:r>
              <a:rPr lang="zh-CN" altLang="en-US" sz="1400" dirty="0">
                <a:latin typeface="微软雅黑" pitchFamily="34" charset="-122"/>
                <a:ea typeface="微软雅黑" pitchFamily="34" charset="-122"/>
              </a:rPr>
              <a:t>允许辅助词缺失（比如：</a:t>
            </a:r>
            <a:r>
              <a:rPr lang="en-US" altLang="zh-CN" sz="1400" dirty="0">
                <a:latin typeface="微软雅黑" pitchFamily="34" charset="-122"/>
                <a:ea typeface="微软雅黑" pitchFamily="34" charset="-122"/>
              </a:rPr>
              <a:t>for, to, up</a:t>
            </a:r>
            <a:r>
              <a:rPr lang="zh-CN" altLang="en-US" sz="1400" dirty="0">
                <a:latin typeface="微软雅黑" pitchFamily="34" charset="-122"/>
                <a:ea typeface="微软雅黑" pitchFamily="34" charset="-122"/>
              </a:rPr>
              <a:t>等）</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r>
              <a:rPr lang="zh-CN" altLang="en-US" sz="1400" dirty="0">
                <a:latin typeface="微软雅黑" pitchFamily="34" charset="-122"/>
                <a:ea typeface="微软雅黑" pitchFamily="34" charset="-122"/>
              </a:rPr>
              <a:t> 例如：关键词 </a:t>
            </a:r>
            <a:r>
              <a:rPr lang="en-US" altLang="zh-CN" sz="1400" dirty="0" err="1">
                <a:latin typeface="微软雅黑" pitchFamily="34" charset="-122"/>
                <a:ea typeface="微软雅黑" pitchFamily="34" charset="-122"/>
              </a:rPr>
              <a:t>iphone</a:t>
            </a:r>
            <a:r>
              <a:rPr lang="en-US" altLang="zh-CN" sz="1400" dirty="0">
                <a:latin typeface="微软雅黑" pitchFamily="34" charset="-122"/>
                <a:ea typeface="微软雅黑" pitchFamily="34" charset="-122"/>
              </a:rPr>
              <a:t> case black </a:t>
            </a:r>
          </a:p>
          <a:p>
            <a:pPr eaLnBrk="1" hangingPunct="1">
              <a:lnSpc>
                <a:spcPct val="150000"/>
              </a:lnSpc>
            </a:pPr>
            <a:r>
              <a:rPr lang="zh-CN" altLang="en-US" sz="1400" dirty="0">
                <a:latin typeface="微软雅黑" pitchFamily="34" charset="-122"/>
                <a:ea typeface="微软雅黑" pitchFamily="34" charset="-122"/>
              </a:rPr>
              <a:t>       客户的搜索词中包含</a:t>
            </a:r>
            <a:r>
              <a:rPr lang="en-US" altLang="zh-CN" sz="1400" dirty="0">
                <a:latin typeface="微软雅黑" pitchFamily="34" charset="-122"/>
                <a:ea typeface="微软雅黑" pitchFamily="34" charset="-122"/>
              </a:rPr>
              <a:t>iPhone</a:t>
            </a:r>
            <a:r>
              <a:rPr lang="zh-CN" altLang="en-US" sz="1400" dirty="0">
                <a:latin typeface="微软雅黑" pitchFamily="34" charset="-122"/>
                <a:ea typeface="微软雅黑" pitchFamily="34" charset="-122"/>
              </a:rPr>
              <a:t>， </a:t>
            </a:r>
            <a:r>
              <a:rPr lang="en-US" altLang="zh-CN" sz="1400" dirty="0">
                <a:latin typeface="微软雅黑" pitchFamily="34" charset="-122"/>
                <a:ea typeface="微软雅黑" pitchFamily="34" charset="-122"/>
              </a:rPr>
              <a:t>black</a:t>
            </a:r>
            <a:r>
              <a:rPr lang="zh-CN" altLang="en-US" sz="1400" dirty="0">
                <a:latin typeface="微软雅黑" pitchFamily="34" charset="-122"/>
                <a:ea typeface="微软雅黑" pitchFamily="34" charset="-122"/>
              </a:rPr>
              <a:t>， </a:t>
            </a:r>
            <a:r>
              <a:rPr lang="en-US" altLang="zh-CN" sz="1400" dirty="0">
                <a:latin typeface="微软雅黑" pitchFamily="34" charset="-122"/>
                <a:ea typeface="微软雅黑" pitchFamily="34" charset="-122"/>
              </a:rPr>
              <a:t>case</a:t>
            </a:r>
            <a:r>
              <a:rPr lang="zh-CN" altLang="en-US" sz="1400" dirty="0">
                <a:latin typeface="微软雅黑" pitchFamily="34" charset="-122"/>
                <a:ea typeface="微软雅黑" pitchFamily="34" charset="-122"/>
              </a:rPr>
              <a:t>三个词</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r>
              <a:rPr lang="en-US" altLang="zh-CN" sz="1400" dirty="0" err="1">
                <a:solidFill>
                  <a:srgbClr val="C00000"/>
                </a:solidFill>
                <a:latin typeface="微软雅黑" pitchFamily="34" charset="-122"/>
                <a:ea typeface="微软雅黑" pitchFamily="34" charset="-122"/>
              </a:rPr>
              <a:t>Broad匹配是最松的匹配方式</a:t>
            </a:r>
            <a:r>
              <a:rPr lang="en-US" altLang="zh-CN" sz="1400" dirty="0">
                <a:solidFill>
                  <a:srgbClr val="C00000"/>
                </a:solidFill>
                <a:latin typeface="微软雅黑" pitchFamily="34" charset="-122"/>
                <a:ea typeface="微软雅黑" pitchFamily="34" charset="-122"/>
              </a:rPr>
              <a:t>，</a:t>
            </a:r>
            <a:r>
              <a:rPr lang="zh-CN" altLang="en-US" sz="1400" dirty="0">
                <a:solidFill>
                  <a:srgbClr val="C00000"/>
                </a:solidFill>
                <a:latin typeface="微软雅黑" pitchFamily="34" charset="-122"/>
                <a:ea typeface="微软雅黑" pitchFamily="34" charset="-122"/>
              </a:rPr>
              <a:t>这种匹配方式给产品带来最大限度的曝光。</a:t>
            </a:r>
            <a:endParaRPr lang="en-US" altLang="zh-CN" sz="1400" dirty="0">
              <a:solidFill>
                <a:srgbClr val="C00000"/>
              </a:solidFill>
              <a:latin typeface="微软雅黑" pitchFamily="34" charset="-122"/>
              <a:ea typeface="微软雅黑" pitchFamily="34" charset="-122"/>
            </a:endParaRPr>
          </a:p>
          <a:p>
            <a:pPr eaLnBrk="1" hangingPunct="1">
              <a:lnSpc>
                <a:spcPct val="150000"/>
              </a:lnSpc>
            </a:pPr>
            <a:r>
              <a:rPr lang="zh-CN" altLang="en-US" sz="1400" dirty="0">
                <a:latin typeface="微软雅黑" pitchFamily="34" charset="-122"/>
                <a:ea typeface="微软雅黑" pitchFamily="34" charset="-122"/>
              </a:rPr>
              <a:t>    </a:t>
            </a:r>
          </a:p>
        </p:txBody>
      </p:sp>
      <p:graphicFrame>
        <p:nvGraphicFramePr>
          <p:cNvPr id="9" name="表格 8"/>
          <p:cNvGraphicFramePr>
            <a:graphicFrameLocks noGrp="1"/>
          </p:cNvGraphicFramePr>
          <p:nvPr/>
        </p:nvGraphicFramePr>
        <p:xfrm>
          <a:off x="4646614" y="1892301"/>
          <a:ext cx="4029075" cy="1816101"/>
        </p:xfrm>
        <a:graphic>
          <a:graphicData uri="http://schemas.openxmlformats.org/drawingml/2006/table">
            <a:tbl>
              <a:tblPr firstRow="1" bandRow="1">
                <a:tableStyleId>{5C22544A-7EE6-4342-B048-85BDC9FD1C3A}</a:tableStyleId>
              </a:tblPr>
              <a:tblGrid>
                <a:gridCol w="1553513"/>
                <a:gridCol w="1601042"/>
                <a:gridCol w="874520"/>
              </a:tblGrid>
              <a:tr h="567103">
                <a:tc>
                  <a:txBody>
                    <a:bodyPr/>
                    <a:lstStyle/>
                    <a:p>
                      <a:r>
                        <a:rPr lang="zh-CN" altLang="en-US" sz="1300" dirty="0" smtClean="0">
                          <a:latin typeface="+mn-ea"/>
                          <a:ea typeface="+mn-ea"/>
                        </a:rPr>
                        <a:t>关键词</a:t>
                      </a:r>
                      <a:endParaRPr lang="zh-CN" altLang="en-US" sz="1300" dirty="0">
                        <a:latin typeface="+mn-ea"/>
                        <a:ea typeface="+mn-ea"/>
                      </a:endParaRPr>
                    </a:p>
                  </a:txBody>
                  <a:tcPr marL="91426" marR="91426" marT="60973" marB="60973"/>
                </a:tc>
                <a:tc>
                  <a:txBody>
                    <a:bodyPr/>
                    <a:lstStyle/>
                    <a:p>
                      <a:r>
                        <a:rPr lang="zh-CN" altLang="en-US" sz="1300" dirty="0" smtClean="0">
                          <a:latin typeface="+mn-ea"/>
                          <a:ea typeface="+mn-ea"/>
                        </a:rPr>
                        <a:t>搜索词 </a:t>
                      </a:r>
                      <a:endParaRPr lang="zh-CN" altLang="en-US" sz="1300" dirty="0">
                        <a:latin typeface="+mn-ea"/>
                        <a:ea typeface="+mn-ea"/>
                      </a:endParaRPr>
                    </a:p>
                  </a:txBody>
                  <a:tcPr marL="91426" marR="91426" marT="60973" marB="60973"/>
                </a:tc>
                <a:tc>
                  <a:txBody>
                    <a:bodyPr/>
                    <a:lstStyle/>
                    <a:p>
                      <a:r>
                        <a:rPr lang="zh-CN" altLang="en-US" sz="1300" dirty="0" smtClean="0">
                          <a:latin typeface="+mn-ea"/>
                          <a:ea typeface="+mn-ea"/>
                        </a:rPr>
                        <a:t>说明</a:t>
                      </a:r>
                      <a:endParaRPr lang="zh-CN" altLang="en-US" sz="1300" dirty="0">
                        <a:latin typeface="+mn-ea"/>
                        <a:ea typeface="+mn-ea"/>
                      </a:endParaRPr>
                    </a:p>
                  </a:txBody>
                  <a:tcPr marL="91426" marR="91426" marT="60973" marB="60973"/>
                </a:tc>
              </a:tr>
              <a:tr h="643051">
                <a:tc>
                  <a:txBody>
                    <a:bodyPr/>
                    <a:lstStyle/>
                    <a:p>
                      <a:r>
                        <a:rPr lang="en-US" altLang="zh-CN" sz="1300" dirty="0">
                          <a:latin typeface="微软雅黑" panose="020B0503020204020204" pitchFamily="34" charset="-122"/>
                          <a:ea typeface="微软雅黑" panose="020B0503020204020204" pitchFamily="34" charset="-122"/>
                          <a:sym typeface="+mn-ea"/>
                        </a:rPr>
                        <a:t>iphone case black </a:t>
                      </a:r>
                      <a:r>
                        <a:rPr lang="en-US" altLang="zh-CN" sz="1300" dirty="0" smtClean="0">
                          <a:latin typeface="+mn-ea"/>
                          <a:ea typeface="+mn-ea"/>
                        </a:rPr>
                        <a:t> </a:t>
                      </a:r>
                      <a:endParaRPr lang="zh-CN" altLang="en-US" sz="1300" dirty="0">
                        <a:latin typeface="+mn-ea"/>
                        <a:ea typeface="+mn-ea"/>
                      </a:endParaRPr>
                    </a:p>
                  </a:txBody>
                  <a:tcPr marL="91426" marR="91426" marT="60973" marB="60973"/>
                </a:tc>
                <a:tc>
                  <a:txBody>
                    <a:bodyPr/>
                    <a:lstStyle/>
                    <a:p>
                      <a:r>
                        <a:rPr lang="en-US" altLang="zh-CN" sz="1300" dirty="0">
                          <a:latin typeface="+mn-ea"/>
                          <a:ea typeface="+mn-ea"/>
                        </a:rPr>
                        <a:t>black case iPhone 7</a:t>
                      </a:r>
                    </a:p>
                  </a:txBody>
                  <a:tcPr marL="91426" marR="91426" marT="60973" marB="60973"/>
                </a:tc>
                <a:tc>
                  <a: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sz="1300" dirty="0" smtClean="0"/>
                    </a:p>
                  </a:txBody>
                  <a:tcPr marL="91426" marR="91426" marT="60973" marB="60973"/>
                </a:tc>
              </a:tr>
              <a:tr h="605947">
                <a:tc>
                  <a:txBody>
                    <a:bodyPr/>
                    <a:lstStyle/>
                    <a:p>
                      <a:r>
                        <a:rPr lang="en-US" altLang="zh-CN" sz="1300" dirty="0">
                          <a:latin typeface="微软雅黑" panose="020B0503020204020204" pitchFamily="34" charset="-122"/>
                          <a:ea typeface="微软雅黑" panose="020B0503020204020204" pitchFamily="34" charset="-122"/>
                          <a:sym typeface="+mn-ea"/>
                        </a:rPr>
                        <a:t>iphone case black </a:t>
                      </a:r>
                      <a:endParaRPr lang="zh-CN" altLang="en-US" sz="1300" dirty="0">
                        <a:latin typeface="+mn-ea"/>
                        <a:ea typeface="+mn-ea"/>
                      </a:endParaRPr>
                    </a:p>
                  </a:txBody>
                  <a:tcPr marL="91426" marR="91426" marT="60973" marB="60973"/>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z="1300" dirty="0" smtClean="0">
                          <a:latin typeface="+mn-ea"/>
                          <a:ea typeface="+mn-ea"/>
                        </a:rPr>
                        <a:t>women iphone blcak case</a:t>
                      </a:r>
                    </a:p>
                  </a:txBody>
                  <a:tcPr marL="91426" marR="91426" marT="60973" marB="60973"/>
                </a:tc>
                <a:tc>
                  <a: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sz="1300" dirty="0" smtClean="0"/>
                    </a:p>
                  </a:txBody>
                  <a:tcPr marL="91426" marR="91426" marT="60973" marB="60973"/>
                </a:tc>
              </a:tr>
            </a:tbl>
          </a:graphicData>
        </a:graphic>
      </p:graphicFrame>
    </p:spTree>
    <p:extLst>
      <p:ext uri="{BB962C8B-B14F-4D97-AF65-F5344CB8AC3E}">
        <p14:creationId xmlns:p14="http://schemas.microsoft.com/office/powerpoint/2010/main" val="487336169"/>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文本框 6"/>
          <p:cNvSpPr txBox="1">
            <a:spLocks noChangeArrowheads="1"/>
          </p:cNvSpPr>
          <p:nvPr/>
        </p:nvSpPr>
        <p:spPr bwMode="auto">
          <a:xfrm>
            <a:off x="611188" y="1123951"/>
            <a:ext cx="3455987" cy="558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zh-CN" altLang="en-US" sz="1400" dirty="0">
                <a:latin typeface="微软雅黑" pitchFamily="34" charset="-122"/>
                <a:ea typeface="微软雅黑" pitchFamily="34" charset="-122"/>
                <a:sym typeface="微软雅黑" pitchFamily="34" charset="-122"/>
              </a:rPr>
              <a:t>手动广告：</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Phrase</a:t>
            </a:r>
            <a:r>
              <a:rPr lang="zh-CN" altLang="en-US" sz="1400" dirty="0">
                <a:latin typeface="微软雅黑" pitchFamily="34" charset="-122"/>
                <a:ea typeface="微软雅黑" pitchFamily="34" charset="-122"/>
              </a:rPr>
              <a:t>（词组匹配）</a:t>
            </a:r>
            <a:r>
              <a:rPr lang="en-US" altLang="zh-CN" sz="1400" dirty="0">
                <a:latin typeface="微软雅黑" pitchFamily="34" charset="-122"/>
                <a:ea typeface="微软雅黑" pitchFamily="34" charset="-122"/>
              </a:rPr>
              <a:t>: </a:t>
            </a:r>
          </a:p>
          <a:p>
            <a:pPr eaLnBrk="1" hangingPunct="1">
              <a:lnSpc>
                <a:spcPct val="150000"/>
              </a:lnSpc>
            </a:pPr>
            <a:r>
              <a:rPr lang="en-US" altLang="zh-CN" sz="1400" dirty="0" err="1">
                <a:latin typeface="微软雅黑" pitchFamily="34" charset="-122"/>
                <a:ea typeface="微软雅黑" pitchFamily="34" charset="-122"/>
                <a:sym typeface="微软雅黑" pitchFamily="34" charset="-122"/>
              </a:rPr>
              <a:t>比Broad</a:t>
            </a:r>
            <a:r>
              <a:rPr lang="en-US" altLang="zh-CN" sz="1400" dirty="0">
                <a:latin typeface="微软雅黑" pitchFamily="34" charset="-122"/>
                <a:ea typeface="微软雅黑" pitchFamily="34" charset="-122"/>
                <a:sym typeface="微软雅黑" pitchFamily="34" charset="-122"/>
              </a:rPr>
              <a:t> </a:t>
            </a:r>
            <a:r>
              <a:rPr lang="en-US" altLang="zh-CN" sz="1400" dirty="0" err="1">
                <a:latin typeface="微软雅黑" pitchFamily="34" charset="-122"/>
                <a:ea typeface="微软雅黑" pitchFamily="34" charset="-122"/>
                <a:sym typeface="微软雅黑" pitchFamily="34" charset="-122"/>
              </a:rPr>
              <a:t>Match要严格</a:t>
            </a:r>
            <a:r>
              <a:rPr lang="zh-CN" altLang="en-US" sz="1400" dirty="0">
                <a:latin typeface="微软雅黑" pitchFamily="34" charset="-122"/>
                <a:ea typeface="微软雅黑" pitchFamily="34" charset="-122"/>
                <a:sym typeface="微软雅黑" pitchFamily="34" charset="-122"/>
              </a:rPr>
              <a:t>，比</a:t>
            </a:r>
            <a:r>
              <a:rPr lang="en-US" altLang="zh-CN" sz="1400" dirty="0">
                <a:latin typeface="微软雅黑" pitchFamily="34" charset="-122"/>
                <a:ea typeface="微软雅黑" pitchFamily="34" charset="-122"/>
              </a:rPr>
              <a:t>Broad</a:t>
            </a:r>
            <a:r>
              <a:rPr lang="zh-CN" altLang="en-US" sz="1400" dirty="0">
                <a:latin typeface="微软雅黑" pitchFamily="34" charset="-122"/>
                <a:ea typeface="微软雅黑" pitchFamily="34" charset="-122"/>
              </a:rPr>
              <a:t>要宽松。</a:t>
            </a:r>
            <a:r>
              <a:rPr lang="zh-CN" altLang="en-US" sz="1400" dirty="0">
                <a:latin typeface="微软雅黑" pitchFamily="34" charset="-122"/>
                <a:ea typeface="微软雅黑" pitchFamily="34" charset="-122"/>
                <a:sym typeface="微软雅黑" pitchFamily="34" charset="-122"/>
              </a:rPr>
              <a:t> </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r>
              <a:rPr lang="zh-CN" altLang="en-US" sz="1400" dirty="0">
                <a:solidFill>
                  <a:srgbClr val="C00000"/>
                </a:solidFill>
                <a:latin typeface="微软雅黑" pitchFamily="34" charset="-122"/>
                <a:ea typeface="微软雅黑" pitchFamily="34" charset="-122"/>
                <a:sym typeface="微软雅黑" pitchFamily="34" charset="-122"/>
              </a:rPr>
              <a:t>      </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搜索词包含关键词，且二者词组顺序一致</a:t>
            </a: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允许关键字前 后 方增加其他关键字</a:t>
            </a:r>
          </a:p>
          <a:p>
            <a:pPr eaLnBrk="1" hangingPunct="1">
              <a:lnSpc>
                <a:spcPct val="150000"/>
              </a:lnSpc>
            </a:pPr>
            <a:r>
              <a:rPr lang="en-US" altLang="zh-CN" sz="1400" dirty="0">
                <a:latin typeface="微软雅黑" pitchFamily="34" charset="-122"/>
                <a:ea typeface="微软雅黑" pitchFamily="34" charset="-122"/>
              </a:rPr>
              <a:t>-- </a:t>
            </a:r>
            <a:r>
              <a:rPr lang="zh-CN" altLang="en-US" sz="1400" dirty="0">
                <a:latin typeface="微软雅黑" pitchFamily="34" charset="-122"/>
                <a:ea typeface="微软雅黑" pitchFamily="34" charset="-122"/>
              </a:rPr>
              <a:t>不允许在关键字中间部分增加</a:t>
            </a:r>
            <a:r>
              <a:rPr lang="en-US" altLang="zh-CN" sz="1400" dirty="0">
                <a:latin typeface="微软雅黑" pitchFamily="34" charset="-122"/>
                <a:ea typeface="微软雅黑" pitchFamily="34" charset="-122"/>
              </a:rPr>
              <a:t>/</a:t>
            </a:r>
            <a:r>
              <a:rPr lang="zh-CN" altLang="en-US" sz="1400" dirty="0">
                <a:latin typeface="微软雅黑" pitchFamily="34" charset="-122"/>
                <a:ea typeface="微软雅黑" pitchFamily="34" charset="-122"/>
              </a:rPr>
              <a:t>删减内容</a:t>
            </a:r>
          </a:p>
          <a:p>
            <a:pPr eaLnBrk="1" hangingPunct="1">
              <a:lnSpc>
                <a:spcPct val="150000"/>
              </a:lnSpc>
            </a:pPr>
            <a:endParaRPr lang="en-US" altLang="zh-CN" sz="1400" dirty="0">
              <a:latin typeface="微软雅黑" pitchFamily="34" charset="-122"/>
              <a:ea typeface="微软雅黑" pitchFamily="34" charset="-122"/>
            </a:endParaRPr>
          </a:p>
          <a:p>
            <a:pPr eaLnBrk="1" hangingPunct="1">
              <a:lnSpc>
                <a:spcPct val="150000"/>
              </a:lnSpc>
            </a:pPr>
            <a:r>
              <a:rPr lang="en-US" altLang="zh-CN" sz="1400" dirty="0">
                <a:latin typeface="微软雅黑" pitchFamily="34" charset="-122"/>
                <a:ea typeface="微软雅黑" pitchFamily="34" charset="-122"/>
                <a:sym typeface="微软雅黑" pitchFamily="34" charset="-122"/>
              </a:rPr>
              <a:t>-- </a:t>
            </a:r>
            <a:r>
              <a:rPr lang="zh-CN" altLang="en-US" sz="1400" dirty="0">
                <a:latin typeface="微软雅黑" pitchFamily="34" charset="-122"/>
                <a:ea typeface="微软雅黑" pitchFamily="34" charset="-122"/>
                <a:sym typeface="微软雅黑" pitchFamily="34" charset="-122"/>
              </a:rPr>
              <a:t>单复数兼容</a:t>
            </a:r>
            <a:endParaRPr lang="en-US" altLang="zh-CN" sz="1400" dirty="0">
              <a:solidFill>
                <a:srgbClr val="C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sz="1400" dirty="0">
                <a:latin typeface="微软雅黑" pitchFamily="34" charset="-122"/>
                <a:ea typeface="微软雅黑" pitchFamily="34" charset="-122"/>
              </a:rPr>
              <a:t>比如  </a:t>
            </a:r>
            <a:r>
              <a:rPr lang="zh-CN" altLang="en-US" sz="1400" dirty="0">
                <a:latin typeface="微软雅黑" pitchFamily="34" charset="-122"/>
                <a:ea typeface="微软雅黑" pitchFamily="34" charset="-122"/>
                <a:sym typeface="微软雅黑" pitchFamily="34" charset="-122"/>
              </a:rPr>
              <a:t>关键词men canvas bag（男士帆布包）</a:t>
            </a: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sym typeface="微软雅黑" pitchFamily="34" charset="-122"/>
            </a:endParaRPr>
          </a:p>
          <a:p>
            <a:pPr eaLnBrk="1" hangingPunct="1">
              <a:lnSpc>
                <a:spcPct val="150000"/>
              </a:lnSpc>
            </a:pPr>
            <a:endParaRPr lang="en-US" altLang="zh-CN" sz="1400" dirty="0">
              <a:latin typeface="微软雅黑" pitchFamily="34" charset="-122"/>
              <a:ea typeface="微软雅黑" pitchFamily="34" charset="-122"/>
            </a:endParaRPr>
          </a:p>
        </p:txBody>
      </p:sp>
      <p:graphicFrame>
        <p:nvGraphicFramePr>
          <p:cNvPr id="5" name="表格 4"/>
          <p:cNvGraphicFramePr>
            <a:graphicFrameLocks noGrp="1"/>
          </p:cNvGraphicFramePr>
          <p:nvPr>
            <p:extLst>
              <p:ext uri="{D42A27DB-BD31-4B8C-83A1-F6EECF244321}">
                <p14:modId xmlns:p14="http://schemas.microsoft.com/office/powerpoint/2010/main" val="415036228"/>
              </p:ext>
            </p:extLst>
          </p:nvPr>
        </p:nvGraphicFramePr>
        <p:xfrm>
          <a:off x="4619626" y="1797051"/>
          <a:ext cx="4056063" cy="2034391"/>
        </p:xfrm>
        <a:graphic>
          <a:graphicData uri="http://schemas.openxmlformats.org/drawingml/2006/table">
            <a:tbl>
              <a:tblPr firstRow="1" bandRow="1">
                <a:tableStyleId>{5C22544A-7EE6-4342-B048-85BDC9FD1C3A}</a:tableStyleId>
              </a:tblPr>
              <a:tblGrid>
                <a:gridCol w="1372505"/>
                <a:gridCol w="2009816"/>
                <a:gridCol w="673742"/>
              </a:tblGrid>
              <a:tr h="479821">
                <a:tc>
                  <a:txBody>
                    <a:bodyPr/>
                    <a:lstStyle/>
                    <a:p>
                      <a:r>
                        <a:rPr lang="zh-CN" altLang="en-US" sz="1300" dirty="0" smtClean="0">
                          <a:latin typeface="+mn-ea"/>
                          <a:ea typeface="+mn-ea"/>
                        </a:rPr>
                        <a:t>关键词</a:t>
                      </a:r>
                      <a:endParaRPr lang="zh-CN" altLang="en-US" sz="1300" dirty="0">
                        <a:latin typeface="+mn-ea"/>
                        <a:ea typeface="+mn-ea"/>
                      </a:endParaRPr>
                    </a:p>
                  </a:txBody>
                  <a:tcPr marL="91427" marR="91427" marT="60975" marB="60975"/>
                </a:tc>
                <a:tc>
                  <a:txBody>
                    <a:bodyPr/>
                    <a:lstStyle/>
                    <a:p>
                      <a:r>
                        <a:rPr lang="zh-CN" altLang="en-US" sz="1300" dirty="0" smtClean="0">
                          <a:latin typeface="+mn-ea"/>
                          <a:ea typeface="+mn-ea"/>
                        </a:rPr>
                        <a:t>搜索词</a:t>
                      </a:r>
                      <a:endParaRPr lang="zh-CN" altLang="en-US" sz="1300" dirty="0">
                        <a:latin typeface="+mn-ea"/>
                        <a:ea typeface="+mn-ea"/>
                      </a:endParaRPr>
                    </a:p>
                  </a:txBody>
                  <a:tcPr marL="91427" marR="91427" marT="60975" marB="60975"/>
                </a:tc>
                <a:tc>
                  <a:txBody>
                    <a:bodyPr/>
                    <a:lstStyle/>
                    <a:p>
                      <a:r>
                        <a:rPr lang="zh-CN" altLang="en-US" sz="1300" dirty="0" smtClean="0">
                          <a:latin typeface="+mn-ea"/>
                          <a:ea typeface="+mn-ea"/>
                        </a:rPr>
                        <a:t>说明</a:t>
                      </a:r>
                      <a:endParaRPr lang="zh-CN" altLang="en-US" sz="1300" dirty="0">
                        <a:latin typeface="+mn-ea"/>
                        <a:ea typeface="+mn-ea"/>
                      </a:endParaRPr>
                    </a:p>
                  </a:txBody>
                  <a:tcPr marL="91427" marR="91427" marT="60975" marB="60975"/>
                </a:tc>
              </a:tr>
              <a:tr h="412041">
                <a:tc>
                  <a:txBody>
                    <a:bodyPr/>
                    <a:lstStyle/>
                    <a:p>
                      <a:r>
                        <a:rPr lang="zh-CN" altLang="en-US" sz="1300" dirty="0">
                          <a:latin typeface="微软雅黑" panose="020B0503020204020204" pitchFamily="34" charset="-122"/>
                          <a:ea typeface="微软雅黑" panose="020B0503020204020204" pitchFamily="34" charset="-122"/>
                          <a:sym typeface="微软雅黑" panose="020B0503020204020204" pitchFamily="34" charset="-122"/>
                        </a:rPr>
                        <a:t>men canvas bag</a:t>
                      </a:r>
                      <a:endParaRPr lang="zh-CN" altLang="en-US" sz="1300" dirty="0">
                        <a:latin typeface="+mn-ea"/>
                        <a:ea typeface="+mn-ea"/>
                      </a:endParaRPr>
                    </a:p>
                  </a:txBody>
                  <a:tcPr marL="91427" marR="91427" marT="60975" marB="60975"/>
                </a:tc>
                <a:tc>
                  <a:txBody>
                    <a:bodyPr/>
                    <a:lstStyle/>
                    <a:p>
                      <a:r>
                        <a:rPr lang="en-US" altLang="zh-CN" sz="1300" dirty="0">
                          <a:latin typeface="微软雅黑" panose="020B0503020204020204" pitchFamily="34" charset="-122"/>
                          <a:ea typeface="微软雅黑" panose="020B0503020204020204" pitchFamily="34" charset="-122"/>
                          <a:sym typeface="微软雅黑" panose="020B0503020204020204" pitchFamily="34" charset="-122"/>
                        </a:rPr>
                        <a:t>men military canvas bag</a:t>
                      </a:r>
                      <a:endParaRPr lang="zh-CN" altLang="en-US" sz="1300" dirty="0">
                        <a:latin typeface="+mn-ea"/>
                        <a:ea typeface="+mn-ea"/>
                      </a:endParaRPr>
                    </a:p>
                  </a:txBody>
                  <a:tcPr marL="91427" marR="91427" marT="60975" marB="60975"/>
                </a:tc>
                <a:tc>
                  <a:txBody>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sz="1300" dirty="0" smtClean="0">
                        <a:latin typeface="+mn-ea"/>
                        <a:ea typeface="+mn-ea"/>
                      </a:endParaRPr>
                    </a:p>
                  </a:txBody>
                  <a:tcPr marL="91427" marR="91427" marT="60975" marB="60975"/>
                </a:tc>
              </a:tr>
              <a:tr h="461444">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z="1300" dirty="0">
                          <a:latin typeface="微软雅黑" panose="020B0503020204020204" pitchFamily="34" charset="-122"/>
                          <a:ea typeface="微软雅黑" panose="020B0503020204020204" pitchFamily="34" charset="-122"/>
                          <a:sym typeface="微软雅黑" panose="020B0503020204020204" pitchFamily="34" charset="-122"/>
                        </a:rPr>
                        <a:t>men canvas bag</a:t>
                      </a:r>
                      <a:endParaRPr lang="zh-CN" altLang="en-US" sz="1300" dirty="0" smtClean="0">
                        <a:latin typeface="+mn-ea"/>
                        <a:ea typeface="+mn-ea"/>
                      </a:endParaRPr>
                    </a:p>
                  </a:txBody>
                  <a:tcPr marL="91427" marR="91427" marT="60975" marB="60975"/>
                </a:tc>
                <a:tc>
                  <a:txBody>
                    <a:bodyPr/>
                    <a:lstStyle/>
                    <a:p>
                      <a:r>
                        <a:rPr lang="en-US" altLang="zh-CN" sz="1300" dirty="0">
                          <a:latin typeface="微软雅黑" panose="020B0503020204020204" pitchFamily="34" charset="-122"/>
                          <a:ea typeface="微软雅黑" panose="020B0503020204020204" pitchFamily="34" charset="-122"/>
                          <a:sym typeface="微软雅黑" panose="020B0503020204020204" pitchFamily="34" charset="-122"/>
                        </a:rPr>
                        <a:t>men canvas bags</a:t>
                      </a:r>
                      <a:endParaRPr lang="zh-CN" altLang="en-US" sz="1300" dirty="0">
                        <a:latin typeface="+mn-ea"/>
                        <a:ea typeface="+mn-ea"/>
                      </a:endParaRPr>
                    </a:p>
                  </a:txBody>
                  <a:tcPr marL="91427" marR="91427" marT="60975" marB="60975"/>
                </a:tc>
                <a:tc>
                  <a:txBody>
                    <a:bodyPr/>
                    <a:lstStyle/>
                    <a:p>
                      <a:endParaRPr lang="zh-CN" altLang="en-US" sz="1300" dirty="0">
                        <a:latin typeface="+mn-ea"/>
                        <a:ea typeface="+mn-ea"/>
                      </a:endParaRPr>
                    </a:p>
                  </a:txBody>
                  <a:tcPr marL="91427" marR="91427" marT="60975" marB="60975"/>
                </a:tc>
              </a:tr>
              <a:tr h="412041">
                <a:tc>
                  <a:txBody>
                    <a:bodyPr/>
                    <a:lstStyle/>
                    <a:p>
                      <a:r>
                        <a:rPr lang="zh-CN" altLang="en-US" sz="1300" dirty="0">
                          <a:latin typeface="微软雅黑" panose="020B0503020204020204" pitchFamily="34" charset="-122"/>
                          <a:ea typeface="微软雅黑" panose="020B0503020204020204" pitchFamily="34" charset="-122"/>
                          <a:sym typeface="微软雅黑" panose="020B0503020204020204" pitchFamily="34" charset="-122"/>
                        </a:rPr>
                        <a:t>men canvas bag</a:t>
                      </a:r>
                      <a:r>
                        <a:rPr lang="en-US" altLang="zh-CN" sz="1300" dirty="0" smtClean="0">
                          <a:latin typeface="+mn-ea"/>
                          <a:ea typeface="+mn-ea"/>
                        </a:rPr>
                        <a:t> </a:t>
                      </a:r>
                      <a:endParaRPr lang="zh-CN" altLang="en-US" sz="1300" dirty="0">
                        <a:latin typeface="+mn-ea"/>
                        <a:ea typeface="+mn-ea"/>
                      </a:endParaRPr>
                    </a:p>
                  </a:txBody>
                  <a:tcPr marL="91427" marR="91427" marT="60975" marB="60975"/>
                </a:tc>
                <a:tc>
                  <a:txBody>
                    <a:bodyPr/>
                    <a:lstStyle/>
                    <a:p>
                      <a:r>
                        <a:rPr lang="en-US" altLang="zh-CN" sz="1300" dirty="0">
                          <a:latin typeface="微软雅黑" panose="020B0503020204020204" pitchFamily="34" charset="-122"/>
                          <a:ea typeface="微软雅黑" panose="020B0503020204020204" pitchFamily="34" charset="-122"/>
                          <a:sym typeface="微软雅黑" panose="020B0503020204020204" pitchFamily="34" charset="-122"/>
                        </a:rPr>
                        <a:t>bag men canvas bag black</a:t>
                      </a:r>
                      <a:endParaRPr lang="zh-CN" altLang="en-US" sz="1300" dirty="0">
                        <a:latin typeface="+mn-ea"/>
                        <a:ea typeface="+mn-ea"/>
                      </a:endParaRPr>
                    </a:p>
                  </a:txBody>
                  <a:tcPr marL="91427" marR="91427" marT="60975" marB="60975"/>
                </a:tc>
                <a:tc>
                  <a:txBody>
                    <a:bodyPr/>
                    <a:lstStyle/>
                    <a:p>
                      <a:endParaRPr lang="zh-CN" altLang="en-US" sz="1300" dirty="0">
                        <a:latin typeface="+mn-ea"/>
                        <a:ea typeface="+mn-ea"/>
                      </a:endParaRPr>
                    </a:p>
                  </a:txBody>
                  <a:tcPr marL="91427" marR="91427" marT="60975" marB="60975"/>
                </a:tc>
              </a:tr>
            </a:tbl>
          </a:graphicData>
        </a:graphic>
      </p:graphicFrame>
    </p:spTree>
    <p:extLst>
      <p:ext uri="{BB962C8B-B14F-4D97-AF65-F5344CB8AC3E}">
        <p14:creationId xmlns:p14="http://schemas.microsoft.com/office/powerpoint/2010/main" val="271435111"/>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文本框 6"/>
          <p:cNvSpPr txBox="1">
            <a:spLocks noChangeArrowheads="1"/>
          </p:cNvSpPr>
          <p:nvPr/>
        </p:nvSpPr>
        <p:spPr bwMode="auto">
          <a:xfrm>
            <a:off x="0" y="116632"/>
            <a:ext cx="8532440"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en-US" altLang="zh-CN" dirty="0" smtClean="0">
                <a:latin typeface="微软雅黑" pitchFamily="34" charset="-122"/>
                <a:ea typeface="微软雅黑" pitchFamily="34" charset="-122"/>
                <a:sym typeface="微软雅黑" pitchFamily="34" charset="-122"/>
              </a:rPr>
              <a:t>——</a:t>
            </a:r>
            <a:r>
              <a:rPr lang="en-US" altLang="zh-CN" dirty="0">
                <a:latin typeface="微软雅黑" pitchFamily="34" charset="-122"/>
                <a:ea typeface="微软雅黑" pitchFamily="34" charset="-122"/>
                <a:sym typeface="微软雅黑" pitchFamily="34" charset="-122"/>
              </a:rPr>
              <a:t>keywords</a:t>
            </a:r>
            <a:r>
              <a:rPr lang="zh-CN" altLang="en-US" dirty="0">
                <a:latin typeface="微软雅黑" pitchFamily="34" charset="-122"/>
                <a:ea typeface="微软雅黑" pitchFamily="34" charset="-122"/>
                <a:sym typeface="微软雅黑" pitchFamily="34" charset="-122"/>
              </a:rPr>
              <a:t>填写</a:t>
            </a:r>
            <a:endParaRPr lang="en-US" altLang="zh-CN" dirty="0">
              <a:latin typeface="微软雅黑" pitchFamily="34" charset="-122"/>
              <a:ea typeface="微软雅黑" pitchFamily="34" charset="-122"/>
              <a:sym typeface="微软雅黑" pitchFamily="34" charset="-122"/>
            </a:endParaRPr>
          </a:p>
          <a:p>
            <a:pPr eaLnBrk="1" hangingPunct="1">
              <a:lnSpc>
                <a:spcPct val="150000"/>
              </a:lnSpc>
            </a:pPr>
            <a:r>
              <a:rPr lang="en-US" altLang="zh-CN" dirty="0" smtClean="0">
                <a:latin typeface="微软雅黑" pitchFamily="34" charset="-122"/>
                <a:sym typeface="微软雅黑" pitchFamily="34" charset="-122"/>
              </a:rPr>
              <a:t>keywords</a:t>
            </a:r>
            <a:r>
              <a:rPr lang="zh-CN" altLang="en-US" dirty="0">
                <a:latin typeface="微软雅黑" pitchFamily="34" charset="-122"/>
                <a:ea typeface="微软雅黑" pitchFamily="34" charset="-122"/>
              </a:rPr>
              <a:t>如何选择</a:t>
            </a:r>
          </a:p>
          <a:p>
            <a:pPr eaLnBrk="1" hangingPunct="1">
              <a:lnSpc>
                <a:spcPct val="150000"/>
              </a:lnSpc>
            </a:pPr>
            <a:r>
              <a:rPr lang="zh-CN" altLang="en-US" dirty="0">
                <a:latin typeface="微软雅黑" pitchFamily="34" charset="-122"/>
                <a:ea typeface="微软雅黑" pitchFamily="34" charset="-122"/>
              </a:rPr>
              <a:t>关键词有主关键词和长尾关键词区分，书写</a:t>
            </a:r>
            <a:r>
              <a:rPr lang="en-US" altLang="zh-CN" dirty="0">
                <a:latin typeface="微软雅黑" pitchFamily="34" charset="-122"/>
                <a:ea typeface="微软雅黑" pitchFamily="34" charset="-122"/>
              </a:rPr>
              <a:t>Search term</a:t>
            </a:r>
            <a:r>
              <a:rPr lang="zh-CN" altLang="en-US" dirty="0">
                <a:latin typeface="微软雅黑" pitchFamily="34" charset="-122"/>
                <a:ea typeface="微软雅黑" pitchFamily="34" charset="-122"/>
              </a:rPr>
              <a:t>的时候要交叉使用。</a:t>
            </a:r>
          </a:p>
          <a:p>
            <a:pPr eaLnBrk="1" hangingPunct="1">
              <a:lnSpc>
                <a:spcPct val="150000"/>
              </a:lnSpc>
            </a:pPr>
            <a:r>
              <a:rPr lang="en-US" altLang="zh-CN" dirty="0">
                <a:latin typeface="微软雅黑" pitchFamily="34" charset="-122"/>
                <a:ea typeface="微软雅黑" pitchFamily="34" charset="-122"/>
              </a:rPr>
              <a:t>1</a:t>
            </a:r>
            <a:r>
              <a:rPr lang="zh-CN" altLang="en-US" dirty="0">
                <a:latin typeface="微软雅黑" pitchFamily="34" charset="-122"/>
                <a:ea typeface="微软雅黑" pitchFamily="34" charset="-122"/>
              </a:rPr>
              <a:t>、主关键词：例如</a:t>
            </a:r>
            <a:r>
              <a:rPr lang="en-US" altLang="zh-CN" dirty="0">
                <a:latin typeface="微软雅黑" pitchFamily="34" charset="-122"/>
                <a:ea typeface="微软雅黑" pitchFamily="34" charset="-122"/>
              </a:rPr>
              <a:t>Headphones</a:t>
            </a:r>
            <a:r>
              <a:rPr lang="zh-CN" altLang="en-US" dirty="0">
                <a:latin typeface="微软雅黑" pitchFamily="34" charset="-122"/>
                <a:ea typeface="微软雅黑" pitchFamily="34" charset="-122"/>
              </a:rPr>
              <a:t>，</a:t>
            </a:r>
            <a:r>
              <a:rPr lang="en-US" altLang="zh-CN" dirty="0">
                <a:latin typeface="微软雅黑" pitchFamily="34" charset="-122"/>
                <a:ea typeface="微软雅黑" pitchFamily="34" charset="-122"/>
              </a:rPr>
              <a:t>waterproof case</a:t>
            </a:r>
          </a:p>
          <a:p>
            <a:pPr eaLnBrk="1" hangingPunct="1">
              <a:lnSpc>
                <a:spcPct val="150000"/>
              </a:lnSpc>
            </a:pPr>
            <a:r>
              <a:rPr lang="zh-CN" altLang="en-US" dirty="0">
                <a:latin typeface="微软雅黑" pitchFamily="34" charset="-122"/>
                <a:ea typeface="微软雅黑" pitchFamily="34" charset="-122"/>
              </a:rPr>
              <a:t>特点：简短，竞争力大，做排名比较难，做广告花费比较多。</a:t>
            </a:r>
          </a:p>
          <a:p>
            <a:pPr eaLnBrk="1" hangingPunct="1">
              <a:lnSpc>
                <a:spcPct val="150000"/>
              </a:lnSpc>
            </a:pPr>
            <a:r>
              <a:rPr lang="en-US" altLang="zh-CN" dirty="0">
                <a:latin typeface="微软雅黑" pitchFamily="34" charset="-122"/>
                <a:ea typeface="微软雅黑" pitchFamily="34" charset="-122"/>
              </a:rPr>
              <a:t>2</a:t>
            </a:r>
            <a:r>
              <a:rPr lang="zh-CN" altLang="en-US" dirty="0">
                <a:latin typeface="微软雅黑" pitchFamily="34" charset="-122"/>
                <a:ea typeface="微软雅黑" pitchFamily="34" charset="-122"/>
              </a:rPr>
              <a:t>、长尾关键词：例如</a:t>
            </a:r>
            <a:r>
              <a:rPr lang="en-US" altLang="zh-CN" dirty="0">
                <a:latin typeface="微软雅黑" pitchFamily="34" charset="-122"/>
                <a:ea typeface="微软雅黑" pitchFamily="34" charset="-122"/>
              </a:rPr>
              <a:t>Black headphones for man</a:t>
            </a:r>
            <a:r>
              <a:rPr lang="zh-CN" altLang="en-US" dirty="0">
                <a:latin typeface="微软雅黑" pitchFamily="34" charset="-122"/>
                <a:ea typeface="微软雅黑" pitchFamily="34" charset="-122"/>
              </a:rPr>
              <a:t>，</a:t>
            </a:r>
            <a:r>
              <a:rPr lang="en-US" altLang="zh-CN" dirty="0">
                <a:latin typeface="微软雅黑" pitchFamily="34" charset="-122"/>
                <a:ea typeface="微软雅黑" pitchFamily="34" charset="-122"/>
              </a:rPr>
              <a:t>waterproof case for </a:t>
            </a:r>
            <a:r>
              <a:rPr lang="en-US" altLang="zh-CN" dirty="0" err="1">
                <a:latin typeface="微软雅黑" pitchFamily="34" charset="-122"/>
                <a:ea typeface="微软雅黑" pitchFamily="34" charset="-122"/>
              </a:rPr>
              <a:t>iphone</a:t>
            </a:r>
            <a:r>
              <a:rPr lang="en-US" altLang="zh-CN" dirty="0">
                <a:latin typeface="微软雅黑" pitchFamily="34" charset="-122"/>
                <a:ea typeface="微软雅黑" pitchFamily="34" charset="-122"/>
              </a:rPr>
              <a:t> 7 black</a:t>
            </a:r>
            <a:r>
              <a:rPr lang="zh-CN" altLang="en-US" dirty="0">
                <a:latin typeface="微软雅黑" pitchFamily="34" charset="-122"/>
                <a:ea typeface="微软雅黑" pitchFamily="34" charset="-122"/>
              </a:rPr>
              <a:t>。</a:t>
            </a:r>
          </a:p>
          <a:p>
            <a:pPr eaLnBrk="1" hangingPunct="1">
              <a:lnSpc>
                <a:spcPct val="150000"/>
              </a:lnSpc>
            </a:pPr>
            <a:r>
              <a:rPr lang="zh-CN" altLang="en-US" dirty="0">
                <a:latin typeface="微软雅黑" pitchFamily="34" charset="-122"/>
                <a:ea typeface="微软雅黑" pitchFamily="34" charset="-122"/>
              </a:rPr>
              <a:t>特点：比较长，但是精准、做排名较容易，做广告花费合适。</a:t>
            </a:r>
          </a:p>
          <a:p>
            <a:pPr eaLnBrk="1" hangingPunct="1">
              <a:lnSpc>
                <a:spcPct val="150000"/>
              </a:lnSpc>
            </a:pPr>
            <a:r>
              <a:rPr lang="en-US" altLang="zh-CN" dirty="0">
                <a:latin typeface="微软雅黑" pitchFamily="34" charset="-122"/>
                <a:ea typeface="微软雅黑" pitchFamily="34" charset="-122"/>
              </a:rPr>
              <a:t>3</a:t>
            </a:r>
            <a:r>
              <a:rPr lang="zh-CN" altLang="en-US" dirty="0">
                <a:latin typeface="微软雅黑" pitchFamily="34" charset="-122"/>
                <a:ea typeface="微软雅黑" pitchFamily="34" charset="-122"/>
              </a:rPr>
              <a:t>、一个产品准备</a:t>
            </a:r>
            <a:r>
              <a:rPr lang="en-US" altLang="zh-CN" dirty="0">
                <a:latin typeface="微软雅黑" pitchFamily="34" charset="-122"/>
                <a:ea typeface="微软雅黑" pitchFamily="34" charset="-122"/>
              </a:rPr>
              <a:t>10-15</a:t>
            </a:r>
            <a:r>
              <a:rPr lang="zh-CN" altLang="en-US" dirty="0">
                <a:latin typeface="微软雅黑" pitchFamily="34" charset="-122"/>
                <a:ea typeface="微软雅黑" pitchFamily="34" charset="-122"/>
              </a:rPr>
              <a:t>个关键词，其中</a:t>
            </a:r>
            <a:r>
              <a:rPr lang="en-US" altLang="zh-CN" dirty="0">
                <a:latin typeface="微软雅黑" pitchFamily="34" charset="-122"/>
                <a:ea typeface="微软雅黑" pitchFamily="34" charset="-122"/>
              </a:rPr>
              <a:t>3-5 </a:t>
            </a:r>
            <a:r>
              <a:rPr lang="zh-CN" altLang="en-US" dirty="0">
                <a:latin typeface="微软雅黑" pitchFamily="34" charset="-122"/>
                <a:ea typeface="微软雅黑" pitchFamily="34" charset="-122"/>
              </a:rPr>
              <a:t>主关键词，</a:t>
            </a:r>
            <a:r>
              <a:rPr lang="en-US" altLang="zh-CN" dirty="0">
                <a:latin typeface="微软雅黑" pitchFamily="34" charset="-122"/>
                <a:ea typeface="微软雅黑" pitchFamily="34" charset="-122"/>
              </a:rPr>
              <a:t>10</a:t>
            </a:r>
            <a:r>
              <a:rPr lang="zh-CN" altLang="en-US" dirty="0">
                <a:latin typeface="微软雅黑" pitchFamily="34" charset="-122"/>
                <a:ea typeface="微软雅黑" pitchFamily="34" charset="-122"/>
              </a:rPr>
              <a:t>个左右长尾关键词。</a:t>
            </a:r>
          </a:p>
          <a:p>
            <a:pPr eaLnBrk="1" hangingPunct="1">
              <a:lnSpc>
                <a:spcPct val="150000"/>
              </a:lnSpc>
            </a:pPr>
            <a:r>
              <a:rPr lang="zh-CN" altLang="en-US" dirty="0">
                <a:latin typeface="微软雅黑" pitchFamily="34" charset="-122"/>
                <a:ea typeface="微软雅黑" pitchFamily="34" charset="-122"/>
              </a:rPr>
              <a:t>关于长尾词的选择卖家可以利用亚马逊前台的搜索框去选择，例如，搜索”</a:t>
            </a:r>
            <a:r>
              <a:rPr lang="en-US" altLang="zh-CN" dirty="0">
                <a:latin typeface="微软雅黑" pitchFamily="34" charset="-122"/>
                <a:ea typeface="微软雅黑" pitchFamily="34" charset="-122"/>
              </a:rPr>
              <a:t>waterproof case“</a:t>
            </a:r>
            <a:r>
              <a:rPr lang="zh-CN" altLang="en-US" dirty="0">
                <a:latin typeface="微软雅黑" pitchFamily="34" charset="-122"/>
                <a:ea typeface="微软雅黑" pitchFamily="34" charset="-122"/>
              </a:rPr>
              <a:t>空格 就会跳出下面的搜索结果。</a:t>
            </a:r>
          </a:p>
          <a:p>
            <a:pPr eaLnBrk="1" hangingPunct="1">
              <a:lnSpc>
                <a:spcPct val="150000"/>
              </a:lnSpc>
            </a:pPr>
            <a:endParaRPr lang="en-US" altLang="zh-CN" dirty="0">
              <a:latin typeface="微软雅黑" pitchFamily="34" charset="-122"/>
              <a:ea typeface="微软雅黑" pitchFamily="34" charset="-122"/>
              <a:sym typeface="微软雅黑" pitchFamily="34" charset="-122"/>
            </a:endParaRPr>
          </a:p>
          <a:p>
            <a:pPr eaLnBrk="1" hangingPunct="1">
              <a:lnSpc>
                <a:spcPct val="150000"/>
              </a:lnSpc>
            </a:pPr>
            <a:endParaRPr lang="en-US" altLang="zh-CN" dirty="0">
              <a:latin typeface="微软雅黑" pitchFamily="34" charset="-122"/>
              <a:ea typeface="微软雅黑" pitchFamily="34" charset="-122"/>
              <a:sym typeface="微软雅黑" pitchFamily="34" charset="-122"/>
            </a:endParaRPr>
          </a:p>
          <a:p>
            <a:pPr eaLnBrk="1" hangingPunct="1">
              <a:lnSpc>
                <a:spcPct val="150000"/>
              </a:lnSpc>
            </a:pPr>
            <a:endParaRPr lang="en-US" altLang="zh-CN" dirty="0">
              <a:latin typeface="微软雅黑" pitchFamily="34" charset="-122"/>
              <a:ea typeface="微软雅黑" pitchFamily="34" charset="-122"/>
            </a:endParaRPr>
          </a:p>
        </p:txBody>
      </p:sp>
    </p:spTree>
    <p:extLst>
      <p:ext uri="{BB962C8B-B14F-4D97-AF65-F5344CB8AC3E}">
        <p14:creationId xmlns:p14="http://schemas.microsoft.com/office/powerpoint/2010/main" val="3535210371"/>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文本框 1"/>
          <p:cNvSpPr txBox="1">
            <a:spLocks noChangeArrowheads="1"/>
          </p:cNvSpPr>
          <p:nvPr/>
        </p:nvSpPr>
        <p:spPr bwMode="auto">
          <a:xfrm>
            <a:off x="755651" y="452967"/>
            <a:ext cx="29813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r>
              <a:rPr lang="en-US" altLang="zh-CN" sz="1200" dirty="0" err="1">
                <a:latin typeface="微软雅黑" pitchFamily="34" charset="-122"/>
                <a:ea typeface="微软雅黑" pitchFamily="34" charset="-122"/>
                <a:sym typeface="微软雅黑" pitchFamily="34" charset="-122"/>
              </a:rPr>
              <a:t>如何创建亚马逊</a:t>
            </a:r>
            <a:r>
              <a:rPr lang="zh-CN" altLang="en-US" sz="1200" dirty="0">
                <a:latin typeface="微软雅黑" pitchFamily="34" charset="-122"/>
                <a:ea typeface="微软雅黑" pitchFamily="34" charset="-122"/>
                <a:sym typeface="微软雅黑" pitchFamily="34" charset="-122"/>
              </a:rPr>
              <a:t>广告</a:t>
            </a:r>
            <a:r>
              <a:rPr lang="en-US" altLang="zh-CN" sz="1200" dirty="0">
                <a:latin typeface="微软雅黑" pitchFamily="34" charset="-122"/>
                <a:ea typeface="微软雅黑" pitchFamily="34" charset="-122"/>
                <a:sym typeface="微软雅黑" pitchFamily="34" charset="-122"/>
              </a:rPr>
              <a:t>？</a:t>
            </a:r>
            <a:endParaRPr lang="en-US" altLang="zh-CN" sz="1600" dirty="0">
              <a:latin typeface="微软雅黑" pitchFamily="34" charset="-122"/>
              <a:ea typeface="微软雅黑" pitchFamily="34" charset="-122"/>
              <a:sym typeface="微软雅黑" pitchFamily="34" charset="-122"/>
            </a:endParaRPr>
          </a:p>
          <a:p>
            <a:pPr eaLnBrk="1" hangingPunct="1">
              <a:lnSpc>
                <a:spcPct val="150000"/>
              </a:lnSpc>
            </a:pPr>
            <a:endParaRPr lang="zh-CN" altLang="en-US" sz="1000" dirty="0">
              <a:latin typeface="微软雅黑" pitchFamily="34" charset="-122"/>
              <a:ea typeface="微软雅黑" pitchFamily="34" charset="-122"/>
            </a:endParaRPr>
          </a:p>
          <a:p>
            <a:pPr eaLnBrk="1" hangingPunct="1">
              <a:lnSpc>
                <a:spcPct val="150000"/>
              </a:lnSpc>
            </a:pPr>
            <a:r>
              <a:rPr lang="zh-CN" altLang="en-US" sz="1000" dirty="0">
                <a:latin typeface="微软雅黑" pitchFamily="34" charset="-122"/>
                <a:ea typeface="微软雅黑" pitchFamily="34" charset="-122"/>
              </a:rPr>
              <a:t>广告流程 </a:t>
            </a:r>
            <a:endParaRPr lang="zh-CN" altLang="en-US" sz="1600" dirty="0">
              <a:latin typeface="微软雅黑" pitchFamily="34" charset="-122"/>
              <a:ea typeface="微软雅黑" pitchFamily="34" charset="-122"/>
            </a:endParaRPr>
          </a:p>
          <a:p>
            <a:pPr eaLnBrk="1" hangingPunct="1"/>
            <a:endParaRPr lang="zh-CN" altLang="en-US" sz="1200" dirty="0">
              <a:latin typeface="微软雅黑" pitchFamily="34" charset="-122"/>
              <a:ea typeface="微软雅黑" pitchFamily="34" charset="-122"/>
            </a:endParaRPr>
          </a:p>
        </p:txBody>
      </p:sp>
      <p:pic>
        <p:nvPicPr>
          <p:cNvPr id="154627" name="Picture 2" descr="http://pic.cifnews.com/upload/201705/04/2017050410312472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052736"/>
            <a:ext cx="6677025" cy="438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2298644"/>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extBox 5"/>
          <p:cNvSpPr txBox="1">
            <a:spLocks noChangeArrowheads="1"/>
          </p:cNvSpPr>
          <p:nvPr/>
        </p:nvSpPr>
        <p:spPr bwMode="auto">
          <a:xfrm>
            <a:off x="820739" y="201085"/>
            <a:ext cx="593883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200">
                <a:latin typeface="微软雅黑" pitchFamily="34" charset="-122"/>
                <a:ea typeface="微软雅黑" pitchFamily="34" charset="-122"/>
                <a:sym typeface="微软雅黑" pitchFamily="34" charset="-122"/>
              </a:rPr>
              <a:t>如何创建亚马逊</a:t>
            </a:r>
            <a:r>
              <a:rPr lang="zh-CN" altLang="en-US" sz="1200">
                <a:latin typeface="微软雅黑" pitchFamily="34" charset="-122"/>
                <a:ea typeface="微软雅黑" pitchFamily="34" charset="-122"/>
                <a:sym typeface="微软雅黑" pitchFamily="34" charset="-122"/>
              </a:rPr>
              <a:t>广告</a:t>
            </a:r>
            <a:r>
              <a:rPr lang="en-US" altLang="zh-CN" sz="1200">
                <a:latin typeface="微软雅黑" pitchFamily="34" charset="-122"/>
                <a:ea typeface="微软雅黑" pitchFamily="34" charset="-122"/>
                <a:sym typeface="微软雅黑" pitchFamily="34" charset="-122"/>
              </a:rPr>
              <a:t>？</a:t>
            </a:r>
            <a:endParaRPr lang="zh-CN" altLang="en-US">
              <a:latin typeface="微软雅黑" pitchFamily="34" charset="-122"/>
              <a:ea typeface="微软雅黑" pitchFamily="34" charset="-122"/>
            </a:endParaRPr>
          </a:p>
          <a:p>
            <a:pPr eaLnBrk="1" hangingPunct="1"/>
            <a:endParaRPr lang="zh-CN" altLang="en-US" sz="900">
              <a:latin typeface="微软雅黑" pitchFamily="34" charset="-122"/>
              <a:ea typeface="微软雅黑" pitchFamily="34" charset="-122"/>
            </a:endParaRPr>
          </a:p>
          <a:p>
            <a:pPr eaLnBrk="1" hangingPunct="1">
              <a:lnSpc>
                <a:spcPct val="150000"/>
              </a:lnSpc>
            </a:pPr>
            <a:r>
              <a:rPr lang="en-US" altLang="zh-CN" sz="900">
                <a:latin typeface="微软雅黑" pitchFamily="34" charset="-122"/>
                <a:ea typeface="微软雅黑" pitchFamily="34" charset="-122"/>
              </a:rPr>
              <a:t>10</a:t>
            </a:r>
            <a:r>
              <a:rPr lang="zh-CN" altLang="en-US" sz="900">
                <a:latin typeface="微软雅黑" pitchFamily="34" charset="-122"/>
                <a:ea typeface="微软雅黑" pitchFamily="34" charset="-122"/>
              </a:rPr>
              <a:t> 广告活动管理页面  查看广告活动指标并跟踪效果。</a:t>
            </a:r>
          </a:p>
          <a:p>
            <a:pPr eaLnBrk="1" hangingPunct="1">
              <a:lnSpc>
                <a:spcPct val="150000"/>
              </a:lnSpc>
            </a:pPr>
            <a:r>
              <a:rPr lang="zh-CN" altLang="en-US" sz="900">
                <a:latin typeface="微软雅黑" pitchFamily="34" charset="-122"/>
                <a:ea typeface="微软雅黑" pitchFamily="34" charset="-122"/>
              </a:rPr>
              <a:t>指标 </a:t>
            </a:r>
            <a:r>
              <a:rPr lang="en-US" altLang="zh-CN" sz="900">
                <a:latin typeface="微软雅黑" pitchFamily="34" charset="-122"/>
                <a:ea typeface="微软雅黑" pitchFamily="34" charset="-122"/>
              </a:rPr>
              <a:t>--- </a:t>
            </a:r>
            <a:r>
              <a:rPr lang="zh-CN" altLang="en-US" sz="900">
                <a:latin typeface="微软雅黑" pitchFamily="34" charset="-122"/>
                <a:ea typeface="微软雅黑" pitchFamily="34" charset="-122"/>
              </a:rPr>
              <a:t>例如广告的曝光次数，点击次数，广告支出，广告带来的销售额等等。</a:t>
            </a:r>
          </a:p>
        </p:txBody>
      </p:sp>
      <p:pic>
        <p:nvPicPr>
          <p:cNvPr id="155651"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25" y="1187451"/>
            <a:ext cx="9099550" cy="562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8011416"/>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611189" y="548217"/>
          <a:ext cx="4918075" cy="5882182"/>
        </p:xfrm>
        <a:graphic>
          <a:graphicData uri="http://schemas.openxmlformats.org/drawingml/2006/table">
            <a:tbl>
              <a:tblPr firstRow="1" bandRow="1">
                <a:tableStyleId>{5C22544A-7EE6-4342-B048-85BDC9FD1C3A}</a:tableStyleId>
              </a:tblPr>
              <a:tblGrid>
                <a:gridCol w="1216025"/>
                <a:gridCol w="3702050"/>
              </a:tblGrid>
              <a:tr h="447852">
                <a:tc gridSpan="2">
                  <a:txBody>
                    <a:bodyPr/>
                    <a:lstStyle/>
                    <a:p>
                      <a:pPr fontAlgn="auto">
                        <a:lnSpc>
                          <a:spcPct val="150000"/>
                        </a:lnSpc>
                        <a:buNone/>
                      </a:pPr>
                      <a:r>
                        <a:rPr lang="zh-CN" altLang="en-US" sz="1200" noProof="0" dirty="0">
                          <a:latin typeface="微软雅黑" panose="020B0503020204020204" pitchFamily="34" charset="-122"/>
                          <a:ea typeface="微软雅黑" panose="020B0503020204020204" pitchFamily="34" charset="-122"/>
                          <a:sym typeface="+mn-ea"/>
                        </a:rPr>
                        <a:t>广告数据基本概念</a:t>
                      </a:r>
                    </a:p>
                  </a:txBody>
                  <a:tcPr marT="60971" marB="60971"/>
                </a:tc>
                <a:tc hMerge="1">
                  <a:txBody>
                    <a:bodyPr/>
                    <a:lstStyle/>
                    <a:p>
                      <a:endParaRPr lang="zh-CN"/>
                    </a:p>
                  </a:txBody>
                  <a:tcPr/>
                </a:tc>
              </a:tr>
              <a:tr h="446967">
                <a:tc>
                  <a:txBody>
                    <a:bodyPr/>
                    <a:lstStyle/>
                    <a:p>
                      <a:pPr fontAlgn="auto">
                        <a:lnSpc>
                          <a:spcPct val="150000"/>
                        </a:lnSpc>
                        <a:buNone/>
                      </a:pPr>
                      <a:r>
                        <a:rPr lang="zh-CN" altLang="en-US" sz="1100" noProof="0" dirty="0">
                          <a:latin typeface="微软雅黑" panose="020B0503020204020204" pitchFamily="34" charset="-122"/>
                          <a:ea typeface="微软雅黑" panose="020B0503020204020204" pitchFamily="34" charset="-122"/>
                          <a:sym typeface="+mn-ea"/>
                        </a:rPr>
                        <a:t>(Impressions)</a:t>
                      </a:r>
                    </a:p>
                  </a:txBody>
                  <a:tcPr marT="60971" marB="60971"/>
                </a:tc>
                <a:tc>
                  <a:txBody>
                    <a:bodyPr/>
                    <a:lstStyle/>
                    <a:p>
                      <a:pPr fontAlgn="auto">
                        <a:lnSpc>
                          <a:spcPct val="150000"/>
                        </a:lnSpc>
                        <a:buNone/>
                      </a:pPr>
                      <a:r>
                        <a:rPr lang="zh-CN" altLang="en-US" sz="1100" noProof="0" dirty="0">
                          <a:latin typeface="微软雅黑" panose="020B0503020204020204" pitchFamily="34" charset="-122"/>
                          <a:ea typeface="微软雅黑" panose="020B0503020204020204" pitchFamily="34" charset="-122"/>
                          <a:sym typeface="+mn-ea"/>
                        </a:rPr>
                        <a:t>广告被买家看到的次数</a:t>
                      </a:r>
                      <a:r>
                        <a:rPr lang="zh-CN" altLang="en-US" sz="1100" noProof="0" dirty="0" smtClean="0">
                          <a:latin typeface="微软雅黑" panose="020B0503020204020204" pitchFamily="34" charset="-122"/>
                          <a:ea typeface="微软雅黑" panose="020B0503020204020204" pitchFamily="34" charset="-122"/>
                          <a:sym typeface="+mn-ea"/>
                        </a:rPr>
                        <a:t>。广告得到曝光的次数。</a:t>
                      </a:r>
                      <a:endParaRPr lang="zh-CN" altLang="en-US" sz="1100" noProof="0" dirty="0">
                        <a:latin typeface="微软雅黑" panose="020B0503020204020204" pitchFamily="34" charset="-122"/>
                        <a:ea typeface="微软雅黑" panose="020B0503020204020204" pitchFamily="34" charset="-122"/>
                        <a:sym typeface="+mn-ea"/>
                      </a:endParaRPr>
                    </a:p>
                  </a:txBody>
                  <a:tcPr marT="60971" marB="60971"/>
                </a:tc>
              </a:tr>
              <a:tr h="382356">
                <a:tc>
                  <a:txBody>
                    <a:bodyPr/>
                    <a:lstStyle/>
                    <a:p>
                      <a:pPr fontAlgn="auto">
                        <a:lnSpc>
                          <a:spcPct val="150000"/>
                        </a:lnSpc>
                        <a:buNone/>
                      </a:pPr>
                      <a:r>
                        <a:rPr lang="zh-CN" altLang="en-US" sz="1100" noProof="0" dirty="0">
                          <a:latin typeface="微软雅黑" panose="020B0503020204020204" pitchFamily="34" charset="-122"/>
                          <a:ea typeface="微软雅黑" panose="020B0503020204020204" pitchFamily="34" charset="-122"/>
                          <a:sym typeface="+mn-ea"/>
                        </a:rPr>
                        <a:t>(Clicks)</a:t>
                      </a:r>
                    </a:p>
                  </a:txBody>
                  <a:tcPr marT="60971" marB="60971"/>
                </a:tc>
                <a:tc>
                  <a:txBody>
                    <a:bodyPr/>
                    <a:lstStyle/>
                    <a:p>
                      <a:pPr marR="0" defTabSz="914400">
                        <a:buClrTx/>
                        <a:buSzTx/>
                        <a:buFont typeface="Arial" panose="020B0604020202020204" pitchFamily="34" charset="0"/>
                        <a:buNone/>
                        <a:defRPr/>
                      </a:pPr>
                      <a:r>
                        <a:rPr lang="zh-CN" altLang="en-US" sz="1100" noProof="0" dirty="0">
                          <a:latin typeface="微软雅黑" panose="020B0503020204020204" pitchFamily="34" charset="-122"/>
                          <a:ea typeface="微软雅黑" panose="020B0503020204020204" pitchFamily="34" charset="-122"/>
                          <a:sym typeface="+mn-ea"/>
                        </a:rPr>
                        <a:t>广告</a:t>
                      </a:r>
                      <a:r>
                        <a:rPr lang="zh-CN" altLang="en-US" sz="1100" noProof="0" dirty="0" smtClean="0">
                          <a:latin typeface="微软雅黑" panose="020B0503020204020204" pitchFamily="34" charset="-122"/>
                          <a:ea typeface="微软雅黑" panose="020B0503020204020204" pitchFamily="34" charset="-122"/>
                          <a:sym typeface="+mn-ea"/>
                        </a:rPr>
                        <a:t>被买家</a:t>
                      </a:r>
                      <a:r>
                        <a:rPr lang="zh-CN" altLang="en-US" sz="1100" noProof="0" dirty="0">
                          <a:latin typeface="微软雅黑" panose="020B0503020204020204" pitchFamily="34" charset="-122"/>
                          <a:ea typeface="微软雅黑" panose="020B0503020204020204" pitchFamily="34" charset="-122"/>
                          <a:sym typeface="+mn-ea"/>
                        </a:rPr>
                        <a:t>看到后点击该广告的次数</a:t>
                      </a:r>
                      <a:r>
                        <a:rPr lang="zh-CN" altLang="en-US" sz="1100" noProof="0" dirty="0" smtClean="0">
                          <a:latin typeface="微软雅黑" panose="020B0503020204020204" pitchFamily="34" charset="-122"/>
                          <a:ea typeface="微软雅黑" panose="020B0503020204020204" pitchFamily="34" charset="-122"/>
                          <a:sym typeface="+mn-ea"/>
                        </a:rPr>
                        <a:t>。</a:t>
                      </a:r>
                      <a:endParaRPr lang="zh-CN" altLang="en-US" sz="1100" noProof="0" dirty="0">
                        <a:latin typeface="微软雅黑" panose="020B0503020204020204" pitchFamily="34" charset="-122"/>
                        <a:ea typeface="微软雅黑" panose="020B0503020204020204" pitchFamily="34" charset="-122"/>
                        <a:sym typeface="+mn-ea"/>
                      </a:endParaRPr>
                    </a:p>
                  </a:txBody>
                  <a:tcPr marT="60971" marB="60971"/>
                </a:tc>
              </a:tr>
              <a:tr h="667353">
                <a:tc>
                  <a:txBody>
                    <a:bodyPr/>
                    <a:lstStyle/>
                    <a:p>
                      <a:pPr fontAlgn="auto">
                        <a:lnSpc>
                          <a:spcPct val="150000"/>
                        </a:lnSpc>
                        <a:buNone/>
                      </a:pPr>
                      <a:r>
                        <a:rPr lang="en-US" altLang="zh-CN" sz="1100" b="1" noProof="0" dirty="0" smtClean="0">
                          <a:latin typeface="微软雅黑" panose="020B0503020204020204" pitchFamily="34" charset="-122"/>
                          <a:ea typeface="微软雅黑" panose="020B0503020204020204" pitchFamily="34" charset="-122"/>
                          <a:sym typeface="+mn-ea"/>
                        </a:rPr>
                        <a:t>(CTR/</a:t>
                      </a:r>
                      <a:r>
                        <a:rPr lang="zh-CN" altLang="en-US" sz="1100" b="1" noProof="0" dirty="0">
                          <a:latin typeface="微软雅黑" panose="020B0503020204020204" pitchFamily="34" charset="-122"/>
                          <a:ea typeface="微软雅黑" panose="020B0503020204020204" pitchFamily="34" charset="-122"/>
                          <a:sym typeface="+mn-ea"/>
                        </a:rPr>
                        <a:t>Click Through Rate</a:t>
                      </a:r>
                      <a:r>
                        <a:rPr lang="en-US" altLang="zh-CN" sz="1100" b="1" noProof="0" dirty="0" smtClean="0">
                          <a:latin typeface="微软雅黑" panose="020B0503020204020204" pitchFamily="34" charset="-122"/>
                          <a:ea typeface="微软雅黑" panose="020B0503020204020204" pitchFamily="34" charset="-122"/>
                          <a:sym typeface="+mn-ea"/>
                        </a:rPr>
                        <a:t>)</a:t>
                      </a:r>
                      <a:endParaRPr lang="zh-CN" altLang="en-US" sz="1100" b="1" noProof="0" dirty="0">
                        <a:latin typeface="微软雅黑" panose="020B0503020204020204" pitchFamily="34" charset="-122"/>
                        <a:ea typeface="微软雅黑" panose="020B0503020204020204" pitchFamily="34" charset="-122"/>
                        <a:sym typeface="+mn-ea"/>
                      </a:endParaRPr>
                    </a:p>
                  </a:txBody>
                  <a:tcPr marT="60971" marB="60971"/>
                </a:tc>
                <a:tc>
                  <a:txBody>
                    <a:bodyPr/>
                    <a:lstStyle/>
                    <a:p>
                      <a:pPr fontAlgn="auto">
                        <a:lnSpc>
                          <a:spcPct val="150000"/>
                        </a:lnSpc>
                        <a:buNone/>
                      </a:pPr>
                      <a:r>
                        <a:rPr lang="zh-CN" altLang="en-US" sz="1100" b="1" noProof="0" dirty="0" smtClean="0">
                          <a:latin typeface="微软雅黑" panose="020B0503020204020204" pitchFamily="34" charset="-122"/>
                          <a:ea typeface="微软雅黑" panose="020B0503020204020204" pitchFamily="34" charset="-122"/>
                          <a:sym typeface="+mn-ea"/>
                        </a:rPr>
                        <a:t>看到广告后并点击广告的购物者所占的百分比。</a:t>
                      </a:r>
                      <a:r>
                        <a:rPr lang="zh-CN" altLang="en-US" sz="1100" b="1" noProof="0" dirty="0">
                          <a:latin typeface="微软雅黑" panose="020B0503020204020204" pitchFamily="34" charset="-122"/>
                          <a:ea typeface="微软雅黑" panose="020B0503020204020204" pitchFamily="34" charset="-122"/>
                          <a:sym typeface="+mn-ea"/>
                        </a:rPr>
                        <a:t>CTR=Clicks/Impressions</a:t>
                      </a:r>
                      <a:r>
                        <a:rPr lang="en-US" altLang="zh-CN" sz="1100" b="1" noProof="0" dirty="0">
                          <a:latin typeface="微软雅黑" panose="020B0503020204020204" pitchFamily="34" charset="-122"/>
                          <a:ea typeface="微软雅黑" panose="020B0503020204020204" pitchFamily="34" charset="-122"/>
                          <a:sym typeface="+mn-ea"/>
                        </a:rPr>
                        <a:t>*100%</a:t>
                      </a:r>
                      <a:r>
                        <a:rPr lang="zh-CN" altLang="en-US" sz="1100" b="1" noProof="0" dirty="0" smtClean="0">
                          <a:latin typeface="微软雅黑" panose="020B0503020204020204" pitchFamily="34" charset="-122"/>
                          <a:ea typeface="微软雅黑" panose="020B0503020204020204" pitchFamily="34" charset="-122"/>
                          <a:sym typeface="+mn-ea"/>
                        </a:rPr>
                        <a:t>（点击量除以曝光量）。</a:t>
                      </a:r>
                      <a:endParaRPr lang="zh-CN" altLang="en-US" sz="1100" b="1" noProof="0" dirty="0">
                        <a:latin typeface="微软雅黑" panose="020B0503020204020204" pitchFamily="34" charset="-122"/>
                        <a:ea typeface="微软雅黑" panose="020B0503020204020204" pitchFamily="34" charset="-122"/>
                        <a:sym typeface="+mn-ea"/>
                      </a:endParaRPr>
                    </a:p>
                  </a:txBody>
                  <a:tcPr marT="60971" marB="60971"/>
                </a:tc>
              </a:tr>
              <a:tr h="408024">
                <a:tc>
                  <a:txBody>
                    <a:bodyPr/>
                    <a:lstStyle/>
                    <a:p>
                      <a:pPr fontAlgn="auto">
                        <a:lnSpc>
                          <a:spcPct val="150000"/>
                        </a:lnSpc>
                        <a:buNone/>
                      </a:pPr>
                      <a:r>
                        <a:rPr lang="zh-CN" altLang="en-US" sz="1100" noProof="0" dirty="0">
                          <a:latin typeface="微软雅黑" panose="020B0503020204020204" pitchFamily="34" charset="-122"/>
                          <a:ea typeface="微软雅黑" panose="020B0503020204020204" pitchFamily="34" charset="-122"/>
                          <a:sym typeface="+mn-ea"/>
                        </a:rPr>
                        <a:t>(Spend)</a:t>
                      </a:r>
                    </a:p>
                  </a:txBody>
                  <a:tcPr marT="60971" marB="60971"/>
                </a:tc>
                <a:tc>
                  <a:txBody>
                    <a:bodyPr/>
                    <a:lstStyle/>
                    <a:p>
                      <a:pPr fontAlgn="auto">
                        <a:lnSpc>
                          <a:spcPct val="150000"/>
                        </a:lnSpc>
                        <a:buNone/>
                      </a:pPr>
                      <a:r>
                        <a:rPr lang="zh-CN" altLang="en-US" sz="1100" noProof="0" dirty="0">
                          <a:latin typeface="微软雅黑" panose="020B0503020204020204" pitchFamily="34" charset="-122"/>
                          <a:ea typeface="微软雅黑" panose="020B0503020204020204" pitchFamily="34" charset="-122"/>
                          <a:sym typeface="+mn-ea"/>
                        </a:rPr>
                        <a:t>所有</a:t>
                      </a:r>
                      <a:r>
                        <a:rPr lang="zh-CN" altLang="en-US" sz="1100" b="1" noProof="0" dirty="0">
                          <a:latin typeface="微软雅黑" panose="020B0503020204020204" pitchFamily="34" charset="-122"/>
                          <a:ea typeface="微软雅黑" panose="020B0503020204020204" pitchFamily="34" charset="-122"/>
                          <a:sym typeface="+mn-ea"/>
                        </a:rPr>
                        <a:t>广告</a:t>
                      </a:r>
                      <a:r>
                        <a:rPr lang="zh-CN" altLang="en-US" sz="1100" noProof="0" dirty="0">
                          <a:latin typeface="微软雅黑" panose="020B0503020204020204" pitchFamily="34" charset="-122"/>
                          <a:ea typeface="微软雅黑" panose="020B0503020204020204" pitchFamily="34" charset="-122"/>
                          <a:sym typeface="+mn-ea"/>
                        </a:rPr>
                        <a:t>活动中累计</a:t>
                      </a:r>
                      <a:r>
                        <a:rPr lang="zh-CN" altLang="en-US" sz="1100" b="1" noProof="0" dirty="0">
                          <a:latin typeface="微软雅黑" panose="020B0503020204020204" pitchFamily="34" charset="-122"/>
                          <a:ea typeface="微软雅黑" panose="020B0503020204020204" pitchFamily="34" charset="-122"/>
                          <a:sym typeface="+mn-ea"/>
                        </a:rPr>
                        <a:t>点击</a:t>
                      </a:r>
                      <a:r>
                        <a:rPr lang="zh-CN" altLang="en-US" sz="1100" noProof="0" dirty="0">
                          <a:latin typeface="微软雅黑" panose="020B0503020204020204" pitchFamily="34" charset="-122"/>
                          <a:ea typeface="微软雅黑" panose="020B0503020204020204" pitchFamily="34" charset="-122"/>
                          <a:sym typeface="+mn-ea"/>
                        </a:rPr>
                        <a:t>次数的总花费费用。</a:t>
                      </a:r>
                    </a:p>
                  </a:txBody>
                  <a:tcPr marT="60971" marB="60971"/>
                </a:tc>
              </a:tr>
              <a:tr h="408909">
                <a:tc>
                  <a:txBody>
                    <a:bodyPr/>
                    <a:lstStyle/>
                    <a:p>
                      <a:pPr fontAlgn="auto">
                        <a:lnSpc>
                          <a:spcPct val="150000"/>
                        </a:lnSpc>
                        <a:buNone/>
                      </a:pPr>
                      <a:r>
                        <a:rPr lang="zh-CN" altLang="en-US" sz="1100" noProof="0" dirty="0">
                          <a:latin typeface="微软雅黑" panose="020B0503020204020204" pitchFamily="34" charset="-122"/>
                          <a:ea typeface="微软雅黑" panose="020B0503020204020204" pitchFamily="34" charset="-122"/>
                          <a:sym typeface="+mn-ea"/>
                        </a:rPr>
                        <a:t>(Sales)</a:t>
                      </a:r>
                    </a:p>
                  </a:txBody>
                  <a:tcPr marT="60971" marB="60971"/>
                </a:tc>
                <a:tc>
                  <a:txBody>
                    <a:bodyPr/>
                    <a:lstStyle/>
                    <a:p>
                      <a:pPr fontAlgn="auto">
                        <a:lnSpc>
                          <a:spcPct val="150000"/>
                        </a:lnSpc>
                        <a:buNone/>
                      </a:pPr>
                      <a:r>
                        <a:rPr lang="zh-CN" altLang="en-US" sz="1100" noProof="0" dirty="0">
                          <a:solidFill>
                            <a:schemeClr val="tx1"/>
                          </a:solidFill>
                          <a:latin typeface="微软雅黑" panose="020B0503020204020204" pitchFamily="34" charset="-122"/>
                          <a:ea typeface="微软雅黑" panose="020B0503020204020204" pitchFamily="34" charset="-122"/>
                          <a:sym typeface="+mn-ea"/>
                        </a:rPr>
                        <a:t>在一段时间内通过</a:t>
                      </a:r>
                      <a:r>
                        <a:rPr lang="zh-CN" altLang="en-US" sz="1100" b="1" noProof="0" dirty="0">
                          <a:solidFill>
                            <a:schemeClr val="tx1"/>
                          </a:solidFill>
                          <a:latin typeface="微软雅黑" panose="020B0503020204020204" pitchFamily="34" charset="-122"/>
                          <a:ea typeface="微软雅黑" panose="020B0503020204020204" pitchFamily="34" charset="-122"/>
                          <a:sym typeface="+mn-ea"/>
                        </a:rPr>
                        <a:t>广告带来</a:t>
                      </a:r>
                      <a:r>
                        <a:rPr lang="zh-CN" altLang="en-US" sz="1100" noProof="0" dirty="0">
                          <a:solidFill>
                            <a:schemeClr val="tx1"/>
                          </a:solidFill>
                          <a:latin typeface="微软雅黑" panose="020B0503020204020204" pitchFamily="34" charset="-122"/>
                          <a:ea typeface="微软雅黑" panose="020B0503020204020204" pitchFamily="34" charset="-122"/>
                          <a:sym typeface="+mn-ea"/>
                        </a:rPr>
                        <a:t>的销售金额。</a:t>
                      </a:r>
                    </a:p>
                  </a:txBody>
                  <a:tcPr marT="60971" marB="60971"/>
                </a:tc>
              </a:tr>
              <a:tr h="629295">
                <a:tc>
                  <a:txBody>
                    <a:bodyPr/>
                    <a:lstStyle/>
                    <a:p>
                      <a:pPr algn="l" fontAlgn="auto">
                        <a:lnSpc>
                          <a:spcPct val="150000"/>
                        </a:lnSpc>
                        <a:buNone/>
                      </a:pPr>
                      <a:r>
                        <a:rPr lang="zh-CN" altLang="en-US" sz="1100" b="0" noProof="0" dirty="0" smtClean="0">
                          <a:latin typeface="微软雅黑" panose="020B0503020204020204" pitchFamily="34" charset="-122"/>
                          <a:ea typeface="微软雅黑" panose="020B0503020204020204" pitchFamily="34" charset="-122"/>
                          <a:sym typeface="+mn-ea"/>
                        </a:rPr>
                        <a:t>（</a:t>
                      </a:r>
                      <a:r>
                        <a:rPr lang="en-US" altLang="zh-CN" sz="1100" b="0" noProof="0" dirty="0" smtClean="0">
                          <a:latin typeface="微软雅黑" panose="020B0503020204020204" pitchFamily="34" charset="-122"/>
                          <a:ea typeface="微软雅黑" panose="020B0503020204020204" pitchFamily="34" charset="-122"/>
                          <a:sym typeface="+mn-ea"/>
                        </a:rPr>
                        <a:t>Orders</a:t>
                      </a:r>
                      <a:r>
                        <a:rPr lang="zh-CN" altLang="en-US" sz="1100" b="0" noProof="0" dirty="0" smtClean="0">
                          <a:latin typeface="微软雅黑" panose="020B0503020204020204" pitchFamily="34" charset="-122"/>
                          <a:ea typeface="微软雅黑" panose="020B0503020204020204" pitchFamily="34" charset="-122"/>
                          <a:sym typeface="+mn-ea"/>
                        </a:rPr>
                        <a:t>）</a:t>
                      </a:r>
                    </a:p>
                  </a:txBody>
                  <a:tcPr marT="60971" marB="60971"/>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r>
                        <a:rPr lang="zh-CN" altLang="en-US" sz="1100" b="0" noProof="0" dirty="0" smtClean="0">
                          <a:latin typeface="微软雅黑" panose="020B0503020204020204" pitchFamily="34" charset="-122"/>
                          <a:ea typeface="微软雅黑" panose="020B0503020204020204" pitchFamily="34" charset="-122"/>
                          <a:sym typeface="+mn-ea"/>
                        </a:rPr>
                        <a:t>买家通过</a:t>
                      </a:r>
                      <a:r>
                        <a:rPr lang="zh-CN" altLang="en-US" sz="1100" b="1" noProof="0" dirty="0" smtClean="0">
                          <a:latin typeface="微软雅黑" panose="020B0503020204020204" pitchFamily="34" charset="-122"/>
                          <a:ea typeface="微软雅黑" panose="020B0503020204020204" pitchFamily="34" charset="-122"/>
                          <a:sym typeface="+mn-ea"/>
                        </a:rPr>
                        <a:t>点击广告</a:t>
                      </a:r>
                      <a:r>
                        <a:rPr lang="zh-CN" altLang="en-US" sz="1100" b="0" noProof="0" dirty="0" smtClean="0">
                          <a:latin typeface="微软雅黑" panose="020B0503020204020204" pitchFamily="34" charset="-122"/>
                          <a:ea typeface="微软雅黑" panose="020B0503020204020204" pitchFamily="34" charset="-122"/>
                          <a:sym typeface="+mn-ea"/>
                        </a:rPr>
                        <a:t>以后产生的</a:t>
                      </a:r>
                      <a:r>
                        <a:rPr lang="zh-CN" altLang="en-US" sz="1100" b="1" noProof="0" dirty="0" smtClean="0">
                          <a:latin typeface="微软雅黑" panose="020B0503020204020204" pitchFamily="34" charset="-122"/>
                          <a:ea typeface="微软雅黑" panose="020B0503020204020204" pitchFamily="34" charset="-122"/>
                          <a:sym typeface="+mn-ea"/>
                        </a:rPr>
                        <a:t>订单数量</a:t>
                      </a:r>
                      <a:r>
                        <a:rPr lang="zh-CN" altLang="en-US" sz="1100" b="0" noProof="0" dirty="0" smtClean="0">
                          <a:latin typeface="微软雅黑" panose="020B0503020204020204" pitchFamily="34" charset="-122"/>
                          <a:ea typeface="微软雅黑" panose="020B0503020204020204" pitchFamily="34" charset="-122"/>
                          <a:sym typeface="+mn-ea"/>
                        </a:rPr>
                        <a:t>。</a:t>
                      </a:r>
                    </a:p>
                    <a:p>
                      <a:pPr marR="0" defTabSz="914400">
                        <a:buClrTx/>
                        <a:buSzTx/>
                        <a:buFont typeface="Arial" panose="020B0604020202020204" pitchFamily="34" charset="0"/>
                        <a:buNone/>
                        <a:defRPr/>
                      </a:pPr>
                      <a:endParaRPr lang="zh-CN" altLang="en-US" sz="1100" b="0" noProof="0" dirty="0" smtClean="0">
                        <a:latin typeface="微软雅黑" panose="020B0503020204020204" pitchFamily="34" charset="-122"/>
                        <a:ea typeface="微软雅黑" panose="020B0503020204020204" pitchFamily="34" charset="-122"/>
                        <a:sym typeface="+mn-ea"/>
                      </a:endParaRPr>
                    </a:p>
                  </a:txBody>
                  <a:tcPr marT="60971" marB="60971"/>
                </a:tc>
              </a:tr>
              <a:tr h="807196">
                <a:tc>
                  <a:txBody>
                    <a:bodyPr/>
                    <a:lstStyle/>
                    <a:p>
                      <a:pPr fontAlgn="auto">
                        <a:lnSpc>
                          <a:spcPct val="150000"/>
                        </a:lnSpc>
                        <a:buNone/>
                      </a:pPr>
                      <a:r>
                        <a:rPr lang="en-US" altLang="zh-CN" sz="1100" b="1" noProof="0" dirty="0" smtClean="0">
                          <a:latin typeface="微软雅黑" panose="020B0503020204020204" pitchFamily="34" charset="-122"/>
                          <a:ea typeface="微软雅黑" panose="020B0503020204020204" pitchFamily="34" charset="-122"/>
                          <a:sym typeface="+mn-ea"/>
                        </a:rPr>
                        <a:t>(ACoS)</a:t>
                      </a:r>
                      <a:endParaRPr kumimoji="0" lang="en-US" altLang="zh-CN" sz="1100" b="1" kern="1200" cap="none" spc="0" normalizeH="0" baseline="0" noProof="0" dirty="0" smtClean="0">
                        <a:latin typeface="微软雅黑" panose="020B0503020204020204" pitchFamily="34" charset="-122"/>
                        <a:ea typeface="微软雅黑" panose="020B0503020204020204" pitchFamily="34" charset="-122"/>
                        <a:cs typeface="+mn-cs"/>
                        <a:sym typeface="+mn-ea"/>
                      </a:endParaRPr>
                    </a:p>
                    <a:p>
                      <a:pPr fontAlgn="auto">
                        <a:lnSpc>
                          <a:spcPct val="150000"/>
                        </a:lnSpc>
                        <a:buNone/>
                      </a:pPr>
                      <a:endParaRPr lang="zh-CN" altLang="en-US" sz="1100" b="1" noProof="0" dirty="0" smtClean="0">
                        <a:latin typeface="微软雅黑" panose="020B0503020204020204" pitchFamily="34" charset="-122"/>
                        <a:ea typeface="微软雅黑" panose="020B0503020204020204" pitchFamily="34" charset="-122"/>
                        <a:sym typeface="+mn-ea"/>
                      </a:endParaRPr>
                    </a:p>
                  </a:txBody>
                  <a:tcPr marT="60971" marB="60971"/>
                </a:tc>
                <a:tc>
                  <a:txBody>
                    <a:bodyPr/>
                    <a:lstStyle/>
                    <a:p>
                      <a:pPr marR="0" defTabSz="914400">
                        <a:buClrTx/>
                        <a:buSzTx/>
                        <a:buFont typeface="Arial" panose="020B0604020202020204" pitchFamily="34" charset="0"/>
                        <a:buNone/>
                        <a:defRPr/>
                      </a:pPr>
                      <a:r>
                        <a:rPr lang="zh-CN" altLang="en-US" sz="1100" b="1" noProof="0" dirty="0" smtClean="0">
                          <a:latin typeface="微软雅黑" panose="020B0503020204020204" pitchFamily="34" charset="-122"/>
                          <a:ea typeface="微软雅黑" panose="020B0503020204020204" pitchFamily="34" charset="-122"/>
                          <a:sym typeface="+mn-ea"/>
                        </a:rPr>
                        <a:t>广告投入产出比 ：</a:t>
                      </a:r>
                      <a:r>
                        <a:rPr lang="zh-CN" altLang="en-US" sz="1100" b="1" noProof="0" dirty="0">
                          <a:latin typeface="微软雅黑" panose="020B0503020204020204" pitchFamily="34" charset="-122"/>
                          <a:ea typeface="微软雅黑" panose="020B0503020204020204" pitchFamily="34" charset="-122"/>
                          <a:sym typeface="+mn-ea"/>
                        </a:rPr>
                        <a:t>广告花费</a:t>
                      </a:r>
                      <a:r>
                        <a:rPr lang="zh-CN" altLang="en-US" sz="1100" b="1" noProof="0" dirty="0" smtClean="0">
                          <a:latin typeface="微软雅黑" panose="020B0503020204020204" pitchFamily="34" charset="-122"/>
                          <a:ea typeface="微软雅黑" panose="020B0503020204020204" pitchFamily="34" charset="-122"/>
                          <a:sym typeface="+mn-ea"/>
                        </a:rPr>
                        <a:t>和广告带来的销售额的</a:t>
                      </a:r>
                      <a:r>
                        <a:rPr lang="zh-CN" altLang="en-US" sz="1100" b="1" noProof="0" dirty="0">
                          <a:latin typeface="微软雅黑" panose="020B0503020204020204" pitchFamily="34" charset="-122"/>
                          <a:ea typeface="微软雅黑" panose="020B0503020204020204" pitchFamily="34" charset="-122"/>
                          <a:sym typeface="+mn-ea"/>
                        </a:rPr>
                        <a:t>比值。</a:t>
                      </a:r>
                      <a:endParaRPr kumimoji="0" lang="zh-CN" altLang="en-US" sz="1100" b="1" kern="1200" cap="none" spc="0" normalizeH="0" baseline="0" noProof="0" dirty="0">
                        <a:latin typeface="微软雅黑" panose="020B0503020204020204" pitchFamily="34" charset="-122"/>
                        <a:ea typeface="微软雅黑" panose="020B0503020204020204" pitchFamily="34" charset="-122"/>
                        <a:cs typeface="+mn-cs"/>
                        <a:sym typeface="+mn-ea"/>
                      </a:endParaRPr>
                    </a:p>
                    <a:p>
                      <a:pPr marR="0" defTabSz="914400">
                        <a:buClrTx/>
                        <a:buSzTx/>
                        <a:buFont typeface="Arial" panose="020B0604020202020204" pitchFamily="34" charset="0"/>
                        <a:buNone/>
                        <a:defRPr/>
                      </a:pPr>
                      <a:r>
                        <a:rPr lang="zh-CN" altLang="en-US" sz="1100" b="1" noProof="0" dirty="0">
                          <a:solidFill>
                            <a:schemeClr val="tx1"/>
                          </a:solidFill>
                          <a:latin typeface="微软雅黑" panose="020B0503020204020204" pitchFamily="34" charset="-122"/>
                          <a:ea typeface="微软雅黑" panose="020B0503020204020204" pitchFamily="34" charset="-122"/>
                          <a:sym typeface="+mn-ea"/>
                        </a:rPr>
                        <a:t>ACoS=Spend（广告支出）/Sales</a:t>
                      </a:r>
                      <a:r>
                        <a:rPr lang="zh-CN" altLang="en-US" sz="1100" b="1" noProof="0" dirty="0" smtClean="0">
                          <a:solidFill>
                            <a:schemeClr val="tx1"/>
                          </a:solidFill>
                          <a:latin typeface="微软雅黑" panose="020B0503020204020204" pitchFamily="34" charset="-122"/>
                          <a:ea typeface="微软雅黑" panose="020B0503020204020204" pitchFamily="34" charset="-122"/>
                          <a:sym typeface="+mn-ea"/>
                        </a:rPr>
                        <a:t>（广告带来的总</a:t>
                      </a:r>
                      <a:r>
                        <a:rPr lang="zh-CN" altLang="en-US" sz="1100" b="1" noProof="0" dirty="0">
                          <a:solidFill>
                            <a:schemeClr val="tx1"/>
                          </a:solidFill>
                          <a:latin typeface="微软雅黑" panose="020B0503020204020204" pitchFamily="34" charset="-122"/>
                          <a:ea typeface="微软雅黑" panose="020B0503020204020204" pitchFamily="34" charset="-122"/>
                          <a:sym typeface="+mn-ea"/>
                        </a:rPr>
                        <a:t>销售额）</a:t>
                      </a:r>
                      <a:r>
                        <a:rPr lang="en-US" altLang="zh-CN" sz="1100" b="1" noProof="0" dirty="0">
                          <a:latin typeface="微软雅黑" panose="020B0503020204020204" pitchFamily="34" charset="-122"/>
                          <a:ea typeface="微软雅黑" panose="020B0503020204020204" pitchFamily="34" charset="-122"/>
                          <a:sym typeface="+mn-ea"/>
                        </a:rPr>
                        <a:t>*100%</a:t>
                      </a:r>
                      <a:r>
                        <a:rPr lang="zh-CN" altLang="en-US" sz="1100" b="1" noProof="0" dirty="0">
                          <a:latin typeface="微软雅黑" panose="020B0503020204020204" pitchFamily="34" charset="-122"/>
                          <a:ea typeface="微软雅黑" panose="020B0503020204020204" pitchFamily="34" charset="-122"/>
                          <a:sym typeface="+mn-ea"/>
                        </a:rPr>
                        <a:t>。</a:t>
                      </a:r>
                      <a:r>
                        <a:rPr lang="zh-CN" altLang="en-US" sz="1100" b="1" noProof="0" dirty="0" smtClean="0">
                          <a:latin typeface="微软雅黑" panose="020B0503020204020204" pitchFamily="34" charset="-122"/>
                          <a:ea typeface="微软雅黑" panose="020B0503020204020204" pitchFamily="34" charset="-122"/>
                          <a:sym typeface="+mn-ea"/>
                        </a:rPr>
                        <a:t>例如，总销售额为 </a:t>
                      </a:r>
                      <a:r>
                        <a:rPr lang="en-US" altLang="zh-CN" sz="1100" b="1" noProof="0" dirty="0" smtClean="0">
                          <a:latin typeface="微软雅黑" panose="020B0503020204020204" pitchFamily="34" charset="-122"/>
                          <a:ea typeface="微软雅黑" panose="020B0503020204020204" pitchFamily="34" charset="-122"/>
                          <a:sym typeface="+mn-ea"/>
                        </a:rPr>
                        <a:t>$20</a:t>
                      </a:r>
                      <a:r>
                        <a:rPr lang="zh-CN" altLang="en-US" sz="1100" b="1" noProof="0" dirty="0" smtClean="0">
                          <a:latin typeface="微软雅黑" panose="020B0503020204020204" pitchFamily="34" charset="-122"/>
                          <a:ea typeface="微软雅黑" panose="020B0503020204020204" pitchFamily="34" charset="-122"/>
                          <a:sym typeface="+mn-ea"/>
                        </a:rPr>
                        <a:t>，广告支出为 </a:t>
                      </a:r>
                      <a:r>
                        <a:rPr lang="en-US" altLang="zh-CN" sz="1100" b="1" noProof="0" dirty="0" smtClean="0">
                          <a:latin typeface="微软雅黑" panose="020B0503020204020204" pitchFamily="34" charset="-122"/>
                          <a:ea typeface="微软雅黑" panose="020B0503020204020204" pitchFamily="34" charset="-122"/>
                          <a:sym typeface="+mn-ea"/>
                        </a:rPr>
                        <a:t>$2</a:t>
                      </a:r>
                      <a:r>
                        <a:rPr lang="zh-CN" altLang="en-US" sz="1100" b="1" noProof="0" dirty="0" smtClean="0">
                          <a:latin typeface="微软雅黑" panose="020B0503020204020204" pitchFamily="34" charset="-122"/>
                          <a:ea typeface="微软雅黑" panose="020B0503020204020204" pitchFamily="34" charset="-122"/>
                          <a:sym typeface="+mn-ea"/>
                        </a:rPr>
                        <a:t>，那么</a:t>
                      </a:r>
                      <a:r>
                        <a:rPr lang="en-US" altLang="zh-CN" sz="1100" b="1" noProof="0" dirty="0" smtClean="0">
                          <a:latin typeface="微软雅黑" panose="020B0503020204020204" pitchFamily="34" charset="-122"/>
                          <a:ea typeface="微软雅黑" panose="020B0503020204020204" pitchFamily="34" charset="-122"/>
                          <a:sym typeface="+mn-ea"/>
                        </a:rPr>
                        <a:t>ACoS </a:t>
                      </a:r>
                      <a:r>
                        <a:rPr lang="zh-CN" altLang="en-US" sz="1100" b="1" noProof="0" dirty="0" smtClean="0">
                          <a:latin typeface="微软雅黑" panose="020B0503020204020204" pitchFamily="34" charset="-122"/>
                          <a:ea typeface="微软雅黑" panose="020B0503020204020204" pitchFamily="34" charset="-122"/>
                          <a:sym typeface="+mn-ea"/>
                        </a:rPr>
                        <a:t>为 </a:t>
                      </a:r>
                      <a:r>
                        <a:rPr lang="en-US" altLang="zh-CN" sz="1100" b="1" noProof="0" dirty="0" smtClean="0">
                          <a:latin typeface="微软雅黑" panose="020B0503020204020204" pitchFamily="34" charset="-122"/>
                          <a:ea typeface="微软雅黑" panose="020B0503020204020204" pitchFamily="34" charset="-122"/>
                          <a:sym typeface="+mn-ea"/>
                        </a:rPr>
                        <a:t>10%</a:t>
                      </a:r>
                      <a:r>
                        <a:rPr lang="zh-CN" altLang="en-US" sz="1100" b="1" noProof="0" dirty="0" smtClean="0">
                          <a:latin typeface="微软雅黑" panose="020B0503020204020204" pitchFamily="34" charset="-122"/>
                          <a:ea typeface="微软雅黑" panose="020B0503020204020204" pitchFamily="34" charset="-122"/>
                          <a:sym typeface="+mn-ea"/>
                        </a:rPr>
                        <a:t>。</a:t>
                      </a:r>
                      <a:r>
                        <a:rPr lang="en-US" altLang="zh-CN" sz="1100" b="1" noProof="0" dirty="0" smtClean="0">
                          <a:latin typeface="微软雅黑" panose="020B0503020204020204" pitchFamily="34" charset="-122"/>
                          <a:ea typeface="微软雅黑" panose="020B0503020204020204" pitchFamily="34" charset="-122"/>
                          <a:sym typeface="+mn-ea"/>
                        </a:rPr>
                        <a:t>ACoS </a:t>
                      </a:r>
                      <a:r>
                        <a:rPr lang="zh-CN" altLang="en-US" sz="1100" b="1" noProof="0" dirty="0" smtClean="0">
                          <a:latin typeface="微软雅黑" panose="020B0503020204020204" pitchFamily="34" charset="-122"/>
                          <a:ea typeface="微软雅黑" panose="020B0503020204020204" pitchFamily="34" charset="-122"/>
                          <a:sym typeface="+mn-ea"/>
                        </a:rPr>
                        <a:t>较低意味着广告支出占销售额的百分比较低。</a:t>
                      </a:r>
                      <a:endParaRPr lang="zh-CN" altLang="en-US" sz="1100" b="1" noProof="0" dirty="0">
                        <a:latin typeface="微软雅黑" panose="020B0503020204020204" pitchFamily="34" charset="-122"/>
                        <a:ea typeface="微软雅黑" panose="020B0503020204020204" pitchFamily="34" charset="-122"/>
                        <a:sym typeface="+mn-ea"/>
                      </a:endParaRPr>
                    </a:p>
                  </a:txBody>
                  <a:tcPr marT="60971" marB="60971"/>
                </a:tc>
              </a:tr>
              <a:tr h="637260">
                <a:tc>
                  <a:txBody>
                    <a:bodyPr/>
                    <a:lstStyle/>
                    <a:p>
                      <a:pPr fontAlgn="auto">
                        <a:lnSpc>
                          <a:spcPct val="150000"/>
                        </a:lnSpc>
                        <a:buNone/>
                      </a:pPr>
                      <a:r>
                        <a:rPr lang="en-US" altLang="zh-CN" sz="1100" b="0" noProof="0" dirty="0" smtClean="0">
                          <a:latin typeface="微软雅黑" panose="020B0503020204020204" pitchFamily="34" charset="-122"/>
                          <a:ea typeface="微软雅黑" panose="020B0503020204020204" pitchFamily="34" charset="-122"/>
                          <a:sym typeface="+mn-ea"/>
                        </a:rPr>
                        <a:t>(CPC /</a:t>
                      </a:r>
                      <a:r>
                        <a:rPr lang="zh-CN" altLang="en-US" sz="1100" b="0" noProof="0" dirty="0">
                          <a:latin typeface="微软雅黑" panose="020B0503020204020204" pitchFamily="34" charset="-122"/>
                          <a:ea typeface="微软雅黑" panose="020B0503020204020204" pitchFamily="34" charset="-122"/>
                          <a:sym typeface="+mn-ea"/>
                        </a:rPr>
                        <a:t>Cost-per-Click</a:t>
                      </a:r>
                      <a:r>
                        <a:rPr lang="en-US" altLang="zh-CN" sz="1100" b="0" noProof="0" dirty="0" smtClean="0">
                          <a:latin typeface="微软雅黑" panose="020B0503020204020204" pitchFamily="34" charset="-122"/>
                          <a:ea typeface="微软雅黑" panose="020B0503020204020204" pitchFamily="34" charset="-122"/>
                          <a:sym typeface="+mn-ea"/>
                        </a:rPr>
                        <a:t>)</a:t>
                      </a:r>
                      <a:endParaRPr lang="zh-CN" altLang="en-US" sz="1100" b="0" noProof="0" dirty="0">
                        <a:latin typeface="微软雅黑" panose="020B0503020204020204" pitchFamily="34" charset="-122"/>
                        <a:ea typeface="微软雅黑" panose="020B0503020204020204" pitchFamily="34" charset="-122"/>
                        <a:sym typeface="+mn-ea"/>
                      </a:endParaRPr>
                    </a:p>
                  </a:txBody>
                  <a:tcPr marT="60971" marB="60971"/>
                </a:tc>
                <a:tc>
                  <a:txBody>
                    <a:bodyPr/>
                    <a:lstStyle/>
                    <a:p>
                      <a:pPr fontAlgn="auto">
                        <a:lnSpc>
                          <a:spcPct val="150000"/>
                        </a:lnSpc>
                        <a:buNone/>
                      </a:pPr>
                      <a:r>
                        <a:rPr lang="zh-CN" altLang="en-US" sz="1100" dirty="0">
                          <a:latin typeface="微软雅黑" panose="020B0503020204020204" pitchFamily="34" charset="-122"/>
                          <a:ea typeface="微软雅黑" panose="020B0503020204020204" pitchFamily="34" charset="-122"/>
                        </a:rPr>
                        <a:t>广告平均每一次被点击之后，亚马逊收取的费用（平均费用）</a:t>
                      </a:r>
                    </a:p>
                  </a:txBody>
                  <a:tcPr marT="60971" marB="60971"/>
                </a:tc>
              </a:tr>
              <a:tr h="685055">
                <a:tc>
                  <a:txBody>
                    <a:bodyPr/>
                    <a:lstStyle/>
                    <a:p>
                      <a:pPr fontAlgn="auto">
                        <a:lnSpc>
                          <a:spcPct val="150000"/>
                        </a:lnSpc>
                        <a:buNone/>
                      </a:pPr>
                      <a:r>
                        <a:rPr lang="zh-CN" altLang="en-US" sz="1100" b="1" noProof="0" dirty="0">
                          <a:latin typeface="微软雅黑" panose="020B0503020204020204" pitchFamily="34" charset="-122"/>
                          <a:ea typeface="微软雅黑" panose="020B0503020204020204" pitchFamily="34" charset="-122"/>
                          <a:sym typeface="+mn-ea"/>
                        </a:rPr>
                        <a:t>(Conversion Rate)</a:t>
                      </a:r>
                    </a:p>
                  </a:txBody>
                  <a:tcPr marT="60971" marB="60971"/>
                </a:tc>
                <a:tc>
                  <a:txBody>
                    <a:bodyPr/>
                    <a:lstStyle/>
                    <a:p>
                      <a:pPr fontAlgn="auto">
                        <a:lnSpc>
                          <a:spcPct val="150000"/>
                        </a:lnSpc>
                        <a:buNone/>
                      </a:pPr>
                      <a:r>
                        <a:rPr lang="zh-CN" altLang="en-US" sz="1100" b="1" noProof="0" dirty="0">
                          <a:latin typeface="微软雅黑" panose="020B0503020204020204" pitchFamily="34" charset="-122"/>
                          <a:ea typeface="微软雅黑" panose="020B0503020204020204" pitchFamily="34" charset="-122"/>
                          <a:sym typeface="+mn-ea"/>
                        </a:rPr>
                        <a:t>买</a:t>
                      </a:r>
                      <a:r>
                        <a:rPr lang="zh-CN" altLang="en-US" sz="1100" b="1" noProof="0" dirty="0" smtClean="0">
                          <a:latin typeface="微软雅黑" panose="020B0503020204020204" pitchFamily="34" charset="-122"/>
                          <a:ea typeface="微软雅黑" panose="020B0503020204020204" pitchFamily="34" charset="-122"/>
                          <a:sym typeface="+mn-ea"/>
                        </a:rPr>
                        <a:t>家通过点</a:t>
                      </a:r>
                      <a:r>
                        <a:rPr lang="zh-CN" altLang="en-US" sz="1100" b="1" noProof="0" dirty="0">
                          <a:latin typeface="微软雅黑" panose="020B0503020204020204" pitchFamily="34" charset="-122"/>
                          <a:ea typeface="微软雅黑" panose="020B0503020204020204" pitchFamily="34" charset="-122"/>
                          <a:sym typeface="+mn-ea"/>
                        </a:rPr>
                        <a:t>击广告以后产</a:t>
                      </a:r>
                      <a:r>
                        <a:rPr lang="zh-CN" altLang="en-US" sz="1100" b="1" noProof="0" dirty="0" smtClean="0">
                          <a:latin typeface="微软雅黑" panose="020B0503020204020204" pitchFamily="34" charset="-122"/>
                          <a:ea typeface="微软雅黑" panose="020B0503020204020204" pitchFamily="34" charset="-122"/>
                          <a:sym typeface="+mn-ea"/>
                        </a:rPr>
                        <a:t>生的订</a:t>
                      </a:r>
                      <a:r>
                        <a:rPr lang="zh-CN" altLang="en-US" sz="1100" b="1" noProof="0" dirty="0">
                          <a:latin typeface="微软雅黑" panose="020B0503020204020204" pitchFamily="34" charset="-122"/>
                          <a:ea typeface="微软雅黑" panose="020B0503020204020204" pitchFamily="34" charset="-122"/>
                          <a:sym typeface="+mn-ea"/>
                        </a:rPr>
                        <a:t>单数</a:t>
                      </a:r>
                      <a:r>
                        <a:rPr lang="zh-CN" altLang="en-US" sz="1100" b="1" noProof="0" dirty="0" smtClean="0">
                          <a:latin typeface="微软雅黑" panose="020B0503020204020204" pitchFamily="34" charset="-122"/>
                          <a:ea typeface="微软雅黑" panose="020B0503020204020204" pitchFamily="34" charset="-122"/>
                          <a:sym typeface="+mn-ea"/>
                        </a:rPr>
                        <a:t>量与点击该广告的次数的百分比。CR=Orders </a:t>
                      </a:r>
                      <a:r>
                        <a:rPr lang="zh-CN" altLang="en-US" sz="1100" b="1" noProof="0" dirty="0">
                          <a:latin typeface="微软雅黑" panose="020B0503020204020204" pitchFamily="34" charset="-122"/>
                          <a:ea typeface="微软雅黑" panose="020B0503020204020204" pitchFamily="34" charset="-122"/>
                          <a:sym typeface="+mn-ea"/>
                        </a:rPr>
                        <a:t>Number/Clicks</a:t>
                      </a:r>
                      <a:r>
                        <a:rPr lang="en-US" altLang="zh-CN" sz="1100" b="1" noProof="0" dirty="0">
                          <a:latin typeface="微软雅黑" panose="020B0503020204020204" pitchFamily="34" charset="-122"/>
                          <a:ea typeface="微软雅黑" panose="020B0503020204020204" pitchFamily="34" charset="-122"/>
                          <a:sym typeface="+mn-ea"/>
                        </a:rPr>
                        <a:t>*100%</a:t>
                      </a:r>
                    </a:p>
                  </a:txBody>
                  <a:tcPr marT="60971" marB="60971"/>
                </a:tc>
              </a:tr>
            </a:tbl>
          </a:graphicData>
        </a:graphic>
      </p:graphicFrame>
      <p:sp>
        <p:nvSpPr>
          <p:cNvPr id="156708" name="矩形 3"/>
          <p:cNvSpPr>
            <a:spLocks noChangeArrowheads="1"/>
          </p:cNvSpPr>
          <p:nvPr/>
        </p:nvSpPr>
        <p:spPr bwMode="auto">
          <a:xfrm>
            <a:off x="5861050" y="1028701"/>
            <a:ext cx="2597150" cy="3231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000">
                <a:latin typeface="微软雅黑" pitchFamily="34" charset="-122"/>
                <a:ea typeface="微软雅黑" pitchFamily="34" charset="-122"/>
              </a:rPr>
              <a:t/>
            </a:r>
            <a:br>
              <a:rPr lang="zh-CN" altLang="en-US" sz="1000">
                <a:latin typeface="微软雅黑" pitchFamily="34" charset="-122"/>
                <a:ea typeface="微软雅黑" pitchFamily="34" charset="-122"/>
              </a:rPr>
            </a:br>
            <a:r>
              <a:rPr lang="zh-CN" altLang="en-US" sz="1000">
                <a:latin typeface="微软雅黑" pitchFamily="34" charset="-122"/>
                <a:ea typeface="微软雅黑" pitchFamily="34" charset="-122"/>
              </a:rPr>
              <a:t/>
            </a:r>
            <a:br>
              <a:rPr lang="zh-CN" altLang="en-US" sz="1000">
                <a:latin typeface="微软雅黑" pitchFamily="34" charset="-122"/>
                <a:ea typeface="微软雅黑" pitchFamily="34" charset="-122"/>
              </a:rPr>
            </a:br>
            <a:r>
              <a:rPr lang="zh-CN" altLang="zh-CN" sz="1000">
                <a:latin typeface="微软雅黑" pitchFamily="34" charset="-122"/>
                <a:ea typeface="微软雅黑" pitchFamily="34" charset="-122"/>
              </a:rPr>
              <a:t>广告成效</a:t>
            </a:r>
          </a:p>
          <a:p>
            <a:pPr>
              <a:lnSpc>
                <a:spcPct val="150000"/>
              </a:lnSpc>
            </a:pPr>
            <a:endParaRPr lang="en-US" altLang="zh-CN" sz="1000" b="1">
              <a:latin typeface="微软雅黑" pitchFamily="34" charset="-122"/>
              <a:ea typeface="微软雅黑" pitchFamily="34" charset="-122"/>
            </a:endParaRPr>
          </a:p>
          <a:p>
            <a:pPr>
              <a:lnSpc>
                <a:spcPct val="150000"/>
              </a:lnSpc>
            </a:pPr>
            <a:r>
              <a:rPr lang="en-US" altLang="zh-CN" sz="800">
                <a:latin typeface="微软雅黑" pitchFamily="34" charset="-122"/>
                <a:ea typeface="微软雅黑" pitchFamily="34" charset="-122"/>
              </a:rPr>
              <a:t>1. impression </a:t>
            </a:r>
          </a:p>
          <a:p>
            <a:pPr>
              <a:lnSpc>
                <a:spcPct val="150000"/>
              </a:lnSpc>
            </a:pPr>
            <a:endParaRPr lang="zh-CN" altLang="en-US" sz="800">
              <a:latin typeface="微软雅黑" pitchFamily="34" charset="-122"/>
              <a:ea typeface="微软雅黑" pitchFamily="34" charset="-122"/>
            </a:endParaRPr>
          </a:p>
          <a:p>
            <a:pPr>
              <a:lnSpc>
                <a:spcPct val="150000"/>
              </a:lnSpc>
            </a:pPr>
            <a:r>
              <a:rPr lang="en-US" altLang="zh-CN" sz="800">
                <a:latin typeface="微软雅黑" pitchFamily="34" charset="-122"/>
                <a:ea typeface="微软雅黑" pitchFamily="34" charset="-122"/>
              </a:rPr>
              <a:t>2. CTR</a:t>
            </a:r>
          </a:p>
          <a:p>
            <a:pPr>
              <a:lnSpc>
                <a:spcPct val="150000"/>
              </a:lnSpc>
            </a:pPr>
            <a:endParaRPr lang="en-US" altLang="zh-CN" sz="800">
              <a:latin typeface="微软雅黑" pitchFamily="34" charset="-122"/>
              <a:ea typeface="微软雅黑" pitchFamily="34" charset="-122"/>
            </a:endParaRPr>
          </a:p>
          <a:p>
            <a:pPr>
              <a:lnSpc>
                <a:spcPct val="150000"/>
              </a:lnSpc>
            </a:pPr>
            <a:r>
              <a:rPr lang="en-US" altLang="zh-CN" sz="800">
                <a:latin typeface="微软雅黑" pitchFamily="34" charset="-122"/>
                <a:ea typeface="微软雅黑" pitchFamily="34" charset="-122"/>
              </a:rPr>
              <a:t>3. CR</a:t>
            </a:r>
          </a:p>
          <a:p>
            <a:pPr>
              <a:lnSpc>
                <a:spcPct val="150000"/>
              </a:lnSpc>
            </a:pPr>
            <a:endParaRPr lang="en-US" altLang="zh-CN" sz="800">
              <a:latin typeface="微软雅黑" pitchFamily="34" charset="-122"/>
              <a:ea typeface="微软雅黑" pitchFamily="34" charset="-122"/>
            </a:endParaRPr>
          </a:p>
          <a:p>
            <a:pPr>
              <a:lnSpc>
                <a:spcPct val="150000"/>
              </a:lnSpc>
            </a:pPr>
            <a:r>
              <a:rPr lang="en-US" altLang="zh-CN" sz="800">
                <a:latin typeface="微软雅黑" pitchFamily="34" charset="-122"/>
                <a:ea typeface="微软雅黑" pitchFamily="34" charset="-122"/>
              </a:rPr>
              <a:t>4. Acos </a:t>
            </a:r>
          </a:p>
          <a:p>
            <a:pPr>
              <a:lnSpc>
                <a:spcPct val="150000"/>
              </a:lnSpc>
            </a:pPr>
            <a:endParaRPr lang="zh-CN" altLang="en-US" sz="800">
              <a:latin typeface="微软雅黑" pitchFamily="34" charset="-122"/>
              <a:ea typeface="微软雅黑" pitchFamily="34" charset="-122"/>
            </a:endParaRPr>
          </a:p>
          <a:p>
            <a:pPr>
              <a:lnSpc>
                <a:spcPct val="150000"/>
              </a:lnSpc>
            </a:pPr>
            <a:r>
              <a:rPr lang="zh-CN" altLang="en-US" sz="800">
                <a:latin typeface="微软雅黑" pitchFamily="34" charset="-122"/>
                <a:ea typeface="微软雅黑" pitchFamily="34" charset="-122"/>
              </a:rPr>
              <a:t>转化率是自然搜索排名与广告搜索排名的第一决定因素。</a:t>
            </a:r>
            <a:endParaRPr lang="en-US" altLang="zh-CN" sz="800">
              <a:latin typeface="微软雅黑" pitchFamily="34" charset="-122"/>
              <a:ea typeface="微软雅黑" pitchFamily="34" charset="-122"/>
            </a:endParaRPr>
          </a:p>
          <a:p>
            <a:pPr>
              <a:lnSpc>
                <a:spcPct val="150000"/>
              </a:lnSpc>
            </a:pPr>
            <a:endParaRPr lang="zh-CN" altLang="en-US" sz="800">
              <a:latin typeface="微软雅黑" pitchFamily="34" charset="-122"/>
              <a:ea typeface="微软雅黑" pitchFamily="34" charset="-122"/>
            </a:endParaRPr>
          </a:p>
          <a:p>
            <a:pPr>
              <a:lnSpc>
                <a:spcPct val="150000"/>
              </a:lnSpc>
            </a:pPr>
            <a:r>
              <a:rPr lang="en-US" altLang="zh-CN" sz="800">
                <a:latin typeface="微软雅黑" pitchFamily="34" charset="-122"/>
                <a:ea typeface="微软雅黑" pitchFamily="34" charset="-122"/>
              </a:rPr>
              <a:t>----- </a:t>
            </a:r>
            <a:r>
              <a:rPr lang="zh-CN" altLang="en-US" sz="800">
                <a:latin typeface="微软雅黑" pitchFamily="34" charset="-122"/>
                <a:ea typeface="微软雅黑" pitchFamily="34" charset="-122"/>
              </a:rPr>
              <a:t>不断筛选表现好的关键词，不断优化</a:t>
            </a:r>
            <a:r>
              <a:rPr lang="en-US" altLang="zh-CN" sz="800">
                <a:latin typeface="微软雅黑" pitchFamily="34" charset="-122"/>
                <a:ea typeface="微软雅黑" pitchFamily="34" charset="-122"/>
                <a:hlinkClick r:id="rId2"/>
              </a:rPr>
              <a:t>listing</a:t>
            </a:r>
            <a:endParaRPr lang="zh-CN" altLang="en-US" sz="800">
              <a:latin typeface="微软雅黑" pitchFamily="34" charset="-122"/>
              <a:ea typeface="微软雅黑" pitchFamily="34" charset="-122"/>
            </a:endParaRPr>
          </a:p>
        </p:txBody>
      </p:sp>
    </p:spTree>
    <p:extLst>
      <p:ext uri="{BB962C8B-B14F-4D97-AF65-F5344CB8AC3E}">
        <p14:creationId xmlns:p14="http://schemas.microsoft.com/office/powerpoint/2010/main" val="184148186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79512" y="16935"/>
            <a:ext cx="8712968" cy="11726287"/>
          </a:xfrm>
          <a:prstGeom prst="rect">
            <a:avLst/>
          </a:prstGeom>
        </p:spPr>
        <p:txBody>
          <a:bodyPr wrap="square">
            <a:spAutoFit/>
          </a:bodyPr>
          <a:lstStyle/>
          <a:p>
            <a:pPr>
              <a:lnSpc>
                <a:spcPct val="150000"/>
              </a:lnSpc>
              <a:defRPr/>
            </a:pPr>
            <a:r>
              <a:rPr lang="zh-CN" altLang="en-US" sz="2400" dirty="0" smtClean="0">
                <a:latin typeface="微软雅黑" panose="020B0503020204020204" pitchFamily="34" charset="-122"/>
                <a:ea typeface="微软雅黑" panose="020B0503020204020204" pitchFamily="34" charset="-122"/>
                <a:cs typeface="微软雅黑" panose="020B0503020204020204" pitchFamily="34" charset="-122"/>
              </a:rPr>
              <a:t>站</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内广告排名的影响因素</a:t>
            </a:r>
          </a:p>
          <a:p>
            <a:pPr>
              <a:lnSpc>
                <a:spcPct val="150000"/>
              </a:lnSpc>
              <a:defRPr/>
            </a:pPr>
            <a:r>
              <a:rPr lang="en-US" altLang="zh-CN" sz="2400" dirty="0" smtClean="0">
                <a:latin typeface="+mn-ea"/>
              </a:rPr>
              <a:t>1</a:t>
            </a:r>
            <a:r>
              <a:rPr lang="zh-CN" altLang="en-US" sz="2400" dirty="0">
                <a:latin typeface="+mn-ea"/>
              </a:rPr>
              <a:t>、</a:t>
            </a:r>
            <a:r>
              <a:rPr lang="en-US" altLang="zh-CN" sz="2400" dirty="0">
                <a:latin typeface="+mn-ea"/>
              </a:rPr>
              <a:t>bid</a:t>
            </a:r>
            <a:r>
              <a:rPr lang="zh-CN" altLang="en-US" sz="2400" dirty="0">
                <a:latin typeface="+mn-ea"/>
              </a:rPr>
              <a:t>值：在一定范围内，</a:t>
            </a:r>
            <a:r>
              <a:rPr lang="en-US" altLang="zh-CN" sz="2400" dirty="0">
                <a:latin typeface="+mn-ea"/>
              </a:rPr>
              <a:t>bid</a:t>
            </a:r>
            <a:r>
              <a:rPr lang="zh-CN" altLang="en-US" sz="2400" dirty="0">
                <a:latin typeface="+mn-ea"/>
              </a:rPr>
              <a:t>值越高，广告排在前面的可能性会越大。</a:t>
            </a:r>
          </a:p>
          <a:p>
            <a:pPr>
              <a:lnSpc>
                <a:spcPct val="150000"/>
              </a:lnSpc>
              <a:defRPr/>
            </a:pPr>
            <a:r>
              <a:rPr lang="en-US" altLang="zh-CN" sz="2400" dirty="0">
                <a:latin typeface="+mj-ea"/>
                <a:ea typeface="+mj-ea"/>
              </a:rPr>
              <a:t> ※ bid</a:t>
            </a:r>
            <a:r>
              <a:rPr lang="zh-CN" altLang="en-US" sz="2400" dirty="0">
                <a:latin typeface="+mj-ea"/>
                <a:ea typeface="+mj-ea"/>
              </a:rPr>
              <a:t>值只是次要因素。</a:t>
            </a:r>
          </a:p>
          <a:p>
            <a:pPr>
              <a:lnSpc>
                <a:spcPct val="150000"/>
              </a:lnSpc>
              <a:defRPr/>
            </a:pPr>
            <a:r>
              <a:rPr lang="zh-CN" altLang="en-US" sz="2400" dirty="0">
                <a:latin typeface="+mn-ea"/>
              </a:rPr>
              <a:t>平台 将对消费者最有利的产品优先展示出来。花钱购买的流量，永远排在次位。</a:t>
            </a:r>
          </a:p>
          <a:p>
            <a:pPr>
              <a:lnSpc>
                <a:spcPct val="150000"/>
              </a:lnSpc>
              <a:defRPr/>
            </a:pPr>
            <a:r>
              <a:rPr lang="zh-CN" altLang="en-US" sz="2400" dirty="0">
                <a:latin typeface="+mn-ea"/>
                <a:sym typeface="+mn-ea"/>
              </a:rPr>
              <a:t>不是出价越高越有竞争力。</a:t>
            </a:r>
            <a:endParaRPr lang="zh-CN" altLang="en-US" sz="2400" dirty="0">
              <a:latin typeface="+mn-ea"/>
            </a:endParaRPr>
          </a:p>
          <a:p>
            <a:pPr>
              <a:lnSpc>
                <a:spcPct val="150000"/>
              </a:lnSpc>
              <a:defRPr/>
            </a:pPr>
            <a:r>
              <a:rPr lang="zh-CN" altLang="en-US" sz="2400" dirty="0">
                <a:latin typeface="+mn-ea"/>
              </a:rPr>
              <a:t>后台广告促销管理中可以查看到每个关键词的预测竞价与每次点击费用，你的出价比每次点击费用高</a:t>
            </a:r>
            <a:r>
              <a:rPr lang="en-US" altLang="zh-CN" sz="2400" dirty="0">
                <a:latin typeface="+mn-ea"/>
              </a:rPr>
              <a:t>0.2-0.5</a:t>
            </a:r>
            <a:r>
              <a:rPr lang="zh-CN" altLang="en-US" sz="2400" dirty="0">
                <a:latin typeface="+mn-ea"/>
              </a:rPr>
              <a:t>美金，就已经有优势了，但你高出</a:t>
            </a:r>
            <a:r>
              <a:rPr lang="en-US" altLang="zh-CN" sz="2400" dirty="0">
                <a:latin typeface="+mn-ea"/>
              </a:rPr>
              <a:t>1</a:t>
            </a:r>
            <a:r>
              <a:rPr lang="zh-CN" altLang="en-US" sz="2400" dirty="0">
                <a:latin typeface="+mn-ea"/>
              </a:rPr>
              <a:t>美金以上，就没什么意义。</a:t>
            </a:r>
          </a:p>
          <a:p>
            <a:pPr>
              <a:lnSpc>
                <a:spcPct val="150000"/>
              </a:lnSpc>
              <a:defRPr/>
            </a:pPr>
            <a:r>
              <a:rPr lang="en-US" altLang="zh-CN" sz="2400" dirty="0" smtClean="0">
                <a:latin typeface="+mn-ea"/>
              </a:rPr>
              <a:t>2</a:t>
            </a:r>
            <a:r>
              <a:rPr lang="zh-CN" altLang="en-US" sz="2400" dirty="0">
                <a:latin typeface="+mn-ea"/>
              </a:rPr>
              <a:t>、表现</a:t>
            </a:r>
            <a:r>
              <a:rPr lang="en-US" altLang="zh-CN" sz="2400" dirty="0">
                <a:latin typeface="+mn-ea"/>
              </a:rPr>
              <a:t>(performance)</a:t>
            </a:r>
            <a:r>
              <a:rPr lang="zh-CN" altLang="en-US" sz="2400" dirty="0">
                <a:latin typeface="+mn-ea"/>
              </a:rPr>
              <a:t>。产品自身的表现。</a:t>
            </a:r>
            <a:endParaRPr lang="en-US" altLang="zh-CN" sz="2400" dirty="0">
              <a:latin typeface="+mn-ea"/>
            </a:endParaRPr>
          </a:p>
          <a:p>
            <a:pPr>
              <a:lnSpc>
                <a:spcPct val="150000"/>
              </a:lnSpc>
              <a:defRPr/>
            </a:pPr>
            <a:r>
              <a:rPr lang="zh-CN" altLang="en-US" sz="2400" dirty="0">
                <a:latin typeface="+mn-ea"/>
              </a:rPr>
              <a:t>它的权重远远大于竞价。</a:t>
            </a:r>
            <a:endParaRPr lang="en-US" altLang="zh-CN" sz="2400" dirty="0">
              <a:latin typeface="+mn-ea"/>
            </a:endParaRPr>
          </a:p>
          <a:p>
            <a:pPr>
              <a:lnSpc>
                <a:spcPct val="150000"/>
              </a:lnSpc>
              <a:defRPr/>
            </a:pPr>
            <a:r>
              <a:rPr lang="en-US" altLang="zh-CN" sz="2400" dirty="0">
                <a:latin typeface="+mn-ea"/>
              </a:rPr>
              <a:t>-- CTR</a:t>
            </a:r>
            <a:r>
              <a:rPr lang="zh-CN" altLang="en-US" sz="2400" dirty="0">
                <a:latin typeface="+mn-ea"/>
              </a:rPr>
              <a:t> </a:t>
            </a:r>
            <a:endParaRPr lang="en-US" altLang="zh-CN" sz="2400" dirty="0">
              <a:latin typeface="+mn-ea"/>
            </a:endParaRPr>
          </a:p>
          <a:p>
            <a:pPr>
              <a:lnSpc>
                <a:spcPct val="150000"/>
              </a:lnSpc>
              <a:defRPr/>
            </a:pPr>
            <a:r>
              <a:rPr lang="en-US" altLang="zh-CN" sz="2400" dirty="0">
                <a:latin typeface="+mn-ea"/>
              </a:rPr>
              <a:t>-- CR</a:t>
            </a:r>
          </a:p>
          <a:p>
            <a:pPr>
              <a:lnSpc>
                <a:spcPct val="150000"/>
              </a:lnSpc>
              <a:defRPr/>
            </a:pPr>
            <a:r>
              <a:rPr lang="en-US" altLang="zh-CN" sz="2400" dirty="0">
                <a:latin typeface="+mn-ea"/>
              </a:rPr>
              <a:t>-- ACOS </a:t>
            </a:r>
            <a:endParaRPr lang="zh-CN" altLang="en-US" sz="2400" dirty="0">
              <a:latin typeface="+mn-ea"/>
            </a:endParaRPr>
          </a:p>
          <a:p>
            <a:pPr>
              <a:lnSpc>
                <a:spcPct val="150000"/>
              </a:lnSpc>
              <a:defRPr/>
            </a:pPr>
            <a:r>
              <a:rPr lang="zh-CN" altLang="en-US" sz="2400" dirty="0">
                <a:latin typeface="+mn-ea"/>
              </a:rPr>
              <a:t>转化率永远是自然搜索排名与广告搜索排名的第一决定因素。</a:t>
            </a:r>
            <a:endParaRPr lang="en-US" altLang="zh-CN" sz="2400" dirty="0">
              <a:latin typeface="+mn-ea"/>
            </a:endParaRPr>
          </a:p>
          <a:p>
            <a:pPr>
              <a:lnSpc>
                <a:spcPct val="150000"/>
              </a:lnSpc>
              <a:defRPr/>
            </a:pPr>
            <a:r>
              <a:rPr lang="zh-CN" altLang="en-US" sz="2400" dirty="0">
                <a:latin typeface="+mn-ea"/>
              </a:rPr>
              <a:t>这两个指标表现的越好，你产品的竞争力也就越强，对买家越有吸引力。</a:t>
            </a:r>
            <a:endParaRPr lang="en-US" altLang="zh-CN" sz="2400" dirty="0">
              <a:latin typeface="+mn-ea"/>
            </a:endParaRPr>
          </a:p>
          <a:p>
            <a:pPr>
              <a:lnSpc>
                <a:spcPct val="150000"/>
              </a:lnSpc>
              <a:defRPr/>
            </a:pPr>
            <a:r>
              <a:rPr lang="zh-CN" altLang="en-US" sz="2400" dirty="0" smtClean="0">
                <a:latin typeface="+mn-ea"/>
              </a:rPr>
              <a:t>不断</a:t>
            </a:r>
            <a:r>
              <a:rPr lang="zh-CN" altLang="en-US" sz="2400" dirty="0">
                <a:latin typeface="+mn-ea"/>
              </a:rPr>
              <a:t>筛选表现好的关键词，不断优化</a:t>
            </a:r>
            <a:r>
              <a:rPr lang="en-US" altLang="zh-CN" sz="2400" dirty="0">
                <a:latin typeface="+mn-ea"/>
                <a:hlinkClick r:id="rId2"/>
              </a:rPr>
              <a:t>listing</a:t>
            </a:r>
            <a:r>
              <a:rPr lang="zh-CN" altLang="en-US" sz="2400" dirty="0">
                <a:latin typeface="+mn-ea"/>
              </a:rPr>
              <a:t>，就能不断地提升转化率，广告的表现也就越来越好了。只有好的表现才会随着时间不断地积累权重。</a:t>
            </a:r>
          </a:p>
        </p:txBody>
      </p:sp>
    </p:spTree>
    <p:extLst>
      <p:ext uri="{BB962C8B-B14F-4D97-AF65-F5344CB8AC3E}">
        <p14:creationId xmlns:p14="http://schemas.microsoft.com/office/powerpoint/2010/main" val="98983452"/>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67544" y="0"/>
            <a:ext cx="7848600" cy="18841696"/>
          </a:xfrm>
          <a:prstGeom prst="rect">
            <a:avLst/>
          </a:prstGeom>
        </p:spPr>
        <p:txBody>
          <a:bodyPr>
            <a:spAutoFit/>
          </a:bodyPr>
          <a:lstStyle/>
          <a:p>
            <a:pPr>
              <a:defRPr/>
            </a:pPr>
            <a:r>
              <a:rPr lang="zh-CN" altLang="en-US" sz="2400" dirty="0">
                <a:latin typeface="+mn-ea"/>
              </a:rPr>
              <a:t/>
            </a:r>
            <a:br>
              <a:rPr lang="zh-CN" altLang="en-US" sz="2400" dirty="0">
                <a:latin typeface="+mn-ea"/>
              </a:rPr>
            </a:br>
            <a:r>
              <a:rPr lang="zh-CN" altLang="en-US" sz="2400" dirty="0">
                <a:latin typeface="+mn-ea"/>
              </a:rPr>
              <a:t>广告常见问题</a:t>
            </a:r>
          </a:p>
          <a:p>
            <a:pPr>
              <a:defRPr/>
            </a:pPr>
            <a:endParaRPr lang="zh-CN" altLang="en-US" sz="2400" b="1" dirty="0"/>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常见问题一：我设置的</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bid </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出价明明是最高的，为什么展示不靠前</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4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误区：觉得出价</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(Bid)</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越高，展示就越靠前，而忽视了表现</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(performance)</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a:t>
            </a: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其实广告展位和搜索展位类似，都有自己的排名体系，搜索位的排名是由销量、转化率等因素决定</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;CPC</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广告位的排名规则，是由表现</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(performance)</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以及出价</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(bid)</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决定的，然后每天每小时不断地轮换那几个有限的展位。但是，</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performance</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的权重往往要大于</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bid</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，因为作为亚马逊来说，一切都是为了给平台带来更多的转化，更多的销售额。因为他不可能为了赚你几个点击的钱，而不顾你的质量与否就把你排在首页，谁的转化率高，谁能带来多的销售，谁就有优先权。</a:t>
            </a:r>
          </a:p>
          <a:p>
            <a:pPr>
              <a:lnSpc>
                <a:spcPct val="150000"/>
              </a:lnSpc>
              <a:defRPr/>
            </a:pPr>
            <a:endParaRPr lang="zh-CN" altLang="en-US" sz="24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常见问题二：我做了</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PPC</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没什么效果，单个销售量没怎么提升。</a:t>
            </a: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误区：觉得做了</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PPC</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就能提高转化率，大量出单。</a:t>
            </a:r>
          </a:p>
          <a:p>
            <a:pPr>
              <a:lnSpc>
                <a:spcPct val="150000"/>
              </a:lnSpc>
              <a:defRPr/>
            </a:pP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PPC</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仅是一种辅助，它只是增加产品的曝光量，引进流量，并不能改变产品本身的竞争力，也就是转化率。销量的主要决定因素：产品、转换率、流量。流量有了，关键看产品的转化率。转化率不行，指望引流来拯救你惨淡的单量是不现实的。一切的提升取决于产品本身的竞价力，一切营销推广手段只是一个辅助。</a:t>
            </a:r>
          </a:p>
          <a:p>
            <a:pPr>
              <a:lnSpc>
                <a:spcPct val="150000"/>
              </a:lnSpc>
              <a:defRPr/>
            </a:pPr>
            <a:endParaRPr lang="zh-CN" altLang="en-US" sz="2400" dirty="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常见问题三：直接设置</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automatic </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自动付费广告后，就放任不管。</a:t>
            </a: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误区：认为做</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PPC</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广告，设置个自动付费点击</a:t>
            </a:r>
            <a:r>
              <a:rPr lang="en-US" altLang="zh-CN" sz="2400" dirty="0">
                <a:latin typeface="微软雅黑" panose="020B0503020204020204" pitchFamily="34" charset="-122"/>
                <a:ea typeface="微软雅黑" panose="020B0503020204020204" pitchFamily="34" charset="-122"/>
                <a:cs typeface="微软雅黑" panose="020B0503020204020204" pitchFamily="34" charset="-122"/>
              </a:rPr>
              <a:t>automatic</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就可以了。之后也基本不看报表，放任自流。偶尔看看数据，即使有销量，也不知道是怎么进来的。</a:t>
            </a:r>
          </a:p>
          <a:p>
            <a:pPr>
              <a:lnSpc>
                <a:spcPct val="150000"/>
              </a:lnSpc>
              <a:defRPr/>
            </a:pP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这是一种极不负责的做法。付费报告也需要下载付费广告报表、分析数据、不断调整和优化关键词、优化产品。</a:t>
            </a:r>
            <a:endParaRPr lang="zh-CN" altLang="en-US" sz="2400" dirty="0"/>
          </a:p>
          <a:p>
            <a:pPr>
              <a:lnSpc>
                <a:spcPct val="150000"/>
              </a:lnSpc>
              <a:defRPr/>
            </a:pPr>
            <a:endParaRPr lang="zh-CN" altLang="en-US" sz="2400" dirty="0">
              <a:solidFill>
                <a:srgbClr val="C00000"/>
              </a:solidFill>
              <a:latin typeface="+mn-ea"/>
            </a:endParaRPr>
          </a:p>
        </p:txBody>
      </p:sp>
    </p:spTree>
    <p:extLst>
      <p:ext uri="{BB962C8B-B14F-4D97-AF65-F5344CB8AC3E}">
        <p14:creationId xmlns:p14="http://schemas.microsoft.com/office/powerpoint/2010/main" val="3322241831"/>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文本框 1"/>
          <p:cNvSpPr txBox="1">
            <a:spLocks noChangeArrowheads="1"/>
          </p:cNvSpPr>
          <p:nvPr/>
        </p:nvSpPr>
        <p:spPr bwMode="auto">
          <a:xfrm>
            <a:off x="251520" y="116632"/>
            <a:ext cx="1789113" cy="5768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ct val="150000"/>
              </a:lnSpc>
            </a:pPr>
            <a:endParaRPr lang="en-US" altLang="zh-CN" dirty="0">
              <a:latin typeface="微软雅黑" pitchFamily="34" charset="-122"/>
              <a:ea typeface="微软雅黑" pitchFamily="34" charset="-122"/>
            </a:endParaRPr>
          </a:p>
          <a:p>
            <a:pPr eaLnBrk="1" hangingPunct="1">
              <a:lnSpc>
                <a:spcPct val="150000"/>
              </a:lnSpc>
            </a:pPr>
            <a:endParaRPr lang="zh-CN" altLang="en-US"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亚马逊前台 广告位位置 </a:t>
            </a:r>
          </a:p>
          <a:p>
            <a:pPr eaLnBrk="1" hangingPunct="1">
              <a:lnSpc>
                <a:spcPct val="150000"/>
              </a:lnSpc>
            </a:pPr>
            <a:endParaRPr lang="zh-CN" altLang="en-US"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 </a:t>
            </a:r>
          </a:p>
          <a:p>
            <a:pPr eaLnBrk="1" hangingPunct="1">
              <a:lnSpc>
                <a:spcPct val="150000"/>
              </a:lnSpc>
            </a:pPr>
            <a:r>
              <a:rPr lang="zh-CN" altLang="en-US" dirty="0">
                <a:latin typeface="微软雅黑" pitchFamily="34" charset="-122"/>
                <a:ea typeface="微软雅黑" pitchFamily="34" charset="-122"/>
              </a:rPr>
              <a:t>✦搜索页面：搜索结果页面。</a:t>
            </a:r>
          </a:p>
          <a:p>
            <a:pPr eaLnBrk="1" hangingPunct="1">
              <a:lnSpc>
                <a:spcPct val="150000"/>
              </a:lnSpc>
            </a:pPr>
            <a:r>
              <a:rPr lang="zh-CN" altLang="en-US" dirty="0">
                <a:latin typeface="微软雅黑" pitchFamily="34" charset="-122"/>
                <a:ea typeface="微软雅黑" pitchFamily="34" charset="-122"/>
              </a:rPr>
              <a:t>                    Sponsored 字样。</a:t>
            </a:r>
          </a:p>
          <a:p>
            <a:pPr eaLnBrk="1" hangingPunct="1">
              <a:lnSpc>
                <a:spcPct val="150000"/>
              </a:lnSpc>
            </a:pPr>
            <a:endParaRPr lang="zh-CN" altLang="en-US" dirty="0">
              <a:latin typeface="微软雅黑" pitchFamily="34" charset="-122"/>
              <a:ea typeface="微软雅黑" pitchFamily="34" charset="-122"/>
            </a:endParaRPr>
          </a:p>
          <a:p>
            <a:pPr eaLnBrk="1" hangingPunct="1">
              <a:lnSpc>
                <a:spcPct val="150000"/>
              </a:lnSpc>
            </a:pPr>
            <a:r>
              <a:rPr lang="zh-CN" altLang="en-US" dirty="0">
                <a:latin typeface="微软雅黑" pitchFamily="34" charset="-122"/>
                <a:ea typeface="微软雅黑" pitchFamily="34" charset="-122"/>
              </a:rPr>
              <a:t>✦产品详情页面中部</a:t>
            </a:r>
            <a:endParaRPr lang="en-US" altLang="zh-CN" dirty="0">
              <a:latin typeface="微软雅黑" pitchFamily="34" charset="-122"/>
              <a:ea typeface="微软雅黑" pitchFamily="34" charset="-122"/>
            </a:endParaRPr>
          </a:p>
          <a:p>
            <a:pPr eaLnBrk="1" hangingPunct="1">
              <a:lnSpc>
                <a:spcPct val="150000"/>
              </a:lnSpc>
            </a:pPr>
            <a:endParaRPr lang="zh-CN" altLang="en-US" dirty="0">
              <a:latin typeface="微软雅黑" pitchFamily="34" charset="-122"/>
              <a:ea typeface="微软雅黑" pitchFamily="34" charset="-122"/>
            </a:endParaRPr>
          </a:p>
        </p:txBody>
      </p:sp>
      <p:grpSp>
        <p:nvGrpSpPr>
          <p:cNvPr id="159747" name="组合 4"/>
          <p:cNvGrpSpPr>
            <a:grpSpLocks/>
          </p:cNvGrpSpPr>
          <p:nvPr/>
        </p:nvGrpSpPr>
        <p:grpSpPr bwMode="auto">
          <a:xfrm>
            <a:off x="2555876" y="0"/>
            <a:ext cx="6264275" cy="6858000"/>
            <a:chOff x="2771875" y="1"/>
            <a:chExt cx="5904410" cy="5143499"/>
          </a:xfrm>
        </p:grpSpPr>
        <p:pic>
          <p:nvPicPr>
            <p:cNvPr id="159748"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75" y="1"/>
              <a:ext cx="5760400" cy="278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9749"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75" y="2715760"/>
              <a:ext cx="5904410" cy="2427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52497206"/>
      </p:ext>
    </p:extLst>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extBox 5"/>
          <p:cNvSpPr txBox="1">
            <a:spLocks noChangeArrowheads="1"/>
          </p:cNvSpPr>
          <p:nvPr/>
        </p:nvSpPr>
        <p:spPr bwMode="auto">
          <a:xfrm>
            <a:off x="468313" y="452967"/>
            <a:ext cx="324008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200">
                <a:latin typeface="微软雅黑" pitchFamily="34" charset="-122"/>
                <a:ea typeface="微软雅黑" pitchFamily="34" charset="-122"/>
              </a:rPr>
              <a:t>coupons</a:t>
            </a:r>
            <a:endParaRPr lang="zh-CN" altLang="en-US" sz="1200">
              <a:latin typeface="微软雅黑" pitchFamily="34" charset="-122"/>
              <a:ea typeface="微软雅黑" pitchFamily="34" charset="-122"/>
            </a:endParaRPr>
          </a:p>
        </p:txBody>
      </p:sp>
      <p:pic>
        <p:nvPicPr>
          <p:cNvPr id="1607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1" y="1123951"/>
            <a:ext cx="7229475" cy="4516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26125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2277534"/>
            <a:ext cx="8959850" cy="2688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3" name="TextBox 5"/>
          <p:cNvSpPr txBox="1">
            <a:spLocks noChangeArrowheads="1"/>
          </p:cNvSpPr>
          <p:nvPr/>
        </p:nvSpPr>
        <p:spPr bwMode="auto">
          <a:xfrm>
            <a:off x="468314" y="452967"/>
            <a:ext cx="7776094" cy="1846659"/>
          </a:xfrm>
          <a:prstGeom prst="rect">
            <a:avLst/>
          </a:prstGeom>
          <a:noFill/>
          <a:ln w="9525">
            <a:noFill/>
            <a:miter lim="800000"/>
          </a:ln>
        </p:spPr>
        <p:txBody>
          <a:bodyPr wrap="square" lIns="0" tIns="0" rIns="0" bIns="0">
            <a:spAutoFit/>
          </a:bodyPr>
          <a:lstStyle/>
          <a:p>
            <a:pPr>
              <a:defRPr/>
            </a:pPr>
            <a:r>
              <a:rPr lang="zh-CN" altLang="en-US" sz="2400" dirty="0">
                <a:latin typeface="+mn-ea"/>
              </a:rPr>
              <a:t>一、</a:t>
            </a:r>
            <a:r>
              <a:rPr lang="en-US" altLang="zh-CN" sz="2400" dirty="0">
                <a:latin typeface="+mn-ea"/>
              </a:rPr>
              <a:t>coupons</a:t>
            </a:r>
            <a:endParaRPr lang="zh-CN" altLang="en-US" sz="2400" dirty="0">
              <a:latin typeface="+mn-ea"/>
            </a:endParaRPr>
          </a:p>
          <a:p>
            <a:pPr>
              <a:lnSpc>
                <a:spcPct val="150000"/>
              </a:lnSpc>
              <a:defRPr/>
            </a:pPr>
            <a:endParaRPr lang="en-US" altLang="zh-CN" sz="2400" dirty="0">
              <a:latin typeface="+mn-ea"/>
            </a:endParaRPr>
          </a:p>
          <a:p>
            <a:pPr marL="228600" indent="-228600">
              <a:lnSpc>
                <a:spcPct val="150000"/>
              </a:lnSpc>
              <a:buFont typeface="Arial" pitchFamily="34" charset="0"/>
              <a:buAutoNum type="arabicPeriod"/>
              <a:defRPr/>
            </a:pPr>
            <a:r>
              <a:rPr lang="en-US" altLang="zh-CN" sz="2400" dirty="0">
                <a:latin typeface="+mn-ea"/>
              </a:rPr>
              <a:t>Advertising  ---   coupon --- create a new coupon</a:t>
            </a:r>
          </a:p>
          <a:p>
            <a:pPr>
              <a:defRPr/>
            </a:pPr>
            <a:endParaRPr lang="zh-CN" altLang="en-US" sz="2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87346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extBox 4"/>
          <p:cNvSpPr txBox="1">
            <a:spLocks noChangeArrowheads="1"/>
          </p:cNvSpPr>
          <p:nvPr/>
        </p:nvSpPr>
        <p:spPr bwMode="auto">
          <a:xfrm>
            <a:off x="684214" y="548218"/>
            <a:ext cx="684011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800" dirty="0">
                <a:latin typeface="微软雅黑" pitchFamily="34" charset="-122"/>
                <a:ea typeface="微软雅黑" pitchFamily="34" charset="-122"/>
              </a:rPr>
              <a:t>3. search </a:t>
            </a:r>
            <a:r>
              <a:rPr lang="en-US" altLang="zh-CN" sz="2800" dirty="0" err="1">
                <a:latin typeface="微软雅黑" pitchFamily="34" charset="-122"/>
                <a:ea typeface="微软雅黑" pitchFamily="34" charset="-122"/>
              </a:rPr>
              <a:t>asin</a:t>
            </a:r>
            <a:r>
              <a:rPr lang="zh-CN" altLang="en-US" sz="2800" dirty="0">
                <a:latin typeface="微软雅黑" pitchFamily="34" charset="-122"/>
                <a:ea typeface="微软雅黑" pitchFamily="34" charset="-122"/>
              </a:rPr>
              <a:t>或</a:t>
            </a:r>
            <a:r>
              <a:rPr lang="en-US" altLang="zh-CN" sz="2800" dirty="0" err="1">
                <a:latin typeface="微软雅黑" pitchFamily="34" charset="-122"/>
                <a:ea typeface="微软雅黑" pitchFamily="34" charset="-122"/>
              </a:rPr>
              <a:t>sku</a:t>
            </a:r>
            <a:r>
              <a:rPr lang="en-US" altLang="zh-CN" sz="2800" dirty="0">
                <a:latin typeface="微软雅黑" pitchFamily="34" charset="-122"/>
                <a:ea typeface="微软雅黑" pitchFamily="34" charset="-122"/>
              </a:rPr>
              <a:t> &amp;add products</a:t>
            </a:r>
            <a:endParaRPr lang="zh-CN" altLang="en-US" sz="2800" dirty="0">
              <a:latin typeface="微软雅黑" pitchFamily="34" charset="-122"/>
              <a:ea typeface="微软雅黑" pitchFamily="34" charset="-122"/>
            </a:endParaRPr>
          </a:p>
        </p:txBody>
      </p:sp>
      <p:grpSp>
        <p:nvGrpSpPr>
          <p:cNvPr id="162819" name="组合 6"/>
          <p:cNvGrpSpPr>
            <a:grpSpLocks/>
          </p:cNvGrpSpPr>
          <p:nvPr/>
        </p:nvGrpSpPr>
        <p:grpSpPr bwMode="auto">
          <a:xfrm>
            <a:off x="252413" y="1221317"/>
            <a:ext cx="8496300" cy="4224867"/>
            <a:chOff x="684213" y="1419225"/>
            <a:chExt cx="7537450" cy="2089150"/>
          </a:xfrm>
        </p:grpSpPr>
        <p:pic>
          <p:nvPicPr>
            <p:cNvPr id="1628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419225"/>
              <a:ext cx="58324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28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1419225"/>
              <a:ext cx="1562100"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矩形 5"/>
          <p:cNvSpPr/>
          <p:nvPr/>
        </p:nvSpPr>
        <p:spPr>
          <a:xfrm>
            <a:off x="5292726" y="5829301"/>
            <a:ext cx="3527425" cy="323165"/>
          </a:xfrm>
          <a:prstGeom prst="rect">
            <a:avLst/>
          </a:prstGeom>
        </p:spPr>
        <p:txBody>
          <a:bodyPr>
            <a:spAutoFit/>
          </a:bodyPr>
          <a:lstStyle/>
          <a:p>
            <a:pPr>
              <a:lnSpc>
                <a:spcPct val="150000"/>
              </a:lnSpc>
              <a:defRPr/>
            </a:pPr>
            <a:r>
              <a:rPr lang="zh-CN" altLang="en-US" sz="1000" dirty="0">
                <a:latin typeface="+mn-ea"/>
                <a:ea typeface="+mn-ea"/>
              </a:rPr>
              <a:t>最多可添加 </a:t>
            </a:r>
            <a:r>
              <a:rPr lang="en-US" altLang="zh-CN" sz="1000" dirty="0">
                <a:latin typeface="+mn-ea"/>
                <a:ea typeface="+mn-ea"/>
              </a:rPr>
              <a:t>50</a:t>
            </a:r>
            <a:r>
              <a:rPr lang="zh-CN" altLang="en-US" sz="1000" dirty="0">
                <a:latin typeface="+mn-ea"/>
                <a:ea typeface="+mn-ea"/>
              </a:rPr>
              <a:t>个 </a:t>
            </a:r>
            <a:r>
              <a:rPr lang="en-US" altLang="zh-CN" sz="1000" dirty="0">
                <a:latin typeface="+mn-ea"/>
                <a:ea typeface="+mn-ea"/>
              </a:rPr>
              <a:t>ASIN </a:t>
            </a:r>
          </a:p>
        </p:txBody>
      </p:sp>
    </p:spTree>
    <p:extLst>
      <p:ext uri="{BB962C8B-B14F-4D97-AF65-F5344CB8AC3E}">
        <p14:creationId xmlns:p14="http://schemas.microsoft.com/office/powerpoint/2010/main" val="406039981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4"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478" y="-747464"/>
            <a:ext cx="8135937"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
                <a:solidFill>
                  <a:srgbClr val="000000"/>
                </a:solidFill>
                <a:miter lim="800000"/>
                <a:headEnd/>
                <a:tailEnd/>
              </a14:hiddenLine>
            </a:ext>
          </a:extLst>
        </p:spPr>
      </p:pic>
      <p:sp>
        <p:nvSpPr>
          <p:cNvPr id="163842" name="TextBox 4"/>
          <p:cNvSpPr txBox="1">
            <a:spLocks noChangeArrowheads="1"/>
          </p:cNvSpPr>
          <p:nvPr/>
        </p:nvSpPr>
        <p:spPr bwMode="auto">
          <a:xfrm>
            <a:off x="539750" y="357718"/>
            <a:ext cx="324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000" dirty="0">
                <a:latin typeface="微软雅黑" pitchFamily="34" charset="-122"/>
                <a:ea typeface="微软雅黑" pitchFamily="34" charset="-122"/>
              </a:rPr>
              <a:t>4. budget &amp; discount</a:t>
            </a:r>
            <a:endParaRPr lang="zh-CN" altLang="en-US" sz="2000" dirty="0">
              <a:latin typeface="微软雅黑" pitchFamily="34" charset="-122"/>
              <a:ea typeface="微软雅黑" pitchFamily="34" charset="-122"/>
            </a:endParaRPr>
          </a:p>
        </p:txBody>
      </p:sp>
      <p:sp>
        <p:nvSpPr>
          <p:cNvPr id="4" name="矩形 3"/>
          <p:cNvSpPr/>
          <p:nvPr/>
        </p:nvSpPr>
        <p:spPr>
          <a:xfrm>
            <a:off x="793391" y="1844824"/>
            <a:ext cx="7920110" cy="3831818"/>
          </a:xfrm>
          <a:prstGeom prst="rect">
            <a:avLst/>
          </a:prstGeom>
        </p:spPr>
        <p:txBody>
          <a:bodyPr wrap="square">
            <a:spAutoFit/>
          </a:bodyPr>
          <a:lstStyle/>
          <a:p>
            <a:pPr>
              <a:lnSpc>
                <a:spcPct val="150000"/>
              </a:lnSpc>
              <a:defRPr/>
            </a:pPr>
            <a:r>
              <a:rPr lang="en-US" altLang="zh-CN" dirty="0">
                <a:latin typeface="+mn-ea"/>
              </a:rPr>
              <a:t>--  </a:t>
            </a:r>
            <a:r>
              <a:rPr lang="zh-CN" altLang="en-US" dirty="0">
                <a:latin typeface="+mn-ea"/>
              </a:rPr>
              <a:t>折扣</a:t>
            </a:r>
            <a:r>
              <a:rPr lang="en-US" altLang="zh-CN" dirty="0">
                <a:latin typeface="+mn-ea"/>
              </a:rPr>
              <a:t>:</a:t>
            </a:r>
            <a:r>
              <a:rPr lang="zh-CN" altLang="en-US" dirty="0">
                <a:latin typeface="+mn-ea"/>
              </a:rPr>
              <a:t> ＂</a:t>
            </a:r>
            <a:r>
              <a:rPr lang="en-US" altLang="zh-CN" dirty="0">
                <a:latin typeface="+mn-ea"/>
              </a:rPr>
              <a:t>Percent off</a:t>
            </a:r>
            <a:r>
              <a:rPr lang="zh-CN" altLang="en-US" dirty="0">
                <a:latin typeface="+mn-ea"/>
              </a:rPr>
              <a:t>＂或＂</a:t>
            </a:r>
            <a:r>
              <a:rPr lang="en-US" altLang="zh-CN" dirty="0">
                <a:latin typeface="+mn-ea"/>
              </a:rPr>
              <a:t>Money off</a:t>
            </a:r>
            <a:r>
              <a:rPr lang="zh-CN" altLang="en-US" dirty="0">
                <a:latin typeface="+mn-ea"/>
              </a:rPr>
              <a:t>“（</a:t>
            </a:r>
            <a:r>
              <a:rPr lang="en-US" altLang="zh-CN" dirty="0">
                <a:latin typeface="+mn-ea"/>
              </a:rPr>
              <a:t>30</a:t>
            </a:r>
            <a:r>
              <a:rPr lang="zh-CN" altLang="en-US" dirty="0">
                <a:latin typeface="+mn-ea"/>
              </a:rPr>
              <a:t>天内 最低价的 </a:t>
            </a:r>
            <a:r>
              <a:rPr lang="en-US" altLang="zh-CN" dirty="0">
                <a:latin typeface="+mn-ea"/>
              </a:rPr>
              <a:t>5%~80% off</a:t>
            </a:r>
            <a:r>
              <a:rPr lang="zh-CN" altLang="en-US" dirty="0">
                <a:latin typeface="+mn-ea"/>
              </a:rPr>
              <a:t>） </a:t>
            </a:r>
            <a:endParaRPr lang="en-US" altLang="zh-CN" dirty="0">
              <a:latin typeface="+mn-ea"/>
            </a:endParaRPr>
          </a:p>
          <a:p>
            <a:pPr>
              <a:lnSpc>
                <a:spcPct val="150000"/>
              </a:lnSpc>
              <a:defRPr/>
            </a:pPr>
            <a:r>
              <a:rPr lang="en-US" altLang="zh-CN" dirty="0">
                <a:latin typeface="+mn-ea"/>
              </a:rPr>
              <a:t>--  </a:t>
            </a:r>
            <a:r>
              <a:rPr lang="zh-CN" altLang="en-US" dirty="0">
                <a:latin typeface="+mn-ea"/>
              </a:rPr>
              <a:t>选择限定一个客户是否只能使用一次：</a:t>
            </a:r>
            <a:br>
              <a:rPr lang="zh-CN" altLang="en-US" dirty="0">
                <a:latin typeface="+mn-ea"/>
              </a:rPr>
            </a:br>
            <a:r>
              <a:rPr lang="zh-CN" altLang="en-US" dirty="0">
                <a:latin typeface="+mn-ea"/>
              </a:rPr>
              <a:t>       </a:t>
            </a:r>
            <a:r>
              <a:rPr lang="en-US" altLang="zh-CN" dirty="0">
                <a:latin typeface="+mn-ea"/>
              </a:rPr>
              <a:t>Yes</a:t>
            </a:r>
            <a:r>
              <a:rPr lang="zh-CN" altLang="en-US" dirty="0">
                <a:latin typeface="+mn-ea"/>
              </a:rPr>
              <a:t>＞限定每个客户只能使用一次 </a:t>
            </a:r>
            <a:r>
              <a:rPr lang="en-US" altLang="zh-CN" dirty="0">
                <a:latin typeface="+mn-ea"/>
              </a:rPr>
              <a:t>coupons</a:t>
            </a:r>
            <a:br>
              <a:rPr lang="en-US" altLang="zh-CN" dirty="0">
                <a:latin typeface="+mn-ea"/>
              </a:rPr>
            </a:br>
            <a:r>
              <a:rPr lang="en-US" altLang="zh-CN" dirty="0">
                <a:latin typeface="+mn-ea"/>
              </a:rPr>
              <a:t>       No &gt; </a:t>
            </a:r>
            <a:r>
              <a:rPr lang="zh-CN" altLang="en-US" dirty="0">
                <a:latin typeface="+mn-ea"/>
              </a:rPr>
              <a:t>每个客户可以多次重复使用 </a:t>
            </a:r>
            <a:r>
              <a:rPr lang="en-US" altLang="zh-CN" dirty="0">
                <a:latin typeface="+mn-ea"/>
              </a:rPr>
              <a:t>coupons </a:t>
            </a:r>
          </a:p>
          <a:p>
            <a:pPr>
              <a:lnSpc>
                <a:spcPct val="150000"/>
              </a:lnSpc>
              <a:defRPr/>
            </a:pPr>
            <a:r>
              <a:rPr lang="en-US" altLang="zh-CN" dirty="0">
                <a:latin typeface="+mn-ea"/>
              </a:rPr>
              <a:t>-- </a:t>
            </a:r>
            <a:r>
              <a:rPr lang="zh-CN" altLang="en-US" dirty="0">
                <a:latin typeface="+mn-ea"/>
              </a:rPr>
              <a:t>设定预算（</a:t>
            </a:r>
            <a:r>
              <a:rPr lang="en-US" altLang="zh-CN" dirty="0">
                <a:latin typeface="+mn-ea"/>
              </a:rPr>
              <a:t>Budget</a:t>
            </a:r>
            <a:r>
              <a:rPr lang="zh-CN" altLang="en-US" dirty="0">
                <a:latin typeface="+mn-ea"/>
              </a:rPr>
              <a:t>）：折扣金额 </a:t>
            </a:r>
            <a:r>
              <a:rPr lang="en-US" altLang="zh-CN" dirty="0">
                <a:latin typeface="+mn-ea"/>
              </a:rPr>
              <a:t>+ </a:t>
            </a:r>
            <a:r>
              <a:rPr lang="zh-CN" altLang="en-US" dirty="0">
                <a:latin typeface="+mn-ea"/>
              </a:rPr>
              <a:t>亚马逊收取费用</a:t>
            </a:r>
            <a:r>
              <a:rPr lang="en-US" altLang="zh-CN" dirty="0">
                <a:latin typeface="+mn-ea"/>
              </a:rPr>
              <a:t/>
            </a:r>
            <a:br>
              <a:rPr lang="en-US" altLang="zh-CN" dirty="0">
                <a:latin typeface="+mn-ea"/>
              </a:rPr>
            </a:br>
            <a:r>
              <a:rPr lang="en-US" altLang="zh-CN" dirty="0">
                <a:latin typeface="+mn-ea"/>
              </a:rPr>
              <a:t>     </a:t>
            </a:r>
            <a:r>
              <a:rPr lang="zh-CN" altLang="en-US" dirty="0">
                <a:latin typeface="+mn-ea"/>
              </a:rPr>
              <a:t>每个 </a:t>
            </a:r>
            <a:r>
              <a:rPr lang="en-US" altLang="zh-CN" dirty="0">
                <a:latin typeface="+mn-ea"/>
              </a:rPr>
              <a:t>coupon </a:t>
            </a:r>
            <a:r>
              <a:rPr lang="zh-CN" altLang="en-US" dirty="0">
                <a:latin typeface="+mn-ea"/>
              </a:rPr>
              <a:t>的使用，亚马逊都会收取 </a:t>
            </a:r>
            <a:r>
              <a:rPr lang="en-US" altLang="zh-CN" dirty="0">
                <a:latin typeface="+mn-ea"/>
              </a:rPr>
              <a:t>0.6 </a:t>
            </a:r>
            <a:r>
              <a:rPr lang="zh-CN" altLang="en-US" dirty="0">
                <a:latin typeface="+mn-ea"/>
              </a:rPr>
              <a:t>美金的费用。</a:t>
            </a:r>
            <a:br>
              <a:rPr lang="zh-CN" altLang="en-US" dirty="0">
                <a:latin typeface="+mn-ea"/>
              </a:rPr>
            </a:br>
            <a:r>
              <a:rPr lang="zh-CN" altLang="en-US" dirty="0">
                <a:latin typeface="+mn-ea"/>
              </a:rPr>
              <a:t>假设</a:t>
            </a:r>
            <a:r>
              <a:rPr lang="en-US" altLang="zh-CN" dirty="0">
                <a:latin typeface="+mn-ea"/>
              </a:rPr>
              <a:t>5% off </a:t>
            </a:r>
            <a:r>
              <a:rPr lang="zh-CN" altLang="en-US" dirty="0">
                <a:latin typeface="+mn-ea"/>
              </a:rPr>
              <a:t>的折扣，产品是</a:t>
            </a:r>
            <a:r>
              <a:rPr lang="en-US" altLang="zh-CN" dirty="0">
                <a:latin typeface="+mn-ea"/>
              </a:rPr>
              <a:t>20</a:t>
            </a:r>
            <a:r>
              <a:rPr lang="zh-CN" altLang="en-US" dirty="0">
                <a:latin typeface="+mn-ea"/>
              </a:rPr>
              <a:t>美金，打算发 </a:t>
            </a:r>
            <a:r>
              <a:rPr lang="en-US" altLang="zh-CN" dirty="0">
                <a:latin typeface="+mn-ea"/>
              </a:rPr>
              <a:t>500</a:t>
            </a:r>
            <a:r>
              <a:rPr lang="zh-CN" altLang="en-US" dirty="0">
                <a:latin typeface="+mn-ea"/>
              </a:rPr>
              <a:t>个 </a:t>
            </a:r>
            <a:r>
              <a:rPr lang="en-US" altLang="zh-CN" dirty="0">
                <a:latin typeface="+mn-ea"/>
              </a:rPr>
              <a:t>coupons</a:t>
            </a:r>
            <a:endParaRPr lang="zh-CN" altLang="en-US" dirty="0">
              <a:latin typeface="+mn-ea"/>
            </a:endParaRPr>
          </a:p>
          <a:p>
            <a:pPr>
              <a:lnSpc>
                <a:spcPct val="150000"/>
              </a:lnSpc>
              <a:defRPr/>
            </a:pPr>
            <a:r>
              <a:rPr lang="zh-CN" altLang="en-US" dirty="0">
                <a:latin typeface="+mn-ea"/>
              </a:rPr>
              <a:t>总预算（</a:t>
            </a:r>
            <a:r>
              <a:rPr lang="en-US" altLang="zh-CN" dirty="0">
                <a:latin typeface="+mn-ea"/>
              </a:rPr>
              <a:t>Budget</a:t>
            </a:r>
            <a:r>
              <a:rPr lang="zh-CN" altLang="en-US" dirty="0">
                <a:latin typeface="+mn-ea"/>
              </a:rPr>
              <a:t>）</a:t>
            </a:r>
            <a:endParaRPr lang="zh-CN" altLang="en-US" dirty="0"/>
          </a:p>
        </p:txBody>
      </p:sp>
    </p:spTree>
    <p:extLst>
      <p:ext uri="{BB962C8B-B14F-4D97-AF65-F5344CB8AC3E}">
        <p14:creationId xmlns:p14="http://schemas.microsoft.com/office/powerpoint/2010/main" val="34096605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extBox 4"/>
          <p:cNvSpPr txBox="1">
            <a:spLocks noChangeArrowheads="1"/>
          </p:cNvSpPr>
          <p:nvPr/>
        </p:nvSpPr>
        <p:spPr bwMode="auto">
          <a:xfrm>
            <a:off x="468313" y="452967"/>
            <a:ext cx="32400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dirty="0">
                <a:latin typeface="微软雅黑" pitchFamily="34" charset="-122"/>
                <a:ea typeface="微软雅黑" pitchFamily="34" charset="-122"/>
              </a:rPr>
              <a:t>5. schedule &amp; target</a:t>
            </a:r>
            <a:endParaRPr lang="zh-CN" altLang="en-US" dirty="0">
              <a:latin typeface="微软雅黑" pitchFamily="34" charset="-122"/>
              <a:ea typeface="微软雅黑" pitchFamily="34" charset="-122"/>
            </a:endParaRPr>
          </a:p>
        </p:txBody>
      </p:sp>
      <p:sp>
        <p:nvSpPr>
          <p:cNvPr id="5" name="矩形 4"/>
          <p:cNvSpPr/>
          <p:nvPr/>
        </p:nvSpPr>
        <p:spPr>
          <a:xfrm>
            <a:off x="2555776" y="4773084"/>
            <a:ext cx="4537075" cy="1246495"/>
          </a:xfrm>
          <a:prstGeom prst="rect">
            <a:avLst/>
          </a:prstGeom>
        </p:spPr>
        <p:txBody>
          <a:bodyPr>
            <a:spAutoFit/>
          </a:bodyPr>
          <a:lstStyle/>
          <a:p>
            <a:pPr>
              <a:lnSpc>
                <a:spcPct val="150000"/>
              </a:lnSpc>
              <a:defRPr/>
            </a:pPr>
            <a:r>
              <a:rPr lang="en-US" altLang="zh-CN" sz="800" dirty="0">
                <a:latin typeface="+mn-ea"/>
                <a:ea typeface="+mn-ea"/>
              </a:rPr>
              <a:t>--  Coupon </a:t>
            </a:r>
            <a:r>
              <a:rPr lang="zh-CN" altLang="en-US" sz="800" dirty="0">
                <a:latin typeface="+mn-ea"/>
                <a:ea typeface="+mn-ea"/>
              </a:rPr>
              <a:t>的标题 </a:t>
            </a:r>
            <a:endParaRPr lang="en-US" altLang="zh-CN" sz="800" dirty="0">
              <a:latin typeface="+mn-ea"/>
              <a:ea typeface="+mn-ea"/>
            </a:endParaRPr>
          </a:p>
          <a:p>
            <a:pPr>
              <a:lnSpc>
                <a:spcPct val="150000"/>
              </a:lnSpc>
              <a:defRPr/>
            </a:pPr>
            <a:r>
              <a:rPr lang="en-US" altLang="zh-CN" sz="800" dirty="0">
                <a:latin typeface="+mn-ea"/>
                <a:ea typeface="+mn-ea"/>
              </a:rPr>
              <a:t>--  Target Customer</a:t>
            </a:r>
            <a:r>
              <a:rPr lang="zh-CN" altLang="en-US" sz="800" dirty="0">
                <a:latin typeface="+mn-ea"/>
                <a:ea typeface="+mn-ea"/>
              </a:rPr>
              <a:t>（发放对象）</a:t>
            </a:r>
            <a:r>
              <a:rPr lang="en-US" altLang="zh-CN" sz="800" dirty="0">
                <a:latin typeface="+mn-ea"/>
                <a:ea typeface="+mn-ea"/>
              </a:rPr>
              <a:t/>
            </a:r>
            <a:br>
              <a:rPr lang="en-US" altLang="zh-CN" sz="800" dirty="0">
                <a:latin typeface="+mn-ea"/>
                <a:ea typeface="+mn-ea"/>
              </a:rPr>
            </a:br>
            <a:r>
              <a:rPr lang="en-US" altLang="zh-CN" sz="800" dirty="0">
                <a:latin typeface="+mn-ea"/>
                <a:ea typeface="+mn-ea"/>
              </a:rPr>
              <a:t>--  Start Date</a:t>
            </a:r>
            <a:r>
              <a:rPr lang="zh-CN" altLang="en-US" sz="800" dirty="0">
                <a:latin typeface="+mn-ea"/>
                <a:ea typeface="+mn-ea"/>
              </a:rPr>
              <a:t>（开始的日期）</a:t>
            </a:r>
            <a:endParaRPr lang="en-US" altLang="zh-CN" sz="800" dirty="0">
              <a:latin typeface="+mn-ea"/>
              <a:ea typeface="+mn-ea"/>
            </a:endParaRPr>
          </a:p>
          <a:p>
            <a:pPr>
              <a:lnSpc>
                <a:spcPct val="150000"/>
              </a:lnSpc>
              <a:defRPr/>
            </a:pPr>
            <a:r>
              <a:rPr lang="en-US" altLang="zh-CN" sz="800" dirty="0">
                <a:latin typeface="+mn-ea"/>
                <a:ea typeface="+mn-ea"/>
              </a:rPr>
              <a:t>     </a:t>
            </a:r>
            <a:r>
              <a:rPr lang="zh-CN" altLang="en-US" sz="800" dirty="0">
                <a:latin typeface="+mn-ea"/>
                <a:ea typeface="+mn-ea"/>
              </a:rPr>
              <a:t>最早是四天之后，亚马逊审核期是</a:t>
            </a:r>
            <a:r>
              <a:rPr lang="en-US" altLang="zh-CN" sz="800" dirty="0">
                <a:latin typeface="+mn-ea"/>
                <a:ea typeface="+mn-ea"/>
              </a:rPr>
              <a:t>6</a:t>
            </a:r>
            <a:r>
              <a:rPr lang="zh-CN" altLang="en-US" sz="800" dirty="0">
                <a:latin typeface="+mn-ea"/>
                <a:ea typeface="+mn-ea"/>
              </a:rPr>
              <a:t>个小时</a:t>
            </a:r>
            <a:endParaRPr lang="en-US" altLang="zh-CN" sz="800" dirty="0">
              <a:latin typeface="+mn-ea"/>
              <a:ea typeface="+mn-ea"/>
            </a:endParaRPr>
          </a:p>
          <a:p>
            <a:pPr>
              <a:lnSpc>
                <a:spcPct val="150000"/>
              </a:lnSpc>
              <a:defRPr/>
            </a:pPr>
            <a:r>
              <a:rPr lang="en-US" altLang="zh-CN" sz="800" dirty="0">
                <a:latin typeface="+mn-ea"/>
                <a:ea typeface="+mn-ea"/>
              </a:rPr>
              <a:t>     </a:t>
            </a:r>
            <a:r>
              <a:rPr lang="zh-CN" altLang="en-US" sz="800" dirty="0">
                <a:latin typeface="+mn-ea"/>
                <a:ea typeface="+mn-ea"/>
              </a:rPr>
              <a:t>最长可以选到一个月之后，例如现在是 </a:t>
            </a:r>
            <a:r>
              <a:rPr lang="en-US" altLang="zh-CN" sz="800" dirty="0">
                <a:latin typeface="+mn-ea"/>
                <a:ea typeface="+mn-ea"/>
              </a:rPr>
              <a:t>11/17</a:t>
            </a:r>
            <a:r>
              <a:rPr lang="zh-CN" altLang="en-US" sz="800" dirty="0">
                <a:latin typeface="+mn-ea"/>
                <a:ea typeface="+mn-ea"/>
              </a:rPr>
              <a:t>，最晚可以设定 </a:t>
            </a:r>
            <a:r>
              <a:rPr lang="en-US" altLang="zh-CN" sz="800" dirty="0">
                <a:latin typeface="+mn-ea"/>
                <a:ea typeface="+mn-ea"/>
              </a:rPr>
              <a:t>12/17 </a:t>
            </a:r>
            <a:r>
              <a:rPr lang="zh-CN" altLang="en-US" sz="800" dirty="0">
                <a:latin typeface="+mn-ea"/>
                <a:ea typeface="+mn-ea"/>
              </a:rPr>
              <a:t>开始。</a:t>
            </a:r>
            <a:br>
              <a:rPr lang="zh-CN" altLang="en-US" sz="800" dirty="0">
                <a:latin typeface="+mn-ea"/>
                <a:ea typeface="+mn-ea"/>
              </a:rPr>
            </a:br>
            <a:r>
              <a:rPr lang="en-US" altLang="zh-CN" sz="800" dirty="0">
                <a:latin typeface="+mn-ea"/>
                <a:ea typeface="+mn-ea"/>
              </a:rPr>
              <a:t>End Date</a:t>
            </a:r>
            <a:r>
              <a:rPr lang="zh-CN" altLang="en-US" sz="800" dirty="0">
                <a:latin typeface="+mn-ea"/>
                <a:ea typeface="+mn-ea"/>
              </a:rPr>
              <a:t>（结束的日期）－最长可以设置开始日的</a:t>
            </a:r>
            <a:r>
              <a:rPr lang="en-US" altLang="zh-CN" sz="800" dirty="0">
                <a:latin typeface="+mn-ea"/>
                <a:ea typeface="+mn-ea"/>
              </a:rPr>
              <a:t>90</a:t>
            </a:r>
            <a:r>
              <a:rPr lang="zh-CN" altLang="en-US" sz="800" dirty="0">
                <a:latin typeface="+mn-ea"/>
                <a:ea typeface="+mn-ea"/>
              </a:rPr>
              <a:t>天之后。</a:t>
            </a:r>
            <a:r>
              <a:rPr lang="zh-CN" altLang="en-US" sz="1000" dirty="0">
                <a:latin typeface="+mn-ea"/>
                <a:ea typeface="+mn-ea"/>
              </a:rPr>
              <a:t> </a:t>
            </a:r>
          </a:p>
        </p:txBody>
      </p:sp>
      <p:pic>
        <p:nvPicPr>
          <p:cNvPr id="16486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9" y="740833"/>
            <a:ext cx="8791575" cy="403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83211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Box 4"/>
          <p:cNvSpPr txBox="1">
            <a:spLocks noChangeArrowheads="1"/>
          </p:cNvSpPr>
          <p:nvPr/>
        </p:nvSpPr>
        <p:spPr bwMode="auto">
          <a:xfrm>
            <a:off x="468313" y="357718"/>
            <a:ext cx="3240087"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000">
                <a:latin typeface="微软雅黑" pitchFamily="34" charset="-122"/>
                <a:ea typeface="微软雅黑" pitchFamily="34" charset="-122"/>
              </a:rPr>
              <a:t>6. review &amp; submit </a:t>
            </a:r>
            <a:endParaRPr lang="zh-CN" altLang="en-US" sz="1000">
              <a:latin typeface="微软雅黑" pitchFamily="34" charset="-122"/>
              <a:ea typeface="微软雅黑" pitchFamily="34" charset="-122"/>
            </a:endParaRPr>
          </a:p>
        </p:txBody>
      </p:sp>
      <p:pic>
        <p:nvPicPr>
          <p:cNvPr id="165891"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3050" y="1509184"/>
            <a:ext cx="2520950" cy="3359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251520" y="5446185"/>
            <a:ext cx="4320480" cy="1200329"/>
          </a:xfrm>
          <a:prstGeom prst="rect">
            <a:avLst/>
          </a:prstGeom>
        </p:spPr>
        <p:txBody>
          <a:bodyPr wrap="square">
            <a:spAutoFit/>
          </a:bodyPr>
          <a:lstStyle/>
          <a:p>
            <a:pPr>
              <a:lnSpc>
                <a:spcPct val="150000"/>
              </a:lnSpc>
              <a:defRPr/>
            </a:pPr>
            <a:r>
              <a:rPr lang="zh-CN" altLang="en-US" sz="1600" dirty="0">
                <a:latin typeface="+mn-ea"/>
                <a:ea typeface="+mn-ea"/>
              </a:rPr>
              <a:t>最后一步可以预览刚刚 </a:t>
            </a:r>
            <a:r>
              <a:rPr lang="en-US" altLang="zh-CN" sz="1600" dirty="0">
                <a:latin typeface="+mn-ea"/>
                <a:ea typeface="+mn-ea"/>
              </a:rPr>
              <a:t>Coupon </a:t>
            </a:r>
            <a:r>
              <a:rPr lang="zh-CN" altLang="en-US" sz="1600" dirty="0">
                <a:latin typeface="+mn-ea"/>
                <a:ea typeface="+mn-ea"/>
              </a:rPr>
              <a:t>的设定详情，和亚马逊前台显示的样子，确认没有问题点击 ＂</a:t>
            </a:r>
            <a:r>
              <a:rPr lang="en-US" altLang="zh-CN" sz="1600" dirty="0">
                <a:latin typeface="+mn-ea"/>
                <a:ea typeface="+mn-ea"/>
              </a:rPr>
              <a:t>Submit</a:t>
            </a:r>
            <a:r>
              <a:rPr lang="zh-CN" altLang="en-US" sz="1600" dirty="0">
                <a:latin typeface="+mn-ea"/>
                <a:ea typeface="+mn-ea"/>
              </a:rPr>
              <a:t>＂即可提交。</a:t>
            </a:r>
          </a:p>
        </p:txBody>
      </p:sp>
      <p:sp>
        <p:nvSpPr>
          <p:cNvPr id="6" name="矩形 5"/>
          <p:cNvSpPr/>
          <p:nvPr/>
        </p:nvSpPr>
        <p:spPr>
          <a:xfrm>
            <a:off x="4538067" y="5446185"/>
            <a:ext cx="4464968" cy="1061829"/>
          </a:xfrm>
          <a:prstGeom prst="rect">
            <a:avLst/>
          </a:prstGeom>
        </p:spPr>
        <p:txBody>
          <a:bodyPr wrap="square">
            <a:spAutoFit/>
          </a:bodyPr>
          <a:lstStyle/>
          <a:p>
            <a:pPr>
              <a:lnSpc>
                <a:spcPct val="150000"/>
              </a:lnSpc>
              <a:defRPr/>
            </a:pPr>
            <a:r>
              <a:rPr lang="zh-CN" altLang="en-US" sz="1400" dirty="0">
                <a:latin typeface="+mn-ea"/>
                <a:ea typeface="+mn-ea"/>
              </a:rPr>
              <a:t>成功提交后会出现下图，在开始的两天以前都可以修改 </a:t>
            </a:r>
            <a:r>
              <a:rPr lang="en-US" altLang="zh-CN" sz="1400" dirty="0">
                <a:latin typeface="+mn-ea"/>
                <a:ea typeface="+mn-ea"/>
              </a:rPr>
              <a:t>Coupon</a:t>
            </a:r>
            <a:r>
              <a:rPr lang="zh-CN" altLang="en-US" sz="1400" dirty="0">
                <a:latin typeface="+mn-ea"/>
                <a:ea typeface="+mn-ea"/>
              </a:rPr>
              <a:t>，如果在开始前的两天之内修改，只可以延长使用效期和增加预算，没办法修改其他内容。</a:t>
            </a:r>
          </a:p>
        </p:txBody>
      </p:sp>
      <p:pic>
        <p:nvPicPr>
          <p:cNvPr id="1658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1" y="1028701"/>
            <a:ext cx="6418263" cy="3983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32752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extBox 4"/>
          <p:cNvSpPr txBox="1">
            <a:spLocks noChangeArrowheads="1"/>
          </p:cNvSpPr>
          <p:nvPr/>
        </p:nvSpPr>
        <p:spPr bwMode="auto">
          <a:xfrm>
            <a:off x="395289" y="357718"/>
            <a:ext cx="324008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200">
                <a:latin typeface="微软雅黑" pitchFamily="34" charset="-122"/>
                <a:ea typeface="微软雅黑" pitchFamily="34" charset="-122"/>
              </a:rPr>
              <a:t>coupon</a:t>
            </a:r>
            <a:endParaRPr lang="zh-CN" altLang="en-US" sz="1200">
              <a:latin typeface="微软雅黑" pitchFamily="34" charset="-122"/>
              <a:ea typeface="微软雅黑" pitchFamily="34" charset="-122"/>
            </a:endParaRPr>
          </a:p>
        </p:txBody>
      </p:sp>
      <p:pic>
        <p:nvPicPr>
          <p:cNvPr id="166915" name="Picture 5" descr="http://blog.bqool.cn/wp-content/uploads/image01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4" y="450051"/>
            <a:ext cx="8651875" cy="4803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1115617" y="5478956"/>
            <a:ext cx="6811032" cy="1338828"/>
          </a:xfrm>
          <a:prstGeom prst="rect">
            <a:avLst/>
          </a:prstGeom>
        </p:spPr>
        <p:txBody>
          <a:bodyPr wrap="square">
            <a:spAutoFit/>
          </a:bodyPr>
          <a:lstStyle/>
          <a:p>
            <a:pPr>
              <a:lnSpc>
                <a:spcPct val="150000"/>
              </a:lnSpc>
              <a:defRPr/>
            </a:pPr>
            <a:r>
              <a:rPr lang="zh-CN" altLang="en-US" dirty="0">
                <a:latin typeface="+mn-ea"/>
                <a:ea typeface="+mn-ea"/>
              </a:rPr>
              <a:t>设定好以后，在亚马逊前台页面 </a:t>
            </a:r>
            <a:r>
              <a:rPr lang="en-US" altLang="zh-CN" dirty="0">
                <a:latin typeface="+mn-ea"/>
                <a:ea typeface="+mn-ea"/>
              </a:rPr>
              <a:t>Coupon </a:t>
            </a:r>
            <a:r>
              <a:rPr lang="zh-CN" altLang="en-US" dirty="0">
                <a:latin typeface="+mn-ea"/>
                <a:ea typeface="+mn-ea"/>
              </a:rPr>
              <a:t>呈现如下图，买家看到都可以直接领取并使用 </a:t>
            </a:r>
            <a:r>
              <a:rPr lang="en-US" altLang="zh-CN" dirty="0">
                <a:latin typeface="+mn-ea"/>
                <a:ea typeface="+mn-ea"/>
              </a:rPr>
              <a:t>Coupon </a:t>
            </a:r>
            <a:r>
              <a:rPr lang="zh-CN" altLang="en-US" dirty="0">
                <a:latin typeface="+mn-ea"/>
                <a:ea typeface="+mn-ea"/>
              </a:rPr>
              <a:t>享有折扣，等到你的设定的预算没了，这个当然也会随之消失。</a:t>
            </a:r>
          </a:p>
        </p:txBody>
      </p:sp>
    </p:spTree>
    <p:extLst>
      <p:ext uri="{BB962C8B-B14F-4D97-AF65-F5344CB8AC3E}">
        <p14:creationId xmlns:p14="http://schemas.microsoft.com/office/powerpoint/2010/main" val="41340651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extBox 4"/>
          <p:cNvSpPr txBox="1">
            <a:spLocks noChangeArrowheads="1"/>
          </p:cNvSpPr>
          <p:nvPr/>
        </p:nvSpPr>
        <p:spPr bwMode="auto">
          <a:xfrm>
            <a:off x="395289" y="452967"/>
            <a:ext cx="324008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1200">
                <a:latin typeface="微软雅黑" pitchFamily="34" charset="-122"/>
                <a:ea typeface="微软雅黑" pitchFamily="34" charset="-122"/>
              </a:rPr>
              <a:t>coupon</a:t>
            </a:r>
            <a:endParaRPr lang="zh-CN" altLang="en-US" sz="1200">
              <a:latin typeface="微软雅黑" pitchFamily="34" charset="-122"/>
              <a:ea typeface="微软雅黑" pitchFamily="34" charset="-122"/>
            </a:endParaRPr>
          </a:p>
        </p:txBody>
      </p:sp>
      <p:pic>
        <p:nvPicPr>
          <p:cNvPr id="167939" name="Picture 2" descr="http://blog.bqool.cn/wp-content/uploads/image02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276" y="1272118"/>
            <a:ext cx="8043863" cy="3790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549277" y="5373216"/>
            <a:ext cx="8043862" cy="1015663"/>
          </a:xfrm>
          <a:prstGeom prst="rect">
            <a:avLst/>
          </a:prstGeom>
        </p:spPr>
        <p:txBody>
          <a:bodyPr wrap="square">
            <a:spAutoFit/>
          </a:bodyPr>
          <a:lstStyle/>
          <a:p>
            <a:pPr>
              <a:lnSpc>
                <a:spcPct val="150000"/>
              </a:lnSpc>
              <a:defRPr/>
            </a:pPr>
            <a:r>
              <a:rPr lang="zh-CN" altLang="en-US" sz="2000" dirty="0">
                <a:latin typeface="+mn-ea"/>
                <a:ea typeface="+mn-ea"/>
              </a:rPr>
              <a:t>点进商品页面后，会看到如下图。打勾即可领取 </a:t>
            </a:r>
            <a:r>
              <a:rPr lang="en-US" altLang="zh-CN" sz="2000" dirty="0">
                <a:latin typeface="+mn-ea"/>
                <a:ea typeface="+mn-ea"/>
              </a:rPr>
              <a:t>Coupon</a:t>
            </a:r>
            <a:r>
              <a:rPr lang="zh-CN" altLang="en-US" sz="2000" dirty="0">
                <a:latin typeface="+mn-ea"/>
                <a:ea typeface="+mn-ea"/>
              </a:rPr>
              <a:t>。 </a:t>
            </a:r>
            <a:endParaRPr lang="en-US" altLang="zh-CN" sz="2000" dirty="0">
              <a:latin typeface="+mn-ea"/>
              <a:ea typeface="+mn-ea"/>
            </a:endParaRPr>
          </a:p>
          <a:p>
            <a:pPr>
              <a:lnSpc>
                <a:spcPct val="150000"/>
              </a:lnSpc>
              <a:defRPr/>
            </a:pPr>
            <a:r>
              <a:rPr lang="zh-CN" altLang="en-US" sz="2000" dirty="0">
                <a:latin typeface="+mn-ea"/>
                <a:ea typeface="+mn-ea"/>
              </a:rPr>
              <a:t>点击 </a:t>
            </a:r>
            <a:r>
              <a:rPr lang="en-US" altLang="zh-CN" sz="2000" dirty="0">
                <a:latin typeface="+mn-ea"/>
                <a:ea typeface="+mn-ea"/>
              </a:rPr>
              <a:t>Coupon </a:t>
            </a:r>
            <a:r>
              <a:rPr lang="zh-CN" altLang="en-US" sz="2000" dirty="0">
                <a:latin typeface="+mn-ea"/>
                <a:ea typeface="+mn-ea"/>
              </a:rPr>
              <a:t>后，商品在结账时会直接套用折扣。</a:t>
            </a:r>
          </a:p>
        </p:txBody>
      </p:sp>
    </p:spTree>
    <p:extLst>
      <p:ext uri="{BB962C8B-B14F-4D97-AF65-F5344CB8AC3E}">
        <p14:creationId xmlns:p14="http://schemas.microsoft.com/office/powerpoint/2010/main" val="8064359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TotalTime>
  <Words>1743</Words>
  <Application>Microsoft Office PowerPoint</Application>
  <PresentationFormat>全屏显示(4:3)</PresentationFormat>
  <Paragraphs>306</Paragraphs>
  <Slides>31</Slides>
  <Notes>2</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Office 主题​​</vt:lpstr>
      <vt:lpstr>项目二 任务5</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项目二 任务5</dc:title>
  <dc:creator>lenovo</dc:creator>
  <cp:lastModifiedBy>lenovo</cp:lastModifiedBy>
  <cp:revision>14</cp:revision>
  <dcterms:created xsi:type="dcterms:W3CDTF">2018-08-25T18:00:44Z</dcterms:created>
  <dcterms:modified xsi:type="dcterms:W3CDTF">2018-11-20T03:05:40Z</dcterms:modified>
</cp:coreProperties>
</file>