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xml" ContentType="application/vnd.openxmlformats-officedocument.presentationml.tags+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4"/>
  </p:notesMasterIdLst>
  <p:handoutMasterIdLst>
    <p:handoutMasterId r:id="rId45"/>
  </p:handoutMasterIdLst>
  <p:sldIdLst>
    <p:sldId id="360" r:id="rId2"/>
    <p:sldId id="443" r:id="rId3"/>
    <p:sldId id="564" r:id="rId4"/>
    <p:sldId id="503" r:id="rId5"/>
    <p:sldId id="504" r:id="rId6"/>
    <p:sldId id="505" r:id="rId7"/>
    <p:sldId id="506" r:id="rId8"/>
    <p:sldId id="507" r:id="rId9"/>
    <p:sldId id="514" r:id="rId10"/>
    <p:sldId id="509" r:id="rId11"/>
    <p:sldId id="515" r:id="rId12"/>
    <p:sldId id="510" r:id="rId13"/>
    <p:sldId id="516" r:id="rId14"/>
    <p:sldId id="511" r:id="rId15"/>
    <p:sldId id="512" r:id="rId16"/>
    <p:sldId id="518" r:id="rId17"/>
    <p:sldId id="562" r:id="rId18"/>
    <p:sldId id="563" r:id="rId19"/>
    <p:sldId id="534" r:id="rId20"/>
    <p:sldId id="527" r:id="rId21"/>
    <p:sldId id="539" r:id="rId22"/>
    <p:sldId id="528" r:id="rId23"/>
    <p:sldId id="533" r:id="rId24"/>
    <p:sldId id="536" r:id="rId25"/>
    <p:sldId id="537" r:id="rId26"/>
    <p:sldId id="540" r:id="rId27"/>
    <p:sldId id="541" r:id="rId28"/>
    <p:sldId id="542" r:id="rId29"/>
    <p:sldId id="544" r:id="rId30"/>
    <p:sldId id="545" r:id="rId31"/>
    <p:sldId id="547" r:id="rId32"/>
    <p:sldId id="548" r:id="rId33"/>
    <p:sldId id="549" r:id="rId34"/>
    <p:sldId id="550" r:id="rId35"/>
    <p:sldId id="551" r:id="rId36"/>
    <p:sldId id="552" r:id="rId37"/>
    <p:sldId id="553" r:id="rId38"/>
    <p:sldId id="554" r:id="rId39"/>
    <p:sldId id="555" r:id="rId40"/>
    <p:sldId id="556" r:id="rId41"/>
    <p:sldId id="565" r:id="rId42"/>
    <p:sldId id="418" r:id="rId43"/>
  </p:sldIdLst>
  <p:sldSz cx="12192000" cy="6858000"/>
  <p:notesSz cx="6858000" cy="9144000"/>
  <p:defaultTex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068">
          <p15:clr>
            <a:srgbClr val="A4A3A4"/>
          </p15:clr>
        </p15:guide>
        <p15:guide id="2" pos="3759">
          <p15:clr>
            <a:srgbClr val="A4A3A4"/>
          </p15:clr>
        </p15:guide>
      </p15:sldGuideLst>
    </p:ext>
    <p:ext uri="{2D200454-40CA-4A62-9FC3-DE9A4176ACB9}">
      <p15:notesGuideLst xmlns:p15="http://schemas.microsoft.com/office/powerpoint/2012/main">
        <p15:guide id="1" orient="horz" pos="2758">
          <p15:clr>
            <a:srgbClr val="A4A3A4"/>
          </p15:clr>
        </p15:guide>
        <p15:guide id="2" pos="211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848AF"/>
    <a:srgbClr val="FF8500"/>
    <a:srgbClr val="3C78CE"/>
    <a:srgbClr val="CD1F06"/>
    <a:srgbClr val="CB1003"/>
    <a:srgbClr val="A50021"/>
    <a:srgbClr val="08489B"/>
    <a:srgbClr val="0546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163" autoAdjust="0"/>
    <p:restoredTop sz="94660"/>
  </p:normalViewPr>
  <p:slideViewPr>
    <p:cSldViewPr>
      <p:cViewPr varScale="1">
        <p:scale>
          <a:sx n="69" d="100"/>
          <a:sy n="69" d="100"/>
        </p:scale>
        <p:origin x="520" y="40"/>
      </p:cViewPr>
      <p:guideLst>
        <p:guide orient="horz" pos="2068"/>
        <p:guide pos="3759"/>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8" d="100"/>
          <a:sy n="58" d="100"/>
        </p:scale>
        <p:origin x="-2580" y="-78"/>
      </p:cViewPr>
      <p:guideLst>
        <p:guide orient="horz" pos="2758"/>
        <p:guide pos="2114"/>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image" Target="../media/image11.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image" Target="../media/image14.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image" Target="../media/image12.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spcBef>
                <a:spcPts val="0"/>
              </a:spcBef>
              <a:spcAft>
                <a:spcPts val="0"/>
              </a:spcAft>
              <a:defRPr sz="1200">
                <a:latin typeface="+mn-lt"/>
                <a:ea typeface="+mn-ea"/>
              </a:defRPr>
            </a:lvl1pPr>
          </a:lstStyle>
          <a:p>
            <a:pPr>
              <a:defRPr/>
            </a:pPr>
            <a:fld id="{F4DFFCEE-9117-4569-827D-343A93DDD2D6}" type="datetimeFigureOut">
              <a:rPr lang="zh-CN" altLang="en-US"/>
              <a:t>2024/2/26</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spcBef>
                <a:spcPts val="0"/>
              </a:spcBef>
              <a:spcAft>
                <a:spcPts val="0"/>
              </a:spcAft>
              <a:defRPr sz="1200">
                <a:latin typeface="+mn-lt"/>
                <a:ea typeface="+mn-ea"/>
              </a:defRPr>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spcBef>
                <a:spcPts val="0"/>
              </a:spcBef>
              <a:spcAft>
                <a:spcPts val="0"/>
              </a:spcAft>
              <a:defRPr sz="1200">
                <a:latin typeface="+mn-lt"/>
                <a:ea typeface="+mn-ea"/>
              </a:defRPr>
            </a:lvl1pPr>
          </a:lstStyle>
          <a:p>
            <a:pPr>
              <a:defRPr/>
            </a:pPr>
            <a:fld id="{4B9CFCD2-35DB-4E6F-9B70-D2EE67D0E5A4}" type="slidenum">
              <a:rPr lang="zh-CN" altLang="en-US"/>
              <a:t>‹#›</a:t>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spcBef>
                <a:spcPts val="0"/>
              </a:spcBef>
              <a:spcAft>
                <a:spcPts val="0"/>
              </a:spcAft>
              <a:defRPr sz="1200">
                <a:latin typeface="+mn-lt"/>
                <a:ea typeface="+mn-ea"/>
              </a:defRPr>
            </a:lvl1pPr>
          </a:lstStyle>
          <a:p>
            <a:pPr>
              <a:defRPr/>
            </a:pPr>
            <a:fld id="{10D532F7-9EE9-4116-8F06-B3E96FF78C30}" type="datetimeFigureOut">
              <a:rPr lang="zh-CN" altLang="en-US"/>
              <a:t>2024/2/26</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endParaRPr lang="zh-CN" altLang="en-US" noProof="0"/>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spcBef>
                <a:spcPts val="0"/>
              </a:spcBef>
              <a:spcAft>
                <a:spcPts val="0"/>
              </a:spcAft>
              <a:defRPr sz="1200">
                <a:latin typeface="+mn-lt"/>
                <a:ea typeface="+mn-ea"/>
              </a:defRPr>
            </a:lvl1pPr>
          </a:lstStyle>
          <a:p>
            <a:pPr>
              <a:defRPr/>
            </a:pPr>
            <a:fld id="{A069CC9D-01D8-4B68-87F0-663CB8538CBD}" type="slidenum">
              <a:rPr lang="zh-CN" altLang="en-US"/>
              <a:t>‹#›</a:t>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2"/>
          <p:cNvSpPr>
            <a:spLocks noGrp="1" noRot="1" noChangeAspect="1" noTextEdit="1"/>
          </p:cNvSpPr>
          <p:nvPr>
            <p:ph type="sldImg"/>
          </p:nvPr>
        </p:nvSpPr>
        <p:spPr bwMode="auto">
          <a:noFill/>
          <a:ln>
            <a:solidFill>
              <a:srgbClr val="000000"/>
            </a:solidFill>
            <a:miter lim="800000"/>
          </a:ln>
        </p:spPr>
      </p:sp>
      <p:sp>
        <p:nvSpPr>
          <p:cNvPr id="8194" name="Rectangle 3"/>
          <p:cNvSpPr>
            <a:spLocks noGrp="1"/>
          </p:cNvSpPr>
          <p:nvPr>
            <p:ph type="body" idx="1"/>
          </p:nvPr>
        </p:nvSpPr>
        <p:spPr bwMode="auto">
          <a:noFill/>
        </p:spPr>
        <p:txBody>
          <a:bodyPr wrap="square" numCol="1" anchor="t" anchorCtr="0" compatLnSpc="1"/>
          <a:lstStyle/>
          <a:p>
            <a:endParaRPr lang="zh-CN"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41948494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Grp="1" noRot="1" noChangeAspect="1" noTextEdit="1"/>
          </p:cNvSpPr>
          <p:nvPr>
            <p:ph type="sldImg"/>
          </p:nvPr>
        </p:nvSpPr>
        <p:spPr>
          <a:ln>
            <a:miter/>
          </a:ln>
        </p:spPr>
      </p:sp>
      <p:sp>
        <p:nvSpPr>
          <p:cNvPr id="40962" name="Rectangle 3"/>
          <p:cNvSpPr>
            <a:spLocks noGrp="1"/>
          </p:cNvSpPr>
          <p:nvPr>
            <p:ph type="body"/>
          </p:nvPr>
        </p:nvSpPr>
        <p:spPr/>
        <p:txBody>
          <a:bodyPr wrap="square" lIns="91440" tIns="45720" rIns="91440" bIns="45720" anchor="t"/>
          <a:lstStyle/>
          <a:p>
            <a:pPr lvl="0" eaLnBrk="1" hangingPunct="1"/>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9307356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2"/>
          <p:cNvSpPr>
            <a:spLocks noGrp="1" noRot="1" noChangeAspect="1" noTextEdit="1"/>
          </p:cNvSpPr>
          <p:nvPr>
            <p:ph type="sldImg"/>
          </p:nvPr>
        </p:nvSpPr>
        <p:spPr bwMode="auto">
          <a:noFill/>
          <a:ln>
            <a:solidFill>
              <a:srgbClr val="000000"/>
            </a:solidFill>
            <a:miter lim="800000"/>
          </a:ln>
        </p:spPr>
      </p:sp>
      <p:sp>
        <p:nvSpPr>
          <p:cNvPr id="6146"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节标题">
    <p:spTree>
      <p:nvGrpSpPr>
        <p:cNvPr id="1" name=""/>
        <p:cNvGrpSpPr/>
        <p:nvPr/>
      </p:nvGrpSpPr>
      <p:grpSpPr>
        <a:xfrm>
          <a:off x="0" y="0"/>
          <a:ext cx="0" cy="0"/>
          <a:chOff x="0" y="0"/>
          <a:chExt cx="0" cy="0"/>
        </a:xfrm>
      </p:grpSpPr>
      <p:pic>
        <p:nvPicPr>
          <p:cNvPr id="3" name="图片 62"/>
          <p:cNvPicPr>
            <a:picLocks noChangeAspect="1"/>
          </p:cNvPicPr>
          <p:nvPr userDrawn="1"/>
        </p:nvPicPr>
        <p:blipFill>
          <a:blip r:embed="rId2">
            <a:lum bright="6000"/>
          </a:blip>
          <a:srcRect t="86078"/>
          <a:stretch>
            <a:fillRect/>
          </a:stretch>
        </p:blipFill>
        <p:spPr bwMode="auto">
          <a:xfrm>
            <a:off x="0" y="6092825"/>
            <a:ext cx="12190413" cy="765175"/>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p:push/>
      </p:transition>
    </mc:Choice>
    <mc:Fallback xmlns="">
      <p:transition>
        <p:push/>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noChangeArrowheads="1"/>
          </p:cNvSpPr>
          <p:nvPr>
            <p:ph type="dt" sz="half" idx="10"/>
          </p:nvPr>
        </p:nvSpPr>
        <p:spPr>
          <a:xfrm>
            <a:off x="838200" y="6356350"/>
            <a:ext cx="2743200" cy="365125"/>
          </a:xfrm>
        </p:spPr>
        <p:txBody>
          <a:bodyPr/>
          <a:lstStyle>
            <a:lvl1pPr>
              <a:defRPr/>
            </a:lvl1pPr>
          </a:lstStyle>
          <a:p>
            <a:pPr>
              <a:defRPr/>
            </a:pPr>
            <a:fld id="{DE6254E2-FC8B-4B32-8E59-CBB338734676}" type="datetimeFigureOut">
              <a:rPr lang="zh-CN" altLang="en-US"/>
              <a:t>2024/2/26</a:t>
            </a:fld>
            <a:endParaRPr lang="zh-CN" altLang="en-US"/>
          </a:p>
        </p:txBody>
      </p:sp>
      <p:sp>
        <p:nvSpPr>
          <p:cNvPr id="3" name="页脚占位符 4"/>
          <p:cNvSpPr>
            <a:spLocks noGrp="1" noChangeArrowheads="1"/>
          </p:cNvSpPr>
          <p:nvPr>
            <p:ph type="ftr" sz="quarter" idx="11"/>
          </p:nvPr>
        </p:nvSpPr>
        <p:spPr>
          <a:xfrm>
            <a:off x="4038600" y="6356350"/>
            <a:ext cx="4114800" cy="365125"/>
          </a:xfrm>
        </p:spPr>
        <p:txBody>
          <a:bodyPr/>
          <a:lstStyle>
            <a:lvl1pPr>
              <a:defRPr/>
            </a:lvl1pPr>
          </a:lstStyle>
          <a:p>
            <a:pPr>
              <a:defRPr/>
            </a:pPr>
            <a:endParaRPr lang="zh-CN" altLang="en-US"/>
          </a:p>
        </p:txBody>
      </p:sp>
      <p:sp>
        <p:nvSpPr>
          <p:cNvPr id="4" name="灯片编号占位符 5"/>
          <p:cNvSpPr>
            <a:spLocks noGrp="1" noChangeArrowheads="1"/>
          </p:cNvSpPr>
          <p:nvPr>
            <p:ph type="sldNum" sz="quarter" idx="12"/>
          </p:nvPr>
        </p:nvSpPr>
        <p:spPr>
          <a:xfrm>
            <a:off x="8610600" y="6356350"/>
            <a:ext cx="2743200" cy="365125"/>
          </a:xfrm>
        </p:spPr>
        <p:txBody>
          <a:bodyPr/>
          <a:lstStyle>
            <a:lvl1pPr>
              <a:defRPr/>
            </a:lvl1pPr>
          </a:lstStyle>
          <a:p>
            <a:fld id="{F90D5D2C-EE64-4790-BCD4-67E280891632}"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push/>
      </p:transition>
    </mc:Choice>
    <mc:Fallback xmlns="">
      <p:transition>
        <p:push/>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UpDiag">
          <a:fgClr>
            <a:schemeClr val="bg1"/>
          </a:fgClr>
          <a:bgClr>
            <a:schemeClr val="bg1"/>
          </a:bgClr>
        </a:patt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mc:AlternateContent xmlns:mc="http://schemas.openxmlformats.org/markup-compatibility/2006" xmlns:p14="http://schemas.microsoft.com/office/powerpoint/2010/main">
    <mc:Choice Requires="p14">
      <p:transition>
        <p:push/>
      </p:transition>
    </mc:Choice>
    <mc:Fallback xmlns="">
      <p:transition>
        <p:push/>
      </p:transition>
    </mc:Fallback>
  </mc:AlternateContent>
  <p:txStyles>
    <p:titleStyle>
      <a:lvl1pPr algn="ctr" rtl="0" eaLnBrk="0" fontAlgn="base" hangingPunct="0">
        <a:spcBef>
          <a:spcPct val="0"/>
        </a:spcBef>
        <a:spcAft>
          <a:spcPct val="0"/>
        </a:spcAft>
        <a:defRPr sz="4400" kern="1200">
          <a:solidFill>
            <a:schemeClr val="tx1"/>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2.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11.wmf"/><Relationship Id="rId4" Type="http://schemas.openxmlformats.org/officeDocument/2006/relationships/oleObject" Target="../embeddings/oleObject1.bin"/></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1.wmf"/><Relationship Id="rId5" Type="http://schemas.openxmlformats.org/officeDocument/2006/relationships/oleObject" Target="../embeddings/oleObject4.bin"/><Relationship Id="rId4" Type="http://schemas.openxmlformats.org/officeDocument/2006/relationships/image" Target="../media/image14.wmf"/></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15.wmf"/><Relationship Id="rId5" Type="http://schemas.openxmlformats.org/officeDocument/2006/relationships/oleObject" Target="../embeddings/oleObject6.bin"/><Relationship Id="rId4" Type="http://schemas.openxmlformats.org/officeDocument/2006/relationships/image" Target="../media/image12.wmf"/></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16.wmf"/></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17.w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平行四边形 2"/>
          <p:cNvSpPr/>
          <p:nvPr/>
        </p:nvSpPr>
        <p:spPr>
          <a:xfrm>
            <a:off x="379095" y="8890"/>
            <a:ext cx="5574030" cy="6840855"/>
          </a:xfrm>
          <a:prstGeom prst="parallelogram">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椭圆 1"/>
          <p:cNvSpPr/>
          <p:nvPr/>
        </p:nvSpPr>
        <p:spPr>
          <a:xfrm>
            <a:off x="1506855" y="1599565"/>
            <a:ext cx="3896360" cy="3439160"/>
          </a:xfrm>
          <a:prstGeom prst="ellipse">
            <a:avLst/>
          </a:prstGeom>
          <a:blipFill dpi="0" rotWithShape="1">
            <a:blip r:embed="rId3" cstate="print">
              <a:extLst>
                <a:ext uri="{28A0092B-C50C-407E-A947-70E740481C1C}">
                  <a14:useLocalDpi xmlns:a14="http://schemas.microsoft.com/office/drawing/2010/main" val="0"/>
                </a:ext>
              </a:extLst>
            </a:blip>
            <a:srcRect/>
            <a:stretch>
              <a:fillRect/>
            </a:stretch>
          </a:blip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62" tIns="34281" rIns="68562" bIns="34281" rtlCol="0" anchor="ctr"/>
          <a:lstStyle/>
          <a:p>
            <a:pPr algn="ctr"/>
            <a:endParaRPr lang="zh-CN" altLang="en-US"/>
          </a:p>
        </p:txBody>
      </p:sp>
      <p:sp>
        <p:nvSpPr>
          <p:cNvPr id="7" name="文本框 6"/>
          <p:cNvSpPr txBox="1"/>
          <p:nvPr/>
        </p:nvSpPr>
        <p:spPr>
          <a:xfrm>
            <a:off x="5591944" y="3068960"/>
            <a:ext cx="6444615" cy="830997"/>
          </a:xfrm>
          <a:prstGeom prst="rect">
            <a:avLst/>
          </a:prstGeom>
          <a:noFill/>
        </p:spPr>
        <p:txBody>
          <a:bodyPr wrap="square" rtlCol="0">
            <a:spAutoFit/>
          </a:bodyPr>
          <a:lstStyle/>
          <a:p>
            <a:r>
              <a:rPr lang="zh-CN" altLang="en-US" sz="4800" b="1" dirty="0" smtClean="0">
                <a:latin typeface="微软雅黑" panose="020B0503020204020204" pitchFamily="34" charset="-122"/>
                <a:ea typeface="微软雅黑" panose="020B0503020204020204" pitchFamily="34" charset="-122"/>
              </a:rPr>
              <a:t>任务二 选择</a:t>
            </a:r>
            <a:r>
              <a:rPr lang="zh-CN" altLang="en-US" sz="4800" b="1" dirty="0">
                <a:latin typeface="微软雅黑" panose="020B0503020204020204" pitchFamily="34" charset="-122"/>
                <a:ea typeface="微软雅黑" panose="020B0503020204020204" pitchFamily="34" charset="-122"/>
              </a:rPr>
              <a:t>决策方法</a:t>
            </a:r>
          </a:p>
        </p:txBody>
      </p:sp>
      <p:sp>
        <p:nvSpPr>
          <p:cNvPr id="8" name="圆角矩形 7"/>
          <p:cNvSpPr/>
          <p:nvPr/>
        </p:nvSpPr>
        <p:spPr>
          <a:xfrm>
            <a:off x="6120765" y="4793615"/>
            <a:ext cx="4655755" cy="5041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latin typeface="微软雅黑" panose="020B0503020204020204" pitchFamily="34" charset="-122"/>
                <a:ea typeface="微软雅黑" panose="020B0503020204020204" pitchFamily="34" charset="-122"/>
              </a:rPr>
              <a:t>选自</a:t>
            </a:r>
            <a:r>
              <a:rPr lang="zh-CN" altLang="en-US" sz="2000" b="1" dirty="0" smtClean="0">
                <a:latin typeface="微软雅黑" panose="020B0503020204020204" pitchFamily="34" charset="-122"/>
                <a:ea typeface="微软雅黑" panose="020B0503020204020204" pitchFamily="34" charset="-122"/>
              </a:rPr>
              <a:t>：模块三 </a:t>
            </a:r>
            <a:r>
              <a:rPr lang="zh-CN" altLang="en-US" sz="2000" b="1" dirty="0">
                <a:latin typeface="微软雅黑" panose="020B0503020204020204" pitchFamily="34" charset="-122"/>
                <a:ea typeface="微软雅黑" panose="020B0503020204020204" pitchFamily="34" charset="-122"/>
              </a:rPr>
              <a:t>科学</a:t>
            </a:r>
            <a:r>
              <a:rPr lang="zh-CN" altLang="en-US" sz="2000" b="1" dirty="0" smtClean="0">
                <a:latin typeface="微软雅黑" panose="020B0503020204020204" pitchFamily="34" charset="-122"/>
                <a:ea typeface="微软雅黑" panose="020B0503020204020204" pitchFamily="34" charset="-122"/>
              </a:rPr>
              <a:t>决策之美</a:t>
            </a:r>
            <a:endParaRPr lang="zh-CN" altLang="en-US" sz="2000" b="1" dirty="0">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A000220150321H89PPIC"/>
          <p:cNvPicPr>
            <a:picLocks noChangeAspect="1"/>
          </p:cNvPicPr>
          <p:nvPr/>
        </p:nvPicPr>
        <p:blipFill>
          <a:blip r:embed="rId2"/>
          <a:stretch>
            <a:fillRect/>
          </a:stretch>
        </p:blipFill>
        <p:spPr>
          <a:xfrm>
            <a:off x="2841625" y="1916430"/>
            <a:ext cx="5984875" cy="2695575"/>
          </a:xfrm>
          <a:prstGeom prst="rect">
            <a:avLst/>
          </a:prstGeom>
        </p:spPr>
      </p:pic>
      <p:sp>
        <p:nvSpPr>
          <p:cNvPr id="6" name="圆角矩形 5"/>
          <p:cNvSpPr/>
          <p:nvPr/>
        </p:nvSpPr>
        <p:spPr>
          <a:xfrm>
            <a:off x="551384" y="4221089"/>
            <a:ext cx="11207804" cy="2160240"/>
          </a:xfrm>
          <a:prstGeom prst="roundRect">
            <a:avLst/>
          </a:prstGeom>
          <a:ln>
            <a:headEnd type="none" w="med" len="med"/>
            <a:tailEnd type="none" w="med" len="med"/>
          </a:ln>
        </p:spPr>
        <p:style>
          <a:lnRef idx="3">
            <a:schemeClr val="lt1"/>
          </a:lnRef>
          <a:fillRef idx="1">
            <a:schemeClr val="dk1"/>
          </a:fillRef>
          <a:effectRef idx="1">
            <a:schemeClr val="dk1"/>
          </a:effectRef>
          <a:fontRef idx="minor">
            <a:schemeClr val="lt1"/>
          </a:fontRef>
        </p:style>
        <p:txBody>
          <a:bodyPr vert="horz" wrap="none" lIns="91440" tIns="45720" rIns="91440" bIns="45720" numCol="1" anchor="ctr" anchorCtr="0" compatLnSpc="1"/>
          <a:lstStyle/>
          <a:p>
            <a:pPr marR="0" algn="l" defTabSz="914400">
              <a:lnSpc>
                <a:spcPct val="130000"/>
              </a:lnSpc>
              <a:buClrTx/>
              <a:buSzTx/>
              <a:buFont typeface="Arial" panose="020B0604020202020204" pitchFamily="34" charset="0"/>
              <a:buNone/>
              <a:defRPr/>
            </a:pPr>
            <a:r>
              <a:rPr lang="zh-CN" altLang="en-US" sz="2000" b="1" noProof="0" dirty="0">
                <a:solidFill>
                  <a:schemeClr val="bg1"/>
                </a:solidFill>
                <a:latin typeface="微软雅黑" panose="020B0503020204020204" pitchFamily="34" charset="-122"/>
                <a:ea typeface="微软雅黑" panose="020B0503020204020204" pitchFamily="34" charset="-122"/>
                <a:sym typeface="+mn-ea"/>
              </a:rPr>
              <a:t>名义小组法又称名义小组技术，是管理决策中的一种定性分析方法。</a:t>
            </a:r>
          </a:p>
          <a:p>
            <a:pPr marR="0" algn="l" defTabSz="914400">
              <a:lnSpc>
                <a:spcPct val="130000"/>
              </a:lnSpc>
              <a:buClrTx/>
              <a:buSzTx/>
              <a:buFont typeface="Arial" panose="020B0604020202020204" pitchFamily="34" charset="0"/>
              <a:buNone/>
              <a:defRPr/>
            </a:pPr>
            <a:r>
              <a:rPr lang="zh-CN" altLang="en-US" sz="2000" b="1" noProof="0" dirty="0">
                <a:solidFill>
                  <a:schemeClr val="bg1"/>
                </a:solidFill>
                <a:latin typeface="微软雅黑" panose="020B0503020204020204" pitchFamily="34" charset="-122"/>
                <a:ea typeface="微软雅黑" panose="020B0503020204020204" pitchFamily="34" charset="-122"/>
                <a:sym typeface="+mn-ea"/>
              </a:rPr>
              <a:t>在集体决策中，如果对问题的性质不完全了解且意见分歧严重，则可采用名义小组法。</a:t>
            </a:r>
          </a:p>
          <a:p>
            <a:pPr marR="0" algn="l" defTabSz="914400">
              <a:lnSpc>
                <a:spcPct val="130000"/>
              </a:lnSpc>
              <a:buClrTx/>
              <a:buSzTx/>
              <a:buFont typeface="Arial" panose="020B0604020202020204" pitchFamily="34" charset="0"/>
              <a:buNone/>
              <a:defRPr/>
            </a:pPr>
            <a:r>
              <a:rPr lang="zh-CN" altLang="en-US" sz="2000" b="1" noProof="0" dirty="0">
                <a:solidFill>
                  <a:schemeClr val="bg1"/>
                </a:solidFill>
                <a:latin typeface="微软雅黑" panose="020B0503020204020204" pitchFamily="34" charset="-122"/>
                <a:ea typeface="微软雅黑" panose="020B0503020204020204" pitchFamily="34" charset="-122"/>
                <a:sym typeface="+mn-ea"/>
              </a:rPr>
              <a:t>在这种方法下，小组成员互不通气，也不在一起讨论、协商，小组只是名义上的，这样可以避免</a:t>
            </a:r>
          </a:p>
          <a:p>
            <a:pPr marR="0" algn="l" defTabSz="914400">
              <a:lnSpc>
                <a:spcPct val="130000"/>
              </a:lnSpc>
              <a:buClrTx/>
              <a:buSzTx/>
              <a:buFont typeface="Arial" panose="020B0604020202020204" pitchFamily="34" charset="0"/>
              <a:buNone/>
              <a:defRPr/>
            </a:pPr>
            <a:r>
              <a:rPr lang="zh-CN" altLang="en-US" sz="2000" b="1" noProof="0" dirty="0">
                <a:solidFill>
                  <a:schemeClr val="bg1"/>
                </a:solidFill>
                <a:latin typeface="微软雅黑" panose="020B0503020204020204" pitchFamily="34" charset="-122"/>
                <a:ea typeface="微软雅黑" panose="020B0503020204020204" pitchFamily="34" charset="-122"/>
                <a:sym typeface="+mn-ea"/>
              </a:rPr>
              <a:t>争吵或附和，同时还可以有效地激发个人的创造力和想象力。</a:t>
            </a:r>
          </a:p>
        </p:txBody>
      </p:sp>
      <p:sp>
        <p:nvSpPr>
          <p:cNvPr id="14" name="文本框 13"/>
          <p:cNvSpPr txBox="1"/>
          <p:nvPr/>
        </p:nvSpPr>
        <p:spPr>
          <a:xfrm>
            <a:off x="626745" y="1636395"/>
            <a:ext cx="2621280" cy="460375"/>
          </a:xfrm>
          <a:prstGeom prst="rect">
            <a:avLst/>
          </a:prstGeom>
          <a:noFill/>
        </p:spPr>
        <p:txBody>
          <a:bodyPr wrap="none" rtlCol="0" anchor="t">
            <a:spAutoFit/>
          </a:bodyPr>
          <a:lstStyle/>
          <a:p>
            <a:r>
              <a:rPr lang="zh-CN" altLang="en-US" sz="2400" b="1" noProof="0" dirty="0">
                <a:ln>
                  <a:noFill/>
                </a:ln>
                <a:solidFill>
                  <a:srgbClr val="204BB6"/>
                </a:solidFill>
                <a:effectLst>
                  <a:outerShdw blurRad="38100" dist="38100" dir="2700000" algn="tl">
                    <a:srgbClr val="C0C0C0"/>
                  </a:outerShdw>
                </a:effectLst>
                <a:uLnTx/>
                <a:uFillTx/>
                <a:latin typeface="微软雅黑" panose="020B0503020204020204" pitchFamily="34" charset="-122"/>
                <a:ea typeface="微软雅黑" panose="020B0503020204020204" pitchFamily="34" charset="-122"/>
                <a:sym typeface="+mn-ea"/>
              </a:rPr>
              <a:t>（二）</a:t>
            </a:r>
            <a:r>
              <a:rPr lang="zh-CN" altLang="en-US" sz="2400" b="1" noProof="0" dirty="0">
                <a:ln>
                  <a:noFill/>
                </a:ln>
                <a:solidFill>
                  <a:srgbClr val="000099"/>
                </a:solidFill>
                <a:effectLst/>
                <a:uLnTx/>
                <a:uFillTx/>
                <a:latin typeface="微软雅黑" panose="020B0503020204020204" pitchFamily="34" charset="-122"/>
                <a:ea typeface="微软雅黑" panose="020B0503020204020204" pitchFamily="34" charset="-122"/>
                <a:sym typeface="+mn-ea"/>
              </a:rPr>
              <a:t>名义小组法</a:t>
            </a:r>
            <a:endParaRPr lang="zh-CN" altLang="en-US" sz="2400" b="1">
              <a:latin typeface="微软雅黑" panose="020B0503020204020204" pitchFamily="34" charset="-122"/>
              <a:ea typeface="微软雅黑" panose="020B0503020204020204" pitchFamily="34" charset="-122"/>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15"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6" name="文本框 15"/>
          <p:cNvSpPr txBox="1"/>
          <p:nvPr/>
        </p:nvSpPr>
        <p:spPr>
          <a:xfrm>
            <a:off x="290830" y="987425"/>
            <a:ext cx="3027680" cy="521970"/>
          </a:xfrm>
          <a:prstGeom prst="rect">
            <a:avLst/>
          </a:prstGeom>
          <a:noFill/>
        </p:spPr>
        <p:txBody>
          <a:bodyPr wrap="none" rtlCol="0" anchor="t">
            <a:spAutoFit/>
          </a:bodyPr>
          <a:lstStyle/>
          <a:p>
            <a:pPr algn="ctr"/>
            <a:r>
              <a:rPr lang="zh-CN" altLang="en-US" sz="2800" b="0" noProof="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一、定性决策方法</a:t>
            </a:r>
          </a:p>
        </p:txBody>
      </p:sp>
    </p:spTree>
  </p:cSld>
  <p:clrMapOvr>
    <a:masterClrMapping/>
  </p:clrMapOvr>
  <mc:AlternateContent xmlns:mc="http://schemas.openxmlformats.org/markup-compatibility/2006" xmlns:p14="http://schemas.microsoft.com/office/powerpoint/2010/main">
    <mc:Choice Requires="p14">
      <p:transition>
        <p:push/>
      </p:transition>
    </mc:Choice>
    <mc:Fallback xmlns="">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2" presetClass="entr" presetSubtype="8" fill="hold" grpId="0" nodeType="afterEffect">
                                  <p:stCondLst>
                                    <p:cond delay="0"/>
                                  </p:stCondLst>
                                  <p:childTnLst>
                                    <p:set>
                                      <p:cBhvr>
                                        <p:cTn id="11" dur="1" fill="hold">
                                          <p:stCondLst>
                                            <p:cond delay="0"/>
                                          </p:stCondLst>
                                        </p:cTn>
                                        <p:tgtEl>
                                          <p:spTgt spid="11268"/>
                                        </p:tgtEl>
                                        <p:attrNameLst>
                                          <p:attrName>style.visibility</p:attrName>
                                        </p:attrNameLst>
                                      </p:cBhvr>
                                      <p:to>
                                        <p:strVal val="visible"/>
                                      </p:to>
                                    </p:set>
                                    <p:animEffect transition="in" filter="slide(fromLeft)">
                                      <p:cBhvr>
                                        <p:cTn id="12" dur="500"/>
                                        <p:tgtEl>
                                          <p:spTgt spid="11268"/>
                                        </p:tgtEl>
                                      </p:cBhvr>
                                    </p:animEffec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par>
                          <p:cTn id="15" fill="hold">
                            <p:stCondLst>
                              <p:cond delay="1000"/>
                            </p:stCondLst>
                            <p:childTnLst>
                              <p:par>
                                <p:cTn id="16" presetID="2" presetClass="entr" presetSubtype="8" fill="hold" grpId="1" nodeType="after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additive="base">
                                        <p:cTn id="18" dur="500" fill="hold"/>
                                        <p:tgtEl>
                                          <p:spTgt spid="16"/>
                                        </p:tgtEl>
                                        <p:attrNameLst>
                                          <p:attrName>ppt_x</p:attrName>
                                        </p:attrNameLst>
                                      </p:cBhvr>
                                      <p:tavLst>
                                        <p:tav tm="0">
                                          <p:val>
                                            <p:strVal val="0-#ppt_w/2"/>
                                          </p:val>
                                        </p:tav>
                                        <p:tav tm="100000">
                                          <p:val>
                                            <p:strVal val="#ppt_x"/>
                                          </p:val>
                                        </p:tav>
                                      </p:tavLst>
                                    </p:anim>
                                    <p:anim calcmode="lin" valueType="num">
                                      <p:cBhvr additive="base">
                                        <p:cTn id="19"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11268" grpId="0" bldLvl="0" animBg="1"/>
      <p:bldP spid="16" grpId="0"/>
      <p:bldP spid="16"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文本框 13"/>
          <p:cNvSpPr txBox="1"/>
          <p:nvPr/>
        </p:nvSpPr>
        <p:spPr>
          <a:xfrm>
            <a:off x="626745" y="1636395"/>
            <a:ext cx="2621280" cy="460375"/>
          </a:xfrm>
          <a:prstGeom prst="rect">
            <a:avLst/>
          </a:prstGeom>
          <a:noFill/>
        </p:spPr>
        <p:txBody>
          <a:bodyPr wrap="none" rtlCol="0" anchor="t">
            <a:spAutoFit/>
          </a:bodyPr>
          <a:lstStyle/>
          <a:p>
            <a:r>
              <a:rPr lang="zh-CN" altLang="en-US" sz="2400" b="1" noProof="0" dirty="0">
                <a:ln>
                  <a:noFill/>
                </a:ln>
                <a:solidFill>
                  <a:srgbClr val="204BB6"/>
                </a:solidFill>
                <a:effectLst>
                  <a:outerShdw blurRad="38100" dist="38100" dir="2700000" algn="tl">
                    <a:srgbClr val="C0C0C0"/>
                  </a:outerShdw>
                </a:effectLst>
                <a:uLnTx/>
                <a:uFillTx/>
                <a:latin typeface="微软雅黑" panose="020B0503020204020204" pitchFamily="34" charset="-122"/>
                <a:ea typeface="微软雅黑" panose="020B0503020204020204" pitchFamily="34" charset="-122"/>
                <a:sym typeface="+mn-ea"/>
              </a:rPr>
              <a:t>（二）</a:t>
            </a:r>
            <a:r>
              <a:rPr lang="zh-CN" altLang="en-US" sz="2400" b="1" noProof="0" dirty="0">
                <a:ln>
                  <a:noFill/>
                </a:ln>
                <a:solidFill>
                  <a:srgbClr val="000099"/>
                </a:solidFill>
                <a:effectLst/>
                <a:uLnTx/>
                <a:uFillTx/>
                <a:latin typeface="微软雅黑" panose="020B0503020204020204" pitchFamily="34" charset="-122"/>
                <a:ea typeface="微软雅黑" panose="020B0503020204020204" pitchFamily="34" charset="-122"/>
                <a:sym typeface="+mn-ea"/>
              </a:rPr>
              <a:t>名义小组法</a:t>
            </a:r>
            <a:endParaRPr lang="zh-CN" altLang="en-US" sz="2400" b="1">
              <a:latin typeface="微软雅黑" panose="020B0503020204020204" pitchFamily="34" charset="-122"/>
              <a:ea typeface="微软雅黑" panose="020B0503020204020204" pitchFamily="34" charset="-122"/>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15"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6" name="文本框 15"/>
          <p:cNvSpPr txBox="1"/>
          <p:nvPr/>
        </p:nvSpPr>
        <p:spPr>
          <a:xfrm>
            <a:off x="290830" y="987425"/>
            <a:ext cx="3027680" cy="521970"/>
          </a:xfrm>
          <a:prstGeom prst="rect">
            <a:avLst/>
          </a:prstGeom>
          <a:noFill/>
        </p:spPr>
        <p:txBody>
          <a:bodyPr wrap="none" rtlCol="0" anchor="t">
            <a:spAutoFit/>
          </a:bodyPr>
          <a:lstStyle/>
          <a:p>
            <a:pPr algn="ctr"/>
            <a:r>
              <a:rPr lang="zh-CN" altLang="en-US" sz="2800" b="0" noProof="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一、定性决策方法</a:t>
            </a:r>
          </a:p>
        </p:txBody>
      </p:sp>
      <p:sp>
        <p:nvSpPr>
          <p:cNvPr id="2" name="文本框 1"/>
          <p:cNvSpPr txBox="1"/>
          <p:nvPr/>
        </p:nvSpPr>
        <p:spPr>
          <a:xfrm>
            <a:off x="1039495" y="2608580"/>
            <a:ext cx="1530350" cy="460375"/>
          </a:xfrm>
          <a:prstGeom prst="rect">
            <a:avLst/>
          </a:prstGeom>
          <a:noFill/>
          <a:ln>
            <a:solidFill>
              <a:srgbClr val="3333CC"/>
            </a:solidFill>
          </a:ln>
        </p:spPr>
        <p:txBody>
          <a:bodyPr wrap="square" rtlCol="0">
            <a:spAutoFit/>
          </a:bodyPr>
          <a:lstStyle/>
          <a:p>
            <a:r>
              <a:rPr lang="zh-CN" altLang="en-US" sz="2400" b="1">
                <a:latin typeface="微软雅黑" panose="020B0503020204020204" pitchFamily="34" charset="-122"/>
                <a:ea typeface="微软雅黑" panose="020B0503020204020204" pitchFamily="34" charset="-122"/>
                <a:sym typeface="+mn-ea"/>
              </a:rPr>
              <a:t>应用范围</a:t>
            </a:r>
            <a:endParaRPr lang="zh-CN" altLang="en-US" sz="2400"/>
          </a:p>
        </p:txBody>
      </p:sp>
      <p:sp>
        <p:nvSpPr>
          <p:cNvPr id="3" name="文本框 2"/>
          <p:cNvSpPr txBox="1"/>
          <p:nvPr/>
        </p:nvSpPr>
        <p:spPr>
          <a:xfrm>
            <a:off x="1103630" y="3945890"/>
            <a:ext cx="1402080" cy="460375"/>
          </a:xfrm>
          <a:prstGeom prst="rect">
            <a:avLst/>
          </a:prstGeom>
          <a:noFill/>
          <a:ln>
            <a:solidFill>
              <a:srgbClr val="3333CC"/>
            </a:solidFill>
          </a:ln>
        </p:spPr>
        <p:txBody>
          <a:bodyPr wrap="none" rtlCol="0" anchor="t">
            <a:spAutoFit/>
          </a:bodyPr>
          <a:lstStyle/>
          <a:p>
            <a:r>
              <a:rPr lang="zh-CN" altLang="en-US" sz="2400" b="1">
                <a:latin typeface="微软雅黑" panose="020B0503020204020204" pitchFamily="34" charset="-122"/>
                <a:ea typeface="微软雅黑" panose="020B0503020204020204" pitchFamily="34" charset="-122"/>
                <a:sym typeface="+mn-ea"/>
              </a:rPr>
              <a:t>操作程序</a:t>
            </a:r>
            <a:endParaRPr lang="zh-CN" altLang="en-US" sz="2400" b="1">
              <a:latin typeface="微软雅黑" panose="020B0503020204020204" pitchFamily="34" charset="-122"/>
              <a:ea typeface="微软雅黑" panose="020B0503020204020204" pitchFamily="34" charset="-122"/>
            </a:endParaRPr>
          </a:p>
        </p:txBody>
      </p:sp>
      <p:sp>
        <p:nvSpPr>
          <p:cNvPr id="5" name="文本框 4"/>
          <p:cNvSpPr txBox="1"/>
          <p:nvPr/>
        </p:nvSpPr>
        <p:spPr>
          <a:xfrm>
            <a:off x="2910205" y="2485390"/>
            <a:ext cx="6786880" cy="706755"/>
          </a:xfrm>
          <a:prstGeom prst="rect">
            <a:avLst/>
          </a:prstGeom>
          <a:noFill/>
          <a:ln w="38100">
            <a:solidFill>
              <a:srgbClr val="FF0000"/>
            </a:solidFill>
            <a:prstDash val="dash"/>
          </a:ln>
        </p:spPr>
        <p:txBody>
          <a:bodyPr wrap="none" rtlCol="0" anchor="t">
            <a:spAutoFit/>
          </a:bodyPr>
          <a:lstStyle/>
          <a:p>
            <a:r>
              <a:rPr lang="zh-CN" altLang="en-US" sz="2000" b="1" dirty="0">
                <a:solidFill>
                  <a:srgbClr val="000000"/>
                </a:solidFill>
                <a:latin typeface="微软雅黑" panose="020B0503020204020204" pitchFamily="34" charset="-122"/>
                <a:ea typeface="微软雅黑" panose="020B0503020204020204" pitchFamily="34" charset="-122"/>
                <a:sym typeface="+mn-ea"/>
              </a:rPr>
              <a:t>集体决策中，如对问题的性质不完全了解且意见严重分歧，</a:t>
            </a:r>
          </a:p>
          <a:p>
            <a:r>
              <a:rPr lang="zh-CN" altLang="en-US" sz="2000" b="1" dirty="0">
                <a:solidFill>
                  <a:srgbClr val="000000"/>
                </a:solidFill>
                <a:latin typeface="微软雅黑" panose="020B0503020204020204" pitchFamily="34" charset="-122"/>
                <a:ea typeface="微软雅黑" panose="020B0503020204020204" pitchFamily="34" charset="-122"/>
                <a:sym typeface="+mn-ea"/>
              </a:rPr>
              <a:t>则可采用名义小组技术。</a:t>
            </a:r>
            <a:endParaRPr lang="zh-CN" altLang="en-US" sz="2000" dirty="0">
              <a:latin typeface="微软雅黑" panose="020B0503020204020204" pitchFamily="34" charset="-122"/>
              <a:ea typeface="微软雅黑" panose="020B0503020204020204" pitchFamily="34" charset="-122"/>
            </a:endParaRPr>
          </a:p>
        </p:txBody>
      </p:sp>
      <p:sp>
        <p:nvSpPr>
          <p:cNvPr id="7" name="文本框 6"/>
          <p:cNvSpPr txBox="1"/>
          <p:nvPr/>
        </p:nvSpPr>
        <p:spPr>
          <a:xfrm>
            <a:off x="2676525" y="3771900"/>
            <a:ext cx="9394825" cy="2245360"/>
          </a:xfrm>
          <a:prstGeom prst="rect">
            <a:avLst/>
          </a:prstGeom>
          <a:noFill/>
          <a:ln w="38100">
            <a:solidFill>
              <a:srgbClr val="FF0000"/>
            </a:solidFill>
            <a:prstDash val="dash"/>
          </a:ln>
        </p:spPr>
        <p:txBody>
          <a:bodyPr wrap="square" rtlCol="0">
            <a:spAutoFit/>
          </a:bodyPr>
          <a:lstStyle/>
          <a:p>
            <a:pPr lvl="0" eaLnBrk="0" hangingPunct="0">
              <a:spcBef>
                <a:spcPct val="0"/>
              </a:spcBef>
              <a:buNone/>
            </a:pPr>
            <a:r>
              <a:rPr lang="zh-CN" altLang="en-US" sz="2000" b="1" dirty="0">
                <a:solidFill>
                  <a:srgbClr val="000000"/>
                </a:solidFill>
                <a:latin typeface="微软雅黑" panose="020B0503020204020204" pitchFamily="34" charset="-122"/>
                <a:ea typeface="微软雅黑" panose="020B0503020204020204" pitchFamily="34" charset="-122"/>
                <a:sym typeface="+mn-ea"/>
              </a:rPr>
              <a:t>（1）先召集一些有知识、有经验、有能力的人，把要解决的问题和关键内容告诉他们。</a:t>
            </a:r>
          </a:p>
          <a:p>
            <a:pPr lvl="0" eaLnBrk="0" hangingPunct="0">
              <a:spcBef>
                <a:spcPct val="0"/>
              </a:spcBef>
              <a:buNone/>
            </a:pPr>
            <a:r>
              <a:rPr lang="zh-CN" altLang="en-US" sz="2000" b="1" dirty="0">
                <a:solidFill>
                  <a:srgbClr val="000000"/>
                </a:solidFill>
                <a:latin typeface="微软雅黑" panose="020B0503020204020204" pitchFamily="34" charset="-122"/>
                <a:ea typeface="微软雅黑" panose="020B0503020204020204" pitchFamily="34" charset="-122"/>
                <a:sym typeface="+mn-ea"/>
              </a:rPr>
              <a:t>（</a:t>
            </a:r>
            <a:r>
              <a:rPr lang="en-US" altLang="zh-CN" sz="2000" b="1" dirty="0">
                <a:solidFill>
                  <a:srgbClr val="000000"/>
                </a:solidFill>
                <a:latin typeface="微软雅黑" panose="020B0503020204020204" pitchFamily="34" charset="-122"/>
                <a:ea typeface="微软雅黑" panose="020B0503020204020204" pitchFamily="34" charset="-122"/>
                <a:sym typeface="+mn-ea"/>
              </a:rPr>
              <a:t>2</a:t>
            </a:r>
            <a:r>
              <a:rPr lang="zh-CN" altLang="en-US" sz="2000" b="1" dirty="0">
                <a:solidFill>
                  <a:srgbClr val="000000"/>
                </a:solidFill>
                <a:latin typeface="微软雅黑" panose="020B0503020204020204" pitchFamily="34" charset="-122"/>
                <a:ea typeface="微软雅黑" panose="020B0503020204020204" pitchFamily="34" charset="-122"/>
                <a:sym typeface="+mn-ea"/>
              </a:rPr>
              <a:t>）小组成员互不通气，也不在一起讨论协商，各人独立思考后制定备选方案并形成文字。</a:t>
            </a:r>
          </a:p>
          <a:p>
            <a:pPr lvl="0" eaLnBrk="0" hangingPunct="0">
              <a:spcBef>
                <a:spcPct val="0"/>
              </a:spcBef>
              <a:buNone/>
            </a:pPr>
            <a:r>
              <a:rPr lang="zh-CN" altLang="en-US" sz="2000" b="1" dirty="0">
                <a:solidFill>
                  <a:srgbClr val="000000"/>
                </a:solidFill>
                <a:latin typeface="微软雅黑" panose="020B0503020204020204" pitchFamily="34" charset="-122"/>
                <a:ea typeface="微软雅黑" panose="020B0503020204020204" pitchFamily="34" charset="-122"/>
                <a:sym typeface="+mn-ea"/>
              </a:rPr>
              <a:t>（</a:t>
            </a:r>
            <a:r>
              <a:rPr lang="en-US" altLang="zh-CN" sz="2000" b="1" dirty="0">
                <a:solidFill>
                  <a:srgbClr val="000000"/>
                </a:solidFill>
                <a:latin typeface="微软雅黑" panose="020B0503020204020204" pitchFamily="34" charset="-122"/>
                <a:ea typeface="微软雅黑" panose="020B0503020204020204" pitchFamily="34" charset="-122"/>
                <a:sym typeface="+mn-ea"/>
              </a:rPr>
              <a:t>3</a:t>
            </a:r>
            <a:r>
              <a:rPr lang="zh-CN" altLang="en-US" sz="2000" b="1" dirty="0">
                <a:solidFill>
                  <a:srgbClr val="000000"/>
                </a:solidFill>
                <a:latin typeface="微软雅黑" panose="020B0503020204020204" pitchFamily="34" charset="-122"/>
                <a:ea typeface="微软雅黑" panose="020B0503020204020204" pitchFamily="34" charset="-122"/>
                <a:sym typeface="+mn-ea"/>
              </a:rPr>
              <a:t>）召开会议陈述成员各自的方案；</a:t>
            </a:r>
          </a:p>
          <a:p>
            <a:pPr lvl="0" eaLnBrk="0" hangingPunct="0">
              <a:spcBef>
                <a:spcPct val="0"/>
              </a:spcBef>
              <a:buNone/>
            </a:pPr>
            <a:r>
              <a:rPr lang="zh-CN" altLang="en-US" sz="2000" b="1" dirty="0">
                <a:solidFill>
                  <a:srgbClr val="000000"/>
                </a:solidFill>
                <a:latin typeface="微软雅黑" panose="020B0503020204020204" pitchFamily="34" charset="-122"/>
                <a:ea typeface="微软雅黑" panose="020B0503020204020204" pitchFamily="34" charset="-122"/>
                <a:sym typeface="+mn-ea"/>
              </a:rPr>
              <a:t>（</a:t>
            </a:r>
            <a:r>
              <a:rPr lang="en-US" altLang="zh-CN" sz="2000" b="1" dirty="0">
                <a:solidFill>
                  <a:srgbClr val="000000"/>
                </a:solidFill>
                <a:latin typeface="微软雅黑" panose="020B0503020204020204" pitchFamily="34" charset="-122"/>
                <a:ea typeface="微软雅黑" panose="020B0503020204020204" pitchFamily="34" charset="-122"/>
                <a:sym typeface="+mn-ea"/>
              </a:rPr>
              <a:t>4</a:t>
            </a:r>
            <a:r>
              <a:rPr lang="zh-CN" altLang="en-US" sz="2000" b="1" dirty="0">
                <a:solidFill>
                  <a:srgbClr val="000000"/>
                </a:solidFill>
                <a:latin typeface="微软雅黑" panose="020B0503020204020204" pitchFamily="34" charset="-122"/>
                <a:ea typeface="微软雅黑" panose="020B0503020204020204" pitchFamily="34" charset="-122"/>
                <a:sym typeface="+mn-ea"/>
              </a:rPr>
              <a:t>）对方案进行投票优选，产生大家最赞同的方案，将其他方案提交管理者作为决策参考。</a:t>
            </a:r>
            <a:endParaRPr lang="zh-CN" altLang="en-US" sz="2000" dirty="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p:push/>
      </p:transition>
    </mc:Choice>
    <mc:Fallback xmlns="">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0-#ppt_w/2"/>
                                          </p:val>
                                        </p:tav>
                                        <p:tav tm="100000">
                                          <p:val>
                                            <p:strVal val="#ppt_x"/>
                                          </p:val>
                                        </p:tav>
                                      </p:tavLst>
                                    </p:anim>
                                    <p:anim calcmode="lin" valueType="num">
                                      <p:cBhvr additive="base">
                                        <p:cTn id="14"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6" grpId="0"/>
      <p:bldP spid="16"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descr="A000220150821B07PPIC"/>
          <p:cNvPicPr>
            <a:picLocks noChangeAspect="1"/>
          </p:cNvPicPr>
          <p:nvPr/>
        </p:nvPicPr>
        <p:blipFill>
          <a:blip r:embed="rId2"/>
          <a:stretch>
            <a:fillRect/>
          </a:stretch>
        </p:blipFill>
        <p:spPr>
          <a:xfrm>
            <a:off x="3318510" y="1388110"/>
            <a:ext cx="7292340" cy="3514725"/>
          </a:xfrm>
          <a:prstGeom prst="rect">
            <a:avLst/>
          </a:prstGeom>
        </p:spPr>
      </p:pic>
      <p:sp>
        <p:nvSpPr>
          <p:cNvPr id="6" name="圆角矩形 5"/>
          <p:cNvSpPr/>
          <p:nvPr/>
        </p:nvSpPr>
        <p:spPr>
          <a:xfrm>
            <a:off x="479376" y="4581128"/>
            <a:ext cx="11377264" cy="1970489"/>
          </a:xfrm>
          <a:prstGeom prst="roundRect">
            <a:avLst/>
          </a:prstGeom>
          <a:ln>
            <a:headEnd type="none" w="med" len="med"/>
            <a:tailEnd type="none" w="med" len="med"/>
          </a:ln>
        </p:spPr>
        <p:style>
          <a:lnRef idx="3">
            <a:schemeClr val="lt1"/>
          </a:lnRef>
          <a:fillRef idx="1">
            <a:schemeClr val="dk1"/>
          </a:fillRef>
          <a:effectRef idx="1">
            <a:schemeClr val="dk1"/>
          </a:effectRef>
          <a:fontRef idx="minor">
            <a:schemeClr val="lt1"/>
          </a:fontRef>
        </p:style>
        <p:txBody>
          <a:bodyPr vert="horz" wrap="none" lIns="91440" tIns="45720" rIns="91440" bIns="45720" numCol="1" anchor="ctr" anchorCtr="0" compatLnSpc="1"/>
          <a:lstStyle/>
          <a:p>
            <a:pPr marR="0" algn="l" defTabSz="914400">
              <a:lnSpc>
                <a:spcPct val="130000"/>
              </a:lnSpc>
              <a:buClrTx/>
              <a:buSzTx/>
              <a:buFont typeface="Arial" panose="020B0604020202020204" pitchFamily="34" charset="0"/>
              <a:buNone/>
              <a:defRPr/>
            </a:pPr>
            <a:r>
              <a:rPr lang="zh-CN" altLang="en-US" sz="2000" b="1" noProof="0">
                <a:solidFill>
                  <a:schemeClr val="bg1"/>
                </a:solidFill>
                <a:latin typeface="微软雅黑" panose="020B0503020204020204" pitchFamily="34" charset="-122"/>
                <a:ea typeface="微软雅黑" panose="020B0503020204020204" pitchFamily="34" charset="-122"/>
                <a:sym typeface="+mn-ea"/>
              </a:rPr>
              <a:t>其基本原理是通过一系列简明扼要的征询表，用匿名通信方式向专家征询意见，经过有控制的反馈</a:t>
            </a:r>
          </a:p>
          <a:p>
            <a:pPr marR="0" algn="l" defTabSz="914400">
              <a:lnSpc>
                <a:spcPct val="130000"/>
              </a:lnSpc>
              <a:buClrTx/>
              <a:buSzTx/>
              <a:buFont typeface="Arial" panose="020B0604020202020204" pitchFamily="34" charset="0"/>
              <a:buNone/>
              <a:defRPr/>
            </a:pPr>
            <a:r>
              <a:rPr lang="zh-CN" altLang="en-US" sz="2000" b="1" noProof="0">
                <a:solidFill>
                  <a:schemeClr val="bg1"/>
                </a:solidFill>
                <a:latin typeface="微软雅黑" panose="020B0503020204020204" pitchFamily="34" charset="-122"/>
                <a:ea typeface="微软雅黑" panose="020B0503020204020204" pitchFamily="34" charset="-122"/>
                <a:sym typeface="+mn-ea"/>
              </a:rPr>
              <a:t>取得一组专家尽可能可靠统一的意见，经整理后，用于对未来进行预测。其本质是利用专家的知识、</a:t>
            </a:r>
          </a:p>
          <a:p>
            <a:pPr marR="0" algn="l" defTabSz="914400">
              <a:lnSpc>
                <a:spcPct val="130000"/>
              </a:lnSpc>
              <a:buClrTx/>
              <a:buSzTx/>
              <a:buFont typeface="Arial" panose="020B0604020202020204" pitchFamily="34" charset="0"/>
              <a:buNone/>
              <a:defRPr/>
            </a:pPr>
            <a:r>
              <a:rPr lang="zh-CN" altLang="en-US" sz="2000" b="1" noProof="0">
                <a:solidFill>
                  <a:schemeClr val="bg1"/>
                </a:solidFill>
                <a:latin typeface="微软雅黑" panose="020B0503020204020204" pitchFamily="34" charset="-122"/>
                <a:ea typeface="微软雅黑" panose="020B0503020204020204" pitchFamily="34" charset="-122"/>
                <a:sym typeface="+mn-ea"/>
              </a:rPr>
              <a:t>经验、智慧等无法量化的带有很大模糊性的信息，通过通信的方式进行信息交换，逐步地取得一</a:t>
            </a:r>
          </a:p>
          <a:p>
            <a:pPr marR="0" algn="l" defTabSz="914400">
              <a:lnSpc>
                <a:spcPct val="130000"/>
              </a:lnSpc>
              <a:buClrTx/>
              <a:buSzTx/>
              <a:buFont typeface="Arial" panose="020B0604020202020204" pitchFamily="34" charset="0"/>
              <a:buNone/>
              <a:defRPr/>
            </a:pPr>
            <a:r>
              <a:rPr lang="zh-CN" altLang="en-US" sz="2000" b="1" noProof="0">
                <a:solidFill>
                  <a:schemeClr val="bg1"/>
                </a:solidFill>
                <a:latin typeface="微软雅黑" panose="020B0503020204020204" pitchFamily="34" charset="-122"/>
                <a:ea typeface="微软雅黑" panose="020B0503020204020204" pitchFamily="34" charset="-122"/>
                <a:sym typeface="+mn-ea"/>
              </a:rPr>
              <a:t>致的意见，达到预测的目的。</a:t>
            </a:r>
          </a:p>
        </p:txBody>
      </p:sp>
      <p:sp>
        <p:nvSpPr>
          <p:cNvPr id="14" name="文本框 13"/>
          <p:cNvSpPr txBox="1"/>
          <p:nvPr/>
        </p:nvSpPr>
        <p:spPr>
          <a:xfrm>
            <a:off x="824230" y="1651635"/>
            <a:ext cx="2316480" cy="460375"/>
          </a:xfrm>
          <a:prstGeom prst="rect">
            <a:avLst/>
          </a:prstGeom>
          <a:noFill/>
        </p:spPr>
        <p:txBody>
          <a:bodyPr wrap="none" rtlCol="0" anchor="t">
            <a:spAutoFit/>
          </a:bodyPr>
          <a:lstStyle/>
          <a:p>
            <a:pPr algn="l"/>
            <a:r>
              <a:rPr lang="zh-CN" altLang="en-US" sz="2400" b="1" noProof="0" dirty="0">
                <a:ln>
                  <a:noFill/>
                </a:ln>
                <a:solidFill>
                  <a:srgbClr val="000099"/>
                </a:solidFill>
                <a:effectLst/>
                <a:uLnTx/>
                <a:uFillTx/>
                <a:latin typeface="微软雅黑" panose="020B0503020204020204" pitchFamily="34" charset="-122"/>
                <a:ea typeface="微软雅黑" panose="020B0503020204020204" pitchFamily="34" charset="-122"/>
                <a:sym typeface="+mn-ea"/>
              </a:rPr>
              <a:t>（三）德尔菲法</a:t>
            </a: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4"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6" name="文本框 15"/>
          <p:cNvSpPr txBox="1"/>
          <p:nvPr/>
        </p:nvSpPr>
        <p:spPr>
          <a:xfrm>
            <a:off x="290830" y="987425"/>
            <a:ext cx="3027680" cy="521970"/>
          </a:xfrm>
          <a:prstGeom prst="rect">
            <a:avLst/>
          </a:prstGeom>
          <a:noFill/>
        </p:spPr>
        <p:txBody>
          <a:bodyPr wrap="none" rtlCol="0" anchor="t">
            <a:spAutoFit/>
          </a:bodyPr>
          <a:lstStyle/>
          <a:p>
            <a:pPr algn="ctr"/>
            <a:r>
              <a:rPr lang="zh-CN" altLang="en-US" sz="2800" b="0" noProof="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一、定性决策方法</a:t>
            </a:r>
          </a:p>
        </p:txBody>
      </p:sp>
    </p:spTree>
  </p:cSld>
  <p:clrMapOvr>
    <a:masterClrMapping/>
  </p:clrMapOvr>
  <mc:AlternateContent xmlns:mc="http://schemas.openxmlformats.org/markup-compatibility/2006" xmlns:p14="http://schemas.microsoft.com/office/powerpoint/2010/main">
    <mc:Choice Requires="p14">
      <p:transition>
        <p:push/>
      </p:transition>
    </mc:Choice>
    <mc:Fallback xmlns="">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2" presetClass="entr" presetSubtype="8" fill="hold" grpId="0" nodeType="afterEffect">
                                  <p:stCondLst>
                                    <p:cond delay="0"/>
                                  </p:stCondLst>
                                  <p:childTnLst>
                                    <p:set>
                                      <p:cBhvr>
                                        <p:cTn id="11" dur="1" fill="hold">
                                          <p:stCondLst>
                                            <p:cond delay="0"/>
                                          </p:stCondLst>
                                        </p:cTn>
                                        <p:tgtEl>
                                          <p:spTgt spid="11268"/>
                                        </p:tgtEl>
                                        <p:attrNameLst>
                                          <p:attrName>style.visibility</p:attrName>
                                        </p:attrNameLst>
                                      </p:cBhvr>
                                      <p:to>
                                        <p:strVal val="visible"/>
                                      </p:to>
                                    </p:set>
                                    <p:animEffect transition="in" filter="slide(fromLeft)">
                                      <p:cBhvr>
                                        <p:cTn id="12" dur="500"/>
                                        <p:tgtEl>
                                          <p:spTgt spid="11268"/>
                                        </p:tgtEl>
                                      </p:cBhvr>
                                    </p:animEffec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par>
                          <p:cTn id="15" fill="hold">
                            <p:stCondLst>
                              <p:cond delay="1000"/>
                            </p:stCondLst>
                            <p:childTnLst>
                              <p:par>
                                <p:cTn id="16" presetID="2" presetClass="entr" presetSubtype="8" fill="hold" grpId="1" nodeType="after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additive="base">
                                        <p:cTn id="18" dur="500" fill="hold"/>
                                        <p:tgtEl>
                                          <p:spTgt spid="16"/>
                                        </p:tgtEl>
                                        <p:attrNameLst>
                                          <p:attrName>ppt_x</p:attrName>
                                        </p:attrNameLst>
                                      </p:cBhvr>
                                      <p:tavLst>
                                        <p:tav tm="0">
                                          <p:val>
                                            <p:strVal val="0-#ppt_w/2"/>
                                          </p:val>
                                        </p:tav>
                                        <p:tav tm="100000">
                                          <p:val>
                                            <p:strVal val="#ppt_x"/>
                                          </p:val>
                                        </p:tav>
                                      </p:tavLst>
                                    </p:anim>
                                    <p:anim calcmode="lin" valueType="num">
                                      <p:cBhvr additive="base">
                                        <p:cTn id="19"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11268" grpId="0" bldLvl="0" animBg="1"/>
      <p:bldP spid="16" grpId="0"/>
      <p:bldP spid="16"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文本框 13"/>
          <p:cNvSpPr txBox="1"/>
          <p:nvPr/>
        </p:nvSpPr>
        <p:spPr>
          <a:xfrm>
            <a:off x="626745" y="1636395"/>
            <a:ext cx="2316480" cy="460375"/>
          </a:xfrm>
          <a:prstGeom prst="rect">
            <a:avLst/>
          </a:prstGeom>
          <a:noFill/>
        </p:spPr>
        <p:txBody>
          <a:bodyPr wrap="none" rtlCol="0" anchor="t">
            <a:spAutoFit/>
          </a:bodyPr>
          <a:lstStyle/>
          <a:p>
            <a:pPr algn="l"/>
            <a:r>
              <a:rPr lang="zh-CN" altLang="en-US" sz="2400" b="1" noProof="0" dirty="0">
                <a:ln>
                  <a:noFill/>
                </a:ln>
                <a:solidFill>
                  <a:srgbClr val="000099"/>
                </a:solidFill>
                <a:effectLst/>
                <a:uLnTx/>
                <a:uFillTx/>
                <a:latin typeface="微软雅黑" panose="020B0503020204020204" pitchFamily="34" charset="-122"/>
                <a:ea typeface="微软雅黑" panose="020B0503020204020204" pitchFamily="34" charset="-122"/>
                <a:sym typeface="+mn-ea"/>
              </a:rPr>
              <a:t>（三）德尔菲法</a:t>
            </a:r>
            <a:endParaRPr lang="zh-CN" altLang="en-US" sz="2400" b="1">
              <a:latin typeface="微软雅黑" panose="020B0503020204020204" pitchFamily="34" charset="-122"/>
              <a:ea typeface="微软雅黑" panose="020B0503020204020204" pitchFamily="34" charset="-122"/>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15"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6" name="文本框 15"/>
          <p:cNvSpPr txBox="1"/>
          <p:nvPr/>
        </p:nvSpPr>
        <p:spPr>
          <a:xfrm>
            <a:off x="290830" y="987425"/>
            <a:ext cx="3027680" cy="521970"/>
          </a:xfrm>
          <a:prstGeom prst="rect">
            <a:avLst/>
          </a:prstGeom>
          <a:noFill/>
        </p:spPr>
        <p:txBody>
          <a:bodyPr wrap="none" rtlCol="0" anchor="t">
            <a:spAutoFit/>
          </a:bodyPr>
          <a:lstStyle/>
          <a:p>
            <a:pPr algn="ctr"/>
            <a:r>
              <a:rPr lang="zh-CN" altLang="en-US" sz="2800" b="0" noProof="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一、定性决策方法</a:t>
            </a:r>
          </a:p>
        </p:txBody>
      </p:sp>
      <p:sp>
        <p:nvSpPr>
          <p:cNvPr id="2" name="文本框 1"/>
          <p:cNvSpPr txBox="1"/>
          <p:nvPr/>
        </p:nvSpPr>
        <p:spPr>
          <a:xfrm>
            <a:off x="1039495" y="2608580"/>
            <a:ext cx="1530350" cy="460375"/>
          </a:xfrm>
          <a:prstGeom prst="rect">
            <a:avLst/>
          </a:prstGeom>
          <a:noFill/>
          <a:ln>
            <a:solidFill>
              <a:srgbClr val="3333CC"/>
            </a:solidFill>
          </a:ln>
        </p:spPr>
        <p:txBody>
          <a:bodyPr wrap="square" rtlCol="0">
            <a:spAutoFit/>
          </a:bodyPr>
          <a:lstStyle/>
          <a:p>
            <a:r>
              <a:rPr lang="zh-CN" altLang="en-US" sz="2400" b="1">
                <a:latin typeface="微软雅黑" panose="020B0503020204020204" pitchFamily="34" charset="-122"/>
                <a:ea typeface="微软雅黑" panose="020B0503020204020204" pitchFamily="34" charset="-122"/>
                <a:sym typeface="+mn-ea"/>
              </a:rPr>
              <a:t>应用范围</a:t>
            </a:r>
            <a:endParaRPr lang="zh-CN" altLang="en-US" sz="2400"/>
          </a:p>
        </p:txBody>
      </p:sp>
      <p:sp>
        <p:nvSpPr>
          <p:cNvPr id="3" name="文本框 2"/>
          <p:cNvSpPr txBox="1"/>
          <p:nvPr/>
        </p:nvSpPr>
        <p:spPr>
          <a:xfrm>
            <a:off x="1103630" y="3945890"/>
            <a:ext cx="1402080" cy="460375"/>
          </a:xfrm>
          <a:prstGeom prst="rect">
            <a:avLst/>
          </a:prstGeom>
          <a:noFill/>
          <a:ln>
            <a:solidFill>
              <a:srgbClr val="3333CC"/>
            </a:solidFill>
          </a:ln>
        </p:spPr>
        <p:txBody>
          <a:bodyPr wrap="none" rtlCol="0" anchor="t">
            <a:spAutoFit/>
          </a:bodyPr>
          <a:lstStyle/>
          <a:p>
            <a:r>
              <a:rPr lang="zh-CN" altLang="en-US" sz="2400" b="1">
                <a:latin typeface="微软雅黑" panose="020B0503020204020204" pitchFamily="34" charset="-122"/>
                <a:ea typeface="微软雅黑" panose="020B0503020204020204" pitchFamily="34" charset="-122"/>
                <a:sym typeface="+mn-ea"/>
              </a:rPr>
              <a:t>操作程序</a:t>
            </a:r>
            <a:endParaRPr lang="zh-CN" altLang="en-US" sz="2400" b="1">
              <a:latin typeface="微软雅黑" panose="020B0503020204020204" pitchFamily="34" charset="-122"/>
              <a:ea typeface="微软雅黑" panose="020B0503020204020204" pitchFamily="34" charset="-122"/>
            </a:endParaRPr>
          </a:p>
        </p:txBody>
      </p:sp>
      <p:sp>
        <p:nvSpPr>
          <p:cNvPr id="5" name="文本框 4"/>
          <p:cNvSpPr txBox="1"/>
          <p:nvPr/>
        </p:nvSpPr>
        <p:spPr>
          <a:xfrm>
            <a:off x="2910205" y="2485390"/>
            <a:ext cx="7548880" cy="706755"/>
          </a:xfrm>
          <a:prstGeom prst="rect">
            <a:avLst/>
          </a:prstGeom>
          <a:noFill/>
          <a:ln w="38100">
            <a:solidFill>
              <a:srgbClr val="FF0000"/>
            </a:solidFill>
            <a:prstDash val="dash"/>
          </a:ln>
        </p:spPr>
        <p:txBody>
          <a:bodyPr wrap="none" rtlCol="0" anchor="t">
            <a:spAutoFit/>
          </a:bodyPr>
          <a:lstStyle/>
          <a:p>
            <a:pPr algn="l"/>
            <a:r>
              <a:rPr lang="zh-CN" altLang="en-US" sz="2000" b="1" dirty="0">
                <a:solidFill>
                  <a:srgbClr val="000000"/>
                </a:solidFill>
                <a:latin typeface="微软雅黑" panose="020B0503020204020204" pitchFamily="34" charset="-122"/>
                <a:ea typeface="微软雅黑" panose="020B0503020204020204" pitchFamily="34" charset="-122"/>
                <a:sym typeface="+mn-ea"/>
              </a:rPr>
              <a:t>德尔菲法由美国兰德公司提出，用于听取专家对某一问题的意见。</a:t>
            </a:r>
          </a:p>
          <a:p>
            <a:pPr algn="l"/>
            <a:r>
              <a:rPr lang="zh-CN" altLang="en-US" sz="2000" b="1" dirty="0">
                <a:solidFill>
                  <a:srgbClr val="000000"/>
                </a:solidFill>
                <a:latin typeface="微软雅黑" panose="020B0503020204020204" pitchFamily="34" charset="-122"/>
                <a:ea typeface="微软雅黑" panose="020B0503020204020204" pitchFamily="34" charset="-122"/>
                <a:sym typeface="+mn-ea"/>
              </a:rPr>
              <a:t>避免集体讨论存在的屈从于权威或盲目服从多数的缺陷。</a:t>
            </a:r>
          </a:p>
        </p:txBody>
      </p:sp>
      <p:sp>
        <p:nvSpPr>
          <p:cNvPr id="7" name="文本框 6"/>
          <p:cNvSpPr txBox="1"/>
          <p:nvPr/>
        </p:nvSpPr>
        <p:spPr>
          <a:xfrm>
            <a:off x="2676525" y="3771900"/>
            <a:ext cx="9394825" cy="2245360"/>
          </a:xfrm>
          <a:prstGeom prst="rect">
            <a:avLst/>
          </a:prstGeom>
          <a:noFill/>
          <a:ln w="38100">
            <a:solidFill>
              <a:srgbClr val="FF0000"/>
            </a:solidFill>
            <a:prstDash val="dash"/>
          </a:ln>
        </p:spPr>
        <p:txBody>
          <a:bodyPr wrap="square" rtlCol="0">
            <a:spAutoFit/>
          </a:bodyPr>
          <a:lstStyle/>
          <a:p>
            <a:pPr lvl="0" eaLnBrk="0" hangingPunct="0">
              <a:spcBef>
                <a:spcPct val="0"/>
              </a:spcBef>
              <a:buNone/>
            </a:pPr>
            <a:r>
              <a:rPr lang="zh-CN" altLang="en-US" sz="2000" b="1" dirty="0">
                <a:solidFill>
                  <a:srgbClr val="000000"/>
                </a:solidFill>
                <a:latin typeface="微软雅黑" panose="020B0503020204020204" pitchFamily="34" charset="-122"/>
                <a:ea typeface="微软雅黑" panose="020B0503020204020204" pitchFamily="34" charset="-122"/>
                <a:sym typeface="+mn-ea"/>
              </a:rPr>
              <a:t>（1）根据问题的特点，选择和邀请做过相关研究或有相关经验的专家。（调查次数一般为三次，人数为45—60人）；</a:t>
            </a:r>
          </a:p>
          <a:p>
            <a:pPr lvl="0" eaLnBrk="0" hangingPunct="0">
              <a:spcBef>
                <a:spcPct val="0"/>
              </a:spcBef>
              <a:buNone/>
            </a:pPr>
            <a:r>
              <a:rPr lang="zh-CN" altLang="en-US" sz="2000" b="1" dirty="0">
                <a:solidFill>
                  <a:srgbClr val="000000"/>
                </a:solidFill>
                <a:latin typeface="微软雅黑" panose="020B0503020204020204" pitchFamily="34" charset="-122"/>
                <a:ea typeface="微软雅黑" panose="020B0503020204020204" pitchFamily="34" charset="-122"/>
                <a:sym typeface="+mn-ea"/>
              </a:rPr>
              <a:t>（2）将与问题有关的信息分别提供给专家，请他们各自独立发表自己的意见，并写成书面材料；</a:t>
            </a:r>
          </a:p>
          <a:p>
            <a:pPr lvl="0" eaLnBrk="0" hangingPunct="0">
              <a:spcBef>
                <a:spcPct val="0"/>
              </a:spcBef>
              <a:buNone/>
            </a:pPr>
            <a:r>
              <a:rPr lang="zh-CN" altLang="en-US" sz="2000" b="1" dirty="0">
                <a:solidFill>
                  <a:srgbClr val="000000"/>
                </a:solidFill>
                <a:latin typeface="微软雅黑" panose="020B0503020204020204" pitchFamily="34" charset="-122"/>
                <a:ea typeface="微软雅黑" panose="020B0503020204020204" pitchFamily="34" charset="-122"/>
                <a:sym typeface="+mn-ea"/>
              </a:rPr>
              <a:t>（3）管理者收集并综合专家们的意见后，将综合意见反馈给各位专家，请他们再次发表意见。如果分歧很大，可以开会集中讨论；否则，管理者分头与专家联络；</a:t>
            </a:r>
          </a:p>
          <a:p>
            <a:pPr lvl="0" eaLnBrk="0" hangingPunct="0">
              <a:spcBef>
                <a:spcPct val="0"/>
              </a:spcBef>
              <a:buNone/>
            </a:pPr>
            <a:r>
              <a:rPr lang="zh-CN" altLang="en-US" sz="2000" b="1" dirty="0">
                <a:solidFill>
                  <a:srgbClr val="000000"/>
                </a:solidFill>
                <a:latin typeface="微软雅黑" panose="020B0503020204020204" pitchFamily="34" charset="-122"/>
                <a:ea typeface="微软雅黑" panose="020B0503020204020204" pitchFamily="34" charset="-122"/>
                <a:sym typeface="+mn-ea"/>
              </a:rPr>
              <a:t>（4）如此反复多次，最后形成代表专家组意见的方案。</a:t>
            </a:r>
          </a:p>
        </p:txBody>
      </p:sp>
    </p:spTree>
  </p:cSld>
  <p:clrMapOvr>
    <a:masterClrMapping/>
  </p:clrMapOvr>
  <mc:AlternateContent xmlns:mc="http://schemas.openxmlformats.org/markup-compatibility/2006" xmlns:p14="http://schemas.microsoft.com/office/powerpoint/2010/main">
    <mc:Choice Requires="p14">
      <p:transition>
        <p:push/>
      </p:transition>
    </mc:Choice>
    <mc:Fallback xmlns="">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0-#ppt_w/2"/>
                                          </p:val>
                                        </p:tav>
                                        <p:tav tm="100000">
                                          <p:val>
                                            <p:strVal val="#ppt_x"/>
                                          </p:val>
                                        </p:tav>
                                      </p:tavLst>
                                    </p:anim>
                                    <p:anim calcmode="lin" valueType="num">
                                      <p:cBhvr additive="base">
                                        <p:cTn id="14"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6" grpId="0"/>
      <p:bldP spid="16"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504013" y="4360699"/>
            <a:ext cx="1107996" cy="525657"/>
          </a:xfrm>
          <a:prstGeom prst="rect">
            <a:avLst/>
          </a:prstGeom>
          <a:noFill/>
          <a:ln>
            <a:noFill/>
          </a:ln>
        </p:spPr>
        <p:txBody>
          <a:bodyPr wrap="none" rtlCol="0">
            <a:spAutoFit/>
          </a:bodyPr>
          <a:lstStyle/>
          <a:p>
            <a:pPr algn="ctr">
              <a:lnSpc>
                <a:spcPct val="130000"/>
              </a:lnSpc>
            </a:pPr>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匿名性</a:t>
            </a:r>
          </a:p>
        </p:txBody>
      </p:sp>
      <p:sp>
        <p:nvSpPr>
          <p:cNvPr id="5" name="TextBox 4"/>
          <p:cNvSpPr txBox="1"/>
          <p:nvPr/>
        </p:nvSpPr>
        <p:spPr>
          <a:xfrm>
            <a:off x="5514577" y="3284984"/>
            <a:ext cx="1107996" cy="525657"/>
          </a:xfrm>
          <a:prstGeom prst="rect">
            <a:avLst/>
          </a:prstGeom>
          <a:noFill/>
          <a:ln>
            <a:noFill/>
          </a:ln>
        </p:spPr>
        <p:txBody>
          <a:bodyPr wrap="none" rtlCol="0">
            <a:spAutoFit/>
          </a:bodyPr>
          <a:lstStyle/>
          <a:p>
            <a:pPr algn="ctr">
              <a:lnSpc>
                <a:spcPct val="130000"/>
              </a:lnSpc>
            </a:pPr>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反馈性</a:t>
            </a:r>
          </a:p>
        </p:txBody>
      </p:sp>
      <p:sp>
        <p:nvSpPr>
          <p:cNvPr id="6" name="TextBox 5"/>
          <p:cNvSpPr txBox="1"/>
          <p:nvPr/>
        </p:nvSpPr>
        <p:spPr>
          <a:xfrm>
            <a:off x="7343084" y="2249591"/>
            <a:ext cx="1107996" cy="525657"/>
          </a:xfrm>
          <a:prstGeom prst="rect">
            <a:avLst/>
          </a:prstGeom>
          <a:noFill/>
          <a:ln>
            <a:noFill/>
          </a:ln>
        </p:spPr>
        <p:txBody>
          <a:bodyPr wrap="none" rtlCol="0">
            <a:spAutoFit/>
          </a:bodyPr>
          <a:lstStyle/>
          <a:p>
            <a:pPr algn="ctr">
              <a:lnSpc>
                <a:spcPct val="130000"/>
              </a:lnSpc>
            </a:pPr>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统计性</a:t>
            </a:r>
          </a:p>
        </p:txBody>
      </p:sp>
      <p:grpSp>
        <p:nvGrpSpPr>
          <p:cNvPr id="7" name="组合 6"/>
          <p:cNvGrpSpPr/>
          <p:nvPr/>
        </p:nvGrpSpPr>
        <p:grpSpPr>
          <a:xfrm>
            <a:off x="6351450" y="2021032"/>
            <a:ext cx="914014" cy="914014"/>
            <a:chOff x="5105593" y="1379191"/>
            <a:chExt cx="914014" cy="914014"/>
          </a:xfrm>
          <a:solidFill>
            <a:srgbClr val="0070C0"/>
          </a:solidFill>
        </p:grpSpPr>
        <p:grpSp>
          <p:nvGrpSpPr>
            <p:cNvPr id="8" name="组合 7"/>
            <p:cNvGrpSpPr/>
            <p:nvPr/>
          </p:nvGrpSpPr>
          <p:grpSpPr>
            <a:xfrm>
              <a:off x="5105593" y="1379191"/>
              <a:ext cx="914014" cy="914014"/>
              <a:chOff x="304800" y="673100"/>
              <a:chExt cx="4000500" cy="4000500"/>
            </a:xfrm>
            <a:grpFill/>
            <a:effectLst>
              <a:outerShdw blurRad="444500" dist="254000" dir="8100000" algn="tr" rotWithShape="0">
                <a:prstClr val="black">
                  <a:alpha val="50000"/>
                </a:prstClr>
              </a:outerShdw>
            </a:effectLst>
          </p:grpSpPr>
          <p:sp>
            <p:nvSpPr>
              <p:cNvPr id="10" name="同心圆 9"/>
              <p:cNvSpPr/>
              <p:nvPr/>
            </p:nvSpPr>
            <p:spPr>
              <a:xfrm>
                <a:off x="304800" y="673100"/>
                <a:ext cx="4000500" cy="4000500"/>
              </a:xfrm>
              <a:prstGeom prst="donut">
                <a:avLst>
                  <a:gd name="adj" fmla="val 487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微软雅黑" panose="020B0503020204020204" pitchFamily="34" charset="-122"/>
                  <a:ea typeface="微软雅黑" panose="020B0503020204020204" pitchFamily="34" charset="-122"/>
                </a:endParaRPr>
              </a:p>
            </p:txBody>
          </p:sp>
          <p:sp>
            <p:nvSpPr>
              <p:cNvPr id="11" name="椭圆 10"/>
              <p:cNvSpPr/>
              <p:nvPr/>
            </p:nvSpPr>
            <p:spPr>
              <a:xfrm>
                <a:off x="392112" y="760412"/>
                <a:ext cx="3825874" cy="38258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微软雅黑" panose="020B0503020204020204" pitchFamily="34" charset="-122"/>
                  <a:ea typeface="微软雅黑" panose="020B0503020204020204" pitchFamily="34" charset="-122"/>
                </a:endParaRPr>
              </a:p>
            </p:txBody>
          </p:sp>
        </p:grpSp>
        <p:sp>
          <p:nvSpPr>
            <p:cNvPr id="9" name="TextBox 8"/>
            <p:cNvSpPr txBox="1"/>
            <p:nvPr/>
          </p:nvSpPr>
          <p:spPr>
            <a:xfrm>
              <a:off x="5314943" y="1628156"/>
              <a:ext cx="481330" cy="398780"/>
            </a:xfrm>
            <a:prstGeom prst="rect">
              <a:avLst/>
            </a:prstGeom>
            <a:grpFill/>
          </p:spPr>
          <p:txBody>
            <a:bodyPr wrap="none" rtlCol="0">
              <a:spAutoFit/>
            </a:bodyPr>
            <a:lstStyle/>
            <a:p>
              <a:r>
                <a:rPr lang="en-US" altLang="zh-CN" sz="2000" dirty="0" smtClean="0">
                  <a:solidFill>
                    <a:schemeClr val="bg1"/>
                  </a:solidFill>
                  <a:latin typeface="微软雅黑" panose="020B0503020204020204" pitchFamily="34" charset="-122"/>
                  <a:ea typeface="微软雅黑" panose="020B0503020204020204" pitchFamily="34" charset="-122"/>
                </a:rPr>
                <a:t>03</a:t>
              </a:r>
              <a:endParaRPr lang="zh-CN" altLang="en-US" sz="2000" dirty="0">
                <a:solidFill>
                  <a:schemeClr val="bg1"/>
                </a:solidFill>
                <a:latin typeface="微软雅黑" panose="020B0503020204020204" pitchFamily="34" charset="-122"/>
                <a:ea typeface="微软雅黑" panose="020B0503020204020204" pitchFamily="34" charset="-122"/>
              </a:endParaRPr>
            </a:p>
          </p:txBody>
        </p:sp>
      </p:grpSp>
      <p:grpSp>
        <p:nvGrpSpPr>
          <p:cNvPr id="12" name="组合 11"/>
          <p:cNvGrpSpPr/>
          <p:nvPr/>
        </p:nvGrpSpPr>
        <p:grpSpPr>
          <a:xfrm>
            <a:off x="4491137" y="2973814"/>
            <a:ext cx="914014" cy="914014"/>
            <a:chOff x="3245280" y="2331973"/>
            <a:chExt cx="914014" cy="914014"/>
          </a:xfrm>
          <a:solidFill>
            <a:srgbClr val="0070C0"/>
          </a:solidFill>
        </p:grpSpPr>
        <p:grpSp>
          <p:nvGrpSpPr>
            <p:cNvPr id="13" name="组合 12"/>
            <p:cNvGrpSpPr/>
            <p:nvPr/>
          </p:nvGrpSpPr>
          <p:grpSpPr>
            <a:xfrm>
              <a:off x="3245280" y="2331973"/>
              <a:ext cx="914014" cy="914014"/>
              <a:chOff x="304800" y="673100"/>
              <a:chExt cx="4000500" cy="4000500"/>
            </a:xfrm>
            <a:grpFill/>
            <a:effectLst>
              <a:outerShdw blurRad="444500" dist="254000" dir="8100000" algn="tr" rotWithShape="0">
                <a:prstClr val="black">
                  <a:alpha val="50000"/>
                </a:prstClr>
              </a:outerShdw>
            </a:effectLst>
          </p:grpSpPr>
          <p:sp>
            <p:nvSpPr>
              <p:cNvPr id="15" name="同心圆 14"/>
              <p:cNvSpPr/>
              <p:nvPr/>
            </p:nvSpPr>
            <p:spPr>
              <a:xfrm>
                <a:off x="304800" y="673100"/>
                <a:ext cx="4000500" cy="4000500"/>
              </a:xfrm>
              <a:prstGeom prst="donut">
                <a:avLst>
                  <a:gd name="adj" fmla="val 487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微软雅黑" panose="020B0503020204020204" pitchFamily="34" charset="-122"/>
                  <a:ea typeface="微软雅黑" panose="020B0503020204020204" pitchFamily="34" charset="-122"/>
                </a:endParaRPr>
              </a:p>
            </p:txBody>
          </p:sp>
          <p:sp>
            <p:nvSpPr>
              <p:cNvPr id="16" name="椭圆 15"/>
              <p:cNvSpPr/>
              <p:nvPr/>
            </p:nvSpPr>
            <p:spPr>
              <a:xfrm>
                <a:off x="392112" y="760412"/>
                <a:ext cx="3825874" cy="38258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微软雅黑" panose="020B0503020204020204" pitchFamily="34" charset="-122"/>
                  <a:ea typeface="微软雅黑" panose="020B0503020204020204" pitchFamily="34" charset="-122"/>
                </a:endParaRPr>
              </a:p>
            </p:txBody>
          </p:sp>
        </p:grpSp>
        <p:sp>
          <p:nvSpPr>
            <p:cNvPr id="14" name="TextBox 13"/>
            <p:cNvSpPr txBox="1"/>
            <p:nvPr/>
          </p:nvSpPr>
          <p:spPr>
            <a:xfrm>
              <a:off x="3424802" y="2571135"/>
              <a:ext cx="481330" cy="398780"/>
            </a:xfrm>
            <a:prstGeom prst="rect">
              <a:avLst/>
            </a:prstGeom>
            <a:grpFill/>
          </p:spPr>
          <p:txBody>
            <a:bodyPr wrap="none" rtlCol="0">
              <a:spAutoFit/>
            </a:bodyPr>
            <a:lstStyle/>
            <a:p>
              <a:r>
                <a:rPr lang="en-US" altLang="zh-CN" sz="2000" dirty="0" smtClean="0">
                  <a:solidFill>
                    <a:schemeClr val="bg1"/>
                  </a:solidFill>
                  <a:latin typeface="微软雅黑" panose="020B0503020204020204" pitchFamily="34" charset="-122"/>
                  <a:ea typeface="微软雅黑" panose="020B0503020204020204" pitchFamily="34" charset="-122"/>
                </a:rPr>
                <a:t>02</a:t>
              </a:r>
              <a:endParaRPr lang="zh-CN" altLang="en-US" sz="2000" dirty="0">
                <a:solidFill>
                  <a:schemeClr val="bg1"/>
                </a:solidFill>
                <a:latin typeface="微软雅黑" panose="020B0503020204020204" pitchFamily="34" charset="-122"/>
                <a:ea typeface="微软雅黑" panose="020B0503020204020204" pitchFamily="34" charset="-122"/>
              </a:endParaRPr>
            </a:p>
          </p:txBody>
        </p:sp>
      </p:grpSp>
      <p:grpSp>
        <p:nvGrpSpPr>
          <p:cNvPr id="17" name="组合 16"/>
          <p:cNvGrpSpPr/>
          <p:nvPr/>
        </p:nvGrpSpPr>
        <p:grpSpPr>
          <a:xfrm>
            <a:off x="2524651" y="3976747"/>
            <a:ext cx="914014" cy="914014"/>
            <a:chOff x="1278794" y="3334906"/>
            <a:chExt cx="914014" cy="914014"/>
          </a:xfrm>
          <a:solidFill>
            <a:srgbClr val="0070C0"/>
          </a:solidFill>
        </p:grpSpPr>
        <p:grpSp>
          <p:nvGrpSpPr>
            <p:cNvPr id="18" name="组合 17"/>
            <p:cNvGrpSpPr/>
            <p:nvPr/>
          </p:nvGrpSpPr>
          <p:grpSpPr>
            <a:xfrm>
              <a:off x="1278794" y="3334906"/>
              <a:ext cx="914014" cy="914014"/>
              <a:chOff x="304800" y="673100"/>
              <a:chExt cx="4000500" cy="4000500"/>
            </a:xfrm>
            <a:grpFill/>
            <a:effectLst>
              <a:outerShdw blurRad="444500" dist="254000" dir="8100000" algn="tr" rotWithShape="0">
                <a:prstClr val="black">
                  <a:alpha val="50000"/>
                </a:prstClr>
              </a:outerShdw>
            </a:effectLst>
          </p:grpSpPr>
          <p:sp>
            <p:nvSpPr>
              <p:cNvPr id="20" name="同心圆 19"/>
              <p:cNvSpPr/>
              <p:nvPr/>
            </p:nvSpPr>
            <p:spPr>
              <a:xfrm>
                <a:off x="304800" y="673100"/>
                <a:ext cx="4000500" cy="4000500"/>
              </a:xfrm>
              <a:prstGeom prst="donut">
                <a:avLst>
                  <a:gd name="adj" fmla="val 487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微软雅黑" panose="020B0503020204020204" pitchFamily="34" charset="-122"/>
                  <a:ea typeface="微软雅黑" panose="020B0503020204020204" pitchFamily="34" charset="-122"/>
                </a:endParaRPr>
              </a:p>
            </p:txBody>
          </p:sp>
          <p:sp>
            <p:nvSpPr>
              <p:cNvPr id="21" name="椭圆 20"/>
              <p:cNvSpPr/>
              <p:nvPr/>
            </p:nvSpPr>
            <p:spPr>
              <a:xfrm>
                <a:off x="392112" y="760412"/>
                <a:ext cx="3825874" cy="38258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微软雅黑" panose="020B0503020204020204" pitchFamily="34" charset="-122"/>
                  <a:ea typeface="微软雅黑" panose="020B0503020204020204" pitchFamily="34" charset="-122"/>
                </a:endParaRPr>
              </a:p>
            </p:txBody>
          </p:sp>
        </p:grpSp>
        <p:sp>
          <p:nvSpPr>
            <p:cNvPr id="19" name="TextBox 18"/>
            <p:cNvSpPr txBox="1"/>
            <p:nvPr/>
          </p:nvSpPr>
          <p:spPr>
            <a:xfrm>
              <a:off x="1483792" y="3591858"/>
              <a:ext cx="481330" cy="398780"/>
            </a:xfrm>
            <a:prstGeom prst="rect">
              <a:avLst/>
            </a:prstGeom>
            <a:grpFill/>
          </p:spPr>
          <p:txBody>
            <a:bodyPr wrap="none" rtlCol="0">
              <a:spAutoFit/>
            </a:bodyPr>
            <a:lstStyle/>
            <a:p>
              <a:r>
                <a:rPr lang="en-US" altLang="zh-CN" sz="2000" dirty="0" smtClean="0">
                  <a:solidFill>
                    <a:schemeClr val="bg1"/>
                  </a:solidFill>
                  <a:latin typeface="微软雅黑" panose="020B0503020204020204" pitchFamily="34" charset="-122"/>
                  <a:ea typeface="微软雅黑" panose="020B0503020204020204" pitchFamily="34" charset="-122"/>
                </a:rPr>
                <a:t>01</a:t>
              </a:r>
              <a:endParaRPr lang="zh-CN" altLang="en-US" sz="2000" dirty="0">
                <a:solidFill>
                  <a:schemeClr val="bg1"/>
                </a:solidFill>
                <a:latin typeface="微软雅黑" panose="020B0503020204020204" pitchFamily="34" charset="-122"/>
                <a:ea typeface="微软雅黑" panose="020B0503020204020204" pitchFamily="34" charset="-122"/>
              </a:endParaRPr>
            </a:p>
          </p:txBody>
        </p:sp>
      </p:grpSp>
      <p:sp>
        <p:nvSpPr>
          <p:cNvPr id="24" name="矩形 23"/>
          <p:cNvSpPr/>
          <p:nvPr/>
        </p:nvSpPr>
        <p:spPr>
          <a:xfrm>
            <a:off x="2423592" y="1046645"/>
            <a:ext cx="2088232" cy="337185"/>
          </a:xfrm>
          <a:prstGeom prst="rect">
            <a:avLst/>
          </a:prstGeom>
        </p:spPr>
        <p:txBody>
          <a:bodyPr wrap="square">
            <a:spAutoFit/>
          </a:bodyPr>
          <a:lstStyle/>
          <a:p>
            <a:r>
              <a:rPr lang="zh-CN" altLang="en-US" sz="1600" b="1" dirty="0" smtClean="0">
                <a:solidFill>
                  <a:schemeClr val="bg1"/>
                </a:solidFill>
                <a:ea typeface="微软雅黑" panose="020B0503020204020204" pitchFamily="34" charset="-122"/>
              </a:rPr>
              <a:t>明 年 工 作 计 划</a:t>
            </a:r>
            <a:endParaRPr lang="zh-CN" altLang="en-US" sz="1600" b="1" dirty="0">
              <a:solidFill>
                <a:schemeClr val="bg1"/>
              </a:solidFill>
              <a:ea typeface="微软雅黑" panose="020B0503020204020204" pitchFamily="34" charset="-122"/>
            </a:endParaRPr>
          </a:p>
        </p:txBody>
      </p:sp>
      <p:sp>
        <p:nvSpPr>
          <p:cNvPr id="22" name="文本框 21"/>
          <p:cNvSpPr txBox="1"/>
          <p:nvPr/>
        </p:nvSpPr>
        <p:spPr>
          <a:xfrm>
            <a:off x="1199456" y="2204864"/>
            <a:ext cx="2316480" cy="460375"/>
          </a:xfrm>
          <a:prstGeom prst="rect">
            <a:avLst/>
          </a:prstGeom>
        </p:spPr>
        <p:style>
          <a:lnRef idx="3">
            <a:schemeClr val="lt1"/>
          </a:lnRef>
          <a:fillRef idx="1">
            <a:schemeClr val="accent1"/>
          </a:fillRef>
          <a:effectRef idx="1">
            <a:schemeClr val="accent1"/>
          </a:effectRef>
          <a:fontRef idx="minor">
            <a:schemeClr val="lt1"/>
          </a:fontRef>
        </p:style>
        <p:txBody>
          <a:bodyPr wrap="none" rtlCol="0" anchor="t">
            <a:spAutoFit/>
          </a:bodyPr>
          <a:lstStyle/>
          <a:p>
            <a:pPr algn="l"/>
            <a:r>
              <a:rPr lang="zh-CN" altLang="en-US" sz="2400" noProof="0" dirty="0">
                <a:ln>
                  <a:noFill/>
                </a:ln>
                <a:solidFill>
                  <a:schemeClr val="bg1"/>
                </a:solidFill>
                <a:effectLst/>
                <a:uLnTx/>
                <a:uFillTx/>
                <a:latin typeface="微软雅黑" panose="020B0503020204020204" pitchFamily="34" charset="-122"/>
                <a:ea typeface="微软雅黑" panose="020B0503020204020204" pitchFamily="34" charset="-122"/>
                <a:sym typeface="+mn-ea"/>
              </a:rPr>
              <a:t>德尔菲法的特点</a:t>
            </a: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2"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25" name="文本框 24"/>
          <p:cNvSpPr txBox="1"/>
          <p:nvPr/>
        </p:nvSpPr>
        <p:spPr>
          <a:xfrm>
            <a:off x="290830" y="987425"/>
            <a:ext cx="3027680" cy="521970"/>
          </a:xfrm>
          <a:prstGeom prst="rect">
            <a:avLst/>
          </a:prstGeom>
          <a:noFill/>
        </p:spPr>
        <p:txBody>
          <a:bodyPr wrap="none" rtlCol="0" anchor="t">
            <a:spAutoFit/>
          </a:bodyPr>
          <a:lstStyle/>
          <a:p>
            <a:pPr algn="ctr"/>
            <a:r>
              <a:rPr lang="zh-CN" altLang="en-US" sz="2800" b="0" noProof="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一、定性决策方法</a:t>
            </a:r>
          </a:p>
        </p:txBody>
      </p:sp>
      <p:sp>
        <p:nvSpPr>
          <p:cNvPr id="26" name="文本框 25"/>
          <p:cNvSpPr txBox="1"/>
          <p:nvPr/>
        </p:nvSpPr>
        <p:spPr>
          <a:xfrm>
            <a:off x="626745" y="1636395"/>
            <a:ext cx="2316480" cy="460375"/>
          </a:xfrm>
          <a:prstGeom prst="rect">
            <a:avLst/>
          </a:prstGeom>
          <a:noFill/>
        </p:spPr>
        <p:txBody>
          <a:bodyPr wrap="none" rtlCol="0" anchor="t">
            <a:spAutoFit/>
          </a:bodyPr>
          <a:lstStyle/>
          <a:p>
            <a:pPr algn="l"/>
            <a:r>
              <a:rPr lang="zh-CN" altLang="en-US" sz="2400" b="1" noProof="0" dirty="0">
                <a:ln>
                  <a:noFill/>
                </a:ln>
                <a:solidFill>
                  <a:srgbClr val="000099"/>
                </a:solidFill>
                <a:effectLst/>
                <a:uLnTx/>
                <a:uFillTx/>
                <a:latin typeface="微软雅黑" panose="020B0503020204020204" pitchFamily="34" charset="-122"/>
                <a:ea typeface="微软雅黑" panose="020B0503020204020204" pitchFamily="34" charset="-122"/>
                <a:sym typeface="+mn-ea"/>
              </a:rPr>
              <a:t>（三）德尔菲法</a:t>
            </a:r>
            <a:endParaRPr lang="zh-CN" altLang="en-US" sz="2400" b="1">
              <a:latin typeface="微软雅黑" panose="020B0503020204020204" pitchFamily="34" charset="-122"/>
              <a:ea typeface="微软雅黑" panose="020B0503020204020204" pitchFamily="34" charset="-122"/>
            </a:endParaRPr>
          </a:p>
        </p:txBody>
      </p:sp>
    </p:spTree>
  </p:cSld>
  <p:clrMapOvr>
    <a:masterClrMapping/>
  </p:clrMapOvr>
  <p:transition spd="slow" advTm="0">
    <p:cover/>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44000">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14:bounceEnd="44000">
                                          <p:cBhvr additive="base">
                                            <p:cTn id="7" dur="500" fill="hold"/>
                                            <p:tgtEl>
                                              <p:spTgt spid="17"/>
                                            </p:tgtEl>
                                            <p:attrNameLst>
                                              <p:attrName>ppt_x</p:attrName>
                                            </p:attrNameLst>
                                          </p:cBhvr>
                                          <p:tavLst>
                                            <p:tav tm="0">
                                              <p:val>
                                                <p:strVal val="#ppt_x"/>
                                              </p:val>
                                            </p:tav>
                                            <p:tav tm="100000">
                                              <p:val>
                                                <p:strVal val="#ppt_x"/>
                                              </p:val>
                                            </p:tav>
                                          </p:tavLst>
                                        </p:anim>
                                        <p:anim calcmode="lin" valueType="num" p14:bounceEnd="44000">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14:presetBounceEnd="44000">
                                      <p:stCondLst>
                                        <p:cond delay="300"/>
                                      </p:stCondLst>
                                      <p:childTnLst>
                                        <p:set>
                                          <p:cBhvr>
                                            <p:cTn id="11" dur="1" fill="hold">
                                              <p:stCondLst>
                                                <p:cond delay="0"/>
                                              </p:stCondLst>
                                            </p:cTn>
                                            <p:tgtEl>
                                              <p:spTgt spid="12"/>
                                            </p:tgtEl>
                                            <p:attrNameLst>
                                              <p:attrName>style.visibility</p:attrName>
                                            </p:attrNameLst>
                                          </p:cBhvr>
                                          <p:to>
                                            <p:strVal val="visible"/>
                                          </p:to>
                                        </p:set>
                                        <p:anim calcmode="lin" valueType="num" p14:bounceEnd="44000">
                                          <p:cBhvr additive="base">
                                            <p:cTn id="12" dur="500" fill="hold"/>
                                            <p:tgtEl>
                                              <p:spTgt spid="12"/>
                                            </p:tgtEl>
                                            <p:attrNameLst>
                                              <p:attrName>ppt_x</p:attrName>
                                            </p:attrNameLst>
                                          </p:cBhvr>
                                          <p:tavLst>
                                            <p:tav tm="0">
                                              <p:val>
                                                <p:strVal val="#ppt_x"/>
                                              </p:val>
                                            </p:tav>
                                            <p:tav tm="100000">
                                              <p:val>
                                                <p:strVal val="#ppt_x"/>
                                              </p:val>
                                            </p:tav>
                                          </p:tavLst>
                                        </p:anim>
                                        <p:anim calcmode="lin" valueType="num" p14:bounceEnd="44000">
                                          <p:cBhvr additive="base">
                                            <p:cTn id="13" dur="500" fill="hold"/>
                                            <p:tgtEl>
                                              <p:spTgt spid="12"/>
                                            </p:tgtEl>
                                            <p:attrNameLst>
                                              <p:attrName>ppt_y</p:attrName>
                                            </p:attrNameLst>
                                          </p:cBhvr>
                                          <p:tavLst>
                                            <p:tav tm="0">
                                              <p:val>
                                                <p:strVal val="1+#ppt_h/2"/>
                                              </p:val>
                                            </p:tav>
                                            <p:tav tm="100000">
                                              <p:val>
                                                <p:strVal val="#ppt_y"/>
                                              </p:val>
                                            </p:tav>
                                          </p:tavLst>
                                        </p:anim>
                                      </p:childTnLst>
                                    </p:cTn>
                                  </p:par>
                                  <p:par>
                                    <p:cTn id="14" presetID="12" presetClass="entr" presetSubtype="8" fill="hold" grpId="0" nodeType="withEffect">
                                      <p:stCondLst>
                                        <p:cond delay="30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p:tgtEl>
                                              <p:spTgt spid="4"/>
                                            </p:tgtEl>
                                            <p:attrNameLst>
                                              <p:attrName>ppt_x</p:attrName>
                                            </p:attrNameLst>
                                          </p:cBhvr>
                                          <p:tavLst>
                                            <p:tav tm="0">
                                              <p:val>
                                                <p:strVal val="#ppt_x-#ppt_w*1.125000"/>
                                              </p:val>
                                            </p:tav>
                                            <p:tav tm="100000">
                                              <p:val>
                                                <p:strVal val="#ppt_x"/>
                                              </p:val>
                                            </p:tav>
                                          </p:tavLst>
                                        </p:anim>
                                        <p:animEffect transition="in" filter="wipe(right)">
                                          <p:cBhvr>
                                            <p:cTn id="17" dur="500"/>
                                            <p:tgtEl>
                                              <p:spTgt spid="4"/>
                                            </p:tgtEl>
                                          </p:cBhvr>
                                        </p:animEffect>
                                      </p:childTnLst>
                                    </p:cTn>
                                  </p:par>
                                  <p:par>
                                    <p:cTn id="18" presetID="2" presetClass="entr" presetSubtype="4" fill="hold" nodeType="withEffect" p14:presetBounceEnd="44000">
                                      <p:stCondLst>
                                        <p:cond delay="600"/>
                                      </p:stCondLst>
                                      <p:childTnLst>
                                        <p:set>
                                          <p:cBhvr>
                                            <p:cTn id="19" dur="1" fill="hold">
                                              <p:stCondLst>
                                                <p:cond delay="0"/>
                                              </p:stCondLst>
                                            </p:cTn>
                                            <p:tgtEl>
                                              <p:spTgt spid="7"/>
                                            </p:tgtEl>
                                            <p:attrNameLst>
                                              <p:attrName>style.visibility</p:attrName>
                                            </p:attrNameLst>
                                          </p:cBhvr>
                                          <p:to>
                                            <p:strVal val="visible"/>
                                          </p:to>
                                        </p:set>
                                        <p:anim calcmode="lin" valueType="num" p14:bounceEnd="44000">
                                          <p:cBhvr additive="base">
                                            <p:cTn id="20" dur="500" fill="hold"/>
                                            <p:tgtEl>
                                              <p:spTgt spid="7"/>
                                            </p:tgtEl>
                                            <p:attrNameLst>
                                              <p:attrName>ppt_x</p:attrName>
                                            </p:attrNameLst>
                                          </p:cBhvr>
                                          <p:tavLst>
                                            <p:tav tm="0">
                                              <p:val>
                                                <p:strVal val="#ppt_x"/>
                                              </p:val>
                                            </p:tav>
                                            <p:tav tm="100000">
                                              <p:val>
                                                <p:strVal val="#ppt_x"/>
                                              </p:val>
                                            </p:tav>
                                          </p:tavLst>
                                        </p:anim>
                                        <p:anim calcmode="lin" valueType="num" p14:bounceEnd="44000">
                                          <p:cBhvr additive="base">
                                            <p:cTn id="21" dur="500" fill="hold"/>
                                            <p:tgtEl>
                                              <p:spTgt spid="7"/>
                                            </p:tgtEl>
                                            <p:attrNameLst>
                                              <p:attrName>ppt_y</p:attrName>
                                            </p:attrNameLst>
                                          </p:cBhvr>
                                          <p:tavLst>
                                            <p:tav tm="0">
                                              <p:val>
                                                <p:strVal val="1+#ppt_h/2"/>
                                              </p:val>
                                            </p:tav>
                                            <p:tav tm="100000">
                                              <p:val>
                                                <p:strVal val="#ppt_y"/>
                                              </p:val>
                                            </p:tav>
                                          </p:tavLst>
                                        </p:anim>
                                      </p:childTnLst>
                                    </p:cTn>
                                  </p:par>
                                  <p:par>
                                    <p:cTn id="22" presetID="12" presetClass="entr" presetSubtype="8" fill="hold" grpId="0" nodeType="withEffect">
                                      <p:stCondLst>
                                        <p:cond delay="600"/>
                                      </p:stCondLst>
                                      <p:childTnLst>
                                        <p:set>
                                          <p:cBhvr>
                                            <p:cTn id="23" dur="1" fill="hold">
                                              <p:stCondLst>
                                                <p:cond delay="0"/>
                                              </p:stCondLst>
                                            </p:cTn>
                                            <p:tgtEl>
                                              <p:spTgt spid="5"/>
                                            </p:tgtEl>
                                            <p:attrNameLst>
                                              <p:attrName>style.visibility</p:attrName>
                                            </p:attrNameLst>
                                          </p:cBhvr>
                                          <p:to>
                                            <p:strVal val="visible"/>
                                          </p:to>
                                        </p:set>
                                        <p:anim calcmode="lin" valueType="num">
                                          <p:cBhvr additive="base">
                                            <p:cTn id="24" dur="500"/>
                                            <p:tgtEl>
                                              <p:spTgt spid="5"/>
                                            </p:tgtEl>
                                            <p:attrNameLst>
                                              <p:attrName>ppt_x</p:attrName>
                                            </p:attrNameLst>
                                          </p:cBhvr>
                                          <p:tavLst>
                                            <p:tav tm="0">
                                              <p:val>
                                                <p:strVal val="#ppt_x-#ppt_w*1.125000"/>
                                              </p:val>
                                            </p:tav>
                                            <p:tav tm="100000">
                                              <p:val>
                                                <p:strVal val="#ppt_x"/>
                                              </p:val>
                                            </p:tav>
                                          </p:tavLst>
                                        </p:anim>
                                        <p:animEffect transition="in" filter="wipe(right)">
                                          <p:cBhvr>
                                            <p:cTn id="25" dur="500"/>
                                            <p:tgtEl>
                                              <p:spTgt spid="5"/>
                                            </p:tgtEl>
                                          </p:cBhvr>
                                        </p:animEffect>
                                      </p:childTnLst>
                                    </p:cTn>
                                  </p:par>
                                  <p:par>
                                    <p:cTn id="26" presetID="12" presetClass="entr" presetSubtype="8" fill="hold" grpId="0" nodeType="withEffect">
                                      <p:stCondLst>
                                        <p:cond delay="900"/>
                                      </p:stCondLst>
                                      <p:childTnLst>
                                        <p:set>
                                          <p:cBhvr>
                                            <p:cTn id="27" dur="1" fill="hold">
                                              <p:stCondLst>
                                                <p:cond delay="0"/>
                                              </p:stCondLst>
                                            </p:cTn>
                                            <p:tgtEl>
                                              <p:spTgt spid="6"/>
                                            </p:tgtEl>
                                            <p:attrNameLst>
                                              <p:attrName>style.visibility</p:attrName>
                                            </p:attrNameLst>
                                          </p:cBhvr>
                                          <p:to>
                                            <p:strVal val="visible"/>
                                          </p:to>
                                        </p:set>
                                        <p:anim calcmode="lin" valueType="num">
                                          <p:cBhvr additive="base">
                                            <p:cTn id="28" dur="500"/>
                                            <p:tgtEl>
                                              <p:spTgt spid="6"/>
                                            </p:tgtEl>
                                            <p:attrNameLst>
                                              <p:attrName>ppt_x</p:attrName>
                                            </p:attrNameLst>
                                          </p:cBhvr>
                                          <p:tavLst>
                                            <p:tav tm="0">
                                              <p:val>
                                                <p:strVal val="#ppt_x-#ppt_w*1.125000"/>
                                              </p:val>
                                            </p:tav>
                                            <p:tav tm="100000">
                                              <p:val>
                                                <p:strVal val="#ppt_x"/>
                                              </p:val>
                                            </p:tav>
                                          </p:tavLst>
                                        </p:anim>
                                        <p:animEffect transition="in" filter="wipe(right)">
                                          <p:cBhvr>
                                            <p:cTn id="29" dur="500"/>
                                            <p:tgtEl>
                                              <p:spTgt spid="6"/>
                                            </p:tgtEl>
                                          </p:cBhvr>
                                        </p:animEffect>
                                      </p:childTnLst>
                                    </p:cTn>
                                  </p:par>
                                </p:childTnLst>
                              </p:cTn>
                            </p:par>
                            <p:par>
                              <p:cTn id="30" fill="hold">
                                <p:stCondLst>
                                  <p:cond delay="1300"/>
                                </p:stCondLst>
                                <p:childTnLst>
                                  <p:par>
                                    <p:cTn id="31" presetID="12" presetClass="entr" presetSubtype="8" fill="hold" grpId="0" nodeType="afterEffect">
                                      <p:stCondLst>
                                        <p:cond delay="0"/>
                                      </p:stCondLst>
                                      <p:childTnLst>
                                        <p:set>
                                          <p:cBhvr>
                                            <p:cTn id="32" dur="1" fill="hold">
                                              <p:stCondLst>
                                                <p:cond delay="0"/>
                                              </p:stCondLst>
                                            </p:cTn>
                                            <p:tgtEl>
                                              <p:spTgt spid="11268"/>
                                            </p:tgtEl>
                                            <p:attrNameLst>
                                              <p:attrName>style.visibility</p:attrName>
                                            </p:attrNameLst>
                                          </p:cBhvr>
                                          <p:to>
                                            <p:strVal val="visible"/>
                                          </p:to>
                                        </p:set>
                                        <p:animEffect transition="in" filter="slide(fromLeft)">
                                          <p:cBhvr>
                                            <p:cTn id="33" dur="500"/>
                                            <p:tgtEl>
                                              <p:spTgt spid="11268"/>
                                            </p:tgtEl>
                                          </p:cBhvr>
                                        </p:animEffect>
                                      </p:childTnLst>
                                    </p:cTn>
                                  </p:par>
                                  <p:par>
                                    <p:cTn id="34" presetID="1" presetClass="entr" presetSubtype="0" fill="hold" grpId="0" nodeType="withEffect">
                                      <p:stCondLst>
                                        <p:cond delay="0"/>
                                      </p:stCondLst>
                                      <p:childTnLst>
                                        <p:set>
                                          <p:cBhvr>
                                            <p:cTn id="35" dur="1" fill="hold">
                                              <p:stCondLst>
                                                <p:cond delay="0"/>
                                              </p:stCondLst>
                                            </p:cTn>
                                            <p:tgtEl>
                                              <p:spTgt spid="25"/>
                                            </p:tgtEl>
                                            <p:attrNameLst>
                                              <p:attrName>style.visibility</p:attrName>
                                            </p:attrNameLst>
                                          </p:cBhvr>
                                          <p:to>
                                            <p:strVal val="visible"/>
                                          </p:to>
                                        </p:set>
                                      </p:childTnLst>
                                    </p:cTn>
                                  </p:par>
                                </p:childTnLst>
                              </p:cTn>
                            </p:par>
                            <p:par>
                              <p:cTn id="36" fill="hold">
                                <p:stCondLst>
                                  <p:cond delay="1800"/>
                                </p:stCondLst>
                                <p:childTnLst>
                                  <p:par>
                                    <p:cTn id="37" presetID="2" presetClass="entr" presetSubtype="8" fill="hold" grpId="1" nodeType="afterEffect">
                                      <p:stCondLst>
                                        <p:cond delay="0"/>
                                      </p:stCondLst>
                                      <p:childTnLst>
                                        <p:set>
                                          <p:cBhvr>
                                            <p:cTn id="38" dur="1" fill="hold">
                                              <p:stCondLst>
                                                <p:cond delay="0"/>
                                              </p:stCondLst>
                                            </p:cTn>
                                            <p:tgtEl>
                                              <p:spTgt spid="25"/>
                                            </p:tgtEl>
                                            <p:attrNameLst>
                                              <p:attrName>style.visibility</p:attrName>
                                            </p:attrNameLst>
                                          </p:cBhvr>
                                          <p:to>
                                            <p:strVal val="visible"/>
                                          </p:to>
                                        </p:set>
                                        <p:anim calcmode="lin" valueType="num">
                                          <p:cBhvr additive="base">
                                            <p:cTn id="39" dur="500" fill="hold"/>
                                            <p:tgtEl>
                                              <p:spTgt spid="25"/>
                                            </p:tgtEl>
                                            <p:attrNameLst>
                                              <p:attrName>ppt_x</p:attrName>
                                            </p:attrNameLst>
                                          </p:cBhvr>
                                          <p:tavLst>
                                            <p:tav tm="0">
                                              <p:val>
                                                <p:strVal val="0-#ppt_w/2"/>
                                              </p:val>
                                            </p:tav>
                                            <p:tav tm="100000">
                                              <p:val>
                                                <p:strVal val="#ppt_x"/>
                                              </p:val>
                                            </p:tav>
                                          </p:tavLst>
                                        </p:anim>
                                        <p:anim calcmode="lin" valueType="num">
                                          <p:cBhvr additive="base">
                                            <p:cTn id="40" dur="50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11268" grpId="0" bldLvl="0" animBg="1"/>
          <p:bldP spid="25" grpId="0"/>
          <p:bldP spid="25" grpId="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30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ppt_x"/>
                                              </p:val>
                                            </p:tav>
                                            <p:tav tm="100000">
                                              <p:val>
                                                <p:strVal val="#ppt_x"/>
                                              </p:val>
                                            </p:tav>
                                          </p:tavLst>
                                        </p:anim>
                                        <p:anim calcmode="lin" valueType="num">
                                          <p:cBhvr additive="base">
                                            <p:cTn id="13" dur="500" fill="hold"/>
                                            <p:tgtEl>
                                              <p:spTgt spid="12"/>
                                            </p:tgtEl>
                                            <p:attrNameLst>
                                              <p:attrName>ppt_y</p:attrName>
                                            </p:attrNameLst>
                                          </p:cBhvr>
                                          <p:tavLst>
                                            <p:tav tm="0">
                                              <p:val>
                                                <p:strVal val="1+#ppt_h/2"/>
                                              </p:val>
                                            </p:tav>
                                            <p:tav tm="100000">
                                              <p:val>
                                                <p:strVal val="#ppt_y"/>
                                              </p:val>
                                            </p:tav>
                                          </p:tavLst>
                                        </p:anim>
                                      </p:childTnLst>
                                    </p:cTn>
                                  </p:par>
                                  <p:par>
                                    <p:cTn id="14" presetID="12" presetClass="entr" presetSubtype="8" fill="hold" grpId="0" nodeType="withEffect">
                                      <p:stCondLst>
                                        <p:cond delay="30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p:tgtEl>
                                              <p:spTgt spid="4"/>
                                            </p:tgtEl>
                                            <p:attrNameLst>
                                              <p:attrName>ppt_x</p:attrName>
                                            </p:attrNameLst>
                                          </p:cBhvr>
                                          <p:tavLst>
                                            <p:tav tm="0">
                                              <p:val>
                                                <p:strVal val="#ppt_x-#ppt_w*1.125000"/>
                                              </p:val>
                                            </p:tav>
                                            <p:tav tm="100000">
                                              <p:val>
                                                <p:strVal val="#ppt_x"/>
                                              </p:val>
                                            </p:tav>
                                          </p:tavLst>
                                        </p:anim>
                                        <p:animEffect transition="in" filter="wipe(right)">
                                          <p:cBhvr>
                                            <p:cTn id="17" dur="500"/>
                                            <p:tgtEl>
                                              <p:spTgt spid="4"/>
                                            </p:tgtEl>
                                          </p:cBhvr>
                                        </p:animEffect>
                                      </p:childTnLst>
                                    </p:cTn>
                                  </p:par>
                                  <p:par>
                                    <p:cTn id="18" presetID="2" presetClass="entr" presetSubtype="4" fill="hold" nodeType="withEffect">
                                      <p:stCondLst>
                                        <p:cond delay="60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par>
                                    <p:cTn id="22" presetID="12" presetClass="entr" presetSubtype="8" fill="hold" grpId="0" nodeType="withEffect">
                                      <p:stCondLst>
                                        <p:cond delay="600"/>
                                      </p:stCondLst>
                                      <p:childTnLst>
                                        <p:set>
                                          <p:cBhvr>
                                            <p:cTn id="23" dur="1" fill="hold">
                                              <p:stCondLst>
                                                <p:cond delay="0"/>
                                              </p:stCondLst>
                                            </p:cTn>
                                            <p:tgtEl>
                                              <p:spTgt spid="5"/>
                                            </p:tgtEl>
                                            <p:attrNameLst>
                                              <p:attrName>style.visibility</p:attrName>
                                            </p:attrNameLst>
                                          </p:cBhvr>
                                          <p:to>
                                            <p:strVal val="visible"/>
                                          </p:to>
                                        </p:set>
                                        <p:anim calcmode="lin" valueType="num">
                                          <p:cBhvr additive="base">
                                            <p:cTn id="24" dur="500"/>
                                            <p:tgtEl>
                                              <p:spTgt spid="5"/>
                                            </p:tgtEl>
                                            <p:attrNameLst>
                                              <p:attrName>ppt_x</p:attrName>
                                            </p:attrNameLst>
                                          </p:cBhvr>
                                          <p:tavLst>
                                            <p:tav tm="0">
                                              <p:val>
                                                <p:strVal val="#ppt_x-#ppt_w*1.125000"/>
                                              </p:val>
                                            </p:tav>
                                            <p:tav tm="100000">
                                              <p:val>
                                                <p:strVal val="#ppt_x"/>
                                              </p:val>
                                            </p:tav>
                                          </p:tavLst>
                                        </p:anim>
                                        <p:animEffect transition="in" filter="wipe(right)">
                                          <p:cBhvr>
                                            <p:cTn id="25" dur="500"/>
                                            <p:tgtEl>
                                              <p:spTgt spid="5"/>
                                            </p:tgtEl>
                                          </p:cBhvr>
                                        </p:animEffect>
                                      </p:childTnLst>
                                    </p:cTn>
                                  </p:par>
                                  <p:par>
                                    <p:cTn id="26" presetID="12" presetClass="entr" presetSubtype="8" fill="hold" grpId="0" nodeType="withEffect">
                                      <p:stCondLst>
                                        <p:cond delay="900"/>
                                      </p:stCondLst>
                                      <p:childTnLst>
                                        <p:set>
                                          <p:cBhvr>
                                            <p:cTn id="27" dur="1" fill="hold">
                                              <p:stCondLst>
                                                <p:cond delay="0"/>
                                              </p:stCondLst>
                                            </p:cTn>
                                            <p:tgtEl>
                                              <p:spTgt spid="6"/>
                                            </p:tgtEl>
                                            <p:attrNameLst>
                                              <p:attrName>style.visibility</p:attrName>
                                            </p:attrNameLst>
                                          </p:cBhvr>
                                          <p:to>
                                            <p:strVal val="visible"/>
                                          </p:to>
                                        </p:set>
                                        <p:anim calcmode="lin" valueType="num">
                                          <p:cBhvr additive="base">
                                            <p:cTn id="28" dur="500"/>
                                            <p:tgtEl>
                                              <p:spTgt spid="6"/>
                                            </p:tgtEl>
                                            <p:attrNameLst>
                                              <p:attrName>ppt_x</p:attrName>
                                            </p:attrNameLst>
                                          </p:cBhvr>
                                          <p:tavLst>
                                            <p:tav tm="0">
                                              <p:val>
                                                <p:strVal val="#ppt_x-#ppt_w*1.125000"/>
                                              </p:val>
                                            </p:tav>
                                            <p:tav tm="100000">
                                              <p:val>
                                                <p:strVal val="#ppt_x"/>
                                              </p:val>
                                            </p:tav>
                                          </p:tavLst>
                                        </p:anim>
                                        <p:animEffect transition="in" filter="wipe(right)">
                                          <p:cBhvr>
                                            <p:cTn id="29" dur="500"/>
                                            <p:tgtEl>
                                              <p:spTgt spid="6"/>
                                            </p:tgtEl>
                                          </p:cBhvr>
                                        </p:animEffect>
                                      </p:childTnLst>
                                    </p:cTn>
                                  </p:par>
                                </p:childTnLst>
                              </p:cTn>
                            </p:par>
                            <p:par>
                              <p:cTn id="30" fill="hold">
                                <p:stCondLst>
                                  <p:cond delay="1300"/>
                                </p:stCondLst>
                                <p:childTnLst>
                                  <p:par>
                                    <p:cTn id="31" presetID="12" presetClass="entr" presetSubtype="8" fill="hold" grpId="0" nodeType="afterEffect">
                                      <p:stCondLst>
                                        <p:cond delay="0"/>
                                      </p:stCondLst>
                                      <p:childTnLst>
                                        <p:set>
                                          <p:cBhvr>
                                            <p:cTn id="32" dur="1" fill="hold">
                                              <p:stCondLst>
                                                <p:cond delay="0"/>
                                              </p:stCondLst>
                                            </p:cTn>
                                            <p:tgtEl>
                                              <p:spTgt spid="11268"/>
                                            </p:tgtEl>
                                            <p:attrNameLst>
                                              <p:attrName>style.visibility</p:attrName>
                                            </p:attrNameLst>
                                          </p:cBhvr>
                                          <p:to>
                                            <p:strVal val="visible"/>
                                          </p:to>
                                        </p:set>
                                        <p:animEffect transition="in" filter="slide(fromLeft)">
                                          <p:cBhvr>
                                            <p:cTn id="33" dur="500"/>
                                            <p:tgtEl>
                                              <p:spTgt spid="11268"/>
                                            </p:tgtEl>
                                          </p:cBhvr>
                                        </p:animEffect>
                                      </p:childTnLst>
                                    </p:cTn>
                                  </p:par>
                                  <p:par>
                                    <p:cTn id="34" presetID="1" presetClass="entr" presetSubtype="0" fill="hold" grpId="0" nodeType="withEffect">
                                      <p:stCondLst>
                                        <p:cond delay="0"/>
                                      </p:stCondLst>
                                      <p:childTnLst>
                                        <p:set>
                                          <p:cBhvr>
                                            <p:cTn id="35" dur="1" fill="hold">
                                              <p:stCondLst>
                                                <p:cond delay="0"/>
                                              </p:stCondLst>
                                            </p:cTn>
                                            <p:tgtEl>
                                              <p:spTgt spid="25"/>
                                            </p:tgtEl>
                                            <p:attrNameLst>
                                              <p:attrName>style.visibility</p:attrName>
                                            </p:attrNameLst>
                                          </p:cBhvr>
                                          <p:to>
                                            <p:strVal val="visible"/>
                                          </p:to>
                                        </p:set>
                                      </p:childTnLst>
                                    </p:cTn>
                                  </p:par>
                                </p:childTnLst>
                              </p:cTn>
                            </p:par>
                            <p:par>
                              <p:cTn id="36" fill="hold">
                                <p:stCondLst>
                                  <p:cond delay="1800"/>
                                </p:stCondLst>
                                <p:childTnLst>
                                  <p:par>
                                    <p:cTn id="37" presetID="2" presetClass="entr" presetSubtype="8" fill="hold" grpId="1" nodeType="afterEffect">
                                      <p:stCondLst>
                                        <p:cond delay="0"/>
                                      </p:stCondLst>
                                      <p:childTnLst>
                                        <p:set>
                                          <p:cBhvr>
                                            <p:cTn id="38" dur="1" fill="hold">
                                              <p:stCondLst>
                                                <p:cond delay="0"/>
                                              </p:stCondLst>
                                            </p:cTn>
                                            <p:tgtEl>
                                              <p:spTgt spid="25"/>
                                            </p:tgtEl>
                                            <p:attrNameLst>
                                              <p:attrName>style.visibility</p:attrName>
                                            </p:attrNameLst>
                                          </p:cBhvr>
                                          <p:to>
                                            <p:strVal val="visible"/>
                                          </p:to>
                                        </p:set>
                                        <p:anim calcmode="lin" valueType="num">
                                          <p:cBhvr additive="base">
                                            <p:cTn id="39" dur="500" fill="hold"/>
                                            <p:tgtEl>
                                              <p:spTgt spid="25"/>
                                            </p:tgtEl>
                                            <p:attrNameLst>
                                              <p:attrName>ppt_x</p:attrName>
                                            </p:attrNameLst>
                                          </p:cBhvr>
                                          <p:tavLst>
                                            <p:tav tm="0">
                                              <p:val>
                                                <p:strVal val="0-#ppt_w/2"/>
                                              </p:val>
                                            </p:tav>
                                            <p:tav tm="100000">
                                              <p:val>
                                                <p:strVal val="#ppt_x"/>
                                              </p:val>
                                            </p:tav>
                                          </p:tavLst>
                                        </p:anim>
                                        <p:anim calcmode="lin" valueType="num">
                                          <p:cBhvr additive="base">
                                            <p:cTn id="40" dur="50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11268" grpId="0" bldLvl="0" animBg="1"/>
          <p:bldP spid="25" grpId="0"/>
          <p:bldP spid="25" grpId="1"/>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23"/>
          <p:cNvSpPr/>
          <p:nvPr/>
        </p:nvSpPr>
        <p:spPr>
          <a:xfrm>
            <a:off x="2423592" y="1046645"/>
            <a:ext cx="2088232" cy="337185"/>
          </a:xfrm>
          <a:prstGeom prst="rect">
            <a:avLst/>
          </a:prstGeom>
        </p:spPr>
        <p:txBody>
          <a:bodyPr wrap="square">
            <a:spAutoFit/>
          </a:bodyPr>
          <a:lstStyle/>
          <a:p>
            <a:r>
              <a:rPr lang="zh-CN" altLang="en-US" sz="1600" b="1" dirty="0" smtClean="0">
                <a:solidFill>
                  <a:schemeClr val="bg1"/>
                </a:solidFill>
                <a:ea typeface="微软雅黑" panose="020B0503020204020204" pitchFamily="34" charset="-122"/>
              </a:rPr>
              <a:t>明 年 工 作 计 划</a:t>
            </a:r>
            <a:endParaRPr lang="zh-CN" altLang="en-US" sz="1600" b="1" dirty="0">
              <a:solidFill>
                <a:schemeClr val="bg1"/>
              </a:solidFill>
              <a:ea typeface="微软雅黑" panose="020B0503020204020204" pitchFamily="34" charset="-122"/>
            </a:endParaRPr>
          </a:p>
        </p:txBody>
      </p:sp>
      <p:sp>
        <p:nvSpPr>
          <p:cNvPr id="2" name="椭圆 7"/>
          <p:cNvSpPr/>
          <p:nvPr/>
        </p:nvSpPr>
        <p:spPr>
          <a:xfrm>
            <a:off x="3902207" y="4033670"/>
            <a:ext cx="3856079" cy="906479"/>
          </a:xfrm>
          <a:custGeom>
            <a:avLst/>
            <a:gdLst>
              <a:gd name="connsiteX0" fmla="*/ 5141438 w 5232878"/>
              <a:gd name="connsiteY0" fmla="*/ 0 h 1208638"/>
              <a:gd name="connsiteX1" fmla="*/ 2570719 w 5232878"/>
              <a:gd name="connsiteY1" fmla="*/ 1208638 h 1208638"/>
              <a:gd name="connsiteX2" fmla="*/ 0 w 5232878"/>
              <a:gd name="connsiteY2" fmla="*/ 0 h 1208638"/>
              <a:gd name="connsiteX3" fmla="*/ 5232878 w 5232878"/>
              <a:gd name="connsiteY3" fmla="*/ 91440 h 1208638"/>
              <a:gd name="connsiteX0-1" fmla="*/ 5141438 w 5141438"/>
              <a:gd name="connsiteY0-2" fmla="*/ 0 h 1208638"/>
              <a:gd name="connsiteX1-3" fmla="*/ 2570719 w 5141438"/>
              <a:gd name="connsiteY1-4" fmla="*/ 1208638 h 1208638"/>
              <a:gd name="connsiteX2-5" fmla="*/ 0 w 5141438"/>
              <a:gd name="connsiteY2-6" fmla="*/ 0 h 1208638"/>
            </a:gdLst>
            <a:ahLst/>
            <a:cxnLst>
              <a:cxn ang="0">
                <a:pos x="connsiteX0-1" y="connsiteY0-2"/>
              </a:cxn>
              <a:cxn ang="0">
                <a:pos x="connsiteX1-3" y="connsiteY1-4"/>
              </a:cxn>
              <a:cxn ang="0">
                <a:pos x="connsiteX2-5" y="connsiteY2-6"/>
              </a:cxn>
            </a:cxnLst>
            <a:rect l="l" t="t" r="r" b="b"/>
            <a:pathLst>
              <a:path w="5141438" h="1208638">
                <a:moveTo>
                  <a:pt x="5141438" y="0"/>
                </a:moveTo>
                <a:cubicBezTo>
                  <a:pt x="4741027" y="708082"/>
                  <a:pt x="3740838" y="1208638"/>
                  <a:pt x="2570719" y="1208638"/>
                </a:cubicBezTo>
                <a:cubicBezTo>
                  <a:pt x="1400600" y="1208638"/>
                  <a:pt x="400411" y="708082"/>
                  <a:pt x="0" y="0"/>
                </a:cubicBezTo>
              </a:path>
            </a:pathLst>
          </a:custGeom>
          <a:no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latin typeface="微软雅黑" panose="020B0503020204020204" pitchFamily="34" charset="-122"/>
              <a:ea typeface="微软雅黑" panose="020B0503020204020204" pitchFamily="34" charset="-122"/>
            </a:endParaRPr>
          </a:p>
        </p:txBody>
      </p:sp>
      <p:cxnSp>
        <p:nvCxnSpPr>
          <p:cNvPr id="23" name="直接连接符 22"/>
          <p:cNvCxnSpPr>
            <a:endCxn id="2" idx="1"/>
          </p:cNvCxnSpPr>
          <p:nvPr/>
        </p:nvCxnSpPr>
        <p:spPr>
          <a:xfrm>
            <a:off x="5828114" y="3584470"/>
            <a:ext cx="2768" cy="135568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5" name="TextBox 40"/>
          <p:cNvSpPr txBox="1"/>
          <p:nvPr/>
        </p:nvSpPr>
        <p:spPr>
          <a:xfrm>
            <a:off x="2955673" y="4599825"/>
            <a:ext cx="1458162" cy="1027430"/>
          </a:xfrm>
          <a:prstGeom prst="rect">
            <a:avLst/>
          </a:prstGeom>
          <a:noFill/>
        </p:spPr>
        <p:txBody>
          <a:bodyPr wrap="square" lIns="68580" tIns="34290" rIns="68580" bIns="3429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30000"/>
              </a:lnSpc>
            </a:pPr>
            <a:r>
              <a:rPr lang="zh-CN" altLang="en-US" sz="2400" b="1" dirty="0" smtClean="0">
                <a:solidFill>
                  <a:schemeClr val="tx1">
                    <a:lumMod val="65000"/>
                    <a:lumOff val="35000"/>
                  </a:schemeClr>
                </a:solidFill>
                <a:latin typeface="微软雅黑" panose="020B0503020204020204" pitchFamily="34" charset="-122"/>
                <a:ea typeface="微软雅黑" panose="020B0503020204020204" pitchFamily="34" charset="-122"/>
              </a:rPr>
              <a:t>选择适当的专家</a:t>
            </a:r>
          </a:p>
        </p:txBody>
      </p:sp>
      <p:sp>
        <p:nvSpPr>
          <p:cNvPr id="35" name="TextBox 41"/>
          <p:cNvSpPr txBox="1"/>
          <p:nvPr/>
        </p:nvSpPr>
        <p:spPr>
          <a:xfrm>
            <a:off x="5101590" y="5489575"/>
            <a:ext cx="1732280" cy="1027430"/>
          </a:xfrm>
          <a:prstGeom prst="rect">
            <a:avLst/>
          </a:prstGeom>
          <a:noFill/>
        </p:spPr>
        <p:txBody>
          <a:bodyPr wrap="square" lIns="68580" tIns="34290" rIns="68580" bIns="3429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30000"/>
              </a:lnSpc>
            </a:pPr>
            <a:r>
              <a:rPr lang="zh-CN" altLang="en-US" sz="2400" b="1" dirty="0" smtClean="0">
                <a:solidFill>
                  <a:schemeClr val="tx1">
                    <a:lumMod val="65000"/>
                    <a:lumOff val="35000"/>
                  </a:schemeClr>
                </a:solidFill>
                <a:latin typeface="微软雅黑" panose="020B0503020204020204" pitchFamily="34" charset="-122"/>
                <a:ea typeface="微软雅黑" panose="020B0503020204020204" pitchFamily="34" charset="-122"/>
              </a:rPr>
              <a:t>确定适当的专家人数</a:t>
            </a:r>
          </a:p>
        </p:txBody>
      </p:sp>
      <p:sp>
        <p:nvSpPr>
          <p:cNvPr id="36" name="TextBox 42"/>
          <p:cNvSpPr txBox="1"/>
          <p:nvPr/>
        </p:nvSpPr>
        <p:spPr>
          <a:xfrm>
            <a:off x="7332990" y="4722905"/>
            <a:ext cx="1458162" cy="1027430"/>
          </a:xfrm>
          <a:prstGeom prst="rect">
            <a:avLst/>
          </a:prstGeom>
          <a:noFill/>
        </p:spPr>
        <p:txBody>
          <a:bodyPr wrap="square" lIns="68580" tIns="34290" rIns="68580" bIns="3429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30000"/>
              </a:lnSpc>
            </a:pPr>
            <a:r>
              <a:rPr lang="zh-CN" altLang="en-US" sz="2400" b="1" dirty="0" smtClean="0">
                <a:solidFill>
                  <a:schemeClr val="tx1">
                    <a:lumMod val="65000"/>
                    <a:lumOff val="35000"/>
                  </a:schemeClr>
                </a:solidFill>
                <a:latin typeface="微软雅黑" panose="020B0503020204020204" pitchFamily="34" charset="-122"/>
                <a:ea typeface="微软雅黑" panose="020B0503020204020204" pitchFamily="34" charset="-122"/>
              </a:rPr>
              <a:t>拟好意见调查表</a:t>
            </a:r>
          </a:p>
        </p:txBody>
      </p:sp>
      <p:grpSp>
        <p:nvGrpSpPr>
          <p:cNvPr id="37" name="组合 36"/>
          <p:cNvGrpSpPr/>
          <p:nvPr/>
        </p:nvGrpSpPr>
        <p:grpSpPr>
          <a:xfrm>
            <a:off x="5042576" y="2294662"/>
            <a:ext cx="1563386" cy="1563386"/>
            <a:chOff x="2848131" y="1860029"/>
            <a:chExt cx="3807502" cy="3807502"/>
          </a:xfrm>
        </p:grpSpPr>
        <p:sp>
          <p:nvSpPr>
            <p:cNvPr id="38" name="椭圆 37"/>
            <p:cNvSpPr/>
            <p:nvPr/>
          </p:nvSpPr>
          <p:spPr>
            <a:xfrm>
              <a:off x="2848131" y="1860029"/>
              <a:ext cx="3807502" cy="3807502"/>
            </a:xfrm>
            <a:prstGeom prst="ellipse">
              <a:avLst/>
            </a:prstGeom>
            <a:solidFill>
              <a:srgbClr val="0070C0"/>
            </a:solidFill>
            <a:ln>
              <a:noFill/>
            </a:ln>
            <a:effectLst>
              <a:outerShdw blurRad="2794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39" name="文本框 91"/>
            <p:cNvSpPr txBox="1"/>
            <p:nvPr/>
          </p:nvSpPr>
          <p:spPr>
            <a:xfrm>
              <a:off x="3237632" y="3335068"/>
              <a:ext cx="3043496" cy="1008313"/>
            </a:xfrm>
            <a:prstGeom prst="rect">
              <a:avLst/>
            </a:prstGeom>
            <a:noFill/>
          </p:spPr>
          <p:txBody>
            <a:bodyPr wrap="none" rtlCol="0">
              <a:spAutoFit/>
            </a:bodyPr>
            <a:lstStyle/>
            <a:p>
              <a:pPr algn="ctr"/>
              <a:r>
                <a:rPr lang="zh-CN" altLang="en-US" sz="2100" b="1" dirty="0" smtClean="0">
                  <a:solidFill>
                    <a:schemeClr val="bg1"/>
                  </a:solidFill>
                  <a:latin typeface="微软雅黑" panose="020B0503020204020204" pitchFamily="34" charset="-122"/>
                  <a:ea typeface="微软雅黑" panose="020B0503020204020204" pitchFamily="34" charset="-122"/>
                </a:rPr>
                <a:t>注意问题</a:t>
              </a:r>
            </a:p>
          </p:txBody>
        </p:sp>
      </p:grpSp>
      <p:sp>
        <p:nvSpPr>
          <p:cNvPr id="40" name="椭圆 39"/>
          <p:cNvSpPr/>
          <p:nvPr/>
        </p:nvSpPr>
        <p:spPr>
          <a:xfrm>
            <a:off x="3421380" y="3609340"/>
            <a:ext cx="806450" cy="806450"/>
          </a:xfrm>
          <a:prstGeom prst="ellipse">
            <a:avLst/>
          </a:prstGeom>
          <a:solidFill>
            <a:srgbClr val="0070C0"/>
          </a:solidFill>
          <a:ln w="28575">
            <a:noFill/>
          </a:ln>
          <a:effectLst>
            <a:outerShdw blurRad="2794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latin typeface="微软雅黑" panose="020B0503020204020204" pitchFamily="34" charset="-122"/>
                <a:ea typeface="微软雅黑" panose="020B0503020204020204" pitchFamily="34" charset="-122"/>
              </a:rPr>
              <a:t>1</a:t>
            </a:r>
          </a:p>
        </p:txBody>
      </p:sp>
      <p:sp>
        <p:nvSpPr>
          <p:cNvPr id="41" name="椭圆 40"/>
          <p:cNvSpPr/>
          <p:nvPr/>
        </p:nvSpPr>
        <p:spPr>
          <a:xfrm>
            <a:off x="5427345" y="4554220"/>
            <a:ext cx="806450" cy="806450"/>
          </a:xfrm>
          <a:prstGeom prst="ellipse">
            <a:avLst/>
          </a:prstGeom>
          <a:solidFill>
            <a:srgbClr val="0070C0"/>
          </a:solidFill>
          <a:ln w="28575">
            <a:noFill/>
          </a:ln>
          <a:effectLst>
            <a:outerShdw blurRad="2794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latin typeface="微软雅黑" panose="020B0503020204020204" pitchFamily="34" charset="-122"/>
                <a:ea typeface="微软雅黑" panose="020B0503020204020204" pitchFamily="34" charset="-122"/>
              </a:rPr>
              <a:t>2</a:t>
            </a:r>
          </a:p>
        </p:txBody>
      </p:sp>
      <p:sp>
        <p:nvSpPr>
          <p:cNvPr id="43" name="椭圆 42"/>
          <p:cNvSpPr/>
          <p:nvPr/>
        </p:nvSpPr>
        <p:spPr>
          <a:xfrm>
            <a:off x="7252970" y="3747770"/>
            <a:ext cx="806450" cy="806450"/>
          </a:xfrm>
          <a:prstGeom prst="ellipse">
            <a:avLst/>
          </a:prstGeom>
          <a:solidFill>
            <a:srgbClr val="0070C0"/>
          </a:solidFill>
          <a:ln w="28575">
            <a:noFill/>
          </a:ln>
          <a:effectLst>
            <a:outerShdw blurRad="2794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latin typeface="微软雅黑" panose="020B0503020204020204" pitchFamily="34" charset="-122"/>
                <a:ea typeface="微软雅黑" panose="020B0503020204020204" pitchFamily="34" charset="-122"/>
              </a:rPr>
              <a:t>3</a:t>
            </a: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4"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7" name="文本框 6"/>
          <p:cNvSpPr txBox="1"/>
          <p:nvPr/>
        </p:nvSpPr>
        <p:spPr>
          <a:xfrm>
            <a:off x="290830" y="987425"/>
            <a:ext cx="3027680" cy="521970"/>
          </a:xfrm>
          <a:prstGeom prst="rect">
            <a:avLst/>
          </a:prstGeom>
          <a:noFill/>
        </p:spPr>
        <p:txBody>
          <a:bodyPr wrap="none" rtlCol="0" anchor="t">
            <a:spAutoFit/>
          </a:bodyPr>
          <a:lstStyle/>
          <a:p>
            <a:pPr algn="ctr"/>
            <a:r>
              <a:rPr lang="zh-CN" altLang="en-US" sz="2800" b="0" noProof="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一、定性决策方法</a:t>
            </a:r>
          </a:p>
        </p:txBody>
      </p:sp>
      <p:sp>
        <p:nvSpPr>
          <p:cNvPr id="5" name="文本框 4"/>
          <p:cNvSpPr txBox="1"/>
          <p:nvPr/>
        </p:nvSpPr>
        <p:spPr>
          <a:xfrm>
            <a:off x="1127448" y="2276872"/>
            <a:ext cx="3535680" cy="460375"/>
          </a:xfrm>
          <a:prstGeom prst="rect">
            <a:avLst/>
          </a:prstGeom>
        </p:spPr>
        <p:style>
          <a:lnRef idx="3">
            <a:schemeClr val="lt1"/>
          </a:lnRef>
          <a:fillRef idx="1">
            <a:schemeClr val="accent1"/>
          </a:fillRef>
          <a:effectRef idx="1">
            <a:schemeClr val="accent1"/>
          </a:effectRef>
          <a:fontRef idx="minor">
            <a:schemeClr val="lt1"/>
          </a:fontRef>
        </p:style>
        <p:txBody>
          <a:bodyPr wrap="none" rtlCol="0" anchor="t">
            <a:spAutoFit/>
          </a:bodyPr>
          <a:lstStyle/>
          <a:p>
            <a:pPr algn="l"/>
            <a:r>
              <a:rPr lang="zh-CN" altLang="en-US" sz="2400" noProof="0" dirty="0">
                <a:ln>
                  <a:noFill/>
                </a:ln>
                <a:solidFill>
                  <a:schemeClr val="bg1"/>
                </a:solidFill>
                <a:effectLst/>
                <a:uLnTx/>
                <a:uFillTx/>
                <a:latin typeface="微软雅黑" panose="020B0503020204020204" pitchFamily="34" charset="-122"/>
                <a:ea typeface="微软雅黑" panose="020B0503020204020204" pitchFamily="34" charset="-122"/>
                <a:sym typeface="+mn-ea"/>
              </a:rPr>
              <a:t>运用该方法要注意的问题</a:t>
            </a:r>
          </a:p>
        </p:txBody>
      </p:sp>
      <p:sp>
        <p:nvSpPr>
          <p:cNvPr id="26" name="文本框 25"/>
          <p:cNvSpPr txBox="1"/>
          <p:nvPr/>
        </p:nvSpPr>
        <p:spPr>
          <a:xfrm>
            <a:off x="646430" y="1632585"/>
            <a:ext cx="2316480" cy="460375"/>
          </a:xfrm>
          <a:prstGeom prst="rect">
            <a:avLst/>
          </a:prstGeom>
          <a:noFill/>
        </p:spPr>
        <p:txBody>
          <a:bodyPr wrap="none" rtlCol="0" anchor="t">
            <a:spAutoFit/>
          </a:bodyPr>
          <a:lstStyle/>
          <a:p>
            <a:pPr algn="l"/>
            <a:r>
              <a:rPr lang="zh-CN" altLang="en-US" sz="2400" b="1" noProof="0" dirty="0">
                <a:ln>
                  <a:noFill/>
                </a:ln>
                <a:solidFill>
                  <a:srgbClr val="000099"/>
                </a:solidFill>
                <a:effectLst/>
                <a:uLnTx/>
                <a:uFillTx/>
                <a:latin typeface="微软雅黑" panose="020B0503020204020204" pitchFamily="34" charset="-122"/>
                <a:ea typeface="微软雅黑" panose="020B0503020204020204" pitchFamily="34" charset="-122"/>
                <a:sym typeface="+mn-ea"/>
              </a:rPr>
              <a:t>（三）德尔菲法</a:t>
            </a:r>
            <a:endParaRPr lang="zh-CN" altLang="en-US" sz="2400" b="1">
              <a:latin typeface="微软雅黑" panose="020B0503020204020204" pitchFamily="34" charset="-122"/>
              <a:ea typeface="微软雅黑" panose="020B0503020204020204" pitchFamily="34" charset="-122"/>
            </a:endParaRPr>
          </a:p>
        </p:txBody>
      </p:sp>
    </p:spTree>
  </p:cSld>
  <p:clrMapOvr>
    <a:masterClrMapping/>
  </p:clrMapOvr>
  <p:transition spd="slow" advTm="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1000"/>
                                        <p:tgtEl>
                                          <p:spTgt spid="37"/>
                                        </p:tgtEl>
                                      </p:cBhvr>
                                    </p:animEffect>
                                    <p:anim calcmode="lin" valueType="num">
                                      <p:cBhvr>
                                        <p:cTn id="8" dur="1000" fill="hold"/>
                                        <p:tgtEl>
                                          <p:spTgt spid="37"/>
                                        </p:tgtEl>
                                        <p:attrNameLst>
                                          <p:attrName>ppt_x</p:attrName>
                                        </p:attrNameLst>
                                      </p:cBhvr>
                                      <p:tavLst>
                                        <p:tav tm="0">
                                          <p:val>
                                            <p:strVal val="#ppt_x"/>
                                          </p:val>
                                        </p:tav>
                                        <p:tav tm="100000">
                                          <p:val>
                                            <p:strVal val="#ppt_x"/>
                                          </p:val>
                                        </p:tav>
                                      </p:tavLst>
                                    </p:anim>
                                    <p:anim calcmode="lin" valueType="num">
                                      <p:cBhvr>
                                        <p:cTn id="9" dur="1000" fill="hold"/>
                                        <p:tgtEl>
                                          <p:spTgt spid="3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1" fill="hold" nodeType="after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wipe(up)">
                                      <p:cBhvr>
                                        <p:cTn id="13" dur="500"/>
                                        <p:tgtEl>
                                          <p:spTgt spid="23"/>
                                        </p:tgtEl>
                                      </p:cBhvr>
                                    </p:animEffect>
                                  </p:childTnLst>
                                </p:cTn>
                              </p:par>
                            </p:childTnLst>
                          </p:cTn>
                        </p:par>
                        <p:par>
                          <p:cTn id="14" fill="hold">
                            <p:stCondLst>
                              <p:cond delay="1500"/>
                            </p:stCondLst>
                            <p:childTnLst>
                              <p:par>
                                <p:cTn id="15" presetID="22" presetClass="entr" presetSubtype="8" fill="hold" grpId="0" nodeType="after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left)">
                                      <p:cBhvr>
                                        <p:cTn id="17" dur="500"/>
                                        <p:tgtEl>
                                          <p:spTgt spid="2"/>
                                        </p:tgtEl>
                                      </p:cBhvr>
                                    </p:animEffect>
                                  </p:childTnLst>
                                </p:cTn>
                              </p:par>
                              <p:par>
                                <p:cTn id="18" presetID="47" presetClass="entr" presetSubtype="0" fill="hold" grpId="0" nodeType="with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fade">
                                      <p:cBhvr>
                                        <p:cTn id="20" dur="1000"/>
                                        <p:tgtEl>
                                          <p:spTgt spid="25"/>
                                        </p:tgtEl>
                                      </p:cBhvr>
                                    </p:animEffect>
                                    <p:anim calcmode="lin" valueType="num">
                                      <p:cBhvr>
                                        <p:cTn id="21" dur="1000" fill="hold"/>
                                        <p:tgtEl>
                                          <p:spTgt spid="25"/>
                                        </p:tgtEl>
                                        <p:attrNameLst>
                                          <p:attrName>ppt_x</p:attrName>
                                        </p:attrNameLst>
                                      </p:cBhvr>
                                      <p:tavLst>
                                        <p:tav tm="0">
                                          <p:val>
                                            <p:strVal val="#ppt_x"/>
                                          </p:val>
                                        </p:tav>
                                        <p:tav tm="100000">
                                          <p:val>
                                            <p:strVal val="#ppt_x"/>
                                          </p:val>
                                        </p:tav>
                                      </p:tavLst>
                                    </p:anim>
                                    <p:anim calcmode="lin" valueType="num">
                                      <p:cBhvr>
                                        <p:cTn id="22" dur="1000" fill="hold"/>
                                        <p:tgtEl>
                                          <p:spTgt spid="25"/>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35"/>
                                        </p:tgtEl>
                                        <p:attrNameLst>
                                          <p:attrName>style.visibility</p:attrName>
                                        </p:attrNameLst>
                                      </p:cBhvr>
                                      <p:to>
                                        <p:strVal val="visible"/>
                                      </p:to>
                                    </p:set>
                                    <p:animEffect transition="in" filter="fade">
                                      <p:cBhvr>
                                        <p:cTn id="25" dur="1000"/>
                                        <p:tgtEl>
                                          <p:spTgt spid="35"/>
                                        </p:tgtEl>
                                      </p:cBhvr>
                                    </p:animEffect>
                                    <p:anim calcmode="lin" valueType="num">
                                      <p:cBhvr>
                                        <p:cTn id="26" dur="1000" fill="hold"/>
                                        <p:tgtEl>
                                          <p:spTgt spid="35"/>
                                        </p:tgtEl>
                                        <p:attrNameLst>
                                          <p:attrName>ppt_x</p:attrName>
                                        </p:attrNameLst>
                                      </p:cBhvr>
                                      <p:tavLst>
                                        <p:tav tm="0">
                                          <p:val>
                                            <p:strVal val="#ppt_x"/>
                                          </p:val>
                                        </p:tav>
                                        <p:tav tm="100000">
                                          <p:val>
                                            <p:strVal val="#ppt_x"/>
                                          </p:val>
                                        </p:tav>
                                      </p:tavLst>
                                    </p:anim>
                                    <p:anim calcmode="lin" valueType="num">
                                      <p:cBhvr>
                                        <p:cTn id="27" dur="1000" fill="hold"/>
                                        <p:tgtEl>
                                          <p:spTgt spid="35"/>
                                        </p:tgtEl>
                                        <p:attrNameLst>
                                          <p:attrName>ppt_y</p:attrName>
                                        </p:attrNameLst>
                                      </p:cBhvr>
                                      <p:tavLst>
                                        <p:tav tm="0">
                                          <p:val>
                                            <p:strVal val="#ppt_y-.1"/>
                                          </p:val>
                                        </p:tav>
                                        <p:tav tm="100000">
                                          <p:val>
                                            <p:strVal val="#ppt_y"/>
                                          </p:val>
                                        </p:tav>
                                      </p:tavLst>
                                    </p:anim>
                                  </p:childTnLst>
                                </p:cTn>
                              </p:par>
                              <p:par>
                                <p:cTn id="28" presetID="47" presetClass="entr" presetSubtype="0" fill="hold" grpId="0" nodeType="withEffect">
                                  <p:stCondLst>
                                    <p:cond delay="0"/>
                                  </p:stCondLst>
                                  <p:childTnLst>
                                    <p:set>
                                      <p:cBhvr>
                                        <p:cTn id="29" dur="1" fill="hold">
                                          <p:stCondLst>
                                            <p:cond delay="0"/>
                                          </p:stCondLst>
                                        </p:cTn>
                                        <p:tgtEl>
                                          <p:spTgt spid="36"/>
                                        </p:tgtEl>
                                        <p:attrNameLst>
                                          <p:attrName>style.visibility</p:attrName>
                                        </p:attrNameLst>
                                      </p:cBhvr>
                                      <p:to>
                                        <p:strVal val="visible"/>
                                      </p:to>
                                    </p:set>
                                    <p:animEffect transition="in" filter="fade">
                                      <p:cBhvr>
                                        <p:cTn id="30" dur="1000"/>
                                        <p:tgtEl>
                                          <p:spTgt spid="36"/>
                                        </p:tgtEl>
                                      </p:cBhvr>
                                    </p:animEffect>
                                    <p:anim calcmode="lin" valueType="num">
                                      <p:cBhvr>
                                        <p:cTn id="31" dur="1000" fill="hold"/>
                                        <p:tgtEl>
                                          <p:spTgt spid="36"/>
                                        </p:tgtEl>
                                        <p:attrNameLst>
                                          <p:attrName>ppt_x</p:attrName>
                                        </p:attrNameLst>
                                      </p:cBhvr>
                                      <p:tavLst>
                                        <p:tav tm="0">
                                          <p:val>
                                            <p:strVal val="#ppt_x"/>
                                          </p:val>
                                        </p:tav>
                                        <p:tav tm="100000">
                                          <p:val>
                                            <p:strVal val="#ppt_x"/>
                                          </p:val>
                                        </p:tav>
                                      </p:tavLst>
                                    </p:anim>
                                    <p:anim calcmode="lin" valueType="num">
                                      <p:cBhvr>
                                        <p:cTn id="32" dur="1000" fill="hold"/>
                                        <p:tgtEl>
                                          <p:spTgt spid="36"/>
                                        </p:tgtEl>
                                        <p:attrNameLst>
                                          <p:attrName>ppt_y</p:attrName>
                                        </p:attrNameLst>
                                      </p:cBhvr>
                                      <p:tavLst>
                                        <p:tav tm="0">
                                          <p:val>
                                            <p:strVal val="#ppt_y-.1"/>
                                          </p:val>
                                        </p:tav>
                                        <p:tav tm="100000">
                                          <p:val>
                                            <p:strVal val="#ppt_y"/>
                                          </p:val>
                                        </p:tav>
                                      </p:tavLst>
                                    </p:anim>
                                  </p:childTnLst>
                                </p:cTn>
                              </p:par>
                            </p:childTnLst>
                          </p:cTn>
                        </p:par>
                        <p:par>
                          <p:cTn id="33" fill="hold">
                            <p:stCondLst>
                              <p:cond delay="2000"/>
                            </p:stCondLst>
                            <p:childTnLst>
                              <p:par>
                                <p:cTn id="34" presetID="12" presetClass="entr" presetSubtype="8" fill="hold" grpId="0" nodeType="afterEffect">
                                  <p:stCondLst>
                                    <p:cond delay="0"/>
                                  </p:stCondLst>
                                  <p:childTnLst>
                                    <p:set>
                                      <p:cBhvr>
                                        <p:cTn id="35" dur="1" fill="hold">
                                          <p:stCondLst>
                                            <p:cond delay="0"/>
                                          </p:stCondLst>
                                        </p:cTn>
                                        <p:tgtEl>
                                          <p:spTgt spid="11268"/>
                                        </p:tgtEl>
                                        <p:attrNameLst>
                                          <p:attrName>style.visibility</p:attrName>
                                        </p:attrNameLst>
                                      </p:cBhvr>
                                      <p:to>
                                        <p:strVal val="visible"/>
                                      </p:to>
                                    </p:set>
                                    <p:animEffect transition="in" filter="slide(fromLeft)">
                                      <p:cBhvr>
                                        <p:cTn id="36" dur="500"/>
                                        <p:tgtEl>
                                          <p:spTgt spid="11268"/>
                                        </p:tgtEl>
                                      </p:cBhvr>
                                    </p:animEffect>
                                  </p:childTnLst>
                                </p:cTn>
                              </p:par>
                              <p:par>
                                <p:cTn id="37" presetID="1" presetClass="entr" presetSubtype="0" fill="hold" grpId="0" nodeType="with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par>
                          <p:cTn id="39" fill="hold">
                            <p:stCondLst>
                              <p:cond delay="2500"/>
                            </p:stCondLst>
                            <p:childTnLst>
                              <p:par>
                                <p:cTn id="40" presetID="2" presetClass="entr" presetSubtype="8" fill="hold" grpId="1" nodeType="afterEffect">
                                  <p:stCondLst>
                                    <p:cond delay="0"/>
                                  </p:stCondLst>
                                  <p:childTnLst>
                                    <p:set>
                                      <p:cBhvr>
                                        <p:cTn id="41" dur="1" fill="hold">
                                          <p:stCondLst>
                                            <p:cond delay="0"/>
                                          </p:stCondLst>
                                        </p:cTn>
                                        <p:tgtEl>
                                          <p:spTgt spid="7"/>
                                        </p:tgtEl>
                                        <p:attrNameLst>
                                          <p:attrName>style.visibility</p:attrName>
                                        </p:attrNameLst>
                                      </p:cBhvr>
                                      <p:to>
                                        <p:strVal val="visible"/>
                                      </p:to>
                                    </p:set>
                                    <p:anim calcmode="lin" valueType="num">
                                      <p:cBhvr additive="base">
                                        <p:cTn id="42" dur="500" fill="hold"/>
                                        <p:tgtEl>
                                          <p:spTgt spid="7"/>
                                        </p:tgtEl>
                                        <p:attrNameLst>
                                          <p:attrName>ppt_x</p:attrName>
                                        </p:attrNameLst>
                                      </p:cBhvr>
                                      <p:tavLst>
                                        <p:tav tm="0">
                                          <p:val>
                                            <p:strVal val="0-#ppt_w/2"/>
                                          </p:val>
                                        </p:tav>
                                        <p:tav tm="100000">
                                          <p:val>
                                            <p:strVal val="#ppt_x"/>
                                          </p:val>
                                        </p:tav>
                                      </p:tavLst>
                                    </p:anim>
                                    <p:anim calcmode="lin" valueType="num">
                                      <p:cBhvr additive="base">
                                        <p:cTn id="43"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25" grpId="0"/>
      <p:bldP spid="35" grpId="0"/>
      <p:bldP spid="36" grpId="0"/>
      <p:bldP spid="11268" grpId="0" bldLvl="0" animBg="1"/>
      <p:bldP spid="7" grpId="0"/>
      <p:bldP spid="7"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23"/>
          <p:cNvSpPr/>
          <p:nvPr/>
        </p:nvSpPr>
        <p:spPr>
          <a:xfrm>
            <a:off x="2423592" y="1046645"/>
            <a:ext cx="2088232" cy="337185"/>
          </a:xfrm>
          <a:prstGeom prst="rect">
            <a:avLst/>
          </a:prstGeom>
        </p:spPr>
        <p:txBody>
          <a:bodyPr wrap="square">
            <a:spAutoFit/>
          </a:bodyPr>
          <a:lstStyle/>
          <a:p>
            <a:r>
              <a:rPr lang="zh-CN" altLang="en-US" sz="1600" b="1" dirty="0" smtClean="0">
                <a:solidFill>
                  <a:schemeClr val="bg1"/>
                </a:solidFill>
                <a:ea typeface="微软雅黑" panose="020B0503020204020204" pitchFamily="34" charset="-122"/>
              </a:rPr>
              <a:t>明 年 工 作 计 划</a:t>
            </a:r>
            <a:endParaRPr lang="zh-CN" altLang="en-US" sz="1600" b="1" dirty="0">
              <a:solidFill>
                <a:schemeClr val="bg1"/>
              </a:solidFill>
              <a:ea typeface="微软雅黑" panose="020B0503020204020204" pitchFamily="34" charset="-122"/>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4"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7" name="文本框 6"/>
          <p:cNvSpPr txBox="1"/>
          <p:nvPr/>
        </p:nvSpPr>
        <p:spPr>
          <a:xfrm>
            <a:off x="290830" y="987425"/>
            <a:ext cx="3027680" cy="521970"/>
          </a:xfrm>
          <a:prstGeom prst="rect">
            <a:avLst/>
          </a:prstGeom>
          <a:noFill/>
        </p:spPr>
        <p:txBody>
          <a:bodyPr wrap="none" rtlCol="0" anchor="t">
            <a:spAutoFit/>
          </a:bodyPr>
          <a:lstStyle/>
          <a:p>
            <a:pPr algn="ctr"/>
            <a:r>
              <a:rPr lang="zh-CN" altLang="en-US" sz="2800" b="0" noProof="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一、定性决策方法</a:t>
            </a:r>
          </a:p>
        </p:txBody>
      </p:sp>
      <p:sp>
        <p:nvSpPr>
          <p:cNvPr id="26" name="文本框 25"/>
          <p:cNvSpPr txBox="1"/>
          <p:nvPr/>
        </p:nvSpPr>
        <p:spPr>
          <a:xfrm>
            <a:off x="646430" y="1632585"/>
            <a:ext cx="2316480" cy="460375"/>
          </a:xfrm>
          <a:prstGeom prst="rect">
            <a:avLst/>
          </a:prstGeom>
          <a:noFill/>
        </p:spPr>
        <p:txBody>
          <a:bodyPr wrap="none" rtlCol="0" anchor="t">
            <a:spAutoFit/>
          </a:bodyPr>
          <a:lstStyle/>
          <a:p>
            <a:pPr algn="l"/>
            <a:r>
              <a:rPr lang="zh-CN" altLang="en-US" sz="2400" b="1" noProof="0" dirty="0">
                <a:ln>
                  <a:noFill/>
                </a:ln>
                <a:solidFill>
                  <a:srgbClr val="000099"/>
                </a:solidFill>
                <a:effectLst/>
                <a:uLnTx/>
                <a:uFillTx/>
                <a:latin typeface="微软雅黑" panose="020B0503020204020204" pitchFamily="34" charset="-122"/>
                <a:ea typeface="微软雅黑" panose="020B0503020204020204" pitchFamily="34" charset="-122"/>
                <a:sym typeface="+mn-ea"/>
              </a:rPr>
              <a:t>（三）德尔菲法</a:t>
            </a:r>
            <a:endParaRPr lang="zh-CN" altLang="en-US" sz="2400" b="1">
              <a:latin typeface="微软雅黑" panose="020B0503020204020204" pitchFamily="34" charset="-122"/>
              <a:ea typeface="微软雅黑" panose="020B0503020204020204" pitchFamily="34" charset="-122"/>
            </a:endParaRPr>
          </a:p>
        </p:txBody>
      </p:sp>
      <p:sp>
        <p:nvSpPr>
          <p:cNvPr id="3" name="AutoShape 14"/>
          <p:cNvSpPr>
            <a:spLocks noChangeArrowheads="1"/>
          </p:cNvSpPr>
          <p:nvPr/>
        </p:nvSpPr>
        <p:spPr bwMode="auto">
          <a:xfrm>
            <a:off x="6083300" y="2420887"/>
            <a:ext cx="4268470" cy="1512169"/>
          </a:xfrm>
          <a:prstGeom prst="roundRect">
            <a:avLst>
              <a:gd name="adj" fmla="val 16667"/>
            </a:avLst>
          </a:prstGeom>
          <a:noFill/>
          <a:ln w="25400">
            <a:solidFill>
              <a:srgbClr val="0070C0"/>
            </a:solidFill>
            <a:prstDash val="sysDot"/>
            <a:round/>
          </a:ln>
          <a:effectLst/>
          <a:extLst>
            <a:ext uri="{909E8E84-426E-40DD-AFC4-6F175D3DCCD1}">
              <a14:hiddenFill xmlns:a14="http://schemas.microsoft.com/office/drawing/2010/main">
                <a:solidFill>
                  <a:schemeClr val="bg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8580" tIns="34290" rIns="68580" bIns="34290" anchor="ctr"/>
          <a:lstStyle/>
          <a:p>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6" name="图片 5" descr="A000220150322E82PPIC"/>
          <p:cNvPicPr>
            <a:picLocks noChangeAspect="1"/>
          </p:cNvPicPr>
          <p:nvPr/>
        </p:nvPicPr>
        <p:blipFill>
          <a:blip r:embed="rId2"/>
          <a:stretch>
            <a:fillRect/>
          </a:stretch>
        </p:blipFill>
        <p:spPr>
          <a:xfrm>
            <a:off x="1570990" y="2835910"/>
            <a:ext cx="4446270" cy="3142615"/>
          </a:xfrm>
          <a:prstGeom prst="rect">
            <a:avLst/>
          </a:prstGeom>
        </p:spPr>
      </p:pic>
      <p:sp>
        <p:nvSpPr>
          <p:cNvPr id="8" name="文本框 7"/>
          <p:cNvSpPr txBox="1"/>
          <p:nvPr/>
        </p:nvSpPr>
        <p:spPr>
          <a:xfrm>
            <a:off x="2332355" y="2313940"/>
            <a:ext cx="2392045" cy="521970"/>
          </a:xfrm>
          <a:prstGeom prst="rect">
            <a:avLst/>
          </a:prstGeom>
          <a:noFill/>
        </p:spPr>
        <p:txBody>
          <a:bodyPr wrap="square" rtlCol="0">
            <a:spAutoFit/>
          </a:bodyPr>
          <a:lstStyle/>
          <a:p>
            <a:r>
              <a:rPr lang="zh-CN" altLang="en-US" sz="2800">
                <a:solidFill>
                  <a:schemeClr val="tx1"/>
                </a:solidFill>
                <a:latin typeface="微软雅黑" panose="020B0503020204020204" pitchFamily="34" charset="-122"/>
                <a:ea typeface="微软雅黑" panose="020B0503020204020204" pitchFamily="34" charset="-122"/>
              </a:rPr>
              <a:t>课堂提问</a:t>
            </a:r>
          </a:p>
        </p:txBody>
      </p:sp>
      <p:sp>
        <p:nvSpPr>
          <p:cNvPr id="9" name="文本框 8"/>
          <p:cNvSpPr txBox="1"/>
          <p:nvPr/>
        </p:nvSpPr>
        <p:spPr>
          <a:xfrm>
            <a:off x="6323330" y="2515870"/>
            <a:ext cx="3788410" cy="1383665"/>
          </a:xfrm>
          <a:prstGeom prst="rect">
            <a:avLst/>
          </a:prstGeom>
          <a:noFill/>
        </p:spPr>
        <p:txBody>
          <a:bodyPr wrap="square" rtlCol="0" anchor="t">
            <a:spAutoFit/>
          </a:bodyPr>
          <a:lstStyle/>
          <a:p>
            <a:r>
              <a:rPr lang="zh-CN" altLang="en-US" sz="2800" b="0" dirty="0">
                <a:solidFill>
                  <a:schemeClr val="tx1"/>
                </a:solidFill>
                <a:latin typeface="微软雅黑" panose="020B0503020204020204" pitchFamily="34" charset="-122"/>
                <a:ea typeface="微软雅黑" panose="020B0503020204020204" pitchFamily="34" charset="-122"/>
              </a:rPr>
              <a:t>采用德尔菲法需要把专家召集到一起进行开会商讨吗？</a:t>
            </a:r>
          </a:p>
        </p:txBody>
      </p:sp>
    </p:spTree>
  </p:cSld>
  <p:clrMapOvr>
    <a:masterClrMapping/>
  </p:clrMapOvr>
  <p:transition spd="slow" advTm="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par>
                          <p:cTn id="15" fill="hold">
                            <p:stCondLst>
                              <p:cond delay="1000"/>
                            </p:stCondLst>
                            <p:childTnLst>
                              <p:par>
                                <p:cTn id="16" presetID="1" presetClass="entr" presetSubtype="0" fill="hold" nodeType="afterEffect">
                                  <p:stCondLst>
                                    <p:cond delay="0"/>
                                  </p:stCondLst>
                                  <p:childTnLst>
                                    <p:set>
                                      <p:cBhvr>
                                        <p:cTn id="17" dur="1" fill="hold">
                                          <p:stCondLst>
                                            <p:cond delay="0"/>
                                          </p:stCondLst>
                                        </p:cTn>
                                        <p:tgtEl>
                                          <p:spTgt spid="6"/>
                                        </p:tgtEl>
                                        <p:attrNameLst>
                                          <p:attrName>style.visibility</p:attrName>
                                        </p:attrNameLst>
                                      </p:cBhvr>
                                      <p:to>
                                        <p:strVal val="visible"/>
                                      </p:to>
                                    </p:set>
                                  </p:childTnLst>
                                </p:cTn>
                              </p:par>
                              <p:par>
                                <p:cTn id="18" presetID="52" presetClass="entr" presetSubtype="0" fill="hold" grpId="0" nodeType="withEffect">
                                  <p:stCondLst>
                                    <p:cond delay="0"/>
                                  </p:stCondLst>
                                  <p:childTnLst>
                                    <p:set>
                                      <p:cBhvr>
                                        <p:cTn id="19" dur="1" fill="hold">
                                          <p:stCondLst>
                                            <p:cond delay="0"/>
                                          </p:stCondLst>
                                        </p:cTn>
                                        <p:tgtEl>
                                          <p:spTgt spid="3"/>
                                        </p:tgtEl>
                                        <p:attrNameLst>
                                          <p:attrName>style.visibility</p:attrName>
                                        </p:attrNameLst>
                                      </p:cBhvr>
                                      <p:to>
                                        <p:strVal val="visible"/>
                                      </p:to>
                                    </p:set>
                                    <p:animScale>
                                      <p:cBhvr>
                                        <p:cTn id="20" dur="1000" decel="50000" fill="hold">
                                          <p:stCondLst>
                                            <p:cond delay="0"/>
                                          </p:stCondLst>
                                        </p:cTn>
                                        <p:tgtEl>
                                          <p:spTgt spid="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1" dur="1000" decel="50000" fill="hold">
                                          <p:stCondLst>
                                            <p:cond delay="0"/>
                                          </p:stCondLst>
                                        </p:cTn>
                                        <p:tgtEl>
                                          <p:spTgt spid="3"/>
                                        </p:tgtEl>
                                        <p:attrNameLst>
                                          <p:attrName>ppt_x</p:attrName>
                                          <p:attrName>ppt_y</p:attrName>
                                        </p:attrNameLst>
                                      </p:cBhvr>
                                    </p:animMotion>
                                    <p:animEffect transition="in" filter="fade">
                                      <p:cBhvr>
                                        <p:cTn id="22" dur="1000"/>
                                        <p:tgtEl>
                                          <p:spTgt spid="3"/>
                                        </p:tgtEl>
                                      </p:cBhvr>
                                    </p:animEffect>
                                  </p:childTnLst>
                                </p:cTn>
                              </p:par>
                              <p:par>
                                <p:cTn id="23" presetID="1"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7" grpId="0"/>
      <p:bldP spid="7" grpId="1"/>
      <p:bldP spid="3" grpId="0" bldLvl="0" animBg="1"/>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23"/>
          <p:cNvSpPr/>
          <p:nvPr/>
        </p:nvSpPr>
        <p:spPr>
          <a:xfrm>
            <a:off x="2423592" y="1046645"/>
            <a:ext cx="2088232" cy="337185"/>
          </a:xfrm>
          <a:prstGeom prst="rect">
            <a:avLst/>
          </a:prstGeom>
        </p:spPr>
        <p:txBody>
          <a:bodyPr wrap="square">
            <a:spAutoFit/>
          </a:bodyPr>
          <a:lstStyle/>
          <a:p>
            <a:r>
              <a:rPr lang="zh-CN" altLang="en-US" sz="1600" b="1" dirty="0" smtClean="0">
                <a:solidFill>
                  <a:schemeClr val="bg1"/>
                </a:solidFill>
                <a:ea typeface="微软雅黑" panose="020B0503020204020204" pitchFamily="34" charset="-122"/>
              </a:rPr>
              <a:t>明 年 工 作 计 划</a:t>
            </a:r>
            <a:endParaRPr lang="zh-CN" altLang="en-US" sz="1600" b="1" dirty="0">
              <a:solidFill>
                <a:schemeClr val="bg1"/>
              </a:solidFill>
              <a:ea typeface="微软雅黑" panose="020B0503020204020204" pitchFamily="34" charset="-122"/>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4"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7" name="文本框 6"/>
          <p:cNvSpPr txBox="1"/>
          <p:nvPr/>
        </p:nvSpPr>
        <p:spPr>
          <a:xfrm>
            <a:off x="290830" y="987425"/>
            <a:ext cx="3027680" cy="521970"/>
          </a:xfrm>
          <a:prstGeom prst="rect">
            <a:avLst/>
          </a:prstGeom>
          <a:noFill/>
        </p:spPr>
        <p:txBody>
          <a:bodyPr wrap="none" rtlCol="0" anchor="t">
            <a:spAutoFit/>
          </a:bodyPr>
          <a:lstStyle/>
          <a:p>
            <a:pPr algn="ctr"/>
            <a:r>
              <a:rPr lang="zh-CN" altLang="en-US" sz="2800" b="0" noProof="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一、定性决策方法</a:t>
            </a:r>
          </a:p>
        </p:txBody>
      </p:sp>
      <p:sp>
        <p:nvSpPr>
          <p:cNvPr id="26" name="文本框 25"/>
          <p:cNvSpPr txBox="1"/>
          <p:nvPr/>
        </p:nvSpPr>
        <p:spPr>
          <a:xfrm>
            <a:off x="646430" y="1632585"/>
            <a:ext cx="2011680" cy="460375"/>
          </a:xfrm>
          <a:prstGeom prst="rect">
            <a:avLst/>
          </a:prstGeom>
          <a:noFill/>
        </p:spPr>
        <p:txBody>
          <a:bodyPr wrap="none" rtlCol="0" anchor="t">
            <a:spAutoFit/>
          </a:bodyPr>
          <a:lstStyle/>
          <a:p>
            <a:pPr algn="l"/>
            <a:r>
              <a:rPr lang="zh-CN" altLang="en-US" sz="2400" b="1" noProof="0" dirty="0">
                <a:ln>
                  <a:noFill/>
                </a:ln>
                <a:solidFill>
                  <a:srgbClr val="000099"/>
                </a:solidFill>
                <a:effectLst/>
                <a:uLnTx/>
                <a:uFillTx/>
                <a:latin typeface="微软雅黑" panose="020B0503020204020204" pitchFamily="34" charset="-122"/>
                <a:ea typeface="微软雅黑" panose="020B0503020204020204" pitchFamily="34" charset="-122"/>
                <a:sym typeface="+mn-ea"/>
              </a:rPr>
              <a:t>（四）哥顿法</a:t>
            </a:r>
            <a:endParaRPr lang="zh-CN" altLang="en-US" sz="2400" b="1">
              <a:latin typeface="微软雅黑" panose="020B0503020204020204" pitchFamily="34" charset="-122"/>
              <a:ea typeface="微软雅黑" panose="020B0503020204020204" pitchFamily="34" charset="-122"/>
            </a:endParaRPr>
          </a:p>
        </p:txBody>
      </p:sp>
      <p:sp>
        <p:nvSpPr>
          <p:cNvPr id="5" name="文本框 4"/>
          <p:cNvSpPr txBox="1"/>
          <p:nvPr/>
        </p:nvSpPr>
        <p:spPr>
          <a:xfrm>
            <a:off x="1388110" y="2299970"/>
            <a:ext cx="9157970" cy="3711785"/>
          </a:xfrm>
          <a:prstGeom prst="rect">
            <a:avLst/>
          </a:prstGeom>
          <a:noFill/>
          <a:ln>
            <a:solidFill>
              <a:srgbClr val="3333CC"/>
            </a:solidFill>
            <a:prstDash val="lgDash"/>
          </a:ln>
        </p:spPr>
        <p:txBody>
          <a:bodyPr wrap="square" rtlCol="0">
            <a:spAutoFit/>
          </a:bodyPr>
          <a:lstStyle/>
          <a:p>
            <a:pPr>
              <a:lnSpc>
                <a:spcPct val="140000"/>
              </a:lnSpc>
              <a:buFont typeface="Wingdings" panose="05000000000000000000" pitchFamily="2" charset="2"/>
              <a:buNone/>
            </a:pPr>
            <a:r>
              <a:rPr lang="zh-CN" altLang="en-US" sz="2400" dirty="0" smtClean="0">
                <a:latin typeface="微软雅黑" panose="020B0503020204020204" pitchFamily="34" charset="-122"/>
                <a:ea typeface="微软雅黑" panose="020B0503020204020204" pitchFamily="34" charset="-122"/>
              </a:rPr>
              <a:t> </a:t>
            </a:r>
            <a:r>
              <a:rPr lang="zh-CN" altLang="en-US" sz="2400" dirty="0">
                <a:latin typeface="微软雅黑" panose="020B0503020204020204" pitchFamily="34" charset="-122"/>
                <a:ea typeface="微软雅黑" panose="020B0503020204020204" pitchFamily="34" charset="-122"/>
                <a:sym typeface="+mn-ea"/>
              </a:rPr>
              <a:t>哥顿法主要是通过会议形式，根据主持人的引导，让与会者进行讨论，但会议的根本目的是什么，真正需要研究的问题是什么，实际上只有主持人自己知道，其他与会者都不知晓。这样做的目的是使与会者避免受思维定势的约束，使大家能跳出框框去思考，充分发挥群体智慧以实现方案的创新。哥</a:t>
            </a:r>
            <a:r>
              <a:rPr lang="zh-CN" altLang="en-US" sz="2400" dirty="0" smtClean="0">
                <a:latin typeface="微软雅黑" panose="020B0503020204020204" pitchFamily="34" charset="-122"/>
                <a:ea typeface="微软雅黑" panose="020B0503020204020204" pitchFamily="34" charset="-122"/>
                <a:sym typeface="+mn-ea"/>
              </a:rPr>
              <a:t>顿法</a:t>
            </a:r>
            <a:r>
              <a:rPr lang="zh-CN" altLang="en-US" sz="2400" dirty="0">
                <a:latin typeface="微软雅黑" panose="020B0503020204020204" pitchFamily="34" charset="-122"/>
                <a:ea typeface="微软雅黑" panose="020B0503020204020204" pitchFamily="34" charset="-122"/>
                <a:sym typeface="+mn-ea"/>
              </a:rPr>
              <a:t>有两个基本观点，一是“变陌生为熟悉”，即运用熟悉的方法处理陌生的问题；二是“变熟悉为陌生”，即运用陌生的方法处理熟悉的问题。</a:t>
            </a:r>
          </a:p>
        </p:txBody>
      </p:sp>
    </p:spTree>
  </p:cSld>
  <p:clrMapOvr>
    <a:masterClrMapping/>
  </p:clrMapOvr>
  <p:transition spd="slow" advTm="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7" grpId="0"/>
      <p:bldP spid="7"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8" name="文本框 7"/>
          <p:cNvSpPr txBox="1"/>
          <p:nvPr/>
        </p:nvSpPr>
        <p:spPr>
          <a:xfrm>
            <a:off x="754380" y="840740"/>
            <a:ext cx="5767070" cy="521970"/>
          </a:xfrm>
          <a:prstGeom prst="rect">
            <a:avLst/>
          </a:prstGeom>
          <a:noFill/>
        </p:spPr>
        <p:txBody>
          <a:bodyPr wrap="square" rtlCol="0">
            <a:spAutoFit/>
          </a:bodyPr>
          <a:lstStyle/>
          <a:p>
            <a:r>
              <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拓展任务：</a:t>
            </a:r>
          </a:p>
        </p:txBody>
      </p:sp>
      <p:sp>
        <p:nvSpPr>
          <p:cNvPr id="2" name="圆角矩形 1"/>
          <p:cNvSpPr/>
          <p:nvPr/>
        </p:nvSpPr>
        <p:spPr>
          <a:xfrm>
            <a:off x="264564" y="1484784"/>
            <a:ext cx="11955145" cy="4510405"/>
          </a:xfrm>
          <a:prstGeom prst="roundRect">
            <a:avLst/>
          </a:prstGeom>
          <a:no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 name="矩形 3"/>
          <p:cNvSpPr/>
          <p:nvPr/>
        </p:nvSpPr>
        <p:spPr>
          <a:xfrm>
            <a:off x="2757805" y="869950"/>
            <a:ext cx="7149465" cy="521970"/>
          </a:xfrm>
          <a:prstGeom prst="rect">
            <a:avLst/>
          </a:prstGeom>
        </p:spPr>
        <p:txBody>
          <a:bodyPr wrap="square">
            <a:spAutoFit/>
          </a:bodyPr>
          <a:lstStyle/>
          <a:p>
            <a:r>
              <a:rPr lang="zh-CN" altLang="zh-CN" sz="2800" dirty="0">
                <a:solidFill>
                  <a:schemeClr val="tx1"/>
                </a:solidFill>
                <a:latin typeface="微软雅黑" panose="020B0503020204020204" pitchFamily="34" charset="-122"/>
                <a:ea typeface="微软雅黑" panose="020B0503020204020204" pitchFamily="34" charset="-122"/>
                <a:sym typeface="+mn-ea"/>
              </a:rPr>
              <a:t>出一个点子（圣诞节活动</a:t>
            </a:r>
            <a:r>
              <a:rPr lang="zh-CN" altLang="zh-CN" sz="2800" dirty="0" smtClean="0">
                <a:solidFill>
                  <a:schemeClr val="tx1"/>
                </a:solidFill>
                <a:latin typeface="微软雅黑" panose="020B0503020204020204" pitchFamily="34" charset="-122"/>
                <a:ea typeface="微软雅黑" panose="020B0503020204020204" pitchFamily="34" charset="-122"/>
                <a:sym typeface="+mn-ea"/>
              </a:rPr>
              <a:t>构思</a:t>
            </a:r>
            <a:endParaRPr lang="zh-CN" altLang="zh-CN" sz="2800" dirty="0">
              <a:solidFill>
                <a:schemeClr val="tx1"/>
              </a:solidFill>
              <a:latin typeface="微软雅黑" panose="020B0503020204020204" pitchFamily="34" charset="-122"/>
              <a:ea typeface="微软雅黑" panose="020B0503020204020204" pitchFamily="34" charset="-122"/>
              <a:sym typeface="+mn-ea"/>
            </a:endParaRPr>
          </a:p>
        </p:txBody>
      </p:sp>
      <p:sp>
        <p:nvSpPr>
          <p:cNvPr id="21" name="TextBox 20"/>
          <p:cNvSpPr txBox="1"/>
          <p:nvPr/>
        </p:nvSpPr>
        <p:spPr>
          <a:xfrm>
            <a:off x="551384" y="1484784"/>
            <a:ext cx="11449272" cy="4524315"/>
          </a:xfrm>
          <a:prstGeom prst="rect">
            <a:avLst/>
          </a:prstGeom>
          <a:noFill/>
        </p:spPr>
        <p:txBody>
          <a:bodyPr wrap="square" lIns="0" tIns="0" rIns="0" bIns="0" rtlCol="0">
            <a:spAutoFit/>
          </a:bodyPr>
          <a:lstStyle/>
          <a:p>
            <a:pPr marR="0" defTabSz="914400">
              <a:lnSpc>
                <a:spcPct val="140000"/>
              </a:lnSpc>
              <a:buClrTx/>
              <a:buSzTx/>
              <a:buFont typeface="Arial" panose="020B0604020202020204" pitchFamily="34" charset="0"/>
              <a:buNone/>
              <a:defRPr/>
            </a:pPr>
            <a:r>
              <a:rPr lang="zh-CN" altLang="en-US" sz="1000" dirty="0" smtClean="0">
                <a:solidFill>
                  <a:schemeClr val="tx1">
                    <a:lumMod val="65000"/>
                    <a:lumOff val="35000"/>
                  </a:schemeClr>
                </a:solidFill>
                <a:latin typeface="微软雅黑" panose="020B0503020204020204" pitchFamily="34" charset="-122"/>
                <a:ea typeface="微软雅黑" panose="020B0503020204020204" pitchFamily="34" charset="-122"/>
              </a:rPr>
              <a:t> </a:t>
            </a:r>
            <a:r>
              <a:rPr lang="zh-CN" altLang="en-US" sz="1600" dirty="0" smtClean="0">
                <a:solidFill>
                  <a:schemeClr val="tx1">
                    <a:lumMod val="65000"/>
                    <a:lumOff val="35000"/>
                  </a:schemeClr>
                </a:solidFill>
                <a:latin typeface="微软雅黑" panose="020B0503020204020204" pitchFamily="34" charset="-122"/>
                <a:ea typeface="微软雅黑" panose="020B0503020204020204" pitchFamily="34" charset="-122"/>
              </a:rPr>
              <a:t>    </a:t>
            </a:r>
            <a:r>
              <a:rPr lang="zh-CN" altLang="en-US" sz="1600" b="1" dirty="0" smtClean="0">
                <a:solidFill>
                  <a:schemeClr val="tx1">
                    <a:lumMod val="65000"/>
                    <a:lumOff val="35000"/>
                  </a:schemeClr>
                </a:solidFill>
                <a:latin typeface="微软雅黑" panose="020B0503020204020204" pitchFamily="34" charset="-122"/>
                <a:ea typeface="微软雅黑" panose="020B0503020204020204" pitchFamily="34" charset="-122"/>
              </a:rPr>
              <a:t> </a:t>
            </a:r>
            <a:r>
              <a:rPr lang="zh-CN" altLang="en-US" sz="1600" b="1" dirty="0" smtClean="0">
                <a:solidFill>
                  <a:srgbClr val="FF0000"/>
                </a:solidFill>
                <a:latin typeface="微软雅黑" panose="020B0503020204020204" pitchFamily="34" charset="-122"/>
                <a:ea typeface="微软雅黑" panose="020B0503020204020204" pitchFamily="34" charset="-122"/>
              </a:rPr>
              <a:t>这是一个头脑风暴讨论会</a:t>
            </a:r>
            <a:r>
              <a:rPr lang="zh-CN" altLang="en-US" sz="1600" b="1" dirty="0" smtClean="0">
                <a:solidFill>
                  <a:schemeClr val="tx1">
                    <a:lumMod val="65000"/>
                    <a:lumOff val="35000"/>
                  </a:schemeClr>
                </a:solidFill>
                <a:latin typeface="微软雅黑" panose="020B0503020204020204" pitchFamily="34" charset="-122"/>
                <a:ea typeface="微软雅黑" panose="020B0503020204020204" pitchFamily="34" charset="-122"/>
              </a:rPr>
              <a:t>，你们有多少人参加过头脑风暴讨论？出点子活动与头脑风暴讨论法类似。 以下是该活动的要求：</a:t>
            </a:r>
          </a:p>
          <a:p>
            <a:pPr marR="0" defTabSz="914400">
              <a:lnSpc>
                <a:spcPct val="140000"/>
              </a:lnSpc>
              <a:buClrTx/>
              <a:buSzTx/>
              <a:buFont typeface="Arial" panose="020B0604020202020204" pitchFamily="34" charset="0"/>
              <a:buNone/>
              <a:defRPr/>
            </a:pPr>
            <a:r>
              <a:rPr lang="zh-CN" altLang="en-US" sz="1600" b="1" dirty="0" smtClean="0">
                <a:solidFill>
                  <a:schemeClr val="tx1">
                    <a:lumMod val="65000"/>
                    <a:lumOff val="35000"/>
                  </a:schemeClr>
                </a:solidFill>
                <a:latin typeface="微软雅黑" panose="020B0503020204020204" pitchFamily="34" charset="-122"/>
                <a:ea typeface="微软雅黑" panose="020B0503020204020204" pitchFamily="34" charset="-122"/>
              </a:rPr>
              <a:t>  a.每个参与者面前将放一叠空白卡片，请在每张卡片上写一个点子。</a:t>
            </a:r>
          </a:p>
          <a:p>
            <a:pPr marR="0" defTabSz="914400">
              <a:lnSpc>
                <a:spcPct val="140000"/>
              </a:lnSpc>
              <a:buClrTx/>
              <a:buSzTx/>
              <a:buFont typeface="Arial" panose="020B0604020202020204" pitchFamily="34" charset="0"/>
              <a:buNone/>
              <a:defRPr/>
            </a:pPr>
            <a:r>
              <a:rPr lang="zh-CN" altLang="en-US" sz="1600" b="1" dirty="0" smtClean="0">
                <a:solidFill>
                  <a:schemeClr val="tx1">
                    <a:lumMod val="65000"/>
                    <a:lumOff val="35000"/>
                  </a:schemeClr>
                </a:solidFill>
                <a:latin typeface="微软雅黑" panose="020B0503020204020204" pitchFamily="34" charset="-122"/>
                <a:ea typeface="微软雅黑" panose="020B0503020204020204" pitchFamily="34" charset="-122"/>
              </a:rPr>
              <a:t>  b.每张卡片写完点子后，请立即将卡片传给你的左边志愿者，也就是说你的右边参与者写完点子后会立即将卡片传给你，请认真参考卡片上的点子后，再在另一张卡片上写上另一个新点子，并将这两张卡片同时传给你的左边志愿者。</a:t>
            </a:r>
          </a:p>
          <a:p>
            <a:pPr marR="0" defTabSz="914400">
              <a:lnSpc>
                <a:spcPct val="140000"/>
              </a:lnSpc>
              <a:buClrTx/>
              <a:buSzTx/>
              <a:buFont typeface="Arial" panose="020B0604020202020204" pitchFamily="34" charset="0"/>
              <a:buNone/>
              <a:defRPr/>
            </a:pPr>
            <a:r>
              <a:rPr lang="zh-CN" altLang="en-US" sz="1600" b="1" dirty="0" smtClean="0">
                <a:solidFill>
                  <a:schemeClr val="tx1">
                    <a:lumMod val="65000"/>
                    <a:lumOff val="35000"/>
                  </a:schemeClr>
                </a:solidFill>
                <a:latin typeface="微软雅黑" panose="020B0503020204020204" pitchFamily="34" charset="-122"/>
                <a:ea typeface="微软雅黑" panose="020B0503020204020204" pitchFamily="34" charset="-122"/>
              </a:rPr>
              <a:t>  c.拿到两张卡片后，请认真参考两张卡片上的点子后，再在另一张卡片上写上另一个新点子，并将这三张卡片同时传给你的左边参与者。</a:t>
            </a:r>
          </a:p>
          <a:p>
            <a:pPr marR="0" defTabSz="914400">
              <a:lnSpc>
                <a:spcPct val="140000"/>
              </a:lnSpc>
              <a:buClrTx/>
              <a:buSzTx/>
              <a:buFont typeface="Arial" panose="020B0604020202020204" pitchFamily="34" charset="0"/>
              <a:buNone/>
              <a:defRPr/>
            </a:pPr>
            <a:r>
              <a:rPr lang="zh-CN" altLang="en-US" sz="1600" b="1" dirty="0" smtClean="0">
                <a:solidFill>
                  <a:schemeClr val="tx1">
                    <a:lumMod val="65000"/>
                    <a:lumOff val="35000"/>
                  </a:schemeClr>
                </a:solidFill>
                <a:latin typeface="微软雅黑" panose="020B0503020204020204" pitchFamily="34" charset="-122"/>
                <a:ea typeface="微软雅黑" panose="020B0503020204020204" pitchFamily="34" charset="-122"/>
              </a:rPr>
              <a:t>  d.依次类推，直到每个人都相互交流了一轮为止（即十个人就是十次）。</a:t>
            </a:r>
          </a:p>
          <a:p>
            <a:pPr marR="0" defTabSz="914400">
              <a:lnSpc>
                <a:spcPct val="140000"/>
              </a:lnSpc>
              <a:buClrTx/>
              <a:buSzTx/>
              <a:buFont typeface="Arial" panose="020B0604020202020204" pitchFamily="34" charset="0"/>
              <a:buNone/>
              <a:defRPr/>
            </a:pPr>
            <a:endParaRPr lang="zh-CN" altLang="en-US" sz="1600" b="1"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marR="0" defTabSz="914400">
              <a:lnSpc>
                <a:spcPct val="140000"/>
              </a:lnSpc>
              <a:buClrTx/>
              <a:buSzTx/>
              <a:buFont typeface="Arial" panose="020B0604020202020204" pitchFamily="34" charset="0"/>
              <a:buNone/>
              <a:defRPr/>
            </a:pPr>
            <a:r>
              <a:rPr lang="zh-CN" altLang="en-US" sz="1600" b="1" dirty="0" smtClean="0">
                <a:solidFill>
                  <a:schemeClr val="tx1">
                    <a:lumMod val="65000"/>
                    <a:lumOff val="35000"/>
                  </a:schemeClr>
                </a:solidFill>
                <a:latin typeface="微软雅黑" panose="020B0503020204020204" pitchFamily="34" charset="-122"/>
                <a:ea typeface="微软雅黑" panose="020B0503020204020204" pitchFamily="34" charset="-122"/>
              </a:rPr>
              <a:t>我们将要用此方法讨论的主题是：你们可以用什么方法来激发创造力？会有什么问题？记住，我们在寻找冲破束缚创造力的方法</a:t>
            </a:r>
          </a:p>
          <a:p>
            <a:pPr marR="0" defTabSz="914400">
              <a:lnSpc>
                <a:spcPct val="140000"/>
              </a:lnSpc>
              <a:buClrTx/>
              <a:buSzTx/>
              <a:buFont typeface="Arial" panose="020B0604020202020204" pitchFamily="34" charset="0"/>
              <a:buNone/>
              <a:defRPr/>
            </a:pPr>
            <a:r>
              <a:rPr lang="zh-CN" altLang="en-US" sz="1600" b="1" u="sng" dirty="0" smtClean="0">
                <a:solidFill>
                  <a:schemeClr val="tx1"/>
                </a:solidFill>
                <a:latin typeface="微软雅黑" panose="020B0503020204020204" pitchFamily="34" charset="-122"/>
                <a:ea typeface="微软雅黑" panose="020B0503020204020204" pitchFamily="34" charset="-122"/>
              </a:rPr>
              <a:t>  讨论</a:t>
            </a:r>
          </a:p>
          <a:p>
            <a:pPr marR="0" defTabSz="914400">
              <a:lnSpc>
                <a:spcPct val="140000"/>
              </a:lnSpc>
              <a:buClrTx/>
              <a:buSzTx/>
              <a:buFont typeface="Arial" panose="020B0604020202020204" pitchFamily="34" charset="0"/>
              <a:buNone/>
              <a:defRPr/>
            </a:pPr>
            <a:r>
              <a:rPr lang="zh-CN" altLang="en-US" sz="1600" b="1" dirty="0" smtClean="0">
                <a:solidFill>
                  <a:schemeClr val="tx1">
                    <a:lumMod val="65000"/>
                    <a:lumOff val="35000"/>
                  </a:schemeClr>
                </a:solidFill>
                <a:latin typeface="微软雅黑" panose="020B0503020204020204" pitchFamily="34" charset="-122"/>
                <a:ea typeface="微软雅黑" panose="020B0503020204020204" pitchFamily="34" charset="-122"/>
              </a:rPr>
              <a:t>   让参与者从卡片中选出各自认为具有以下特点的点子与大家分享：</a:t>
            </a:r>
          </a:p>
          <a:p>
            <a:pPr marR="0" defTabSz="914400">
              <a:lnSpc>
                <a:spcPct val="140000"/>
              </a:lnSpc>
              <a:buClrTx/>
              <a:buSzTx/>
              <a:buFont typeface="Arial" panose="020B0604020202020204" pitchFamily="34" charset="0"/>
              <a:buNone/>
              <a:defRPr/>
            </a:pPr>
            <a:r>
              <a:rPr lang="zh-CN" altLang="en-US" sz="1600" b="1" dirty="0" smtClean="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1800" b="1" dirty="0" smtClean="0">
                <a:solidFill>
                  <a:schemeClr val="tx1">
                    <a:lumMod val="95000"/>
                    <a:lumOff val="5000"/>
                  </a:schemeClr>
                </a:solidFill>
                <a:latin typeface="微软雅黑" panose="020B0503020204020204" pitchFamily="34" charset="-122"/>
                <a:ea typeface="微软雅黑" panose="020B0503020204020204" pitchFamily="34" charset="-122"/>
              </a:rPr>
              <a:t>最有创造力的点子   最实用的点子   你最喜欢的点子   所有人可以做到的点子      最疯狂的点子</a:t>
            </a: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0-#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6" presetClass="emph" presetSubtype="0" fill="hold" grpId="0" nodeType="afterEffect">
                                  <p:stCondLst>
                                    <p:cond delay="0"/>
                                  </p:stCondLst>
                                  <p:childTnLst>
                                    <p:animScale>
                                      <p:cBhvr>
                                        <p:cTn id="15" dur="2000" fill="hold"/>
                                        <p:tgtEl>
                                          <p:spTgt spid="2"/>
                                        </p:tgtEl>
                                      </p:cBhvr>
                                      <p:by x="150000" y="150000"/>
                                    </p:animScale>
                                  </p:childTnLst>
                                </p:cTn>
                              </p:par>
                            </p:childTnLst>
                          </p:cTn>
                        </p:par>
                        <p:par>
                          <p:cTn id="16" fill="hold">
                            <p:stCondLst>
                              <p:cond delay="3000"/>
                            </p:stCondLst>
                            <p:childTnLst>
                              <p:par>
                                <p:cTn id="17" presetID="21" presetClass="entr" presetSubtype="1" fill="hold" grpId="2"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heel(1)">
                                      <p:cBhvr>
                                        <p:cTn id="19"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2" grpId="0" bldLvl="0" animBg="1"/>
      <p:bldP spid="2" grpId="1" animBg="1"/>
      <p:bldP spid="2" grpId="2" bldLvl="0" animBg="1"/>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23"/>
          <p:cNvSpPr/>
          <p:nvPr/>
        </p:nvSpPr>
        <p:spPr>
          <a:xfrm>
            <a:off x="2423592" y="1046645"/>
            <a:ext cx="2088232" cy="337185"/>
          </a:xfrm>
          <a:prstGeom prst="rect">
            <a:avLst/>
          </a:prstGeom>
        </p:spPr>
        <p:txBody>
          <a:bodyPr wrap="square">
            <a:spAutoFit/>
          </a:bodyPr>
          <a:lstStyle/>
          <a:p>
            <a:r>
              <a:rPr lang="zh-CN" altLang="en-US" sz="1600" b="1" dirty="0" smtClean="0">
                <a:solidFill>
                  <a:schemeClr val="bg1"/>
                </a:solidFill>
                <a:ea typeface="微软雅黑" panose="020B0503020204020204" pitchFamily="34" charset="-122"/>
              </a:rPr>
              <a:t>明 年 工 作 计 划</a:t>
            </a:r>
            <a:endParaRPr lang="zh-CN" altLang="en-US" sz="1600" b="1" dirty="0">
              <a:solidFill>
                <a:schemeClr val="bg1"/>
              </a:solidFill>
              <a:ea typeface="微软雅黑" panose="020B0503020204020204" pitchFamily="34" charset="-122"/>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4"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7" name="文本框 6"/>
          <p:cNvSpPr txBox="1"/>
          <p:nvPr/>
        </p:nvSpPr>
        <p:spPr>
          <a:xfrm>
            <a:off x="290830" y="987425"/>
            <a:ext cx="3027680" cy="521970"/>
          </a:xfrm>
          <a:prstGeom prst="rect">
            <a:avLst/>
          </a:prstGeom>
          <a:noFill/>
        </p:spPr>
        <p:txBody>
          <a:bodyPr wrap="none" rtlCol="0" anchor="t">
            <a:spAutoFit/>
          </a:bodyPr>
          <a:lstStyle/>
          <a:p>
            <a:pPr algn="ctr"/>
            <a:r>
              <a:rPr lang="zh-CN" altLang="en-US" sz="2800" b="0" noProof="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二、定量决策方法</a:t>
            </a:r>
          </a:p>
        </p:txBody>
      </p:sp>
      <p:sp>
        <p:nvSpPr>
          <p:cNvPr id="57347" name="Rectangle 3"/>
          <p:cNvSpPr>
            <a:spLocks noGrp="1"/>
          </p:cNvSpPr>
          <p:nvPr/>
        </p:nvSpPr>
        <p:spPr>
          <a:xfrm>
            <a:off x="1559496" y="1772816"/>
            <a:ext cx="5257800" cy="3048000"/>
          </a:xfrm>
          <a:prstGeom prst="rect">
            <a:avLst/>
          </a:prstGeom>
          <a:noFill/>
          <a:ln w="9525">
            <a:noFill/>
          </a:ln>
        </p:spPr>
        <p:txBody>
          <a:bodyPr vert="horz" wrap="square" lIns="91440" tIns="45720" rIns="91440" bIns="45720" anchor="t"/>
          <a:lstStyle>
            <a:lvl1pPr marL="342900" indent="-342900" algn="l" rtl="0" eaLnBrk="0" fontAlgn="base" hangingPunct="0">
              <a:spcBef>
                <a:spcPct val="20000"/>
              </a:spcBef>
              <a:spcAft>
                <a:spcPct val="0"/>
              </a:spcAft>
              <a:buClr>
                <a:schemeClr val="hlink"/>
              </a:buClr>
              <a:buFont typeface="Wingdings" panose="05000000000000000000" pitchFamily="2" charset="2"/>
              <a:defRPr sz="2800">
                <a:solidFill>
                  <a:schemeClr val="accent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defRPr sz="3200" b="1">
                <a:solidFill>
                  <a:srgbClr val="003366"/>
                </a:solidFill>
                <a:latin typeface="黑体" panose="02010609060101010101" pitchFamily="2" charset="-122"/>
                <a:ea typeface="黑体" panose="02010609060101010101" pitchFamily="2" charset="-122"/>
              </a:defRPr>
            </a:lvl2pPr>
            <a:lvl3pPr marL="1143000" indent="-228600" algn="l" rtl="0" eaLnBrk="0" fontAlgn="base" hangingPunct="0">
              <a:spcBef>
                <a:spcPct val="20000"/>
              </a:spcBef>
              <a:spcAft>
                <a:spcPct val="0"/>
              </a:spcAft>
              <a:buClr>
                <a:schemeClr val="tx1"/>
              </a:buClr>
              <a:defRPr sz="2800" b="1">
                <a:solidFill>
                  <a:schemeClr val="accent1"/>
                </a:solidFill>
                <a:latin typeface="+mn-lt"/>
                <a:ea typeface="+mn-ea"/>
              </a:defRPr>
            </a:lvl3pPr>
            <a:lvl4pPr marL="1600200" indent="-228600" algn="l" rtl="0" eaLnBrk="0" fontAlgn="base" hangingPunct="0">
              <a:spcBef>
                <a:spcPct val="20000"/>
              </a:spcBef>
              <a:spcAft>
                <a:spcPct val="0"/>
              </a:spcAft>
              <a:buChar char="–"/>
              <a:defRPr sz="2800">
                <a:solidFill>
                  <a:schemeClr val="accent1"/>
                </a:solidFill>
                <a:latin typeface="+mn-lt"/>
                <a:ea typeface="+mn-ea"/>
              </a:defRPr>
            </a:lvl4pPr>
            <a:lvl5pPr marL="2057400" indent="-228600" algn="l" rtl="0" eaLnBrk="0" fontAlgn="base" hangingPunct="0">
              <a:spcBef>
                <a:spcPct val="20000"/>
              </a:spcBef>
              <a:spcAft>
                <a:spcPct val="0"/>
              </a:spcAft>
              <a:buChar char="»"/>
              <a:defRPr sz="2800">
                <a:solidFill>
                  <a:schemeClr val="accent1"/>
                </a:solidFill>
                <a:latin typeface="+mn-lt"/>
                <a:ea typeface="+mn-ea"/>
              </a:defRPr>
            </a:lvl5pPr>
            <a:lvl6pPr marL="2514600" indent="-228600" algn="l" rtl="0" fontAlgn="base">
              <a:spcBef>
                <a:spcPct val="20000"/>
              </a:spcBef>
              <a:spcAft>
                <a:spcPct val="0"/>
              </a:spcAft>
              <a:buChar char="»"/>
              <a:defRPr sz="2800">
                <a:solidFill>
                  <a:schemeClr val="accent1"/>
                </a:solidFill>
                <a:latin typeface="+mn-lt"/>
                <a:ea typeface="+mn-ea"/>
              </a:defRPr>
            </a:lvl6pPr>
            <a:lvl7pPr marL="2971800" indent="-228600" algn="l" rtl="0" fontAlgn="base">
              <a:spcBef>
                <a:spcPct val="20000"/>
              </a:spcBef>
              <a:spcAft>
                <a:spcPct val="0"/>
              </a:spcAft>
              <a:buChar char="»"/>
              <a:defRPr sz="2800">
                <a:solidFill>
                  <a:schemeClr val="accent1"/>
                </a:solidFill>
                <a:latin typeface="+mn-lt"/>
                <a:ea typeface="+mn-ea"/>
              </a:defRPr>
            </a:lvl7pPr>
            <a:lvl8pPr marL="3429000" indent="-228600" algn="l" rtl="0" fontAlgn="base">
              <a:spcBef>
                <a:spcPct val="20000"/>
              </a:spcBef>
              <a:spcAft>
                <a:spcPct val="0"/>
              </a:spcAft>
              <a:buChar char="»"/>
              <a:defRPr sz="2800">
                <a:solidFill>
                  <a:schemeClr val="accent1"/>
                </a:solidFill>
                <a:latin typeface="+mn-lt"/>
                <a:ea typeface="+mn-ea"/>
              </a:defRPr>
            </a:lvl8pPr>
            <a:lvl9pPr marL="3886200" indent="-228600" algn="l" rtl="0" fontAlgn="base">
              <a:spcBef>
                <a:spcPct val="20000"/>
              </a:spcBef>
              <a:spcAft>
                <a:spcPct val="0"/>
              </a:spcAft>
              <a:buChar char="»"/>
              <a:defRPr sz="2800">
                <a:solidFill>
                  <a:schemeClr val="accent1"/>
                </a:solidFill>
                <a:latin typeface="+mn-lt"/>
                <a:ea typeface="+mn-ea"/>
              </a:defRPr>
            </a:lvl9pPr>
          </a:lstStyle>
          <a:p>
            <a:pPr eaLnBrk="1" hangingPunct="1"/>
            <a:r>
              <a:rPr lang="en-US" altLang="zh-CN" dirty="0">
                <a:solidFill>
                  <a:schemeClr val="tx1"/>
                </a:solidFill>
                <a:latin typeface="微软雅黑" panose="020B0503020204020204" pitchFamily="34" charset="-122"/>
                <a:ea typeface="微软雅黑" panose="020B0503020204020204" pitchFamily="34" charset="-122"/>
              </a:rPr>
              <a:t>1. </a:t>
            </a:r>
            <a:r>
              <a:rPr lang="zh-CN" altLang="en-US" dirty="0">
                <a:solidFill>
                  <a:schemeClr val="tx1"/>
                </a:solidFill>
                <a:latin typeface="微软雅黑" panose="020B0503020204020204" pitchFamily="34" charset="-122"/>
                <a:ea typeface="微软雅黑" panose="020B0503020204020204" pitchFamily="34" charset="-122"/>
              </a:rPr>
              <a:t>确定型决策方法</a:t>
            </a:r>
          </a:p>
          <a:p>
            <a:pPr eaLnBrk="1" hangingPunct="1"/>
            <a:endParaRPr lang="zh-CN" altLang="en-US" dirty="0">
              <a:solidFill>
                <a:schemeClr val="tx1"/>
              </a:solidFill>
              <a:latin typeface="微软雅黑" panose="020B0503020204020204" pitchFamily="34" charset="-122"/>
              <a:ea typeface="微软雅黑" panose="020B0503020204020204" pitchFamily="34" charset="-122"/>
            </a:endParaRPr>
          </a:p>
          <a:p>
            <a:pPr eaLnBrk="1" hangingPunct="1"/>
            <a:r>
              <a:rPr lang="en-US" altLang="zh-CN" dirty="0">
                <a:solidFill>
                  <a:schemeClr val="tx1"/>
                </a:solidFill>
                <a:latin typeface="微软雅黑" panose="020B0503020204020204" pitchFamily="34" charset="-122"/>
                <a:ea typeface="微软雅黑" panose="020B0503020204020204" pitchFamily="34" charset="-122"/>
              </a:rPr>
              <a:t>2. </a:t>
            </a:r>
            <a:r>
              <a:rPr lang="zh-CN" altLang="en-US" dirty="0">
                <a:solidFill>
                  <a:schemeClr val="tx1"/>
                </a:solidFill>
                <a:latin typeface="微软雅黑" panose="020B0503020204020204" pitchFamily="34" charset="-122"/>
                <a:ea typeface="微软雅黑" panose="020B0503020204020204" pitchFamily="34" charset="-122"/>
              </a:rPr>
              <a:t>风险型决策方法</a:t>
            </a:r>
          </a:p>
          <a:p>
            <a:pPr eaLnBrk="1" hangingPunct="1"/>
            <a:endParaRPr lang="zh-CN" altLang="en-US" dirty="0">
              <a:solidFill>
                <a:schemeClr val="tx1"/>
              </a:solidFill>
              <a:latin typeface="微软雅黑" panose="020B0503020204020204" pitchFamily="34" charset="-122"/>
              <a:ea typeface="微软雅黑" panose="020B0503020204020204" pitchFamily="34" charset="-122"/>
            </a:endParaRPr>
          </a:p>
          <a:p>
            <a:pPr eaLnBrk="1" hangingPunct="1"/>
            <a:r>
              <a:rPr lang="en-US" altLang="zh-CN" dirty="0">
                <a:solidFill>
                  <a:schemeClr val="tx1"/>
                </a:solidFill>
                <a:latin typeface="微软雅黑" panose="020B0503020204020204" pitchFamily="34" charset="-122"/>
                <a:ea typeface="微软雅黑" panose="020B0503020204020204" pitchFamily="34" charset="-122"/>
              </a:rPr>
              <a:t>3. 不确定型决策</a:t>
            </a:r>
            <a:r>
              <a:rPr lang="zh-CN" altLang="en-US" dirty="0">
                <a:solidFill>
                  <a:schemeClr val="tx1"/>
                </a:solidFill>
                <a:latin typeface="微软雅黑" panose="020B0503020204020204" pitchFamily="34" charset="-122"/>
                <a:ea typeface="微软雅黑" panose="020B0503020204020204" pitchFamily="34" charset="-122"/>
              </a:rPr>
              <a:t>方法</a:t>
            </a:r>
          </a:p>
          <a:p>
            <a:pPr eaLnBrk="1" hangingPunct="1"/>
            <a:endParaRPr lang="zh-CN" altLang="en-US" b="1" dirty="0">
              <a:solidFill>
                <a:srgbClr val="003366"/>
              </a:solidFill>
            </a:endParaRPr>
          </a:p>
        </p:txBody>
      </p:sp>
      <p:pic>
        <p:nvPicPr>
          <p:cNvPr id="11" name="图片 10" descr="A000220150322E82PPIC"/>
          <p:cNvPicPr>
            <a:picLocks noChangeAspect="1"/>
          </p:cNvPicPr>
          <p:nvPr/>
        </p:nvPicPr>
        <p:blipFill>
          <a:blip r:embed="rId2"/>
          <a:stretch>
            <a:fillRect/>
          </a:stretch>
        </p:blipFill>
        <p:spPr>
          <a:xfrm>
            <a:off x="6312024" y="980728"/>
            <a:ext cx="4445000" cy="3143250"/>
          </a:xfrm>
          <a:prstGeom prst="rect">
            <a:avLst/>
          </a:prstGeom>
          <a:noFill/>
          <a:ln w="9525">
            <a:noFill/>
          </a:ln>
        </p:spPr>
      </p:pic>
    </p:spTree>
  </p:cSld>
  <p:clrMapOvr>
    <a:masterClrMapping/>
  </p:clrMapOvr>
  <p:transition spd="slow" advTm="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par>
                          <p:cTn id="15" fill="hold">
                            <p:stCondLst>
                              <p:cond delay="100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7" grpId="0"/>
      <p:bldP spid="7"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grpSp>
        <p:nvGrpSpPr>
          <p:cNvPr id="15" name="Group 3"/>
          <p:cNvGrpSpPr>
            <a:grpSpLocks/>
          </p:cNvGrpSpPr>
          <p:nvPr/>
        </p:nvGrpSpPr>
        <p:grpSpPr bwMode="auto">
          <a:xfrm>
            <a:off x="2495600" y="1196752"/>
            <a:ext cx="7705725" cy="4384675"/>
            <a:chOff x="0" y="0"/>
            <a:chExt cx="12135" cy="6907"/>
          </a:xfrm>
        </p:grpSpPr>
        <p:pic>
          <p:nvPicPr>
            <p:cNvPr id="16" name="Picture 4" descr="u=1449016765,3530596096&amp;fm=51&amp;gp=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8" y="1247"/>
              <a:ext cx="5897" cy="4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5"/>
            <p:cNvSpPr>
              <a:spLocks noChangeArrowheads="1"/>
            </p:cNvSpPr>
            <p:nvPr/>
          </p:nvSpPr>
          <p:spPr bwMode="auto">
            <a:xfrm>
              <a:off x="340" y="2232"/>
              <a:ext cx="6350" cy="4675"/>
            </a:xfrm>
            <a:prstGeom prst="rect">
              <a:avLst/>
            </a:prstGeom>
            <a:noFill/>
            <a:ln w="28575">
              <a:solidFill>
                <a:srgbClr val="FF0000"/>
              </a:solidFill>
              <a:prstDash val="dash"/>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a:defRPr sz="2000" b="1">
                  <a:solidFill>
                    <a:schemeClr val="tx2"/>
                  </a:solidFill>
                  <a:latin typeface="Times New Roman" panose="02020603050405020304" pitchFamily="18" charset="0"/>
                  <a:ea typeface="黑体" panose="02010609060101010101" pitchFamily="49" charset="-122"/>
                </a:defRPr>
              </a:lvl1pPr>
              <a:lvl2pPr>
                <a:defRPr sz="2000" b="1">
                  <a:solidFill>
                    <a:schemeClr val="tx2"/>
                  </a:solidFill>
                  <a:latin typeface="Times New Roman" panose="02020603050405020304" pitchFamily="18" charset="0"/>
                  <a:ea typeface="黑体" panose="02010609060101010101" pitchFamily="49" charset="-122"/>
                </a:defRPr>
              </a:lvl2pPr>
              <a:lvl3pPr>
                <a:defRPr sz="2000" b="1">
                  <a:solidFill>
                    <a:schemeClr val="tx2"/>
                  </a:solidFill>
                  <a:latin typeface="Times New Roman" panose="02020603050405020304" pitchFamily="18" charset="0"/>
                  <a:ea typeface="黑体" panose="02010609060101010101" pitchFamily="49" charset="-122"/>
                </a:defRPr>
              </a:lvl3pPr>
              <a:lvl4pPr>
                <a:defRPr sz="2000" b="1">
                  <a:solidFill>
                    <a:schemeClr val="tx2"/>
                  </a:solidFill>
                  <a:latin typeface="Times New Roman" panose="02020603050405020304" pitchFamily="18" charset="0"/>
                  <a:ea typeface="黑体" panose="02010609060101010101" pitchFamily="49" charset="-122"/>
                </a:defRPr>
              </a:lvl4pPr>
              <a:lvl5pPr>
                <a:defRPr sz="2000" b="1">
                  <a:solidFill>
                    <a:schemeClr val="tx2"/>
                  </a:solidFill>
                  <a:latin typeface="Times New Roman" panose="02020603050405020304" pitchFamily="18" charset="0"/>
                  <a:ea typeface="黑体" panose="02010609060101010101" pitchFamily="49" charset="-122"/>
                </a:defRPr>
              </a:lvl5pPr>
              <a:lvl6pPr fontAlgn="base">
                <a:spcBef>
                  <a:spcPct val="0"/>
                </a:spcBef>
                <a:spcAft>
                  <a:spcPct val="0"/>
                </a:spcAft>
                <a:buFont typeface="Arial" panose="020B0604020202020204" pitchFamily="34" charset="0"/>
                <a:defRPr sz="2000" b="1">
                  <a:solidFill>
                    <a:schemeClr val="tx2"/>
                  </a:solidFill>
                  <a:latin typeface="Times New Roman" panose="02020603050405020304" pitchFamily="18" charset="0"/>
                  <a:ea typeface="黑体" panose="02010609060101010101" pitchFamily="49" charset="-122"/>
                </a:defRPr>
              </a:lvl6pPr>
              <a:lvl7pPr fontAlgn="base">
                <a:spcBef>
                  <a:spcPct val="0"/>
                </a:spcBef>
                <a:spcAft>
                  <a:spcPct val="0"/>
                </a:spcAft>
                <a:buFont typeface="Arial" panose="020B0604020202020204" pitchFamily="34" charset="0"/>
                <a:defRPr sz="2000" b="1">
                  <a:solidFill>
                    <a:schemeClr val="tx2"/>
                  </a:solidFill>
                  <a:latin typeface="Times New Roman" panose="02020603050405020304" pitchFamily="18" charset="0"/>
                  <a:ea typeface="黑体" panose="02010609060101010101" pitchFamily="49" charset="-122"/>
                </a:defRPr>
              </a:lvl7pPr>
              <a:lvl8pPr fontAlgn="base">
                <a:spcBef>
                  <a:spcPct val="0"/>
                </a:spcBef>
                <a:spcAft>
                  <a:spcPct val="0"/>
                </a:spcAft>
                <a:buFont typeface="Arial" panose="020B0604020202020204" pitchFamily="34" charset="0"/>
                <a:defRPr sz="2000" b="1">
                  <a:solidFill>
                    <a:schemeClr val="tx2"/>
                  </a:solidFill>
                  <a:latin typeface="Times New Roman" panose="02020603050405020304" pitchFamily="18" charset="0"/>
                  <a:ea typeface="黑体" panose="02010609060101010101" pitchFamily="49" charset="-122"/>
                </a:defRPr>
              </a:lvl8pPr>
              <a:lvl9pPr fontAlgn="base">
                <a:spcBef>
                  <a:spcPct val="0"/>
                </a:spcBef>
                <a:spcAft>
                  <a:spcPct val="0"/>
                </a:spcAft>
                <a:buFont typeface="Arial" panose="020B0604020202020204" pitchFamily="34" charset="0"/>
                <a:defRPr sz="2000" b="1">
                  <a:solidFill>
                    <a:schemeClr val="tx2"/>
                  </a:solidFill>
                  <a:latin typeface="Times New Roman" panose="02020603050405020304" pitchFamily="18" charset="0"/>
                  <a:ea typeface="黑体" panose="02010609060101010101" pitchFamily="49" charset="-122"/>
                </a:defRPr>
              </a:lvl9pPr>
            </a:lstStyle>
            <a:p>
              <a:pPr eaLnBrk="0" hangingPunct="0">
                <a:lnSpc>
                  <a:spcPct val="130000"/>
                </a:lnSpc>
                <a:buFont typeface="Wingdings" panose="05000000000000000000" pitchFamily="2" charset="2"/>
                <a:buNone/>
              </a:pPr>
              <a:r>
                <a:rPr lang="zh-CN" altLang="en-US" sz="2400" b="0" dirty="0">
                  <a:solidFill>
                    <a:schemeClr val="tx1"/>
                  </a:solidFill>
                  <a:latin typeface="Arial" panose="020B0604020202020204" pitchFamily="34" charset="0"/>
                </a:rPr>
                <a:t>       王某是两家中式快餐店的总经理。他在对中式快餐店的收入和支出以及市场潜力等情况进行综合分析后，决定开设第三家快餐店。请问他将如何进行决策？</a:t>
              </a:r>
            </a:p>
          </p:txBody>
        </p:sp>
        <p:pic>
          <p:nvPicPr>
            <p:cNvPr id="18" name="Picture 6" descr="1b9b8f60_55d8_4de8_8292_449409154d08"/>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1058" t="10039" r="12737"/>
            <a:stretch>
              <a:fillRect/>
            </a:stretch>
          </p:blipFill>
          <p:spPr bwMode="auto">
            <a:xfrm flipH="1">
              <a:off x="0" y="0"/>
              <a:ext cx="3856" cy="2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 Box 7"/>
            <p:cNvSpPr txBox="1">
              <a:spLocks noChangeArrowheads="1"/>
            </p:cNvSpPr>
            <p:nvPr/>
          </p:nvSpPr>
          <p:spPr bwMode="auto">
            <a:xfrm rot="120000" flipH="1">
              <a:off x="1200" y="520"/>
              <a:ext cx="2652" cy="728"/>
            </a:xfrm>
            <a:prstGeom prst="rect">
              <a:avLst/>
            </a:prstGeom>
            <a:noFill/>
            <a:ln w="9525">
              <a:noFill/>
              <a:miter lim="800000"/>
            </a:ln>
            <a:effectLst/>
          </p:spPr>
          <p:txBody>
            <a:bodyPr>
              <a:spAutoFit/>
            </a:bodyPr>
            <a:lstStyle/>
            <a:p>
              <a:pPr algn="ctr">
                <a:buFontTx/>
                <a:buNone/>
                <a:defRPr/>
              </a:pPr>
              <a:r>
                <a:rPr lang="zh-CN" altLang="en-US" sz="2400" b="1" dirty="0">
                  <a:solidFill>
                    <a:srgbClr val="F02AD8"/>
                  </a:solidFill>
                </a:rPr>
                <a:t>任务情境：</a:t>
              </a:r>
              <a:endParaRPr lang="zh-CN" altLang="en-US" sz="2400" b="1" dirty="0">
                <a:solidFill>
                  <a:srgbClr val="F02AD8"/>
                </a:solidFill>
                <a:effectLst>
                  <a:outerShdw blurRad="38100" dist="38100" dir="2700000" algn="tl">
                    <a:srgbClr val="C0C0C0"/>
                  </a:outerShdw>
                </a:effectLst>
              </a:endParaRPr>
            </a:p>
          </p:txBody>
        </p:sp>
      </p:grpSp>
      <p:grpSp>
        <p:nvGrpSpPr>
          <p:cNvPr id="20" name="组合 19"/>
          <p:cNvGrpSpPr/>
          <p:nvPr/>
        </p:nvGrpSpPr>
        <p:grpSpPr>
          <a:xfrm>
            <a:off x="1055440" y="168593"/>
            <a:ext cx="9406185" cy="451847"/>
            <a:chOff x="1055440" y="168593"/>
            <a:chExt cx="9406185" cy="451847"/>
          </a:xfrm>
        </p:grpSpPr>
        <p:sp>
          <p:nvSpPr>
            <p:cNvPr id="21" name="燕尾形 2"/>
            <p:cNvSpPr>
              <a:spLocks noChangeArrowheads="1"/>
            </p:cNvSpPr>
            <p:nvPr/>
          </p:nvSpPr>
          <p:spPr bwMode="auto">
            <a:xfrm>
              <a:off x="1055440" y="188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22"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23"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bg1"/>
                  </a:solidFill>
                  <a:latin typeface="Impact" panose="020B0806030902050204" pitchFamily="34" charset="0"/>
                  <a:ea typeface="微软雅黑" panose="020B0503020204020204" pitchFamily="34" charset="-122"/>
                </a:rPr>
                <a:t>01    </a:t>
              </a:r>
              <a:r>
                <a:rPr lang="zh-CN" altLang="en-US" sz="2800" b="1" dirty="0" smtClean="0">
                  <a:solidFill>
                    <a:schemeClr val="bg1"/>
                  </a:solidFill>
                  <a:latin typeface="微软雅黑" panose="020B0503020204020204" pitchFamily="34" charset="-122"/>
                  <a:ea typeface="微软雅黑" panose="020B0503020204020204" pitchFamily="34" charset="-122"/>
                </a:rPr>
                <a:t>导入</a:t>
              </a:r>
              <a:endParaRPr lang="zh-CN" altLang="en-US" sz="2800" b="1" dirty="0">
                <a:solidFill>
                  <a:schemeClr val="bg1"/>
                </a:solidFill>
                <a:latin typeface="微软雅黑" panose="020B0503020204020204" pitchFamily="34" charset="-122"/>
                <a:ea typeface="微软雅黑" panose="020B0503020204020204" pitchFamily="34" charset="-122"/>
              </a:endParaRPr>
            </a:p>
          </p:txBody>
        </p:sp>
        <p:sp>
          <p:nvSpPr>
            <p:cNvPr id="24"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dirty="0">
                  <a:solidFill>
                    <a:schemeClr val="bg1"/>
                  </a:solidFill>
                  <a:latin typeface="Impact" panose="020B0806030902050204" pitchFamily="34" charset="0"/>
                  <a:ea typeface="微软雅黑" panose="020B0503020204020204" pitchFamily="34" charset="-122"/>
                </a:rPr>
                <a:t>02   </a:t>
              </a:r>
              <a:r>
                <a:rPr lang="en-US" altLang="zh-CN" sz="2800" b="1" dirty="0" err="1">
                  <a:solidFill>
                    <a:schemeClr val="bg1"/>
                  </a:solidFill>
                  <a:latin typeface="Impact" panose="020B0806030902050204" pitchFamily="34" charset="0"/>
                  <a:ea typeface="微软雅黑" panose="020B0503020204020204" pitchFamily="34" charset="-122"/>
                </a:rPr>
                <a:t>内容讲授</a:t>
              </a:r>
              <a:endParaRPr lang="en-US" altLang="zh-CN" sz="2800" b="1" dirty="0">
                <a:solidFill>
                  <a:schemeClr val="bg1"/>
                </a:solidFill>
                <a:latin typeface="Impact" panose="020B0806030902050204" pitchFamily="34" charset="0"/>
                <a:ea typeface="微软雅黑" panose="020B0503020204020204" pitchFamily="34" charset="-122"/>
              </a:endParaRPr>
            </a:p>
          </p:txBody>
        </p:sp>
        <p:sp>
          <p:nvSpPr>
            <p:cNvPr id="25" name="TextBox 5"/>
            <p:cNvSpPr txBox="1">
              <a:spLocks noChangeArrowheads="1"/>
            </p:cNvSpPr>
            <p:nvPr/>
          </p:nvSpPr>
          <p:spPr bwMode="auto">
            <a:xfrm>
              <a:off x="5015880" y="188640"/>
              <a:ext cx="3448685" cy="430530"/>
            </a:xfrm>
            <a:prstGeom prst="rect">
              <a:avLst/>
            </a:prstGeom>
            <a:noFill/>
            <a:ln w="9525">
              <a:noFill/>
              <a:miter lim="800000"/>
            </a:ln>
          </p:spPr>
          <p:txBody>
            <a:bodyPr wrap="square" lIns="0" tIns="0" rIns="0" bIns="0" anchor="ctr">
              <a:spAutoFit/>
            </a:bodyPr>
            <a:lstStyle/>
            <a:p>
              <a:pPr algn="l"/>
              <a:r>
                <a:rPr lang="en-US" altLang="zh-CN" sz="2800" b="1" dirty="0">
                  <a:solidFill>
                    <a:schemeClr val="tx1"/>
                  </a:solidFill>
                  <a:latin typeface="Impact" panose="020B0806030902050204" pitchFamily="34" charset="0"/>
                  <a:ea typeface="微软雅黑" panose="020B0503020204020204" pitchFamily="34" charset="-122"/>
                </a:rPr>
                <a:t>02   </a:t>
              </a:r>
              <a:r>
                <a:rPr lang="en-US" altLang="zh-CN" sz="2800" b="1" dirty="0" err="1">
                  <a:solidFill>
                    <a:schemeClr val="tx1"/>
                  </a:solidFill>
                  <a:latin typeface="Impact" panose="020B0806030902050204" pitchFamily="34" charset="0"/>
                  <a:ea typeface="微软雅黑" panose="020B0503020204020204" pitchFamily="34" charset="-122"/>
                </a:rPr>
                <a:t>内容讲授</a:t>
              </a:r>
              <a:endParaRPr lang="en-US" altLang="zh-CN" sz="2800" b="1" dirty="0">
                <a:solidFill>
                  <a:schemeClr val="tx1"/>
                </a:solidFill>
                <a:latin typeface="Impact" panose="020B0806030902050204" pitchFamily="34" charset="0"/>
                <a:ea typeface="微软雅黑" panose="020B0503020204020204" pitchFamily="34" charset="-122"/>
              </a:endParaRPr>
            </a:p>
          </p:txBody>
        </p:sp>
      </p:gr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Scale>
                                      <p:cBhvr>
                                        <p:cTn id="7" dur="1000" decel="50000" fill="hold">
                                          <p:stCondLst>
                                            <p:cond delay="0"/>
                                          </p:stCondLst>
                                        </p:cTn>
                                        <p:tgtEl>
                                          <p:spTgt spid="1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rAng="0" ptsTypes="">
                                      <p:cBhvr>
                                        <p:cTn id="8" dur="1000" decel="50000" fill="hold">
                                          <p:stCondLst>
                                            <p:cond delay="0"/>
                                          </p:stCondLst>
                                        </p:cTn>
                                        <p:tgtEl>
                                          <p:spTgt spid="15"/>
                                        </p:tgtEl>
                                        <p:attrNameLst>
                                          <p:attrName>ppt_x,ppt_y</p:attrName>
                                        </p:attrNameLst>
                                      </p:cBhvr>
                                      <p:rCtr x="0" y="0"/>
                                    </p:animMotion>
                                    <p:animEffect transition="in" filter="fade">
                                      <p:cBhvr>
                                        <p:cTn id="9"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23"/>
          <p:cNvSpPr/>
          <p:nvPr/>
        </p:nvSpPr>
        <p:spPr>
          <a:xfrm>
            <a:off x="2423592" y="1046645"/>
            <a:ext cx="2088232" cy="337185"/>
          </a:xfrm>
          <a:prstGeom prst="rect">
            <a:avLst/>
          </a:prstGeom>
        </p:spPr>
        <p:txBody>
          <a:bodyPr wrap="square">
            <a:spAutoFit/>
          </a:bodyPr>
          <a:lstStyle/>
          <a:p>
            <a:r>
              <a:rPr lang="zh-CN" altLang="en-US" sz="1600" b="1" dirty="0" smtClean="0">
                <a:solidFill>
                  <a:schemeClr val="bg1"/>
                </a:solidFill>
                <a:ea typeface="微软雅黑" panose="020B0503020204020204" pitchFamily="34" charset="-122"/>
              </a:rPr>
              <a:t>明 年 工 作 计 划</a:t>
            </a:r>
            <a:endParaRPr lang="zh-CN" altLang="en-US" sz="1600" b="1" dirty="0">
              <a:solidFill>
                <a:schemeClr val="bg1"/>
              </a:solidFill>
              <a:ea typeface="微软雅黑" panose="020B0503020204020204" pitchFamily="34" charset="-122"/>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4"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7" name="文本框 6"/>
          <p:cNvSpPr txBox="1"/>
          <p:nvPr/>
        </p:nvSpPr>
        <p:spPr>
          <a:xfrm>
            <a:off x="276225" y="765175"/>
            <a:ext cx="3027680" cy="521970"/>
          </a:xfrm>
          <a:prstGeom prst="rect">
            <a:avLst/>
          </a:prstGeom>
          <a:noFill/>
        </p:spPr>
        <p:txBody>
          <a:bodyPr wrap="none" rtlCol="0" anchor="t">
            <a:spAutoFit/>
          </a:bodyPr>
          <a:lstStyle/>
          <a:p>
            <a:pPr algn="ctr"/>
            <a:r>
              <a:rPr lang="zh-CN" altLang="en-US" sz="2800" b="0" noProof="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二、定量决策方法</a:t>
            </a:r>
          </a:p>
        </p:txBody>
      </p:sp>
      <p:sp>
        <p:nvSpPr>
          <p:cNvPr id="274437" name="矩形 274436"/>
          <p:cNvSpPr>
            <a:spLocks noRot="1"/>
          </p:cNvSpPr>
          <p:nvPr/>
        </p:nvSpPr>
        <p:spPr>
          <a:xfrm>
            <a:off x="530225" y="1287145"/>
            <a:ext cx="5669915" cy="829945"/>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SzPct val="200000"/>
              <a:buNone/>
              <a:defRPr sz="2400" b="1" u="none" kern="1200" baseline="0">
                <a:solidFill>
                  <a:schemeClr val="tx1"/>
                </a:solidFill>
                <a:latin typeface="Tahoma" panose="020B0604030504040204" pitchFamily="34" charset="0"/>
              </a:defRPr>
            </a:lvl1pPr>
            <a:lvl2pPr marL="742950" lvl="1" indent="-285750" algn="l" defTabSz="914400" rtl="0" eaLnBrk="1" fontAlgn="base" latinLnBrk="0" hangingPunct="1">
              <a:lnSpc>
                <a:spcPct val="100000"/>
              </a:lnSpc>
              <a:spcBef>
                <a:spcPct val="20000"/>
              </a:spcBef>
              <a:spcAft>
                <a:spcPct val="0"/>
              </a:spcAft>
              <a:buSzPct val="200000"/>
              <a:buNone/>
              <a:defRPr sz="2000" b="1" i="0" u="none" kern="1200" baseline="0">
                <a:solidFill>
                  <a:schemeClr val="tx1"/>
                </a:solidFill>
                <a:latin typeface="Tahoma" panose="020B0604030504040204" pitchFamily="34" charset="0"/>
              </a:defRPr>
            </a:lvl2pPr>
            <a:lvl3pPr marL="1143000" lvl="2" indent="-228600" algn="l" defTabSz="914400" rtl="0" eaLnBrk="1" fontAlgn="base" latinLnBrk="0" hangingPunct="1">
              <a:lnSpc>
                <a:spcPct val="100000"/>
              </a:lnSpc>
              <a:spcBef>
                <a:spcPct val="20000"/>
              </a:spcBef>
              <a:spcAft>
                <a:spcPct val="0"/>
              </a:spcAft>
              <a:buSzPct val="200000"/>
              <a:buNone/>
              <a:defRPr sz="1800" b="1" i="0" u="none" kern="1200" baseline="0">
                <a:solidFill>
                  <a:schemeClr val="tx1"/>
                </a:solidFill>
                <a:latin typeface="Tahoma" panose="020B0604030504040204" pitchFamily="34" charset="0"/>
              </a:defRPr>
            </a:lvl3pPr>
            <a:lvl4pPr marL="1600200" lvl="3" indent="-228600" algn="l" defTabSz="914400" rtl="0" eaLnBrk="1" fontAlgn="base" latinLnBrk="0" hangingPunct="1">
              <a:lnSpc>
                <a:spcPct val="100000"/>
              </a:lnSpc>
              <a:spcBef>
                <a:spcPct val="20000"/>
              </a:spcBef>
              <a:spcAft>
                <a:spcPct val="0"/>
              </a:spcAft>
              <a:buSzPct val="200000"/>
              <a:buNone/>
              <a:defRPr sz="1600" b="1" i="0" u="none" kern="1200" baseline="0">
                <a:solidFill>
                  <a:schemeClr val="tx1"/>
                </a:solidFill>
                <a:latin typeface="Tahoma" panose="020B0604030504040204" pitchFamily="34" charset="0"/>
              </a:defRPr>
            </a:lvl4pPr>
            <a:lvl5pPr marL="2057400" lvl="4" indent="-228600" algn="l" defTabSz="914400" rtl="0" eaLnBrk="1" fontAlgn="base" latinLnBrk="0" hangingPunct="1">
              <a:lnSpc>
                <a:spcPct val="100000"/>
              </a:lnSpc>
              <a:spcBef>
                <a:spcPct val="20000"/>
              </a:spcBef>
              <a:spcAft>
                <a:spcPct val="0"/>
              </a:spcAft>
              <a:buSzPct val="200000"/>
              <a:buNone/>
              <a:defRPr sz="1600" b="1" i="0" u="none" kern="1200" baseline="0">
                <a:solidFill>
                  <a:schemeClr val="tx1"/>
                </a:solidFill>
                <a:latin typeface="Tahoma" panose="020B0604030504040204" pitchFamily="34" charset="0"/>
              </a:defRPr>
            </a:lvl5pPr>
          </a:lstStyle>
          <a:p>
            <a:pPr lvl="0">
              <a:buClr>
                <a:schemeClr val="hlink"/>
              </a:buClr>
              <a:buSzPct val="60000"/>
              <a:buFont typeface="Wingdings" panose="05000000000000000000" pitchFamily="2" charset="2"/>
              <a:buNone/>
            </a:pPr>
            <a:r>
              <a:rPr lang="zh-CN" altLang="en-US" sz="2800" b="0" dirty="0">
                <a:latin typeface="微软雅黑" panose="020B0503020204020204" pitchFamily="34" charset="-122"/>
                <a:ea typeface="微软雅黑" panose="020B0503020204020204" pitchFamily="34" charset="-122"/>
              </a:rPr>
              <a:t>（一）确定型决策方法</a:t>
            </a:r>
          </a:p>
          <a:p>
            <a:pPr lvl="0">
              <a:buClr>
                <a:schemeClr val="hlink"/>
              </a:buClr>
              <a:buSzPct val="60000"/>
              <a:buFont typeface="Wingdings" panose="05000000000000000000" pitchFamily="2" charset="2"/>
              <a:buNone/>
            </a:pPr>
            <a:r>
              <a:rPr lang="zh-CN" altLang="en-US" sz="2800" b="0" dirty="0">
                <a:latin typeface="微软雅黑" panose="020B0503020204020204" pitchFamily="34" charset="-122"/>
                <a:ea typeface="微软雅黑" panose="020B0503020204020204" pitchFamily="34" charset="-122"/>
              </a:rPr>
              <a:t>     </a:t>
            </a:r>
            <a:r>
              <a:rPr lang="en-US" altLang="zh-CN" sz="2800" b="0" dirty="0">
                <a:latin typeface="微软雅黑" panose="020B0503020204020204" pitchFamily="34" charset="-122"/>
                <a:ea typeface="微软雅黑" panose="020B0503020204020204" pitchFamily="34" charset="-122"/>
              </a:rPr>
              <a:t>1. </a:t>
            </a:r>
            <a:r>
              <a:rPr lang="zh-CN" altLang="en-US" sz="2800" b="0" dirty="0">
                <a:latin typeface="微软雅黑" panose="020B0503020204020204" pitchFamily="34" charset="-122"/>
                <a:ea typeface="微软雅黑" panose="020B0503020204020204" pitchFamily="34" charset="-122"/>
              </a:rPr>
              <a:t>盈亏平衡分析法的含义 </a:t>
            </a:r>
            <a:endParaRPr lang="en-US" altLang="zh-CN" sz="2800" b="0" dirty="0">
              <a:latin typeface="微软雅黑" panose="020B0503020204020204" pitchFamily="34" charset="-122"/>
              <a:ea typeface="微软雅黑" panose="020B0503020204020204" pitchFamily="34" charset="-122"/>
            </a:endParaRPr>
          </a:p>
        </p:txBody>
      </p:sp>
      <p:sp>
        <p:nvSpPr>
          <p:cNvPr id="274438" name="矩形 274437"/>
          <p:cNvSpPr>
            <a:spLocks noRot="1"/>
          </p:cNvSpPr>
          <p:nvPr/>
        </p:nvSpPr>
        <p:spPr>
          <a:xfrm>
            <a:off x="1764030" y="2494280"/>
            <a:ext cx="504825" cy="3575685"/>
          </a:xfrm>
          <a:prstGeom prst="rect">
            <a:avLst/>
          </a:prstGeom>
          <a:noFill/>
          <a:ln w="28575" cap="flat" cmpd="sng">
            <a:solidFill>
              <a:srgbClr val="00CC00"/>
            </a:solidFill>
            <a:prstDash val="solid"/>
            <a:miter/>
            <a:headEnd type="none" w="med" len="med"/>
            <a:tailEnd type="none" w="med" len="med"/>
          </a:ln>
        </p:spPr>
        <p:txBody>
          <a:bodyPr/>
          <a:lstStyle>
            <a:lvl1pPr marL="342900" lvl="0" indent="-342900" algn="l" defTabSz="914400" rtl="0" eaLnBrk="1" fontAlgn="base" latinLnBrk="0" hangingPunct="1">
              <a:lnSpc>
                <a:spcPct val="100000"/>
              </a:lnSpc>
              <a:spcBef>
                <a:spcPct val="20000"/>
              </a:spcBef>
              <a:spcAft>
                <a:spcPct val="0"/>
              </a:spcAft>
              <a:buSzPct val="200000"/>
              <a:buNone/>
              <a:defRPr sz="2400" b="1" u="none" kern="1200" baseline="0">
                <a:solidFill>
                  <a:schemeClr val="tx1"/>
                </a:solidFill>
                <a:latin typeface="Tahoma" panose="020B0604030504040204" pitchFamily="34" charset="0"/>
              </a:defRPr>
            </a:lvl1pPr>
            <a:lvl2pPr marL="742950" lvl="1" indent="-285750" algn="l" defTabSz="914400" rtl="0" eaLnBrk="1" fontAlgn="base" latinLnBrk="0" hangingPunct="1">
              <a:lnSpc>
                <a:spcPct val="100000"/>
              </a:lnSpc>
              <a:spcBef>
                <a:spcPct val="20000"/>
              </a:spcBef>
              <a:spcAft>
                <a:spcPct val="0"/>
              </a:spcAft>
              <a:buSzPct val="200000"/>
              <a:buNone/>
              <a:defRPr sz="2000" b="1" i="0" u="none" kern="1200" baseline="0">
                <a:solidFill>
                  <a:schemeClr val="tx1"/>
                </a:solidFill>
                <a:latin typeface="Tahoma" panose="020B0604030504040204" pitchFamily="34" charset="0"/>
              </a:defRPr>
            </a:lvl2pPr>
            <a:lvl3pPr marL="1143000" lvl="2" indent="-228600" algn="l" defTabSz="914400" rtl="0" eaLnBrk="1" fontAlgn="base" latinLnBrk="0" hangingPunct="1">
              <a:lnSpc>
                <a:spcPct val="100000"/>
              </a:lnSpc>
              <a:spcBef>
                <a:spcPct val="20000"/>
              </a:spcBef>
              <a:spcAft>
                <a:spcPct val="0"/>
              </a:spcAft>
              <a:buSzPct val="200000"/>
              <a:buNone/>
              <a:defRPr sz="1800" b="1" i="0" u="none" kern="1200" baseline="0">
                <a:solidFill>
                  <a:schemeClr val="tx1"/>
                </a:solidFill>
                <a:latin typeface="Tahoma" panose="020B0604030504040204" pitchFamily="34" charset="0"/>
              </a:defRPr>
            </a:lvl3pPr>
            <a:lvl4pPr marL="1600200" lvl="3" indent="-228600" algn="l" defTabSz="914400" rtl="0" eaLnBrk="1" fontAlgn="base" latinLnBrk="0" hangingPunct="1">
              <a:lnSpc>
                <a:spcPct val="100000"/>
              </a:lnSpc>
              <a:spcBef>
                <a:spcPct val="20000"/>
              </a:spcBef>
              <a:spcAft>
                <a:spcPct val="0"/>
              </a:spcAft>
              <a:buSzPct val="200000"/>
              <a:buNone/>
              <a:defRPr sz="1600" b="1" i="0" u="none" kern="1200" baseline="0">
                <a:solidFill>
                  <a:schemeClr val="tx1"/>
                </a:solidFill>
                <a:latin typeface="Tahoma" panose="020B0604030504040204" pitchFamily="34" charset="0"/>
              </a:defRPr>
            </a:lvl4pPr>
            <a:lvl5pPr marL="2057400" lvl="4" indent="-228600" algn="l" defTabSz="914400" rtl="0" eaLnBrk="1" fontAlgn="base" latinLnBrk="0" hangingPunct="1">
              <a:lnSpc>
                <a:spcPct val="100000"/>
              </a:lnSpc>
              <a:spcBef>
                <a:spcPct val="20000"/>
              </a:spcBef>
              <a:spcAft>
                <a:spcPct val="0"/>
              </a:spcAft>
              <a:buSzPct val="200000"/>
              <a:buNone/>
              <a:defRPr sz="1600" b="1" i="0" u="none" kern="1200" baseline="0">
                <a:solidFill>
                  <a:schemeClr val="tx1"/>
                </a:solidFill>
                <a:latin typeface="Tahoma" panose="020B0604030504040204" pitchFamily="34" charset="0"/>
              </a:defRPr>
            </a:lvl5pPr>
          </a:lstStyle>
          <a:p>
            <a:pPr lvl="0">
              <a:buClr>
                <a:srgbClr val="0033CC"/>
              </a:buClr>
              <a:buSzPct val="60000"/>
              <a:buFont typeface="Wingdings" panose="05000000000000000000" pitchFamily="2" charset="2"/>
              <a:buNone/>
            </a:pPr>
            <a:r>
              <a:rPr lang="zh-CN" altLang="en-US" sz="2800" dirty="0">
                <a:solidFill>
                  <a:srgbClr val="FF0000"/>
                </a:solidFill>
                <a:effectLst>
                  <a:outerShdw blurRad="38100" dist="38100" dir="2700000">
                    <a:srgbClr val="000000"/>
                  </a:outerShdw>
                </a:effectLst>
                <a:latin typeface="仿宋_GB2312" pitchFamily="49" charset="-122"/>
                <a:ea typeface="仿宋_GB2312" pitchFamily="49" charset="-122"/>
              </a:rPr>
              <a:t>盈</a:t>
            </a:r>
          </a:p>
          <a:p>
            <a:pPr lvl="0">
              <a:buClr>
                <a:srgbClr val="0033CC"/>
              </a:buClr>
              <a:buSzPct val="60000"/>
              <a:buFont typeface="Wingdings" panose="05000000000000000000" pitchFamily="2" charset="2"/>
              <a:buNone/>
            </a:pPr>
            <a:r>
              <a:rPr lang="zh-CN" altLang="en-US" sz="2800" dirty="0">
                <a:solidFill>
                  <a:srgbClr val="FF0000"/>
                </a:solidFill>
                <a:effectLst>
                  <a:outerShdw blurRad="38100" dist="38100" dir="2700000">
                    <a:srgbClr val="000000"/>
                  </a:outerShdw>
                </a:effectLst>
                <a:latin typeface="仿宋_GB2312" pitchFamily="49" charset="-122"/>
                <a:ea typeface="仿宋_GB2312" pitchFamily="49" charset="-122"/>
              </a:rPr>
              <a:t>亏</a:t>
            </a:r>
          </a:p>
          <a:p>
            <a:pPr lvl="0">
              <a:buClr>
                <a:srgbClr val="0033CC"/>
              </a:buClr>
              <a:buSzPct val="60000"/>
              <a:buFont typeface="Wingdings" panose="05000000000000000000" pitchFamily="2" charset="2"/>
              <a:buNone/>
            </a:pPr>
            <a:r>
              <a:rPr lang="zh-CN" altLang="en-US" sz="2800" dirty="0">
                <a:solidFill>
                  <a:srgbClr val="FF0000"/>
                </a:solidFill>
                <a:effectLst>
                  <a:outerShdw blurRad="38100" dist="38100" dir="2700000">
                    <a:srgbClr val="000000"/>
                  </a:outerShdw>
                </a:effectLst>
                <a:latin typeface="仿宋_GB2312" pitchFamily="49" charset="-122"/>
                <a:ea typeface="仿宋_GB2312" pitchFamily="49" charset="-122"/>
              </a:rPr>
              <a:t>平</a:t>
            </a:r>
          </a:p>
          <a:p>
            <a:pPr lvl="0">
              <a:buClr>
                <a:srgbClr val="0033CC"/>
              </a:buClr>
              <a:buSzPct val="60000"/>
              <a:buFont typeface="Wingdings" panose="05000000000000000000" pitchFamily="2" charset="2"/>
              <a:buNone/>
            </a:pPr>
            <a:r>
              <a:rPr lang="zh-CN" altLang="en-US" sz="2800" dirty="0">
                <a:solidFill>
                  <a:srgbClr val="FF0000"/>
                </a:solidFill>
                <a:effectLst>
                  <a:outerShdw blurRad="38100" dist="38100" dir="2700000">
                    <a:srgbClr val="000000"/>
                  </a:outerShdw>
                </a:effectLst>
                <a:latin typeface="仿宋_GB2312" pitchFamily="49" charset="-122"/>
                <a:ea typeface="仿宋_GB2312" pitchFamily="49" charset="-122"/>
              </a:rPr>
              <a:t>衡</a:t>
            </a:r>
          </a:p>
          <a:p>
            <a:pPr lvl="0">
              <a:buClr>
                <a:srgbClr val="0033CC"/>
              </a:buClr>
              <a:buSzPct val="60000"/>
              <a:buFont typeface="Wingdings" panose="05000000000000000000" pitchFamily="2" charset="2"/>
              <a:buNone/>
            </a:pPr>
            <a:r>
              <a:rPr lang="zh-CN" altLang="en-US" sz="2800" dirty="0">
                <a:solidFill>
                  <a:srgbClr val="FF0000"/>
                </a:solidFill>
                <a:effectLst>
                  <a:outerShdw blurRad="38100" dist="38100" dir="2700000">
                    <a:srgbClr val="000000"/>
                  </a:outerShdw>
                </a:effectLst>
                <a:latin typeface="仿宋_GB2312" pitchFamily="49" charset="-122"/>
                <a:ea typeface="仿宋_GB2312" pitchFamily="49" charset="-122"/>
              </a:rPr>
              <a:t>分</a:t>
            </a:r>
          </a:p>
          <a:p>
            <a:pPr lvl="0">
              <a:buClr>
                <a:srgbClr val="0033CC"/>
              </a:buClr>
              <a:buSzPct val="60000"/>
              <a:buFont typeface="Wingdings" panose="05000000000000000000" pitchFamily="2" charset="2"/>
              <a:buNone/>
            </a:pPr>
            <a:r>
              <a:rPr lang="zh-CN" altLang="en-US" sz="2800" dirty="0">
                <a:solidFill>
                  <a:srgbClr val="FF0000"/>
                </a:solidFill>
                <a:effectLst>
                  <a:outerShdw blurRad="38100" dist="38100" dir="2700000">
                    <a:srgbClr val="000000"/>
                  </a:outerShdw>
                </a:effectLst>
                <a:latin typeface="仿宋_GB2312" pitchFamily="49" charset="-122"/>
                <a:ea typeface="仿宋_GB2312" pitchFamily="49" charset="-122"/>
              </a:rPr>
              <a:t>析</a:t>
            </a:r>
          </a:p>
          <a:p>
            <a:pPr lvl="0">
              <a:buClr>
                <a:srgbClr val="0033CC"/>
              </a:buClr>
              <a:buSzPct val="60000"/>
              <a:buFont typeface="Wingdings" panose="05000000000000000000" pitchFamily="2" charset="2"/>
              <a:buNone/>
            </a:pPr>
            <a:r>
              <a:rPr lang="zh-CN" altLang="en-US" sz="2800" dirty="0">
                <a:solidFill>
                  <a:srgbClr val="FF0000"/>
                </a:solidFill>
                <a:effectLst>
                  <a:outerShdw blurRad="38100" dist="38100" dir="2700000">
                    <a:srgbClr val="000000"/>
                  </a:outerShdw>
                </a:effectLst>
                <a:latin typeface="仿宋_GB2312" pitchFamily="49" charset="-122"/>
                <a:ea typeface="仿宋_GB2312" pitchFamily="49" charset="-122"/>
              </a:rPr>
              <a:t>法</a:t>
            </a:r>
            <a:r>
              <a:rPr lang="zh-CN" altLang="en-US" dirty="0">
                <a:latin typeface="仿宋_GB2312" pitchFamily="49" charset="-122"/>
                <a:ea typeface="仿宋_GB2312" pitchFamily="49" charset="-122"/>
              </a:rPr>
              <a:t> </a:t>
            </a:r>
            <a:endParaRPr lang="en-US" altLang="zh-CN">
              <a:latin typeface="仿宋_GB2312" pitchFamily="49" charset="-122"/>
              <a:ea typeface="仿宋_GB2312" pitchFamily="49" charset="-122"/>
            </a:endParaRPr>
          </a:p>
        </p:txBody>
      </p:sp>
      <p:sp>
        <p:nvSpPr>
          <p:cNvPr id="274439" name="矩形标注 274438"/>
          <p:cNvSpPr/>
          <p:nvPr/>
        </p:nvSpPr>
        <p:spPr>
          <a:xfrm>
            <a:off x="3591560" y="2832100"/>
            <a:ext cx="6983095" cy="2900680"/>
          </a:xfrm>
          <a:prstGeom prst="wedgeRectCallout">
            <a:avLst>
              <a:gd name="adj1" fmla="val -69083"/>
              <a:gd name="adj2" fmla="val -34329"/>
            </a:avLst>
          </a:prstGeom>
          <a:gradFill rotWithShape="1">
            <a:gsLst>
              <a:gs pos="0">
                <a:srgbClr val="66FFFF">
                  <a:gamma/>
                  <a:tint val="15686"/>
                  <a:invGamma/>
                </a:srgbClr>
              </a:gs>
              <a:gs pos="100000">
                <a:srgbClr val="66FFFF"/>
              </a:gs>
            </a:gsLst>
            <a:lin ang="5400000" scaled="1"/>
            <a:tileRect/>
          </a:gradFill>
          <a:ln w="9525" cap="flat" cmpd="sng">
            <a:solidFill>
              <a:srgbClr val="CC3300"/>
            </a:solidFill>
            <a:prstDash val="solid"/>
            <a:miter/>
            <a:headEnd type="none" w="med" len="med"/>
            <a:tailEnd type="none" w="med" len="med"/>
          </a:ln>
        </p:spPr>
        <p:txBody>
          <a:bodyPr lIns="198000" rIns="198000" anchor="ctr" anchorCtr="1"/>
          <a:lstStyle/>
          <a:p>
            <a:pPr algn="l"/>
            <a:r>
              <a:rPr lang="zh-CN" altLang="en-US" sz="2400" u="sng" dirty="0">
                <a:solidFill>
                  <a:srgbClr val="FF0000"/>
                </a:solidFill>
                <a:latin typeface="仿宋_GB2312" pitchFamily="49" charset="-122"/>
                <a:ea typeface="仿宋_GB2312" pitchFamily="49" charset="-122"/>
              </a:rPr>
              <a:t> </a:t>
            </a:r>
            <a:r>
              <a:rPr lang="zh-CN" altLang="en-US" sz="2800">
                <a:solidFill>
                  <a:srgbClr val="FF0000"/>
                </a:solidFill>
                <a:latin typeface="微软雅黑" panose="020B0503020204020204" pitchFamily="34" charset="-122"/>
                <a:ea typeface="微软雅黑" panose="020B0503020204020204" pitchFamily="34" charset="-122"/>
              </a:rPr>
              <a:t>盈亏平衡分析法</a:t>
            </a:r>
            <a:r>
              <a:rPr lang="zh-CN" altLang="en-US" sz="2800">
                <a:latin typeface="微软雅黑" panose="020B0503020204020204" pitchFamily="34" charset="-122"/>
                <a:ea typeface="微软雅黑" panose="020B0503020204020204" pitchFamily="34" charset="-122"/>
              </a:rPr>
              <a:t>又称产量、成本、利润分析法，简称</a:t>
            </a:r>
            <a:r>
              <a:rPr lang="zh-CN" altLang="en-US" sz="2800">
                <a:solidFill>
                  <a:srgbClr val="FF0000"/>
                </a:solidFill>
                <a:latin typeface="微软雅黑" panose="020B0503020204020204" pitchFamily="34" charset="-122"/>
                <a:ea typeface="微软雅黑" panose="020B0503020204020204" pitchFamily="34" charset="-122"/>
              </a:rPr>
              <a:t>量本利</a:t>
            </a:r>
            <a:r>
              <a:rPr lang="zh-CN" altLang="en-US" sz="2800">
                <a:latin typeface="微软雅黑" panose="020B0503020204020204" pitchFamily="34" charset="-122"/>
                <a:ea typeface="微软雅黑" panose="020B0503020204020204" pitchFamily="34" charset="-122"/>
              </a:rPr>
              <a:t>分析法。它是研究生产、经营一种产品达到不盈不亏时的产量或收入的一种分析模型。这个</a:t>
            </a:r>
            <a:r>
              <a:rPr lang="zh-CN" altLang="en-US" sz="2800">
                <a:latin typeface="微软雅黑" panose="020B0503020204020204" pitchFamily="34" charset="-122"/>
                <a:ea typeface="微软雅黑" panose="020B0503020204020204" pitchFamily="34" charset="-122"/>
                <a:sym typeface="+mn-ea"/>
              </a:rPr>
              <a:t>不盈不亏的平衡点即为盈亏平衡点。</a:t>
            </a:r>
            <a:endParaRPr lang="zh-CN" altLang="en-US" sz="2800">
              <a:latin typeface="微软雅黑" panose="020B0503020204020204" pitchFamily="34" charset="-122"/>
              <a:ea typeface="微软雅黑" panose="020B0503020204020204" pitchFamily="34" charset="-122"/>
            </a:endParaRPr>
          </a:p>
        </p:txBody>
      </p:sp>
    </p:spTree>
  </p:cSld>
  <p:clrMapOvr>
    <a:masterClrMapping/>
  </p:clrMapOvr>
  <p:transition spd="slow" advTm="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274439"/>
                                        </p:tgtEl>
                                        <p:attrNameLst>
                                          <p:attrName>style.visibility</p:attrName>
                                        </p:attrNameLst>
                                      </p:cBhvr>
                                      <p:to>
                                        <p:strVal val="visible"/>
                                      </p:to>
                                    </p:set>
                                    <p:animEffect transition="in" filter="wipe(left)">
                                      <p:cBhvr>
                                        <p:cTn id="19" dur="500"/>
                                        <p:tgtEl>
                                          <p:spTgt spid="2744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7" grpId="0"/>
      <p:bldP spid="7" grpId="1"/>
      <p:bldP spid="274439" grpId="0" bldLvl="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23"/>
          <p:cNvSpPr/>
          <p:nvPr/>
        </p:nvSpPr>
        <p:spPr>
          <a:xfrm>
            <a:off x="2423592" y="1046645"/>
            <a:ext cx="2088232" cy="337185"/>
          </a:xfrm>
          <a:prstGeom prst="rect">
            <a:avLst/>
          </a:prstGeom>
        </p:spPr>
        <p:txBody>
          <a:bodyPr wrap="square">
            <a:spAutoFit/>
          </a:bodyPr>
          <a:lstStyle/>
          <a:p>
            <a:r>
              <a:rPr lang="zh-CN" altLang="en-US" sz="1600" b="1" dirty="0" smtClean="0">
                <a:solidFill>
                  <a:schemeClr val="bg1"/>
                </a:solidFill>
                <a:ea typeface="微软雅黑" panose="020B0503020204020204" pitchFamily="34" charset="-122"/>
              </a:rPr>
              <a:t>明 年 工 作 计 划</a:t>
            </a:r>
            <a:endParaRPr lang="zh-CN" altLang="en-US" sz="1600" b="1" dirty="0">
              <a:solidFill>
                <a:schemeClr val="bg1"/>
              </a:solidFill>
              <a:ea typeface="微软雅黑" panose="020B0503020204020204" pitchFamily="34" charset="-122"/>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4"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7" name="文本框 6"/>
          <p:cNvSpPr txBox="1"/>
          <p:nvPr/>
        </p:nvSpPr>
        <p:spPr>
          <a:xfrm>
            <a:off x="290830" y="987425"/>
            <a:ext cx="3027680" cy="521970"/>
          </a:xfrm>
          <a:prstGeom prst="rect">
            <a:avLst/>
          </a:prstGeom>
          <a:noFill/>
        </p:spPr>
        <p:txBody>
          <a:bodyPr wrap="none" rtlCol="0" anchor="t">
            <a:spAutoFit/>
          </a:bodyPr>
          <a:lstStyle/>
          <a:p>
            <a:pPr algn="ctr"/>
            <a:r>
              <a:rPr lang="zh-CN" altLang="en-US" sz="2800" b="0" noProof="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二、定量决策方法</a:t>
            </a:r>
          </a:p>
        </p:txBody>
      </p:sp>
      <p:sp>
        <p:nvSpPr>
          <p:cNvPr id="58371" name="Rectangle 3"/>
          <p:cNvSpPr>
            <a:spLocks noGrp="1"/>
          </p:cNvSpPr>
          <p:nvPr/>
        </p:nvSpPr>
        <p:spPr>
          <a:xfrm>
            <a:off x="1800860" y="2360930"/>
            <a:ext cx="5486400" cy="2971800"/>
          </a:xfrm>
          <a:prstGeom prst="rect">
            <a:avLst/>
          </a:prstGeom>
          <a:noFill/>
          <a:ln w="9525">
            <a:noFill/>
          </a:ln>
        </p:spPr>
        <p:txBody>
          <a:bodyPr vert="horz" wrap="square" lIns="91440" tIns="45720" rIns="91440" bIns="45720" anchor="t"/>
          <a:lstStyle>
            <a:lvl1pPr marL="342900" indent="-342900" algn="l" rtl="0" eaLnBrk="0" fontAlgn="base" hangingPunct="0">
              <a:spcBef>
                <a:spcPct val="20000"/>
              </a:spcBef>
              <a:spcAft>
                <a:spcPct val="0"/>
              </a:spcAft>
              <a:buClr>
                <a:schemeClr val="hlink"/>
              </a:buClr>
              <a:buFont typeface="Wingdings" panose="05000000000000000000" pitchFamily="2" charset="2"/>
              <a:defRPr sz="2800">
                <a:solidFill>
                  <a:schemeClr val="accent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defRPr sz="3200" b="1">
                <a:solidFill>
                  <a:srgbClr val="003366"/>
                </a:solidFill>
                <a:latin typeface="黑体" panose="02010609060101010101" pitchFamily="2" charset="-122"/>
                <a:ea typeface="黑体" panose="02010609060101010101" pitchFamily="2" charset="-122"/>
              </a:defRPr>
            </a:lvl2pPr>
            <a:lvl3pPr marL="1143000" indent="-228600" algn="l" rtl="0" eaLnBrk="0" fontAlgn="base" hangingPunct="0">
              <a:spcBef>
                <a:spcPct val="20000"/>
              </a:spcBef>
              <a:spcAft>
                <a:spcPct val="0"/>
              </a:spcAft>
              <a:buClr>
                <a:schemeClr val="tx1"/>
              </a:buClr>
              <a:defRPr sz="2800" b="1">
                <a:solidFill>
                  <a:schemeClr val="accent1"/>
                </a:solidFill>
                <a:latin typeface="+mn-lt"/>
                <a:ea typeface="+mn-ea"/>
              </a:defRPr>
            </a:lvl3pPr>
            <a:lvl4pPr marL="1600200" indent="-228600" algn="l" rtl="0" eaLnBrk="0" fontAlgn="base" hangingPunct="0">
              <a:spcBef>
                <a:spcPct val="20000"/>
              </a:spcBef>
              <a:spcAft>
                <a:spcPct val="0"/>
              </a:spcAft>
              <a:buChar char="–"/>
              <a:defRPr sz="2800">
                <a:solidFill>
                  <a:schemeClr val="accent1"/>
                </a:solidFill>
                <a:latin typeface="+mn-lt"/>
                <a:ea typeface="+mn-ea"/>
              </a:defRPr>
            </a:lvl4pPr>
            <a:lvl5pPr marL="2057400" indent="-228600" algn="l" rtl="0" eaLnBrk="0" fontAlgn="base" hangingPunct="0">
              <a:spcBef>
                <a:spcPct val="20000"/>
              </a:spcBef>
              <a:spcAft>
                <a:spcPct val="0"/>
              </a:spcAft>
              <a:buChar char="»"/>
              <a:defRPr sz="2800">
                <a:solidFill>
                  <a:schemeClr val="accent1"/>
                </a:solidFill>
                <a:latin typeface="+mn-lt"/>
                <a:ea typeface="+mn-ea"/>
              </a:defRPr>
            </a:lvl5pPr>
            <a:lvl6pPr marL="2514600" indent="-228600" algn="l" rtl="0" fontAlgn="base">
              <a:spcBef>
                <a:spcPct val="20000"/>
              </a:spcBef>
              <a:spcAft>
                <a:spcPct val="0"/>
              </a:spcAft>
              <a:buChar char="»"/>
              <a:defRPr sz="2800">
                <a:solidFill>
                  <a:schemeClr val="accent1"/>
                </a:solidFill>
                <a:latin typeface="+mn-lt"/>
                <a:ea typeface="+mn-ea"/>
              </a:defRPr>
            </a:lvl6pPr>
            <a:lvl7pPr marL="2971800" indent="-228600" algn="l" rtl="0" fontAlgn="base">
              <a:spcBef>
                <a:spcPct val="20000"/>
              </a:spcBef>
              <a:spcAft>
                <a:spcPct val="0"/>
              </a:spcAft>
              <a:buChar char="»"/>
              <a:defRPr sz="2800">
                <a:solidFill>
                  <a:schemeClr val="accent1"/>
                </a:solidFill>
                <a:latin typeface="+mn-lt"/>
                <a:ea typeface="+mn-ea"/>
              </a:defRPr>
            </a:lvl7pPr>
            <a:lvl8pPr marL="3429000" indent="-228600" algn="l" rtl="0" fontAlgn="base">
              <a:spcBef>
                <a:spcPct val="20000"/>
              </a:spcBef>
              <a:spcAft>
                <a:spcPct val="0"/>
              </a:spcAft>
              <a:buChar char="»"/>
              <a:defRPr sz="2800">
                <a:solidFill>
                  <a:schemeClr val="accent1"/>
                </a:solidFill>
                <a:latin typeface="+mn-lt"/>
                <a:ea typeface="+mn-ea"/>
              </a:defRPr>
            </a:lvl8pPr>
            <a:lvl9pPr marL="3886200" indent="-228600" algn="l" rtl="0" fontAlgn="base">
              <a:spcBef>
                <a:spcPct val="20000"/>
              </a:spcBef>
              <a:spcAft>
                <a:spcPct val="0"/>
              </a:spcAft>
              <a:buChar char="»"/>
              <a:defRPr sz="2800">
                <a:solidFill>
                  <a:schemeClr val="accent1"/>
                </a:solidFill>
                <a:latin typeface="+mn-lt"/>
                <a:ea typeface="+mn-ea"/>
              </a:defRPr>
            </a:lvl9pPr>
          </a:lstStyle>
          <a:p>
            <a:pPr eaLnBrk="1" hangingPunct="1">
              <a:buSzPct val="60000"/>
            </a:pPr>
            <a:endParaRPr lang="zh-CN" altLang="en-US" dirty="0">
              <a:solidFill>
                <a:schemeClr val="tx1"/>
              </a:solidFill>
              <a:latin typeface="微软雅黑" panose="020B0503020204020204" pitchFamily="34" charset="-122"/>
              <a:ea typeface="微软雅黑" panose="020B0503020204020204" pitchFamily="34" charset="-122"/>
            </a:endParaRPr>
          </a:p>
          <a:p>
            <a:pPr eaLnBrk="1" hangingPunct="1">
              <a:buSzPct val="60000"/>
            </a:pPr>
            <a:r>
              <a:rPr lang="zh-CN" altLang="en-US" dirty="0">
                <a:solidFill>
                  <a:schemeClr val="tx1"/>
                </a:solidFill>
                <a:latin typeface="微软雅黑" panose="020B0503020204020204" pitchFamily="34" charset="-122"/>
                <a:ea typeface="微软雅黑" panose="020B0503020204020204" pitchFamily="34" charset="-122"/>
              </a:rPr>
              <a:t>    盈亏平衡点产量</a:t>
            </a:r>
            <a:r>
              <a:rPr lang="en-US" altLang="zh-CN" dirty="0">
                <a:solidFill>
                  <a:schemeClr val="tx1"/>
                </a:solidFill>
                <a:latin typeface="微软雅黑" panose="020B0503020204020204" pitchFamily="34" charset="-122"/>
                <a:ea typeface="微软雅黑" panose="020B0503020204020204" pitchFamily="34" charset="-122"/>
              </a:rPr>
              <a:t>(</a:t>
            </a:r>
            <a:r>
              <a:rPr lang="zh-CN" altLang="en-US" dirty="0">
                <a:solidFill>
                  <a:schemeClr val="tx1"/>
                </a:solidFill>
                <a:latin typeface="微软雅黑" panose="020B0503020204020204" pitchFamily="34" charset="-122"/>
                <a:ea typeface="微软雅黑" panose="020B0503020204020204" pitchFamily="34" charset="-122"/>
              </a:rPr>
              <a:t>销量</a:t>
            </a:r>
            <a:r>
              <a:rPr lang="en-US" altLang="zh-CN" dirty="0">
                <a:solidFill>
                  <a:schemeClr val="tx1"/>
                </a:solidFill>
                <a:latin typeface="微软雅黑" panose="020B0503020204020204" pitchFamily="34" charset="-122"/>
                <a:ea typeface="微软雅黑" panose="020B0503020204020204" pitchFamily="34" charset="-122"/>
              </a:rPr>
              <a:t>)</a:t>
            </a:r>
            <a:r>
              <a:rPr lang="zh-CN" altLang="en-US" dirty="0">
                <a:solidFill>
                  <a:schemeClr val="tx1"/>
                </a:solidFill>
                <a:latin typeface="微软雅黑" panose="020B0503020204020204" pitchFamily="34" charset="-122"/>
                <a:ea typeface="微软雅黑" panose="020B0503020204020204" pitchFamily="34" charset="-122"/>
              </a:rPr>
              <a:t>法</a:t>
            </a:r>
            <a:endParaRPr lang="en-US" altLang="zh-CN" dirty="0">
              <a:solidFill>
                <a:schemeClr val="tx1"/>
              </a:solidFill>
              <a:latin typeface="微软雅黑" panose="020B0503020204020204" pitchFamily="34" charset="-122"/>
              <a:ea typeface="微软雅黑" panose="020B0503020204020204" pitchFamily="34" charset="-122"/>
            </a:endParaRPr>
          </a:p>
          <a:p>
            <a:pPr eaLnBrk="1" hangingPunct="1">
              <a:buSzPct val="60000"/>
            </a:pPr>
            <a:endParaRPr lang="zh-CN" altLang="en-US" dirty="0">
              <a:solidFill>
                <a:schemeClr val="tx1"/>
              </a:solidFill>
              <a:latin typeface="微软雅黑" panose="020B0503020204020204" pitchFamily="34" charset="-122"/>
              <a:ea typeface="微软雅黑" panose="020B0503020204020204" pitchFamily="34" charset="-122"/>
            </a:endParaRPr>
          </a:p>
          <a:p>
            <a:pPr eaLnBrk="1" hangingPunct="1">
              <a:buSzPct val="60000"/>
            </a:pPr>
            <a:r>
              <a:rPr lang="zh-CN" altLang="en-US" dirty="0">
                <a:solidFill>
                  <a:schemeClr val="tx1"/>
                </a:solidFill>
                <a:latin typeface="微软雅黑" panose="020B0503020204020204" pitchFamily="34" charset="-122"/>
                <a:ea typeface="微软雅黑" panose="020B0503020204020204" pitchFamily="34" charset="-122"/>
              </a:rPr>
              <a:t>    盈亏平衡点销售额法</a:t>
            </a:r>
          </a:p>
        </p:txBody>
      </p:sp>
      <p:sp>
        <p:nvSpPr>
          <p:cNvPr id="274437" name="矩形 274436"/>
          <p:cNvSpPr>
            <a:spLocks noRot="1"/>
          </p:cNvSpPr>
          <p:nvPr/>
        </p:nvSpPr>
        <p:spPr>
          <a:xfrm>
            <a:off x="1051560" y="1650365"/>
            <a:ext cx="5764520" cy="1351915"/>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SzPct val="200000"/>
              <a:buNone/>
              <a:defRPr sz="2400" b="1" u="none" kern="1200" baseline="0">
                <a:solidFill>
                  <a:schemeClr val="tx1"/>
                </a:solidFill>
                <a:latin typeface="Tahoma" panose="020B0604030504040204" pitchFamily="34" charset="0"/>
              </a:defRPr>
            </a:lvl1pPr>
            <a:lvl2pPr marL="742950" lvl="1" indent="-285750" algn="l" defTabSz="914400" rtl="0" eaLnBrk="1" fontAlgn="base" latinLnBrk="0" hangingPunct="1">
              <a:lnSpc>
                <a:spcPct val="100000"/>
              </a:lnSpc>
              <a:spcBef>
                <a:spcPct val="20000"/>
              </a:spcBef>
              <a:spcAft>
                <a:spcPct val="0"/>
              </a:spcAft>
              <a:buSzPct val="200000"/>
              <a:buNone/>
              <a:defRPr sz="2000" b="1" i="0" u="none" kern="1200" baseline="0">
                <a:solidFill>
                  <a:schemeClr val="tx1"/>
                </a:solidFill>
                <a:latin typeface="Tahoma" panose="020B0604030504040204" pitchFamily="34" charset="0"/>
              </a:defRPr>
            </a:lvl2pPr>
            <a:lvl3pPr marL="1143000" lvl="2" indent="-228600" algn="l" defTabSz="914400" rtl="0" eaLnBrk="1" fontAlgn="base" latinLnBrk="0" hangingPunct="1">
              <a:lnSpc>
                <a:spcPct val="100000"/>
              </a:lnSpc>
              <a:spcBef>
                <a:spcPct val="20000"/>
              </a:spcBef>
              <a:spcAft>
                <a:spcPct val="0"/>
              </a:spcAft>
              <a:buSzPct val="200000"/>
              <a:buNone/>
              <a:defRPr sz="1800" b="1" i="0" u="none" kern="1200" baseline="0">
                <a:solidFill>
                  <a:schemeClr val="tx1"/>
                </a:solidFill>
                <a:latin typeface="Tahoma" panose="020B0604030504040204" pitchFamily="34" charset="0"/>
              </a:defRPr>
            </a:lvl3pPr>
            <a:lvl4pPr marL="1600200" lvl="3" indent="-228600" algn="l" defTabSz="914400" rtl="0" eaLnBrk="1" fontAlgn="base" latinLnBrk="0" hangingPunct="1">
              <a:lnSpc>
                <a:spcPct val="100000"/>
              </a:lnSpc>
              <a:spcBef>
                <a:spcPct val="20000"/>
              </a:spcBef>
              <a:spcAft>
                <a:spcPct val="0"/>
              </a:spcAft>
              <a:buSzPct val="200000"/>
              <a:buNone/>
              <a:defRPr sz="1600" b="1" i="0" u="none" kern="1200" baseline="0">
                <a:solidFill>
                  <a:schemeClr val="tx1"/>
                </a:solidFill>
                <a:latin typeface="Tahoma" panose="020B0604030504040204" pitchFamily="34" charset="0"/>
              </a:defRPr>
            </a:lvl4pPr>
            <a:lvl5pPr marL="2057400" lvl="4" indent="-228600" algn="l" defTabSz="914400" rtl="0" eaLnBrk="1" fontAlgn="base" latinLnBrk="0" hangingPunct="1">
              <a:lnSpc>
                <a:spcPct val="100000"/>
              </a:lnSpc>
              <a:spcBef>
                <a:spcPct val="20000"/>
              </a:spcBef>
              <a:spcAft>
                <a:spcPct val="0"/>
              </a:spcAft>
              <a:buSzPct val="200000"/>
              <a:buNone/>
              <a:defRPr sz="1600" b="1" i="0" u="none" kern="1200" baseline="0">
                <a:solidFill>
                  <a:schemeClr val="tx1"/>
                </a:solidFill>
                <a:latin typeface="Tahoma" panose="020B0604030504040204" pitchFamily="34" charset="0"/>
              </a:defRPr>
            </a:lvl5pPr>
          </a:lstStyle>
          <a:p>
            <a:pPr>
              <a:buClr>
                <a:schemeClr val="hlink"/>
              </a:buClr>
              <a:buSzPct val="60000"/>
            </a:pPr>
            <a:r>
              <a:rPr lang="zh-CN" altLang="en-US" sz="2800" b="0" dirty="0">
                <a:latin typeface="微软雅黑" panose="020B0503020204020204" pitchFamily="34" charset="-122"/>
                <a:ea typeface="微软雅黑" panose="020B0503020204020204" pitchFamily="34" charset="-122"/>
              </a:rPr>
              <a:t>（一）确定型决策方法</a:t>
            </a:r>
          </a:p>
          <a:p>
            <a:pPr>
              <a:buClr>
                <a:schemeClr val="hlink"/>
              </a:buClr>
              <a:buSzPct val="60000"/>
            </a:pPr>
            <a:r>
              <a:rPr lang="zh-CN" altLang="en-US" sz="2800" b="0" dirty="0">
                <a:latin typeface="微软雅黑" panose="020B0503020204020204" pitchFamily="34" charset="-122"/>
                <a:ea typeface="微软雅黑" panose="020B0503020204020204" pitchFamily="34" charset="-122"/>
              </a:rPr>
              <a:t> </a:t>
            </a:r>
            <a:r>
              <a:rPr lang="zh-CN" altLang="en-US" sz="2800" b="0" dirty="0" smtClean="0">
                <a:latin typeface="微软雅黑" panose="020B0503020204020204" pitchFamily="34" charset="-122"/>
                <a:ea typeface="微软雅黑" panose="020B0503020204020204" pitchFamily="34" charset="-122"/>
              </a:rPr>
              <a:t>    </a:t>
            </a:r>
            <a:r>
              <a:rPr lang="en-US" altLang="zh-CN" sz="2800" b="0" dirty="0">
                <a:latin typeface="微软雅黑" panose="020B0503020204020204" pitchFamily="34" charset="-122"/>
                <a:ea typeface="微软雅黑" panose="020B0503020204020204" pitchFamily="34" charset="-122"/>
              </a:rPr>
              <a:t>2</a:t>
            </a:r>
            <a:r>
              <a:rPr lang="en-US" altLang="zh-CN" sz="2800" b="0" dirty="0" smtClean="0">
                <a:latin typeface="微软雅黑" panose="020B0503020204020204" pitchFamily="34" charset="-122"/>
                <a:ea typeface="微软雅黑" panose="020B0503020204020204" pitchFamily="34" charset="-122"/>
              </a:rPr>
              <a:t>. </a:t>
            </a:r>
            <a:r>
              <a:rPr lang="zh-CN" altLang="en-US" sz="2800" b="0" dirty="0" smtClean="0">
                <a:latin typeface="微软雅黑" panose="020B0503020204020204" pitchFamily="34" charset="-122"/>
                <a:ea typeface="微软雅黑" panose="020B0503020204020204" pitchFamily="34" charset="-122"/>
              </a:rPr>
              <a:t>盈亏</a:t>
            </a:r>
            <a:r>
              <a:rPr lang="zh-CN" altLang="en-US" sz="2800" b="0" dirty="0">
                <a:latin typeface="微软雅黑" panose="020B0503020204020204" pitchFamily="34" charset="-122"/>
                <a:ea typeface="微软雅黑" panose="020B0503020204020204" pitchFamily="34" charset="-122"/>
              </a:rPr>
              <a:t>平衡分析法的基本模型</a:t>
            </a:r>
          </a:p>
          <a:p>
            <a:pPr lvl="0">
              <a:buClr>
                <a:srgbClr val="0033CC"/>
              </a:buClr>
              <a:buSzPct val="60000"/>
              <a:buFont typeface="Wingdings" panose="05000000000000000000" pitchFamily="2" charset="2"/>
              <a:buNone/>
            </a:pPr>
            <a:r>
              <a:rPr lang="zh-CN" altLang="en-US" sz="2800" dirty="0">
                <a:solidFill>
                  <a:srgbClr val="0033CC"/>
                </a:solidFill>
                <a:effectLst>
                  <a:outerShdw blurRad="38100" dist="38100" dir="2700000">
                    <a:srgbClr val="000000"/>
                  </a:outerShdw>
                </a:effectLst>
                <a:latin typeface="仿宋_GB2312" pitchFamily="49" charset="-122"/>
                <a:ea typeface="仿宋_GB2312" pitchFamily="49" charset="-122"/>
              </a:rPr>
              <a:t> </a:t>
            </a:r>
            <a:r>
              <a:rPr lang="zh-CN" altLang="en-US" dirty="0">
                <a:latin typeface="仿宋_GB2312" pitchFamily="49" charset="-122"/>
                <a:ea typeface="仿宋_GB2312" pitchFamily="49" charset="-122"/>
              </a:rPr>
              <a:t> </a:t>
            </a:r>
            <a:endParaRPr lang="en-US" altLang="zh-CN" dirty="0">
              <a:latin typeface="仿宋_GB2312" pitchFamily="49" charset="-122"/>
              <a:ea typeface="仿宋_GB2312" pitchFamily="49" charset="-122"/>
            </a:endParaRPr>
          </a:p>
        </p:txBody>
      </p:sp>
      <p:sp>
        <p:nvSpPr>
          <p:cNvPr id="3" name="五边形 2"/>
          <p:cNvSpPr/>
          <p:nvPr/>
        </p:nvSpPr>
        <p:spPr>
          <a:xfrm>
            <a:off x="1800860" y="3092450"/>
            <a:ext cx="432435" cy="75565"/>
          </a:xfrm>
          <a:prstGeom prst="homePlate">
            <a:avLst>
              <a:gd name="adj" fmla="val 54369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五边形 4"/>
          <p:cNvSpPr/>
          <p:nvPr/>
        </p:nvSpPr>
        <p:spPr>
          <a:xfrm>
            <a:off x="1800860" y="4130675"/>
            <a:ext cx="432435" cy="75565"/>
          </a:xfrm>
          <a:prstGeom prst="homePlate">
            <a:avLst>
              <a:gd name="adj" fmla="val 54369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descr="A000220150322E82PPIC"/>
          <p:cNvPicPr>
            <a:picLocks noChangeAspect="1"/>
          </p:cNvPicPr>
          <p:nvPr/>
        </p:nvPicPr>
        <p:blipFill>
          <a:blip r:embed="rId2"/>
          <a:stretch>
            <a:fillRect/>
          </a:stretch>
        </p:blipFill>
        <p:spPr>
          <a:xfrm>
            <a:off x="6960096" y="3140968"/>
            <a:ext cx="4445000" cy="3143250"/>
          </a:xfrm>
          <a:prstGeom prst="rect">
            <a:avLst/>
          </a:prstGeom>
          <a:noFill/>
          <a:ln w="9525">
            <a:noFill/>
          </a:ln>
        </p:spPr>
      </p:pic>
    </p:spTree>
  </p:cSld>
  <p:clrMapOvr>
    <a:masterClrMapping/>
  </p:clrMapOvr>
  <p:transition spd="slow" advTm="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par>
                          <p:cTn id="15" fill="hold">
                            <p:stCondLst>
                              <p:cond delay="1000"/>
                            </p:stCondLst>
                            <p:childTnLst>
                              <p:par>
                                <p:cTn id="16" presetID="1" presetClass="entr" presetSubtype="0" fill="hold" nodeType="afterEffect">
                                  <p:stCondLst>
                                    <p:cond delay="0"/>
                                  </p:stCondLst>
                                  <p:childTnLst>
                                    <p:set>
                                      <p:cBhvr>
                                        <p:cTn id="17"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7" grpId="0"/>
      <p:bldP spid="7"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23"/>
          <p:cNvSpPr/>
          <p:nvPr/>
        </p:nvSpPr>
        <p:spPr>
          <a:xfrm>
            <a:off x="2423592" y="1046645"/>
            <a:ext cx="2088232" cy="337185"/>
          </a:xfrm>
          <a:prstGeom prst="rect">
            <a:avLst/>
          </a:prstGeom>
        </p:spPr>
        <p:txBody>
          <a:bodyPr wrap="square">
            <a:spAutoFit/>
          </a:bodyPr>
          <a:lstStyle/>
          <a:p>
            <a:r>
              <a:rPr lang="zh-CN" altLang="en-US" sz="1600" b="1" dirty="0" smtClean="0">
                <a:solidFill>
                  <a:schemeClr val="bg1"/>
                </a:solidFill>
                <a:ea typeface="微软雅黑" panose="020B0503020204020204" pitchFamily="34" charset="-122"/>
              </a:rPr>
              <a:t>明 年 工 作 计 划</a:t>
            </a:r>
            <a:endParaRPr lang="zh-CN" altLang="en-US" sz="1600" b="1" dirty="0">
              <a:solidFill>
                <a:schemeClr val="bg1"/>
              </a:solidFill>
              <a:ea typeface="微软雅黑" panose="020B0503020204020204" pitchFamily="34" charset="-122"/>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4"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7" name="文本框 6"/>
          <p:cNvSpPr txBox="1"/>
          <p:nvPr/>
        </p:nvSpPr>
        <p:spPr>
          <a:xfrm>
            <a:off x="290830" y="765175"/>
            <a:ext cx="3027680" cy="521970"/>
          </a:xfrm>
          <a:prstGeom prst="rect">
            <a:avLst/>
          </a:prstGeom>
          <a:noFill/>
        </p:spPr>
        <p:txBody>
          <a:bodyPr wrap="none" rtlCol="0" anchor="t">
            <a:spAutoFit/>
          </a:bodyPr>
          <a:lstStyle/>
          <a:p>
            <a:pPr algn="ctr"/>
            <a:r>
              <a:rPr lang="zh-CN" altLang="en-US" sz="2800" b="0" noProof="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二、定量决策方法</a:t>
            </a:r>
          </a:p>
        </p:txBody>
      </p:sp>
      <p:sp>
        <p:nvSpPr>
          <p:cNvPr id="274438" name="矩形 274437"/>
          <p:cNvSpPr>
            <a:spLocks noRot="1"/>
          </p:cNvSpPr>
          <p:nvPr/>
        </p:nvSpPr>
        <p:spPr>
          <a:xfrm>
            <a:off x="902970" y="2493645"/>
            <a:ext cx="504825" cy="3575685"/>
          </a:xfrm>
          <a:prstGeom prst="rect">
            <a:avLst/>
          </a:prstGeom>
          <a:noFill/>
          <a:ln w="28575" cap="flat" cmpd="sng">
            <a:solidFill>
              <a:srgbClr val="00CC00"/>
            </a:solidFill>
            <a:prstDash val="solid"/>
            <a:miter/>
            <a:headEnd type="none" w="med" len="med"/>
            <a:tailEnd type="none" w="med" len="med"/>
          </a:ln>
        </p:spPr>
        <p:txBody>
          <a:bodyPr/>
          <a:lstStyle>
            <a:lvl1pPr marL="342900" lvl="0" indent="-342900" algn="l" defTabSz="914400" rtl="0" eaLnBrk="1" fontAlgn="base" latinLnBrk="0" hangingPunct="1">
              <a:lnSpc>
                <a:spcPct val="100000"/>
              </a:lnSpc>
              <a:spcBef>
                <a:spcPct val="20000"/>
              </a:spcBef>
              <a:spcAft>
                <a:spcPct val="0"/>
              </a:spcAft>
              <a:buSzPct val="200000"/>
              <a:buNone/>
              <a:defRPr sz="2400" b="1" u="none" kern="1200" baseline="0">
                <a:solidFill>
                  <a:schemeClr val="tx1"/>
                </a:solidFill>
                <a:latin typeface="Tahoma" panose="020B0604030504040204" pitchFamily="34" charset="0"/>
              </a:defRPr>
            </a:lvl1pPr>
            <a:lvl2pPr marL="742950" lvl="1" indent="-285750" algn="l" defTabSz="914400" rtl="0" eaLnBrk="1" fontAlgn="base" latinLnBrk="0" hangingPunct="1">
              <a:lnSpc>
                <a:spcPct val="100000"/>
              </a:lnSpc>
              <a:spcBef>
                <a:spcPct val="20000"/>
              </a:spcBef>
              <a:spcAft>
                <a:spcPct val="0"/>
              </a:spcAft>
              <a:buSzPct val="200000"/>
              <a:buNone/>
              <a:defRPr sz="2000" b="1" i="0" u="none" kern="1200" baseline="0">
                <a:solidFill>
                  <a:schemeClr val="tx1"/>
                </a:solidFill>
                <a:latin typeface="Tahoma" panose="020B0604030504040204" pitchFamily="34" charset="0"/>
              </a:defRPr>
            </a:lvl2pPr>
            <a:lvl3pPr marL="1143000" lvl="2" indent="-228600" algn="l" defTabSz="914400" rtl="0" eaLnBrk="1" fontAlgn="base" latinLnBrk="0" hangingPunct="1">
              <a:lnSpc>
                <a:spcPct val="100000"/>
              </a:lnSpc>
              <a:spcBef>
                <a:spcPct val="20000"/>
              </a:spcBef>
              <a:spcAft>
                <a:spcPct val="0"/>
              </a:spcAft>
              <a:buSzPct val="200000"/>
              <a:buNone/>
              <a:defRPr sz="1800" b="1" i="0" u="none" kern="1200" baseline="0">
                <a:solidFill>
                  <a:schemeClr val="tx1"/>
                </a:solidFill>
                <a:latin typeface="Tahoma" panose="020B0604030504040204" pitchFamily="34" charset="0"/>
              </a:defRPr>
            </a:lvl3pPr>
            <a:lvl4pPr marL="1600200" lvl="3" indent="-228600" algn="l" defTabSz="914400" rtl="0" eaLnBrk="1" fontAlgn="base" latinLnBrk="0" hangingPunct="1">
              <a:lnSpc>
                <a:spcPct val="100000"/>
              </a:lnSpc>
              <a:spcBef>
                <a:spcPct val="20000"/>
              </a:spcBef>
              <a:spcAft>
                <a:spcPct val="0"/>
              </a:spcAft>
              <a:buSzPct val="200000"/>
              <a:buNone/>
              <a:defRPr sz="1600" b="1" i="0" u="none" kern="1200" baseline="0">
                <a:solidFill>
                  <a:schemeClr val="tx1"/>
                </a:solidFill>
                <a:latin typeface="Tahoma" panose="020B0604030504040204" pitchFamily="34" charset="0"/>
              </a:defRPr>
            </a:lvl4pPr>
            <a:lvl5pPr marL="2057400" lvl="4" indent="-228600" algn="l" defTabSz="914400" rtl="0" eaLnBrk="1" fontAlgn="base" latinLnBrk="0" hangingPunct="1">
              <a:lnSpc>
                <a:spcPct val="100000"/>
              </a:lnSpc>
              <a:spcBef>
                <a:spcPct val="20000"/>
              </a:spcBef>
              <a:spcAft>
                <a:spcPct val="0"/>
              </a:spcAft>
              <a:buSzPct val="200000"/>
              <a:buNone/>
              <a:defRPr sz="1600" b="1" i="0" u="none" kern="1200" baseline="0">
                <a:solidFill>
                  <a:schemeClr val="tx1"/>
                </a:solidFill>
                <a:latin typeface="Tahoma" panose="020B0604030504040204" pitchFamily="34" charset="0"/>
              </a:defRPr>
            </a:lvl5pPr>
          </a:lstStyle>
          <a:p>
            <a:pPr lvl="0">
              <a:buClr>
                <a:srgbClr val="0033CC"/>
              </a:buClr>
              <a:buSzPct val="60000"/>
              <a:buFont typeface="Wingdings" panose="05000000000000000000" pitchFamily="2" charset="2"/>
              <a:buNone/>
            </a:pPr>
            <a:r>
              <a:rPr lang="zh-CN" altLang="en-US" sz="2800" dirty="0">
                <a:solidFill>
                  <a:srgbClr val="FF0000"/>
                </a:solidFill>
                <a:effectLst>
                  <a:outerShdw blurRad="38100" dist="38100" dir="2700000">
                    <a:srgbClr val="000000"/>
                  </a:outerShdw>
                </a:effectLst>
                <a:latin typeface="仿宋_GB2312" pitchFamily="49" charset="-122"/>
                <a:ea typeface="仿宋_GB2312" pitchFamily="49" charset="-122"/>
              </a:rPr>
              <a:t>盈</a:t>
            </a:r>
          </a:p>
          <a:p>
            <a:pPr lvl="0">
              <a:buClr>
                <a:srgbClr val="0033CC"/>
              </a:buClr>
              <a:buSzPct val="60000"/>
              <a:buFont typeface="Wingdings" panose="05000000000000000000" pitchFamily="2" charset="2"/>
              <a:buNone/>
            </a:pPr>
            <a:r>
              <a:rPr lang="zh-CN" altLang="en-US" sz="2800" dirty="0">
                <a:solidFill>
                  <a:srgbClr val="FF0000"/>
                </a:solidFill>
                <a:effectLst>
                  <a:outerShdw blurRad="38100" dist="38100" dir="2700000">
                    <a:srgbClr val="000000"/>
                  </a:outerShdw>
                </a:effectLst>
                <a:latin typeface="仿宋_GB2312" pitchFamily="49" charset="-122"/>
                <a:ea typeface="仿宋_GB2312" pitchFamily="49" charset="-122"/>
              </a:rPr>
              <a:t>亏</a:t>
            </a:r>
          </a:p>
          <a:p>
            <a:pPr lvl="0">
              <a:buClr>
                <a:srgbClr val="0033CC"/>
              </a:buClr>
              <a:buSzPct val="60000"/>
              <a:buFont typeface="Wingdings" panose="05000000000000000000" pitchFamily="2" charset="2"/>
              <a:buNone/>
            </a:pPr>
            <a:r>
              <a:rPr lang="zh-CN" altLang="en-US" sz="2800" dirty="0">
                <a:solidFill>
                  <a:srgbClr val="FF0000"/>
                </a:solidFill>
                <a:effectLst>
                  <a:outerShdw blurRad="38100" dist="38100" dir="2700000">
                    <a:srgbClr val="000000"/>
                  </a:outerShdw>
                </a:effectLst>
                <a:latin typeface="仿宋_GB2312" pitchFamily="49" charset="-122"/>
                <a:ea typeface="仿宋_GB2312" pitchFamily="49" charset="-122"/>
              </a:rPr>
              <a:t>平</a:t>
            </a:r>
          </a:p>
          <a:p>
            <a:pPr lvl="0">
              <a:buClr>
                <a:srgbClr val="0033CC"/>
              </a:buClr>
              <a:buSzPct val="60000"/>
              <a:buFont typeface="Wingdings" panose="05000000000000000000" pitchFamily="2" charset="2"/>
              <a:buNone/>
            </a:pPr>
            <a:r>
              <a:rPr lang="zh-CN" altLang="en-US" sz="2800" dirty="0">
                <a:solidFill>
                  <a:srgbClr val="FF0000"/>
                </a:solidFill>
                <a:effectLst>
                  <a:outerShdw blurRad="38100" dist="38100" dir="2700000">
                    <a:srgbClr val="000000"/>
                  </a:outerShdw>
                </a:effectLst>
                <a:latin typeface="仿宋_GB2312" pitchFamily="49" charset="-122"/>
                <a:ea typeface="仿宋_GB2312" pitchFamily="49" charset="-122"/>
              </a:rPr>
              <a:t>衡</a:t>
            </a:r>
          </a:p>
          <a:p>
            <a:pPr lvl="0">
              <a:buClr>
                <a:srgbClr val="0033CC"/>
              </a:buClr>
              <a:buSzPct val="60000"/>
              <a:buFont typeface="Wingdings" panose="05000000000000000000" pitchFamily="2" charset="2"/>
              <a:buNone/>
            </a:pPr>
            <a:r>
              <a:rPr lang="zh-CN" altLang="en-US" sz="2800" dirty="0">
                <a:solidFill>
                  <a:srgbClr val="FF0000"/>
                </a:solidFill>
                <a:effectLst>
                  <a:outerShdw blurRad="38100" dist="38100" dir="2700000">
                    <a:srgbClr val="000000"/>
                  </a:outerShdw>
                </a:effectLst>
                <a:latin typeface="仿宋_GB2312" pitchFamily="49" charset="-122"/>
                <a:ea typeface="仿宋_GB2312" pitchFamily="49" charset="-122"/>
              </a:rPr>
              <a:t>分</a:t>
            </a:r>
          </a:p>
          <a:p>
            <a:pPr lvl="0">
              <a:buClr>
                <a:srgbClr val="0033CC"/>
              </a:buClr>
              <a:buSzPct val="60000"/>
              <a:buFont typeface="Wingdings" panose="05000000000000000000" pitchFamily="2" charset="2"/>
              <a:buNone/>
            </a:pPr>
            <a:r>
              <a:rPr lang="zh-CN" altLang="en-US" sz="2800" dirty="0">
                <a:solidFill>
                  <a:srgbClr val="FF0000"/>
                </a:solidFill>
                <a:effectLst>
                  <a:outerShdw blurRad="38100" dist="38100" dir="2700000">
                    <a:srgbClr val="000000"/>
                  </a:outerShdw>
                </a:effectLst>
                <a:latin typeface="仿宋_GB2312" pitchFamily="49" charset="-122"/>
                <a:ea typeface="仿宋_GB2312" pitchFamily="49" charset="-122"/>
              </a:rPr>
              <a:t>析</a:t>
            </a:r>
          </a:p>
          <a:p>
            <a:pPr lvl="0">
              <a:buClr>
                <a:srgbClr val="0033CC"/>
              </a:buClr>
              <a:buSzPct val="60000"/>
              <a:buFont typeface="Wingdings" panose="05000000000000000000" pitchFamily="2" charset="2"/>
              <a:buNone/>
            </a:pPr>
            <a:r>
              <a:rPr lang="zh-CN" altLang="en-US" sz="2800" dirty="0">
                <a:solidFill>
                  <a:srgbClr val="FF0000"/>
                </a:solidFill>
                <a:effectLst>
                  <a:outerShdw blurRad="38100" dist="38100" dir="2700000">
                    <a:srgbClr val="000000"/>
                  </a:outerShdw>
                </a:effectLst>
                <a:latin typeface="仿宋_GB2312" pitchFamily="49" charset="-122"/>
                <a:ea typeface="仿宋_GB2312" pitchFamily="49" charset="-122"/>
              </a:rPr>
              <a:t>法</a:t>
            </a:r>
            <a:r>
              <a:rPr lang="zh-CN" altLang="en-US" dirty="0">
                <a:latin typeface="仿宋_GB2312" pitchFamily="49" charset="-122"/>
                <a:ea typeface="仿宋_GB2312" pitchFamily="49" charset="-122"/>
              </a:rPr>
              <a:t> </a:t>
            </a:r>
            <a:endParaRPr lang="en-US" altLang="zh-CN">
              <a:latin typeface="仿宋_GB2312" pitchFamily="49" charset="-122"/>
              <a:ea typeface="仿宋_GB2312" pitchFamily="49" charset="-122"/>
            </a:endParaRPr>
          </a:p>
        </p:txBody>
      </p:sp>
      <p:pic>
        <p:nvPicPr>
          <p:cNvPr id="3" name="图片 2" descr="KUH6F%J_]6`M8YNB~)SDMER"/>
          <p:cNvPicPr>
            <a:picLocks noChangeAspect="1"/>
          </p:cNvPicPr>
          <p:nvPr/>
        </p:nvPicPr>
        <p:blipFill>
          <a:blip r:embed="rId3"/>
          <a:stretch>
            <a:fillRect/>
          </a:stretch>
        </p:blipFill>
        <p:spPr>
          <a:xfrm>
            <a:off x="1631504" y="2636912"/>
            <a:ext cx="5203825" cy="3821430"/>
          </a:xfrm>
          <a:prstGeom prst="rect">
            <a:avLst/>
          </a:prstGeom>
        </p:spPr>
      </p:pic>
      <p:graphicFrame>
        <p:nvGraphicFramePr>
          <p:cNvPr id="1031" name="Object 7"/>
          <p:cNvGraphicFramePr/>
          <p:nvPr/>
        </p:nvGraphicFramePr>
        <p:xfrm>
          <a:off x="8582660" y="1383665"/>
          <a:ext cx="2578100" cy="1240155"/>
        </p:xfrm>
        <a:graphic>
          <a:graphicData uri="http://schemas.openxmlformats.org/presentationml/2006/ole">
            <mc:AlternateContent xmlns:mc="http://schemas.openxmlformats.org/markup-compatibility/2006">
              <mc:Choice xmlns:v="urn:schemas-microsoft-com:vml" Requires="v">
                <p:oleObj spid="_x0000_s3145" r:id="rId4" imgW="673100" imgH="393700" progId="Equation.3">
                  <p:embed/>
                </p:oleObj>
              </mc:Choice>
              <mc:Fallback>
                <p:oleObj r:id="rId4" imgW="673100" imgH="393700" progId="Equation.3">
                  <p:embed/>
                  <p:pic>
                    <p:nvPicPr>
                      <p:cNvPr id="0" name="图片 3077"/>
                      <p:cNvPicPr/>
                      <p:nvPr/>
                    </p:nvPicPr>
                    <p:blipFill>
                      <a:blip r:embed="rId5"/>
                      <a:stretch>
                        <a:fillRect/>
                      </a:stretch>
                    </p:blipFill>
                    <p:spPr>
                      <a:xfrm>
                        <a:off x="8582660" y="1383665"/>
                        <a:ext cx="2578100" cy="1240155"/>
                      </a:xfrm>
                      <a:prstGeom prst="rect">
                        <a:avLst/>
                      </a:prstGeom>
                      <a:solidFill>
                        <a:srgbClr val="B2B2B2"/>
                      </a:solidFill>
                      <a:ln w="38100">
                        <a:noFill/>
                        <a:miter/>
                      </a:ln>
                    </p:spPr>
                  </p:pic>
                </p:oleObj>
              </mc:Fallback>
            </mc:AlternateContent>
          </a:graphicData>
        </a:graphic>
      </p:graphicFrame>
      <p:sp>
        <p:nvSpPr>
          <p:cNvPr id="5" name="文本框 4"/>
          <p:cNvSpPr txBox="1"/>
          <p:nvPr/>
        </p:nvSpPr>
        <p:spPr>
          <a:xfrm>
            <a:off x="5897245" y="1742440"/>
            <a:ext cx="2685415" cy="521970"/>
          </a:xfrm>
          <a:prstGeom prst="rect">
            <a:avLst/>
          </a:prstGeom>
          <a:noFill/>
        </p:spPr>
        <p:txBody>
          <a:bodyPr wrap="none" rtlCol="0" anchor="t">
            <a:spAutoFit/>
          </a:bodyPr>
          <a:lstStyle/>
          <a:p>
            <a:r>
              <a:rPr lang="zh-CN" altLang="en-US" sz="2800" b="1" dirty="0">
                <a:solidFill>
                  <a:srgbClr val="003366"/>
                </a:solidFill>
                <a:sym typeface="+mn-ea"/>
              </a:rPr>
              <a:t>其基本公式为：</a:t>
            </a:r>
            <a:endParaRPr lang="zh-CN" altLang="en-US" sz="2800"/>
          </a:p>
        </p:txBody>
      </p:sp>
      <p:sp>
        <p:nvSpPr>
          <p:cNvPr id="6" name="文本框 5"/>
          <p:cNvSpPr txBox="1"/>
          <p:nvPr/>
        </p:nvSpPr>
        <p:spPr>
          <a:xfrm>
            <a:off x="5668645" y="3168015"/>
            <a:ext cx="4792980" cy="521970"/>
          </a:xfrm>
          <a:prstGeom prst="rect">
            <a:avLst/>
          </a:prstGeom>
          <a:noFill/>
        </p:spPr>
        <p:txBody>
          <a:bodyPr wrap="none" rtlCol="0" anchor="t">
            <a:spAutoFit/>
          </a:bodyPr>
          <a:lstStyle/>
          <a:p>
            <a:r>
              <a:rPr lang="zh-CN" altLang="en-US" b="1" dirty="0">
                <a:solidFill>
                  <a:srgbClr val="003366"/>
                </a:solidFill>
                <a:sym typeface="+mn-ea"/>
              </a:rPr>
              <a:t> </a:t>
            </a:r>
            <a:r>
              <a:rPr lang="zh-CN" altLang="en-US" sz="2800" b="1" dirty="0">
                <a:solidFill>
                  <a:srgbClr val="003366"/>
                </a:solidFill>
                <a:sym typeface="+mn-ea"/>
              </a:rPr>
              <a:t>要获得一定的目标利润B时：</a:t>
            </a:r>
            <a:endParaRPr lang="zh-CN" altLang="en-US" sz="2800" b="1" dirty="0">
              <a:solidFill>
                <a:srgbClr val="003366"/>
              </a:solidFill>
            </a:endParaRPr>
          </a:p>
        </p:txBody>
      </p:sp>
      <p:graphicFrame>
        <p:nvGraphicFramePr>
          <p:cNvPr id="98309" name="Object 5"/>
          <p:cNvGraphicFramePr>
            <a:graphicFrameLocks noChangeAspect="1"/>
          </p:cNvGraphicFramePr>
          <p:nvPr/>
        </p:nvGraphicFramePr>
        <p:xfrm>
          <a:off x="8754745" y="4173855"/>
          <a:ext cx="2233930" cy="1388110"/>
        </p:xfrm>
        <a:graphic>
          <a:graphicData uri="http://schemas.openxmlformats.org/presentationml/2006/ole">
            <mc:AlternateContent xmlns:mc="http://schemas.openxmlformats.org/markup-compatibility/2006">
              <mc:Choice xmlns:v="urn:schemas-microsoft-com:vml" Requires="v">
                <p:oleObj spid="_x0000_s3146" r:id="rId6" imgW="698500" imgH="393700" progId="Equation.3">
                  <p:embed/>
                </p:oleObj>
              </mc:Choice>
              <mc:Fallback>
                <p:oleObj r:id="rId6" imgW="698500" imgH="393700" progId="Equation.3">
                  <p:embed/>
                  <p:pic>
                    <p:nvPicPr>
                      <p:cNvPr id="0" name="图片 3075"/>
                      <p:cNvPicPr/>
                      <p:nvPr/>
                    </p:nvPicPr>
                    <p:blipFill>
                      <a:blip r:embed="rId7"/>
                      <a:stretch>
                        <a:fillRect/>
                      </a:stretch>
                    </p:blipFill>
                    <p:spPr>
                      <a:xfrm>
                        <a:off x="8754745" y="4173855"/>
                        <a:ext cx="2233930" cy="1388110"/>
                      </a:xfrm>
                      <a:prstGeom prst="rect">
                        <a:avLst/>
                      </a:prstGeom>
                      <a:solidFill>
                        <a:srgbClr val="B2B2B2"/>
                      </a:solidFill>
                      <a:ln w="38100">
                        <a:noFill/>
                        <a:miter/>
                      </a:ln>
                    </p:spPr>
                  </p:pic>
                </p:oleObj>
              </mc:Fallback>
            </mc:AlternateContent>
          </a:graphicData>
        </a:graphic>
      </p:graphicFrame>
      <p:sp>
        <p:nvSpPr>
          <p:cNvPr id="8" name="矩形 7"/>
          <p:cNvSpPr>
            <a:spLocks noRot="1"/>
          </p:cNvSpPr>
          <p:nvPr/>
        </p:nvSpPr>
        <p:spPr>
          <a:xfrm>
            <a:off x="530225" y="1287145"/>
            <a:ext cx="5556885" cy="485671"/>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SzPct val="200000"/>
              <a:buNone/>
              <a:defRPr sz="2400" b="1" u="none" kern="1200" baseline="0">
                <a:solidFill>
                  <a:schemeClr val="tx1"/>
                </a:solidFill>
                <a:latin typeface="Tahoma" panose="020B0604030504040204" pitchFamily="34" charset="0"/>
              </a:defRPr>
            </a:lvl1pPr>
            <a:lvl2pPr marL="742950" lvl="1" indent="-285750" algn="l" defTabSz="914400" rtl="0" eaLnBrk="1" fontAlgn="base" latinLnBrk="0" hangingPunct="1">
              <a:lnSpc>
                <a:spcPct val="100000"/>
              </a:lnSpc>
              <a:spcBef>
                <a:spcPct val="20000"/>
              </a:spcBef>
              <a:spcAft>
                <a:spcPct val="0"/>
              </a:spcAft>
              <a:buSzPct val="200000"/>
              <a:buNone/>
              <a:defRPr sz="2000" b="1" i="0" u="none" kern="1200" baseline="0">
                <a:solidFill>
                  <a:schemeClr val="tx1"/>
                </a:solidFill>
                <a:latin typeface="Tahoma" panose="020B0604030504040204" pitchFamily="34" charset="0"/>
              </a:defRPr>
            </a:lvl2pPr>
            <a:lvl3pPr marL="1143000" lvl="2" indent="-228600" algn="l" defTabSz="914400" rtl="0" eaLnBrk="1" fontAlgn="base" latinLnBrk="0" hangingPunct="1">
              <a:lnSpc>
                <a:spcPct val="100000"/>
              </a:lnSpc>
              <a:spcBef>
                <a:spcPct val="20000"/>
              </a:spcBef>
              <a:spcAft>
                <a:spcPct val="0"/>
              </a:spcAft>
              <a:buSzPct val="200000"/>
              <a:buNone/>
              <a:defRPr sz="1800" b="1" i="0" u="none" kern="1200" baseline="0">
                <a:solidFill>
                  <a:schemeClr val="tx1"/>
                </a:solidFill>
                <a:latin typeface="Tahoma" panose="020B0604030504040204" pitchFamily="34" charset="0"/>
              </a:defRPr>
            </a:lvl3pPr>
            <a:lvl4pPr marL="1600200" lvl="3" indent="-228600" algn="l" defTabSz="914400" rtl="0" eaLnBrk="1" fontAlgn="base" latinLnBrk="0" hangingPunct="1">
              <a:lnSpc>
                <a:spcPct val="100000"/>
              </a:lnSpc>
              <a:spcBef>
                <a:spcPct val="20000"/>
              </a:spcBef>
              <a:spcAft>
                <a:spcPct val="0"/>
              </a:spcAft>
              <a:buSzPct val="200000"/>
              <a:buNone/>
              <a:defRPr sz="1600" b="1" i="0" u="none" kern="1200" baseline="0">
                <a:solidFill>
                  <a:schemeClr val="tx1"/>
                </a:solidFill>
                <a:latin typeface="Tahoma" panose="020B0604030504040204" pitchFamily="34" charset="0"/>
              </a:defRPr>
            </a:lvl4pPr>
            <a:lvl5pPr marL="2057400" lvl="4" indent="-228600" algn="l" defTabSz="914400" rtl="0" eaLnBrk="1" fontAlgn="base" latinLnBrk="0" hangingPunct="1">
              <a:lnSpc>
                <a:spcPct val="100000"/>
              </a:lnSpc>
              <a:spcBef>
                <a:spcPct val="20000"/>
              </a:spcBef>
              <a:spcAft>
                <a:spcPct val="0"/>
              </a:spcAft>
              <a:buSzPct val="200000"/>
              <a:buNone/>
              <a:defRPr sz="1600" b="1" i="0" u="none" kern="1200" baseline="0">
                <a:solidFill>
                  <a:schemeClr val="tx1"/>
                </a:solidFill>
                <a:latin typeface="Tahoma" panose="020B0604030504040204" pitchFamily="34" charset="0"/>
              </a:defRPr>
            </a:lvl5pPr>
          </a:lstStyle>
          <a:p>
            <a:pPr lvl="0">
              <a:buClr>
                <a:schemeClr val="hlink"/>
              </a:buClr>
              <a:buSzPct val="60000"/>
              <a:buFont typeface="Wingdings" panose="05000000000000000000" pitchFamily="2" charset="2"/>
              <a:buNone/>
            </a:pPr>
            <a:r>
              <a:rPr lang="zh-CN" altLang="en-US" sz="2800" b="0" dirty="0">
                <a:latin typeface="微软雅黑" panose="020B0503020204020204" pitchFamily="34" charset="-122"/>
                <a:ea typeface="微软雅黑" panose="020B0503020204020204" pitchFamily="34" charset="-122"/>
              </a:rPr>
              <a:t>（一）确定型决策方法</a:t>
            </a:r>
          </a:p>
          <a:p>
            <a:pPr lvl="0">
              <a:buClr>
                <a:schemeClr val="hlink"/>
              </a:buClr>
              <a:buSzPct val="60000"/>
              <a:buFont typeface="Wingdings" panose="05000000000000000000" pitchFamily="2" charset="2"/>
              <a:buNone/>
            </a:pPr>
            <a:r>
              <a:rPr lang="zh-CN" altLang="en-US" sz="2800" b="0" dirty="0">
                <a:latin typeface="微软雅黑" panose="020B0503020204020204" pitchFamily="34" charset="-122"/>
                <a:ea typeface="微软雅黑" panose="020B0503020204020204" pitchFamily="34" charset="-122"/>
              </a:rPr>
              <a:t>   </a:t>
            </a:r>
            <a:r>
              <a:rPr lang="zh-CN" altLang="en-US" sz="2800" b="0" dirty="0" smtClean="0">
                <a:latin typeface="微软雅黑" panose="020B0503020204020204" pitchFamily="34" charset="-122"/>
                <a:ea typeface="微软雅黑" panose="020B0503020204020204" pitchFamily="34" charset="-122"/>
              </a:rPr>
              <a:t>   </a:t>
            </a:r>
            <a:r>
              <a:rPr lang="en-US" altLang="zh-CN" sz="2800" b="0" dirty="0">
                <a:latin typeface="微软雅黑" panose="020B0503020204020204" pitchFamily="34" charset="-122"/>
                <a:ea typeface="微软雅黑" panose="020B0503020204020204" pitchFamily="34" charset="-122"/>
              </a:rPr>
              <a:t>3. </a:t>
            </a:r>
            <a:r>
              <a:rPr lang="zh-CN" altLang="en-US" sz="2800" b="0" dirty="0">
                <a:latin typeface="微软雅黑" panose="020B0503020204020204" pitchFamily="34" charset="-122"/>
                <a:ea typeface="微软雅黑" panose="020B0503020204020204" pitchFamily="34" charset="-122"/>
                <a:sym typeface="+mn-ea"/>
              </a:rPr>
              <a:t>盈亏平衡点产量(销量)法</a:t>
            </a:r>
            <a:endParaRPr lang="zh-CN" altLang="en-US" sz="2800" b="0" dirty="0">
              <a:latin typeface="微软雅黑" panose="020B0503020204020204" pitchFamily="34" charset="-122"/>
              <a:ea typeface="微软雅黑" panose="020B0503020204020204" pitchFamily="34" charset="-122"/>
            </a:endParaRPr>
          </a:p>
          <a:p>
            <a:pPr lvl="0">
              <a:buClr>
                <a:schemeClr val="hlink"/>
              </a:buClr>
              <a:buSzPct val="60000"/>
              <a:buFont typeface="Wingdings" panose="05000000000000000000" pitchFamily="2" charset="2"/>
              <a:buNone/>
            </a:pPr>
            <a:r>
              <a:rPr lang="en-US" altLang="zh-CN" sz="2800" dirty="0" smtClean="0">
                <a:latin typeface="微软雅黑" panose="020B0503020204020204" pitchFamily="34" charset="-122"/>
                <a:ea typeface="微软雅黑" panose="020B0503020204020204" pitchFamily="34" charset="-122"/>
              </a:rPr>
              <a:t> </a:t>
            </a:r>
            <a:endParaRPr lang="en-US" altLang="zh-CN" sz="2800" dirty="0">
              <a:latin typeface="微软雅黑" panose="020B0503020204020204" pitchFamily="34" charset="-122"/>
              <a:ea typeface="微软雅黑" panose="020B0503020204020204" pitchFamily="34" charset="-122"/>
            </a:endParaRPr>
          </a:p>
        </p:txBody>
      </p:sp>
    </p:spTree>
  </p:cSld>
  <p:clrMapOvr>
    <a:masterClrMapping/>
  </p:clrMapOvr>
  <p:transition spd="slow" advTm="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par>
                          <p:cTn id="15" fill="hold">
                            <p:stCondLst>
                              <p:cond delay="1000"/>
                            </p:stCondLst>
                            <p:childTnLst>
                              <p:par>
                                <p:cTn id="16" presetID="4" presetClass="entr" presetSubtype="16" fill="hold" nodeType="afterEffect">
                                  <p:stCondLst>
                                    <p:cond delay="0"/>
                                  </p:stCondLst>
                                  <p:childTnLst>
                                    <p:set>
                                      <p:cBhvr>
                                        <p:cTn id="17" dur="1" fill="hold">
                                          <p:stCondLst>
                                            <p:cond delay="0"/>
                                          </p:stCondLst>
                                        </p:cTn>
                                        <p:tgtEl>
                                          <p:spTgt spid="1031"/>
                                        </p:tgtEl>
                                        <p:attrNameLst>
                                          <p:attrName>style.visibility</p:attrName>
                                        </p:attrNameLst>
                                      </p:cBhvr>
                                      <p:to>
                                        <p:strVal val="visible"/>
                                      </p:to>
                                    </p:set>
                                    <p:animEffect transition="in" filter="box(in)">
                                      <p:cBhvr>
                                        <p:cTn id="18" dur="500"/>
                                        <p:tgtEl>
                                          <p:spTgt spid="1031"/>
                                        </p:tgtEl>
                                      </p:cBhvr>
                                    </p:animEffect>
                                  </p:childTnLst>
                                </p:cTn>
                              </p:par>
                            </p:childTnLst>
                          </p:cTn>
                        </p:par>
                        <p:par>
                          <p:cTn id="19" fill="hold">
                            <p:stCondLst>
                              <p:cond delay="1500"/>
                            </p:stCondLst>
                            <p:childTnLst>
                              <p:par>
                                <p:cTn id="20" presetID="4" presetClass="entr" presetSubtype="32" fill="hold" nodeType="afterEffect">
                                  <p:stCondLst>
                                    <p:cond delay="0"/>
                                  </p:stCondLst>
                                  <p:childTnLst>
                                    <p:set>
                                      <p:cBhvr>
                                        <p:cTn id="21" dur="1" fill="hold">
                                          <p:stCondLst>
                                            <p:cond delay="0"/>
                                          </p:stCondLst>
                                        </p:cTn>
                                        <p:tgtEl>
                                          <p:spTgt spid="98309"/>
                                        </p:tgtEl>
                                        <p:attrNameLst>
                                          <p:attrName>style.visibility</p:attrName>
                                        </p:attrNameLst>
                                      </p:cBhvr>
                                      <p:to>
                                        <p:strVal val="visible"/>
                                      </p:to>
                                    </p:set>
                                    <p:animEffect transition="in" filter="box(out)">
                                      <p:cBhvr>
                                        <p:cTn id="22" dur="500"/>
                                        <p:tgtEl>
                                          <p:spTgt spid="983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7" grpId="0"/>
      <p:bldP spid="7" grpId="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23"/>
          <p:cNvSpPr/>
          <p:nvPr/>
        </p:nvSpPr>
        <p:spPr>
          <a:xfrm>
            <a:off x="2423592" y="1046645"/>
            <a:ext cx="2088232" cy="337185"/>
          </a:xfrm>
          <a:prstGeom prst="rect">
            <a:avLst/>
          </a:prstGeom>
        </p:spPr>
        <p:txBody>
          <a:bodyPr wrap="square">
            <a:spAutoFit/>
          </a:bodyPr>
          <a:lstStyle/>
          <a:p>
            <a:r>
              <a:rPr lang="zh-CN" altLang="en-US" sz="1600" b="1" dirty="0" smtClean="0">
                <a:solidFill>
                  <a:schemeClr val="bg1"/>
                </a:solidFill>
                <a:ea typeface="微软雅黑" panose="020B0503020204020204" pitchFamily="34" charset="-122"/>
              </a:rPr>
              <a:t>明 年 工 作 计 划</a:t>
            </a:r>
            <a:endParaRPr lang="zh-CN" altLang="en-US" sz="1600" b="1" dirty="0">
              <a:solidFill>
                <a:schemeClr val="bg1"/>
              </a:solidFill>
              <a:ea typeface="微软雅黑" panose="020B0503020204020204" pitchFamily="34" charset="-122"/>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4"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7" name="文本框 6"/>
          <p:cNvSpPr txBox="1"/>
          <p:nvPr/>
        </p:nvSpPr>
        <p:spPr>
          <a:xfrm>
            <a:off x="290830" y="987425"/>
            <a:ext cx="3027680" cy="521970"/>
          </a:xfrm>
          <a:prstGeom prst="rect">
            <a:avLst/>
          </a:prstGeom>
          <a:noFill/>
        </p:spPr>
        <p:txBody>
          <a:bodyPr wrap="none" rtlCol="0" anchor="t">
            <a:spAutoFit/>
          </a:bodyPr>
          <a:lstStyle/>
          <a:p>
            <a:pPr algn="ctr"/>
            <a:r>
              <a:rPr lang="zh-CN" altLang="en-US" sz="2800" b="0" noProof="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二、定量决策方法</a:t>
            </a:r>
          </a:p>
        </p:txBody>
      </p:sp>
      <p:sp>
        <p:nvSpPr>
          <p:cNvPr id="99331" name="Rectangle 3"/>
          <p:cNvSpPr>
            <a:spLocks noGrp="1"/>
          </p:cNvSpPr>
          <p:nvPr/>
        </p:nvSpPr>
        <p:spPr>
          <a:xfrm>
            <a:off x="1413510" y="2134235"/>
            <a:ext cx="9614535" cy="4723765"/>
          </a:xfrm>
          <a:prstGeom prst="rect">
            <a:avLst/>
          </a:prstGeom>
          <a:noFill/>
          <a:ln w="9525">
            <a:noFill/>
          </a:ln>
        </p:spPr>
        <p:txBody>
          <a:bodyPr vert="horz" wrap="square" lIns="91440" tIns="45720" rIns="91440" bIns="45720" anchor="t"/>
          <a:lstStyle>
            <a:lvl1pPr marL="342900" indent="-342900" algn="l" rtl="0" eaLnBrk="0" fontAlgn="base" hangingPunct="0">
              <a:spcBef>
                <a:spcPct val="20000"/>
              </a:spcBef>
              <a:spcAft>
                <a:spcPct val="0"/>
              </a:spcAft>
              <a:buClr>
                <a:schemeClr val="hlink"/>
              </a:buClr>
              <a:buFont typeface="Wingdings" panose="05000000000000000000" pitchFamily="2" charset="2"/>
              <a:defRPr sz="2800">
                <a:solidFill>
                  <a:schemeClr val="accent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defRPr sz="3200" b="1">
                <a:solidFill>
                  <a:srgbClr val="003366"/>
                </a:solidFill>
                <a:latin typeface="黑体" panose="02010609060101010101" pitchFamily="2" charset="-122"/>
                <a:ea typeface="黑体" panose="02010609060101010101" pitchFamily="2" charset="-122"/>
              </a:defRPr>
            </a:lvl2pPr>
            <a:lvl3pPr marL="1143000" indent="-228600" algn="l" rtl="0" eaLnBrk="0" fontAlgn="base" hangingPunct="0">
              <a:spcBef>
                <a:spcPct val="20000"/>
              </a:spcBef>
              <a:spcAft>
                <a:spcPct val="0"/>
              </a:spcAft>
              <a:buClr>
                <a:schemeClr val="tx1"/>
              </a:buClr>
              <a:defRPr sz="2800" b="1">
                <a:solidFill>
                  <a:schemeClr val="accent1"/>
                </a:solidFill>
                <a:latin typeface="+mn-lt"/>
                <a:ea typeface="+mn-ea"/>
              </a:defRPr>
            </a:lvl3pPr>
            <a:lvl4pPr marL="1600200" indent="-228600" algn="l" rtl="0" eaLnBrk="0" fontAlgn="base" hangingPunct="0">
              <a:spcBef>
                <a:spcPct val="20000"/>
              </a:spcBef>
              <a:spcAft>
                <a:spcPct val="0"/>
              </a:spcAft>
              <a:buChar char="–"/>
              <a:defRPr sz="2800">
                <a:solidFill>
                  <a:schemeClr val="accent1"/>
                </a:solidFill>
                <a:latin typeface="+mn-lt"/>
                <a:ea typeface="+mn-ea"/>
              </a:defRPr>
            </a:lvl4pPr>
            <a:lvl5pPr marL="2057400" indent="-228600" algn="l" rtl="0" eaLnBrk="0" fontAlgn="base" hangingPunct="0">
              <a:spcBef>
                <a:spcPct val="20000"/>
              </a:spcBef>
              <a:spcAft>
                <a:spcPct val="0"/>
              </a:spcAft>
              <a:buChar char="»"/>
              <a:defRPr sz="2800">
                <a:solidFill>
                  <a:schemeClr val="accent1"/>
                </a:solidFill>
                <a:latin typeface="+mn-lt"/>
                <a:ea typeface="+mn-ea"/>
              </a:defRPr>
            </a:lvl5pPr>
            <a:lvl6pPr marL="2514600" indent="-228600" algn="l" rtl="0" fontAlgn="base">
              <a:spcBef>
                <a:spcPct val="20000"/>
              </a:spcBef>
              <a:spcAft>
                <a:spcPct val="0"/>
              </a:spcAft>
              <a:buChar char="»"/>
              <a:defRPr sz="2800">
                <a:solidFill>
                  <a:schemeClr val="accent1"/>
                </a:solidFill>
                <a:latin typeface="+mn-lt"/>
                <a:ea typeface="+mn-ea"/>
              </a:defRPr>
            </a:lvl6pPr>
            <a:lvl7pPr marL="2971800" indent="-228600" algn="l" rtl="0" fontAlgn="base">
              <a:spcBef>
                <a:spcPct val="20000"/>
              </a:spcBef>
              <a:spcAft>
                <a:spcPct val="0"/>
              </a:spcAft>
              <a:buChar char="»"/>
              <a:defRPr sz="2800">
                <a:solidFill>
                  <a:schemeClr val="accent1"/>
                </a:solidFill>
                <a:latin typeface="+mn-lt"/>
                <a:ea typeface="+mn-ea"/>
              </a:defRPr>
            </a:lvl7pPr>
            <a:lvl8pPr marL="3429000" indent="-228600" algn="l" rtl="0" fontAlgn="base">
              <a:spcBef>
                <a:spcPct val="20000"/>
              </a:spcBef>
              <a:spcAft>
                <a:spcPct val="0"/>
              </a:spcAft>
              <a:buChar char="»"/>
              <a:defRPr sz="2800">
                <a:solidFill>
                  <a:schemeClr val="accent1"/>
                </a:solidFill>
                <a:latin typeface="+mn-lt"/>
                <a:ea typeface="+mn-ea"/>
              </a:defRPr>
            </a:lvl8pPr>
            <a:lvl9pPr marL="3886200" indent="-228600" algn="l" rtl="0" fontAlgn="base">
              <a:spcBef>
                <a:spcPct val="20000"/>
              </a:spcBef>
              <a:spcAft>
                <a:spcPct val="0"/>
              </a:spcAft>
              <a:buChar char="»"/>
              <a:defRPr sz="2800">
                <a:solidFill>
                  <a:schemeClr val="accent1"/>
                </a:solidFill>
                <a:latin typeface="+mn-lt"/>
                <a:ea typeface="+mn-ea"/>
              </a:defRPr>
            </a:lvl9pPr>
          </a:lstStyle>
          <a:p>
            <a:pPr marL="0" indent="0" eaLnBrk="1" latinLnBrk="0" hangingPunct="1">
              <a:lnSpc>
                <a:spcPct val="150000"/>
              </a:lnSpc>
              <a:spcBef>
                <a:spcPts val="0"/>
              </a:spcBef>
              <a:buClr>
                <a:schemeClr val="hlink"/>
              </a:buClr>
              <a:buSzTx/>
              <a:buFont typeface="Wingdings" panose="05000000000000000000" pitchFamily="2" charset="2"/>
            </a:pPr>
            <a:r>
              <a:rPr lang="en-US" altLang="zh-CN" dirty="0">
                <a:solidFill>
                  <a:srgbClr val="003366"/>
                </a:solidFill>
              </a:rPr>
              <a:t>      </a:t>
            </a:r>
            <a:r>
              <a:rPr lang="en-US" altLang="zh-CN" dirty="0" smtClean="0">
                <a:solidFill>
                  <a:srgbClr val="003366"/>
                </a:solidFill>
              </a:rPr>
              <a:t>  </a:t>
            </a:r>
            <a:r>
              <a:rPr lang="zh-CN" altLang="en-US" dirty="0" smtClean="0">
                <a:solidFill>
                  <a:srgbClr val="003366"/>
                </a:solidFill>
              </a:rPr>
              <a:t>某</a:t>
            </a:r>
            <a:r>
              <a:rPr lang="zh-CN" altLang="en-US" dirty="0">
                <a:solidFill>
                  <a:srgbClr val="003366"/>
                </a:solidFill>
              </a:rPr>
              <a:t>厂生产一种产品。其总固定成本为</a:t>
            </a:r>
            <a:r>
              <a:rPr lang="en-US" altLang="zh-CN" dirty="0">
                <a:solidFill>
                  <a:srgbClr val="003366"/>
                </a:solidFill>
              </a:rPr>
              <a:t>200000</a:t>
            </a:r>
            <a:r>
              <a:rPr lang="zh-CN" altLang="en-US" dirty="0">
                <a:solidFill>
                  <a:srgbClr val="003366"/>
                </a:solidFill>
              </a:rPr>
              <a:t>元，单位产品变动成本为</a:t>
            </a:r>
            <a:r>
              <a:rPr lang="en-US" altLang="zh-CN" dirty="0">
                <a:solidFill>
                  <a:srgbClr val="003366"/>
                </a:solidFill>
              </a:rPr>
              <a:t>10</a:t>
            </a:r>
            <a:r>
              <a:rPr lang="zh-CN" altLang="en-US" dirty="0">
                <a:solidFill>
                  <a:srgbClr val="003366"/>
                </a:solidFill>
              </a:rPr>
              <a:t>元，产品销价为</a:t>
            </a:r>
            <a:r>
              <a:rPr lang="en-US" altLang="zh-CN" dirty="0">
                <a:solidFill>
                  <a:srgbClr val="003366"/>
                </a:solidFill>
              </a:rPr>
              <a:t>15</a:t>
            </a:r>
            <a:r>
              <a:rPr lang="zh-CN" altLang="en-US" dirty="0">
                <a:solidFill>
                  <a:srgbClr val="003366"/>
                </a:solidFill>
              </a:rPr>
              <a:t>元。</a:t>
            </a:r>
          </a:p>
          <a:p>
            <a:pPr marL="0" indent="0" eaLnBrk="1" latinLnBrk="0" hangingPunct="1">
              <a:lnSpc>
                <a:spcPct val="150000"/>
              </a:lnSpc>
              <a:spcBef>
                <a:spcPts val="0"/>
              </a:spcBef>
              <a:buClr>
                <a:schemeClr val="hlink"/>
              </a:buClr>
              <a:buSzTx/>
              <a:buFont typeface="Wingdings" panose="05000000000000000000" pitchFamily="2" charset="2"/>
            </a:pPr>
            <a:r>
              <a:rPr lang="zh-CN" altLang="en-US" dirty="0">
                <a:solidFill>
                  <a:srgbClr val="003366"/>
                </a:solidFill>
              </a:rPr>
              <a:t>　</a:t>
            </a:r>
            <a:r>
              <a:rPr lang="zh-CN" altLang="en-US" dirty="0" smtClean="0">
                <a:solidFill>
                  <a:srgbClr val="003366"/>
                </a:solidFill>
              </a:rPr>
              <a:t>   求</a:t>
            </a:r>
            <a:r>
              <a:rPr lang="zh-CN" altLang="en-US" dirty="0">
                <a:solidFill>
                  <a:srgbClr val="003366"/>
                </a:solidFill>
              </a:rPr>
              <a:t>：（</a:t>
            </a:r>
            <a:r>
              <a:rPr lang="en-US" altLang="zh-CN" dirty="0">
                <a:solidFill>
                  <a:srgbClr val="003366"/>
                </a:solidFill>
              </a:rPr>
              <a:t>1</a:t>
            </a:r>
            <a:r>
              <a:rPr lang="zh-CN" altLang="en-US" dirty="0">
                <a:solidFill>
                  <a:srgbClr val="003366"/>
                </a:solidFill>
                <a:ea typeface="宋体" panose="02010600030101010101" pitchFamily="2" charset="-122"/>
              </a:rPr>
              <a:t>）</a:t>
            </a:r>
            <a:r>
              <a:rPr lang="zh-CN" altLang="en-US" dirty="0">
                <a:solidFill>
                  <a:srgbClr val="003366"/>
                </a:solidFill>
              </a:rPr>
              <a:t>该厂的盈亏平衡点</a:t>
            </a:r>
            <a:r>
              <a:rPr lang="zh-CN" altLang="en-US" dirty="0">
                <a:solidFill>
                  <a:srgbClr val="FF0000"/>
                </a:solidFill>
              </a:rPr>
              <a:t>产量</a:t>
            </a:r>
            <a:r>
              <a:rPr lang="zh-CN" altLang="en-US" dirty="0">
                <a:solidFill>
                  <a:srgbClr val="003366"/>
                </a:solidFill>
              </a:rPr>
              <a:t>应为多少</a:t>
            </a:r>
            <a:r>
              <a:rPr lang="en-US" altLang="zh-CN" dirty="0">
                <a:solidFill>
                  <a:srgbClr val="003366"/>
                </a:solidFill>
              </a:rPr>
              <a:t>?</a:t>
            </a:r>
          </a:p>
          <a:p>
            <a:pPr marL="0" indent="0" eaLnBrk="1" hangingPunct="1">
              <a:buClr>
                <a:schemeClr val="hlink"/>
              </a:buClr>
              <a:buSzTx/>
              <a:buFont typeface="Wingdings" panose="05000000000000000000" pitchFamily="2" charset="2"/>
            </a:pPr>
            <a:r>
              <a:rPr lang="en-US" altLang="zh-CN" sz="2400" dirty="0"/>
              <a:t>      </a:t>
            </a:r>
          </a:p>
        </p:txBody>
      </p:sp>
      <p:graphicFrame>
        <p:nvGraphicFramePr>
          <p:cNvPr id="99332" name="Object 4"/>
          <p:cNvGraphicFramePr>
            <a:graphicFrameLocks noChangeAspect="1"/>
          </p:cNvGraphicFramePr>
          <p:nvPr/>
        </p:nvGraphicFramePr>
        <p:xfrm>
          <a:off x="3318510" y="4435793"/>
          <a:ext cx="5084763" cy="1363662"/>
        </p:xfrm>
        <a:graphic>
          <a:graphicData uri="http://schemas.openxmlformats.org/presentationml/2006/ole">
            <mc:AlternateContent xmlns:mc="http://schemas.openxmlformats.org/markup-compatibility/2006">
              <mc:Choice xmlns:v="urn:schemas-microsoft-com:vml" Requires="v">
                <p:oleObj spid="_x0000_s4163" r:id="rId3" imgW="1321435" imgH="393700" progId="Equation.3">
                  <p:embed/>
                </p:oleObj>
              </mc:Choice>
              <mc:Fallback>
                <p:oleObj r:id="rId3" imgW="1321435" imgH="393700" progId="Equation.3">
                  <p:embed/>
                  <p:pic>
                    <p:nvPicPr>
                      <p:cNvPr id="0" name="图片 3080"/>
                      <p:cNvPicPr/>
                      <p:nvPr/>
                    </p:nvPicPr>
                    <p:blipFill>
                      <a:blip r:embed="rId4"/>
                      <a:stretch>
                        <a:fillRect/>
                      </a:stretch>
                    </p:blipFill>
                    <p:spPr>
                      <a:xfrm>
                        <a:off x="3318510" y="4435793"/>
                        <a:ext cx="5084763" cy="1363662"/>
                      </a:xfrm>
                      <a:prstGeom prst="rect">
                        <a:avLst/>
                      </a:prstGeom>
                      <a:solidFill>
                        <a:srgbClr val="B2B2B2"/>
                      </a:solidFill>
                      <a:ln w="38100">
                        <a:miter/>
                      </a:ln>
                    </p:spPr>
                  </p:pic>
                </p:oleObj>
              </mc:Fallback>
            </mc:AlternateContent>
          </a:graphicData>
        </a:graphic>
      </p:graphicFrame>
      <p:graphicFrame>
        <p:nvGraphicFramePr>
          <p:cNvPr id="1031" name="Object 7"/>
          <p:cNvGraphicFramePr/>
          <p:nvPr/>
        </p:nvGraphicFramePr>
        <p:xfrm>
          <a:off x="8567420" y="894715"/>
          <a:ext cx="2593340" cy="1240155"/>
        </p:xfrm>
        <a:graphic>
          <a:graphicData uri="http://schemas.openxmlformats.org/presentationml/2006/ole">
            <mc:AlternateContent xmlns:mc="http://schemas.openxmlformats.org/markup-compatibility/2006">
              <mc:Choice xmlns:v="urn:schemas-microsoft-com:vml" Requires="v">
                <p:oleObj spid="_x0000_s4164" r:id="rId5" imgW="673100" imgH="393700" progId="Equation.3">
                  <p:embed/>
                </p:oleObj>
              </mc:Choice>
              <mc:Fallback>
                <p:oleObj r:id="rId5" imgW="673100" imgH="393700" progId="Equation.3">
                  <p:embed/>
                  <p:pic>
                    <p:nvPicPr>
                      <p:cNvPr id="0" name="图片 3077"/>
                      <p:cNvPicPr/>
                      <p:nvPr/>
                    </p:nvPicPr>
                    <p:blipFill>
                      <a:blip r:embed="rId6"/>
                      <a:stretch>
                        <a:fillRect/>
                      </a:stretch>
                    </p:blipFill>
                    <p:spPr>
                      <a:xfrm>
                        <a:off x="8567420" y="894715"/>
                        <a:ext cx="2593340" cy="1240155"/>
                      </a:xfrm>
                      <a:prstGeom prst="rect">
                        <a:avLst/>
                      </a:prstGeom>
                      <a:solidFill>
                        <a:srgbClr val="B2B2B2"/>
                      </a:solidFill>
                      <a:ln w="38100">
                        <a:noFill/>
                        <a:miter/>
                      </a:ln>
                    </p:spPr>
                  </p:pic>
                </p:oleObj>
              </mc:Fallback>
            </mc:AlternateContent>
          </a:graphicData>
        </a:graphic>
      </p:graphicFrame>
      <p:sp>
        <p:nvSpPr>
          <p:cNvPr id="8" name="矩形 7"/>
          <p:cNvSpPr>
            <a:spLocks noRot="1"/>
          </p:cNvSpPr>
          <p:nvPr/>
        </p:nvSpPr>
        <p:spPr>
          <a:xfrm>
            <a:off x="1576070" y="1598930"/>
            <a:ext cx="4534535" cy="829945"/>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SzPct val="200000"/>
              <a:buNone/>
              <a:defRPr sz="2400" b="1" u="none" kern="1200" baseline="0">
                <a:solidFill>
                  <a:schemeClr val="tx1"/>
                </a:solidFill>
                <a:latin typeface="Tahoma" panose="020B0604030504040204" pitchFamily="34" charset="0"/>
              </a:defRPr>
            </a:lvl1pPr>
            <a:lvl2pPr marL="742950" lvl="1" indent="-285750" algn="l" defTabSz="914400" rtl="0" eaLnBrk="1" fontAlgn="base" latinLnBrk="0" hangingPunct="1">
              <a:lnSpc>
                <a:spcPct val="100000"/>
              </a:lnSpc>
              <a:spcBef>
                <a:spcPct val="20000"/>
              </a:spcBef>
              <a:spcAft>
                <a:spcPct val="0"/>
              </a:spcAft>
              <a:buSzPct val="200000"/>
              <a:buNone/>
              <a:defRPr sz="2000" b="1" i="0" u="none" kern="1200" baseline="0">
                <a:solidFill>
                  <a:schemeClr val="tx1"/>
                </a:solidFill>
                <a:latin typeface="Tahoma" panose="020B0604030504040204" pitchFamily="34" charset="0"/>
              </a:defRPr>
            </a:lvl2pPr>
            <a:lvl3pPr marL="1143000" lvl="2" indent="-228600" algn="l" defTabSz="914400" rtl="0" eaLnBrk="1" fontAlgn="base" latinLnBrk="0" hangingPunct="1">
              <a:lnSpc>
                <a:spcPct val="100000"/>
              </a:lnSpc>
              <a:spcBef>
                <a:spcPct val="20000"/>
              </a:spcBef>
              <a:spcAft>
                <a:spcPct val="0"/>
              </a:spcAft>
              <a:buSzPct val="200000"/>
              <a:buNone/>
              <a:defRPr sz="1800" b="1" i="0" u="none" kern="1200" baseline="0">
                <a:solidFill>
                  <a:schemeClr val="tx1"/>
                </a:solidFill>
                <a:latin typeface="Tahoma" panose="020B0604030504040204" pitchFamily="34" charset="0"/>
              </a:defRPr>
            </a:lvl3pPr>
            <a:lvl4pPr marL="1600200" lvl="3" indent="-228600" algn="l" defTabSz="914400" rtl="0" eaLnBrk="1" fontAlgn="base" latinLnBrk="0" hangingPunct="1">
              <a:lnSpc>
                <a:spcPct val="100000"/>
              </a:lnSpc>
              <a:spcBef>
                <a:spcPct val="20000"/>
              </a:spcBef>
              <a:spcAft>
                <a:spcPct val="0"/>
              </a:spcAft>
              <a:buSzPct val="200000"/>
              <a:buNone/>
              <a:defRPr sz="1600" b="1" i="0" u="none" kern="1200" baseline="0">
                <a:solidFill>
                  <a:schemeClr val="tx1"/>
                </a:solidFill>
                <a:latin typeface="Tahoma" panose="020B0604030504040204" pitchFamily="34" charset="0"/>
              </a:defRPr>
            </a:lvl4pPr>
            <a:lvl5pPr marL="2057400" lvl="4" indent="-228600" algn="l" defTabSz="914400" rtl="0" eaLnBrk="1" fontAlgn="base" latinLnBrk="0" hangingPunct="1">
              <a:lnSpc>
                <a:spcPct val="100000"/>
              </a:lnSpc>
              <a:spcBef>
                <a:spcPct val="20000"/>
              </a:spcBef>
              <a:spcAft>
                <a:spcPct val="0"/>
              </a:spcAft>
              <a:buSzPct val="200000"/>
              <a:buNone/>
              <a:defRPr sz="1600" b="1" i="0" u="none" kern="1200" baseline="0">
                <a:solidFill>
                  <a:schemeClr val="tx1"/>
                </a:solidFill>
                <a:latin typeface="Tahoma" panose="020B0604030504040204" pitchFamily="34" charset="0"/>
              </a:defRPr>
            </a:lvl5pPr>
          </a:lstStyle>
          <a:p>
            <a:pPr lvl="0">
              <a:buClr>
                <a:srgbClr val="0033CC"/>
              </a:buClr>
              <a:buSzPct val="60000"/>
              <a:buFont typeface="Wingdings" panose="05000000000000000000" pitchFamily="2" charset="2"/>
              <a:buNone/>
            </a:pPr>
            <a:r>
              <a:rPr lang="zh-CN" altLang="en-US" sz="2800" dirty="0">
                <a:solidFill>
                  <a:srgbClr val="0033CC"/>
                </a:solidFill>
                <a:effectLst>
                  <a:outerShdw blurRad="38100" dist="38100" dir="2700000">
                    <a:srgbClr val="000000"/>
                  </a:outerShdw>
                </a:effectLst>
                <a:latin typeface="仿宋_GB2312" pitchFamily="49" charset="-122"/>
                <a:ea typeface="仿宋_GB2312" pitchFamily="49" charset="-122"/>
              </a:rPr>
              <a:t>例题： </a:t>
            </a:r>
            <a:endParaRPr lang="en-US" altLang="zh-CN">
              <a:latin typeface="仿宋_GB2312" pitchFamily="49" charset="-122"/>
              <a:ea typeface="仿宋_GB2312" pitchFamily="49" charset="-122"/>
            </a:endParaRPr>
          </a:p>
        </p:txBody>
      </p:sp>
    </p:spTree>
  </p:cSld>
  <p:clrMapOvr>
    <a:masterClrMapping/>
  </p:clrMapOvr>
  <p:transition spd="slow" advTm="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par>
                          <p:cTn id="15" fill="hold">
                            <p:stCondLst>
                              <p:cond delay="1000"/>
                            </p:stCondLst>
                            <p:childTnLst>
                              <p:par>
                                <p:cTn id="16" presetID="2" presetClass="entr" presetSubtype="8" fill="hold" grpId="0" nodeType="afterEffect">
                                  <p:stCondLst>
                                    <p:cond delay="0"/>
                                  </p:stCondLst>
                                  <p:childTnLst>
                                    <p:set>
                                      <p:cBhvr>
                                        <p:cTn id="17" dur="1" fill="hold">
                                          <p:stCondLst>
                                            <p:cond delay="0"/>
                                          </p:stCondLst>
                                        </p:cTn>
                                        <p:tgtEl>
                                          <p:spTgt spid="99331">
                                            <p:txEl>
                                              <p:pRg st="0" end="0"/>
                                            </p:txEl>
                                          </p:spTgt>
                                        </p:tgtEl>
                                        <p:attrNameLst>
                                          <p:attrName>style.visibility</p:attrName>
                                        </p:attrNameLst>
                                      </p:cBhvr>
                                      <p:to>
                                        <p:strVal val="visible"/>
                                      </p:to>
                                    </p:set>
                                    <p:anim calcmode="lin" valueType="num">
                                      <p:cBhvr additive="base">
                                        <p:cTn id="18" dur="500" fill="hold"/>
                                        <p:tgtEl>
                                          <p:spTgt spid="99331">
                                            <p:txEl>
                                              <p:pRg st="0" end="0"/>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99331">
                                            <p:txEl>
                                              <p:pRg st="0" end="0"/>
                                            </p:txEl>
                                          </p:spTgt>
                                        </p:tgtEl>
                                        <p:attrNameLst>
                                          <p:attrName>ppt_y</p:attrName>
                                        </p:attrNameLst>
                                      </p:cBhvr>
                                      <p:tavLst>
                                        <p:tav tm="0">
                                          <p:val>
                                            <p:strVal val="#ppt_y"/>
                                          </p:val>
                                        </p:tav>
                                        <p:tav tm="100000">
                                          <p:val>
                                            <p:strVal val="#ppt_y"/>
                                          </p:val>
                                        </p:tav>
                                      </p:tavLst>
                                    </p:anim>
                                  </p:childTnLst>
                                </p:cTn>
                              </p:par>
                            </p:childTnLst>
                          </p:cTn>
                        </p:par>
                        <p:par>
                          <p:cTn id="20" fill="hold">
                            <p:stCondLst>
                              <p:cond delay="1500"/>
                            </p:stCondLst>
                            <p:childTnLst>
                              <p:par>
                                <p:cTn id="21" presetID="2" presetClass="entr" presetSubtype="8" fill="hold" grpId="0" nodeType="afterEffect">
                                  <p:stCondLst>
                                    <p:cond delay="1000"/>
                                  </p:stCondLst>
                                  <p:childTnLst>
                                    <p:set>
                                      <p:cBhvr>
                                        <p:cTn id="22" dur="1" fill="hold">
                                          <p:stCondLst>
                                            <p:cond delay="0"/>
                                          </p:stCondLst>
                                        </p:cTn>
                                        <p:tgtEl>
                                          <p:spTgt spid="99331">
                                            <p:txEl>
                                              <p:pRg st="1" end="1"/>
                                            </p:txEl>
                                          </p:spTgt>
                                        </p:tgtEl>
                                        <p:attrNameLst>
                                          <p:attrName>style.visibility</p:attrName>
                                        </p:attrNameLst>
                                      </p:cBhvr>
                                      <p:to>
                                        <p:strVal val="visible"/>
                                      </p:to>
                                    </p:set>
                                    <p:anim calcmode="lin" valueType="num">
                                      <p:cBhvr additive="base">
                                        <p:cTn id="23" dur="500" fill="hold"/>
                                        <p:tgtEl>
                                          <p:spTgt spid="99331">
                                            <p:txEl>
                                              <p:pRg st="1" end="1"/>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99331">
                                            <p:txEl>
                                              <p:pRg st="1" end="1"/>
                                            </p:txEl>
                                          </p:spTgt>
                                        </p:tgtEl>
                                        <p:attrNameLst>
                                          <p:attrName>ppt_y</p:attrName>
                                        </p:attrNameLst>
                                      </p:cBhvr>
                                      <p:tavLst>
                                        <p:tav tm="0">
                                          <p:val>
                                            <p:strVal val="#ppt_y"/>
                                          </p:val>
                                        </p:tav>
                                        <p:tav tm="100000">
                                          <p:val>
                                            <p:strVal val="#ppt_y"/>
                                          </p:val>
                                        </p:tav>
                                      </p:tavLst>
                                    </p:anim>
                                  </p:childTnLst>
                                </p:cTn>
                              </p:par>
                            </p:childTnLst>
                          </p:cTn>
                        </p:par>
                        <p:par>
                          <p:cTn id="25" fill="hold">
                            <p:stCondLst>
                              <p:cond delay="3000"/>
                            </p:stCondLst>
                            <p:childTnLst>
                              <p:par>
                                <p:cTn id="26" presetID="2" presetClass="entr" presetSubtype="8" fill="hold" grpId="0" nodeType="afterEffect">
                                  <p:stCondLst>
                                    <p:cond delay="1000"/>
                                  </p:stCondLst>
                                  <p:childTnLst>
                                    <p:set>
                                      <p:cBhvr>
                                        <p:cTn id="27" dur="1" fill="hold">
                                          <p:stCondLst>
                                            <p:cond delay="0"/>
                                          </p:stCondLst>
                                        </p:cTn>
                                        <p:tgtEl>
                                          <p:spTgt spid="99331">
                                            <p:txEl>
                                              <p:pRg st="2" end="2"/>
                                            </p:txEl>
                                          </p:spTgt>
                                        </p:tgtEl>
                                        <p:attrNameLst>
                                          <p:attrName>style.visibility</p:attrName>
                                        </p:attrNameLst>
                                      </p:cBhvr>
                                      <p:to>
                                        <p:strVal val="visible"/>
                                      </p:to>
                                    </p:set>
                                    <p:anim calcmode="lin" valueType="num">
                                      <p:cBhvr additive="base">
                                        <p:cTn id="28" dur="500" fill="hold"/>
                                        <p:tgtEl>
                                          <p:spTgt spid="99331">
                                            <p:txEl>
                                              <p:pRg st="2" end="2"/>
                                            </p:txEl>
                                          </p:spTgt>
                                        </p:tgtEl>
                                        <p:attrNameLst>
                                          <p:attrName>ppt_x</p:attrName>
                                        </p:attrNameLst>
                                      </p:cBhvr>
                                      <p:tavLst>
                                        <p:tav tm="0">
                                          <p:val>
                                            <p:strVal val="0-#ppt_w/2"/>
                                          </p:val>
                                        </p:tav>
                                        <p:tav tm="100000">
                                          <p:val>
                                            <p:strVal val="#ppt_x"/>
                                          </p:val>
                                        </p:tav>
                                      </p:tavLst>
                                    </p:anim>
                                    <p:anim calcmode="lin" valueType="num">
                                      <p:cBhvr additive="base">
                                        <p:cTn id="29" dur="500" fill="hold"/>
                                        <p:tgtEl>
                                          <p:spTgt spid="99331">
                                            <p:txEl>
                                              <p:pRg st="2" end="2"/>
                                            </p:txEl>
                                          </p:spTgt>
                                        </p:tgtEl>
                                        <p:attrNameLst>
                                          <p:attrName>ppt_y</p:attrName>
                                        </p:attrNameLst>
                                      </p:cBhvr>
                                      <p:tavLst>
                                        <p:tav tm="0">
                                          <p:val>
                                            <p:strVal val="#ppt_y"/>
                                          </p:val>
                                        </p:tav>
                                        <p:tav tm="100000">
                                          <p:val>
                                            <p:strVal val="#ppt_y"/>
                                          </p:val>
                                        </p:tav>
                                      </p:tavLst>
                                    </p:anim>
                                  </p:childTnLst>
                                </p:cTn>
                              </p:par>
                            </p:childTnLst>
                          </p:cTn>
                        </p:par>
                        <p:par>
                          <p:cTn id="30" fill="hold">
                            <p:stCondLst>
                              <p:cond delay="4500"/>
                            </p:stCondLst>
                            <p:childTnLst>
                              <p:par>
                                <p:cTn id="31" presetID="2" presetClass="entr" presetSubtype="8" fill="hold" nodeType="afterEffect">
                                  <p:stCondLst>
                                    <p:cond delay="0"/>
                                  </p:stCondLst>
                                  <p:childTnLst>
                                    <p:set>
                                      <p:cBhvr>
                                        <p:cTn id="32" dur="1" fill="hold">
                                          <p:stCondLst>
                                            <p:cond delay="0"/>
                                          </p:stCondLst>
                                        </p:cTn>
                                        <p:tgtEl>
                                          <p:spTgt spid="99332"/>
                                        </p:tgtEl>
                                        <p:attrNameLst>
                                          <p:attrName>style.visibility</p:attrName>
                                        </p:attrNameLst>
                                      </p:cBhvr>
                                      <p:to>
                                        <p:strVal val="visible"/>
                                      </p:to>
                                    </p:set>
                                    <p:anim calcmode="lin" valueType="num">
                                      <p:cBhvr additive="base">
                                        <p:cTn id="33" dur="500" fill="hold"/>
                                        <p:tgtEl>
                                          <p:spTgt spid="99332"/>
                                        </p:tgtEl>
                                        <p:attrNameLst>
                                          <p:attrName>ppt_x</p:attrName>
                                        </p:attrNameLst>
                                      </p:cBhvr>
                                      <p:tavLst>
                                        <p:tav tm="0">
                                          <p:val>
                                            <p:strVal val="0-#ppt_w/2"/>
                                          </p:val>
                                        </p:tav>
                                        <p:tav tm="100000">
                                          <p:val>
                                            <p:strVal val="#ppt_x"/>
                                          </p:val>
                                        </p:tav>
                                      </p:tavLst>
                                    </p:anim>
                                    <p:anim calcmode="lin" valueType="num">
                                      <p:cBhvr additive="base">
                                        <p:cTn id="34" dur="500" fill="hold"/>
                                        <p:tgtEl>
                                          <p:spTgt spid="99332"/>
                                        </p:tgtEl>
                                        <p:attrNameLst>
                                          <p:attrName>ppt_y</p:attrName>
                                        </p:attrNameLst>
                                      </p:cBhvr>
                                      <p:tavLst>
                                        <p:tav tm="0">
                                          <p:val>
                                            <p:strVal val="#ppt_y"/>
                                          </p:val>
                                        </p:tav>
                                        <p:tav tm="100000">
                                          <p:val>
                                            <p:strVal val="#ppt_y"/>
                                          </p:val>
                                        </p:tav>
                                      </p:tavLst>
                                    </p:anim>
                                  </p:childTnLst>
                                </p:cTn>
                              </p:par>
                            </p:childTnLst>
                          </p:cTn>
                        </p:par>
                        <p:par>
                          <p:cTn id="35" fill="hold">
                            <p:stCondLst>
                              <p:cond delay="5000"/>
                            </p:stCondLst>
                            <p:childTnLst>
                              <p:par>
                                <p:cTn id="36" presetID="4" presetClass="entr" presetSubtype="16" fill="hold" nodeType="afterEffect">
                                  <p:stCondLst>
                                    <p:cond delay="0"/>
                                  </p:stCondLst>
                                  <p:childTnLst>
                                    <p:set>
                                      <p:cBhvr>
                                        <p:cTn id="37" dur="1" fill="hold">
                                          <p:stCondLst>
                                            <p:cond delay="0"/>
                                          </p:stCondLst>
                                        </p:cTn>
                                        <p:tgtEl>
                                          <p:spTgt spid="1031"/>
                                        </p:tgtEl>
                                        <p:attrNameLst>
                                          <p:attrName>style.visibility</p:attrName>
                                        </p:attrNameLst>
                                      </p:cBhvr>
                                      <p:to>
                                        <p:strVal val="visible"/>
                                      </p:to>
                                    </p:set>
                                    <p:animEffect transition="in" filter="box(in)">
                                      <p:cBhvr>
                                        <p:cTn id="38" dur="500"/>
                                        <p:tgtEl>
                                          <p:spTgt spid="10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7" grpId="0"/>
      <p:bldP spid="7" grpId="1"/>
      <p:bldP spid="99331" grpId="0" build="p" advAuto="100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23"/>
          <p:cNvSpPr/>
          <p:nvPr/>
        </p:nvSpPr>
        <p:spPr>
          <a:xfrm>
            <a:off x="2423592" y="1046645"/>
            <a:ext cx="2088232" cy="337185"/>
          </a:xfrm>
          <a:prstGeom prst="rect">
            <a:avLst/>
          </a:prstGeom>
        </p:spPr>
        <p:txBody>
          <a:bodyPr wrap="square">
            <a:spAutoFit/>
          </a:bodyPr>
          <a:lstStyle/>
          <a:p>
            <a:r>
              <a:rPr lang="zh-CN" altLang="en-US" sz="1600" b="1" dirty="0" smtClean="0">
                <a:solidFill>
                  <a:schemeClr val="bg1"/>
                </a:solidFill>
                <a:ea typeface="微软雅黑" panose="020B0503020204020204" pitchFamily="34" charset="-122"/>
              </a:rPr>
              <a:t>明 年 工 作 计 划</a:t>
            </a:r>
            <a:endParaRPr lang="zh-CN" altLang="en-US" sz="1600" b="1" dirty="0">
              <a:solidFill>
                <a:schemeClr val="bg1"/>
              </a:solidFill>
              <a:ea typeface="微软雅黑" panose="020B0503020204020204" pitchFamily="34" charset="-122"/>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4"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7" name="文本框 6"/>
          <p:cNvSpPr txBox="1"/>
          <p:nvPr/>
        </p:nvSpPr>
        <p:spPr>
          <a:xfrm>
            <a:off x="290830" y="987425"/>
            <a:ext cx="3027680" cy="521970"/>
          </a:xfrm>
          <a:prstGeom prst="rect">
            <a:avLst/>
          </a:prstGeom>
          <a:noFill/>
        </p:spPr>
        <p:txBody>
          <a:bodyPr wrap="none" rtlCol="0" anchor="t">
            <a:spAutoFit/>
          </a:bodyPr>
          <a:lstStyle/>
          <a:p>
            <a:pPr algn="ctr"/>
            <a:r>
              <a:rPr lang="zh-CN" altLang="en-US" sz="2800" b="0" noProof="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二、定量决策方法</a:t>
            </a:r>
          </a:p>
        </p:txBody>
      </p:sp>
      <p:sp>
        <p:nvSpPr>
          <p:cNvPr id="100354" name="Rectangle 2"/>
          <p:cNvSpPr>
            <a:spLocks noGrp="1"/>
          </p:cNvSpPr>
          <p:nvPr/>
        </p:nvSpPr>
        <p:spPr>
          <a:xfrm>
            <a:off x="502285" y="2134870"/>
            <a:ext cx="9719945" cy="1371600"/>
          </a:xfrm>
          <a:prstGeom prst="rect">
            <a:avLst/>
          </a:prstGeom>
          <a:noFill/>
          <a:ln w="9525">
            <a:noFill/>
          </a:ln>
        </p:spPr>
        <p:txBody>
          <a:bodyPr vert="horz" wrap="square" lIns="91440" tIns="45720" rIns="91440" bIns="45720" anchor="t"/>
          <a:lstStyle>
            <a:lvl1pPr marL="342900" indent="-342900" algn="l" rtl="0" eaLnBrk="0" fontAlgn="base" hangingPunct="0">
              <a:spcBef>
                <a:spcPct val="20000"/>
              </a:spcBef>
              <a:spcAft>
                <a:spcPct val="0"/>
              </a:spcAft>
              <a:buClr>
                <a:schemeClr val="hlink"/>
              </a:buClr>
              <a:buFont typeface="Wingdings" panose="05000000000000000000" pitchFamily="2" charset="2"/>
              <a:defRPr sz="2800">
                <a:solidFill>
                  <a:schemeClr val="accent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defRPr sz="3200" b="1">
                <a:solidFill>
                  <a:srgbClr val="003366"/>
                </a:solidFill>
                <a:latin typeface="黑体" panose="02010609060101010101" pitchFamily="2" charset="-122"/>
                <a:ea typeface="黑体" panose="02010609060101010101" pitchFamily="2" charset="-122"/>
              </a:defRPr>
            </a:lvl2pPr>
            <a:lvl3pPr marL="1143000" indent="-228600" algn="l" rtl="0" eaLnBrk="0" fontAlgn="base" hangingPunct="0">
              <a:spcBef>
                <a:spcPct val="20000"/>
              </a:spcBef>
              <a:spcAft>
                <a:spcPct val="0"/>
              </a:spcAft>
              <a:buClr>
                <a:schemeClr val="tx1"/>
              </a:buClr>
              <a:defRPr sz="2800" b="1">
                <a:solidFill>
                  <a:schemeClr val="accent1"/>
                </a:solidFill>
                <a:latin typeface="+mn-lt"/>
                <a:ea typeface="+mn-ea"/>
              </a:defRPr>
            </a:lvl3pPr>
            <a:lvl4pPr marL="1600200" indent="-228600" algn="l" rtl="0" eaLnBrk="0" fontAlgn="base" hangingPunct="0">
              <a:spcBef>
                <a:spcPct val="20000"/>
              </a:spcBef>
              <a:spcAft>
                <a:spcPct val="0"/>
              </a:spcAft>
              <a:buChar char="–"/>
              <a:defRPr sz="2800">
                <a:solidFill>
                  <a:schemeClr val="accent1"/>
                </a:solidFill>
                <a:latin typeface="+mn-lt"/>
                <a:ea typeface="+mn-ea"/>
              </a:defRPr>
            </a:lvl4pPr>
            <a:lvl5pPr marL="2057400" indent="-228600" algn="l" rtl="0" eaLnBrk="0" fontAlgn="base" hangingPunct="0">
              <a:spcBef>
                <a:spcPct val="20000"/>
              </a:spcBef>
              <a:spcAft>
                <a:spcPct val="0"/>
              </a:spcAft>
              <a:buChar char="»"/>
              <a:defRPr sz="2800">
                <a:solidFill>
                  <a:schemeClr val="accent1"/>
                </a:solidFill>
                <a:latin typeface="+mn-lt"/>
                <a:ea typeface="+mn-ea"/>
              </a:defRPr>
            </a:lvl5pPr>
            <a:lvl6pPr marL="2514600" indent="-228600" algn="l" rtl="0" fontAlgn="base">
              <a:spcBef>
                <a:spcPct val="20000"/>
              </a:spcBef>
              <a:spcAft>
                <a:spcPct val="0"/>
              </a:spcAft>
              <a:buChar char="»"/>
              <a:defRPr sz="2800">
                <a:solidFill>
                  <a:schemeClr val="accent1"/>
                </a:solidFill>
                <a:latin typeface="+mn-lt"/>
                <a:ea typeface="+mn-ea"/>
              </a:defRPr>
            </a:lvl6pPr>
            <a:lvl7pPr marL="2971800" indent="-228600" algn="l" rtl="0" fontAlgn="base">
              <a:spcBef>
                <a:spcPct val="20000"/>
              </a:spcBef>
              <a:spcAft>
                <a:spcPct val="0"/>
              </a:spcAft>
              <a:buChar char="»"/>
              <a:defRPr sz="2800">
                <a:solidFill>
                  <a:schemeClr val="accent1"/>
                </a:solidFill>
                <a:latin typeface="+mn-lt"/>
                <a:ea typeface="+mn-ea"/>
              </a:defRPr>
            </a:lvl7pPr>
            <a:lvl8pPr marL="3429000" indent="-228600" algn="l" rtl="0" fontAlgn="base">
              <a:spcBef>
                <a:spcPct val="20000"/>
              </a:spcBef>
              <a:spcAft>
                <a:spcPct val="0"/>
              </a:spcAft>
              <a:buChar char="»"/>
              <a:defRPr sz="2800">
                <a:solidFill>
                  <a:schemeClr val="accent1"/>
                </a:solidFill>
                <a:latin typeface="+mn-lt"/>
                <a:ea typeface="+mn-ea"/>
              </a:defRPr>
            </a:lvl8pPr>
            <a:lvl9pPr marL="3886200" indent="-228600" algn="l" rtl="0" fontAlgn="base">
              <a:spcBef>
                <a:spcPct val="20000"/>
              </a:spcBef>
              <a:spcAft>
                <a:spcPct val="0"/>
              </a:spcAft>
              <a:buChar char="»"/>
              <a:defRPr sz="2800">
                <a:solidFill>
                  <a:schemeClr val="accent1"/>
                </a:solidFill>
                <a:latin typeface="+mn-lt"/>
                <a:ea typeface="+mn-ea"/>
              </a:defRPr>
            </a:lvl9pPr>
          </a:lstStyle>
          <a:p>
            <a:pPr marL="0" algn="l" eaLnBrk="1" hangingPunct="1">
              <a:lnSpc>
                <a:spcPct val="150000"/>
              </a:lnSpc>
              <a:spcBef>
                <a:spcPts val="0"/>
              </a:spcBef>
              <a:buClr>
                <a:schemeClr val="hlink"/>
              </a:buClr>
              <a:buSzTx/>
              <a:buFont typeface="Wingdings" panose="05000000000000000000" pitchFamily="2" charset="2"/>
              <a:buNone/>
            </a:pPr>
            <a:r>
              <a:rPr lang="zh-CN" altLang="en-US" sz="3200" dirty="0">
                <a:latin typeface="黑体" panose="02010609060101010101" pitchFamily="2" charset="-122"/>
              </a:rPr>
              <a:t>　</a:t>
            </a:r>
            <a:r>
              <a:rPr lang="zh-CN" altLang="en-US" sz="3200" b="1" dirty="0">
                <a:latin typeface="黑体" panose="02010609060101010101" pitchFamily="2" charset="-122"/>
              </a:rPr>
              <a:t>　</a:t>
            </a:r>
            <a:r>
              <a:rPr lang="zh-CN" altLang="en-US" sz="2800" dirty="0">
                <a:solidFill>
                  <a:srgbClr val="003366"/>
                </a:solidFill>
              </a:rPr>
              <a:t>（2）如果要实现利润20000元时，其</a:t>
            </a:r>
            <a:r>
              <a:rPr lang="zh-CN" altLang="en-US" sz="2800" dirty="0">
                <a:solidFill>
                  <a:srgbClr val="FF0000"/>
                </a:solidFill>
              </a:rPr>
              <a:t>产量</a:t>
            </a:r>
            <a:r>
              <a:rPr lang="zh-CN" altLang="en-US" sz="2800" dirty="0">
                <a:solidFill>
                  <a:srgbClr val="003366"/>
                </a:solidFill>
              </a:rPr>
              <a:t>应为多少?</a:t>
            </a:r>
          </a:p>
        </p:txBody>
      </p:sp>
      <p:graphicFrame>
        <p:nvGraphicFramePr>
          <p:cNvPr id="98309" name="Object 5"/>
          <p:cNvGraphicFramePr>
            <a:graphicFrameLocks noChangeAspect="1"/>
          </p:cNvGraphicFramePr>
          <p:nvPr/>
        </p:nvGraphicFramePr>
        <p:xfrm>
          <a:off x="9098915" y="886460"/>
          <a:ext cx="2233930" cy="1388110"/>
        </p:xfrm>
        <a:graphic>
          <a:graphicData uri="http://schemas.openxmlformats.org/presentationml/2006/ole">
            <mc:AlternateContent xmlns:mc="http://schemas.openxmlformats.org/markup-compatibility/2006">
              <mc:Choice xmlns:v="urn:schemas-microsoft-com:vml" Requires="v">
                <p:oleObj spid="_x0000_s5187" r:id="rId3" imgW="698500" imgH="393700" progId="Equation.3">
                  <p:embed/>
                </p:oleObj>
              </mc:Choice>
              <mc:Fallback>
                <p:oleObj r:id="rId3" imgW="698500" imgH="393700" progId="Equation.3">
                  <p:embed/>
                  <p:pic>
                    <p:nvPicPr>
                      <p:cNvPr id="0" name="图片 3075"/>
                      <p:cNvPicPr/>
                      <p:nvPr/>
                    </p:nvPicPr>
                    <p:blipFill>
                      <a:blip r:embed="rId4"/>
                      <a:stretch>
                        <a:fillRect/>
                      </a:stretch>
                    </p:blipFill>
                    <p:spPr>
                      <a:xfrm>
                        <a:off x="9098915" y="886460"/>
                        <a:ext cx="2233930" cy="1388110"/>
                      </a:xfrm>
                      <a:prstGeom prst="rect">
                        <a:avLst/>
                      </a:prstGeom>
                      <a:solidFill>
                        <a:srgbClr val="B2B2B2"/>
                      </a:solidFill>
                      <a:ln w="38100">
                        <a:noFill/>
                        <a:miter/>
                      </a:ln>
                    </p:spPr>
                  </p:pic>
                </p:oleObj>
              </mc:Fallback>
            </mc:AlternateContent>
          </a:graphicData>
        </a:graphic>
      </p:graphicFrame>
      <p:graphicFrame>
        <p:nvGraphicFramePr>
          <p:cNvPr id="100355" name="Object 3"/>
          <p:cNvGraphicFramePr>
            <a:graphicFrameLocks noChangeAspect="1"/>
          </p:cNvGraphicFramePr>
          <p:nvPr/>
        </p:nvGraphicFramePr>
        <p:xfrm>
          <a:off x="2669223" y="3269298"/>
          <a:ext cx="6429375" cy="1341437"/>
        </p:xfrm>
        <a:graphic>
          <a:graphicData uri="http://schemas.openxmlformats.org/presentationml/2006/ole">
            <mc:AlternateContent xmlns:mc="http://schemas.openxmlformats.org/markup-compatibility/2006">
              <mc:Choice xmlns:v="urn:schemas-microsoft-com:vml" Requires="v">
                <p:oleObj spid="_x0000_s5188" r:id="rId5" imgW="1840865" imgH="393700" progId="Equation.3">
                  <p:embed/>
                </p:oleObj>
              </mc:Choice>
              <mc:Fallback>
                <p:oleObj r:id="rId5" imgW="1840865" imgH="393700" progId="Equation.3">
                  <p:embed/>
                  <p:pic>
                    <p:nvPicPr>
                      <p:cNvPr id="0" name="图片 3078"/>
                      <p:cNvPicPr/>
                      <p:nvPr/>
                    </p:nvPicPr>
                    <p:blipFill>
                      <a:blip r:embed="rId6"/>
                      <a:stretch>
                        <a:fillRect/>
                      </a:stretch>
                    </p:blipFill>
                    <p:spPr>
                      <a:xfrm>
                        <a:off x="2669223" y="3269298"/>
                        <a:ext cx="6429375" cy="1341437"/>
                      </a:xfrm>
                      <a:prstGeom prst="rect">
                        <a:avLst/>
                      </a:prstGeom>
                      <a:gradFill rotWithShape="0">
                        <a:gsLst>
                          <a:gs pos="0">
                            <a:srgbClr val="CCFF99"/>
                          </a:gs>
                          <a:gs pos="50000">
                            <a:srgbClr val="CCFFCC"/>
                          </a:gs>
                          <a:gs pos="100000">
                            <a:srgbClr val="CCFF99"/>
                          </a:gs>
                        </a:gsLst>
                        <a:lin ang="5400000" scaled="1"/>
                        <a:tileRect/>
                      </a:gradFill>
                      <a:ln>
                        <a:solidFill>
                          <a:srgbClr val="CCFF33"/>
                        </a:solidFill>
                        <a:miter/>
                      </a:ln>
                    </p:spPr>
                  </p:pic>
                </p:oleObj>
              </mc:Fallback>
            </mc:AlternateContent>
          </a:graphicData>
        </a:graphic>
      </p:graphicFrame>
      <p:sp>
        <p:nvSpPr>
          <p:cNvPr id="8" name="矩形 7"/>
          <p:cNvSpPr>
            <a:spLocks noRot="1"/>
          </p:cNvSpPr>
          <p:nvPr/>
        </p:nvSpPr>
        <p:spPr>
          <a:xfrm>
            <a:off x="1576070" y="1598930"/>
            <a:ext cx="4534535" cy="829945"/>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SzPct val="200000"/>
              <a:buNone/>
              <a:defRPr sz="2400" b="1" u="none" kern="1200" baseline="0">
                <a:solidFill>
                  <a:schemeClr val="tx1"/>
                </a:solidFill>
                <a:latin typeface="Tahoma" panose="020B0604030504040204" pitchFamily="34" charset="0"/>
              </a:defRPr>
            </a:lvl1pPr>
            <a:lvl2pPr marL="742950" lvl="1" indent="-285750" algn="l" defTabSz="914400" rtl="0" eaLnBrk="1" fontAlgn="base" latinLnBrk="0" hangingPunct="1">
              <a:lnSpc>
                <a:spcPct val="100000"/>
              </a:lnSpc>
              <a:spcBef>
                <a:spcPct val="20000"/>
              </a:spcBef>
              <a:spcAft>
                <a:spcPct val="0"/>
              </a:spcAft>
              <a:buSzPct val="200000"/>
              <a:buNone/>
              <a:defRPr sz="2000" b="1" i="0" u="none" kern="1200" baseline="0">
                <a:solidFill>
                  <a:schemeClr val="tx1"/>
                </a:solidFill>
                <a:latin typeface="Tahoma" panose="020B0604030504040204" pitchFamily="34" charset="0"/>
              </a:defRPr>
            </a:lvl2pPr>
            <a:lvl3pPr marL="1143000" lvl="2" indent="-228600" algn="l" defTabSz="914400" rtl="0" eaLnBrk="1" fontAlgn="base" latinLnBrk="0" hangingPunct="1">
              <a:lnSpc>
                <a:spcPct val="100000"/>
              </a:lnSpc>
              <a:spcBef>
                <a:spcPct val="20000"/>
              </a:spcBef>
              <a:spcAft>
                <a:spcPct val="0"/>
              </a:spcAft>
              <a:buSzPct val="200000"/>
              <a:buNone/>
              <a:defRPr sz="1800" b="1" i="0" u="none" kern="1200" baseline="0">
                <a:solidFill>
                  <a:schemeClr val="tx1"/>
                </a:solidFill>
                <a:latin typeface="Tahoma" panose="020B0604030504040204" pitchFamily="34" charset="0"/>
              </a:defRPr>
            </a:lvl3pPr>
            <a:lvl4pPr marL="1600200" lvl="3" indent="-228600" algn="l" defTabSz="914400" rtl="0" eaLnBrk="1" fontAlgn="base" latinLnBrk="0" hangingPunct="1">
              <a:lnSpc>
                <a:spcPct val="100000"/>
              </a:lnSpc>
              <a:spcBef>
                <a:spcPct val="20000"/>
              </a:spcBef>
              <a:spcAft>
                <a:spcPct val="0"/>
              </a:spcAft>
              <a:buSzPct val="200000"/>
              <a:buNone/>
              <a:defRPr sz="1600" b="1" i="0" u="none" kern="1200" baseline="0">
                <a:solidFill>
                  <a:schemeClr val="tx1"/>
                </a:solidFill>
                <a:latin typeface="Tahoma" panose="020B0604030504040204" pitchFamily="34" charset="0"/>
              </a:defRPr>
            </a:lvl4pPr>
            <a:lvl5pPr marL="2057400" lvl="4" indent="-228600" algn="l" defTabSz="914400" rtl="0" eaLnBrk="1" fontAlgn="base" latinLnBrk="0" hangingPunct="1">
              <a:lnSpc>
                <a:spcPct val="100000"/>
              </a:lnSpc>
              <a:spcBef>
                <a:spcPct val="20000"/>
              </a:spcBef>
              <a:spcAft>
                <a:spcPct val="0"/>
              </a:spcAft>
              <a:buSzPct val="200000"/>
              <a:buNone/>
              <a:defRPr sz="1600" b="1" i="0" u="none" kern="1200" baseline="0">
                <a:solidFill>
                  <a:schemeClr val="tx1"/>
                </a:solidFill>
                <a:latin typeface="Tahoma" panose="020B0604030504040204" pitchFamily="34" charset="0"/>
              </a:defRPr>
            </a:lvl5pPr>
          </a:lstStyle>
          <a:p>
            <a:pPr lvl="0">
              <a:buClr>
                <a:srgbClr val="0033CC"/>
              </a:buClr>
              <a:buSzPct val="60000"/>
              <a:buFont typeface="Wingdings" panose="05000000000000000000" pitchFamily="2" charset="2"/>
              <a:buNone/>
            </a:pPr>
            <a:r>
              <a:rPr lang="zh-CN" altLang="en-US" sz="2800" dirty="0">
                <a:solidFill>
                  <a:srgbClr val="0033CC"/>
                </a:solidFill>
                <a:effectLst>
                  <a:outerShdw blurRad="38100" dist="38100" dir="2700000">
                    <a:srgbClr val="000000"/>
                  </a:outerShdw>
                </a:effectLst>
                <a:latin typeface="仿宋_GB2312" pitchFamily="49" charset="-122"/>
                <a:ea typeface="仿宋_GB2312" pitchFamily="49" charset="-122"/>
              </a:rPr>
              <a:t>例题： </a:t>
            </a:r>
            <a:endParaRPr lang="en-US" altLang="zh-CN">
              <a:latin typeface="仿宋_GB2312" pitchFamily="49" charset="-122"/>
              <a:ea typeface="仿宋_GB2312" pitchFamily="49" charset="-122"/>
            </a:endParaRPr>
          </a:p>
        </p:txBody>
      </p:sp>
    </p:spTree>
  </p:cSld>
  <p:clrMapOvr>
    <a:masterClrMapping/>
  </p:clrMapOvr>
  <p:transition spd="slow" advTm="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par>
                          <p:cTn id="15" fill="hold">
                            <p:stCondLst>
                              <p:cond delay="1000"/>
                            </p:stCondLst>
                            <p:childTnLst>
                              <p:par>
                                <p:cTn id="16" presetID="2" presetClass="entr" presetSubtype="8" fill="hold" grpId="0" nodeType="afterEffect">
                                  <p:stCondLst>
                                    <p:cond delay="0"/>
                                  </p:stCondLst>
                                  <p:childTnLst>
                                    <p:set>
                                      <p:cBhvr>
                                        <p:cTn id="17" dur="1" fill="hold">
                                          <p:stCondLst>
                                            <p:cond delay="0"/>
                                          </p:stCondLst>
                                        </p:cTn>
                                        <p:tgtEl>
                                          <p:spTgt spid="100354">
                                            <p:txEl>
                                              <p:pRg st="0" end="0"/>
                                            </p:txEl>
                                          </p:spTgt>
                                        </p:tgtEl>
                                        <p:attrNameLst>
                                          <p:attrName>style.visibility</p:attrName>
                                        </p:attrNameLst>
                                      </p:cBhvr>
                                      <p:to>
                                        <p:strVal val="visible"/>
                                      </p:to>
                                    </p:set>
                                    <p:anim calcmode="lin" valueType="num">
                                      <p:cBhvr additive="base">
                                        <p:cTn id="18" dur="500" fill="hold"/>
                                        <p:tgtEl>
                                          <p:spTgt spid="100354">
                                            <p:txEl>
                                              <p:pRg st="0" end="0"/>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100354">
                                            <p:txEl>
                                              <p:pRg st="0" end="0"/>
                                            </p:txEl>
                                          </p:spTgt>
                                        </p:tgtEl>
                                        <p:attrNameLst>
                                          <p:attrName>ppt_y</p:attrName>
                                        </p:attrNameLst>
                                      </p:cBhvr>
                                      <p:tavLst>
                                        <p:tav tm="0">
                                          <p:val>
                                            <p:strVal val="#ppt_y"/>
                                          </p:val>
                                        </p:tav>
                                        <p:tav tm="100000">
                                          <p:val>
                                            <p:strVal val="#ppt_y"/>
                                          </p:val>
                                        </p:tav>
                                      </p:tavLst>
                                    </p:anim>
                                  </p:childTnLst>
                                </p:cTn>
                              </p:par>
                            </p:childTnLst>
                          </p:cTn>
                        </p:par>
                        <p:par>
                          <p:cTn id="20" fill="hold">
                            <p:stCondLst>
                              <p:cond delay="1500"/>
                            </p:stCondLst>
                            <p:childTnLst>
                              <p:par>
                                <p:cTn id="21" presetID="4" presetClass="entr" presetSubtype="32" fill="hold" nodeType="afterEffect">
                                  <p:stCondLst>
                                    <p:cond delay="0"/>
                                  </p:stCondLst>
                                  <p:childTnLst>
                                    <p:set>
                                      <p:cBhvr>
                                        <p:cTn id="22" dur="1" fill="hold">
                                          <p:stCondLst>
                                            <p:cond delay="0"/>
                                          </p:stCondLst>
                                        </p:cTn>
                                        <p:tgtEl>
                                          <p:spTgt spid="98309"/>
                                        </p:tgtEl>
                                        <p:attrNameLst>
                                          <p:attrName>style.visibility</p:attrName>
                                        </p:attrNameLst>
                                      </p:cBhvr>
                                      <p:to>
                                        <p:strVal val="visible"/>
                                      </p:to>
                                    </p:set>
                                    <p:animEffect transition="in" filter="box(out)">
                                      <p:cBhvr>
                                        <p:cTn id="23" dur="500"/>
                                        <p:tgtEl>
                                          <p:spTgt spid="98309"/>
                                        </p:tgtEl>
                                      </p:cBhvr>
                                    </p:animEffect>
                                  </p:childTnLst>
                                </p:cTn>
                              </p:par>
                            </p:childTnLst>
                          </p:cTn>
                        </p:par>
                        <p:par>
                          <p:cTn id="24" fill="hold">
                            <p:stCondLst>
                              <p:cond delay="2000"/>
                            </p:stCondLst>
                            <p:childTnLst>
                              <p:par>
                                <p:cTn id="25" presetID="16" presetClass="entr" presetSubtype="42" fill="hold" nodeType="afterEffect">
                                  <p:stCondLst>
                                    <p:cond delay="0"/>
                                  </p:stCondLst>
                                  <p:childTnLst>
                                    <p:set>
                                      <p:cBhvr>
                                        <p:cTn id="26" dur="1" fill="hold">
                                          <p:stCondLst>
                                            <p:cond delay="0"/>
                                          </p:stCondLst>
                                        </p:cTn>
                                        <p:tgtEl>
                                          <p:spTgt spid="100355"/>
                                        </p:tgtEl>
                                        <p:attrNameLst>
                                          <p:attrName>style.visibility</p:attrName>
                                        </p:attrNameLst>
                                      </p:cBhvr>
                                      <p:to>
                                        <p:strVal val="visible"/>
                                      </p:to>
                                    </p:set>
                                    <p:animEffect transition="in" filter="barn(outHorizontal)">
                                      <p:cBhvr>
                                        <p:cTn id="27" dur="500"/>
                                        <p:tgtEl>
                                          <p:spTgt spid="1003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7" grpId="0"/>
      <p:bldP spid="7" grpId="1"/>
      <p:bldP spid="100354" grpId="0" build="p" advAuto="100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23"/>
          <p:cNvSpPr/>
          <p:nvPr/>
        </p:nvSpPr>
        <p:spPr>
          <a:xfrm>
            <a:off x="2423592" y="1046645"/>
            <a:ext cx="2088232" cy="337185"/>
          </a:xfrm>
          <a:prstGeom prst="rect">
            <a:avLst/>
          </a:prstGeom>
        </p:spPr>
        <p:txBody>
          <a:bodyPr wrap="square">
            <a:spAutoFit/>
          </a:bodyPr>
          <a:lstStyle/>
          <a:p>
            <a:r>
              <a:rPr lang="zh-CN" altLang="en-US" sz="1600" b="1" dirty="0" smtClean="0">
                <a:solidFill>
                  <a:schemeClr val="bg1"/>
                </a:solidFill>
                <a:ea typeface="微软雅黑" panose="020B0503020204020204" pitchFamily="34" charset="-122"/>
              </a:rPr>
              <a:t>明 年 工 作 计 划</a:t>
            </a:r>
            <a:endParaRPr lang="zh-CN" altLang="en-US" sz="1600" b="1" dirty="0">
              <a:solidFill>
                <a:schemeClr val="bg1"/>
              </a:solidFill>
              <a:ea typeface="微软雅黑" panose="020B0503020204020204" pitchFamily="34" charset="-122"/>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4"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7" name="文本框 6"/>
          <p:cNvSpPr txBox="1"/>
          <p:nvPr/>
        </p:nvSpPr>
        <p:spPr>
          <a:xfrm>
            <a:off x="290830" y="987425"/>
            <a:ext cx="3027680" cy="521970"/>
          </a:xfrm>
          <a:prstGeom prst="rect">
            <a:avLst/>
          </a:prstGeom>
          <a:noFill/>
        </p:spPr>
        <p:txBody>
          <a:bodyPr wrap="none" rtlCol="0" anchor="t">
            <a:spAutoFit/>
          </a:bodyPr>
          <a:lstStyle/>
          <a:p>
            <a:pPr algn="ctr"/>
            <a:r>
              <a:rPr lang="zh-CN" altLang="en-US" sz="2800" b="0" noProof="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二、定量决策方法</a:t>
            </a:r>
          </a:p>
        </p:txBody>
      </p:sp>
      <p:sp>
        <p:nvSpPr>
          <p:cNvPr id="8" name="矩形 7"/>
          <p:cNvSpPr>
            <a:spLocks noRot="1"/>
          </p:cNvSpPr>
          <p:nvPr/>
        </p:nvSpPr>
        <p:spPr>
          <a:xfrm>
            <a:off x="623392" y="1484784"/>
            <a:ext cx="5556885" cy="829945"/>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SzPct val="200000"/>
              <a:buNone/>
              <a:defRPr sz="2400" b="1" u="none" kern="1200" baseline="0">
                <a:solidFill>
                  <a:schemeClr val="tx1"/>
                </a:solidFill>
                <a:latin typeface="Tahoma" panose="020B0604030504040204" pitchFamily="34" charset="0"/>
              </a:defRPr>
            </a:lvl1pPr>
            <a:lvl2pPr marL="742950" lvl="1" indent="-285750" algn="l" defTabSz="914400" rtl="0" eaLnBrk="1" fontAlgn="base" latinLnBrk="0" hangingPunct="1">
              <a:lnSpc>
                <a:spcPct val="100000"/>
              </a:lnSpc>
              <a:spcBef>
                <a:spcPct val="20000"/>
              </a:spcBef>
              <a:spcAft>
                <a:spcPct val="0"/>
              </a:spcAft>
              <a:buSzPct val="200000"/>
              <a:buNone/>
              <a:defRPr sz="2000" b="1" i="0" u="none" kern="1200" baseline="0">
                <a:solidFill>
                  <a:schemeClr val="tx1"/>
                </a:solidFill>
                <a:latin typeface="Tahoma" panose="020B0604030504040204" pitchFamily="34" charset="0"/>
              </a:defRPr>
            </a:lvl2pPr>
            <a:lvl3pPr marL="1143000" lvl="2" indent="-228600" algn="l" defTabSz="914400" rtl="0" eaLnBrk="1" fontAlgn="base" latinLnBrk="0" hangingPunct="1">
              <a:lnSpc>
                <a:spcPct val="100000"/>
              </a:lnSpc>
              <a:spcBef>
                <a:spcPct val="20000"/>
              </a:spcBef>
              <a:spcAft>
                <a:spcPct val="0"/>
              </a:spcAft>
              <a:buSzPct val="200000"/>
              <a:buNone/>
              <a:defRPr sz="1800" b="1" i="0" u="none" kern="1200" baseline="0">
                <a:solidFill>
                  <a:schemeClr val="tx1"/>
                </a:solidFill>
                <a:latin typeface="Tahoma" panose="020B0604030504040204" pitchFamily="34" charset="0"/>
              </a:defRPr>
            </a:lvl3pPr>
            <a:lvl4pPr marL="1600200" lvl="3" indent="-228600" algn="l" defTabSz="914400" rtl="0" eaLnBrk="1" fontAlgn="base" latinLnBrk="0" hangingPunct="1">
              <a:lnSpc>
                <a:spcPct val="100000"/>
              </a:lnSpc>
              <a:spcBef>
                <a:spcPct val="20000"/>
              </a:spcBef>
              <a:spcAft>
                <a:spcPct val="0"/>
              </a:spcAft>
              <a:buSzPct val="200000"/>
              <a:buNone/>
              <a:defRPr sz="1600" b="1" i="0" u="none" kern="1200" baseline="0">
                <a:solidFill>
                  <a:schemeClr val="tx1"/>
                </a:solidFill>
                <a:latin typeface="Tahoma" panose="020B0604030504040204" pitchFamily="34" charset="0"/>
              </a:defRPr>
            </a:lvl4pPr>
            <a:lvl5pPr marL="2057400" lvl="4" indent="-228600" algn="l" defTabSz="914400" rtl="0" eaLnBrk="1" fontAlgn="base" latinLnBrk="0" hangingPunct="1">
              <a:lnSpc>
                <a:spcPct val="100000"/>
              </a:lnSpc>
              <a:spcBef>
                <a:spcPct val="20000"/>
              </a:spcBef>
              <a:spcAft>
                <a:spcPct val="0"/>
              </a:spcAft>
              <a:buSzPct val="200000"/>
              <a:buNone/>
              <a:defRPr sz="1600" b="1" i="0" u="none" kern="1200" baseline="0">
                <a:solidFill>
                  <a:schemeClr val="tx1"/>
                </a:solidFill>
                <a:latin typeface="Tahoma" panose="020B0604030504040204" pitchFamily="34" charset="0"/>
              </a:defRPr>
            </a:lvl5pPr>
          </a:lstStyle>
          <a:p>
            <a:pPr>
              <a:buClr>
                <a:schemeClr val="hlink"/>
              </a:buClr>
              <a:buSzPct val="60000"/>
            </a:pPr>
            <a:r>
              <a:rPr lang="zh-CN" altLang="en-US" sz="2800" b="0" dirty="0">
                <a:latin typeface="微软雅黑" panose="020B0503020204020204" pitchFamily="34" charset="-122"/>
                <a:ea typeface="微软雅黑" panose="020B0503020204020204" pitchFamily="34" charset="-122"/>
              </a:rPr>
              <a:t>（一）确定型决策方法</a:t>
            </a:r>
          </a:p>
          <a:p>
            <a:pPr>
              <a:buClr>
                <a:schemeClr val="hlink"/>
              </a:buClr>
              <a:buSzPct val="60000"/>
            </a:pPr>
            <a:r>
              <a:rPr lang="zh-CN" altLang="en-US" sz="2800" b="0" dirty="0">
                <a:latin typeface="微软雅黑" panose="020B0503020204020204" pitchFamily="34" charset="-122"/>
                <a:ea typeface="微软雅黑" panose="020B0503020204020204" pitchFamily="34" charset="-122"/>
              </a:rPr>
              <a:t>    </a:t>
            </a:r>
            <a:r>
              <a:rPr lang="zh-CN" altLang="en-US" sz="2800" b="0" dirty="0" smtClean="0">
                <a:latin typeface="微软雅黑" panose="020B0503020204020204" pitchFamily="34" charset="-122"/>
                <a:ea typeface="微软雅黑" panose="020B0503020204020204" pitchFamily="34" charset="-122"/>
              </a:rPr>
              <a:t>  </a:t>
            </a:r>
            <a:r>
              <a:rPr lang="en-US" sz="2800" b="0" dirty="0" smtClean="0">
                <a:latin typeface="微软雅黑" panose="020B0503020204020204" pitchFamily="34" charset="-122"/>
                <a:ea typeface="微软雅黑" panose="020B0503020204020204" pitchFamily="34" charset="-122"/>
              </a:rPr>
              <a:t>4</a:t>
            </a:r>
            <a:r>
              <a:rPr lang="en-US" altLang="zh-CN" sz="2800" b="0" dirty="0" smtClean="0">
                <a:latin typeface="微软雅黑" panose="020B0503020204020204" pitchFamily="34" charset="-122"/>
                <a:ea typeface="微软雅黑" panose="020B0503020204020204" pitchFamily="34" charset="-122"/>
              </a:rPr>
              <a:t>. </a:t>
            </a:r>
            <a:r>
              <a:rPr lang="zh-CN" altLang="en-US" sz="2800" b="0" dirty="0" smtClean="0">
                <a:latin typeface="微软雅黑" panose="020B0503020204020204" pitchFamily="34" charset="-122"/>
                <a:ea typeface="微软雅黑" panose="020B0503020204020204" pitchFamily="34" charset="-122"/>
                <a:sym typeface="+mn-ea"/>
              </a:rPr>
              <a:t>盈亏</a:t>
            </a:r>
            <a:r>
              <a:rPr lang="zh-CN" altLang="en-US" sz="2800" b="0" dirty="0">
                <a:latin typeface="微软雅黑" panose="020B0503020204020204" pitchFamily="34" charset="-122"/>
                <a:ea typeface="微软雅黑" panose="020B0503020204020204" pitchFamily="34" charset="-122"/>
                <a:sym typeface="+mn-ea"/>
              </a:rPr>
              <a:t>平衡点销售额法 </a:t>
            </a:r>
            <a:endParaRPr lang="zh-CN" altLang="en-US" sz="2800" b="0" dirty="0">
              <a:latin typeface="微软雅黑" panose="020B0503020204020204" pitchFamily="34" charset="-122"/>
              <a:ea typeface="微软雅黑" panose="020B0503020204020204" pitchFamily="34" charset="-122"/>
            </a:endParaRPr>
          </a:p>
        </p:txBody>
      </p:sp>
      <p:sp>
        <p:nvSpPr>
          <p:cNvPr id="4100" name="Rectangle 3"/>
          <p:cNvSpPr>
            <a:spLocks noGrp="1"/>
          </p:cNvSpPr>
          <p:nvPr/>
        </p:nvSpPr>
        <p:spPr>
          <a:xfrm>
            <a:off x="1559496" y="2564904"/>
            <a:ext cx="8002736" cy="4542155"/>
          </a:xfrm>
          <a:prstGeom prst="rect">
            <a:avLst/>
          </a:prstGeom>
          <a:noFill/>
          <a:ln w="9525">
            <a:noFill/>
          </a:ln>
        </p:spPr>
        <p:txBody>
          <a:bodyPr vert="horz" wrap="square" lIns="91440" tIns="45720" rIns="91440" bIns="45720" anchor="t"/>
          <a:lstStyle>
            <a:lvl1pPr marL="342900" indent="-342900" algn="l" rtl="0" eaLnBrk="0" fontAlgn="base" hangingPunct="0">
              <a:spcBef>
                <a:spcPct val="20000"/>
              </a:spcBef>
              <a:spcAft>
                <a:spcPct val="0"/>
              </a:spcAft>
              <a:buClr>
                <a:schemeClr val="hlink"/>
              </a:buClr>
              <a:buFont typeface="Wingdings" panose="05000000000000000000" pitchFamily="2" charset="2"/>
              <a:defRPr sz="2800">
                <a:solidFill>
                  <a:schemeClr val="accent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defRPr sz="3200" b="1">
                <a:solidFill>
                  <a:srgbClr val="003366"/>
                </a:solidFill>
                <a:latin typeface="黑体" panose="02010609060101010101" pitchFamily="2" charset="-122"/>
                <a:ea typeface="黑体" panose="02010609060101010101" pitchFamily="2" charset="-122"/>
              </a:defRPr>
            </a:lvl2pPr>
            <a:lvl3pPr marL="1143000" indent="-228600" algn="l" rtl="0" eaLnBrk="0" fontAlgn="base" hangingPunct="0">
              <a:spcBef>
                <a:spcPct val="20000"/>
              </a:spcBef>
              <a:spcAft>
                <a:spcPct val="0"/>
              </a:spcAft>
              <a:buClr>
                <a:schemeClr val="tx1"/>
              </a:buClr>
              <a:defRPr sz="2800" b="1">
                <a:solidFill>
                  <a:schemeClr val="accent1"/>
                </a:solidFill>
                <a:latin typeface="+mn-lt"/>
                <a:ea typeface="+mn-ea"/>
              </a:defRPr>
            </a:lvl3pPr>
            <a:lvl4pPr marL="1600200" indent="-228600" algn="l" rtl="0" eaLnBrk="0" fontAlgn="base" hangingPunct="0">
              <a:spcBef>
                <a:spcPct val="20000"/>
              </a:spcBef>
              <a:spcAft>
                <a:spcPct val="0"/>
              </a:spcAft>
              <a:buChar char="–"/>
              <a:defRPr sz="2800">
                <a:solidFill>
                  <a:schemeClr val="accent1"/>
                </a:solidFill>
                <a:latin typeface="+mn-lt"/>
                <a:ea typeface="+mn-ea"/>
              </a:defRPr>
            </a:lvl4pPr>
            <a:lvl5pPr marL="2057400" indent="-228600" algn="l" rtl="0" eaLnBrk="0" fontAlgn="base" hangingPunct="0">
              <a:spcBef>
                <a:spcPct val="20000"/>
              </a:spcBef>
              <a:spcAft>
                <a:spcPct val="0"/>
              </a:spcAft>
              <a:buChar char="»"/>
              <a:defRPr sz="2800">
                <a:solidFill>
                  <a:schemeClr val="accent1"/>
                </a:solidFill>
                <a:latin typeface="+mn-lt"/>
                <a:ea typeface="+mn-ea"/>
              </a:defRPr>
            </a:lvl5pPr>
            <a:lvl6pPr marL="2514600" indent="-228600" algn="l" rtl="0" fontAlgn="base">
              <a:spcBef>
                <a:spcPct val="20000"/>
              </a:spcBef>
              <a:spcAft>
                <a:spcPct val="0"/>
              </a:spcAft>
              <a:buChar char="»"/>
              <a:defRPr sz="2800">
                <a:solidFill>
                  <a:schemeClr val="accent1"/>
                </a:solidFill>
                <a:latin typeface="+mn-lt"/>
                <a:ea typeface="+mn-ea"/>
              </a:defRPr>
            </a:lvl6pPr>
            <a:lvl7pPr marL="2971800" indent="-228600" algn="l" rtl="0" fontAlgn="base">
              <a:spcBef>
                <a:spcPct val="20000"/>
              </a:spcBef>
              <a:spcAft>
                <a:spcPct val="0"/>
              </a:spcAft>
              <a:buChar char="»"/>
              <a:defRPr sz="2800">
                <a:solidFill>
                  <a:schemeClr val="accent1"/>
                </a:solidFill>
                <a:latin typeface="+mn-lt"/>
                <a:ea typeface="+mn-ea"/>
              </a:defRPr>
            </a:lvl7pPr>
            <a:lvl8pPr marL="3429000" indent="-228600" algn="l" rtl="0" fontAlgn="base">
              <a:spcBef>
                <a:spcPct val="20000"/>
              </a:spcBef>
              <a:spcAft>
                <a:spcPct val="0"/>
              </a:spcAft>
              <a:buChar char="»"/>
              <a:defRPr sz="2800">
                <a:solidFill>
                  <a:schemeClr val="accent1"/>
                </a:solidFill>
                <a:latin typeface="+mn-lt"/>
                <a:ea typeface="+mn-ea"/>
              </a:defRPr>
            </a:lvl8pPr>
            <a:lvl9pPr marL="3886200" indent="-228600" algn="l" rtl="0" fontAlgn="base">
              <a:spcBef>
                <a:spcPct val="20000"/>
              </a:spcBef>
              <a:spcAft>
                <a:spcPct val="0"/>
              </a:spcAft>
              <a:buChar char="»"/>
              <a:defRPr sz="2800">
                <a:solidFill>
                  <a:schemeClr val="accent1"/>
                </a:solidFill>
                <a:latin typeface="+mn-lt"/>
                <a:ea typeface="+mn-ea"/>
              </a:defRPr>
            </a:lvl9pPr>
          </a:lstStyle>
          <a:p>
            <a:pPr marL="0" indent="0" eaLnBrk="1" hangingPunct="1">
              <a:buClr>
                <a:schemeClr val="hlink"/>
              </a:buClr>
              <a:buSzTx/>
              <a:buFont typeface="Wingdings" panose="05000000000000000000" pitchFamily="2" charset="2"/>
            </a:pPr>
            <a:r>
              <a:rPr lang="zh-CN" altLang="en-US" sz="2800" dirty="0">
                <a:solidFill>
                  <a:srgbClr val="003366"/>
                </a:solidFill>
              </a:rPr>
              <a:t>以盈亏平衡点销售额作为依据进行分析的方法。</a:t>
            </a:r>
          </a:p>
          <a:p>
            <a:pPr marL="0" indent="0" eaLnBrk="1" hangingPunct="1">
              <a:buClr>
                <a:schemeClr val="hlink"/>
              </a:buClr>
              <a:buSzTx/>
              <a:buFont typeface="Wingdings" panose="05000000000000000000" pitchFamily="2" charset="2"/>
            </a:pPr>
            <a:r>
              <a:rPr lang="zh-CN" altLang="en-US" sz="2800" dirty="0">
                <a:solidFill>
                  <a:srgbClr val="003366"/>
                </a:solidFill>
              </a:rPr>
              <a:t>其基本公式为：</a:t>
            </a:r>
          </a:p>
          <a:p>
            <a:pPr marL="0" indent="0" eaLnBrk="1" hangingPunct="1">
              <a:buClr>
                <a:schemeClr val="hlink"/>
              </a:buClr>
              <a:buSzTx/>
              <a:buFont typeface="Wingdings" panose="05000000000000000000" pitchFamily="2" charset="2"/>
            </a:pPr>
            <a:endParaRPr lang="zh-CN" altLang="en-US" sz="2400" b="1" dirty="0">
              <a:solidFill>
                <a:srgbClr val="003366"/>
              </a:solidFill>
            </a:endParaRPr>
          </a:p>
        </p:txBody>
      </p:sp>
      <p:graphicFrame>
        <p:nvGraphicFramePr>
          <p:cNvPr id="101380" name="Object 4"/>
          <p:cNvGraphicFramePr>
            <a:graphicFrameLocks noChangeAspect="1"/>
          </p:cNvGraphicFramePr>
          <p:nvPr>
            <p:extLst>
              <p:ext uri="{D42A27DB-BD31-4B8C-83A1-F6EECF244321}">
                <p14:modId xmlns:p14="http://schemas.microsoft.com/office/powerpoint/2010/main" val="3404403550"/>
              </p:ext>
            </p:extLst>
          </p:nvPr>
        </p:nvGraphicFramePr>
        <p:xfrm>
          <a:off x="3431704" y="3861048"/>
          <a:ext cx="4225925" cy="2308225"/>
        </p:xfrm>
        <a:graphic>
          <a:graphicData uri="http://schemas.openxmlformats.org/presentationml/2006/ole">
            <mc:AlternateContent xmlns:mc="http://schemas.openxmlformats.org/markup-compatibility/2006">
              <mc:Choice xmlns:v="urn:schemas-microsoft-com:vml" Requires="v">
                <p:oleObj spid="_x0000_s6178" r:id="rId3" imgW="660400" imgH="584200" progId="Equation.3">
                  <p:embed/>
                </p:oleObj>
              </mc:Choice>
              <mc:Fallback>
                <p:oleObj r:id="rId3" imgW="660400" imgH="584200" progId="Equation.3">
                  <p:embed/>
                  <p:pic>
                    <p:nvPicPr>
                      <p:cNvPr id="0" name="图片 3079"/>
                      <p:cNvPicPr/>
                      <p:nvPr/>
                    </p:nvPicPr>
                    <p:blipFill>
                      <a:blip r:embed="rId4"/>
                      <a:stretch>
                        <a:fillRect/>
                      </a:stretch>
                    </p:blipFill>
                    <p:spPr>
                      <a:xfrm>
                        <a:off x="3431704" y="3861048"/>
                        <a:ext cx="4225925" cy="2308225"/>
                      </a:xfrm>
                      <a:prstGeom prst="rect">
                        <a:avLst/>
                      </a:prstGeom>
                      <a:solidFill>
                        <a:srgbClr val="B2B2B2"/>
                      </a:solidFill>
                      <a:ln w="38100">
                        <a:miter/>
                      </a:ln>
                    </p:spPr>
                  </p:pic>
                </p:oleObj>
              </mc:Fallback>
            </mc:AlternateContent>
          </a:graphicData>
        </a:graphic>
      </p:graphicFrame>
    </p:spTree>
  </p:cSld>
  <p:clrMapOvr>
    <a:masterClrMapping/>
  </p:clrMapOvr>
  <p:transition spd="slow" advTm="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par>
                          <p:cTn id="15" fill="hold">
                            <p:stCondLst>
                              <p:cond delay="1000"/>
                            </p:stCondLst>
                            <p:childTnLst>
                              <p:par>
                                <p:cTn id="16" presetID="16" presetClass="entr" presetSubtype="26" fill="hold" nodeType="afterEffect">
                                  <p:stCondLst>
                                    <p:cond delay="0"/>
                                  </p:stCondLst>
                                  <p:childTnLst>
                                    <p:set>
                                      <p:cBhvr>
                                        <p:cTn id="17" dur="1" fill="hold">
                                          <p:stCondLst>
                                            <p:cond delay="0"/>
                                          </p:stCondLst>
                                        </p:cTn>
                                        <p:tgtEl>
                                          <p:spTgt spid="101380"/>
                                        </p:tgtEl>
                                        <p:attrNameLst>
                                          <p:attrName>style.visibility</p:attrName>
                                        </p:attrNameLst>
                                      </p:cBhvr>
                                      <p:to>
                                        <p:strVal val="visible"/>
                                      </p:to>
                                    </p:set>
                                    <p:animEffect transition="in" filter="barn(inHorizontal)">
                                      <p:cBhvr>
                                        <p:cTn id="18" dur="500"/>
                                        <p:tgtEl>
                                          <p:spTgt spid="1013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7" grpId="0"/>
      <p:bldP spid="7" grpId="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23"/>
          <p:cNvSpPr/>
          <p:nvPr/>
        </p:nvSpPr>
        <p:spPr>
          <a:xfrm>
            <a:off x="2423592" y="1046645"/>
            <a:ext cx="2088232" cy="337185"/>
          </a:xfrm>
          <a:prstGeom prst="rect">
            <a:avLst/>
          </a:prstGeom>
        </p:spPr>
        <p:txBody>
          <a:bodyPr wrap="square">
            <a:spAutoFit/>
          </a:bodyPr>
          <a:lstStyle/>
          <a:p>
            <a:r>
              <a:rPr lang="zh-CN" altLang="en-US" sz="1600" b="1" dirty="0" smtClean="0">
                <a:solidFill>
                  <a:schemeClr val="bg1"/>
                </a:solidFill>
                <a:ea typeface="微软雅黑" panose="020B0503020204020204" pitchFamily="34" charset="-122"/>
              </a:rPr>
              <a:t>明 年 工 作 计 划</a:t>
            </a:r>
            <a:endParaRPr lang="zh-CN" altLang="en-US" sz="1600" b="1" dirty="0">
              <a:solidFill>
                <a:schemeClr val="bg1"/>
              </a:solidFill>
              <a:ea typeface="微软雅黑" panose="020B0503020204020204" pitchFamily="34" charset="-122"/>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4"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7" name="文本框 6"/>
          <p:cNvSpPr txBox="1"/>
          <p:nvPr/>
        </p:nvSpPr>
        <p:spPr>
          <a:xfrm>
            <a:off x="290830" y="987425"/>
            <a:ext cx="3027680" cy="521970"/>
          </a:xfrm>
          <a:prstGeom prst="rect">
            <a:avLst/>
          </a:prstGeom>
          <a:noFill/>
        </p:spPr>
        <p:txBody>
          <a:bodyPr wrap="none" rtlCol="0" anchor="t">
            <a:spAutoFit/>
          </a:bodyPr>
          <a:lstStyle/>
          <a:p>
            <a:pPr algn="ctr"/>
            <a:r>
              <a:rPr lang="zh-CN" altLang="en-US" sz="2800" b="0" noProof="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二、定量决策方法</a:t>
            </a:r>
          </a:p>
        </p:txBody>
      </p:sp>
      <p:sp>
        <p:nvSpPr>
          <p:cNvPr id="8" name="矩形 7"/>
          <p:cNvSpPr>
            <a:spLocks noRot="1"/>
          </p:cNvSpPr>
          <p:nvPr/>
        </p:nvSpPr>
        <p:spPr>
          <a:xfrm>
            <a:off x="689610" y="1509395"/>
            <a:ext cx="5556885" cy="829945"/>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SzPct val="200000"/>
              <a:buNone/>
              <a:defRPr sz="2400" b="1" u="none" kern="1200" baseline="0">
                <a:solidFill>
                  <a:schemeClr val="tx1"/>
                </a:solidFill>
                <a:latin typeface="Tahoma" panose="020B0604030504040204" pitchFamily="34" charset="0"/>
              </a:defRPr>
            </a:lvl1pPr>
            <a:lvl2pPr marL="742950" lvl="1" indent="-285750" algn="l" defTabSz="914400" rtl="0" eaLnBrk="1" fontAlgn="base" latinLnBrk="0" hangingPunct="1">
              <a:lnSpc>
                <a:spcPct val="100000"/>
              </a:lnSpc>
              <a:spcBef>
                <a:spcPct val="20000"/>
              </a:spcBef>
              <a:spcAft>
                <a:spcPct val="0"/>
              </a:spcAft>
              <a:buSzPct val="200000"/>
              <a:buNone/>
              <a:defRPr sz="2000" b="1" i="0" u="none" kern="1200" baseline="0">
                <a:solidFill>
                  <a:schemeClr val="tx1"/>
                </a:solidFill>
                <a:latin typeface="Tahoma" panose="020B0604030504040204" pitchFamily="34" charset="0"/>
              </a:defRPr>
            </a:lvl2pPr>
            <a:lvl3pPr marL="1143000" lvl="2" indent="-228600" algn="l" defTabSz="914400" rtl="0" eaLnBrk="1" fontAlgn="base" latinLnBrk="0" hangingPunct="1">
              <a:lnSpc>
                <a:spcPct val="100000"/>
              </a:lnSpc>
              <a:spcBef>
                <a:spcPct val="20000"/>
              </a:spcBef>
              <a:spcAft>
                <a:spcPct val="0"/>
              </a:spcAft>
              <a:buSzPct val="200000"/>
              <a:buNone/>
              <a:defRPr sz="1800" b="1" i="0" u="none" kern="1200" baseline="0">
                <a:solidFill>
                  <a:schemeClr val="tx1"/>
                </a:solidFill>
                <a:latin typeface="Tahoma" panose="020B0604030504040204" pitchFamily="34" charset="0"/>
              </a:defRPr>
            </a:lvl3pPr>
            <a:lvl4pPr marL="1600200" lvl="3" indent="-228600" algn="l" defTabSz="914400" rtl="0" eaLnBrk="1" fontAlgn="base" latinLnBrk="0" hangingPunct="1">
              <a:lnSpc>
                <a:spcPct val="100000"/>
              </a:lnSpc>
              <a:spcBef>
                <a:spcPct val="20000"/>
              </a:spcBef>
              <a:spcAft>
                <a:spcPct val="0"/>
              </a:spcAft>
              <a:buSzPct val="200000"/>
              <a:buNone/>
              <a:defRPr sz="1600" b="1" i="0" u="none" kern="1200" baseline="0">
                <a:solidFill>
                  <a:schemeClr val="tx1"/>
                </a:solidFill>
                <a:latin typeface="Tahoma" panose="020B0604030504040204" pitchFamily="34" charset="0"/>
              </a:defRPr>
            </a:lvl4pPr>
            <a:lvl5pPr marL="2057400" lvl="4" indent="-228600" algn="l" defTabSz="914400" rtl="0" eaLnBrk="1" fontAlgn="base" latinLnBrk="0" hangingPunct="1">
              <a:lnSpc>
                <a:spcPct val="100000"/>
              </a:lnSpc>
              <a:spcBef>
                <a:spcPct val="20000"/>
              </a:spcBef>
              <a:spcAft>
                <a:spcPct val="0"/>
              </a:spcAft>
              <a:buSzPct val="200000"/>
              <a:buNone/>
              <a:defRPr sz="1600" b="1" i="0" u="none" kern="1200" baseline="0">
                <a:solidFill>
                  <a:schemeClr val="tx1"/>
                </a:solidFill>
                <a:latin typeface="Tahoma" panose="020B0604030504040204" pitchFamily="34" charset="0"/>
              </a:defRPr>
            </a:lvl5pPr>
          </a:lstStyle>
          <a:p>
            <a:pPr lvl="0">
              <a:buClr>
                <a:schemeClr val="hlink"/>
              </a:buClr>
              <a:buSzPct val="60000"/>
            </a:pPr>
            <a:r>
              <a:rPr lang="zh-CN" altLang="en-US" sz="2800" b="0" dirty="0">
                <a:latin typeface="微软雅黑" panose="020B0503020204020204" pitchFamily="34" charset="-122"/>
                <a:ea typeface="微软雅黑" panose="020B0503020204020204" pitchFamily="34" charset="-122"/>
              </a:rPr>
              <a:t>（一）确定型决策方法</a:t>
            </a:r>
          </a:p>
          <a:p>
            <a:pPr lvl="0">
              <a:buClr>
                <a:schemeClr val="hlink"/>
              </a:buClr>
              <a:buSzPct val="60000"/>
            </a:pPr>
            <a:r>
              <a:rPr lang="zh-CN" altLang="en-US" sz="2800" b="0" dirty="0">
                <a:latin typeface="微软雅黑" panose="020B0503020204020204" pitchFamily="34" charset="-122"/>
                <a:ea typeface="微软雅黑" panose="020B0503020204020204" pitchFamily="34" charset="-122"/>
              </a:rPr>
              <a:t>   </a:t>
            </a:r>
            <a:r>
              <a:rPr lang="zh-CN" altLang="en-US" sz="2800" b="0" dirty="0" smtClean="0">
                <a:latin typeface="微软雅黑" panose="020B0503020204020204" pitchFamily="34" charset="-122"/>
                <a:ea typeface="微软雅黑" panose="020B0503020204020204" pitchFamily="34" charset="-122"/>
              </a:rPr>
              <a:t>   </a:t>
            </a:r>
            <a:r>
              <a:rPr lang="en-US" sz="2800" b="0" dirty="0">
                <a:latin typeface="微软雅黑" panose="020B0503020204020204" pitchFamily="34" charset="-122"/>
                <a:ea typeface="微软雅黑" panose="020B0503020204020204" pitchFamily="34" charset="-122"/>
              </a:rPr>
              <a:t>4</a:t>
            </a:r>
            <a:r>
              <a:rPr lang="en-US" altLang="zh-CN" sz="2800" b="0" dirty="0">
                <a:latin typeface="微软雅黑" panose="020B0503020204020204" pitchFamily="34" charset="-122"/>
                <a:ea typeface="微软雅黑" panose="020B0503020204020204" pitchFamily="34" charset="-122"/>
              </a:rPr>
              <a:t>.</a:t>
            </a:r>
            <a:r>
              <a:rPr lang="zh-CN" altLang="en-US" sz="2800" b="0" dirty="0">
                <a:latin typeface="微软雅黑" panose="020B0503020204020204" pitchFamily="34" charset="-122"/>
                <a:ea typeface="微软雅黑" panose="020B0503020204020204" pitchFamily="34" charset="-122"/>
                <a:sym typeface="+mn-ea"/>
              </a:rPr>
              <a:t>盈亏平衡点销售额法 </a:t>
            </a:r>
            <a:endParaRPr lang="zh-CN" altLang="en-US" sz="2800" b="0" dirty="0">
              <a:latin typeface="微软雅黑" panose="020B0503020204020204" pitchFamily="34" charset="-122"/>
              <a:ea typeface="微软雅黑" panose="020B0503020204020204" pitchFamily="34" charset="-122"/>
            </a:endParaRPr>
          </a:p>
        </p:txBody>
      </p:sp>
      <p:sp>
        <p:nvSpPr>
          <p:cNvPr id="102403" name="Rectangle 3"/>
          <p:cNvSpPr>
            <a:spLocks noGrp="1"/>
          </p:cNvSpPr>
          <p:nvPr/>
        </p:nvSpPr>
        <p:spPr>
          <a:xfrm>
            <a:off x="1271464" y="1796415"/>
            <a:ext cx="8911396" cy="4881563"/>
          </a:xfrm>
          <a:prstGeom prst="rect">
            <a:avLst/>
          </a:prstGeom>
          <a:noFill/>
          <a:ln w="9525">
            <a:noFill/>
          </a:ln>
        </p:spPr>
        <p:txBody>
          <a:bodyPr vert="horz" wrap="square" lIns="91440" tIns="45720" rIns="91440" bIns="45720" anchor="t"/>
          <a:lstStyle>
            <a:lvl1pPr marL="342900" indent="-342900" algn="l" rtl="0" eaLnBrk="0" fontAlgn="base" hangingPunct="0">
              <a:spcBef>
                <a:spcPct val="20000"/>
              </a:spcBef>
              <a:spcAft>
                <a:spcPct val="0"/>
              </a:spcAft>
              <a:buClr>
                <a:schemeClr val="hlink"/>
              </a:buClr>
              <a:buFont typeface="Wingdings" panose="05000000000000000000" pitchFamily="2" charset="2"/>
              <a:defRPr sz="2800">
                <a:solidFill>
                  <a:schemeClr val="accent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defRPr sz="3200" b="1">
                <a:solidFill>
                  <a:srgbClr val="003366"/>
                </a:solidFill>
                <a:latin typeface="黑体" panose="02010609060101010101" pitchFamily="2" charset="-122"/>
                <a:ea typeface="黑体" panose="02010609060101010101" pitchFamily="2" charset="-122"/>
              </a:defRPr>
            </a:lvl2pPr>
            <a:lvl3pPr marL="1143000" indent="-228600" algn="l" rtl="0" eaLnBrk="0" fontAlgn="base" hangingPunct="0">
              <a:spcBef>
                <a:spcPct val="20000"/>
              </a:spcBef>
              <a:spcAft>
                <a:spcPct val="0"/>
              </a:spcAft>
              <a:buClr>
                <a:schemeClr val="tx1"/>
              </a:buClr>
              <a:defRPr sz="2800" b="1">
                <a:solidFill>
                  <a:schemeClr val="accent1"/>
                </a:solidFill>
                <a:latin typeface="+mn-lt"/>
                <a:ea typeface="+mn-ea"/>
              </a:defRPr>
            </a:lvl3pPr>
            <a:lvl4pPr marL="1600200" indent="-228600" algn="l" rtl="0" eaLnBrk="0" fontAlgn="base" hangingPunct="0">
              <a:spcBef>
                <a:spcPct val="20000"/>
              </a:spcBef>
              <a:spcAft>
                <a:spcPct val="0"/>
              </a:spcAft>
              <a:buChar char="–"/>
              <a:defRPr sz="2800">
                <a:solidFill>
                  <a:schemeClr val="accent1"/>
                </a:solidFill>
                <a:latin typeface="+mn-lt"/>
                <a:ea typeface="+mn-ea"/>
              </a:defRPr>
            </a:lvl4pPr>
            <a:lvl5pPr marL="2057400" indent="-228600" algn="l" rtl="0" eaLnBrk="0" fontAlgn="base" hangingPunct="0">
              <a:spcBef>
                <a:spcPct val="20000"/>
              </a:spcBef>
              <a:spcAft>
                <a:spcPct val="0"/>
              </a:spcAft>
              <a:buChar char="»"/>
              <a:defRPr sz="2800">
                <a:solidFill>
                  <a:schemeClr val="accent1"/>
                </a:solidFill>
                <a:latin typeface="+mn-lt"/>
                <a:ea typeface="+mn-ea"/>
              </a:defRPr>
            </a:lvl5pPr>
            <a:lvl6pPr marL="2514600" indent="-228600" algn="l" rtl="0" fontAlgn="base">
              <a:spcBef>
                <a:spcPct val="20000"/>
              </a:spcBef>
              <a:spcAft>
                <a:spcPct val="0"/>
              </a:spcAft>
              <a:buChar char="»"/>
              <a:defRPr sz="2800">
                <a:solidFill>
                  <a:schemeClr val="accent1"/>
                </a:solidFill>
                <a:latin typeface="+mn-lt"/>
                <a:ea typeface="+mn-ea"/>
              </a:defRPr>
            </a:lvl6pPr>
            <a:lvl7pPr marL="2971800" indent="-228600" algn="l" rtl="0" fontAlgn="base">
              <a:spcBef>
                <a:spcPct val="20000"/>
              </a:spcBef>
              <a:spcAft>
                <a:spcPct val="0"/>
              </a:spcAft>
              <a:buChar char="»"/>
              <a:defRPr sz="2800">
                <a:solidFill>
                  <a:schemeClr val="accent1"/>
                </a:solidFill>
                <a:latin typeface="+mn-lt"/>
                <a:ea typeface="+mn-ea"/>
              </a:defRPr>
            </a:lvl7pPr>
            <a:lvl8pPr marL="3429000" indent="-228600" algn="l" rtl="0" fontAlgn="base">
              <a:spcBef>
                <a:spcPct val="20000"/>
              </a:spcBef>
              <a:spcAft>
                <a:spcPct val="0"/>
              </a:spcAft>
              <a:buChar char="»"/>
              <a:defRPr sz="2800">
                <a:solidFill>
                  <a:schemeClr val="accent1"/>
                </a:solidFill>
                <a:latin typeface="+mn-lt"/>
                <a:ea typeface="+mn-ea"/>
              </a:defRPr>
            </a:lvl8pPr>
            <a:lvl9pPr marL="3886200" indent="-228600" algn="l" rtl="0" fontAlgn="base">
              <a:spcBef>
                <a:spcPct val="20000"/>
              </a:spcBef>
              <a:spcAft>
                <a:spcPct val="0"/>
              </a:spcAft>
              <a:buChar char="»"/>
              <a:defRPr sz="2800">
                <a:solidFill>
                  <a:schemeClr val="accent1"/>
                </a:solidFill>
                <a:latin typeface="+mn-lt"/>
                <a:ea typeface="+mn-ea"/>
              </a:defRPr>
            </a:lvl9pPr>
          </a:lstStyle>
          <a:p>
            <a:pPr eaLnBrk="1" hangingPunct="1">
              <a:lnSpc>
                <a:spcPct val="150000"/>
              </a:lnSpc>
            </a:pPr>
            <a:r>
              <a:rPr lang="en-US" altLang="zh-CN" dirty="0" smtClean="0">
                <a:latin typeface="黑体" panose="02010609060101010101" pitchFamily="2" charset="-122"/>
              </a:rPr>
              <a:t>       </a:t>
            </a:r>
            <a:endParaRPr lang="zh-CN" altLang="en-US" dirty="0">
              <a:latin typeface="黑体" panose="02010609060101010101" pitchFamily="2" charset="-122"/>
            </a:endParaRPr>
          </a:p>
          <a:p>
            <a:pPr eaLnBrk="1" hangingPunct="1">
              <a:lnSpc>
                <a:spcPct val="150000"/>
              </a:lnSpc>
            </a:pPr>
            <a:r>
              <a:rPr lang="en-US" altLang="zh-CN" dirty="0">
                <a:solidFill>
                  <a:srgbClr val="003366"/>
                </a:solidFill>
              </a:rPr>
              <a:t>R</a:t>
            </a:r>
            <a:r>
              <a:rPr lang="zh-CN" altLang="en-US" dirty="0">
                <a:solidFill>
                  <a:srgbClr val="003366"/>
                </a:solidFill>
              </a:rPr>
              <a:t>为盈亏平衡点销售额</a:t>
            </a:r>
          </a:p>
          <a:p>
            <a:pPr eaLnBrk="1" hangingPunct="1">
              <a:lnSpc>
                <a:spcPct val="150000"/>
              </a:lnSpc>
            </a:pPr>
            <a:r>
              <a:rPr lang="zh-CN" altLang="en-US" dirty="0">
                <a:solidFill>
                  <a:srgbClr val="003366"/>
                </a:solidFill>
              </a:rPr>
              <a:t>其余变量同前式</a:t>
            </a:r>
          </a:p>
          <a:p>
            <a:pPr eaLnBrk="1" hangingPunct="1">
              <a:lnSpc>
                <a:spcPct val="150000"/>
              </a:lnSpc>
            </a:pPr>
            <a:r>
              <a:rPr lang="zh-CN" altLang="en-US" dirty="0">
                <a:solidFill>
                  <a:srgbClr val="003366"/>
                </a:solidFill>
              </a:rPr>
              <a:t>当要获得一定目标利润时，公式为</a:t>
            </a:r>
            <a:r>
              <a:rPr lang="zh-CN" altLang="en-US" b="1" dirty="0">
                <a:solidFill>
                  <a:srgbClr val="003366"/>
                </a:solidFill>
              </a:rPr>
              <a:t>：</a:t>
            </a:r>
          </a:p>
        </p:txBody>
      </p:sp>
      <p:graphicFrame>
        <p:nvGraphicFramePr>
          <p:cNvPr id="102404" name="Object 4"/>
          <p:cNvGraphicFramePr>
            <a:graphicFrameLocks noChangeAspect="1"/>
          </p:cNvGraphicFramePr>
          <p:nvPr/>
        </p:nvGraphicFramePr>
        <p:xfrm>
          <a:off x="7454900" y="3931920"/>
          <a:ext cx="2167890" cy="2250440"/>
        </p:xfrm>
        <a:graphic>
          <a:graphicData uri="http://schemas.openxmlformats.org/presentationml/2006/ole">
            <mc:AlternateContent xmlns:mc="http://schemas.openxmlformats.org/markup-compatibility/2006">
              <mc:Choice xmlns:v="urn:schemas-microsoft-com:vml" Requires="v">
                <p:oleObj spid="_x0000_s7202" r:id="rId3" imgW="685800" imgH="584200" progId="Equation.3">
                  <p:embed/>
                </p:oleObj>
              </mc:Choice>
              <mc:Fallback>
                <p:oleObj r:id="rId3" imgW="685800" imgH="584200" progId="Equation.3">
                  <p:embed/>
                  <p:pic>
                    <p:nvPicPr>
                      <p:cNvPr id="0" name="图片 3081"/>
                      <p:cNvPicPr/>
                      <p:nvPr/>
                    </p:nvPicPr>
                    <p:blipFill>
                      <a:blip r:embed="rId4"/>
                      <a:stretch>
                        <a:fillRect/>
                      </a:stretch>
                    </p:blipFill>
                    <p:spPr>
                      <a:xfrm>
                        <a:off x="7454900" y="3931920"/>
                        <a:ext cx="2167890" cy="2250440"/>
                      </a:xfrm>
                      <a:prstGeom prst="rect">
                        <a:avLst/>
                      </a:prstGeom>
                      <a:solidFill>
                        <a:srgbClr val="B2B2B2"/>
                      </a:solidFill>
                      <a:ln w="38100">
                        <a:noFill/>
                        <a:miter/>
                      </a:ln>
                    </p:spPr>
                  </p:pic>
                </p:oleObj>
              </mc:Fallback>
            </mc:AlternateContent>
          </a:graphicData>
        </a:graphic>
      </p:graphicFrame>
    </p:spTree>
  </p:cSld>
  <p:clrMapOvr>
    <a:masterClrMapping/>
  </p:clrMapOvr>
  <p:transition spd="slow" advTm="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par>
                          <p:cTn id="15" fill="hold">
                            <p:stCondLst>
                              <p:cond delay="1000"/>
                            </p:stCondLst>
                            <p:childTnLst>
                              <p:par>
                                <p:cTn id="16" presetID="2" presetClass="entr" presetSubtype="8" fill="hold" grpId="0" nodeType="afterEffect">
                                  <p:stCondLst>
                                    <p:cond delay="0"/>
                                  </p:stCondLst>
                                  <p:childTnLst>
                                    <p:set>
                                      <p:cBhvr>
                                        <p:cTn id="17" dur="1" fill="hold">
                                          <p:stCondLst>
                                            <p:cond delay="0"/>
                                          </p:stCondLst>
                                        </p:cTn>
                                        <p:tgtEl>
                                          <p:spTgt spid="102403">
                                            <p:txEl>
                                              <p:pRg st="0" end="0"/>
                                            </p:txEl>
                                          </p:spTgt>
                                        </p:tgtEl>
                                        <p:attrNameLst>
                                          <p:attrName>style.visibility</p:attrName>
                                        </p:attrNameLst>
                                      </p:cBhvr>
                                      <p:to>
                                        <p:strVal val="visible"/>
                                      </p:to>
                                    </p:set>
                                    <p:anim calcmode="lin" valueType="num">
                                      <p:cBhvr additive="base">
                                        <p:cTn id="18" dur="500" fill="hold"/>
                                        <p:tgtEl>
                                          <p:spTgt spid="102403">
                                            <p:txEl>
                                              <p:pRg st="0" end="0"/>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102403">
                                            <p:txEl>
                                              <p:pRg st="0" end="0"/>
                                            </p:txEl>
                                          </p:spTgt>
                                        </p:tgtEl>
                                        <p:attrNameLst>
                                          <p:attrName>ppt_y</p:attrName>
                                        </p:attrNameLst>
                                      </p:cBhvr>
                                      <p:tavLst>
                                        <p:tav tm="0">
                                          <p:val>
                                            <p:strVal val="#ppt_y"/>
                                          </p:val>
                                        </p:tav>
                                        <p:tav tm="100000">
                                          <p:val>
                                            <p:strVal val="#ppt_y"/>
                                          </p:val>
                                        </p:tav>
                                      </p:tavLst>
                                    </p:anim>
                                  </p:childTnLst>
                                </p:cTn>
                              </p:par>
                            </p:childTnLst>
                          </p:cTn>
                        </p:par>
                        <p:par>
                          <p:cTn id="20" fill="hold">
                            <p:stCondLst>
                              <p:cond delay="1500"/>
                            </p:stCondLst>
                            <p:childTnLst>
                              <p:par>
                                <p:cTn id="21" presetID="2" presetClass="entr" presetSubtype="8" fill="hold" grpId="0" nodeType="afterEffect">
                                  <p:stCondLst>
                                    <p:cond delay="1000"/>
                                  </p:stCondLst>
                                  <p:childTnLst>
                                    <p:set>
                                      <p:cBhvr>
                                        <p:cTn id="22" dur="1" fill="hold">
                                          <p:stCondLst>
                                            <p:cond delay="0"/>
                                          </p:stCondLst>
                                        </p:cTn>
                                        <p:tgtEl>
                                          <p:spTgt spid="102403">
                                            <p:txEl>
                                              <p:pRg st="1" end="1"/>
                                            </p:txEl>
                                          </p:spTgt>
                                        </p:tgtEl>
                                        <p:attrNameLst>
                                          <p:attrName>style.visibility</p:attrName>
                                        </p:attrNameLst>
                                      </p:cBhvr>
                                      <p:to>
                                        <p:strVal val="visible"/>
                                      </p:to>
                                    </p:set>
                                    <p:anim calcmode="lin" valueType="num">
                                      <p:cBhvr additive="base">
                                        <p:cTn id="23" dur="500" fill="hold"/>
                                        <p:tgtEl>
                                          <p:spTgt spid="102403">
                                            <p:txEl>
                                              <p:pRg st="1" end="1"/>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102403">
                                            <p:txEl>
                                              <p:pRg st="1" end="1"/>
                                            </p:txEl>
                                          </p:spTgt>
                                        </p:tgtEl>
                                        <p:attrNameLst>
                                          <p:attrName>ppt_y</p:attrName>
                                        </p:attrNameLst>
                                      </p:cBhvr>
                                      <p:tavLst>
                                        <p:tav tm="0">
                                          <p:val>
                                            <p:strVal val="#ppt_y"/>
                                          </p:val>
                                        </p:tav>
                                        <p:tav tm="100000">
                                          <p:val>
                                            <p:strVal val="#ppt_y"/>
                                          </p:val>
                                        </p:tav>
                                      </p:tavLst>
                                    </p:anim>
                                  </p:childTnLst>
                                </p:cTn>
                              </p:par>
                            </p:childTnLst>
                          </p:cTn>
                        </p:par>
                        <p:par>
                          <p:cTn id="25" fill="hold">
                            <p:stCondLst>
                              <p:cond delay="3000"/>
                            </p:stCondLst>
                            <p:childTnLst>
                              <p:par>
                                <p:cTn id="26" presetID="2" presetClass="entr" presetSubtype="8" fill="hold" grpId="0" nodeType="afterEffect">
                                  <p:stCondLst>
                                    <p:cond delay="0"/>
                                  </p:stCondLst>
                                  <p:childTnLst>
                                    <p:set>
                                      <p:cBhvr>
                                        <p:cTn id="27" dur="1" fill="hold">
                                          <p:stCondLst>
                                            <p:cond delay="0"/>
                                          </p:stCondLst>
                                        </p:cTn>
                                        <p:tgtEl>
                                          <p:spTgt spid="102403">
                                            <p:txEl>
                                              <p:pRg st="2" end="2"/>
                                            </p:txEl>
                                          </p:spTgt>
                                        </p:tgtEl>
                                        <p:attrNameLst>
                                          <p:attrName>style.visibility</p:attrName>
                                        </p:attrNameLst>
                                      </p:cBhvr>
                                      <p:to>
                                        <p:strVal val="visible"/>
                                      </p:to>
                                    </p:set>
                                    <p:anim calcmode="lin" valueType="num">
                                      <p:cBhvr additive="base">
                                        <p:cTn id="28" dur="500" fill="hold"/>
                                        <p:tgtEl>
                                          <p:spTgt spid="102403">
                                            <p:txEl>
                                              <p:pRg st="2" end="2"/>
                                            </p:txEl>
                                          </p:spTgt>
                                        </p:tgtEl>
                                        <p:attrNameLst>
                                          <p:attrName>ppt_x</p:attrName>
                                        </p:attrNameLst>
                                      </p:cBhvr>
                                      <p:tavLst>
                                        <p:tav tm="0">
                                          <p:val>
                                            <p:strVal val="0-#ppt_w/2"/>
                                          </p:val>
                                        </p:tav>
                                        <p:tav tm="100000">
                                          <p:val>
                                            <p:strVal val="#ppt_x"/>
                                          </p:val>
                                        </p:tav>
                                      </p:tavLst>
                                    </p:anim>
                                    <p:anim calcmode="lin" valueType="num">
                                      <p:cBhvr additive="base">
                                        <p:cTn id="29" dur="500" fill="hold"/>
                                        <p:tgtEl>
                                          <p:spTgt spid="102403">
                                            <p:txEl>
                                              <p:pRg st="2" end="2"/>
                                            </p:txEl>
                                          </p:spTgt>
                                        </p:tgtEl>
                                        <p:attrNameLst>
                                          <p:attrName>ppt_y</p:attrName>
                                        </p:attrNameLst>
                                      </p:cBhvr>
                                      <p:tavLst>
                                        <p:tav tm="0">
                                          <p:val>
                                            <p:strVal val="#ppt_y"/>
                                          </p:val>
                                        </p:tav>
                                        <p:tav tm="100000">
                                          <p:val>
                                            <p:strVal val="#ppt_y"/>
                                          </p:val>
                                        </p:tav>
                                      </p:tavLst>
                                    </p:anim>
                                  </p:childTnLst>
                                </p:cTn>
                              </p:par>
                            </p:childTnLst>
                          </p:cTn>
                        </p:par>
                        <p:par>
                          <p:cTn id="30" fill="hold">
                            <p:stCondLst>
                              <p:cond delay="3500"/>
                            </p:stCondLst>
                            <p:childTnLst>
                              <p:par>
                                <p:cTn id="31" presetID="2" presetClass="entr" presetSubtype="8" fill="hold" grpId="0" nodeType="afterEffect">
                                  <p:stCondLst>
                                    <p:cond delay="0"/>
                                  </p:stCondLst>
                                  <p:childTnLst>
                                    <p:set>
                                      <p:cBhvr>
                                        <p:cTn id="32" dur="1" fill="hold">
                                          <p:stCondLst>
                                            <p:cond delay="0"/>
                                          </p:stCondLst>
                                        </p:cTn>
                                        <p:tgtEl>
                                          <p:spTgt spid="102403">
                                            <p:txEl>
                                              <p:pRg st="3" end="3"/>
                                            </p:txEl>
                                          </p:spTgt>
                                        </p:tgtEl>
                                        <p:attrNameLst>
                                          <p:attrName>style.visibility</p:attrName>
                                        </p:attrNameLst>
                                      </p:cBhvr>
                                      <p:to>
                                        <p:strVal val="visible"/>
                                      </p:to>
                                    </p:set>
                                    <p:anim calcmode="lin" valueType="num">
                                      <p:cBhvr additive="base">
                                        <p:cTn id="33" dur="500" fill="hold"/>
                                        <p:tgtEl>
                                          <p:spTgt spid="102403">
                                            <p:txEl>
                                              <p:pRg st="3" end="3"/>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102403">
                                            <p:txEl>
                                              <p:pRg st="3" end="3"/>
                                            </p:txEl>
                                          </p:spTgt>
                                        </p:tgtEl>
                                        <p:attrNameLst>
                                          <p:attrName>ppt_y</p:attrName>
                                        </p:attrNameLst>
                                      </p:cBhvr>
                                      <p:tavLst>
                                        <p:tav tm="0">
                                          <p:val>
                                            <p:strVal val="#ppt_y"/>
                                          </p:val>
                                        </p:tav>
                                        <p:tav tm="100000">
                                          <p:val>
                                            <p:strVal val="#ppt_y"/>
                                          </p:val>
                                        </p:tav>
                                      </p:tavLst>
                                    </p:anim>
                                  </p:childTnLst>
                                </p:cTn>
                              </p:par>
                            </p:childTnLst>
                          </p:cTn>
                        </p:par>
                        <p:par>
                          <p:cTn id="35" fill="hold">
                            <p:stCondLst>
                              <p:cond delay="4000"/>
                            </p:stCondLst>
                            <p:childTnLst>
                              <p:par>
                                <p:cTn id="36" presetID="16" presetClass="entr" presetSubtype="42" fill="hold" nodeType="afterEffect">
                                  <p:stCondLst>
                                    <p:cond delay="0"/>
                                  </p:stCondLst>
                                  <p:childTnLst>
                                    <p:set>
                                      <p:cBhvr>
                                        <p:cTn id="37" dur="1" fill="hold">
                                          <p:stCondLst>
                                            <p:cond delay="0"/>
                                          </p:stCondLst>
                                        </p:cTn>
                                        <p:tgtEl>
                                          <p:spTgt spid="102404"/>
                                        </p:tgtEl>
                                        <p:attrNameLst>
                                          <p:attrName>style.visibility</p:attrName>
                                        </p:attrNameLst>
                                      </p:cBhvr>
                                      <p:to>
                                        <p:strVal val="visible"/>
                                      </p:to>
                                    </p:set>
                                    <p:animEffect transition="in" filter="barn(outHorizontal)">
                                      <p:cBhvr>
                                        <p:cTn id="38" dur="500"/>
                                        <p:tgtEl>
                                          <p:spTgt spid="1024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7" grpId="0"/>
      <p:bldP spid="7" grpId="1"/>
      <p:bldP spid="102403" grpId="0" build="p" advAuto="100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23"/>
          <p:cNvSpPr/>
          <p:nvPr/>
        </p:nvSpPr>
        <p:spPr>
          <a:xfrm>
            <a:off x="2423592" y="1046645"/>
            <a:ext cx="2088232" cy="337185"/>
          </a:xfrm>
          <a:prstGeom prst="rect">
            <a:avLst/>
          </a:prstGeom>
        </p:spPr>
        <p:txBody>
          <a:bodyPr wrap="square">
            <a:spAutoFit/>
          </a:bodyPr>
          <a:lstStyle/>
          <a:p>
            <a:r>
              <a:rPr lang="zh-CN" altLang="en-US" sz="1600" b="1" dirty="0" smtClean="0">
                <a:solidFill>
                  <a:schemeClr val="bg1"/>
                </a:solidFill>
                <a:ea typeface="微软雅黑" panose="020B0503020204020204" pitchFamily="34" charset="-122"/>
              </a:rPr>
              <a:t>明 年 工 作 计 划</a:t>
            </a:r>
            <a:endParaRPr lang="zh-CN" altLang="en-US" sz="1600" b="1" dirty="0">
              <a:solidFill>
                <a:schemeClr val="bg1"/>
              </a:solidFill>
              <a:ea typeface="微软雅黑" panose="020B0503020204020204" pitchFamily="34" charset="-122"/>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4"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7" name="文本框 6"/>
          <p:cNvSpPr txBox="1"/>
          <p:nvPr/>
        </p:nvSpPr>
        <p:spPr>
          <a:xfrm>
            <a:off x="290830" y="987425"/>
            <a:ext cx="3027680" cy="521970"/>
          </a:xfrm>
          <a:prstGeom prst="rect">
            <a:avLst/>
          </a:prstGeom>
          <a:noFill/>
        </p:spPr>
        <p:txBody>
          <a:bodyPr wrap="none" rtlCol="0" anchor="t">
            <a:spAutoFit/>
          </a:bodyPr>
          <a:lstStyle/>
          <a:p>
            <a:pPr algn="ctr"/>
            <a:r>
              <a:rPr lang="zh-CN" altLang="en-US" sz="2800" b="0" noProof="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二、定量决策方法</a:t>
            </a:r>
          </a:p>
        </p:txBody>
      </p:sp>
      <p:sp>
        <p:nvSpPr>
          <p:cNvPr id="2" name="矩形 1"/>
          <p:cNvSpPr>
            <a:spLocks noRot="1"/>
          </p:cNvSpPr>
          <p:nvPr/>
        </p:nvSpPr>
        <p:spPr>
          <a:xfrm>
            <a:off x="1576070" y="1598930"/>
            <a:ext cx="4534535" cy="829945"/>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SzPct val="200000"/>
              <a:buNone/>
              <a:defRPr sz="2400" b="1" u="none" kern="1200" baseline="0">
                <a:solidFill>
                  <a:schemeClr val="tx1"/>
                </a:solidFill>
                <a:latin typeface="Tahoma" panose="020B0604030504040204" pitchFamily="34" charset="0"/>
              </a:defRPr>
            </a:lvl1pPr>
            <a:lvl2pPr marL="742950" lvl="1" indent="-285750" algn="l" defTabSz="914400" rtl="0" eaLnBrk="1" fontAlgn="base" latinLnBrk="0" hangingPunct="1">
              <a:lnSpc>
                <a:spcPct val="100000"/>
              </a:lnSpc>
              <a:spcBef>
                <a:spcPct val="20000"/>
              </a:spcBef>
              <a:spcAft>
                <a:spcPct val="0"/>
              </a:spcAft>
              <a:buSzPct val="200000"/>
              <a:buNone/>
              <a:defRPr sz="2000" b="1" i="0" u="none" kern="1200" baseline="0">
                <a:solidFill>
                  <a:schemeClr val="tx1"/>
                </a:solidFill>
                <a:latin typeface="Tahoma" panose="020B0604030504040204" pitchFamily="34" charset="0"/>
              </a:defRPr>
            </a:lvl2pPr>
            <a:lvl3pPr marL="1143000" lvl="2" indent="-228600" algn="l" defTabSz="914400" rtl="0" eaLnBrk="1" fontAlgn="base" latinLnBrk="0" hangingPunct="1">
              <a:lnSpc>
                <a:spcPct val="100000"/>
              </a:lnSpc>
              <a:spcBef>
                <a:spcPct val="20000"/>
              </a:spcBef>
              <a:spcAft>
                <a:spcPct val="0"/>
              </a:spcAft>
              <a:buSzPct val="200000"/>
              <a:buNone/>
              <a:defRPr sz="1800" b="1" i="0" u="none" kern="1200" baseline="0">
                <a:solidFill>
                  <a:schemeClr val="tx1"/>
                </a:solidFill>
                <a:latin typeface="Tahoma" panose="020B0604030504040204" pitchFamily="34" charset="0"/>
              </a:defRPr>
            </a:lvl3pPr>
            <a:lvl4pPr marL="1600200" lvl="3" indent="-228600" algn="l" defTabSz="914400" rtl="0" eaLnBrk="1" fontAlgn="base" latinLnBrk="0" hangingPunct="1">
              <a:lnSpc>
                <a:spcPct val="100000"/>
              </a:lnSpc>
              <a:spcBef>
                <a:spcPct val="20000"/>
              </a:spcBef>
              <a:spcAft>
                <a:spcPct val="0"/>
              </a:spcAft>
              <a:buSzPct val="200000"/>
              <a:buNone/>
              <a:defRPr sz="1600" b="1" i="0" u="none" kern="1200" baseline="0">
                <a:solidFill>
                  <a:schemeClr val="tx1"/>
                </a:solidFill>
                <a:latin typeface="Tahoma" panose="020B0604030504040204" pitchFamily="34" charset="0"/>
              </a:defRPr>
            </a:lvl4pPr>
            <a:lvl5pPr marL="2057400" lvl="4" indent="-228600" algn="l" defTabSz="914400" rtl="0" eaLnBrk="1" fontAlgn="base" latinLnBrk="0" hangingPunct="1">
              <a:lnSpc>
                <a:spcPct val="100000"/>
              </a:lnSpc>
              <a:spcBef>
                <a:spcPct val="20000"/>
              </a:spcBef>
              <a:spcAft>
                <a:spcPct val="0"/>
              </a:spcAft>
              <a:buSzPct val="200000"/>
              <a:buNone/>
              <a:defRPr sz="1600" b="1" i="0" u="none" kern="1200" baseline="0">
                <a:solidFill>
                  <a:schemeClr val="tx1"/>
                </a:solidFill>
                <a:latin typeface="Tahoma" panose="020B0604030504040204" pitchFamily="34" charset="0"/>
              </a:defRPr>
            </a:lvl5pPr>
          </a:lstStyle>
          <a:p>
            <a:pPr lvl="0">
              <a:buClr>
                <a:srgbClr val="0033CC"/>
              </a:buClr>
              <a:buSzPct val="60000"/>
              <a:buFont typeface="Wingdings" panose="05000000000000000000" pitchFamily="2" charset="2"/>
              <a:buNone/>
            </a:pPr>
            <a:r>
              <a:rPr lang="zh-CN" altLang="en-US" sz="2800" dirty="0">
                <a:solidFill>
                  <a:srgbClr val="0033CC"/>
                </a:solidFill>
                <a:effectLst>
                  <a:outerShdw blurRad="38100" dist="38100" dir="2700000">
                    <a:srgbClr val="000000"/>
                  </a:outerShdw>
                </a:effectLst>
                <a:latin typeface="仿宋_GB2312" pitchFamily="49" charset="-122"/>
                <a:ea typeface="仿宋_GB2312" pitchFamily="49" charset="-122"/>
              </a:rPr>
              <a:t>练一练： </a:t>
            </a:r>
            <a:endParaRPr lang="en-US" altLang="zh-CN">
              <a:latin typeface="仿宋_GB2312" pitchFamily="49" charset="-122"/>
              <a:ea typeface="仿宋_GB2312" pitchFamily="49" charset="-122"/>
            </a:endParaRPr>
          </a:p>
        </p:txBody>
      </p:sp>
      <p:sp>
        <p:nvSpPr>
          <p:cNvPr id="103427" name="Rectangle 3"/>
          <p:cNvSpPr>
            <a:spLocks noGrp="1"/>
          </p:cNvSpPr>
          <p:nvPr/>
        </p:nvSpPr>
        <p:spPr>
          <a:xfrm>
            <a:off x="425450" y="2237740"/>
            <a:ext cx="10783118" cy="4530725"/>
          </a:xfrm>
          <a:prstGeom prst="rect">
            <a:avLst/>
          </a:prstGeom>
          <a:noFill/>
          <a:ln w="9525">
            <a:noFill/>
          </a:ln>
        </p:spPr>
        <p:txBody>
          <a:bodyPr vert="horz" wrap="square" lIns="91440" tIns="45720" rIns="91440" bIns="45720" anchor="t"/>
          <a:lstStyle>
            <a:lvl1pPr marL="342900" indent="-342900" algn="l" rtl="0" eaLnBrk="0" fontAlgn="base" hangingPunct="0">
              <a:spcBef>
                <a:spcPct val="20000"/>
              </a:spcBef>
              <a:spcAft>
                <a:spcPct val="0"/>
              </a:spcAft>
              <a:buClr>
                <a:schemeClr val="hlink"/>
              </a:buClr>
              <a:buFont typeface="Wingdings" panose="05000000000000000000" pitchFamily="2" charset="2"/>
              <a:defRPr sz="2800">
                <a:solidFill>
                  <a:schemeClr val="accent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defRPr sz="3200" b="1">
                <a:solidFill>
                  <a:srgbClr val="003366"/>
                </a:solidFill>
                <a:latin typeface="黑体" panose="02010609060101010101" pitchFamily="2" charset="-122"/>
                <a:ea typeface="黑体" panose="02010609060101010101" pitchFamily="2" charset="-122"/>
              </a:defRPr>
            </a:lvl2pPr>
            <a:lvl3pPr marL="1143000" indent="-228600" algn="l" rtl="0" eaLnBrk="0" fontAlgn="base" hangingPunct="0">
              <a:spcBef>
                <a:spcPct val="20000"/>
              </a:spcBef>
              <a:spcAft>
                <a:spcPct val="0"/>
              </a:spcAft>
              <a:buClr>
                <a:schemeClr val="tx1"/>
              </a:buClr>
              <a:defRPr sz="2800" b="1">
                <a:solidFill>
                  <a:schemeClr val="accent1"/>
                </a:solidFill>
                <a:latin typeface="+mn-lt"/>
                <a:ea typeface="+mn-ea"/>
              </a:defRPr>
            </a:lvl3pPr>
            <a:lvl4pPr marL="1600200" indent="-228600" algn="l" rtl="0" eaLnBrk="0" fontAlgn="base" hangingPunct="0">
              <a:spcBef>
                <a:spcPct val="20000"/>
              </a:spcBef>
              <a:spcAft>
                <a:spcPct val="0"/>
              </a:spcAft>
              <a:buChar char="–"/>
              <a:defRPr sz="2800">
                <a:solidFill>
                  <a:schemeClr val="accent1"/>
                </a:solidFill>
                <a:latin typeface="+mn-lt"/>
                <a:ea typeface="+mn-ea"/>
              </a:defRPr>
            </a:lvl4pPr>
            <a:lvl5pPr marL="2057400" indent="-228600" algn="l" rtl="0" eaLnBrk="0" fontAlgn="base" hangingPunct="0">
              <a:spcBef>
                <a:spcPct val="20000"/>
              </a:spcBef>
              <a:spcAft>
                <a:spcPct val="0"/>
              </a:spcAft>
              <a:buChar char="»"/>
              <a:defRPr sz="2800">
                <a:solidFill>
                  <a:schemeClr val="accent1"/>
                </a:solidFill>
                <a:latin typeface="+mn-lt"/>
                <a:ea typeface="+mn-ea"/>
              </a:defRPr>
            </a:lvl5pPr>
            <a:lvl6pPr marL="2514600" indent="-228600" algn="l" rtl="0" fontAlgn="base">
              <a:spcBef>
                <a:spcPct val="20000"/>
              </a:spcBef>
              <a:spcAft>
                <a:spcPct val="0"/>
              </a:spcAft>
              <a:buChar char="»"/>
              <a:defRPr sz="2800">
                <a:solidFill>
                  <a:schemeClr val="accent1"/>
                </a:solidFill>
                <a:latin typeface="+mn-lt"/>
                <a:ea typeface="+mn-ea"/>
              </a:defRPr>
            </a:lvl6pPr>
            <a:lvl7pPr marL="2971800" indent="-228600" algn="l" rtl="0" fontAlgn="base">
              <a:spcBef>
                <a:spcPct val="20000"/>
              </a:spcBef>
              <a:spcAft>
                <a:spcPct val="0"/>
              </a:spcAft>
              <a:buChar char="»"/>
              <a:defRPr sz="2800">
                <a:solidFill>
                  <a:schemeClr val="accent1"/>
                </a:solidFill>
                <a:latin typeface="+mn-lt"/>
                <a:ea typeface="+mn-ea"/>
              </a:defRPr>
            </a:lvl7pPr>
            <a:lvl8pPr marL="3429000" indent="-228600" algn="l" rtl="0" fontAlgn="base">
              <a:spcBef>
                <a:spcPct val="20000"/>
              </a:spcBef>
              <a:spcAft>
                <a:spcPct val="0"/>
              </a:spcAft>
              <a:buChar char="»"/>
              <a:defRPr sz="2800">
                <a:solidFill>
                  <a:schemeClr val="accent1"/>
                </a:solidFill>
                <a:latin typeface="+mn-lt"/>
                <a:ea typeface="+mn-ea"/>
              </a:defRPr>
            </a:lvl8pPr>
            <a:lvl9pPr marL="3886200" indent="-228600" algn="l" rtl="0" fontAlgn="base">
              <a:spcBef>
                <a:spcPct val="20000"/>
              </a:spcBef>
              <a:spcAft>
                <a:spcPct val="0"/>
              </a:spcAft>
              <a:buChar char="»"/>
              <a:defRPr sz="2800">
                <a:solidFill>
                  <a:schemeClr val="accent1"/>
                </a:solidFill>
                <a:latin typeface="+mn-lt"/>
                <a:ea typeface="+mn-ea"/>
              </a:defRPr>
            </a:lvl9pPr>
          </a:lstStyle>
          <a:p>
            <a:pPr eaLnBrk="1" hangingPunct="1">
              <a:lnSpc>
                <a:spcPts val="4000"/>
              </a:lnSpc>
            </a:pPr>
            <a:r>
              <a:rPr lang="en-US" altLang="zh-CN" dirty="0"/>
              <a:t>          </a:t>
            </a:r>
            <a:r>
              <a:rPr lang="zh-CN" altLang="en-US" dirty="0">
                <a:solidFill>
                  <a:srgbClr val="003366"/>
                </a:solidFill>
              </a:rPr>
              <a:t>某企业决定生产一批产品。基建与机器设备投资等总固定成本为</a:t>
            </a:r>
            <a:r>
              <a:rPr lang="en-US" altLang="zh-CN" dirty="0">
                <a:solidFill>
                  <a:srgbClr val="003366"/>
                </a:solidFill>
              </a:rPr>
              <a:t>380000</a:t>
            </a:r>
            <a:r>
              <a:rPr lang="zh-CN" altLang="en-US" dirty="0">
                <a:solidFill>
                  <a:srgbClr val="003366"/>
                </a:solidFill>
              </a:rPr>
              <a:t>元；单位产品售价</a:t>
            </a:r>
            <a:r>
              <a:rPr lang="en-US" altLang="zh-CN" dirty="0">
                <a:solidFill>
                  <a:srgbClr val="003366"/>
                </a:solidFill>
              </a:rPr>
              <a:t>26</a:t>
            </a:r>
            <a:r>
              <a:rPr lang="zh-CN" altLang="en-US" dirty="0">
                <a:solidFill>
                  <a:srgbClr val="003366"/>
                </a:solidFill>
              </a:rPr>
              <a:t>元；单位变动成本为</a:t>
            </a:r>
            <a:r>
              <a:rPr lang="en-US" altLang="zh-CN" dirty="0">
                <a:solidFill>
                  <a:srgbClr val="003366"/>
                </a:solidFill>
              </a:rPr>
              <a:t>18</a:t>
            </a:r>
            <a:r>
              <a:rPr lang="zh-CN" altLang="en-US" dirty="0">
                <a:solidFill>
                  <a:srgbClr val="003366"/>
                </a:solidFill>
              </a:rPr>
              <a:t>元。</a:t>
            </a:r>
            <a:r>
              <a:rPr lang="en-US" altLang="zh-CN" dirty="0">
                <a:solidFill>
                  <a:srgbClr val="003366"/>
                </a:solidFill>
              </a:rPr>
              <a:t>试</a:t>
            </a:r>
            <a:r>
              <a:rPr lang="zh-CN" altLang="en-US" dirty="0">
                <a:solidFill>
                  <a:srgbClr val="003366"/>
                </a:solidFill>
              </a:rPr>
              <a:t>求：</a:t>
            </a:r>
          </a:p>
          <a:p>
            <a:pPr eaLnBrk="1" hangingPunct="1">
              <a:lnSpc>
                <a:spcPts val="4000"/>
              </a:lnSpc>
            </a:pPr>
            <a:r>
              <a:rPr lang="zh-CN" altLang="en-US" dirty="0">
                <a:solidFill>
                  <a:srgbClr val="003366"/>
                </a:solidFill>
              </a:rPr>
              <a:t>　　</a:t>
            </a:r>
            <a:r>
              <a:rPr lang="zh-CN" altLang="en-US" dirty="0" smtClean="0">
                <a:solidFill>
                  <a:srgbClr val="003366"/>
                </a:solidFill>
              </a:rPr>
              <a:t> </a:t>
            </a:r>
            <a:r>
              <a:rPr lang="en-US" altLang="zh-CN" dirty="0" smtClean="0">
                <a:solidFill>
                  <a:srgbClr val="003366"/>
                </a:solidFill>
              </a:rPr>
              <a:t>1</a:t>
            </a:r>
            <a:r>
              <a:rPr lang="zh-CN" altLang="en-US" dirty="0">
                <a:solidFill>
                  <a:srgbClr val="003366"/>
                </a:solidFill>
              </a:rPr>
              <a:t>．生产该产品的盈亏平衡点</a:t>
            </a:r>
            <a:r>
              <a:rPr lang="zh-CN" altLang="en-US" dirty="0">
                <a:solidFill>
                  <a:srgbClr val="FF0000"/>
                </a:solidFill>
              </a:rPr>
              <a:t>产量</a:t>
            </a:r>
            <a:r>
              <a:rPr lang="zh-CN" altLang="en-US" dirty="0">
                <a:solidFill>
                  <a:srgbClr val="003366"/>
                </a:solidFill>
              </a:rPr>
              <a:t>是多少？</a:t>
            </a:r>
          </a:p>
          <a:p>
            <a:pPr eaLnBrk="1" hangingPunct="1">
              <a:lnSpc>
                <a:spcPts val="4000"/>
              </a:lnSpc>
            </a:pPr>
            <a:r>
              <a:rPr lang="zh-CN" altLang="en-US" dirty="0">
                <a:solidFill>
                  <a:srgbClr val="003366"/>
                </a:solidFill>
              </a:rPr>
              <a:t>　　</a:t>
            </a:r>
            <a:r>
              <a:rPr lang="zh-CN" altLang="en-US" dirty="0" smtClean="0">
                <a:solidFill>
                  <a:srgbClr val="003366"/>
                </a:solidFill>
              </a:rPr>
              <a:t> </a:t>
            </a:r>
            <a:r>
              <a:rPr lang="en-US" altLang="zh-CN" dirty="0" smtClean="0">
                <a:solidFill>
                  <a:srgbClr val="003366"/>
                </a:solidFill>
              </a:rPr>
              <a:t>2</a:t>
            </a:r>
            <a:r>
              <a:rPr lang="zh-CN" altLang="en-US" dirty="0">
                <a:solidFill>
                  <a:srgbClr val="003366"/>
                </a:solidFill>
              </a:rPr>
              <a:t>．</a:t>
            </a:r>
            <a:r>
              <a:rPr lang="zh-CN" altLang="en-US" dirty="0">
                <a:solidFill>
                  <a:srgbClr val="FF0000"/>
                </a:solidFill>
              </a:rPr>
              <a:t>产量</a:t>
            </a:r>
            <a:r>
              <a:rPr lang="zh-CN" altLang="en-US" dirty="0">
                <a:solidFill>
                  <a:srgbClr val="003366"/>
                </a:solidFill>
              </a:rPr>
              <a:t>是多少时能实现</a:t>
            </a:r>
            <a:r>
              <a:rPr lang="en-US" altLang="zh-CN" dirty="0">
                <a:solidFill>
                  <a:srgbClr val="003366"/>
                </a:solidFill>
              </a:rPr>
              <a:t>60000</a:t>
            </a:r>
            <a:r>
              <a:rPr lang="zh-CN" altLang="en-US" dirty="0">
                <a:solidFill>
                  <a:srgbClr val="003366"/>
                </a:solidFill>
              </a:rPr>
              <a:t>元利润？</a:t>
            </a:r>
          </a:p>
          <a:p>
            <a:pPr eaLnBrk="1" hangingPunct="1">
              <a:lnSpc>
                <a:spcPts val="4000"/>
              </a:lnSpc>
            </a:pPr>
            <a:r>
              <a:rPr lang="zh-CN" altLang="en-US" dirty="0">
                <a:solidFill>
                  <a:srgbClr val="003366"/>
                </a:solidFill>
              </a:rPr>
              <a:t>　　</a:t>
            </a:r>
            <a:r>
              <a:rPr lang="zh-CN" altLang="en-US" dirty="0" smtClean="0">
                <a:solidFill>
                  <a:srgbClr val="003366"/>
                </a:solidFill>
              </a:rPr>
              <a:t> </a:t>
            </a:r>
            <a:r>
              <a:rPr lang="en-US" altLang="zh-CN" dirty="0" smtClean="0">
                <a:solidFill>
                  <a:srgbClr val="003366"/>
                </a:solidFill>
              </a:rPr>
              <a:t>3</a:t>
            </a:r>
            <a:r>
              <a:rPr lang="zh-CN" altLang="en-US" dirty="0">
                <a:solidFill>
                  <a:srgbClr val="003366"/>
                </a:solidFill>
              </a:rPr>
              <a:t>．盈亏平衡点</a:t>
            </a:r>
            <a:r>
              <a:rPr lang="zh-CN" altLang="en-US" dirty="0">
                <a:solidFill>
                  <a:srgbClr val="FF0000"/>
                </a:solidFill>
              </a:rPr>
              <a:t>销售额</a:t>
            </a:r>
            <a:r>
              <a:rPr lang="zh-CN" altLang="en-US" dirty="0">
                <a:solidFill>
                  <a:srgbClr val="003366"/>
                </a:solidFill>
              </a:rPr>
              <a:t>是多少？</a:t>
            </a:r>
          </a:p>
          <a:p>
            <a:pPr eaLnBrk="1" hangingPunct="1">
              <a:lnSpc>
                <a:spcPts val="4000"/>
              </a:lnSpc>
            </a:pPr>
            <a:r>
              <a:rPr lang="zh-CN" altLang="en-US" dirty="0">
                <a:solidFill>
                  <a:srgbClr val="003366"/>
                </a:solidFill>
              </a:rPr>
              <a:t>　　</a:t>
            </a:r>
            <a:r>
              <a:rPr lang="zh-CN" altLang="en-US" dirty="0" smtClean="0">
                <a:solidFill>
                  <a:srgbClr val="003366"/>
                </a:solidFill>
              </a:rPr>
              <a:t> </a:t>
            </a:r>
            <a:r>
              <a:rPr lang="en-US" altLang="zh-CN" dirty="0" smtClean="0">
                <a:solidFill>
                  <a:srgbClr val="003366"/>
                </a:solidFill>
              </a:rPr>
              <a:t>4</a:t>
            </a:r>
            <a:r>
              <a:rPr lang="zh-CN" altLang="en-US" dirty="0">
                <a:solidFill>
                  <a:srgbClr val="003366"/>
                </a:solidFill>
              </a:rPr>
              <a:t>．</a:t>
            </a:r>
            <a:r>
              <a:rPr lang="zh-CN" altLang="en-US" dirty="0">
                <a:solidFill>
                  <a:srgbClr val="FF0000"/>
                </a:solidFill>
              </a:rPr>
              <a:t>销售额</a:t>
            </a:r>
            <a:r>
              <a:rPr lang="zh-CN" altLang="en-US" dirty="0">
                <a:solidFill>
                  <a:srgbClr val="003366"/>
                </a:solidFill>
              </a:rPr>
              <a:t>为多少时可实现利润</a:t>
            </a:r>
            <a:r>
              <a:rPr lang="en-US" altLang="zh-CN" dirty="0">
                <a:solidFill>
                  <a:srgbClr val="003366"/>
                </a:solidFill>
              </a:rPr>
              <a:t>80000</a:t>
            </a:r>
            <a:r>
              <a:rPr lang="zh-CN" altLang="en-US" dirty="0">
                <a:solidFill>
                  <a:srgbClr val="003366"/>
                </a:solidFill>
              </a:rPr>
              <a:t>元</a:t>
            </a:r>
            <a:r>
              <a:rPr lang="zh-CN" altLang="en-US" b="1" dirty="0">
                <a:solidFill>
                  <a:srgbClr val="003366"/>
                </a:solidFill>
              </a:rPr>
              <a:t>？</a:t>
            </a:r>
          </a:p>
        </p:txBody>
      </p:sp>
    </p:spTree>
  </p:cSld>
  <p:clrMapOvr>
    <a:masterClrMapping/>
  </p:clrMapOvr>
  <p:transition spd="slow" advTm="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par>
                          <p:cTn id="15" fill="hold">
                            <p:stCondLst>
                              <p:cond delay="1000"/>
                            </p:stCondLst>
                            <p:childTnLst>
                              <p:par>
                                <p:cTn id="16" presetID="4" presetClass="entr" presetSubtype="16" fill="hold" grpId="0" nodeType="afterEffect">
                                  <p:stCondLst>
                                    <p:cond delay="0"/>
                                  </p:stCondLst>
                                  <p:childTnLst>
                                    <p:set>
                                      <p:cBhvr>
                                        <p:cTn id="17" dur="1" fill="hold">
                                          <p:stCondLst>
                                            <p:cond delay="0"/>
                                          </p:stCondLst>
                                        </p:cTn>
                                        <p:tgtEl>
                                          <p:spTgt spid="103427">
                                            <p:txEl>
                                              <p:pRg st="0" end="0"/>
                                            </p:txEl>
                                          </p:spTgt>
                                        </p:tgtEl>
                                        <p:attrNameLst>
                                          <p:attrName>style.visibility</p:attrName>
                                        </p:attrNameLst>
                                      </p:cBhvr>
                                      <p:to>
                                        <p:strVal val="visible"/>
                                      </p:to>
                                    </p:set>
                                    <p:animEffect transition="in" filter="box(in)">
                                      <p:cBhvr>
                                        <p:cTn id="18" dur="500"/>
                                        <p:tgtEl>
                                          <p:spTgt spid="103427">
                                            <p:txEl>
                                              <p:pRg st="0" end="0"/>
                                            </p:txEl>
                                          </p:spTgt>
                                        </p:tgtEl>
                                      </p:cBhvr>
                                    </p:animEffect>
                                  </p:childTnLst>
                                </p:cTn>
                              </p:par>
                            </p:childTnLst>
                          </p:cTn>
                        </p:par>
                        <p:par>
                          <p:cTn id="19" fill="hold">
                            <p:stCondLst>
                              <p:cond delay="1500"/>
                            </p:stCondLst>
                            <p:childTnLst>
                              <p:par>
                                <p:cTn id="20" presetID="4" presetClass="entr" presetSubtype="16" fill="hold" grpId="0" nodeType="afterEffect">
                                  <p:stCondLst>
                                    <p:cond delay="0"/>
                                  </p:stCondLst>
                                  <p:childTnLst>
                                    <p:set>
                                      <p:cBhvr>
                                        <p:cTn id="21" dur="1" fill="hold">
                                          <p:stCondLst>
                                            <p:cond delay="0"/>
                                          </p:stCondLst>
                                        </p:cTn>
                                        <p:tgtEl>
                                          <p:spTgt spid="103427">
                                            <p:txEl>
                                              <p:pRg st="1" end="1"/>
                                            </p:txEl>
                                          </p:spTgt>
                                        </p:tgtEl>
                                        <p:attrNameLst>
                                          <p:attrName>style.visibility</p:attrName>
                                        </p:attrNameLst>
                                      </p:cBhvr>
                                      <p:to>
                                        <p:strVal val="visible"/>
                                      </p:to>
                                    </p:set>
                                    <p:animEffect transition="in" filter="box(in)">
                                      <p:cBhvr>
                                        <p:cTn id="22" dur="500"/>
                                        <p:tgtEl>
                                          <p:spTgt spid="103427">
                                            <p:txEl>
                                              <p:pRg st="1" end="1"/>
                                            </p:txEl>
                                          </p:spTgt>
                                        </p:tgtEl>
                                      </p:cBhvr>
                                    </p:animEffect>
                                  </p:childTnLst>
                                </p:cTn>
                              </p:par>
                            </p:childTnLst>
                          </p:cTn>
                        </p:par>
                        <p:par>
                          <p:cTn id="23" fill="hold">
                            <p:stCondLst>
                              <p:cond delay="2000"/>
                            </p:stCondLst>
                            <p:childTnLst>
                              <p:par>
                                <p:cTn id="24" presetID="4" presetClass="entr" presetSubtype="16" fill="hold" grpId="0" nodeType="afterEffect">
                                  <p:stCondLst>
                                    <p:cond delay="0"/>
                                  </p:stCondLst>
                                  <p:childTnLst>
                                    <p:set>
                                      <p:cBhvr>
                                        <p:cTn id="25" dur="1" fill="hold">
                                          <p:stCondLst>
                                            <p:cond delay="0"/>
                                          </p:stCondLst>
                                        </p:cTn>
                                        <p:tgtEl>
                                          <p:spTgt spid="103427">
                                            <p:txEl>
                                              <p:pRg st="2" end="2"/>
                                            </p:txEl>
                                          </p:spTgt>
                                        </p:tgtEl>
                                        <p:attrNameLst>
                                          <p:attrName>style.visibility</p:attrName>
                                        </p:attrNameLst>
                                      </p:cBhvr>
                                      <p:to>
                                        <p:strVal val="visible"/>
                                      </p:to>
                                    </p:set>
                                    <p:animEffect transition="in" filter="box(in)">
                                      <p:cBhvr>
                                        <p:cTn id="26" dur="500"/>
                                        <p:tgtEl>
                                          <p:spTgt spid="103427">
                                            <p:txEl>
                                              <p:pRg st="2" end="2"/>
                                            </p:txEl>
                                          </p:spTgt>
                                        </p:tgtEl>
                                      </p:cBhvr>
                                    </p:animEffect>
                                  </p:childTnLst>
                                </p:cTn>
                              </p:par>
                            </p:childTnLst>
                          </p:cTn>
                        </p:par>
                        <p:par>
                          <p:cTn id="27" fill="hold">
                            <p:stCondLst>
                              <p:cond delay="2500"/>
                            </p:stCondLst>
                            <p:childTnLst>
                              <p:par>
                                <p:cTn id="28" presetID="4" presetClass="entr" presetSubtype="16" fill="hold" grpId="0" nodeType="afterEffect">
                                  <p:stCondLst>
                                    <p:cond delay="0"/>
                                  </p:stCondLst>
                                  <p:childTnLst>
                                    <p:set>
                                      <p:cBhvr>
                                        <p:cTn id="29" dur="1" fill="hold">
                                          <p:stCondLst>
                                            <p:cond delay="0"/>
                                          </p:stCondLst>
                                        </p:cTn>
                                        <p:tgtEl>
                                          <p:spTgt spid="103427">
                                            <p:txEl>
                                              <p:pRg st="3" end="3"/>
                                            </p:txEl>
                                          </p:spTgt>
                                        </p:tgtEl>
                                        <p:attrNameLst>
                                          <p:attrName>style.visibility</p:attrName>
                                        </p:attrNameLst>
                                      </p:cBhvr>
                                      <p:to>
                                        <p:strVal val="visible"/>
                                      </p:to>
                                    </p:set>
                                    <p:animEffect transition="in" filter="box(in)">
                                      <p:cBhvr>
                                        <p:cTn id="30" dur="500"/>
                                        <p:tgtEl>
                                          <p:spTgt spid="103427">
                                            <p:txEl>
                                              <p:pRg st="3" end="3"/>
                                            </p:txEl>
                                          </p:spTgt>
                                        </p:tgtEl>
                                      </p:cBhvr>
                                    </p:animEffect>
                                  </p:childTnLst>
                                </p:cTn>
                              </p:par>
                            </p:childTnLst>
                          </p:cTn>
                        </p:par>
                        <p:par>
                          <p:cTn id="31" fill="hold">
                            <p:stCondLst>
                              <p:cond delay="3000"/>
                            </p:stCondLst>
                            <p:childTnLst>
                              <p:par>
                                <p:cTn id="32" presetID="4" presetClass="entr" presetSubtype="16" fill="hold" grpId="0" nodeType="afterEffect">
                                  <p:stCondLst>
                                    <p:cond delay="0"/>
                                  </p:stCondLst>
                                  <p:childTnLst>
                                    <p:set>
                                      <p:cBhvr>
                                        <p:cTn id="33" dur="1" fill="hold">
                                          <p:stCondLst>
                                            <p:cond delay="0"/>
                                          </p:stCondLst>
                                        </p:cTn>
                                        <p:tgtEl>
                                          <p:spTgt spid="103427">
                                            <p:txEl>
                                              <p:pRg st="4" end="4"/>
                                            </p:txEl>
                                          </p:spTgt>
                                        </p:tgtEl>
                                        <p:attrNameLst>
                                          <p:attrName>style.visibility</p:attrName>
                                        </p:attrNameLst>
                                      </p:cBhvr>
                                      <p:to>
                                        <p:strVal val="visible"/>
                                      </p:to>
                                    </p:set>
                                    <p:animEffect transition="in" filter="box(in)">
                                      <p:cBhvr>
                                        <p:cTn id="34" dur="500"/>
                                        <p:tgtEl>
                                          <p:spTgt spid="10342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7" grpId="0"/>
      <p:bldP spid="7" grpId="1"/>
      <p:bldP spid="103427" grpId="0" build="p" advAuto="100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23"/>
          <p:cNvSpPr/>
          <p:nvPr/>
        </p:nvSpPr>
        <p:spPr>
          <a:xfrm>
            <a:off x="2423592" y="1046645"/>
            <a:ext cx="2088232" cy="337185"/>
          </a:xfrm>
          <a:prstGeom prst="rect">
            <a:avLst/>
          </a:prstGeom>
        </p:spPr>
        <p:txBody>
          <a:bodyPr wrap="square">
            <a:spAutoFit/>
          </a:bodyPr>
          <a:lstStyle/>
          <a:p>
            <a:r>
              <a:rPr lang="zh-CN" altLang="en-US" sz="1600" b="1" dirty="0" smtClean="0">
                <a:solidFill>
                  <a:schemeClr val="bg1"/>
                </a:solidFill>
                <a:ea typeface="微软雅黑" panose="020B0503020204020204" pitchFamily="34" charset="-122"/>
              </a:rPr>
              <a:t>明 年 工 作 计 划</a:t>
            </a:r>
            <a:endParaRPr lang="zh-CN" altLang="en-US" sz="1600" b="1" dirty="0">
              <a:solidFill>
                <a:schemeClr val="bg1"/>
              </a:solidFill>
              <a:ea typeface="微软雅黑" panose="020B0503020204020204" pitchFamily="34" charset="-122"/>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4"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7" name="文本框 6"/>
          <p:cNvSpPr txBox="1"/>
          <p:nvPr/>
        </p:nvSpPr>
        <p:spPr>
          <a:xfrm>
            <a:off x="290830" y="987425"/>
            <a:ext cx="3027680" cy="521970"/>
          </a:xfrm>
          <a:prstGeom prst="rect">
            <a:avLst/>
          </a:prstGeom>
          <a:noFill/>
        </p:spPr>
        <p:txBody>
          <a:bodyPr wrap="none" rtlCol="0" anchor="t">
            <a:spAutoFit/>
          </a:bodyPr>
          <a:lstStyle/>
          <a:p>
            <a:pPr algn="ctr"/>
            <a:r>
              <a:rPr lang="zh-CN" altLang="en-US" sz="2800" b="0" noProof="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二、定量决策方法</a:t>
            </a:r>
          </a:p>
        </p:txBody>
      </p:sp>
      <p:sp>
        <p:nvSpPr>
          <p:cNvPr id="8" name="矩形 7"/>
          <p:cNvSpPr>
            <a:spLocks noRot="1"/>
          </p:cNvSpPr>
          <p:nvPr/>
        </p:nvSpPr>
        <p:spPr>
          <a:xfrm>
            <a:off x="689610" y="1509395"/>
            <a:ext cx="5556885" cy="829945"/>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SzPct val="200000"/>
              <a:buNone/>
              <a:defRPr sz="2400" b="1" u="none" kern="1200" baseline="0">
                <a:solidFill>
                  <a:schemeClr val="tx1"/>
                </a:solidFill>
                <a:latin typeface="Tahoma" panose="020B0604030504040204" pitchFamily="34" charset="0"/>
              </a:defRPr>
            </a:lvl1pPr>
            <a:lvl2pPr marL="742950" lvl="1" indent="-285750" algn="l" defTabSz="914400" rtl="0" eaLnBrk="1" fontAlgn="base" latinLnBrk="0" hangingPunct="1">
              <a:lnSpc>
                <a:spcPct val="100000"/>
              </a:lnSpc>
              <a:spcBef>
                <a:spcPct val="20000"/>
              </a:spcBef>
              <a:spcAft>
                <a:spcPct val="0"/>
              </a:spcAft>
              <a:buSzPct val="200000"/>
              <a:buNone/>
              <a:defRPr sz="2000" b="1" i="0" u="none" kern="1200" baseline="0">
                <a:solidFill>
                  <a:schemeClr val="tx1"/>
                </a:solidFill>
                <a:latin typeface="Tahoma" panose="020B0604030504040204" pitchFamily="34" charset="0"/>
              </a:defRPr>
            </a:lvl2pPr>
            <a:lvl3pPr marL="1143000" lvl="2" indent="-228600" algn="l" defTabSz="914400" rtl="0" eaLnBrk="1" fontAlgn="base" latinLnBrk="0" hangingPunct="1">
              <a:lnSpc>
                <a:spcPct val="100000"/>
              </a:lnSpc>
              <a:spcBef>
                <a:spcPct val="20000"/>
              </a:spcBef>
              <a:spcAft>
                <a:spcPct val="0"/>
              </a:spcAft>
              <a:buSzPct val="200000"/>
              <a:buNone/>
              <a:defRPr sz="1800" b="1" i="0" u="none" kern="1200" baseline="0">
                <a:solidFill>
                  <a:schemeClr val="tx1"/>
                </a:solidFill>
                <a:latin typeface="Tahoma" panose="020B0604030504040204" pitchFamily="34" charset="0"/>
              </a:defRPr>
            </a:lvl3pPr>
            <a:lvl4pPr marL="1600200" lvl="3" indent="-228600" algn="l" defTabSz="914400" rtl="0" eaLnBrk="1" fontAlgn="base" latinLnBrk="0" hangingPunct="1">
              <a:lnSpc>
                <a:spcPct val="100000"/>
              </a:lnSpc>
              <a:spcBef>
                <a:spcPct val="20000"/>
              </a:spcBef>
              <a:spcAft>
                <a:spcPct val="0"/>
              </a:spcAft>
              <a:buSzPct val="200000"/>
              <a:buNone/>
              <a:defRPr sz="1600" b="1" i="0" u="none" kern="1200" baseline="0">
                <a:solidFill>
                  <a:schemeClr val="tx1"/>
                </a:solidFill>
                <a:latin typeface="Tahoma" panose="020B0604030504040204" pitchFamily="34" charset="0"/>
              </a:defRPr>
            </a:lvl4pPr>
            <a:lvl5pPr marL="2057400" lvl="4" indent="-228600" algn="l" defTabSz="914400" rtl="0" eaLnBrk="1" fontAlgn="base" latinLnBrk="0" hangingPunct="1">
              <a:lnSpc>
                <a:spcPct val="100000"/>
              </a:lnSpc>
              <a:spcBef>
                <a:spcPct val="20000"/>
              </a:spcBef>
              <a:spcAft>
                <a:spcPct val="0"/>
              </a:spcAft>
              <a:buSzPct val="200000"/>
              <a:buNone/>
              <a:defRPr sz="1600" b="1" i="0" u="none" kern="1200" baseline="0">
                <a:solidFill>
                  <a:schemeClr val="tx1"/>
                </a:solidFill>
                <a:latin typeface="Tahoma" panose="020B0604030504040204" pitchFamily="34" charset="0"/>
              </a:defRPr>
            </a:lvl5pPr>
          </a:lstStyle>
          <a:p>
            <a:pPr>
              <a:buClr>
                <a:schemeClr val="hlink"/>
              </a:buClr>
              <a:buSzPct val="60000"/>
            </a:pPr>
            <a:r>
              <a:rPr lang="zh-CN" altLang="en-US" sz="2800" b="0" dirty="0">
                <a:latin typeface="微软雅黑" panose="020B0503020204020204" pitchFamily="34" charset="-122"/>
                <a:ea typeface="微软雅黑" panose="020B0503020204020204" pitchFamily="34" charset="-122"/>
              </a:rPr>
              <a:t>（二）风险型决策方法</a:t>
            </a:r>
          </a:p>
          <a:p>
            <a:pPr>
              <a:buClr>
                <a:schemeClr val="hlink"/>
              </a:buClr>
              <a:buSzPct val="60000"/>
            </a:pPr>
            <a:r>
              <a:rPr lang="zh-CN" altLang="en-US" sz="2800" b="0" dirty="0">
                <a:latin typeface="微软雅黑" panose="020B0503020204020204" pitchFamily="34" charset="-122"/>
                <a:ea typeface="微软雅黑" panose="020B0503020204020204" pitchFamily="34" charset="-122"/>
              </a:rPr>
              <a:t>    </a:t>
            </a:r>
            <a:r>
              <a:rPr lang="zh-CN" altLang="en-US" sz="2800" b="0" dirty="0" smtClean="0">
                <a:latin typeface="微软雅黑" panose="020B0503020204020204" pitchFamily="34" charset="-122"/>
                <a:ea typeface="微软雅黑" panose="020B0503020204020204" pitchFamily="34" charset="-122"/>
              </a:rPr>
              <a:t>   </a:t>
            </a:r>
            <a:r>
              <a:rPr lang="en-US" altLang="zh-CN" sz="2800" b="0" dirty="0" smtClean="0">
                <a:latin typeface="微软雅黑" panose="020B0503020204020204" pitchFamily="34" charset="-122"/>
                <a:ea typeface="微软雅黑" panose="020B0503020204020204" pitchFamily="34" charset="-122"/>
              </a:rPr>
              <a:t>1</a:t>
            </a:r>
            <a:r>
              <a:rPr lang="en-US" altLang="zh-CN" sz="2800" b="0" dirty="0">
                <a:latin typeface="微软雅黑" panose="020B0503020204020204" pitchFamily="34" charset="-122"/>
                <a:ea typeface="微软雅黑" panose="020B0503020204020204" pitchFamily="34" charset="-122"/>
              </a:rPr>
              <a:t>. </a:t>
            </a:r>
            <a:r>
              <a:rPr lang="zh-CN" altLang="en-US" sz="2800" b="0" dirty="0">
                <a:latin typeface="微软雅黑" panose="020B0503020204020204" pitchFamily="34" charset="-122"/>
                <a:ea typeface="微软雅黑" panose="020B0503020204020204" pitchFamily="34" charset="-122"/>
              </a:rPr>
              <a:t>决策树分析法的含义</a:t>
            </a:r>
          </a:p>
          <a:p>
            <a:pPr lvl="0">
              <a:buClr>
                <a:srgbClr val="0033CC"/>
              </a:buClr>
              <a:buSzPct val="60000"/>
              <a:buFont typeface="Wingdings" panose="05000000000000000000" pitchFamily="2" charset="2"/>
              <a:buNone/>
            </a:pPr>
            <a:r>
              <a:rPr lang="zh-CN" altLang="en-US" sz="2800" dirty="0">
                <a:solidFill>
                  <a:srgbClr val="0033CC"/>
                </a:solidFill>
                <a:effectLst>
                  <a:outerShdw blurRad="38100" dist="38100" dir="2700000">
                    <a:srgbClr val="000000"/>
                  </a:outerShdw>
                </a:effectLst>
                <a:latin typeface="仿宋_GB2312" pitchFamily="49" charset="-122"/>
                <a:ea typeface="仿宋_GB2312" pitchFamily="49" charset="-122"/>
              </a:rPr>
              <a:t>    </a:t>
            </a:r>
            <a:r>
              <a:rPr lang="zh-CN" altLang="en-US" sz="2800" dirty="0">
                <a:solidFill>
                  <a:srgbClr val="0033CC"/>
                </a:solidFill>
                <a:effectLst>
                  <a:outerShdw blurRad="38100" dist="38100" dir="2700000">
                    <a:srgbClr val="000000"/>
                  </a:outerShdw>
                </a:effectLst>
                <a:latin typeface="仿宋_GB2312" pitchFamily="49" charset="-122"/>
                <a:ea typeface="仿宋_GB2312" pitchFamily="49" charset="-122"/>
                <a:sym typeface="+mn-ea"/>
              </a:rPr>
              <a:t> </a:t>
            </a:r>
            <a:endParaRPr lang="zh-CN" altLang="en-US" sz="2800" dirty="0">
              <a:solidFill>
                <a:srgbClr val="0033CC"/>
              </a:solidFill>
              <a:effectLst>
                <a:outerShdw blurRad="38100" dist="38100" dir="2700000">
                  <a:srgbClr val="000000"/>
                </a:outerShdw>
              </a:effectLst>
              <a:latin typeface="仿宋_GB2312" pitchFamily="49" charset="-122"/>
              <a:ea typeface="仿宋_GB2312" pitchFamily="49" charset="-122"/>
            </a:endParaRPr>
          </a:p>
        </p:txBody>
      </p:sp>
      <p:sp>
        <p:nvSpPr>
          <p:cNvPr id="61443" name="Rectangle 3"/>
          <p:cNvSpPr>
            <a:spLocks noGrp="1"/>
          </p:cNvSpPr>
          <p:nvPr/>
        </p:nvSpPr>
        <p:spPr>
          <a:xfrm>
            <a:off x="551384" y="2492896"/>
            <a:ext cx="10193585" cy="2590800"/>
          </a:xfrm>
          <a:prstGeom prst="rect">
            <a:avLst/>
          </a:prstGeom>
          <a:noFill/>
          <a:ln w="9525">
            <a:noFill/>
          </a:ln>
        </p:spPr>
        <p:txBody>
          <a:bodyPr vert="horz" wrap="square" lIns="91440" tIns="45720" rIns="91440" bIns="45720" anchor="t"/>
          <a:lstStyle>
            <a:lvl1pPr marL="342900" indent="-342900" algn="l" rtl="0" eaLnBrk="0" fontAlgn="base" hangingPunct="0">
              <a:spcBef>
                <a:spcPct val="20000"/>
              </a:spcBef>
              <a:spcAft>
                <a:spcPct val="0"/>
              </a:spcAft>
              <a:buClr>
                <a:schemeClr val="hlink"/>
              </a:buClr>
              <a:buFont typeface="Wingdings" panose="05000000000000000000" pitchFamily="2" charset="2"/>
              <a:defRPr sz="2800">
                <a:solidFill>
                  <a:schemeClr val="accent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defRPr sz="3200" b="1">
                <a:solidFill>
                  <a:srgbClr val="003366"/>
                </a:solidFill>
                <a:latin typeface="黑体" panose="02010609060101010101" pitchFamily="2" charset="-122"/>
                <a:ea typeface="黑体" panose="02010609060101010101" pitchFamily="2" charset="-122"/>
              </a:defRPr>
            </a:lvl2pPr>
            <a:lvl3pPr marL="1143000" indent="-228600" algn="l" rtl="0" eaLnBrk="0" fontAlgn="base" hangingPunct="0">
              <a:spcBef>
                <a:spcPct val="20000"/>
              </a:spcBef>
              <a:spcAft>
                <a:spcPct val="0"/>
              </a:spcAft>
              <a:buClr>
                <a:schemeClr val="tx1"/>
              </a:buClr>
              <a:defRPr sz="2800" b="1">
                <a:solidFill>
                  <a:schemeClr val="accent1"/>
                </a:solidFill>
                <a:latin typeface="+mn-lt"/>
                <a:ea typeface="+mn-ea"/>
              </a:defRPr>
            </a:lvl3pPr>
            <a:lvl4pPr marL="1600200" indent="-228600" algn="l" rtl="0" eaLnBrk="0" fontAlgn="base" hangingPunct="0">
              <a:spcBef>
                <a:spcPct val="20000"/>
              </a:spcBef>
              <a:spcAft>
                <a:spcPct val="0"/>
              </a:spcAft>
              <a:buChar char="–"/>
              <a:defRPr sz="2800">
                <a:solidFill>
                  <a:schemeClr val="accent1"/>
                </a:solidFill>
                <a:latin typeface="+mn-lt"/>
                <a:ea typeface="+mn-ea"/>
              </a:defRPr>
            </a:lvl4pPr>
            <a:lvl5pPr marL="2057400" indent="-228600" algn="l" rtl="0" eaLnBrk="0" fontAlgn="base" hangingPunct="0">
              <a:spcBef>
                <a:spcPct val="20000"/>
              </a:spcBef>
              <a:spcAft>
                <a:spcPct val="0"/>
              </a:spcAft>
              <a:buChar char="»"/>
              <a:defRPr sz="2800">
                <a:solidFill>
                  <a:schemeClr val="accent1"/>
                </a:solidFill>
                <a:latin typeface="+mn-lt"/>
                <a:ea typeface="+mn-ea"/>
              </a:defRPr>
            </a:lvl5pPr>
            <a:lvl6pPr marL="2514600" indent="-228600" algn="l" rtl="0" fontAlgn="base">
              <a:spcBef>
                <a:spcPct val="20000"/>
              </a:spcBef>
              <a:spcAft>
                <a:spcPct val="0"/>
              </a:spcAft>
              <a:buChar char="»"/>
              <a:defRPr sz="2800">
                <a:solidFill>
                  <a:schemeClr val="accent1"/>
                </a:solidFill>
                <a:latin typeface="+mn-lt"/>
                <a:ea typeface="+mn-ea"/>
              </a:defRPr>
            </a:lvl6pPr>
            <a:lvl7pPr marL="2971800" indent="-228600" algn="l" rtl="0" fontAlgn="base">
              <a:spcBef>
                <a:spcPct val="20000"/>
              </a:spcBef>
              <a:spcAft>
                <a:spcPct val="0"/>
              </a:spcAft>
              <a:buChar char="»"/>
              <a:defRPr sz="2800">
                <a:solidFill>
                  <a:schemeClr val="accent1"/>
                </a:solidFill>
                <a:latin typeface="+mn-lt"/>
                <a:ea typeface="+mn-ea"/>
              </a:defRPr>
            </a:lvl7pPr>
            <a:lvl8pPr marL="3429000" indent="-228600" algn="l" rtl="0" fontAlgn="base">
              <a:spcBef>
                <a:spcPct val="20000"/>
              </a:spcBef>
              <a:spcAft>
                <a:spcPct val="0"/>
              </a:spcAft>
              <a:buChar char="»"/>
              <a:defRPr sz="2800">
                <a:solidFill>
                  <a:schemeClr val="accent1"/>
                </a:solidFill>
                <a:latin typeface="+mn-lt"/>
                <a:ea typeface="+mn-ea"/>
              </a:defRPr>
            </a:lvl8pPr>
            <a:lvl9pPr marL="3886200" indent="-228600" algn="l" rtl="0" fontAlgn="base">
              <a:spcBef>
                <a:spcPct val="20000"/>
              </a:spcBef>
              <a:spcAft>
                <a:spcPct val="0"/>
              </a:spcAft>
              <a:buChar char="»"/>
              <a:defRPr sz="2800">
                <a:solidFill>
                  <a:schemeClr val="accent1"/>
                </a:solidFill>
                <a:latin typeface="+mn-lt"/>
                <a:ea typeface="+mn-ea"/>
              </a:defRPr>
            </a:lvl9pPr>
          </a:lstStyle>
          <a:p>
            <a:pPr eaLnBrk="1" hangingPunct="1">
              <a:lnSpc>
                <a:spcPct val="150000"/>
              </a:lnSpc>
            </a:pPr>
            <a:r>
              <a:rPr lang="zh-CN" altLang="en-US" dirty="0"/>
              <a:t>    </a:t>
            </a:r>
            <a:r>
              <a:rPr lang="zh-CN" altLang="en-US" dirty="0" smtClean="0"/>
              <a:t>       </a:t>
            </a:r>
            <a:r>
              <a:rPr lang="zh-CN" altLang="en-US" dirty="0" smtClean="0">
                <a:solidFill>
                  <a:srgbClr val="003366"/>
                </a:solidFill>
              </a:rPr>
              <a:t>决策树</a:t>
            </a:r>
            <a:r>
              <a:rPr lang="zh-CN" altLang="en-US" dirty="0">
                <a:solidFill>
                  <a:srgbClr val="003366"/>
                </a:solidFill>
              </a:rPr>
              <a:t>分析法：借助树形分析图，根据各种自然状态出现的概率及方案预期损益，计算与比较各方案的期望值，从而抉择最优方案的方法</a:t>
            </a:r>
            <a:r>
              <a:rPr lang="zh-CN" altLang="en-US" b="1" dirty="0">
                <a:solidFill>
                  <a:srgbClr val="003366"/>
                </a:solidFill>
              </a:rPr>
              <a:t>。</a:t>
            </a:r>
          </a:p>
        </p:txBody>
      </p:sp>
    </p:spTree>
  </p:cSld>
  <p:clrMapOvr>
    <a:masterClrMapping/>
  </p:clrMapOvr>
  <p:transition spd="slow" advTm="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7" grpId="0"/>
      <p:bldP spid="7" grpId="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23"/>
          <p:cNvSpPr/>
          <p:nvPr/>
        </p:nvSpPr>
        <p:spPr>
          <a:xfrm>
            <a:off x="2423592" y="1046645"/>
            <a:ext cx="2088232" cy="337185"/>
          </a:xfrm>
          <a:prstGeom prst="rect">
            <a:avLst/>
          </a:prstGeom>
        </p:spPr>
        <p:txBody>
          <a:bodyPr wrap="square">
            <a:spAutoFit/>
          </a:bodyPr>
          <a:lstStyle/>
          <a:p>
            <a:r>
              <a:rPr lang="zh-CN" altLang="en-US" sz="1600" b="1" dirty="0" smtClean="0">
                <a:solidFill>
                  <a:schemeClr val="bg1"/>
                </a:solidFill>
                <a:ea typeface="微软雅黑" panose="020B0503020204020204" pitchFamily="34" charset="-122"/>
              </a:rPr>
              <a:t>明 年 工 作 计 划</a:t>
            </a:r>
            <a:endParaRPr lang="zh-CN" altLang="en-US" sz="1600" b="1" dirty="0">
              <a:solidFill>
                <a:schemeClr val="bg1"/>
              </a:solidFill>
              <a:ea typeface="微软雅黑" panose="020B0503020204020204" pitchFamily="34" charset="-122"/>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4"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7" name="文本框 6"/>
          <p:cNvSpPr txBox="1"/>
          <p:nvPr/>
        </p:nvSpPr>
        <p:spPr>
          <a:xfrm>
            <a:off x="290830" y="987425"/>
            <a:ext cx="3027680" cy="521970"/>
          </a:xfrm>
          <a:prstGeom prst="rect">
            <a:avLst/>
          </a:prstGeom>
          <a:noFill/>
        </p:spPr>
        <p:txBody>
          <a:bodyPr wrap="none" rtlCol="0" anchor="t">
            <a:spAutoFit/>
          </a:bodyPr>
          <a:lstStyle/>
          <a:p>
            <a:pPr algn="ctr"/>
            <a:r>
              <a:rPr lang="zh-CN" altLang="en-US" sz="2800" b="0" noProof="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二、定量决策方法</a:t>
            </a:r>
          </a:p>
        </p:txBody>
      </p:sp>
      <p:sp>
        <p:nvSpPr>
          <p:cNvPr id="8" name="矩形 7"/>
          <p:cNvSpPr>
            <a:spLocks noRot="1"/>
          </p:cNvSpPr>
          <p:nvPr/>
        </p:nvSpPr>
        <p:spPr>
          <a:xfrm>
            <a:off x="689610" y="1509395"/>
            <a:ext cx="5556885" cy="829945"/>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SzPct val="200000"/>
              <a:buNone/>
              <a:defRPr sz="2400" b="1" u="none" kern="1200" baseline="0">
                <a:solidFill>
                  <a:schemeClr val="tx1"/>
                </a:solidFill>
                <a:latin typeface="Tahoma" panose="020B0604030504040204" pitchFamily="34" charset="0"/>
              </a:defRPr>
            </a:lvl1pPr>
            <a:lvl2pPr marL="742950" lvl="1" indent="-285750" algn="l" defTabSz="914400" rtl="0" eaLnBrk="1" fontAlgn="base" latinLnBrk="0" hangingPunct="1">
              <a:lnSpc>
                <a:spcPct val="100000"/>
              </a:lnSpc>
              <a:spcBef>
                <a:spcPct val="20000"/>
              </a:spcBef>
              <a:spcAft>
                <a:spcPct val="0"/>
              </a:spcAft>
              <a:buSzPct val="200000"/>
              <a:buNone/>
              <a:defRPr sz="2000" b="1" i="0" u="none" kern="1200" baseline="0">
                <a:solidFill>
                  <a:schemeClr val="tx1"/>
                </a:solidFill>
                <a:latin typeface="Tahoma" panose="020B0604030504040204" pitchFamily="34" charset="0"/>
              </a:defRPr>
            </a:lvl2pPr>
            <a:lvl3pPr marL="1143000" lvl="2" indent="-228600" algn="l" defTabSz="914400" rtl="0" eaLnBrk="1" fontAlgn="base" latinLnBrk="0" hangingPunct="1">
              <a:lnSpc>
                <a:spcPct val="100000"/>
              </a:lnSpc>
              <a:spcBef>
                <a:spcPct val="20000"/>
              </a:spcBef>
              <a:spcAft>
                <a:spcPct val="0"/>
              </a:spcAft>
              <a:buSzPct val="200000"/>
              <a:buNone/>
              <a:defRPr sz="1800" b="1" i="0" u="none" kern="1200" baseline="0">
                <a:solidFill>
                  <a:schemeClr val="tx1"/>
                </a:solidFill>
                <a:latin typeface="Tahoma" panose="020B0604030504040204" pitchFamily="34" charset="0"/>
              </a:defRPr>
            </a:lvl3pPr>
            <a:lvl4pPr marL="1600200" lvl="3" indent="-228600" algn="l" defTabSz="914400" rtl="0" eaLnBrk="1" fontAlgn="base" latinLnBrk="0" hangingPunct="1">
              <a:lnSpc>
                <a:spcPct val="100000"/>
              </a:lnSpc>
              <a:spcBef>
                <a:spcPct val="20000"/>
              </a:spcBef>
              <a:spcAft>
                <a:spcPct val="0"/>
              </a:spcAft>
              <a:buSzPct val="200000"/>
              <a:buNone/>
              <a:defRPr sz="1600" b="1" i="0" u="none" kern="1200" baseline="0">
                <a:solidFill>
                  <a:schemeClr val="tx1"/>
                </a:solidFill>
                <a:latin typeface="Tahoma" panose="020B0604030504040204" pitchFamily="34" charset="0"/>
              </a:defRPr>
            </a:lvl4pPr>
            <a:lvl5pPr marL="2057400" lvl="4" indent="-228600" algn="l" defTabSz="914400" rtl="0" eaLnBrk="1" fontAlgn="base" latinLnBrk="0" hangingPunct="1">
              <a:lnSpc>
                <a:spcPct val="100000"/>
              </a:lnSpc>
              <a:spcBef>
                <a:spcPct val="20000"/>
              </a:spcBef>
              <a:spcAft>
                <a:spcPct val="0"/>
              </a:spcAft>
              <a:buSzPct val="200000"/>
              <a:buNone/>
              <a:defRPr sz="1600" b="1" i="0" u="none" kern="1200" baseline="0">
                <a:solidFill>
                  <a:schemeClr val="tx1"/>
                </a:solidFill>
                <a:latin typeface="Tahoma" panose="020B0604030504040204" pitchFamily="34" charset="0"/>
              </a:defRPr>
            </a:lvl5pPr>
          </a:lstStyle>
          <a:p>
            <a:pPr lvl="0">
              <a:buClr>
                <a:schemeClr val="hlink"/>
              </a:buClr>
              <a:buSzPct val="60000"/>
            </a:pPr>
            <a:r>
              <a:rPr lang="zh-CN" altLang="en-US" sz="2800" b="0" dirty="0">
                <a:latin typeface="微软雅黑" panose="020B0503020204020204" pitchFamily="34" charset="-122"/>
                <a:ea typeface="微软雅黑" panose="020B0503020204020204" pitchFamily="34" charset="-122"/>
              </a:rPr>
              <a:t>（二）风险型决策方法</a:t>
            </a:r>
          </a:p>
          <a:p>
            <a:pPr lvl="0">
              <a:buClr>
                <a:schemeClr val="hlink"/>
              </a:buClr>
              <a:buSzPct val="60000"/>
            </a:pPr>
            <a:r>
              <a:rPr lang="zh-CN" altLang="en-US" sz="2800" b="0" dirty="0">
                <a:latin typeface="微软雅黑" panose="020B0503020204020204" pitchFamily="34" charset="-122"/>
                <a:ea typeface="微软雅黑" panose="020B0503020204020204" pitchFamily="34" charset="-122"/>
              </a:rPr>
              <a:t>    </a:t>
            </a:r>
            <a:r>
              <a:rPr lang="zh-CN" altLang="en-US" sz="2800" b="0" dirty="0" smtClean="0">
                <a:latin typeface="微软雅黑" panose="020B0503020204020204" pitchFamily="34" charset="-122"/>
                <a:ea typeface="微软雅黑" panose="020B0503020204020204" pitchFamily="34" charset="-122"/>
              </a:rPr>
              <a:t>   </a:t>
            </a:r>
            <a:r>
              <a:rPr lang="en-US" altLang="zh-CN" sz="2800" b="0" dirty="0" smtClean="0">
                <a:latin typeface="微软雅黑" panose="020B0503020204020204" pitchFamily="34" charset="-122"/>
                <a:ea typeface="微软雅黑" panose="020B0503020204020204" pitchFamily="34" charset="-122"/>
              </a:rPr>
              <a:t>2</a:t>
            </a:r>
            <a:r>
              <a:rPr lang="en-US" altLang="zh-CN" sz="2800" b="0" dirty="0">
                <a:latin typeface="微软雅黑" panose="020B0503020204020204" pitchFamily="34" charset="-122"/>
                <a:ea typeface="微软雅黑" panose="020B0503020204020204" pitchFamily="34" charset="-122"/>
              </a:rPr>
              <a:t>. </a:t>
            </a:r>
            <a:r>
              <a:rPr lang="zh-CN" altLang="en-US" sz="2800" b="0" dirty="0">
                <a:latin typeface="微软雅黑" panose="020B0503020204020204" pitchFamily="34" charset="-122"/>
                <a:ea typeface="微软雅黑" panose="020B0503020204020204" pitchFamily="34" charset="-122"/>
              </a:rPr>
              <a:t>决策树分析法结构图</a:t>
            </a:r>
          </a:p>
          <a:p>
            <a:pPr lvl="0">
              <a:buClr>
                <a:srgbClr val="0033CC"/>
              </a:buClr>
              <a:buSzPct val="60000"/>
              <a:buFont typeface="Wingdings" panose="05000000000000000000" pitchFamily="2" charset="2"/>
              <a:buNone/>
            </a:pPr>
            <a:r>
              <a:rPr lang="zh-CN" altLang="en-US" sz="2800" dirty="0">
                <a:solidFill>
                  <a:srgbClr val="0033CC"/>
                </a:solidFill>
                <a:effectLst>
                  <a:outerShdw blurRad="38100" dist="38100" dir="2700000">
                    <a:srgbClr val="000000"/>
                  </a:outerShdw>
                </a:effectLst>
                <a:latin typeface="仿宋_GB2312" pitchFamily="49" charset="-122"/>
                <a:ea typeface="仿宋_GB2312" pitchFamily="49" charset="-122"/>
              </a:rPr>
              <a:t>    </a:t>
            </a:r>
            <a:r>
              <a:rPr lang="zh-CN" altLang="en-US" sz="2800" dirty="0">
                <a:solidFill>
                  <a:srgbClr val="0033CC"/>
                </a:solidFill>
                <a:effectLst>
                  <a:outerShdw blurRad="38100" dist="38100" dir="2700000">
                    <a:srgbClr val="000000"/>
                  </a:outerShdw>
                </a:effectLst>
                <a:latin typeface="仿宋_GB2312" pitchFamily="49" charset="-122"/>
                <a:ea typeface="仿宋_GB2312" pitchFamily="49" charset="-122"/>
                <a:sym typeface="+mn-ea"/>
              </a:rPr>
              <a:t> </a:t>
            </a:r>
            <a:endParaRPr lang="zh-CN" altLang="en-US" sz="2800" dirty="0">
              <a:solidFill>
                <a:srgbClr val="0033CC"/>
              </a:solidFill>
              <a:effectLst>
                <a:outerShdw blurRad="38100" dist="38100" dir="2700000">
                  <a:srgbClr val="000000"/>
                </a:outerShdw>
              </a:effectLst>
              <a:latin typeface="仿宋_GB2312" pitchFamily="49" charset="-122"/>
              <a:ea typeface="仿宋_GB2312" pitchFamily="49" charset="-122"/>
            </a:endParaRPr>
          </a:p>
        </p:txBody>
      </p:sp>
      <p:grpSp>
        <p:nvGrpSpPr>
          <p:cNvPr id="2" name="Group 4"/>
          <p:cNvGrpSpPr/>
          <p:nvPr/>
        </p:nvGrpSpPr>
        <p:grpSpPr>
          <a:xfrm>
            <a:off x="2209483" y="2565083"/>
            <a:ext cx="6985000" cy="4068762"/>
            <a:chOff x="0" y="0"/>
            <a:chExt cx="11000" cy="6407"/>
          </a:xfrm>
        </p:grpSpPr>
        <p:grpSp>
          <p:nvGrpSpPr>
            <p:cNvPr id="38916" name="Group 5"/>
            <p:cNvGrpSpPr/>
            <p:nvPr/>
          </p:nvGrpSpPr>
          <p:grpSpPr>
            <a:xfrm>
              <a:off x="0" y="0"/>
              <a:ext cx="11000" cy="6122"/>
              <a:chOff x="0" y="0"/>
              <a:chExt cx="11000" cy="6122"/>
            </a:xfrm>
          </p:grpSpPr>
          <p:sp>
            <p:nvSpPr>
              <p:cNvPr id="40966" name="Rectangle 6"/>
              <p:cNvSpPr>
                <a:spLocks noChangeArrowheads="1"/>
              </p:cNvSpPr>
              <p:nvPr/>
            </p:nvSpPr>
            <p:spPr bwMode="auto">
              <a:xfrm>
                <a:off x="0" y="0"/>
                <a:ext cx="11000" cy="6122"/>
              </a:xfrm>
              <a:prstGeom prst="rect">
                <a:avLst/>
              </a:prstGeom>
              <a:solidFill>
                <a:srgbClr val="CCFFFF"/>
              </a:solidFill>
              <a:ln w="9525" cap="flat" cmpd="sng">
                <a:solidFill>
                  <a:srgbClr val="FF00FF"/>
                </a:solidFill>
                <a:miter lim="800000"/>
              </a:ln>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000" b="1" i="0" u="none" strike="noStrike" kern="1200" cap="none" spc="0" normalizeH="0" baseline="0" noProof="0">
                  <a:ln>
                    <a:noFill/>
                  </a:ln>
                  <a:solidFill>
                    <a:schemeClr val="tx2"/>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2" charset="-122"/>
                  <a:cs typeface="+mn-cs"/>
                </a:endParaRPr>
              </a:p>
            </p:txBody>
          </p:sp>
          <p:pic>
            <p:nvPicPr>
              <p:cNvPr id="38918" name="Picture 7"/>
              <p:cNvPicPr>
                <a:picLocks noChangeAspect="1"/>
              </p:cNvPicPr>
              <p:nvPr/>
            </p:nvPicPr>
            <p:blipFill>
              <a:blip r:embed="rId2">
                <a:clrChange>
                  <a:clrFrom>
                    <a:srgbClr val="FFFFFF"/>
                  </a:clrFrom>
                  <a:clrTo>
                    <a:srgbClr val="FFFFFF">
                      <a:alpha val="0"/>
                    </a:srgbClr>
                  </a:clrTo>
                </a:clrChange>
              </a:blip>
              <a:stretch>
                <a:fillRect/>
              </a:stretch>
            </p:blipFill>
            <p:spPr>
              <a:xfrm>
                <a:off x="114" y="240"/>
                <a:ext cx="10206" cy="5541"/>
              </a:xfrm>
              <a:prstGeom prst="rect">
                <a:avLst/>
              </a:prstGeom>
              <a:noFill/>
              <a:ln w="9525">
                <a:noFill/>
              </a:ln>
            </p:spPr>
          </p:pic>
        </p:grpSp>
        <p:sp>
          <p:nvSpPr>
            <p:cNvPr id="40968" name="Text Box 8"/>
            <p:cNvSpPr txBox="1">
              <a:spLocks noChangeArrowheads="1"/>
            </p:cNvSpPr>
            <p:nvPr/>
          </p:nvSpPr>
          <p:spPr bwMode="auto">
            <a:xfrm>
              <a:off x="4650" y="5782"/>
              <a:ext cx="2687" cy="625"/>
            </a:xfrm>
            <a:prstGeom prst="rect">
              <a:avLst/>
            </a:prstGeom>
            <a:noFill/>
            <a:ln w="9525">
              <a:noFill/>
              <a:miter lim="800000"/>
            </a:ln>
          </p:spPr>
          <p:txBody>
            <a:bodyPr wrap="none">
              <a:spAutoFit/>
            </a:bodyPr>
            <a:lstStyle/>
            <a:p>
              <a:pPr marR="0" defTabSz="914400">
                <a:buClrTx/>
                <a:buSzTx/>
                <a:defRPr/>
              </a:pPr>
              <a:r>
                <a:rPr kumimoji="0" lang="zh-CN" altLang="en-US" kern="1200" cap="none" spc="0" normalizeH="0" baseline="0" noProof="0">
                  <a:solidFill>
                    <a:srgbClr val="FF9900"/>
                  </a:solidFill>
                  <a:latin typeface="Arial" panose="020B0604020202020204" pitchFamily="34" charset="0"/>
                  <a:ea typeface="黑体" panose="02010609060101010101" pitchFamily="2" charset="-122"/>
                  <a:cs typeface="+mn-cs"/>
                </a:rPr>
                <a:t>决策树结构图</a:t>
              </a:r>
              <a:endParaRPr kumimoji="0" lang="zh-CN" altLang="en-US" kern="1200" cap="none" spc="0" normalizeH="0" baseline="0" noProof="0">
                <a:solidFill>
                  <a:srgbClr val="FF9900"/>
                </a:solidFill>
                <a:effectLst>
                  <a:outerShdw blurRad="38100" dist="38100" dir="2700000" algn="tl">
                    <a:srgbClr val="C0C0C0"/>
                  </a:outerShdw>
                </a:effectLst>
                <a:latin typeface="Times New Roman" panose="02020603050405020304" pitchFamily="18" charset="0"/>
                <a:ea typeface="黑体" panose="02010609060101010101" pitchFamily="2" charset="-122"/>
                <a:cs typeface="+mn-cs"/>
              </a:endParaRPr>
            </a:p>
          </p:txBody>
        </p:sp>
      </p:grpSp>
    </p:spTree>
  </p:cSld>
  <p:clrMapOvr>
    <a:masterClrMapping/>
  </p:clrMapOvr>
  <p:transition spd="slow" advTm="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par>
                                <p:cTn id="15" presetID="5" presetClass="entr" presetSubtype="1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checkerboard(across)">
                                      <p:cBhvr>
                                        <p:cTn id="1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7" grpId="0"/>
      <p:bldP spid="7"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grpSp>
        <p:nvGrpSpPr>
          <p:cNvPr id="20" name="组合 19"/>
          <p:cNvGrpSpPr/>
          <p:nvPr/>
        </p:nvGrpSpPr>
        <p:grpSpPr>
          <a:xfrm>
            <a:off x="1055440" y="168593"/>
            <a:ext cx="9406185" cy="451847"/>
            <a:chOff x="1055440" y="168593"/>
            <a:chExt cx="9406185" cy="451847"/>
          </a:xfrm>
        </p:grpSpPr>
        <p:sp>
          <p:nvSpPr>
            <p:cNvPr id="21" name="燕尾形 2"/>
            <p:cNvSpPr>
              <a:spLocks noChangeArrowheads="1"/>
            </p:cNvSpPr>
            <p:nvPr/>
          </p:nvSpPr>
          <p:spPr bwMode="auto">
            <a:xfrm>
              <a:off x="1055440" y="188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22"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23"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bg1"/>
                  </a:solidFill>
                  <a:latin typeface="Impact" panose="020B0806030902050204" pitchFamily="34" charset="0"/>
                  <a:ea typeface="微软雅黑" panose="020B0503020204020204" pitchFamily="34" charset="-122"/>
                </a:rPr>
                <a:t>01    </a:t>
              </a:r>
              <a:r>
                <a:rPr lang="zh-CN" altLang="en-US" sz="2800" b="1" dirty="0" smtClean="0">
                  <a:solidFill>
                    <a:schemeClr val="bg1"/>
                  </a:solidFill>
                  <a:latin typeface="微软雅黑" panose="020B0503020204020204" pitchFamily="34" charset="-122"/>
                  <a:ea typeface="微软雅黑" panose="020B0503020204020204" pitchFamily="34" charset="-122"/>
                </a:rPr>
                <a:t>导入</a:t>
              </a:r>
              <a:endParaRPr lang="zh-CN" altLang="en-US" sz="2800" b="1" dirty="0">
                <a:solidFill>
                  <a:schemeClr val="bg1"/>
                </a:solidFill>
                <a:latin typeface="微软雅黑" panose="020B0503020204020204" pitchFamily="34" charset="-122"/>
                <a:ea typeface="微软雅黑" panose="020B0503020204020204" pitchFamily="34" charset="-122"/>
              </a:endParaRPr>
            </a:p>
          </p:txBody>
        </p:sp>
        <p:sp>
          <p:nvSpPr>
            <p:cNvPr id="24"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dirty="0">
                  <a:solidFill>
                    <a:schemeClr val="bg1"/>
                  </a:solidFill>
                  <a:latin typeface="Impact" panose="020B0806030902050204" pitchFamily="34" charset="0"/>
                  <a:ea typeface="微软雅黑" panose="020B0503020204020204" pitchFamily="34" charset="-122"/>
                </a:rPr>
                <a:t>02   </a:t>
              </a:r>
              <a:r>
                <a:rPr lang="en-US" altLang="zh-CN" sz="2800" b="1" dirty="0" err="1">
                  <a:solidFill>
                    <a:schemeClr val="bg1"/>
                  </a:solidFill>
                  <a:latin typeface="Impact" panose="020B0806030902050204" pitchFamily="34" charset="0"/>
                  <a:ea typeface="微软雅黑" panose="020B0503020204020204" pitchFamily="34" charset="-122"/>
                </a:rPr>
                <a:t>内容讲授</a:t>
              </a:r>
              <a:endParaRPr lang="en-US" altLang="zh-CN" sz="2800" b="1" dirty="0">
                <a:solidFill>
                  <a:schemeClr val="bg1"/>
                </a:solidFill>
                <a:latin typeface="Impact" panose="020B0806030902050204" pitchFamily="34" charset="0"/>
                <a:ea typeface="微软雅黑" panose="020B0503020204020204" pitchFamily="34" charset="-122"/>
              </a:endParaRPr>
            </a:p>
          </p:txBody>
        </p:sp>
        <p:sp>
          <p:nvSpPr>
            <p:cNvPr id="25" name="TextBox 5"/>
            <p:cNvSpPr txBox="1">
              <a:spLocks noChangeArrowheads="1"/>
            </p:cNvSpPr>
            <p:nvPr/>
          </p:nvSpPr>
          <p:spPr bwMode="auto">
            <a:xfrm>
              <a:off x="5015880" y="188640"/>
              <a:ext cx="3448685" cy="430530"/>
            </a:xfrm>
            <a:prstGeom prst="rect">
              <a:avLst/>
            </a:prstGeom>
            <a:noFill/>
            <a:ln w="9525">
              <a:noFill/>
              <a:miter lim="800000"/>
            </a:ln>
          </p:spPr>
          <p:txBody>
            <a:bodyPr wrap="square" lIns="0" tIns="0" rIns="0" bIns="0" anchor="ctr">
              <a:spAutoFit/>
            </a:bodyPr>
            <a:lstStyle/>
            <a:p>
              <a:pPr algn="l"/>
              <a:r>
                <a:rPr lang="en-US" altLang="zh-CN" sz="2800" b="1" dirty="0">
                  <a:solidFill>
                    <a:schemeClr val="tx1"/>
                  </a:solidFill>
                  <a:latin typeface="Impact" panose="020B0806030902050204" pitchFamily="34" charset="0"/>
                  <a:ea typeface="微软雅黑" panose="020B0503020204020204" pitchFamily="34" charset="-122"/>
                </a:rPr>
                <a:t>02   </a:t>
              </a:r>
              <a:r>
                <a:rPr lang="en-US" altLang="zh-CN" sz="2800" b="1" dirty="0" err="1">
                  <a:solidFill>
                    <a:schemeClr val="tx1"/>
                  </a:solidFill>
                  <a:latin typeface="Impact" panose="020B0806030902050204" pitchFamily="34" charset="0"/>
                  <a:ea typeface="微软雅黑" panose="020B0503020204020204" pitchFamily="34" charset="-122"/>
                </a:rPr>
                <a:t>内容讲授</a:t>
              </a:r>
              <a:endParaRPr lang="en-US" altLang="zh-CN" sz="2800" b="1" dirty="0">
                <a:solidFill>
                  <a:schemeClr val="tx1"/>
                </a:solidFill>
                <a:latin typeface="Impact" panose="020B0806030902050204" pitchFamily="34" charset="0"/>
                <a:ea typeface="微软雅黑" panose="020B0503020204020204" pitchFamily="34" charset="-122"/>
              </a:endParaRPr>
            </a:p>
          </p:txBody>
        </p:sp>
      </p:grpSp>
      <p:sp>
        <p:nvSpPr>
          <p:cNvPr id="26" name="未知" descr="colored_paper2">
            <a:hlinkClick r:id="" action="ppaction://hlinkshowjump?jump=nextslide"/>
          </p:cNvPr>
          <p:cNvSpPr/>
          <p:nvPr/>
        </p:nvSpPr>
        <p:spPr bwMode="auto">
          <a:xfrm>
            <a:off x="2567608" y="1556792"/>
            <a:ext cx="6480720" cy="3744416"/>
          </a:xfrm>
          <a:custGeom>
            <a:avLst/>
            <a:gdLst/>
            <a:ahLst/>
            <a:cxnLst>
              <a:cxn ang="0">
                <a:pos x="119" y="70"/>
              </a:cxn>
              <a:cxn ang="0">
                <a:pos x="685" y="305"/>
              </a:cxn>
              <a:cxn ang="0">
                <a:pos x="1463" y="70"/>
              </a:cxn>
              <a:cxn ang="0">
                <a:pos x="1886" y="305"/>
              </a:cxn>
              <a:cxn ang="0">
                <a:pos x="2687" y="24"/>
              </a:cxn>
              <a:cxn ang="0">
                <a:pos x="3182" y="351"/>
              </a:cxn>
              <a:cxn ang="0">
                <a:pos x="4124" y="0"/>
              </a:cxn>
              <a:cxn ang="0">
                <a:pos x="4501" y="351"/>
              </a:cxn>
              <a:cxn ang="0">
                <a:pos x="5420" y="46"/>
              </a:cxn>
              <a:cxn ang="0">
                <a:pos x="5361" y="598"/>
              </a:cxn>
              <a:cxn ang="0">
                <a:pos x="5538" y="938"/>
              </a:cxn>
              <a:cxn ang="0">
                <a:pos x="5396" y="1454"/>
              </a:cxn>
              <a:cxn ang="0">
                <a:pos x="5585" y="2182"/>
              </a:cxn>
              <a:cxn ang="0">
                <a:pos x="5361" y="2636"/>
              </a:cxn>
              <a:cxn ang="0">
                <a:pos x="5585" y="3587"/>
              </a:cxn>
              <a:cxn ang="0">
                <a:pos x="5349" y="4407"/>
              </a:cxn>
              <a:cxn ang="0">
                <a:pos x="5479" y="5323"/>
              </a:cxn>
              <a:cxn ang="0">
                <a:pos x="5349" y="6003"/>
              </a:cxn>
              <a:cxn ang="0">
                <a:pos x="5514" y="6543"/>
              </a:cxn>
              <a:cxn ang="0">
                <a:pos x="5409" y="6753"/>
              </a:cxn>
              <a:cxn ang="0">
                <a:pos x="5490" y="7083"/>
              </a:cxn>
              <a:cxn ang="0">
                <a:pos x="4972" y="6919"/>
              </a:cxn>
              <a:cxn ang="0">
                <a:pos x="4360" y="7154"/>
              </a:cxn>
              <a:cxn ang="0">
                <a:pos x="4124" y="7001"/>
              </a:cxn>
              <a:cxn ang="0">
                <a:pos x="3393" y="7200"/>
              </a:cxn>
              <a:cxn ang="0">
                <a:pos x="2839" y="6977"/>
              </a:cxn>
              <a:cxn ang="0">
                <a:pos x="2098" y="7154"/>
              </a:cxn>
              <a:cxn ang="0">
                <a:pos x="1379" y="6919"/>
              </a:cxn>
              <a:cxn ang="0">
                <a:pos x="414" y="7119"/>
              </a:cxn>
              <a:cxn ang="0">
                <a:pos x="236" y="6919"/>
              </a:cxn>
              <a:cxn ang="0">
                <a:pos x="165" y="6801"/>
              </a:cxn>
              <a:cxn ang="0">
                <a:pos x="0" y="6260"/>
              </a:cxn>
              <a:cxn ang="0">
                <a:pos x="260" y="5510"/>
              </a:cxn>
              <a:cxn ang="0">
                <a:pos x="48" y="4525"/>
              </a:cxn>
              <a:cxn ang="0">
                <a:pos x="165" y="3751"/>
              </a:cxn>
              <a:cxn ang="0">
                <a:pos x="24" y="3023"/>
              </a:cxn>
              <a:cxn ang="0">
                <a:pos x="189" y="2439"/>
              </a:cxn>
              <a:cxn ang="0">
                <a:pos x="48" y="1877"/>
              </a:cxn>
              <a:cxn ang="0">
                <a:pos x="189" y="985"/>
              </a:cxn>
              <a:cxn ang="0">
                <a:pos x="119" y="70"/>
              </a:cxn>
            </a:cxnLst>
            <a:rect l="0" t="0" r="r" b="b"/>
            <a:pathLst>
              <a:path w="5585" h="7200">
                <a:moveTo>
                  <a:pt x="119" y="70"/>
                </a:moveTo>
                <a:lnTo>
                  <a:pt x="685" y="305"/>
                </a:lnTo>
                <a:lnTo>
                  <a:pt x="1463" y="70"/>
                </a:lnTo>
                <a:lnTo>
                  <a:pt x="1886" y="305"/>
                </a:lnTo>
                <a:lnTo>
                  <a:pt x="2687" y="24"/>
                </a:lnTo>
                <a:lnTo>
                  <a:pt x="3182" y="351"/>
                </a:lnTo>
                <a:lnTo>
                  <a:pt x="4124" y="0"/>
                </a:lnTo>
                <a:lnTo>
                  <a:pt x="4501" y="351"/>
                </a:lnTo>
                <a:lnTo>
                  <a:pt x="5420" y="46"/>
                </a:lnTo>
                <a:lnTo>
                  <a:pt x="5361" y="598"/>
                </a:lnTo>
                <a:lnTo>
                  <a:pt x="5538" y="938"/>
                </a:lnTo>
                <a:lnTo>
                  <a:pt x="5396" y="1454"/>
                </a:lnTo>
                <a:lnTo>
                  <a:pt x="5585" y="2182"/>
                </a:lnTo>
                <a:lnTo>
                  <a:pt x="5361" y="2636"/>
                </a:lnTo>
                <a:lnTo>
                  <a:pt x="5585" y="3587"/>
                </a:lnTo>
                <a:lnTo>
                  <a:pt x="5349" y="4407"/>
                </a:lnTo>
                <a:lnTo>
                  <a:pt x="5479" y="5323"/>
                </a:lnTo>
                <a:lnTo>
                  <a:pt x="5349" y="6003"/>
                </a:lnTo>
                <a:lnTo>
                  <a:pt x="5514" y="6543"/>
                </a:lnTo>
                <a:lnTo>
                  <a:pt x="5409" y="6753"/>
                </a:lnTo>
                <a:lnTo>
                  <a:pt x="5490" y="7083"/>
                </a:lnTo>
                <a:lnTo>
                  <a:pt x="4972" y="6919"/>
                </a:lnTo>
                <a:lnTo>
                  <a:pt x="4360" y="7154"/>
                </a:lnTo>
                <a:lnTo>
                  <a:pt x="4124" y="7001"/>
                </a:lnTo>
                <a:lnTo>
                  <a:pt x="3393" y="7200"/>
                </a:lnTo>
                <a:lnTo>
                  <a:pt x="2839" y="6977"/>
                </a:lnTo>
                <a:lnTo>
                  <a:pt x="2098" y="7154"/>
                </a:lnTo>
                <a:lnTo>
                  <a:pt x="1379" y="6919"/>
                </a:lnTo>
                <a:lnTo>
                  <a:pt x="414" y="7119"/>
                </a:lnTo>
                <a:lnTo>
                  <a:pt x="236" y="6919"/>
                </a:lnTo>
                <a:lnTo>
                  <a:pt x="165" y="6801"/>
                </a:lnTo>
                <a:lnTo>
                  <a:pt x="0" y="6260"/>
                </a:lnTo>
                <a:lnTo>
                  <a:pt x="260" y="5510"/>
                </a:lnTo>
                <a:lnTo>
                  <a:pt x="48" y="4525"/>
                </a:lnTo>
                <a:lnTo>
                  <a:pt x="165" y="3751"/>
                </a:lnTo>
                <a:lnTo>
                  <a:pt x="24" y="3023"/>
                </a:lnTo>
                <a:lnTo>
                  <a:pt x="189" y="2439"/>
                </a:lnTo>
                <a:lnTo>
                  <a:pt x="48" y="1877"/>
                </a:lnTo>
                <a:lnTo>
                  <a:pt x="189" y="985"/>
                </a:lnTo>
                <a:lnTo>
                  <a:pt x="119" y="70"/>
                </a:lnTo>
                <a:close/>
              </a:path>
            </a:pathLst>
          </a:custGeom>
          <a:blipFill dpi="0" rotWithShape="0">
            <a:blip r:embed="rId3"/>
            <a:srcRect/>
            <a:tile tx="0" ty="0" sx="100000" sy="100000" flip="none" algn="tl"/>
          </a:blipFill>
          <a:ln w="9525">
            <a:noFill/>
            <a:round/>
          </a:ln>
          <a:effectLst/>
        </p:spPr>
        <p:txBody>
          <a:bodyPr/>
          <a:lstStyle/>
          <a:p>
            <a:pPr>
              <a:buFontTx/>
              <a:buNone/>
              <a:defRPr/>
            </a:pPr>
            <a:endParaRPr lang="zh-CN" altLang="en-US">
              <a:effectLst>
                <a:outerShdw blurRad="38100" dist="38100" dir="2700000" algn="tl">
                  <a:srgbClr val="000000">
                    <a:alpha val="43137"/>
                  </a:srgbClr>
                </a:outerShdw>
              </a:effectLst>
            </a:endParaRPr>
          </a:p>
        </p:txBody>
      </p:sp>
      <p:sp>
        <p:nvSpPr>
          <p:cNvPr id="27" name="Text Box 3"/>
          <p:cNvSpPr txBox="1">
            <a:spLocks noChangeArrowheads="1"/>
          </p:cNvSpPr>
          <p:nvPr/>
        </p:nvSpPr>
        <p:spPr bwMode="auto">
          <a:xfrm>
            <a:off x="3287688" y="2276872"/>
            <a:ext cx="5196185" cy="2714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b="1">
                <a:solidFill>
                  <a:schemeClr val="tx2"/>
                </a:solidFill>
                <a:latin typeface="Times New Roman" panose="02020603050405020304" pitchFamily="18" charset="0"/>
                <a:ea typeface="黑体" panose="02010609060101010101" pitchFamily="49" charset="-122"/>
              </a:defRPr>
            </a:lvl1pPr>
            <a:lvl2pPr>
              <a:defRPr sz="2000" b="1">
                <a:solidFill>
                  <a:schemeClr val="tx2"/>
                </a:solidFill>
                <a:latin typeface="Times New Roman" panose="02020603050405020304" pitchFamily="18" charset="0"/>
                <a:ea typeface="黑体" panose="02010609060101010101" pitchFamily="49" charset="-122"/>
              </a:defRPr>
            </a:lvl2pPr>
            <a:lvl3pPr>
              <a:defRPr sz="2000" b="1">
                <a:solidFill>
                  <a:schemeClr val="tx2"/>
                </a:solidFill>
                <a:latin typeface="Times New Roman" panose="02020603050405020304" pitchFamily="18" charset="0"/>
                <a:ea typeface="黑体" panose="02010609060101010101" pitchFamily="49" charset="-122"/>
              </a:defRPr>
            </a:lvl3pPr>
            <a:lvl4pPr>
              <a:defRPr sz="2000" b="1">
                <a:solidFill>
                  <a:schemeClr val="tx2"/>
                </a:solidFill>
                <a:latin typeface="Times New Roman" panose="02020603050405020304" pitchFamily="18" charset="0"/>
                <a:ea typeface="黑体" panose="02010609060101010101" pitchFamily="49" charset="-122"/>
              </a:defRPr>
            </a:lvl4pPr>
            <a:lvl5pPr>
              <a:defRPr sz="2000" b="1">
                <a:solidFill>
                  <a:schemeClr val="tx2"/>
                </a:solidFill>
                <a:latin typeface="Times New Roman" panose="02020603050405020304" pitchFamily="18" charset="0"/>
                <a:ea typeface="黑体" panose="02010609060101010101" pitchFamily="49" charset="-122"/>
              </a:defRPr>
            </a:lvl5pPr>
            <a:lvl6pPr fontAlgn="base">
              <a:spcBef>
                <a:spcPct val="0"/>
              </a:spcBef>
              <a:spcAft>
                <a:spcPct val="0"/>
              </a:spcAft>
              <a:buFont typeface="Arial" panose="020B0604020202020204" pitchFamily="34" charset="0"/>
              <a:defRPr sz="2000" b="1">
                <a:solidFill>
                  <a:schemeClr val="tx2"/>
                </a:solidFill>
                <a:latin typeface="Times New Roman" panose="02020603050405020304" pitchFamily="18" charset="0"/>
                <a:ea typeface="黑体" panose="02010609060101010101" pitchFamily="49" charset="-122"/>
              </a:defRPr>
            </a:lvl6pPr>
            <a:lvl7pPr fontAlgn="base">
              <a:spcBef>
                <a:spcPct val="0"/>
              </a:spcBef>
              <a:spcAft>
                <a:spcPct val="0"/>
              </a:spcAft>
              <a:buFont typeface="Arial" panose="020B0604020202020204" pitchFamily="34" charset="0"/>
              <a:defRPr sz="2000" b="1">
                <a:solidFill>
                  <a:schemeClr val="tx2"/>
                </a:solidFill>
                <a:latin typeface="Times New Roman" panose="02020603050405020304" pitchFamily="18" charset="0"/>
                <a:ea typeface="黑体" panose="02010609060101010101" pitchFamily="49" charset="-122"/>
              </a:defRPr>
            </a:lvl7pPr>
            <a:lvl8pPr fontAlgn="base">
              <a:spcBef>
                <a:spcPct val="0"/>
              </a:spcBef>
              <a:spcAft>
                <a:spcPct val="0"/>
              </a:spcAft>
              <a:buFont typeface="Arial" panose="020B0604020202020204" pitchFamily="34" charset="0"/>
              <a:defRPr sz="2000" b="1">
                <a:solidFill>
                  <a:schemeClr val="tx2"/>
                </a:solidFill>
                <a:latin typeface="Times New Roman" panose="02020603050405020304" pitchFamily="18" charset="0"/>
                <a:ea typeface="黑体" panose="02010609060101010101" pitchFamily="49" charset="-122"/>
              </a:defRPr>
            </a:lvl8pPr>
            <a:lvl9pPr fontAlgn="base">
              <a:spcBef>
                <a:spcPct val="0"/>
              </a:spcBef>
              <a:spcAft>
                <a:spcPct val="0"/>
              </a:spcAft>
              <a:buFont typeface="Arial" panose="020B0604020202020204" pitchFamily="34" charset="0"/>
              <a:defRPr sz="2000" b="1">
                <a:solidFill>
                  <a:schemeClr val="tx2"/>
                </a:solidFill>
                <a:latin typeface="Times New Roman" panose="02020603050405020304" pitchFamily="18" charset="0"/>
                <a:ea typeface="黑体" panose="02010609060101010101" pitchFamily="49" charset="-122"/>
              </a:defRPr>
            </a:lvl9pPr>
          </a:lstStyle>
          <a:p>
            <a:pPr>
              <a:lnSpc>
                <a:spcPct val="130000"/>
              </a:lnSpc>
              <a:buFont typeface="Wingdings" panose="05000000000000000000" pitchFamily="2" charset="2"/>
              <a:buNone/>
            </a:pPr>
            <a:r>
              <a:rPr lang="zh-CN" altLang="en-US" sz="2400" b="0" dirty="0" smtClean="0">
                <a:solidFill>
                  <a:srgbClr val="CCFF66"/>
                </a:solidFill>
                <a:latin typeface="Arial" panose="020B0604020202020204" pitchFamily="34" charset="0"/>
              </a:rPr>
              <a:t>王</a:t>
            </a:r>
            <a:r>
              <a:rPr lang="zh-CN" altLang="en-US" sz="2400" b="0" dirty="0">
                <a:solidFill>
                  <a:srgbClr val="CCFF66"/>
                </a:solidFill>
                <a:latin typeface="Arial" panose="020B0604020202020204" pitchFamily="34" charset="0"/>
              </a:rPr>
              <a:t>某要完成第三家快餐店选址这个任务，需要进行以下几个工作。</a:t>
            </a:r>
          </a:p>
          <a:p>
            <a:pPr>
              <a:lnSpc>
                <a:spcPct val="150000"/>
              </a:lnSpc>
              <a:buFont typeface="Wingdings" panose="05000000000000000000" pitchFamily="2" charset="2"/>
              <a:buBlip>
                <a:blip r:embed="rId4"/>
              </a:buBlip>
            </a:pPr>
            <a:r>
              <a:rPr lang="zh-CN" altLang="en-US" sz="2400" b="0" dirty="0">
                <a:solidFill>
                  <a:srgbClr val="CCFF66"/>
                </a:solidFill>
                <a:latin typeface="Arial" panose="020B0604020202020204" pitchFamily="34" charset="0"/>
              </a:rPr>
              <a:t>进行市场调研，制定备选方案。</a:t>
            </a:r>
          </a:p>
          <a:p>
            <a:pPr>
              <a:lnSpc>
                <a:spcPct val="150000"/>
              </a:lnSpc>
              <a:buFont typeface="Wingdings" panose="05000000000000000000" pitchFamily="2" charset="2"/>
              <a:buBlip>
                <a:blip r:embed="rId4"/>
              </a:buBlip>
            </a:pPr>
            <a:r>
              <a:rPr lang="zh-CN" altLang="en-US" sz="2400" b="0" dirty="0">
                <a:solidFill>
                  <a:srgbClr val="CCFF66"/>
                </a:solidFill>
                <a:latin typeface="Arial" panose="020B0604020202020204" pitchFamily="34" charset="0"/>
              </a:rPr>
              <a:t>分析比较各种备选方案。</a:t>
            </a:r>
          </a:p>
          <a:p>
            <a:pPr>
              <a:lnSpc>
                <a:spcPct val="150000"/>
              </a:lnSpc>
              <a:buFont typeface="Wingdings" panose="05000000000000000000" pitchFamily="2" charset="2"/>
              <a:buBlip>
                <a:blip r:embed="rId4"/>
              </a:buBlip>
            </a:pPr>
            <a:r>
              <a:rPr lang="zh-CN" altLang="en-US" sz="2400" b="0" dirty="0">
                <a:solidFill>
                  <a:srgbClr val="CCFF66"/>
                </a:solidFill>
                <a:latin typeface="Arial" panose="020B0604020202020204" pitchFamily="34" charset="0"/>
              </a:rPr>
              <a:t>制定各学习团队决策。</a:t>
            </a:r>
          </a:p>
        </p:txBody>
      </p:sp>
      <p:grpSp>
        <p:nvGrpSpPr>
          <p:cNvPr id="28" name="Group 4"/>
          <p:cNvGrpSpPr>
            <a:grpSpLocks/>
          </p:cNvGrpSpPr>
          <p:nvPr/>
        </p:nvGrpSpPr>
        <p:grpSpPr bwMode="auto">
          <a:xfrm>
            <a:off x="7392144" y="4149080"/>
            <a:ext cx="2249487" cy="1611313"/>
            <a:chOff x="0" y="0"/>
            <a:chExt cx="3542" cy="2536"/>
          </a:xfrm>
        </p:grpSpPr>
        <p:pic>
          <p:nvPicPr>
            <p:cNvPr id="29" name="Picture 5" descr="1b9b8f60_55d8_4de8_8292_449409154d08"/>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11058" t="10039" r="12737"/>
            <a:stretch>
              <a:fillRect/>
            </a:stretch>
          </p:blipFill>
          <p:spPr bwMode="auto">
            <a:xfrm>
              <a:off x="0" y="0"/>
              <a:ext cx="3542" cy="2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ext Box 6"/>
            <p:cNvSpPr txBox="1">
              <a:spLocks noChangeArrowheads="1"/>
            </p:cNvSpPr>
            <p:nvPr/>
          </p:nvSpPr>
          <p:spPr bwMode="auto">
            <a:xfrm rot="21480000">
              <a:off x="175" y="677"/>
              <a:ext cx="2607" cy="727"/>
            </a:xfrm>
            <a:prstGeom prst="rect">
              <a:avLst/>
            </a:prstGeom>
            <a:noFill/>
            <a:ln w="9525">
              <a:noFill/>
              <a:miter lim="800000"/>
            </a:ln>
            <a:effectLst/>
          </p:spPr>
          <p:txBody>
            <a:bodyPr>
              <a:spAutoFit/>
            </a:bodyPr>
            <a:lstStyle/>
            <a:p>
              <a:pPr>
                <a:buFontTx/>
                <a:buNone/>
                <a:defRPr/>
              </a:pPr>
              <a:r>
                <a:rPr lang="zh-CN" altLang="en-US" sz="2400" b="1" dirty="0">
                  <a:solidFill>
                    <a:srgbClr val="F02AD8"/>
                  </a:solidFill>
                </a:rPr>
                <a:t>任务分析：</a:t>
              </a:r>
              <a:endParaRPr lang="zh-CN" altLang="en-US" sz="2400" b="1" dirty="0">
                <a:solidFill>
                  <a:srgbClr val="F02AD8"/>
                </a:solidFill>
                <a:effectLst>
                  <a:outerShdw blurRad="38100" dist="38100" dir="2700000" algn="tl">
                    <a:srgbClr val="C0C0C0"/>
                  </a:outerShdw>
                </a:effectLst>
              </a:endParaRPr>
            </a:p>
          </p:txBody>
        </p:sp>
      </p:grpSp>
    </p:spTree>
    <p:extLst>
      <p:ext uri="{BB962C8B-B14F-4D97-AF65-F5344CB8AC3E}">
        <p14:creationId xmlns:p14="http://schemas.microsoft.com/office/powerpoint/2010/main" val="429013100"/>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dissolve">
                                      <p:cBhvr>
                                        <p:cTn id="7" dur="1000"/>
                                        <p:tgtEl>
                                          <p:spTgt spid="26"/>
                                        </p:tgtEl>
                                      </p:cBhvr>
                                    </p:animEffect>
                                  </p:childTnLst>
                                </p:cTn>
                              </p:par>
                              <p:par>
                                <p:cTn id="8" presetID="9" presetClass="entr" presetSubtype="0" fill="hold" grpId="1"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dissolve">
                                      <p:cBhvr>
                                        <p:cTn id="10" dur="1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bldLvl="0"/>
      <p:bldP spid="27" grpId="1" bldLvl="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23"/>
          <p:cNvSpPr/>
          <p:nvPr/>
        </p:nvSpPr>
        <p:spPr>
          <a:xfrm>
            <a:off x="2423592" y="1046645"/>
            <a:ext cx="2088232" cy="337185"/>
          </a:xfrm>
          <a:prstGeom prst="rect">
            <a:avLst/>
          </a:prstGeom>
        </p:spPr>
        <p:txBody>
          <a:bodyPr wrap="square">
            <a:spAutoFit/>
          </a:bodyPr>
          <a:lstStyle/>
          <a:p>
            <a:r>
              <a:rPr lang="zh-CN" altLang="en-US" sz="1600" b="1" dirty="0" smtClean="0">
                <a:solidFill>
                  <a:schemeClr val="bg1"/>
                </a:solidFill>
                <a:ea typeface="微软雅黑" panose="020B0503020204020204" pitchFamily="34" charset="-122"/>
              </a:rPr>
              <a:t>明 年 工 作 计 划</a:t>
            </a:r>
            <a:endParaRPr lang="zh-CN" altLang="en-US" sz="1600" b="1" dirty="0">
              <a:solidFill>
                <a:schemeClr val="bg1"/>
              </a:solidFill>
              <a:ea typeface="微软雅黑" panose="020B0503020204020204" pitchFamily="34" charset="-122"/>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4"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7" name="文本框 6"/>
          <p:cNvSpPr txBox="1"/>
          <p:nvPr/>
        </p:nvSpPr>
        <p:spPr>
          <a:xfrm>
            <a:off x="290830" y="987425"/>
            <a:ext cx="3027680" cy="521970"/>
          </a:xfrm>
          <a:prstGeom prst="rect">
            <a:avLst/>
          </a:prstGeom>
          <a:noFill/>
        </p:spPr>
        <p:txBody>
          <a:bodyPr wrap="none" rtlCol="0" anchor="t">
            <a:spAutoFit/>
          </a:bodyPr>
          <a:lstStyle/>
          <a:p>
            <a:pPr algn="ctr"/>
            <a:r>
              <a:rPr lang="zh-CN" altLang="en-US" sz="2800" b="0" noProof="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二、定量决策方法</a:t>
            </a:r>
          </a:p>
        </p:txBody>
      </p:sp>
      <p:sp>
        <p:nvSpPr>
          <p:cNvPr id="8" name="矩形 7"/>
          <p:cNvSpPr>
            <a:spLocks noRot="1"/>
          </p:cNvSpPr>
          <p:nvPr/>
        </p:nvSpPr>
        <p:spPr>
          <a:xfrm>
            <a:off x="689610" y="1509395"/>
            <a:ext cx="5556885" cy="829945"/>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SzPct val="200000"/>
              <a:buNone/>
              <a:defRPr sz="2400" b="1" u="none" kern="1200" baseline="0">
                <a:solidFill>
                  <a:schemeClr val="tx1"/>
                </a:solidFill>
                <a:latin typeface="Tahoma" panose="020B0604030504040204" pitchFamily="34" charset="0"/>
              </a:defRPr>
            </a:lvl1pPr>
            <a:lvl2pPr marL="742950" lvl="1" indent="-285750" algn="l" defTabSz="914400" rtl="0" eaLnBrk="1" fontAlgn="base" latinLnBrk="0" hangingPunct="1">
              <a:lnSpc>
                <a:spcPct val="100000"/>
              </a:lnSpc>
              <a:spcBef>
                <a:spcPct val="20000"/>
              </a:spcBef>
              <a:spcAft>
                <a:spcPct val="0"/>
              </a:spcAft>
              <a:buSzPct val="200000"/>
              <a:buNone/>
              <a:defRPr sz="2000" b="1" i="0" u="none" kern="1200" baseline="0">
                <a:solidFill>
                  <a:schemeClr val="tx1"/>
                </a:solidFill>
                <a:latin typeface="Tahoma" panose="020B0604030504040204" pitchFamily="34" charset="0"/>
              </a:defRPr>
            </a:lvl2pPr>
            <a:lvl3pPr marL="1143000" lvl="2" indent="-228600" algn="l" defTabSz="914400" rtl="0" eaLnBrk="1" fontAlgn="base" latinLnBrk="0" hangingPunct="1">
              <a:lnSpc>
                <a:spcPct val="100000"/>
              </a:lnSpc>
              <a:spcBef>
                <a:spcPct val="20000"/>
              </a:spcBef>
              <a:spcAft>
                <a:spcPct val="0"/>
              </a:spcAft>
              <a:buSzPct val="200000"/>
              <a:buNone/>
              <a:defRPr sz="1800" b="1" i="0" u="none" kern="1200" baseline="0">
                <a:solidFill>
                  <a:schemeClr val="tx1"/>
                </a:solidFill>
                <a:latin typeface="Tahoma" panose="020B0604030504040204" pitchFamily="34" charset="0"/>
              </a:defRPr>
            </a:lvl3pPr>
            <a:lvl4pPr marL="1600200" lvl="3" indent="-228600" algn="l" defTabSz="914400" rtl="0" eaLnBrk="1" fontAlgn="base" latinLnBrk="0" hangingPunct="1">
              <a:lnSpc>
                <a:spcPct val="100000"/>
              </a:lnSpc>
              <a:spcBef>
                <a:spcPct val="20000"/>
              </a:spcBef>
              <a:spcAft>
                <a:spcPct val="0"/>
              </a:spcAft>
              <a:buSzPct val="200000"/>
              <a:buNone/>
              <a:defRPr sz="1600" b="1" i="0" u="none" kern="1200" baseline="0">
                <a:solidFill>
                  <a:schemeClr val="tx1"/>
                </a:solidFill>
                <a:latin typeface="Tahoma" panose="020B0604030504040204" pitchFamily="34" charset="0"/>
              </a:defRPr>
            </a:lvl4pPr>
            <a:lvl5pPr marL="2057400" lvl="4" indent="-228600" algn="l" defTabSz="914400" rtl="0" eaLnBrk="1" fontAlgn="base" latinLnBrk="0" hangingPunct="1">
              <a:lnSpc>
                <a:spcPct val="100000"/>
              </a:lnSpc>
              <a:spcBef>
                <a:spcPct val="20000"/>
              </a:spcBef>
              <a:spcAft>
                <a:spcPct val="0"/>
              </a:spcAft>
              <a:buSzPct val="200000"/>
              <a:buNone/>
              <a:defRPr sz="1600" b="1" i="0" u="none" kern="1200" baseline="0">
                <a:solidFill>
                  <a:schemeClr val="tx1"/>
                </a:solidFill>
                <a:latin typeface="Tahoma" panose="020B0604030504040204" pitchFamily="34" charset="0"/>
              </a:defRPr>
            </a:lvl5pPr>
          </a:lstStyle>
          <a:p>
            <a:pPr>
              <a:buClr>
                <a:schemeClr val="hlink"/>
              </a:buClr>
              <a:buSzPct val="60000"/>
            </a:pPr>
            <a:r>
              <a:rPr lang="zh-CN" altLang="en-US" sz="2800" b="0" dirty="0">
                <a:latin typeface="微软雅黑" panose="020B0503020204020204" pitchFamily="34" charset="-122"/>
                <a:ea typeface="微软雅黑" panose="020B0503020204020204" pitchFamily="34" charset="-122"/>
              </a:rPr>
              <a:t>（二）风险型决策方法</a:t>
            </a:r>
          </a:p>
          <a:p>
            <a:pPr>
              <a:buClr>
                <a:schemeClr val="hlink"/>
              </a:buClr>
              <a:buSzPct val="60000"/>
            </a:pPr>
            <a:r>
              <a:rPr lang="zh-CN" altLang="en-US" sz="2800" b="0" dirty="0">
                <a:latin typeface="微软雅黑" panose="020B0503020204020204" pitchFamily="34" charset="-122"/>
                <a:ea typeface="微软雅黑" panose="020B0503020204020204" pitchFamily="34" charset="-122"/>
              </a:rPr>
              <a:t>   </a:t>
            </a:r>
            <a:r>
              <a:rPr lang="zh-CN" altLang="en-US" sz="2800" b="0" dirty="0" smtClean="0">
                <a:latin typeface="微软雅黑" panose="020B0503020204020204" pitchFamily="34" charset="-122"/>
                <a:ea typeface="微软雅黑" panose="020B0503020204020204" pitchFamily="34" charset="-122"/>
              </a:rPr>
              <a:t>    </a:t>
            </a:r>
            <a:r>
              <a:rPr lang="en-US" altLang="zh-CN" sz="2800" b="0" dirty="0">
                <a:latin typeface="微软雅黑" panose="020B0503020204020204" pitchFamily="34" charset="-122"/>
                <a:ea typeface="微软雅黑" panose="020B0503020204020204" pitchFamily="34" charset="-122"/>
              </a:rPr>
              <a:t>3. </a:t>
            </a:r>
            <a:r>
              <a:rPr lang="zh-CN" altLang="en-US" sz="2800" b="0" dirty="0">
                <a:latin typeface="微软雅黑" panose="020B0503020204020204" pitchFamily="34" charset="-122"/>
                <a:ea typeface="微软雅黑" panose="020B0503020204020204" pitchFamily="34" charset="-122"/>
              </a:rPr>
              <a:t>决策树分析法的应用    </a:t>
            </a:r>
            <a:r>
              <a:rPr lang="zh-CN" altLang="en-US" sz="2800" b="0" dirty="0">
                <a:latin typeface="微软雅黑" panose="020B0503020204020204" pitchFamily="34" charset="-122"/>
                <a:ea typeface="微软雅黑" panose="020B0503020204020204" pitchFamily="34" charset="-122"/>
                <a:sym typeface="+mn-ea"/>
              </a:rPr>
              <a:t> </a:t>
            </a:r>
            <a:endParaRPr lang="zh-CN" altLang="en-US" sz="2800" b="0" dirty="0">
              <a:latin typeface="微软雅黑" panose="020B0503020204020204" pitchFamily="34" charset="-122"/>
              <a:ea typeface="微软雅黑" panose="020B0503020204020204" pitchFamily="34" charset="-122"/>
            </a:endParaRPr>
          </a:p>
        </p:txBody>
      </p:sp>
      <p:sp>
        <p:nvSpPr>
          <p:cNvPr id="287751" name="文本框 287750"/>
          <p:cNvSpPr txBox="1"/>
          <p:nvPr/>
        </p:nvSpPr>
        <p:spPr>
          <a:xfrm>
            <a:off x="483870" y="2648585"/>
            <a:ext cx="5967730" cy="3709035"/>
          </a:xfrm>
          <a:prstGeom prst="rect">
            <a:avLst/>
          </a:prstGeom>
          <a:noFill/>
          <a:ln w="9525" cap="flat" cmpd="sng">
            <a:solidFill>
              <a:srgbClr val="FF0000"/>
            </a:solidFill>
            <a:prstDash val="solid"/>
            <a:miter/>
            <a:headEnd type="none" w="med" len="med"/>
            <a:tailEnd type="none" w="med" len="med"/>
          </a:ln>
        </p:spPr>
        <p:txBody>
          <a:bodyPr wrap="square">
            <a:spAutoFit/>
          </a:bodyPr>
          <a:lstStyle/>
          <a:p>
            <a:pPr algn="l">
              <a:lnSpc>
                <a:spcPct val="120000"/>
              </a:lnSpc>
              <a:spcBef>
                <a:spcPct val="50000"/>
              </a:spcBef>
            </a:pPr>
            <a:r>
              <a:rPr lang="zh-CN" altLang="en-US" sz="2800" b="1" dirty="0">
                <a:solidFill>
                  <a:srgbClr val="003366"/>
                </a:solidFill>
                <a:latin typeface="+mn-lt"/>
                <a:ea typeface="+mn-ea"/>
              </a:rPr>
              <a:t>例题： 某工厂准备生产一种新产品，对未来三年市场预测资料如下：现有三个方案可供选择，即新建车间，需要投资140万元；扩建原有车间需要投资60万元；协作生产，需要投资40万元。三个方案在不同自然状态下的年收益值如下表：</a:t>
            </a:r>
            <a:r>
              <a:rPr lang="zh-CN" altLang="en-US" sz="2000" dirty="0">
                <a:solidFill>
                  <a:srgbClr val="0000FF"/>
                </a:solidFill>
                <a:latin typeface="仿宋_GB2312" pitchFamily="49" charset="-122"/>
                <a:ea typeface="仿宋_GB2312" pitchFamily="49" charset="-122"/>
              </a:rPr>
              <a:t> </a:t>
            </a:r>
          </a:p>
        </p:txBody>
      </p:sp>
      <p:grpSp>
        <p:nvGrpSpPr>
          <p:cNvPr id="288774" name="组合 288773"/>
          <p:cNvGrpSpPr/>
          <p:nvPr/>
        </p:nvGrpSpPr>
        <p:grpSpPr>
          <a:xfrm>
            <a:off x="6550025" y="2648585"/>
            <a:ext cx="5340985" cy="3708400"/>
            <a:chOff x="1020" y="1616"/>
            <a:chExt cx="3987" cy="1579"/>
          </a:xfrm>
        </p:grpSpPr>
        <p:grpSp>
          <p:nvGrpSpPr>
            <p:cNvPr id="288775" name="组合 288774"/>
            <p:cNvGrpSpPr/>
            <p:nvPr/>
          </p:nvGrpSpPr>
          <p:grpSpPr>
            <a:xfrm>
              <a:off x="1020" y="1616"/>
              <a:ext cx="3987" cy="1579"/>
              <a:chOff x="1020" y="1616"/>
              <a:chExt cx="3987" cy="1579"/>
            </a:xfrm>
          </p:grpSpPr>
          <p:sp>
            <p:nvSpPr>
              <p:cNvPr id="288776" name="矩形 288775"/>
              <p:cNvSpPr/>
              <p:nvPr/>
            </p:nvSpPr>
            <p:spPr>
              <a:xfrm>
                <a:off x="4197" y="2956"/>
                <a:ext cx="810" cy="239"/>
              </a:xfrm>
              <a:prstGeom prst="rect">
                <a:avLst/>
              </a:prstGeom>
              <a:noFill/>
              <a:ln w="9525">
                <a:noFill/>
              </a:ln>
            </p:spPr>
            <p:txBody>
              <a:bodyPr anchor="ctr"/>
              <a:lstStyle/>
              <a:p>
                <a:r>
                  <a:rPr lang="en-US" altLang="zh-CN" sz="1600">
                    <a:solidFill>
                      <a:srgbClr val="0000FF"/>
                    </a:solidFill>
                    <a:latin typeface="仿宋_GB2312" pitchFamily="49" charset="-122"/>
                    <a:ea typeface="仿宋_GB2312" pitchFamily="49" charset="-122"/>
                  </a:rPr>
                  <a:t>10</a:t>
                </a:r>
              </a:p>
            </p:txBody>
          </p:sp>
          <p:sp>
            <p:nvSpPr>
              <p:cNvPr id="288777" name="矩形 288776"/>
              <p:cNvSpPr/>
              <p:nvPr/>
            </p:nvSpPr>
            <p:spPr>
              <a:xfrm>
                <a:off x="3387" y="2956"/>
                <a:ext cx="810" cy="239"/>
              </a:xfrm>
              <a:prstGeom prst="rect">
                <a:avLst/>
              </a:prstGeom>
              <a:noFill/>
              <a:ln w="9525">
                <a:noFill/>
              </a:ln>
            </p:spPr>
            <p:txBody>
              <a:bodyPr anchor="ctr"/>
              <a:lstStyle/>
              <a:p>
                <a:r>
                  <a:rPr lang="en-US" altLang="zh-CN" sz="1600">
                    <a:solidFill>
                      <a:srgbClr val="0000FF"/>
                    </a:solidFill>
                    <a:latin typeface="仿宋_GB2312" pitchFamily="49" charset="-122"/>
                    <a:ea typeface="仿宋_GB2312" pitchFamily="49" charset="-122"/>
                  </a:rPr>
                  <a:t>30</a:t>
                </a:r>
              </a:p>
            </p:txBody>
          </p:sp>
          <p:sp>
            <p:nvSpPr>
              <p:cNvPr id="288778" name="矩形 288777"/>
              <p:cNvSpPr/>
              <p:nvPr/>
            </p:nvSpPr>
            <p:spPr>
              <a:xfrm>
                <a:off x="2577" y="2956"/>
                <a:ext cx="810" cy="239"/>
              </a:xfrm>
              <a:prstGeom prst="rect">
                <a:avLst/>
              </a:prstGeom>
              <a:noFill/>
              <a:ln w="9525">
                <a:noFill/>
              </a:ln>
            </p:spPr>
            <p:txBody>
              <a:bodyPr anchor="ctr"/>
              <a:lstStyle/>
              <a:p>
                <a:r>
                  <a:rPr lang="en-US" altLang="zh-CN" sz="1600">
                    <a:solidFill>
                      <a:srgbClr val="0000FF"/>
                    </a:solidFill>
                    <a:latin typeface="仿宋_GB2312" pitchFamily="49" charset="-122"/>
                    <a:ea typeface="仿宋_GB2312" pitchFamily="49" charset="-122"/>
                  </a:rPr>
                  <a:t>60</a:t>
                </a:r>
              </a:p>
            </p:txBody>
          </p:sp>
          <p:sp>
            <p:nvSpPr>
              <p:cNvPr id="288779" name="矩形 288778"/>
              <p:cNvSpPr/>
              <p:nvPr/>
            </p:nvSpPr>
            <p:spPr>
              <a:xfrm>
                <a:off x="1020" y="2956"/>
                <a:ext cx="1557" cy="239"/>
              </a:xfrm>
              <a:prstGeom prst="rect">
                <a:avLst/>
              </a:prstGeom>
              <a:noFill/>
              <a:ln w="9525">
                <a:noFill/>
              </a:ln>
            </p:spPr>
            <p:txBody>
              <a:bodyPr anchor="ctr"/>
              <a:lstStyle/>
              <a:p>
                <a:r>
                  <a:rPr lang="zh-CN" altLang="en-US" sz="1600" b="1" dirty="0">
                    <a:solidFill>
                      <a:srgbClr val="0000FF"/>
                    </a:solidFill>
                    <a:latin typeface="仿宋_GB2312" pitchFamily="49" charset="-122"/>
                    <a:ea typeface="仿宋_GB2312" pitchFamily="49" charset="-122"/>
                  </a:rPr>
                  <a:t>协 作 生 产（投资</a:t>
                </a:r>
                <a:r>
                  <a:rPr lang="en-US" altLang="zh-CN" sz="1600" b="1">
                    <a:solidFill>
                      <a:srgbClr val="0000FF"/>
                    </a:solidFill>
                    <a:latin typeface="仿宋_GB2312" pitchFamily="49" charset="-122"/>
                    <a:ea typeface="仿宋_GB2312" pitchFamily="49" charset="-122"/>
                  </a:rPr>
                  <a:t>40</a:t>
                </a:r>
                <a:r>
                  <a:rPr lang="zh-CN" altLang="en-US" sz="1600" b="1" dirty="0">
                    <a:solidFill>
                      <a:srgbClr val="0000FF"/>
                    </a:solidFill>
                    <a:latin typeface="仿宋_GB2312" pitchFamily="49" charset="-122"/>
                    <a:ea typeface="仿宋_GB2312" pitchFamily="49" charset="-122"/>
                  </a:rPr>
                  <a:t>）</a:t>
                </a:r>
              </a:p>
            </p:txBody>
          </p:sp>
          <p:sp>
            <p:nvSpPr>
              <p:cNvPr id="288780" name="矩形 288779"/>
              <p:cNvSpPr/>
              <p:nvPr/>
            </p:nvSpPr>
            <p:spPr>
              <a:xfrm>
                <a:off x="4197" y="2717"/>
                <a:ext cx="810" cy="239"/>
              </a:xfrm>
              <a:prstGeom prst="rect">
                <a:avLst/>
              </a:prstGeom>
              <a:noFill/>
              <a:ln w="9525">
                <a:noFill/>
              </a:ln>
            </p:spPr>
            <p:txBody>
              <a:bodyPr anchor="ctr"/>
              <a:lstStyle/>
              <a:p>
                <a:r>
                  <a:rPr lang="en-US" altLang="zh-CN" sz="1600">
                    <a:solidFill>
                      <a:srgbClr val="0000FF"/>
                    </a:solidFill>
                    <a:latin typeface="仿宋_GB2312" pitchFamily="49" charset="-122"/>
                    <a:ea typeface="仿宋_GB2312" pitchFamily="49" charset="-122"/>
                  </a:rPr>
                  <a:t>20</a:t>
                </a:r>
              </a:p>
            </p:txBody>
          </p:sp>
          <p:sp>
            <p:nvSpPr>
              <p:cNvPr id="288781" name="矩形 288780"/>
              <p:cNvSpPr/>
              <p:nvPr/>
            </p:nvSpPr>
            <p:spPr>
              <a:xfrm>
                <a:off x="3387" y="2717"/>
                <a:ext cx="810" cy="239"/>
              </a:xfrm>
              <a:prstGeom prst="rect">
                <a:avLst/>
              </a:prstGeom>
              <a:noFill/>
              <a:ln w="9525">
                <a:noFill/>
              </a:ln>
            </p:spPr>
            <p:txBody>
              <a:bodyPr anchor="ctr"/>
              <a:lstStyle/>
              <a:p>
                <a:r>
                  <a:rPr lang="en-US" altLang="zh-CN" sz="1600">
                    <a:solidFill>
                      <a:srgbClr val="0000FF"/>
                    </a:solidFill>
                    <a:latin typeface="仿宋_GB2312" pitchFamily="49" charset="-122"/>
                    <a:ea typeface="仿宋_GB2312" pitchFamily="49" charset="-122"/>
                  </a:rPr>
                  <a:t>50</a:t>
                </a:r>
              </a:p>
            </p:txBody>
          </p:sp>
          <p:sp>
            <p:nvSpPr>
              <p:cNvPr id="288782" name="矩形 288781"/>
              <p:cNvSpPr/>
              <p:nvPr/>
            </p:nvSpPr>
            <p:spPr>
              <a:xfrm>
                <a:off x="2577" y="2717"/>
                <a:ext cx="810" cy="239"/>
              </a:xfrm>
              <a:prstGeom prst="rect">
                <a:avLst/>
              </a:prstGeom>
              <a:noFill/>
              <a:ln w="9525">
                <a:noFill/>
              </a:ln>
            </p:spPr>
            <p:txBody>
              <a:bodyPr anchor="ctr"/>
              <a:lstStyle/>
              <a:p>
                <a:r>
                  <a:rPr lang="en-US" altLang="zh-CN" sz="1600">
                    <a:solidFill>
                      <a:srgbClr val="0000FF"/>
                    </a:solidFill>
                    <a:latin typeface="仿宋_GB2312" pitchFamily="49" charset="-122"/>
                    <a:ea typeface="仿宋_GB2312" pitchFamily="49" charset="-122"/>
                  </a:rPr>
                  <a:t>100</a:t>
                </a:r>
              </a:p>
            </p:txBody>
          </p:sp>
          <p:sp>
            <p:nvSpPr>
              <p:cNvPr id="288783" name="矩形 288782"/>
              <p:cNvSpPr/>
              <p:nvPr/>
            </p:nvSpPr>
            <p:spPr>
              <a:xfrm>
                <a:off x="1020" y="2717"/>
                <a:ext cx="1557" cy="239"/>
              </a:xfrm>
              <a:prstGeom prst="rect">
                <a:avLst/>
              </a:prstGeom>
              <a:noFill/>
              <a:ln w="9525">
                <a:noFill/>
              </a:ln>
            </p:spPr>
            <p:txBody>
              <a:bodyPr anchor="ctr"/>
              <a:lstStyle/>
              <a:p>
                <a:r>
                  <a:rPr lang="zh-CN" altLang="en-US" sz="1600" b="1" dirty="0">
                    <a:solidFill>
                      <a:srgbClr val="0000FF"/>
                    </a:solidFill>
                    <a:latin typeface="仿宋_GB2312" pitchFamily="49" charset="-122"/>
                    <a:ea typeface="仿宋_GB2312" pitchFamily="49" charset="-122"/>
                  </a:rPr>
                  <a:t>扩建原有车间（投资</a:t>
                </a:r>
                <a:r>
                  <a:rPr lang="en-US" altLang="zh-CN" sz="1600" b="1">
                    <a:solidFill>
                      <a:srgbClr val="0000FF"/>
                    </a:solidFill>
                    <a:latin typeface="仿宋_GB2312" pitchFamily="49" charset="-122"/>
                    <a:ea typeface="仿宋_GB2312" pitchFamily="49" charset="-122"/>
                  </a:rPr>
                  <a:t>60</a:t>
                </a:r>
                <a:r>
                  <a:rPr lang="zh-CN" altLang="en-US" sz="1600" b="1" dirty="0">
                    <a:solidFill>
                      <a:srgbClr val="0000FF"/>
                    </a:solidFill>
                    <a:latin typeface="仿宋_GB2312" pitchFamily="49" charset="-122"/>
                    <a:ea typeface="仿宋_GB2312" pitchFamily="49" charset="-122"/>
                  </a:rPr>
                  <a:t>）</a:t>
                </a:r>
              </a:p>
            </p:txBody>
          </p:sp>
          <p:sp>
            <p:nvSpPr>
              <p:cNvPr id="288784" name="矩形 288783"/>
              <p:cNvSpPr/>
              <p:nvPr/>
            </p:nvSpPr>
            <p:spPr>
              <a:xfrm>
                <a:off x="4197" y="2478"/>
                <a:ext cx="810" cy="239"/>
              </a:xfrm>
              <a:prstGeom prst="rect">
                <a:avLst/>
              </a:prstGeom>
              <a:noFill/>
              <a:ln w="9525">
                <a:noFill/>
              </a:ln>
            </p:spPr>
            <p:txBody>
              <a:bodyPr anchor="ctr"/>
              <a:lstStyle/>
              <a:p>
                <a:r>
                  <a:rPr lang="en-US" altLang="zh-CN" sz="1600">
                    <a:solidFill>
                      <a:srgbClr val="0000FF"/>
                    </a:solidFill>
                    <a:latin typeface="仿宋_GB2312" pitchFamily="49" charset="-122"/>
                    <a:ea typeface="仿宋_GB2312" pitchFamily="49" charset="-122"/>
                  </a:rPr>
                  <a:t>-6</a:t>
                </a:r>
              </a:p>
            </p:txBody>
          </p:sp>
          <p:sp>
            <p:nvSpPr>
              <p:cNvPr id="288785" name="矩形 288784"/>
              <p:cNvSpPr/>
              <p:nvPr/>
            </p:nvSpPr>
            <p:spPr>
              <a:xfrm>
                <a:off x="3387" y="2478"/>
                <a:ext cx="810" cy="239"/>
              </a:xfrm>
              <a:prstGeom prst="rect">
                <a:avLst/>
              </a:prstGeom>
              <a:noFill/>
              <a:ln w="9525">
                <a:noFill/>
              </a:ln>
            </p:spPr>
            <p:txBody>
              <a:bodyPr anchor="ctr"/>
              <a:lstStyle/>
              <a:p>
                <a:r>
                  <a:rPr lang="en-US" altLang="zh-CN" sz="1600">
                    <a:solidFill>
                      <a:srgbClr val="0000FF"/>
                    </a:solidFill>
                    <a:latin typeface="仿宋_GB2312" pitchFamily="49" charset="-122"/>
                    <a:ea typeface="仿宋_GB2312" pitchFamily="49" charset="-122"/>
                  </a:rPr>
                  <a:t>90</a:t>
                </a:r>
              </a:p>
            </p:txBody>
          </p:sp>
          <p:sp>
            <p:nvSpPr>
              <p:cNvPr id="288786" name="矩形 288785"/>
              <p:cNvSpPr/>
              <p:nvPr/>
            </p:nvSpPr>
            <p:spPr>
              <a:xfrm>
                <a:off x="2577" y="2478"/>
                <a:ext cx="810" cy="239"/>
              </a:xfrm>
              <a:prstGeom prst="rect">
                <a:avLst/>
              </a:prstGeom>
              <a:noFill/>
              <a:ln w="9525">
                <a:noFill/>
              </a:ln>
            </p:spPr>
            <p:txBody>
              <a:bodyPr anchor="ctr"/>
              <a:lstStyle/>
              <a:p>
                <a:r>
                  <a:rPr lang="en-US" altLang="zh-CN" sz="1600">
                    <a:solidFill>
                      <a:srgbClr val="0000FF"/>
                    </a:solidFill>
                    <a:latin typeface="仿宋_GB2312" pitchFamily="49" charset="-122"/>
                    <a:ea typeface="仿宋_GB2312" pitchFamily="49" charset="-122"/>
                  </a:rPr>
                  <a:t>170</a:t>
                </a:r>
              </a:p>
            </p:txBody>
          </p:sp>
          <p:sp>
            <p:nvSpPr>
              <p:cNvPr id="288787" name="矩形 288786"/>
              <p:cNvSpPr/>
              <p:nvPr/>
            </p:nvSpPr>
            <p:spPr>
              <a:xfrm>
                <a:off x="1020" y="2478"/>
                <a:ext cx="1557" cy="239"/>
              </a:xfrm>
              <a:prstGeom prst="rect">
                <a:avLst/>
              </a:prstGeom>
              <a:noFill/>
              <a:ln w="9525">
                <a:noFill/>
              </a:ln>
            </p:spPr>
            <p:txBody>
              <a:bodyPr anchor="ctr"/>
              <a:lstStyle/>
              <a:p>
                <a:r>
                  <a:rPr lang="zh-CN" altLang="en-US" sz="1600" b="1" dirty="0">
                    <a:solidFill>
                      <a:srgbClr val="0000FF"/>
                    </a:solidFill>
                    <a:latin typeface="仿宋_GB2312" pitchFamily="49" charset="-122"/>
                    <a:ea typeface="仿宋_GB2312" pitchFamily="49" charset="-122"/>
                  </a:rPr>
                  <a:t>新 建 车 间（投资</a:t>
                </a:r>
                <a:r>
                  <a:rPr lang="en-US" altLang="zh-CN" sz="1600" b="1">
                    <a:solidFill>
                      <a:srgbClr val="0000FF"/>
                    </a:solidFill>
                    <a:latin typeface="仿宋_GB2312" pitchFamily="49" charset="-122"/>
                    <a:ea typeface="仿宋_GB2312" pitchFamily="49" charset="-122"/>
                  </a:rPr>
                  <a:t>140</a:t>
                </a:r>
                <a:r>
                  <a:rPr lang="zh-CN" altLang="en-US" sz="1600" b="1" dirty="0">
                    <a:solidFill>
                      <a:srgbClr val="0000FF"/>
                    </a:solidFill>
                    <a:latin typeface="仿宋_GB2312" pitchFamily="49" charset="-122"/>
                    <a:ea typeface="仿宋_GB2312" pitchFamily="49" charset="-122"/>
                  </a:rPr>
                  <a:t>）</a:t>
                </a:r>
              </a:p>
            </p:txBody>
          </p:sp>
          <p:sp>
            <p:nvSpPr>
              <p:cNvPr id="288788" name="矩形 288787"/>
              <p:cNvSpPr/>
              <p:nvPr/>
            </p:nvSpPr>
            <p:spPr>
              <a:xfrm>
                <a:off x="4197" y="2154"/>
                <a:ext cx="810" cy="324"/>
              </a:xfrm>
              <a:prstGeom prst="rect">
                <a:avLst/>
              </a:prstGeom>
              <a:noFill/>
              <a:ln w="9525">
                <a:noFill/>
              </a:ln>
            </p:spPr>
            <p:txBody>
              <a:bodyPr anchor="ctr"/>
              <a:lstStyle/>
              <a:p>
                <a:r>
                  <a:rPr lang="en-US" altLang="zh-CN" sz="1600">
                    <a:solidFill>
                      <a:srgbClr val="0000FF"/>
                    </a:solidFill>
                    <a:latin typeface="仿宋_GB2312" pitchFamily="49" charset="-122"/>
                    <a:ea typeface="仿宋_GB2312" pitchFamily="49" charset="-122"/>
                  </a:rPr>
                  <a:t>0.2</a:t>
                </a:r>
              </a:p>
            </p:txBody>
          </p:sp>
          <p:sp>
            <p:nvSpPr>
              <p:cNvPr id="288789" name="矩形 288788"/>
              <p:cNvSpPr/>
              <p:nvPr/>
            </p:nvSpPr>
            <p:spPr>
              <a:xfrm>
                <a:off x="3387" y="2154"/>
                <a:ext cx="810" cy="324"/>
              </a:xfrm>
              <a:prstGeom prst="rect">
                <a:avLst/>
              </a:prstGeom>
              <a:noFill/>
              <a:ln w="9525">
                <a:noFill/>
              </a:ln>
            </p:spPr>
            <p:txBody>
              <a:bodyPr anchor="ctr"/>
              <a:lstStyle/>
              <a:p>
                <a:r>
                  <a:rPr lang="en-US" altLang="zh-CN" sz="1600">
                    <a:solidFill>
                      <a:srgbClr val="0000FF"/>
                    </a:solidFill>
                    <a:latin typeface="仿宋_GB2312" pitchFamily="49" charset="-122"/>
                    <a:ea typeface="仿宋_GB2312" pitchFamily="49" charset="-122"/>
                  </a:rPr>
                  <a:t>0.5</a:t>
                </a:r>
              </a:p>
            </p:txBody>
          </p:sp>
          <p:sp>
            <p:nvSpPr>
              <p:cNvPr id="288790" name="矩形 288789"/>
              <p:cNvSpPr/>
              <p:nvPr/>
            </p:nvSpPr>
            <p:spPr>
              <a:xfrm>
                <a:off x="2577" y="2154"/>
                <a:ext cx="810" cy="324"/>
              </a:xfrm>
              <a:prstGeom prst="rect">
                <a:avLst/>
              </a:prstGeom>
              <a:noFill/>
              <a:ln w="9525">
                <a:noFill/>
              </a:ln>
            </p:spPr>
            <p:txBody>
              <a:bodyPr anchor="ctr"/>
              <a:lstStyle/>
              <a:p>
                <a:r>
                  <a:rPr lang="en-US" altLang="zh-CN" sz="1600">
                    <a:solidFill>
                      <a:srgbClr val="0000FF"/>
                    </a:solidFill>
                    <a:latin typeface="仿宋_GB2312" pitchFamily="49" charset="-122"/>
                    <a:ea typeface="仿宋_GB2312" pitchFamily="49" charset="-122"/>
                  </a:rPr>
                  <a:t>0.3</a:t>
                </a:r>
              </a:p>
            </p:txBody>
          </p:sp>
          <p:sp>
            <p:nvSpPr>
              <p:cNvPr id="288791" name="矩形 288790"/>
              <p:cNvSpPr/>
              <p:nvPr/>
            </p:nvSpPr>
            <p:spPr>
              <a:xfrm>
                <a:off x="4197" y="1831"/>
                <a:ext cx="810" cy="323"/>
              </a:xfrm>
              <a:prstGeom prst="rect">
                <a:avLst/>
              </a:prstGeom>
              <a:noFill/>
              <a:ln w="9525">
                <a:noFill/>
              </a:ln>
            </p:spPr>
            <p:txBody>
              <a:bodyPr anchor="ctr"/>
              <a:lstStyle/>
              <a:p>
                <a:r>
                  <a:rPr lang="zh-CN" altLang="en-US" sz="1600" b="1" dirty="0">
                    <a:solidFill>
                      <a:srgbClr val="0000FF"/>
                    </a:solidFill>
                    <a:latin typeface="仿宋_GB2312" pitchFamily="49" charset="-122"/>
                    <a:ea typeface="仿宋_GB2312" pitchFamily="49" charset="-122"/>
                  </a:rPr>
                  <a:t>低 需 求</a:t>
                </a:r>
              </a:p>
            </p:txBody>
          </p:sp>
          <p:sp>
            <p:nvSpPr>
              <p:cNvPr id="288792" name="矩形 288791"/>
              <p:cNvSpPr/>
              <p:nvPr/>
            </p:nvSpPr>
            <p:spPr>
              <a:xfrm>
                <a:off x="3387" y="1831"/>
                <a:ext cx="810" cy="323"/>
              </a:xfrm>
              <a:prstGeom prst="rect">
                <a:avLst/>
              </a:prstGeom>
              <a:noFill/>
              <a:ln w="9525">
                <a:noFill/>
              </a:ln>
            </p:spPr>
            <p:txBody>
              <a:bodyPr anchor="ctr"/>
              <a:lstStyle/>
              <a:p>
                <a:r>
                  <a:rPr lang="zh-CN" altLang="en-US" sz="1600" b="1" dirty="0">
                    <a:solidFill>
                      <a:srgbClr val="0000FF"/>
                    </a:solidFill>
                    <a:latin typeface="仿宋_GB2312" pitchFamily="49" charset="-122"/>
                    <a:ea typeface="仿宋_GB2312" pitchFamily="49" charset="-122"/>
                  </a:rPr>
                  <a:t>中 需 求</a:t>
                </a:r>
              </a:p>
            </p:txBody>
          </p:sp>
          <p:sp>
            <p:nvSpPr>
              <p:cNvPr id="288793" name="矩形 288792"/>
              <p:cNvSpPr/>
              <p:nvPr/>
            </p:nvSpPr>
            <p:spPr>
              <a:xfrm>
                <a:off x="2577" y="1831"/>
                <a:ext cx="810" cy="323"/>
              </a:xfrm>
              <a:prstGeom prst="rect">
                <a:avLst/>
              </a:prstGeom>
              <a:noFill/>
              <a:ln w="9525">
                <a:noFill/>
              </a:ln>
            </p:spPr>
            <p:txBody>
              <a:bodyPr anchor="ctr"/>
              <a:lstStyle/>
              <a:p>
                <a:r>
                  <a:rPr lang="zh-CN" altLang="en-US" sz="1600" b="1" dirty="0">
                    <a:solidFill>
                      <a:srgbClr val="0000FF"/>
                    </a:solidFill>
                    <a:latin typeface="仿宋_GB2312" pitchFamily="49" charset="-122"/>
                    <a:ea typeface="仿宋_GB2312" pitchFamily="49" charset="-122"/>
                  </a:rPr>
                  <a:t>高 需 求</a:t>
                </a:r>
              </a:p>
            </p:txBody>
          </p:sp>
          <p:sp>
            <p:nvSpPr>
              <p:cNvPr id="288794" name="矩形 288793"/>
              <p:cNvSpPr/>
              <p:nvPr/>
            </p:nvSpPr>
            <p:spPr>
              <a:xfrm>
                <a:off x="2577" y="1616"/>
                <a:ext cx="2430" cy="215"/>
              </a:xfrm>
              <a:prstGeom prst="rect">
                <a:avLst/>
              </a:prstGeom>
              <a:noFill/>
              <a:ln w="9525">
                <a:noFill/>
              </a:ln>
            </p:spPr>
            <p:txBody>
              <a:bodyPr anchor="ctr"/>
              <a:lstStyle/>
              <a:p>
                <a:r>
                  <a:rPr lang="zh-CN" altLang="en-US" sz="1600" b="1" dirty="0">
                    <a:solidFill>
                      <a:srgbClr val="FF0000"/>
                    </a:solidFill>
                    <a:latin typeface="仿宋_GB2312" pitchFamily="49" charset="-122"/>
                    <a:ea typeface="仿宋_GB2312" pitchFamily="49" charset="-122"/>
                  </a:rPr>
                  <a:t>市  场  需  求</a:t>
                </a:r>
              </a:p>
            </p:txBody>
          </p:sp>
          <p:sp>
            <p:nvSpPr>
              <p:cNvPr id="288795" name="矩形 288794"/>
              <p:cNvSpPr/>
              <p:nvPr/>
            </p:nvSpPr>
            <p:spPr>
              <a:xfrm>
                <a:off x="1020" y="1616"/>
                <a:ext cx="1557" cy="862"/>
              </a:xfrm>
              <a:prstGeom prst="rect">
                <a:avLst/>
              </a:prstGeom>
              <a:noFill/>
              <a:ln w="9525">
                <a:noFill/>
              </a:ln>
            </p:spPr>
            <p:txBody>
              <a:bodyPr/>
              <a:lstStyle/>
              <a:p>
                <a:pPr algn="l"/>
                <a:r>
                  <a:rPr lang="zh-CN" altLang="en-US" sz="1600" dirty="0">
                    <a:solidFill>
                      <a:srgbClr val="0000FF"/>
                    </a:solidFill>
                    <a:latin typeface="仿宋_GB2312" pitchFamily="49" charset="-122"/>
                    <a:ea typeface="仿宋_GB2312" pitchFamily="49" charset="-122"/>
                  </a:rPr>
                  <a:t>        </a:t>
                </a:r>
                <a:r>
                  <a:rPr lang="zh-CN" altLang="en-US" sz="1600" b="1" dirty="0">
                    <a:solidFill>
                      <a:srgbClr val="0000FF"/>
                    </a:solidFill>
                    <a:latin typeface="仿宋_GB2312" pitchFamily="49" charset="-122"/>
                    <a:ea typeface="仿宋_GB2312" pitchFamily="49" charset="-122"/>
                  </a:rPr>
                  <a:t>  自然状态概率</a:t>
                </a:r>
                <a:endParaRPr lang="zh-CN" altLang="en-US" sz="1600" dirty="0">
                  <a:solidFill>
                    <a:srgbClr val="0000FF"/>
                  </a:solidFill>
                  <a:latin typeface="仿宋_GB2312" pitchFamily="49" charset="-122"/>
                  <a:ea typeface="仿宋_GB2312" pitchFamily="49" charset="-122"/>
                </a:endParaRPr>
              </a:p>
              <a:p>
                <a:pPr algn="l"/>
                <a:r>
                  <a:rPr lang="zh-CN" altLang="en-US" sz="1600" dirty="0">
                    <a:solidFill>
                      <a:srgbClr val="0000FF"/>
                    </a:solidFill>
                    <a:latin typeface="仿宋_GB2312" pitchFamily="49" charset="-122"/>
                    <a:ea typeface="仿宋_GB2312" pitchFamily="49" charset="-122"/>
                  </a:rPr>
                  <a:t>  </a:t>
                </a:r>
                <a:r>
                  <a:rPr lang="zh-CN" altLang="en-US" sz="1600" b="1" dirty="0">
                    <a:solidFill>
                      <a:srgbClr val="0000FF"/>
                    </a:solidFill>
                    <a:latin typeface="仿宋_GB2312" pitchFamily="49" charset="-122"/>
                    <a:ea typeface="仿宋_GB2312" pitchFamily="49" charset="-122"/>
                  </a:rPr>
                  <a:t>收益值</a:t>
                </a:r>
                <a:endParaRPr lang="zh-CN" altLang="en-US" sz="1600" dirty="0">
                  <a:solidFill>
                    <a:srgbClr val="0000FF"/>
                  </a:solidFill>
                  <a:latin typeface="仿宋_GB2312" pitchFamily="49" charset="-122"/>
                  <a:ea typeface="仿宋_GB2312" pitchFamily="49" charset="-122"/>
                </a:endParaRPr>
              </a:p>
              <a:p>
                <a:pPr algn="l" eaLnBrk="0" hangingPunct="0"/>
                <a:r>
                  <a:rPr lang="zh-CN" altLang="en-US" sz="1600" dirty="0">
                    <a:solidFill>
                      <a:srgbClr val="0000FF"/>
                    </a:solidFill>
                    <a:latin typeface="仿宋_GB2312" pitchFamily="49" charset="-122"/>
                    <a:ea typeface="仿宋_GB2312" pitchFamily="49" charset="-122"/>
                  </a:rPr>
                  <a:t>        </a:t>
                </a:r>
              </a:p>
              <a:p>
                <a:pPr algn="l" eaLnBrk="0" hangingPunct="0"/>
                <a:r>
                  <a:rPr lang="zh-CN" altLang="en-US" sz="1600" dirty="0">
                    <a:solidFill>
                      <a:srgbClr val="0000FF"/>
                    </a:solidFill>
                    <a:latin typeface="仿宋_GB2312" pitchFamily="49" charset="-122"/>
                    <a:ea typeface="仿宋_GB2312" pitchFamily="49" charset="-122"/>
                  </a:rPr>
                  <a:t>           </a:t>
                </a:r>
              </a:p>
              <a:p>
                <a:pPr algn="l" eaLnBrk="0" hangingPunct="0"/>
                <a:r>
                  <a:rPr lang="zh-CN" altLang="en-US" sz="1600" b="1" dirty="0">
                    <a:solidFill>
                      <a:srgbClr val="0000FF"/>
                    </a:solidFill>
                    <a:latin typeface="仿宋_GB2312" pitchFamily="49" charset="-122"/>
                    <a:ea typeface="仿宋_GB2312" pitchFamily="49" charset="-122"/>
                  </a:rPr>
                  <a:t> 方案</a:t>
                </a:r>
                <a:r>
                  <a:rPr lang="zh-CN" altLang="en-US" sz="1600" dirty="0">
                    <a:solidFill>
                      <a:srgbClr val="0000FF"/>
                    </a:solidFill>
                    <a:latin typeface="仿宋_GB2312" pitchFamily="49" charset="-122"/>
                    <a:ea typeface="仿宋_GB2312" pitchFamily="49" charset="-122"/>
                  </a:rPr>
                  <a:t>          </a:t>
                </a:r>
              </a:p>
            </p:txBody>
          </p:sp>
          <p:sp>
            <p:nvSpPr>
              <p:cNvPr id="288796" name="直接连接符 288795"/>
              <p:cNvSpPr/>
              <p:nvPr/>
            </p:nvSpPr>
            <p:spPr>
              <a:xfrm>
                <a:off x="1020" y="2478"/>
                <a:ext cx="3987" cy="0"/>
              </a:xfrm>
              <a:prstGeom prst="line">
                <a:avLst/>
              </a:prstGeom>
              <a:ln w="19050" cap="flat" cmpd="sng">
                <a:solidFill>
                  <a:srgbClr val="CC3300"/>
                </a:solidFill>
                <a:prstDash val="solid"/>
                <a:headEnd type="none" w="med" len="med"/>
                <a:tailEnd type="none" w="med" len="med"/>
              </a:ln>
            </p:spPr>
          </p:sp>
          <p:sp>
            <p:nvSpPr>
              <p:cNvPr id="288797" name="直接连接符 288796"/>
              <p:cNvSpPr/>
              <p:nvPr/>
            </p:nvSpPr>
            <p:spPr>
              <a:xfrm>
                <a:off x="2577" y="1616"/>
                <a:ext cx="0" cy="1579"/>
              </a:xfrm>
              <a:prstGeom prst="line">
                <a:avLst/>
              </a:prstGeom>
              <a:ln w="19050" cap="flat" cmpd="sng">
                <a:solidFill>
                  <a:srgbClr val="CC3300"/>
                </a:solidFill>
                <a:prstDash val="solid"/>
                <a:headEnd type="none" w="med" len="med"/>
                <a:tailEnd type="none" w="med" len="med"/>
              </a:ln>
            </p:spPr>
          </p:sp>
          <p:sp>
            <p:nvSpPr>
              <p:cNvPr id="288798" name="直接连接符 288797"/>
              <p:cNvSpPr/>
              <p:nvPr/>
            </p:nvSpPr>
            <p:spPr>
              <a:xfrm>
                <a:off x="3387" y="1831"/>
                <a:ext cx="0" cy="1364"/>
              </a:xfrm>
              <a:prstGeom prst="line">
                <a:avLst/>
              </a:prstGeom>
              <a:ln w="19050" cap="flat" cmpd="sng">
                <a:solidFill>
                  <a:srgbClr val="CC3300"/>
                </a:solidFill>
                <a:prstDash val="solid"/>
                <a:headEnd type="none" w="med" len="med"/>
                <a:tailEnd type="none" w="med" len="med"/>
              </a:ln>
            </p:spPr>
          </p:sp>
          <p:sp>
            <p:nvSpPr>
              <p:cNvPr id="288799" name="直接连接符 288798"/>
              <p:cNvSpPr/>
              <p:nvPr/>
            </p:nvSpPr>
            <p:spPr>
              <a:xfrm>
                <a:off x="2577" y="1831"/>
                <a:ext cx="2430" cy="0"/>
              </a:xfrm>
              <a:prstGeom prst="line">
                <a:avLst/>
              </a:prstGeom>
              <a:ln w="19050" cap="flat" cmpd="sng">
                <a:solidFill>
                  <a:srgbClr val="CC3300"/>
                </a:solidFill>
                <a:prstDash val="solid"/>
                <a:headEnd type="none" w="med" len="med"/>
                <a:tailEnd type="none" w="med" len="med"/>
              </a:ln>
            </p:spPr>
          </p:sp>
          <p:sp>
            <p:nvSpPr>
              <p:cNvPr id="288800" name="直接连接符 288799"/>
              <p:cNvSpPr/>
              <p:nvPr/>
            </p:nvSpPr>
            <p:spPr>
              <a:xfrm>
                <a:off x="2577" y="2154"/>
                <a:ext cx="2430" cy="0"/>
              </a:xfrm>
              <a:prstGeom prst="line">
                <a:avLst/>
              </a:prstGeom>
              <a:ln w="19050" cap="flat" cmpd="sng">
                <a:solidFill>
                  <a:srgbClr val="CC3300"/>
                </a:solidFill>
                <a:prstDash val="solid"/>
                <a:headEnd type="none" w="med" len="med"/>
                <a:tailEnd type="none" w="med" len="med"/>
              </a:ln>
            </p:spPr>
          </p:sp>
          <p:sp>
            <p:nvSpPr>
              <p:cNvPr id="288801" name="直接连接符 288800"/>
              <p:cNvSpPr/>
              <p:nvPr/>
            </p:nvSpPr>
            <p:spPr>
              <a:xfrm>
                <a:off x="4197" y="1831"/>
                <a:ext cx="0" cy="1364"/>
              </a:xfrm>
              <a:prstGeom prst="line">
                <a:avLst/>
              </a:prstGeom>
              <a:ln w="19050" cap="flat" cmpd="sng">
                <a:solidFill>
                  <a:srgbClr val="CC3300"/>
                </a:solidFill>
                <a:prstDash val="solid"/>
                <a:headEnd type="none" w="med" len="med"/>
                <a:tailEnd type="none" w="med" len="med"/>
              </a:ln>
            </p:spPr>
          </p:sp>
          <p:sp>
            <p:nvSpPr>
              <p:cNvPr id="288802" name="直接连接符 288801"/>
              <p:cNvSpPr/>
              <p:nvPr/>
            </p:nvSpPr>
            <p:spPr>
              <a:xfrm>
                <a:off x="1020" y="2717"/>
                <a:ext cx="3987" cy="0"/>
              </a:xfrm>
              <a:prstGeom prst="line">
                <a:avLst/>
              </a:prstGeom>
              <a:ln w="19050" cap="flat" cmpd="sng">
                <a:solidFill>
                  <a:srgbClr val="CC3300"/>
                </a:solidFill>
                <a:prstDash val="solid"/>
                <a:headEnd type="none" w="med" len="med"/>
                <a:tailEnd type="none" w="med" len="med"/>
              </a:ln>
            </p:spPr>
          </p:sp>
          <p:sp>
            <p:nvSpPr>
              <p:cNvPr id="288803" name="直接连接符 288802"/>
              <p:cNvSpPr/>
              <p:nvPr/>
            </p:nvSpPr>
            <p:spPr>
              <a:xfrm>
                <a:off x="1020" y="2956"/>
                <a:ext cx="3987" cy="0"/>
              </a:xfrm>
              <a:prstGeom prst="line">
                <a:avLst/>
              </a:prstGeom>
              <a:ln w="19050" cap="flat" cmpd="sng">
                <a:solidFill>
                  <a:srgbClr val="CC3300"/>
                </a:solidFill>
                <a:prstDash val="solid"/>
                <a:headEnd type="none" w="med" len="med"/>
                <a:tailEnd type="none" w="med" len="med"/>
              </a:ln>
            </p:spPr>
          </p:sp>
          <p:sp>
            <p:nvSpPr>
              <p:cNvPr id="288804" name="直接连接符 288803"/>
              <p:cNvSpPr/>
              <p:nvPr/>
            </p:nvSpPr>
            <p:spPr>
              <a:xfrm>
                <a:off x="1020" y="1616"/>
                <a:ext cx="3987" cy="0"/>
              </a:xfrm>
              <a:prstGeom prst="line">
                <a:avLst/>
              </a:prstGeom>
              <a:ln w="19050" cap="sq" cmpd="sng">
                <a:solidFill>
                  <a:srgbClr val="CC3300"/>
                </a:solidFill>
                <a:prstDash val="solid"/>
                <a:headEnd type="none" w="med" len="med"/>
                <a:tailEnd type="none" w="med" len="med"/>
              </a:ln>
            </p:spPr>
          </p:sp>
          <p:sp>
            <p:nvSpPr>
              <p:cNvPr id="288805" name="直接连接符 288804"/>
              <p:cNvSpPr/>
              <p:nvPr/>
            </p:nvSpPr>
            <p:spPr>
              <a:xfrm>
                <a:off x="1020" y="1616"/>
                <a:ext cx="0" cy="1579"/>
              </a:xfrm>
              <a:prstGeom prst="line">
                <a:avLst/>
              </a:prstGeom>
              <a:ln w="19050" cap="sq" cmpd="sng">
                <a:solidFill>
                  <a:srgbClr val="CC3300"/>
                </a:solidFill>
                <a:prstDash val="solid"/>
                <a:headEnd type="none" w="med" len="med"/>
                <a:tailEnd type="none" w="med" len="med"/>
              </a:ln>
            </p:spPr>
          </p:sp>
          <p:sp>
            <p:nvSpPr>
              <p:cNvPr id="2" name="直接连接符 1"/>
              <p:cNvSpPr/>
              <p:nvPr/>
            </p:nvSpPr>
            <p:spPr>
              <a:xfrm>
                <a:off x="5007" y="1616"/>
                <a:ext cx="0" cy="1579"/>
              </a:xfrm>
              <a:prstGeom prst="line">
                <a:avLst/>
              </a:prstGeom>
              <a:ln w="19050" cap="sq" cmpd="sng">
                <a:solidFill>
                  <a:srgbClr val="CC3300"/>
                </a:solidFill>
                <a:prstDash val="solid"/>
                <a:headEnd type="none" w="med" len="med"/>
                <a:tailEnd type="none" w="med" len="med"/>
              </a:ln>
            </p:spPr>
          </p:sp>
          <p:sp>
            <p:nvSpPr>
              <p:cNvPr id="288807" name="直接连接符 288806"/>
              <p:cNvSpPr/>
              <p:nvPr/>
            </p:nvSpPr>
            <p:spPr>
              <a:xfrm>
                <a:off x="1020" y="3195"/>
                <a:ext cx="3987" cy="0"/>
              </a:xfrm>
              <a:prstGeom prst="line">
                <a:avLst/>
              </a:prstGeom>
              <a:ln w="19050" cap="sq" cmpd="sng">
                <a:solidFill>
                  <a:srgbClr val="CC3300"/>
                </a:solidFill>
                <a:prstDash val="solid"/>
                <a:headEnd type="none" w="med" len="med"/>
                <a:tailEnd type="none" w="med" len="med"/>
              </a:ln>
            </p:spPr>
          </p:sp>
        </p:grpSp>
        <p:sp>
          <p:nvSpPr>
            <p:cNvPr id="288808" name="直接连接符 288807"/>
            <p:cNvSpPr/>
            <p:nvPr/>
          </p:nvSpPr>
          <p:spPr>
            <a:xfrm flipH="1" flipV="1">
              <a:off x="1020" y="1979"/>
              <a:ext cx="1542" cy="499"/>
            </a:xfrm>
            <a:prstGeom prst="line">
              <a:avLst/>
            </a:prstGeom>
            <a:ln w="9525" cap="flat" cmpd="sng">
              <a:solidFill>
                <a:srgbClr val="CC3300"/>
              </a:solidFill>
              <a:prstDash val="solid"/>
              <a:headEnd type="none" w="med" len="med"/>
              <a:tailEnd type="none" w="med" len="med"/>
            </a:ln>
          </p:spPr>
        </p:sp>
        <p:sp>
          <p:nvSpPr>
            <p:cNvPr id="288809" name="直接连接符 288808"/>
            <p:cNvSpPr/>
            <p:nvPr/>
          </p:nvSpPr>
          <p:spPr>
            <a:xfrm flipH="1" flipV="1">
              <a:off x="1565" y="1616"/>
              <a:ext cx="997" cy="862"/>
            </a:xfrm>
            <a:prstGeom prst="line">
              <a:avLst/>
            </a:prstGeom>
            <a:ln w="9525" cap="flat" cmpd="sng">
              <a:solidFill>
                <a:srgbClr val="CC3300"/>
              </a:solidFill>
              <a:prstDash val="solid"/>
              <a:headEnd type="none" w="med" len="med"/>
              <a:tailEnd type="none" w="med" len="med"/>
            </a:ln>
          </p:spPr>
        </p:sp>
      </p:grpSp>
    </p:spTree>
  </p:cSld>
  <p:clrMapOvr>
    <a:masterClrMapping/>
  </p:clrMapOvr>
  <p:transition spd="slow" advTm="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287751"/>
                                        </p:tgtEl>
                                        <p:attrNameLst>
                                          <p:attrName>style.visibility</p:attrName>
                                        </p:attrNameLst>
                                      </p:cBhvr>
                                      <p:to>
                                        <p:strVal val="visible"/>
                                      </p:to>
                                    </p:set>
                                    <p:animEffect transition="in" filter="blinds(horizontal)">
                                      <p:cBhvr>
                                        <p:cTn id="19" dur="500"/>
                                        <p:tgtEl>
                                          <p:spTgt spid="2877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7" grpId="0"/>
      <p:bldP spid="7" grpId="1"/>
      <p:bldP spid="287751" grpId="0" bldLvl="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23"/>
          <p:cNvSpPr/>
          <p:nvPr/>
        </p:nvSpPr>
        <p:spPr>
          <a:xfrm>
            <a:off x="2423592" y="1046645"/>
            <a:ext cx="2088232" cy="337185"/>
          </a:xfrm>
          <a:prstGeom prst="rect">
            <a:avLst/>
          </a:prstGeom>
        </p:spPr>
        <p:txBody>
          <a:bodyPr wrap="square">
            <a:spAutoFit/>
          </a:bodyPr>
          <a:lstStyle/>
          <a:p>
            <a:r>
              <a:rPr lang="zh-CN" altLang="en-US" sz="1600" b="1" dirty="0" smtClean="0">
                <a:solidFill>
                  <a:schemeClr val="bg1"/>
                </a:solidFill>
                <a:ea typeface="微软雅黑" panose="020B0503020204020204" pitchFamily="34" charset="-122"/>
              </a:rPr>
              <a:t>明 年 工 作 计 划</a:t>
            </a:r>
            <a:endParaRPr lang="zh-CN" altLang="en-US" sz="1600" b="1" dirty="0">
              <a:solidFill>
                <a:schemeClr val="bg1"/>
              </a:solidFill>
              <a:ea typeface="微软雅黑" panose="020B0503020204020204" pitchFamily="34" charset="-122"/>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4"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7" name="文本框 6"/>
          <p:cNvSpPr txBox="1"/>
          <p:nvPr/>
        </p:nvSpPr>
        <p:spPr>
          <a:xfrm>
            <a:off x="286385" y="765175"/>
            <a:ext cx="3027680" cy="521970"/>
          </a:xfrm>
          <a:prstGeom prst="rect">
            <a:avLst/>
          </a:prstGeom>
          <a:noFill/>
        </p:spPr>
        <p:txBody>
          <a:bodyPr wrap="none" rtlCol="0" anchor="t">
            <a:spAutoFit/>
          </a:bodyPr>
          <a:lstStyle/>
          <a:p>
            <a:pPr algn="ctr"/>
            <a:r>
              <a:rPr lang="zh-CN" altLang="en-US" sz="2800" b="0" noProof="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二、定量决策方法</a:t>
            </a:r>
          </a:p>
        </p:txBody>
      </p:sp>
      <p:sp>
        <p:nvSpPr>
          <p:cNvPr id="8" name="矩形 7"/>
          <p:cNvSpPr>
            <a:spLocks noRot="1"/>
          </p:cNvSpPr>
          <p:nvPr/>
        </p:nvSpPr>
        <p:spPr>
          <a:xfrm>
            <a:off x="696595" y="1287145"/>
            <a:ext cx="5556885" cy="829945"/>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SzPct val="200000"/>
              <a:buNone/>
              <a:defRPr sz="2400" b="1" u="none" kern="1200" baseline="0">
                <a:solidFill>
                  <a:schemeClr val="tx1"/>
                </a:solidFill>
                <a:latin typeface="Tahoma" panose="020B0604030504040204" pitchFamily="34" charset="0"/>
              </a:defRPr>
            </a:lvl1pPr>
            <a:lvl2pPr marL="742950" lvl="1" indent="-285750" algn="l" defTabSz="914400" rtl="0" eaLnBrk="1" fontAlgn="base" latinLnBrk="0" hangingPunct="1">
              <a:lnSpc>
                <a:spcPct val="100000"/>
              </a:lnSpc>
              <a:spcBef>
                <a:spcPct val="20000"/>
              </a:spcBef>
              <a:spcAft>
                <a:spcPct val="0"/>
              </a:spcAft>
              <a:buSzPct val="200000"/>
              <a:buNone/>
              <a:defRPr sz="2000" b="1" i="0" u="none" kern="1200" baseline="0">
                <a:solidFill>
                  <a:schemeClr val="tx1"/>
                </a:solidFill>
                <a:latin typeface="Tahoma" panose="020B0604030504040204" pitchFamily="34" charset="0"/>
              </a:defRPr>
            </a:lvl2pPr>
            <a:lvl3pPr marL="1143000" lvl="2" indent="-228600" algn="l" defTabSz="914400" rtl="0" eaLnBrk="1" fontAlgn="base" latinLnBrk="0" hangingPunct="1">
              <a:lnSpc>
                <a:spcPct val="100000"/>
              </a:lnSpc>
              <a:spcBef>
                <a:spcPct val="20000"/>
              </a:spcBef>
              <a:spcAft>
                <a:spcPct val="0"/>
              </a:spcAft>
              <a:buSzPct val="200000"/>
              <a:buNone/>
              <a:defRPr sz="1800" b="1" i="0" u="none" kern="1200" baseline="0">
                <a:solidFill>
                  <a:schemeClr val="tx1"/>
                </a:solidFill>
                <a:latin typeface="Tahoma" panose="020B0604030504040204" pitchFamily="34" charset="0"/>
              </a:defRPr>
            </a:lvl3pPr>
            <a:lvl4pPr marL="1600200" lvl="3" indent="-228600" algn="l" defTabSz="914400" rtl="0" eaLnBrk="1" fontAlgn="base" latinLnBrk="0" hangingPunct="1">
              <a:lnSpc>
                <a:spcPct val="100000"/>
              </a:lnSpc>
              <a:spcBef>
                <a:spcPct val="20000"/>
              </a:spcBef>
              <a:spcAft>
                <a:spcPct val="0"/>
              </a:spcAft>
              <a:buSzPct val="200000"/>
              <a:buNone/>
              <a:defRPr sz="1600" b="1" i="0" u="none" kern="1200" baseline="0">
                <a:solidFill>
                  <a:schemeClr val="tx1"/>
                </a:solidFill>
                <a:latin typeface="Tahoma" panose="020B0604030504040204" pitchFamily="34" charset="0"/>
              </a:defRPr>
            </a:lvl4pPr>
            <a:lvl5pPr marL="2057400" lvl="4" indent="-228600" algn="l" defTabSz="914400" rtl="0" eaLnBrk="1" fontAlgn="base" latinLnBrk="0" hangingPunct="1">
              <a:lnSpc>
                <a:spcPct val="100000"/>
              </a:lnSpc>
              <a:spcBef>
                <a:spcPct val="20000"/>
              </a:spcBef>
              <a:spcAft>
                <a:spcPct val="0"/>
              </a:spcAft>
              <a:buSzPct val="200000"/>
              <a:buNone/>
              <a:defRPr sz="1600" b="1" i="0" u="none" kern="1200" baseline="0">
                <a:solidFill>
                  <a:schemeClr val="tx1"/>
                </a:solidFill>
                <a:latin typeface="Tahoma" panose="020B0604030504040204" pitchFamily="34" charset="0"/>
              </a:defRPr>
            </a:lvl5pPr>
          </a:lstStyle>
          <a:p>
            <a:pPr lvl="0">
              <a:buClr>
                <a:schemeClr val="hlink"/>
              </a:buClr>
              <a:buSzPct val="60000"/>
            </a:pPr>
            <a:r>
              <a:rPr lang="zh-CN" altLang="en-US" sz="2800" b="0" dirty="0">
                <a:latin typeface="微软雅黑" panose="020B0503020204020204" pitchFamily="34" charset="-122"/>
                <a:ea typeface="微软雅黑" panose="020B0503020204020204" pitchFamily="34" charset="-122"/>
              </a:rPr>
              <a:t>（二）风险型决策方法</a:t>
            </a:r>
          </a:p>
          <a:p>
            <a:pPr lvl="0">
              <a:buClr>
                <a:schemeClr val="hlink"/>
              </a:buClr>
              <a:buSzPct val="60000"/>
            </a:pPr>
            <a:r>
              <a:rPr lang="zh-CN" altLang="en-US" sz="2800" b="0" dirty="0">
                <a:latin typeface="微软雅黑" panose="020B0503020204020204" pitchFamily="34" charset="-122"/>
                <a:ea typeface="微软雅黑" panose="020B0503020204020204" pitchFamily="34" charset="-122"/>
              </a:rPr>
              <a:t>    </a:t>
            </a:r>
            <a:r>
              <a:rPr lang="zh-CN" altLang="en-US" sz="2800" b="0" dirty="0" smtClean="0">
                <a:latin typeface="微软雅黑" panose="020B0503020204020204" pitchFamily="34" charset="-122"/>
                <a:ea typeface="微软雅黑" panose="020B0503020204020204" pitchFamily="34" charset="-122"/>
              </a:rPr>
              <a:t>   </a:t>
            </a:r>
            <a:r>
              <a:rPr lang="en-US" altLang="zh-CN" sz="2800" b="0" dirty="0" smtClean="0">
                <a:latin typeface="微软雅黑" panose="020B0503020204020204" pitchFamily="34" charset="-122"/>
                <a:ea typeface="微软雅黑" panose="020B0503020204020204" pitchFamily="34" charset="-122"/>
              </a:rPr>
              <a:t>3</a:t>
            </a:r>
            <a:r>
              <a:rPr lang="en-US" altLang="zh-CN" sz="2800" b="0" dirty="0">
                <a:latin typeface="微软雅黑" panose="020B0503020204020204" pitchFamily="34" charset="-122"/>
                <a:ea typeface="微软雅黑" panose="020B0503020204020204" pitchFamily="34" charset="-122"/>
              </a:rPr>
              <a:t>. </a:t>
            </a:r>
            <a:r>
              <a:rPr lang="zh-CN" altLang="en-US" sz="2800" b="0" dirty="0">
                <a:latin typeface="微软雅黑" panose="020B0503020204020204" pitchFamily="34" charset="-122"/>
                <a:ea typeface="微软雅黑" panose="020B0503020204020204" pitchFamily="34" charset="-122"/>
              </a:rPr>
              <a:t>决策树分析法的应用    </a:t>
            </a:r>
            <a:r>
              <a:rPr lang="zh-CN" altLang="en-US" sz="2800" b="0" dirty="0">
                <a:latin typeface="微软雅黑" panose="020B0503020204020204" pitchFamily="34" charset="-122"/>
                <a:ea typeface="微软雅黑" panose="020B0503020204020204" pitchFamily="34" charset="-122"/>
                <a:sym typeface="+mn-ea"/>
              </a:rPr>
              <a:t> </a:t>
            </a:r>
            <a:endParaRPr lang="zh-CN" altLang="en-US" sz="2800" b="0" dirty="0">
              <a:latin typeface="微软雅黑" panose="020B0503020204020204" pitchFamily="34" charset="-122"/>
              <a:ea typeface="微软雅黑" panose="020B0503020204020204" pitchFamily="34" charset="-122"/>
            </a:endParaRPr>
          </a:p>
        </p:txBody>
      </p:sp>
      <p:grpSp>
        <p:nvGrpSpPr>
          <p:cNvPr id="289799" name="组合 289798"/>
          <p:cNvGrpSpPr/>
          <p:nvPr/>
        </p:nvGrpSpPr>
        <p:grpSpPr>
          <a:xfrm>
            <a:off x="1785620" y="2484755"/>
            <a:ext cx="8126730" cy="4194175"/>
            <a:chOff x="1111" y="1498"/>
            <a:chExt cx="2994" cy="1977"/>
          </a:xfrm>
        </p:grpSpPr>
        <p:sp>
          <p:nvSpPr>
            <p:cNvPr id="289800" name="文本框 289799"/>
            <p:cNvSpPr txBox="1"/>
            <p:nvPr/>
          </p:nvSpPr>
          <p:spPr>
            <a:xfrm>
              <a:off x="1111" y="2303"/>
              <a:ext cx="680" cy="217"/>
            </a:xfrm>
            <a:prstGeom prst="rect">
              <a:avLst/>
            </a:prstGeom>
            <a:noFill/>
            <a:ln w="28575" cap="flat" cmpd="sng">
              <a:solidFill>
                <a:srgbClr val="CC3300"/>
              </a:solidFill>
              <a:prstDash val="solid"/>
              <a:miter/>
              <a:headEnd type="none" w="med" len="med"/>
              <a:tailEnd type="none" w="med" len="med"/>
            </a:ln>
          </p:spPr>
          <p:txBody>
            <a:bodyPr>
              <a:spAutoFit/>
            </a:bodyPr>
            <a:lstStyle/>
            <a:p>
              <a:pPr marL="812800" indent="-812800">
                <a:spcBef>
                  <a:spcPct val="50000"/>
                </a:spcBef>
              </a:pPr>
              <a:r>
                <a:rPr lang="zh-CN" altLang="en-US" sz="2400" b="1" dirty="0">
                  <a:solidFill>
                    <a:srgbClr val="0000FF"/>
                  </a:solidFill>
                  <a:latin typeface="仿宋_GB2312" pitchFamily="49" charset="-122"/>
                  <a:ea typeface="仿宋_GB2312" pitchFamily="49" charset="-122"/>
                </a:rPr>
                <a:t>决策点</a:t>
              </a:r>
            </a:p>
          </p:txBody>
        </p:sp>
        <p:sp>
          <p:nvSpPr>
            <p:cNvPr id="289801" name="直接连接符 289800"/>
            <p:cNvSpPr/>
            <p:nvPr/>
          </p:nvSpPr>
          <p:spPr>
            <a:xfrm flipV="1">
              <a:off x="1791" y="1888"/>
              <a:ext cx="499" cy="499"/>
            </a:xfrm>
            <a:prstGeom prst="line">
              <a:avLst/>
            </a:prstGeom>
            <a:ln w="9525" cap="flat" cmpd="sng">
              <a:solidFill>
                <a:srgbClr val="CC3300"/>
              </a:solidFill>
              <a:prstDash val="solid"/>
              <a:headEnd type="none" w="med" len="med"/>
              <a:tailEnd type="none" w="med" len="med"/>
            </a:ln>
          </p:spPr>
        </p:sp>
        <p:sp>
          <p:nvSpPr>
            <p:cNvPr id="289802" name="直接连接符 289801"/>
            <p:cNvSpPr/>
            <p:nvPr/>
          </p:nvSpPr>
          <p:spPr>
            <a:xfrm>
              <a:off x="1791" y="2432"/>
              <a:ext cx="499" cy="0"/>
            </a:xfrm>
            <a:prstGeom prst="line">
              <a:avLst/>
            </a:prstGeom>
            <a:ln w="9525" cap="flat" cmpd="sng">
              <a:solidFill>
                <a:srgbClr val="CC3300"/>
              </a:solidFill>
              <a:prstDash val="solid"/>
              <a:headEnd type="none" w="med" len="med"/>
              <a:tailEnd type="none" w="med" len="med"/>
            </a:ln>
          </p:spPr>
        </p:sp>
        <p:sp>
          <p:nvSpPr>
            <p:cNvPr id="289803" name="直接连接符 289802"/>
            <p:cNvSpPr/>
            <p:nvPr/>
          </p:nvSpPr>
          <p:spPr>
            <a:xfrm>
              <a:off x="1791" y="2478"/>
              <a:ext cx="545" cy="498"/>
            </a:xfrm>
            <a:prstGeom prst="line">
              <a:avLst/>
            </a:prstGeom>
            <a:ln w="9525" cap="flat" cmpd="sng">
              <a:solidFill>
                <a:srgbClr val="CC3300"/>
              </a:solidFill>
              <a:prstDash val="solid"/>
              <a:headEnd type="none" w="med" len="med"/>
              <a:tailEnd type="none" w="med" len="med"/>
            </a:ln>
          </p:spPr>
        </p:sp>
        <p:sp>
          <p:nvSpPr>
            <p:cNvPr id="289804" name="椭圆 289803"/>
            <p:cNvSpPr/>
            <p:nvPr/>
          </p:nvSpPr>
          <p:spPr>
            <a:xfrm>
              <a:off x="2314" y="1752"/>
              <a:ext cx="227" cy="227"/>
            </a:xfrm>
            <a:prstGeom prst="ellipse">
              <a:avLst/>
            </a:prstGeom>
            <a:noFill/>
            <a:ln w="9525" cap="flat" cmpd="sng">
              <a:solidFill>
                <a:srgbClr val="CC3300"/>
              </a:solidFill>
              <a:prstDash val="solid"/>
              <a:headEnd type="none" w="med" len="med"/>
              <a:tailEnd type="none" w="med" len="med"/>
            </a:ln>
          </p:spPr>
          <p:txBody>
            <a:bodyPr wrap="none" anchor="ctr"/>
            <a:lstStyle/>
            <a:p>
              <a:pPr marL="812800" indent="-812800"/>
              <a:r>
                <a:rPr lang="en-US" altLang="zh-CN" sz="2000">
                  <a:solidFill>
                    <a:srgbClr val="0000FF"/>
                  </a:solidFill>
                  <a:latin typeface="仿宋_GB2312" pitchFamily="49" charset="-122"/>
                  <a:ea typeface="仿宋_GB2312" pitchFamily="49" charset="-122"/>
                </a:rPr>
                <a:t>1</a:t>
              </a:r>
            </a:p>
          </p:txBody>
        </p:sp>
        <p:sp>
          <p:nvSpPr>
            <p:cNvPr id="289805" name="椭圆 289804"/>
            <p:cNvSpPr/>
            <p:nvPr/>
          </p:nvSpPr>
          <p:spPr>
            <a:xfrm>
              <a:off x="2328" y="2320"/>
              <a:ext cx="227" cy="227"/>
            </a:xfrm>
            <a:prstGeom prst="ellipse">
              <a:avLst/>
            </a:prstGeom>
            <a:noFill/>
            <a:ln w="9525" cap="flat" cmpd="sng">
              <a:solidFill>
                <a:srgbClr val="CC3300"/>
              </a:solidFill>
              <a:prstDash val="solid"/>
              <a:headEnd type="none" w="med" len="med"/>
              <a:tailEnd type="none" w="med" len="med"/>
            </a:ln>
          </p:spPr>
          <p:txBody>
            <a:bodyPr wrap="none" anchor="ctr"/>
            <a:lstStyle/>
            <a:p>
              <a:pPr marL="812800" indent="-812800"/>
              <a:r>
                <a:rPr lang="en-US" altLang="zh-CN" sz="2000">
                  <a:solidFill>
                    <a:srgbClr val="0000FF"/>
                  </a:solidFill>
                  <a:latin typeface="仿宋_GB2312" pitchFamily="49" charset="-122"/>
                  <a:ea typeface="仿宋_GB2312" pitchFamily="49" charset="-122"/>
                </a:rPr>
                <a:t>2</a:t>
              </a:r>
            </a:p>
          </p:txBody>
        </p:sp>
        <p:sp>
          <p:nvSpPr>
            <p:cNvPr id="289806" name="椭圆 289805"/>
            <p:cNvSpPr/>
            <p:nvPr/>
          </p:nvSpPr>
          <p:spPr>
            <a:xfrm>
              <a:off x="2336" y="2886"/>
              <a:ext cx="227" cy="227"/>
            </a:xfrm>
            <a:prstGeom prst="ellipse">
              <a:avLst/>
            </a:prstGeom>
            <a:noFill/>
            <a:ln w="9525" cap="flat" cmpd="sng">
              <a:solidFill>
                <a:srgbClr val="CC3300"/>
              </a:solidFill>
              <a:prstDash val="solid"/>
              <a:headEnd type="none" w="med" len="med"/>
              <a:tailEnd type="none" w="med" len="med"/>
            </a:ln>
          </p:spPr>
          <p:txBody>
            <a:bodyPr wrap="none" anchor="ctr"/>
            <a:lstStyle/>
            <a:p>
              <a:pPr marL="812800" indent="-812800"/>
              <a:r>
                <a:rPr lang="en-US" altLang="zh-CN" sz="2000">
                  <a:solidFill>
                    <a:srgbClr val="0000FF"/>
                  </a:solidFill>
                  <a:latin typeface="仿宋_GB2312" pitchFamily="49" charset="-122"/>
                  <a:ea typeface="仿宋_GB2312" pitchFamily="49" charset="-122"/>
                </a:rPr>
                <a:t>3</a:t>
              </a:r>
            </a:p>
          </p:txBody>
        </p:sp>
        <p:sp>
          <p:nvSpPr>
            <p:cNvPr id="289807" name="直接连接符 289806"/>
            <p:cNvSpPr/>
            <p:nvPr/>
          </p:nvSpPr>
          <p:spPr>
            <a:xfrm flipV="1">
              <a:off x="2557" y="1661"/>
              <a:ext cx="318" cy="182"/>
            </a:xfrm>
            <a:prstGeom prst="line">
              <a:avLst/>
            </a:prstGeom>
            <a:ln w="9525" cap="flat" cmpd="sng">
              <a:solidFill>
                <a:srgbClr val="CC3300"/>
              </a:solidFill>
              <a:prstDash val="solid"/>
              <a:headEnd type="none" w="med" len="med"/>
              <a:tailEnd type="none" w="med" len="med"/>
            </a:ln>
          </p:spPr>
        </p:sp>
        <p:sp>
          <p:nvSpPr>
            <p:cNvPr id="289808" name="直接连接符 289807"/>
            <p:cNvSpPr/>
            <p:nvPr/>
          </p:nvSpPr>
          <p:spPr>
            <a:xfrm>
              <a:off x="2557" y="1842"/>
              <a:ext cx="1089" cy="0"/>
            </a:xfrm>
            <a:prstGeom prst="line">
              <a:avLst/>
            </a:prstGeom>
            <a:ln w="9525" cap="flat" cmpd="sng">
              <a:solidFill>
                <a:srgbClr val="CC3300"/>
              </a:solidFill>
              <a:prstDash val="solid"/>
              <a:headEnd type="none" w="med" len="med"/>
              <a:tailEnd type="none" w="med" len="med"/>
            </a:ln>
          </p:spPr>
        </p:sp>
        <p:sp>
          <p:nvSpPr>
            <p:cNvPr id="289809" name="直接连接符 289808"/>
            <p:cNvSpPr/>
            <p:nvPr/>
          </p:nvSpPr>
          <p:spPr>
            <a:xfrm>
              <a:off x="2557" y="1842"/>
              <a:ext cx="318" cy="182"/>
            </a:xfrm>
            <a:prstGeom prst="line">
              <a:avLst/>
            </a:prstGeom>
            <a:ln w="9525" cap="flat" cmpd="sng">
              <a:solidFill>
                <a:srgbClr val="CC3300"/>
              </a:solidFill>
              <a:prstDash val="solid"/>
              <a:headEnd type="none" w="med" len="med"/>
              <a:tailEnd type="none" w="med" len="med"/>
            </a:ln>
          </p:spPr>
        </p:sp>
        <p:sp>
          <p:nvSpPr>
            <p:cNvPr id="289810" name="直接连接符 289809"/>
            <p:cNvSpPr/>
            <p:nvPr/>
          </p:nvSpPr>
          <p:spPr>
            <a:xfrm>
              <a:off x="2880" y="1661"/>
              <a:ext cx="766" cy="0"/>
            </a:xfrm>
            <a:prstGeom prst="line">
              <a:avLst/>
            </a:prstGeom>
            <a:ln w="9525" cap="flat" cmpd="sng">
              <a:solidFill>
                <a:srgbClr val="CC3300"/>
              </a:solidFill>
              <a:prstDash val="solid"/>
              <a:headEnd type="none" w="med" len="med"/>
              <a:tailEnd type="none" w="med" len="med"/>
            </a:ln>
          </p:spPr>
        </p:sp>
        <p:sp>
          <p:nvSpPr>
            <p:cNvPr id="289811" name="直接连接符 289810"/>
            <p:cNvSpPr/>
            <p:nvPr/>
          </p:nvSpPr>
          <p:spPr>
            <a:xfrm flipH="1">
              <a:off x="2885" y="2024"/>
              <a:ext cx="771" cy="0"/>
            </a:xfrm>
            <a:prstGeom prst="line">
              <a:avLst/>
            </a:prstGeom>
            <a:ln w="9525" cap="flat" cmpd="sng">
              <a:solidFill>
                <a:srgbClr val="CC3300"/>
              </a:solidFill>
              <a:prstDash val="solid"/>
              <a:headEnd type="none" w="med" len="med"/>
              <a:tailEnd type="none" w="med" len="med"/>
            </a:ln>
          </p:spPr>
        </p:sp>
        <p:sp>
          <p:nvSpPr>
            <p:cNvPr id="289812" name="等腰三角形 289811"/>
            <p:cNvSpPr/>
            <p:nvPr/>
          </p:nvSpPr>
          <p:spPr>
            <a:xfrm>
              <a:off x="3638" y="1608"/>
              <a:ext cx="91" cy="90"/>
            </a:xfrm>
            <a:prstGeom prst="triangle">
              <a:avLst>
                <a:gd name="adj" fmla="val 50000"/>
              </a:avLst>
            </a:prstGeom>
            <a:noFill/>
            <a:ln w="9525" cap="flat" cmpd="sng">
              <a:solidFill>
                <a:srgbClr val="CC3300"/>
              </a:solidFill>
              <a:prstDash val="solid"/>
              <a:miter/>
              <a:headEnd type="none" w="med" len="med"/>
              <a:tailEnd type="none" w="med" len="med"/>
            </a:ln>
          </p:spPr>
          <p:txBody>
            <a:bodyPr/>
            <a:lstStyle/>
            <a:p>
              <a:endParaRPr lang="zh-CN" altLang="en-US"/>
            </a:p>
          </p:txBody>
        </p:sp>
        <p:sp>
          <p:nvSpPr>
            <p:cNvPr id="289813" name="等腰三角形 289812"/>
            <p:cNvSpPr/>
            <p:nvPr/>
          </p:nvSpPr>
          <p:spPr>
            <a:xfrm>
              <a:off x="3629" y="1789"/>
              <a:ext cx="91" cy="90"/>
            </a:xfrm>
            <a:prstGeom prst="triangle">
              <a:avLst>
                <a:gd name="adj" fmla="val 50000"/>
              </a:avLst>
            </a:prstGeom>
            <a:noFill/>
            <a:ln w="9525" cap="flat" cmpd="sng">
              <a:solidFill>
                <a:srgbClr val="CC3300"/>
              </a:solidFill>
              <a:prstDash val="solid"/>
              <a:miter/>
              <a:headEnd type="none" w="med" len="med"/>
              <a:tailEnd type="none" w="med" len="med"/>
            </a:ln>
          </p:spPr>
          <p:txBody>
            <a:bodyPr/>
            <a:lstStyle/>
            <a:p>
              <a:endParaRPr lang="zh-CN" altLang="en-US"/>
            </a:p>
          </p:txBody>
        </p:sp>
        <p:sp>
          <p:nvSpPr>
            <p:cNvPr id="289814" name="等腰三角形 289813"/>
            <p:cNvSpPr/>
            <p:nvPr/>
          </p:nvSpPr>
          <p:spPr>
            <a:xfrm>
              <a:off x="3630" y="1971"/>
              <a:ext cx="91" cy="90"/>
            </a:xfrm>
            <a:prstGeom prst="triangle">
              <a:avLst>
                <a:gd name="adj" fmla="val 50000"/>
              </a:avLst>
            </a:prstGeom>
            <a:noFill/>
            <a:ln w="9525" cap="flat" cmpd="sng">
              <a:solidFill>
                <a:srgbClr val="CC3300"/>
              </a:solidFill>
              <a:prstDash val="solid"/>
              <a:miter/>
              <a:headEnd type="none" w="med" len="med"/>
              <a:tailEnd type="none" w="med" len="med"/>
            </a:ln>
          </p:spPr>
          <p:txBody>
            <a:bodyPr/>
            <a:lstStyle/>
            <a:p>
              <a:endParaRPr lang="zh-CN" altLang="en-US"/>
            </a:p>
          </p:txBody>
        </p:sp>
        <p:sp>
          <p:nvSpPr>
            <p:cNvPr id="289815" name="直接连接符 289814"/>
            <p:cNvSpPr/>
            <p:nvPr/>
          </p:nvSpPr>
          <p:spPr>
            <a:xfrm flipV="1">
              <a:off x="2557" y="2259"/>
              <a:ext cx="318" cy="182"/>
            </a:xfrm>
            <a:prstGeom prst="line">
              <a:avLst/>
            </a:prstGeom>
            <a:ln w="9525" cap="flat" cmpd="sng">
              <a:solidFill>
                <a:srgbClr val="CC3300"/>
              </a:solidFill>
              <a:prstDash val="solid"/>
              <a:headEnd type="none" w="med" len="med"/>
              <a:tailEnd type="none" w="med" len="med"/>
            </a:ln>
          </p:spPr>
        </p:sp>
        <p:sp>
          <p:nvSpPr>
            <p:cNvPr id="289816" name="直接连接符 289815"/>
            <p:cNvSpPr/>
            <p:nvPr/>
          </p:nvSpPr>
          <p:spPr>
            <a:xfrm>
              <a:off x="2557" y="2440"/>
              <a:ext cx="1089" cy="0"/>
            </a:xfrm>
            <a:prstGeom prst="line">
              <a:avLst/>
            </a:prstGeom>
            <a:ln w="9525" cap="flat" cmpd="sng">
              <a:solidFill>
                <a:srgbClr val="CC3300"/>
              </a:solidFill>
              <a:prstDash val="solid"/>
              <a:headEnd type="none" w="med" len="med"/>
              <a:tailEnd type="none" w="med" len="med"/>
            </a:ln>
          </p:spPr>
        </p:sp>
        <p:sp>
          <p:nvSpPr>
            <p:cNvPr id="289817" name="直接连接符 289816"/>
            <p:cNvSpPr/>
            <p:nvPr/>
          </p:nvSpPr>
          <p:spPr>
            <a:xfrm>
              <a:off x="2557" y="2440"/>
              <a:ext cx="318" cy="182"/>
            </a:xfrm>
            <a:prstGeom prst="line">
              <a:avLst/>
            </a:prstGeom>
            <a:ln w="9525" cap="flat" cmpd="sng">
              <a:solidFill>
                <a:srgbClr val="CC3300"/>
              </a:solidFill>
              <a:prstDash val="solid"/>
              <a:headEnd type="none" w="med" len="med"/>
              <a:tailEnd type="none" w="med" len="med"/>
            </a:ln>
          </p:spPr>
        </p:sp>
        <p:sp>
          <p:nvSpPr>
            <p:cNvPr id="289818" name="直接连接符 289817"/>
            <p:cNvSpPr/>
            <p:nvPr/>
          </p:nvSpPr>
          <p:spPr>
            <a:xfrm>
              <a:off x="2880" y="2259"/>
              <a:ext cx="766" cy="0"/>
            </a:xfrm>
            <a:prstGeom prst="line">
              <a:avLst/>
            </a:prstGeom>
            <a:ln w="9525" cap="flat" cmpd="sng">
              <a:solidFill>
                <a:srgbClr val="CC3300"/>
              </a:solidFill>
              <a:prstDash val="solid"/>
              <a:headEnd type="none" w="med" len="med"/>
              <a:tailEnd type="none" w="med" len="med"/>
            </a:ln>
          </p:spPr>
        </p:sp>
        <p:sp>
          <p:nvSpPr>
            <p:cNvPr id="289819" name="直接连接符 289818"/>
            <p:cNvSpPr/>
            <p:nvPr/>
          </p:nvSpPr>
          <p:spPr>
            <a:xfrm flipH="1">
              <a:off x="2875" y="2622"/>
              <a:ext cx="771" cy="0"/>
            </a:xfrm>
            <a:prstGeom prst="line">
              <a:avLst/>
            </a:prstGeom>
            <a:ln w="9525" cap="flat" cmpd="sng">
              <a:solidFill>
                <a:srgbClr val="CC3300"/>
              </a:solidFill>
              <a:prstDash val="solid"/>
              <a:headEnd type="none" w="med" len="med"/>
              <a:tailEnd type="none" w="med" len="med"/>
            </a:ln>
          </p:spPr>
        </p:sp>
        <p:sp>
          <p:nvSpPr>
            <p:cNvPr id="289820" name="等腰三角形 289819"/>
            <p:cNvSpPr/>
            <p:nvPr/>
          </p:nvSpPr>
          <p:spPr>
            <a:xfrm>
              <a:off x="3638" y="2206"/>
              <a:ext cx="91" cy="90"/>
            </a:xfrm>
            <a:prstGeom prst="triangle">
              <a:avLst>
                <a:gd name="adj" fmla="val 50000"/>
              </a:avLst>
            </a:prstGeom>
            <a:noFill/>
            <a:ln w="9525" cap="flat" cmpd="sng">
              <a:solidFill>
                <a:srgbClr val="CC3300"/>
              </a:solidFill>
              <a:prstDash val="solid"/>
              <a:miter/>
              <a:headEnd type="none" w="med" len="med"/>
              <a:tailEnd type="none" w="med" len="med"/>
            </a:ln>
          </p:spPr>
          <p:txBody>
            <a:bodyPr/>
            <a:lstStyle/>
            <a:p>
              <a:endParaRPr lang="zh-CN" altLang="en-US"/>
            </a:p>
          </p:txBody>
        </p:sp>
        <p:sp>
          <p:nvSpPr>
            <p:cNvPr id="289821" name="等腰三角形 289820"/>
            <p:cNvSpPr/>
            <p:nvPr/>
          </p:nvSpPr>
          <p:spPr>
            <a:xfrm>
              <a:off x="3629" y="2387"/>
              <a:ext cx="91" cy="90"/>
            </a:xfrm>
            <a:prstGeom prst="triangle">
              <a:avLst>
                <a:gd name="adj" fmla="val 50000"/>
              </a:avLst>
            </a:prstGeom>
            <a:noFill/>
            <a:ln w="9525" cap="flat" cmpd="sng">
              <a:solidFill>
                <a:srgbClr val="CC3300"/>
              </a:solidFill>
              <a:prstDash val="solid"/>
              <a:miter/>
              <a:headEnd type="none" w="med" len="med"/>
              <a:tailEnd type="none" w="med" len="med"/>
            </a:ln>
          </p:spPr>
          <p:txBody>
            <a:bodyPr/>
            <a:lstStyle/>
            <a:p>
              <a:endParaRPr lang="zh-CN" altLang="en-US"/>
            </a:p>
          </p:txBody>
        </p:sp>
        <p:sp>
          <p:nvSpPr>
            <p:cNvPr id="289822" name="等腰三角形 289821"/>
            <p:cNvSpPr/>
            <p:nvPr/>
          </p:nvSpPr>
          <p:spPr>
            <a:xfrm>
              <a:off x="3630" y="2569"/>
              <a:ext cx="91" cy="90"/>
            </a:xfrm>
            <a:prstGeom prst="triangle">
              <a:avLst>
                <a:gd name="adj" fmla="val 50000"/>
              </a:avLst>
            </a:prstGeom>
            <a:noFill/>
            <a:ln w="9525" cap="flat" cmpd="sng">
              <a:solidFill>
                <a:srgbClr val="CC3300"/>
              </a:solidFill>
              <a:prstDash val="solid"/>
              <a:miter/>
              <a:headEnd type="none" w="med" len="med"/>
              <a:tailEnd type="none" w="med" len="med"/>
            </a:ln>
          </p:spPr>
          <p:txBody>
            <a:bodyPr/>
            <a:lstStyle/>
            <a:p>
              <a:endParaRPr lang="zh-CN" altLang="en-US"/>
            </a:p>
          </p:txBody>
        </p:sp>
        <p:sp>
          <p:nvSpPr>
            <p:cNvPr id="289823" name="直接连接符 289822"/>
            <p:cNvSpPr/>
            <p:nvPr/>
          </p:nvSpPr>
          <p:spPr>
            <a:xfrm flipV="1">
              <a:off x="2562" y="2833"/>
              <a:ext cx="318" cy="182"/>
            </a:xfrm>
            <a:prstGeom prst="line">
              <a:avLst/>
            </a:prstGeom>
            <a:ln w="9525" cap="flat" cmpd="sng">
              <a:solidFill>
                <a:srgbClr val="CC3300"/>
              </a:solidFill>
              <a:prstDash val="solid"/>
              <a:headEnd type="none" w="med" len="med"/>
              <a:tailEnd type="none" w="med" len="med"/>
            </a:ln>
          </p:spPr>
        </p:sp>
        <p:sp>
          <p:nvSpPr>
            <p:cNvPr id="289824" name="直接连接符 289823"/>
            <p:cNvSpPr/>
            <p:nvPr/>
          </p:nvSpPr>
          <p:spPr>
            <a:xfrm>
              <a:off x="2562" y="3014"/>
              <a:ext cx="1089" cy="0"/>
            </a:xfrm>
            <a:prstGeom prst="line">
              <a:avLst/>
            </a:prstGeom>
            <a:ln w="9525" cap="flat" cmpd="sng">
              <a:solidFill>
                <a:srgbClr val="CC3300"/>
              </a:solidFill>
              <a:prstDash val="solid"/>
              <a:headEnd type="none" w="med" len="med"/>
              <a:tailEnd type="none" w="med" len="med"/>
            </a:ln>
          </p:spPr>
        </p:sp>
        <p:sp>
          <p:nvSpPr>
            <p:cNvPr id="289825" name="直接连接符 289824"/>
            <p:cNvSpPr/>
            <p:nvPr/>
          </p:nvSpPr>
          <p:spPr>
            <a:xfrm>
              <a:off x="2562" y="3014"/>
              <a:ext cx="318" cy="182"/>
            </a:xfrm>
            <a:prstGeom prst="line">
              <a:avLst/>
            </a:prstGeom>
            <a:ln w="9525" cap="flat" cmpd="sng">
              <a:solidFill>
                <a:srgbClr val="CC3300"/>
              </a:solidFill>
              <a:prstDash val="solid"/>
              <a:headEnd type="none" w="med" len="med"/>
              <a:tailEnd type="none" w="med" len="med"/>
            </a:ln>
          </p:spPr>
        </p:sp>
        <p:sp>
          <p:nvSpPr>
            <p:cNvPr id="289826" name="直接连接符 289825"/>
            <p:cNvSpPr/>
            <p:nvPr/>
          </p:nvSpPr>
          <p:spPr>
            <a:xfrm>
              <a:off x="2885" y="2833"/>
              <a:ext cx="766" cy="0"/>
            </a:xfrm>
            <a:prstGeom prst="line">
              <a:avLst/>
            </a:prstGeom>
            <a:ln w="9525" cap="flat" cmpd="sng">
              <a:solidFill>
                <a:srgbClr val="CC3300"/>
              </a:solidFill>
              <a:prstDash val="solid"/>
              <a:headEnd type="none" w="med" len="med"/>
              <a:tailEnd type="none" w="med" len="med"/>
            </a:ln>
          </p:spPr>
        </p:sp>
        <p:sp>
          <p:nvSpPr>
            <p:cNvPr id="289827" name="直接连接符 289826"/>
            <p:cNvSpPr/>
            <p:nvPr/>
          </p:nvSpPr>
          <p:spPr>
            <a:xfrm flipH="1">
              <a:off x="2880" y="3196"/>
              <a:ext cx="771" cy="0"/>
            </a:xfrm>
            <a:prstGeom prst="line">
              <a:avLst/>
            </a:prstGeom>
            <a:ln w="9525" cap="flat" cmpd="sng">
              <a:solidFill>
                <a:srgbClr val="CC3300"/>
              </a:solidFill>
              <a:prstDash val="solid"/>
              <a:headEnd type="none" w="med" len="med"/>
              <a:tailEnd type="none" w="med" len="med"/>
            </a:ln>
          </p:spPr>
        </p:sp>
        <p:sp>
          <p:nvSpPr>
            <p:cNvPr id="289828" name="等腰三角形 289827"/>
            <p:cNvSpPr/>
            <p:nvPr/>
          </p:nvSpPr>
          <p:spPr>
            <a:xfrm>
              <a:off x="3643" y="2780"/>
              <a:ext cx="91" cy="90"/>
            </a:xfrm>
            <a:prstGeom prst="triangle">
              <a:avLst>
                <a:gd name="adj" fmla="val 50000"/>
              </a:avLst>
            </a:prstGeom>
            <a:noFill/>
            <a:ln w="9525" cap="flat" cmpd="sng">
              <a:solidFill>
                <a:srgbClr val="CC3300"/>
              </a:solidFill>
              <a:prstDash val="solid"/>
              <a:miter/>
              <a:headEnd type="none" w="med" len="med"/>
              <a:tailEnd type="none" w="med" len="med"/>
            </a:ln>
          </p:spPr>
          <p:txBody>
            <a:bodyPr/>
            <a:lstStyle/>
            <a:p>
              <a:endParaRPr lang="zh-CN" altLang="en-US"/>
            </a:p>
          </p:txBody>
        </p:sp>
        <p:sp>
          <p:nvSpPr>
            <p:cNvPr id="289829" name="等腰三角形 289828"/>
            <p:cNvSpPr/>
            <p:nvPr/>
          </p:nvSpPr>
          <p:spPr>
            <a:xfrm>
              <a:off x="3634" y="2961"/>
              <a:ext cx="91" cy="90"/>
            </a:xfrm>
            <a:prstGeom prst="triangle">
              <a:avLst>
                <a:gd name="adj" fmla="val 50000"/>
              </a:avLst>
            </a:prstGeom>
            <a:noFill/>
            <a:ln w="9525" cap="flat" cmpd="sng">
              <a:solidFill>
                <a:srgbClr val="CC3300"/>
              </a:solidFill>
              <a:prstDash val="solid"/>
              <a:miter/>
              <a:headEnd type="none" w="med" len="med"/>
              <a:tailEnd type="none" w="med" len="med"/>
            </a:ln>
          </p:spPr>
          <p:txBody>
            <a:bodyPr/>
            <a:lstStyle/>
            <a:p>
              <a:endParaRPr lang="zh-CN" altLang="en-US"/>
            </a:p>
          </p:txBody>
        </p:sp>
        <p:sp>
          <p:nvSpPr>
            <p:cNvPr id="289830" name="等腰三角形 289829"/>
            <p:cNvSpPr/>
            <p:nvPr/>
          </p:nvSpPr>
          <p:spPr>
            <a:xfrm>
              <a:off x="3635" y="3143"/>
              <a:ext cx="91" cy="90"/>
            </a:xfrm>
            <a:prstGeom prst="triangle">
              <a:avLst>
                <a:gd name="adj" fmla="val 50000"/>
              </a:avLst>
            </a:prstGeom>
            <a:noFill/>
            <a:ln w="9525" cap="flat" cmpd="sng">
              <a:solidFill>
                <a:srgbClr val="CC3300"/>
              </a:solidFill>
              <a:prstDash val="solid"/>
              <a:miter/>
              <a:headEnd type="none" w="med" len="med"/>
              <a:tailEnd type="none" w="med" len="med"/>
            </a:ln>
          </p:spPr>
          <p:txBody>
            <a:bodyPr/>
            <a:lstStyle/>
            <a:p>
              <a:endParaRPr lang="zh-CN" altLang="en-US"/>
            </a:p>
          </p:txBody>
        </p:sp>
        <p:sp>
          <p:nvSpPr>
            <p:cNvPr id="289831" name="文本框 289830"/>
            <p:cNvSpPr txBox="1"/>
            <p:nvPr/>
          </p:nvSpPr>
          <p:spPr>
            <a:xfrm>
              <a:off x="1609" y="1888"/>
              <a:ext cx="862" cy="188"/>
            </a:xfrm>
            <a:prstGeom prst="rect">
              <a:avLst/>
            </a:prstGeom>
            <a:noFill/>
            <a:ln w="9525">
              <a:noFill/>
            </a:ln>
          </p:spPr>
          <p:txBody>
            <a:bodyPr>
              <a:spAutoFit/>
            </a:bodyPr>
            <a:lstStyle/>
            <a:p>
              <a:pPr marL="812800" indent="-812800" algn="l"/>
              <a:r>
                <a:rPr lang="zh-CN" altLang="en-US" sz="2000" b="1" dirty="0">
                  <a:solidFill>
                    <a:srgbClr val="0000FF"/>
                  </a:solidFill>
                  <a:latin typeface="仿宋_GB2312" pitchFamily="49" charset="-122"/>
                  <a:ea typeface="仿宋_GB2312" pitchFamily="49" charset="-122"/>
                </a:rPr>
                <a:t> 新建</a:t>
              </a:r>
              <a:r>
                <a:rPr lang="en-US" altLang="zh-CN" sz="2000" b="1">
                  <a:solidFill>
                    <a:srgbClr val="0000FF"/>
                  </a:solidFill>
                  <a:latin typeface="仿宋_GB2312" pitchFamily="49" charset="-122"/>
                  <a:ea typeface="仿宋_GB2312" pitchFamily="49" charset="-122"/>
                </a:rPr>
                <a:t>(140)</a:t>
              </a:r>
              <a:r>
                <a:rPr lang="en-US" altLang="zh-CN" sz="1600">
                  <a:solidFill>
                    <a:srgbClr val="0000FF"/>
                  </a:solidFill>
                  <a:latin typeface="仿宋_GB2312" pitchFamily="49" charset="-122"/>
                  <a:ea typeface="仿宋_GB2312" pitchFamily="49" charset="-122"/>
                </a:rPr>
                <a:t>  </a:t>
              </a:r>
            </a:p>
          </p:txBody>
        </p:sp>
        <p:sp>
          <p:nvSpPr>
            <p:cNvPr id="289832" name="文本框 289831"/>
            <p:cNvSpPr txBox="1"/>
            <p:nvPr/>
          </p:nvSpPr>
          <p:spPr>
            <a:xfrm>
              <a:off x="1860" y="2223"/>
              <a:ext cx="681" cy="369"/>
            </a:xfrm>
            <a:prstGeom prst="rect">
              <a:avLst/>
            </a:prstGeom>
            <a:noFill/>
            <a:ln w="9525">
              <a:noFill/>
            </a:ln>
          </p:spPr>
          <p:txBody>
            <a:bodyPr>
              <a:spAutoFit/>
            </a:bodyPr>
            <a:lstStyle/>
            <a:p>
              <a:pPr marL="812800" indent="-812800">
                <a:spcBef>
                  <a:spcPct val="50000"/>
                </a:spcBef>
              </a:pPr>
              <a:r>
                <a:rPr lang="zh-CN" altLang="en-US" sz="1800" b="1" dirty="0">
                  <a:solidFill>
                    <a:srgbClr val="0000FF"/>
                  </a:solidFill>
                  <a:latin typeface="仿宋_GB2312" pitchFamily="49" charset="-122"/>
                  <a:ea typeface="仿宋_GB2312" pitchFamily="49" charset="-122"/>
                </a:rPr>
                <a:t>扩建</a:t>
              </a:r>
            </a:p>
            <a:p>
              <a:pPr marL="812800" indent="-812800">
                <a:spcBef>
                  <a:spcPct val="50000"/>
                </a:spcBef>
              </a:pPr>
              <a:r>
                <a:rPr lang="en-US" altLang="zh-CN" sz="1800" b="1">
                  <a:solidFill>
                    <a:srgbClr val="0000FF"/>
                  </a:solidFill>
                  <a:latin typeface="仿宋_GB2312" pitchFamily="49" charset="-122"/>
                  <a:ea typeface="仿宋_GB2312" pitchFamily="49" charset="-122"/>
                </a:rPr>
                <a:t>(60</a:t>
              </a:r>
              <a:r>
                <a:rPr lang="en-US" altLang="zh-CN" sz="1400">
                  <a:solidFill>
                    <a:srgbClr val="0000FF"/>
                  </a:solidFill>
                  <a:latin typeface="仿宋_GB2312" pitchFamily="49" charset="-122"/>
                  <a:ea typeface="仿宋_GB2312" pitchFamily="49" charset="-122"/>
                </a:rPr>
                <a:t>)</a:t>
              </a:r>
            </a:p>
          </p:txBody>
        </p:sp>
        <p:sp>
          <p:nvSpPr>
            <p:cNvPr id="289833" name="文本框 289832"/>
            <p:cNvSpPr txBox="1"/>
            <p:nvPr/>
          </p:nvSpPr>
          <p:spPr>
            <a:xfrm>
              <a:off x="1673" y="2547"/>
              <a:ext cx="907" cy="369"/>
            </a:xfrm>
            <a:prstGeom prst="rect">
              <a:avLst/>
            </a:prstGeom>
            <a:noFill/>
            <a:ln w="9525">
              <a:noFill/>
            </a:ln>
          </p:spPr>
          <p:txBody>
            <a:bodyPr>
              <a:spAutoFit/>
            </a:bodyPr>
            <a:lstStyle/>
            <a:p>
              <a:pPr marL="812800" indent="-812800">
                <a:spcBef>
                  <a:spcPct val="50000"/>
                </a:spcBef>
              </a:pPr>
              <a:r>
                <a:rPr lang="zh-CN" altLang="en-US" sz="1800" b="1" dirty="0">
                  <a:solidFill>
                    <a:srgbClr val="0000FF"/>
                  </a:solidFill>
                  <a:latin typeface="仿宋_GB2312" pitchFamily="49" charset="-122"/>
                  <a:ea typeface="仿宋_GB2312" pitchFamily="49" charset="-122"/>
                </a:rPr>
                <a:t>协</a:t>
              </a:r>
              <a:r>
                <a:rPr lang="en-US" altLang="zh-CN" sz="1800" b="1">
                  <a:solidFill>
                    <a:srgbClr val="0000FF"/>
                  </a:solidFill>
                  <a:latin typeface="仿宋_GB2312" pitchFamily="49" charset="-122"/>
                  <a:ea typeface="仿宋_GB2312" pitchFamily="49" charset="-122"/>
                  <a:sym typeface="+mn-ea"/>
                </a:rPr>
                <a:t> </a:t>
              </a:r>
              <a:r>
                <a:rPr lang="zh-CN" altLang="en-US" sz="1800" b="1" dirty="0">
                  <a:solidFill>
                    <a:srgbClr val="0000FF"/>
                  </a:solidFill>
                  <a:latin typeface="仿宋_GB2312" pitchFamily="49" charset="-122"/>
                  <a:ea typeface="仿宋_GB2312" pitchFamily="49" charset="-122"/>
                  <a:sym typeface="+mn-ea"/>
                </a:rPr>
                <a:t>作</a:t>
              </a:r>
              <a:endParaRPr lang="zh-CN" altLang="en-US" sz="1800" b="1" dirty="0">
                <a:solidFill>
                  <a:srgbClr val="0000FF"/>
                </a:solidFill>
                <a:latin typeface="仿宋_GB2312" pitchFamily="49" charset="-122"/>
                <a:ea typeface="仿宋_GB2312" pitchFamily="49" charset="-122"/>
              </a:endParaRPr>
            </a:p>
            <a:p>
              <a:pPr marL="812800" indent="-812800">
                <a:spcBef>
                  <a:spcPct val="50000"/>
                </a:spcBef>
              </a:pPr>
              <a:r>
                <a:rPr lang="en-US" altLang="zh-CN" sz="1800" b="1">
                  <a:solidFill>
                    <a:srgbClr val="0000FF"/>
                  </a:solidFill>
                  <a:latin typeface="仿宋_GB2312" pitchFamily="49" charset="-122"/>
                  <a:ea typeface="仿宋_GB2312" pitchFamily="49" charset="-122"/>
                </a:rPr>
                <a:t>(40) </a:t>
              </a:r>
              <a:endParaRPr lang="zh-CN" altLang="en-US" sz="1800" b="1" dirty="0">
                <a:solidFill>
                  <a:srgbClr val="0000FF"/>
                </a:solidFill>
                <a:latin typeface="仿宋_GB2312" pitchFamily="49" charset="-122"/>
                <a:ea typeface="仿宋_GB2312" pitchFamily="49" charset="-122"/>
              </a:endParaRPr>
            </a:p>
          </p:txBody>
        </p:sp>
        <p:sp>
          <p:nvSpPr>
            <p:cNvPr id="289834" name="文本框 289833"/>
            <p:cNvSpPr txBox="1"/>
            <p:nvPr/>
          </p:nvSpPr>
          <p:spPr>
            <a:xfrm>
              <a:off x="2880" y="1498"/>
              <a:ext cx="680" cy="159"/>
            </a:xfrm>
            <a:prstGeom prst="rect">
              <a:avLst/>
            </a:prstGeom>
            <a:noFill/>
            <a:ln w="9525">
              <a:noFill/>
            </a:ln>
          </p:spPr>
          <p:txBody>
            <a:bodyPr>
              <a:spAutoFit/>
            </a:bodyPr>
            <a:lstStyle/>
            <a:p>
              <a:pPr marL="812800" indent="-812800">
                <a:spcBef>
                  <a:spcPct val="50000"/>
                </a:spcBef>
              </a:pPr>
              <a:r>
                <a:rPr lang="zh-CN" altLang="en-US" sz="1600" b="1" dirty="0">
                  <a:solidFill>
                    <a:srgbClr val="0000FF"/>
                  </a:solidFill>
                  <a:latin typeface="仿宋_GB2312" pitchFamily="49" charset="-122"/>
                  <a:ea typeface="仿宋_GB2312" pitchFamily="49" charset="-122"/>
                </a:rPr>
                <a:t>高需求</a:t>
              </a:r>
              <a:r>
                <a:rPr lang="en-US" altLang="zh-CN" sz="1600" b="1">
                  <a:solidFill>
                    <a:srgbClr val="0000FF"/>
                  </a:solidFill>
                  <a:latin typeface="仿宋_GB2312" pitchFamily="49" charset="-122"/>
                  <a:ea typeface="仿宋_GB2312" pitchFamily="49" charset="-122"/>
                </a:rPr>
                <a:t>0.3</a:t>
              </a:r>
            </a:p>
          </p:txBody>
        </p:sp>
        <p:sp>
          <p:nvSpPr>
            <p:cNvPr id="289835" name="文本框 289834"/>
            <p:cNvSpPr txBox="1"/>
            <p:nvPr/>
          </p:nvSpPr>
          <p:spPr>
            <a:xfrm>
              <a:off x="2925" y="1679"/>
              <a:ext cx="680" cy="159"/>
            </a:xfrm>
            <a:prstGeom prst="rect">
              <a:avLst/>
            </a:prstGeom>
            <a:noFill/>
            <a:ln w="9525">
              <a:noFill/>
            </a:ln>
          </p:spPr>
          <p:txBody>
            <a:bodyPr>
              <a:spAutoFit/>
            </a:bodyPr>
            <a:lstStyle/>
            <a:p>
              <a:pPr marL="812800" indent="-812800">
                <a:spcBef>
                  <a:spcPct val="50000"/>
                </a:spcBef>
              </a:pPr>
              <a:r>
                <a:rPr lang="zh-CN" altLang="en-US" sz="1600" b="1" dirty="0">
                  <a:solidFill>
                    <a:srgbClr val="0000FF"/>
                  </a:solidFill>
                  <a:latin typeface="仿宋_GB2312" pitchFamily="49" charset="-122"/>
                  <a:ea typeface="仿宋_GB2312" pitchFamily="49" charset="-122"/>
                </a:rPr>
                <a:t>中等需求</a:t>
              </a:r>
              <a:r>
                <a:rPr lang="en-US" altLang="zh-CN" sz="1600" b="1">
                  <a:solidFill>
                    <a:srgbClr val="0000FF"/>
                  </a:solidFill>
                  <a:latin typeface="仿宋_GB2312" pitchFamily="49" charset="-122"/>
                  <a:ea typeface="仿宋_GB2312" pitchFamily="49" charset="-122"/>
                </a:rPr>
                <a:t>0.5</a:t>
              </a:r>
            </a:p>
          </p:txBody>
        </p:sp>
        <p:sp>
          <p:nvSpPr>
            <p:cNvPr id="289836" name="文本框 289835"/>
            <p:cNvSpPr txBox="1"/>
            <p:nvPr/>
          </p:nvSpPr>
          <p:spPr>
            <a:xfrm>
              <a:off x="2880" y="1869"/>
              <a:ext cx="680" cy="159"/>
            </a:xfrm>
            <a:prstGeom prst="rect">
              <a:avLst/>
            </a:prstGeom>
            <a:noFill/>
            <a:ln w="9525">
              <a:noFill/>
            </a:ln>
          </p:spPr>
          <p:txBody>
            <a:bodyPr>
              <a:spAutoFit/>
            </a:bodyPr>
            <a:lstStyle/>
            <a:p>
              <a:pPr marL="812800" indent="-812800">
                <a:spcBef>
                  <a:spcPct val="50000"/>
                </a:spcBef>
              </a:pPr>
              <a:r>
                <a:rPr lang="zh-CN" altLang="en-US" sz="1600" b="1" dirty="0">
                  <a:solidFill>
                    <a:srgbClr val="0000FF"/>
                  </a:solidFill>
                  <a:latin typeface="仿宋_GB2312" pitchFamily="49" charset="-122"/>
                  <a:ea typeface="仿宋_GB2312" pitchFamily="49" charset="-122"/>
                </a:rPr>
                <a:t>低需求</a:t>
              </a:r>
              <a:r>
                <a:rPr lang="en-US" altLang="zh-CN" sz="1600" b="1">
                  <a:solidFill>
                    <a:srgbClr val="0000FF"/>
                  </a:solidFill>
                  <a:latin typeface="仿宋_GB2312" pitchFamily="49" charset="-122"/>
                  <a:ea typeface="仿宋_GB2312" pitchFamily="49" charset="-122"/>
                </a:rPr>
                <a:t>0.2</a:t>
              </a:r>
            </a:p>
          </p:txBody>
        </p:sp>
        <p:sp>
          <p:nvSpPr>
            <p:cNvPr id="289837" name="文本框 289836"/>
            <p:cNvSpPr txBox="1"/>
            <p:nvPr/>
          </p:nvSpPr>
          <p:spPr>
            <a:xfrm>
              <a:off x="2880" y="2097"/>
              <a:ext cx="680" cy="159"/>
            </a:xfrm>
            <a:prstGeom prst="rect">
              <a:avLst/>
            </a:prstGeom>
            <a:noFill/>
            <a:ln w="9525">
              <a:noFill/>
            </a:ln>
          </p:spPr>
          <p:txBody>
            <a:bodyPr>
              <a:spAutoFit/>
            </a:bodyPr>
            <a:lstStyle/>
            <a:p>
              <a:pPr marL="812800" indent="-812800">
                <a:spcBef>
                  <a:spcPct val="50000"/>
                </a:spcBef>
              </a:pPr>
              <a:r>
                <a:rPr lang="zh-CN" altLang="en-US" sz="1600" b="1" dirty="0">
                  <a:solidFill>
                    <a:srgbClr val="0000FF"/>
                  </a:solidFill>
                  <a:latin typeface="仿宋_GB2312" pitchFamily="49" charset="-122"/>
                  <a:ea typeface="仿宋_GB2312" pitchFamily="49" charset="-122"/>
                </a:rPr>
                <a:t>高需求</a:t>
              </a:r>
              <a:r>
                <a:rPr lang="en-US" altLang="zh-CN" sz="1600" b="1">
                  <a:solidFill>
                    <a:srgbClr val="0000FF"/>
                  </a:solidFill>
                  <a:latin typeface="仿宋_GB2312" pitchFamily="49" charset="-122"/>
                  <a:ea typeface="仿宋_GB2312" pitchFamily="49" charset="-122"/>
                </a:rPr>
                <a:t>0.3</a:t>
              </a:r>
            </a:p>
          </p:txBody>
        </p:sp>
        <p:sp>
          <p:nvSpPr>
            <p:cNvPr id="289838" name="文本框 289837"/>
            <p:cNvSpPr txBox="1"/>
            <p:nvPr/>
          </p:nvSpPr>
          <p:spPr>
            <a:xfrm>
              <a:off x="2925" y="2278"/>
              <a:ext cx="680" cy="159"/>
            </a:xfrm>
            <a:prstGeom prst="rect">
              <a:avLst/>
            </a:prstGeom>
            <a:noFill/>
            <a:ln w="9525">
              <a:noFill/>
            </a:ln>
          </p:spPr>
          <p:txBody>
            <a:bodyPr>
              <a:spAutoFit/>
            </a:bodyPr>
            <a:lstStyle/>
            <a:p>
              <a:pPr marL="812800" indent="-812800">
                <a:spcBef>
                  <a:spcPct val="50000"/>
                </a:spcBef>
              </a:pPr>
              <a:r>
                <a:rPr lang="zh-CN" altLang="en-US" sz="1600" b="1" dirty="0">
                  <a:solidFill>
                    <a:srgbClr val="0000FF"/>
                  </a:solidFill>
                  <a:latin typeface="仿宋_GB2312" pitchFamily="49" charset="-122"/>
                  <a:ea typeface="仿宋_GB2312" pitchFamily="49" charset="-122"/>
                </a:rPr>
                <a:t>中等需求</a:t>
              </a:r>
              <a:r>
                <a:rPr lang="en-US" altLang="zh-CN" sz="1600" b="1">
                  <a:solidFill>
                    <a:srgbClr val="0000FF"/>
                  </a:solidFill>
                  <a:latin typeface="仿宋_GB2312" pitchFamily="49" charset="-122"/>
                  <a:ea typeface="仿宋_GB2312" pitchFamily="49" charset="-122"/>
                </a:rPr>
                <a:t>0.5</a:t>
              </a:r>
            </a:p>
          </p:txBody>
        </p:sp>
        <p:sp>
          <p:nvSpPr>
            <p:cNvPr id="289839" name="文本框 289838"/>
            <p:cNvSpPr txBox="1"/>
            <p:nvPr/>
          </p:nvSpPr>
          <p:spPr>
            <a:xfrm>
              <a:off x="2880" y="2468"/>
              <a:ext cx="680" cy="159"/>
            </a:xfrm>
            <a:prstGeom prst="rect">
              <a:avLst/>
            </a:prstGeom>
            <a:noFill/>
            <a:ln w="9525">
              <a:noFill/>
            </a:ln>
          </p:spPr>
          <p:txBody>
            <a:bodyPr>
              <a:spAutoFit/>
            </a:bodyPr>
            <a:lstStyle/>
            <a:p>
              <a:pPr marL="812800" indent="-812800">
                <a:spcBef>
                  <a:spcPct val="50000"/>
                </a:spcBef>
              </a:pPr>
              <a:r>
                <a:rPr lang="zh-CN" altLang="en-US" sz="1600" b="1" dirty="0">
                  <a:solidFill>
                    <a:srgbClr val="0000FF"/>
                  </a:solidFill>
                  <a:latin typeface="仿宋_GB2312" pitchFamily="49" charset="-122"/>
                  <a:ea typeface="仿宋_GB2312" pitchFamily="49" charset="-122"/>
                </a:rPr>
                <a:t>低需求</a:t>
              </a:r>
              <a:r>
                <a:rPr lang="en-US" altLang="zh-CN" sz="1600" b="1">
                  <a:solidFill>
                    <a:srgbClr val="0000FF"/>
                  </a:solidFill>
                  <a:latin typeface="仿宋_GB2312" pitchFamily="49" charset="-122"/>
                  <a:ea typeface="仿宋_GB2312" pitchFamily="49" charset="-122"/>
                </a:rPr>
                <a:t>0.2</a:t>
              </a:r>
            </a:p>
          </p:txBody>
        </p:sp>
        <p:sp>
          <p:nvSpPr>
            <p:cNvPr id="289840" name="文本框 289839"/>
            <p:cNvSpPr txBox="1"/>
            <p:nvPr/>
          </p:nvSpPr>
          <p:spPr>
            <a:xfrm>
              <a:off x="2880" y="2668"/>
              <a:ext cx="680" cy="159"/>
            </a:xfrm>
            <a:prstGeom prst="rect">
              <a:avLst/>
            </a:prstGeom>
            <a:noFill/>
            <a:ln w="9525">
              <a:noFill/>
            </a:ln>
          </p:spPr>
          <p:txBody>
            <a:bodyPr>
              <a:spAutoFit/>
            </a:bodyPr>
            <a:lstStyle/>
            <a:p>
              <a:pPr marL="812800" indent="-812800">
                <a:spcBef>
                  <a:spcPct val="50000"/>
                </a:spcBef>
              </a:pPr>
              <a:r>
                <a:rPr lang="zh-CN" altLang="en-US" sz="1600" b="1" dirty="0">
                  <a:solidFill>
                    <a:srgbClr val="0000FF"/>
                  </a:solidFill>
                  <a:latin typeface="仿宋_GB2312" pitchFamily="49" charset="-122"/>
                  <a:ea typeface="仿宋_GB2312" pitchFamily="49" charset="-122"/>
                </a:rPr>
                <a:t>高需求</a:t>
              </a:r>
              <a:r>
                <a:rPr lang="en-US" altLang="zh-CN" sz="1600" b="1">
                  <a:solidFill>
                    <a:srgbClr val="0000FF"/>
                  </a:solidFill>
                  <a:latin typeface="仿宋_GB2312" pitchFamily="49" charset="-122"/>
                  <a:ea typeface="仿宋_GB2312" pitchFamily="49" charset="-122"/>
                </a:rPr>
                <a:t>0.3</a:t>
              </a:r>
            </a:p>
          </p:txBody>
        </p:sp>
        <p:sp>
          <p:nvSpPr>
            <p:cNvPr id="289841" name="文本框 289840"/>
            <p:cNvSpPr txBox="1"/>
            <p:nvPr/>
          </p:nvSpPr>
          <p:spPr>
            <a:xfrm>
              <a:off x="2925" y="2849"/>
              <a:ext cx="680" cy="159"/>
            </a:xfrm>
            <a:prstGeom prst="rect">
              <a:avLst/>
            </a:prstGeom>
            <a:noFill/>
            <a:ln w="9525">
              <a:noFill/>
            </a:ln>
          </p:spPr>
          <p:txBody>
            <a:bodyPr>
              <a:spAutoFit/>
            </a:bodyPr>
            <a:lstStyle/>
            <a:p>
              <a:pPr marL="812800" indent="-812800">
                <a:spcBef>
                  <a:spcPct val="50000"/>
                </a:spcBef>
              </a:pPr>
              <a:r>
                <a:rPr lang="zh-CN" altLang="en-US" sz="1600" b="1" dirty="0">
                  <a:solidFill>
                    <a:srgbClr val="0000FF"/>
                  </a:solidFill>
                  <a:latin typeface="仿宋_GB2312" pitchFamily="49" charset="-122"/>
                  <a:ea typeface="仿宋_GB2312" pitchFamily="49" charset="-122"/>
                </a:rPr>
                <a:t>中等需求</a:t>
              </a:r>
              <a:r>
                <a:rPr lang="en-US" altLang="zh-CN" sz="1600" b="1">
                  <a:solidFill>
                    <a:srgbClr val="0000FF"/>
                  </a:solidFill>
                  <a:latin typeface="仿宋_GB2312" pitchFamily="49" charset="-122"/>
                  <a:ea typeface="仿宋_GB2312" pitchFamily="49" charset="-122"/>
                </a:rPr>
                <a:t>0.5</a:t>
              </a:r>
            </a:p>
          </p:txBody>
        </p:sp>
        <p:sp>
          <p:nvSpPr>
            <p:cNvPr id="289842" name="文本框 289841"/>
            <p:cNvSpPr txBox="1"/>
            <p:nvPr/>
          </p:nvSpPr>
          <p:spPr>
            <a:xfrm>
              <a:off x="2880" y="3039"/>
              <a:ext cx="680" cy="159"/>
            </a:xfrm>
            <a:prstGeom prst="rect">
              <a:avLst/>
            </a:prstGeom>
            <a:noFill/>
            <a:ln w="9525">
              <a:noFill/>
            </a:ln>
          </p:spPr>
          <p:txBody>
            <a:bodyPr>
              <a:spAutoFit/>
            </a:bodyPr>
            <a:lstStyle/>
            <a:p>
              <a:pPr marL="812800" indent="-812800">
                <a:spcBef>
                  <a:spcPct val="50000"/>
                </a:spcBef>
              </a:pPr>
              <a:r>
                <a:rPr lang="zh-CN" altLang="en-US" sz="1600" b="1" dirty="0">
                  <a:solidFill>
                    <a:srgbClr val="0000FF"/>
                  </a:solidFill>
                  <a:latin typeface="仿宋_GB2312" pitchFamily="49" charset="-122"/>
                  <a:ea typeface="仿宋_GB2312" pitchFamily="49" charset="-122"/>
                </a:rPr>
                <a:t>低需求</a:t>
              </a:r>
              <a:r>
                <a:rPr lang="en-US" altLang="zh-CN" sz="1600" b="1">
                  <a:solidFill>
                    <a:srgbClr val="0000FF"/>
                  </a:solidFill>
                  <a:latin typeface="仿宋_GB2312" pitchFamily="49" charset="-122"/>
                  <a:ea typeface="仿宋_GB2312" pitchFamily="49" charset="-122"/>
                </a:rPr>
                <a:t>0.2</a:t>
              </a:r>
            </a:p>
          </p:txBody>
        </p:sp>
        <p:sp>
          <p:nvSpPr>
            <p:cNvPr id="289843" name="文本框 289842"/>
            <p:cNvSpPr txBox="1"/>
            <p:nvPr/>
          </p:nvSpPr>
          <p:spPr>
            <a:xfrm>
              <a:off x="3697" y="1552"/>
              <a:ext cx="271" cy="159"/>
            </a:xfrm>
            <a:prstGeom prst="rect">
              <a:avLst/>
            </a:prstGeom>
            <a:noFill/>
            <a:ln w="9525">
              <a:noFill/>
            </a:ln>
          </p:spPr>
          <p:txBody>
            <a:bodyPr>
              <a:spAutoFit/>
            </a:bodyPr>
            <a:lstStyle/>
            <a:p>
              <a:pPr marL="812800" indent="-812800">
                <a:spcBef>
                  <a:spcPct val="50000"/>
                </a:spcBef>
              </a:pPr>
              <a:r>
                <a:rPr lang="en-US" altLang="zh-CN" sz="1600" b="1">
                  <a:solidFill>
                    <a:srgbClr val="0000FF"/>
                  </a:solidFill>
                  <a:latin typeface="仿宋_GB2312" pitchFamily="49" charset="-122"/>
                  <a:ea typeface="仿宋_GB2312" pitchFamily="49" charset="-122"/>
                </a:rPr>
                <a:t>170</a:t>
              </a:r>
            </a:p>
          </p:txBody>
        </p:sp>
        <p:sp>
          <p:nvSpPr>
            <p:cNvPr id="289844" name="文本框 289843"/>
            <p:cNvSpPr txBox="1"/>
            <p:nvPr/>
          </p:nvSpPr>
          <p:spPr>
            <a:xfrm>
              <a:off x="3742" y="1733"/>
              <a:ext cx="317" cy="159"/>
            </a:xfrm>
            <a:prstGeom prst="rect">
              <a:avLst/>
            </a:prstGeom>
            <a:noFill/>
            <a:ln w="9525">
              <a:noFill/>
            </a:ln>
          </p:spPr>
          <p:txBody>
            <a:bodyPr>
              <a:spAutoFit/>
            </a:bodyPr>
            <a:lstStyle/>
            <a:p>
              <a:pPr marL="812800" indent="-812800" algn="l">
                <a:spcBef>
                  <a:spcPct val="50000"/>
                </a:spcBef>
              </a:pPr>
              <a:r>
                <a:rPr lang="en-US" altLang="zh-CN" sz="1600" b="1">
                  <a:solidFill>
                    <a:srgbClr val="0000FF"/>
                  </a:solidFill>
                  <a:latin typeface="仿宋_GB2312" pitchFamily="49" charset="-122"/>
                  <a:ea typeface="仿宋_GB2312" pitchFamily="49" charset="-122"/>
                </a:rPr>
                <a:t>90</a:t>
              </a:r>
            </a:p>
          </p:txBody>
        </p:sp>
        <p:sp>
          <p:nvSpPr>
            <p:cNvPr id="289845" name="文本框 289844"/>
            <p:cNvSpPr txBox="1"/>
            <p:nvPr/>
          </p:nvSpPr>
          <p:spPr>
            <a:xfrm>
              <a:off x="3697" y="1923"/>
              <a:ext cx="362" cy="159"/>
            </a:xfrm>
            <a:prstGeom prst="rect">
              <a:avLst/>
            </a:prstGeom>
            <a:noFill/>
            <a:ln w="9525">
              <a:noFill/>
            </a:ln>
          </p:spPr>
          <p:txBody>
            <a:bodyPr>
              <a:spAutoFit/>
            </a:bodyPr>
            <a:lstStyle/>
            <a:p>
              <a:pPr marL="812800" indent="-812800">
                <a:spcBef>
                  <a:spcPct val="50000"/>
                </a:spcBef>
              </a:pPr>
              <a:r>
                <a:rPr lang="en-US" altLang="zh-CN" sz="1600" b="1">
                  <a:solidFill>
                    <a:srgbClr val="0000FF"/>
                  </a:solidFill>
                  <a:latin typeface="仿宋_GB2312" pitchFamily="49" charset="-122"/>
                  <a:ea typeface="仿宋_GB2312" pitchFamily="49" charset="-122"/>
                </a:rPr>
                <a:t>-6</a:t>
              </a:r>
            </a:p>
          </p:txBody>
        </p:sp>
        <p:sp>
          <p:nvSpPr>
            <p:cNvPr id="289846" name="文本框 289845"/>
            <p:cNvSpPr txBox="1"/>
            <p:nvPr/>
          </p:nvSpPr>
          <p:spPr>
            <a:xfrm>
              <a:off x="3725" y="2160"/>
              <a:ext cx="271" cy="159"/>
            </a:xfrm>
            <a:prstGeom prst="rect">
              <a:avLst/>
            </a:prstGeom>
            <a:noFill/>
            <a:ln w="9525">
              <a:noFill/>
            </a:ln>
          </p:spPr>
          <p:txBody>
            <a:bodyPr>
              <a:spAutoFit/>
            </a:bodyPr>
            <a:lstStyle/>
            <a:p>
              <a:pPr marL="812800" indent="-812800">
                <a:spcBef>
                  <a:spcPct val="50000"/>
                </a:spcBef>
              </a:pPr>
              <a:r>
                <a:rPr lang="en-US" altLang="zh-CN" sz="1600" b="1">
                  <a:solidFill>
                    <a:srgbClr val="0000FF"/>
                  </a:solidFill>
                  <a:latin typeface="仿宋_GB2312" pitchFamily="49" charset="-122"/>
                  <a:ea typeface="仿宋_GB2312" pitchFamily="49" charset="-122"/>
                </a:rPr>
                <a:t>100</a:t>
              </a:r>
            </a:p>
          </p:txBody>
        </p:sp>
        <p:sp>
          <p:nvSpPr>
            <p:cNvPr id="289847" name="文本框 289846"/>
            <p:cNvSpPr txBox="1"/>
            <p:nvPr/>
          </p:nvSpPr>
          <p:spPr>
            <a:xfrm>
              <a:off x="3770" y="2341"/>
              <a:ext cx="317" cy="159"/>
            </a:xfrm>
            <a:prstGeom prst="rect">
              <a:avLst/>
            </a:prstGeom>
            <a:noFill/>
            <a:ln w="9525">
              <a:noFill/>
            </a:ln>
          </p:spPr>
          <p:txBody>
            <a:bodyPr>
              <a:spAutoFit/>
            </a:bodyPr>
            <a:lstStyle/>
            <a:p>
              <a:pPr marL="812800" indent="-812800" algn="l">
                <a:spcBef>
                  <a:spcPct val="50000"/>
                </a:spcBef>
              </a:pPr>
              <a:r>
                <a:rPr lang="en-US" altLang="zh-CN" sz="1600" b="1">
                  <a:solidFill>
                    <a:srgbClr val="0000FF"/>
                  </a:solidFill>
                  <a:latin typeface="仿宋_GB2312" pitchFamily="49" charset="-122"/>
                  <a:ea typeface="仿宋_GB2312" pitchFamily="49" charset="-122"/>
                </a:rPr>
                <a:t>50</a:t>
              </a:r>
            </a:p>
          </p:txBody>
        </p:sp>
        <p:sp>
          <p:nvSpPr>
            <p:cNvPr id="289848" name="文本框 289847"/>
            <p:cNvSpPr txBox="1"/>
            <p:nvPr/>
          </p:nvSpPr>
          <p:spPr>
            <a:xfrm>
              <a:off x="3725" y="2531"/>
              <a:ext cx="362" cy="159"/>
            </a:xfrm>
            <a:prstGeom prst="rect">
              <a:avLst/>
            </a:prstGeom>
            <a:noFill/>
            <a:ln w="9525">
              <a:noFill/>
            </a:ln>
          </p:spPr>
          <p:txBody>
            <a:bodyPr>
              <a:spAutoFit/>
            </a:bodyPr>
            <a:lstStyle/>
            <a:p>
              <a:pPr marL="812800" indent="-812800">
                <a:spcBef>
                  <a:spcPct val="50000"/>
                </a:spcBef>
              </a:pPr>
              <a:r>
                <a:rPr lang="en-US" altLang="zh-CN" sz="1600" b="1">
                  <a:solidFill>
                    <a:srgbClr val="0000FF"/>
                  </a:solidFill>
                  <a:latin typeface="仿宋_GB2312" pitchFamily="49" charset="-122"/>
                  <a:ea typeface="仿宋_GB2312" pitchFamily="49" charset="-122"/>
                </a:rPr>
                <a:t>20</a:t>
              </a:r>
            </a:p>
          </p:txBody>
        </p:sp>
        <p:sp>
          <p:nvSpPr>
            <p:cNvPr id="289849" name="文本框 289848"/>
            <p:cNvSpPr txBox="1"/>
            <p:nvPr/>
          </p:nvSpPr>
          <p:spPr>
            <a:xfrm>
              <a:off x="3743" y="2723"/>
              <a:ext cx="271" cy="159"/>
            </a:xfrm>
            <a:prstGeom prst="rect">
              <a:avLst/>
            </a:prstGeom>
            <a:noFill/>
            <a:ln w="9525">
              <a:noFill/>
            </a:ln>
          </p:spPr>
          <p:txBody>
            <a:bodyPr>
              <a:spAutoFit/>
            </a:bodyPr>
            <a:lstStyle/>
            <a:p>
              <a:pPr marL="812800" indent="-812800">
                <a:spcBef>
                  <a:spcPct val="50000"/>
                </a:spcBef>
              </a:pPr>
              <a:r>
                <a:rPr lang="en-US" altLang="zh-CN" sz="1600" b="1">
                  <a:solidFill>
                    <a:srgbClr val="0000FF"/>
                  </a:solidFill>
                  <a:latin typeface="仿宋_GB2312" pitchFamily="49" charset="-122"/>
                  <a:ea typeface="仿宋_GB2312" pitchFamily="49" charset="-122"/>
                </a:rPr>
                <a:t>60</a:t>
              </a:r>
            </a:p>
          </p:txBody>
        </p:sp>
        <p:sp>
          <p:nvSpPr>
            <p:cNvPr id="289850" name="文本框 289849"/>
            <p:cNvSpPr txBox="1"/>
            <p:nvPr/>
          </p:nvSpPr>
          <p:spPr>
            <a:xfrm>
              <a:off x="3788" y="2904"/>
              <a:ext cx="317" cy="174"/>
            </a:xfrm>
            <a:prstGeom prst="rect">
              <a:avLst/>
            </a:prstGeom>
            <a:noFill/>
            <a:ln w="9525">
              <a:noFill/>
            </a:ln>
          </p:spPr>
          <p:txBody>
            <a:bodyPr>
              <a:spAutoFit/>
            </a:bodyPr>
            <a:lstStyle/>
            <a:p>
              <a:pPr marL="812800" indent="-812800" algn="l">
                <a:spcBef>
                  <a:spcPct val="50000"/>
                </a:spcBef>
              </a:pPr>
              <a:r>
                <a:rPr lang="en-US" altLang="zh-CN" sz="1800" b="1">
                  <a:solidFill>
                    <a:srgbClr val="0000FF"/>
                  </a:solidFill>
                  <a:latin typeface="仿宋_GB2312" pitchFamily="49" charset="-122"/>
                  <a:ea typeface="仿宋_GB2312" pitchFamily="49" charset="-122"/>
                </a:rPr>
                <a:t>30</a:t>
              </a:r>
            </a:p>
          </p:txBody>
        </p:sp>
        <p:sp>
          <p:nvSpPr>
            <p:cNvPr id="289851" name="文本框 289850"/>
            <p:cNvSpPr txBox="1"/>
            <p:nvPr/>
          </p:nvSpPr>
          <p:spPr>
            <a:xfrm>
              <a:off x="3743" y="3094"/>
              <a:ext cx="362" cy="159"/>
            </a:xfrm>
            <a:prstGeom prst="rect">
              <a:avLst/>
            </a:prstGeom>
            <a:noFill/>
            <a:ln w="9525">
              <a:noFill/>
            </a:ln>
          </p:spPr>
          <p:txBody>
            <a:bodyPr>
              <a:spAutoFit/>
            </a:bodyPr>
            <a:lstStyle/>
            <a:p>
              <a:pPr marL="812800" indent="-812800">
                <a:spcBef>
                  <a:spcPct val="50000"/>
                </a:spcBef>
              </a:pPr>
              <a:r>
                <a:rPr lang="en-US" altLang="zh-CN" sz="1600" b="1">
                  <a:solidFill>
                    <a:srgbClr val="0000FF"/>
                  </a:solidFill>
                  <a:latin typeface="仿宋_GB2312" pitchFamily="49" charset="-122"/>
                  <a:ea typeface="仿宋_GB2312" pitchFamily="49" charset="-122"/>
                </a:rPr>
                <a:t>10</a:t>
              </a:r>
            </a:p>
          </p:txBody>
        </p:sp>
        <p:sp>
          <p:nvSpPr>
            <p:cNvPr id="289852" name="直接连接符 289851"/>
            <p:cNvSpPr/>
            <p:nvPr/>
          </p:nvSpPr>
          <p:spPr>
            <a:xfrm>
              <a:off x="1111" y="3203"/>
              <a:ext cx="0" cy="272"/>
            </a:xfrm>
            <a:prstGeom prst="line">
              <a:avLst/>
            </a:prstGeom>
            <a:ln w="28575" cap="flat" cmpd="sng">
              <a:solidFill>
                <a:srgbClr val="CC3300"/>
              </a:solidFill>
              <a:prstDash val="solid"/>
              <a:headEnd type="none" w="med" len="med"/>
              <a:tailEnd type="none" w="med" len="med"/>
            </a:ln>
          </p:spPr>
        </p:sp>
        <p:sp>
          <p:nvSpPr>
            <p:cNvPr id="289853" name="直接连接符 289852"/>
            <p:cNvSpPr/>
            <p:nvPr/>
          </p:nvSpPr>
          <p:spPr>
            <a:xfrm>
              <a:off x="3969" y="3203"/>
              <a:ext cx="0" cy="272"/>
            </a:xfrm>
            <a:prstGeom prst="line">
              <a:avLst/>
            </a:prstGeom>
            <a:ln w="28575" cap="flat" cmpd="sng">
              <a:solidFill>
                <a:srgbClr val="CC3300"/>
              </a:solidFill>
              <a:prstDash val="solid"/>
              <a:headEnd type="none" w="med" len="med"/>
              <a:tailEnd type="none" w="med" len="med"/>
            </a:ln>
          </p:spPr>
        </p:sp>
        <p:sp>
          <p:nvSpPr>
            <p:cNvPr id="289854" name="直接连接符 289853"/>
            <p:cNvSpPr/>
            <p:nvPr/>
          </p:nvSpPr>
          <p:spPr>
            <a:xfrm>
              <a:off x="2608" y="3385"/>
              <a:ext cx="1361" cy="0"/>
            </a:xfrm>
            <a:prstGeom prst="line">
              <a:avLst/>
            </a:prstGeom>
            <a:ln w="28575" cap="flat" cmpd="sng">
              <a:solidFill>
                <a:srgbClr val="CC3300"/>
              </a:solidFill>
              <a:prstDash val="solid"/>
              <a:headEnd type="none" w="med" len="med"/>
              <a:tailEnd type="arrow" w="med" len="med"/>
            </a:ln>
          </p:spPr>
        </p:sp>
        <p:sp>
          <p:nvSpPr>
            <p:cNvPr id="289855" name="直接连接符 289854"/>
            <p:cNvSpPr/>
            <p:nvPr/>
          </p:nvSpPr>
          <p:spPr>
            <a:xfrm flipH="1">
              <a:off x="1111" y="3385"/>
              <a:ext cx="1270" cy="0"/>
            </a:xfrm>
            <a:prstGeom prst="line">
              <a:avLst/>
            </a:prstGeom>
            <a:ln w="28575" cap="flat" cmpd="sng">
              <a:solidFill>
                <a:srgbClr val="CC3300"/>
              </a:solidFill>
              <a:prstDash val="solid"/>
              <a:headEnd type="none" w="med" len="med"/>
              <a:tailEnd type="arrow" w="med" len="med"/>
            </a:ln>
          </p:spPr>
        </p:sp>
        <p:sp>
          <p:nvSpPr>
            <p:cNvPr id="289856" name="文本框 289855"/>
            <p:cNvSpPr txBox="1"/>
            <p:nvPr/>
          </p:nvSpPr>
          <p:spPr>
            <a:xfrm>
              <a:off x="2376" y="3256"/>
              <a:ext cx="499" cy="159"/>
            </a:xfrm>
            <a:prstGeom prst="rect">
              <a:avLst/>
            </a:prstGeom>
            <a:noFill/>
            <a:ln w="9525">
              <a:noFill/>
            </a:ln>
          </p:spPr>
          <p:txBody>
            <a:bodyPr>
              <a:spAutoFit/>
            </a:bodyPr>
            <a:lstStyle/>
            <a:p>
              <a:pPr marL="812800" indent="-812800">
                <a:spcBef>
                  <a:spcPct val="50000"/>
                </a:spcBef>
              </a:pPr>
              <a:r>
                <a:rPr lang="en-US" altLang="zh-CN" sz="1600">
                  <a:solidFill>
                    <a:srgbClr val="0000FF"/>
                  </a:solidFill>
                  <a:latin typeface="仿宋_GB2312" pitchFamily="49" charset="-122"/>
                  <a:ea typeface="仿宋_GB2312" pitchFamily="49" charset="-122"/>
                </a:rPr>
                <a:t>3</a:t>
              </a:r>
              <a:r>
                <a:rPr lang="zh-CN" altLang="en-US" sz="1600" dirty="0">
                  <a:solidFill>
                    <a:srgbClr val="0000FF"/>
                  </a:solidFill>
                  <a:latin typeface="仿宋_GB2312" pitchFamily="49" charset="-122"/>
                  <a:ea typeface="仿宋_GB2312" pitchFamily="49" charset="-122"/>
                </a:rPr>
                <a:t>年</a:t>
              </a:r>
            </a:p>
          </p:txBody>
        </p:sp>
      </p:grpSp>
    </p:spTree>
  </p:cSld>
  <p:clrMapOvr>
    <a:masterClrMapping/>
  </p:clrMapOvr>
  <p:transition spd="slow" advTm="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289799"/>
                                        </p:tgtEl>
                                        <p:attrNameLst>
                                          <p:attrName>style.visibility</p:attrName>
                                        </p:attrNameLst>
                                      </p:cBhvr>
                                      <p:to>
                                        <p:strVal val="visible"/>
                                      </p:to>
                                    </p:set>
                                    <p:animEffect transition="in" filter="wipe(left)">
                                      <p:cBhvr>
                                        <p:cTn id="19" dur="500"/>
                                        <p:tgtEl>
                                          <p:spTgt spid="2897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7" grpId="0"/>
      <p:bldP spid="7" grpId="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23"/>
          <p:cNvSpPr/>
          <p:nvPr/>
        </p:nvSpPr>
        <p:spPr>
          <a:xfrm>
            <a:off x="2423592" y="1046645"/>
            <a:ext cx="2088232" cy="337185"/>
          </a:xfrm>
          <a:prstGeom prst="rect">
            <a:avLst/>
          </a:prstGeom>
        </p:spPr>
        <p:txBody>
          <a:bodyPr wrap="square">
            <a:spAutoFit/>
          </a:bodyPr>
          <a:lstStyle/>
          <a:p>
            <a:r>
              <a:rPr lang="zh-CN" altLang="en-US" sz="1600" b="1" dirty="0" smtClean="0">
                <a:solidFill>
                  <a:schemeClr val="bg1"/>
                </a:solidFill>
                <a:ea typeface="微软雅黑" panose="020B0503020204020204" pitchFamily="34" charset="-122"/>
              </a:rPr>
              <a:t>明 年 工 作 计 划</a:t>
            </a:r>
            <a:endParaRPr lang="zh-CN" altLang="en-US" sz="1600" b="1" dirty="0">
              <a:solidFill>
                <a:schemeClr val="bg1"/>
              </a:solidFill>
              <a:ea typeface="微软雅黑" panose="020B0503020204020204" pitchFamily="34" charset="-122"/>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4"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7" name="文本框 6"/>
          <p:cNvSpPr txBox="1"/>
          <p:nvPr/>
        </p:nvSpPr>
        <p:spPr>
          <a:xfrm>
            <a:off x="286385" y="765175"/>
            <a:ext cx="3027680" cy="521970"/>
          </a:xfrm>
          <a:prstGeom prst="rect">
            <a:avLst/>
          </a:prstGeom>
          <a:noFill/>
        </p:spPr>
        <p:txBody>
          <a:bodyPr wrap="none" rtlCol="0" anchor="t">
            <a:spAutoFit/>
          </a:bodyPr>
          <a:lstStyle/>
          <a:p>
            <a:pPr algn="ctr"/>
            <a:r>
              <a:rPr lang="zh-CN" altLang="en-US" sz="2800" b="0" noProof="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二、定量决策方法</a:t>
            </a:r>
          </a:p>
        </p:txBody>
      </p:sp>
      <p:sp>
        <p:nvSpPr>
          <p:cNvPr id="8" name="矩形 7"/>
          <p:cNvSpPr>
            <a:spLocks noRot="1"/>
          </p:cNvSpPr>
          <p:nvPr/>
        </p:nvSpPr>
        <p:spPr>
          <a:xfrm>
            <a:off x="696595" y="1287145"/>
            <a:ext cx="5556885" cy="829945"/>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SzPct val="200000"/>
              <a:buNone/>
              <a:defRPr sz="2400" b="1" u="none" kern="1200" baseline="0">
                <a:solidFill>
                  <a:schemeClr val="tx1"/>
                </a:solidFill>
                <a:latin typeface="Tahoma" panose="020B0604030504040204" pitchFamily="34" charset="0"/>
              </a:defRPr>
            </a:lvl1pPr>
            <a:lvl2pPr marL="742950" lvl="1" indent="-285750" algn="l" defTabSz="914400" rtl="0" eaLnBrk="1" fontAlgn="base" latinLnBrk="0" hangingPunct="1">
              <a:lnSpc>
                <a:spcPct val="100000"/>
              </a:lnSpc>
              <a:spcBef>
                <a:spcPct val="20000"/>
              </a:spcBef>
              <a:spcAft>
                <a:spcPct val="0"/>
              </a:spcAft>
              <a:buSzPct val="200000"/>
              <a:buNone/>
              <a:defRPr sz="2000" b="1" i="0" u="none" kern="1200" baseline="0">
                <a:solidFill>
                  <a:schemeClr val="tx1"/>
                </a:solidFill>
                <a:latin typeface="Tahoma" panose="020B0604030504040204" pitchFamily="34" charset="0"/>
              </a:defRPr>
            </a:lvl2pPr>
            <a:lvl3pPr marL="1143000" lvl="2" indent="-228600" algn="l" defTabSz="914400" rtl="0" eaLnBrk="1" fontAlgn="base" latinLnBrk="0" hangingPunct="1">
              <a:lnSpc>
                <a:spcPct val="100000"/>
              </a:lnSpc>
              <a:spcBef>
                <a:spcPct val="20000"/>
              </a:spcBef>
              <a:spcAft>
                <a:spcPct val="0"/>
              </a:spcAft>
              <a:buSzPct val="200000"/>
              <a:buNone/>
              <a:defRPr sz="1800" b="1" i="0" u="none" kern="1200" baseline="0">
                <a:solidFill>
                  <a:schemeClr val="tx1"/>
                </a:solidFill>
                <a:latin typeface="Tahoma" panose="020B0604030504040204" pitchFamily="34" charset="0"/>
              </a:defRPr>
            </a:lvl3pPr>
            <a:lvl4pPr marL="1600200" lvl="3" indent="-228600" algn="l" defTabSz="914400" rtl="0" eaLnBrk="1" fontAlgn="base" latinLnBrk="0" hangingPunct="1">
              <a:lnSpc>
                <a:spcPct val="100000"/>
              </a:lnSpc>
              <a:spcBef>
                <a:spcPct val="20000"/>
              </a:spcBef>
              <a:spcAft>
                <a:spcPct val="0"/>
              </a:spcAft>
              <a:buSzPct val="200000"/>
              <a:buNone/>
              <a:defRPr sz="1600" b="1" i="0" u="none" kern="1200" baseline="0">
                <a:solidFill>
                  <a:schemeClr val="tx1"/>
                </a:solidFill>
                <a:latin typeface="Tahoma" panose="020B0604030504040204" pitchFamily="34" charset="0"/>
              </a:defRPr>
            </a:lvl4pPr>
            <a:lvl5pPr marL="2057400" lvl="4" indent="-228600" algn="l" defTabSz="914400" rtl="0" eaLnBrk="1" fontAlgn="base" latinLnBrk="0" hangingPunct="1">
              <a:lnSpc>
                <a:spcPct val="100000"/>
              </a:lnSpc>
              <a:spcBef>
                <a:spcPct val="20000"/>
              </a:spcBef>
              <a:spcAft>
                <a:spcPct val="0"/>
              </a:spcAft>
              <a:buSzPct val="200000"/>
              <a:buNone/>
              <a:defRPr sz="1600" b="1" i="0" u="none" kern="1200" baseline="0">
                <a:solidFill>
                  <a:schemeClr val="tx1"/>
                </a:solidFill>
                <a:latin typeface="Tahoma" panose="020B0604030504040204" pitchFamily="34" charset="0"/>
              </a:defRPr>
            </a:lvl5pPr>
          </a:lstStyle>
          <a:p>
            <a:pPr>
              <a:buClr>
                <a:schemeClr val="hlink"/>
              </a:buClr>
              <a:buSzPct val="60000"/>
            </a:pPr>
            <a:r>
              <a:rPr lang="zh-CN" altLang="en-US" sz="2800" b="0" dirty="0">
                <a:latin typeface="微软雅黑" panose="020B0503020204020204" pitchFamily="34" charset="-122"/>
                <a:ea typeface="微软雅黑" panose="020B0503020204020204" pitchFamily="34" charset="-122"/>
              </a:rPr>
              <a:t>（二）风险型决策方法</a:t>
            </a:r>
          </a:p>
          <a:p>
            <a:pPr>
              <a:buClr>
                <a:schemeClr val="hlink"/>
              </a:buClr>
              <a:buSzPct val="60000"/>
            </a:pPr>
            <a:r>
              <a:rPr lang="zh-CN" altLang="en-US" sz="2800" b="0" dirty="0">
                <a:latin typeface="微软雅黑" panose="020B0503020204020204" pitchFamily="34" charset="-122"/>
                <a:ea typeface="微软雅黑" panose="020B0503020204020204" pitchFamily="34" charset="-122"/>
              </a:rPr>
              <a:t>    </a:t>
            </a:r>
            <a:r>
              <a:rPr lang="zh-CN" altLang="en-US" sz="2800" b="0" dirty="0" smtClean="0">
                <a:latin typeface="微软雅黑" panose="020B0503020204020204" pitchFamily="34" charset="-122"/>
                <a:ea typeface="微软雅黑" panose="020B0503020204020204" pitchFamily="34" charset="-122"/>
              </a:rPr>
              <a:t>  </a:t>
            </a:r>
            <a:r>
              <a:rPr lang="en-US" altLang="zh-CN" sz="2800" b="0" dirty="0" smtClean="0">
                <a:latin typeface="微软雅黑" panose="020B0503020204020204" pitchFamily="34" charset="-122"/>
                <a:ea typeface="微软雅黑" panose="020B0503020204020204" pitchFamily="34" charset="-122"/>
              </a:rPr>
              <a:t>3</a:t>
            </a:r>
            <a:r>
              <a:rPr lang="en-US" altLang="zh-CN" sz="2800" b="0" dirty="0">
                <a:latin typeface="微软雅黑" panose="020B0503020204020204" pitchFamily="34" charset="-122"/>
                <a:ea typeface="微软雅黑" panose="020B0503020204020204" pitchFamily="34" charset="-122"/>
              </a:rPr>
              <a:t>. </a:t>
            </a:r>
            <a:r>
              <a:rPr lang="zh-CN" altLang="en-US" sz="2800" b="0" dirty="0">
                <a:latin typeface="微软雅黑" panose="020B0503020204020204" pitchFamily="34" charset="-122"/>
                <a:ea typeface="微软雅黑" panose="020B0503020204020204" pitchFamily="34" charset="-122"/>
              </a:rPr>
              <a:t>决策树分析法的应用    </a:t>
            </a:r>
            <a:r>
              <a:rPr lang="zh-CN" altLang="en-US" sz="2800" b="0" dirty="0">
                <a:latin typeface="微软雅黑" panose="020B0503020204020204" pitchFamily="34" charset="-122"/>
                <a:ea typeface="微软雅黑" panose="020B0503020204020204" pitchFamily="34" charset="-122"/>
                <a:sym typeface="+mn-ea"/>
              </a:rPr>
              <a:t> </a:t>
            </a:r>
            <a:endParaRPr lang="zh-CN" altLang="en-US" sz="2800" b="0" dirty="0">
              <a:latin typeface="微软雅黑" panose="020B0503020204020204" pitchFamily="34" charset="-122"/>
              <a:ea typeface="微软雅黑" panose="020B0503020204020204" pitchFamily="34" charset="-122"/>
            </a:endParaRPr>
          </a:p>
        </p:txBody>
      </p:sp>
      <p:sp>
        <p:nvSpPr>
          <p:cNvPr id="290823" name="文本框 290822"/>
          <p:cNvSpPr txBox="1"/>
          <p:nvPr/>
        </p:nvSpPr>
        <p:spPr>
          <a:xfrm>
            <a:off x="1866900" y="2440305"/>
            <a:ext cx="8458200" cy="1978025"/>
          </a:xfrm>
          <a:prstGeom prst="rect">
            <a:avLst/>
          </a:prstGeom>
          <a:noFill/>
          <a:ln w="9525">
            <a:noFill/>
          </a:ln>
        </p:spPr>
        <p:txBody>
          <a:bodyPr wrap="square">
            <a:spAutoFit/>
          </a:bodyPr>
          <a:lstStyle/>
          <a:p>
            <a:pPr marL="812800" indent="-812800" algn="l">
              <a:lnSpc>
                <a:spcPct val="120000"/>
              </a:lnSpc>
              <a:spcAft>
                <a:spcPct val="30000"/>
              </a:spcAft>
            </a:pPr>
            <a:r>
              <a:rPr lang="zh-CN" altLang="en-US" sz="2400" b="1" dirty="0">
                <a:solidFill>
                  <a:srgbClr val="FF0000"/>
                </a:solidFill>
                <a:latin typeface="仿宋_GB2312" pitchFamily="49" charset="-122"/>
                <a:ea typeface="仿宋_GB2312" pitchFamily="49" charset="-122"/>
              </a:rPr>
              <a:t>按三年计算不同方案的综合收益值：</a:t>
            </a:r>
          </a:p>
          <a:p>
            <a:pPr marL="812800" indent="-812800" algn="l">
              <a:lnSpc>
                <a:spcPct val="120000"/>
              </a:lnSpc>
            </a:pPr>
            <a:r>
              <a:rPr lang="zh-CN" altLang="en-US" sz="2400" b="1" dirty="0">
                <a:solidFill>
                  <a:srgbClr val="0000FF"/>
                </a:solidFill>
                <a:latin typeface="仿宋_GB2312" pitchFamily="49" charset="-122"/>
                <a:ea typeface="仿宋_GB2312" pitchFamily="49" charset="-122"/>
              </a:rPr>
              <a:t>新建车间</a:t>
            </a:r>
            <a:r>
              <a:rPr lang="en-US" altLang="zh-CN" sz="2400" b="1">
                <a:solidFill>
                  <a:srgbClr val="0000FF"/>
                </a:solidFill>
                <a:latin typeface="仿宋_GB2312" pitchFamily="49" charset="-122"/>
                <a:ea typeface="仿宋_GB2312" pitchFamily="49" charset="-122"/>
              </a:rPr>
              <a:t>[0.3×170+0.5×90+0.2×(-6)]×3=284.4</a:t>
            </a:r>
            <a:r>
              <a:rPr lang="zh-CN" altLang="en-US" sz="2400" b="1" dirty="0">
                <a:solidFill>
                  <a:srgbClr val="0000FF"/>
                </a:solidFill>
                <a:latin typeface="仿宋_GB2312" pitchFamily="49" charset="-122"/>
                <a:ea typeface="仿宋_GB2312" pitchFamily="49" charset="-122"/>
              </a:rPr>
              <a:t>（万元）</a:t>
            </a:r>
          </a:p>
          <a:p>
            <a:pPr marL="812800" indent="-812800" algn="l">
              <a:lnSpc>
                <a:spcPct val="120000"/>
              </a:lnSpc>
            </a:pPr>
            <a:r>
              <a:rPr lang="zh-CN" altLang="en-US" sz="2400" b="1" dirty="0">
                <a:solidFill>
                  <a:srgbClr val="0000FF"/>
                </a:solidFill>
                <a:latin typeface="仿宋_GB2312" pitchFamily="49" charset="-122"/>
                <a:ea typeface="仿宋_GB2312" pitchFamily="49" charset="-122"/>
              </a:rPr>
              <a:t>扩建车间（</a:t>
            </a:r>
            <a:r>
              <a:rPr lang="en-US" altLang="zh-CN" sz="2400" b="1">
                <a:solidFill>
                  <a:srgbClr val="0000FF"/>
                </a:solidFill>
                <a:latin typeface="仿宋_GB2312" pitchFamily="49" charset="-122"/>
                <a:ea typeface="仿宋_GB2312" pitchFamily="49" charset="-122"/>
              </a:rPr>
              <a:t>0.3×100+0.5×50+0.2×20</a:t>
            </a:r>
            <a:r>
              <a:rPr lang="zh-CN" altLang="en-US" sz="2400" b="1" dirty="0">
                <a:solidFill>
                  <a:srgbClr val="0000FF"/>
                </a:solidFill>
                <a:latin typeface="仿宋_GB2312" pitchFamily="49" charset="-122"/>
                <a:ea typeface="仿宋_GB2312" pitchFamily="49" charset="-122"/>
              </a:rPr>
              <a:t>）</a:t>
            </a:r>
            <a:r>
              <a:rPr lang="en-US" altLang="zh-CN" sz="2400" b="1">
                <a:solidFill>
                  <a:srgbClr val="0000FF"/>
                </a:solidFill>
                <a:latin typeface="仿宋_GB2312" pitchFamily="49" charset="-122"/>
                <a:ea typeface="仿宋_GB2312" pitchFamily="49" charset="-122"/>
              </a:rPr>
              <a:t>×3=177</a:t>
            </a:r>
            <a:r>
              <a:rPr lang="zh-CN" altLang="en-US" sz="2400" b="1" dirty="0">
                <a:solidFill>
                  <a:srgbClr val="0000FF"/>
                </a:solidFill>
                <a:latin typeface="仿宋_GB2312" pitchFamily="49" charset="-122"/>
                <a:ea typeface="仿宋_GB2312" pitchFamily="49" charset="-122"/>
              </a:rPr>
              <a:t>（万元）</a:t>
            </a:r>
          </a:p>
          <a:p>
            <a:pPr marL="812800" indent="-812800" algn="l">
              <a:lnSpc>
                <a:spcPct val="120000"/>
              </a:lnSpc>
            </a:pPr>
            <a:r>
              <a:rPr lang="zh-CN" altLang="en-US" sz="2400" b="1" dirty="0">
                <a:solidFill>
                  <a:srgbClr val="0000FF"/>
                </a:solidFill>
                <a:latin typeface="仿宋_GB2312" pitchFamily="49" charset="-122"/>
                <a:ea typeface="仿宋_GB2312" pitchFamily="49" charset="-122"/>
              </a:rPr>
              <a:t>协作生产（</a:t>
            </a:r>
            <a:r>
              <a:rPr lang="en-US" altLang="zh-CN" sz="2400" b="1">
                <a:solidFill>
                  <a:srgbClr val="0000FF"/>
                </a:solidFill>
                <a:latin typeface="仿宋_GB2312" pitchFamily="49" charset="-122"/>
                <a:ea typeface="仿宋_GB2312" pitchFamily="49" charset="-122"/>
              </a:rPr>
              <a:t>0.3×60+0.5×30+0.2×10</a:t>
            </a:r>
            <a:r>
              <a:rPr lang="zh-CN" altLang="en-US" sz="2400" b="1" dirty="0">
                <a:solidFill>
                  <a:srgbClr val="0000FF"/>
                </a:solidFill>
                <a:latin typeface="仿宋_GB2312" pitchFamily="49" charset="-122"/>
                <a:ea typeface="仿宋_GB2312" pitchFamily="49" charset="-122"/>
              </a:rPr>
              <a:t>）</a:t>
            </a:r>
            <a:r>
              <a:rPr lang="en-US" altLang="zh-CN" sz="2400" b="1">
                <a:solidFill>
                  <a:srgbClr val="0000FF"/>
                </a:solidFill>
                <a:latin typeface="仿宋_GB2312" pitchFamily="49" charset="-122"/>
                <a:ea typeface="仿宋_GB2312" pitchFamily="49" charset="-122"/>
              </a:rPr>
              <a:t>×3=105</a:t>
            </a:r>
            <a:r>
              <a:rPr lang="zh-CN" altLang="en-US" sz="2400" b="1" dirty="0">
                <a:solidFill>
                  <a:srgbClr val="0000FF"/>
                </a:solidFill>
                <a:latin typeface="仿宋_GB2312" pitchFamily="49" charset="-122"/>
                <a:ea typeface="仿宋_GB2312" pitchFamily="49" charset="-122"/>
              </a:rPr>
              <a:t>（万元</a:t>
            </a:r>
            <a:r>
              <a:rPr lang="zh-CN" altLang="en-US" sz="1800" b="1" dirty="0">
                <a:solidFill>
                  <a:srgbClr val="0000FF"/>
                </a:solidFill>
                <a:latin typeface="仿宋_GB2312" pitchFamily="49" charset="-122"/>
                <a:ea typeface="仿宋_GB2312" pitchFamily="49" charset="-122"/>
              </a:rPr>
              <a:t>）</a:t>
            </a:r>
          </a:p>
        </p:txBody>
      </p:sp>
      <p:sp>
        <p:nvSpPr>
          <p:cNvPr id="290824" name="文本框 290823"/>
          <p:cNvSpPr txBox="1"/>
          <p:nvPr/>
        </p:nvSpPr>
        <p:spPr>
          <a:xfrm>
            <a:off x="1866900" y="4533900"/>
            <a:ext cx="6949440" cy="1420495"/>
          </a:xfrm>
          <a:prstGeom prst="rect">
            <a:avLst/>
          </a:prstGeom>
          <a:noFill/>
          <a:ln w="9525">
            <a:noFill/>
          </a:ln>
        </p:spPr>
        <p:txBody>
          <a:bodyPr wrap="square">
            <a:spAutoFit/>
          </a:bodyPr>
          <a:lstStyle/>
          <a:p>
            <a:pPr marL="812800" indent="-812800" algn="l">
              <a:lnSpc>
                <a:spcPct val="120000"/>
              </a:lnSpc>
            </a:pPr>
            <a:r>
              <a:rPr lang="zh-CN" altLang="en-US" sz="2400" b="1" dirty="0">
                <a:solidFill>
                  <a:srgbClr val="0000FF"/>
                </a:solidFill>
                <a:latin typeface="仿宋_GB2312" pitchFamily="49" charset="-122"/>
                <a:ea typeface="仿宋_GB2312" pitchFamily="49" charset="-122"/>
              </a:rPr>
              <a:t>新建方案净收益</a:t>
            </a:r>
            <a:r>
              <a:rPr lang="en-US" altLang="zh-CN" sz="2400" b="1">
                <a:solidFill>
                  <a:srgbClr val="0000FF"/>
                </a:solidFill>
                <a:latin typeface="仿宋_GB2312" pitchFamily="49" charset="-122"/>
                <a:ea typeface="仿宋_GB2312" pitchFamily="49" charset="-122"/>
              </a:rPr>
              <a:t>=284.4-140=144.4</a:t>
            </a:r>
            <a:r>
              <a:rPr lang="zh-CN" altLang="en-US" sz="2400" b="1" dirty="0">
                <a:solidFill>
                  <a:srgbClr val="0000FF"/>
                </a:solidFill>
                <a:latin typeface="仿宋_GB2312" pitchFamily="49" charset="-122"/>
                <a:ea typeface="仿宋_GB2312" pitchFamily="49" charset="-122"/>
              </a:rPr>
              <a:t>（万元）</a:t>
            </a:r>
          </a:p>
          <a:p>
            <a:pPr marL="812800" indent="-812800" algn="l">
              <a:lnSpc>
                <a:spcPct val="120000"/>
              </a:lnSpc>
            </a:pPr>
            <a:r>
              <a:rPr lang="zh-CN" altLang="en-US" sz="2400" b="1" dirty="0">
                <a:solidFill>
                  <a:srgbClr val="0000FF"/>
                </a:solidFill>
                <a:latin typeface="仿宋_GB2312" pitchFamily="49" charset="-122"/>
                <a:ea typeface="仿宋_GB2312" pitchFamily="49" charset="-122"/>
              </a:rPr>
              <a:t>扩建方案净收益</a:t>
            </a:r>
            <a:r>
              <a:rPr lang="en-US" altLang="zh-CN" sz="2400" b="1">
                <a:solidFill>
                  <a:srgbClr val="0000FF"/>
                </a:solidFill>
                <a:latin typeface="仿宋_GB2312" pitchFamily="49" charset="-122"/>
                <a:ea typeface="仿宋_GB2312" pitchFamily="49" charset="-122"/>
              </a:rPr>
              <a:t>=177-60=117</a:t>
            </a:r>
            <a:r>
              <a:rPr lang="zh-CN" altLang="en-US" sz="2400" b="1" dirty="0">
                <a:solidFill>
                  <a:srgbClr val="0000FF"/>
                </a:solidFill>
                <a:latin typeface="仿宋_GB2312" pitchFamily="49" charset="-122"/>
                <a:ea typeface="仿宋_GB2312" pitchFamily="49" charset="-122"/>
              </a:rPr>
              <a:t>（万元）</a:t>
            </a:r>
          </a:p>
          <a:p>
            <a:pPr marL="812800" indent="-812800" algn="l">
              <a:lnSpc>
                <a:spcPct val="120000"/>
              </a:lnSpc>
            </a:pPr>
            <a:r>
              <a:rPr lang="zh-CN" altLang="en-US" sz="2400" b="1" dirty="0">
                <a:solidFill>
                  <a:srgbClr val="0000FF"/>
                </a:solidFill>
                <a:latin typeface="仿宋_GB2312" pitchFamily="49" charset="-122"/>
                <a:ea typeface="仿宋_GB2312" pitchFamily="49" charset="-122"/>
              </a:rPr>
              <a:t>协作方案净收益</a:t>
            </a:r>
            <a:r>
              <a:rPr lang="en-US" altLang="zh-CN" sz="2400" b="1">
                <a:solidFill>
                  <a:srgbClr val="0000FF"/>
                </a:solidFill>
                <a:latin typeface="仿宋_GB2312" pitchFamily="49" charset="-122"/>
                <a:ea typeface="仿宋_GB2312" pitchFamily="49" charset="-122"/>
              </a:rPr>
              <a:t>=105-40=65</a:t>
            </a:r>
            <a:r>
              <a:rPr lang="zh-CN" altLang="en-US" sz="2400" b="1" dirty="0">
                <a:solidFill>
                  <a:srgbClr val="0000FF"/>
                </a:solidFill>
                <a:latin typeface="仿宋_GB2312" pitchFamily="49" charset="-122"/>
                <a:ea typeface="仿宋_GB2312" pitchFamily="49" charset="-122"/>
              </a:rPr>
              <a:t>（万元）</a:t>
            </a:r>
          </a:p>
        </p:txBody>
      </p:sp>
    </p:spTree>
  </p:cSld>
  <p:clrMapOvr>
    <a:masterClrMapping/>
  </p:clrMapOvr>
  <p:transition spd="slow" advTm="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290823"/>
                                        </p:tgtEl>
                                        <p:attrNameLst>
                                          <p:attrName>style.visibility</p:attrName>
                                        </p:attrNameLst>
                                      </p:cBhvr>
                                      <p:to>
                                        <p:strVal val="visible"/>
                                      </p:to>
                                    </p:set>
                                    <p:animEffect transition="in" filter="wipe(left)">
                                      <p:cBhvr>
                                        <p:cTn id="19" dur="500"/>
                                        <p:tgtEl>
                                          <p:spTgt spid="290823"/>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290824"/>
                                        </p:tgtEl>
                                        <p:attrNameLst>
                                          <p:attrName>style.visibility</p:attrName>
                                        </p:attrNameLst>
                                      </p:cBhvr>
                                      <p:to>
                                        <p:strVal val="visible"/>
                                      </p:to>
                                    </p:set>
                                    <p:animEffect transition="in" filter="wipe(left)">
                                      <p:cBhvr>
                                        <p:cTn id="22" dur="500"/>
                                        <p:tgtEl>
                                          <p:spTgt spid="2908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7" grpId="0"/>
      <p:bldP spid="7" grpId="1"/>
      <p:bldP spid="290823" grpId="0"/>
      <p:bldP spid="29082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23"/>
          <p:cNvSpPr/>
          <p:nvPr/>
        </p:nvSpPr>
        <p:spPr>
          <a:xfrm>
            <a:off x="2423592" y="1046645"/>
            <a:ext cx="2088232" cy="337185"/>
          </a:xfrm>
          <a:prstGeom prst="rect">
            <a:avLst/>
          </a:prstGeom>
        </p:spPr>
        <p:txBody>
          <a:bodyPr wrap="square">
            <a:spAutoFit/>
          </a:bodyPr>
          <a:lstStyle/>
          <a:p>
            <a:r>
              <a:rPr lang="zh-CN" altLang="en-US" sz="1600" b="1" dirty="0" smtClean="0">
                <a:solidFill>
                  <a:schemeClr val="bg1"/>
                </a:solidFill>
                <a:ea typeface="微软雅黑" panose="020B0503020204020204" pitchFamily="34" charset="-122"/>
              </a:rPr>
              <a:t>明 年 工 作 计 划</a:t>
            </a:r>
            <a:endParaRPr lang="zh-CN" altLang="en-US" sz="1600" b="1" dirty="0">
              <a:solidFill>
                <a:schemeClr val="bg1"/>
              </a:solidFill>
              <a:ea typeface="微软雅黑" panose="020B0503020204020204" pitchFamily="34" charset="-122"/>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4"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7" name="文本框 6"/>
          <p:cNvSpPr txBox="1"/>
          <p:nvPr/>
        </p:nvSpPr>
        <p:spPr>
          <a:xfrm>
            <a:off x="286385" y="765175"/>
            <a:ext cx="3027680" cy="521970"/>
          </a:xfrm>
          <a:prstGeom prst="rect">
            <a:avLst/>
          </a:prstGeom>
          <a:noFill/>
        </p:spPr>
        <p:txBody>
          <a:bodyPr wrap="none" rtlCol="0" anchor="t">
            <a:spAutoFit/>
          </a:bodyPr>
          <a:lstStyle/>
          <a:p>
            <a:pPr algn="ctr"/>
            <a:r>
              <a:rPr lang="zh-CN" altLang="en-US" sz="2800" b="0" noProof="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二、定量决策方法</a:t>
            </a:r>
          </a:p>
        </p:txBody>
      </p:sp>
      <p:sp>
        <p:nvSpPr>
          <p:cNvPr id="8" name="矩形 7"/>
          <p:cNvSpPr>
            <a:spLocks noRot="1"/>
          </p:cNvSpPr>
          <p:nvPr/>
        </p:nvSpPr>
        <p:spPr>
          <a:xfrm>
            <a:off x="696595" y="1287145"/>
            <a:ext cx="5556885" cy="829945"/>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SzPct val="200000"/>
              <a:buNone/>
              <a:defRPr sz="2400" b="1" u="none" kern="1200" baseline="0">
                <a:solidFill>
                  <a:schemeClr val="tx1"/>
                </a:solidFill>
                <a:latin typeface="Tahoma" panose="020B0604030504040204" pitchFamily="34" charset="0"/>
              </a:defRPr>
            </a:lvl1pPr>
            <a:lvl2pPr marL="742950" lvl="1" indent="-285750" algn="l" defTabSz="914400" rtl="0" eaLnBrk="1" fontAlgn="base" latinLnBrk="0" hangingPunct="1">
              <a:lnSpc>
                <a:spcPct val="100000"/>
              </a:lnSpc>
              <a:spcBef>
                <a:spcPct val="20000"/>
              </a:spcBef>
              <a:spcAft>
                <a:spcPct val="0"/>
              </a:spcAft>
              <a:buSzPct val="200000"/>
              <a:buNone/>
              <a:defRPr sz="2000" b="1" i="0" u="none" kern="1200" baseline="0">
                <a:solidFill>
                  <a:schemeClr val="tx1"/>
                </a:solidFill>
                <a:latin typeface="Tahoma" panose="020B0604030504040204" pitchFamily="34" charset="0"/>
              </a:defRPr>
            </a:lvl2pPr>
            <a:lvl3pPr marL="1143000" lvl="2" indent="-228600" algn="l" defTabSz="914400" rtl="0" eaLnBrk="1" fontAlgn="base" latinLnBrk="0" hangingPunct="1">
              <a:lnSpc>
                <a:spcPct val="100000"/>
              </a:lnSpc>
              <a:spcBef>
                <a:spcPct val="20000"/>
              </a:spcBef>
              <a:spcAft>
                <a:spcPct val="0"/>
              </a:spcAft>
              <a:buSzPct val="200000"/>
              <a:buNone/>
              <a:defRPr sz="1800" b="1" i="0" u="none" kern="1200" baseline="0">
                <a:solidFill>
                  <a:schemeClr val="tx1"/>
                </a:solidFill>
                <a:latin typeface="Tahoma" panose="020B0604030504040204" pitchFamily="34" charset="0"/>
              </a:defRPr>
            </a:lvl3pPr>
            <a:lvl4pPr marL="1600200" lvl="3" indent="-228600" algn="l" defTabSz="914400" rtl="0" eaLnBrk="1" fontAlgn="base" latinLnBrk="0" hangingPunct="1">
              <a:lnSpc>
                <a:spcPct val="100000"/>
              </a:lnSpc>
              <a:spcBef>
                <a:spcPct val="20000"/>
              </a:spcBef>
              <a:spcAft>
                <a:spcPct val="0"/>
              </a:spcAft>
              <a:buSzPct val="200000"/>
              <a:buNone/>
              <a:defRPr sz="1600" b="1" i="0" u="none" kern="1200" baseline="0">
                <a:solidFill>
                  <a:schemeClr val="tx1"/>
                </a:solidFill>
                <a:latin typeface="Tahoma" panose="020B0604030504040204" pitchFamily="34" charset="0"/>
              </a:defRPr>
            </a:lvl4pPr>
            <a:lvl5pPr marL="2057400" lvl="4" indent="-228600" algn="l" defTabSz="914400" rtl="0" eaLnBrk="1" fontAlgn="base" latinLnBrk="0" hangingPunct="1">
              <a:lnSpc>
                <a:spcPct val="100000"/>
              </a:lnSpc>
              <a:spcBef>
                <a:spcPct val="20000"/>
              </a:spcBef>
              <a:spcAft>
                <a:spcPct val="0"/>
              </a:spcAft>
              <a:buSzPct val="200000"/>
              <a:buNone/>
              <a:defRPr sz="1600" b="1" i="0" u="none" kern="1200" baseline="0">
                <a:solidFill>
                  <a:schemeClr val="tx1"/>
                </a:solidFill>
                <a:latin typeface="Tahoma" panose="020B0604030504040204" pitchFamily="34" charset="0"/>
              </a:defRPr>
            </a:lvl5pPr>
          </a:lstStyle>
          <a:p>
            <a:pPr lvl="0">
              <a:buClr>
                <a:schemeClr val="hlink"/>
              </a:buClr>
              <a:buSzPct val="60000"/>
            </a:pPr>
            <a:r>
              <a:rPr lang="zh-CN" altLang="en-US" sz="2800" b="0" dirty="0">
                <a:latin typeface="微软雅黑" panose="020B0503020204020204" pitchFamily="34" charset="-122"/>
                <a:ea typeface="微软雅黑" panose="020B0503020204020204" pitchFamily="34" charset="-122"/>
              </a:rPr>
              <a:t>（二）风险型决策方法</a:t>
            </a:r>
          </a:p>
          <a:p>
            <a:pPr lvl="0">
              <a:buClr>
                <a:schemeClr val="hlink"/>
              </a:buClr>
              <a:buSzPct val="60000"/>
            </a:pPr>
            <a:r>
              <a:rPr lang="zh-CN" altLang="en-US" sz="2800" b="0" dirty="0">
                <a:latin typeface="微软雅黑" panose="020B0503020204020204" pitchFamily="34" charset="-122"/>
                <a:ea typeface="微软雅黑" panose="020B0503020204020204" pitchFamily="34" charset="-122"/>
              </a:rPr>
              <a:t>   </a:t>
            </a:r>
            <a:r>
              <a:rPr lang="zh-CN" altLang="en-US" sz="2800" b="0" dirty="0" smtClean="0">
                <a:latin typeface="微软雅黑" panose="020B0503020204020204" pitchFamily="34" charset="-122"/>
                <a:ea typeface="微软雅黑" panose="020B0503020204020204" pitchFamily="34" charset="-122"/>
              </a:rPr>
              <a:t>   </a:t>
            </a:r>
            <a:r>
              <a:rPr lang="en-US" altLang="zh-CN" sz="2800" b="0" dirty="0">
                <a:latin typeface="微软雅黑" panose="020B0503020204020204" pitchFamily="34" charset="-122"/>
                <a:ea typeface="微软雅黑" panose="020B0503020204020204" pitchFamily="34" charset="-122"/>
              </a:rPr>
              <a:t>3. </a:t>
            </a:r>
            <a:r>
              <a:rPr lang="zh-CN" altLang="en-US" sz="2800" b="0" dirty="0">
                <a:latin typeface="微软雅黑" panose="020B0503020204020204" pitchFamily="34" charset="-122"/>
                <a:ea typeface="微软雅黑" panose="020B0503020204020204" pitchFamily="34" charset="-122"/>
              </a:rPr>
              <a:t>决策树分析法的应用    </a:t>
            </a:r>
            <a:r>
              <a:rPr lang="zh-CN" altLang="en-US" sz="2800" b="0" dirty="0">
                <a:latin typeface="微软雅黑" panose="020B0503020204020204" pitchFamily="34" charset="-122"/>
                <a:ea typeface="微软雅黑" panose="020B0503020204020204" pitchFamily="34" charset="-122"/>
                <a:sym typeface="+mn-ea"/>
              </a:rPr>
              <a:t> </a:t>
            </a:r>
            <a:endParaRPr lang="zh-CN" altLang="en-US" sz="2800" b="0" dirty="0">
              <a:latin typeface="微软雅黑" panose="020B0503020204020204" pitchFamily="34" charset="-122"/>
              <a:ea typeface="微软雅黑" panose="020B0503020204020204" pitchFamily="34" charset="-122"/>
            </a:endParaRPr>
          </a:p>
        </p:txBody>
      </p:sp>
      <p:pic>
        <p:nvPicPr>
          <p:cNvPr id="3" name="图片 2" descr="8W5W[O@{]TI}RS152GHE40I"/>
          <p:cNvPicPr>
            <a:picLocks noChangeAspect="1"/>
          </p:cNvPicPr>
          <p:nvPr/>
        </p:nvPicPr>
        <p:blipFill>
          <a:blip r:embed="rId2"/>
          <a:stretch>
            <a:fillRect/>
          </a:stretch>
        </p:blipFill>
        <p:spPr>
          <a:xfrm>
            <a:off x="696595" y="2244090"/>
            <a:ext cx="6037580" cy="4283710"/>
          </a:xfrm>
          <a:prstGeom prst="rect">
            <a:avLst/>
          </a:prstGeom>
        </p:spPr>
      </p:pic>
      <p:sp>
        <p:nvSpPr>
          <p:cNvPr id="65539" name="Rectangle 3"/>
          <p:cNvSpPr>
            <a:spLocks noGrp="1"/>
          </p:cNvSpPr>
          <p:nvPr/>
        </p:nvSpPr>
        <p:spPr>
          <a:xfrm>
            <a:off x="6600056" y="2204864"/>
            <a:ext cx="4968552" cy="5857240"/>
          </a:xfrm>
          <a:prstGeom prst="rect">
            <a:avLst/>
          </a:prstGeom>
          <a:noFill/>
          <a:ln w="9525">
            <a:noFill/>
          </a:ln>
        </p:spPr>
        <p:txBody>
          <a:bodyPr vert="horz" wrap="square" lIns="91440" tIns="45720" rIns="91440" bIns="45720" anchor="t"/>
          <a:lstStyle>
            <a:lvl1pPr marL="342900" indent="-342900" algn="l" rtl="0" eaLnBrk="0" fontAlgn="base" hangingPunct="0">
              <a:spcBef>
                <a:spcPct val="20000"/>
              </a:spcBef>
              <a:spcAft>
                <a:spcPct val="0"/>
              </a:spcAft>
              <a:buClr>
                <a:schemeClr val="hlink"/>
              </a:buClr>
              <a:buFont typeface="Wingdings" panose="05000000000000000000" pitchFamily="2" charset="2"/>
              <a:defRPr sz="2800">
                <a:solidFill>
                  <a:schemeClr val="accent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defRPr sz="3200" b="1">
                <a:solidFill>
                  <a:srgbClr val="003366"/>
                </a:solidFill>
                <a:latin typeface="黑体" panose="02010609060101010101" pitchFamily="2" charset="-122"/>
                <a:ea typeface="黑体" panose="02010609060101010101" pitchFamily="2" charset="-122"/>
              </a:defRPr>
            </a:lvl2pPr>
            <a:lvl3pPr marL="1143000" indent="-228600" algn="l" rtl="0" eaLnBrk="0" fontAlgn="base" hangingPunct="0">
              <a:spcBef>
                <a:spcPct val="20000"/>
              </a:spcBef>
              <a:spcAft>
                <a:spcPct val="0"/>
              </a:spcAft>
              <a:buClr>
                <a:schemeClr val="tx1"/>
              </a:buClr>
              <a:defRPr sz="2800" b="1">
                <a:solidFill>
                  <a:schemeClr val="accent1"/>
                </a:solidFill>
                <a:latin typeface="+mn-lt"/>
                <a:ea typeface="+mn-ea"/>
              </a:defRPr>
            </a:lvl3pPr>
            <a:lvl4pPr marL="1600200" indent="-228600" algn="l" rtl="0" eaLnBrk="0" fontAlgn="base" hangingPunct="0">
              <a:spcBef>
                <a:spcPct val="20000"/>
              </a:spcBef>
              <a:spcAft>
                <a:spcPct val="0"/>
              </a:spcAft>
              <a:buChar char="–"/>
              <a:defRPr sz="2800">
                <a:solidFill>
                  <a:schemeClr val="accent1"/>
                </a:solidFill>
                <a:latin typeface="+mn-lt"/>
                <a:ea typeface="+mn-ea"/>
              </a:defRPr>
            </a:lvl4pPr>
            <a:lvl5pPr marL="2057400" indent="-228600" algn="l" rtl="0" eaLnBrk="0" fontAlgn="base" hangingPunct="0">
              <a:spcBef>
                <a:spcPct val="20000"/>
              </a:spcBef>
              <a:spcAft>
                <a:spcPct val="0"/>
              </a:spcAft>
              <a:buChar char="»"/>
              <a:defRPr sz="2800">
                <a:solidFill>
                  <a:schemeClr val="accent1"/>
                </a:solidFill>
                <a:latin typeface="+mn-lt"/>
                <a:ea typeface="+mn-ea"/>
              </a:defRPr>
            </a:lvl5pPr>
            <a:lvl6pPr marL="2514600" indent="-228600" algn="l" rtl="0" fontAlgn="base">
              <a:spcBef>
                <a:spcPct val="20000"/>
              </a:spcBef>
              <a:spcAft>
                <a:spcPct val="0"/>
              </a:spcAft>
              <a:buChar char="»"/>
              <a:defRPr sz="2800">
                <a:solidFill>
                  <a:schemeClr val="accent1"/>
                </a:solidFill>
                <a:latin typeface="+mn-lt"/>
                <a:ea typeface="+mn-ea"/>
              </a:defRPr>
            </a:lvl6pPr>
            <a:lvl7pPr marL="2971800" indent="-228600" algn="l" rtl="0" fontAlgn="base">
              <a:spcBef>
                <a:spcPct val="20000"/>
              </a:spcBef>
              <a:spcAft>
                <a:spcPct val="0"/>
              </a:spcAft>
              <a:buChar char="»"/>
              <a:defRPr sz="2800">
                <a:solidFill>
                  <a:schemeClr val="accent1"/>
                </a:solidFill>
                <a:latin typeface="+mn-lt"/>
                <a:ea typeface="+mn-ea"/>
              </a:defRPr>
            </a:lvl7pPr>
            <a:lvl8pPr marL="3429000" indent="-228600" algn="l" rtl="0" fontAlgn="base">
              <a:spcBef>
                <a:spcPct val="20000"/>
              </a:spcBef>
              <a:spcAft>
                <a:spcPct val="0"/>
              </a:spcAft>
              <a:buChar char="»"/>
              <a:defRPr sz="2800">
                <a:solidFill>
                  <a:schemeClr val="accent1"/>
                </a:solidFill>
                <a:latin typeface="+mn-lt"/>
                <a:ea typeface="+mn-ea"/>
              </a:defRPr>
            </a:lvl8pPr>
            <a:lvl9pPr marL="3886200" indent="-228600" algn="l" rtl="0" fontAlgn="base">
              <a:spcBef>
                <a:spcPct val="20000"/>
              </a:spcBef>
              <a:spcAft>
                <a:spcPct val="0"/>
              </a:spcAft>
              <a:buChar char="»"/>
              <a:defRPr sz="2800">
                <a:solidFill>
                  <a:schemeClr val="accent1"/>
                </a:solidFill>
                <a:latin typeface="+mn-lt"/>
                <a:ea typeface="+mn-ea"/>
              </a:defRPr>
            </a:lvl9pPr>
          </a:lstStyle>
          <a:p>
            <a:pPr eaLnBrk="1" hangingPunct="1">
              <a:lnSpc>
                <a:spcPts val="3900"/>
              </a:lnSpc>
            </a:pPr>
            <a:r>
              <a:rPr lang="en-US" altLang="zh-CN" sz="2400" dirty="0"/>
              <a:t>     </a:t>
            </a:r>
            <a:r>
              <a:rPr lang="zh-CN" altLang="en-US" sz="2400" dirty="0" smtClean="0">
                <a:solidFill>
                  <a:srgbClr val="003366"/>
                </a:solidFill>
              </a:rPr>
              <a:t>将</a:t>
            </a:r>
            <a:r>
              <a:rPr lang="zh-CN" altLang="en-US" sz="2400" dirty="0">
                <a:solidFill>
                  <a:srgbClr val="003366"/>
                </a:solidFill>
              </a:rPr>
              <a:t>各方案的期望值标在各个方案结点上；然后，比较各方案的期望值，从中选出期望值最大的作为最佳方案。并把最佳方案的期望值写到决策结点方框的上面。同时剪去</a:t>
            </a:r>
            <a:r>
              <a:rPr lang="en-US" altLang="zh-CN" sz="2400" dirty="0">
                <a:solidFill>
                  <a:srgbClr val="003366"/>
                </a:solidFill>
              </a:rPr>
              <a:t>(</a:t>
            </a:r>
            <a:r>
              <a:rPr lang="zh-CN" altLang="en-US" sz="2400" dirty="0">
                <a:solidFill>
                  <a:srgbClr val="003366"/>
                </a:solidFill>
              </a:rPr>
              <a:t>用</a:t>
            </a:r>
            <a:r>
              <a:rPr lang="zh-CN" altLang="en-US" sz="2400" dirty="0">
                <a:solidFill>
                  <a:srgbClr val="003366"/>
                </a:solidFill>
                <a:latin typeface="Arial" panose="020B0604020202020204" pitchFamily="34" charset="0"/>
              </a:rPr>
              <a:t>“</a:t>
            </a:r>
            <a:r>
              <a:rPr lang="en-US" altLang="zh-CN" sz="2400" dirty="0">
                <a:solidFill>
                  <a:srgbClr val="003366"/>
                </a:solidFill>
              </a:rPr>
              <a:t>//</a:t>
            </a:r>
            <a:r>
              <a:rPr lang="en-US" altLang="zh-CN" sz="2400" dirty="0">
                <a:solidFill>
                  <a:srgbClr val="003366"/>
                </a:solidFill>
                <a:latin typeface="Arial" panose="020B0604020202020204" pitchFamily="34" charset="0"/>
              </a:rPr>
              <a:t>”</a:t>
            </a:r>
            <a:r>
              <a:rPr lang="zh-CN" altLang="en-US" sz="2400" dirty="0">
                <a:solidFill>
                  <a:srgbClr val="003366"/>
                </a:solidFill>
              </a:rPr>
              <a:t>表示</a:t>
            </a:r>
            <a:r>
              <a:rPr lang="en-US" altLang="zh-CN" sz="2400" dirty="0">
                <a:solidFill>
                  <a:srgbClr val="003366"/>
                </a:solidFill>
              </a:rPr>
              <a:t>)</a:t>
            </a:r>
            <a:r>
              <a:rPr lang="zh-CN" altLang="en-US" sz="2400" dirty="0">
                <a:solidFill>
                  <a:srgbClr val="003366"/>
                </a:solidFill>
              </a:rPr>
              <a:t>其他方案枝。此例中，新建方案生产期望值最大</a:t>
            </a:r>
            <a:r>
              <a:rPr lang="en-US" altLang="zh-CN" sz="2400" dirty="0">
                <a:solidFill>
                  <a:srgbClr val="003366"/>
                </a:solidFill>
              </a:rPr>
              <a:t>(144.</a:t>
            </a:r>
            <a:r>
              <a:rPr lang="zh-CN" altLang="en-US" sz="2400" dirty="0">
                <a:solidFill>
                  <a:srgbClr val="003366"/>
                </a:solidFill>
              </a:rPr>
              <a:t>万元</a:t>
            </a:r>
            <a:r>
              <a:rPr lang="en-US" altLang="zh-CN" sz="2400" dirty="0">
                <a:solidFill>
                  <a:srgbClr val="003366"/>
                </a:solidFill>
              </a:rPr>
              <a:t>)</a:t>
            </a:r>
            <a:r>
              <a:rPr lang="zh-CN" altLang="en-US" sz="2400" dirty="0">
                <a:solidFill>
                  <a:srgbClr val="003366"/>
                </a:solidFill>
              </a:rPr>
              <a:t>，故选中该方案</a:t>
            </a:r>
            <a:r>
              <a:rPr lang="zh-CN" altLang="en-US" b="1" dirty="0">
                <a:solidFill>
                  <a:srgbClr val="003366"/>
                </a:solidFill>
              </a:rPr>
              <a:t>。</a:t>
            </a:r>
          </a:p>
        </p:txBody>
      </p:sp>
    </p:spTree>
  </p:cSld>
  <p:clrMapOvr>
    <a:masterClrMapping/>
  </p:clrMapOvr>
  <p:transition spd="slow" advTm="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7" grpId="0"/>
      <p:bldP spid="7" grpId="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23"/>
          <p:cNvSpPr/>
          <p:nvPr/>
        </p:nvSpPr>
        <p:spPr>
          <a:xfrm>
            <a:off x="2423592" y="1046645"/>
            <a:ext cx="2088232" cy="337185"/>
          </a:xfrm>
          <a:prstGeom prst="rect">
            <a:avLst/>
          </a:prstGeom>
        </p:spPr>
        <p:txBody>
          <a:bodyPr wrap="square">
            <a:spAutoFit/>
          </a:bodyPr>
          <a:lstStyle/>
          <a:p>
            <a:r>
              <a:rPr lang="zh-CN" altLang="en-US" sz="1600" b="1" dirty="0" smtClean="0">
                <a:solidFill>
                  <a:schemeClr val="bg1"/>
                </a:solidFill>
                <a:ea typeface="微软雅黑" panose="020B0503020204020204" pitchFamily="34" charset="-122"/>
              </a:rPr>
              <a:t>明 年 工 作 计 划</a:t>
            </a:r>
            <a:endParaRPr lang="zh-CN" altLang="en-US" sz="1600" b="1" dirty="0">
              <a:solidFill>
                <a:schemeClr val="bg1"/>
              </a:solidFill>
              <a:ea typeface="微软雅黑" panose="020B0503020204020204" pitchFamily="34" charset="-122"/>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4"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7" name="文本框 6"/>
          <p:cNvSpPr txBox="1"/>
          <p:nvPr/>
        </p:nvSpPr>
        <p:spPr>
          <a:xfrm>
            <a:off x="286385" y="765175"/>
            <a:ext cx="3027680" cy="521970"/>
          </a:xfrm>
          <a:prstGeom prst="rect">
            <a:avLst/>
          </a:prstGeom>
          <a:noFill/>
        </p:spPr>
        <p:txBody>
          <a:bodyPr wrap="none" rtlCol="0" anchor="t">
            <a:spAutoFit/>
          </a:bodyPr>
          <a:lstStyle/>
          <a:p>
            <a:pPr algn="ctr"/>
            <a:r>
              <a:rPr lang="zh-CN" altLang="en-US" sz="2800" b="0" noProof="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二、定量决策方法</a:t>
            </a:r>
          </a:p>
        </p:txBody>
      </p:sp>
      <p:sp>
        <p:nvSpPr>
          <p:cNvPr id="8" name="矩形 7"/>
          <p:cNvSpPr>
            <a:spLocks noRot="1"/>
          </p:cNvSpPr>
          <p:nvPr/>
        </p:nvSpPr>
        <p:spPr>
          <a:xfrm>
            <a:off x="696595" y="1287145"/>
            <a:ext cx="5556885" cy="829945"/>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SzPct val="200000"/>
              <a:buNone/>
              <a:defRPr sz="2400" b="1" u="none" kern="1200" baseline="0">
                <a:solidFill>
                  <a:schemeClr val="tx1"/>
                </a:solidFill>
                <a:latin typeface="Tahoma" panose="020B0604030504040204" pitchFamily="34" charset="0"/>
              </a:defRPr>
            </a:lvl1pPr>
            <a:lvl2pPr marL="742950" lvl="1" indent="-285750" algn="l" defTabSz="914400" rtl="0" eaLnBrk="1" fontAlgn="base" latinLnBrk="0" hangingPunct="1">
              <a:lnSpc>
                <a:spcPct val="100000"/>
              </a:lnSpc>
              <a:spcBef>
                <a:spcPct val="20000"/>
              </a:spcBef>
              <a:spcAft>
                <a:spcPct val="0"/>
              </a:spcAft>
              <a:buSzPct val="200000"/>
              <a:buNone/>
              <a:defRPr sz="2000" b="1" i="0" u="none" kern="1200" baseline="0">
                <a:solidFill>
                  <a:schemeClr val="tx1"/>
                </a:solidFill>
                <a:latin typeface="Tahoma" panose="020B0604030504040204" pitchFamily="34" charset="0"/>
              </a:defRPr>
            </a:lvl2pPr>
            <a:lvl3pPr marL="1143000" lvl="2" indent="-228600" algn="l" defTabSz="914400" rtl="0" eaLnBrk="1" fontAlgn="base" latinLnBrk="0" hangingPunct="1">
              <a:lnSpc>
                <a:spcPct val="100000"/>
              </a:lnSpc>
              <a:spcBef>
                <a:spcPct val="20000"/>
              </a:spcBef>
              <a:spcAft>
                <a:spcPct val="0"/>
              </a:spcAft>
              <a:buSzPct val="200000"/>
              <a:buNone/>
              <a:defRPr sz="1800" b="1" i="0" u="none" kern="1200" baseline="0">
                <a:solidFill>
                  <a:schemeClr val="tx1"/>
                </a:solidFill>
                <a:latin typeface="Tahoma" panose="020B0604030504040204" pitchFamily="34" charset="0"/>
              </a:defRPr>
            </a:lvl3pPr>
            <a:lvl4pPr marL="1600200" lvl="3" indent="-228600" algn="l" defTabSz="914400" rtl="0" eaLnBrk="1" fontAlgn="base" latinLnBrk="0" hangingPunct="1">
              <a:lnSpc>
                <a:spcPct val="100000"/>
              </a:lnSpc>
              <a:spcBef>
                <a:spcPct val="20000"/>
              </a:spcBef>
              <a:spcAft>
                <a:spcPct val="0"/>
              </a:spcAft>
              <a:buSzPct val="200000"/>
              <a:buNone/>
              <a:defRPr sz="1600" b="1" i="0" u="none" kern="1200" baseline="0">
                <a:solidFill>
                  <a:schemeClr val="tx1"/>
                </a:solidFill>
                <a:latin typeface="Tahoma" panose="020B0604030504040204" pitchFamily="34" charset="0"/>
              </a:defRPr>
            </a:lvl4pPr>
            <a:lvl5pPr marL="2057400" lvl="4" indent="-228600" algn="l" defTabSz="914400" rtl="0" eaLnBrk="1" fontAlgn="base" latinLnBrk="0" hangingPunct="1">
              <a:lnSpc>
                <a:spcPct val="100000"/>
              </a:lnSpc>
              <a:spcBef>
                <a:spcPct val="20000"/>
              </a:spcBef>
              <a:spcAft>
                <a:spcPct val="0"/>
              </a:spcAft>
              <a:buSzPct val="200000"/>
              <a:buNone/>
              <a:defRPr sz="1600" b="1" i="0" u="none" kern="1200" baseline="0">
                <a:solidFill>
                  <a:schemeClr val="tx1"/>
                </a:solidFill>
                <a:latin typeface="Tahoma" panose="020B0604030504040204" pitchFamily="34" charset="0"/>
              </a:defRPr>
            </a:lvl5pPr>
          </a:lstStyle>
          <a:p>
            <a:pPr>
              <a:buClr>
                <a:schemeClr val="hlink"/>
              </a:buClr>
              <a:buSzPct val="60000"/>
            </a:pPr>
            <a:r>
              <a:rPr lang="zh-CN" altLang="en-US" sz="2800" b="0" dirty="0">
                <a:latin typeface="微软雅黑" panose="020B0503020204020204" pitchFamily="34" charset="-122"/>
                <a:ea typeface="微软雅黑" panose="020B0503020204020204" pitchFamily="34" charset="-122"/>
              </a:rPr>
              <a:t>（三）不确定决策方法</a:t>
            </a:r>
          </a:p>
          <a:p>
            <a:pPr lvl="0">
              <a:buClr>
                <a:srgbClr val="0033CC"/>
              </a:buClr>
              <a:buSzPct val="60000"/>
              <a:buFont typeface="Wingdings" panose="05000000000000000000" pitchFamily="2" charset="2"/>
              <a:buNone/>
            </a:pPr>
            <a:r>
              <a:rPr lang="zh-CN" altLang="en-US" sz="2800" dirty="0">
                <a:solidFill>
                  <a:srgbClr val="0033CC"/>
                </a:solidFill>
                <a:effectLst>
                  <a:outerShdw blurRad="38100" dist="38100" dir="2700000">
                    <a:srgbClr val="000000"/>
                  </a:outerShdw>
                </a:effectLst>
                <a:latin typeface="仿宋_GB2312" pitchFamily="49" charset="-122"/>
                <a:ea typeface="仿宋_GB2312" pitchFamily="49" charset="-122"/>
              </a:rPr>
              <a:t>        </a:t>
            </a:r>
            <a:r>
              <a:rPr lang="zh-CN" altLang="en-US" sz="2800" dirty="0">
                <a:solidFill>
                  <a:srgbClr val="0033CC"/>
                </a:solidFill>
                <a:effectLst>
                  <a:outerShdw blurRad="38100" dist="38100" dir="2700000">
                    <a:srgbClr val="000000"/>
                  </a:outerShdw>
                </a:effectLst>
                <a:latin typeface="仿宋_GB2312" pitchFamily="49" charset="-122"/>
                <a:ea typeface="仿宋_GB2312" pitchFamily="49" charset="-122"/>
                <a:sym typeface="+mn-ea"/>
              </a:rPr>
              <a:t> </a:t>
            </a:r>
            <a:endParaRPr lang="zh-CN" altLang="en-US" sz="2800" dirty="0">
              <a:solidFill>
                <a:srgbClr val="0033CC"/>
              </a:solidFill>
              <a:effectLst>
                <a:outerShdw blurRad="38100" dist="38100" dir="2700000">
                  <a:srgbClr val="000000"/>
                </a:outerShdw>
              </a:effectLst>
              <a:latin typeface="仿宋_GB2312" pitchFamily="49" charset="-122"/>
              <a:ea typeface="仿宋_GB2312" pitchFamily="49" charset="-122"/>
            </a:endParaRPr>
          </a:p>
        </p:txBody>
      </p:sp>
      <p:grpSp>
        <p:nvGrpSpPr>
          <p:cNvPr id="2" name="Group 5"/>
          <p:cNvGrpSpPr/>
          <p:nvPr/>
        </p:nvGrpSpPr>
        <p:grpSpPr>
          <a:xfrm>
            <a:off x="1816100" y="1953260"/>
            <a:ext cx="8058150" cy="4203065"/>
            <a:chOff x="0" y="0"/>
            <a:chExt cx="13381" cy="6464"/>
          </a:xfrm>
        </p:grpSpPr>
        <p:sp>
          <p:nvSpPr>
            <p:cNvPr id="39941" name="AutoShape 5"/>
            <p:cNvSpPr/>
            <p:nvPr/>
          </p:nvSpPr>
          <p:spPr>
            <a:xfrm>
              <a:off x="149" y="0"/>
              <a:ext cx="13067" cy="6464"/>
            </a:xfrm>
            <a:prstGeom prst="roundRect">
              <a:avLst>
                <a:gd name="adj" fmla="val 2972"/>
              </a:avLst>
            </a:prstGeom>
            <a:solidFill>
              <a:srgbClr val="663300">
                <a:alpha val="39999"/>
              </a:srgbClr>
            </a:solidFill>
            <a:ln w="9525" cap="flat" cmpd="sng">
              <a:solidFill>
                <a:srgbClr val="FFFFFF"/>
              </a:solidFill>
              <a:prstDash val="solid"/>
              <a:round/>
              <a:headEnd type="none" w="med" len="med"/>
              <a:tailEnd type="none" w="med" len="med"/>
            </a:ln>
          </p:spPr>
          <p:txBody>
            <a:bodyPr wrap="none" anchor="ctr"/>
            <a:lstStyle/>
            <a:p>
              <a:pPr>
                <a:buFont typeface="Wingdings" panose="05000000000000000000" pitchFamily="2" charset="2"/>
              </a:pPr>
              <a:endParaRPr lang="zh-CN" altLang="en-US" sz="1800" dirty="0">
                <a:solidFill>
                  <a:schemeClr val="tx1"/>
                </a:solidFill>
                <a:latin typeface="Arial" panose="020B0604020202020204" pitchFamily="34" charset="0"/>
                <a:ea typeface="宋体" panose="02010600030101010101" pitchFamily="2" charset="-122"/>
              </a:endParaRPr>
            </a:p>
          </p:txBody>
        </p:sp>
        <p:sp>
          <p:nvSpPr>
            <p:cNvPr id="39942" name="Oval 11"/>
            <p:cNvSpPr/>
            <p:nvPr/>
          </p:nvSpPr>
          <p:spPr>
            <a:xfrm>
              <a:off x="4422" y="1216"/>
              <a:ext cx="4522" cy="4131"/>
            </a:xfrm>
            <a:prstGeom prst="ellipse">
              <a:avLst/>
            </a:prstGeom>
            <a:gradFill rotWithShape="1">
              <a:gsLst>
                <a:gs pos="0">
                  <a:srgbClr val="FFEA96">
                    <a:alpha val="59998"/>
                  </a:srgbClr>
                </a:gs>
                <a:gs pos="100000">
                  <a:srgbClr val="FFCC00">
                    <a:alpha val="59998"/>
                  </a:srgbClr>
                </a:gs>
              </a:gsLst>
              <a:path path="shape">
                <a:fillToRect l="50000" t="50000" r="50000" b="50000"/>
              </a:path>
              <a:tileRect/>
            </a:gradFill>
            <a:ln w="57150" cap="flat" cmpd="sng">
              <a:solidFill>
                <a:schemeClr val="bg1"/>
              </a:solidFill>
              <a:prstDash val="solid"/>
              <a:round/>
              <a:headEnd type="none" w="med" len="med"/>
              <a:tailEnd type="none" w="med" len="med"/>
            </a:ln>
          </p:spPr>
          <p:txBody>
            <a:bodyPr wrap="none" anchor="ctr"/>
            <a:lstStyle/>
            <a:p>
              <a:pPr>
                <a:buFont typeface="Wingdings" panose="05000000000000000000" pitchFamily="2" charset="2"/>
              </a:pPr>
              <a:endParaRPr lang="zh-CN" altLang="en-US" sz="1800" dirty="0">
                <a:solidFill>
                  <a:schemeClr val="tx1"/>
                </a:solidFill>
                <a:latin typeface="Arial" panose="020B0604020202020204" pitchFamily="34" charset="0"/>
                <a:ea typeface="宋体" panose="02010600030101010101" pitchFamily="2" charset="-122"/>
              </a:endParaRPr>
            </a:p>
          </p:txBody>
        </p:sp>
        <p:sp>
          <p:nvSpPr>
            <p:cNvPr id="41992" name="AutoShape 16"/>
            <p:cNvSpPr/>
            <p:nvPr/>
          </p:nvSpPr>
          <p:spPr bwMode="auto">
            <a:xfrm>
              <a:off x="4465" y="1256"/>
              <a:ext cx="4436" cy="4052"/>
            </a:xfrm>
            <a:custGeom>
              <a:avLst/>
              <a:gdLst>
                <a:gd name="T0" fmla="*/ 3163 w 21600"/>
                <a:gd name="T1" fmla="*/ 3163 h 21600"/>
                <a:gd name="T2" fmla="*/ 18437 w 21600"/>
                <a:gd name="T3" fmla="*/ 18437 h 21600"/>
              </a:gdLst>
              <a:ahLst/>
              <a:cxnLst>
                <a:cxn ang="0">
                  <a:pos x="0" y="10800"/>
                </a:cxn>
                <a:cxn ang="0">
                  <a:pos x="10800" y="0"/>
                </a:cxn>
                <a:cxn ang="0">
                  <a:pos x="21600" y="10800"/>
                </a:cxn>
                <a:cxn ang="0">
                  <a:pos x="10800" y="21600"/>
                </a:cxn>
                <a:cxn ang="0">
                  <a:pos x="0" y="10800"/>
                </a:cxn>
                <a:cxn ang="0">
                  <a:pos x="663" y="10800"/>
                </a:cxn>
                <a:cxn ang="0">
                  <a:pos x="10800" y="20937"/>
                </a:cxn>
                <a:cxn ang="0">
                  <a:pos x="20937" y="10800"/>
                </a:cxn>
                <a:cxn ang="0">
                  <a:pos x="10800" y="663"/>
                </a:cxn>
                <a:cxn ang="0">
                  <a:pos x="663" y="10800"/>
                </a:cxn>
              </a:cxnLst>
              <a:rect l="T0" t="T1" r="T2" b="T3"/>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663" y="10800"/>
                  </a:moveTo>
                  <a:cubicBezTo>
                    <a:pt x="663" y="16399"/>
                    <a:pt x="5201" y="20937"/>
                    <a:pt x="10800" y="20937"/>
                  </a:cubicBezTo>
                  <a:cubicBezTo>
                    <a:pt x="16399" y="20937"/>
                    <a:pt x="20937" y="16399"/>
                    <a:pt x="20937" y="10800"/>
                  </a:cubicBezTo>
                  <a:cubicBezTo>
                    <a:pt x="20937" y="5201"/>
                    <a:pt x="16399" y="663"/>
                    <a:pt x="10800" y="663"/>
                  </a:cubicBezTo>
                  <a:cubicBezTo>
                    <a:pt x="5201" y="663"/>
                    <a:pt x="663" y="5201"/>
                    <a:pt x="663" y="10800"/>
                  </a:cubicBezTo>
                  <a:close/>
                </a:path>
              </a:pathLst>
            </a:custGeom>
            <a:solidFill>
              <a:srgbClr val="663300">
                <a:alpha val="50000"/>
              </a:srgbClr>
            </a:solidFill>
            <a:ln w="9525">
              <a:no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000" b="1" i="0" u="none" strike="noStrike" kern="1200" cap="none" spc="0" normalizeH="0" baseline="0" noProof="0">
                <a:ln>
                  <a:noFill/>
                </a:ln>
                <a:solidFill>
                  <a:schemeClr val="tx2"/>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2" charset="-122"/>
                <a:cs typeface="+mn-cs"/>
              </a:endParaRPr>
            </a:p>
          </p:txBody>
        </p:sp>
        <p:sp>
          <p:nvSpPr>
            <p:cNvPr id="41993" name="Line 17"/>
            <p:cNvSpPr>
              <a:spLocks noChangeShapeType="1"/>
            </p:cNvSpPr>
            <p:nvPr/>
          </p:nvSpPr>
          <p:spPr bwMode="auto">
            <a:xfrm>
              <a:off x="6679" y="1767"/>
              <a:ext cx="0" cy="1543"/>
            </a:xfrm>
            <a:prstGeom prst="line">
              <a:avLst/>
            </a:prstGeom>
            <a:noFill/>
            <a:ln w="38100" cap="flat" cmpd="sng">
              <a:solidFill>
                <a:schemeClr val="bg1"/>
              </a:solidFill>
              <a:round/>
              <a:headEnd type="triangle" w="med" len="med"/>
            </a:ln>
            <a:effectLst>
              <a:outerShdw dist="28398" dir="3806097" algn="ctr" rotWithShape="0">
                <a:srgbClr val="663300"/>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000" b="1" i="0" u="none" strike="noStrike" kern="1200" cap="none" spc="0" normalizeH="0" baseline="0" noProof="0">
                <a:ln>
                  <a:noFill/>
                </a:ln>
                <a:solidFill>
                  <a:schemeClr val="tx2"/>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2" charset="-122"/>
                <a:cs typeface="+mn-cs"/>
              </a:endParaRPr>
            </a:p>
          </p:txBody>
        </p:sp>
        <p:sp>
          <p:nvSpPr>
            <p:cNvPr id="41994" name="Line 22"/>
            <p:cNvSpPr>
              <a:spLocks noChangeShapeType="1"/>
            </p:cNvSpPr>
            <p:nvPr/>
          </p:nvSpPr>
          <p:spPr bwMode="auto">
            <a:xfrm flipV="1">
              <a:off x="5521" y="3310"/>
              <a:ext cx="1158" cy="1309"/>
            </a:xfrm>
            <a:prstGeom prst="line">
              <a:avLst/>
            </a:prstGeom>
            <a:noFill/>
            <a:ln w="38100" cap="flat" cmpd="sng">
              <a:solidFill>
                <a:schemeClr val="bg1"/>
              </a:solidFill>
              <a:round/>
              <a:headEnd type="triangle" w="med" len="med"/>
            </a:ln>
            <a:effectLst>
              <a:outerShdw dist="28398" dir="3806097" algn="ctr" rotWithShape="0">
                <a:srgbClr val="663300"/>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000" b="1" i="0" u="none" strike="noStrike" kern="1200" cap="none" spc="0" normalizeH="0" baseline="0" noProof="0">
                <a:ln>
                  <a:noFill/>
                </a:ln>
                <a:solidFill>
                  <a:schemeClr val="tx2"/>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2" charset="-122"/>
                <a:cs typeface="+mn-cs"/>
              </a:endParaRPr>
            </a:p>
          </p:txBody>
        </p:sp>
        <p:sp>
          <p:nvSpPr>
            <p:cNvPr id="41995" name="Line 23"/>
            <p:cNvSpPr>
              <a:spLocks noChangeShapeType="1"/>
            </p:cNvSpPr>
            <p:nvPr/>
          </p:nvSpPr>
          <p:spPr bwMode="auto">
            <a:xfrm>
              <a:off x="4912" y="2928"/>
              <a:ext cx="1767" cy="382"/>
            </a:xfrm>
            <a:prstGeom prst="line">
              <a:avLst/>
            </a:prstGeom>
            <a:noFill/>
            <a:ln w="38100" cap="flat" cmpd="sng">
              <a:solidFill>
                <a:schemeClr val="bg1"/>
              </a:solidFill>
              <a:round/>
              <a:headEnd type="triangle" w="med" len="med"/>
            </a:ln>
            <a:effectLst>
              <a:outerShdw dist="28398" dir="3806097" algn="ctr" rotWithShape="0">
                <a:srgbClr val="663300"/>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000" b="1" i="0" u="none" strike="noStrike" kern="1200" cap="none" spc="0" normalizeH="0" baseline="0" noProof="0">
                <a:ln>
                  <a:noFill/>
                </a:ln>
                <a:solidFill>
                  <a:schemeClr val="tx2"/>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2" charset="-122"/>
                <a:cs typeface="+mn-cs"/>
              </a:endParaRPr>
            </a:p>
          </p:txBody>
        </p:sp>
        <p:sp>
          <p:nvSpPr>
            <p:cNvPr id="41996" name="Line 24"/>
            <p:cNvSpPr>
              <a:spLocks noChangeShapeType="1"/>
            </p:cNvSpPr>
            <p:nvPr/>
          </p:nvSpPr>
          <p:spPr bwMode="auto">
            <a:xfrm flipH="1">
              <a:off x="6676" y="2928"/>
              <a:ext cx="1748" cy="382"/>
            </a:xfrm>
            <a:prstGeom prst="line">
              <a:avLst/>
            </a:prstGeom>
            <a:noFill/>
            <a:ln w="38100" cap="flat" cmpd="sng">
              <a:solidFill>
                <a:schemeClr val="bg1"/>
              </a:solidFill>
              <a:round/>
              <a:headEnd type="triangle" w="med" len="med"/>
            </a:ln>
            <a:effectLst>
              <a:outerShdw dist="28398" dir="3806097" algn="ctr" rotWithShape="0">
                <a:srgbClr val="663300"/>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000" b="1" i="0" u="none" strike="noStrike" kern="1200" cap="none" spc="0" normalizeH="0" baseline="0" noProof="0">
                <a:ln>
                  <a:noFill/>
                </a:ln>
                <a:solidFill>
                  <a:schemeClr val="tx2"/>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2" charset="-122"/>
                <a:cs typeface="+mn-cs"/>
              </a:endParaRPr>
            </a:p>
          </p:txBody>
        </p:sp>
        <p:sp>
          <p:nvSpPr>
            <p:cNvPr id="41997" name="Line 25"/>
            <p:cNvSpPr>
              <a:spLocks noChangeShapeType="1"/>
            </p:cNvSpPr>
            <p:nvPr/>
          </p:nvSpPr>
          <p:spPr bwMode="auto">
            <a:xfrm flipH="1" flipV="1">
              <a:off x="6676" y="3310"/>
              <a:ext cx="1129" cy="1342"/>
            </a:xfrm>
            <a:prstGeom prst="line">
              <a:avLst/>
            </a:prstGeom>
            <a:noFill/>
            <a:ln w="38100" cap="flat" cmpd="sng">
              <a:solidFill>
                <a:schemeClr val="bg1"/>
              </a:solidFill>
              <a:round/>
              <a:headEnd type="triangle" w="med" len="med"/>
            </a:ln>
            <a:effectLst>
              <a:outerShdw dist="28398" dir="3806097" algn="ctr" rotWithShape="0">
                <a:srgbClr val="663300"/>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000" b="1" i="0" u="none" strike="noStrike" kern="1200" cap="none" spc="0" normalizeH="0" baseline="0" noProof="0">
                <a:ln>
                  <a:noFill/>
                </a:ln>
                <a:solidFill>
                  <a:schemeClr val="tx2"/>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2" charset="-122"/>
                <a:cs typeface="+mn-cs"/>
              </a:endParaRPr>
            </a:p>
          </p:txBody>
        </p:sp>
        <p:pic>
          <p:nvPicPr>
            <p:cNvPr id="39949" name="Picture 29" descr="3원_3"/>
            <p:cNvPicPr>
              <a:picLocks noChangeAspect="1"/>
            </p:cNvPicPr>
            <p:nvPr/>
          </p:nvPicPr>
          <p:blipFill>
            <a:blip r:embed="rId2">
              <a:lum bright="-12000" contrast="17999"/>
            </a:blip>
            <a:stretch>
              <a:fillRect/>
            </a:stretch>
          </p:blipFill>
          <p:spPr>
            <a:xfrm>
              <a:off x="5706" y="2369"/>
              <a:ext cx="1978" cy="1820"/>
            </a:xfrm>
            <a:prstGeom prst="rect">
              <a:avLst/>
            </a:prstGeom>
            <a:noFill/>
            <a:ln w="9525">
              <a:noFill/>
            </a:ln>
          </p:spPr>
        </p:pic>
        <p:sp>
          <p:nvSpPr>
            <p:cNvPr id="39950" name="AutoShape 30"/>
            <p:cNvSpPr/>
            <p:nvPr/>
          </p:nvSpPr>
          <p:spPr>
            <a:xfrm>
              <a:off x="5827" y="4"/>
              <a:ext cx="6532" cy="1732"/>
            </a:xfrm>
            <a:prstGeom prst="roundRect">
              <a:avLst>
                <a:gd name="adj" fmla="val 50000"/>
              </a:avLst>
            </a:prstGeom>
            <a:gradFill rotWithShape="1">
              <a:gsLst>
                <a:gs pos="0">
                  <a:srgbClr val="663300">
                    <a:alpha val="79999"/>
                  </a:srgbClr>
                </a:gs>
                <a:gs pos="100000">
                  <a:schemeClr val="bg1">
                    <a:alpha val="0"/>
                  </a:schemeClr>
                </a:gs>
              </a:gsLst>
              <a:path path="rect">
                <a:fillToRect t="100000" r="100000"/>
              </a:path>
              <a:tileRect/>
            </a:gradFill>
            <a:ln w="9525">
              <a:noFill/>
            </a:ln>
          </p:spPr>
          <p:txBody>
            <a:bodyPr wrap="none" anchor="ctr"/>
            <a:lstStyle/>
            <a:p>
              <a:pPr>
                <a:buFont typeface="Wingdings" panose="05000000000000000000" pitchFamily="2" charset="2"/>
              </a:pPr>
              <a:endParaRPr lang="zh-CN" altLang="en-US" sz="1800" dirty="0">
                <a:solidFill>
                  <a:schemeClr val="tx1"/>
                </a:solidFill>
                <a:latin typeface="Arial" panose="020B0604020202020204" pitchFamily="34" charset="0"/>
                <a:ea typeface="宋体" panose="02010600030101010101" pitchFamily="2" charset="-122"/>
              </a:endParaRPr>
            </a:p>
          </p:txBody>
        </p:sp>
        <p:sp>
          <p:nvSpPr>
            <p:cNvPr id="39951" name="AutoShape 32"/>
            <p:cNvSpPr/>
            <p:nvPr/>
          </p:nvSpPr>
          <p:spPr>
            <a:xfrm>
              <a:off x="8506" y="1957"/>
              <a:ext cx="4875" cy="1731"/>
            </a:xfrm>
            <a:prstGeom prst="roundRect">
              <a:avLst>
                <a:gd name="adj" fmla="val 50000"/>
              </a:avLst>
            </a:prstGeom>
            <a:gradFill rotWithShape="1">
              <a:gsLst>
                <a:gs pos="0">
                  <a:srgbClr val="663300">
                    <a:alpha val="79999"/>
                  </a:srgbClr>
                </a:gs>
                <a:gs pos="100000">
                  <a:schemeClr val="bg1">
                    <a:alpha val="0"/>
                  </a:schemeClr>
                </a:gs>
              </a:gsLst>
              <a:path path="rect">
                <a:fillToRect t="100000" r="100000"/>
              </a:path>
              <a:tileRect/>
            </a:gradFill>
            <a:ln w="9525">
              <a:noFill/>
            </a:ln>
          </p:spPr>
          <p:txBody>
            <a:bodyPr wrap="none" anchor="ctr"/>
            <a:lstStyle/>
            <a:p>
              <a:pPr>
                <a:buFont typeface="Wingdings" panose="05000000000000000000" pitchFamily="2" charset="2"/>
              </a:pPr>
              <a:endParaRPr lang="zh-CN" altLang="en-US" sz="1800" dirty="0">
                <a:solidFill>
                  <a:schemeClr val="tx1"/>
                </a:solidFill>
                <a:latin typeface="Arial" panose="020B0604020202020204" pitchFamily="34" charset="0"/>
                <a:ea typeface="宋体" panose="02010600030101010101" pitchFamily="2" charset="-122"/>
              </a:endParaRPr>
            </a:p>
          </p:txBody>
        </p:sp>
        <p:sp>
          <p:nvSpPr>
            <p:cNvPr id="39952" name="AutoShape 33"/>
            <p:cNvSpPr/>
            <p:nvPr/>
          </p:nvSpPr>
          <p:spPr>
            <a:xfrm>
              <a:off x="0" y="1957"/>
              <a:ext cx="4874" cy="1731"/>
            </a:xfrm>
            <a:prstGeom prst="roundRect">
              <a:avLst>
                <a:gd name="adj" fmla="val 50000"/>
              </a:avLst>
            </a:prstGeom>
            <a:gradFill rotWithShape="1">
              <a:gsLst>
                <a:gs pos="0">
                  <a:srgbClr val="663300">
                    <a:alpha val="79999"/>
                  </a:srgbClr>
                </a:gs>
                <a:gs pos="100000">
                  <a:srgbClr val="2F1800">
                    <a:alpha val="0"/>
                  </a:srgbClr>
                </a:gs>
              </a:gsLst>
              <a:path path="rect">
                <a:fillToRect l="100000" t="100000"/>
              </a:path>
              <a:tileRect/>
            </a:gradFill>
            <a:ln w="9525">
              <a:noFill/>
            </a:ln>
          </p:spPr>
          <p:txBody>
            <a:bodyPr wrap="none" anchor="ctr"/>
            <a:lstStyle/>
            <a:p>
              <a:pPr>
                <a:buFont typeface="Wingdings" panose="05000000000000000000" pitchFamily="2" charset="2"/>
              </a:pPr>
              <a:endParaRPr lang="zh-CN" altLang="en-US" sz="1800" dirty="0">
                <a:solidFill>
                  <a:schemeClr val="tx1"/>
                </a:solidFill>
                <a:latin typeface="Arial" panose="020B0604020202020204" pitchFamily="34" charset="0"/>
                <a:ea typeface="宋体" panose="02010600030101010101" pitchFamily="2" charset="-122"/>
              </a:endParaRPr>
            </a:p>
          </p:txBody>
        </p:sp>
        <p:sp>
          <p:nvSpPr>
            <p:cNvPr id="39953" name="AutoShape 34"/>
            <p:cNvSpPr/>
            <p:nvPr/>
          </p:nvSpPr>
          <p:spPr>
            <a:xfrm>
              <a:off x="836" y="4384"/>
              <a:ext cx="4875" cy="1731"/>
            </a:xfrm>
            <a:prstGeom prst="roundRect">
              <a:avLst>
                <a:gd name="adj" fmla="val 50000"/>
              </a:avLst>
            </a:prstGeom>
            <a:gradFill rotWithShape="1">
              <a:gsLst>
                <a:gs pos="0">
                  <a:srgbClr val="663300">
                    <a:alpha val="79999"/>
                  </a:srgbClr>
                </a:gs>
                <a:gs pos="100000">
                  <a:srgbClr val="2F1800">
                    <a:alpha val="0"/>
                  </a:srgbClr>
                </a:gs>
              </a:gsLst>
              <a:path path="rect">
                <a:fillToRect l="100000" t="100000"/>
              </a:path>
              <a:tileRect/>
            </a:gradFill>
            <a:ln w="9525">
              <a:noFill/>
            </a:ln>
          </p:spPr>
          <p:txBody>
            <a:bodyPr wrap="none" anchor="ctr"/>
            <a:lstStyle/>
            <a:p>
              <a:pPr>
                <a:buFont typeface="Wingdings" panose="05000000000000000000" pitchFamily="2" charset="2"/>
              </a:pPr>
              <a:endParaRPr lang="zh-CN" altLang="en-US" sz="1800" dirty="0">
                <a:solidFill>
                  <a:schemeClr val="tx1"/>
                </a:solidFill>
                <a:latin typeface="Arial" panose="020B0604020202020204" pitchFamily="34" charset="0"/>
                <a:ea typeface="宋体" panose="02010600030101010101" pitchFamily="2" charset="-122"/>
              </a:endParaRPr>
            </a:p>
          </p:txBody>
        </p:sp>
        <p:sp>
          <p:nvSpPr>
            <p:cNvPr id="39954" name="AutoShape 35"/>
            <p:cNvSpPr/>
            <p:nvPr/>
          </p:nvSpPr>
          <p:spPr>
            <a:xfrm>
              <a:off x="7576" y="4385"/>
              <a:ext cx="5351" cy="1731"/>
            </a:xfrm>
            <a:prstGeom prst="roundRect">
              <a:avLst>
                <a:gd name="adj" fmla="val 50000"/>
              </a:avLst>
            </a:prstGeom>
            <a:gradFill rotWithShape="1">
              <a:gsLst>
                <a:gs pos="0">
                  <a:srgbClr val="663300">
                    <a:alpha val="79999"/>
                  </a:srgbClr>
                </a:gs>
                <a:gs pos="100000">
                  <a:schemeClr val="bg1">
                    <a:alpha val="0"/>
                  </a:schemeClr>
                </a:gs>
              </a:gsLst>
              <a:path path="rect">
                <a:fillToRect t="100000" r="100000"/>
              </a:path>
              <a:tileRect/>
            </a:gradFill>
            <a:ln w="9525">
              <a:noFill/>
            </a:ln>
          </p:spPr>
          <p:txBody>
            <a:bodyPr wrap="none" anchor="ctr"/>
            <a:lstStyle/>
            <a:p>
              <a:pPr>
                <a:buFont typeface="Wingdings" panose="05000000000000000000" pitchFamily="2" charset="2"/>
              </a:pPr>
              <a:endParaRPr lang="zh-CN" altLang="en-US" sz="1800" dirty="0">
                <a:solidFill>
                  <a:schemeClr val="tx1"/>
                </a:solidFill>
                <a:latin typeface="Arial" panose="020B0604020202020204" pitchFamily="34" charset="0"/>
                <a:ea typeface="宋体" panose="02010600030101010101" pitchFamily="2" charset="-122"/>
              </a:endParaRPr>
            </a:p>
          </p:txBody>
        </p:sp>
        <p:sp>
          <p:nvSpPr>
            <p:cNvPr id="42004" name="AutoShape 36"/>
            <p:cNvSpPr/>
            <p:nvPr/>
          </p:nvSpPr>
          <p:spPr bwMode="auto">
            <a:xfrm>
              <a:off x="5865" y="118"/>
              <a:ext cx="1648" cy="1506"/>
            </a:xfrm>
            <a:custGeom>
              <a:avLst/>
              <a:gdLst>
                <a:gd name="T0" fmla="*/ 3163 w 21600"/>
                <a:gd name="T1" fmla="*/ 3163 h 21600"/>
                <a:gd name="T2" fmla="*/ 18437 w 21600"/>
                <a:gd name="T3" fmla="*/ 18437 h 21600"/>
              </a:gdLst>
              <a:ahLst/>
              <a:cxnLst>
                <a:cxn ang="0">
                  <a:pos x="0" y="10800"/>
                </a:cxn>
                <a:cxn ang="0">
                  <a:pos x="10800" y="0"/>
                </a:cxn>
                <a:cxn ang="0">
                  <a:pos x="21600" y="10800"/>
                </a:cxn>
                <a:cxn ang="0">
                  <a:pos x="10800" y="21600"/>
                </a:cxn>
                <a:cxn ang="0">
                  <a:pos x="0" y="10800"/>
                </a:cxn>
                <a:cxn ang="0">
                  <a:pos x="2160" y="10800"/>
                </a:cxn>
                <a:cxn ang="0">
                  <a:pos x="10800" y="19440"/>
                </a:cxn>
                <a:cxn ang="0">
                  <a:pos x="19440" y="10800"/>
                </a:cxn>
                <a:cxn ang="0">
                  <a:pos x="10800" y="2160"/>
                </a:cxn>
                <a:cxn ang="0">
                  <a:pos x="2160" y="10800"/>
                </a:cxn>
              </a:cxnLst>
              <a:rect l="T0" t="T1" r="T2" b="T3"/>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160" y="10800"/>
                  </a:moveTo>
                  <a:cubicBezTo>
                    <a:pt x="2160" y="15572"/>
                    <a:pt x="6028" y="19440"/>
                    <a:pt x="10800" y="19440"/>
                  </a:cubicBezTo>
                  <a:cubicBezTo>
                    <a:pt x="15572" y="19440"/>
                    <a:pt x="19440" y="15572"/>
                    <a:pt x="19440" y="10800"/>
                  </a:cubicBezTo>
                  <a:cubicBezTo>
                    <a:pt x="19440" y="6028"/>
                    <a:pt x="15572" y="2160"/>
                    <a:pt x="10800" y="2160"/>
                  </a:cubicBezTo>
                  <a:cubicBezTo>
                    <a:pt x="6028" y="2160"/>
                    <a:pt x="2160" y="6028"/>
                    <a:pt x="2160" y="10800"/>
                  </a:cubicBezTo>
                  <a:close/>
                </a:path>
              </a:pathLst>
            </a:custGeom>
            <a:gradFill rotWithShape="1">
              <a:gsLst>
                <a:gs pos="0">
                  <a:srgbClr val="F18A46"/>
                </a:gs>
                <a:gs pos="100000">
                  <a:srgbClr val="EB5F01"/>
                </a:gs>
              </a:gsLst>
              <a:lin ang="5400000" scaled="1"/>
            </a:gradFill>
            <a:ln w="9525" cap="flat" cmpd="sng">
              <a:solidFill>
                <a:schemeClr val="bg1"/>
              </a:solidFill>
              <a:round/>
            </a:ln>
            <a:effectLst>
              <a:outerShdw dist="38100" dir="5400000" algn="ctr" rotWithShape="0">
                <a:srgbClr val="482400">
                  <a:alpha val="57999"/>
                </a:srgb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000" b="1" i="0" u="none" strike="noStrike" kern="1200" cap="none" spc="0" normalizeH="0" baseline="0" noProof="0">
                <a:ln>
                  <a:noFill/>
                </a:ln>
                <a:solidFill>
                  <a:schemeClr val="tx2"/>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2" charset="-122"/>
                <a:cs typeface="+mn-cs"/>
              </a:endParaRPr>
            </a:p>
          </p:txBody>
        </p:sp>
        <p:sp>
          <p:nvSpPr>
            <p:cNvPr id="39956" name="Oval 46"/>
            <p:cNvSpPr/>
            <p:nvPr/>
          </p:nvSpPr>
          <p:spPr>
            <a:xfrm>
              <a:off x="5922" y="116"/>
              <a:ext cx="1513" cy="1381"/>
            </a:xfrm>
            <a:prstGeom prst="ellipse">
              <a:avLst/>
            </a:prstGeom>
            <a:gradFill rotWithShape="1">
              <a:gsLst>
                <a:gs pos="0">
                  <a:srgbClr val="FED0A2"/>
                </a:gs>
                <a:gs pos="100000">
                  <a:srgbClr val="FFEFDF"/>
                </a:gs>
              </a:gsLst>
              <a:lin ang="5400000" scaled="1"/>
              <a:tileRect/>
            </a:gradFill>
            <a:ln w="9525">
              <a:noFill/>
            </a:ln>
          </p:spPr>
          <p:txBody>
            <a:bodyPr wrap="none" anchor="ctr"/>
            <a:lstStyle/>
            <a:p>
              <a:pPr>
                <a:buFont typeface="Wingdings" panose="05000000000000000000" pitchFamily="2" charset="2"/>
              </a:pPr>
              <a:endParaRPr lang="zh-CN" altLang="en-US" sz="1800" dirty="0">
                <a:solidFill>
                  <a:schemeClr val="tx1"/>
                </a:solidFill>
                <a:latin typeface="Arial" panose="020B0604020202020204" pitchFamily="34" charset="0"/>
                <a:ea typeface="宋体" panose="02010600030101010101" pitchFamily="2" charset="-122"/>
              </a:endParaRPr>
            </a:p>
          </p:txBody>
        </p:sp>
        <p:sp>
          <p:nvSpPr>
            <p:cNvPr id="42006" name="AutoShape 47"/>
            <p:cNvSpPr/>
            <p:nvPr/>
          </p:nvSpPr>
          <p:spPr bwMode="auto">
            <a:xfrm>
              <a:off x="5932" y="129"/>
              <a:ext cx="1502" cy="1369"/>
            </a:xfrm>
            <a:custGeom>
              <a:avLst/>
              <a:gdLst>
                <a:gd name="T0" fmla="*/ 3163 w 21600"/>
                <a:gd name="T1" fmla="*/ 3163 h 21600"/>
                <a:gd name="T2" fmla="*/ 18437 w 21600"/>
                <a:gd name="T3" fmla="*/ 18437 h 21600"/>
              </a:gdLst>
              <a:ahLst/>
              <a:cxnLst>
                <a:cxn ang="0">
                  <a:pos x="0" y="10800"/>
                </a:cxn>
                <a:cxn ang="0">
                  <a:pos x="10800" y="0"/>
                </a:cxn>
                <a:cxn ang="0">
                  <a:pos x="21600" y="10800"/>
                </a:cxn>
                <a:cxn ang="0">
                  <a:pos x="10800" y="21600"/>
                </a:cxn>
                <a:cxn ang="0">
                  <a:pos x="0" y="10800"/>
                </a:cxn>
                <a:cxn ang="0">
                  <a:pos x="1367" y="10800"/>
                </a:cxn>
                <a:cxn ang="0">
                  <a:pos x="10800" y="20233"/>
                </a:cxn>
                <a:cxn ang="0">
                  <a:pos x="20233" y="10800"/>
                </a:cxn>
                <a:cxn ang="0">
                  <a:pos x="10800" y="1367"/>
                </a:cxn>
                <a:cxn ang="0">
                  <a:pos x="1367" y="10800"/>
                </a:cxn>
              </a:cxnLst>
              <a:rect l="T0" t="T1" r="T2" b="T3"/>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367" y="10800"/>
                  </a:moveTo>
                  <a:cubicBezTo>
                    <a:pt x="1367" y="16010"/>
                    <a:pt x="5590" y="20233"/>
                    <a:pt x="10800" y="20233"/>
                  </a:cubicBezTo>
                  <a:cubicBezTo>
                    <a:pt x="16010" y="20233"/>
                    <a:pt x="20233" y="16010"/>
                    <a:pt x="20233" y="10800"/>
                  </a:cubicBezTo>
                  <a:cubicBezTo>
                    <a:pt x="20233" y="5590"/>
                    <a:pt x="16010" y="1367"/>
                    <a:pt x="10800" y="1367"/>
                  </a:cubicBezTo>
                  <a:cubicBezTo>
                    <a:pt x="5590" y="1367"/>
                    <a:pt x="1367" y="5590"/>
                    <a:pt x="1367" y="10800"/>
                  </a:cubicBezTo>
                  <a:close/>
                </a:path>
              </a:pathLst>
            </a:custGeom>
            <a:gradFill rotWithShape="1">
              <a:gsLst>
                <a:gs pos="0">
                  <a:srgbClr val="FEBD7C"/>
                </a:gs>
                <a:gs pos="100000">
                  <a:schemeClr val="bg1"/>
                </a:gs>
              </a:gsLst>
              <a:lin ang="5400000" scaled="1"/>
            </a:gradFill>
            <a:ln w="9525">
              <a:no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000" b="1" i="0" u="none" strike="noStrike" kern="1200" cap="none" spc="0" normalizeH="0" baseline="0" noProof="0">
                <a:ln>
                  <a:noFill/>
                </a:ln>
                <a:solidFill>
                  <a:schemeClr val="tx2"/>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2" charset="-122"/>
                <a:cs typeface="+mn-cs"/>
              </a:endParaRPr>
            </a:p>
          </p:txBody>
        </p:sp>
        <p:sp>
          <p:nvSpPr>
            <p:cNvPr id="42007" name="AutoShape 48"/>
            <p:cNvSpPr/>
            <p:nvPr/>
          </p:nvSpPr>
          <p:spPr bwMode="auto">
            <a:xfrm>
              <a:off x="8574" y="2070"/>
              <a:ext cx="1648" cy="1506"/>
            </a:xfrm>
            <a:custGeom>
              <a:avLst/>
              <a:gdLst>
                <a:gd name="T0" fmla="*/ 3163 w 21600"/>
                <a:gd name="T1" fmla="*/ 3163 h 21600"/>
                <a:gd name="T2" fmla="*/ 18437 w 21600"/>
                <a:gd name="T3" fmla="*/ 18437 h 21600"/>
              </a:gdLst>
              <a:ahLst/>
              <a:cxnLst>
                <a:cxn ang="0">
                  <a:pos x="0" y="10800"/>
                </a:cxn>
                <a:cxn ang="0">
                  <a:pos x="10800" y="0"/>
                </a:cxn>
                <a:cxn ang="0">
                  <a:pos x="21600" y="10800"/>
                </a:cxn>
                <a:cxn ang="0">
                  <a:pos x="10800" y="21600"/>
                </a:cxn>
                <a:cxn ang="0">
                  <a:pos x="0" y="10800"/>
                </a:cxn>
                <a:cxn ang="0">
                  <a:pos x="2160" y="10800"/>
                </a:cxn>
                <a:cxn ang="0">
                  <a:pos x="10800" y="19440"/>
                </a:cxn>
                <a:cxn ang="0">
                  <a:pos x="19440" y="10800"/>
                </a:cxn>
                <a:cxn ang="0">
                  <a:pos x="10800" y="2160"/>
                </a:cxn>
                <a:cxn ang="0">
                  <a:pos x="2160" y="10800"/>
                </a:cxn>
              </a:cxnLst>
              <a:rect l="T0" t="T1" r="T2" b="T3"/>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160" y="10800"/>
                  </a:moveTo>
                  <a:cubicBezTo>
                    <a:pt x="2160" y="15572"/>
                    <a:pt x="6028" y="19440"/>
                    <a:pt x="10800" y="19440"/>
                  </a:cubicBezTo>
                  <a:cubicBezTo>
                    <a:pt x="15572" y="19440"/>
                    <a:pt x="19440" y="15572"/>
                    <a:pt x="19440" y="10800"/>
                  </a:cubicBezTo>
                  <a:cubicBezTo>
                    <a:pt x="19440" y="6028"/>
                    <a:pt x="15572" y="2160"/>
                    <a:pt x="10800" y="2160"/>
                  </a:cubicBezTo>
                  <a:cubicBezTo>
                    <a:pt x="6028" y="2160"/>
                    <a:pt x="2160" y="6028"/>
                    <a:pt x="2160" y="10800"/>
                  </a:cubicBezTo>
                  <a:close/>
                </a:path>
              </a:pathLst>
            </a:custGeom>
            <a:gradFill rotWithShape="1">
              <a:gsLst>
                <a:gs pos="0">
                  <a:srgbClr val="F08A46"/>
                </a:gs>
                <a:gs pos="100000">
                  <a:srgbClr val="EB5F01"/>
                </a:gs>
              </a:gsLst>
              <a:lin ang="5400000" scaled="1"/>
            </a:gradFill>
            <a:ln w="9525" cap="flat" cmpd="sng">
              <a:solidFill>
                <a:schemeClr val="bg1"/>
              </a:solidFill>
              <a:round/>
            </a:ln>
            <a:effectLst>
              <a:outerShdw dist="38100" dir="5400000" algn="ctr" rotWithShape="0">
                <a:srgbClr val="482400">
                  <a:alpha val="57999"/>
                </a:srgb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000" b="1" i="0" u="none" strike="noStrike" kern="1200" cap="none" spc="0" normalizeH="0" baseline="0" noProof="0">
                <a:ln>
                  <a:noFill/>
                </a:ln>
                <a:solidFill>
                  <a:schemeClr val="tx2"/>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2" charset="-122"/>
                <a:cs typeface="+mn-cs"/>
              </a:endParaRPr>
            </a:p>
          </p:txBody>
        </p:sp>
        <p:sp>
          <p:nvSpPr>
            <p:cNvPr id="39959" name="Oval 49"/>
            <p:cNvSpPr/>
            <p:nvPr/>
          </p:nvSpPr>
          <p:spPr>
            <a:xfrm>
              <a:off x="8641" y="2069"/>
              <a:ext cx="1514" cy="1381"/>
            </a:xfrm>
            <a:prstGeom prst="ellipse">
              <a:avLst/>
            </a:prstGeom>
            <a:gradFill rotWithShape="1">
              <a:gsLst>
                <a:gs pos="0">
                  <a:srgbClr val="FED0A2"/>
                </a:gs>
                <a:gs pos="100000">
                  <a:srgbClr val="FFEFDF"/>
                </a:gs>
              </a:gsLst>
              <a:lin ang="5400000" scaled="1"/>
              <a:tileRect/>
            </a:gradFill>
            <a:ln w="9525">
              <a:noFill/>
            </a:ln>
          </p:spPr>
          <p:txBody>
            <a:bodyPr wrap="none" anchor="ctr"/>
            <a:lstStyle/>
            <a:p>
              <a:pPr>
                <a:buFont typeface="Wingdings" panose="05000000000000000000" pitchFamily="2" charset="2"/>
              </a:pPr>
              <a:endParaRPr lang="zh-CN" altLang="en-US" sz="1800" dirty="0">
                <a:solidFill>
                  <a:schemeClr val="tx1"/>
                </a:solidFill>
                <a:latin typeface="Arial" panose="020B0604020202020204" pitchFamily="34" charset="0"/>
                <a:ea typeface="宋体" panose="02010600030101010101" pitchFamily="2" charset="-122"/>
              </a:endParaRPr>
            </a:p>
          </p:txBody>
        </p:sp>
        <p:sp>
          <p:nvSpPr>
            <p:cNvPr id="42009" name="AutoShape 50"/>
            <p:cNvSpPr/>
            <p:nvPr/>
          </p:nvSpPr>
          <p:spPr bwMode="auto">
            <a:xfrm>
              <a:off x="8647" y="2078"/>
              <a:ext cx="1502" cy="1366"/>
            </a:xfrm>
            <a:custGeom>
              <a:avLst/>
              <a:gdLst>
                <a:gd name="T0" fmla="*/ 3163 w 21600"/>
                <a:gd name="T1" fmla="*/ 3163 h 21600"/>
                <a:gd name="T2" fmla="*/ 18437 w 21600"/>
                <a:gd name="T3" fmla="*/ 18437 h 21600"/>
              </a:gdLst>
              <a:ahLst/>
              <a:cxnLst>
                <a:cxn ang="0">
                  <a:pos x="0" y="10800"/>
                </a:cxn>
                <a:cxn ang="0">
                  <a:pos x="10800" y="0"/>
                </a:cxn>
                <a:cxn ang="0">
                  <a:pos x="21600" y="10800"/>
                </a:cxn>
                <a:cxn ang="0">
                  <a:pos x="10800" y="21600"/>
                </a:cxn>
                <a:cxn ang="0">
                  <a:pos x="0" y="10800"/>
                </a:cxn>
                <a:cxn ang="0">
                  <a:pos x="1367" y="10800"/>
                </a:cxn>
                <a:cxn ang="0">
                  <a:pos x="10800" y="20233"/>
                </a:cxn>
                <a:cxn ang="0">
                  <a:pos x="20233" y="10800"/>
                </a:cxn>
                <a:cxn ang="0">
                  <a:pos x="10800" y="1367"/>
                </a:cxn>
                <a:cxn ang="0">
                  <a:pos x="1367" y="10800"/>
                </a:cxn>
              </a:cxnLst>
              <a:rect l="T0" t="T1" r="T2" b="T3"/>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367" y="10800"/>
                  </a:moveTo>
                  <a:cubicBezTo>
                    <a:pt x="1367" y="16010"/>
                    <a:pt x="5590" y="20233"/>
                    <a:pt x="10800" y="20233"/>
                  </a:cubicBezTo>
                  <a:cubicBezTo>
                    <a:pt x="16010" y="20233"/>
                    <a:pt x="20233" y="16010"/>
                    <a:pt x="20233" y="10800"/>
                  </a:cubicBezTo>
                  <a:cubicBezTo>
                    <a:pt x="20233" y="5590"/>
                    <a:pt x="16010" y="1367"/>
                    <a:pt x="10800" y="1367"/>
                  </a:cubicBezTo>
                  <a:cubicBezTo>
                    <a:pt x="5590" y="1367"/>
                    <a:pt x="1367" y="5590"/>
                    <a:pt x="1367" y="10800"/>
                  </a:cubicBezTo>
                  <a:close/>
                </a:path>
              </a:pathLst>
            </a:custGeom>
            <a:gradFill rotWithShape="1">
              <a:gsLst>
                <a:gs pos="0">
                  <a:srgbClr val="FEBD7C"/>
                </a:gs>
                <a:gs pos="100000">
                  <a:schemeClr val="bg1"/>
                </a:gs>
              </a:gsLst>
              <a:lin ang="5400000" scaled="1"/>
            </a:gradFill>
            <a:ln w="9525">
              <a:no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000" b="1" i="0" u="none" strike="noStrike" kern="1200" cap="none" spc="0" normalizeH="0" baseline="0" noProof="0">
                <a:ln>
                  <a:noFill/>
                </a:ln>
                <a:solidFill>
                  <a:schemeClr val="tx2"/>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2" charset="-122"/>
                <a:cs typeface="+mn-cs"/>
              </a:endParaRPr>
            </a:p>
          </p:txBody>
        </p:sp>
        <p:sp>
          <p:nvSpPr>
            <p:cNvPr id="42010" name="AutoShape 51"/>
            <p:cNvSpPr/>
            <p:nvPr/>
          </p:nvSpPr>
          <p:spPr bwMode="auto">
            <a:xfrm>
              <a:off x="7629" y="4498"/>
              <a:ext cx="1648" cy="1506"/>
            </a:xfrm>
            <a:custGeom>
              <a:avLst/>
              <a:gdLst>
                <a:gd name="T0" fmla="*/ 3163 w 21600"/>
                <a:gd name="T1" fmla="*/ 3163 h 21600"/>
                <a:gd name="T2" fmla="*/ 18437 w 21600"/>
                <a:gd name="T3" fmla="*/ 18437 h 21600"/>
              </a:gdLst>
              <a:ahLst/>
              <a:cxnLst>
                <a:cxn ang="0">
                  <a:pos x="0" y="10800"/>
                </a:cxn>
                <a:cxn ang="0">
                  <a:pos x="10800" y="0"/>
                </a:cxn>
                <a:cxn ang="0">
                  <a:pos x="21600" y="10800"/>
                </a:cxn>
                <a:cxn ang="0">
                  <a:pos x="10800" y="21600"/>
                </a:cxn>
                <a:cxn ang="0">
                  <a:pos x="0" y="10800"/>
                </a:cxn>
                <a:cxn ang="0">
                  <a:pos x="2160" y="10800"/>
                </a:cxn>
                <a:cxn ang="0">
                  <a:pos x="10800" y="19440"/>
                </a:cxn>
                <a:cxn ang="0">
                  <a:pos x="19440" y="10800"/>
                </a:cxn>
                <a:cxn ang="0">
                  <a:pos x="10800" y="2160"/>
                </a:cxn>
                <a:cxn ang="0">
                  <a:pos x="2160" y="10800"/>
                </a:cxn>
              </a:cxnLst>
              <a:rect l="T0" t="T1" r="T2" b="T3"/>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160" y="10800"/>
                  </a:moveTo>
                  <a:cubicBezTo>
                    <a:pt x="2160" y="15572"/>
                    <a:pt x="6028" y="19440"/>
                    <a:pt x="10800" y="19440"/>
                  </a:cubicBezTo>
                  <a:cubicBezTo>
                    <a:pt x="15572" y="19440"/>
                    <a:pt x="19440" y="15572"/>
                    <a:pt x="19440" y="10800"/>
                  </a:cubicBezTo>
                  <a:cubicBezTo>
                    <a:pt x="19440" y="6028"/>
                    <a:pt x="15572" y="2160"/>
                    <a:pt x="10800" y="2160"/>
                  </a:cubicBezTo>
                  <a:cubicBezTo>
                    <a:pt x="6028" y="2160"/>
                    <a:pt x="2160" y="6028"/>
                    <a:pt x="2160" y="10800"/>
                  </a:cubicBezTo>
                  <a:close/>
                </a:path>
              </a:pathLst>
            </a:custGeom>
            <a:gradFill rotWithShape="1">
              <a:gsLst>
                <a:gs pos="0">
                  <a:srgbClr val="F08A46"/>
                </a:gs>
                <a:gs pos="100000">
                  <a:srgbClr val="EB5F01"/>
                </a:gs>
              </a:gsLst>
              <a:lin ang="5400000" scaled="1"/>
            </a:gradFill>
            <a:ln w="9525" cap="flat" cmpd="sng">
              <a:solidFill>
                <a:schemeClr val="bg1"/>
              </a:solidFill>
              <a:round/>
            </a:ln>
            <a:effectLst>
              <a:outerShdw dist="38100" dir="5400000" algn="ctr" rotWithShape="0">
                <a:srgbClr val="482400">
                  <a:alpha val="57999"/>
                </a:srgb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000" b="1" i="0" u="none" strike="noStrike" kern="1200" cap="none" spc="0" normalizeH="0" baseline="0" noProof="0">
                <a:ln>
                  <a:noFill/>
                </a:ln>
                <a:solidFill>
                  <a:schemeClr val="tx2"/>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2" charset="-122"/>
                <a:cs typeface="+mn-cs"/>
              </a:endParaRPr>
            </a:p>
          </p:txBody>
        </p:sp>
        <p:sp>
          <p:nvSpPr>
            <p:cNvPr id="39962" name="Oval 52"/>
            <p:cNvSpPr/>
            <p:nvPr/>
          </p:nvSpPr>
          <p:spPr>
            <a:xfrm>
              <a:off x="7696" y="4497"/>
              <a:ext cx="1514" cy="1380"/>
            </a:xfrm>
            <a:prstGeom prst="ellipse">
              <a:avLst/>
            </a:prstGeom>
            <a:gradFill rotWithShape="1">
              <a:gsLst>
                <a:gs pos="0">
                  <a:srgbClr val="FED0A2"/>
                </a:gs>
                <a:gs pos="100000">
                  <a:srgbClr val="FFEFDF"/>
                </a:gs>
              </a:gsLst>
              <a:lin ang="5400000" scaled="1"/>
              <a:tileRect/>
            </a:gradFill>
            <a:ln w="9525">
              <a:noFill/>
            </a:ln>
          </p:spPr>
          <p:txBody>
            <a:bodyPr wrap="none" anchor="ctr"/>
            <a:lstStyle/>
            <a:p>
              <a:pPr>
                <a:buFont typeface="Wingdings" panose="05000000000000000000" pitchFamily="2" charset="2"/>
              </a:pPr>
              <a:endParaRPr lang="zh-CN" altLang="en-US" sz="1800" dirty="0">
                <a:solidFill>
                  <a:schemeClr val="tx1"/>
                </a:solidFill>
                <a:latin typeface="Arial" panose="020B0604020202020204" pitchFamily="34" charset="0"/>
                <a:ea typeface="宋体" panose="02010600030101010101" pitchFamily="2" charset="-122"/>
              </a:endParaRPr>
            </a:p>
          </p:txBody>
        </p:sp>
        <p:sp>
          <p:nvSpPr>
            <p:cNvPr id="42012" name="AutoShape 53"/>
            <p:cNvSpPr/>
            <p:nvPr/>
          </p:nvSpPr>
          <p:spPr bwMode="auto">
            <a:xfrm>
              <a:off x="7702" y="4507"/>
              <a:ext cx="1499" cy="1366"/>
            </a:xfrm>
            <a:custGeom>
              <a:avLst/>
              <a:gdLst>
                <a:gd name="T0" fmla="*/ 3163 w 21600"/>
                <a:gd name="T1" fmla="*/ 3163 h 21600"/>
                <a:gd name="T2" fmla="*/ 18437 w 21600"/>
                <a:gd name="T3" fmla="*/ 18437 h 21600"/>
              </a:gdLst>
              <a:ahLst/>
              <a:cxnLst>
                <a:cxn ang="0">
                  <a:pos x="0" y="10800"/>
                </a:cxn>
                <a:cxn ang="0">
                  <a:pos x="10800" y="0"/>
                </a:cxn>
                <a:cxn ang="0">
                  <a:pos x="21600" y="10800"/>
                </a:cxn>
                <a:cxn ang="0">
                  <a:pos x="10800" y="21600"/>
                </a:cxn>
                <a:cxn ang="0">
                  <a:pos x="0" y="10800"/>
                </a:cxn>
                <a:cxn ang="0">
                  <a:pos x="1367" y="10800"/>
                </a:cxn>
                <a:cxn ang="0">
                  <a:pos x="10800" y="20233"/>
                </a:cxn>
                <a:cxn ang="0">
                  <a:pos x="20233" y="10800"/>
                </a:cxn>
                <a:cxn ang="0">
                  <a:pos x="10800" y="1367"/>
                </a:cxn>
                <a:cxn ang="0">
                  <a:pos x="1367" y="10800"/>
                </a:cxn>
              </a:cxnLst>
              <a:rect l="T0" t="T1" r="T2" b="T3"/>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367" y="10800"/>
                  </a:moveTo>
                  <a:cubicBezTo>
                    <a:pt x="1367" y="16010"/>
                    <a:pt x="5590" y="20233"/>
                    <a:pt x="10800" y="20233"/>
                  </a:cubicBezTo>
                  <a:cubicBezTo>
                    <a:pt x="16010" y="20233"/>
                    <a:pt x="20233" y="16010"/>
                    <a:pt x="20233" y="10800"/>
                  </a:cubicBezTo>
                  <a:cubicBezTo>
                    <a:pt x="20233" y="5590"/>
                    <a:pt x="16010" y="1367"/>
                    <a:pt x="10800" y="1367"/>
                  </a:cubicBezTo>
                  <a:cubicBezTo>
                    <a:pt x="5590" y="1367"/>
                    <a:pt x="1367" y="5590"/>
                    <a:pt x="1367" y="10800"/>
                  </a:cubicBezTo>
                  <a:close/>
                </a:path>
              </a:pathLst>
            </a:custGeom>
            <a:gradFill rotWithShape="1">
              <a:gsLst>
                <a:gs pos="0">
                  <a:srgbClr val="FEBD7C"/>
                </a:gs>
                <a:gs pos="100000">
                  <a:schemeClr val="bg1"/>
                </a:gs>
              </a:gsLst>
              <a:lin ang="5400000" scaled="1"/>
            </a:gradFill>
            <a:ln w="9525">
              <a:no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000" b="1" i="0" u="none" strike="noStrike" kern="1200" cap="none" spc="0" normalizeH="0" baseline="0" noProof="0">
                <a:ln>
                  <a:noFill/>
                </a:ln>
                <a:solidFill>
                  <a:schemeClr val="tx2"/>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2" charset="-122"/>
                <a:cs typeface="+mn-cs"/>
              </a:endParaRPr>
            </a:p>
          </p:txBody>
        </p:sp>
        <p:sp>
          <p:nvSpPr>
            <p:cNvPr id="42013" name="AutoShape 54"/>
            <p:cNvSpPr/>
            <p:nvPr/>
          </p:nvSpPr>
          <p:spPr bwMode="auto">
            <a:xfrm>
              <a:off x="4046" y="4498"/>
              <a:ext cx="1651" cy="1506"/>
            </a:xfrm>
            <a:custGeom>
              <a:avLst/>
              <a:gdLst>
                <a:gd name="T0" fmla="*/ 3163 w 21600"/>
                <a:gd name="T1" fmla="*/ 3163 h 21600"/>
                <a:gd name="T2" fmla="*/ 18437 w 21600"/>
                <a:gd name="T3" fmla="*/ 18437 h 21600"/>
              </a:gdLst>
              <a:ahLst/>
              <a:cxnLst>
                <a:cxn ang="0">
                  <a:pos x="0" y="10800"/>
                </a:cxn>
                <a:cxn ang="0">
                  <a:pos x="10800" y="0"/>
                </a:cxn>
                <a:cxn ang="0">
                  <a:pos x="21600" y="10800"/>
                </a:cxn>
                <a:cxn ang="0">
                  <a:pos x="10800" y="21600"/>
                </a:cxn>
                <a:cxn ang="0">
                  <a:pos x="0" y="10800"/>
                </a:cxn>
                <a:cxn ang="0">
                  <a:pos x="2160" y="10800"/>
                </a:cxn>
                <a:cxn ang="0">
                  <a:pos x="10800" y="19440"/>
                </a:cxn>
                <a:cxn ang="0">
                  <a:pos x="19440" y="10800"/>
                </a:cxn>
                <a:cxn ang="0">
                  <a:pos x="10800" y="2160"/>
                </a:cxn>
                <a:cxn ang="0">
                  <a:pos x="2160" y="10800"/>
                </a:cxn>
              </a:cxnLst>
              <a:rect l="T0" t="T1" r="T2" b="T3"/>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160" y="10800"/>
                  </a:moveTo>
                  <a:cubicBezTo>
                    <a:pt x="2160" y="15572"/>
                    <a:pt x="6028" y="19440"/>
                    <a:pt x="10800" y="19440"/>
                  </a:cubicBezTo>
                  <a:cubicBezTo>
                    <a:pt x="15572" y="19440"/>
                    <a:pt x="19440" y="15572"/>
                    <a:pt x="19440" y="10800"/>
                  </a:cubicBezTo>
                  <a:cubicBezTo>
                    <a:pt x="19440" y="6028"/>
                    <a:pt x="15572" y="2160"/>
                    <a:pt x="10800" y="2160"/>
                  </a:cubicBezTo>
                  <a:cubicBezTo>
                    <a:pt x="6028" y="2160"/>
                    <a:pt x="2160" y="6028"/>
                    <a:pt x="2160" y="10800"/>
                  </a:cubicBezTo>
                  <a:close/>
                </a:path>
              </a:pathLst>
            </a:custGeom>
            <a:gradFill rotWithShape="1">
              <a:gsLst>
                <a:gs pos="0">
                  <a:srgbClr val="F08A46"/>
                </a:gs>
                <a:gs pos="100000">
                  <a:srgbClr val="EB5F01"/>
                </a:gs>
              </a:gsLst>
              <a:lin ang="5400000" scaled="1"/>
            </a:gradFill>
            <a:ln w="9525" cap="flat" cmpd="sng">
              <a:solidFill>
                <a:schemeClr val="bg1"/>
              </a:solidFill>
              <a:round/>
            </a:ln>
            <a:effectLst>
              <a:outerShdw dist="38100" dir="5400000" algn="ctr" rotWithShape="0">
                <a:srgbClr val="482400">
                  <a:alpha val="57999"/>
                </a:srgb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000" b="1" i="0" u="none" strike="noStrike" kern="1200" cap="none" spc="0" normalizeH="0" baseline="0" noProof="0">
                <a:ln>
                  <a:noFill/>
                </a:ln>
                <a:solidFill>
                  <a:schemeClr val="tx2"/>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2" charset="-122"/>
                <a:cs typeface="+mn-cs"/>
              </a:endParaRPr>
            </a:p>
          </p:txBody>
        </p:sp>
        <p:sp>
          <p:nvSpPr>
            <p:cNvPr id="39965" name="Oval 55"/>
            <p:cNvSpPr/>
            <p:nvPr/>
          </p:nvSpPr>
          <p:spPr>
            <a:xfrm>
              <a:off x="4115" y="4497"/>
              <a:ext cx="1514" cy="1380"/>
            </a:xfrm>
            <a:prstGeom prst="ellipse">
              <a:avLst/>
            </a:prstGeom>
            <a:gradFill rotWithShape="1">
              <a:gsLst>
                <a:gs pos="0">
                  <a:srgbClr val="FED0A2"/>
                </a:gs>
                <a:gs pos="100000">
                  <a:srgbClr val="FFEFDF"/>
                </a:gs>
              </a:gsLst>
              <a:lin ang="5400000" scaled="1"/>
              <a:tileRect/>
            </a:gradFill>
            <a:ln w="9525">
              <a:noFill/>
            </a:ln>
          </p:spPr>
          <p:txBody>
            <a:bodyPr wrap="none" anchor="ctr"/>
            <a:lstStyle/>
            <a:p>
              <a:pPr>
                <a:buFont typeface="Wingdings" panose="05000000000000000000" pitchFamily="2" charset="2"/>
              </a:pPr>
              <a:endParaRPr lang="zh-CN" altLang="en-US" sz="1800" dirty="0">
                <a:solidFill>
                  <a:schemeClr val="tx1"/>
                </a:solidFill>
                <a:latin typeface="Arial" panose="020B0604020202020204" pitchFamily="34" charset="0"/>
                <a:ea typeface="宋体" panose="02010600030101010101" pitchFamily="2" charset="-122"/>
              </a:endParaRPr>
            </a:p>
          </p:txBody>
        </p:sp>
        <p:sp>
          <p:nvSpPr>
            <p:cNvPr id="42015" name="AutoShape 56"/>
            <p:cNvSpPr/>
            <p:nvPr/>
          </p:nvSpPr>
          <p:spPr bwMode="auto">
            <a:xfrm>
              <a:off x="4119" y="4507"/>
              <a:ext cx="1502" cy="1366"/>
            </a:xfrm>
            <a:custGeom>
              <a:avLst/>
              <a:gdLst>
                <a:gd name="T0" fmla="*/ 3163 w 21600"/>
                <a:gd name="T1" fmla="*/ 3163 h 21600"/>
                <a:gd name="T2" fmla="*/ 18437 w 21600"/>
                <a:gd name="T3" fmla="*/ 18437 h 21600"/>
              </a:gdLst>
              <a:ahLst/>
              <a:cxnLst>
                <a:cxn ang="0">
                  <a:pos x="0" y="10800"/>
                </a:cxn>
                <a:cxn ang="0">
                  <a:pos x="10800" y="0"/>
                </a:cxn>
                <a:cxn ang="0">
                  <a:pos x="21600" y="10800"/>
                </a:cxn>
                <a:cxn ang="0">
                  <a:pos x="10800" y="21600"/>
                </a:cxn>
                <a:cxn ang="0">
                  <a:pos x="0" y="10800"/>
                </a:cxn>
                <a:cxn ang="0">
                  <a:pos x="1367" y="10800"/>
                </a:cxn>
                <a:cxn ang="0">
                  <a:pos x="10800" y="20233"/>
                </a:cxn>
                <a:cxn ang="0">
                  <a:pos x="20233" y="10800"/>
                </a:cxn>
                <a:cxn ang="0">
                  <a:pos x="10800" y="1367"/>
                </a:cxn>
                <a:cxn ang="0">
                  <a:pos x="1367" y="10800"/>
                </a:cxn>
              </a:cxnLst>
              <a:rect l="T0" t="T1" r="T2" b="T3"/>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367" y="10800"/>
                  </a:moveTo>
                  <a:cubicBezTo>
                    <a:pt x="1367" y="16010"/>
                    <a:pt x="5590" y="20233"/>
                    <a:pt x="10800" y="20233"/>
                  </a:cubicBezTo>
                  <a:cubicBezTo>
                    <a:pt x="16010" y="20233"/>
                    <a:pt x="20233" y="16010"/>
                    <a:pt x="20233" y="10800"/>
                  </a:cubicBezTo>
                  <a:cubicBezTo>
                    <a:pt x="20233" y="5590"/>
                    <a:pt x="16010" y="1367"/>
                    <a:pt x="10800" y="1367"/>
                  </a:cubicBezTo>
                  <a:cubicBezTo>
                    <a:pt x="5590" y="1367"/>
                    <a:pt x="1367" y="5590"/>
                    <a:pt x="1367" y="10800"/>
                  </a:cubicBezTo>
                  <a:close/>
                </a:path>
              </a:pathLst>
            </a:custGeom>
            <a:gradFill rotWithShape="1">
              <a:gsLst>
                <a:gs pos="0">
                  <a:srgbClr val="FEBD7C"/>
                </a:gs>
                <a:gs pos="100000">
                  <a:schemeClr val="bg1"/>
                </a:gs>
              </a:gsLst>
              <a:lin ang="5400000" scaled="1"/>
            </a:gradFill>
            <a:ln w="9525">
              <a:no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000" b="1" i="0" u="none" strike="noStrike" kern="1200" cap="none" spc="0" normalizeH="0" baseline="0" noProof="0">
                <a:ln>
                  <a:noFill/>
                </a:ln>
                <a:solidFill>
                  <a:schemeClr val="tx2"/>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2" charset="-122"/>
                <a:cs typeface="+mn-cs"/>
              </a:endParaRPr>
            </a:p>
          </p:txBody>
        </p:sp>
        <p:sp>
          <p:nvSpPr>
            <p:cNvPr id="42016" name="AutoShape 57"/>
            <p:cNvSpPr/>
            <p:nvPr/>
          </p:nvSpPr>
          <p:spPr bwMode="auto">
            <a:xfrm>
              <a:off x="3185" y="2070"/>
              <a:ext cx="1651" cy="1506"/>
            </a:xfrm>
            <a:custGeom>
              <a:avLst/>
              <a:gdLst>
                <a:gd name="T0" fmla="*/ 3163 w 21600"/>
                <a:gd name="T1" fmla="*/ 3163 h 21600"/>
                <a:gd name="T2" fmla="*/ 18437 w 21600"/>
                <a:gd name="T3" fmla="*/ 18437 h 21600"/>
              </a:gdLst>
              <a:ahLst/>
              <a:cxnLst>
                <a:cxn ang="0">
                  <a:pos x="0" y="10800"/>
                </a:cxn>
                <a:cxn ang="0">
                  <a:pos x="10800" y="0"/>
                </a:cxn>
                <a:cxn ang="0">
                  <a:pos x="21600" y="10800"/>
                </a:cxn>
                <a:cxn ang="0">
                  <a:pos x="10800" y="21600"/>
                </a:cxn>
                <a:cxn ang="0">
                  <a:pos x="0" y="10800"/>
                </a:cxn>
                <a:cxn ang="0">
                  <a:pos x="2160" y="10800"/>
                </a:cxn>
                <a:cxn ang="0">
                  <a:pos x="10800" y="19440"/>
                </a:cxn>
                <a:cxn ang="0">
                  <a:pos x="19440" y="10800"/>
                </a:cxn>
                <a:cxn ang="0">
                  <a:pos x="10800" y="2160"/>
                </a:cxn>
                <a:cxn ang="0">
                  <a:pos x="2160" y="10800"/>
                </a:cxn>
              </a:cxnLst>
              <a:rect l="T0" t="T1" r="T2" b="T3"/>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160" y="10800"/>
                  </a:moveTo>
                  <a:cubicBezTo>
                    <a:pt x="2160" y="15572"/>
                    <a:pt x="6028" y="19440"/>
                    <a:pt x="10800" y="19440"/>
                  </a:cubicBezTo>
                  <a:cubicBezTo>
                    <a:pt x="15572" y="19440"/>
                    <a:pt x="19440" y="15572"/>
                    <a:pt x="19440" y="10800"/>
                  </a:cubicBezTo>
                  <a:cubicBezTo>
                    <a:pt x="19440" y="6028"/>
                    <a:pt x="15572" y="2160"/>
                    <a:pt x="10800" y="2160"/>
                  </a:cubicBezTo>
                  <a:cubicBezTo>
                    <a:pt x="6028" y="2160"/>
                    <a:pt x="2160" y="6028"/>
                    <a:pt x="2160" y="10800"/>
                  </a:cubicBezTo>
                  <a:close/>
                </a:path>
              </a:pathLst>
            </a:custGeom>
            <a:gradFill rotWithShape="1">
              <a:gsLst>
                <a:gs pos="0">
                  <a:srgbClr val="F08A46"/>
                </a:gs>
                <a:gs pos="100000">
                  <a:srgbClr val="EB5F01"/>
                </a:gs>
              </a:gsLst>
              <a:lin ang="5400000" scaled="1"/>
            </a:gradFill>
            <a:ln w="9525" cap="flat" cmpd="sng">
              <a:solidFill>
                <a:schemeClr val="bg1"/>
              </a:solidFill>
              <a:round/>
            </a:ln>
            <a:effectLst>
              <a:outerShdw dist="38100" dir="5400000" algn="ctr" rotWithShape="0">
                <a:srgbClr val="482400">
                  <a:alpha val="57999"/>
                </a:srgb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000" b="1" i="0" u="none" strike="noStrike" kern="1200" cap="none" spc="0" normalizeH="0" baseline="0" noProof="0">
                <a:ln>
                  <a:noFill/>
                </a:ln>
                <a:solidFill>
                  <a:schemeClr val="tx2"/>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2" charset="-122"/>
                <a:cs typeface="+mn-cs"/>
              </a:endParaRPr>
            </a:p>
          </p:txBody>
        </p:sp>
        <p:sp>
          <p:nvSpPr>
            <p:cNvPr id="39968" name="Oval 58"/>
            <p:cNvSpPr/>
            <p:nvPr/>
          </p:nvSpPr>
          <p:spPr>
            <a:xfrm>
              <a:off x="3254" y="2069"/>
              <a:ext cx="1514" cy="1381"/>
            </a:xfrm>
            <a:prstGeom prst="ellipse">
              <a:avLst/>
            </a:prstGeom>
            <a:gradFill rotWithShape="1">
              <a:gsLst>
                <a:gs pos="0">
                  <a:srgbClr val="FED0A2"/>
                </a:gs>
                <a:gs pos="100000">
                  <a:srgbClr val="FFEFDF"/>
                </a:gs>
              </a:gsLst>
              <a:lin ang="5400000" scaled="1"/>
              <a:tileRect/>
            </a:gradFill>
            <a:ln w="9525">
              <a:noFill/>
            </a:ln>
          </p:spPr>
          <p:txBody>
            <a:bodyPr wrap="none" anchor="ctr"/>
            <a:lstStyle/>
            <a:p>
              <a:pPr>
                <a:buFont typeface="Wingdings" panose="05000000000000000000" pitchFamily="2" charset="2"/>
              </a:pPr>
              <a:endParaRPr lang="zh-CN" altLang="en-US" sz="1800" dirty="0">
                <a:solidFill>
                  <a:schemeClr val="tx1"/>
                </a:solidFill>
                <a:latin typeface="Arial" panose="020B0604020202020204" pitchFamily="34" charset="0"/>
                <a:ea typeface="宋体" panose="02010600030101010101" pitchFamily="2" charset="-122"/>
              </a:endParaRPr>
            </a:p>
          </p:txBody>
        </p:sp>
        <p:sp>
          <p:nvSpPr>
            <p:cNvPr id="42018" name="AutoShape 59"/>
            <p:cNvSpPr/>
            <p:nvPr/>
          </p:nvSpPr>
          <p:spPr bwMode="auto">
            <a:xfrm>
              <a:off x="3258" y="2078"/>
              <a:ext cx="1502" cy="1366"/>
            </a:xfrm>
            <a:custGeom>
              <a:avLst/>
              <a:gdLst>
                <a:gd name="T0" fmla="*/ 3163 w 21600"/>
                <a:gd name="T1" fmla="*/ 3163 h 21600"/>
                <a:gd name="T2" fmla="*/ 18437 w 21600"/>
                <a:gd name="T3" fmla="*/ 18437 h 21600"/>
              </a:gdLst>
              <a:ahLst/>
              <a:cxnLst>
                <a:cxn ang="0">
                  <a:pos x="0" y="10800"/>
                </a:cxn>
                <a:cxn ang="0">
                  <a:pos x="10800" y="0"/>
                </a:cxn>
                <a:cxn ang="0">
                  <a:pos x="21600" y="10800"/>
                </a:cxn>
                <a:cxn ang="0">
                  <a:pos x="10800" y="21600"/>
                </a:cxn>
                <a:cxn ang="0">
                  <a:pos x="0" y="10800"/>
                </a:cxn>
                <a:cxn ang="0">
                  <a:pos x="1367" y="10800"/>
                </a:cxn>
                <a:cxn ang="0">
                  <a:pos x="10800" y="20233"/>
                </a:cxn>
                <a:cxn ang="0">
                  <a:pos x="20233" y="10800"/>
                </a:cxn>
                <a:cxn ang="0">
                  <a:pos x="10800" y="1367"/>
                </a:cxn>
                <a:cxn ang="0">
                  <a:pos x="1367" y="10800"/>
                </a:cxn>
              </a:cxnLst>
              <a:rect l="T0" t="T1" r="T2" b="T3"/>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367" y="10800"/>
                  </a:moveTo>
                  <a:cubicBezTo>
                    <a:pt x="1367" y="16010"/>
                    <a:pt x="5590" y="20233"/>
                    <a:pt x="10800" y="20233"/>
                  </a:cubicBezTo>
                  <a:cubicBezTo>
                    <a:pt x="16010" y="20233"/>
                    <a:pt x="20233" y="16010"/>
                    <a:pt x="20233" y="10800"/>
                  </a:cubicBezTo>
                  <a:cubicBezTo>
                    <a:pt x="20233" y="5590"/>
                    <a:pt x="16010" y="1367"/>
                    <a:pt x="10800" y="1367"/>
                  </a:cubicBezTo>
                  <a:cubicBezTo>
                    <a:pt x="5590" y="1367"/>
                    <a:pt x="1367" y="5590"/>
                    <a:pt x="1367" y="10800"/>
                  </a:cubicBezTo>
                  <a:close/>
                </a:path>
              </a:pathLst>
            </a:custGeom>
            <a:gradFill rotWithShape="1">
              <a:gsLst>
                <a:gs pos="0">
                  <a:srgbClr val="FEBD7C"/>
                </a:gs>
                <a:gs pos="100000">
                  <a:schemeClr val="bg1"/>
                </a:gs>
              </a:gsLst>
              <a:lin ang="5400000" scaled="1"/>
            </a:gradFill>
            <a:ln w="9525">
              <a:no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000" b="1" i="0" u="none" strike="noStrike" kern="1200" cap="none" spc="0" normalizeH="0" baseline="0" noProof="0">
                <a:ln>
                  <a:noFill/>
                </a:ln>
                <a:solidFill>
                  <a:schemeClr val="tx2"/>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2" charset="-122"/>
                <a:cs typeface="+mn-cs"/>
              </a:endParaRPr>
            </a:p>
          </p:txBody>
        </p:sp>
        <p:sp>
          <p:nvSpPr>
            <p:cNvPr id="42019" name="Rectangle 72"/>
            <p:cNvSpPr>
              <a:spLocks noChangeArrowheads="1"/>
            </p:cNvSpPr>
            <p:nvPr/>
          </p:nvSpPr>
          <p:spPr bwMode="auto">
            <a:xfrm>
              <a:off x="6046" y="194"/>
              <a:ext cx="1283" cy="1352"/>
            </a:xfrm>
            <a:prstGeom prst="rect">
              <a:avLst/>
            </a:prstGeom>
            <a:noFill/>
            <a:ln w="9525">
              <a:noFill/>
              <a:miter lim="800000"/>
            </a:ln>
            <a:effectLst/>
          </p:spPr>
          <p:txBody>
            <a:bodyPr wrap="none" anchor="ctr"/>
            <a:lstStyle/>
            <a:p>
              <a:pPr marL="0" marR="0" lvl="0" indent="0" algn="ctr" defTabSz="914400" rtl="0" eaLnBrk="1" fontAlgn="base" latinLnBrk="0" hangingPunct="1">
                <a:lnSpc>
                  <a:spcPct val="120000"/>
                </a:lnSpc>
                <a:spcBef>
                  <a:spcPct val="0"/>
                </a:spcBef>
                <a:spcAft>
                  <a:spcPct val="0"/>
                </a:spcAft>
                <a:buClrTx/>
                <a:buSzTx/>
                <a:buFontTx/>
                <a:buNone/>
                <a:defRPr/>
              </a:pPr>
              <a:r>
                <a:rPr kumimoji="0" lang="zh-CN" altLang="en-US" sz="2000" b="1" i="0" u="none" strike="noStrike" kern="1200" cap="none" spc="0" normalizeH="0" baseline="0" noProof="0">
                  <a:ln>
                    <a:noFill/>
                  </a:ln>
                  <a:solidFill>
                    <a:srgbClr val="184F17"/>
                  </a:solidFill>
                  <a:effectLst>
                    <a:outerShdw blurRad="38100" dist="38100" dir="2700000" algn="tl">
                      <a:srgbClr val="C0C0C0"/>
                    </a:outerShdw>
                  </a:effectLst>
                  <a:uLnTx/>
                  <a:uFillTx/>
                  <a:latin typeface="黑体" panose="02010609060101010101" pitchFamily="2" charset="-122"/>
                  <a:ea typeface="黑体" panose="02010609060101010101" pitchFamily="2" charset="-122"/>
                  <a:cs typeface="+mn-cs"/>
                </a:rPr>
                <a:t>1.</a:t>
              </a: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2020" name="Rectangle 73"/>
            <p:cNvSpPr>
              <a:spLocks noChangeArrowheads="1"/>
            </p:cNvSpPr>
            <p:nvPr/>
          </p:nvSpPr>
          <p:spPr bwMode="auto">
            <a:xfrm>
              <a:off x="8758" y="2146"/>
              <a:ext cx="1280" cy="1352"/>
            </a:xfrm>
            <a:prstGeom prst="rect">
              <a:avLst/>
            </a:prstGeom>
            <a:noFill/>
            <a:ln w="9525">
              <a:noFill/>
              <a:miter lim="800000"/>
            </a:ln>
            <a:effectLst/>
          </p:spPr>
          <p:txBody>
            <a:bodyPr wrap="none" anchor="ctr"/>
            <a:lstStyle/>
            <a:p>
              <a:pPr marL="0" marR="0" lvl="0" indent="0" algn="ctr" defTabSz="914400" rtl="0" eaLnBrk="1" fontAlgn="base" latinLnBrk="0" hangingPunct="1">
                <a:lnSpc>
                  <a:spcPct val="120000"/>
                </a:lnSpc>
                <a:spcBef>
                  <a:spcPct val="0"/>
                </a:spcBef>
                <a:spcAft>
                  <a:spcPct val="0"/>
                </a:spcAft>
                <a:buClrTx/>
                <a:buSzTx/>
                <a:buFontTx/>
                <a:buNone/>
                <a:defRPr/>
              </a:pPr>
              <a:r>
                <a:rPr kumimoji="0" lang="zh-CN" altLang="en-US" sz="2000" b="1" i="0" u="none" strike="noStrike" kern="1200" cap="none" spc="0" normalizeH="0" baseline="0" noProof="0">
                  <a:ln>
                    <a:noFill/>
                  </a:ln>
                  <a:solidFill>
                    <a:srgbClr val="184F17"/>
                  </a:solidFill>
                  <a:effectLst>
                    <a:outerShdw blurRad="38100" dist="38100" dir="2700000" algn="tl">
                      <a:srgbClr val="C0C0C0"/>
                    </a:outerShdw>
                  </a:effectLst>
                  <a:uLnTx/>
                  <a:uFillTx/>
                  <a:latin typeface="黑体" panose="02010609060101010101" pitchFamily="2" charset="-122"/>
                  <a:ea typeface="黑体" panose="02010609060101010101" pitchFamily="2" charset="-122"/>
                  <a:cs typeface="+mn-cs"/>
                </a:rPr>
                <a:t>2.</a:t>
              </a: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2021" name="Rectangle 74"/>
            <p:cNvSpPr>
              <a:spLocks noChangeArrowheads="1"/>
            </p:cNvSpPr>
            <p:nvPr/>
          </p:nvSpPr>
          <p:spPr bwMode="auto">
            <a:xfrm>
              <a:off x="7813" y="4574"/>
              <a:ext cx="1280" cy="1352"/>
            </a:xfrm>
            <a:prstGeom prst="rect">
              <a:avLst/>
            </a:prstGeom>
            <a:noFill/>
            <a:ln w="9525">
              <a:noFill/>
              <a:miter lim="800000"/>
            </a:ln>
            <a:effectLst/>
          </p:spPr>
          <p:txBody>
            <a:bodyPr wrap="none" anchor="ctr"/>
            <a:lstStyle/>
            <a:p>
              <a:pPr marL="0" marR="0" lvl="0" indent="0" algn="ctr" defTabSz="914400" rtl="0" eaLnBrk="1" fontAlgn="base" latinLnBrk="0" hangingPunct="1">
                <a:lnSpc>
                  <a:spcPct val="120000"/>
                </a:lnSpc>
                <a:spcBef>
                  <a:spcPct val="0"/>
                </a:spcBef>
                <a:spcAft>
                  <a:spcPct val="0"/>
                </a:spcAft>
                <a:buClrTx/>
                <a:buSzTx/>
                <a:buFontTx/>
                <a:buNone/>
                <a:defRPr/>
              </a:pPr>
              <a:r>
                <a:rPr kumimoji="0" lang="zh-CN" altLang="en-US" sz="2000" b="1" i="0" u="none" strike="noStrike" kern="1200" cap="none" spc="0" normalizeH="0" baseline="0" noProof="0">
                  <a:ln>
                    <a:noFill/>
                  </a:ln>
                  <a:solidFill>
                    <a:srgbClr val="184F17"/>
                  </a:solidFill>
                  <a:effectLst>
                    <a:outerShdw blurRad="38100" dist="38100" dir="2700000" algn="tl">
                      <a:srgbClr val="C0C0C0"/>
                    </a:outerShdw>
                  </a:effectLst>
                  <a:uLnTx/>
                  <a:uFillTx/>
                  <a:latin typeface="黑体" panose="02010609060101010101" pitchFamily="2" charset="-122"/>
                  <a:ea typeface="黑体" panose="02010609060101010101" pitchFamily="2" charset="-122"/>
                  <a:cs typeface="+mn-cs"/>
                </a:rPr>
                <a:t>3.</a:t>
              </a: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2022" name="Rectangle 75"/>
            <p:cNvSpPr>
              <a:spLocks noChangeArrowheads="1"/>
            </p:cNvSpPr>
            <p:nvPr/>
          </p:nvSpPr>
          <p:spPr bwMode="auto">
            <a:xfrm>
              <a:off x="4230" y="4574"/>
              <a:ext cx="1283" cy="1352"/>
            </a:xfrm>
            <a:prstGeom prst="rect">
              <a:avLst/>
            </a:prstGeom>
            <a:noFill/>
            <a:ln w="9525">
              <a:noFill/>
              <a:miter lim="800000"/>
            </a:ln>
            <a:effectLst/>
          </p:spPr>
          <p:txBody>
            <a:bodyPr wrap="none" anchor="ctr"/>
            <a:lstStyle/>
            <a:p>
              <a:pPr marL="0" marR="0" lvl="0" indent="0" algn="ctr" defTabSz="914400" rtl="0" eaLnBrk="1" fontAlgn="base" latinLnBrk="0" hangingPunct="1">
                <a:lnSpc>
                  <a:spcPct val="120000"/>
                </a:lnSpc>
                <a:spcBef>
                  <a:spcPct val="0"/>
                </a:spcBef>
                <a:spcAft>
                  <a:spcPct val="0"/>
                </a:spcAft>
                <a:buClrTx/>
                <a:buSzTx/>
                <a:buFontTx/>
                <a:buNone/>
                <a:defRPr/>
              </a:pPr>
              <a:r>
                <a:rPr kumimoji="0" lang="zh-CN" altLang="en-US" sz="2000" b="1" i="0" u="none" strike="noStrike" kern="1200" cap="none" spc="0" normalizeH="0" baseline="0" noProof="0">
                  <a:ln>
                    <a:noFill/>
                  </a:ln>
                  <a:solidFill>
                    <a:srgbClr val="184F17"/>
                  </a:solidFill>
                  <a:effectLst>
                    <a:outerShdw blurRad="38100" dist="38100" dir="2700000" algn="tl">
                      <a:srgbClr val="C0C0C0"/>
                    </a:outerShdw>
                  </a:effectLst>
                  <a:uLnTx/>
                  <a:uFillTx/>
                  <a:latin typeface="黑体" panose="02010609060101010101" pitchFamily="2" charset="-122"/>
                  <a:ea typeface="黑体" panose="02010609060101010101" pitchFamily="2" charset="-122"/>
                  <a:cs typeface="+mn-cs"/>
                </a:rPr>
                <a:t>4.</a:t>
              </a: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2023" name="Rectangle 76"/>
            <p:cNvSpPr>
              <a:spLocks noChangeArrowheads="1"/>
            </p:cNvSpPr>
            <p:nvPr/>
          </p:nvSpPr>
          <p:spPr bwMode="auto">
            <a:xfrm>
              <a:off x="3369" y="2146"/>
              <a:ext cx="1283" cy="1352"/>
            </a:xfrm>
            <a:prstGeom prst="rect">
              <a:avLst/>
            </a:prstGeom>
            <a:noFill/>
            <a:ln w="9525">
              <a:noFill/>
              <a:miter lim="800000"/>
            </a:ln>
            <a:effectLst/>
          </p:spPr>
          <p:txBody>
            <a:bodyPr wrap="none" anchor="ctr"/>
            <a:lstStyle/>
            <a:p>
              <a:pPr marL="0" marR="0" lvl="0" indent="0" algn="ctr" defTabSz="914400" rtl="0" eaLnBrk="1" fontAlgn="base" latinLnBrk="0" hangingPunct="1">
                <a:lnSpc>
                  <a:spcPct val="120000"/>
                </a:lnSpc>
                <a:spcBef>
                  <a:spcPct val="0"/>
                </a:spcBef>
                <a:spcAft>
                  <a:spcPct val="0"/>
                </a:spcAft>
                <a:buClrTx/>
                <a:buSzTx/>
                <a:buFontTx/>
                <a:buNone/>
                <a:defRPr/>
              </a:pPr>
              <a:r>
                <a:rPr kumimoji="0" lang="zh-CN" altLang="en-US" sz="2000" b="1" i="0" u="none" strike="noStrike" kern="1200" cap="none" spc="0" normalizeH="0" baseline="0" noProof="0">
                  <a:ln>
                    <a:noFill/>
                  </a:ln>
                  <a:solidFill>
                    <a:srgbClr val="184F17"/>
                  </a:solidFill>
                  <a:effectLst>
                    <a:outerShdw blurRad="38100" dist="38100" dir="2700000" algn="tl">
                      <a:srgbClr val="C0C0C0"/>
                    </a:outerShdw>
                  </a:effectLst>
                  <a:uLnTx/>
                  <a:uFillTx/>
                  <a:latin typeface="黑体" panose="02010609060101010101" pitchFamily="2" charset="-122"/>
                  <a:ea typeface="黑体" panose="02010609060101010101" pitchFamily="2" charset="-122"/>
                  <a:cs typeface="+mn-cs"/>
                </a:rPr>
                <a:t>5.</a:t>
              </a: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9975" name="Text Box 77"/>
            <p:cNvSpPr txBox="1"/>
            <p:nvPr/>
          </p:nvSpPr>
          <p:spPr>
            <a:xfrm>
              <a:off x="1265" y="4826"/>
              <a:ext cx="2814" cy="849"/>
            </a:xfrm>
            <a:prstGeom prst="rect">
              <a:avLst/>
            </a:prstGeom>
            <a:noFill/>
            <a:ln w="9525">
              <a:noFill/>
            </a:ln>
          </p:spPr>
          <p:txBody>
            <a:bodyPr anchor="ctr"/>
            <a:lstStyle/>
            <a:p>
              <a:pPr>
                <a:buFont typeface="Wingdings" panose="05000000000000000000" pitchFamily="2" charset="2"/>
              </a:pPr>
              <a:r>
                <a:rPr lang="ko-KR" altLang="en-US" sz="2400" b="1" dirty="0">
                  <a:latin typeface="HY헤드라인M" pitchFamily="2" charset="-127"/>
                  <a:ea typeface="黑体" panose="02010609060101010101" pitchFamily="2" charset="-122"/>
                </a:rPr>
                <a:t>折中准则</a:t>
              </a:r>
            </a:p>
          </p:txBody>
        </p:sp>
        <p:sp>
          <p:nvSpPr>
            <p:cNvPr id="39976" name="Text Box 78"/>
            <p:cNvSpPr txBox="1"/>
            <p:nvPr/>
          </p:nvSpPr>
          <p:spPr>
            <a:xfrm>
              <a:off x="9328" y="4825"/>
              <a:ext cx="3308" cy="849"/>
            </a:xfrm>
            <a:prstGeom prst="rect">
              <a:avLst/>
            </a:prstGeom>
            <a:noFill/>
            <a:ln w="9525">
              <a:noFill/>
            </a:ln>
          </p:spPr>
          <p:txBody>
            <a:bodyPr anchor="ctr"/>
            <a:lstStyle/>
            <a:p>
              <a:pPr>
                <a:buFont typeface="Wingdings" panose="05000000000000000000" pitchFamily="2" charset="2"/>
              </a:pPr>
              <a:r>
                <a:rPr lang="ko-KR" altLang="en-US" sz="2400" b="1" dirty="0">
                  <a:latin typeface="HY헤드라인M" pitchFamily="2" charset="-127"/>
                  <a:ea typeface="黑体" panose="02010609060101010101" pitchFamily="2" charset="-122"/>
                </a:rPr>
                <a:t>等概率准则</a:t>
              </a:r>
            </a:p>
          </p:txBody>
        </p:sp>
        <p:sp>
          <p:nvSpPr>
            <p:cNvPr id="39977" name="Text Box 79"/>
            <p:cNvSpPr txBox="1"/>
            <p:nvPr/>
          </p:nvSpPr>
          <p:spPr>
            <a:xfrm>
              <a:off x="336" y="2307"/>
              <a:ext cx="3032" cy="963"/>
            </a:xfrm>
            <a:prstGeom prst="rect">
              <a:avLst/>
            </a:prstGeom>
            <a:noFill/>
            <a:ln w="9525">
              <a:noFill/>
            </a:ln>
          </p:spPr>
          <p:txBody>
            <a:bodyPr anchor="ctr"/>
            <a:lstStyle/>
            <a:p>
              <a:pPr algn="l">
                <a:buClrTx/>
                <a:buSzTx/>
                <a:buFont typeface="Wingdings" panose="05000000000000000000" pitchFamily="2" charset="2"/>
              </a:pPr>
              <a:r>
                <a:rPr lang="ko-KR" altLang="en-US" sz="2400" b="1" dirty="0">
                  <a:latin typeface="HY헤드라인M" pitchFamily="2" charset="-127"/>
                  <a:ea typeface="黑体" panose="02010609060101010101" pitchFamily="2" charset="-122"/>
                </a:rPr>
                <a:t>最小后悔值准则</a:t>
              </a:r>
            </a:p>
          </p:txBody>
        </p:sp>
        <p:sp>
          <p:nvSpPr>
            <p:cNvPr id="39978" name="Text Box 80"/>
            <p:cNvSpPr txBox="1"/>
            <p:nvPr/>
          </p:nvSpPr>
          <p:spPr>
            <a:xfrm>
              <a:off x="10252" y="2307"/>
              <a:ext cx="2686" cy="963"/>
            </a:xfrm>
            <a:prstGeom prst="rect">
              <a:avLst/>
            </a:prstGeom>
            <a:noFill/>
            <a:ln w="9525">
              <a:noFill/>
            </a:ln>
          </p:spPr>
          <p:txBody>
            <a:bodyPr anchor="ctr"/>
            <a:lstStyle/>
            <a:p>
              <a:pPr algn="l">
                <a:buClrTx/>
                <a:buSzTx/>
                <a:buFont typeface="Wingdings" panose="05000000000000000000" pitchFamily="2" charset="2"/>
              </a:pPr>
              <a:r>
                <a:rPr lang="ko-KR" altLang="en-US" sz="2400" b="1" dirty="0">
                  <a:latin typeface="HY헤드라인M" pitchFamily="2" charset="-127"/>
                  <a:ea typeface="黑体" panose="02010609060101010101" pitchFamily="2" charset="-122"/>
                </a:rPr>
                <a:t>乐观准则</a:t>
              </a:r>
            </a:p>
          </p:txBody>
        </p:sp>
        <p:sp>
          <p:nvSpPr>
            <p:cNvPr id="39979" name="Text Box 81"/>
            <p:cNvSpPr txBox="1"/>
            <p:nvPr/>
          </p:nvSpPr>
          <p:spPr>
            <a:xfrm>
              <a:off x="7629" y="330"/>
              <a:ext cx="3874" cy="968"/>
            </a:xfrm>
            <a:prstGeom prst="rect">
              <a:avLst/>
            </a:prstGeom>
            <a:noFill/>
            <a:ln w="9525">
              <a:noFill/>
            </a:ln>
          </p:spPr>
          <p:txBody>
            <a:bodyPr anchor="ctr"/>
            <a:lstStyle/>
            <a:p>
              <a:pPr>
                <a:buFont typeface="Wingdings" panose="05000000000000000000" pitchFamily="2" charset="2"/>
              </a:pPr>
              <a:r>
                <a:rPr lang="ko-KR" altLang="en-US" sz="2400" b="1" dirty="0">
                  <a:solidFill>
                    <a:schemeClr val="tx1"/>
                  </a:solidFill>
                  <a:latin typeface="HY헤드라인M" pitchFamily="2" charset="-127"/>
                  <a:ea typeface="黑体" panose="02010609060101010101" pitchFamily="2" charset="-122"/>
                </a:rPr>
                <a:t>悲观准则</a:t>
              </a:r>
            </a:p>
          </p:txBody>
        </p:sp>
      </p:grpSp>
    </p:spTree>
  </p:cSld>
  <p:clrMapOvr>
    <a:masterClrMapping/>
  </p:clrMapOvr>
  <p:transition spd="slow" advTm="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1" presetClass="entr" presetSubtype="4"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heel(4)">
                                      <p:cBhvr>
                                        <p:cTn id="19"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7" grpId="0"/>
      <p:bldP spid="7" grpId="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23"/>
          <p:cNvSpPr/>
          <p:nvPr/>
        </p:nvSpPr>
        <p:spPr>
          <a:xfrm>
            <a:off x="2423592" y="1046645"/>
            <a:ext cx="2088232" cy="337185"/>
          </a:xfrm>
          <a:prstGeom prst="rect">
            <a:avLst/>
          </a:prstGeom>
        </p:spPr>
        <p:txBody>
          <a:bodyPr wrap="square">
            <a:spAutoFit/>
          </a:bodyPr>
          <a:lstStyle/>
          <a:p>
            <a:r>
              <a:rPr lang="zh-CN" altLang="en-US" sz="1600" b="1" dirty="0" smtClean="0">
                <a:solidFill>
                  <a:schemeClr val="bg1"/>
                </a:solidFill>
                <a:ea typeface="微软雅黑" panose="020B0503020204020204" pitchFamily="34" charset="-122"/>
              </a:rPr>
              <a:t>明 年 工 作 计 划</a:t>
            </a:r>
            <a:endParaRPr lang="zh-CN" altLang="en-US" sz="1600" b="1" dirty="0">
              <a:solidFill>
                <a:schemeClr val="bg1"/>
              </a:solidFill>
              <a:ea typeface="微软雅黑" panose="020B0503020204020204" pitchFamily="34" charset="-122"/>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4"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7" name="文本框 6"/>
          <p:cNvSpPr txBox="1"/>
          <p:nvPr/>
        </p:nvSpPr>
        <p:spPr>
          <a:xfrm>
            <a:off x="286385" y="765175"/>
            <a:ext cx="3027680" cy="521970"/>
          </a:xfrm>
          <a:prstGeom prst="rect">
            <a:avLst/>
          </a:prstGeom>
          <a:noFill/>
        </p:spPr>
        <p:txBody>
          <a:bodyPr wrap="none" rtlCol="0" anchor="t">
            <a:spAutoFit/>
          </a:bodyPr>
          <a:lstStyle/>
          <a:p>
            <a:pPr algn="ctr"/>
            <a:r>
              <a:rPr lang="zh-CN" altLang="en-US" sz="2800" b="0" noProof="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二、定量决策方法</a:t>
            </a:r>
          </a:p>
        </p:txBody>
      </p:sp>
      <p:sp>
        <p:nvSpPr>
          <p:cNvPr id="8" name="矩形 7"/>
          <p:cNvSpPr>
            <a:spLocks noRot="1"/>
          </p:cNvSpPr>
          <p:nvPr/>
        </p:nvSpPr>
        <p:spPr>
          <a:xfrm>
            <a:off x="696595" y="1287145"/>
            <a:ext cx="6049645" cy="829945"/>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SzPct val="200000"/>
              <a:buNone/>
              <a:defRPr sz="2400" b="1" u="none" kern="1200" baseline="0">
                <a:solidFill>
                  <a:schemeClr val="tx1"/>
                </a:solidFill>
                <a:latin typeface="Tahoma" panose="020B0604030504040204" pitchFamily="34" charset="0"/>
              </a:defRPr>
            </a:lvl1pPr>
            <a:lvl2pPr marL="742950" lvl="1" indent="-285750" algn="l" defTabSz="914400" rtl="0" eaLnBrk="1" fontAlgn="base" latinLnBrk="0" hangingPunct="1">
              <a:lnSpc>
                <a:spcPct val="100000"/>
              </a:lnSpc>
              <a:spcBef>
                <a:spcPct val="20000"/>
              </a:spcBef>
              <a:spcAft>
                <a:spcPct val="0"/>
              </a:spcAft>
              <a:buSzPct val="200000"/>
              <a:buNone/>
              <a:defRPr sz="2000" b="1" i="0" u="none" kern="1200" baseline="0">
                <a:solidFill>
                  <a:schemeClr val="tx1"/>
                </a:solidFill>
                <a:latin typeface="Tahoma" panose="020B0604030504040204" pitchFamily="34" charset="0"/>
              </a:defRPr>
            </a:lvl2pPr>
            <a:lvl3pPr marL="1143000" lvl="2" indent="-228600" algn="l" defTabSz="914400" rtl="0" eaLnBrk="1" fontAlgn="base" latinLnBrk="0" hangingPunct="1">
              <a:lnSpc>
                <a:spcPct val="100000"/>
              </a:lnSpc>
              <a:spcBef>
                <a:spcPct val="20000"/>
              </a:spcBef>
              <a:spcAft>
                <a:spcPct val="0"/>
              </a:spcAft>
              <a:buSzPct val="200000"/>
              <a:buNone/>
              <a:defRPr sz="1800" b="1" i="0" u="none" kern="1200" baseline="0">
                <a:solidFill>
                  <a:schemeClr val="tx1"/>
                </a:solidFill>
                <a:latin typeface="Tahoma" panose="020B0604030504040204" pitchFamily="34" charset="0"/>
              </a:defRPr>
            </a:lvl3pPr>
            <a:lvl4pPr marL="1600200" lvl="3" indent="-228600" algn="l" defTabSz="914400" rtl="0" eaLnBrk="1" fontAlgn="base" latinLnBrk="0" hangingPunct="1">
              <a:lnSpc>
                <a:spcPct val="100000"/>
              </a:lnSpc>
              <a:spcBef>
                <a:spcPct val="20000"/>
              </a:spcBef>
              <a:spcAft>
                <a:spcPct val="0"/>
              </a:spcAft>
              <a:buSzPct val="200000"/>
              <a:buNone/>
              <a:defRPr sz="1600" b="1" i="0" u="none" kern="1200" baseline="0">
                <a:solidFill>
                  <a:schemeClr val="tx1"/>
                </a:solidFill>
                <a:latin typeface="Tahoma" panose="020B0604030504040204" pitchFamily="34" charset="0"/>
              </a:defRPr>
            </a:lvl4pPr>
            <a:lvl5pPr marL="2057400" lvl="4" indent="-228600" algn="l" defTabSz="914400" rtl="0" eaLnBrk="1" fontAlgn="base" latinLnBrk="0" hangingPunct="1">
              <a:lnSpc>
                <a:spcPct val="100000"/>
              </a:lnSpc>
              <a:spcBef>
                <a:spcPct val="20000"/>
              </a:spcBef>
              <a:spcAft>
                <a:spcPct val="0"/>
              </a:spcAft>
              <a:buSzPct val="200000"/>
              <a:buNone/>
              <a:defRPr sz="1600" b="1" i="0" u="none" kern="1200" baseline="0">
                <a:solidFill>
                  <a:schemeClr val="tx1"/>
                </a:solidFill>
                <a:latin typeface="Tahoma" panose="020B0604030504040204" pitchFamily="34" charset="0"/>
              </a:defRPr>
            </a:lvl5pPr>
          </a:lstStyle>
          <a:p>
            <a:pPr lvl="0">
              <a:buClr>
                <a:schemeClr val="hlink"/>
              </a:buClr>
              <a:buSzPct val="60000"/>
            </a:pPr>
            <a:r>
              <a:rPr lang="zh-CN" altLang="en-US" sz="2800" b="0" dirty="0">
                <a:latin typeface="微软雅黑" panose="020B0503020204020204" pitchFamily="34" charset="-122"/>
                <a:ea typeface="微软雅黑" panose="020B0503020204020204" pitchFamily="34" charset="-122"/>
              </a:rPr>
              <a:t>（三）不确定决策方法</a:t>
            </a:r>
          </a:p>
          <a:p>
            <a:pPr lvl="0">
              <a:buClr>
                <a:schemeClr val="hlink"/>
              </a:buClr>
              <a:buSzPct val="60000"/>
            </a:pPr>
            <a:r>
              <a:rPr lang="zh-CN" altLang="en-US" sz="2800" b="0" dirty="0">
                <a:latin typeface="微软雅黑" panose="020B0503020204020204" pitchFamily="34" charset="-122"/>
                <a:ea typeface="微软雅黑" panose="020B0503020204020204" pitchFamily="34" charset="-122"/>
              </a:rPr>
              <a:t>   </a:t>
            </a:r>
            <a:r>
              <a:rPr lang="zh-CN" altLang="en-US" sz="2800" b="0" dirty="0" smtClean="0">
                <a:latin typeface="微软雅黑" panose="020B0503020204020204" pitchFamily="34" charset="-122"/>
                <a:ea typeface="微软雅黑" panose="020B0503020204020204" pitchFamily="34" charset="-122"/>
              </a:rPr>
              <a:t>   </a:t>
            </a:r>
            <a:r>
              <a:rPr lang="en-US" altLang="zh-CN" sz="2800" b="0" dirty="0" smtClean="0">
                <a:latin typeface="微软雅黑" panose="020B0503020204020204" pitchFamily="34" charset="-122"/>
                <a:ea typeface="微软雅黑" panose="020B0503020204020204" pitchFamily="34" charset="-122"/>
              </a:rPr>
              <a:t>1. </a:t>
            </a:r>
            <a:r>
              <a:rPr lang="zh-CN" altLang="en-US" sz="2800" b="0" dirty="0" smtClean="0">
                <a:latin typeface="微软雅黑" panose="020B0503020204020204" pitchFamily="34" charset="-122"/>
                <a:ea typeface="微软雅黑" panose="020B0503020204020204" pitchFamily="34" charset="-122"/>
                <a:sym typeface="+mn-ea"/>
              </a:rPr>
              <a:t>不确定型决策</a:t>
            </a:r>
            <a:r>
              <a:rPr lang="zh-CN" altLang="en-US" sz="2800" b="0" dirty="0">
                <a:latin typeface="微软雅黑" panose="020B0503020204020204" pitchFamily="34" charset="-122"/>
                <a:ea typeface="微软雅黑" panose="020B0503020204020204" pitchFamily="34" charset="-122"/>
                <a:sym typeface="+mn-ea"/>
              </a:rPr>
              <a:t>方法之乐观法</a:t>
            </a:r>
            <a:endParaRPr lang="zh-CN" altLang="en-US" sz="2800" b="0" dirty="0">
              <a:latin typeface="微软雅黑" panose="020B0503020204020204" pitchFamily="34" charset="-122"/>
              <a:ea typeface="微软雅黑" panose="020B0503020204020204" pitchFamily="34" charset="-122"/>
            </a:endParaRPr>
          </a:p>
          <a:p>
            <a:pPr lvl="0">
              <a:buClr>
                <a:srgbClr val="0033CC"/>
              </a:buClr>
              <a:buSzPct val="60000"/>
              <a:buFont typeface="Wingdings" panose="05000000000000000000" pitchFamily="2" charset="2"/>
              <a:buNone/>
            </a:pPr>
            <a:endParaRPr lang="zh-CN" altLang="en-US" sz="2800" dirty="0">
              <a:solidFill>
                <a:srgbClr val="0033CC"/>
              </a:solidFill>
              <a:effectLst>
                <a:outerShdw blurRad="38100" dist="38100" dir="2700000">
                  <a:srgbClr val="000000"/>
                </a:outerShdw>
              </a:effectLst>
              <a:latin typeface="仿宋_GB2312" pitchFamily="49" charset="-122"/>
              <a:ea typeface="仿宋_GB2312" pitchFamily="49" charset="-122"/>
            </a:endParaRPr>
          </a:p>
          <a:p>
            <a:pPr lvl="0">
              <a:buClr>
                <a:srgbClr val="0033CC"/>
              </a:buClr>
              <a:buSzPct val="60000"/>
              <a:buFont typeface="Wingdings" panose="05000000000000000000" pitchFamily="2" charset="2"/>
              <a:buNone/>
            </a:pPr>
            <a:r>
              <a:rPr lang="zh-CN" altLang="en-US" sz="2800" dirty="0">
                <a:solidFill>
                  <a:srgbClr val="0033CC"/>
                </a:solidFill>
                <a:effectLst>
                  <a:outerShdw blurRad="38100" dist="38100" dir="2700000">
                    <a:srgbClr val="000000"/>
                  </a:outerShdw>
                </a:effectLst>
                <a:latin typeface="仿宋_GB2312" pitchFamily="49" charset="-122"/>
                <a:ea typeface="仿宋_GB2312" pitchFamily="49" charset="-122"/>
              </a:rPr>
              <a:t>        </a:t>
            </a:r>
            <a:r>
              <a:rPr lang="zh-CN" altLang="en-US" sz="2800" dirty="0">
                <a:solidFill>
                  <a:srgbClr val="0033CC"/>
                </a:solidFill>
                <a:effectLst>
                  <a:outerShdw blurRad="38100" dist="38100" dir="2700000">
                    <a:srgbClr val="000000"/>
                  </a:outerShdw>
                </a:effectLst>
                <a:latin typeface="仿宋_GB2312" pitchFamily="49" charset="-122"/>
                <a:ea typeface="仿宋_GB2312" pitchFamily="49" charset="-122"/>
                <a:sym typeface="+mn-ea"/>
              </a:rPr>
              <a:t> </a:t>
            </a:r>
            <a:endParaRPr lang="zh-CN" altLang="en-US" sz="2800" dirty="0">
              <a:solidFill>
                <a:srgbClr val="0033CC"/>
              </a:solidFill>
              <a:effectLst>
                <a:outerShdw blurRad="38100" dist="38100" dir="2700000">
                  <a:srgbClr val="000000"/>
                </a:outerShdw>
              </a:effectLst>
              <a:latin typeface="仿宋_GB2312" pitchFamily="49" charset="-122"/>
              <a:ea typeface="仿宋_GB2312" pitchFamily="49" charset="-122"/>
            </a:endParaRPr>
          </a:p>
        </p:txBody>
      </p:sp>
      <p:sp>
        <p:nvSpPr>
          <p:cNvPr id="91139" name="Rectangle 3"/>
          <p:cNvSpPr>
            <a:spLocks noGrp="1" noRot="1"/>
          </p:cNvSpPr>
          <p:nvPr/>
        </p:nvSpPr>
        <p:spPr>
          <a:xfrm>
            <a:off x="1212850" y="2393950"/>
            <a:ext cx="10382885" cy="4464050"/>
          </a:xfrm>
          <a:prstGeom prst="rect">
            <a:avLst/>
          </a:prstGeom>
          <a:noFill/>
          <a:ln w="9525">
            <a:noFill/>
          </a:ln>
        </p:spPr>
        <p:txBody>
          <a:bodyPr vert="horz" wrap="square" lIns="91440" tIns="45720" rIns="91440" bIns="45720" anchor="t"/>
          <a:lstStyle>
            <a:lvl1pPr marL="342900" indent="-342900" algn="l" rtl="0" fontAlgn="base">
              <a:spcBef>
                <a:spcPct val="20000"/>
              </a:spcBef>
              <a:spcAft>
                <a:spcPct val="0"/>
              </a:spcAft>
              <a:buClr>
                <a:schemeClr val="hlink"/>
              </a:buClr>
              <a:buFont typeface="Wingdings" panose="05000000000000000000" pitchFamily="2" charset="2"/>
              <a:buChar char="§"/>
              <a:defRPr sz="3200">
                <a:solidFill>
                  <a:schemeClr val="tx1"/>
                </a:solidFill>
                <a:latin typeface="+mn-lt"/>
                <a:ea typeface="+mn-ea"/>
                <a:cs typeface="+mn-cs"/>
              </a:defRPr>
            </a:lvl1pPr>
            <a:lvl2pPr marL="742950" indent="-285750" algn="l" rtl="0" fontAlgn="base">
              <a:spcBef>
                <a:spcPct val="20000"/>
              </a:spcBef>
              <a:spcAft>
                <a:spcPct val="0"/>
              </a:spcAft>
              <a:buClr>
                <a:schemeClr val="tx2"/>
              </a:buClr>
              <a:buSzPct val="85000"/>
              <a:buFont typeface="Wingdings" panose="05000000000000000000" pitchFamily="2" charset="2"/>
              <a:buChar char="Ø"/>
              <a:defRPr sz="2800">
                <a:solidFill>
                  <a:schemeClr val="tx1"/>
                </a:solidFill>
                <a:latin typeface="+mn-lt"/>
                <a:ea typeface="+mn-ea"/>
              </a:defRPr>
            </a:lvl2pPr>
            <a:lvl3pPr marL="1143000" indent="-228600" algn="l" rtl="0" fontAlgn="base">
              <a:spcBef>
                <a:spcPct val="20000"/>
              </a:spcBef>
              <a:spcAft>
                <a:spcPct val="0"/>
              </a:spcAft>
              <a:buClr>
                <a:schemeClr val="hlink"/>
              </a:buClr>
              <a:buSzPct val="95000"/>
              <a:buFont typeface="Wingdings 2" pitchFamily="18" charset="2"/>
              <a:buChar char="¡"/>
              <a:defRPr sz="2400">
                <a:solidFill>
                  <a:schemeClr val="tx1"/>
                </a:solidFill>
                <a:latin typeface="+mn-lt"/>
                <a:ea typeface="+mn-ea"/>
              </a:defRPr>
            </a:lvl3pPr>
            <a:lvl4pPr marL="1600200" indent="-228600" algn="l" rtl="0" fontAlgn="base">
              <a:spcBef>
                <a:spcPct val="20000"/>
              </a:spcBef>
              <a:spcAft>
                <a:spcPct val="0"/>
              </a:spcAft>
              <a:buClr>
                <a:schemeClr val="tx2"/>
              </a:buClr>
              <a:buSzPct val="90000"/>
              <a:buFont typeface="Wingdings" panose="05000000000000000000" pitchFamily="2" charset="2"/>
              <a:buChar char="Ø"/>
              <a:defRPr sz="2000">
                <a:solidFill>
                  <a:schemeClr val="tx1"/>
                </a:solidFill>
                <a:latin typeface="+mn-lt"/>
                <a:ea typeface="+mn-ea"/>
              </a:defRPr>
            </a:lvl4pPr>
            <a:lvl5pPr marL="2057400" indent="-228600" algn="l" rtl="0" fontAlgn="base">
              <a:spcBef>
                <a:spcPct val="20000"/>
              </a:spcBef>
              <a:spcAft>
                <a:spcPct val="0"/>
              </a:spcAft>
              <a:buClr>
                <a:schemeClr val="hlink"/>
              </a:buClr>
              <a:buFont typeface="Wingdings 2" pitchFamily="18" charset="2"/>
              <a:buChar char="¡"/>
              <a:defRPr sz="2000">
                <a:solidFill>
                  <a:schemeClr val="tx1"/>
                </a:solidFill>
                <a:latin typeface="+mn-lt"/>
                <a:ea typeface="+mn-ea"/>
              </a:defRPr>
            </a:lvl5pPr>
            <a:lvl6pPr marL="2514600" indent="-228600" algn="l" rtl="0" fontAlgn="base">
              <a:spcBef>
                <a:spcPct val="20000"/>
              </a:spcBef>
              <a:spcAft>
                <a:spcPct val="0"/>
              </a:spcAft>
              <a:buClr>
                <a:schemeClr val="hlink"/>
              </a:buClr>
              <a:buFont typeface="Wingdings 2" pitchFamily="18" charset="2"/>
              <a:buChar char="¡"/>
              <a:defRPr sz="2000">
                <a:solidFill>
                  <a:schemeClr val="tx1"/>
                </a:solidFill>
                <a:latin typeface="+mn-lt"/>
                <a:ea typeface="+mn-ea"/>
              </a:defRPr>
            </a:lvl6pPr>
            <a:lvl7pPr marL="2971800" indent="-228600" algn="l" rtl="0" fontAlgn="base">
              <a:spcBef>
                <a:spcPct val="20000"/>
              </a:spcBef>
              <a:spcAft>
                <a:spcPct val="0"/>
              </a:spcAft>
              <a:buClr>
                <a:schemeClr val="hlink"/>
              </a:buClr>
              <a:buFont typeface="Wingdings 2" pitchFamily="18" charset="2"/>
              <a:buChar char="¡"/>
              <a:defRPr sz="2000">
                <a:solidFill>
                  <a:schemeClr val="tx1"/>
                </a:solidFill>
                <a:latin typeface="+mn-lt"/>
                <a:ea typeface="+mn-ea"/>
              </a:defRPr>
            </a:lvl7pPr>
            <a:lvl8pPr marL="3429000" indent="-228600" algn="l" rtl="0" fontAlgn="base">
              <a:spcBef>
                <a:spcPct val="20000"/>
              </a:spcBef>
              <a:spcAft>
                <a:spcPct val="0"/>
              </a:spcAft>
              <a:buClr>
                <a:schemeClr val="hlink"/>
              </a:buClr>
              <a:buFont typeface="Wingdings 2" pitchFamily="18" charset="2"/>
              <a:buChar char="¡"/>
              <a:defRPr sz="2000">
                <a:solidFill>
                  <a:schemeClr val="tx1"/>
                </a:solidFill>
                <a:latin typeface="+mn-lt"/>
                <a:ea typeface="+mn-ea"/>
              </a:defRPr>
            </a:lvl8pPr>
            <a:lvl9pPr marL="3886200" indent="-228600" algn="l" rtl="0" fontAlgn="base">
              <a:spcBef>
                <a:spcPct val="20000"/>
              </a:spcBef>
              <a:spcAft>
                <a:spcPct val="0"/>
              </a:spcAft>
              <a:buClr>
                <a:schemeClr val="hlink"/>
              </a:buClr>
              <a:buFont typeface="Wingdings 2" pitchFamily="18" charset="2"/>
              <a:buChar char="¡"/>
              <a:defRPr sz="2000">
                <a:solidFill>
                  <a:schemeClr val="tx1"/>
                </a:solidFill>
                <a:latin typeface="+mn-lt"/>
                <a:ea typeface="+mn-ea"/>
              </a:defRPr>
            </a:lvl9pPr>
          </a:lstStyle>
          <a:p>
            <a:pPr eaLnBrk="1" hangingPunct="1">
              <a:buNone/>
            </a:pPr>
            <a:r>
              <a:rPr lang="en-US" altLang="zh-CN" b="1" dirty="0">
                <a:solidFill>
                  <a:srgbClr val="FF3300"/>
                </a:solidFill>
                <a:latin typeface="方正姚体" pitchFamily="2" charset="-122"/>
                <a:ea typeface="方正姚体" pitchFamily="2" charset="-122"/>
              </a:rPr>
              <a:t>   </a:t>
            </a:r>
            <a:r>
              <a:rPr lang="zh-CN" altLang="en-US" b="1" dirty="0" smtClean="0">
                <a:solidFill>
                  <a:srgbClr val="FF3300"/>
                </a:solidFill>
                <a:latin typeface="方正姚体" pitchFamily="2" charset="-122"/>
                <a:ea typeface="方正姚体" pitchFamily="2" charset="-122"/>
              </a:rPr>
              <a:t>也</a:t>
            </a:r>
            <a:r>
              <a:rPr lang="zh-CN" altLang="en-US" b="1" dirty="0">
                <a:solidFill>
                  <a:srgbClr val="FF3300"/>
                </a:solidFill>
                <a:latin typeface="方正姚体" pitchFamily="2" charset="-122"/>
                <a:ea typeface="方正姚体" pitchFamily="2" charset="-122"/>
              </a:rPr>
              <a:t>叫</a:t>
            </a:r>
            <a:r>
              <a:rPr lang="zh-CN" altLang="en-US" b="1" dirty="0">
                <a:solidFill>
                  <a:srgbClr val="FF3300"/>
                </a:solidFill>
                <a:ea typeface="方正姚体" pitchFamily="2" charset="-122"/>
              </a:rPr>
              <a:t>“</a:t>
            </a:r>
            <a:r>
              <a:rPr lang="zh-CN" altLang="en-US" b="1" dirty="0">
                <a:solidFill>
                  <a:srgbClr val="FF3300"/>
                </a:solidFill>
                <a:latin typeface="方正姚体" pitchFamily="2" charset="-122"/>
                <a:ea typeface="方正姚体" pitchFamily="2" charset="-122"/>
              </a:rPr>
              <a:t>大中取大</a:t>
            </a:r>
            <a:r>
              <a:rPr lang="zh-CN" altLang="en-US" b="1" dirty="0">
                <a:solidFill>
                  <a:srgbClr val="FF3300"/>
                </a:solidFill>
                <a:ea typeface="方正姚体" pitchFamily="2" charset="-122"/>
              </a:rPr>
              <a:t>”</a:t>
            </a:r>
            <a:r>
              <a:rPr lang="zh-CN" altLang="en-US" b="1" dirty="0">
                <a:solidFill>
                  <a:srgbClr val="FF3300"/>
                </a:solidFill>
                <a:latin typeface="方正姚体" pitchFamily="2" charset="-122"/>
                <a:ea typeface="方正姚体" pitchFamily="2" charset="-122"/>
              </a:rPr>
              <a:t>、</a:t>
            </a:r>
            <a:r>
              <a:rPr lang="zh-CN" altLang="en-US" b="1" dirty="0">
                <a:solidFill>
                  <a:srgbClr val="FF3300"/>
                </a:solidFill>
                <a:ea typeface="方正姚体" pitchFamily="2" charset="-122"/>
              </a:rPr>
              <a:t>“</a:t>
            </a:r>
            <a:r>
              <a:rPr lang="zh-CN" altLang="en-US" b="1" dirty="0">
                <a:solidFill>
                  <a:srgbClr val="FF3300"/>
                </a:solidFill>
                <a:latin typeface="方正姚体" pitchFamily="2" charset="-122"/>
                <a:ea typeface="方正姚体" pitchFamily="2" charset="-122"/>
              </a:rPr>
              <a:t>好中求好</a:t>
            </a:r>
            <a:r>
              <a:rPr lang="zh-CN" altLang="en-US" b="1" dirty="0">
                <a:solidFill>
                  <a:srgbClr val="FF3300"/>
                </a:solidFill>
                <a:ea typeface="方正姚体" pitchFamily="2" charset="-122"/>
              </a:rPr>
              <a:t>”</a:t>
            </a:r>
            <a:r>
              <a:rPr lang="zh-CN" altLang="en-US" b="1" dirty="0">
                <a:solidFill>
                  <a:srgbClr val="FF3300"/>
                </a:solidFill>
                <a:latin typeface="方正姚体" pitchFamily="2" charset="-122"/>
                <a:ea typeface="方正姚体" pitchFamily="2" charset="-122"/>
              </a:rPr>
              <a:t>、最大决策法。</a:t>
            </a:r>
          </a:p>
          <a:p>
            <a:pPr eaLnBrk="1" hangingPunct="1"/>
            <a:r>
              <a:rPr lang="zh-CN" altLang="en-US" sz="2800" dirty="0">
                <a:solidFill>
                  <a:srgbClr val="003366"/>
                </a:solidFill>
              </a:rPr>
              <a:t> 即当决策者面临情况不明的决策时，以争取最好结果的乐观态度来选择他的决策方案</a:t>
            </a:r>
            <a:r>
              <a:rPr lang="zh-CN" altLang="en-US" b="1" dirty="0">
                <a:latin typeface="隶书" pitchFamily="49" charset="-122"/>
                <a:ea typeface="隶书" pitchFamily="49" charset="-122"/>
              </a:rPr>
              <a:t>。</a:t>
            </a:r>
          </a:p>
          <a:p>
            <a:pPr eaLnBrk="1" hangingPunct="1"/>
            <a:r>
              <a:rPr lang="zh-CN" altLang="en-US" sz="2800" dirty="0">
                <a:latin typeface="隶书" pitchFamily="49" charset="-122"/>
                <a:ea typeface="隶书" pitchFamily="49" charset="-122"/>
              </a:rPr>
              <a:t> </a:t>
            </a:r>
            <a:r>
              <a:rPr lang="zh-CN" altLang="en-US" sz="2800" dirty="0">
                <a:solidFill>
                  <a:srgbClr val="003366"/>
                </a:solidFill>
              </a:rPr>
              <a:t>步骤：</a:t>
            </a:r>
          </a:p>
          <a:p>
            <a:pPr eaLnBrk="1" hangingPunct="1">
              <a:buNone/>
            </a:pPr>
            <a:r>
              <a:rPr lang="zh-CN" altLang="en-US" sz="2800" dirty="0">
                <a:solidFill>
                  <a:srgbClr val="003366"/>
                </a:solidFill>
                <a:sym typeface="Wingdings" panose="05000000000000000000" pitchFamily="2" charset="2"/>
              </a:rPr>
              <a:t>（1）</a:t>
            </a:r>
            <a:r>
              <a:rPr lang="zh-CN" altLang="en-US" sz="2800" dirty="0">
                <a:solidFill>
                  <a:srgbClr val="003366"/>
                </a:solidFill>
              </a:rPr>
              <a:t>找出各方案所带来的最大损益值；</a:t>
            </a:r>
          </a:p>
          <a:p>
            <a:pPr eaLnBrk="1" hangingPunct="1">
              <a:buNone/>
            </a:pPr>
            <a:r>
              <a:rPr lang="zh-CN" altLang="en-US" sz="2800" dirty="0">
                <a:solidFill>
                  <a:srgbClr val="003366"/>
                </a:solidFill>
              </a:rPr>
              <a:t>（2）从第一步结果中选出最大值对应的方案作为满意方案。</a:t>
            </a:r>
          </a:p>
        </p:txBody>
      </p:sp>
    </p:spTree>
  </p:cSld>
  <p:clrMapOvr>
    <a:masterClrMapping/>
  </p:clrMapOvr>
  <p:transition spd="slow" advTm="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4" presetClass="entr" presetSubtype="0" fill="hold" grpId="0" nodeType="clickEffect">
                                  <p:stCondLst>
                                    <p:cond delay="0"/>
                                  </p:stCondLst>
                                  <p:childTnLst>
                                    <p:set>
                                      <p:cBhvr>
                                        <p:cTn id="18" dur="1" fill="hold">
                                          <p:stCondLst>
                                            <p:cond delay="0"/>
                                          </p:stCondLst>
                                        </p:cTn>
                                        <p:tgtEl>
                                          <p:spTgt spid="91139">
                                            <p:txEl>
                                              <p:pRg st="0" end="0"/>
                                            </p:txEl>
                                          </p:spTgt>
                                        </p:tgtEl>
                                        <p:attrNameLst>
                                          <p:attrName>style.visibility</p:attrName>
                                        </p:attrNameLst>
                                      </p:cBhvr>
                                      <p:to>
                                        <p:strVal val="visible"/>
                                      </p:to>
                                    </p:set>
                                    <p:anim to="" calcmode="lin" valueType="num">
                                      <p:cBhvr>
                                        <p:cTn id="19" dur="1" fill="hold"/>
                                        <p:tgtEl>
                                          <p:spTgt spid="91139">
                                            <p:txEl>
                                              <p:pRg st="0" end="0"/>
                                            </p:txEl>
                                          </p:spTgt>
                                        </p:tgtEl>
                                        <p:attrNameLst>
                                          <p:attrName>style.visibility</p:attrName>
                                        </p:attrNameLst>
                                      </p:cBhvr>
                                    </p:anim>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grpId="0" nodeType="clickEffect">
                                  <p:stCondLst>
                                    <p:cond delay="0"/>
                                  </p:stCondLst>
                                  <p:childTnLst>
                                    <p:set>
                                      <p:cBhvr>
                                        <p:cTn id="23" dur="1" fill="hold">
                                          <p:stCondLst>
                                            <p:cond delay="0"/>
                                          </p:stCondLst>
                                        </p:cTn>
                                        <p:tgtEl>
                                          <p:spTgt spid="91139">
                                            <p:txEl>
                                              <p:pRg st="1" end="1"/>
                                            </p:txEl>
                                          </p:spTgt>
                                        </p:tgtEl>
                                        <p:attrNameLst>
                                          <p:attrName>style.visibility</p:attrName>
                                        </p:attrNameLst>
                                      </p:cBhvr>
                                      <p:to>
                                        <p:strVal val="visible"/>
                                      </p:to>
                                    </p:set>
                                    <p:anim to="" calcmode="lin" valueType="num">
                                      <p:cBhvr>
                                        <p:cTn id="24" dur="1" fill="hold"/>
                                        <p:tgtEl>
                                          <p:spTgt spid="91139">
                                            <p:txEl>
                                              <p:pRg st="1" end="1"/>
                                            </p:txEl>
                                          </p:spTgt>
                                        </p:tgtEl>
                                        <p:attrNameLst>
                                          <p:attrName>style.visibility</p:attrName>
                                        </p:attrNameLst>
                                      </p:cBhvr>
                                    </p:anim>
                                  </p:childTnLst>
                                </p:cTn>
                              </p:par>
                            </p:childTnLst>
                          </p:cTn>
                        </p:par>
                      </p:childTnLst>
                    </p:cTn>
                  </p:par>
                  <p:par>
                    <p:cTn id="25" fill="hold">
                      <p:stCondLst>
                        <p:cond delay="indefinite"/>
                      </p:stCondLst>
                      <p:childTnLst>
                        <p:par>
                          <p:cTn id="26" fill="hold">
                            <p:stCondLst>
                              <p:cond delay="0"/>
                            </p:stCondLst>
                            <p:childTnLst>
                              <p:par>
                                <p:cTn id="27" presetID="24" presetClass="entr" presetSubtype="0" fill="hold" grpId="0" nodeType="clickEffect">
                                  <p:stCondLst>
                                    <p:cond delay="0"/>
                                  </p:stCondLst>
                                  <p:childTnLst>
                                    <p:set>
                                      <p:cBhvr>
                                        <p:cTn id="28" dur="1" fill="hold">
                                          <p:stCondLst>
                                            <p:cond delay="0"/>
                                          </p:stCondLst>
                                        </p:cTn>
                                        <p:tgtEl>
                                          <p:spTgt spid="91139">
                                            <p:txEl>
                                              <p:pRg st="2" end="2"/>
                                            </p:txEl>
                                          </p:spTgt>
                                        </p:tgtEl>
                                        <p:attrNameLst>
                                          <p:attrName>style.visibility</p:attrName>
                                        </p:attrNameLst>
                                      </p:cBhvr>
                                      <p:to>
                                        <p:strVal val="visible"/>
                                      </p:to>
                                    </p:set>
                                    <p:anim to="" calcmode="lin" valueType="num">
                                      <p:cBhvr>
                                        <p:cTn id="29" dur="1" fill="hold"/>
                                        <p:tgtEl>
                                          <p:spTgt spid="91139">
                                            <p:txEl>
                                              <p:pRg st="2" end="2"/>
                                            </p:txEl>
                                          </p:spTgt>
                                        </p:tgtEl>
                                        <p:attrNameLst>
                                          <p:attrName>style.visibility</p:attrName>
                                        </p:attrNameLst>
                                      </p:cBhvr>
                                    </p:anim>
                                  </p:childTnLst>
                                </p:cTn>
                              </p:par>
                            </p:childTnLst>
                          </p:cTn>
                        </p:par>
                      </p:childTnLst>
                    </p:cTn>
                  </p:par>
                  <p:par>
                    <p:cTn id="30" fill="hold">
                      <p:stCondLst>
                        <p:cond delay="indefinite"/>
                      </p:stCondLst>
                      <p:childTnLst>
                        <p:par>
                          <p:cTn id="31" fill="hold">
                            <p:stCondLst>
                              <p:cond delay="0"/>
                            </p:stCondLst>
                            <p:childTnLst>
                              <p:par>
                                <p:cTn id="32" presetID="24" presetClass="entr" presetSubtype="0" fill="hold" grpId="0" nodeType="clickEffect">
                                  <p:stCondLst>
                                    <p:cond delay="0"/>
                                  </p:stCondLst>
                                  <p:childTnLst>
                                    <p:set>
                                      <p:cBhvr>
                                        <p:cTn id="33" dur="1" fill="hold">
                                          <p:stCondLst>
                                            <p:cond delay="0"/>
                                          </p:stCondLst>
                                        </p:cTn>
                                        <p:tgtEl>
                                          <p:spTgt spid="91139">
                                            <p:txEl>
                                              <p:pRg st="3" end="3"/>
                                            </p:txEl>
                                          </p:spTgt>
                                        </p:tgtEl>
                                        <p:attrNameLst>
                                          <p:attrName>style.visibility</p:attrName>
                                        </p:attrNameLst>
                                      </p:cBhvr>
                                      <p:to>
                                        <p:strVal val="visible"/>
                                      </p:to>
                                    </p:set>
                                    <p:anim to="" calcmode="lin" valueType="num">
                                      <p:cBhvr>
                                        <p:cTn id="34" dur="1" fill="hold"/>
                                        <p:tgtEl>
                                          <p:spTgt spid="91139">
                                            <p:txEl>
                                              <p:pRg st="3" end="3"/>
                                            </p:txEl>
                                          </p:spTgt>
                                        </p:tgtEl>
                                        <p:attrNameLst>
                                          <p:attrName>style.visibility</p:attrName>
                                        </p:attrNameLst>
                                      </p:cBhvr>
                                    </p:anim>
                                  </p:childTnLst>
                                </p:cTn>
                              </p:par>
                            </p:childTnLst>
                          </p:cTn>
                        </p:par>
                      </p:childTnLst>
                    </p:cTn>
                  </p:par>
                  <p:par>
                    <p:cTn id="35" fill="hold">
                      <p:stCondLst>
                        <p:cond delay="indefinite"/>
                      </p:stCondLst>
                      <p:childTnLst>
                        <p:par>
                          <p:cTn id="36" fill="hold">
                            <p:stCondLst>
                              <p:cond delay="0"/>
                            </p:stCondLst>
                            <p:childTnLst>
                              <p:par>
                                <p:cTn id="37" presetID="24" presetClass="entr" presetSubtype="0" fill="hold" grpId="0" nodeType="clickEffect">
                                  <p:stCondLst>
                                    <p:cond delay="0"/>
                                  </p:stCondLst>
                                  <p:childTnLst>
                                    <p:set>
                                      <p:cBhvr>
                                        <p:cTn id="38" dur="1" fill="hold">
                                          <p:stCondLst>
                                            <p:cond delay="0"/>
                                          </p:stCondLst>
                                        </p:cTn>
                                        <p:tgtEl>
                                          <p:spTgt spid="91139">
                                            <p:txEl>
                                              <p:pRg st="4" end="4"/>
                                            </p:txEl>
                                          </p:spTgt>
                                        </p:tgtEl>
                                        <p:attrNameLst>
                                          <p:attrName>style.visibility</p:attrName>
                                        </p:attrNameLst>
                                      </p:cBhvr>
                                      <p:to>
                                        <p:strVal val="visible"/>
                                      </p:to>
                                    </p:set>
                                    <p:anim to="" calcmode="lin" valueType="num">
                                      <p:cBhvr>
                                        <p:cTn id="39" dur="1" fill="hold"/>
                                        <p:tgtEl>
                                          <p:spTgt spid="91139">
                                            <p:txEl>
                                              <p:pRg st="4" end="4"/>
                                            </p:txEl>
                                          </p:spTgt>
                                        </p:tgtEl>
                                        <p:attrNameLst>
                                          <p:attrName>style.visibility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7" grpId="0"/>
      <p:bldP spid="7" grpId="1"/>
      <p:bldP spid="91139"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23"/>
          <p:cNvSpPr/>
          <p:nvPr/>
        </p:nvSpPr>
        <p:spPr>
          <a:xfrm>
            <a:off x="2423592" y="1046645"/>
            <a:ext cx="2088232" cy="337185"/>
          </a:xfrm>
          <a:prstGeom prst="rect">
            <a:avLst/>
          </a:prstGeom>
        </p:spPr>
        <p:txBody>
          <a:bodyPr wrap="square">
            <a:spAutoFit/>
          </a:bodyPr>
          <a:lstStyle/>
          <a:p>
            <a:r>
              <a:rPr lang="zh-CN" altLang="en-US" sz="1600" b="1" dirty="0" smtClean="0">
                <a:solidFill>
                  <a:schemeClr val="bg1"/>
                </a:solidFill>
                <a:ea typeface="微软雅黑" panose="020B0503020204020204" pitchFamily="34" charset="-122"/>
              </a:rPr>
              <a:t>明 年 工 作 计 划</a:t>
            </a:r>
            <a:endParaRPr lang="zh-CN" altLang="en-US" sz="1600" b="1" dirty="0">
              <a:solidFill>
                <a:schemeClr val="bg1"/>
              </a:solidFill>
              <a:ea typeface="微软雅黑" panose="020B0503020204020204" pitchFamily="34" charset="-122"/>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4"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7" name="文本框 6"/>
          <p:cNvSpPr txBox="1"/>
          <p:nvPr/>
        </p:nvSpPr>
        <p:spPr>
          <a:xfrm>
            <a:off x="286385" y="765175"/>
            <a:ext cx="3027680" cy="521970"/>
          </a:xfrm>
          <a:prstGeom prst="rect">
            <a:avLst/>
          </a:prstGeom>
          <a:noFill/>
        </p:spPr>
        <p:txBody>
          <a:bodyPr wrap="none" rtlCol="0" anchor="t">
            <a:spAutoFit/>
          </a:bodyPr>
          <a:lstStyle/>
          <a:p>
            <a:pPr algn="ctr"/>
            <a:r>
              <a:rPr lang="zh-CN" altLang="en-US" sz="2800" b="0" noProof="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二、定量决策方法</a:t>
            </a:r>
          </a:p>
        </p:txBody>
      </p:sp>
      <p:sp>
        <p:nvSpPr>
          <p:cNvPr id="3" name="矩形 2"/>
          <p:cNvSpPr>
            <a:spLocks noRot="1"/>
          </p:cNvSpPr>
          <p:nvPr/>
        </p:nvSpPr>
        <p:spPr>
          <a:xfrm>
            <a:off x="696595" y="1287145"/>
            <a:ext cx="6049645" cy="829945"/>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SzPct val="200000"/>
              <a:buNone/>
              <a:defRPr sz="2400" b="1" u="none" kern="1200" baseline="0">
                <a:solidFill>
                  <a:schemeClr val="tx1"/>
                </a:solidFill>
                <a:latin typeface="Tahoma" panose="020B0604030504040204" pitchFamily="34" charset="0"/>
              </a:defRPr>
            </a:lvl1pPr>
            <a:lvl2pPr marL="742950" lvl="1" indent="-285750" algn="l" defTabSz="914400" rtl="0" eaLnBrk="1" fontAlgn="base" latinLnBrk="0" hangingPunct="1">
              <a:lnSpc>
                <a:spcPct val="100000"/>
              </a:lnSpc>
              <a:spcBef>
                <a:spcPct val="20000"/>
              </a:spcBef>
              <a:spcAft>
                <a:spcPct val="0"/>
              </a:spcAft>
              <a:buSzPct val="200000"/>
              <a:buNone/>
              <a:defRPr sz="2000" b="1" i="0" u="none" kern="1200" baseline="0">
                <a:solidFill>
                  <a:schemeClr val="tx1"/>
                </a:solidFill>
                <a:latin typeface="Tahoma" panose="020B0604030504040204" pitchFamily="34" charset="0"/>
              </a:defRPr>
            </a:lvl2pPr>
            <a:lvl3pPr marL="1143000" lvl="2" indent="-228600" algn="l" defTabSz="914400" rtl="0" eaLnBrk="1" fontAlgn="base" latinLnBrk="0" hangingPunct="1">
              <a:lnSpc>
                <a:spcPct val="100000"/>
              </a:lnSpc>
              <a:spcBef>
                <a:spcPct val="20000"/>
              </a:spcBef>
              <a:spcAft>
                <a:spcPct val="0"/>
              </a:spcAft>
              <a:buSzPct val="200000"/>
              <a:buNone/>
              <a:defRPr sz="1800" b="1" i="0" u="none" kern="1200" baseline="0">
                <a:solidFill>
                  <a:schemeClr val="tx1"/>
                </a:solidFill>
                <a:latin typeface="Tahoma" panose="020B0604030504040204" pitchFamily="34" charset="0"/>
              </a:defRPr>
            </a:lvl3pPr>
            <a:lvl4pPr marL="1600200" lvl="3" indent="-228600" algn="l" defTabSz="914400" rtl="0" eaLnBrk="1" fontAlgn="base" latinLnBrk="0" hangingPunct="1">
              <a:lnSpc>
                <a:spcPct val="100000"/>
              </a:lnSpc>
              <a:spcBef>
                <a:spcPct val="20000"/>
              </a:spcBef>
              <a:spcAft>
                <a:spcPct val="0"/>
              </a:spcAft>
              <a:buSzPct val="200000"/>
              <a:buNone/>
              <a:defRPr sz="1600" b="1" i="0" u="none" kern="1200" baseline="0">
                <a:solidFill>
                  <a:schemeClr val="tx1"/>
                </a:solidFill>
                <a:latin typeface="Tahoma" panose="020B0604030504040204" pitchFamily="34" charset="0"/>
              </a:defRPr>
            </a:lvl4pPr>
            <a:lvl5pPr marL="2057400" lvl="4" indent="-228600" algn="l" defTabSz="914400" rtl="0" eaLnBrk="1" fontAlgn="base" latinLnBrk="0" hangingPunct="1">
              <a:lnSpc>
                <a:spcPct val="100000"/>
              </a:lnSpc>
              <a:spcBef>
                <a:spcPct val="20000"/>
              </a:spcBef>
              <a:spcAft>
                <a:spcPct val="0"/>
              </a:spcAft>
              <a:buSzPct val="200000"/>
              <a:buNone/>
              <a:defRPr sz="1600" b="1" i="0" u="none" kern="1200" baseline="0">
                <a:solidFill>
                  <a:schemeClr val="tx1"/>
                </a:solidFill>
                <a:latin typeface="Tahoma" panose="020B0604030504040204" pitchFamily="34" charset="0"/>
              </a:defRPr>
            </a:lvl5pPr>
          </a:lstStyle>
          <a:p>
            <a:pPr>
              <a:buClr>
                <a:schemeClr val="hlink"/>
              </a:buClr>
              <a:buSzPct val="60000"/>
            </a:pPr>
            <a:r>
              <a:rPr lang="zh-CN" altLang="en-US" sz="2800" b="0" dirty="0">
                <a:latin typeface="微软雅黑" panose="020B0503020204020204" pitchFamily="34" charset="-122"/>
                <a:ea typeface="微软雅黑" panose="020B0503020204020204" pitchFamily="34" charset="-122"/>
              </a:rPr>
              <a:t>（三）不确定决策方法</a:t>
            </a:r>
          </a:p>
          <a:p>
            <a:pPr>
              <a:buClr>
                <a:schemeClr val="hlink"/>
              </a:buClr>
              <a:buSzPct val="60000"/>
            </a:pPr>
            <a:r>
              <a:rPr lang="zh-CN" altLang="en-US" sz="2800" b="0" dirty="0">
                <a:latin typeface="微软雅黑" panose="020B0503020204020204" pitchFamily="34" charset="-122"/>
                <a:ea typeface="微软雅黑" panose="020B0503020204020204" pitchFamily="34" charset="-122"/>
              </a:rPr>
              <a:t>   </a:t>
            </a:r>
            <a:r>
              <a:rPr lang="zh-CN" altLang="en-US" sz="2800" b="0" dirty="0" smtClean="0">
                <a:latin typeface="微软雅黑" panose="020B0503020204020204" pitchFamily="34" charset="-122"/>
                <a:ea typeface="微软雅黑" panose="020B0503020204020204" pitchFamily="34" charset="-122"/>
              </a:rPr>
              <a:t>    </a:t>
            </a:r>
            <a:r>
              <a:rPr lang="en-US" altLang="zh-CN" sz="2800" b="0" dirty="0" smtClean="0">
                <a:latin typeface="微软雅黑" panose="020B0503020204020204" pitchFamily="34" charset="-122"/>
                <a:ea typeface="微软雅黑" panose="020B0503020204020204" pitchFamily="34" charset="-122"/>
              </a:rPr>
              <a:t>1</a:t>
            </a:r>
            <a:r>
              <a:rPr lang="en-US" altLang="zh-CN" sz="2800" b="0" dirty="0">
                <a:latin typeface="微软雅黑" panose="020B0503020204020204" pitchFamily="34" charset="-122"/>
                <a:ea typeface="微软雅黑" panose="020B0503020204020204" pitchFamily="34" charset="-122"/>
              </a:rPr>
              <a:t>.</a:t>
            </a:r>
            <a:r>
              <a:rPr lang="zh-CN" altLang="en-US" sz="2800" b="0" dirty="0">
                <a:latin typeface="微软雅黑" panose="020B0503020204020204" pitchFamily="34" charset="-122"/>
                <a:ea typeface="微软雅黑" panose="020B0503020204020204" pitchFamily="34" charset="-122"/>
                <a:sym typeface="+mn-ea"/>
              </a:rPr>
              <a:t>不确定型决策方法之乐观法</a:t>
            </a:r>
            <a:endParaRPr lang="zh-CN" altLang="en-US" sz="2800" b="0" dirty="0">
              <a:latin typeface="微软雅黑" panose="020B0503020204020204" pitchFamily="34" charset="-122"/>
              <a:ea typeface="微软雅黑" panose="020B0503020204020204" pitchFamily="34" charset="-122"/>
            </a:endParaRPr>
          </a:p>
          <a:p>
            <a:pPr lvl="0">
              <a:buClr>
                <a:srgbClr val="0033CC"/>
              </a:buClr>
              <a:buSzPct val="60000"/>
              <a:buFont typeface="Wingdings" panose="05000000000000000000" pitchFamily="2" charset="2"/>
              <a:buNone/>
            </a:pPr>
            <a:endParaRPr lang="zh-CN" altLang="en-US" sz="2800" dirty="0">
              <a:solidFill>
                <a:srgbClr val="0033CC"/>
              </a:solidFill>
              <a:effectLst>
                <a:outerShdw blurRad="38100" dist="38100" dir="2700000">
                  <a:srgbClr val="000000"/>
                </a:outerShdw>
              </a:effectLst>
              <a:latin typeface="仿宋_GB2312" pitchFamily="49" charset="-122"/>
              <a:ea typeface="仿宋_GB2312" pitchFamily="49" charset="-122"/>
            </a:endParaRPr>
          </a:p>
          <a:p>
            <a:pPr lvl="0">
              <a:buClr>
                <a:srgbClr val="0033CC"/>
              </a:buClr>
              <a:buSzPct val="60000"/>
              <a:buFont typeface="Wingdings" panose="05000000000000000000" pitchFamily="2" charset="2"/>
              <a:buNone/>
            </a:pPr>
            <a:r>
              <a:rPr lang="zh-CN" altLang="en-US" sz="2800" dirty="0">
                <a:solidFill>
                  <a:srgbClr val="0033CC"/>
                </a:solidFill>
                <a:effectLst>
                  <a:outerShdw blurRad="38100" dist="38100" dir="2700000">
                    <a:srgbClr val="000000"/>
                  </a:outerShdw>
                </a:effectLst>
                <a:latin typeface="仿宋_GB2312" pitchFamily="49" charset="-122"/>
                <a:ea typeface="仿宋_GB2312" pitchFamily="49" charset="-122"/>
              </a:rPr>
              <a:t>        </a:t>
            </a:r>
            <a:r>
              <a:rPr lang="zh-CN" altLang="en-US" sz="2800" dirty="0">
                <a:solidFill>
                  <a:srgbClr val="0033CC"/>
                </a:solidFill>
                <a:effectLst>
                  <a:outerShdw blurRad="38100" dist="38100" dir="2700000">
                    <a:srgbClr val="000000"/>
                  </a:outerShdw>
                </a:effectLst>
                <a:latin typeface="仿宋_GB2312" pitchFamily="49" charset="-122"/>
                <a:ea typeface="仿宋_GB2312" pitchFamily="49" charset="-122"/>
                <a:sym typeface="+mn-ea"/>
              </a:rPr>
              <a:t> </a:t>
            </a:r>
            <a:endParaRPr lang="zh-CN" altLang="en-US" sz="2800" dirty="0">
              <a:solidFill>
                <a:srgbClr val="0033CC"/>
              </a:solidFill>
              <a:effectLst>
                <a:outerShdw blurRad="38100" dist="38100" dir="2700000">
                  <a:srgbClr val="000000"/>
                </a:outerShdw>
              </a:effectLst>
              <a:latin typeface="仿宋_GB2312" pitchFamily="49" charset="-122"/>
              <a:ea typeface="仿宋_GB2312" pitchFamily="49" charset="-122"/>
            </a:endParaRPr>
          </a:p>
        </p:txBody>
      </p:sp>
      <p:sp>
        <p:nvSpPr>
          <p:cNvPr id="6" name="Rectangle 2"/>
          <p:cNvSpPr>
            <a:spLocks noGrp="1" noRot="1"/>
          </p:cNvSpPr>
          <p:nvPr/>
        </p:nvSpPr>
        <p:spPr>
          <a:xfrm>
            <a:off x="1212850" y="1939925"/>
            <a:ext cx="10067726" cy="5943600"/>
          </a:xfrm>
          <a:prstGeom prst="rect">
            <a:avLst/>
          </a:prstGeom>
          <a:noFill/>
          <a:ln w="9525">
            <a:noFill/>
          </a:ln>
        </p:spPr>
        <p:txBody>
          <a:bodyPr vert="horz" wrap="square" lIns="91440" tIns="45720" rIns="91440" bIns="45720" anchor="t"/>
          <a:lstStyle>
            <a:lvl1pPr marL="342900" indent="-342900" algn="l" rtl="0" fontAlgn="base">
              <a:spcBef>
                <a:spcPct val="20000"/>
              </a:spcBef>
              <a:spcAft>
                <a:spcPct val="0"/>
              </a:spcAft>
              <a:buClr>
                <a:schemeClr val="hlink"/>
              </a:buClr>
              <a:buFont typeface="Wingdings" panose="05000000000000000000" pitchFamily="2" charset="2"/>
              <a:buChar char="§"/>
              <a:defRPr sz="3200">
                <a:solidFill>
                  <a:schemeClr val="tx1"/>
                </a:solidFill>
                <a:latin typeface="+mn-lt"/>
                <a:ea typeface="+mn-ea"/>
                <a:cs typeface="+mn-cs"/>
              </a:defRPr>
            </a:lvl1pPr>
            <a:lvl2pPr marL="742950" indent="-285750" algn="l" rtl="0" fontAlgn="base">
              <a:spcBef>
                <a:spcPct val="20000"/>
              </a:spcBef>
              <a:spcAft>
                <a:spcPct val="0"/>
              </a:spcAft>
              <a:buClr>
                <a:schemeClr val="tx2"/>
              </a:buClr>
              <a:buSzPct val="85000"/>
              <a:buFont typeface="Wingdings" panose="05000000000000000000" pitchFamily="2" charset="2"/>
              <a:buChar char="Ø"/>
              <a:defRPr sz="2800">
                <a:solidFill>
                  <a:schemeClr val="tx1"/>
                </a:solidFill>
                <a:latin typeface="+mn-lt"/>
                <a:ea typeface="+mn-ea"/>
              </a:defRPr>
            </a:lvl2pPr>
            <a:lvl3pPr marL="1143000" indent="-228600" algn="l" rtl="0" fontAlgn="base">
              <a:spcBef>
                <a:spcPct val="20000"/>
              </a:spcBef>
              <a:spcAft>
                <a:spcPct val="0"/>
              </a:spcAft>
              <a:buClr>
                <a:schemeClr val="hlink"/>
              </a:buClr>
              <a:buSzPct val="95000"/>
              <a:buFont typeface="Wingdings 2" pitchFamily="18" charset="2"/>
              <a:buChar char="¡"/>
              <a:defRPr sz="2400">
                <a:solidFill>
                  <a:schemeClr val="tx1"/>
                </a:solidFill>
                <a:latin typeface="+mn-lt"/>
                <a:ea typeface="+mn-ea"/>
              </a:defRPr>
            </a:lvl3pPr>
            <a:lvl4pPr marL="1600200" indent="-228600" algn="l" rtl="0" fontAlgn="base">
              <a:spcBef>
                <a:spcPct val="20000"/>
              </a:spcBef>
              <a:spcAft>
                <a:spcPct val="0"/>
              </a:spcAft>
              <a:buClr>
                <a:schemeClr val="tx2"/>
              </a:buClr>
              <a:buSzPct val="90000"/>
              <a:buFont typeface="Wingdings" panose="05000000000000000000" pitchFamily="2" charset="2"/>
              <a:buChar char="Ø"/>
              <a:defRPr sz="2000">
                <a:solidFill>
                  <a:schemeClr val="tx1"/>
                </a:solidFill>
                <a:latin typeface="+mn-lt"/>
                <a:ea typeface="+mn-ea"/>
              </a:defRPr>
            </a:lvl4pPr>
            <a:lvl5pPr marL="2057400" indent="-228600" algn="l" rtl="0" fontAlgn="base">
              <a:spcBef>
                <a:spcPct val="20000"/>
              </a:spcBef>
              <a:spcAft>
                <a:spcPct val="0"/>
              </a:spcAft>
              <a:buClr>
                <a:schemeClr val="hlink"/>
              </a:buClr>
              <a:buFont typeface="Wingdings 2" pitchFamily="18" charset="2"/>
              <a:buChar char="¡"/>
              <a:defRPr sz="2000">
                <a:solidFill>
                  <a:schemeClr val="tx1"/>
                </a:solidFill>
                <a:latin typeface="+mn-lt"/>
                <a:ea typeface="+mn-ea"/>
              </a:defRPr>
            </a:lvl5pPr>
            <a:lvl6pPr marL="2514600" indent="-228600" algn="l" rtl="0" fontAlgn="base">
              <a:spcBef>
                <a:spcPct val="20000"/>
              </a:spcBef>
              <a:spcAft>
                <a:spcPct val="0"/>
              </a:spcAft>
              <a:buClr>
                <a:schemeClr val="hlink"/>
              </a:buClr>
              <a:buFont typeface="Wingdings 2" pitchFamily="18" charset="2"/>
              <a:buChar char="¡"/>
              <a:defRPr sz="2000">
                <a:solidFill>
                  <a:schemeClr val="tx1"/>
                </a:solidFill>
                <a:latin typeface="+mn-lt"/>
                <a:ea typeface="+mn-ea"/>
              </a:defRPr>
            </a:lvl6pPr>
            <a:lvl7pPr marL="2971800" indent="-228600" algn="l" rtl="0" fontAlgn="base">
              <a:spcBef>
                <a:spcPct val="20000"/>
              </a:spcBef>
              <a:spcAft>
                <a:spcPct val="0"/>
              </a:spcAft>
              <a:buClr>
                <a:schemeClr val="hlink"/>
              </a:buClr>
              <a:buFont typeface="Wingdings 2" pitchFamily="18" charset="2"/>
              <a:buChar char="¡"/>
              <a:defRPr sz="2000">
                <a:solidFill>
                  <a:schemeClr val="tx1"/>
                </a:solidFill>
                <a:latin typeface="+mn-lt"/>
                <a:ea typeface="+mn-ea"/>
              </a:defRPr>
            </a:lvl7pPr>
            <a:lvl8pPr marL="3429000" indent="-228600" algn="l" rtl="0" fontAlgn="base">
              <a:spcBef>
                <a:spcPct val="20000"/>
              </a:spcBef>
              <a:spcAft>
                <a:spcPct val="0"/>
              </a:spcAft>
              <a:buClr>
                <a:schemeClr val="hlink"/>
              </a:buClr>
              <a:buFont typeface="Wingdings 2" pitchFamily="18" charset="2"/>
              <a:buChar char="¡"/>
              <a:defRPr sz="2000">
                <a:solidFill>
                  <a:schemeClr val="tx1"/>
                </a:solidFill>
                <a:latin typeface="+mn-lt"/>
                <a:ea typeface="+mn-ea"/>
              </a:defRPr>
            </a:lvl8pPr>
            <a:lvl9pPr marL="3886200" indent="-228600" algn="l" rtl="0" fontAlgn="base">
              <a:spcBef>
                <a:spcPct val="20000"/>
              </a:spcBef>
              <a:spcAft>
                <a:spcPct val="0"/>
              </a:spcAft>
              <a:buClr>
                <a:schemeClr val="hlink"/>
              </a:buClr>
              <a:buFont typeface="Wingdings 2" pitchFamily="18" charset="2"/>
              <a:buChar char="¡"/>
              <a:defRPr sz="2000">
                <a:solidFill>
                  <a:schemeClr val="tx1"/>
                </a:solidFill>
                <a:latin typeface="+mn-lt"/>
                <a:ea typeface="+mn-ea"/>
              </a:defRPr>
            </a:lvl9pPr>
          </a:lstStyle>
          <a:p>
            <a:pPr eaLnBrk="1" hangingPunct="1">
              <a:buNone/>
            </a:pPr>
            <a:r>
              <a:rPr lang="en-US" altLang="zh-CN" sz="2400" dirty="0" smtClean="0">
                <a:latin typeface="华文新魏" pitchFamily="2" charset="-122"/>
                <a:ea typeface="华文新魏" pitchFamily="2" charset="-122"/>
              </a:rPr>
              <a:t>  </a:t>
            </a:r>
            <a:endParaRPr lang="en-US" altLang="zh-CN" sz="2400" dirty="0">
              <a:latin typeface="华文新魏" pitchFamily="2" charset="-122"/>
              <a:ea typeface="华文新魏" pitchFamily="2" charset="-122"/>
            </a:endParaRPr>
          </a:p>
          <a:p>
            <a:pPr algn="l" eaLnBrk="1" hangingPunct="1">
              <a:buNone/>
            </a:pPr>
            <a:r>
              <a:rPr lang="en-US" altLang="zh-CN" sz="2800" dirty="0" smtClean="0">
                <a:solidFill>
                  <a:srgbClr val="003366"/>
                </a:solidFill>
              </a:rPr>
              <a:t>   A </a:t>
            </a:r>
            <a:r>
              <a:rPr lang="zh-CN" altLang="en-US" sz="2800" dirty="0" smtClean="0">
                <a:solidFill>
                  <a:srgbClr val="003366"/>
                </a:solidFill>
              </a:rPr>
              <a:t>企业</a:t>
            </a:r>
            <a:r>
              <a:rPr lang="zh-CN" altLang="en-US" sz="2800" dirty="0">
                <a:solidFill>
                  <a:srgbClr val="003366"/>
                </a:solidFill>
              </a:rPr>
              <a:t>在竞争对手三种不同反击策略下的收益状态及方案选择</a:t>
            </a:r>
          </a:p>
        </p:txBody>
      </p:sp>
      <p:pic>
        <p:nvPicPr>
          <p:cNvPr id="9" name="图片 8" descr="T`~~~Z2ASDX8S4ID$SR(%T9"/>
          <p:cNvPicPr>
            <a:picLocks noChangeAspect="1"/>
          </p:cNvPicPr>
          <p:nvPr/>
        </p:nvPicPr>
        <p:blipFill>
          <a:blip r:embed="rId2"/>
          <a:stretch>
            <a:fillRect/>
          </a:stretch>
        </p:blipFill>
        <p:spPr>
          <a:xfrm>
            <a:off x="2423592" y="3140968"/>
            <a:ext cx="6912767" cy="3277870"/>
          </a:xfrm>
          <a:prstGeom prst="rect">
            <a:avLst/>
          </a:prstGeom>
        </p:spPr>
      </p:pic>
    </p:spTree>
  </p:cSld>
  <p:clrMapOvr>
    <a:masterClrMapping/>
  </p:clrMapOvr>
  <p:transition spd="slow" advTm="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7" grpId="0"/>
      <p:bldP spid="7" grpId="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23"/>
          <p:cNvSpPr/>
          <p:nvPr/>
        </p:nvSpPr>
        <p:spPr>
          <a:xfrm>
            <a:off x="2423592" y="1046645"/>
            <a:ext cx="2088232" cy="337185"/>
          </a:xfrm>
          <a:prstGeom prst="rect">
            <a:avLst/>
          </a:prstGeom>
        </p:spPr>
        <p:txBody>
          <a:bodyPr wrap="square">
            <a:spAutoFit/>
          </a:bodyPr>
          <a:lstStyle/>
          <a:p>
            <a:r>
              <a:rPr lang="zh-CN" altLang="en-US" sz="1600" b="1" dirty="0" smtClean="0">
                <a:solidFill>
                  <a:schemeClr val="bg1"/>
                </a:solidFill>
                <a:ea typeface="微软雅黑" panose="020B0503020204020204" pitchFamily="34" charset="-122"/>
              </a:rPr>
              <a:t>明 年 工 作 计 划</a:t>
            </a:r>
            <a:endParaRPr lang="zh-CN" altLang="en-US" sz="1600" b="1" dirty="0">
              <a:solidFill>
                <a:schemeClr val="bg1"/>
              </a:solidFill>
              <a:ea typeface="微软雅黑" panose="020B0503020204020204" pitchFamily="34" charset="-122"/>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4"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7" name="文本框 6"/>
          <p:cNvSpPr txBox="1"/>
          <p:nvPr/>
        </p:nvSpPr>
        <p:spPr>
          <a:xfrm>
            <a:off x="286385" y="765175"/>
            <a:ext cx="3027680" cy="521970"/>
          </a:xfrm>
          <a:prstGeom prst="rect">
            <a:avLst/>
          </a:prstGeom>
          <a:noFill/>
        </p:spPr>
        <p:txBody>
          <a:bodyPr wrap="none" rtlCol="0" anchor="t">
            <a:spAutoFit/>
          </a:bodyPr>
          <a:lstStyle/>
          <a:p>
            <a:pPr algn="ctr"/>
            <a:r>
              <a:rPr lang="zh-CN" altLang="en-US" sz="2800" b="0" noProof="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二、定量决策方法</a:t>
            </a:r>
          </a:p>
        </p:txBody>
      </p:sp>
      <p:sp>
        <p:nvSpPr>
          <p:cNvPr id="8" name="矩形 7"/>
          <p:cNvSpPr>
            <a:spLocks noRot="1"/>
          </p:cNvSpPr>
          <p:nvPr/>
        </p:nvSpPr>
        <p:spPr>
          <a:xfrm>
            <a:off x="561975" y="1287145"/>
            <a:ext cx="6049645" cy="829945"/>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SzPct val="200000"/>
              <a:buNone/>
              <a:defRPr sz="2400" b="1" u="none" kern="1200" baseline="0">
                <a:solidFill>
                  <a:schemeClr val="tx1"/>
                </a:solidFill>
                <a:latin typeface="Tahoma" panose="020B0604030504040204" pitchFamily="34" charset="0"/>
              </a:defRPr>
            </a:lvl1pPr>
            <a:lvl2pPr marL="742950" lvl="1" indent="-285750" algn="l" defTabSz="914400" rtl="0" eaLnBrk="1" fontAlgn="base" latinLnBrk="0" hangingPunct="1">
              <a:lnSpc>
                <a:spcPct val="100000"/>
              </a:lnSpc>
              <a:spcBef>
                <a:spcPct val="20000"/>
              </a:spcBef>
              <a:spcAft>
                <a:spcPct val="0"/>
              </a:spcAft>
              <a:buSzPct val="200000"/>
              <a:buNone/>
              <a:defRPr sz="2000" b="1" i="0" u="none" kern="1200" baseline="0">
                <a:solidFill>
                  <a:schemeClr val="tx1"/>
                </a:solidFill>
                <a:latin typeface="Tahoma" panose="020B0604030504040204" pitchFamily="34" charset="0"/>
              </a:defRPr>
            </a:lvl2pPr>
            <a:lvl3pPr marL="1143000" lvl="2" indent="-228600" algn="l" defTabSz="914400" rtl="0" eaLnBrk="1" fontAlgn="base" latinLnBrk="0" hangingPunct="1">
              <a:lnSpc>
                <a:spcPct val="100000"/>
              </a:lnSpc>
              <a:spcBef>
                <a:spcPct val="20000"/>
              </a:spcBef>
              <a:spcAft>
                <a:spcPct val="0"/>
              </a:spcAft>
              <a:buSzPct val="200000"/>
              <a:buNone/>
              <a:defRPr sz="1800" b="1" i="0" u="none" kern="1200" baseline="0">
                <a:solidFill>
                  <a:schemeClr val="tx1"/>
                </a:solidFill>
                <a:latin typeface="Tahoma" panose="020B0604030504040204" pitchFamily="34" charset="0"/>
              </a:defRPr>
            </a:lvl3pPr>
            <a:lvl4pPr marL="1600200" lvl="3" indent="-228600" algn="l" defTabSz="914400" rtl="0" eaLnBrk="1" fontAlgn="base" latinLnBrk="0" hangingPunct="1">
              <a:lnSpc>
                <a:spcPct val="100000"/>
              </a:lnSpc>
              <a:spcBef>
                <a:spcPct val="20000"/>
              </a:spcBef>
              <a:spcAft>
                <a:spcPct val="0"/>
              </a:spcAft>
              <a:buSzPct val="200000"/>
              <a:buNone/>
              <a:defRPr sz="1600" b="1" i="0" u="none" kern="1200" baseline="0">
                <a:solidFill>
                  <a:schemeClr val="tx1"/>
                </a:solidFill>
                <a:latin typeface="Tahoma" panose="020B0604030504040204" pitchFamily="34" charset="0"/>
              </a:defRPr>
            </a:lvl4pPr>
            <a:lvl5pPr marL="2057400" lvl="4" indent="-228600" algn="l" defTabSz="914400" rtl="0" eaLnBrk="1" fontAlgn="base" latinLnBrk="0" hangingPunct="1">
              <a:lnSpc>
                <a:spcPct val="100000"/>
              </a:lnSpc>
              <a:spcBef>
                <a:spcPct val="20000"/>
              </a:spcBef>
              <a:spcAft>
                <a:spcPct val="0"/>
              </a:spcAft>
              <a:buSzPct val="200000"/>
              <a:buNone/>
              <a:defRPr sz="1600" b="1" i="0" u="none" kern="1200" baseline="0">
                <a:solidFill>
                  <a:schemeClr val="tx1"/>
                </a:solidFill>
                <a:latin typeface="Tahoma" panose="020B0604030504040204" pitchFamily="34" charset="0"/>
              </a:defRPr>
            </a:lvl5pPr>
          </a:lstStyle>
          <a:p>
            <a:pPr lvl="0">
              <a:buClr>
                <a:schemeClr val="hlink"/>
              </a:buClr>
              <a:buSzPct val="60000"/>
            </a:pPr>
            <a:r>
              <a:rPr lang="zh-CN" altLang="en-US" sz="2800" b="0" dirty="0">
                <a:latin typeface="微软雅黑" panose="020B0503020204020204" pitchFamily="34" charset="-122"/>
                <a:ea typeface="微软雅黑" panose="020B0503020204020204" pitchFamily="34" charset="-122"/>
              </a:rPr>
              <a:t>（三）不确定决策方法</a:t>
            </a:r>
          </a:p>
          <a:p>
            <a:pPr lvl="0">
              <a:buClr>
                <a:schemeClr val="hlink"/>
              </a:buClr>
              <a:buSzPct val="60000"/>
            </a:pPr>
            <a:r>
              <a:rPr lang="zh-CN" altLang="en-US" sz="2800" b="0" dirty="0">
                <a:latin typeface="微软雅黑" panose="020B0503020204020204" pitchFamily="34" charset="-122"/>
                <a:ea typeface="微软雅黑" panose="020B0503020204020204" pitchFamily="34" charset="-122"/>
              </a:rPr>
              <a:t>   </a:t>
            </a:r>
            <a:r>
              <a:rPr lang="zh-CN" altLang="en-US" sz="2800" b="0" dirty="0" smtClean="0">
                <a:latin typeface="微软雅黑" panose="020B0503020204020204" pitchFamily="34" charset="-122"/>
                <a:ea typeface="微软雅黑" panose="020B0503020204020204" pitchFamily="34" charset="-122"/>
              </a:rPr>
              <a:t>    </a:t>
            </a:r>
            <a:r>
              <a:rPr lang="en-US" altLang="zh-CN" sz="2800" b="0" dirty="0" smtClean="0">
                <a:latin typeface="微软雅黑" panose="020B0503020204020204" pitchFamily="34" charset="-122"/>
                <a:ea typeface="微软雅黑" panose="020B0503020204020204" pitchFamily="34" charset="-122"/>
              </a:rPr>
              <a:t>2</a:t>
            </a:r>
            <a:r>
              <a:rPr lang="en-US" altLang="zh-CN" sz="2800" b="0" dirty="0">
                <a:latin typeface="微软雅黑" panose="020B0503020204020204" pitchFamily="34" charset="-122"/>
                <a:ea typeface="微软雅黑" panose="020B0503020204020204" pitchFamily="34" charset="-122"/>
              </a:rPr>
              <a:t>.</a:t>
            </a:r>
            <a:r>
              <a:rPr lang="zh-CN" altLang="en-US" sz="2800" b="0" dirty="0">
                <a:latin typeface="微软雅黑" panose="020B0503020204020204" pitchFamily="34" charset="-122"/>
                <a:ea typeface="微软雅黑" panose="020B0503020204020204" pitchFamily="34" charset="-122"/>
                <a:sym typeface="+mn-ea"/>
              </a:rPr>
              <a:t>不确定型决策方法之悲观法</a:t>
            </a:r>
            <a:endParaRPr lang="zh-CN" altLang="en-US" sz="2800" b="0" dirty="0">
              <a:latin typeface="微软雅黑" panose="020B0503020204020204" pitchFamily="34" charset="-122"/>
              <a:ea typeface="微软雅黑" panose="020B0503020204020204" pitchFamily="34" charset="-122"/>
            </a:endParaRPr>
          </a:p>
          <a:p>
            <a:pPr lvl="0">
              <a:buClr>
                <a:srgbClr val="0033CC"/>
              </a:buClr>
              <a:buSzPct val="60000"/>
              <a:buFont typeface="Wingdings" panose="05000000000000000000" pitchFamily="2" charset="2"/>
              <a:buNone/>
            </a:pPr>
            <a:endParaRPr lang="zh-CN" altLang="en-US" sz="2800" dirty="0">
              <a:solidFill>
                <a:srgbClr val="0033CC"/>
              </a:solidFill>
              <a:effectLst>
                <a:outerShdw blurRad="38100" dist="38100" dir="2700000">
                  <a:srgbClr val="000000"/>
                </a:outerShdw>
              </a:effectLst>
              <a:latin typeface="仿宋_GB2312" pitchFamily="49" charset="-122"/>
              <a:ea typeface="仿宋_GB2312" pitchFamily="49" charset="-122"/>
            </a:endParaRPr>
          </a:p>
          <a:p>
            <a:pPr lvl="0">
              <a:buClr>
                <a:srgbClr val="0033CC"/>
              </a:buClr>
              <a:buSzPct val="60000"/>
              <a:buFont typeface="Wingdings" panose="05000000000000000000" pitchFamily="2" charset="2"/>
              <a:buNone/>
            </a:pPr>
            <a:r>
              <a:rPr lang="zh-CN" altLang="en-US" sz="2800" dirty="0">
                <a:solidFill>
                  <a:srgbClr val="0033CC"/>
                </a:solidFill>
                <a:effectLst>
                  <a:outerShdw blurRad="38100" dist="38100" dir="2700000">
                    <a:srgbClr val="000000"/>
                  </a:outerShdw>
                </a:effectLst>
                <a:latin typeface="仿宋_GB2312" pitchFamily="49" charset="-122"/>
                <a:ea typeface="仿宋_GB2312" pitchFamily="49" charset="-122"/>
              </a:rPr>
              <a:t>     </a:t>
            </a:r>
            <a:r>
              <a:rPr lang="zh-CN" altLang="en-US" sz="2800" dirty="0" smtClean="0">
                <a:solidFill>
                  <a:srgbClr val="0033CC"/>
                </a:solidFill>
                <a:effectLst>
                  <a:outerShdw blurRad="38100" dist="38100" dir="2700000">
                    <a:srgbClr val="000000"/>
                  </a:outerShdw>
                </a:effectLst>
                <a:latin typeface="仿宋_GB2312" pitchFamily="49" charset="-122"/>
                <a:ea typeface="仿宋_GB2312" pitchFamily="49" charset="-122"/>
              </a:rPr>
              <a:t>      </a:t>
            </a:r>
            <a:r>
              <a:rPr lang="zh-CN" altLang="en-US" sz="2800" dirty="0" smtClean="0">
                <a:solidFill>
                  <a:srgbClr val="0033CC"/>
                </a:solidFill>
                <a:effectLst>
                  <a:outerShdw blurRad="38100" dist="38100" dir="2700000">
                    <a:srgbClr val="000000"/>
                  </a:outerShdw>
                </a:effectLst>
                <a:latin typeface="仿宋_GB2312" pitchFamily="49" charset="-122"/>
                <a:ea typeface="仿宋_GB2312" pitchFamily="49" charset="-122"/>
                <a:sym typeface="+mn-ea"/>
              </a:rPr>
              <a:t> </a:t>
            </a:r>
            <a:endParaRPr lang="zh-CN" altLang="en-US" sz="2800" dirty="0">
              <a:solidFill>
                <a:srgbClr val="0033CC"/>
              </a:solidFill>
              <a:effectLst>
                <a:outerShdw blurRad="38100" dist="38100" dir="2700000">
                  <a:srgbClr val="000000"/>
                </a:outerShdw>
              </a:effectLst>
              <a:latin typeface="仿宋_GB2312" pitchFamily="49" charset="-122"/>
              <a:ea typeface="仿宋_GB2312" pitchFamily="49" charset="-122"/>
            </a:endParaRPr>
          </a:p>
        </p:txBody>
      </p:sp>
      <p:sp>
        <p:nvSpPr>
          <p:cNvPr id="93187" name="Rectangle 3"/>
          <p:cNvSpPr>
            <a:spLocks noGrp="1" noRot="1"/>
          </p:cNvSpPr>
          <p:nvPr/>
        </p:nvSpPr>
        <p:spPr>
          <a:xfrm>
            <a:off x="1127448" y="2348880"/>
            <a:ext cx="10019843" cy="4679950"/>
          </a:xfrm>
          <a:prstGeom prst="rect">
            <a:avLst/>
          </a:prstGeom>
          <a:noFill/>
          <a:ln w="9525">
            <a:noFill/>
          </a:ln>
        </p:spPr>
        <p:txBody>
          <a:bodyPr vert="horz" wrap="square" lIns="91440" tIns="45720" rIns="91440" bIns="45720" anchor="t"/>
          <a:lstStyle>
            <a:lvl1pPr marL="342900" indent="-342900" algn="l" rtl="0" fontAlgn="base">
              <a:spcBef>
                <a:spcPct val="20000"/>
              </a:spcBef>
              <a:spcAft>
                <a:spcPct val="0"/>
              </a:spcAft>
              <a:buClr>
                <a:schemeClr val="hlink"/>
              </a:buClr>
              <a:buFont typeface="Wingdings" panose="05000000000000000000" pitchFamily="2" charset="2"/>
              <a:buChar char="§"/>
              <a:defRPr sz="3200">
                <a:solidFill>
                  <a:schemeClr val="tx1"/>
                </a:solidFill>
                <a:latin typeface="+mn-lt"/>
                <a:ea typeface="+mn-ea"/>
                <a:cs typeface="+mn-cs"/>
              </a:defRPr>
            </a:lvl1pPr>
            <a:lvl2pPr marL="742950" indent="-285750" algn="l" rtl="0" fontAlgn="base">
              <a:spcBef>
                <a:spcPct val="20000"/>
              </a:spcBef>
              <a:spcAft>
                <a:spcPct val="0"/>
              </a:spcAft>
              <a:buClr>
                <a:schemeClr val="tx2"/>
              </a:buClr>
              <a:buSzPct val="85000"/>
              <a:buFont typeface="Wingdings" panose="05000000000000000000" pitchFamily="2" charset="2"/>
              <a:buChar char="Ø"/>
              <a:defRPr sz="2800">
                <a:solidFill>
                  <a:schemeClr val="tx1"/>
                </a:solidFill>
                <a:latin typeface="+mn-lt"/>
                <a:ea typeface="+mn-ea"/>
              </a:defRPr>
            </a:lvl2pPr>
            <a:lvl3pPr marL="1143000" indent="-228600" algn="l" rtl="0" fontAlgn="base">
              <a:spcBef>
                <a:spcPct val="20000"/>
              </a:spcBef>
              <a:spcAft>
                <a:spcPct val="0"/>
              </a:spcAft>
              <a:buClr>
                <a:schemeClr val="hlink"/>
              </a:buClr>
              <a:buSzPct val="95000"/>
              <a:buFont typeface="Wingdings 2" pitchFamily="18" charset="2"/>
              <a:buChar char="¡"/>
              <a:defRPr sz="2400">
                <a:solidFill>
                  <a:schemeClr val="tx1"/>
                </a:solidFill>
                <a:latin typeface="+mn-lt"/>
                <a:ea typeface="+mn-ea"/>
              </a:defRPr>
            </a:lvl3pPr>
            <a:lvl4pPr marL="1600200" indent="-228600" algn="l" rtl="0" fontAlgn="base">
              <a:spcBef>
                <a:spcPct val="20000"/>
              </a:spcBef>
              <a:spcAft>
                <a:spcPct val="0"/>
              </a:spcAft>
              <a:buClr>
                <a:schemeClr val="tx2"/>
              </a:buClr>
              <a:buSzPct val="90000"/>
              <a:buFont typeface="Wingdings" panose="05000000000000000000" pitchFamily="2" charset="2"/>
              <a:buChar char="Ø"/>
              <a:defRPr sz="2000">
                <a:solidFill>
                  <a:schemeClr val="tx1"/>
                </a:solidFill>
                <a:latin typeface="+mn-lt"/>
                <a:ea typeface="+mn-ea"/>
              </a:defRPr>
            </a:lvl4pPr>
            <a:lvl5pPr marL="2057400" indent="-228600" algn="l" rtl="0" fontAlgn="base">
              <a:spcBef>
                <a:spcPct val="20000"/>
              </a:spcBef>
              <a:spcAft>
                <a:spcPct val="0"/>
              </a:spcAft>
              <a:buClr>
                <a:schemeClr val="hlink"/>
              </a:buClr>
              <a:buFont typeface="Wingdings 2" pitchFamily="18" charset="2"/>
              <a:buChar char="¡"/>
              <a:defRPr sz="2000">
                <a:solidFill>
                  <a:schemeClr val="tx1"/>
                </a:solidFill>
                <a:latin typeface="+mn-lt"/>
                <a:ea typeface="+mn-ea"/>
              </a:defRPr>
            </a:lvl5pPr>
            <a:lvl6pPr marL="2514600" indent="-228600" algn="l" rtl="0" fontAlgn="base">
              <a:spcBef>
                <a:spcPct val="20000"/>
              </a:spcBef>
              <a:spcAft>
                <a:spcPct val="0"/>
              </a:spcAft>
              <a:buClr>
                <a:schemeClr val="hlink"/>
              </a:buClr>
              <a:buFont typeface="Wingdings 2" pitchFamily="18" charset="2"/>
              <a:buChar char="¡"/>
              <a:defRPr sz="2000">
                <a:solidFill>
                  <a:schemeClr val="tx1"/>
                </a:solidFill>
                <a:latin typeface="+mn-lt"/>
                <a:ea typeface="+mn-ea"/>
              </a:defRPr>
            </a:lvl6pPr>
            <a:lvl7pPr marL="2971800" indent="-228600" algn="l" rtl="0" fontAlgn="base">
              <a:spcBef>
                <a:spcPct val="20000"/>
              </a:spcBef>
              <a:spcAft>
                <a:spcPct val="0"/>
              </a:spcAft>
              <a:buClr>
                <a:schemeClr val="hlink"/>
              </a:buClr>
              <a:buFont typeface="Wingdings 2" pitchFamily="18" charset="2"/>
              <a:buChar char="¡"/>
              <a:defRPr sz="2000">
                <a:solidFill>
                  <a:schemeClr val="tx1"/>
                </a:solidFill>
                <a:latin typeface="+mn-lt"/>
                <a:ea typeface="+mn-ea"/>
              </a:defRPr>
            </a:lvl7pPr>
            <a:lvl8pPr marL="3429000" indent="-228600" algn="l" rtl="0" fontAlgn="base">
              <a:spcBef>
                <a:spcPct val="20000"/>
              </a:spcBef>
              <a:spcAft>
                <a:spcPct val="0"/>
              </a:spcAft>
              <a:buClr>
                <a:schemeClr val="hlink"/>
              </a:buClr>
              <a:buFont typeface="Wingdings 2" pitchFamily="18" charset="2"/>
              <a:buChar char="¡"/>
              <a:defRPr sz="2000">
                <a:solidFill>
                  <a:schemeClr val="tx1"/>
                </a:solidFill>
                <a:latin typeface="+mn-lt"/>
                <a:ea typeface="+mn-ea"/>
              </a:defRPr>
            </a:lvl8pPr>
            <a:lvl9pPr marL="3886200" indent="-228600" algn="l" rtl="0" fontAlgn="base">
              <a:spcBef>
                <a:spcPct val="20000"/>
              </a:spcBef>
              <a:spcAft>
                <a:spcPct val="0"/>
              </a:spcAft>
              <a:buClr>
                <a:schemeClr val="hlink"/>
              </a:buClr>
              <a:buFont typeface="Wingdings 2" pitchFamily="18" charset="2"/>
              <a:buChar char="¡"/>
              <a:defRPr sz="2000">
                <a:solidFill>
                  <a:schemeClr val="tx1"/>
                </a:solidFill>
                <a:latin typeface="+mn-lt"/>
                <a:ea typeface="+mn-ea"/>
              </a:defRPr>
            </a:lvl9pPr>
          </a:lstStyle>
          <a:p>
            <a:pPr eaLnBrk="1" hangingPunct="1">
              <a:buNone/>
            </a:pPr>
            <a:r>
              <a:rPr lang="en-US" altLang="zh-CN" b="1" dirty="0">
                <a:solidFill>
                  <a:srgbClr val="FF3300"/>
                </a:solidFill>
                <a:latin typeface="方正姚体" pitchFamily="2" charset="-122"/>
                <a:ea typeface="方正姚体" pitchFamily="2" charset="-122"/>
              </a:rPr>
              <a:t>  </a:t>
            </a:r>
            <a:r>
              <a:rPr lang="en-US" altLang="zh-CN" b="1" dirty="0" smtClean="0">
                <a:solidFill>
                  <a:srgbClr val="FF3300"/>
                </a:solidFill>
                <a:latin typeface="方正姚体" pitchFamily="2" charset="-122"/>
                <a:ea typeface="方正姚体" pitchFamily="2" charset="-122"/>
              </a:rPr>
              <a:t> </a:t>
            </a:r>
            <a:r>
              <a:rPr lang="zh-CN" altLang="en-US" b="1" dirty="0" smtClean="0">
                <a:solidFill>
                  <a:srgbClr val="FF3300"/>
                </a:solidFill>
                <a:latin typeface="方正姚体" pitchFamily="2" charset="-122"/>
                <a:ea typeface="方正姚体" pitchFamily="2" charset="-122"/>
              </a:rPr>
              <a:t>亦</a:t>
            </a:r>
            <a:r>
              <a:rPr lang="zh-CN" altLang="en-US" b="1" dirty="0">
                <a:solidFill>
                  <a:srgbClr val="FF3300"/>
                </a:solidFill>
                <a:latin typeface="方正姚体" pitchFamily="2" charset="-122"/>
                <a:ea typeface="方正姚体" pitchFamily="2" charset="-122"/>
              </a:rPr>
              <a:t>称保守决策法、小中取大法。</a:t>
            </a:r>
          </a:p>
          <a:p>
            <a:pPr>
              <a:lnSpc>
                <a:spcPts val="3800"/>
              </a:lnSpc>
              <a:buNone/>
            </a:pPr>
            <a:r>
              <a:rPr lang="zh-CN" altLang="en-US" sz="2800" dirty="0" smtClean="0">
                <a:solidFill>
                  <a:srgbClr val="003366"/>
                </a:solidFill>
              </a:rPr>
              <a:t>    即</a:t>
            </a:r>
            <a:r>
              <a:rPr lang="zh-CN" altLang="en-US" sz="2800" dirty="0">
                <a:solidFill>
                  <a:srgbClr val="003366"/>
                </a:solidFill>
              </a:rPr>
              <a:t>决策者面临各种状态发生的概率不清时，首先</a:t>
            </a:r>
            <a:r>
              <a:rPr lang="zh-CN" altLang="en-US" sz="2800" b="1" dirty="0">
                <a:solidFill>
                  <a:srgbClr val="003366"/>
                </a:solidFill>
              </a:rPr>
              <a:t>分析各种最坏的可能结果，然后再从中选择最好的</a:t>
            </a:r>
            <a:r>
              <a:rPr lang="zh-CN" altLang="en-US" sz="2800" dirty="0">
                <a:solidFill>
                  <a:srgbClr val="003366"/>
                </a:solidFill>
              </a:rPr>
              <a:t>，以此对应的方案为决策方案。</a:t>
            </a:r>
          </a:p>
          <a:p>
            <a:pPr algn="l" eaLnBrk="1" hangingPunct="1">
              <a:buSzTx/>
            </a:pPr>
            <a:r>
              <a:rPr lang="zh-CN" altLang="en-US" sz="2800" dirty="0">
                <a:solidFill>
                  <a:srgbClr val="003366"/>
                </a:solidFill>
              </a:rPr>
              <a:t>步骤：</a:t>
            </a:r>
          </a:p>
          <a:p>
            <a:pPr marL="0" indent="0" algn="l" eaLnBrk="1" hangingPunct="1">
              <a:buSzTx/>
              <a:buNone/>
            </a:pPr>
            <a:r>
              <a:rPr lang="zh-CN" altLang="en-US" sz="2800" dirty="0" smtClean="0">
                <a:solidFill>
                  <a:srgbClr val="003366"/>
                </a:solidFill>
              </a:rPr>
              <a:t>  （</a:t>
            </a:r>
            <a:r>
              <a:rPr lang="zh-CN" altLang="en-US" sz="2800" dirty="0">
                <a:solidFill>
                  <a:srgbClr val="003366"/>
                </a:solidFill>
              </a:rPr>
              <a:t>1）找出各方案的最小损益值；</a:t>
            </a:r>
          </a:p>
          <a:p>
            <a:pPr marL="0" indent="0" algn="l" eaLnBrk="1" hangingPunct="1">
              <a:buSzTx/>
              <a:buNone/>
            </a:pPr>
            <a:r>
              <a:rPr lang="zh-CN" altLang="en-US" sz="2800" dirty="0" smtClean="0">
                <a:solidFill>
                  <a:srgbClr val="003366"/>
                </a:solidFill>
              </a:rPr>
              <a:t>  （2</a:t>
            </a:r>
            <a:r>
              <a:rPr lang="zh-CN" altLang="en-US" sz="2800" dirty="0">
                <a:solidFill>
                  <a:srgbClr val="003366"/>
                </a:solidFill>
              </a:rPr>
              <a:t>）从第一步结果中选取最大值对应的方案作为满意的方案。</a:t>
            </a:r>
          </a:p>
        </p:txBody>
      </p:sp>
    </p:spTree>
  </p:cSld>
  <p:clrMapOvr>
    <a:masterClrMapping/>
  </p:clrMapOvr>
  <p:transition spd="slow" advTm="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4" presetClass="entr" presetSubtype="0" fill="hold" grpId="0" nodeType="clickEffect">
                                  <p:stCondLst>
                                    <p:cond delay="0"/>
                                  </p:stCondLst>
                                  <p:childTnLst>
                                    <p:set>
                                      <p:cBhvr>
                                        <p:cTn id="18" dur="1" fill="hold">
                                          <p:stCondLst>
                                            <p:cond delay="0"/>
                                          </p:stCondLst>
                                        </p:cTn>
                                        <p:tgtEl>
                                          <p:spTgt spid="93187">
                                            <p:txEl>
                                              <p:pRg st="0" end="0"/>
                                            </p:txEl>
                                          </p:spTgt>
                                        </p:tgtEl>
                                        <p:attrNameLst>
                                          <p:attrName>style.visibility</p:attrName>
                                        </p:attrNameLst>
                                      </p:cBhvr>
                                      <p:to>
                                        <p:strVal val="visible"/>
                                      </p:to>
                                    </p:set>
                                    <p:anim to="" calcmode="lin" valueType="num">
                                      <p:cBhvr>
                                        <p:cTn id="19" dur="1" fill="hold"/>
                                        <p:tgtEl>
                                          <p:spTgt spid="93187">
                                            <p:txEl>
                                              <p:pRg st="0" end="0"/>
                                            </p:txEl>
                                          </p:spTgt>
                                        </p:tgtEl>
                                        <p:attrNameLst>
                                          <p:attrName>style.visibility</p:attrName>
                                        </p:attrNameLst>
                                      </p:cBhvr>
                                    </p:anim>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grpId="0" nodeType="clickEffect">
                                  <p:stCondLst>
                                    <p:cond delay="0"/>
                                  </p:stCondLst>
                                  <p:childTnLst>
                                    <p:set>
                                      <p:cBhvr>
                                        <p:cTn id="23" dur="1" fill="hold">
                                          <p:stCondLst>
                                            <p:cond delay="0"/>
                                          </p:stCondLst>
                                        </p:cTn>
                                        <p:tgtEl>
                                          <p:spTgt spid="93187">
                                            <p:txEl>
                                              <p:pRg st="1" end="1"/>
                                            </p:txEl>
                                          </p:spTgt>
                                        </p:tgtEl>
                                        <p:attrNameLst>
                                          <p:attrName>style.visibility</p:attrName>
                                        </p:attrNameLst>
                                      </p:cBhvr>
                                      <p:to>
                                        <p:strVal val="visible"/>
                                      </p:to>
                                    </p:set>
                                    <p:anim to="" calcmode="lin" valueType="num">
                                      <p:cBhvr>
                                        <p:cTn id="24" dur="1" fill="hold"/>
                                        <p:tgtEl>
                                          <p:spTgt spid="93187">
                                            <p:txEl>
                                              <p:pRg st="1" end="1"/>
                                            </p:txEl>
                                          </p:spTgt>
                                        </p:tgtEl>
                                        <p:attrNameLst>
                                          <p:attrName>style.visibility</p:attrName>
                                        </p:attrNameLst>
                                      </p:cBhvr>
                                    </p:anim>
                                  </p:childTnLst>
                                </p:cTn>
                              </p:par>
                            </p:childTnLst>
                          </p:cTn>
                        </p:par>
                      </p:childTnLst>
                    </p:cTn>
                  </p:par>
                  <p:par>
                    <p:cTn id="25" fill="hold">
                      <p:stCondLst>
                        <p:cond delay="indefinite"/>
                      </p:stCondLst>
                      <p:childTnLst>
                        <p:par>
                          <p:cTn id="26" fill="hold">
                            <p:stCondLst>
                              <p:cond delay="0"/>
                            </p:stCondLst>
                            <p:childTnLst>
                              <p:par>
                                <p:cTn id="27" presetID="24" presetClass="entr" presetSubtype="0" fill="hold" grpId="0" nodeType="clickEffect">
                                  <p:stCondLst>
                                    <p:cond delay="0"/>
                                  </p:stCondLst>
                                  <p:childTnLst>
                                    <p:set>
                                      <p:cBhvr>
                                        <p:cTn id="28" dur="1" fill="hold">
                                          <p:stCondLst>
                                            <p:cond delay="0"/>
                                          </p:stCondLst>
                                        </p:cTn>
                                        <p:tgtEl>
                                          <p:spTgt spid="93187">
                                            <p:txEl>
                                              <p:pRg st="2" end="2"/>
                                            </p:txEl>
                                          </p:spTgt>
                                        </p:tgtEl>
                                        <p:attrNameLst>
                                          <p:attrName>style.visibility</p:attrName>
                                        </p:attrNameLst>
                                      </p:cBhvr>
                                      <p:to>
                                        <p:strVal val="visible"/>
                                      </p:to>
                                    </p:set>
                                    <p:anim to="" calcmode="lin" valueType="num">
                                      <p:cBhvr>
                                        <p:cTn id="29" dur="1" fill="hold"/>
                                        <p:tgtEl>
                                          <p:spTgt spid="93187">
                                            <p:txEl>
                                              <p:pRg st="2" end="2"/>
                                            </p:txEl>
                                          </p:spTgt>
                                        </p:tgtEl>
                                        <p:attrNameLst>
                                          <p:attrName>style.visibility</p:attrName>
                                        </p:attrNameLst>
                                      </p:cBhvr>
                                    </p:anim>
                                  </p:childTnLst>
                                </p:cTn>
                              </p:par>
                            </p:childTnLst>
                          </p:cTn>
                        </p:par>
                      </p:childTnLst>
                    </p:cTn>
                  </p:par>
                  <p:par>
                    <p:cTn id="30" fill="hold">
                      <p:stCondLst>
                        <p:cond delay="indefinite"/>
                      </p:stCondLst>
                      <p:childTnLst>
                        <p:par>
                          <p:cTn id="31" fill="hold">
                            <p:stCondLst>
                              <p:cond delay="0"/>
                            </p:stCondLst>
                            <p:childTnLst>
                              <p:par>
                                <p:cTn id="32" presetID="24" presetClass="entr" presetSubtype="0" fill="hold" grpId="0" nodeType="clickEffect">
                                  <p:stCondLst>
                                    <p:cond delay="0"/>
                                  </p:stCondLst>
                                  <p:childTnLst>
                                    <p:set>
                                      <p:cBhvr>
                                        <p:cTn id="33" dur="1" fill="hold">
                                          <p:stCondLst>
                                            <p:cond delay="0"/>
                                          </p:stCondLst>
                                        </p:cTn>
                                        <p:tgtEl>
                                          <p:spTgt spid="93187">
                                            <p:txEl>
                                              <p:pRg st="3" end="3"/>
                                            </p:txEl>
                                          </p:spTgt>
                                        </p:tgtEl>
                                        <p:attrNameLst>
                                          <p:attrName>style.visibility</p:attrName>
                                        </p:attrNameLst>
                                      </p:cBhvr>
                                      <p:to>
                                        <p:strVal val="visible"/>
                                      </p:to>
                                    </p:set>
                                    <p:anim to="" calcmode="lin" valueType="num">
                                      <p:cBhvr>
                                        <p:cTn id="34" dur="1" fill="hold"/>
                                        <p:tgtEl>
                                          <p:spTgt spid="93187">
                                            <p:txEl>
                                              <p:pRg st="3" end="3"/>
                                            </p:txEl>
                                          </p:spTgt>
                                        </p:tgtEl>
                                        <p:attrNameLst>
                                          <p:attrName>style.visibility</p:attrName>
                                        </p:attrNameLst>
                                      </p:cBhvr>
                                    </p:anim>
                                  </p:childTnLst>
                                </p:cTn>
                              </p:par>
                            </p:childTnLst>
                          </p:cTn>
                        </p:par>
                      </p:childTnLst>
                    </p:cTn>
                  </p:par>
                  <p:par>
                    <p:cTn id="35" fill="hold">
                      <p:stCondLst>
                        <p:cond delay="indefinite"/>
                      </p:stCondLst>
                      <p:childTnLst>
                        <p:par>
                          <p:cTn id="36" fill="hold">
                            <p:stCondLst>
                              <p:cond delay="0"/>
                            </p:stCondLst>
                            <p:childTnLst>
                              <p:par>
                                <p:cTn id="37" presetID="24" presetClass="entr" presetSubtype="0" fill="hold" grpId="0" nodeType="clickEffect">
                                  <p:stCondLst>
                                    <p:cond delay="0"/>
                                  </p:stCondLst>
                                  <p:childTnLst>
                                    <p:set>
                                      <p:cBhvr>
                                        <p:cTn id="38" dur="1" fill="hold">
                                          <p:stCondLst>
                                            <p:cond delay="0"/>
                                          </p:stCondLst>
                                        </p:cTn>
                                        <p:tgtEl>
                                          <p:spTgt spid="93187">
                                            <p:txEl>
                                              <p:pRg st="4" end="4"/>
                                            </p:txEl>
                                          </p:spTgt>
                                        </p:tgtEl>
                                        <p:attrNameLst>
                                          <p:attrName>style.visibility</p:attrName>
                                        </p:attrNameLst>
                                      </p:cBhvr>
                                      <p:to>
                                        <p:strVal val="visible"/>
                                      </p:to>
                                    </p:set>
                                    <p:anim to="" calcmode="lin" valueType="num">
                                      <p:cBhvr>
                                        <p:cTn id="39" dur="1" fill="hold"/>
                                        <p:tgtEl>
                                          <p:spTgt spid="93187">
                                            <p:txEl>
                                              <p:pRg st="4" end="4"/>
                                            </p:txEl>
                                          </p:spTgt>
                                        </p:tgtEl>
                                        <p:attrNameLst>
                                          <p:attrName>style.visibility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7" grpId="0"/>
      <p:bldP spid="7" grpId="1"/>
      <p:bldP spid="93187"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23"/>
          <p:cNvSpPr/>
          <p:nvPr/>
        </p:nvSpPr>
        <p:spPr>
          <a:xfrm>
            <a:off x="2423592" y="1046645"/>
            <a:ext cx="2088232" cy="337185"/>
          </a:xfrm>
          <a:prstGeom prst="rect">
            <a:avLst/>
          </a:prstGeom>
        </p:spPr>
        <p:txBody>
          <a:bodyPr wrap="square">
            <a:spAutoFit/>
          </a:bodyPr>
          <a:lstStyle/>
          <a:p>
            <a:r>
              <a:rPr lang="zh-CN" altLang="en-US" sz="1600" b="1" dirty="0" smtClean="0">
                <a:solidFill>
                  <a:schemeClr val="bg1"/>
                </a:solidFill>
                <a:ea typeface="微软雅黑" panose="020B0503020204020204" pitchFamily="34" charset="-122"/>
              </a:rPr>
              <a:t>明 年 工 作 计 划</a:t>
            </a:r>
            <a:endParaRPr lang="zh-CN" altLang="en-US" sz="1600" b="1" dirty="0">
              <a:solidFill>
                <a:schemeClr val="bg1"/>
              </a:solidFill>
              <a:ea typeface="微软雅黑" panose="020B0503020204020204" pitchFamily="34" charset="-122"/>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4"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7" name="文本框 6"/>
          <p:cNvSpPr txBox="1"/>
          <p:nvPr/>
        </p:nvSpPr>
        <p:spPr>
          <a:xfrm>
            <a:off x="286385" y="765175"/>
            <a:ext cx="3027680" cy="521970"/>
          </a:xfrm>
          <a:prstGeom prst="rect">
            <a:avLst/>
          </a:prstGeom>
          <a:noFill/>
        </p:spPr>
        <p:txBody>
          <a:bodyPr wrap="none" rtlCol="0" anchor="t">
            <a:spAutoFit/>
          </a:bodyPr>
          <a:lstStyle/>
          <a:p>
            <a:pPr algn="ctr"/>
            <a:r>
              <a:rPr lang="zh-CN" altLang="en-US" sz="2800" b="0" noProof="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二、定量决策方法</a:t>
            </a:r>
          </a:p>
        </p:txBody>
      </p:sp>
      <p:sp>
        <p:nvSpPr>
          <p:cNvPr id="3" name="矩形 2"/>
          <p:cNvSpPr>
            <a:spLocks noRot="1"/>
          </p:cNvSpPr>
          <p:nvPr/>
        </p:nvSpPr>
        <p:spPr>
          <a:xfrm>
            <a:off x="666750" y="1287145"/>
            <a:ext cx="6049645" cy="485671"/>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SzPct val="200000"/>
              <a:buNone/>
              <a:defRPr sz="2400" b="1" u="none" kern="1200" baseline="0">
                <a:solidFill>
                  <a:schemeClr val="tx1"/>
                </a:solidFill>
                <a:latin typeface="Tahoma" panose="020B0604030504040204" pitchFamily="34" charset="0"/>
              </a:defRPr>
            </a:lvl1pPr>
            <a:lvl2pPr marL="742950" lvl="1" indent="-285750" algn="l" defTabSz="914400" rtl="0" eaLnBrk="1" fontAlgn="base" latinLnBrk="0" hangingPunct="1">
              <a:lnSpc>
                <a:spcPct val="100000"/>
              </a:lnSpc>
              <a:spcBef>
                <a:spcPct val="20000"/>
              </a:spcBef>
              <a:spcAft>
                <a:spcPct val="0"/>
              </a:spcAft>
              <a:buSzPct val="200000"/>
              <a:buNone/>
              <a:defRPr sz="2000" b="1" i="0" u="none" kern="1200" baseline="0">
                <a:solidFill>
                  <a:schemeClr val="tx1"/>
                </a:solidFill>
                <a:latin typeface="Tahoma" panose="020B0604030504040204" pitchFamily="34" charset="0"/>
              </a:defRPr>
            </a:lvl2pPr>
            <a:lvl3pPr marL="1143000" lvl="2" indent="-228600" algn="l" defTabSz="914400" rtl="0" eaLnBrk="1" fontAlgn="base" latinLnBrk="0" hangingPunct="1">
              <a:lnSpc>
                <a:spcPct val="100000"/>
              </a:lnSpc>
              <a:spcBef>
                <a:spcPct val="20000"/>
              </a:spcBef>
              <a:spcAft>
                <a:spcPct val="0"/>
              </a:spcAft>
              <a:buSzPct val="200000"/>
              <a:buNone/>
              <a:defRPr sz="1800" b="1" i="0" u="none" kern="1200" baseline="0">
                <a:solidFill>
                  <a:schemeClr val="tx1"/>
                </a:solidFill>
                <a:latin typeface="Tahoma" panose="020B0604030504040204" pitchFamily="34" charset="0"/>
              </a:defRPr>
            </a:lvl3pPr>
            <a:lvl4pPr marL="1600200" lvl="3" indent="-228600" algn="l" defTabSz="914400" rtl="0" eaLnBrk="1" fontAlgn="base" latinLnBrk="0" hangingPunct="1">
              <a:lnSpc>
                <a:spcPct val="100000"/>
              </a:lnSpc>
              <a:spcBef>
                <a:spcPct val="20000"/>
              </a:spcBef>
              <a:spcAft>
                <a:spcPct val="0"/>
              </a:spcAft>
              <a:buSzPct val="200000"/>
              <a:buNone/>
              <a:defRPr sz="1600" b="1" i="0" u="none" kern="1200" baseline="0">
                <a:solidFill>
                  <a:schemeClr val="tx1"/>
                </a:solidFill>
                <a:latin typeface="Tahoma" panose="020B0604030504040204" pitchFamily="34" charset="0"/>
              </a:defRPr>
            </a:lvl4pPr>
            <a:lvl5pPr marL="2057400" lvl="4" indent="-228600" algn="l" defTabSz="914400" rtl="0" eaLnBrk="1" fontAlgn="base" latinLnBrk="0" hangingPunct="1">
              <a:lnSpc>
                <a:spcPct val="100000"/>
              </a:lnSpc>
              <a:spcBef>
                <a:spcPct val="20000"/>
              </a:spcBef>
              <a:spcAft>
                <a:spcPct val="0"/>
              </a:spcAft>
              <a:buSzPct val="200000"/>
              <a:buNone/>
              <a:defRPr sz="1600" b="1" i="0" u="none" kern="1200" baseline="0">
                <a:solidFill>
                  <a:schemeClr val="tx1"/>
                </a:solidFill>
                <a:latin typeface="Tahoma" panose="020B0604030504040204" pitchFamily="34" charset="0"/>
              </a:defRPr>
            </a:lvl5pPr>
          </a:lstStyle>
          <a:p>
            <a:pPr>
              <a:buClr>
                <a:schemeClr val="hlink"/>
              </a:buClr>
              <a:buSzPct val="60000"/>
            </a:pPr>
            <a:r>
              <a:rPr lang="zh-CN" altLang="en-US" sz="2800" b="0" dirty="0">
                <a:latin typeface="微软雅黑" panose="020B0503020204020204" pitchFamily="34" charset="-122"/>
                <a:ea typeface="微软雅黑" panose="020B0503020204020204" pitchFamily="34" charset="-122"/>
              </a:rPr>
              <a:t>（三）不确定决策方法</a:t>
            </a:r>
          </a:p>
          <a:p>
            <a:pPr>
              <a:buClr>
                <a:schemeClr val="hlink"/>
              </a:buClr>
              <a:buSzPct val="60000"/>
            </a:pPr>
            <a:r>
              <a:rPr lang="zh-CN" altLang="en-US" sz="2800" dirty="0">
                <a:latin typeface="微软雅黑" panose="020B0503020204020204" pitchFamily="34" charset="-122"/>
                <a:ea typeface="微软雅黑" panose="020B0503020204020204" pitchFamily="34" charset="-122"/>
              </a:rPr>
              <a:t>   </a:t>
            </a:r>
            <a:r>
              <a:rPr lang="zh-CN" altLang="en-US" sz="2800" dirty="0" smtClean="0">
                <a:latin typeface="微软雅黑" panose="020B0503020204020204" pitchFamily="34" charset="-122"/>
                <a:ea typeface="微软雅黑" panose="020B0503020204020204" pitchFamily="34" charset="-122"/>
              </a:rPr>
              <a:t>   </a:t>
            </a:r>
            <a:r>
              <a:rPr lang="en-US" altLang="zh-CN" sz="2800" b="0" dirty="0" smtClean="0">
                <a:latin typeface="微软雅黑" panose="020B0503020204020204" pitchFamily="34" charset="-122"/>
                <a:ea typeface="微软雅黑" panose="020B0503020204020204" pitchFamily="34" charset="-122"/>
              </a:rPr>
              <a:t>2</a:t>
            </a:r>
            <a:r>
              <a:rPr lang="en-US" altLang="zh-CN" sz="2800" b="0" dirty="0">
                <a:latin typeface="微软雅黑" panose="020B0503020204020204" pitchFamily="34" charset="-122"/>
                <a:ea typeface="微软雅黑" panose="020B0503020204020204" pitchFamily="34" charset="-122"/>
              </a:rPr>
              <a:t>.</a:t>
            </a:r>
            <a:r>
              <a:rPr lang="zh-CN" altLang="en-US" sz="2800" b="0" dirty="0">
                <a:latin typeface="微软雅黑" panose="020B0503020204020204" pitchFamily="34" charset="-122"/>
                <a:ea typeface="微软雅黑" panose="020B0503020204020204" pitchFamily="34" charset="-122"/>
                <a:sym typeface="+mn-ea"/>
              </a:rPr>
              <a:t>不确定型决策方法之悲观法</a:t>
            </a:r>
            <a:endParaRPr lang="zh-CN" altLang="en-US" sz="2800" b="0" dirty="0">
              <a:latin typeface="微软雅黑" panose="020B0503020204020204" pitchFamily="34" charset="-122"/>
              <a:ea typeface="微软雅黑" panose="020B0503020204020204" pitchFamily="34" charset="-122"/>
            </a:endParaRPr>
          </a:p>
          <a:p>
            <a:pPr lvl="0">
              <a:buClr>
                <a:srgbClr val="0033CC"/>
              </a:buClr>
              <a:buSzPct val="60000"/>
              <a:buFont typeface="Wingdings" panose="05000000000000000000" pitchFamily="2" charset="2"/>
              <a:buNone/>
            </a:pPr>
            <a:endParaRPr lang="zh-CN" altLang="en-US" sz="2800" dirty="0">
              <a:solidFill>
                <a:srgbClr val="0033CC"/>
              </a:solidFill>
              <a:effectLst>
                <a:outerShdw blurRad="38100" dist="38100" dir="2700000">
                  <a:srgbClr val="000000"/>
                </a:outerShdw>
              </a:effectLst>
              <a:latin typeface="仿宋_GB2312" pitchFamily="49" charset="-122"/>
              <a:ea typeface="仿宋_GB2312" pitchFamily="49" charset="-122"/>
            </a:endParaRPr>
          </a:p>
          <a:p>
            <a:pPr lvl="0">
              <a:buClr>
                <a:srgbClr val="0033CC"/>
              </a:buClr>
              <a:buSzPct val="60000"/>
              <a:buFont typeface="Wingdings" panose="05000000000000000000" pitchFamily="2" charset="2"/>
              <a:buNone/>
            </a:pPr>
            <a:r>
              <a:rPr lang="zh-CN" altLang="en-US" sz="2800" dirty="0">
                <a:solidFill>
                  <a:srgbClr val="0033CC"/>
                </a:solidFill>
                <a:effectLst>
                  <a:outerShdw blurRad="38100" dist="38100" dir="2700000">
                    <a:srgbClr val="000000"/>
                  </a:outerShdw>
                </a:effectLst>
                <a:latin typeface="仿宋_GB2312" pitchFamily="49" charset="-122"/>
                <a:ea typeface="仿宋_GB2312" pitchFamily="49" charset="-122"/>
              </a:rPr>
              <a:t>        </a:t>
            </a:r>
            <a:r>
              <a:rPr lang="zh-CN" altLang="en-US" sz="2800" dirty="0">
                <a:solidFill>
                  <a:srgbClr val="0033CC"/>
                </a:solidFill>
                <a:effectLst>
                  <a:outerShdw blurRad="38100" dist="38100" dir="2700000">
                    <a:srgbClr val="000000"/>
                  </a:outerShdw>
                </a:effectLst>
                <a:latin typeface="仿宋_GB2312" pitchFamily="49" charset="-122"/>
                <a:ea typeface="仿宋_GB2312" pitchFamily="49" charset="-122"/>
                <a:sym typeface="+mn-ea"/>
              </a:rPr>
              <a:t> </a:t>
            </a:r>
            <a:endParaRPr lang="zh-CN" altLang="en-US" sz="2800" dirty="0">
              <a:solidFill>
                <a:srgbClr val="0033CC"/>
              </a:solidFill>
              <a:effectLst>
                <a:outerShdw blurRad="38100" dist="38100" dir="2700000">
                  <a:srgbClr val="000000"/>
                </a:outerShdw>
              </a:effectLst>
              <a:latin typeface="仿宋_GB2312" pitchFamily="49" charset="-122"/>
              <a:ea typeface="仿宋_GB2312" pitchFamily="49" charset="-122"/>
            </a:endParaRPr>
          </a:p>
        </p:txBody>
      </p:sp>
      <p:sp>
        <p:nvSpPr>
          <p:cNvPr id="6" name="Rectangle 2"/>
          <p:cNvSpPr>
            <a:spLocks noGrp="1" noRot="1"/>
          </p:cNvSpPr>
          <p:nvPr/>
        </p:nvSpPr>
        <p:spPr>
          <a:xfrm>
            <a:off x="1421765" y="1982470"/>
            <a:ext cx="8686800" cy="5615305"/>
          </a:xfrm>
          <a:prstGeom prst="rect">
            <a:avLst/>
          </a:prstGeom>
          <a:noFill/>
          <a:ln w="9525">
            <a:noFill/>
          </a:ln>
        </p:spPr>
        <p:txBody>
          <a:bodyPr vert="horz" wrap="square" lIns="91440" tIns="45720" rIns="91440" bIns="45720" anchor="t"/>
          <a:lstStyle>
            <a:lvl1pPr marL="342900" indent="-342900" algn="l" rtl="0" fontAlgn="base">
              <a:spcBef>
                <a:spcPct val="20000"/>
              </a:spcBef>
              <a:spcAft>
                <a:spcPct val="0"/>
              </a:spcAft>
              <a:buClr>
                <a:schemeClr val="hlink"/>
              </a:buClr>
              <a:buFont typeface="Wingdings" panose="05000000000000000000" pitchFamily="2" charset="2"/>
              <a:buChar char="§"/>
              <a:defRPr sz="3200">
                <a:solidFill>
                  <a:schemeClr val="tx1"/>
                </a:solidFill>
                <a:latin typeface="+mn-lt"/>
                <a:ea typeface="+mn-ea"/>
                <a:cs typeface="+mn-cs"/>
              </a:defRPr>
            </a:lvl1pPr>
            <a:lvl2pPr marL="742950" indent="-285750" algn="l" rtl="0" fontAlgn="base">
              <a:spcBef>
                <a:spcPct val="20000"/>
              </a:spcBef>
              <a:spcAft>
                <a:spcPct val="0"/>
              </a:spcAft>
              <a:buClr>
                <a:schemeClr val="tx2"/>
              </a:buClr>
              <a:buSzPct val="85000"/>
              <a:buFont typeface="Wingdings" panose="05000000000000000000" pitchFamily="2" charset="2"/>
              <a:buChar char="Ø"/>
              <a:defRPr sz="2800">
                <a:solidFill>
                  <a:schemeClr val="tx1"/>
                </a:solidFill>
                <a:latin typeface="+mn-lt"/>
                <a:ea typeface="+mn-ea"/>
              </a:defRPr>
            </a:lvl2pPr>
            <a:lvl3pPr marL="1143000" indent="-228600" algn="l" rtl="0" fontAlgn="base">
              <a:spcBef>
                <a:spcPct val="20000"/>
              </a:spcBef>
              <a:spcAft>
                <a:spcPct val="0"/>
              </a:spcAft>
              <a:buClr>
                <a:schemeClr val="hlink"/>
              </a:buClr>
              <a:buSzPct val="95000"/>
              <a:buFont typeface="Wingdings 2" pitchFamily="18" charset="2"/>
              <a:buChar char="¡"/>
              <a:defRPr sz="2400">
                <a:solidFill>
                  <a:schemeClr val="tx1"/>
                </a:solidFill>
                <a:latin typeface="+mn-lt"/>
                <a:ea typeface="+mn-ea"/>
              </a:defRPr>
            </a:lvl3pPr>
            <a:lvl4pPr marL="1600200" indent="-228600" algn="l" rtl="0" fontAlgn="base">
              <a:spcBef>
                <a:spcPct val="20000"/>
              </a:spcBef>
              <a:spcAft>
                <a:spcPct val="0"/>
              </a:spcAft>
              <a:buClr>
                <a:schemeClr val="tx2"/>
              </a:buClr>
              <a:buSzPct val="90000"/>
              <a:buFont typeface="Wingdings" panose="05000000000000000000" pitchFamily="2" charset="2"/>
              <a:buChar char="Ø"/>
              <a:defRPr sz="2000">
                <a:solidFill>
                  <a:schemeClr val="tx1"/>
                </a:solidFill>
                <a:latin typeface="+mn-lt"/>
                <a:ea typeface="+mn-ea"/>
              </a:defRPr>
            </a:lvl4pPr>
            <a:lvl5pPr marL="2057400" indent="-228600" algn="l" rtl="0" fontAlgn="base">
              <a:spcBef>
                <a:spcPct val="20000"/>
              </a:spcBef>
              <a:spcAft>
                <a:spcPct val="0"/>
              </a:spcAft>
              <a:buClr>
                <a:schemeClr val="hlink"/>
              </a:buClr>
              <a:buFont typeface="Wingdings 2" pitchFamily="18" charset="2"/>
              <a:buChar char="¡"/>
              <a:defRPr sz="2000">
                <a:solidFill>
                  <a:schemeClr val="tx1"/>
                </a:solidFill>
                <a:latin typeface="+mn-lt"/>
                <a:ea typeface="+mn-ea"/>
              </a:defRPr>
            </a:lvl5pPr>
            <a:lvl6pPr marL="2514600" indent="-228600" algn="l" rtl="0" fontAlgn="base">
              <a:spcBef>
                <a:spcPct val="20000"/>
              </a:spcBef>
              <a:spcAft>
                <a:spcPct val="0"/>
              </a:spcAft>
              <a:buClr>
                <a:schemeClr val="hlink"/>
              </a:buClr>
              <a:buFont typeface="Wingdings 2" pitchFamily="18" charset="2"/>
              <a:buChar char="¡"/>
              <a:defRPr sz="2000">
                <a:solidFill>
                  <a:schemeClr val="tx1"/>
                </a:solidFill>
                <a:latin typeface="+mn-lt"/>
                <a:ea typeface="+mn-ea"/>
              </a:defRPr>
            </a:lvl6pPr>
            <a:lvl7pPr marL="2971800" indent="-228600" algn="l" rtl="0" fontAlgn="base">
              <a:spcBef>
                <a:spcPct val="20000"/>
              </a:spcBef>
              <a:spcAft>
                <a:spcPct val="0"/>
              </a:spcAft>
              <a:buClr>
                <a:schemeClr val="hlink"/>
              </a:buClr>
              <a:buFont typeface="Wingdings 2" pitchFamily="18" charset="2"/>
              <a:buChar char="¡"/>
              <a:defRPr sz="2000">
                <a:solidFill>
                  <a:schemeClr val="tx1"/>
                </a:solidFill>
                <a:latin typeface="+mn-lt"/>
                <a:ea typeface="+mn-ea"/>
              </a:defRPr>
            </a:lvl7pPr>
            <a:lvl8pPr marL="3429000" indent="-228600" algn="l" rtl="0" fontAlgn="base">
              <a:spcBef>
                <a:spcPct val="20000"/>
              </a:spcBef>
              <a:spcAft>
                <a:spcPct val="0"/>
              </a:spcAft>
              <a:buClr>
                <a:schemeClr val="hlink"/>
              </a:buClr>
              <a:buFont typeface="Wingdings 2" pitchFamily="18" charset="2"/>
              <a:buChar char="¡"/>
              <a:defRPr sz="2000">
                <a:solidFill>
                  <a:schemeClr val="tx1"/>
                </a:solidFill>
                <a:latin typeface="+mn-lt"/>
                <a:ea typeface="+mn-ea"/>
              </a:defRPr>
            </a:lvl8pPr>
            <a:lvl9pPr marL="3886200" indent="-228600" algn="l" rtl="0" fontAlgn="base">
              <a:spcBef>
                <a:spcPct val="20000"/>
              </a:spcBef>
              <a:spcAft>
                <a:spcPct val="0"/>
              </a:spcAft>
              <a:buClr>
                <a:schemeClr val="hlink"/>
              </a:buClr>
              <a:buFont typeface="Wingdings 2" pitchFamily="18" charset="2"/>
              <a:buChar char="¡"/>
              <a:defRPr sz="2000">
                <a:solidFill>
                  <a:schemeClr val="tx1"/>
                </a:solidFill>
                <a:latin typeface="+mn-lt"/>
                <a:ea typeface="+mn-ea"/>
              </a:defRPr>
            </a:lvl9pPr>
          </a:lstStyle>
          <a:p>
            <a:pPr eaLnBrk="1" hangingPunct="1">
              <a:buNone/>
            </a:pPr>
            <a:endParaRPr lang="en-US" altLang="zh-CN" sz="2400" dirty="0">
              <a:latin typeface="华文新魏" pitchFamily="2" charset="-122"/>
              <a:ea typeface="华文新魏" pitchFamily="2" charset="-122"/>
            </a:endParaRPr>
          </a:p>
          <a:p>
            <a:pPr marL="0" indent="0">
              <a:buNone/>
            </a:pPr>
            <a:r>
              <a:rPr lang="en-US" altLang="zh-CN" sz="2800" dirty="0">
                <a:solidFill>
                  <a:srgbClr val="003366"/>
                </a:solidFill>
              </a:rPr>
              <a:t>A</a:t>
            </a:r>
            <a:r>
              <a:rPr lang="zh-CN" altLang="en-US" sz="2800" dirty="0">
                <a:solidFill>
                  <a:srgbClr val="003366"/>
                </a:solidFill>
              </a:rPr>
              <a:t>企业在竞争对手三种不同反击策略下的收益状态及方案选择</a:t>
            </a:r>
          </a:p>
        </p:txBody>
      </p:sp>
      <p:pic>
        <p:nvPicPr>
          <p:cNvPr id="2" name="图片 1" descr="NKAZ(GMWXBHQ)O]U[G}Z~]J"/>
          <p:cNvPicPr>
            <a:picLocks noChangeAspect="1"/>
          </p:cNvPicPr>
          <p:nvPr/>
        </p:nvPicPr>
        <p:blipFill>
          <a:blip r:embed="rId2"/>
          <a:stretch>
            <a:fillRect/>
          </a:stretch>
        </p:blipFill>
        <p:spPr>
          <a:xfrm>
            <a:off x="2611120" y="3354070"/>
            <a:ext cx="6711950" cy="3413760"/>
          </a:xfrm>
          <a:prstGeom prst="rect">
            <a:avLst/>
          </a:prstGeom>
        </p:spPr>
      </p:pic>
    </p:spTree>
  </p:cSld>
  <p:clrMapOvr>
    <a:masterClrMapping/>
  </p:clrMapOvr>
  <p:transition spd="slow" advTm="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7" grpId="0"/>
      <p:bldP spid="7" grpId="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23"/>
          <p:cNvSpPr/>
          <p:nvPr/>
        </p:nvSpPr>
        <p:spPr>
          <a:xfrm>
            <a:off x="2423592" y="1046645"/>
            <a:ext cx="2088232" cy="337185"/>
          </a:xfrm>
          <a:prstGeom prst="rect">
            <a:avLst/>
          </a:prstGeom>
        </p:spPr>
        <p:txBody>
          <a:bodyPr wrap="square">
            <a:spAutoFit/>
          </a:bodyPr>
          <a:lstStyle/>
          <a:p>
            <a:r>
              <a:rPr lang="zh-CN" altLang="en-US" sz="1600" b="1" dirty="0" smtClean="0">
                <a:solidFill>
                  <a:schemeClr val="bg1"/>
                </a:solidFill>
                <a:ea typeface="微软雅黑" panose="020B0503020204020204" pitchFamily="34" charset="-122"/>
              </a:rPr>
              <a:t>明 年 工 作 计 划</a:t>
            </a:r>
            <a:endParaRPr lang="zh-CN" altLang="en-US" sz="1600" b="1" dirty="0">
              <a:solidFill>
                <a:schemeClr val="bg1"/>
              </a:solidFill>
              <a:ea typeface="微软雅黑" panose="020B0503020204020204" pitchFamily="34" charset="-122"/>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4"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7" name="文本框 6"/>
          <p:cNvSpPr txBox="1"/>
          <p:nvPr/>
        </p:nvSpPr>
        <p:spPr>
          <a:xfrm>
            <a:off x="286385" y="765175"/>
            <a:ext cx="3027680" cy="521970"/>
          </a:xfrm>
          <a:prstGeom prst="rect">
            <a:avLst/>
          </a:prstGeom>
          <a:noFill/>
        </p:spPr>
        <p:txBody>
          <a:bodyPr wrap="none" rtlCol="0" anchor="t">
            <a:spAutoFit/>
          </a:bodyPr>
          <a:lstStyle/>
          <a:p>
            <a:pPr algn="ctr"/>
            <a:r>
              <a:rPr lang="zh-CN" altLang="en-US" sz="2800" b="0" noProof="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二、定量决策方法</a:t>
            </a:r>
          </a:p>
        </p:txBody>
      </p:sp>
      <p:sp>
        <p:nvSpPr>
          <p:cNvPr id="3" name="矩形 2"/>
          <p:cNvSpPr>
            <a:spLocks noRot="1"/>
          </p:cNvSpPr>
          <p:nvPr/>
        </p:nvSpPr>
        <p:spPr>
          <a:xfrm>
            <a:off x="666750" y="1287145"/>
            <a:ext cx="6049645" cy="829945"/>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SzPct val="200000"/>
              <a:buNone/>
              <a:defRPr sz="2400" b="1" u="none" kern="1200" baseline="0">
                <a:solidFill>
                  <a:schemeClr val="tx1"/>
                </a:solidFill>
                <a:latin typeface="Tahoma" panose="020B0604030504040204" pitchFamily="34" charset="0"/>
              </a:defRPr>
            </a:lvl1pPr>
            <a:lvl2pPr marL="742950" lvl="1" indent="-285750" algn="l" defTabSz="914400" rtl="0" eaLnBrk="1" fontAlgn="base" latinLnBrk="0" hangingPunct="1">
              <a:lnSpc>
                <a:spcPct val="100000"/>
              </a:lnSpc>
              <a:spcBef>
                <a:spcPct val="20000"/>
              </a:spcBef>
              <a:spcAft>
                <a:spcPct val="0"/>
              </a:spcAft>
              <a:buSzPct val="200000"/>
              <a:buNone/>
              <a:defRPr sz="2000" b="1" i="0" u="none" kern="1200" baseline="0">
                <a:solidFill>
                  <a:schemeClr val="tx1"/>
                </a:solidFill>
                <a:latin typeface="Tahoma" panose="020B0604030504040204" pitchFamily="34" charset="0"/>
              </a:defRPr>
            </a:lvl2pPr>
            <a:lvl3pPr marL="1143000" lvl="2" indent="-228600" algn="l" defTabSz="914400" rtl="0" eaLnBrk="1" fontAlgn="base" latinLnBrk="0" hangingPunct="1">
              <a:lnSpc>
                <a:spcPct val="100000"/>
              </a:lnSpc>
              <a:spcBef>
                <a:spcPct val="20000"/>
              </a:spcBef>
              <a:spcAft>
                <a:spcPct val="0"/>
              </a:spcAft>
              <a:buSzPct val="200000"/>
              <a:buNone/>
              <a:defRPr sz="1800" b="1" i="0" u="none" kern="1200" baseline="0">
                <a:solidFill>
                  <a:schemeClr val="tx1"/>
                </a:solidFill>
                <a:latin typeface="Tahoma" panose="020B0604030504040204" pitchFamily="34" charset="0"/>
              </a:defRPr>
            </a:lvl3pPr>
            <a:lvl4pPr marL="1600200" lvl="3" indent="-228600" algn="l" defTabSz="914400" rtl="0" eaLnBrk="1" fontAlgn="base" latinLnBrk="0" hangingPunct="1">
              <a:lnSpc>
                <a:spcPct val="100000"/>
              </a:lnSpc>
              <a:spcBef>
                <a:spcPct val="20000"/>
              </a:spcBef>
              <a:spcAft>
                <a:spcPct val="0"/>
              </a:spcAft>
              <a:buSzPct val="200000"/>
              <a:buNone/>
              <a:defRPr sz="1600" b="1" i="0" u="none" kern="1200" baseline="0">
                <a:solidFill>
                  <a:schemeClr val="tx1"/>
                </a:solidFill>
                <a:latin typeface="Tahoma" panose="020B0604030504040204" pitchFamily="34" charset="0"/>
              </a:defRPr>
            </a:lvl4pPr>
            <a:lvl5pPr marL="2057400" lvl="4" indent="-228600" algn="l" defTabSz="914400" rtl="0" eaLnBrk="1" fontAlgn="base" latinLnBrk="0" hangingPunct="1">
              <a:lnSpc>
                <a:spcPct val="100000"/>
              </a:lnSpc>
              <a:spcBef>
                <a:spcPct val="20000"/>
              </a:spcBef>
              <a:spcAft>
                <a:spcPct val="0"/>
              </a:spcAft>
              <a:buSzPct val="200000"/>
              <a:buNone/>
              <a:defRPr sz="1600" b="1" i="0" u="none" kern="1200" baseline="0">
                <a:solidFill>
                  <a:schemeClr val="tx1"/>
                </a:solidFill>
                <a:latin typeface="Tahoma" panose="020B0604030504040204" pitchFamily="34" charset="0"/>
              </a:defRPr>
            </a:lvl5pPr>
          </a:lstStyle>
          <a:p>
            <a:pPr lvl="0">
              <a:buClr>
                <a:schemeClr val="hlink"/>
              </a:buClr>
              <a:buSzPct val="60000"/>
            </a:pPr>
            <a:r>
              <a:rPr lang="zh-CN" altLang="en-US" sz="2800" b="0" dirty="0">
                <a:latin typeface="微软雅黑" panose="020B0503020204020204" pitchFamily="34" charset="-122"/>
                <a:ea typeface="微软雅黑" panose="020B0503020204020204" pitchFamily="34" charset="-122"/>
              </a:rPr>
              <a:t>（三）不确定决策方法</a:t>
            </a:r>
          </a:p>
          <a:p>
            <a:pPr lvl="0">
              <a:buClr>
                <a:schemeClr val="hlink"/>
              </a:buClr>
              <a:buSzPct val="60000"/>
            </a:pPr>
            <a:r>
              <a:rPr lang="zh-CN" altLang="en-US" sz="2800" b="0" dirty="0">
                <a:latin typeface="微软雅黑" panose="020B0503020204020204" pitchFamily="34" charset="-122"/>
                <a:ea typeface="微软雅黑" panose="020B0503020204020204" pitchFamily="34" charset="-122"/>
              </a:rPr>
              <a:t>   </a:t>
            </a:r>
            <a:r>
              <a:rPr lang="zh-CN" altLang="en-US" sz="2800" b="0" dirty="0" smtClean="0">
                <a:latin typeface="微软雅黑" panose="020B0503020204020204" pitchFamily="34" charset="-122"/>
                <a:ea typeface="微软雅黑" panose="020B0503020204020204" pitchFamily="34" charset="-122"/>
              </a:rPr>
              <a:t>   </a:t>
            </a:r>
            <a:r>
              <a:rPr lang="en-US" altLang="zh-CN" sz="2800" b="0" dirty="0" smtClean="0">
                <a:latin typeface="微软雅黑" panose="020B0503020204020204" pitchFamily="34" charset="-122"/>
                <a:ea typeface="微软雅黑" panose="020B0503020204020204" pitchFamily="34" charset="-122"/>
              </a:rPr>
              <a:t>3. </a:t>
            </a:r>
            <a:r>
              <a:rPr lang="zh-CN" altLang="en-US" sz="2800" b="0" dirty="0" smtClean="0">
                <a:latin typeface="微软雅黑" panose="020B0503020204020204" pitchFamily="34" charset="-122"/>
                <a:ea typeface="微软雅黑" panose="020B0503020204020204" pitchFamily="34" charset="-122"/>
                <a:sym typeface="+mn-ea"/>
              </a:rPr>
              <a:t>不确定型决策</a:t>
            </a:r>
            <a:r>
              <a:rPr lang="zh-CN" altLang="en-US" sz="2800" b="0" dirty="0">
                <a:latin typeface="微软雅黑" panose="020B0503020204020204" pitchFamily="34" charset="-122"/>
                <a:ea typeface="微软雅黑" panose="020B0503020204020204" pitchFamily="34" charset="-122"/>
                <a:sym typeface="+mn-ea"/>
              </a:rPr>
              <a:t>方法之后悔值法</a:t>
            </a:r>
            <a:endParaRPr lang="zh-CN" altLang="en-US" sz="2800" b="0" dirty="0">
              <a:latin typeface="微软雅黑" panose="020B0503020204020204" pitchFamily="34" charset="-122"/>
              <a:ea typeface="微软雅黑" panose="020B0503020204020204" pitchFamily="34" charset="-122"/>
            </a:endParaRPr>
          </a:p>
          <a:p>
            <a:pPr lvl="0">
              <a:buClr>
                <a:srgbClr val="0033CC"/>
              </a:buClr>
              <a:buSzPct val="60000"/>
              <a:buFont typeface="Wingdings" panose="05000000000000000000" pitchFamily="2" charset="2"/>
              <a:buNone/>
            </a:pPr>
            <a:endParaRPr lang="zh-CN" altLang="en-US" sz="2800" dirty="0">
              <a:solidFill>
                <a:srgbClr val="0033CC"/>
              </a:solidFill>
              <a:effectLst>
                <a:outerShdw blurRad="38100" dist="38100" dir="2700000">
                  <a:srgbClr val="000000"/>
                </a:outerShdw>
              </a:effectLst>
              <a:latin typeface="仿宋_GB2312" pitchFamily="49" charset="-122"/>
              <a:ea typeface="仿宋_GB2312" pitchFamily="49" charset="-122"/>
            </a:endParaRPr>
          </a:p>
          <a:p>
            <a:pPr lvl="0">
              <a:buClr>
                <a:srgbClr val="0033CC"/>
              </a:buClr>
              <a:buSzPct val="60000"/>
              <a:buFont typeface="Wingdings" panose="05000000000000000000" pitchFamily="2" charset="2"/>
              <a:buNone/>
            </a:pPr>
            <a:r>
              <a:rPr lang="zh-CN" altLang="en-US" sz="2800" dirty="0">
                <a:solidFill>
                  <a:srgbClr val="0033CC"/>
                </a:solidFill>
                <a:effectLst>
                  <a:outerShdw blurRad="38100" dist="38100" dir="2700000">
                    <a:srgbClr val="000000"/>
                  </a:outerShdw>
                </a:effectLst>
                <a:latin typeface="仿宋_GB2312" pitchFamily="49" charset="-122"/>
                <a:ea typeface="仿宋_GB2312" pitchFamily="49" charset="-122"/>
              </a:rPr>
              <a:t>        </a:t>
            </a:r>
            <a:r>
              <a:rPr lang="zh-CN" altLang="en-US" sz="2800" dirty="0">
                <a:solidFill>
                  <a:srgbClr val="0033CC"/>
                </a:solidFill>
                <a:effectLst>
                  <a:outerShdw blurRad="38100" dist="38100" dir="2700000">
                    <a:srgbClr val="000000"/>
                  </a:outerShdw>
                </a:effectLst>
                <a:latin typeface="仿宋_GB2312" pitchFamily="49" charset="-122"/>
                <a:ea typeface="仿宋_GB2312" pitchFamily="49" charset="-122"/>
                <a:sym typeface="+mn-ea"/>
              </a:rPr>
              <a:t> </a:t>
            </a:r>
            <a:endParaRPr lang="zh-CN" altLang="en-US" sz="2800" dirty="0">
              <a:solidFill>
                <a:srgbClr val="0033CC"/>
              </a:solidFill>
              <a:effectLst>
                <a:outerShdw blurRad="38100" dist="38100" dir="2700000">
                  <a:srgbClr val="000000"/>
                </a:outerShdw>
              </a:effectLst>
              <a:latin typeface="仿宋_GB2312" pitchFamily="49" charset="-122"/>
              <a:ea typeface="仿宋_GB2312" pitchFamily="49" charset="-122"/>
            </a:endParaRPr>
          </a:p>
        </p:txBody>
      </p:sp>
      <p:sp>
        <p:nvSpPr>
          <p:cNvPr id="95235" name="Rectangle 3"/>
          <p:cNvSpPr>
            <a:spLocks noGrp="1" noRot="1"/>
          </p:cNvSpPr>
          <p:nvPr/>
        </p:nvSpPr>
        <p:spPr>
          <a:xfrm>
            <a:off x="911424" y="2348880"/>
            <a:ext cx="10717832" cy="4895850"/>
          </a:xfrm>
          <a:prstGeom prst="rect">
            <a:avLst/>
          </a:prstGeom>
          <a:noFill/>
          <a:ln w="9525">
            <a:noFill/>
          </a:ln>
        </p:spPr>
        <p:txBody>
          <a:bodyPr vert="horz" wrap="square" lIns="91440" tIns="45720" rIns="91440" bIns="45720" anchor="t"/>
          <a:lstStyle>
            <a:lvl1pPr marL="342900" indent="-342900" algn="l" rtl="0" fontAlgn="base">
              <a:spcBef>
                <a:spcPct val="20000"/>
              </a:spcBef>
              <a:spcAft>
                <a:spcPct val="0"/>
              </a:spcAft>
              <a:buClr>
                <a:schemeClr val="hlink"/>
              </a:buClr>
              <a:buFont typeface="Wingdings" panose="05000000000000000000" pitchFamily="2" charset="2"/>
              <a:buChar char="§"/>
              <a:defRPr sz="3200">
                <a:solidFill>
                  <a:schemeClr val="tx1"/>
                </a:solidFill>
                <a:latin typeface="+mn-lt"/>
                <a:ea typeface="+mn-ea"/>
                <a:cs typeface="+mn-cs"/>
              </a:defRPr>
            </a:lvl1pPr>
            <a:lvl2pPr marL="742950" indent="-285750" algn="l" rtl="0" fontAlgn="base">
              <a:spcBef>
                <a:spcPct val="20000"/>
              </a:spcBef>
              <a:spcAft>
                <a:spcPct val="0"/>
              </a:spcAft>
              <a:buClr>
                <a:schemeClr val="tx2"/>
              </a:buClr>
              <a:buSzPct val="85000"/>
              <a:buFont typeface="Wingdings" panose="05000000000000000000" pitchFamily="2" charset="2"/>
              <a:buChar char="Ø"/>
              <a:defRPr sz="2800">
                <a:solidFill>
                  <a:schemeClr val="tx1"/>
                </a:solidFill>
                <a:latin typeface="+mn-lt"/>
                <a:ea typeface="+mn-ea"/>
              </a:defRPr>
            </a:lvl2pPr>
            <a:lvl3pPr marL="1143000" indent="-228600" algn="l" rtl="0" fontAlgn="base">
              <a:spcBef>
                <a:spcPct val="20000"/>
              </a:spcBef>
              <a:spcAft>
                <a:spcPct val="0"/>
              </a:spcAft>
              <a:buClr>
                <a:schemeClr val="hlink"/>
              </a:buClr>
              <a:buSzPct val="95000"/>
              <a:buFont typeface="Wingdings 2" pitchFamily="18" charset="2"/>
              <a:buChar char="¡"/>
              <a:defRPr sz="2400">
                <a:solidFill>
                  <a:schemeClr val="tx1"/>
                </a:solidFill>
                <a:latin typeface="+mn-lt"/>
                <a:ea typeface="+mn-ea"/>
              </a:defRPr>
            </a:lvl3pPr>
            <a:lvl4pPr marL="1600200" indent="-228600" algn="l" rtl="0" fontAlgn="base">
              <a:spcBef>
                <a:spcPct val="20000"/>
              </a:spcBef>
              <a:spcAft>
                <a:spcPct val="0"/>
              </a:spcAft>
              <a:buClr>
                <a:schemeClr val="tx2"/>
              </a:buClr>
              <a:buSzPct val="90000"/>
              <a:buFont typeface="Wingdings" panose="05000000000000000000" pitchFamily="2" charset="2"/>
              <a:buChar char="Ø"/>
              <a:defRPr sz="2000">
                <a:solidFill>
                  <a:schemeClr val="tx1"/>
                </a:solidFill>
                <a:latin typeface="+mn-lt"/>
                <a:ea typeface="+mn-ea"/>
              </a:defRPr>
            </a:lvl4pPr>
            <a:lvl5pPr marL="2057400" indent="-228600" algn="l" rtl="0" fontAlgn="base">
              <a:spcBef>
                <a:spcPct val="20000"/>
              </a:spcBef>
              <a:spcAft>
                <a:spcPct val="0"/>
              </a:spcAft>
              <a:buClr>
                <a:schemeClr val="hlink"/>
              </a:buClr>
              <a:buFont typeface="Wingdings 2" pitchFamily="18" charset="2"/>
              <a:buChar char="¡"/>
              <a:defRPr sz="2000">
                <a:solidFill>
                  <a:schemeClr val="tx1"/>
                </a:solidFill>
                <a:latin typeface="+mn-lt"/>
                <a:ea typeface="+mn-ea"/>
              </a:defRPr>
            </a:lvl5pPr>
            <a:lvl6pPr marL="2514600" indent="-228600" algn="l" rtl="0" fontAlgn="base">
              <a:spcBef>
                <a:spcPct val="20000"/>
              </a:spcBef>
              <a:spcAft>
                <a:spcPct val="0"/>
              </a:spcAft>
              <a:buClr>
                <a:schemeClr val="hlink"/>
              </a:buClr>
              <a:buFont typeface="Wingdings 2" pitchFamily="18" charset="2"/>
              <a:buChar char="¡"/>
              <a:defRPr sz="2000">
                <a:solidFill>
                  <a:schemeClr val="tx1"/>
                </a:solidFill>
                <a:latin typeface="+mn-lt"/>
                <a:ea typeface="+mn-ea"/>
              </a:defRPr>
            </a:lvl6pPr>
            <a:lvl7pPr marL="2971800" indent="-228600" algn="l" rtl="0" fontAlgn="base">
              <a:spcBef>
                <a:spcPct val="20000"/>
              </a:spcBef>
              <a:spcAft>
                <a:spcPct val="0"/>
              </a:spcAft>
              <a:buClr>
                <a:schemeClr val="hlink"/>
              </a:buClr>
              <a:buFont typeface="Wingdings 2" pitchFamily="18" charset="2"/>
              <a:buChar char="¡"/>
              <a:defRPr sz="2000">
                <a:solidFill>
                  <a:schemeClr val="tx1"/>
                </a:solidFill>
                <a:latin typeface="+mn-lt"/>
                <a:ea typeface="+mn-ea"/>
              </a:defRPr>
            </a:lvl7pPr>
            <a:lvl8pPr marL="3429000" indent="-228600" algn="l" rtl="0" fontAlgn="base">
              <a:spcBef>
                <a:spcPct val="20000"/>
              </a:spcBef>
              <a:spcAft>
                <a:spcPct val="0"/>
              </a:spcAft>
              <a:buClr>
                <a:schemeClr val="hlink"/>
              </a:buClr>
              <a:buFont typeface="Wingdings 2" pitchFamily="18" charset="2"/>
              <a:buChar char="¡"/>
              <a:defRPr sz="2000">
                <a:solidFill>
                  <a:schemeClr val="tx1"/>
                </a:solidFill>
                <a:latin typeface="+mn-lt"/>
                <a:ea typeface="+mn-ea"/>
              </a:defRPr>
            </a:lvl8pPr>
            <a:lvl9pPr marL="3886200" indent="-228600" algn="l" rtl="0" fontAlgn="base">
              <a:spcBef>
                <a:spcPct val="20000"/>
              </a:spcBef>
              <a:spcAft>
                <a:spcPct val="0"/>
              </a:spcAft>
              <a:buClr>
                <a:schemeClr val="hlink"/>
              </a:buClr>
              <a:buFont typeface="Wingdings 2" pitchFamily="18" charset="2"/>
              <a:buChar char="¡"/>
              <a:defRPr sz="2000">
                <a:solidFill>
                  <a:schemeClr val="tx1"/>
                </a:solidFill>
                <a:latin typeface="+mn-lt"/>
                <a:ea typeface="+mn-ea"/>
              </a:defRPr>
            </a:lvl9pPr>
          </a:lstStyle>
          <a:p>
            <a:pPr marL="0" indent="0" eaLnBrk="1" hangingPunct="1">
              <a:lnSpc>
                <a:spcPct val="90000"/>
              </a:lnSpc>
              <a:buNone/>
            </a:pPr>
            <a:r>
              <a:rPr lang="zh-CN" altLang="en-US" sz="2800" b="1" dirty="0" smtClean="0">
                <a:solidFill>
                  <a:srgbClr val="FF3399"/>
                </a:solidFill>
                <a:ea typeface="方正姚体" pitchFamily="2" charset="-122"/>
              </a:rPr>
              <a:t>      也</a:t>
            </a:r>
            <a:r>
              <a:rPr lang="zh-CN" altLang="en-US" sz="2800" b="1" dirty="0">
                <a:solidFill>
                  <a:srgbClr val="FF3399"/>
                </a:solidFill>
                <a:ea typeface="方正姚体" pitchFamily="2" charset="-122"/>
              </a:rPr>
              <a:t>叫最小机会损失决策法、最小最大后悔值法。</a:t>
            </a:r>
          </a:p>
          <a:p>
            <a:pPr marL="0" indent="0" eaLnBrk="1" hangingPunct="1">
              <a:lnSpc>
                <a:spcPts val="3600"/>
              </a:lnSpc>
              <a:buNone/>
            </a:pPr>
            <a:r>
              <a:rPr lang="zh-CN" altLang="en-US" sz="2800" dirty="0" smtClean="0">
                <a:solidFill>
                  <a:srgbClr val="003366"/>
                </a:solidFill>
              </a:rPr>
              <a:t>       </a:t>
            </a:r>
            <a:r>
              <a:rPr lang="zh-CN" altLang="en-US" sz="2400" dirty="0" smtClean="0">
                <a:solidFill>
                  <a:srgbClr val="003366"/>
                </a:solidFill>
              </a:rPr>
              <a:t>后悔</a:t>
            </a:r>
            <a:r>
              <a:rPr lang="zh-CN" altLang="en-US" sz="2400" dirty="0">
                <a:solidFill>
                  <a:srgbClr val="003366"/>
                </a:solidFill>
              </a:rPr>
              <a:t>值是指在各种自然状态下</a:t>
            </a:r>
            <a:r>
              <a:rPr lang="zh-CN" altLang="en-US" sz="2400" b="1" dirty="0">
                <a:solidFill>
                  <a:srgbClr val="003366"/>
                </a:solidFill>
              </a:rPr>
              <a:t>最大收益值与每个决策方案对应收益值之差。</a:t>
            </a:r>
          </a:p>
          <a:p>
            <a:pPr marL="0" indent="0" eaLnBrk="1" hangingPunct="1">
              <a:lnSpc>
                <a:spcPts val="3600"/>
              </a:lnSpc>
              <a:buNone/>
            </a:pPr>
            <a:r>
              <a:rPr lang="zh-CN" altLang="en-US" sz="2400" dirty="0" smtClean="0">
                <a:solidFill>
                  <a:srgbClr val="003366"/>
                </a:solidFill>
              </a:rPr>
              <a:t>        后悔</a:t>
            </a:r>
            <a:r>
              <a:rPr lang="zh-CN" altLang="en-US" sz="2400" dirty="0">
                <a:solidFill>
                  <a:srgbClr val="003366"/>
                </a:solidFill>
              </a:rPr>
              <a:t>值法就是计算出各方案的</a:t>
            </a:r>
            <a:r>
              <a:rPr lang="zh-CN" altLang="en-US" sz="2400" b="1" dirty="0">
                <a:solidFill>
                  <a:srgbClr val="003366"/>
                </a:solidFill>
              </a:rPr>
              <a:t>最大后悔值，从中选出最小值对应的方案为入选方案。</a:t>
            </a:r>
          </a:p>
          <a:p>
            <a:pPr marL="0" indent="0" eaLnBrk="1" hangingPunct="1">
              <a:lnSpc>
                <a:spcPts val="3600"/>
              </a:lnSpc>
              <a:buNone/>
            </a:pPr>
            <a:r>
              <a:rPr lang="zh-CN" altLang="en-US" sz="2400" b="1" dirty="0" smtClean="0">
                <a:solidFill>
                  <a:srgbClr val="003366"/>
                </a:solidFill>
              </a:rPr>
              <a:t>      步骤</a:t>
            </a:r>
            <a:r>
              <a:rPr lang="zh-CN" altLang="en-US" sz="2400" b="1" dirty="0">
                <a:solidFill>
                  <a:srgbClr val="003366"/>
                </a:solidFill>
              </a:rPr>
              <a:t>：</a:t>
            </a:r>
          </a:p>
          <a:p>
            <a:pPr marL="0" indent="0" eaLnBrk="1" hangingPunct="1">
              <a:lnSpc>
                <a:spcPct val="90000"/>
              </a:lnSpc>
              <a:buNone/>
            </a:pPr>
            <a:r>
              <a:rPr lang="zh-CN" altLang="en-US" sz="2400" dirty="0" smtClean="0">
                <a:solidFill>
                  <a:srgbClr val="003366"/>
                </a:solidFill>
              </a:rPr>
              <a:t>       （</a:t>
            </a:r>
            <a:r>
              <a:rPr lang="en-US" altLang="zh-CN" sz="2400" dirty="0">
                <a:solidFill>
                  <a:srgbClr val="003366"/>
                </a:solidFill>
              </a:rPr>
              <a:t>1</a:t>
            </a:r>
            <a:r>
              <a:rPr lang="zh-CN" altLang="en-US" sz="2400" dirty="0">
                <a:solidFill>
                  <a:srgbClr val="003366"/>
                </a:solidFill>
              </a:rPr>
              <a:t>）找出各状态下最大损益期望值；</a:t>
            </a:r>
          </a:p>
          <a:p>
            <a:pPr marL="0" indent="0" eaLnBrk="1" hangingPunct="1">
              <a:lnSpc>
                <a:spcPct val="90000"/>
              </a:lnSpc>
              <a:buNone/>
            </a:pPr>
            <a:r>
              <a:rPr lang="zh-CN" altLang="en-US" sz="2400" dirty="0" smtClean="0">
                <a:solidFill>
                  <a:srgbClr val="003366"/>
                </a:solidFill>
              </a:rPr>
              <a:t>       （</a:t>
            </a:r>
            <a:r>
              <a:rPr lang="en-US" altLang="zh-CN" sz="2400" dirty="0" smtClean="0">
                <a:solidFill>
                  <a:srgbClr val="003366"/>
                </a:solidFill>
              </a:rPr>
              <a:t>2</a:t>
            </a:r>
            <a:r>
              <a:rPr lang="zh-CN" altLang="en-US" sz="2400" dirty="0">
                <a:solidFill>
                  <a:srgbClr val="003366"/>
                </a:solidFill>
              </a:rPr>
              <a:t>）计算各状态下不同方案的后悔值；</a:t>
            </a:r>
          </a:p>
          <a:p>
            <a:pPr marL="0" indent="0" eaLnBrk="1" hangingPunct="1">
              <a:lnSpc>
                <a:spcPct val="90000"/>
              </a:lnSpc>
              <a:buNone/>
            </a:pPr>
            <a:r>
              <a:rPr lang="zh-CN" altLang="en-US" sz="2400" dirty="0" smtClean="0">
                <a:solidFill>
                  <a:srgbClr val="003366"/>
                </a:solidFill>
              </a:rPr>
              <a:t>       （</a:t>
            </a:r>
            <a:r>
              <a:rPr lang="en-US" altLang="zh-CN" sz="2400" dirty="0">
                <a:solidFill>
                  <a:srgbClr val="003366"/>
                </a:solidFill>
              </a:rPr>
              <a:t>3</a:t>
            </a:r>
            <a:r>
              <a:rPr lang="zh-CN" altLang="en-US" sz="2400" dirty="0">
                <a:solidFill>
                  <a:srgbClr val="003366"/>
                </a:solidFill>
              </a:rPr>
              <a:t>）找出每一方案所对应的最大后悔值；</a:t>
            </a:r>
          </a:p>
          <a:p>
            <a:pPr marL="0" indent="0" eaLnBrk="1" hangingPunct="1">
              <a:lnSpc>
                <a:spcPct val="90000"/>
              </a:lnSpc>
              <a:buNone/>
            </a:pPr>
            <a:r>
              <a:rPr lang="zh-CN" altLang="en-US" sz="2400" dirty="0" smtClean="0">
                <a:solidFill>
                  <a:srgbClr val="003366"/>
                </a:solidFill>
              </a:rPr>
              <a:t>       （</a:t>
            </a:r>
            <a:r>
              <a:rPr lang="en-US" altLang="zh-CN" sz="2400" dirty="0">
                <a:solidFill>
                  <a:srgbClr val="003366"/>
                </a:solidFill>
              </a:rPr>
              <a:t>4</a:t>
            </a:r>
            <a:r>
              <a:rPr lang="zh-CN" altLang="en-US" sz="2400" dirty="0">
                <a:solidFill>
                  <a:srgbClr val="003366"/>
                </a:solidFill>
              </a:rPr>
              <a:t>）从第三步结果中找出最小值，对应方案入选。</a:t>
            </a:r>
          </a:p>
        </p:txBody>
      </p:sp>
    </p:spTree>
  </p:cSld>
  <p:clrMapOvr>
    <a:masterClrMapping/>
  </p:clrMapOvr>
  <p:transition spd="slow" advTm="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4" presetClass="entr" presetSubtype="0" fill="hold" grpId="0" nodeType="clickEffect">
                                  <p:stCondLst>
                                    <p:cond delay="0"/>
                                  </p:stCondLst>
                                  <p:childTnLst>
                                    <p:set>
                                      <p:cBhvr>
                                        <p:cTn id="18" dur="1" fill="hold">
                                          <p:stCondLst>
                                            <p:cond delay="0"/>
                                          </p:stCondLst>
                                        </p:cTn>
                                        <p:tgtEl>
                                          <p:spTgt spid="95235">
                                            <p:txEl>
                                              <p:pRg st="0" end="0"/>
                                            </p:txEl>
                                          </p:spTgt>
                                        </p:tgtEl>
                                        <p:attrNameLst>
                                          <p:attrName>style.visibility</p:attrName>
                                        </p:attrNameLst>
                                      </p:cBhvr>
                                      <p:to>
                                        <p:strVal val="visible"/>
                                      </p:to>
                                    </p:set>
                                    <p:anim to="" calcmode="lin" valueType="num">
                                      <p:cBhvr>
                                        <p:cTn id="19" dur="1" fill="hold"/>
                                        <p:tgtEl>
                                          <p:spTgt spid="95235">
                                            <p:txEl>
                                              <p:pRg st="0" end="0"/>
                                            </p:txEl>
                                          </p:spTgt>
                                        </p:tgtEl>
                                        <p:attrNameLst>
                                          <p:attrName>style.visibility</p:attrName>
                                        </p:attrNameLst>
                                      </p:cBhvr>
                                    </p:anim>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grpId="0" nodeType="clickEffect">
                                  <p:stCondLst>
                                    <p:cond delay="0"/>
                                  </p:stCondLst>
                                  <p:childTnLst>
                                    <p:set>
                                      <p:cBhvr>
                                        <p:cTn id="23" dur="1" fill="hold">
                                          <p:stCondLst>
                                            <p:cond delay="0"/>
                                          </p:stCondLst>
                                        </p:cTn>
                                        <p:tgtEl>
                                          <p:spTgt spid="95235">
                                            <p:txEl>
                                              <p:pRg st="1" end="1"/>
                                            </p:txEl>
                                          </p:spTgt>
                                        </p:tgtEl>
                                        <p:attrNameLst>
                                          <p:attrName>style.visibility</p:attrName>
                                        </p:attrNameLst>
                                      </p:cBhvr>
                                      <p:to>
                                        <p:strVal val="visible"/>
                                      </p:to>
                                    </p:set>
                                    <p:anim to="" calcmode="lin" valueType="num">
                                      <p:cBhvr>
                                        <p:cTn id="24" dur="1" fill="hold"/>
                                        <p:tgtEl>
                                          <p:spTgt spid="95235">
                                            <p:txEl>
                                              <p:pRg st="1" end="1"/>
                                            </p:txEl>
                                          </p:spTgt>
                                        </p:tgtEl>
                                        <p:attrNameLst>
                                          <p:attrName>style.visibility</p:attrName>
                                        </p:attrNameLst>
                                      </p:cBhvr>
                                    </p:anim>
                                  </p:childTnLst>
                                </p:cTn>
                              </p:par>
                            </p:childTnLst>
                          </p:cTn>
                        </p:par>
                      </p:childTnLst>
                    </p:cTn>
                  </p:par>
                  <p:par>
                    <p:cTn id="25" fill="hold">
                      <p:stCondLst>
                        <p:cond delay="indefinite"/>
                      </p:stCondLst>
                      <p:childTnLst>
                        <p:par>
                          <p:cTn id="26" fill="hold">
                            <p:stCondLst>
                              <p:cond delay="0"/>
                            </p:stCondLst>
                            <p:childTnLst>
                              <p:par>
                                <p:cTn id="27" presetID="24" presetClass="entr" presetSubtype="0" fill="hold" grpId="0" nodeType="clickEffect">
                                  <p:stCondLst>
                                    <p:cond delay="0"/>
                                  </p:stCondLst>
                                  <p:childTnLst>
                                    <p:set>
                                      <p:cBhvr>
                                        <p:cTn id="28" dur="1" fill="hold">
                                          <p:stCondLst>
                                            <p:cond delay="0"/>
                                          </p:stCondLst>
                                        </p:cTn>
                                        <p:tgtEl>
                                          <p:spTgt spid="95235">
                                            <p:txEl>
                                              <p:pRg st="2" end="2"/>
                                            </p:txEl>
                                          </p:spTgt>
                                        </p:tgtEl>
                                        <p:attrNameLst>
                                          <p:attrName>style.visibility</p:attrName>
                                        </p:attrNameLst>
                                      </p:cBhvr>
                                      <p:to>
                                        <p:strVal val="visible"/>
                                      </p:to>
                                    </p:set>
                                    <p:anim to="" calcmode="lin" valueType="num">
                                      <p:cBhvr>
                                        <p:cTn id="29" dur="1" fill="hold"/>
                                        <p:tgtEl>
                                          <p:spTgt spid="95235">
                                            <p:txEl>
                                              <p:pRg st="2" end="2"/>
                                            </p:txEl>
                                          </p:spTgt>
                                        </p:tgtEl>
                                        <p:attrNameLst>
                                          <p:attrName>style.visibility</p:attrName>
                                        </p:attrNameLst>
                                      </p:cBhvr>
                                    </p:anim>
                                  </p:childTnLst>
                                </p:cTn>
                              </p:par>
                            </p:childTnLst>
                          </p:cTn>
                        </p:par>
                      </p:childTnLst>
                    </p:cTn>
                  </p:par>
                  <p:par>
                    <p:cTn id="30" fill="hold">
                      <p:stCondLst>
                        <p:cond delay="indefinite"/>
                      </p:stCondLst>
                      <p:childTnLst>
                        <p:par>
                          <p:cTn id="31" fill="hold">
                            <p:stCondLst>
                              <p:cond delay="0"/>
                            </p:stCondLst>
                            <p:childTnLst>
                              <p:par>
                                <p:cTn id="32" presetID="24" presetClass="entr" presetSubtype="0" fill="hold" grpId="0" nodeType="clickEffect">
                                  <p:stCondLst>
                                    <p:cond delay="0"/>
                                  </p:stCondLst>
                                  <p:childTnLst>
                                    <p:set>
                                      <p:cBhvr>
                                        <p:cTn id="33" dur="1" fill="hold">
                                          <p:stCondLst>
                                            <p:cond delay="0"/>
                                          </p:stCondLst>
                                        </p:cTn>
                                        <p:tgtEl>
                                          <p:spTgt spid="95235">
                                            <p:txEl>
                                              <p:pRg st="3" end="3"/>
                                            </p:txEl>
                                          </p:spTgt>
                                        </p:tgtEl>
                                        <p:attrNameLst>
                                          <p:attrName>style.visibility</p:attrName>
                                        </p:attrNameLst>
                                      </p:cBhvr>
                                      <p:to>
                                        <p:strVal val="visible"/>
                                      </p:to>
                                    </p:set>
                                    <p:anim to="" calcmode="lin" valueType="num">
                                      <p:cBhvr>
                                        <p:cTn id="34" dur="1" fill="hold"/>
                                        <p:tgtEl>
                                          <p:spTgt spid="95235">
                                            <p:txEl>
                                              <p:pRg st="3" end="3"/>
                                            </p:txEl>
                                          </p:spTgt>
                                        </p:tgtEl>
                                        <p:attrNameLst>
                                          <p:attrName>style.visibility</p:attrName>
                                        </p:attrNameLst>
                                      </p:cBhvr>
                                    </p:anim>
                                  </p:childTnLst>
                                </p:cTn>
                              </p:par>
                            </p:childTnLst>
                          </p:cTn>
                        </p:par>
                      </p:childTnLst>
                    </p:cTn>
                  </p:par>
                  <p:par>
                    <p:cTn id="35" fill="hold">
                      <p:stCondLst>
                        <p:cond delay="indefinite"/>
                      </p:stCondLst>
                      <p:childTnLst>
                        <p:par>
                          <p:cTn id="36" fill="hold">
                            <p:stCondLst>
                              <p:cond delay="0"/>
                            </p:stCondLst>
                            <p:childTnLst>
                              <p:par>
                                <p:cTn id="37" presetID="24" presetClass="entr" presetSubtype="0" fill="hold" grpId="0" nodeType="clickEffect">
                                  <p:stCondLst>
                                    <p:cond delay="0"/>
                                  </p:stCondLst>
                                  <p:childTnLst>
                                    <p:set>
                                      <p:cBhvr>
                                        <p:cTn id="38" dur="1" fill="hold">
                                          <p:stCondLst>
                                            <p:cond delay="0"/>
                                          </p:stCondLst>
                                        </p:cTn>
                                        <p:tgtEl>
                                          <p:spTgt spid="95235">
                                            <p:txEl>
                                              <p:pRg st="4" end="4"/>
                                            </p:txEl>
                                          </p:spTgt>
                                        </p:tgtEl>
                                        <p:attrNameLst>
                                          <p:attrName>style.visibility</p:attrName>
                                        </p:attrNameLst>
                                      </p:cBhvr>
                                      <p:to>
                                        <p:strVal val="visible"/>
                                      </p:to>
                                    </p:set>
                                    <p:anim to="" calcmode="lin" valueType="num">
                                      <p:cBhvr>
                                        <p:cTn id="39" dur="1" fill="hold"/>
                                        <p:tgtEl>
                                          <p:spTgt spid="95235">
                                            <p:txEl>
                                              <p:pRg st="4" end="4"/>
                                            </p:txEl>
                                          </p:spTgt>
                                        </p:tgtEl>
                                        <p:attrNameLst>
                                          <p:attrName>style.visibility</p:attrName>
                                        </p:attrNameLst>
                                      </p:cBhvr>
                                    </p:anim>
                                  </p:childTnLst>
                                </p:cTn>
                              </p:par>
                            </p:childTnLst>
                          </p:cTn>
                        </p:par>
                      </p:childTnLst>
                    </p:cTn>
                  </p:par>
                  <p:par>
                    <p:cTn id="40" fill="hold">
                      <p:stCondLst>
                        <p:cond delay="indefinite"/>
                      </p:stCondLst>
                      <p:childTnLst>
                        <p:par>
                          <p:cTn id="41" fill="hold">
                            <p:stCondLst>
                              <p:cond delay="0"/>
                            </p:stCondLst>
                            <p:childTnLst>
                              <p:par>
                                <p:cTn id="42" presetID="24" presetClass="entr" presetSubtype="0" fill="hold" grpId="0" nodeType="clickEffect">
                                  <p:stCondLst>
                                    <p:cond delay="0"/>
                                  </p:stCondLst>
                                  <p:childTnLst>
                                    <p:set>
                                      <p:cBhvr>
                                        <p:cTn id="43" dur="1" fill="hold">
                                          <p:stCondLst>
                                            <p:cond delay="0"/>
                                          </p:stCondLst>
                                        </p:cTn>
                                        <p:tgtEl>
                                          <p:spTgt spid="95235">
                                            <p:txEl>
                                              <p:pRg st="5" end="5"/>
                                            </p:txEl>
                                          </p:spTgt>
                                        </p:tgtEl>
                                        <p:attrNameLst>
                                          <p:attrName>style.visibility</p:attrName>
                                        </p:attrNameLst>
                                      </p:cBhvr>
                                      <p:to>
                                        <p:strVal val="visible"/>
                                      </p:to>
                                    </p:set>
                                    <p:anim to="" calcmode="lin" valueType="num">
                                      <p:cBhvr>
                                        <p:cTn id="44" dur="1" fill="hold"/>
                                        <p:tgtEl>
                                          <p:spTgt spid="95235">
                                            <p:txEl>
                                              <p:pRg st="5" end="5"/>
                                            </p:txEl>
                                          </p:spTgt>
                                        </p:tgtEl>
                                        <p:attrNameLst>
                                          <p:attrName>style.visibility</p:attrName>
                                        </p:attrNameLst>
                                      </p:cBhvr>
                                    </p:anim>
                                  </p:childTnLst>
                                </p:cTn>
                              </p:par>
                            </p:childTnLst>
                          </p:cTn>
                        </p:par>
                      </p:childTnLst>
                    </p:cTn>
                  </p:par>
                  <p:par>
                    <p:cTn id="45" fill="hold">
                      <p:stCondLst>
                        <p:cond delay="indefinite"/>
                      </p:stCondLst>
                      <p:childTnLst>
                        <p:par>
                          <p:cTn id="46" fill="hold">
                            <p:stCondLst>
                              <p:cond delay="0"/>
                            </p:stCondLst>
                            <p:childTnLst>
                              <p:par>
                                <p:cTn id="47" presetID="24" presetClass="entr" presetSubtype="0" fill="hold" grpId="0" nodeType="clickEffect">
                                  <p:stCondLst>
                                    <p:cond delay="0"/>
                                  </p:stCondLst>
                                  <p:childTnLst>
                                    <p:set>
                                      <p:cBhvr>
                                        <p:cTn id="48" dur="1" fill="hold">
                                          <p:stCondLst>
                                            <p:cond delay="0"/>
                                          </p:stCondLst>
                                        </p:cTn>
                                        <p:tgtEl>
                                          <p:spTgt spid="95235">
                                            <p:txEl>
                                              <p:pRg st="6" end="6"/>
                                            </p:txEl>
                                          </p:spTgt>
                                        </p:tgtEl>
                                        <p:attrNameLst>
                                          <p:attrName>style.visibility</p:attrName>
                                        </p:attrNameLst>
                                      </p:cBhvr>
                                      <p:to>
                                        <p:strVal val="visible"/>
                                      </p:to>
                                    </p:set>
                                    <p:anim to="" calcmode="lin" valueType="num">
                                      <p:cBhvr>
                                        <p:cTn id="49" dur="1" fill="hold"/>
                                        <p:tgtEl>
                                          <p:spTgt spid="95235">
                                            <p:txEl>
                                              <p:pRg st="6" end="6"/>
                                            </p:txEl>
                                          </p:spTgt>
                                        </p:tgtEl>
                                        <p:attrNameLst>
                                          <p:attrName>style.visibility</p:attrName>
                                        </p:attrNameLst>
                                      </p:cBhvr>
                                    </p:anim>
                                  </p:childTnLst>
                                </p:cTn>
                              </p:par>
                            </p:childTnLst>
                          </p:cTn>
                        </p:par>
                      </p:childTnLst>
                    </p:cTn>
                  </p:par>
                  <p:par>
                    <p:cTn id="50" fill="hold">
                      <p:stCondLst>
                        <p:cond delay="indefinite"/>
                      </p:stCondLst>
                      <p:childTnLst>
                        <p:par>
                          <p:cTn id="51" fill="hold">
                            <p:stCondLst>
                              <p:cond delay="0"/>
                            </p:stCondLst>
                            <p:childTnLst>
                              <p:par>
                                <p:cTn id="52" presetID="24" presetClass="entr" presetSubtype="0" fill="hold" grpId="0" nodeType="clickEffect">
                                  <p:stCondLst>
                                    <p:cond delay="0"/>
                                  </p:stCondLst>
                                  <p:childTnLst>
                                    <p:set>
                                      <p:cBhvr>
                                        <p:cTn id="53" dur="1" fill="hold">
                                          <p:stCondLst>
                                            <p:cond delay="0"/>
                                          </p:stCondLst>
                                        </p:cTn>
                                        <p:tgtEl>
                                          <p:spTgt spid="95235">
                                            <p:txEl>
                                              <p:pRg st="7" end="7"/>
                                            </p:txEl>
                                          </p:spTgt>
                                        </p:tgtEl>
                                        <p:attrNameLst>
                                          <p:attrName>style.visibility</p:attrName>
                                        </p:attrNameLst>
                                      </p:cBhvr>
                                      <p:to>
                                        <p:strVal val="visible"/>
                                      </p:to>
                                    </p:set>
                                    <p:anim to="" calcmode="lin" valueType="num">
                                      <p:cBhvr>
                                        <p:cTn id="54" dur="1" fill="hold"/>
                                        <p:tgtEl>
                                          <p:spTgt spid="95235">
                                            <p:txEl>
                                              <p:pRg st="7" end="7"/>
                                            </p:txEl>
                                          </p:spTgt>
                                        </p:tgtEl>
                                        <p:attrNameLst>
                                          <p:attrName>style.visibility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7" grpId="0"/>
      <p:bldP spid="7" grpId="1"/>
      <p:bldP spid="9523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descr="A000220150821C75PPIC"/>
          <p:cNvPicPr>
            <a:picLocks noChangeAspect="1"/>
          </p:cNvPicPr>
          <p:nvPr/>
        </p:nvPicPr>
        <p:blipFill>
          <a:blip r:embed="rId2"/>
          <a:stretch>
            <a:fillRect/>
          </a:stretch>
        </p:blipFill>
        <p:spPr>
          <a:xfrm>
            <a:off x="3863752" y="836712"/>
            <a:ext cx="6650355" cy="4135755"/>
          </a:xfrm>
          <a:prstGeom prst="rect">
            <a:avLst/>
          </a:prstGeom>
        </p:spPr>
      </p:pic>
      <p:sp>
        <p:nvSpPr>
          <p:cNvPr id="6" name="圆角矩形 5"/>
          <p:cNvSpPr/>
          <p:nvPr/>
        </p:nvSpPr>
        <p:spPr>
          <a:xfrm>
            <a:off x="810260" y="4387215"/>
            <a:ext cx="11169650" cy="2201545"/>
          </a:xfrm>
          <a:prstGeom prst="roundRect">
            <a:avLst/>
          </a:prstGeom>
          <a:ln>
            <a:headEnd type="none" w="med" len="med"/>
            <a:tailEnd type="none" w="med" len="med"/>
          </a:ln>
        </p:spPr>
        <p:style>
          <a:lnRef idx="3">
            <a:schemeClr val="lt1"/>
          </a:lnRef>
          <a:fillRef idx="1">
            <a:schemeClr val="dk1"/>
          </a:fillRef>
          <a:effectRef idx="1">
            <a:schemeClr val="dk1"/>
          </a:effectRef>
          <a:fontRef idx="minor">
            <a:schemeClr val="lt1"/>
          </a:fontRef>
        </p:style>
        <p:txBody>
          <a:bodyPr vert="horz" wrap="none" lIns="91440" tIns="45720" rIns="91440" bIns="45720" numCol="1" anchor="ctr" anchorCtr="0" compatLnSpc="1"/>
          <a:lstStyle/>
          <a:p>
            <a:pPr marR="0" algn="l" defTabSz="914400">
              <a:lnSpc>
                <a:spcPct val="130000"/>
              </a:lnSpc>
              <a:buClrTx/>
              <a:buSzTx/>
              <a:buFont typeface="Arial" panose="020B0604020202020204" pitchFamily="34" charset="0"/>
              <a:buNone/>
              <a:defRPr/>
            </a:pPr>
            <a:r>
              <a:rPr lang="zh-CN" altLang="en-US" sz="2000" b="1" noProof="0" dirty="0">
                <a:solidFill>
                  <a:schemeClr val="bg1"/>
                </a:solidFill>
                <a:latin typeface="微软雅黑" panose="020B0503020204020204" pitchFamily="34" charset="-122"/>
                <a:ea typeface="微软雅黑" panose="020B0503020204020204" pitchFamily="34" charset="-122"/>
                <a:sym typeface="+mn-ea"/>
              </a:rPr>
              <a:t>头脑风暴（brain storming）法又称智力激励法、BS法。它是由美国创造学家A.F.奥斯本于1939</a:t>
            </a:r>
          </a:p>
          <a:p>
            <a:pPr marR="0" algn="l" defTabSz="914400">
              <a:lnSpc>
                <a:spcPct val="130000"/>
              </a:lnSpc>
              <a:buClrTx/>
              <a:buSzTx/>
              <a:buFont typeface="Arial" panose="020B0604020202020204" pitchFamily="34" charset="0"/>
              <a:buNone/>
              <a:defRPr/>
            </a:pPr>
            <a:r>
              <a:rPr lang="zh-CN" altLang="en-US" sz="2000" b="1" noProof="0" dirty="0">
                <a:solidFill>
                  <a:schemeClr val="bg1"/>
                </a:solidFill>
                <a:latin typeface="微软雅黑" panose="020B0503020204020204" pitchFamily="34" charset="-122"/>
                <a:ea typeface="微软雅黑" panose="020B0503020204020204" pitchFamily="34" charset="-122"/>
                <a:sym typeface="+mn-ea"/>
              </a:rPr>
              <a:t>年首次提出、1953年正式发表的一种激发创造性思维的方法。它通过小型会议的组织形式，将对</a:t>
            </a:r>
          </a:p>
          <a:p>
            <a:pPr marR="0" algn="l" defTabSz="914400">
              <a:lnSpc>
                <a:spcPct val="130000"/>
              </a:lnSpc>
              <a:buClrTx/>
              <a:buSzTx/>
              <a:buFont typeface="Arial" panose="020B0604020202020204" pitchFamily="34" charset="0"/>
              <a:buNone/>
              <a:defRPr/>
            </a:pPr>
            <a:r>
              <a:rPr lang="zh-CN" altLang="en-US" sz="2000" b="1" noProof="0" dirty="0">
                <a:solidFill>
                  <a:schemeClr val="bg1"/>
                </a:solidFill>
                <a:latin typeface="微软雅黑" panose="020B0503020204020204" pitchFamily="34" charset="-122"/>
                <a:ea typeface="微软雅黑" panose="020B0503020204020204" pitchFamily="34" charset="-122"/>
                <a:sym typeface="+mn-ea"/>
              </a:rPr>
              <a:t>解决某一问题有兴趣的人集中在一起，在自由愉快、畅所欲言的气氛中，自由交换想法或点子，</a:t>
            </a:r>
          </a:p>
          <a:p>
            <a:pPr marR="0" algn="l" defTabSz="914400">
              <a:lnSpc>
                <a:spcPct val="130000"/>
              </a:lnSpc>
              <a:buClrTx/>
              <a:buSzTx/>
              <a:buFont typeface="Arial" panose="020B0604020202020204" pitchFamily="34" charset="0"/>
              <a:buNone/>
              <a:defRPr/>
            </a:pPr>
            <a:r>
              <a:rPr lang="zh-CN" altLang="en-US" sz="2000" b="1" noProof="0" dirty="0">
                <a:solidFill>
                  <a:schemeClr val="bg1"/>
                </a:solidFill>
                <a:latin typeface="微软雅黑" panose="020B0503020204020204" pitchFamily="34" charset="-122"/>
                <a:ea typeface="微软雅黑" panose="020B0503020204020204" pitchFamily="34" charset="-122"/>
                <a:sym typeface="+mn-ea"/>
              </a:rPr>
              <a:t>以此激发与会者创意及灵感，使各种设想在相互碰撞中激起脑海的创造性“风暴”。</a:t>
            </a:r>
          </a:p>
          <a:p>
            <a:pPr marR="0" algn="l" defTabSz="914400">
              <a:lnSpc>
                <a:spcPct val="130000"/>
              </a:lnSpc>
              <a:buClrTx/>
              <a:buSzTx/>
              <a:buFont typeface="Arial" panose="020B0604020202020204" pitchFamily="34" charset="0"/>
              <a:buNone/>
              <a:defRPr/>
            </a:pPr>
            <a:r>
              <a:rPr lang="zh-CN" altLang="en-US" sz="2000" b="1" noProof="0" dirty="0">
                <a:solidFill>
                  <a:schemeClr val="bg1"/>
                </a:solidFill>
                <a:latin typeface="微软雅黑" panose="020B0503020204020204" pitchFamily="34" charset="-122"/>
                <a:ea typeface="微软雅黑" panose="020B0503020204020204" pitchFamily="34" charset="-122"/>
                <a:sym typeface="+mn-ea"/>
              </a:rPr>
              <a:t>这种方法适合于解决那些比较单一、严格确定的问题。 </a:t>
            </a:r>
          </a:p>
        </p:txBody>
      </p:sp>
      <p:sp>
        <p:nvSpPr>
          <p:cNvPr id="7" name="文本框 6"/>
          <p:cNvSpPr txBox="1"/>
          <p:nvPr/>
        </p:nvSpPr>
        <p:spPr>
          <a:xfrm>
            <a:off x="290830" y="987425"/>
            <a:ext cx="3027680" cy="521970"/>
          </a:xfrm>
          <a:prstGeom prst="rect">
            <a:avLst/>
          </a:prstGeom>
          <a:noFill/>
        </p:spPr>
        <p:txBody>
          <a:bodyPr wrap="none" rtlCol="0" anchor="t">
            <a:spAutoFit/>
          </a:bodyPr>
          <a:lstStyle/>
          <a:p>
            <a:pPr algn="ctr"/>
            <a:r>
              <a:rPr lang="zh-CN" altLang="en-US" sz="2800" b="0" noProof="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一、定性决策方法</a:t>
            </a:r>
          </a:p>
        </p:txBody>
      </p:sp>
      <p:sp>
        <p:nvSpPr>
          <p:cNvPr id="15" name="文本框 14"/>
          <p:cNvSpPr txBox="1"/>
          <p:nvPr/>
        </p:nvSpPr>
        <p:spPr>
          <a:xfrm>
            <a:off x="623392" y="1484784"/>
            <a:ext cx="3256020" cy="913070"/>
          </a:xfrm>
          <a:prstGeom prst="rect">
            <a:avLst/>
          </a:prstGeom>
          <a:noFill/>
        </p:spPr>
        <p:txBody>
          <a:bodyPr wrap="none" rtlCol="0" anchor="t">
            <a:spAutoFit/>
          </a:bodyPr>
          <a:lstStyle/>
          <a:p>
            <a:pPr>
              <a:lnSpc>
                <a:spcPts val="3200"/>
              </a:lnSpc>
            </a:pPr>
            <a:r>
              <a:rPr lang="zh-CN" altLang="en-US" sz="2400" b="1" dirty="0" smtClean="0">
                <a:solidFill>
                  <a:srgbClr val="204BB6"/>
                </a:solidFill>
                <a:effectLst>
                  <a:outerShdw blurRad="38100" dist="38100" dir="2700000" algn="tl">
                    <a:srgbClr val="C0C0C0"/>
                  </a:outerShdw>
                </a:effectLst>
                <a:latin typeface="微软雅黑" panose="020B0503020204020204" pitchFamily="34" charset="-122"/>
                <a:ea typeface="微软雅黑" panose="020B0503020204020204" pitchFamily="34" charset="-122"/>
                <a:sym typeface="+mn-ea"/>
              </a:rPr>
              <a:t> （</a:t>
            </a:r>
            <a:r>
              <a:rPr lang="zh-CN" altLang="en-US" sz="2400" b="1" dirty="0">
                <a:solidFill>
                  <a:srgbClr val="204BB6"/>
                </a:solidFill>
                <a:effectLst>
                  <a:outerShdw blurRad="38100" dist="38100" dir="2700000" algn="tl">
                    <a:srgbClr val="C0C0C0"/>
                  </a:outerShdw>
                </a:effectLst>
                <a:latin typeface="微软雅黑" panose="020B0503020204020204" pitchFamily="34" charset="-122"/>
                <a:ea typeface="微软雅黑" panose="020B0503020204020204" pitchFamily="34" charset="-122"/>
                <a:sym typeface="+mn-ea"/>
              </a:rPr>
              <a:t>一）头脑风暴法</a:t>
            </a:r>
          </a:p>
          <a:p>
            <a:pPr>
              <a:lnSpc>
                <a:spcPts val="3200"/>
              </a:lnSpc>
            </a:pPr>
            <a:r>
              <a:rPr lang="en-US" altLang="zh-CN" sz="2400" b="1" dirty="0" smtClean="0">
                <a:latin typeface="微软雅黑" panose="020B0503020204020204" pitchFamily="34" charset="-122"/>
                <a:ea typeface="微软雅黑" panose="020B0503020204020204" pitchFamily="34" charset="-122"/>
              </a:rPr>
              <a:t>      1. </a:t>
            </a:r>
            <a:r>
              <a:rPr lang="zh-CN" altLang="en-US" sz="2400" b="1" dirty="0" smtClean="0">
                <a:latin typeface="微软雅黑" panose="020B0503020204020204" pitchFamily="34" charset="-122"/>
                <a:ea typeface="微软雅黑" panose="020B0503020204020204" pitchFamily="34" charset="-122"/>
              </a:rPr>
              <a:t>头脑</a:t>
            </a:r>
            <a:r>
              <a:rPr lang="zh-CN" altLang="en-US" sz="2400" b="1" dirty="0">
                <a:latin typeface="微软雅黑" panose="020B0503020204020204" pitchFamily="34" charset="-122"/>
                <a:ea typeface="微软雅黑" panose="020B0503020204020204" pitchFamily="34" charset="-122"/>
              </a:rPr>
              <a:t>风暴法定义</a:t>
            </a: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4"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p:push/>
      </p:transition>
    </mc:Choice>
    <mc:Fallback xmlns="">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par>
                          <p:cTn id="7" fill="hold">
                            <p:stCondLst>
                              <p:cond delay="0"/>
                            </p:stCondLst>
                            <p:childTnLst>
                              <p:par>
                                <p:cTn id="8" presetID="2" presetClass="entr" presetSubtype="8" fill="hold" grpId="1" nodeType="after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additive="base">
                                        <p:cTn id="10" dur="500" fill="hold"/>
                                        <p:tgtEl>
                                          <p:spTgt spid="7"/>
                                        </p:tgtEl>
                                        <p:attrNameLst>
                                          <p:attrName>ppt_x</p:attrName>
                                        </p:attrNameLst>
                                      </p:cBhvr>
                                      <p:tavLst>
                                        <p:tav tm="0">
                                          <p:val>
                                            <p:strVal val="0-#ppt_w/2"/>
                                          </p:val>
                                        </p:tav>
                                        <p:tav tm="100000">
                                          <p:val>
                                            <p:strVal val="#ppt_x"/>
                                          </p:val>
                                        </p:tav>
                                      </p:tavLst>
                                    </p:anim>
                                    <p:anim calcmode="lin" valueType="num">
                                      <p:cBhvr additive="base">
                                        <p:cTn id="11" dur="500" fill="hold"/>
                                        <p:tgtEl>
                                          <p:spTgt spid="7"/>
                                        </p:tgtEl>
                                        <p:attrNameLst>
                                          <p:attrName>ppt_y</p:attrName>
                                        </p:attrNameLst>
                                      </p:cBhvr>
                                      <p:tavLst>
                                        <p:tav tm="0">
                                          <p:val>
                                            <p:strVal val="#ppt_y"/>
                                          </p:val>
                                        </p:tav>
                                        <p:tav tm="100000">
                                          <p:val>
                                            <p:strVal val="#ppt_y"/>
                                          </p:val>
                                        </p:tav>
                                      </p:tavLst>
                                    </p:anim>
                                  </p:childTnLst>
                                </p:cTn>
                              </p:par>
                            </p:childTnLst>
                          </p:cTn>
                        </p:par>
                        <p:par>
                          <p:cTn id="12" fill="hold">
                            <p:stCondLst>
                              <p:cond delay="500"/>
                            </p:stCondLst>
                            <p:childTnLst>
                              <p:par>
                                <p:cTn id="13" presetID="2" presetClass="entr" presetSubtype="4"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par>
                          <p:cTn id="17" fill="hold">
                            <p:stCondLst>
                              <p:cond delay="1000"/>
                            </p:stCondLst>
                            <p:childTnLst>
                              <p:par>
                                <p:cTn id="18" presetID="12" presetClass="entr" presetSubtype="8" fill="hold" grpId="0" nodeType="afterEffect">
                                  <p:stCondLst>
                                    <p:cond delay="0"/>
                                  </p:stCondLst>
                                  <p:childTnLst>
                                    <p:set>
                                      <p:cBhvr>
                                        <p:cTn id="19" dur="1" fill="hold">
                                          <p:stCondLst>
                                            <p:cond delay="0"/>
                                          </p:stCondLst>
                                        </p:cTn>
                                        <p:tgtEl>
                                          <p:spTgt spid="11268"/>
                                        </p:tgtEl>
                                        <p:attrNameLst>
                                          <p:attrName>style.visibility</p:attrName>
                                        </p:attrNameLst>
                                      </p:cBhvr>
                                      <p:to>
                                        <p:strVal val="visible"/>
                                      </p:to>
                                    </p:set>
                                    <p:animEffect transition="in" filter="slide(fromLeft)">
                                      <p:cBhvr>
                                        <p:cTn id="20"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7" grpId="0"/>
      <p:bldP spid="7" grpId="1"/>
      <p:bldP spid="11268" grpId="0" bldLvl="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23"/>
          <p:cNvSpPr/>
          <p:nvPr/>
        </p:nvSpPr>
        <p:spPr>
          <a:xfrm>
            <a:off x="2423592" y="1046645"/>
            <a:ext cx="2088232" cy="337185"/>
          </a:xfrm>
          <a:prstGeom prst="rect">
            <a:avLst/>
          </a:prstGeom>
        </p:spPr>
        <p:txBody>
          <a:bodyPr wrap="square">
            <a:spAutoFit/>
          </a:bodyPr>
          <a:lstStyle/>
          <a:p>
            <a:r>
              <a:rPr lang="zh-CN" altLang="en-US" sz="1600" b="1" dirty="0" smtClean="0">
                <a:solidFill>
                  <a:schemeClr val="bg1"/>
                </a:solidFill>
                <a:ea typeface="微软雅黑" panose="020B0503020204020204" pitchFamily="34" charset="-122"/>
              </a:rPr>
              <a:t>明 年 工 作 计 划</a:t>
            </a:r>
            <a:endParaRPr lang="zh-CN" altLang="en-US" sz="1600" b="1" dirty="0">
              <a:solidFill>
                <a:schemeClr val="bg1"/>
              </a:solidFill>
              <a:ea typeface="微软雅黑" panose="020B0503020204020204" pitchFamily="34" charset="-122"/>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4"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7" name="文本框 6"/>
          <p:cNvSpPr txBox="1"/>
          <p:nvPr/>
        </p:nvSpPr>
        <p:spPr>
          <a:xfrm>
            <a:off x="286385" y="765175"/>
            <a:ext cx="3027680" cy="521970"/>
          </a:xfrm>
          <a:prstGeom prst="rect">
            <a:avLst/>
          </a:prstGeom>
          <a:noFill/>
        </p:spPr>
        <p:txBody>
          <a:bodyPr wrap="none" rtlCol="0" anchor="t">
            <a:spAutoFit/>
          </a:bodyPr>
          <a:lstStyle/>
          <a:p>
            <a:pPr algn="ctr"/>
            <a:r>
              <a:rPr lang="zh-CN" altLang="en-US" sz="2800" b="0" noProof="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二、定量决策方法</a:t>
            </a:r>
          </a:p>
        </p:txBody>
      </p:sp>
      <p:sp>
        <p:nvSpPr>
          <p:cNvPr id="3" name="矩形 2"/>
          <p:cNvSpPr>
            <a:spLocks noRot="1"/>
          </p:cNvSpPr>
          <p:nvPr/>
        </p:nvSpPr>
        <p:spPr>
          <a:xfrm>
            <a:off x="666750" y="1287145"/>
            <a:ext cx="6049645" cy="829945"/>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SzPct val="200000"/>
              <a:buNone/>
              <a:defRPr sz="2400" b="1" u="none" kern="1200" baseline="0">
                <a:solidFill>
                  <a:schemeClr val="tx1"/>
                </a:solidFill>
                <a:latin typeface="Tahoma" panose="020B0604030504040204" pitchFamily="34" charset="0"/>
              </a:defRPr>
            </a:lvl1pPr>
            <a:lvl2pPr marL="742950" lvl="1" indent="-285750" algn="l" defTabSz="914400" rtl="0" eaLnBrk="1" fontAlgn="base" latinLnBrk="0" hangingPunct="1">
              <a:lnSpc>
                <a:spcPct val="100000"/>
              </a:lnSpc>
              <a:spcBef>
                <a:spcPct val="20000"/>
              </a:spcBef>
              <a:spcAft>
                <a:spcPct val="0"/>
              </a:spcAft>
              <a:buSzPct val="200000"/>
              <a:buNone/>
              <a:defRPr sz="2000" b="1" i="0" u="none" kern="1200" baseline="0">
                <a:solidFill>
                  <a:schemeClr val="tx1"/>
                </a:solidFill>
                <a:latin typeface="Tahoma" panose="020B0604030504040204" pitchFamily="34" charset="0"/>
              </a:defRPr>
            </a:lvl2pPr>
            <a:lvl3pPr marL="1143000" lvl="2" indent="-228600" algn="l" defTabSz="914400" rtl="0" eaLnBrk="1" fontAlgn="base" latinLnBrk="0" hangingPunct="1">
              <a:lnSpc>
                <a:spcPct val="100000"/>
              </a:lnSpc>
              <a:spcBef>
                <a:spcPct val="20000"/>
              </a:spcBef>
              <a:spcAft>
                <a:spcPct val="0"/>
              </a:spcAft>
              <a:buSzPct val="200000"/>
              <a:buNone/>
              <a:defRPr sz="1800" b="1" i="0" u="none" kern="1200" baseline="0">
                <a:solidFill>
                  <a:schemeClr val="tx1"/>
                </a:solidFill>
                <a:latin typeface="Tahoma" panose="020B0604030504040204" pitchFamily="34" charset="0"/>
              </a:defRPr>
            </a:lvl3pPr>
            <a:lvl4pPr marL="1600200" lvl="3" indent="-228600" algn="l" defTabSz="914400" rtl="0" eaLnBrk="1" fontAlgn="base" latinLnBrk="0" hangingPunct="1">
              <a:lnSpc>
                <a:spcPct val="100000"/>
              </a:lnSpc>
              <a:spcBef>
                <a:spcPct val="20000"/>
              </a:spcBef>
              <a:spcAft>
                <a:spcPct val="0"/>
              </a:spcAft>
              <a:buSzPct val="200000"/>
              <a:buNone/>
              <a:defRPr sz="1600" b="1" i="0" u="none" kern="1200" baseline="0">
                <a:solidFill>
                  <a:schemeClr val="tx1"/>
                </a:solidFill>
                <a:latin typeface="Tahoma" panose="020B0604030504040204" pitchFamily="34" charset="0"/>
              </a:defRPr>
            </a:lvl4pPr>
            <a:lvl5pPr marL="2057400" lvl="4" indent="-228600" algn="l" defTabSz="914400" rtl="0" eaLnBrk="1" fontAlgn="base" latinLnBrk="0" hangingPunct="1">
              <a:lnSpc>
                <a:spcPct val="100000"/>
              </a:lnSpc>
              <a:spcBef>
                <a:spcPct val="20000"/>
              </a:spcBef>
              <a:spcAft>
                <a:spcPct val="0"/>
              </a:spcAft>
              <a:buSzPct val="200000"/>
              <a:buNone/>
              <a:defRPr sz="1600" b="1" i="0" u="none" kern="1200" baseline="0">
                <a:solidFill>
                  <a:schemeClr val="tx1"/>
                </a:solidFill>
                <a:latin typeface="Tahoma" panose="020B0604030504040204" pitchFamily="34" charset="0"/>
              </a:defRPr>
            </a:lvl5pPr>
          </a:lstStyle>
          <a:p>
            <a:pPr>
              <a:buClr>
                <a:schemeClr val="hlink"/>
              </a:buClr>
              <a:buSzPct val="60000"/>
            </a:pPr>
            <a:r>
              <a:rPr lang="zh-CN" altLang="en-US" sz="2800" b="0" dirty="0">
                <a:latin typeface="微软雅黑" panose="020B0503020204020204" pitchFamily="34" charset="-122"/>
                <a:ea typeface="微软雅黑" panose="020B0503020204020204" pitchFamily="34" charset="-122"/>
              </a:rPr>
              <a:t>（三）不确定决策方法</a:t>
            </a:r>
          </a:p>
          <a:p>
            <a:pPr>
              <a:buClr>
                <a:schemeClr val="hlink"/>
              </a:buClr>
              <a:buSzPct val="60000"/>
            </a:pPr>
            <a:r>
              <a:rPr lang="zh-CN" altLang="en-US" sz="2800" b="0" dirty="0">
                <a:latin typeface="微软雅黑" panose="020B0503020204020204" pitchFamily="34" charset="-122"/>
                <a:ea typeface="微软雅黑" panose="020B0503020204020204" pitchFamily="34" charset="-122"/>
              </a:rPr>
              <a:t>   </a:t>
            </a:r>
            <a:r>
              <a:rPr lang="zh-CN" altLang="en-US" sz="2800" b="0" dirty="0" smtClean="0">
                <a:latin typeface="微软雅黑" panose="020B0503020204020204" pitchFamily="34" charset="-122"/>
                <a:ea typeface="微软雅黑" panose="020B0503020204020204" pitchFamily="34" charset="-122"/>
              </a:rPr>
              <a:t>   </a:t>
            </a:r>
            <a:r>
              <a:rPr lang="en-US" altLang="zh-CN" sz="2800" b="0" dirty="0" smtClean="0">
                <a:latin typeface="微软雅黑" panose="020B0503020204020204" pitchFamily="34" charset="-122"/>
                <a:ea typeface="微软雅黑" panose="020B0503020204020204" pitchFamily="34" charset="-122"/>
              </a:rPr>
              <a:t>3. </a:t>
            </a:r>
            <a:r>
              <a:rPr lang="zh-CN" altLang="en-US" sz="2800" b="0" dirty="0" smtClean="0">
                <a:latin typeface="微软雅黑" panose="020B0503020204020204" pitchFamily="34" charset="-122"/>
                <a:ea typeface="微软雅黑" panose="020B0503020204020204" pitchFamily="34" charset="-122"/>
                <a:sym typeface="+mn-ea"/>
              </a:rPr>
              <a:t>不确定型决策</a:t>
            </a:r>
            <a:r>
              <a:rPr lang="zh-CN" altLang="en-US" sz="2800" b="0" dirty="0">
                <a:latin typeface="微软雅黑" panose="020B0503020204020204" pitchFamily="34" charset="-122"/>
                <a:ea typeface="微软雅黑" panose="020B0503020204020204" pitchFamily="34" charset="-122"/>
                <a:sym typeface="+mn-ea"/>
              </a:rPr>
              <a:t>方法之后悔值法</a:t>
            </a:r>
            <a:endParaRPr lang="zh-CN" altLang="en-US" sz="2800" b="0" dirty="0">
              <a:latin typeface="微软雅黑" panose="020B0503020204020204" pitchFamily="34" charset="-122"/>
              <a:ea typeface="微软雅黑" panose="020B0503020204020204" pitchFamily="34" charset="-122"/>
            </a:endParaRPr>
          </a:p>
          <a:p>
            <a:pPr lvl="0">
              <a:buClr>
                <a:srgbClr val="0033CC"/>
              </a:buClr>
              <a:buSzPct val="60000"/>
              <a:buFont typeface="Wingdings" panose="05000000000000000000" pitchFamily="2" charset="2"/>
              <a:buNone/>
            </a:pPr>
            <a:endParaRPr lang="zh-CN" altLang="en-US" sz="2800" dirty="0">
              <a:solidFill>
                <a:srgbClr val="0033CC"/>
              </a:solidFill>
              <a:effectLst>
                <a:outerShdw blurRad="38100" dist="38100" dir="2700000">
                  <a:srgbClr val="000000"/>
                </a:outerShdw>
              </a:effectLst>
              <a:latin typeface="仿宋_GB2312" pitchFamily="49" charset="-122"/>
              <a:ea typeface="仿宋_GB2312" pitchFamily="49" charset="-122"/>
            </a:endParaRPr>
          </a:p>
          <a:p>
            <a:pPr lvl="0">
              <a:buClr>
                <a:srgbClr val="0033CC"/>
              </a:buClr>
              <a:buSzPct val="60000"/>
              <a:buFont typeface="Wingdings" panose="05000000000000000000" pitchFamily="2" charset="2"/>
              <a:buNone/>
            </a:pPr>
            <a:r>
              <a:rPr lang="zh-CN" altLang="en-US" sz="2800" dirty="0">
                <a:solidFill>
                  <a:srgbClr val="0033CC"/>
                </a:solidFill>
                <a:effectLst>
                  <a:outerShdw blurRad="38100" dist="38100" dir="2700000">
                    <a:srgbClr val="000000"/>
                  </a:outerShdw>
                </a:effectLst>
                <a:latin typeface="仿宋_GB2312" pitchFamily="49" charset="-122"/>
                <a:ea typeface="仿宋_GB2312" pitchFamily="49" charset="-122"/>
              </a:rPr>
              <a:t>        </a:t>
            </a:r>
            <a:r>
              <a:rPr lang="zh-CN" altLang="en-US" sz="2800" dirty="0">
                <a:solidFill>
                  <a:srgbClr val="0033CC"/>
                </a:solidFill>
                <a:effectLst>
                  <a:outerShdw blurRad="38100" dist="38100" dir="2700000">
                    <a:srgbClr val="000000"/>
                  </a:outerShdw>
                </a:effectLst>
                <a:latin typeface="仿宋_GB2312" pitchFamily="49" charset="-122"/>
                <a:ea typeface="仿宋_GB2312" pitchFamily="49" charset="-122"/>
                <a:sym typeface="+mn-ea"/>
              </a:rPr>
              <a:t> </a:t>
            </a:r>
            <a:endParaRPr lang="zh-CN" altLang="en-US" sz="2800" dirty="0">
              <a:solidFill>
                <a:srgbClr val="0033CC"/>
              </a:solidFill>
              <a:effectLst>
                <a:outerShdw blurRad="38100" dist="38100" dir="2700000">
                  <a:srgbClr val="000000"/>
                </a:outerShdw>
              </a:effectLst>
              <a:latin typeface="仿宋_GB2312" pitchFamily="49" charset="-122"/>
              <a:ea typeface="仿宋_GB2312" pitchFamily="49" charset="-122"/>
            </a:endParaRPr>
          </a:p>
        </p:txBody>
      </p:sp>
      <p:pic>
        <p:nvPicPr>
          <p:cNvPr id="2" name="图片 1" descr="_RQSQJTJ]A(%FJ5B(PHH9]2"/>
          <p:cNvPicPr>
            <a:picLocks noChangeAspect="1"/>
          </p:cNvPicPr>
          <p:nvPr/>
        </p:nvPicPr>
        <p:blipFill>
          <a:blip r:embed="rId2"/>
          <a:stretch>
            <a:fillRect/>
          </a:stretch>
        </p:blipFill>
        <p:spPr>
          <a:xfrm>
            <a:off x="3050540" y="2307590"/>
            <a:ext cx="7030720" cy="4319270"/>
          </a:xfrm>
          <a:prstGeom prst="rect">
            <a:avLst/>
          </a:prstGeom>
        </p:spPr>
      </p:pic>
    </p:spTree>
  </p:cSld>
  <p:clrMapOvr>
    <a:masterClrMapping/>
  </p:clrMapOvr>
  <p:transition spd="slow" advTm="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7" grpId="0"/>
      <p:bldP spid="7" grpId="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8184232" y="188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616280" y="188640"/>
            <a:ext cx="1715135" cy="430530"/>
          </a:xfrm>
          <a:prstGeom prst="rect">
            <a:avLst/>
          </a:prstGeom>
          <a:noFill/>
          <a:ln w="9525">
            <a:noFill/>
            <a:miter lim="800000"/>
          </a:ln>
        </p:spPr>
        <p:txBody>
          <a:bodyPr wrap="square" lIns="0" tIns="0" rIns="0" bIns="0" anchor="ctr">
            <a:spAutoFit/>
          </a:bodyPr>
          <a:lstStyle/>
          <a:p>
            <a:pPr algn="l"/>
            <a:r>
              <a:rPr lang="en-US" altLang="zh-CN" sz="2800" b="1" dirty="0">
                <a:solidFill>
                  <a:schemeClr val="bg1"/>
                </a:solidFill>
                <a:latin typeface="Impact" panose="020B0806030902050204" pitchFamily="34" charset="0"/>
                <a:ea typeface="微软雅黑" panose="020B0503020204020204" pitchFamily="34" charset="-122"/>
              </a:rPr>
              <a:t>03  </a:t>
            </a:r>
            <a:r>
              <a:rPr lang="en-US" altLang="zh-CN" sz="2800" b="1" dirty="0" err="1">
                <a:solidFill>
                  <a:schemeClr val="bg1"/>
                </a:solidFill>
                <a:latin typeface="Impact" panose="020B0806030902050204" pitchFamily="34" charset="0"/>
                <a:ea typeface="微软雅黑" panose="020B0503020204020204" pitchFamily="34" charset="-122"/>
              </a:rPr>
              <a:t>总结</a:t>
            </a:r>
            <a:endParaRPr lang="en-US" altLang="zh-CN" sz="2800" b="1" dirty="0">
              <a:solidFill>
                <a:schemeClr val="bg1"/>
              </a:solidFill>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727848" y="188640"/>
            <a:ext cx="3448685" cy="430530"/>
          </a:xfrm>
          <a:prstGeom prst="rect">
            <a:avLst/>
          </a:prstGeom>
          <a:noFill/>
          <a:ln w="9525">
            <a:noFill/>
            <a:miter lim="800000"/>
          </a:ln>
        </p:spPr>
        <p:txBody>
          <a:bodyPr wrap="square" lIns="0" tIns="0" rIns="0" bIns="0" anchor="ctr">
            <a:spAutoFit/>
          </a:bodyPr>
          <a:lstStyle/>
          <a:p>
            <a:pPr algn="l"/>
            <a:r>
              <a:rPr lang="en-US" altLang="zh-CN" sz="2800" b="1" dirty="0">
                <a:latin typeface="Impact" panose="020B0806030902050204" pitchFamily="34" charset="0"/>
                <a:ea typeface="微软雅黑" panose="020B0503020204020204" pitchFamily="34" charset="-122"/>
              </a:rPr>
              <a:t>02   </a:t>
            </a:r>
            <a:r>
              <a:rPr lang="en-US" altLang="zh-CN" sz="2800" b="1" dirty="0" err="1">
                <a:latin typeface="Impact" panose="020B0806030902050204" pitchFamily="34" charset="0"/>
                <a:ea typeface="微软雅黑" panose="020B0503020204020204" pitchFamily="34" charset="-122"/>
              </a:rPr>
              <a:t>内容讲授</a:t>
            </a:r>
            <a:endParaRPr lang="en-US" altLang="zh-CN" sz="2800" b="1" dirty="0">
              <a:latin typeface="Impact" panose="020B0806030902050204" pitchFamily="34" charset="0"/>
              <a:ea typeface="微软雅黑" panose="020B0503020204020204" pitchFamily="34" charset="-122"/>
            </a:endParaRP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grpSp>
        <p:nvGrpSpPr>
          <p:cNvPr id="9" name="Group 5"/>
          <p:cNvGrpSpPr>
            <a:grpSpLocks/>
          </p:cNvGrpSpPr>
          <p:nvPr/>
        </p:nvGrpSpPr>
        <p:grpSpPr bwMode="auto">
          <a:xfrm>
            <a:off x="2351584" y="1772816"/>
            <a:ext cx="6912768" cy="3096260"/>
            <a:chOff x="0" y="0"/>
            <a:chExt cx="9412" cy="4876"/>
          </a:xfrm>
        </p:grpSpPr>
        <p:grpSp>
          <p:nvGrpSpPr>
            <p:cNvPr id="11" name="Group 6"/>
            <p:cNvGrpSpPr>
              <a:grpSpLocks/>
            </p:cNvGrpSpPr>
            <p:nvPr/>
          </p:nvGrpSpPr>
          <p:grpSpPr bwMode="auto">
            <a:xfrm>
              <a:off x="0" y="2155"/>
              <a:ext cx="9412" cy="2721"/>
              <a:chOff x="0" y="0"/>
              <a:chExt cx="4609" cy="246"/>
            </a:xfrm>
          </p:grpSpPr>
          <p:sp>
            <p:nvSpPr>
              <p:cNvPr id="20" name="Rectangle 3"/>
              <p:cNvSpPr>
                <a:spLocks noChangeArrowheads="1"/>
              </p:cNvSpPr>
              <p:nvPr/>
            </p:nvSpPr>
            <p:spPr bwMode="auto">
              <a:xfrm>
                <a:off x="2426" y="0"/>
                <a:ext cx="2183" cy="246"/>
              </a:xfrm>
              <a:prstGeom prst="rect">
                <a:avLst/>
              </a:prstGeom>
              <a:gradFill rotWithShape="1">
                <a:gsLst>
                  <a:gs pos="0">
                    <a:srgbClr val="D7D7D7"/>
                  </a:gs>
                  <a:gs pos="100000">
                    <a:srgbClr val="F4F4F4"/>
                  </a:gs>
                </a:gsLst>
                <a:lin ang="2700000" scaled="1"/>
              </a:gradFill>
              <a:ln>
                <a:noFill/>
              </a:ln>
              <a:scene3d>
                <a:camera prst="legacyPerspectiveTopLeft"/>
                <a:lightRig rig="legacyFlat3" dir="r"/>
              </a:scene3d>
              <a:sp3d extrusionH="1801800" prstMaterial="legacyMatte">
                <a:bevelT w="13500" h="13500" prst="angle"/>
                <a:bevelB w="13500" h="13500" prst="angle"/>
                <a:extrusionClr>
                  <a:srgbClr val="D7D7D7"/>
                </a:extrusionClr>
                <a:contourClr>
                  <a:srgbClr val="D7D7D7"/>
                </a:contourClr>
              </a:sp3d>
              <a:extLst>
                <a:ext uri="{91240B29-F687-4F45-9708-019B960494DF}">
                  <a14:hiddenLine xmlns:a14="http://schemas.microsoft.com/office/drawing/2010/main" w="9525">
                    <a:noFill/>
                    <a:miter lim="800000"/>
                    <a:headEnd/>
                    <a:tailEnd/>
                  </a14:hiddenLine>
                </a:ext>
              </a:extLst>
            </p:spPr>
            <p:txBody>
              <a:bodyPr wrap="none" anchor="ctr">
                <a:flatTx/>
              </a:bodyPr>
              <a:lstStyle>
                <a:lvl1pPr>
                  <a:defRPr sz="2000" b="1">
                    <a:solidFill>
                      <a:schemeClr val="tx2"/>
                    </a:solidFill>
                    <a:latin typeface="Times New Roman" panose="02020603050405020304" pitchFamily="18" charset="0"/>
                    <a:ea typeface="黑体" panose="02010609060101010101" pitchFamily="49" charset="-122"/>
                  </a:defRPr>
                </a:lvl1pPr>
                <a:lvl2pPr>
                  <a:defRPr sz="2000" b="1">
                    <a:solidFill>
                      <a:schemeClr val="tx2"/>
                    </a:solidFill>
                    <a:latin typeface="Times New Roman" panose="02020603050405020304" pitchFamily="18" charset="0"/>
                    <a:ea typeface="黑体" panose="02010609060101010101" pitchFamily="49" charset="-122"/>
                  </a:defRPr>
                </a:lvl2pPr>
                <a:lvl3pPr>
                  <a:defRPr sz="2000" b="1">
                    <a:solidFill>
                      <a:schemeClr val="tx2"/>
                    </a:solidFill>
                    <a:latin typeface="Times New Roman" panose="02020603050405020304" pitchFamily="18" charset="0"/>
                    <a:ea typeface="黑体" panose="02010609060101010101" pitchFamily="49" charset="-122"/>
                  </a:defRPr>
                </a:lvl3pPr>
                <a:lvl4pPr>
                  <a:defRPr sz="2000" b="1">
                    <a:solidFill>
                      <a:schemeClr val="tx2"/>
                    </a:solidFill>
                    <a:latin typeface="Times New Roman" panose="02020603050405020304" pitchFamily="18" charset="0"/>
                    <a:ea typeface="黑体" panose="02010609060101010101" pitchFamily="49" charset="-122"/>
                  </a:defRPr>
                </a:lvl4pPr>
                <a:lvl5pPr>
                  <a:defRPr sz="2000" b="1">
                    <a:solidFill>
                      <a:schemeClr val="tx2"/>
                    </a:solidFill>
                    <a:latin typeface="Times New Roman" panose="02020603050405020304" pitchFamily="18" charset="0"/>
                    <a:ea typeface="黑体" panose="02010609060101010101" pitchFamily="49" charset="-122"/>
                  </a:defRPr>
                </a:lvl5pPr>
                <a:lvl6pPr fontAlgn="base">
                  <a:spcBef>
                    <a:spcPct val="0"/>
                  </a:spcBef>
                  <a:spcAft>
                    <a:spcPct val="0"/>
                  </a:spcAft>
                  <a:buFont typeface="Arial" panose="020B0604020202020204" pitchFamily="34" charset="0"/>
                  <a:defRPr sz="2000" b="1">
                    <a:solidFill>
                      <a:schemeClr val="tx2"/>
                    </a:solidFill>
                    <a:latin typeface="Times New Roman" panose="02020603050405020304" pitchFamily="18" charset="0"/>
                    <a:ea typeface="黑体" panose="02010609060101010101" pitchFamily="49" charset="-122"/>
                  </a:defRPr>
                </a:lvl6pPr>
                <a:lvl7pPr fontAlgn="base">
                  <a:spcBef>
                    <a:spcPct val="0"/>
                  </a:spcBef>
                  <a:spcAft>
                    <a:spcPct val="0"/>
                  </a:spcAft>
                  <a:buFont typeface="Arial" panose="020B0604020202020204" pitchFamily="34" charset="0"/>
                  <a:defRPr sz="2000" b="1">
                    <a:solidFill>
                      <a:schemeClr val="tx2"/>
                    </a:solidFill>
                    <a:latin typeface="Times New Roman" panose="02020603050405020304" pitchFamily="18" charset="0"/>
                    <a:ea typeface="黑体" panose="02010609060101010101" pitchFamily="49" charset="-122"/>
                  </a:defRPr>
                </a:lvl7pPr>
                <a:lvl8pPr fontAlgn="base">
                  <a:spcBef>
                    <a:spcPct val="0"/>
                  </a:spcBef>
                  <a:spcAft>
                    <a:spcPct val="0"/>
                  </a:spcAft>
                  <a:buFont typeface="Arial" panose="020B0604020202020204" pitchFamily="34" charset="0"/>
                  <a:defRPr sz="2000" b="1">
                    <a:solidFill>
                      <a:schemeClr val="tx2"/>
                    </a:solidFill>
                    <a:latin typeface="Times New Roman" panose="02020603050405020304" pitchFamily="18" charset="0"/>
                    <a:ea typeface="黑体" panose="02010609060101010101" pitchFamily="49" charset="-122"/>
                  </a:defRPr>
                </a:lvl8pPr>
                <a:lvl9pPr fontAlgn="base">
                  <a:spcBef>
                    <a:spcPct val="0"/>
                  </a:spcBef>
                  <a:spcAft>
                    <a:spcPct val="0"/>
                  </a:spcAft>
                  <a:buFont typeface="Arial" panose="020B0604020202020204" pitchFamily="34" charset="0"/>
                  <a:defRPr sz="2000" b="1">
                    <a:solidFill>
                      <a:schemeClr val="tx2"/>
                    </a:solidFill>
                    <a:latin typeface="Times New Roman" panose="02020603050405020304" pitchFamily="18" charset="0"/>
                    <a:ea typeface="黑体" panose="02010609060101010101" pitchFamily="49" charset="-122"/>
                  </a:defRPr>
                </a:lvl9pPr>
              </a:lstStyle>
              <a:p>
                <a:pPr>
                  <a:buFont typeface="Wingdings" panose="05000000000000000000" pitchFamily="2" charset="2"/>
                  <a:buNone/>
                </a:pPr>
                <a:endParaRPr lang="zh-CN" altLang="en-US" sz="1800" b="0">
                  <a:solidFill>
                    <a:schemeClr val="tx1"/>
                  </a:solidFill>
                  <a:latin typeface="Arial" panose="020B0604020202020204" pitchFamily="34" charset="0"/>
                  <a:ea typeface="宋体" panose="02010600030101010101" pitchFamily="2" charset="-122"/>
                </a:endParaRPr>
              </a:p>
            </p:txBody>
          </p:sp>
          <p:sp>
            <p:nvSpPr>
              <p:cNvPr id="21" name="Rectangle 4"/>
              <p:cNvSpPr>
                <a:spLocks noChangeArrowheads="1"/>
              </p:cNvSpPr>
              <p:nvPr/>
            </p:nvSpPr>
            <p:spPr bwMode="auto">
              <a:xfrm>
                <a:off x="0" y="0"/>
                <a:ext cx="2183" cy="246"/>
              </a:xfrm>
              <a:prstGeom prst="rect">
                <a:avLst/>
              </a:prstGeom>
              <a:gradFill rotWithShape="1">
                <a:gsLst>
                  <a:gs pos="0">
                    <a:srgbClr val="D7D7D7"/>
                  </a:gs>
                  <a:gs pos="100000">
                    <a:srgbClr val="F4F4F4"/>
                  </a:gs>
                </a:gsLst>
                <a:lin ang="2700000" scaled="1"/>
              </a:gradFill>
              <a:ln>
                <a:noFill/>
              </a:ln>
              <a:scene3d>
                <a:camera prst="legacyPerspectiveTopRight"/>
                <a:lightRig rig="legacyFlat3" dir="r"/>
              </a:scene3d>
              <a:sp3d extrusionH="1801800" prstMaterial="legacyMatte">
                <a:bevelT w="13500" h="13500" prst="angle"/>
                <a:bevelB w="13500" h="13500" prst="angle"/>
                <a:extrusionClr>
                  <a:srgbClr val="D7D7D7"/>
                </a:extrusionClr>
                <a:contourClr>
                  <a:srgbClr val="D7D7D7"/>
                </a:contourClr>
              </a:sp3d>
              <a:extLst>
                <a:ext uri="{91240B29-F687-4F45-9708-019B960494DF}">
                  <a14:hiddenLine xmlns:a14="http://schemas.microsoft.com/office/drawing/2010/main" w="9525">
                    <a:noFill/>
                    <a:miter lim="800000"/>
                    <a:headEnd/>
                    <a:tailEnd/>
                  </a14:hiddenLine>
                </a:ext>
              </a:extLst>
            </p:spPr>
            <p:txBody>
              <a:bodyPr wrap="none" anchor="ctr">
                <a:flatTx/>
              </a:bodyPr>
              <a:lstStyle>
                <a:lvl1pPr>
                  <a:defRPr sz="2000" b="1">
                    <a:solidFill>
                      <a:schemeClr val="tx2"/>
                    </a:solidFill>
                    <a:latin typeface="Times New Roman" panose="02020603050405020304" pitchFamily="18" charset="0"/>
                    <a:ea typeface="黑体" panose="02010609060101010101" pitchFamily="49" charset="-122"/>
                  </a:defRPr>
                </a:lvl1pPr>
                <a:lvl2pPr>
                  <a:defRPr sz="2000" b="1">
                    <a:solidFill>
                      <a:schemeClr val="tx2"/>
                    </a:solidFill>
                    <a:latin typeface="Times New Roman" panose="02020603050405020304" pitchFamily="18" charset="0"/>
                    <a:ea typeface="黑体" panose="02010609060101010101" pitchFamily="49" charset="-122"/>
                  </a:defRPr>
                </a:lvl2pPr>
                <a:lvl3pPr>
                  <a:defRPr sz="2000" b="1">
                    <a:solidFill>
                      <a:schemeClr val="tx2"/>
                    </a:solidFill>
                    <a:latin typeface="Times New Roman" panose="02020603050405020304" pitchFamily="18" charset="0"/>
                    <a:ea typeface="黑体" panose="02010609060101010101" pitchFamily="49" charset="-122"/>
                  </a:defRPr>
                </a:lvl3pPr>
                <a:lvl4pPr>
                  <a:defRPr sz="2000" b="1">
                    <a:solidFill>
                      <a:schemeClr val="tx2"/>
                    </a:solidFill>
                    <a:latin typeface="Times New Roman" panose="02020603050405020304" pitchFamily="18" charset="0"/>
                    <a:ea typeface="黑体" panose="02010609060101010101" pitchFamily="49" charset="-122"/>
                  </a:defRPr>
                </a:lvl4pPr>
                <a:lvl5pPr>
                  <a:defRPr sz="2000" b="1">
                    <a:solidFill>
                      <a:schemeClr val="tx2"/>
                    </a:solidFill>
                    <a:latin typeface="Times New Roman" panose="02020603050405020304" pitchFamily="18" charset="0"/>
                    <a:ea typeface="黑体" panose="02010609060101010101" pitchFamily="49" charset="-122"/>
                  </a:defRPr>
                </a:lvl5pPr>
                <a:lvl6pPr fontAlgn="base">
                  <a:spcBef>
                    <a:spcPct val="0"/>
                  </a:spcBef>
                  <a:spcAft>
                    <a:spcPct val="0"/>
                  </a:spcAft>
                  <a:buFont typeface="Arial" panose="020B0604020202020204" pitchFamily="34" charset="0"/>
                  <a:defRPr sz="2000" b="1">
                    <a:solidFill>
                      <a:schemeClr val="tx2"/>
                    </a:solidFill>
                    <a:latin typeface="Times New Roman" panose="02020603050405020304" pitchFamily="18" charset="0"/>
                    <a:ea typeface="黑体" panose="02010609060101010101" pitchFamily="49" charset="-122"/>
                  </a:defRPr>
                </a:lvl6pPr>
                <a:lvl7pPr fontAlgn="base">
                  <a:spcBef>
                    <a:spcPct val="0"/>
                  </a:spcBef>
                  <a:spcAft>
                    <a:spcPct val="0"/>
                  </a:spcAft>
                  <a:buFont typeface="Arial" panose="020B0604020202020204" pitchFamily="34" charset="0"/>
                  <a:defRPr sz="2000" b="1">
                    <a:solidFill>
                      <a:schemeClr val="tx2"/>
                    </a:solidFill>
                    <a:latin typeface="Times New Roman" panose="02020603050405020304" pitchFamily="18" charset="0"/>
                    <a:ea typeface="黑体" panose="02010609060101010101" pitchFamily="49" charset="-122"/>
                  </a:defRPr>
                </a:lvl7pPr>
                <a:lvl8pPr fontAlgn="base">
                  <a:spcBef>
                    <a:spcPct val="0"/>
                  </a:spcBef>
                  <a:spcAft>
                    <a:spcPct val="0"/>
                  </a:spcAft>
                  <a:buFont typeface="Arial" panose="020B0604020202020204" pitchFamily="34" charset="0"/>
                  <a:defRPr sz="2000" b="1">
                    <a:solidFill>
                      <a:schemeClr val="tx2"/>
                    </a:solidFill>
                    <a:latin typeface="Times New Roman" panose="02020603050405020304" pitchFamily="18" charset="0"/>
                    <a:ea typeface="黑体" panose="02010609060101010101" pitchFamily="49" charset="-122"/>
                  </a:defRPr>
                </a:lvl8pPr>
                <a:lvl9pPr fontAlgn="base">
                  <a:spcBef>
                    <a:spcPct val="0"/>
                  </a:spcBef>
                  <a:spcAft>
                    <a:spcPct val="0"/>
                  </a:spcAft>
                  <a:buFont typeface="Arial" panose="020B0604020202020204" pitchFamily="34" charset="0"/>
                  <a:defRPr sz="2000" b="1">
                    <a:solidFill>
                      <a:schemeClr val="tx2"/>
                    </a:solidFill>
                    <a:latin typeface="Times New Roman" panose="02020603050405020304" pitchFamily="18" charset="0"/>
                    <a:ea typeface="黑体" panose="02010609060101010101" pitchFamily="49" charset="-122"/>
                  </a:defRPr>
                </a:lvl9pPr>
              </a:lstStyle>
              <a:p>
                <a:pPr>
                  <a:buFont typeface="Wingdings" panose="05000000000000000000" pitchFamily="2" charset="2"/>
                  <a:buNone/>
                </a:pPr>
                <a:endParaRPr lang="zh-CN" altLang="en-US" sz="1800" b="0">
                  <a:solidFill>
                    <a:schemeClr val="tx1"/>
                  </a:solidFill>
                  <a:latin typeface="Arial" panose="020B0604020202020204" pitchFamily="34" charset="0"/>
                  <a:ea typeface="宋体" panose="02010600030101010101" pitchFamily="2" charset="-122"/>
                </a:endParaRPr>
              </a:p>
            </p:txBody>
          </p:sp>
        </p:grpSp>
        <p:grpSp>
          <p:nvGrpSpPr>
            <p:cNvPr id="12" name="Group 9"/>
            <p:cNvGrpSpPr>
              <a:grpSpLocks/>
            </p:cNvGrpSpPr>
            <p:nvPr/>
          </p:nvGrpSpPr>
          <p:grpSpPr bwMode="auto">
            <a:xfrm>
              <a:off x="1678" y="51"/>
              <a:ext cx="1527" cy="2105"/>
              <a:chOff x="0" y="0"/>
              <a:chExt cx="592" cy="1034"/>
            </a:xfrm>
          </p:grpSpPr>
          <p:sp>
            <p:nvSpPr>
              <p:cNvPr id="18" name="Freeform 24"/>
              <p:cNvSpPr/>
              <p:nvPr/>
            </p:nvSpPr>
            <p:spPr bwMode="auto">
              <a:xfrm>
                <a:off x="0" y="201"/>
                <a:ext cx="592" cy="833"/>
              </a:xfrm>
              <a:custGeom>
                <a:avLst/>
                <a:gdLst/>
                <a:ahLst/>
                <a:cxnLst>
                  <a:cxn ang="0">
                    <a:pos x="168" y="1"/>
                  </a:cxn>
                  <a:cxn ang="0">
                    <a:pos x="148" y="33"/>
                  </a:cxn>
                  <a:cxn ang="0">
                    <a:pos x="127" y="1"/>
                  </a:cxn>
                  <a:cxn ang="0">
                    <a:pos x="70" y="17"/>
                  </a:cxn>
                  <a:cxn ang="0">
                    <a:pos x="1" y="174"/>
                  </a:cxn>
                  <a:cxn ang="0">
                    <a:pos x="36" y="213"/>
                  </a:cxn>
                  <a:cxn ang="0">
                    <a:pos x="86" y="57"/>
                  </a:cxn>
                  <a:cxn ang="0">
                    <a:pos x="14" y="411"/>
                  </a:cxn>
                  <a:cxn ang="0">
                    <a:pos x="34" y="466"/>
                  </a:cxn>
                  <a:cxn ang="0">
                    <a:pos x="133" y="440"/>
                  </a:cxn>
                  <a:cxn ang="0">
                    <a:pos x="147" y="232"/>
                  </a:cxn>
                  <a:cxn ang="0">
                    <a:pos x="169" y="439"/>
                  </a:cxn>
                  <a:cxn ang="0">
                    <a:pos x="262" y="468"/>
                  </a:cxn>
                  <a:cxn ang="0">
                    <a:pos x="282" y="407"/>
                  </a:cxn>
                  <a:cxn ang="0">
                    <a:pos x="210" y="57"/>
                  </a:cxn>
                  <a:cxn ang="0">
                    <a:pos x="230" y="135"/>
                  </a:cxn>
                  <a:cxn ang="0">
                    <a:pos x="281" y="236"/>
                  </a:cxn>
                  <a:cxn ang="0">
                    <a:pos x="295" y="162"/>
                  </a:cxn>
                  <a:cxn ang="0">
                    <a:pos x="216" y="8"/>
                  </a:cxn>
                  <a:cxn ang="0">
                    <a:pos x="168" y="1"/>
                  </a:cxn>
                </a:cxnLst>
                <a:rect l="0" t="0" r="r" b="b"/>
                <a:pathLst>
                  <a:path w="320" h="479">
                    <a:moveTo>
                      <a:pt x="168" y="1"/>
                    </a:moveTo>
                    <a:cubicBezTo>
                      <a:pt x="165" y="15"/>
                      <a:pt x="154" y="34"/>
                      <a:pt x="148" y="33"/>
                    </a:cubicBezTo>
                    <a:cubicBezTo>
                      <a:pt x="141" y="33"/>
                      <a:pt x="133" y="15"/>
                      <a:pt x="127" y="1"/>
                    </a:cubicBezTo>
                    <a:cubicBezTo>
                      <a:pt x="105" y="0"/>
                      <a:pt x="88" y="5"/>
                      <a:pt x="70" y="17"/>
                    </a:cubicBezTo>
                    <a:cubicBezTo>
                      <a:pt x="57" y="32"/>
                      <a:pt x="0" y="165"/>
                      <a:pt x="1" y="174"/>
                    </a:cubicBezTo>
                    <a:cubicBezTo>
                      <a:pt x="1" y="183"/>
                      <a:pt x="3" y="212"/>
                      <a:pt x="36" y="213"/>
                    </a:cubicBezTo>
                    <a:cubicBezTo>
                      <a:pt x="63" y="197"/>
                      <a:pt x="86" y="57"/>
                      <a:pt x="86" y="57"/>
                    </a:cubicBezTo>
                    <a:cubicBezTo>
                      <a:pt x="79" y="92"/>
                      <a:pt x="14" y="411"/>
                      <a:pt x="14" y="411"/>
                    </a:cubicBezTo>
                    <a:cubicBezTo>
                      <a:pt x="9" y="452"/>
                      <a:pt x="24" y="464"/>
                      <a:pt x="34" y="466"/>
                    </a:cubicBezTo>
                    <a:cubicBezTo>
                      <a:pt x="55" y="471"/>
                      <a:pt x="114" y="479"/>
                      <a:pt x="133" y="440"/>
                    </a:cubicBezTo>
                    <a:cubicBezTo>
                      <a:pt x="152" y="401"/>
                      <a:pt x="141" y="232"/>
                      <a:pt x="147" y="232"/>
                    </a:cubicBezTo>
                    <a:cubicBezTo>
                      <a:pt x="153" y="232"/>
                      <a:pt x="150" y="400"/>
                      <a:pt x="169" y="439"/>
                    </a:cubicBezTo>
                    <a:cubicBezTo>
                      <a:pt x="188" y="478"/>
                      <a:pt x="243" y="473"/>
                      <a:pt x="262" y="468"/>
                    </a:cubicBezTo>
                    <a:cubicBezTo>
                      <a:pt x="272" y="462"/>
                      <a:pt x="292" y="459"/>
                      <a:pt x="282" y="407"/>
                    </a:cubicBezTo>
                    <a:lnTo>
                      <a:pt x="210" y="57"/>
                    </a:lnTo>
                    <a:cubicBezTo>
                      <a:pt x="201" y="12"/>
                      <a:pt x="218" y="105"/>
                      <a:pt x="230" y="135"/>
                    </a:cubicBezTo>
                    <a:cubicBezTo>
                      <a:pt x="242" y="165"/>
                      <a:pt x="242" y="254"/>
                      <a:pt x="281" y="236"/>
                    </a:cubicBezTo>
                    <a:cubicBezTo>
                      <a:pt x="320" y="218"/>
                      <a:pt x="299" y="180"/>
                      <a:pt x="295" y="162"/>
                    </a:cubicBezTo>
                    <a:cubicBezTo>
                      <a:pt x="288" y="150"/>
                      <a:pt x="237" y="17"/>
                      <a:pt x="216" y="8"/>
                    </a:cubicBezTo>
                    <a:cubicBezTo>
                      <a:pt x="183" y="0"/>
                      <a:pt x="168" y="1"/>
                      <a:pt x="168" y="1"/>
                    </a:cubicBezTo>
                    <a:close/>
                  </a:path>
                </a:pathLst>
              </a:custGeom>
              <a:gradFill rotWithShape="1">
                <a:gsLst>
                  <a:gs pos="0">
                    <a:srgbClr val="007474"/>
                  </a:gs>
                  <a:gs pos="100000">
                    <a:schemeClr val="hlink"/>
                  </a:gs>
                </a:gsLst>
                <a:lin ang="2700000" scaled="1"/>
              </a:gradFill>
              <a:ln w="9525" cap="flat" cmpd="sng">
                <a:round/>
              </a:ln>
              <a:effectLst/>
              <a:scene3d>
                <a:camera prst="legacyPerspectiveTopRight"/>
                <a:lightRig rig="legacyNormal2" dir="t"/>
              </a:scene3d>
              <a:sp3d extrusionH="430200" prstMaterial="legacyMatte">
                <a:bevelT w="13500" h="13500" prst="angle"/>
                <a:bevelB w="13500" h="13500" prst="angle"/>
                <a:extrusionClr>
                  <a:schemeClr val="hlink"/>
                </a:extrusionClr>
              </a:sp3d>
            </p:spPr>
            <p:txBody>
              <a:bodyPr>
                <a:flatTx/>
              </a:bodyPr>
              <a:lstStyle/>
              <a:p>
                <a:pPr>
                  <a:buFontTx/>
                  <a:buNone/>
                  <a:defRPr/>
                </a:pPr>
                <a:endParaRPr lang="zh-CN" altLang="en-US">
                  <a:effectLst>
                    <a:outerShdw blurRad="38100" dist="38100" dir="2700000" algn="tl">
                      <a:srgbClr val="000000">
                        <a:alpha val="43137"/>
                      </a:srgbClr>
                    </a:outerShdw>
                  </a:effectLst>
                </a:endParaRPr>
              </a:p>
            </p:txBody>
          </p:sp>
          <p:sp>
            <p:nvSpPr>
              <p:cNvPr id="19" name="Oval 25"/>
              <p:cNvSpPr>
                <a:spLocks noChangeArrowheads="1"/>
              </p:cNvSpPr>
              <p:nvPr/>
            </p:nvSpPr>
            <p:spPr bwMode="auto">
              <a:xfrm flipH="1">
                <a:off x="175" y="0"/>
                <a:ext cx="199" cy="215"/>
              </a:xfrm>
              <a:prstGeom prst="ellipse">
                <a:avLst/>
              </a:prstGeom>
              <a:gradFill rotWithShape="1">
                <a:gsLst>
                  <a:gs pos="0">
                    <a:srgbClr val="007474"/>
                  </a:gs>
                  <a:gs pos="100000">
                    <a:schemeClr val="hlink"/>
                  </a:gs>
                </a:gsLst>
                <a:lin ang="2700000" scaled="1"/>
              </a:gradFill>
              <a:ln>
                <a:noFill/>
              </a:ln>
              <a:scene3d>
                <a:camera prst="legacyPerspectiveTopRight"/>
                <a:lightRig rig="legacyNormal2" dir="t"/>
              </a:scene3d>
              <a:sp3d extrusionH="430200" prstMaterial="legacyMatte">
                <a:bevelT w="13500" h="13500" prst="angle"/>
                <a:bevelB w="13500" h="13500" prst="angle"/>
                <a:extrusionClr>
                  <a:schemeClr val="hlink"/>
                </a:extrusionClr>
                <a:contourClr>
                  <a:srgbClr val="007474"/>
                </a:contourClr>
              </a:sp3d>
              <a:extLst>
                <a:ext uri="{91240B29-F687-4F45-9708-019B960494DF}">
                  <a14:hiddenLine xmlns:a14="http://schemas.microsoft.com/office/drawing/2010/main" w="9525">
                    <a:noFill/>
                    <a:round/>
                    <a:headEnd/>
                    <a:tailEnd/>
                  </a14:hiddenLine>
                </a:ext>
              </a:extLst>
            </p:spPr>
            <p:txBody>
              <a:bodyPr wrap="none" anchor="ctr">
                <a:flatTx/>
              </a:bodyPr>
              <a:lstStyle>
                <a:lvl1pPr>
                  <a:defRPr sz="2000" b="1">
                    <a:solidFill>
                      <a:schemeClr val="tx2"/>
                    </a:solidFill>
                    <a:latin typeface="Times New Roman" panose="02020603050405020304" pitchFamily="18" charset="0"/>
                    <a:ea typeface="黑体" panose="02010609060101010101" pitchFamily="49" charset="-122"/>
                  </a:defRPr>
                </a:lvl1pPr>
                <a:lvl2pPr>
                  <a:defRPr sz="2000" b="1">
                    <a:solidFill>
                      <a:schemeClr val="tx2"/>
                    </a:solidFill>
                    <a:latin typeface="Times New Roman" panose="02020603050405020304" pitchFamily="18" charset="0"/>
                    <a:ea typeface="黑体" panose="02010609060101010101" pitchFamily="49" charset="-122"/>
                  </a:defRPr>
                </a:lvl2pPr>
                <a:lvl3pPr>
                  <a:defRPr sz="2000" b="1">
                    <a:solidFill>
                      <a:schemeClr val="tx2"/>
                    </a:solidFill>
                    <a:latin typeface="Times New Roman" panose="02020603050405020304" pitchFamily="18" charset="0"/>
                    <a:ea typeface="黑体" panose="02010609060101010101" pitchFamily="49" charset="-122"/>
                  </a:defRPr>
                </a:lvl3pPr>
                <a:lvl4pPr>
                  <a:defRPr sz="2000" b="1">
                    <a:solidFill>
                      <a:schemeClr val="tx2"/>
                    </a:solidFill>
                    <a:latin typeface="Times New Roman" panose="02020603050405020304" pitchFamily="18" charset="0"/>
                    <a:ea typeface="黑体" panose="02010609060101010101" pitchFamily="49" charset="-122"/>
                  </a:defRPr>
                </a:lvl4pPr>
                <a:lvl5pPr>
                  <a:defRPr sz="2000" b="1">
                    <a:solidFill>
                      <a:schemeClr val="tx2"/>
                    </a:solidFill>
                    <a:latin typeface="Times New Roman" panose="02020603050405020304" pitchFamily="18" charset="0"/>
                    <a:ea typeface="黑体" panose="02010609060101010101" pitchFamily="49" charset="-122"/>
                  </a:defRPr>
                </a:lvl5pPr>
                <a:lvl6pPr fontAlgn="base">
                  <a:spcBef>
                    <a:spcPct val="0"/>
                  </a:spcBef>
                  <a:spcAft>
                    <a:spcPct val="0"/>
                  </a:spcAft>
                  <a:buFont typeface="Arial" panose="020B0604020202020204" pitchFamily="34" charset="0"/>
                  <a:defRPr sz="2000" b="1">
                    <a:solidFill>
                      <a:schemeClr val="tx2"/>
                    </a:solidFill>
                    <a:latin typeface="Times New Roman" panose="02020603050405020304" pitchFamily="18" charset="0"/>
                    <a:ea typeface="黑体" panose="02010609060101010101" pitchFamily="49" charset="-122"/>
                  </a:defRPr>
                </a:lvl6pPr>
                <a:lvl7pPr fontAlgn="base">
                  <a:spcBef>
                    <a:spcPct val="0"/>
                  </a:spcBef>
                  <a:spcAft>
                    <a:spcPct val="0"/>
                  </a:spcAft>
                  <a:buFont typeface="Arial" panose="020B0604020202020204" pitchFamily="34" charset="0"/>
                  <a:defRPr sz="2000" b="1">
                    <a:solidFill>
                      <a:schemeClr val="tx2"/>
                    </a:solidFill>
                    <a:latin typeface="Times New Roman" panose="02020603050405020304" pitchFamily="18" charset="0"/>
                    <a:ea typeface="黑体" panose="02010609060101010101" pitchFamily="49" charset="-122"/>
                  </a:defRPr>
                </a:lvl7pPr>
                <a:lvl8pPr fontAlgn="base">
                  <a:spcBef>
                    <a:spcPct val="0"/>
                  </a:spcBef>
                  <a:spcAft>
                    <a:spcPct val="0"/>
                  </a:spcAft>
                  <a:buFont typeface="Arial" panose="020B0604020202020204" pitchFamily="34" charset="0"/>
                  <a:defRPr sz="2000" b="1">
                    <a:solidFill>
                      <a:schemeClr val="tx2"/>
                    </a:solidFill>
                    <a:latin typeface="Times New Roman" panose="02020603050405020304" pitchFamily="18" charset="0"/>
                    <a:ea typeface="黑体" panose="02010609060101010101" pitchFamily="49" charset="-122"/>
                  </a:defRPr>
                </a:lvl8pPr>
                <a:lvl9pPr fontAlgn="base">
                  <a:spcBef>
                    <a:spcPct val="0"/>
                  </a:spcBef>
                  <a:spcAft>
                    <a:spcPct val="0"/>
                  </a:spcAft>
                  <a:buFont typeface="Arial" panose="020B0604020202020204" pitchFamily="34" charset="0"/>
                  <a:defRPr sz="2000" b="1">
                    <a:solidFill>
                      <a:schemeClr val="tx2"/>
                    </a:solidFill>
                    <a:latin typeface="Times New Roman" panose="02020603050405020304" pitchFamily="18" charset="0"/>
                    <a:ea typeface="黑体" panose="02010609060101010101" pitchFamily="49" charset="-122"/>
                  </a:defRPr>
                </a:lvl9pPr>
              </a:lstStyle>
              <a:p>
                <a:pPr>
                  <a:buFont typeface="Wingdings" panose="05000000000000000000" pitchFamily="2" charset="2"/>
                  <a:buNone/>
                </a:pPr>
                <a:endParaRPr lang="zh-CN" altLang="en-US" sz="1800" b="0">
                  <a:solidFill>
                    <a:schemeClr val="tx1"/>
                  </a:solidFill>
                  <a:latin typeface="Arial" panose="020B0604020202020204" pitchFamily="34" charset="0"/>
                  <a:ea typeface="宋体" panose="02010600030101010101" pitchFamily="2" charset="-122"/>
                </a:endParaRPr>
              </a:p>
            </p:txBody>
          </p:sp>
        </p:grpSp>
        <p:grpSp>
          <p:nvGrpSpPr>
            <p:cNvPr id="13" name="Group 12"/>
            <p:cNvGrpSpPr>
              <a:grpSpLocks/>
            </p:cNvGrpSpPr>
            <p:nvPr/>
          </p:nvGrpSpPr>
          <p:grpSpPr bwMode="auto">
            <a:xfrm>
              <a:off x="6237" y="0"/>
              <a:ext cx="1340" cy="2108"/>
              <a:chOff x="0" y="0"/>
              <a:chExt cx="590" cy="1177"/>
            </a:xfrm>
          </p:grpSpPr>
          <p:sp>
            <p:nvSpPr>
              <p:cNvPr id="16" name="Freeform 32"/>
              <p:cNvSpPr/>
              <p:nvPr/>
            </p:nvSpPr>
            <p:spPr bwMode="auto">
              <a:xfrm>
                <a:off x="0" y="207"/>
                <a:ext cx="590" cy="970"/>
              </a:xfrm>
              <a:custGeom>
                <a:avLst/>
                <a:gdLst/>
                <a:ahLst/>
                <a:cxnLst>
                  <a:cxn ang="0">
                    <a:pos x="284" y="59"/>
                  </a:cxn>
                  <a:cxn ang="0">
                    <a:pos x="364" y="7"/>
                  </a:cxn>
                  <a:cxn ang="0">
                    <a:pos x="446" y="52"/>
                  </a:cxn>
                  <a:cxn ang="0">
                    <a:pos x="512" y="216"/>
                  </a:cxn>
                  <a:cxn ang="0">
                    <a:pos x="532" y="417"/>
                  </a:cxn>
                  <a:cxn ang="0">
                    <a:pos x="450" y="305"/>
                  </a:cxn>
                  <a:cxn ang="0">
                    <a:pos x="398" y="118"/>
                  </a:cxn>
                  <a:cxn ang="0">
                    <a:pos x="490" y="497"/>
                  </a:cxn>
                  <a:cxn ang="0">
                    <a:pos x="388" y="531"/>
                  </a:cxn>
                  <a:cxn ang="0">
                    <a:pos x="412" y="817"/>
                  </a:cxn>
                  <a:cxn ang="0">
                    <a:pos x="366" y="967"/>
                  </a:cxn>
                  <a:cxn ang="0">
                    <a:pos x="308" y="832"/>
                  </a:cxn>
                  <a:cxn ang="0">
                    <a:pos x="290" y="549"/>
                  </a:cxn>
                  <a:cxn ang="0">
                    <a:pos x="264" y="801"/>
                  </a:cxn>
                  <a:cxn ang="0">
                    <a:pos x="189" y="962"/>
                  </a:cxn>
                  <a:cxn ang="0">
                    <a:pos x="151" y="804"/>
                  </a:cxn>
                  <a:cxn ang="0">
                    <a:pos x="184" y="525"/>
                  </a:cxn>
                  <a:cxn ang="0">
                    <a:pos x="84" y="505"/>
                  </a:cxn>
                  <a:cxn ang="0">
                    <a:pos x="170" y="118"/>
                  </a:cxn>
                  <a:cxn ang="0">
                    <a:pos x="86" y="401"/>
                  </a:cxn>
                  <a:cxn ang="0">
                    <a:pos x="24" y="303"/>
                  </a:cxn>
                  <a:cxn ang="0">
                    <a:pos x="140" y="39"/>
                  </a:cxn>
                  <a:cxn ang="0">
                    <a:pos x="212" y="13"/>
                  </a:cxn>
                  <a:cxn ang="0">
                    <a:pos x="284" y="59"/>
                  </a:cxn>
                </a:cxnLst>
                <a:rect l="0" t="0" r="r" b="b"/>
                <a:pathLst>
                  <a:path w="590" h="971">
                    <a:moveTo>
                      <a:pt x="284" y="59"/>
                    </a:moveTo>
                    <a:cubicBezTo>
                      <a:pt x="326" y="59"/>
                      <a:pt x="352" y="37"/>
                      <a:pt x="364" y="7"/>
                    </a:cubicBezTo>
                    <a:cubicBezTo>
                      <a:pt x="390" y="2"/>
                      <a:pt x="418" y="17"/>
                      <a:pt x="446" y="52"/>
                    </a:cubicBezTo>
                    <a:cubicBezTo>
                      <a:pt x="470" y="87"/>
                      <a:pt x="498" y="155"/>
                      <a:pt x="512" y="216"/>
                    </a:cubicBezTo>
                    <a:cubicBezTo>
                      <a:pt x="528" y="274"/>
                      <a:pt x="590" y="404"/>
                      <a:pt x="532" y="417"/>
                    </a:cubicBezTo>
                    <a:cubicBezTo>
                      <a:pt x="476" y="430"/>
                      <a:pt x="462" y="364"/>
                      <a:pt x="450" y="305"/>
                    </a:cubicBezTo>
                    <a:cubicBezTo>
                      <a:pt x="430" y="227"/>
                      <a:pt x="398" y="118"/>
                      <a:pt x="398" y="118"/>
                    </a:cubicBezTo>
                    <a:cubicBezTo>
                      <a:pt x="405" y="150"/>
                      <a:pt x="492" y="428"/>
                      <a:pt x="490" y="497"/>
                    </a:cubicBezTo>
                    <a:cubicBezTo>
                      <a:pt x="428" y="523"/>
                      <a:pt x="442" y="516"/>
                      <a:pt x="388" y="531"/>
                    </a:cubicBezTo>
                    <a:cubicBezTo>
                      <a:pt x="394" y="620"/>
                      <a:pt x="405" y="737"/>
                      <a:pt x="412" y="817"/>
                    </a:cubicBezTo>
                    <a:cubicBezTo>
                      <a:pt x="414" y="865"/>
                      <a:pt x="438" y="963"/>
                      <a:pt x="366" y="967"/>
                    </a:cubicBezTo>
                    <a:cubicBezTo>
                      <a:pt x="294" y="971"/>
                      <a:pt x="318" y="915"/>
                      <a:pt x="308" y="832"/>
                    </a:cubicBezTo>
                    <a:lnTo>
                      <a:pt x="290" y="549"/>
                    </a:lnTo>
                    <a:lnTo>
                      <a:pt x="264" y="801"/>
                    </a:lnTo>
                    <a:cubicBezTo>
                      <a:pt x="250" y="879"/>
                      <a:pt x="256" y="960"/>
                      <a:pt x="189" y="962"/>
                    </a:cubicBezTo>
                    <a:cubicBezTo>
                      <a:pt x="122" y="964"/>
                      <a:pt x="149" y="840"/>
                      <a:pt x="151" y="804"/>
                    </a:cubicBezTo>
                    <a:cubicBezTo>
                      <a:pt x="153" y="768"/>
                      <a:pt x="184" y="579"/>
                      <a:pt x="184" y="525"/>
                    </a:cubicBezTo>
                    <a:cubicBezTo>
                      <a:pt x="134" y="515"/>
                      <a:pt x="84" y="505"/>
                      <a:pt x="84" y="505"/>
                    </a:cubicBezTo>
                    <a:lnTo>
                      <a:pt x="170" y="118"/>
                    </a:lnTo>
                    <a:cubicBezTo>
                      <a:pt x="170" y="101"/>
                      <a:pt x="110" y="370"/>
                      <a:pt x="86" y="401"/>
                    </a:cubicBezTo>
                    <a:cubicBezTo>
                      <a:pt x="62" y="433"/>
                      <a:pt x="0" y="397"/>
                      <a:pt x="24" y="303"/>
                    </a:cubicBezTo>
                    <a:cubicBezTo>
                      <a:pt x="34" y="263"/>
                      <a:pt x="124" y="55"/>
                      <a:pt x="140" y="39"/>
                    </a:cubicBezTo>
                    <a:cubicBezTo>
                      <a:pt x="156" y="23"/>
                      <a:pt x="160" y="0"/>
                      <a:pt x="212" y="13"/>
                    </a:cubicBezTo>
                    <a:cubicBezTo>
                      <a:pt x="238" y="41"/>
                      <a:pt x="242" y="59"/>
                      <a:pt x="284" y="59"/>
                    </a:cubicBezTo>
                    <a:close/>
                  </a:path>
                </a:pathLst>
              </a:custGeom>
              <a:gradFill rotWithShape="1">
                <a:gsLst>
                  <a:gs pos="0">
                    <a:schemeClr val="accent2"/>
                  </a:gs>
                  <a:gs pos="100000">
                    <a:srgbClr val="9191C8"/>
                  </a:gs>
                </a:gsLst>
                <a:lin ang="2700000" scaled="1"/>
              </a:gradFill>
              <a:ln w="9525" cap="flat" cmpd="sng">
                <a:round/>
              </a:ln>
              <a:effectLst/>
              <a:scene3d>
                <a:camera prst="legacyPerspectiveTopLeft"/>
                <a:lightRig rig="legacyNormal4" dir="b"/>
              </a:scene3d>
              <a:sp3d extrusionH="354000" prstMaterial="legacyMatte">
                <a:bevelT w="13500" h="13500" prst="angle"/>
                <a:bevelB w="13500" h="13500" prst="angle"/>
                <a:extrusionClr>
                  <a:schemeClr val="accent2"/>
                </a:extrusionClr>
              </a:sp3d>
            </p:spPr>
            <p:txBody>
              <a:bodyPr>
                <a:flatTx/>
              </a:bodyPr>
              <a:lstStyle/>
              <a:p>
                <a:pPr>
                  <a:buFontTx/>
                  <a:buNone/>
                  <a:defRPr/>
                </a:pPr>
                <a:endParaRPr lang="zh-CN" altLang="en-US">
                  <a:effectLst>
                    <a:outerShdw blurRad="38100" dist="38100" dir="2700000" algn="tl">
                      <a:srgbClr val="000000">
                        <a:alpha val="43137"/>
                      </a:srgbClr>
                    </a:outerShdw>
                  </a:effectLst>
                </a:endParaRPr>
              </a:p>
            </p:txBody>
          </p:sp>
          <p:sp>
            <p:nvSpPr>
              <p:cNvPr id="17" name="Oval 33"/>
              <p:cNvSpPr>
                <a:spLocks noChangeArrowheads="1"/>
              </p:cNvSpPr>
              <p:nvPr/>
            </p:nvSpPr>
            <p:spPr bwMode="auto">
              <a:xfrm>
                <a:off x="175" y="0"/>
                <a:ext cx="212" cy="225"/>
              </a:xfrm>
              <a:prstGeom prst="ellipse">
                <a:avLst/>
              </a:prstGeom>
              <a:gradFill rotWithShape="1">
                <a:gsLst>
                  <a:gs pos="0">
                    <a:schemeClr val="accent2"/>
                  </a:gs>
                  <a:gs pos="100000">
                    <a:srgbClr val="9191C8"/>
                  </a:gs>
                </a:gsLst>
                <a:lin ang="2700000" scaled="1"/>
              </a:gradFill>
              <a:ln>
                <a:noFill/>
              </a:ln>
              <a:scene3d>
                <a:camera prst="legacyPerspectiveTopLeft"/>
                <a:lightRig rig="legacyNormal4" dir="b"/>
              </a:scene3d>
              <a:sp3d extrusionH="354000" prstMaterial="legacyMatte">
                <a:bevelT w="13500" h="13500" prst="angle"/>
                <a:bevelB w="13500" h="13500" prst="angle"/>
                <a:extrusionClr>
                  <a:schemeClr val="accent2"/>
                </a:extrusionClr>
                <a:contourClr>
                  <a:schemeClr val="accent2"/>
                </a:contourClr>
              </a:sp3d>
              <a:extLst>
                <a:ext uri="{91240B29-F687-4F45-9708-019B960494DF}">
                  <a14:hiddenLine xmlns:a14="http://schemas.microsoft.com/office/drawing/2010/main" w="9525">
                    <a:noFill/>
                    <a:round/>
                    <a:headEnd/>
                    <a:tailEnd/>
                  </a14:hiddenLine>
                </a:ext>
              </a:extLst>
            </p:spPr>
            <p:txBody>
              <a:bodyPr wrap="none" anchor="ctr">
                <a:flatTx/>
              </a:bodyPr>
              <a:lstStyle>
                <a:lvl1pPr>
                  <a:defRPr sz="2000" b="1">
                    <a:solidFill>
                      <a:schemeClr val="tx2"/>
                    </a:solidFill>
                    <a:latin typeface="Times New Roman" panose="02020603050405020304" pitchFamily="18" charset="0"/>
                    <a:ea typeface="黑体" panose="02010609060101010101" pitchFamily="49" charset="-122"/>
                  </a:defRPr>
                </a:lvl1pPr>
                <a:lvl2pPr>
                  <a:defRPr sz="2000" b="1">
                    <a:solidFill>
                      <a:schemeClr val="tx2"/>
                    </a:solidFill>
                    <a:latin typeface="Times New Roman" panose="02020603050405020304" pitchFamily="18" charset="0"/>
                    <a:ea typeface="黑体" panose="02010609060101010101" pitchFamily="49" charset="-122"/>
                  </a:defRPr>
                </a:lvl2pPr>
                <a:lvl3pPr>
                  <a:defRPr sz="2000" b="1">
                    <a:solidFill>
                      <a:schemeClr val="tx2"/>
                    </a:solidFill>
                    <a:latin typeface="Times New Roman" panose="02020603050405020304" pitchFamily="18" charset="0"/>
                    <a:ea typeface="黑体" panose="02010609060101010101" pitchFamily="49" charset="-122"/>
                  </a:defRPr>
                </a:lvl3pPr>
                <a:lvl4pPr>
                  <a:defRPr sz="2000" b="1">
                    <a:solidFill>
                      <a:schemeClr val="tx2"/>
                    </a:solidFill>
                    <a:latin typeface="Times New Roman" panose="02020603050405020304" pitchFamily="18" charset="0"/>
                    <a:ea typeface="黑体" panose="02010609060101010101" pitchFamily="49" charset="-122"/>
                  </a:defRPr>
                </a:lvl4pPr>
                <a:lvl5pPr>
                  <a:defRPr sz="2000" b="1">
                    <a:solidFill>
                      <a:schemeClr val="tx2"/>
                    </a:solidFill>
                    <a:latin typeface="Times New Roman" panose="02020603050405020304" pitchFamily="18" charset="0"/>
                    <a:ea typeface="黑体" panose="02010609060101010101" pitchFamily="49" charset="-122"/>
                  </a:defRPr>
                </a:lvl5pPr>
                <a:lvl6pPr fontAlgn="base">
                  <a:spcBef>
                    <a:spcPct val="0"/>
                  </a:spcBef>
                  <a:spcAft>
                    <a:spcPct val="0"/>
                  </a:spcAft>
                  <a:buFont typeface="Arial" panose="020B0604020202020204" pitchFamily="34" charset="0"/>
                  <a:defRPr sz="2000" b="1">
                    <a:solidFill>
                      <a:schemeClr val="tx2"/>
                    </a:solidFill>
                    <a:latin typeface="Times New Roman" panose="02020603050405020304" pitchFamily="18" charset="0"/>
                    <a:ea typeface="黑体" panose="02010609060101010101" pitchFamily="49" charset="-122"/>
                  </a:defRPr>
                </a:lvl6pPr>
                <a:lvl7pPr fontAlgn="base">
                  <a:spcBef>
                    <a:spcPct val="0"/>
                  </a:spcBef>
                  <a:spcAft>
                    <a:spcPct val="0"/>
                  </a:spcAft>
                  <a:buFont typeface="Arial" panose="020B0604020202020204" pitchFamily="34" charset="0"/>
                  <a:defRPr sz="2000" b="1">
                    <a:solidFill>
                      <a:schemeClr val="tx2"/>
                    </a:solidFill>
                    <a:latin typeface="Times New Roman" panose="02020603050405020304" pitchFamily="18" charset="0"/>
                    <a:ea typeface="黑体" panose="02010609060101010101" pitchFamily="49" charset="-122"/>
                  </a:defRPr>
                </a:lvl7pPr>
                <a:lvl8pPr fontAlgn="base">
                  <a:spcBef>
                    <a:spcPct val="0"/>
                  </a:spcBef>
                  <a:spcAft>
                    <a:spcPct val="0"/>
                  </a:spcAft>
                  <a:buFont typeface="Arial" panose="020B0604020202020204" pitchFamily="34" charset="0"/>
                  <a:defRPr sz="2000" b="1">
                    <a:solidFill>
                      <a:schemeClr val="tx2"/>
                    </a:solidFill>
                    <a:latin typeface="Times New Roman" panose="02020603050405020304" pitchFamily="18" charset="0"/>
                    <a:ea typeface="黑体" panose="02010609060101010101" pitchFamily="49" charset="-122"/>
                  </a:defRPr>
                </a:lvl8pPr>
                <a:lvl9pPr fontAlgn="base">
                  <a:spcBef>
                    <a:spcPct val="0"/>
                  </a:spcBef>
                  <a:spcAft>
                    <a:spcPct val="0"/>
                  </a:spcAft>
                  <a:buFont typeface="Arial" panose="020B0604020202020204" pitchFamily="34" charset="0"/>
                  <a:defRPr sz="2000" b="1">
                    <a:solidFill>
                      <a:schemeClr val="tx2"/>
                    </a:solidFill>
                    <a:latin typeface="Times New Roman" panose="02020603050405020304" pitchFamily="18" charset="0"/>
                    <a:ea typeface="黑体" panose="02010609060101010101" pitchFamily="49" charset="-122"/>
                  </a:defRPr>
                </a:lvl9pPr>
              </a:lstStyle>
              <a:p>
                <a:pPr>
                  <a:buFont typeface="Wingdings" panose="05000000000000000000" pitchFamily="2" charset="2"/>
                  <a:buNone/>
                </a:pPr>
                <a:endParaRPr lang="zh-CN" altLang="en-US" sz="1800" b="0">
                  <a:solidFill>
                    <a:schemeClr val="tx1"/>
                  </a:solidFill>
                  <a:latin typeface="Arial" panose="020B0604020202020204" pitchFamily="34" charset="0"/>
                  <a:ea typeface="宋体" panose="02010600030101010101" pitchFamily="2" charset="-122"/>
                </a:endParaRPr>
              </a:p>
            </p:txBody>
          </p:sp>
        </p:grpSp>
        <p:sp>
          <p:nvSpPr>
            <p:cNvPr id="14" name="Rectangle 15"/>
            <p:cNvSpPr>
              <a:spLocks noChangeArrowheads="1"/>
            </p:cNvSpPr>
            <p:nvPr/>
          </p:nvSpPr>
          <p:spPr bwMode="auto">
            <a:xfrm>
              <a:off x="452" y="2517"/>
              <a:ext cx="3627" cy="1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000" b="1">
                  <a:solidFill>
                    <a:schemeClr val="tx2"/>
                  </a:solidFill>
                  <a:latin typeface="Times New Roman" panose="02020603050405020304" pitchFamily="18" charset="0"/>
                  <a:ea typeface="黑体" panose="02010609060101010101" pitchFamily="49" charset="-122"/>
                </a:defRPr>
              </a:lvl1pPr>
              <a:lvl2pPr>
                <a:defRPr sz="2000" b="1">
                  <a:solidFill>
                    <a:schemeClr val="tx2"/>
                  </a:solidFill>
                  <a:latin typeface="Times New Roman" panose="02020603050405020304" pitchFamily="18" charset="0"/>
                  <a:ea typeface="黑体" panose="02010609060101010101" pitchFamily="49" charset="-122"/>
                </a:defRPr>
              </a:lvl2pPr>
              <a:lvl3pPr>
                <a:defRPr sz="2000" b="1">
                  <a:solidFill>
                    <a:schemeClr val="tx2"/>
                  </a:solidFill>
                  <a:latin typeface="Times New Roman" panose="02020603050405020304" pitchFamily="18" charset="0"/>
                  <a:ea typeface="黑体" panose="02010609060101010101" pitchFamily="49" charset="-122"/>
                </a:defRPr>
              </a:lvl3pPr>
              <a:lvl4pPr>
                <a:defRPr sz="2000" b="1">
                  <a:solidFill>
                    <a:schemeClr val="tx2"/>
                  </a:solidFill>
                  <a:latin typeface="Times New Roman" panose="02020603050405020304" pitchFamily="18" charset="0"/>
                  <a:ea typeface="黑体" panose="02010609060101010101" pitchFamily="49" charset="-122"/>
                </a:defRPr>
              </a:lvl4pPr>
              <a:lvl5pPr>
                <a:defRPr sz="2000" b="1">
                  <a:solidFill>
                    <a:schemeClr val="tx2"/>
                  </a:solidFill>
                  <a:latin typeface="Times New Roman" panose="02020603050405020304" pitchFamily="18" charset="0"/>
                  <a:ea typeface="黑体" panose="02010609060101010101" pitchFamily="49" charset="-122"/>
                </a:defRPr>
              </a:lvl5pPr>
              <a:lvl6pPr fontAlgn="base">
                <a:spcBef>
                  <a:spcPct val="0"/>
                </a:spcBef>
                <a:spcAft>
                  <a:spcPct val="0"/>
                </a:spcAft>
                <a:buFont typeface="Arial" panose="020B0604020202020204" pitchFamily="34" charset="0"/>
                <a:defRPr sz="2000" b="1">
                  <a:solidFill>
                    <a:schemeClr val="tx2"/>
                  </a:solidFill>
                  <a:latin typeface="Times New Roman" panose="02020603050405020304" pitchFamily="18" charset="0"/>
                  <a:ea typeface="黑体" panose="02010609060101010101" pitchFamily="49" charset="-122"/>
                </a:defRPr>
              </a:lvl6pPr>
              <a:lvl7pPr fontAlgn="base">
                <a:spcBef>
                  <a:spcPct val="0"/>
                </a:spcBef>
                <a:spcAft>
                  <a:spcPct val="0"/>
                </a:spcAft>
                <a:buFont typeface="Arial" panose="020B0604020202020204" pitchFamily="34" charset="0"/>
                <a:defRPr sz="2000" b="1">
                  <a:solidFill>
                    <a:schemeClr val="tx2"/>
                  </a:solidFill>
                  <a:latin typeface="Times New Roman" panose="02020603050405020304" pitchFamily="18" charset="0"/>
                  <a:ea typeface="黑体" panose="02010609060101010101" pitchFamily="49" charset="-122"/>
                </a:defRPr>
              </a:lvl7pPr>
              <a:lvl8pPr fontAlgn="base">
                <a:spcBef>
                  <a:spcPct val="0"/>
                </a:spcBef>
                <a:spcAft>
                  <a:spcPct val="0"/>
                </a:spcAft>
                <a:buFont typeface="Arial" panose="020B0604020202020204" pitchFamily="34" charset="0"/>
                <a:defRPr sz="2000" b="1">
                  <a:solidFill>
                    <a:schemeClr val="tx2"/>
                  </a:solidFill>
                  <a:latin typeface="Times New Roman" panose="02020603050405020304" pitchFamily="18" charset="0"/>
                  <a:ea typeface="黑体" panose="02010609060101010101" pitchFamily="49" charset="-122"/>
                </a:defRPr>
              </a:lvl8pPr>
              <a:lvl9pPr fontAlgn="base">
                <a:spcBef>
                  <a:spcPct val="0"/>
                </a:spcBef>
                <a:spcAft>
                  <a:spcPct val="0"/>
                </a:spcAft>
                <a:buFont typeface="Arial" panose="020B0604020202020204" pitchFamily="34" charset="0"/>
                <a:defRPr sz="2000" b="1">
                  <a:solidFill>
                    <a:schemeClr val="tx2"/>
                  </a:solidFill>
                  <a:latin typeface="Times New Roman" panose="02020603050405020304" pitchFamily="18" charset="0"/>
                  <a:ea typeface="黑体" panose="02010609060101010101" pitchFamily="49" charset="-122"/>
                </a:defRPr>
              </a:lvl9pPr>
            </a:lstStyle>
            <a:p>
              <a:pPr algn="ctr">
                <a:lnSpc>
                  <a:spcPct val="90000"/>
                </a:lnSpc>
                <a:buFont typeface="Wingdings" panose="05000000000000000000" pitchFamily="2" charset="2"/>
                <a:buNone/>
              </a:pPr>
              <a:r>
                <a:rPr lang="zh-CN" altLang="en-US" sz="2800" dirty="0">
                  <a:solidFill>
                    <a:schemeClr val="tx1"/>
                  </a:solidFill>
                </a:rPr>
                <a:t>1.</a:t>
              </a:r>
            </a:p>
            <a:p>
              <a:pPr algn="ctr">
                <a:lnSpc>
                  <a:spcPct val="90000"/>
                </a:lnSpc>
                <a:buFont typeface="Wingdings" panose="05000000000000000000" pitchFamily="2" charset="2"/>
                <a:buNone/>
              </a:pPr>
              <a:r>
                <a:rPr lang="zh-CN" altLang="en-US" sz="2800" dirty="0" smtClean="0">
                  <a:solidFill>
                    <a:schemeClr val="tx1"/>
                  </a:solidFill>
                </a:rPr>
                <a:t>定性决策方法</a:t>
              </a:r>
              <a:endParaRPr lang="zh-CN" altLang="en-US" sz="2800" dirty="0">
                <a:solidFill>
                  <a:schemeClr val="tx1"/>
                </a:solidFill>
              </a:endParaRPr>
            </a:p>
          </p:txBody>
        </p:sp>
        <p:sp>
          <p:nvSpPr>
            <p:cNvPr id="15" name="Rectangle 16"/>
            <p:cNvSpPr>
              <a:spLocks noChangeArrowheads="1"/>
            </p:cNvSpPr>
            <p:nvPr/>
          </p:nvSpPr>
          <p:spPr bwMode="auto">
            <a:xfrm>
              <a:off x="5442" y="2515"/>
              <a:ext cx="3627" cy="1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000" b="1">
                  <a:solidFill>
                    <a:schemeClr val="tx2"/>
                  </a:solidFill>
                  <a:latin typeface="Times New Roman" panose="02020603050405020304" pitchFamily="18" charset="0"/>
                  <a:ea typeface="黑体" panose="02010609060101010101" pitchFamily="49" charset="-122"/>
                </a:defRPr>
              </a:lvl1pPr>
              <a:lvl2pPr>
                <a:defRPr sz="2000" b="1">
                  <a:solidFill>
                    <a:schemeClr val="tx2"/>
                  </a:solidFill>
                  <a:latin typeface="Times New Roman" panose="02020603050405020304" pitchFamily="18" charset="0"/>
                  <a:ea typeface="黑体" panose="02010609060101010101" pitchFamily="49" charset="-122"/>
                </a:defRPr>
              </a:lvl2pPr>
              <a:lvl3pPr>
                <a:defRPr sz="2000" b="1">
                  <a:solidFill>
                    <a:schemeClr val="tx2"/>
                  </a:solidFill>
                  <a:latin typeface="Times New Roman" panose="02020603050405020304" pitchFamily="18" charset="0"/>
                  <a:ea typeface="黑体" panose="02010609060101010101" pitchFamily="49" charset="-122"/>
                </a:defRPr>
              </a:lvl3pPr>
              <a:lvl4pPr>
                <a:defRPr sz="2000" b="1">
                  <a:solidFill>
                    <a:schemeClr val="tx2"/>
                  </a:solidFill>
                  <a:latin typeface="Times New Roman" panose="02020603050405020304" pitchFamily="18" charset="0"/>
                  <a:ea typeface="黑体" panose="02010609060101010101" pitchFamily="49" charset="-122"/>
                </a:defRPr>
              </a:lvl4pPr>
              <a:lvl5pPr>
                <a:defRPr sz="2000" b="1">
                  <a:solidFill>
                    <a:schemeClr val="tx2"/>
                  </a:solidFill>
                  <a:latin typeface="Times New Roman" panose="02020603050405020304" pitchFamily="18" charset="0"/>
                  <a:ea typeface="黑体" panose="02010609060101010101" pitchFamily="49" charset="-122"/>
                </a:defRPr>
              </a:lvl5pPr>
              <a:lvl6pPr fontAlgn="base">
                <a:spcBef>
                  <a:spcPct val="0"/>
                </a:spcBef>
                <a:spcAft>
                  <a:spcPct val="0"/>
                </a:spcAft>
                <a:buFont typeface="Arial" panose="020B0604020202020204" pitchFamily="34" charset="0"/>
                <a:defRPr sz="2000" b="1">
                  <a:solidFill>
                    <a:schemeClr val="tx2"/>
                  </a:solidFill>
                  <a:latin typeface="Times New Roman" panose="02020603050405020304" pitchFamily="18" charset="0"/>
                  <a:ea typeface="黑体" panose="02010609060101010101" pitchFamily="49" charset="-122"/>
                </a:defRPr>
              </a:lvl6pPr>
              <a:lvl7pPr fontAlgn="base">
                <a:spcBef>
                  <a:spcPct val="0"/>
                </a:spcBef>
                <a:spcAft>
                  <a:spcPct val="0"/>
                </a:spcAft>
                <a:buFont typeface="Arial" panose="020B0604020202020204" pitchFamily="34" charset="0"/>
                <a:defRPr sz="2000" b="1">
                  <a:solidFill>
                    <a:schemeClr val="tx2"/>
                  </a:solidFill>
                  <a:latin typeface="Times New Roman" panose="02020603050405020304" pitchFamily="18" charset="0"/>
                  <a:ea typeface="黑体" panose="02010609060101010101" pitchFamily="49" charset="-122"/>
                </a:defRPr>
              </a:lvl7pPr>
              <a:lvl8pPr fontAlgn="base">
                <a:spcBef>
                  <a:spcPct val="0"/>
                </a:spcBef>
                <a:spcAft>
                  <a:spcPct val="0"/>
                </a:spcAft>
                <a:buFont typeface="Arial" panose="020B0604020202020204" pitchFamily="34" charset="0"/>
                <a:defRPr sz="2000" b="1">
                  <a:solidFill>
                    <a:schemeClr val="tx2"/>
                  </a:solidFill>
                  <a:latin typeface="Times New Roman" panose="02020603050405020304" pitchFamily="18" charset="0"/>
                  <a:ea typeface="黑体" panose="02010609060101010101" pitchFamily="49" charset="-122"/>
                </a:defRPr>
              </a:lvl8pPr>
              <a:lvl9pPr fontAlgn="base">
                <a:spcBef>
                  <a:spcPct val="0"/>
                </a:spcBef>
                <a:spcAft>
                  <a:spcPct val="0"/>
                </a:spcAft>
                <a:buFont typeface="Arial" panose="020B0604020202020204" pitchFamily="34" charset="0"/>
                <a:defRPr sz="2000" b="1">
                  <a:solidFill>
                    <a:schemeClr val="tx2"/>
                  </a:solidFill>
                  <a:latin typeface="Times New Roman" panose="02020603050405020304" pitchFamily="18" charset="0"/>
                  <a:ea typeface="黑体" panose="02010609060101010101" pitchFamily="49" charset="-122"/>
                </a:defRPr>
              </a:lvl9pPr>
            </a:lstStyle>
            <a:p>
              <a:pPr algn="ctr">
                <a:lnSpc>
                  <a:spcPct val="90000"/>
                </a:lnSpc>
              </a:pPr>
              <a:r>
                <a:rPr lang="zh-CN" altLang="en-US" sz="2800" dirty="0">
                  <a:solidFill>
                    <a:schemeClr val="tx1"/>
                  </a:solidFill>
                </a:rPr>
                <a:t>2.</a:t>
              </a:r>
            </a:p>
            <a:p>
              <a:pPr algn="ctr">
                <a:lnSpc>
                  <a:spcPct val="90000"/>
                </a:lnSpc>
              </a:pPr>
              <a:r>
                <a:rPr lang="zh-CN" altLang="en-US" sz="2800" dirty="0">
                  <a:solidFill>
                    <a:schemeClr val="tx1"/>
                  </a:solidFill>
                </a:rPr>
                <a:t>定量决策方法</a:t>
              </a:r>
              <a:endParaRPr lang="zh-CN" altLang="en-US" sz="2800" dirty="0">
                <a:solidFill>
                  <a:schemeClr val="tx1"/>
                </a:solidFill>
              </a:endParaRPr>
            </a:p>
          </p:txBody>
        </p:sp>
      </p:grpSp>
    </p:spTree>
    <p:extLst>
      <p:ext uri="{BB962C8B-B14F-4D97-AF65-F5344CB8AC3E}">
        <p14:creationId xmlns:p14="http://schemas.microsoft.com/office/powerpoint/2010/main" val="3055730452"/>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25"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13" dur="50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14" dur="500" accel="50000" fill="hold">
                                          <p:stCondLst>
                                            <p:cond delay="500"/>
                                          </p:stCondLst>
                                        </p:cTn>
                                        <p:tgtEl>
                                          <p:spTgt spid="9"/>
                                        </p:tgtEl>
                                        <p:attrNameLst>
                                          <p:attrName>ppt_w</p:attrName>
                                        </p:attrNameLst>
                                      </p:cBhvr>
                                      <p:tavLst>
                                        <p:tav tm="0">
                                          <p:val>
                                            <p:strVal val="#ppt_w*.05"/>
                                          </p:val>
                                        </p:tav>
                                        <p:tav tm="100000">
                                          <p:val>
                                            <p:strVal val="#ppt_w"/>
                                          </p:val>
                                        </p:tav>
                                      </p:tavLst>
                                    </p:anim>
                                    <p:anim calcmode="lin" valueType="num">
                                      <p:cBhvr>
                                        <p:cTn id="15" dur="1000" fill="hold"/>
                                        <p:tgtEl>
                                          <p:spTgt spid="9"/>
                                        </p:tgtEl>
                                        <p:attrNameLst>
                                          <p:attrName>ppt_h</p:attrName>
                                        </p:attrNameLst>
                                      </p:cBhvr>
                                      <p:tavLst>
                                        <p:tav tm="0">
                                          <p:val>
                                            <p:strVal val="#ppt_h"/>
                                          </p:val>
                                        </p:tav>
                                        <p:tav tm="100000">
                                          <p:val>
                                            <p:strVal val="#ppt_h"/>
                                          </p:val>
                                        </p:tav>
                                      </p:tavLst>
                                    </p:anim>
                                    <p:anim calcmode="lin" valueType="num">
                                      <p:cBhvr>
                                        <p:cTn id="16" dur="50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17" dur="50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18" dur="500" accel="50000" fill="hold">
                                          <p:stCondLst>
                                            <p:cond delay="500"/>
                                          </p:stCondLst>
                                        </p:cTn>
                                        <p:tgtEl>
                                          <p:spTgt spid="9"/>
                                        </p:tgtEl>
                                        <p:attrNameLst>
                                          <p:attrName>ppt_y</p:attrName>
                                        </p:attrNameLst>
                                      </p:cBhvr>
                                      <p:tavLst>
                                        <p:tav tm="0">
                                          <p:val>
                                            <p:strVal val="#ppt_y+.1"/>
                                          </p:val>
                                        </p:tav>
                                        <p:tav tm="100000">
                                          <p:val>
                                            <p:strVal val="#ppt_y"/>
                                          </p:val>
                                        </p:tav>
                                      </p:tavLst>
                                    </p:anim>
                                    <p:animEffect transition="in" filter="fade">
                                      <p:cBhvr>
                                        <p:cTn id="19" dur="1000" decel="50000">
                                          <p:stCondLst>
                                            <p:cond delay="0"/>
                                          </p:stCondLst>
                                        </p:cTn>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6"/>
          <p:cNvSpPr>
            <a:spLocks noChangeArrowheads="1"/>
          </p:cNvSpPr>
          <p:nvPr/>
        </p:nvSpPr>
        <p:spPr bwMode="auto">
          <a:xfrm rot="16200000" flipV="1">
            <a:off x="6270578" y="-267172"/>
            <a:ext cx="69850" cy="6742113"/>
          </a:xfrm>
          <a:prstGeom prst="rect">
            <a:avLst/>
          </a:prstGeom>
          <a:solidFill>
            <a:srgbClr val="808080"/>
          </a:solidFill>
          <a:ln w="25400" algn="ctr">
            <a:noFill/>
            <a:miter lim="800000"/>
          </a:ln>
        </p:spPr>
        <p:txBody>
          <a:bodyPr anchor="ctr"/>
          <a:lstStyle/>
          <a:p>
            <a:pPr algn="ctr"/>
            <a:endParaRPr lang="en-US" altLang="zh-CN">
              <a:solidFill>
                <a:srgbClr val="FFFFFF"/>
              </a:solidFill>
              <a:latin typeface="Calibri" panose="020F0502020204030204" pitchFamily="34" charset="0"/>
            </a:endParaRPr>
          </a:p>
        </p:txBody>
      </p:sp>
      <p:sp>
        <p:nvSpPr>
          <p:cNvPr id="5124" name="文本框 52"/>
          <p:cNvSpPr txBox="1">
            <a:spLocks noChangeArrowheads="1"/>
          </p:cNvSpPr>
          <p:nvPr/>
        </p:nvSpPr>
        <p:spPr bwMode="auto">
          <a:xfrm>
            <a:off x="4039684" y="1974324"/>
            <a:ext cx="4459384" cy="1015663"/>
          </a:xfrm>
          <a:prstGeom prst="rect">
            <a:avLst/>
          </a:prstGeom>
          <a:noFill/>
          <a:ln w="9525">
            <a:noFill/>
            <a:miter lim="800000"/>
          </a:ln>
        </p:spPr>
        <p:txBody>
          <a:bodyPr wrap="square">
            <a:spAutoFit/>
          </a:bodyPr>
          <a:lstStyle/>
          <a:p>
            <a:pPr algn="ctr"/>
            <a:r>
              <a:rPr lang="zh-CN" altLang="en-US" sz="6000" b="1" dirty="0" smtClean="0">
                <a:latin typeface="Britannic Bold" pitchFamily="34" charset="0"/>
                <a:ea typeface="微软雅黑" panose="020B0503020204020204" pitchFamily="34" charset="-122"/>
              </a:rPr>
              <a:t>谢谢观看</a:t>
            </a:r>
            <a:endParaRPr lang="zh-CN" altLang="en-US" sz="6000" b="1" dirty="0">
              <a:latin typeface="Britannic Bold" pitchFamily="34" charset="0"/>
              <a:ea typeface="微软雅黑" panose="020B0503020204020204" pitchFamily="34" charset="-122"/>
            </a:endParaRPr>
          </a:p>
        </p:txBody>
      </p:sp>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1011" y="4581158"/>
            <a:ext cx="2623932" cy="2390514"/>
          </a:xfrm>
          <a:prstGeom prst="rect">
            <a:avLst/>
          </a:prstGeom>
        </p:spPr>
      </p:pic>
      <p:pic>
        <p:nvPicPr>
          <p:cNvPr id="3" name="图片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75924" y="4467487"/>
            <a:ext cx="2692400" cy="2390514"/>
          </a:xfrm>
          <a:prstGeom prst="rect">
            <a:avLst/>
          </a:prstGeom>
        </p:spPr>
      </p:pic>
      <p:pic>
        <p:nvPicPr>
          <p:cNvPr id="4" name="图片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60496" y="4602975"/>
            <a:ext cx="1332740" cy="2390514"/>
          </a:xfrm>
          <a:prstGeom prst="rect">
            <a:avLst/>
          </a:prstGeom>
        </p:spPr>
      </p:pic>
    </p:spTree>
    <p:custDataLst>
      <p:tags r:id="rId1"/>
    </p:custData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1000" fill="hold"/>
                                        <p:tgtEl>
                                          <p:spTgt spid="5122"/>
                                        </p:tgtEl>
                                        <p:attrNameLst>
                                          <p:attrName>ppt_x</p:attrName>
                                        </p:attrNameLst>
                                      </p:cBhvr>
                                      <p:tavLst>
                                        <p:tav tm="0">
                                          <p:val>
                                            <p:strVal val="#ppt_x-.2"/>
                                          </p:val>
                                        </p:tav>
                                        <p:tav tm="100000">
                                          <p:val>
                                            <p:strVal val="#ppt_x"/>
                                          </p:val>
                                        </p:tav>
                                      </p:tavLst>
                                    </p:anim>
                                    <p:anim calcmode="lin" valueType="num">
                                      <p:cBhvr>
                                        <p:cTn id="8" dur="1000" fill="hold"/>
                                        <p:tgtEl>
                                          <p:spTgt spid="5122"/>
                                        </p:tgtEl>
                                        <p:attrNameLst>
                                          <p:attrName>ppt_y</p:attrName>
                                        </p:attrNameLst>
                                      </p:cBhvr>
                                      <p:tavLst>
                                        <p:tav tm="0">
                                          <p:val>
                                            <p:strVal val="#ppt_y"/>
                                          </p:val>
                                        </p:tav>
                                        <p:tav tm="100000">
                                          <p:val>
                                            <p:strVal val="#ppt_y"/>
                                          </p:val>
                                        </p:tav>
                                      </p:tavLst>
                                    </p:anim>
                                    <p:animEffect transition="in" filter="wipe(right)" prLst="gradientSize: 0.1">
                                      <p:cBhvr>
                                        <p:cTn id="9" dur="1000"/>
                                        <p:tgtEl>
                                          <p:spTgt spid="5122"/>
                                        </p:tgtEl>
                                      </p:cBhvr>
                                    </p:animEffect>
                                  </p:childTnLst>
                                </p:cTn>
                              </p:par>
                            </p:childTnLst>
                          </p:cTn>
                        </p:par>
                        <p:par>
                          <p:cTn id="10" fill="hold">
                            <p:stCondLst>
                              <p:cond delay="1000"/>
                            </p:stCondLst>
                            <p:childTnLst>
                              <p:par>
                                <p:cTn id="11" presetID="56" presetClass="entr" presetSubtype="0" fill="hold" grpId="0" nodeType="afterEffect">
                                  <p:stCondLst>
                                    <p:cond delay="0"/>
                                  </p:stCondLst>
                                  <p:iterate type="lt">
                                    <p:tmPct val="10000"/>
                                  </p:iterate>
                                  <p:childTnLst>
                                    <p:set>
                                      <p:cBhvr>
                                        <p:cTn id="12" dur="1" fill="hold">
                                          <p:stCondLst>
                                            <p:cond delay="0"/>
                                          </p:stCondLst>
                                        </p:cTn>
                                        <p:tgtEl>
                                          <p:spTgt spid="5124"/>
                                        </p:tgtEl>
                                        <p:attrNameLst>
                                          <p:attrName>style.visibility</p:attrName>
                                        </p:attrNameLst>
                                      </p:cBhvr>
                                      <p:to>
                                        <p:strVal val="visible"/>
                                      </p:to>
                                    </p:set>
                                    <p:anim by="(-#ppt_w*2)" calcmode="lin" valueType="num">
                                      <p:cBhvr rctx="PPT">
                                        <p:cTn id="13" dur="500" autoRev="1" fill="hold">
                                          <p:stCondLst>
                                            <p:cond delay="0"/>
                                          </p:stCondLst>
                                        </p:cTn>
                                        <p:tgtEl>
                                          <p:spTgt spid="5124"/>
                                        </p:tgtEl>
                                        <p:attrNameLst>
                                          <p:attrName>ppt_w</p:attrName>
                                        </p:attrNameLst>
                                      </p:cBhvr>
                                    </p:anim>
                                    <p:anim by="(#ppt_w*0.50)" calcmode="lin" valueType="num">
                                      <p:cBhvr>
                                        <p:cTn id="14" dur="500" decel="50000" autoRev="1" fill="hold">
                                          <p:stCondLst>
                                            <p:cond delay="0"/>
                                          </p:stCondLst>
                                        </p:cTn>
                                        <p:tgtEl>
                                          <p:spTgt spid="5124"/>
                                        </p:tgtEl>
                                        <p:attrNameLst>
                                          <p:attrName>ppt_x</p:attrName>
                                        </p:attrNameLst>
                                      </p:cBhvr>
                                    </p:anim>
                                    <p:anim from="(-#ppt_h/2)" to="(#ppt_y)" calcmode="lin" valueType="num">
                                      <p:cBhvr>
                                        <p:cTn id="15" dur="1000" fill="hold">
                                          <p:stCondLst>
                                            <p:cond delay="0"/>
                                          </p:stCondLst>
                                        </p:cTn>
                                        <p:tgtEl>
                                          <p:spTgt spid="5124"/>
                                        </p:tgtEl>
                                        <p:attrNameLst>
                                          <p:attrName>ppt_y</p:attrName>
                                        </p:attrNameLst>
                                      </p:cBhvr>
                                    </p:anim>
                                    <p:animRot by="21600000">
                                      <p:cBhvr>
                                        <p:cTn id="16" dur="1000" fill="hold">
                                          <p:stCondLst>
                                            <p:cond delay="0"/>
                                          </p:stCondLst>
                                        </p:cTn>
                                        <p:tgtEl>
                                          <p:spTgt spid="512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50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bldLvl="0" animBg="1"/>
      <p:bldP spid="512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423592" y="1046645"/>
            <a:ext cx="2088232" cy="337185"/>
          </a:xfrm>
          <a:prstGeom prst="rect">
            <a:avLst/>
          </a:prstGeom>
        </p:spPr>
        <p:txBody>
          <a:bodyPr wrap="square">
            <a:spAutoFit/>
          </a:bodyPr>
          <a:lstStyle/>
          <a:p>
            <a:r>
              <a:rPr lang="zh-CN" altLang="en-US" sz="1600" b="1" dirty="0" smtClean="0">
                <a:solidFill>
                  <a:schemeClr val="bg1"/>
                </a:solidFill>
                <a:ea typeface="微软雅黑" panose="020B0503020204020204" pitchFamily="34" charset="-122"/>
              </a:rPr>
              <a:t>明 年 工 作 计 划</a:t>
            </a:r>
            <a:endParaRPr lang="zh-CN" altLang="en-US" sz="1600" b="1" dirty="0">
              <a:solidFill>
                <a:schemeClr val="bg1"/>
              </a:solidFill>
              <a:ea typeface="微软雅黑" panose="020B0503020204020204" pitchFamily="34" charset="-122"/>
            </a:endParaRPr>
          </a:p>
        </p:txBody>
      </p:sp>
      <p:grpSp>
        <p:nvGrpSpPr>
          <p:cNvPr id="7" name="组合 6"/>
          <p:cNvGrpSpPr/>
          <p:nvPr/>
        </p:nvGrpSpPr>
        <p:grpSpPr>
          <a:xfrm>
            <a:off x="1343472" y="2780928"/>
            <a:ext cx="10022033" cy="2750254"/>
            <a:chOff x="1828503" y="1844824"/>
            <a:chExt cx="10022033" cy="2750254"/>
          </a:xfrm>
        </p:grpSpPr>
        <p:sp>
          <p:nvSpPr>
            <p:cNvPr id="3" name="椭圆 54"/>
            <p:cNvSpPr/>
            <p:nvPr/>
          </p:nvSpPr>
          <p:spPr>
            <a:xfrm>
              <a:off x="4432055" y="2549985"/>
              <a:ext cx="3477652" cy="1802173"/>
            </a:xfrm>
            <a:custGeom>
              <a:avLst/>
              <a:gdLst>
                <a:gd name="connsiteX0" fmla="*/ 0 w 3439659"/>
                <a:gd name="connsiteY0" fmla="*/ 1719830 h 3439659"/>
                <a:gd name="connsiteX1" fmla="*/ 1719830 w 3439659"/>
                <a:gd name="connsiteY1" fmla="*/ 0 h 3439659"/>
                <a:gd name="connsiteX2" fmla="*/ 3439660 w 3439659"/>
                <a:gd name="connsiteY2" fmla="*/ 1719830 h 3439659"/>
                <a:gd name="connsiteX3" fmla="*/ 1719830 w 3439659"/>
                <a:gd name="connsiteY3" fmla="*/ 3439660 h 3439659"/>
                <a:gd name="connsiteX4" fmla="*/ 0 w 3439659"/>
                <a:gd name="connsiteY4" fmla="*/ 1719830 h 3439659"/>
                <a:gd name="connsiteX0-1" fmla="*/ 0 w 3487467"/>
                <a:gd name="connsiteY0-2" fmla="*/ 0 h 1719830"/>
                <a:gd name="connsiteX1-3" fmla="*/ 3439660 w 3487467"/>
                <a:gd name="connsiteY1-4" fmla="*/ 0 h 1719830"/>
                <a:gd name="connsiteX2-5" fmla="*/ 1719830 w 3487467"/>
                <a:gd name="connsiteY2-6" fmla="*/ 1719830 h 1719830"/>
                <a:gd name="connsiteX3-7" fmla="*/ 0 w 3487467"/>
                <a:gd name="connsiteY3-8" fmla="*/ 0 h 1719830"/>
                <a:gd name="connsiteX0-9" fmla="*/ 6132 w 3493599"/>
                <a:gd name="connsiteY0-10" fmla="*/ 130018 h 1849848"/>
                <a:gd name="connsiteX1-11" fmla="*/ 3445792 w 3493599"/>
                <a:gd name="connsiteY1-12" fmla="*/ 130018 h 1849848"/>
                <a:gd name="connsiteX2-13" fmla="*/ 1725962 w 3493599"/>
                <a:gd name="connsiteY2-14" fmla="*/ 1849848 h 1849848"/>
                <a:gd name="connsiteX3-15" fmla="*/ 6132 w 3493599"/>
                <a:gd name="connsiteY3-16" fmla="*/ 130018 h 1849848"/>
                <a:gd name="connsiteX0-17" fmla="*/ 6132 w 3493599"/>
                <a:gd name="connsiteY0-18" fmla="*/ 35412 h 1755242"/>
                <a:gd name="connsiteX1-19" fmla="*/ 3445792 w 3493599"/>
                <a:gd name="connsiteY1-20" fmla="*/ 35412 h 1755242"/>
                <a:gd name="connsiteX2-21" fmla="*/ 1725962 w 3493599"/>
                <a:gd name="connsiteY2-22" fmla="*/ 1755242 h 1755242"/>
                <a:gd name="connsiteX3-23" fmla="*/ 6132 w 3493599"/>
                <a:gd name="connsiteY3-24" fmla="*/ 35412 h 1755242"/>
                <a:gd name="connsiteX0-25" fmla="*/ 4377 w 3488420"/>
                <a:gd name="connsiteY0-26" fmla="*/ 11795 h 1772900"/>
                <a:gd name="connsiteX1-27" fmla="*/ 3450912 w 3488420"/>
                <a:gd name="connsiteY1-28" fmla="*/ 53046 h 1772900"/>
                <a:gd name="connsiteX2-29" fmla="*/ 1731082 w 3488420"/>
                <a:gd name="connsiteY2-30" fmla="*/ 1772876 h 1772900"/>
                <a:gd name="connsiteX3-31" fmla="*/ 4377 w 3488420"/>
                <a:gd name="connsiteY3-32" fmla="*/ 11795 h 1772900"/>
                <a:gd name="connsiteX0-33" fmla="*/ 39013 w 3522446"/>
                <a:gd name="connsiteY0-34" fmla="*/ 134148 h 1909003"/>
                <a:gd name="connsiteX1-35" fmla="*/ 3485548 w 3522446"/>
                <a:gd name="connsiteY1-36" fmla="*/ 175399 h 1909003"/>
                <a:gd name="connsiteX2-37" fmla="*/ 1738217 w 3522446"/>
                <a:gd name="connsiteY2-38" fmla="*/ 1908979 h 1909003"/>
                <a:gd name="connsiteX3-39" fmla="*/ 39013 w 3522446"/>
                <a:gd name="connsiteY3-40" fmla="*/ 134148 h 1909003"/>
                <a:gd name="connsiteX0-41" fmla="*/ 55067 w 3553265"/>
                <a:gd name="connsiteY0-42" fmla="*/ 134148 h 1909002"/>
                <a:gd name="connsiteX1-43" fmla="*/ 3501602 w 3553265"/>
                <a:gd name="connsiteY1-44" fmla="*/ 175399 h 1909002"/>
                <a:gd name="connsiteX2-45" fmla="*/ 1754271 w 3553265"/>
                <a:gd name="connsiteY2-46" fmla="*/ 1908979 h 1909002"/>
                <a:gd name="connsiteX3-47" fmla="*/ 55067 w 3553265"/>
                <a:gd name="connsiteY3-48" fmla="*/ 134148 h 1909002"/>
                <a:gd name="connsiteX0-49" fmla="*/ 39426 w 3502160"/>
                <a:gd name="connsiteY0-50" fmla="*/ 134148 h 1909003"/>
                <a:gd name="connsiteX1-51" fmla="*/ 3465335 w 3502160"/>
                <a:gd name="connsiteY1-52" fmla="*/ 175399 h 1909003"/>
                <a:gd name="connsiteX2-53" fmla="*/ 1718004 w 3502160"/>
                <a:gd name="connsiteY2-54" fmla="*/ 1908979 h 1909003"/>
                <a:gd name="connsiteX3-55" fmla="*/ 39426 w 3502160"/>
                <a:gd name="connsiteY3-56" fmla="*/ 134148 h 1909003"/>
                <a:gd name="connsiteX0-57" fmla="*/ 8999 w 3471733"/>
                <a:gd name="connsiteY0-58" fmla="*/ 21578 h 1796433"/>
                <a:gd name="connsiteX1-59" fmla="*/ 3434908 w 3471733"/>
                <a:gd name="connsiteY1-60" fmla="*/ 62829 h 1796433"/>
                <a:gd name="connsiteX2-61" fmla="*/ 1687577 w 3471733"/>
                <a:gd name="connsiteY2-62" fmla="*/ 1796409 h 1796433"/>
                <a:gd name="connsiteX3-63" fmla="*/ 8999 w 3471733"/>
                <a:gd name="connsiteY3-64" fmla="*/ 21578 h 1796433"/>
                <a:gd name="connsiteX0-65" fmla="*/ 39425 w 3502159"/>
                <a:gd name="connsiteY0-66" fmla="*/ 135675 h 1931154"/>
                <a:gd name="connsiteX1-67" fmla="*/ 3465334 w 3502159"/>
                <a:gd name="connsiteY1-68" fmla="*/ 176926 h 1931154"/>
                <a:gd name="connsiteX2-69" fmla="*/ 1718003 w 3502159"/>
                <a:gd name="connsiteY2-70" fmla="*/ 1931131 h 1931154"/>
                <a:gd name="connsiteX3-71" fmla="*/ 39425 w 3502159"/>
                <a:gd name="connsiteY3-72" fmla="*/ 135675 h 1931154"/>
                <a:gd name="connsiteX0-73" fmla="*/ 7276 w 3470010"/>
                <a:gd name="connsiteY0-74" fmla="*/ 26065 h 1821544"/>
                <a:gd name="connsiteX1-75" fmla="*/ 3433185 w 3470010"/>
                <a:gd name="connsiteY1-76" fmla="*/ 67316 h 1821544"/>
                <a:gd name="connsiteX2-77" fmla="*/ 1685854 w 3470010"/>
                <a:gd name="connsiteY2-78" fmla="*/ 1821521 h 1821544"/>
                <a:gd name="connsiteX3-79" fmla="*/ 7276 w 3470010"/>
                <a:gd name="connsiteY3-80" fmla="*/ 26065 h 1821544"/>
                <a:gd name="connsiteX0-81" fmla="*/ 12669 w 3492943"/>
                <a:gd name="connsiteY0-82" fmla="*/ 26065 h 1822469"/>
                <a:gd name="connsiteX1-83" fmla="*/ 3438578 w 3492943"/>
                <a:gd name="connsiteY1-84" fmla="*/ 67316 h 1822469"/>
                <a:gd name="connsiteX2-85" fmla="*/ 1691247 w 3492943"/>
                <a:gd name="connsiteY2-86" fmla="*/ 1821521 h 1822469"/>
                <a:gd name="connsiteX3-87" fmla="*/ 12669 w 3492943"/>
                <a:gd name="connsiteY3-88" fmla="*/ 26065 h 1822469"/>
                <a:gd name="connsiteX0-89" fmla="*/ 48756 w 3529030"/>
                <a:gd name="connsiteY0-90" fmla="*/ 3139 h 1799516"/>
                <a:gd name="connsiteX1-91" fmla="*/ 3474665 w 3529030"/>
                <a:gd name="connsiteY1-92" fmla="*/ 44390 h 1799516"/>
                <a:gd name="connsiteX2-93" fmla="*/ 1727334 w 3529030"/>
                <a:gd name="connsiteY2-94" fmla="*/ 1798595 h 1799516"/>
                <a:gd name="connsiteX3-95" fmla="*/ 48756 w 3529030"/>
                <a:gd name="connsiteY3-96" fmla="*/ 3139 h 1799516"/>
                <a:gd name="connsiteX0-97" fmla="*/ 48756 w 3529030"/>
                <a:gd name="connsiteY0-98" fmla="*/ 5796 h 1802173"/>
                <a:gd name="connsiteX1-99" fmla="*/ 3474665 w 3529030"/>
                <a:gd name="connsiteY1-100" fmla="*/ 47047 h 1802173"/>
                <a:gd name="connsiteX2-101" fmla="*/ 1727334 w 3529030"/>
                <a:gd name="connsiteY2-102" fmla="*/ 1801252 h 1802173"/>
                <a:gd name="connsiteX3-103" fmla="*/ 48756 w 3529030"/>
                <a:gd name="connsiteY3-104" fmla="*/ 5796 h 1802173"/>
                <a:gd name="connsiteX0-105" fmla="*/ 48756 w 3477652"/>
                <a:gd name="connsiteY0-106" fmla="*/ 5796 h 1802173"/>
                <a:gd name="connsiteX1-107" fmla="*/ 3474665 w 3477652"/>
                <a:gd name="connsiteY1-108" fmla="*/ 47047 h 1802173"/>
                <a:gd name="connsiteX2-109" fmla="*/ 1727334 w 3477652"/>
                <a:gd name="connsiteY2-110" fmla="*/ 1801252 h 1802173"/>
                <a:gd name="connsiteX3-111" fmla="*/ 48756 w 3477652"/>
                <a:gd name="connsiteY3-112" fmla="*/ 5796 h 1802173"/>
              </a:gdLst>
              <a:ahLst/>
              <a:cxnLst>
                <a:cxn ang="0">
                  <a:pos x="connsiteX0-1" y="connsiteY0-2"/>
                </a:cxn>
                <a:cxn ang="0">
                  <a:pos x="connsiteX1-3" y="connsiteY1-4"/>
                </a:cxn>
                <a:cxn ang="0">
                  <a:pos x="connsiteX2-5" y="connsiteY2-6"/>
                </a:cxn>
                <a:cxn ang="0">
                  <a:pos x="connsiteX3-7" y="connsiteY3-8"/>
                </a:cxn>
              </a:cxnLst>
              <a:rect l="l" t="t" r="r" b="b"/>
              <a:pathLst>
                <a:path w="3477652" h="1802173">
                  <a:moveTo>
                    <a:pt x="48756" y="5796"/>
                  </a:moveTo>
                  <a:cubicBezTo>
                    <a:pt x="305602" y="15937"/>
                    <a:pt x="3181151" y="-33335"/>
                    <a:pt x="3474665" y="47047"/>
                  </a:cubicBezTo>
                  <a:cubicBezTo>
                    <a:pt x="3527547" y="271809"/>
                    <a:pt x="2875835" y="1753126"/>
                    <a:pt x="1727334" y="1801252"/>
                  </a:cubicBezTo>
                  <a:cubicBezTo>
                    <a:pt x="578833" y="1849378"/>
                    <a:pt x="-208090" y="-4345"/>
                    <a:pt x="48756" y="5796"/>
                  </a:cubicBezTo>
                  <a:close/>
                </a:path>
              </a:pathLst>
            </a:custGeom>
            <a:noFill/>
            <a:ln w="12700">
              <a:solidFill>
                <a:schemeClr val="tx1">
                  <a:lumMod val="65000"/>
                  <a:lumOff val="3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 name="TextBox 3"/>
            <p:cNvSpPr txBox="1"/>
            <p:nvPr/>
          </p:nvSpPr>
          <p:spPr>
            <a:xfrm>
              <a:off x="1828503" y="2499892"/>
              <a:ext cx="2316480" cy="460375"/>
            </a:xfrm>
            <a:prstGeom prst="rect">
              <a:avLst/>
            </a:prstGeom>
            <a:noFill/>
          </p:spPr>
          <p:txBody>
            <a:bodyPr wrap="none" rtlCol="0">
              <a:spAutoFit/>
            </a:bodyPr>
            <a:lstStyle/>
            <a:p>
              <a:pPr algn="ctr">
                <a:buNone/>
              </a:pPr>
              <a:r>
                <a:rPr lang="zh-CN" altLang="en-US" sz="2400" b="1">
                  <a:solidFill>
                    <a:schemeClr val="tx1"/>
                  </a:solidFill>
                  <a:latin typeface="微软雅黑" panose="020B0503020204020204" pitchFamily="34" charset="-122"/>
                  <a:ea typeface="微软雅黑" panose="020B0503020204020204" pitchFamily="34" charset="-122"/>
                  <a:sym typeface="+mn-ea"/>
                </a:rPr>
                <a:t>提出不同的意见</a:t>
              </a:r>
              <a:endParaRPr lang="zh-CN" altLang="en-US" sz="1800" b="1" dirty="0" smtClean="0">
                <a:solidFill>
                  <a:schemeClr val="tx1"/>
                </a:solidFill>
                <a:latin typeface="微软雅黑" panose="020B0503020204020204" pitchFamily="34" charset="-122"/>
                <a:ea typeface="微软雅黑" panose="020B0503020204020204" pitchFamily="34" charset="-122"/>
              </a:endParaRPr>
            </a:p>
          </p:txBody>
        </p:sp>
        <p:cxnSp>
          <p:nvCxnSpPr>
            <p:cNvPr id="5" name="直接连接符 4"/>
            <p:cNvCxnSpPr/>
            <p:nvPr/>
          </p:nvCxnSpPr>
          <p:spPr>
            <a:xfrm flipV="1">
              <a:off x="4235031" y="2546004"/>
              <a:ext cx="1913927" cy="21230"/>
            </a:xfrm>
            <a:prstGeom prst="line">
              <a:avLst/>
            </a:prstGeom>
            <a:ln w="762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flipV="1">
              <a:off x="4953000" y="2546350"/>
              <a:ext cx="1196340" cy="1339850"/>
            </a:xfrm>
            <a:prstGeom prst="line">
              <a:avLst/>
            </a:prstGeom>
            <a:ln w="762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flipH="1" flipV="1">
              <a:off x="6096000" y="2667000"/>
              <a:ext cx="1243965" cy="1099820"/>
            </a:xfrm>
            <a:prstGeom prst="line">
              <a:avLst/>
            </a:prstGeom>
            <a:ln w="762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6148958" y="2546003"/>
              <a:ext cx="1861284" cy="13806"/>
            </a:xfrm>
            <a:prstGeom prst="line">
              <a:avLst/>
            </a:prstGeom>
            <a:ln w="762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1" name="椭圆 10"/>
            <p:cNvSpPr/>
            <p:nvPr/>
          </p:nvSpPr>
          <p:spPr>
            <a:xfrm>
              <a:off x="4719020" y="3474310"/>
              <a:ext cx="660132" cy="660132"/>
            </a:xfrm>
            <a:prstGeom prst="ellipse">
              <a:avLst/>
            </a:prstGeom>
            <a:solidFill>
              <a:srgbClr val="0070C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4" name="椭圆 13"/>
            <p:cNvSpPr/>
            <p:nvPr/>
          </p:nvSpPr>
          <p:spPr>
            <a:xfrm>
              <a:off x="6987496" y="3473971"/>
              <a:ext cx="660132" cy="660132"/>
            </a:xfrm>
            <a:prstGeom prst="ellipse">
              <a:avLst/>
            </a:prstGeom>
            <a:solidFill>
              <a:srgbClr val="0070C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5" name="椭圆 14"/>
            <p:cNvSpPr/>
            <p:nvPr/>
          </p:nvSpPr>
          <p:spPr>
            <a:xfrm>
              <a:off x="7536160" y="2237956"/>
              <a:ext cx="660132" cy="660132"/>
            </a:xfrm>
            <a:prstGeom prst="ellipse">
              <a:avLst/>
            </a:prstGeom>
            <a:solidFill>
              <a:srgbClr val="0070C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6" name="椭圆 15"/>
            <p:cNvSpPr/>
            <p:nvPr/>
          </p:nvSpPr>
          <p:spPr>
            <a:xfrm>
              <a:off x="4169698" y="2226553"/>
              <a:ext cx="660132" cy="660132"/>
            </a:xfrm>
            <a:prstGeom prst="ellipse">
              <a:avLst/>
            </a:prstGeom>
            <a:solidFill>
              <a:srgbClr val="0070C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8" name="TextBox 17"/>
            <p:cNvSpPr txBox="1"/>
            <p:nvPr/>
          </p:nvSpPr>
          <p:spPr>
            <a:xfrm>
              <a:off x="3675799" y="4134620"/>
              <a:ext cx="1402080" cy="460375"/>
            </a:xfrm>
            <a:prstGeom prst="rect">
              <a:avLst/>
            </a:prstGeom>
            <a:noFill/>
          </p:spPr>
          <p:txBody>
            <a:bodyPr wrap="none" rtlCol="0">
              <a:spAutoFit/>
            </a:bodyPr>
            <a:lstStyle/>
            <a:p>
              <a:pPr algn="ctr">
                <a:buNone/>
              </a:pPr>
              <a:r>
                <a:rPr lang="zh-CN" altLang="en-US" sz="2400" b="1">
                  <a:solidFill>
                    <a:schemeClr val="tx1"/>
                  </a:solidFill>
                  <a:latin typeface="微软雅黑" panose="020B0503020204020204" pitchFamily="34" charset="-122"/>
                  <a:ea typeface="微软雅黑" panose="020B0503020204020204" pitchFamily="34" charset="-122"/>
                </a:rPr>
                <a:t>追求数量</a:t>
              </a:r>
              <a:endParaRPr lang="zh-CN" altLang="en-US" sz="1800" b="1" dirty="0" smtClean="0">
                <a:solidFill>
                  <a:schemeClr val="tx1"/>
                </a:solidFill>
                <a:latin typeface="微软雅黑" panose="020B0503020204020204" pitchFamily="34" charset="-122"/>
                <a:ea typeface="微软雅黑" panose="020B0503020204020204" pitchFamily="34" charset="-122"/>
              </a:endParaRPr>
            </a:p>
          </p:txBody>
        </p:sp>
        <p:sp>
          <p:nvSpPr>
            <p:cNvPr id="22" name="TextBox 21"/>
            <p:cNvSpPr txBox="1"/>
            <p:nvPr/>
          </p:nvSpPr>
          <p:spPr>
            <a:xfrm>
              <a:off x="7169264" y="4134703"/>
              <a:ext cx="2316480" cy="460375"/>
            </a:xfrm>
            <a:prstGeom prst="rect">
              <a:avLst/>
            </a:prstGeom>
            <a:noFill/>
          </p:spPr>
          <p:txBody>
            <a:bodyPr wrap="none" rtlCol="0">
              <a:spAutoFit/>
            </a:bodyPr>
            <a:lstStyle/>
            <a:p>
              <a:pPr algn="ctr">
                <a:buNone/>
              </a:pPr>
              <a:r>
                <a:rPr lang="zh-CN" altLang="en-US" sz="2400" b="1">
                  <a:solidFill>
                    <a:schemeClr val="tx1"/>
                  </a:solidFill>
                  <a:latin typeface="微软雅黑" panose="020B0503020204020204" pitchFamily="34" charset="-122"/>
                  <a:ea typeface="微软雅黑" panose="020B0503020204020204" pitchFamily="34" charset="-122"/>
                </a:rPr>
                <a:t>禁止批评和评论</a:t>
              </a:r>
            </a:p>
          </p:txBody>
        </p:sp>
        <p:sp>
          <p:nvSpPr>
            <p:cNvPr id="24" name="TextBox 23"/>
            <p:cNvSpPr txBox="1"/>
            <p:nvPr/>
          </p:nvSpPr>
          <p:spPr>
            <a:xfrm>
              <a:off x="8010056" y="2898111"/>
              <a:ext cx="3840480" cy="460375"/>
            </a:xfrm>
            <a:prstGeom prst="rect">
              <a:avLst/>
            </a:prstGeom>
            <a:noFill/>
          </p:spPr>
          <p:txBody>
            <a:bodyPr wrap="none" rtlCol="0">
              <a:spAutoFit/>
            </a:bodyPr>
            <a:lstStyle/>
            <a:p>
              <a:pPr algn="ctr">
                <a:buNone/>
              </a:pPr>
              <a:r>
                <a:rPr lang="zh-CN" altLang="en-US" sz="2400" b="1" dirty="0">
                  <a:solidFill>
                    <a:schemeClr val="tx1"/>
                  </a:solidFill>
                  <a:latin typeface="微软雅黑" panose="020B0503020204020204" pitchFamily="34" charset="-122"/>
                  <a:ea typeface="微软雅黑" panose="020B0503020204020204" pitchFamily="34" charset="-122"/>
                </a:rPr>
                <a:t>可以补充和发展相同的意见</a:t>
              </a:r>
            </a:p>
          </p:txBody>
        </p:sp>
        <p:grpSp>
          <p:nvGrpSpPr>
            <p:cNvPr id="28" name="组合 27"/>
            <p:cNvGrpSpPr/>
            <p:nvPr/>
          </p:nvGrpSpPr>
          <p:grpSpPr>
            <a:xfrm>
              <a:off x="5447779" y="1844824"/>
              <a:ext cx="1402358" cy="1402358"/>
              <a:chOff x="3851771" y="1163107"/>
              <a:chExt cx="1402358" cy="1402358"/>
            </a:xfrm>
            <a:solidFill>
              <a:srgbClr val="0070C0"/>
            </a:solidFill>
          </p:grpSpPr>
          <p:grpSp>
            <p:nvGrpSpPr>
              <p:cNvPr id="29" name="组合 28"/>
              <p:cNvGrpSpPr/>
              <p:nvPr/>
            </p:nvGrpSpPr>
            <p:grpSpPr>
              <a:xfrm>
                <a:off x="3851771" y="1163107"/>
                <a:ext cx="1402358" cy="1402358"/>
                <a:chOff x="304800" y="673100"/>
                <a:chExt cx="4000500" cy="4000500"/>
              </a:xfrm>
              <a:grpFill/>
              <a:effectLst>
                <a:outerShdw blurRad="444500" dist="254000" dir="8100000" algn="tr" rotWithShape="0">
                  <a:prstClr val="black">
                    <a:alpha val="50000"/>
                  </a:prstClr>
                </a:outerShdw>
              </a:effectLst>
            </p:grpSpPr>
            <p:sp>
              <p:nvSpPr>
                <p:cNvPr id="31" name="同心圆 30"/>
                <p:cNvSpPr/>
                <p:nvPr/>
              </p:nvSpPr>
              <p:spPr>
                <a:xfrm>
                  <a:off x="304800" y="673100"/>
                  <a:ext cx="4000500" cy="4000500"/>
                </a:xfrm>
                <a:prstGeom prst="donut">
                  <a:avLst>
                    <a:gd name="adj" fmla="val 487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32" name="椭圆 31"/>
                <p:cNvSpPr/>
                <p:nvPr/>
              </p:nvSpPr>
              <p:spPr>
                <a:xfrm>
                  <a:off x="392112" y="760412"/>
                  <a:ext cx="3825874" cy="38258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grpSp>
          <p:sp>
            <p:nvSpPr>
              <p:cNvPr id="30" name="TextBox 29"/>
              <p:cNvSpPr txBox="1"/>
              <p:nvPr/>
            </p:nvSpPr>
            <p:spPr>
              <a:xfrm>
                <a:off x="4105915" y="1664469"/>
                <a:ext cx="894080" cy="521970"/>
              </a:xfrm>
              <a:prstGeom prst="rect">
                <a:avLst/>
              </a:prstGeom>
              <a:grpFill/>
            </p:spPr>
            <p:txBody>
              <a:bodyPr wrap="none" rtlCol="0">
                <a:spAutoFit/>
              </a:bodyPr>
              <a:lstStyle/>
              <a:p>
                <a:pPr algn="ctr" fontAlgn="auto">
                  <a:spcBef>
                    <a:spcPts val="0"/>
                  </a:spcBef>
                  <a:spcAft>
                    <a:spcPts val="0"/>
                  </a:spcAft>
                  <a:defRPr/>
                </a:pPr>
                <a:r>
                  <a:rPr lang="zh-CN" altLang="en-US" sz="2800" b="1" dirty="0" smtClean="0">
                    <a:solidFill>
                      <a:schemeClr val="bg1"/>
                    </a:solidFill>
                    <a:latin typeface="微软雅黑" panose="020B0503020204020204" pitchFamily="34" charset="-122"/>
                    <a:ea typeface="微软雅黑" panose="020B0503020204020204" pitchFamily="34" charset="-122"/>
                  </a:rPr>
                  <a:t>原则</a:t>
                </a:r>
              </a:p>
            </p:txBody>
          </p:sp>
        </p:grpSp>
      </p:gr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8"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3" name="文本框 12"/>
          <p:cNvSpPr txBox="1"/>
          <p:nvPr/>
        </p:nvSpPr>
        <p:spPr>
          <a:xfrm>
            <a:off x="290830" y="987425"/>
            <a:ext cx="3027680" cy="521970"/>
          </a:xfrm>
          <a:prstGeom prst="rect">
            <a:avLst/>
          </a:prstGeom>
          <a:noFill/>
        </p:spPr>
        <p:txBody>
          <a:bodyPr wrap="none" rtlCol="0" anchor="t">
            <a:spAutoFit/>
          </a:bodyPr>
          <a:lstStyle/>
          <a:p>
            <a:pPr algn="ctr"/>
            <a:r>
              <a:rPr lang="zh-CN" altLang="en-US" sz="2800" b="0" noProof="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一、定性决策方法</a:t>
            </a:r>
          </a:p>
        </p:txBody>
      </p:sp>
      <p:sp>
        <p:nvSpPr>
          <p:cNvPr id="26" name="文本框 25"/>
          <p:cNvSpPr txBox="1"/>
          <p:nvPr/>
        </p:nvSpPr>
        <p:spPr>
          <a:xfrm>
            <a:off x="551384" y="1484784"/>
            <a:ext cx="4270721" cy="913070"/>
          </a:xfrm>
          <a:prstGeom prst="rect">
            <a:avLst/>
          </a:prstGeom>
          <a:noFill/>
        </p:spPr>
        <p:txBody>
          <a:bodyPr wrap="none" rtlCol="0" anchor="t">
            <a:spAutoFit/>
          </a:bodyPr>
          <a:lstStyle/>
          <a:p>
            <a:pPr>
              <a:lnSpc>
                <a:spcPts val="3200"/>
              </a:lnSpc>
            </a:pPr>
            <a:r>
              <a:rPr lang="zh-CN" altLang="en-US" sz="2400" b="1" dirty="0" smtClean="0">
                <a:solidFill>
                  <a:srgbClr val="204BB6"/>
                </a:solidFill>
                <a:effectLst>
                  <a:outerShdw blurRad="38100" dist="38100" dir="2700000" algn="tl">
                    <a:srgbClr val="C0C0C0"/>
                  </a:outerShdw>
                </a:effectLst>
                <a:latin typeface="微软雅黑" panose="020B0503020204020204" pitchFamily="34" charset="-122"/>
                <a:ea typeface="微软雅黑" panose="020B0503020204020204" pitchFamily="34" charset="-122"/>
                <a:sym typeface="+mn-ea"/>
              </a:rPr>
              <a:t> （</a:t>
            </a:r>
            <a:r>
              <a:rPr lang="zh-CN" altLang="en-US" sz="2400" b="1" dirty="0">
                <a:solidFill>
                  <a:srgbClr val="204BB6"/>
                </a:solidFill>
                <a:effectLst>
                  <a:outerShdw blurRad="38100" dist="38100" dir="2700000" algn="tl">
                    <a:srgbClr val="C0C0C0"/>
                  </a:outerShdw>
                </a:effectLst>
                <a:latin typeface="微软雅黑" panose="020B0503020204020204" pitchFamily="34" charset="-122"/>
                <a:ea typeface="微软雅黑" panose="020B0503020204020204" pitchFamily="34" charset="-122"/>
                <a:sym typeface="+mn-ea"/>
              </a:rPr>
              <a:t>一）头脑风暴法</a:t>
            </a:r>
          </a:p>
          <a:p>
            <a:pPr>
              <a:lnSpc>
                <a:spcPts val="3200"/>
              </a:lnSpc>
            </a:pPr>
            <a:r>
              <a:rPr lang="en-US" altLang="zh-CN" sz="2400" b="1" dirty="0" smtClean="0">
                <a:latin typeface="微软雅黑" panose="020B0503020204020204" pitchFamily="34" charset="-122"/>
                <a:ea typeface="微软雅黑" panose="020B0503020204020204" pitchFamily="34" charset="-122"/>
              </a:rPr>
              <a:t>       2. </a:t>
            </a:r>
            <a:r>
              <a:rPr lang="zh-CN" altLang="en-US" sz="2400" b="1" dirty="0" smtClean="0">
                <a:latin typeface="微软雅黑" panose="020B0503020204020204" pitchFamily="34" charset="-122"/>
                <a:ea typeface="微软雅黑" panose="020B0503020204020204" pitchFamily="34" charset="-122"/>
              </a:rPr>
              <a:t>头脑</a:t>
            </a:r>
            <a:r>
              <a:rPr lang="zh-CN" altLang="en-US" sz="2400" b="1" dirty="0">
                <a:latin typeface="微软雅黑" panose="020B0503020204020204" pitchFamily="34" charset="-122"/>
                <a:ea typeface="微软雅黑" panose="020B0503020204020204" pitchFamily="34" charset="-122"/>
              </a:rPr>
              <a:t>风暴法实施的原则</a:t>
            </a:r>
          </a:p>
        </p:txBody>
      </p:sp>
    </p:spTree>
  </p:cSld>
  <p:clrMapOvr>
    <a:masterClrMapping/>
  </p:clrMapOvr>
  <p:transition spd="slow" advTm="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0-#ppt_w/2"/>
                                          </p:val>
                                        </p:tav>
                                        <p:tav tm="100000">
                                          <p:val>
                                            <p:strVal val="#ppt_x"/>
                                          </p:val>
                                        </p:tav>
                                      </p:tavLst>
                                    </p:anim>
                                    <p:anim calcmode="lin" valueType="num">
                                      <p:cBhvr additive="base">
                                        <p:cTn id="14"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3" grpId="0"/>
      <p:bldP spid="13"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423592" y="1046645"/>
            <a:ext cx="2088232" cy="337185"/>
          </a:xfrm>
          <a:prstGeom prst="rect">
            <a:avLst/>
          </a:prstGeom>
        </p:spPr>
        <p:txBody>
          <a:bodyPr wrap="square">
            <a:spAutoFit/>
          </a:bodyPr>
          <a:lstStyle/>
          <a:p>
            <a:r>
              <a:rPr lang="zh-CN" altLang="en-US" sz="1600" b="1" dirty="0" smtClean="0">
                <a:solidFill>
                  <a:schemeClr val="bg1"/>
                </a:solidFill>
                <a:ea typeface="微软雅黑" panose="020B0503020204020204" pitchFamily="34" charset="-122"/>
              </a:rPr>
              <a:t>明 年 工 作 计 划</a:t>
            </a:r>
            <a:endParaRPr lang="zh-CN" altLang="en-US" sz="1600" b="1" dirty="0">
              <a:solidFill>
                <a:schemeClr val="bg1"/>
              </a:solidFill>
              <a:ea typeface="微软雅黑" panose="020B0503020204020204" pitchFamily="34" charset="-122"/>
            </a:endParaRPr>
          </a:p>
        </p:txBody>
      </p:sp>
      <p:grpSp>
        <p:nvGrpSpPr>
          <p:cNvPr id="7" name="组合 6"/>
          <p:cNvGrpSpPr/>
          <p:nvPr/>
        </p:nvGrpSpPr>
        <p:grpSpPr>
          <a:xfrm>
            <a:off x="2279576" y="2564904"/>
            <a:ext cx="7320743" cy="3264521"/>
            <a:chOff x="2459693" y="1844824"/>
            <a:chExt cx="7320743" cy="3264521"/>
          </a:xfrm>
        </p:grpSpPr>
        <p:cxnSp>
          <p:nvCxnSpPr>
            <p:cNvPr id="34" name="直接连接符 33"/>
            <p:cNvCxnSpPr/>
            <p:nvPr/>
          </p:nvCxnSpPr>
          <p:spPr>
            <a:xfrm flipH="1" flipV="1">
              <a:off x="6324600" y="2971800"/>
              <a:ext cx="457200" cy="1219200"/>
            </a:xfrm>
            <a:prstGeom prst="line">
              <a:avLst/>
            </a:prstGeom>
            <a:ln w="762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flipV="1">
              <a:off x="5638800" y="2667000"/>
              <a:ext cx="609600" cy="1676400"/>
            </a:xfrm>
            <a:prstGeom prst="line">
              <a:avLst/>
            </a:prstGeom>
            <a:ln w="762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3" name="椭圆 54"/>
            <p:cNvSpPr/>
            <p:nvPr/>
          </p:nvSpPr>
          <p:spPr>
            <a:xfrm>
              <a:off x="4432055" y="2549985"/>
              <a:ext cx="3477652" cy="1802173"/>
            </a:xfrm>
            <a:custGeom>
              <a:avLst/>
              <a:gdLst>
                <a:gd name="connsiteX0" fmla="*/ 0 w 3439659"/>
                <a:gd name="connsiteY0" fmla="*/ 1719830 h 3439659"/>
                <a:gd name="connsiteX1" fmla="*/ 1719830 w 3439659"/>
                <a:gd name="connsiteY1" fmla="*/ 0 h 3439659"/>
                <a:gd name="connsiteX2" fmla="*/ 3439660 w 3439659"/>
                <a:gd name="connsiteY2" fmla="*/ 1719830 h 3439659"/>
                <a:gd name="connsiteX3" fmla="*/ 1719830 w 3439659"/>
                <a:gd name="connsiteY3" fmla="*/ 3439660 h 3439659"/>
                <a:gd name="connsiteX4" fmla="*/ 0 w 3439659"/>
                <a:gd name="connsiteY4" fmla="*/ 1719830 h 3439659"/>
                <a:gd name="connsiteX0-1" fmla="*/ 0 w 3487467"/>
                <a:gd name="connsiteY0-2" fmla="*/ 0 h 1719830"/>
                <a:gd name="connsiteX1-3" fmla="*/ 3439660 w 3487467"/>
                <a:gd name="connsiteY1-4" fmla="*/ 0 h 1719830"/>
                <a:gd name="connsiteX2-5" fmla="*/ 1719830 w 3487467"/>
                <a:gd name="connsiteY2-6" fmla="*/ 1719830 h 1719830"/>
                <a:gd name="connsiteX3-7" fmla="*/ 0 w 3487467"/>
                <a:gd name="connsiteY3-8" fmla="*/ 0 h 1719830"/>
                <a:gd name="connsiteX0-9" fmla="*/ 6132 w 3493599"/>
                <a:gd name="connsiteY0-10" fmla="*/ 130018 h 1849848"/>
                <a:gd name="connsiteX1-11" fmla="*/ 3445792 w 3493599"/>
                <a:gd name="connsiteY1-12" fmla="*/ 130018 h 1849848"/>
                <a:gd name="connsiteX2-13" fmla="*/ 1725962 w 3493599"/>
                <a:gd name="connsiteY2-14" fmla="*/ 1849848 h 1849848"/>
                <a:gd name="connsiteX3-15" fmla="*/ 6132 w 3493599"/>
                <a:gd name="connsiteY3-16" fmla="*/ 130018 h 1849848"/>
                <a:gd name="connsiteX0-17" fmla="*/ 6132 w 3493599"/>
                <a:gd name="connsiteY0-18" fmla="*/ 35412 h 1755242"/>
                <a:gd name="connsiteX1-19" fmla="*/ 3445792 w 3493599"/>
                <a:gd name="connsiteY1-20" fmla="*/ 35412 h 1755242"/>
                <a:gd name="connsiteX2-21" fmla="*/ 1725962 w 3493599"/>
                <a:gd name="connsiteY2-22" fmla="*/ 1755242 h 1755242"/>
                <a:gd name="connsiteX3-23" fmla="*/ 6132 w 3493599"/>
                <a:gd name="connsiteY3-24" fmla="*/ 35412 h 1755242"/>
                <a:gd name="connsiteX0-25" fmla="*/ 4377 w 3488420"/>
                <a:gd name="connsiteY0-26" fmla="*/ 11795 h 1772900"/>
                <a:gd name="connsiteX1-27" fmla="*/ 3450912 w 3488420"/>
                <a:gd name="connsiteY1-28" fmla="*/ 53046 h 1772900"/>
                <a:gd name="connsiteX2-29" fmla="*/ 1731082 w 3488420"/>
                <a:gd name="connsiteY2-30" fmla="*/ 1772876 h 1772900"/>
                <a:gd name="connsiteX3-31" fmla="*/ 4377 w 3488420"/>
                <a:gd name="connsiteY3-32" fmla="*/ 11795 h 1772900"/>
                <a:gd name="connsiteX0-33" fmla="*/ 39013 w 3522446"/>
                <a:gd name="connsiteY0-34" fmla="*/ 134148 h 1909003"/>
                <a:gd name="connsiteX1-35" fmla="*/ 3485548 w 3522446"/>
                <a:gd name="connsiteY1-36" fmla="*/ 175399 h 1909003"/>
                <a:gd name="connsiteX2-37" fmla="*/ 1738217 w 3522446"/>
                <a:gd name="connsiteY2-38" fmla="*/ 1908979 h 1909003"/>
                <a:gd name="connsiteX3-39" fmla="*/ 39013 w 3522446"/>
                <a:gd name="connsiteY3-40" fmla="*/ 134148 h 1909003"/>
                <a:gd name="connsiteX0-41" fmla="*/ 55067 w 3553265"/>
                <a:gd name="connsiteY0-42" fmla="*/ 134148 h 1909002"/>
                <a:gd name="connsiteX1-43" fmla="*/ 3501602 w 3553265"/>
                <a:gd name="connsiteY1-44" fmla="*/ 175399 h 1909002"/>
                <a:gd name="connsiteX2-45" fmla="*/ 1754271 w 3553265"/>
                <a:gd name="connsiteY2-46" fmla="*/ 1908979 h 1909002"/>
                <a:gd name="connsiteX3-47" fmla="*/ 55067 w 3553265"/>
                <a:gd name="connsiteY3-48" fmla="*/ 134148 h 1909002"/>
                <a:gd name="connsiteX0-49" fmla="*/ 39426 w 3502160"/>
                <a:gd name="connsiteY0-50" fmla="*/ 134148 h 1909003"/>
                <a:gd name="connsiteX1-51" fmla="*/ 3465335 w 3502160"/>
                <a:gd name="connsiteY1-52" fmla="*/ 175399 h 1909003"/>
                <a:gd name="connsiteX2-53" fmla="*/ 1718004 w 3502160"/>
                <a:gd name="connsiteY2-54" fmla="*/ 1908979 h 1909003"/>
                <a:gd name="connsiteX3-55" fmla="*/ 39426 w 3502160"/>
                <a:gd name="connsiteY3-56" fmla="*/ 134148 h 1909003"/>
                <a:gd name="connsiteX0-57" fmla="*/ 8999 w 3471733"/>
                <a:gd name="connsiteY0-58" fmla="*/ 21578 h 1796433"/>
                <a:gd name="connsiteX1-59" fmla="*/ 3434908 w 3471733"/>
                <a:gd name="connsiteY1-60" fmla="*/ 62829 h 1796433"/>
                <a:gd name="connsiteX2-61" fmla="*/ 1687577 w 3471733"/>
                <a:gd name="connsiteY2-62" fmla="*/ 1796409 h 1796433"/>
                <a:gd name="connsiteX3-63" fmla="*/ 8999 w 3471733"/>
                <a:gd name="connsiteY3-64" fmla="*/ 21578 h 1796433"/>
                <a:gd name="connsiteX0-65" fmla="*/ 39425 w 3502159"/>
                <a:gd name="connsiteY0-66" fmla="*/ 135675 h 1931154"/>
                <a:gd name="connsiteX1-67" fmla="*/ 3465334 w 3502159"/>
                <a:gd name="connsiteY1-68" fmla="*/ 176926 h 1931154"/>
                <a:gd name="connsiteX2-69" fmla="*/ 1718003 w 3502159"/>
                <a:gd name="connsiteY2-70" fmla="*/ 1931131 h 1931154"/>
                <a:gd name="connsiteX3-71" fmla="*/ 39425 w 3502159"/>
                <a:gd name="connsiteY3-72" fmla="*/ 135675 h 1931154"/>
                <a:gd name="connsiteX0-73" fmla="*/ 7276 w 3470010"/>
                <a:gd name="connsiteY0-74" fmla="*/ 26065 h 1821544"/>
                <a:gd name="connsiteX1-75" fmla="*/ 3433185 w 3470010"/>
                <a:gd name="connsiteY1-76" fmla="*/ 67316 h 1821544"/>
                <a:gd name="connsiteX2-77" fmla="*/ 1685854 w 3470010"/>
                <a:gd name="connsiteY2-78" fmla="*/ 1821521 h 1821544"/>
                <a:gd name="connsiteX3-79" fmla="*/ 7276 w 3470010"/>
                <a:gd name="connsiteY3-80" fmla="*/ 26065 h 1821544"/>
                <a:gd name="connsiteX0-81" fmla="*/ 12669 w 3492943"/>
                <a:gd name="connsiteY0-82" fmla="*/ 26065 h 1822469"/>
                <a:gd name="connsiteX1-83" fmla="*/ 3438578 w 3492943"/>
                <a:gd name="connsiteY1-84" fmla="*/ 67316 h 1822469"/>
                <a:gd name="connsiteX2-85" fmla="*/ 1691247 w 3492943"/>
                <a:gd name="connsiteY2-86" fmla="*/ 1821521 h 1822469"/>
                <a:gd name="connsiteX3-87" fmla="*/ 12669 w 3492943"/>
                <a:gd name="connsiteY3-88" fmla="*/ 26065 h 1822469"/>
                <a:gd name="connsiteX0-89" fmla="*/ 48756 w 3529030"/>
                <a:gd name="connsiteY0-90" fmla="*/ 3139 h 1799516"/>
                <a:gd name="connsiteX1-91" fmla="*/ 3474665 w 3529030"/>
                <a:gd name="connsiteY1-92" fmla="*/ 44390 h 1799516"/>
                <a:gd name="connsiteX2-93" fmla="*/ 1727334 w 3529030"/>
                <a:gd name="connsiteY2-94" fmla="*/ 1798595 h 1799516"/>
                <a:gd name="connsiteX3-95" fmla="*/ 48756 w 3529030"/>
                <a:gd name="connsiteY3-96" fmla="*/ 3139 h 1799516"/>
                <a:gd name="connsiteX0-97" fmla="*/ 48756 w 3529030"/>
                <a:gd name="connsiteY0-98" fmla="*/ 5796 h 1802173"/>
                <a:gd name="connsiteX1-99" fmla="*/ 3474665 w 3529030"/>
                <a:gd name="connsiteY1-100" fmla="*/ 47047 h 1802173"/>
                <a:gd name="connsiteX2-101" fmla="*/ 1727334 w 3529030"/>
                <a:gd name="connsiteY2-102" fmla="*/ 1801252 h 1802173"/>
                <a:gd name="connsiteX3-103" fmla="*/ 48756 w 3529030"/>
                <a:gd name="connsiteY3-104" fmla="*/ 5796 h 1802173"/>
                <a:gd name="connsiteX0-105" fmla="*/ 48756 w 3477652"/>
                <a:gd name="connsiteY0-106" fmla="*/ 5796 h 1802173"/>
                <a:gd name="connsiteX1-107" fmla="*/ 3474665 w 3477652"/>
                <a:gd name="connsiteY1-108" fmla="*/ 47047 h 1802173"/>
                <a:gd name="connsiteX2-109" fmla="*/ 1727334 w 3477652"/>
                <a:gd name="connsiteY2-110" fmla="*/ 1801252 h 1802173"/>
                <a:gd name="connsiteX3-111" fmla="*/ 48756 w 3477652"/>
                <a:gd name="connsiteY3-112" fmla="*/ 5796 h 1802173"/>
              </a:gdLst>
              <a:ahLst/>
              <a:cxnLst>
                <a:cxn ang="0">
                  <a:pos x="connsiteX0-1" y="connsiteY0-2"/>
                </a:cxn>
                <a:cxn ang="0">
                  <a:pos x="connsiteX1-3" y="connsiteY1-4"/>
                </a:cxn>
                <a:cxn ang="0">
                  <a:pos x="connsiteX2-5" y="connsiteY2-6"/>
                </a:cxn>
                <a:cxn ang="0">
                  <a:pos x="connsiteX3-7" y="connsiteY3-8"/>
                </a:cxn>
              </a:cxnLst>
              <a:rect l="l" t="t" r="r" b="b"/>
              <a:pathLst>
                <a:path w="3477652" h="1802173">
                  <a:moveTo>
                    <a:pt x="48756" y="5796"/>
                  </a:moveTo>
                  <a:cubicBezTo>
                    <a:pt x="305602" y="15937"/>
                    <a:pt x="3181151" y="-33335"/>
                    <a:pt x="3474665" y="47047"/>
                  </a:cubicBezTo>
                  <a:cubicBezTo>
                    <a:pt x="3527547" y="271809"/>
                    <a:pt x="2875835" y="1753126"/>
                    <a:pt x="1727334" y="1801252"/>
                  </a:cubicBezTo>
                  <a:cubicBezTo>
                    <a:pt x="578833" y="1849378"/>
                    <a:pt x="-208090" y="-4345"/>
                    <a:pt x="48756" y="5796"/>
                  </a:cubicBezTo>
                  <a:close/>
                </a:path>
              </a:pathLst>
            </a:custGeom>
            <a:noFill/>
            <a:ln w="12700">
              <a:solidFill>
                <a:schemeClr val="tx1">
                  <a:lumMod val="65000"/>
                  <a:lumOff val="3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 name="TextBox 3"/>
            <p:cNvSpPr txBox="1"/>
            <p:nvPr/>
          </p:nvSpPr>
          <p:spPr>
            <a:xfrm>
              <a:off x="2459693" y="2666897"/>
              <a:ext cx="1402080" cy="460375"/>
            </a:xfrm>
            <a:prstGeom prst="rect">
              <a:avLst/>
            </a:prstGeom>
            <a:noFill/>
          </p:spPr>
          <p:txBody>
            <a:bodyPr wrap="none" rtlCol="0">
              <a:spAutoFit/>
            </a:bodyPr>
            <a:lstStyle/>
            <a:p>
              <a:pPr algn="ctr">
                <a:buNone/>
              </a:pPr>
              <a:r>
                <a:rPr sz="2400" b="1">
                  <a:solidFill>
                    <a:schemeClr val="tx1"/>
                  </a:solidFill>
                  <a:latin typeface="微软雅黑" panose="020B0503020204020204" pitchFamily="34" charset="-122"/>
                  <a:ea typeface="微软雅黑" panose="020B0503020204020204" pitchFamily="34" charset="-122"/>
                  <a:sym typeface="+mn-ea"/>
                </a:rPr>
                <a:t>准备阶段</a:t>
              </a:r>
            </a:p>
          </p:txBody>
        </p:sp>
        <p:cxnSp>
          <p:nvCxnSpPr>
            <p:cNvPr id="5" name="直接连接符 4"/>
            <p:cNvCxnSpPr/>
            <p:nvPr/>
          </p:nvCxnSpPr>
          <p:spPr>
            <a:xfrm flipV="1">
              <a:off x="4235031" y="2546004"/>
              <a:ext cx="1913927" cy="21230"/>
            </a:xfrm>
            <a:prstGeom prst="line">
              <a:avLst/>
            </a:prstGeom>
            <a:ln w="762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flipV="1">
              <a:off x="4799965" y="2545715"/>
              <a:ext cx="1348740" cy="1035050"/>
            </a:xfrm>
            <a:prstGeom prst="line">
              <a:avLst/>
            </a:prstGeom>
            <a:ln w="762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flipH="1" flipV="1">
              <a:off x="6324600" y="2566670"/>
              <a:ext cx="1243965" cy="1099820"/>
            </a:xfrm>
            <a:prstGeom prst="line">
              <a:avLst/>
            </a:prstGeom>
            <a:ln w="762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6148958" y="2546003"/>
              <a:ext cx="1861284" cy="13806"/>
            </a:xfrm>
            <a:prstGeom prst="line">
              <a:avLst/>
            </a:prstGeom>
            <a:ln w="762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1" name="椭圆 10"/>
            <p:cNvSpPr/>
            <p:nvPr/>
          </p:nvSpPr>
          <p:spPr>
            <a:xfrm>
              <a:off x="4459940" y="3216500"/>
              <a:ext cx="660132" cy="660132"/>
            </a:xfrm>
            <a:prstGeom prst="ellipse">
              <a:avLst/>
            </a:prstGeom>
            <a:solidFill>
              <a:srgbClr val="0070C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4" name="椭圆 13"/>
            <p:cNvSpPr/>
            <p:nvPr/>
          </p:nvSpPr>
          <p:spPr>
            <a:xfrm>
              <a:off x="5283791" y="3988321"/>
              <a:ext cx="660132" cy="660132"/>
            </a:xfrm>
            <a:prstGeom prst="ellipse">
              <a:avLst/>
            </a:prstGeom>
            <a:solidFill>
              <a:srgbClr val="0070C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5" name="椭圆 14"/>
            <p:cNvSpPr/>
            <p:nvPr/>
          </p:nvSpPr>
          <p:spPr>
            <a:xfrm>
              <a:off x="7536160" y="2237956"/>
              <a:ext cx="660132" cy="660132"/>
            </a:xfrm>
            <a:prstGeom prst="ellipse">
              <a:avLst/>
            </a:prstGeom>
            <a:solidFill>
              <a:srgbClr val="0070C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6" name="椭圆 15"/>
            <p:cNvSpPr/>
            <p:nvPr/>
          </p:nvSpPr>
          <p:spPr>
            <a:xfrm>
              <a:off x="4169698" y="2226553"/>
              <a:ext cx="660132" cy="660132"/>
            </a:xfrm>
            <a:prstGeom prst="ellipse">
              <a:avLst/>
            </a:prstGeom>
            <a:solidFill>
              <a:srgbClr val="0070C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8" name="TextBox 17"/>
            <p:cNvSpPr txBox="1"/>
            <p:nvPr/>
          </p:nvSpPr>
          <p:spPr>
            <a:xfrm>
              <a:off x="2868079" y="3666625"/>
              <a:ext cx="1402080" cy="460375"/>
            </a:xfrm>
            <a:prstGeom prst="rect">
              <a:avLst/>
            </a:prstGeom>
            <a:noFill/>
          </p:spPr>
          <p:txBody>
            <a:bodyPr wrap="none" rtlCol="0">
              <a:spAutoFit/>
            </a:bodyPr>
            <a:lstStyle/>
            <a:p>
              <a:pPr algn="ctr">
                <a:buNone/>
              </a:pPr>
              <a:r>
                <a:rPr sz="2400" b="1">
                  <a:solidFill>
                    <a:schemeClr val="tx1"/>
                  </a:solidFill>
                  <a:latin typeface="微软雅黑" panose="020B0503020204020204" pitchFamily="34" charset="-122"/>
                  <a:ea typeface="微软雅黑" panose="020B0503020204020204" pitchFamily="34" charset="-122"/>
                </a:rPr>
                <a:t>热身阶段</a:t>
              </a:r>
              <a:endParaRPr lang="zh-CN" altLang="en-US" sz="1800" b="1" dirty="0" smtClean="0">
                <a:solidFill>
                  <a:schemeClr val="tx1"/>
                </a:solidFill>
                <a:latin typeface="微软雅黑" panose="020B0503020204020204" pitchFamily="34" charset="-122"/>
                <a:ea typeface="微软雅黑" panose="020B0503020204020204" pitchFamily="34" charset="-122"/>
              </a:endParaRPr>
            </a:p>
          </p:txBody>
        </p:sp>
        <p:sp>
          <p:nvSpPr>
            <p:cNvPr id="22" name="TextBox 21"/>
            <p:cNvSpPr txBox="1"/>
            <p:nvPr/>
          </p:nvSpPr>
          <p:spPr>
            <a:xfrm>
              <a:off x="7802994" y="4088983"/>
              <a:ext cx="1402080" cy="460375"/>
            </a:xfrm>
            <a:prstGeom prst="rect">
              <a:avLst/>
            </a:prstGeom>
            <a:noFill/>
          </p:spPr>
          <p:txBody>
            <a:bodyPr wrap="none" rtlCol="0">
              <a:spAutoFit/>
            </a:bodyPr>
            <a:lstStyle/>
            <a:p>
              <a:pPr algn="ctr">
                <a:buNone/>
              </a:pPr>
              <a:r>
                <a:rPr sz="2400" b="1">
                  <a:solidFill>
                    <a:schemeClr val="tx1"/>
                  </a:solidFill>
                  <a:latin typeface="微软雅黑" panose="020B0503020204020204" pitchFamily="34" charset="-122"/>
                  <a:ea typeface="微软雅黑" panose="020B0503020204020204" pitchFamily="34" charset="-122"/>
                </a:rPr>
                <a:t>畅谈阶段</a:t>
              </a:r>
            </a:p>
          </p:txBody>
        </p:sp>
        <p:sp>
          <p:nvSpPr>
            <p:cNvPr id="24" name="TextBox 23"/>
            <p:cNvSpPr txBox="1"/>
            <p:nvPr/>
          </p:nvSpPr>
          <p:spPr>
            <a:xfrm>
              <a:off x="8378356" y="2666971"/>
              <a:ext cx="1402080" cy="460375"/>
            </a:xfrm>
            <a:prstGeom prst="rect">
              <a:avLst/>
            </a:prstGeom>
            <a:noFill/>
          </p:spPr>
          <p:txBody>
            <a:bodyPr wrap="none" rtlCol="0">
              <a:spAutoFit/>
            </a:bodyPr>
            <a:lstStyle/>
            <a:p>
              <a:pPr algn="ctr">
                <a:buNone/>
              </a:pPr>
              <a:r>
                <a:rPr sz="2400" b="1" dirty="0" err="1">
                  <a:solidFill>
                    <a:schemeClr val="tx1"/>
                  </a:solidFill>
                  <a:latin typeface="微软雅黑" panose="020B0503020204020204" pitchFamily="34" charset="-122"/>
                  <a:ea typeface="微软雅黑" panose="020B0503020204020204" pitchFamily="34" charset="-122"/>
                </a:rPr>
                <a:t>筛选阶段</a:t>
              </a:r>
              <a:endParaRPr sz="2400" b="1" dirty="0">
                <a:solidFill>
                  <a:schemeClr val="tx1"/>
                </a:solidFill>
                <a:latin typeface="微软雅黑" panose="020B0503020204020204" pitchFamily="34" charset="-122"/>
                <a:ea typeface="微软雅黑" panose="020B0503020204020204" pitchFamily="34" charset="-122"/>
              </a:endParaRPr>
            </a:p>
          </p:txBody>
        </p:sp>
        <p:grpSp>
          <p:nvGrpSpPr>
            <p:cNvPr id="28" name="组合 27"/>
            <p:cNvGrpSpPr/>
            <p:nvPr/>
          </p:nvGrpSpPr>
          <p:grpSpPr>
            <a:xfrm>
              <a:off x="5447779" y="1844824"/>
              <a:ext cx="1402358" cy="1402358"/>
              <a:chOff x="3851771" y="1163107"/>
              <a:chExt cx="1402358" cy="1402358"/>
            </a:xfrm>
            <a:solidFill>
              <a:srgbClr val="0070C0"/>
            </a:solidFill>
          </p:grpSpPr>
          <p:grpSp>
            <p:nvGrpSpPr>
              <p:cNvPr id="29" name="组合 28"/>
              <p:cNvGrpSpPr/>
              <p:nvPr/>
            </p:nvGrpSpPr>
            <p:grpSpPr>
              <a:xfrm>
                <a:off x="3851771" y="1163107"/>
                <a:ext cx="1402358" cy="1402358"/>
                <a:chOff x="304800" y="673100"/>
                <a:chExt cx="4000500" cy="4000500"/>
              </a:xfrm>
              <a:grpFill/>
              <a:effectLst>
                <a:outerShdw blurRad="444500" dist="254000" dir="8100000" algn="tr" rotWithShape="0">
                  <a:prstClr val="black">
                    <a:alpha val="50000"/>
                  </a:prstClr>
                </a:outerShdw>
              </a:effectLst>
            </p:grpSpPr>
            <p:sp>
              <p:nvSpPr>
                <p:cNvPr id="31" name="同心圆 30"/>
                <p:cNvSpPr/>
                <p:nvPr/>
              </p:nvSpPr>
              <p:spPr>
                <a:xfrm>
                  <a:off x="304800" y="673100"/>
                  <a:ext cx="4000500" cy="4000500"/>
                </a:xfrm>
                <a:prstGeom prst="donut">
                  <a:avLst>
                    <a:gd name="adj" fmla="val 487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32" name="椭圆 31"/>
                <p:cNvSpPr/>
                <p:nvPr/>
              </p:nvSpPr>
              <p:spPr>
                <a:xfrm>
                  <a:off x="392112" y="760412"/>
                  <a:ext cx="3825874" cy="38258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grpSp>
          <p:sp>
            <p:nvSpPr>
              <p:cNvPr id="30" name="TextBox 29"/>
              <p:cNvSpPr txBox="1"/>
              <p:nvPr/>
            </p:nvSpPr>
            <p:spPr>
              <a:xfrm>
                <a:off x="4105916" y="1664469"/>
                <a:ext cx="894080" cy="521970"/>
              </a:xfrm>
              <a:prstGeom prst="rect">
                <a:avLst/>
              </a:prstGeom>
              <a:grpFill/>
            </p:spPr>
            <p:txBody>
              <a:bodyPr wrap="none" rtlCol="0">
                <a:spAutoFit/>
              </a:bodyPr>
              <a:lstStyle/>
              <a:p>
                <a:pPr algn="ctr" fontAlgn="auto">
                  <a:spcBef>
                    <a:spcPts val="0"/>
                  </a:spcBef>
                  <a:spcAft>
                    <a:spcPts val="0"/>
                  </a:spcAft>
                  <a:defRPr/>
                </a:pPr>
                <a:r>
                  <a:rPr lang="zh-CN" altLang="en-US" sz="2800" b="1" dirty="0" smtClean="0">
                    <a:solidFill>
                      <a:schemeClr val="bg1"/>
                    </a:solidFill>
                    <a:latin typeface="微软雅黑" panose="020B0503020204020204" pitchFamily="34" charset="-122"/>
                    <a:ea typeface="微软雅黑" panose="020B0503020204020204" pitchFamily="34" charset="-122"/>
                  </a:rPr>
                  <a:t>程序</a:t>
                </a:r>
              </a:p>
            </p:txBody>
          </p:sp>
        </p:grpSp>
        <p:sp>
          <p:nvSpPr>
            <p:cNvPr id="13" name="椭圆 12"/>
            <p:cNvSpPr/>
            <p:nvPr/>
          </p:nvSpPr>
          <p:spPr>
            <a:xfrm>
              <a:off x="6468701" y="3876561"/>
              <a:ext cx="660132" cy="660132"/>
            </a:xfrm>
            <a:prstGeom prst="ellipse">
              <a:avLst/>
            </a:prstGeom>
            <a:solidFill>
              <a:srgbClr val="0070C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6" name="椭圆 25"/>
            <p:cNvSpPr/>
            <p:nvPr/>
          </p:nvSpPr>
          <p:spPr>
            <a:xfrm>
              <a:off x="7349446" y="3473971"/>
              <a:ext cx="660132" cy="660132"/>
            </a:xfrm>
            <a:prstGeom prst="ellipse">
              <a:avLst/>
            </a:prstGeom>
            <a:solidFill>
              <a:srgbClr val="0070C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35" name="TextBox 17"/>
            <p:cNvSpPr txBox="1"/>
            <p:nvPr/>
          </p:nvSpPr>
          <p:spPr>
            <a:xfrm>
              <a:off x="4490504" y="4648970"/>
              <a:ext cx="1402080" cy="460375"/>
            </a:xfrm>
            <a:prstGeom prst="rect">
              <a:avLst/>
            </a:prstGeom>
            <a:noFill/>
          </p:spPr>
          <p:txBody>
            <a:bodyPr wrap="none" rtlCol="0">
              <a:spAutoFit/>
            </a:bodyPr>
            <a:lstStyle/>
            <a:p>
              <a:pPr algn="ctr">
                <a:buNone/>
              </a:pPr>
              <a:r>
                <a:rPr sz="2400" b="1">
                  <a:solidFill>
                    <a:schemeClr val="tx1"/>
                  </a:solidFill>
                  <a:latin typeface="微软雅黑" panose="020B0503020204020204" pitchFamily="34" charset="-122"/>
                  <a:ea typeface="微软雅黑" panose="020B0503020204020204" pitchFamily="34" charset="-122"/>
                </a:rPr>
                <a:t>明确问题</a:t>
              </a:r>
            </a:p>
          </p:txBody>
        </p:sp>
        <p:sp>
          <p:nvSpPr>
            <p:cNvPr id="36" name="TextBox 17"/>
            <p:cNvSpPr txBox="1"/>
            <p:nvPr/>
          </p:nvSpPr>
          <p:spPr>
            <a:xfrm>
              <a:off x="5997994" y="4648970"/>
              <a:ext cx="2011680" cy="460375"/>
            </a:xfrm>
            <a:prstGeom prst="rect">
              <a:avLst/>
            </a:prstGeom>
            <a:noFill/>
          </p:spPr>
          <p:txBody>
            <a:bodyPr wrap="none" rtlCol="0">
              <a:spAutoFit/>
            </a:bodyPr>
            <a:lstStyle/>
            <a:p>
              <a:pPr algn="ctr">
                <a:buNone/>
              </a:pPr>
              <a:r>
                <a:rPr sz="2400" b="1">
                  <a:solidFill>
                    <a:schemeClr val="tx1"/>
                  </a:solidFill>
                  <a:latin typeface="微软雅黑" panose="020B0503020204020204" pitchFamily="34" charset="-122"/>
                  <a:ea typeface="微软雅黑" panose="020B0503020204020204" pitchFamily="34" charset="-122"/>
                </a:rPr>
                <a:t>重新表述问题</a:t>
              </a:r>
            </a:p>
          </p:txBody>
        </p:sp>
      </p:gr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7"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38" name="文本框 37"/>
          <p:cNvSpPr txBox="1"/>
          <p:nvPr/>
        </p:nvSpPr>
        <p:spPr>
          <a:xfrm>
            <a:off x="290830" y="987425"/>
            <a:ext cx="3027680" cy="521970"/>
          </a:xfrm>
          <a:prstGeom prst="rect">
            <a:avLst/>
          </a:prstGeom>
          <a:noFill/>
        </p:spPr>
        <p:txBody>
          <a:bodyPr wrap="none" rtlCol="0" anchor="t">
            <a:spAutoFit/>
          </a:bodyPr>
          <a:lstStyle/>
          <a:p>
            <a:pPr algn="ctr"/>
            <a:r>
              <a:rPr lang="zh-CN" altLang="en-US" sz="2800" b="0" noProof="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一、定性决策方法</a:t>
            </a:r>
          </a:p>
        </p:txBody>
      </p:sp>
      <p:sp>
        <p:nvSpPr>
          <p:cNvPr id="39" name="文本框 38"/>
          <p:cNvSpPr txBox="1"/>
          <p:nvPr/>
        </p:nvSpPr>
        <p:spPr>
          <a:xfrm>
            <a:off x="623392" y="1484784"/>
            <a:ext cx="4886274" cy="830997"/>
          </a:xfrm>
          <a:prstGeom prst="rect">
            <a:avLst/>
          </a:prstGeom>
          <a:noFill/>
        </p:spPr>
        <p:txBody>
          <a:bodyPr wrap="none" rtlCol="0" anchor="t">
            <a:spAutoFit/>
          </a:bodyPr>
          <a:lstStyle/>
          <a:p>
            <a:pPr algn="l"/>
            <a:r>
              <a:rPr lang="zh-CN" altLang="en-US" sz="2400" noProof="0" dirty="0" smtClean="0">
                <a:ln>
                  <a:noFill/>
                </a:ln>
                <a:solidFill>
                  <a:srgbClr val="204BB6"/>
                </a:solidFill>
                <a:effectLst>
                  <a:outerShdw blurRad="38100" dist="38100" dir="2700000" algn="tl">
                    <a:srgbClr val="C0C0C0"/>
                  </a:outerShdw>
                </a:effectLst>
                <a:uLnTx/>
                <a:uFillTx/>
                <a:latin typeface="微软雅黑" panose="020B0503020204020204" pitchFamily="34" charset="-122"/>
                <a:ea typeface="微软雅黑" panose="020B0503020204020204" pitchFamily="34" charset="-122"/>
                <a:sym typeface="+mn-ea"/>
              </a:rPr>
              <a:t> （</a:t>
            </a:r>
            <a:r>
              <a:rPr lang="zh-CN" altLang="en-US" sz="2400" b="1" noProof="0" dirty="0">
                <a:ln>
                  <a:noFill/>
                </a:ln>
                <a:solidFill>
                  <a:srgbClr val="204BB6"/>
                </a:solidFill>
                <a:effectLst>
                  <a:outerShdw blurRad="38100" dist="38100" dir="2700000" algn="tl">
                    <a:srgbClr val="C0C0C0"/>
                  </a:outerShdw>
                </a:effectLst>
                <a:uLnTx/>
                <a:uFillTx/>
                <a:latin typeface="微软雅黑" panose="020B0503020204020204" pitchFamily="34" charset="-122"/>
                <a:ea typeface="微软雅黑" panose="020B0503020204020204" pitchFamily="34" charset="-122"/>
                <a:sym typeface="+mn-ea"/>
              </a:rPr>
              <a:t>一）</a:t>
            </a:r>
            <a:r>
              <a:rPr lang="zh-CN" altLang="en-US" sz="2400" b="1" noProof="0" dirty="0">
                <a:ln>
                  <a:noFill/>
                </a:ln>
                <a:solidFill>
                  <a:srgbClr val="000099"/>
                </a:solidFill>
                <a:effectLst/>
                <a:uLnTx/>
                <a:uFillTx/>
                <a:latin typeface="微软雅黑" panose="020B0503020204020204" pitchFamily="34" charset="-122"/>
                <a:ea typeface="微软雅黑" panose="020B0503020204020204" pitchFamily="34" charset="-122"/>
                <a:sym typeface="+mn-ea"/>
              </a:rPr>
              <a:t>头脑风暴法</a:t>
            </a:r>
          </a:p>
          <a:p>
            <a:pPr algn="l"/>
            <a:r>
              <a:rPr lang="en-US" sz="2400" b="1" dirty="0" smtClean="0">
                <a:latin typeface="微软雅黑" panose="020B0503020204020204" pitchFamily="34" charset="-122"/>
                <a:ea typeface="微软雅黑" panose="020B0503020204020204" pitchFamily="34" charset="-122"/>
              </a:rPr>
              <a:t>       3</a:t>
            </a:r>
            <a:r>
              <a:rPr sz="2400" b="1" dirty="0" smtClean="0">
                <a:latin typeface="微软雅黑" panose="020B0503020204020204" pitchFamily="34" charset="-122"/>
                <a:ea typeface="微软雅黑" panose="020B0503020204020204" pitchFamily="34" charset="-122"/>
              </a:rPr>
              <a:t>.</a:t>
            </a:r>
            <a:r>
              <a:rPr lang="en-US" sz="2400" b="1" dirty="0" smtClean="0">
                <a:latin typeface="微软雅黑" panose="020B0503020204020204" pitchFamily="34" charset="-122"/>
                <a:ea typeface="微软雅黑" panose="020B0503020204020204" pitchFamily="34" charset="-122"/>
              </a:rPr>
              <a:t> </a:t>
            </a:r>
            <a:r>
              <a:rPr sz="2400" b="1" dirty="0" err="1" smtClean="0">
                <a:latin typeface="微软雅黑" panose="020B0503020204020204" pitchFamily="34" charset="-122"/>
                <a:ea typeface="微软雅黑" panose="020B0503020204020204" pitchFamily="34" charset="-122"/>
              </a:rPr>
              <a:t>头脑风暴法实施的操作程序</a:t>
            </a:r>
            <a:endParaRPr sz="2400" b="1" dirty="0">
              <a:latin typeface="微软雅黑" panose="020B0503020204020204" pitchFamily="34" charset="-122"/>
              <a:ea typeface="微软雅黑" panose="020B0503020204020204" pitchFamily="34" charset="-122"/>
            </a:endParaRPr>
          </a:p>
        </p:txBody>
      </p:sp>
    </p:spTree>
  </p:cSld>
  <p:clrMapOvr>
    <a:masterClrMapping/>
  </p:clrMapOvr>
  <p:transition spd="slow" advTm="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38"/>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38"/>
                                        </p:tgtEl>
                                        <p:attrNameLst>
                                          <p:attrName>style.visibility</p:attrName>
                                        </p:attrNameLst>
                                      </p:cBhvr>
                                      <p:to>
                                        <p:strVal val="visible"/>
                                      </p:to>
                                    </p:set>
                                    <p:anim calcmode="lin" valueType="num">
                                      <p:cBhvr additive="base">
                                        <p:cTn id="13" dur="500" fill="hold"/>
                                        <p:tgtEl>
                                          <p:spTgt spid="38"/>
                                        </p:tgtEl>
                                        <p:attrNameLst>
                                          <p:attrName>ppt_x</p:attrName>
                                        </p:attrNameLst>
                                      </p:cBhvr>
                                      <p:tavLst>
                                        <p:tav tm="0">
                                          <p:val>
                                            <p:strVal val="0-#ppt_w/2"/>
                                          </p:val>
                                        </p:tav>
                                        <p:tav tm="100000">
                                          <p:val>
                                            <p:strVal val="#ppt_x"/>
                                          </p:val>
                                        </p:tav>
                                      </p:tavLst>
                                    </p:anim>
                                    <p:anim calcmode="lin" valueType="num">
                                      <p:cBhvr additive="base">
                                        <p:cTn id="14" dur="500" fill="hold"/>
                                        <p:tgtEl>
                                          <p:spTgt spid="3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38" grpId="0"/>
      <p:bldP spid="38"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423592" y="1046645"/>
            <a:ext cx="2088232" cy="337185"/>
          </a:xfrm>
          <a:prstGeom prst="rect">
            <a:avLst/>
          </a:prstGeom>
        </p:spPr>
        <p:txBody>
          <a:bodyPr wrap="square">
            <a:spAutoFit/>
          </a:bodyPr>
          <a:lstStyle/>
          <a:p>
            <a:r>
              <a:rPr lang="zh-CN" altLang="en-US" sz="1600" b="1" dirty="0" smtClean="0">
                <a:solidFill>
                  <a:schemeClr val="bg1"/>
                </a:solidFill>
                <a:ea typeface="微软雅黑" panose="020B0503020204020204" pitchFamily="34" charset="-122"/>
              </a:rPr>
              <a:t>项 目 成 果 展 示</a:t>
            </a:r>
            <a:endParaRPr lang="zh-CN" altLang="en-US" sz="1600" b="1" dirty="0">
              <a:solidFill>
                <a:schemeClr val="bg1"/>
              </a:solidFill>
              <a:ea typeface="微软雅黑" panose="020B0503020204020204" pitchFamily="34" charset="-122"/>
            </a:endParaRPr>
          </a:p>
        </p:txBody>
      </p:sp>
      <p:grpSp>
        <p:nvGrpSpPr>
          <p:cNvPr id="10" name="组合 9"/>
          <p:cNvGrpSpPr/>
          <p:nvPr/>
        </p:nvGrpSpPr>
        <p:grpSpPr>
          <a:xfrm>
            <a:off x="4300220" y="1166495"/>
            <a:ext cx="3561715" cy="1361011"/>
            <a:chOff x="814328" y="3219303"/>
            <a:chExt cx="3027807" cy="465835"/>
          </a:xfrm>
        </p:grpSpPr>
        <p:grpSp>
          <p:nvGrpSpPr>
            <p:cNvPr id="11" name="组合 10"/>
            <p:cNvGrpSpPr/>
            <p:nvPr/>
          </p:nvGrpSpPr>
          <p:grpSpPr>
            <a:xfrm>
              <a:off x="814328" y="3219303"/>
              <a:ext cx="3027807" cy="432728"/>
              <a:chOff x="2173927" y="3285480"/>
              <a:chExt cx="3842005" cy="549092"/>
            </a:xfrm>
          </p:grpSpPr>
          <p:grpSp>
            <p:nvGrpSpPr>
              <p:cNvPr id="13" name="组合 12"/>
              <p:cNvGrpSpPr/>
              <p:nvPr/>
            </p:nvGrpSpPr>
            <p:grpSpPr>
              <a:xfrm>
                <a:off x="2173927" y="3285480"/>
                <a:ext cx="3842005" cy="549092"/>
                <a:chOff x="4304043" y="1286473"/>
                <a:chExt cx="8567251" cy="2759017"/>
              </a:xfrm>
              <a:effectLst>
                <a:outerShdw blurRad="381000" dist="254000" dir="8100000" algn="tr" rotWithShape="0">
                  <a:prstClr val="black">
                    <a:alpha val="40000"/>
                  </a:prstClr>
                </a:outerShdw>
              </a:effectLst>
            </p:grpSpPr>
            <p:sp>
              <p:nvSpPr>
                <p:cNvPr id="15" name="圆角矩形 14"/>
                <p:cNvSpPr/>
                <p:nvPr/>
              </p:nvSpPr>
              <p:spPr>
                <a:xfrm>
                  <a:off x="4304043" y="1286668"/>
                  <a:ext cx="79147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10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6" name="圆角矩形 15"/>
                <p:cNvSpPr/>
                <p:nvPr/>
              </p:nvSpPr>
              <p:spPr>
                <a:xfrm>
                  <a:off x="4304043" y="1286473"/>
                  <a:ext cx="8567251" cy="2759017"/>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100">
                    <a:solidFill>
                      <a:schemeClr val="tx1">
                        <a:lumMod val="65000"/>
                        <a:lumOff val="35000"/>
                      </a:schemeClr>
                    </a:solidFill>
                    <a:latin typeface="微软雅黑" panose="020B0503020204020204" pitchFamily="34" charset="-122"/>
                    <a:ea typeface="微软雅黑" panose="020B0503020204020204" pitchFamily="34" charset="-122"/>
                  </a:endParaRPr>
                </a:p>
              </p:txBody>
            </p:sp>
          </p:grpSp>
          <p:sp>
            <p:nvSpPr>
              <p:cNvPr id="14" name="椭圆 13"/>
              <p:cNvSpPr/>
              <p:nvPr/>
            </p:nvSpPr>
            <p:spPr>
              <a:xfrm>
                <a:off x="2306811" y="3419931"/>
                <a:ext cx="769223" cy="279294"/>
              </a:xfrm>
              <a:prstGeom prst="ellipse">
                <a:avLst/>
              </a:prstGeom>
              <a:solidFill>
                <a:srgbClr val="0070C0"/>
              </a:solidFill>
              <a:ln>
                <a:noFill/>
              </a:ln>
              <a:effectLst>
                <a:outerShdw blurRad="88900" dist="63500" dir="8100000" algn="tr" rotWithShape="0">
                  <a:prstClr val="black">
                    <a:alpha val="5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100">
                  <a:solidFill>
                    <a:schemeClr val="tx1">
                      <a:lumMod val="65000"/>
                      <a:lumOff val="35000"/>
                    </a:schemeClr>
                  </a:solidFill>
                  <a:latin typeface="微软雅黑" panose="020B0503020204020204" pitchFamily="34" charset="-122"/>
                  <a:ea typeface="微软雅黑" panose="020B0503020204020204" pitchFamily="34" charset="-122"/>
                </a:endParaRPr>
              </a:p>
            </p:txBody>
          </p:sp>
        </p:grpSp>
        <p:sp>
          <p:nvSpPr>
            <p:cNvPr id="12" name="TextBox 11"/>
            <p:cNvSpPr txBox="1"/>
            <p:nvPr/>
          </p:nvSpPr>
          <p:spPr>
            <a:xfrm>
              <a:off x="1626169" y="3285011"/>
              <a:ext cx="2191136" cy="400127"/>
            </a:xfrm>
            <a:prstGeom prst="rect">
              <a:avLst/>
            </a:prstGeom>
            <a:noFill/>
          </p:spPr>
          <p:txBody>
            <a:bodyPr wrap="square" lIns="0" tIns="0" rIns="0" bIns="0" rtlCol="0">
              <a:spAutoFit/>
            </a:bodyPr>
            <a:lstStyle>
              <a:defPPr>
                <a:defRPr lang="zh-CN"/>
              </a:defPPr>
              <a:lvl1pPr algn="ctr">
                <a:defRPr sz="1400" b="1">
                  <a:solidFill>
                    <a:schemeClr val="bg1"/>
                  </a:solidFill>
                  <a:latin typeface="微软雅黑" panose="020B0503020204020204" pitchFamily="34" charset="-122"/>
                  <a:ea typeface="微软雅黑" panose="020B0503020204020204" pitchFamily="34" charset="-122"/>
                </a:defRPr>
              </a:lvl1pPr>
            </a:lstStyle>
            <a:p>
              <a:pPr algn="l"/>
              <a:r>
                <a:rPr lang="en-US" altLang="zh-CN" sz="2800" dirty="0">
                  <a:solidFill>
                    <a:schemeClr val="tx1">
                      <a:lumMod val="65000"/>
                      <a:lumOff val="35000"/>
                    </a:schemeClr>
                  </a:solidFill>
                </a:rPr>
                <a:t>   </a:t>
              </a:r>
              <a:r>
                <a:rPr lang="zh-CN" altLang="en-US" sz="2800" dirty="0">
                  <a:solidFill>
                    <a:schemeClr val="tx1">
                      <a:lumMod val="65000"/>
                      <a:lumOff val="35000"/>
                    </a:schemeClr>
                  </a:solidFill>
                </a:rPr>
                <a:t>小案例</a:t>
              </a:r>
            </a:p>
            <a:p>
              <a:pPr algn="l"/>
              <a:r>
                <a:rPr lang="zh-CN" altLang="en-US" sz="2800" dirty="0">
                  <a:solidFill>
                    <a:schemeClr val="tx1">
                      <a:lumMod val="65000"/>
                      <a:lumOff val="35000"/>
                    </a:schemeClr>
                  </a:solidFill>
                </a:rPr>
                <a:t>   </a:t>
              </a:r>
              <a:r>
                <a:rPr lang="zh-CN" altLang="en-US" sz="2000" dirty="0">
                  <a:solidFill>
                    <a:schemeClr val="tx1"/>
                  </a:solidFill>
                  <a:sym typeface="+mn-ea"/>
                </a:rPr>
                <a:t>积 雪 问 题</a:t>
              </a:r>
            </a:p>
            <a:p>
              <a:pPr algn="l"/>
              <a:endParaRPr lang="zh-CN" altLang="en-US" sz="2000" b="0" dirty="0">
                <a:solidFill>
                  <a:schemeClr val="tx1"/>
                </a:solidFill>
                <a:sym typeface="+mn-ea"/>
              </a:endParaRPr>
            </a:p>
          </p:txBody>
        </p:sp>
      </p:grpSp>
      <p:sp>
        <p:nvSpPr>
          <p:cNvPr id="5" name="文本框 4"/>
          <p:cNvSpPr txBox="1"/>
          <p:nvPr/>
        </p:nvSpPr>
        <p:spPr>
          <a:xfrm>
            <a:off x="1501775" y="2694940"/>
            <a:ext cx="9157970" cy="3476625"/>
          </a:xfrm>
          <a:prstGeom prst="rect">
            <a:avLst/>
          </a:prstGeom>
          <a:noFill/>
          <a:ln>
            <a:solidFill>
              <a:srgbClr val="3333CC"/>
            </a:solidFill>
            <a:prstDash val="lgDash"/>
          </a:ln>
        </p:spPr>
        <p:txBody>
          <a:bodyPr wrap="square" rtlCol="0">
            <a:spAutoFit/>
          </a:bodyPr>
          <a:lstStyle/>
          <a:p>
            <a:r>
              <a:rPr lang="en-US" altLang="zh-CN" sz="1800" dirty="0">
                <a:solidFill>
                  <a:schemeClr val="tx1"/>
                </a:solidFill>
                <a:latin typeface="微软雅黑" panose="020B0503020204020204" pitchFamily="34" charset="-122"/>
                <a:ea typeface="微软雅黑" panose="020B0503020204020204" pitchFamily="34" charset="-122"/>
              </a:rPr>
              <a:t>     </a:t>
            </a:r>
            <a:r>
              <a:rPr lang="en-US" altLang="zh-CN" sz="2000" dirty="0">
                <a:solidFill>
                  <a:schemeClr val="tx1"/>
                </a:solidFill>
                <a:latin typeface="微软雅黑" panose="020B0503020204020204" pitchFamily="34" charset="-122"/>
                <a:ea typeface="微软雅黑" panose="020B0503020204020204" pitchFamily="34" charset="-122"/>
              </a:rPr>
              <a:t>  </a:t>
            </a:r>
            <a:r>
              <a:rPr lang="en-US" altLang="zh-CN" sz="2000" dirty="0" smtClean="0">
                <a:solidFill>
                  <a:schemeClr val="tx1"/>
                </a:solidFill>
                <a:latin typeface="微软雅黑" panose="020B0503020204020204" pitchFamily="34" charset="-122"/>
                <a:ea typeface="微软雅黑" panose="020B0503020204020204" pitchFamily="34" charset="-122"/>
              </a:rPr>
              <a:t> </a:t>
            </a:r>
            <a:r>
              <a:rPr lang="zh-CN" altLang="en-US" sz="2000" dirty="0" smtClean="0">
                <a:solidFill>
                  <a:schemeClr val="tx1"/>
                </a:solidFill>
                <a:latin typeface="微软雅黑" panose="020B0503020204020204" pitchFamily="34" charset="-122"/>
                <a:ea typeface="微软雅黑" panose="020B0503020204020204" pitchFamily="34" charset="-122"/>
              </a:rPr>
              <a:t>有</a:t>
            </a:r>
            <a:r>
              <a:rPr lang="zh-CN" altLang="en-US" sz="2000" dirty="0">
                <a:solidFill>
                  <a:schemeClr val="tx1"/>
                </a:solidFill>
                <a:latin typeface="微软雅黑" panose="020B0503020204020204" pitchFamily="34" charset="-122"/>
                <a:ea typeface="微软雅黑" panose="020B0503020204020204" pitchFamily="34" charset="-122"/>
              </a:rPr>
              <a:t>一年，美国北方格外寒冷，大雪纷飞，电线上积满冰雪，大跨度的电线常被积雪压断，严重影响通信。许多人试图解决这一问题，但都未能如愿以偿。后来，电信公司经理尝试应用奥斯本发明的</a:t>
            </a:r>
            <a:r>
              <a:rPr lang="zh-CN" altLang="en-US" sz="2000" dirty="0">
                <a:solidFill>
                  <a:srgbClr val="FF0000"/>
                </a:solidFill>
                <a:latin typeface="微软雅黑" panose="020B0503020204020204" pitchFamily="34" charset="-122"/>
                <a:ea typeface="微软雅黑" panose="020B0503020204020204" pitchFamily="34" charset="-122"/>
              </a:rPr>
              <a:t>头脑风暴法</a:t>
            </a:r>
            <a:r>
              <a:rPr lang="zh-CN" altLang="en-US" sz="2000" dirty="0">
                <a:solidFill>
                  <a:schemeClr val="tx1"/>
                </a:solidFill>
                <a:latin typeface="微软雅黑" panose="020B0503020204020204" pitchFamily="34" charset="-122"/>
                <a:ea typeface="微软雅黑" panose="020B0503020204020204" pitchFamily="34" charset="-122"/>
              </a:rPr>
              <a:t>来解决这一难题。他召开了一次能让头脑卷起“风暴”的座谈会，参加会议的是不同专业的技术人员，要求他们必须遵守以下原则。</a:t>
            </a:r>
          </a:p>
          <a:p>
            <a:r>
              <a:rPr lang="zh-CN" altLang="en-US" sz="2000" dirty="0">
                <a:solidFill>
                  <a:schemeClr val="tx1"/>
                </a:solidFill>
                <a:latin typeface="微软雅黑" panose="020B0503020204020204" pitchFamily="34" charset="-122"/>
                <a:ea typeface="微软雅黑" panose="020B0503020204020204" pitchFamily="34" charset="-122"/>
              </a:rPr>
              <a:t>   </a:t>
            </a:r>
            <a:r>
              <a:rPr lang="zh-CN" altLang="en-US" sz="2000" dirty="0" smtClean="0">
                <a:solidFill>
                  <a:schemeClr val="tx1"/>
                </a:solidFill>
                <a:latin typeface="微软雅黑" panose="020B0503020204020204" pitchFamily="34" charset="-122"/>
                <a:ea typeface="微软雅黑" panose="020B0503020204020204" pitchFamily="34" charset="-122"/>
              </a:rPr>
              <a:t>    第一</a:t>
            </a:r>
            <a:r>
              <a:rPr lang="zh-CN" altLang="en-US" sz="2000" dirty="0">
                <a:solidFill>
                  <a:schemeClr val="tx1"/>
                </a:solidFill>
                <a:latin typeface="微软雅黑" panose="020B0503020204020204" pitchFamily="34" charset="-122"/>
                <a:ea typeface="微软雅黑" panose="020B0503020204020204" pitchFamily="34" charset="-122"/>
              </a:rPr>
              <a:t>，自由思考。要求与会者尽可能解放思想，无拘无束地思考问题并畅所欲言，不必顾虑自己的想法或说法是否“离经叛道”或“荒唐可笑”。</a:t>
            </a:r>
          </a:p>
          <a:p>
            <a:r>
              <a:rPr lang="zh-CN" altLang="en-US" sz="2000" dirty="0">
                <a:solidFill>
                  <a:schemeClr val="tx1"/>
                </a:solidFill>
                <a:latin typeface="微软雅黑" panose="020B0503020204020204" pitchFamily="34" charset="-122"/>
                <a:ea typeface="微软雅黑" panose="020B0503020204020204" pitchFamily="34" charset="-122"/>
              </a:rPr>
              <a:t>    </a:t>
            </a:r>
            <a:r>
              <a:rPr lang="zh-CN" altLang="en-US" sz="2000" dirty="0" smtClean="0">
                <a:solidFill>
                  <a:schemeClr val="tx1"/>
                </a:solidFill>
                <a:latin typeface="微软雅黑" panose="020B0503020204020204" pitchFamily="34" charset="-122"/>
                <a:ea typeface="微软雅黑" panose="020B0503020204020204" pitchFamily="34" charset="-122"/>
              </a:rPr>
              <a:t>   第二</a:t>
            </a:r>
            <a:r>
              <a:rPr lang="zh-CN" altLang="en-US" sz="2000" dirty="0">
                <a:solidFill>
                  <a:schemeClr val="tx1"/>
                </a:solidFill>
                <a:latin typeface="微软雅黑" panose="020B0503020204020204" pitchFamily="34" charset="-122"/>
                <a:ea typeface="微软雅黑" panose="020B0503020204020204" pitchFamily="34" charset="-122"/>
              </a:rPr>
              <a:t>，延迟评判。要求与会者在会上不要对他人的设想评头论足。至于对设想的评判，留在会后组织专人考虑。</a:t>
            </a:r>
          </a:p>
          <a:p>
            <a:r>
              <a:rPr lang="zh-CN" altLang="en-US" sz="2000" dirty="0">
                <a:solidFill>
                  <a:schemeClr val="tx1"/>
                </a:solidFill>
                <a:latin typeface="微软雅黑" panose="020B0503020204020204" pitchFamily="34" charset="-122"/>
                <a:ea typeface="微软雅黑" panose="020B0503020204020204" pitchFamily="34" charset="-122"/>
              </a:rPr>
              <a:t>   </a:t>
            </a:r>
            <a:r>
              <a:rPr lang="zh-CN" altLang="en-US" sz="2000" dirty="0" smtClean="0">
                <a:solidFill>
                  <a:schemeClr val="tx1"/>
                </a:solidFill>
                <a:latin typeface="微软雅黑" panose="020B0503020204020204" pitchFamily="34" charset="-122"/>
                <a:ea typeface="微软雅黑" panose="020B0503020204020204" pitchFamily="34" charset="-122"/>
              </a:rPr>
              <a:t>    第三</a:t>
            </a:r>
            <a:r>
              <a:rPr lang="zh-CN" altLang="en-US" sz="2000" dirty="0">
                <a:solidFill>
                  <a:schemeClr val="tx1"/>
                </a:solidFill>
                <a:latin typeface="微软雅黑" panose="020B0503020204020204" pitchFamily="34" charset="-122"/>
                <a:ea typeface="微软雅黑" panose="020B0503020204020204" pitchFamily="34" charset="-122"/>
              </a:rPr>
              <a:t>，以量求质。鼓励与会者尽可能多而广地提出设想，以大量的设想来保证质量较高的设想的存在。</a:t>
            </a: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6"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8" name="文本框 7"/>
          <p:cNvSpPr txBox="1"/>
          <p:nvPr/>
        </p:nvSpPr>
        <p:spPr>
          <a:xfrm>
            <a:off x="290830" y="987425"/>
            <a:ext cx="3027680" cy="521970"/>
          </a:xfrm>
          <a:prstGeom prst="rect">
            <a:avLst/>
          </a:prstGeom>
          <a:noFill/>
        </p:spPr>
        <p:txBody>
          <a:bodyPr wrap="none" rtlCol="0" anchor="t">
            <a:spAutoFit/>
          </a:bodyPr>
          <a:lstStyle/>
          <a:p>
            <a:pPr algn="ctr"/>
            <a:r>
              <a:rPr lang="zh-CN" altLang="en-US" sz="2800" b="0" noProof="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一、定性决策方法</a:t>
            </a:r>
          </a:p>
        </p:txBody>
      </p:sp>
      <p:sp>
        <p:nvSpPr>
          <p:cNvPr id="39" name="文本框 38"/>
          <p:cNvSpPr txBox="1"/>
          <p:nvPr/>
        </p:nvSpPr>
        <p:spPr>
          <a:xfrm>
            <a:off x="767408" y="1556792"/>
            <a:ext cx="2621280" cy="829945"/>
          </a:xfrm>
          <a:prstGeom prst="rect">
            <a:avLst/>
          </a:prstGeom>
          <a:noFill/>
        </p:spPr>
        <p:txBody>
          <a:bodyPr wrap="none" rtlCol="0" anchor="t">
            <a:spAutoFit/>
          </a:bodyPr>
          <a:lstStyle/>
          <a:p>
            <a:pPr algn="l"/>
            <a:r>
              <a:rPr lang="zh-CN" altLang="en-US" sz="2400" noProof="0" dirty="0">
                <a:ln>
                  <a:noFill/>
                </a:ln>
                <a:solidFill>
                  <a:srgbClr val="204BB6"/>
                </a:solidFill>
                <a:effectLst>
                  <a:outerShdw blurRad="38100" dist="38100" dir="2700000" algn="tl">
                    <a:srgbClr val="C0C0C0"/>
                  </a:outerShdw>
                </a:effectLst>
                <a:uLnTx/>
                <a:uFillTx/>
                <a:latin typeface="微软雅黑" panose="020B0503020204020204" pitchFamily="34" charset="-122"/>
                <a:ea typeface="微软雅黑" panose="020B0503020204020204" pitchFamily="34" charset="-122"/>
                <a:sym typeface="+mn-ea"/>
              </a:rPr>
              <a:t>（</a:t>
            </a:r>
            <a:r>
              <a:rPr lang="zh-CN" altLang="en-US" sz="2400" b="1" noProof="0" dirty="0">
                <a:ln>
                  <a:noFill/>
                </a:ln>
                <a:solidFill>
                  <a:srgbClr val="204BB6"/>
                </a:solidFill>
                <a:effectLst>
                  <a:outerShdw blurRad="38100" dist="38100" dir="2700000" algn="tl">
                    <a:srgbClr val="C0C0C0"/>
                  </a:outerShdw>
                </a:effectLst>
                <a:uLnTx/>
                <a:uFillTx/>
                <a:latin typeface="微软雅黑" panose="020B0503020204020204" pitchFamily="34" charset="-122"/>
                <a:ea typeface="微软雅黑" panose="020B0503020204020204" pitchFamily="34" charset="-122"/>
                <a:sym typeface="+mn-ea"/>
              </a:rPr>
              <a:t>一）</a:t>
            </a:r>
            <a:r>
              <a:rPr lang="zh-CN" altLang="en-US" sz="2400" b="1" noProof="0" dirty="0">
                <a:ln>
                  <a:noFill/>
                </a:ln>
                <a:solidFill>
                  <a:srgbClr val="000099"/>
                </a:solidFill>
                <a:effectLst/>
                <a:uLnTx/>
                <a:uFillTx/>
                <a:latin typeface="微软雅黑" panose="020B0503020204020204" pitchFamily="34" charset="-122"/>
                <a:ea typeface="微软雅黑" panose="020B0503020204020204" pitchFamily="34" charset="-122"/>
                <a:sym typeface="+mn-ea"/>
              </a:rPr>
              <a:t>头脑风暴法</a:t>
            </a:r>
          </a:p>
          <a:p>
            <a:pPr algn="l"/>
            <a:endParaRPr sz="2400" b="1" dirty="0">
              <a:latin typeface="微软雅黑" panose="020B0503020204020204" pitchFamily="34" charset="-122"/>
              <a:ea typeface="微软雅黑" panose="020B0503020204020204" pitchFamily="34" charset="-122"/>
            </a:endParaRPr>
          </a:p>
        </p:txBody>
      </p:sp>
    </p:spTree>
  </p:cSld>
  <p:clrMapOvr>
    <a:masterClrMapping/>
  </p:clrMapOvr>
  <p:transition spd="slow" advTm="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350"/>
                                        <p:tgtEl>
                                          <p:spTgt spid="10"/>
                                        </p:tgtEl>
                                        <p:attrNameLst>
                                          <p:attrName>ppt_x</p:attrName>
                                        </p:attrNameLst>
                                      </p:cBhvr>
                                      <p:tavLst>
                                        <p:tav tm="0">
                                          <p:val>
                                            <p:strVal val="#ppt_x-#ppt_w*1.125000"/>
                                          </p:val>
                                        </p:tav>
                                        <p:tav tm="100000">
                                          <p:val>
                                            <p:strVal val="#ppt_x"/>
                                          </p:val>
                                        </p:tav>
                                      </p:tavLst>
                                    </p:anim>
                                    <p:animEffect transition="in" filter="wipe(right)">
                                      <p:cBhvr>
                                        <p:cTn id="8" dur="350"/>
                                        <p:tgtEl>
                                          <p:spTgt spid="10"/>
                                        </p:tgtEl>
                                      </p:cBhvr>
                                    </p:animEffect>
                                  </p:childTnLst>
                                </p:cTn>
                              </p:par>
                            </p:childTnLst>
                          </p:cTn>
                        </p:par>
                        <p:par>
                          <p:cTn id="9" fill="hold">
                            <p:stCondLst>
                              <p:cond delay="500"/>
                            </p:stCondLst>
                            <p:childTnLst>
                              <p:par>
                                <p:cTn id="10" presetID="12" presetClass="entr" presetSubtype="8" fill="hold" grpId="0" nodeType="afterEffect">
                                  <p:stCondLst>
                                    <p:cond delay="0"/>
                                  </p:stCondLst>
                                  <p:childTnLst>
                                    <p:set>
                                      <p:cBhvr>
                                        <p:cTn id="11" dur="1" fill="hold">
                                          <p:stCondLst>
                                            <p:cond delay="0"/>
                                          </p:stCondLst>
                                        </p:cTn>
                                        <p:tgtEl>
                                          <p:spTgt spid="11268"/>
                                        </p:tgtEl>
                                        <p:attrNameLst>
                                          <p:attrName>style.visibility</p:attrName>
                                        </p:attrNameLst>
                                      </p:cBhvr>
                                      <p:to>
                                        <p:strVal val="visible"/>
                                      </p:to>
                                    </p:set>
                                    <p:animEffect transition="in" filter="slide(fromLeft)">
                                      <p:cBhvr>
                                        <p:cTn id="12" dur="500"/>
                                        <p:tgtEl>
                                          <p:spTgt spid="11268"/>
                                        </p:tgtEl>
                                      </p:cBhvr>
                                    </p:animEffec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par>
                          <p:cTn id="15" fill="hold">
                            <p:stCondLst>
                              <p:cond delay="1000"/>
                            </p:stCondLst>
                            <p:childTnLst>
                              <p:par>
                                <p:cTn id="16" presetID="2" presetClass="entr" presetSubtype="8" fill="hold" grpId="1" nodeType="after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0-#ppt_w/2"/>
                                          </p:val>
                                        </p:tav>
                                        <p:tav tm="100000">
                                          <p:val>
                                            <p:strVal val="#ppt_x"/>
                                          </p:val>
                                        </p:tav>
                                      </p:tavLst>
                                    </p:anim>
                                    <p:anim calcmode="lin" valueType="num">
                                      <p:cBhvr additive="base">
                                        <p:cTn id="19"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8" grpId="0"/>
      <p:bldP spid="8"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423592" y="1046645"/>
            <a:ext cx="2088232" cy="337185"/>
          </a:xfrm>
          <a:prstGeom prst="rect">
            <a:avLst/>
          </a:prstGeom>
        </p:spPr>
        <p:txBody>
          <a:bodyPr wrap="square">
            <a:spAutoFit/>
          </a:bodyPr>
          <a:lstStyle/>
          <a:p>
            <a:r>
              <a:rPr lang="zh-CN" altLang="en-US" sz="1600" b="1" dirty="0" smtClean="0">
                <a:solidFill>
                  <a:schemeClr val="bg1"/>
                </a:solidFill>
                <a:ea typeface="微软雅黑" panose="020B0503020204020204" pitchFamily="34" charset="-122"/>
              </a:rPr>
              <a:t>项 目 成 果 展 示</a:t>
            </a:r>
            <a:endParaRPr lang="zh-CN" altLang="en-US" sz="1600" b="1" dirty="0">
              <a:solidFill>
                <a:schemeClr val="bg1"/>
              </a:solidFill>
              <a:ea typeface="微软雅黑" panose="020B0503020204020204" pitchFamily="34" charset="-122"/>
            </a:endParaRPr>
          </a:p>
        </p:txBody>
      </p:sp>
      <p:sp>
        <p:nvSpPr>
          <p:cNvPr id="5" name="文本框 4"/>
          <p:cNvSpPr txBox="1"/>
          <p:nvPr/>
        </p:nvSpPr>
        <p:spPr>
          <a:xfrm>
            <a:off x="290830" y="2059305"/>
            <a:ext cx="11771630" cy="4707890"/>
          </a:xfrm>
          <a:prstGeom prst="rect">
            <a:avLst/>
          </a:prstGeom>
          <a:noFill/>
          <a:ln w="28575">
            <a:solidFill>
              <a:srgbClr val="3333CC"/>
            </a:solidFill>
            <a:prstDash val="dash"/>
          </a:ln>
        </p:spPr>
        <p:txBody>
          <a:bodyPr wrap="square" rtlCol="0">
            <a:spAutoFit/>
          </a:bodyPr>
          <a:lstStyle/>
          <a:p>
            <a:pPr algn="l">
              <a:buNone/>
            </a:pPr>
            <a:r>
              <a:rPr lang="en-US" altLang="zh-CN" sz="1800" dirty="0">
                <a:solidFill>
                  <a:schemeClr val="tx1"/>
                </a:solidFill>
                <a:latin typeface="微软雅黑" panose="020B0503020204020204" pitchFamily="34" charset="-122"/>
                <a:ea typeface="微软雅黑" panose="020B0503020204020204" pitchFamily="34" charset="-122"/>
              </a:rPr>
              <a:t>      </a:t>
            </a:r>
            <a:r>
              <a:rPr lang="en-US" altLang="zh-CN" sz="1800" dirty="0" smtClean="0">
                <a:solidFill>
                  <a:schemeClr val="tx1"/>
                </a:solidFill>
                <a:latin typeface="微软雅黑" panose="020B0503020204020204" pitchFamily="34" charset="-122"/>
                <a:ea typeface="微软雅黑" panose="020B0503020204020204" pitchFamily="34" charset="-122"/>
              </a:rPr>
              <a:t>  </a:t>
            </a:r>
            <a:r>
              <a:rPr lang="zh-CN" altLang="en-US" sz="2000" dirty="0" smtClean="0">
                <a:solidFill>
                  <a:schemeClr val="tx1"/>
                </a:solidFill>
                <a:latin typeface="微软雅黑" panose="020B0503020204020204" pitchFamily="34" charset="-122"/>
                <a:ea typeface="微软雅黑" panose="020B0503020204020204" pitchFamily="34" charset="-122"/>
              </a:rPr>
              <a:t>第四</a:t>
            </a:r>
            <a:r>
              <a:rPr lang="zh-CN" altLang="en-US" sz="2000" dirty="0">
                <a:solidFill>
                  <a:schemeClr val="tx1"/>
                </a:solidFill>
                <a:latin typeface="微软雅黑" panose="020B0503020204020204" pitchFamily="34" charset="-122"/>
                <a:ea typeface="微软雅黑" panose="020B0503020204020204" pitchFamily="34" charset="-122"/>
              </a:rPr>
              <a:t>，结合改善。鼓励与会者积极进行智力互补，在增加自己提出设想的同时，注意思考如何把两个或更多的设想结合成另一个更完善的设想。</a:t>
            </a:r>
          </a:p>
          <a:p>
            <a:pPr algn="l">
              <a:buNone/>
            </a:pPr>
            <a:r>
              <a:rPr lang="zh-CN" altLang="en-US" sz="2000" dirty="0">
                <a:solidFill>
                  <a:schemeClr val="tx1"/>
                </a:solidFill>
                <a:latin typeface="微软雅黑" panose="020B0503020204020204" pitchFamily="34" charset="-122"/>
                <a:ea typeface="微软雅黑" panose="020B0503020204020204" pitchFamily="34" charset="-122"/>
              </a:rPr>
              <a:t>    </a:t>
            </a:r>
            <a:r>
              <a:rPr lang="zh-CN" altLang="en-US" sz="2000" dirty="0" smtClean="0">
                <a:solidFill>
                  <a:schemeClr val="tx1"/>
                </a:solidFill>
                <a:latin typeface="微软雅黑" panose="020B0503020204020204" pitchFamily="34" charset="-122"/>
                <a:ea typeface="微软雅黑" panose="020B0503020204020204" pitchFamily="34" charset="-122"/>
              </a:rPr>
              <a:t>   按照</a:t>
            </a:r>
            <a:r>
              <a:rPr lang="zh-CN" altLang="en-US" sz="2000" dirty="0">
                <a:solidFill>
                  <a:schemeClr val="tx1"/>
                </a:solidFill>
                <a:latin typeface="微软雅黑" panose="020B0503020204020204" pitchFamily="34" charset="-122"/>
                <a:ea typeface="微软雅黑" panose="020B0503020204020204" pitchFamily="34" charset="-122"/>
              </a:rPr>
              <a:t>这些会议规则，大家七嘴八舌地议论开来。有人提出设计一种专用的电线清雪机；有人想到用电热来化解冰雪；也有人建议用振荡技术来清除积雪；还有人提出能否带上几把大扫帚，乘坐直升机去扫电线上的积雪。对于这种“</a:t>
            </a:r>
            <a:r>
              <a:rPr lang="zh-CN" altLang="en-US" sz="2000" b="1" dirty="0">
                <a:solidFill>
                  <a:srgbClr val="FF0000"/>
                </a:solidFill>
                <a:latin typeface="微软雅黑" panose="020B0503020204020204" pitchFamily="34" charset="-122"/>
                <a:ea typeface="微软雅黑" panose="020B0503020204020204" pitchFamily="34" charset="-122"/>
              </a:rPr>
              <a:t>坐飞机扫雪</a:t>
            </a:r>
            <a:r>
              <a:rPr lang="zh-CN" altLang="en-US" sz="2000" dirty="0">
                <a:solidFill>
                  <a:schemeClr val="tx1"/>
                </a:solidFill>
                <a:latin typeface="微软雅黑" panose="020B0503020204020204" pitchFamily="34" charset="-122"/>
                <a:ea typeface="微软雅黑" panose="020B0503020204020204" pitchFamily="34" charset="-122"/>
              </a:rPr>
              <a:t>”的设想，大家心里尽管觉得滑稽可笑，但在会上也无人提出批评。相反，有一名工程师在百思不得其解时，听到用</a:t>
            </a:r>
            <a:r>
              <a:rPr lang="zh-CN" altLang="en-US" sz="2000" b="1" dirty="0">
                <a:solidFill>
                  <a:srgbClr val="FF0000"/>
                </a:solidFill>
                <a:latin typeface="微软雅黑" panose="020B0503020204020204" pitchFamily="34" charset="-122"/>
                <a:ea typeface="微软雅黑" panose="020B0503020204020204" pitchFamily="34" charset="-122"/>
              </a:rPr>
              <a:t>飞机扫雪的想法后，脑中突发灵感</a:t>
            </a:r>
            <a:r>
              <a:rPr lang="zh-CN" altLang="en-US" sz="2000" dirty="0">
                <a:latin typeface="微软雅黑" panose="020B0503020204020204" pitchFamily="34" charset="-122"/>
                <a:ea typeface="微软雅黑" panose="020B0503020204020204" pitchFamily="34" charset="-122"/>
              </a:rPr>
              <a:t>，一种简单可行且高效率的清雪方法冒了出来</a:t>
            </a:r>
            <a:r>
              <a:rPr lang="zh-CN" altLang="en-US" sz="2000" dirty="0">
                <a:solidFill>
                  <a:schemeClr val="tx1"/>
                </a:solidFill>
                <a:latin typeface="微软雅黑" panose="020B0503020204020204" pitchFamily="34" charset="-122"/>
                <a:ea typeface="微软雅黑" panose="020B0503020204020204" pitchFamily="34" charset="-122"/>
              </a:rPr>
              <a:t>。他想，每当大雪过后，出动直升机沿积雪严重的电线飞行，依靠高速旋转的螺旋桨即可将电线上的积雪迅速扇落。</a:t>
            </a:r>
          </a:p>
          <a:p>
            <a:pPr algn="l">
              <a:buNone/>
            </a:pPr>
            <a:r>
              <a:rPr sz="2000" dirty="0">
                <a:latin typeface="微软雅黑" panose="020B0503020204020204" pitchFamily="34" charset="-122"/>
                <a:ea typeface="微软雅黑" panose="020B0503020204020204" pitchFamily="34" charset="-122"/>
                <a:sym typeface="+mn-ea"/>
              </a:rPr>
              <a:t>他马上提出“</a:t>
            </a:r>
            <a:r>
              <a:rPr sz="2000" dirty="0">
                <a:solidFill>
                  <a:srgbClr val="FF0000"/>
                </a:solidFill>
                <a:latin typeface="微软雅黑" panose="020B0503020204020204" pitchFamily="34" charset="-122"/>
                <a:ea typeface="微软雅黑" panose="020B0503020204020204" pitchFamily="34" charset="-122"/>
                <a:sym typeface="+mn-ea"/>
              </a:rPr>
              <a:t>用直升机扇雪</a:t>
            </a:r>
            <a:r>
              <a:rPr sz="2000" dirty="0">
                <a:latin typeface="微软雅黑" panose="020B0503020204020204" pitchFamily="34" charset="-122"/>
                <a:ea typeface="微软雅黑" panose="020B0503020204020204" pitchFamily="34" charset="-122"/>
                <a:sym typeface="+mn-ea"/>
              </a:rPr>
              <a:t>”的新设想，顿时又引起其他与会者的联想，有关用飞机除雪的主意一下子又多了七八条。不到1个小时，与会的10名技术人员共提出90多条新设想。</a:t>
            </a:r>
            <a:endParaRPr sz="2000" dirty="0">
              <a:solidFill>
                <a:schemeClr val="tx1"/>
              </a:solidFill>
              <a:latin typeface="微软雅黑" panose="020B0503020204020204" pitchFamily="34" charset="-122"/>
              <a:ea typeface="微软雅黑" panose="020B0503020204020204" pitchFamily="34" charset="-122"/>
            </a:endParaRPr>
          </a:p>
          <a:p>
            <a:pPr algn="l">
              <a:buNone/>
            </a:pPr>
            <a:r>
              <a:rPr sz="2000" dirty="0">
                <a:latin typeface="微软雅黑" panose="020B0503020204020204" pitchFamily="34" charset="-122"/>
                <a:ea typeface="微软雅黑" panose="020B0503020204020204" pitchFamily="34" charset="-122"/>
                <a:sym typeface="+mn-ea"/>
              </a:rPr>
              <a:t>    </a:t>
            </a:r>
            <a:r>
              <a:rPr lang="en-US" sz="2000" dirty="0" smtClean="0">
                <a:latin typeface="微软雅黑" panose="020B0503020204020204" pitchFamily="34" charset="-122"/>
                <a:ea typeface="微软雅黑" panose="020B0503020204020204" pitchFamily="34" charset="-122"/>
                <a:sym typeface="+mn-ea"/>
              </a:rPr>
              <a:t>   </a:t>
            </a:r>
            <a:r>
              <a:rPr sz="2000" dirty="0" smtClean="0">
                <a:solidFill>
                  <a:srgbClr val="FF0000"/>
                </a:solidFill>
                <a:latin typeface="微软雅黑" panose="020B0503020204020204" pitchFamily="34" charset="-122"/>
                <a:ea typeface="微软雅黑" panose="020B0503020204020204" pitchFamily="34" charset="-122"/>
                <a:sym typeface="+mn-ea"/>
              </a:rPr>
              <a:t>会后</a:t>
            </a:r>
            <a:r>
              <a:rPr sz="2000" dirty="0">
                <a:solidFill>
                  <a:srgbClr val="FF0000"/>
                </a:solidFill>
                <a:latin typeface="微软雅黑" panose="020B0503020204020204" pitchFamily="34" charset="-122"/>
                <a:ea typeface="微软雅黑" panose="020B0503020204020204" pitchFamily="34" charset="-122"/>
                <a:sym typeface="+mn-ea"/>
              </a:rPr>
              <a:t>，公司组织专家对设想进行分类论证。专家们认为设计专用清雪机</a:t>
            </a:r>
            <a:r>
              <a:rPr sz="2000" dirty="0">
                <a:latin typeface="微软雅黑" panose="020B0503020204020204" pitchFamily="34" charset="-122"/>
                <a:ea typeface="微软雅黑" panose="020B0503020204020204" pitchFamily="34" charset="-122"/>
                <a:sym typeface="+mn-ea"/>
              </a:rPr>
              <a:t>，采用电热或电磁振荡等方法清除电线上的积雪，在技术上虽然可行，但研制费用大，周期长，一时难以见效。那种因“坐飞机扫雪”激发出来的几种设想，倒是一种大胆的新方案，如果可行，将是一种既简单又高效的好办法。</a:t>
            </a:r>
            <a:r>
              <a:rPr sz="2000" b="1" dirty="0">
                <a:latin typeface="微软雅黑" panose="020B0503020204020204" pitchFamily="34" charset="-122"/>
                <a:ea typeface="微软雅黑" panose="020B0503020204020204" pitchFamily="34" charset="-122"/>
                <a:sym typeface="+mn-ea"/>
              </a:rPr>
              <a:t>经过现场试验，发现用直升机扇雪真能奏效，一个久悬未决的难题终于在头脑风暴会中得到了巧妙解决。</a:t>
            </a:r>
            <a:endParaRPr sz="2000" b="1" dirty="0">
              <a:solidFill>
                <a:schemeClr val="tx1"/>
              </a:solidFill>
              <a:latin typeface="微软雅黑" panose="020B0503020204020204" pitchFamily="34" charset="-122"/>
              <a:ea typeface="微软雅黑" panose="020B0503020204020204" pitchFamily="34" charset="-122"/>
              <a:sym typeface="+mn-ea"/>
            </a:endParaRPr>
          </a:p>
          <a:p>
            <a:pPr algn="l">
              <a:buNone/>
            </a:pPr>
            <a:endParaRPr lang="zh-CN" altLang="en-US" sz="2000" dirty="0">
              <a:solidFill>
                <a:schemeClr val="tx1"/>
              </a:solidFill>
              <a:latin typeface="微软雅黑" panose="020B0503020204020204" pitchFamily="34" charset="-122"/>
              <a:ea typeface="微软雅黑" panose="020B0503020204020204" pitchFamily="34" charset="-122"/>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6"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8" name="文本框 7"/>
          <p:cNvSpPr txBox="1"/>
          <p:nvPr/>
        </p:nvSpPr>
        <p:spPr>
          <a:xfrm>
            <a:off x="290830" y="987425"/>
            <a:ext cx="3027680" cy="521970"/>
          </a:xfrm>
          <a:prstGeom prst="rect">
            <a:avLst/>
          </a:prstGeom>
          <a:noFill/>
        </p:spPr>
        <p:txBody>
          <a:bodyPr wrap="none" rtlCol="0" anchor="t">
            <a:spAutoFit/>
          </a:bodyPr>
          <a:lstStyle/>
          <a:p>
            <a:pPr algn="ctr"/>
            <a:r>
              <a:rPr lang="zh-CN" altLang="en-US" sz="2800" b="0" noProof="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一、定性决策方法</a:t>
            </a:r>
          </a:p>
        </p:txBody>
      </p:sp>
      <p:sp>
        <p:nvSpPr>
          <p:cNvPr id="39" name="文本框 38"/>
          <p:cNvSpPr txBox="1"/>
          <p:nvPr/>
        </p:nvSpPr>
        <p:spPr>
          <a:xfrm>
            <a:off x="623392" y="1484784"/>
            <a:ext cx="3024336" cy="830997"/>
          </a:xfrm>
          <a:prstGeom prst="rect">
            <a:avLst/>
          </a:prstGeom>
          <a:noFill/>
        </p:spPr>
        <p:txBody>
          <a:bodyPr wrap="square" rtlCol="0" anchor="t">
            <a:spAutoFit/>
          </a:bodyPr>
          <a:lstStyle/>
          <a:p>
            <a:pPr algn="l"/>
            <a:r>
              <a:rPr lang="zh-CN" altLang="en-US" sz="2400" noProof="0" dirty="0">
                <a:ln>
                  <a:noFill/>
                </a:ln>
                <a:solidFill>
                  <a:srgbClr val="204BB6"/>
                </a:solidFill>
                <a:effectLst>
                  <a:outerShdw blurRad="38100" dist="38100" dir="2700000" algn="tl">
                    <a:srgbClr val="C0C0C0"/>
                  </a:outerShdw>
                </a:effectLst>
                <a:uLnTx/>
                <a:uFillTx/>
                <a:latin typeface="微软雅黑" panose="020B0503020204020204" pitchFamily="34" charset="-122"/>
                <a:ea typeface="微软雅黑" panose="020B0503020204020204" pitchFamily="34" charset="-122"/>
                <a:sym typeface="+mn-ea"/>
              </a:rPr>
              <a:t>（</a:t>
            </a:r>
            <a:r>
              <a:rPr lang="zh-CN" altLang="en-US" sz="2400" b="1" noProof="0" dirty="0">
                <a:ln>
                  <a:noFill/>
                </a:ln>
                <a:solidFill>
                  <a:srgbClr val="204BB6"/>
                </a:solidFill>
                <a:effectLst>
                  <a:outerShdw blurRad="38100" dist="38100" dir="2700000" algn="tl">
                    <a:srgbClr val="C0C0C0"/>
                  </a:outerShdw>
                </a:effectLst>
                <a:uLnTx/>
                <a:uFillTx/>
                <a:latin typeface="微软雅黑" panose="020B0503020204020204" pitchFamily="34" charset="-122"/>
                <a:ea typeface="微软雅黑" panose="020B0503020204020204" pitchFamily="34" charset="-122"/>
                <a:sym typeface="+mn-ea"/>
              </a:rPr>
              <a:t>一）</a:t>
            </a:r>
            <a:r>
              <a:rPr lang="zh-CN" altLang="en-US" sz="2400" b="1" noProof="0" dirty="0">
                <a:ln>
                  <a:noFill/>
                </a:ln>
                <a:solidFill>
                  <a:srgbClr val="000099"/>
                </a:solidFill>
                <a:effectLst/>
                <a:uLnTx/>
                <a:uFillTx/>
                <a:latin typeface="微软雅黑" panose="020B0503020204020204" pitchFamily="34" charset="-122"/>
                <a:ea typeface="微软雅黑" panose="020B0503020204020204" pitchFamily="34" charset="-122"/>
                <a:sym typeface="+mn-ea"/>
              </a:rPr>
              <a:t>头脑风暴法</a:t>
            </a:r>
          </a:p>
          <a:p>
            <a:pPr algn="l"/>
            <a:r>
              <a:rPr lang="en-US" sz="2400" b="1" dirty="0" smtClean="0">
                <a:latin typeface="微软雅黑" panose="020B0503020204020204" pitchFamily="34" charset="-122"/>
                <a:ea typeface="微软雅黑" panose="020B0503020204020204" pitchFamily="34" charset="-122"/>
              </a:rPr>
              <a:t>  </a:t>
            </a:r>
            <a:endParaRPr sz="2400" b="1" dirty="0">
              <a:latin typeface="微软雅黑" panose="020B0503020204020204" pitchFamily="34" charset="-122"/>
              <a:ea typeface="微软雅黑" panose="020B0503020204020204" pitchFamily="34" charset="-122"/>
            </a:endParaRPr>
          </a:p>
        </p:txBody>
      </p:sp>
    </p:spTree>
  </p:cSld>
  <p:clrMapOvr>
    <a:masterClrMapping/>
  </p:clrMapOvr>
  <p:transition spd="slow" advTm="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0-#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8" grpId="0"/>
      <p:bldP spid="8"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矩形 2"/>
          <p:cNvSpPr/>
          <p:nvPr/>
        </p:nvSpPr>
        <p:spPr>
          <a:xfrm>
            <a:off x="0" y="692150"/>
            <a:ext cx="12192000" cy="73025"/>
          </a:xfrm>
          <a:prstGeom prst="rect">
            <a:avLst/>
          </a:prstGeom>
          <a:solidFill>
            <a:srgbClr val="A6A6A6"/>
          </a:solidFill>
          <a:ln w="25400">
            <a:noFill/>
          </a:ln>
        </p:spPr>
        <p:txBody>
          <a:bodyPr anchor="ctr"/>
          <a:lstStyle/>
          <a:p>
            <a:pPr algn="ctr"/>
            <a:endParaRPr lang="zh-CN" altLang="en-US">
              <a:solidFill>
                <a:srgbClr val="FFFFFF"/>
              </a:solidFill>
              <a:latin typeface="Calibri" panose="020F0502020204030204" pitchFamily="34" charset="0"/>
              <a:ea typeface="宋体" panose="02010600030101010101" pitchFamily="2" charset="-122"/>
            </a:endParaRPr>
          </a:p>
        </p:txBody>
      </p:sp>
      <p:sp>
        <p:nvSpPr>
          <p:cNvPr id="11268" name="燕尾形 2"/>
          <p:cNvSpPr/>
          <p:nvPr/>
        </p:nvSpPr>
        <p:spPr>
          <a:xfrm>
            <a:off x="4646613" y="168275"/>
            <a:ext cx="2640012" cy="431800"/>
          </a:xfrm>
          <a:prstGeom prst="chevron">
            <a:avLst>
              <a:gd name="adj" fmla="val 22955"/>
            </a:avLst>
          </a:prstGeom>
          <a:solidFill>
            <a:srgbClr val="0848AF"/>
          </a:solidFill>
          <a:ln w="3175">
            <a:noFill/>
          </a:ln>
        </p:spPr>
        <p:txBody>
          <a:bodyPr anchor="ctr"/>
          <a:lstStyle/>
          <a:p>
            <a:pPr algn="ctr"/>
            <a:endParaRPr lang="zh-CN" altLang="en-US">
              <a:solidFill>
                <a:srgbClr val="FFFFFF"/>
              </a:solidFill>
              <a:latin typeface="Calibri" panose="020F0502020204030204" pitchFamily="34" charset="0"/>
              <a:ea typeface="宋体" panose="02010600030101010101" pitchFamily="2" charset="-122"/>
            </a:endParaRPr>
          </a:p>
        </p:txBody>
      </p:sp>
      <p:sp>
        <p:nvSpPr>
          <p:cNvPr id="39939" name="TextBox 5"/>
          <p:cNvSpPr txBox="1"/>
          <p:nvPr/>
        </p:nvSpPr>
        <p:spPr>
          <a:xfrm>
            <a:off x="8747125" y="168275"/>
            <a:ext cx="1714500" cy="430213"/>
          </a:xfrm>
          <a:prstGeom prst="rect">
            <a:avLst/>
          </a:prstGeom>
          <a:noFill/>
          <a:ln w="9525">
            <a:noFill/>
          </a:ln>
        </p:spPr>
        <p:txBody>
          <a:bodyPr wrap="square" lIns="0" tIns="0" rIns="0" bIns="0" anchor="ctr">
            <a:spAutoFit/>
          </a:bodyPr>
          <a:lstStyle/>
          <a:p>
            <a:r>
              <a:rPr lang="en-US" altLang="zh-CN" sz="2800" b="1">
                <a:latin typeface="Impact" panose="020B0806030902050204" pitchFamily="34" charset="0"/>
                <a:ea typeface="微软雅黑" panose="020B0503020204020204" pitchFamily="34" charset="-122"/>
              </a:rPr>
              <a:t>03  总结</a:t>
            </a:r>
          </a:p>
        </p:txBody>
      </p:sp>
      <p:sp>
        <p:nvSpPr>
          <p:cNvPr id="39940" name="TextBox 6"/>
          <p:cNvSpPr txBox="1"/>
          <p:nvPr/>
        </p:nvSpPr>
        <p:spPr>
          <a:xfrm>
            <a:off x="1212850" y="169863"/>
            <a:ext cx="2870200" cy="430212"/>
          </a:xfrm>
          <a:prstGeom prst="rect">
            <a:avLst/>
          </a:prstGeom>
          <a:noFill/>
          <a:ln w="9525">
            <a:noFill/>
          </a:ln>
        </p:spPr>
        <p:txBody>
          <a:bodyPr wrap="square" lIns="0" tIns="0" rIns="0" bIns="0" anchor="ctr">
            <a:spAutoFit/>
          </a:bodyPr>
          <a:lstStyle/>
          <a:p>
            <a:r>
              <a:rPr lang="en-US" altLang="zh-CN" sz="2800" b="1" dirty="0">
                <a:latin typeface="Impact" panose="020B0806030902050204" pitchFamily="34" charset="0"/>
                <a:ea typeface="微软雅黑" panose="020B0503020204020204" pitchFamily="34" charset="-122"/>
              </a:rPr>
              <a:t>01    </a:t>
            </a:r>
            <a:r>
              <a:rPr lang="zh-CN" altLang="en-US" sz="2800" b="1" dirty="0" smtClean="0">
                <a:latin typeface="微软雅黑" panose="020B0503020204020204" pitchFamily="34" charset="-122"/>
                <a:ea typeface="微软雅黑" panose="020B0503020204020204" pitchFamily="34" charset="-122"/>
              </a:rPr>
              <a:t>导入</a:t>
            </a:r>
            <a:endParaRPr lang="zh-CN" altLang="en-US" sz="2800" b="1" dirty="0">
              <a:latin typeface="微软雅黑" panose="020B0503020204020204" pitchFamily="34" charset="-122"/>
              <a:ea typeface="微软雅黑" panose="020B0503020204020204" pitchFamily="34" charset="-122"/>
            </a:endParaRPr>
          </a:p>
        </p:txBody>
      </p:sp>
      <p:sp>
        <p:nvSpPr>
          <p:cNvPr id="39941" name="TextBox 5"/>
          <p:cNvSpPr txBox="1"/>
          <p:nvPr/>
        </p:nvSpPr>
        <p:spPr>
          <a:xfrm>
            <a:off x="4924425" y="168275"/>
            <a:ext cx="3449638" cy="430213"/>
          </a:xfrm>
          <a:prstGeom prst="rect">
            <a:avLst/>
          </a:prstGeom>
          <a:noFill/>
          <a:ln w="9525">
            <a:noFill/>
          </a:ln>
        </p:spPr>
        <p:txBody>
          <a:bodyPr wrap="square" lIns="0" tIns="0" rIns="0" bIns="0" anchor="ctr">
            <a:spAutoFit/>
          </a:bodyPr>
          <a:lstStyle/>
          <a:p>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942" name="Text Box 15"/>
          <p:cNvSpPr txBox="1"/>
          <p:nvPr/>
        </p:nvSpPr>
        <p:spPr>
          <a:xfrm>
            <a:off x="6765925" y="1016000"/>
            <a:ext cx="850900" cy="808038"/>
          </a:xfrm>
          <a:prstGeom prst="rect">
            <a:avLst/>
          </a:prstGeom>
          <a:noFill/>
          <a:ln w="9525">
            <a:noFill/>
          </a:ln>
        </p:spPr>
        <p:txBody>
          <a:bodyPr wrap="square" lIns="68580" tIns="34290" rIns="68580" bIns="34290" anchor="t">
            <a:spAutoFit/>
          </a:bodyPr>
          <a:lstStyle/>
          <a:p>
            <a:pPr algn="ctr"/>
            <a:r>
              <a:rPr lang="zh-CN" altLang="en-US" sz="2400" b="1" dirty="0">
                <a:solidFill>
                  <a:schemeClr val="bg1"/>
                </a:solidFill>
                <a:latin typeface="微软雅黑" panose="020B0503020204020204" pitchFamily="34" charset="-122"/>
                <a:ea typeface="微软雅黑" panose="020B0503020204020204" pitchFamily="34" charset="-122"/>
              </a:rPr>
              <a:t>添加</a:t>
            </a:r>
            <a:endParaRPr lang="en-US" altLang="zh-CN" sz="2400" b="1" dirty="0">
              <a:solidFill>
                <a:schemeClr val="bg1"/>
              </a:solidFill>
              <a:latin typeface="微软雅黑" panose="020B0503020204020204" pitchFamily="34" charset="-122"/>
              <a:ea typeface="微软雅黑" panose="020B0503020204020204" pitchFamily="34" charset="-122"/>
            </a:endParaRPr>
          </a:p>
          <a:p>
            <a:pPr algn="ctr"/>
            <a:r>
              <a:rPr lang="zh-CN" altLang="en-US" sz="2400" b="1" dirty="0">
                <a:solidFill>
                  <a:schemeClr val="bg1"/>
                </a:solidFill>
                <a:latin typeface="微软雅黑" panose="020B0503020204020204" pitchFamily="34" charset="-122"/>
                <a:ea typeface="微软雅黑" panose="020B0503020204020204" pitchFamily="34" charset="-122"/>
              </a:rPr>
              <a:t>标题</a:t>
            </a:r>
          </a:p>
        </p:txBody>
      </p:sp>
      <p:sp>
        <p:nvSpPr>
          <p:cNvPr id="6" name="AutoShape 14"/>
          <p:cNvSpPr/>
          <p:nvPr/>
        </p:nvSpPr>
        <p:spPr>
          <a:xfrm>
            <a:off x="6083300" y="2063750"/>
            <a:ext cx="5486400" cy="1965325"/>
          </a:xfrm>
          <a:prstGeom prst="roundRect">
            <a:avLst>
              <a:gd name="adj" fmla="val 16667"/>
            </a:avLst>
          </a:prstGeom>
          <a:noFill/>
          <a:ln w="25400" cap="flat" cmpd="sng">
            <a:solidFill>
              <a:srgbClr val="0070C0"/>
            </a:solidFill>
            <a:prstDash val="sysDot"/>
            <a:round/>
            <a:headEnd type="none" w="med" len="med"/>
            <a:tailEnd type="none" w="med" len="med"/>
          </a:ln>
        </p:spPr>
        <p:txBody>
          <a:bodyPr wrap="none" lIns="68580" tIns="34290" rIns="68580" bIns="34290" anchor="ctr"/>
          <a:lstStyle/>
          <a:p>
            <a:endParaRPr lang="zh-CN" altLang="en-US">
              <a:solidFill>
                <a:srgbClr val="595959"/>
              </a:solidFill>
              <a:latin typeface="微软雅黑" panose="020B0503020204020204" pitchFamily="34" charset="-122"/>
              <a:ea typeface="微软雅黑" panose="020B0503020204020204" pitchFamily="34" charset="-122"/>
            </a:endParaRPr>
          </a:p>
        </p:txBody>
      </p:sp>
      <p:pic>
        <p:nvPicPr>
          <p:cNvPr id="7" name="图片 6" descr="A000220150322E82PPIC"/>
          <p:cNvPicPr>
            <a:picLocks noChangeAspect="1"/>
          </p:cNvPicPr>
          <p:nvPr/>
        </p:nvPicPr>
        <p:blipFill>
          <a:blip r:embed="rId3"/>
          <a:stretch>
            <a:fillRect/>
          </a:stretch>
        </p:blipFill>
        <p:spPr>
          <a:xfrm>
            <a:off x="1571625" y="2835275"/>
            <a:ext cx="4445000" cy="3143250"/>
          </a:xfrm>
          <a:prstGeom prst="rect">
            <a:avLst/>
          </a:prstGeom>
          <a:noFill/>
          <a:ln w="9525">
            <a:noFill/>
          </a:ln>
        </p:spPr>
      </p:pic>
      <p:sp>
        <p:nvSpPr>
          <p:cNvPr id="39945" name="文本框 7"/>
          <p:cNvSpPr txBox="1"/>
          <p:nvPr/>
        </p:nvSpPr>
        <p:spPr>
          <a:xfrm>
            <a:off x="1212850" y="1479550"/>
            <a:ext cx="2392363" cy="584200"/>
          </a:xfrm>
          <a:prstGeom prst="rect">
            <a:avLst/>
          </a:prstGeom>
          <a:noFill/>
          <a:ln w="9525">
            <a:noFill/>
          </a:ln>
        </p:spPr>
        <p:txBody>
          <a:bodyPr wrap="square" anchor="t">
            <a:spAutoFit/>
          </a:bodyPr>
          <a:lstStyle/>
          <a:p>
            <a:r>
              <a:rPr lang="zh-CN" altLang="en-US" sz="3200">
                <a:latin typeface="微软雅黑" panose="020B0503020204020204" pitchFamily="34" charset="-122"/>
                <a:ea typeface="微软雅黑" panose="020B0503020204020204" pitchFamily="34" charset="-122"/>
              </a:rPr>
              <a:t>课堂提问</a:t>
            </a:r>
          </a:p>
        </p:txBody>
      </p:sp>
      <p:sp>
        <p:nvSpPr>
          <p:cNvPr id="9" name="文本框 8"/>
          <p:cNvSpPr txBox="1"/>
          <p:nvPr/>
        </p:nvSpPr>
        <p:spPr>
          <a:xfrm>
            <a:off x="6324600" y="2063750"/>
            <a:ext cx="5003800" cy="2246769"/>
          </a:xfrm>
          <a:prstGeom prst="rect">
            <a:avLst/>
          </a:prstGeom>
          <a:noFill/>
          <a:ln w="9525">
            <a:noFill/>
          </a:ln>
        </p:spPr>
        <p:txBody>
          <a:bodyPr wrap="square" anchor="t">
            <a:spAutoFit/>
          </a:bodyPr>
          <a:lstStyle/>
          <a:p>
            <a:pPr algn="l">
              <a:buClrTx/>
              <a:buSzTx/>
              <a:buFontTx/>
            </a:pPr>
            <a:r>
              <a:rPr lang="zh-CN" altLang="en-US" sz="2800" dirty="0">
                <a:latin typeface="微软雅黑" panose="020B0503020204020204" pitchFamily="34" charset="-122"/>
                <a:ea typeface="微软雅黑" panose="020B0503020204020204" pitchFamily="34" charset="-122"/>
                <a:sym typeface="+mn-ea"/>
              </a:rPr>
              <a:t> </a:t>
            </a:r>
            <a:r>
              <a:rPr lang="zh-CN" altLang="en-US" sz="2800" dirty="0" smtClean="0">
                <a:latin typeface="微软雅黑" panose="020B0503020204020204" pitchFamily="34" charset="-122"/>
                <a:ea typeface="微软雅黑" panose="020B0503020204020204" pitchFamily="34" charset="-122"/>
                <a:sym typeface="+mn-ea"/>
              </a:rPr>
              <a:t>用</a:t>
            </a:r>
            <a:r>
              <a:rPr lang="zh-CN" altLang="en-US" sz="2800" dirty="0">
                <a:latin typeface="微软雅黑" panose="020B0503020204020204" pitchFamily="34" charset="-122"/>
                <a:ea typeface="微软雅黑" panose="020B0503020204020204" pitchFamily="34" charset="-122"/>
                <a:sym typeface="+mn-ea"/>
              </a:rPr>
              <a:t>一分钟时间，说出你最理想的教学或学习形式（突破现有以课堂教学为主的形式，可放开思路，大胆设想）。</a:t>
            </a:r>
            <a:endParaRPr lang="zh-CN" altLang="en-US" sz="2800" dirty="0">
              <a:latin typeface="微软雅黑" panose="020B0503020204020204" pitchFamily="34" charset="-122"/>
              <a:ea typeface="微软雅黑" panose="020B0503020204020204" pitchFamily="34" charset="-122"/>
            </a:endParaRPr>
          </a:p>
          <a:p>
            <a:endParaRPr lang="zh-CN" altLang="en-US" sz="2800" dirty="0">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52"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Scale>
                                      <p:cBhvr>
                                        <p:cTn id="13" dur="1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4" dur="1000" decel="50000" fill="hold">
                                          <p:stCondLst>
                                            <p:cond delay="0"/>
                                          </p:stCondLst>
                                        </p:cTn>
                                        <p:tgtEl>
                                          <p:spTgt spid="6"/>
                                        </p:tgtEl>
                                        <p:attrNameLst>
                                          <p:attrName>ppt_x</p:attrName>
                                          <p:attrName>ppt_y</p:attrName>
                                        </p:attrNameLst>
                                      </p:cBhvr>
                                    </p:animMotion>
                                    <p:animEffect transition="in" filter="fade">
                                      <p:cBhvr>
                                        <p:cTn id="15" dur="1000"/>
                                        <p:tgtEl>
                                          <p:spTgt spid="6"/>
                                        </p:tgtEl>
                                      </p:cBhvr>
                                    </p:animEffect>
                                  </p:childTnLst>
                                </p:cTn>
                              </p:par>
                              <p:par>
                                <p:cTn id="16" presetID="1"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6" grpId="0" bldLvl="0" animBg="1"/>
      <p:bldP spid="9"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7|1|0.6|0.6"/>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主题">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2067</TotalTime>
  <Words>3641</Words>
  <Application>Microsoft Office PowerPoint</Application>
  <PresentationFormat>宽屏</PresentationFormat>
  <Paragraphs>502</Paragraphs>
  <Slides>42</Slides>
  <Notes>7</Notes>
  <HiddenSlides>0</HiddenSlides>
  <MMClips>0</MMClips>
  <ScaleCrop>false</ScaleCrop>
  <HeadingPairs>
    <vt:vector size="8" baseType="variant">
      <vt:variant>
        <vt:lpstr>已用的字体</vt:lpstr>
      </vt:variant>
      <vt:variant>
        <vt:i4>14</vt:i4>
      </vt:variant>
      <vt:variant>
        <vt:lpstr>主题</vt:lpstr>
      </vt:variant>
      <vt:variant>
        <vt:i4>1</vt:i4>
      </vt:variant>
      <vt:variant>
        <vt:lpstr>嵌入 OLE 服务器</vt:lpstr>
      </vt:variant>
      <vt:variant>
        <vt:i4>1</vt:i4>
      </vt:variant>
      <vt:variant>
        <vt:lpstr>幻灯片标题</vt:lpstr>
      </vt:variant>
      <vt:variant>
        <vt:i4>42</vt:i4>
      </vt:variant>
    </vt:vector>
  </HeadingPairs>
  <TitlesOfParts>
    <vt:vector size="58" baseType="lpstr">
      <vt:lpstr>HY헤드라인M</vt:lpstr>
      <vt:lpstr>方正姚体</vt:lpstr>
      <vt:lpstr>仿宋_GB2312</vt:lpstr>
      <vt:lpstr>黑体</vt:lpstr>
      <vt:lpstr>华文新魏</vt:lpstr>
      <vt:lpstr>隶书</vt:lpstr>
      <vt:lpstr>宋体</vt:lpstr>
      <vt:lpstr>微软雅黑</vt:lpstr>
      <vt:lpstr>Arial</vt:lpstr>
      <vt:lpstr>Britannic Bold</vt:lpstr>
      <vt:lpstr>Calibri</vt:lpstr>
      <vt:lpstr>Impact</vt:lpstr>
      <vt:lpstr>Times New Roman</vt:lpstr>
      <vt:lpstr>Wingdings</vt:lpstr>
      <vt:lpstr>Office 主题</vt:lpstr>
      <vt:lpstr>Equation.3</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Manager>hl81829782</Manager>
  <Company>hl81829782</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dc:title>
  <dc:creator>lucy</dc:creator>
  <cp:lastModifiedBy>lucy</cp:lastModifiedBy>
  <cp:revision>1914</cp:revision>
  <dcterms:created xsi:type="dcterms:W3CDTF">2016-01-13T14:39:00Z</dcterms:created>
  <dcterms:modified xsi:type="dcterms:W3CDTF">2024-02-25T23:40:48Z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2052-11.1.0.10132</vt:lpwstr>
  </property>
</Properties>
</file>