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1.xml" ContentType="application/vnd.openxmlformats-officedocument.presentationml.tags+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0"/>
  </p:notesMasterIdLst>
  <p:handoutMasterIdLst>
    <p:handoutMasterId r:id="rId21"/>
  </p:handoutMasterIdLst>
  <p:sldIdLst>
    <p:sldId id="360" r:id="rId2"/>
    <p:sldId id="520" r:id="rId3"/>
    <p:sldId id="521" r:id="rId4"/>
    <p:sldId id="443" r:id="rId5"/>
    <p:sldId id="471" r:id="rId6"/>
    <p:sldId id="496" r:id="rId7"/>
    <p:sldId id="509" r:id="rId8"/>
    <p:sldId id="511" r:id="rId9"/>
    <p:sldId id="510" r:id="rId10"/>
    <p:sldId id="513" r:id="rId11"/>
    <p:sldId id="514" r:id="rId12"/>
    <p:sldId id="515" r:id="rId13"/>
    <p:sldId id="516" r:id="rId14"/>
    <p:sldId id="517" r:id="rId15"/>
    <p:sldId id="518" r:id="rId16"/>
    <p:sldId id="519" r:id="rId17"/>
    <p:sldId id="490" r:id="rId18"/>
    <p:sldId id="418" r:id="rId19"/>
  </p:sldIdLst>
  <p:sldSz cx="12192000" cy="6858000"/>
  <p:notesSz cx="6858000" cy="9144000"/>
  <p:defaultTex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040">
          <p15:clr>
            <a:srgbClr val="A4A3A4"/>
          </p15:clr>
        </p15:guide>
        <p15:guide id="2" pos="3759">
          <p15:clr>
            <a:srgbClr val="A4A3A4"/>
          </p15:clr>
        </p15:guide>
      </p15:sldGuideLst>
    </p:ext>
    <p:ext uri="{2D200454-40CA-4A62-9FC3-DE9A4176ACB9}">
      <p15:notesGuideLst xmlns:p15="http://schemas.microsoft.com/office/powerpoint/2012/main">
        <p15:guide id="1" orient="horz" pos="2719">
          <p15:clr>
            <a:srgbClr val="A4A3A4"/>
          </p15:clr>
        </p15:guide>
        <p15:guide id="2" pos="211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8500"/>
    <a:srgbClr val="0848AF"/>
    <a:srgbClr val="FFFFFF"/>
    <a:srgbClr val="3C78CE"/>
    <a:srgbClr val="CD1F06"/>
    <a:srgbClr val="CB1003"/>
    <a:srgbClr val="A50021"/>
    <a:srgbClr val="08489B"/>
    <a:srgbClr val="0546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63" autoAdjust="0"/>
    <p:restoredTop sz="94660"/>
  </p:normalViewPr>
  <p:slideViewPr>
    <p:cSldViewPr>
      <p:cViewPr varScale="1">
        <p:scale>
          <a:sx n="69" d="100"/>
          <a:sy n="69" d="100"/>
        </p:scale>
        <p:origin x="520" y="40"/>
      </p:cViewPr>
      <p:guideLst>
        <p:guide orient="horz" pos="2040"/>
        <p:guide pos="3759"/>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8" d="100"/>
          <a:sy n="58" d="100"/>
        </p:scale>
        <p:origin x="-2580" y="-78"/>
      </p:cViewPr>
      <p:guideLst>
        <p:guide orient="horz" pos="2719"/>
        <p:guide pos="211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spcBef>
                <a:spcPts val="0"/>
              </a:spcBef>
              <a:spcAft>
                <a:spcPts val="0"/>
              </a:spcAft>
              <a:defRPr sz="1200">
                <a:latin typeface="+mn-lt"/>
                <a:ea typeface="+mn-ea"/>
              </a:defRPr>
            </a:lvl1pPr>
          </a:lstStyle>
          <a:p>
            <a:pPr>
              <a:defRPr/>
            </a:pPr>
            <a:fld id="{F4DFFCEE-9117-4569-827D-343A93DDD2D6}" type="datetimeFigureOut">
              <a:rPr lang="zh-CN" altLang="en-US"/>
              <a:t>2024/2/26</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spcBef>
                <a:spcPts val="0"/>
              </a:spcBef>
              <a:spcAft>
                <a:spcPts val="0"/>
              </a:spcAft>
              <a:defRPr sz="1200">
                <a:latin typeface="+mn-lt"/>
                <a:ea typeface="+mn-ea"/>
              </a:defRPr>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spcBef>
                <a:spcPts val="0"/>
              </a:spcBef>
              <a:spcAft>
                <a:spcPts val="0"/>
              </a:spcAft>
              <a:defRPr sz="1200">
                <a:latin typeface="+mn-lt"/>
                <a:ea typeface="+mn-ea"/>
              </a:defRPr>
            </a:lvl1pPr>
          </a:lstStyle>
          <a:p>
            <a:pPr>
              <a:defRPr/>
            </a:pPr>
            <a:fld id="{4B9CFCD2-35DB-4E6F-9B70-D2EE67D0E5A4}" type="slidenum">
              <a:rPr lang="zh-CN" altLang="en-US"/>
              <a:t>‹#›</a:t>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spcBef>
                <a:spcPts val="0"/>
              </a:spcBef>
              <a:spcAft>
                <a:spcPts val="0"/>
              </a:spcAft>
              <a:defRPr sz="1200">
                <a:latin typeface="+mn-lt"/>
                <a:ea typeface="+mn-ea"/>
              </a:defRPr>
            </a:lvl1pPr>
          </a:lstStyle>
          <a:p>
            <a:pPr>
              <a:defRPr/>
            </a:pPr>
            <a:fld id="{10D532F7-9EE9-4116-8F06-B3E96FF78C30}" type="datetimeFigureOut">
              <a:rPr lang="zh-CN" altLang="en-US"/>
              <a:t>2024/2/26</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endParaRPr lang="zh-CN" altLang="en-US" noProof="0"/>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spcBef>
                <a:spcPts val="0"/>
              </a:spcBef>
              <a:spcAft>
                <a:spcPts val="0"/>
              </a:spcAft>
              <a:defRPr sz="1200">
                <a:latin typeface="+mn-lt"/>
                <a:ea typeface="+mn-ea"/>
              </a:defRPr>
            </a:lvl1pPr>
          </a:lstStyle>
          <a:p>
            <a:pPr>
              <a:defRPr/>
            </a:pPr>
            <a:fld id="{A069CC9D-01D8-4B68-87F0-663CB8538CBD}" type="slidenum">
              <a:rPr lang="zh-CN" altLang="en-US"/>
              <a:t>‹#›</a:t>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2"/>
          <p:cNvSpPr>
            <a:spLocks noGrp="1" noRot="1" noChangeAspect="1" noTextEdit="1"/>
          </p:cNvSpPr>
          <p:nvPr>
            <p:ph type="sldImg"/>
          </p:nvPr>
        </p:nvSpPr>
        <p:spPr bwMode="auto">
          <a:noFill/>
          <a:ln>
            <a:solidFill>
              <a:srgbClr val="000000"/>
            </a:solidFill>
            <a:miter lim="800000"/>
          </a:ln>
        </p:spPr>
      </p:sp>
      <p:sp>
        <p:nvSpPr>
          <p:cNvPr id="8194" name="Rectangle 3"/>
          <p:cNvSpPr>
            <a:spLocks noGrp="1"/>
          </p:cNvSpPr>
          <p:nvPr>
            <p:ph type="body" idx="1"/>
          </p:nvPr>
        </p:nvSpPr>
        <p:spPr bwMode="auto">
          <a:noFill/>
        </p:spPr>
        <p:txBody>
          <a:bodyPr wrap="square" numCol="1" anchor="t" anchorCtr="0" compatLnSpc="1"/>
          <a:lstStyle/>
          <a:p>
            <a:endParaRPr lang="zh-CN"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8229212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15956189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8539686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121523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6422721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5979208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2844700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23109006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2"/>
          <p:cNvSpPr>
            <a:spLocks noGrp="1" noRot="1" noChangeAspect="1" noTextEdit="1"/>
          </p:cNvSpPr>
          <p:nvPr>
            <p:ph type="sldImg"/>
          </p:nvPr>
        </p:nvSpPr>
        <p:spPr bwMode="auto">
          <a:noFill/>
          <a:ln>
            <a:solidFill>
              <a:srgbClr val="000000"/>
            </a:solidFill>
            <a:miter lim="800000"/>
          </a:ln>
        </p:spPr>
      </p:sp>
      <p:sp>
        <p:nvSpPr>
          <p:cNvPr id="6146"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20011206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2052790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23599380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4441931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1864680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42362489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节标题">
    <p:bg>
      <p:bgPr>
        <a:solidFill>
          <a:schemeClr val="bg1"/>
        </a:solidFill>
        <a:effectLst/>
      </p:bgPr>
    </p:bg>
    <p:spTree>
      <p:nvGrpSpPr>
        <p:cNvPr id="1" name=""/>
        <p:cNvGrpSpPr/>
        <p:nvPr/>
      </p:nvGrpSpPr>
      <p:grpSpPr>
        <a:xfrm>
          <a:off x="0" y="0"/>
          <a:ext cx="0" cy="0"/>
          <a:chOff x="0" y="0"/>
          <a:chExt cx="0" cy="0"/>
        </a:xfrm>
      </p:grpSpPr>
      <p:pic>
        <p:nvPicPr>
          <p:cNvPr id="3" name="图片 62"/>
          <p:cNvPicPr>
            <a:picLocks noChangeAspect="1"/>
          </p:cNvPicPr>
          <p:nvPr userDrawn="1"/>
        </p:nvPicPr>
        <p:blipFill>
          <a:blip r:embed="rId2">
            <a:lum bright="6000"/>
          </a:blip>
          <a:srcRect t="86078"/>
          <a:stretch>
            <a:fillRect/>
          </a:stretch>
        </p:blipFill>
        <p:spPr bwMode="auto">
          <a:xfrm>
            <a:off x="0" y="6092825"/>
            <a:ext cx="12190413" cy="765175"/>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p:push/>
      </p:transition>
    </mc:Choice>
    <mc:Fallback xmlns="">
      <p:transition>
        <p:push/>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noChangeArrowheads="1"/>
          </p:cNvSpPr>
          <p:nvPr>
            <p:ph type="dt" sz="half" idx="10"/>
          </p:nvPr>
        </p:nvSpPr>
        <p:spPr>
          <a:xfrm>
            <a:off x="838200" y="6356350"/>
            <a:ext cx="2743200" cy="365125"/>
          </a:xfrm>
        </p:spPr>
        <p:txBody>
          <a:bodyPr/>
          <a:lstStyle>
            <a:lvl1pPr>
              <a:defRPr/>
            </a:lvl1pPr>
          </a:lstStyle>
          <a:p>
            <a:pPr>
              <a:defRPr/>
            </a:pPr>
            <a:fld id="{DE6254E2-FC8B-4B32-8E59-CBB338734676}" type="datetimeFigureOut">
              <a:rPr lang="zh-CN" altLang="en-US"/>
              <a:t>2024/2/26</a:t>
            </a:fld>
            <a:endParaRPr lang="zh-CN" altLang="en-US"/>
          </a:p>
        </p:txBody>
      </p:sp>
      <p:sp>
        <p:nvSpPr>
          <p:cNvPr id="3" name="页脚占位符 4"/>
          <p:cNvSpPr>
            <a:spLocks noGrp="1" noChangeArrowheads="1"/>
          </p:cNvSpPr>
          <p:nvPr>
            <p:ph type="ftr" sz="quarter" idx="11"/>
          </p:nvPr>
        </p:nvSpPr>
        <p:spPr>
          <a:xfrm>
            <a:off x="4038600" y="6356350"/>
            <a:ext cx="4114800" cy="365125"/>
          </a:xfrm>
        </p:spPr>
        <p:txBody>
          <a:bodyPr/>
          <a:lstStyle>
            <a:lvl1pPr>
              <a:defRPr/>
            </a:lvl1pPr>
          </a:lstStyle>
          <a:p>
            <a:pPr>
              <a:defRPr/>
            </a:pPr>
            <a:endParaRPr lang="zh-CN" altLang="en-US"/>
          </a:p>
        </p:txBody>
      </p:sp>
      <p:sp>
        <p:nvSpPr>
          <p:cNvPr id="4" name="灯片编号占位符 5"/>
          <p:cNvSpPr>
            <a:spLocks noGrp="1" noChangeArrowheads="1"/>
          </p:cNvSpPr>
          <p:nvPr>
            <p:ph type="sldNum" sz="quarter" idx="12"/>
          </p:nvPr>
        </p:nvSpPr>
        <p:spPr>
          <a:xfrm>
            <a:off x="8610600" y="6356350"/>
            <a:ext cx="2743200" cy="365125"/>
          </a:xfrm>
        </p:spPr>
        <p:txBody>
          <a:bodyPr/>
          <a:lstStyle>
            <a:lvl1pPr>
              <a:defRPr/>
            </a:lvl1pPr>
          </a:lstStyle>
          <a:p>
            <a:fld id="{F90D5D2C-EE64-4790-BCD4-67E280891632}"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push/>
      </p:transition>
    </mc:Choice>
    <mc:Fallback xmlns="">
      <p:transition>
        <p:push/>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UpDiag">
          <a:fgClr>
            <a:schemeClr val="tx2">
              <a:lumMod val="20000"/>
              <a:lumOff val="80000"/>
            </a:schemeClr>
          </a:fgClr>
          <a:bgClr>
            <a:schemeClr val="bg1"/>
          </a:bgClr>
        </a:patt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mc:AlternateContent xmlns:mc="http://schemas.openxmlformats.org/markup-compatibility/2006" xmlns:p14="http://schemas.microsoft.com/office/powerpoint/2010/main">
    <mc:Choice Requires="p14">
      <p:transition>
        <p:push/>
      </p:transition>
    </mc:Choice>
    <mc:Fallback xmlns="">
      <p:transition>
        <p:push/>
      </p:transition>
    </mc:Fallback>
  </mc:AlternateContent>
  <p:txStyles>
    <p:titleStyle>
      <a:lvl1pPr algn="ctr" rtl="0" eaLnBrk="0" fontAlgn="base" hangingPunct="0">
        <a:spcBef>
          <a:spcPct val="0"/>
        </a:spcBef>
        <a:spcAft>
          <a:spcPct val="0"/>
        </a:spcAft>
        <a:defRPr sz="4400" kern="1200">
          <a:solidFill>
            <a:schemeClr val="tx1"/>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平行四边形 2"/>
          <p:cNvSpPr/>
          <p:nvPr/>
        </p:nvSpPr>
        <p:spPr>
          <a:xfrm>
            <a:off x="379095" y="8890"/>
            <a:ext cx="5574030" cy="6840855"/>
          </a:xfrm>
          <a:prstGeom prst="parallelogram">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椭圆 1"/>
          <p:cNvSpPr/>
          <p:nvPr/>
        </p:nvSpPr>
        <p:spPr>
          <a:xfrm>
            <a:off x="1055440" y="1556792"/>
            <a:ext cx="3896360" cy="3439160"/>
          </a:xfrm>
          <a:prstGeom prst="ellipse">
            <a:avLst/>
          </a:prstGeom>
          <a:blipFill dpi="0" rotWithShape="1">
            <a:blip r:embed="rId3" cstate="print">
              <a:extLst>
                <a:ext uri="{28A0092B-C50C-407E-A947-70E740481C1C}">
                  <a14:useLocalDpi xmlns:a14="http://schemas.microsoft.com/office/drawing/2010/main" val="0"/>
                </a:ext>
              </a:extLst>
            </a:blip>
            <a:srcRect/>
            <a:stretch>
              <a:fillRect/>
            </a:stretch>
          </a:blip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62" tIns="34281" rIns="68562" bIns="34281" rtlCol="0" anchor="ctr"/>
          <a:lstStyle/>
          <a:p>
            <a:pPr algn="ctr"/>
            <a:endParaRPr lang="zh-CN" altLang="en-US"/>
          </a:p>
        </p:txBody>
      </p:sp>
      <p:sp>
        <p:nvSpPr>
          <p:cNvPr id="5" name="文本框 4"/>
          <p:cNvSpPr txBox="1"/>
          <p:nvPr/>
        </p:nvSpPr>
        <p:spPr>
          <a:xfrm>
            <a:off x="10355580" y="6155690"/>
            <a:ext cx="1325880" cy="368300"/>
          </a:xfrm>
          <a:prstGeom prst="rect">
            <a:avLst/>
          </a:prstGeom>
          <a:noFill/>
        </p:spPr>
        <p:txBody>
          <a:bodyPr wrap="none" rtlCol="0" anchor="t">
            <a:spAutoFit/>
          </a:bodyPr>
          <a:lstStyle/>
          <a:p>
            <a:r>
              <a:rPr lang="zh-CN" altLang="en-US" dirty="0">
                <a:solidFill>
                  <a:schemeClr val="bg1"/>
                </a:solidFill>
                <a:latin typeface="微软雅黑" panose="020B0503020204020204" pitchFamily="34" charset="-122"/>
                <a:ea typeface="微软雅黑" panose="020B0503020204020204" pitchFamily="34" charset="-122"/>
                <a:sym typeface="Calibri" panose="020F0502020204030204" pitchFamily="34" charset="0"/>
              </a:rPr>
              <a:t>管理学基础</a:t>
            </a:r>
            <a:endParaRPr lang="zh-CN" altLang="en-US"/>
          </a:p>
        </p:txBody>
      </p:sp>
      <p:sp>
        <p:nvSpPr>
          <p:cNvPr id="7" name="文本框 6"/>
          <p:cNvSpPr txBox="1"/>
          <p:nvPr/>
        </p:nvSpPr>
        <p:spPr>
          <a:xfrm>
            <a:off x="5447928" y="2996952"/>
            <a:ext cx="6744072" cy="769441"/>
          </a:xfrm>
          <a:prstGeom prst="rect">
            <a:avLst/>
          </a:prstGeom>
          <a:noFill/>
        </p:spPr>
        <p:txBody>
          <a:bodyPr wrap="square" rtlCol="0">
            <a:spAutoFit/>
          </a:bodyPr>
          <a:lstStyle/>
          <a:p>
            <a:r>
              <a:rPr lang="zh-CN" altLang="en-US" sz="4400" b="1" dirty="0" smtClean="0">
                <a:latin typeface="微软雅黑" panose="020B0503020204020204" pitchFamily="34" charset="-122"/>
                <a:ea typeface="微软雅黑" panose="020B0503020204020204" pitchFamily="34" charset="-122"/>
              </a:rPr>
              <a:t>任务四 描述最新管理理论</a:t>
            </a:r>
            <a:endParaRPr lang="zh-CN" altLang="en-US" sz="4400" b="1" dirty="0">
              <a:latin typeface="微软雅黑" panose="020B0503020204020204" pitchFamily="34" charset="-122"/>
              <a:ea typeface="微软雅黑" panose="020B0503020204020204" pitchFamily="34" charset="-122"/>
            </a:endParaRPr>
          </a:p>
        </p:txBody>
      </p:sp>
      <p:sp>
        <p:nvSpPr>
          <p:cNvPr id="8" name="圆角矩形 7"/>
          <p:cNvSpPr/>
          <p:nvPr/>
        </p:nvSpPr>
        <p:spPr>
          <a:xfrm>
            <a:off x="6120765" y="4793615"/>
            <a:ext cx="5032375" cy="5041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latin typeface="微软雅黑" panose="020B0503020204020204" pitchFamily="34" charset="-122"/>
                <a:ea typeface="微软雅黑" panose="020B0503020204020204" pitchFamily="34" charset="-122"/>
              </a:rPr>
              <a:t>选自</a:t>
            </a:r>
            <a:r>
              <a:rPr lang="zh-CN" altLang="en-US" sz="2000" b="1" dirty="0" smtClean="0">
                <a:latin typeface="微软雅黑" panose="020B0503020204020204" pitchFamily="34" charset="-122"/>
                <a:ea typeface="微软雅黑" panose="020B0503020204020204" pitchFamily="34" charset="-122"/>
              </a:rPr>
              <a:t>：模块二 管理思想解析 </a:t>
            </a:r>
            <a:endParaRPr lang="zh-CN" altLang="en-US" sz="2000" b="1" dirty="0">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12" name="Rectangle 3"/>
          <p:cNvSpPr txBox="1">
            <a:spLocks noRot="1" noChangeArrowheads="1"/>
          </p:cNvSpPr>
          <p:nvPr/>
        </p:nvSpPr>
        <p:spPr>
          <a:xfrm>
            <a:off x="1343472" y="1556792"/>
            <a:ext cx="10441160" cy="4968875"/>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eaLnBrk="1" hangingPunct="1">
              <a:lnSpc>
                <a:spcPct val="150000"/>
              </a:lnSpc>
              <a:buNone/>
            </a:pPr>
            <a:r>
              <a:rPr lang="zh-CN" altLang="en-GB" sz="2800" kern="0" dirty="0" smtClean="0">
                <a:latin typeface="微软雅黑" panose="020B0503020204020204" pitchFamily="34" charset="-122"/>
                <a:ea typeface="微软雅黑" panose="020B0503020204020204" pitchFamily="34" charset="-122"/>
              </a:rPr>
              <a:t>       </a:t>
            </a:r>
            <a:r>
              <a:rPr lang="zh-CN" altLang="en-GB" sz="2800" kern="0" dirty="0">
                <a:latin typeface="微软雅黑" panose="020B0503020204020204" pitchFamily="34" charset="-122"/>
                <a:ea typeface="微软雅黑" panose="020B0503020204020204" pitchFamily="34" charset="-122"/>
              </a:rPr>
              <a:t>权变管理理论建立在系统管理理论基础之上，在对待环境的问题上，两者的观点是一致的：与外界联系并适应环境。</a:t>
            </a:r>
          </a:p>
          <a:p>
            <a:pPr marL="0" indent="0" eaLnBrk="1" hangingPunct="1">
              <a:lnSpc>
                <a:spcPct val="150000"/>
              </a:lnSpc>
              <a:buNone/>
            </a:pPr>
            <a:r>
              <a:rPr lang="zh-CN" altLang="en-GB" sz="2800" kern="0" dirty="0" smtClean="0">
                <a:latin typeface="微软雅黑" panose="020B0503020204020204" pitchFamily="34" charset="-122"/>
                <a:ea typeface="微软雅黑" panose="020B0503020204020204" pitchFamily="34" charset="-122"/>
              </a:rPr>
              <a:t>       只不过</a:t>
            </a:r>
            <a:r>
              <a:rPr lang="zh-CN" altLang="en-GB" sz="2800" kern="0" dirty="0">
                <a:latin typeface="微软雅黑" panose="020B0503020204020204" pitchFamily="34" charset="-122"/>
                <a:ea typeface="微软雅黑" panose="020B0503020204020204" pitchFamily="34" charset="-122"/>
              </a:rPr>
              <a:t>权变管理理论强调的是管理方法要适应环境的变化而变化；系统管理理论强调的则是要用联系和整体的观点从外部环境获取资源来适应环境的变化。 </a:t>
            </a:r>
            <a:endParaRPr lang="zh-CN" altLang="en-US" sz="2800" kern="0" dirty="0">
              <a:latin typeface="微软雅黑" panose="020B0503020204020204" pitchFamily="34" charset="-122"/>
              <a:ea typeface="微软雅黑" panose="020B0503020204020204" pitchFamily="34" charset="-122"/>
            </a:endParaRPr>
          </a:p>
        </p:txBody>
      </p:sp>
      <p:sp>
        <p:nvSpPr>
          <p:cNvPr id="13" name="文本框 12"/>
          <p:cNvSpPr txBox="1"/>
          <p:nvPr/>
        </p:nvSpPr>
        <p:spPr>
          <a:xfrm>
            <a:off x="1055440" y="980728"/>
            <a:ext cx="6120680" cy="523220"/>
          </a:xfrm>
          <a:prstGeom prst="rect">
            <a:avLst/>
          </a:prstGeom>
          <a:noFill/>
        </p:spPr>
        <p:txBody>
          <a:bodyPr wrap="square" rtlCol="0" anchor="t">
            <a:spAutoFit/>
          </a:bodyPr>
          <a:lstStyle/>
          <a:p>
            <a:pPr lvl="0" eaLnBrk="0" hangingPunct="0"/>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二、</a:t>
            </a:r>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rPr>
              <a:t>权变管理理论</a:t>
            </a:r>
            <a:endPar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endParaRPr>
          </a:p>
        </p:txBody>
      </p:sp>
      <p:grpSp>
        <p:nvGrpSpPr>
          <p:cNvPr id="10" name="Group 10"/>
          <p:cNvGrpSpPr>
            <a:grpSpLocks/>
          </p:cNvGrpSpPr>
          <p:nvPr/>
        </p:nvGrpSpPr>
        <p:grpSpPr bwMode="auto">
          <a:xfrm>
            <a:off x="119336" y="1412776"/>
            <a:ext cx="1343355" cy="3083354"/>
            <a:chOff x="-585" y="338"/>
            <a:chExt cx="2915" cy="2234"/>
          </a:xfrm>
        </p:grpSpPr>
        <p:grpSp>
          <p:nvGrpSpPr>
            <p:cNvPr id="11" name="Group 11"/>
            <p:cNvGrpSpPr>
              <a:grpSpLocks/>
            </p:cNvGrpSpPr>
            <p:nvPr/>
          </p:nvGrpSpPr>
          <p:grpSpPr bwMode="auto">
            <a:xfrm>
              <a:off x="-585" y="338"/>
              <a:ext cx="2915" cy="2234"/>
              <a:chOff x="-585" y="338"/>
              <a:chExt cx="2915" cy="2234"/>
            </a:xfrm>
          </p:grpSpPr>
          <p:pic>
            <p:nvPicPr>
              <p:cNvPr id="15" name="图片 14" descr="9.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5" y="547"/>
                <a:ext cx="2915" cy="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6"/>
              <p:cNvSpPr txBox="1">
                <a:spLocks noChangeArrowheads="1"/>
              </p:cNvSpPr>
              <p:nvPr/>
            </p:nvSpPr>
            <p:spPr bwMode="auto">
              <a:xfrm>
                <a:off x="337" y="338"/>
                <a:ext cx="1976" cy="1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zh-CN" altLang="en-US" sz="2400" b="0">
                  <a:solidFill>
                    <a:schemeClr val="tx1"/>
                  </a:solidFill>
                  <a:latin typeface="黑体" panose="02010609060101010101" pitchFamily="49" charset="-122"/>
                  <a:ea typeface="微软雅黑" panose="020B0503020204020204" pitchFamily="34" charset="-122"/>
                </a:endParaRPr>
              </a:p>
            </p:txBody>
          </p:sp>
        </p:grpSp>
        <p:sp>
          <p:nvSpPr>
            <p:cNvPr id="14" name="Text Box 14"/>
            <p:cNvSpPr txBox="1">
              <a:spLocks noChangeArrowheads="1"/>
            </p:cNvSpPr>
            <p:nvPr/>
          </p:nvSpPr>
          <p:spPr bwMode="auto">
            <a:xfrm>
              <a:off x="126" y="808"/>
              <a:ext cx="1782" cy="1405"/>
            </a:xfrm>
            <a:prstGeom prst="rect">
              <a:avLst/>
            </a:prstGeom>
            <a:noFill/>
            <a:ln w="9525">
              <a:noFill/>
              <a:miter lim="800000"/>
            </a:ln>
            <a:effectLst/>
          </p:spPr>
          <p:txBody>
            <a:bodyPr wrap="square">
              <a:spAutoFit/>
            </a:bodyPr>
            <a:lstStyle/>
            <a:p>
              <a:pPr>
                <a:defRPr/>
              </a:pPr>
              <a:r>
                <a:rPr lang="zh-CN" altLang="en-US" sz="2400" b="1" dirty="0">
                  <a:latin typeface="微软雅黑" panose="020B0503020204020204" charset="-122"/>
                  <a:ea typeface="微软雅黑" panose="020B0503020204020204" charset="-122"/>
                </a:rPr>
                <a:t>与系</a:t>
              </a:r>
              <a:endParaRPr lang="en-US" altLang="zh-CN" sz="2400" b="1" dirty="0">
                <a:latin typeface="微软雅黑" panose="020B0503020204020204" charset="-122"/>
                <a:ea typeface="微软雅黑" panose="020B0503020204020204" charset="-122"/>
              </a:endParaRPr>
            </a:p>
            <a:p>
              <a:pPr>
                <a:defRPr/>
              </a:pPr>
              <a:r>
                <a:rPr lang="zh-CN" altLang="en-US" sz="2400" b="1" dirty="0">
                  <a:latin typeface="微软雅黑" panose="020B0503020204020204" charset="-122"/>
                  <a:ea typeface="微软雅黑" panose="020B0503020204020204" charset="-122"/>
                </a:rPr>
                <a:t>统管理理论的关系</a:t>
              </a:r>
            </a:p>
          </p:txBody>
        </p:sp>
      </p:grpSp>
    </p:spTree>
    <p:extLst>
      <p:ext uri="{BB962C8B-B14F-4D97-AF65-F5344CB8AC3E}">
        <p14:creationId xmlns:p14="http://schemas.microsoft.com/office/powerpoint/2010/main" val="19169983"/>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0-#ppt_w/2"/>
                                          </p:val>
                                        </p:tav>
                                        <p:tav tm="100000">
                                          <p:val>
                                            <p:strVal val="#ppt_x"/>
                                          </p:val>
                                        </p:tav>
                                      </p:tavLst>
                                    </p:anim>
                                    <p:anim calcmode="lin" valueType="num">
                                      <p:cBhvr additive="base">
                                        <p:cTn id="14"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4"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from="(-#ppt_w/2)" to="(#ppt_x)" calcmode="lin" valueType="num">
                                      <p:cBhvr>
                                        <p:cTn id="19" dur="600" fill="hold">
                                          <p:stCondLst>
                                            <p:cond delay="0"/>
                                          </p:stCondLst>
                                        </p:cTn>
                                        <p:tgtEl>
                                          <p:spTgt spid="10"/>
                                        </p:tgtEl>
                                        <p:attrNameLst>
                                          <p:attrName>ppt_x</p:attrName>
                                        </p:attrNameLst>
                                      </p:cBhvr>
                                    </p:anim>
                                    <p:anim from="0" to="-1.0" calcmode="lin" valueType="num">
                                      <p:cBhvr>
                                        <p:cTn id="20" dur="200" decel="50000" autoRev="1" fill="hold">
                                          <p:stCondLst>
                                            <p:cond delay="600"/>
                                          </p:stCondLst>
                                        </p:cTn>
                                        <p:tgtEl>
                                          <p:spTgt spid="10"/>
                                        </p:tgtEl>
                                        <p:attrNameLst>
                                          <p:attrName>xshear</p:attrName>
                                        </p:attrNameLst>
                                      </p:cBhvr>
                                    </p:anim>
                                    <p:animScale>
                                      <p:cBhvr>
                                        <p:cTn id="21" dur="200" decel="100000" autoRev="1" fill="hold">
                                          <p:stCondLst>
                                            <p:cond delay="600"/>
                                          </p:stCondLst>
                                        </p:cTn>
                                        <p:tgtEl>
                                          <p:spTgt spid="10"/>
                                        </p:tgtEl>
                                      </p:cBhvr>
                                      <p:from x="100000" y="100000"/>
                                      <p:to x="80000" y="100000"/>
                                    </p:animScale>
                                    <p:anim by="(#ppt_h/3+#ppt_w*0.1)" calcmode="lin" valueType="num">
                                      <p:cBhvr additive="sum">
                                        <p:cTn id="22" dur="200" decel="100000" autoRev="1" fill="hold">
                                          <p:stCondLst>
                                            <p:cond delay="600"/>
                                          </p:stCondLst>
                                        </p:cTn>
                                        <p:tgtEl>
                                          <p:spTgt spid="10"/>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3" grpId="0"/>
      <p:bldP spid="13"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12" name="Rectangle 3"/>
          <p:cNvSpPr txBox="1">
            <a:spLocks noRot="1" noChangeArrowheads="1"/>
          </p:cNvSpPr>
          <p:nvPr/>
        </p:nvSpPr>
        <p:spPr>
          <a:xfrm>
            <a:off x="695400" y="1484784"/>
            <a:ext cx="10225136" cy="4968875"/>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eaLnBrk="1" hangingPunct="1">
              <a:lnSpc>
                <a:spcPct val="150000"/>
              </a:lnSpc>
              <a:buNone/>
            </a:pPr>
            <a:r>
              <a:rPr lang="zh-CN" altLang="en-US" sz="2800" kern="0" dirty="0" smtClean="0">
                <a:latin typeface="微软雅黑" panose="020B0503020204020204" pitchFamily="34" charset="-122"/>
                <a:ea typeface="微软雅黑" panose="020B0503020204020204" pitchFamily="34" charset="-122"/>
              </a:rPr>
              <a:t>      决策理论</a:t>
            </a:r>
            <a:r>
              <a:rPr lang="zh-CN" altLang="en-US" sz="2800" kern="0" dirty="0">
                <a:latin typeface="微软雅黑" panose="020B0503020204020204" pitchFamily="34" charset="-122"/>
                <a:ea typeface="微软雅黑" panose="020B0503020204020204" pitchFamily="34" charset="-122"/>
              </a:rPr>
              <a:t>是在系统理论的基础上，吸收了行为科学、运筹学和计算机科学等研究成果而发展起来的。主要代表人物是美国人</a:t>
            </a:r>
            <a:r>
              <a:rPr lang="zh-CN" altLang="en-US" sz="2800" b="1" kern="0" dirty="0">
                <a:latin typeface="微软雅黑" panose="020B0503020204020204" pitchFamily="34" charset="-122"/>
                <a:ea typeface="微软雅黑" panose="020B0503020204020204" pitchFamily="34" charset="-122"/>
              </a:rPr>
              <a:t>西蒙</a:t>
            </a:r>
            <a:r>
              <a:rPr lang="zh-CN" altLang="en-US" sz="2800" kern="0" dirty="0">
                <a:latin typeface="微软雅黑" panose="020B0503020204020204" pitchFamily="34" charset="-122"/>
                <a:ea typeface="微软雅黑" panose="020B0503020204020204" pitchFamily="34" charset="-122"/>
              </a:rPr>
              <a:t>，其基本出发点是：</a:t>
            </a:r>
            <a:r>
              <a:rPr lang="zh-CN" altLang="en-US" sz="2800" b="1" kern="0" dirty="0">
                <a:latin typeface="微软雅黑" panose="020B0503020204020204" pitchFamily="34" charset="-122"/>
                <a:ea typeface="微软雅黑" panose="020B0503020204020204" pitchFamily="34" charset="-122"/>
              </a:rPr>
              <a:t>决策贯穿于管理的全过程</a:t>
            </a:r>
            <a:r>
              <a:rPr lang="zh-CN" altLang="en-US" sz="2800" kern="0" dirty="0">
                <a:latin typeface="微软雅黑" panose="020B0503020204020204" pitchFamily="34" charset="-122"/>
                <a:ea typeface="微软雅黑" panose="020B0503020204020204" pitchFamily="34" charset="-122"/>
              </a:rPr>
              <a:t>。 </a:t>
            </a:r>
            <a:r>
              <a:rPr lang="en-US" altLang="zh-CN" sz="2800" kern="0" dirty="0">
                <a:latin typeface="微软雅黑" panose="020B0503020204020204" pitchFamily="34" charset="-122"/>
                <a:ea typeface="微软雅黑" panose="020B0503020204020204" pitchFamily="34" charset="-122"/>
              </a:rPr>
              <a:t>“</a:t>
            </a:r>
            <a:r>
              <a:rPr lang="zh-CN" altLang="en-US" sz="2800" kern="0" dirty="0">
                <a:latin typeface="微软雅黑" panose="020B0503020204020204" pitchFamily="34" charset="-122"/>
                <a:ea typeface="微软雅黑" panose="020B0503020204020204" pitchFamily="34" charset="-122"/>
              </a:rPr>
              <a:t>管理的本质是决策”，“管理就是决策”</a:t>
            </a:r>
            <a:r>
              <a:rPr lang="en-US" altLang="zh-CN" sz="2800" kern="0" dirty="0">
                <a:latin typeface="微软雅黑" panose="020B0503020204020204" pitchFamily="34" charset="-122"/>
                <a:ea typeface="微软雅黑" panose="020B0503020204020204" pitchFamily="34" charset="-122"/>
              </a:rPr>
              <a:t>——</a:t>
            </a:r>
            <a:r>
              <a:rPr lang="zh-CN" altLang="en-US" sz="2800" kern="0" dirty="0">
                <a:latin typeface="微软雅黑" panose="020B0503020204020204" pitchFamily="34" charset="-122"/>
                <a:ea typeface="微软雅黑" panose="020B0503020204020204" pitchFamily="34" charset="-122"/>
              </a:rPr>
              <a:t>西蒙</a:t>
            </a:r>
            <a:r>
              <a:rPr lang="zh-CN" altLang="en-US" sz="2800" kern="0" dirty="0" smtClean="0">
                <a:latin typeface="微软雅黑" panose="020B0503020204020204" pitchFamily="34" charset="-122"/>
                <a:ea typeface="微软雅黑" panose="020B0503020204020204" pitchFamily="34" charset="-122"/>
              </a:rPr>
              <a:t>。</a:t>
            </a:r>
            <a:endParaRPr lang="zh-CN" altLang="en-US" sz="2800" kern="0" dirty="0">
              <a:latin typeface="微软雅黑" panose="020B0503020204020204" pitchFamily="34" charset="-122"/>
              <a:ea typeface="微软雅黑" panose="020B0503020204020204" pitchFamily="34" charset="-122"/>
            </a:endParaRPr>
          </a:p>
        </p:txBody>
      </p:sp>
      <p:sp>
        <p:nvSpPr>
          <p:cNvPr id="13" name="文本框 12"/>
          <p:cNvSpPr txBox="1"/>
          <p:nvPr/>
        </p:nvSpPr>
        <p:spPr>
          <a:xfrm>
            <a:off x="551384" y="908720"/>
            <a:ext cx="6120680" cy="523220"/>
          </a:xfrm>
          <a:prstGeom prst="rect">
            <a:avLst/>
          </a:prstGeom>
          <a:noFill/>
        </p:spPr>
        <p:txBody>
          <a:bodyPr wrap="square" rtlCol="0" anchor="t">
            <a:spAutoFit/>
          </a:bodyPr>
          <a:lstStyle/>
          <a:p>
            <a:pPr lvl="0" eaLnBrk="0" hangingPunct="0"/>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三、</a:t>
            </a:r>
            <a:r>
              <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决策</a:t>
            </a:r>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rPr>
              <a:t>理论</a:t>
            </a:r>
            <a:endPar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834671503"/>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0-#ppt_w/2"/>
                                          </p:val>
                                        </p:tav>
                                        <p:tav tm="100000">
                                          <p:val>
                                            <p:strVal val="#ppt_x"/>
                                          </p:val>
                                        </p:tav>
                                      </p:tavLst>
                                    </p:anim>
                                    <p:anim calcmode="lin" valueType="num">
                                      <p:cBhvr additive="base">
                                        <p:cTn id="14"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3" grpId="0"/>
      <p:bldP spid="13"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13" name="文本框 12"/>
          <p:cNvSpPr txBox="1"/>
          <p:nvPr/>
        </p:nvSpPr>
        <p:spPr>
          <a:xfrm>
            <a:off x="551384" y="908720"/>
            <a:ext cx="6120680" cy="523220"/>
          </a:xfrm>
          <a:prstGeom prst="rect">
            <a:avLst/>
          </a:prstGeom>
          <a:noFill/>
        </p:spPr>
        <p:txBody>
          <a:bodyPr wrap="square" rtlCol="0" anchor="t">
            <a:spAutoFit/>
          </a:bodyPr>
          <a:lstStyle/>
          <a:p>
            <a:pPr lvl="0" eaLnBrk="0" hangingPunct="0"/>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四、竞争战略</a:t>
            </a:r>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rPr>
              <a:t>理论</a:t>
            </a:r>
            <a:endPar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3"/>
          <a:stretch>
            <a:fillRect/>
          </a:stretch>
        </p:blipFill>
        <p:spPr>
          <a:xfrm>
            <a:off x="1055440" y="1412776"/>
            <a:ext cx="7920880" cy="2520280"/>
          </a:xfrm>
          <a:prstGeom prst="rect">
            <a:avLst/>
          </a:prstGeom>
        </p:spPr>
      </p:pic>
      <p:pic>
        <p:nvPicPr>
          <p:cNvPr id="4" name="图片 3"/>
          <p:cNvPicPr>
            <a:picLocks noChangeAspect="1"/>
          </p:cNvPicPr>
          <p:nvPr/>
        </p:nvPicPr>
        <p:blipFill>
          <a:blip r:embed="rId4"/>
          <a:stretch>
            <a:fillRect/>
          </a:stretch>
        </p:blipFill>
        <p:spPr>
          <a:xfrm>
            <a:off x="8976320" y="2060848"/>
            <a:ext cx="3114675" cy="3533775"/>
          </a:xfrm>
          <a:prstGeom prst="rect">
            <a:avLst/>
          </a:prstGeom>
        </p:spPr>
      </p:pic>
    </p:spTree>
    <p:extLst>
      <p:ext uri="{BB962C8B-B14F-4D97-AF65-F5344CB8AC3E}">
        <p14:creationId xmlns:p14="http://schemas.microsoft.com/office/powerpoint/2010/main" val="2281201865"/>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0-#ppt_w/2"/>
                                          </p:val>
                                        </p:tav>
                                        <p:tav tm="100000">
                                          <p:val>
                                            <p:strVal val="#ppt_x"/>
                                          </p:val>
                                        </p:tav>
                                      </p:tavLst>
                                    </p:anim>
                                    <p:anim calcmode="lin" valueType="num">
                                      <p:cBhvr additive="base">
                                        <p:cTn id="14"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3" grpId="0"/>
      <p:bldP spid="13"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13" name="文本框 12"/>
          <p:cNvSpPr txBox="1"/>
          <p:nvPr/>
        </p:nvSpPr>
        <p:spPr>
          <a:xfrm>
            <a:off x="551384" y="908720"/>
            <a:ext cx="6120680" cy="523220"/>
          </a:xfrm>
          <a:prstGeom prst="rect">
            <a:avLst/>
          </a:prstGeom>
          <a:noFill/>
        </p:spPr>
        <p:txBody>
          <a:bodyPr wrap="square" rtlCol="0" anchor="t">
            <a:spAutoFit/>
          </a:bodyPr>
          <a:lstStyle/>
          <a:p>
            <a:pPr lvl="0" eaLnBrk="0" hangingPunct="0"/>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五、企业再造</a:t>
            </a:r>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rPr>
              <a:t>理论</a:t>
            </a:r>
            <a:endPar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a:blip r:embed="rId3"/>
          <a:stretch>
            <a:fillRect/>
          </a:stretch>
        </p:blipFill>
        <p:spPr>
          <a:xfrm>
            <a:off x="623392" y="1556792"/>
            <a:ext cx="10513168" cy="4536504"/>
          </a:xfrm>
          <a:prstGeom prst="rect">
            <a:avLst/>
          </a:prstGeom>
        </p:spPr>
      </p:pic>
    </p:spTree>
    <p:extLst>
      <p:ext uri="{BB962C8B-B14F-4D97-AF65-F5344CB8AC3E}">
        <p14:creationId xmlns:p14="http://schemas.microsoft.com/office/powerpoint/2010/main" val="2771745178"/>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0-#ppt_w/2"/>
                                          </p:val>
                                        </p:tav>
                                        <p:tav tm="100000">
                                          <p:val>
                                            <p:strVal val="#ppt_x"/>
                                          </p:val>
                                        </p:tav>
                                      </p:tavLst>
                                    </p:anim>
                                    <p:anim calcmode="lin" valueType="num">
                                      <p:cBhvr additive="base">
                                        <p:cTn id="14"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3" grpId="0"/>
      <p:bldP spid="13"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13" name="文本框 12"/>
          <p:cNvSpPr txBox="1"/>
          <p:nvPr/>
        </p:nvSpPr>
        <p:spPr>
          <a:xfrm>
            <a:off x="551384" y="908720"/>
            <a:ext cx="6120680" cy="523220"/>
          </a:xfrm>
          <a:prstGeom prst="rect">
            <a:avLst/>
          </a:prstGeom>
          <a:noFill/>
        </p:spPr>
        <p:txBody>
          <a:bodyPr wrap="square" rtlCol="0" anchor="t">
            <a:spAutoFit/>
          </a:bodyPr>
          <a:lstStyle/>
          <a:p>
            <a:pPr lvl="0" eaLnBrk="0" hangingPunct="0"/>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五、企业再造</a:t>
            </a:r>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rPr>
              <a:t>理论</a:t>
            </a:r>
            <a:endPar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3"/>
          <a:stretch>
            <a:fillRect/>
          </a:stretch>
        </p:blipFill>
        <p:spPr>
          <a:xfrm>
            <a:off x="767408" y="1484784"/>
            <a:ext cx="10987508" cy="4238625"/>
          </a:xfrm>
          <a:prstGeom prst="rect">
            <a:avLst/>
          </a:prstGeom>
        </p:spPr>
      </p:pic>
    </p:spTree>
    <p:extLst>
      <p:ext uri="{BB962C8B-B14F-4D97-AF65-F5344CB8AC3E}">
        <p14:creationId xmlns:p14="http://schemas.microsoft.com/office/powerpoint/2010/main" val="1506725673"/>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0-#ppt_w/2"/>
                                          </p:val>
                                        </p:tav>
                                        <p:tav tm="100000">
                                          <p:val>
                                            <p:strVal val="#ppt_x"/>
                                          </p:val>
                                        </p:tav>
                                      </p:tavLst>
                                    </p:anim>
                                    <p:anim calcmode="lin" valueType="num">
                                      <p:cBhvr additive="base">
                                        <p:cTn id="14"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3" grpId="0"/>
      <p:bldP spid="13"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13" name="文本框 12"/>
          <p:cNvSpPr txBox="1"/>
          <p:nvPr/>
        </p:nvSpPr>
        <p:spPr>
          <a:xfrm>
            <a:off x="551384" y="908720"/>
            <a:ext cx="6120680" cy="523220"/>
          </a:xfrm>
          <a:prstGeom prst="rect">
            <a:avLst/>
          </a:prstGeom>
          <a:noFill/>
        </p:spPr>
        <p:txBody>
          <a:bodyPr wrap="square" rtlCol="0" anchor="t">
            <a:spAutoFit/>
          </a:bodyPr>
          <a:lstStyle/>
          <a:p>
            <a:pPr lvl="0" eaLnBrk="0" hangingPunct="0"/>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六、学习型组织</a:t>
            </a:r>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rPr>
              <a:t>理论</a:t>
            </a:r>
            <a:endPar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a:blip r:embed="rId3"/>
          <a:stretch>
            <a:fillRect/>
          </a:stretch>
        </p:blipFill>
        <p:spPr>
          <a:xfrm>
            <a:off x="1343472" y="1412776"/>
            <a:ext cx="7992888" cy="4680520"/>
          </a:xfrm>
          <a:prstGeom prst="rect">
            <a:avLst/>
          </a:prstGeom>
        </p:spPr>
      </p:pic>
    </p:spTree>
    <p:extLst>
      <p:ext uri="{BB962C8B-B14F-4D97-AF65-F5344CB8AC3E}">
        <p14:creationId xmlns:p14="http://schemas.microsoft.com/office/powerpoint/2010/main" val="1110668160"/>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0-#ppt_w/2"/>
                                          </p:val>
                                        </p:tav>
                                        <p:tav tm="100000">
                                          <p:val>
                                            <p:strVal val="#ppt_x"/>
                                          </p:val>
                                        </p:tav>
                                      </p:tavLst>
                                    </p:anim>
                                    <p:anim calcmode="lin" valueType="num">
                                      <p:cBhvr additive="base">
                                        <p:cTn id="14"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3" grpId="0"/>
      <p:bldP spid="13"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13" name="文本框 12"/>
          <p:cNvSpPr txBox="1"/>
          <p:nvPr/>
        </p:nvSpPr>
        <p:spPr>
          <a:xfrm>
            <a:off x="551384" y="908720"/>
            <a:ext cx="6120680" cy="523220"/>
          </a:xfrm>
          <a:prstGeom prst="rect">
            <a:avLst/>
          </a:prstGeom>
          <a:noFill/>
        </p:spPr>
        <p:txBody>
          <a:bodyPr wrap="square" rtlCol="0" anchor="t">
            <a:spAutoFit/>
          </a:bodyPr>
          <a:lstStyle/>
          <a:p>
            <a:pPr lvl="0" eaLnBrk="0" hangingPunct="0"/>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六、学习型组织</a:t>
            </a:r>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rPr>
              <a:t>理论</a:t>
            </a:r>
            <a:endPar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3"/>
          <a:stretch>
            <a:fillRect/>
          </a:stretch>
        </p:blipFill>
        <p:spPr>
          <a:xfrm>
            <a:off x="1199456" y="1556792"/>
            <a:ext cx="10610850" cy="4371975"/>
          </a:xfrm>
          <a:prstGeom prst="rect">
            <a:avLst/>
          </a:prstGeom>
        </p:spPr>
      </p:pic>
    </p:spTree>
    <p:extLst>
      <p:ext uri="{BB962C8B-B14F-4D97-AF65-F5344CB8AC3E}">
        <p14:creationId xmlns:p14="http://schemas.microsoft.com/office/powerpoint/2010/main" val="558073163"/>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0-#ppt_w/2"/>
                                          </p:val>
                                        </p:tav>
                                        <p:tav tm="100000">
                                          <p:val>
                                            <p:strVal val="#ppt_x"/>
                                          </p:val>
                                        </p:tav>
                                      </p:tavLst>
                                    </p:anim>
                                    <p:anim calcmode="lin" valueType="num">
                                      <p:cBhvr additive="base">
                                        <p:cTn id="14"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3" grpId="0"/>
      <p:bldP spid="13"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8184232" y="188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616280" y="188640"/>
            <a:ext cx="1715135" cy="430530"/>
          </a:xfrm>
          <a:prstGeom prst="rect">
            <a:avLst/>
          </a:prstGeom>
          <a:noFill/>
          <a:ln w="9525">
            <a:noFill/>
            <a:miter lim="800000"/>
          </a:ln>
        </p:spPr>
        <p:txBody>
          <a:bodyPr wrap="square" lIns="0" tIns="0" rIns="0" bIns="0" anchor="ctr">
            <a:spAutoFit/>
          </a:bodyPr>
          <a:lstStyle/>
          <a:p>
            <a:pPr algn="l"/>
            <a:r>
              <a:rPr lang="en-US" altLang="zh-CN" sz="2800" b="1" dirty="0">
                <a:solidFill>
                  <a:schemeClr val="bg1"/>
                </a:solidFill>
                <a:latin typeface="Impact" panose="020B0806030902050204" pitchFamily="34" charset="0"/>
                <a:ea typeface="微软雅黑" panose="020B0503020204020204" pitchFamily="34" charset="-122"/>
              </a:rPr>
              <a:t>03  </a:t>
            </a:r>
            <a:r>
              <a:rPr lang="en-US" altLang="zh-CN" sz="2800" b="1" dirty="0" err="1">
                <a:solidFill>
                  <a:schemeClr val="bg1"/>
                </a:solidFill>
                <a:latin typeface="Impact" panose="020B0806030902050204" pitchFamily="34" charset="0"/>
                <a:ea typeface="微软雅黑" panose="020B0503020204020204" pitchFamily="34" charset="-122"/>
              </a:rPr>
              <a:t>总结</a:t>
            </a:r>
            <a:endParaRPr lang="en-US" altLang="zh-CN" sz="2800" b="1" dirty="0">
              <a:solidFill>
                <a:schemeClr val="bg1"/>
              </a:solidFill>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727848" y="188640"/>
            <a:ext cx="3448685" cy="430530"/>
          </a:xfrm>
          <a:prstGeom prst="rect">
            <a:avLst/>
          </a:prstGeom>
          <a:noFill/>
          <a:ln w="9525">
            <a:noFill/>
            <a:miter lim="800000"/>
          </a:ln>
        </p:spPr>
        <p:txBody>
          <a:bodyPr wrap="square" lIns="0" tIns="0" rIns="0" bIns="0" anchor="ctr">
            <a:spAutoFit/>
          </a:bodyPr>
          <a:lstStyle/>
          <a:p>
            <a:pPr algn="l"/>
            <a:r>
              <a:rPr lang="en-US" altLang="zh-CN" sz="2800" b="1" dirty="0">
                <a:latin typeface="Impact" panose="020B0806030902050204" pitchFamily="34" charset="0"/>
                <a:ea typeface="微软雅黑" panose="020B0503020204020204" pitchFamily="34" charset="-122"/>
              </a:rPr>
              <a:t>02   </a:t>
            </a:r>
            <a:r>
              <a:rPr lang="en-US" altLang="zh-CN" sz="2800" b="1" dirty="0" err="1">
                <a:latin typeface="Impact" panose="020B0806030902050204" pitchFamily="34" charset="0"/>
                <a:ea typeface="微软雅黑" panose="020B0503020204020204" pitchFamily="34" charset="-122"/>
              </a:rPr>
              <a:t>内容讲授</a:t>
            </a:r>
            <a:endParaRPr lang="en-US" altLang="zh-CN" sz="2800" b="1" dirty="0">
              <a:latin typeface="Impact" panose="020B0806030902050204" pitchFamily="34" charset="0"/>
              <a:ea typeface="微软雅黑" panose="020B0503020204020204" pitchFamily="34" charset="-122"/>
            </a:endParaRP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grpSp>
        <p:nvGrpSpPr>
          <p:cNvPr id="9" name="Group 4"/>
          <p:cNvGrpSpPr>
            <a:grpSpLocks/>
          </p:cNvGrpSpPr>
          <p:nvPr/>
        </p:nvGrpSpPr>
        <p:grpSpPr bwMode="auto">
          <a:xfrm>
            <a:off x="2207568" y="1196752"/>
            <a:ext cx="7059582" cy="4302125"/>
            <a:chOff x="-340" y="0"/>
            <a:chExt cx="11119" cy="6776"/>
          </a:xfrm>
        </p:grpSpPr>
        <p:sp>
          <p:nvSpPr>
            <p:cNvPr id="11" name="Freeform 447"/>
            <p:cNvSpPr/>
            <p:nvPr/>
          </p:nvSpPr>
          <p:spPr bwMode="auto">
            <a:xfrm>
              <a:off x="5528" y="980"/>
              <a:ext cx="1513" cy="2498"/>
            </a:xfrm>
            <a:custGeom>
              <a:avLst/>
              <a:gdLst>
                <a:gd name="T0" fmla="*/ 0 w 722"/>
                <a:gd name="T1" fmla="*/ 0 h 1222"/>
                <a:gd name="T2" fmla="*/ 722 w 722"/>
                <a:gd name="T3" fmla="*/ 1222 h 1222"/>
              </a:gdLst>
              <a:ahLst/>
              <a:cxnLst>
                <a:cxn ang="0">
                  <a:pos x="0" y="1222"/>
                </a:cxn>
                <a:cxn ang="0">
                  <a:pos x="722" y="654"/>
                </a:cxn>
                <a:cxn ang="0">
                  <a:pos x="686" y="0"/>
                </a:cxn>
              </a:cxnLst>
              <a:rect l="T0" t="T1" r="T2" b="T3"/>
              <a:pathLst>
                <a:path w="722" h="1222">
                  <a:moveTo>
                    <a:pt x="0" y="1222"/>
                  </a:moveTo>
                  <a:lnTo>
                    <a:pt x="722" y="654"/>
                  </a:lnTo>
                  <a:lnTo>
                    <a:pt x="686" y="0"/>
                  </a:lnTo>
                </a:path>
              </a:pathLst>
            </a:custGeom>
            <a:gradFill rotWithShape="0">
              <a:gsLst>
                <a:gs pos="0">
                  <a:srgbClr val="777777"/>
                </a:gs>
                <a:gs pos="100000">
                  <a:srgbClr val="DADADA"/>
                </a:gs>
              </a:gsLst>
              <a:lin ang="5400000" scaled="1"/>
            </a:gradFill>
            <a:ln w="9525">
              <a:noFill/>
              <a:round/>
            </a:ln>
            <a:effectLst/>
          </p:spPr>
          <p:txBody>
            <a:bodyPr/>
            <a:lstStyle/>
            <a:p>
              <a:pPr>
                <a:defRPr/>
              </a:pPr>
              <a:endParaRPr lang="zh-CN" altLang="en-US">
                <a:effectLst>
                  <a:outerShdw blurRad="38100" dist="38100" dir="2700000" algn="tl">
                    <a:srgbClr val="000000">
                      <a:alpha val="43137"/>
                    </a:srgbClr>
                  </a:outerShdw>
                </a:effectLst>
              </a:endParaRPr>
            </a:p>
          </p:txBody>
        </p:sp>
        <p:sp>
          <p:nvSpPr>
            <p:cNvPr id="12" name="Freeform 448"/>
            <p:cNvSpPr/>
            <p:nvPr/>
          </p:nvSpPr>
          <p:spPr bwMode="auto">
            <a:xfrm>
              <a:off x="5528" y="2318"/>
              <a:ext cx="5241" cy="1160"/>
            </a:xfrm>
            <a:custGeom>
              <a:avLst/>
              <a:gdLst>
                <a:gd name="T0" fmla="*/ 0 w 2504"/>
                <a:gd name="T1" fmla="*/ 0 h 568"/>
                <a:gd name="T2" fmla="*/ 2504 w 2504"/>
                <a:gd name="T3" fmla="*/ 568 h 568"/>
              </a:gdLst>
              <a:ahLst/>
              <a:cxnLst>
                <a:cxn ang="0">
                  <a:pos x="722" y="0"/>
                </a:cxn>
                <a:cxn ang="0">
                  <a:pos x="0" y="568"/>
                </a:cxn>
                <a:cxn ang="0">
                  <a:pos x="2504" y="6"/>
                </a:cxn>
              </a:cxnLst>
              <a:rect l="T0" t="T1" r="T2" b="T3"/>
              <a:pathLst>
                <a:path w="2504" h="568">
                  <a:moveTo>
                    <a:pt x="722" y="0"/>
                  </a:moveTo>
                  <a:lnTo>
                    <a:pt x="0" y="568"/>
                  </a:lnTo>
                  <a:lnTo>
                    <a:pt x="2504" y="6"/>
                  </a:lnTo>
                </a:path>
              </a:pathLst>
            </a:custGeom>
            <a:gradFill rotWithShape="0">
              <a:gsLst>
                <a:gs pos="0">
                  <a:srgbClr val="DADADA"/>
                </a:gs>
                <a:gs pos="100000">
                  <a:srgbClr val="A2A2A2"/>
                </a:gs>
              </a:gsLst>
              <a:lin ang="5400000" scaled="1"/>
            </a:gradFill>
            <a:ln w="9525">
              <a:noFill/>
              <a:round/>
            </a:ln>
            <a:effectLst/>
          </p:spPr>
          <p:txBody>
            <a:bodyPr/>
            <a:lstStyle/>
            <a:p>
              <a:pPr>
                <a:defRPr/>
              </a:pPr>
              <a:endParaRPr lang="zh-CN" altLang="en-US">
                <a:effectLst>
                  <a:outerShdw blurRad="38100" dist="38100" dir="2700000" algn="tl">
                    <a:srgbClr val="000000">
                      <a:alpha val="43137"/>
                    </a:srgbClr>
                  </a:outerShdw>
                </a:effectLst>
              </a:endParaRPr>
            </a:p>
          </p:txBody>
        </p:sp>
        <p:sp>
          <p:nvSpPr>
            <p:cNvPr id="13" name="Freeform 445"/>
            <p:cNvSpPr/>
            <p:nvPr/>
          </p:nvSpPr>
          <p:spPr bwMode="auto">
            <a:xfrm>
              <a:off x="3991" y="1030"/>
              <a:ext cx="1550" cy="2440"/>
            </a:xfrm>
            <a:custGeom>
              <a:avLst/>
              <a:gdLst>
                <a:gd name="T0" fmla="*/ 0 w 741"/>
                <a:gd name="T1" fmla="*/ 0 h 1194"/>
                <a:gd name="T2" fmla="*/ 741 w 741"/>
                <a:gd name="T3" fmla="*/ 1194 h 1194"/>
              </a:gdLst>
              <a:ahLst/>
              <a:cxnLst>
                <a:cxn ang="0">
                  <a:pos x="741" y="1194"/>
                </a:cxn>
                <a:cxn ang="0">
                  <a:pos x="0" y="612"/>
                </a:cxn>
                <a:cxn ang="0">
                  <a:pos x="90" y="0"/>
                </a:cxn>
              </a:cxnLst>
              <a:rect l="T0" t="T1" r="T2" b="T3"/>
              <a:pathLst>
                <a:path w="741" h="1194">
                  <a:moveTo>
                    <a:pt x="741" y="1194"/>
                  </a:moveTo>
                  <a:lnTo>
                    <a:pt x="0" y="612"/>
                  </a:lnTo>
                  <a:lnTo>
                    <a:pt x="90" y="0"/>
                  </a:lnTo>
                </a:path>
              </a:pathLst>
            </a:custGeom>
            <a:gradFill rotWithShape="0">
              <a:gsLst>
                <a:gs pos="0">
                  <a:srgbClr val="777777"/>
                </a:gs>
                <a:gs pos="100000">
                  <a:srgbClr val="DADADA"/>
                </a:gs>
              </a:gsLst>
              <a:lin ang="5400000" scaled="1"/>
            </a:gradFill>
            <a:ln w="9525">
              <a:noFill/>
              <a:round/>
            </a:ln>
            <a:effectLst/>
          </p:spPr>
          <p:txBody>
            <a:bodyPr/>
            <a:lstStyle/>
            <a:p>
              <a:pPr>
                <a:defRPr/>
              </a:pPr>
              <a:endParaRPr lang="zh-CN" altLang="en-US">
                <a:effectLst>
                  <a:outerShdw blurRad="38100" dist="38100" dir="2700000" algn="tl">
                    <a:srgbClr val="000000">
                      <a:alpha val="43137"/>
                    </a:srgbClr>
                  </a:outerShdw>
                </a:effectLst>
              </a:endParaRPr>
            </a:p>
          </p:txBody>
        </p:sp>
        <p:sp>
          <p:nvSpPr>
            <p:cNvPr id="14" name="Freeform 446"/>
            <p:cNvSpPr/>
            <p:nvPr/>
          </p:nvSpPr>
          <p:spPr bwMode="auto">
            <a:xfrm>
              <a:off x="313" y="2280"/>
              <a:ext cx="5228" cy="1190"/>
            </a:xfrm>
            <a:custGeom>
              <a:avLst/>
              <a:gdLst>
                <a:gd name="T0" fmla="*/ 0 w 2499"/>
                <a:gd name="T1" fmla="*/ 0 h 582"/>
                <a:gd name="T2" fmla="*/ 2499 w 2499"/>
                <a:gd name="T3" fmla="*/ 582 h 582"/>
              </a:gdLst>
              <a:ahLst/>
              <a:cxnLst>
                <a:cxn ang="0">
                  <a:pos x="0" y="0"/>
                </a:cxn>
                <a:cxn ang="0">
                  <a:pos x="1758" y="0"/>
                </a:cxn>
                <a:cxn ang="0">
                  <a:pos x="2499" y="582"/>
                </a:cxn>
                <a:cxn ang="0">
                  <a:pos x="26" y="20"/>
                </a:cxn>
              </a:cxnLst>
              <a:rect l="T0" t="T1" r="T2" b="T3"/>
              <a:pathLst>
                <a:path w="2499" h="582">
                  <a:moveTo>
                    <a:pt x="0" y="0"/>
                  </a:moveTo>
                  <a:lnTo>
                    <a:pt x="1758" y="0"/>
                  </a:lnTo>
                  <a:lnTo>
                    <a:pt x="2499" y="582"/>
                  </a:lnTo>
                  <a:lnTo>
                    <a:pt x="26" y="20"/>
                  </a:lnTo>
                </a:path>
              </a:pathLst>
            </a:custGeom>
            <a:gradFill rotWithShape="0">
              <a:gsLst>
                <a:gs pos="0">
                  <a:srgbClr val="DADADA"/>
                </a:gs>
                <a:gs pos="100000">
                  <a:srgbClr val="A2A2A2"/>
                </a:gs>
              </a:gsLst>
              <a:lin ang="5400000" scaled="1"/>
            </a:gradFill>
            <a:ln w="9525">
              <a:noFill/>
              <a:round/>
            </a:ln>
            <a:effectLst/>
          </p:spPr>
          <p:txBody>
            <a:bodyPr/>
            <a:lstStyle/>
            <a:p>
              <a:pPr>
                <a:defRPr/>
              </a:pPr>
              <a:endParaRPr lang="zh-CN" altLang="en-US">
                <a:effectLst>
                  <a:outerShdw blurRad="38100" dist="38100" dir="2700000" algn="tl">
                    <a:srgbClr val="000000">
                      <a:alpha val="43137"/>
                    </a:srgbClr>
                  </a:outerShdw>
                </a:effectLst>
              </a:endParaRPr>
            </a:p>
          </p:txBody>
        </p:sp>
        <p:sp>
          <p:nvSpPr>
            <p:cNvPr id="15" name="Rectangle 444"/>
            <p:cNvSpPr>
              <a:spLocks noChangeArrowheads="1"/>
            </p:cNvSpPr>
            <p:nvPr/>
          </p:nvSpPr>
          <p:spPr bwMode="auto">
            <a:xfrm>
              <a:off x="0" y="840"/>
              <a:ext cx="4054" cy="1527"/>
            </a:xfrm>
            <a:prstGeom prst="rect">
              <a:avLst/>
            </a:prstGeom>
            <a:gradFill rotWithShape="0">
              <a:gsLst>
                <a:gs pos="0">
                  <a:srgbClr val="CC9900"/>
                </a:gs>
                <a:gs pos="100000">
                  <a:srgbClr val="663300"/>
                </a:gs>
              </a:gsLst>
              <a:path path="rect">
                <a:fillToRect l="100000" t="100000"/>
              </a:path>
            </a:gradFill>
            <a:ln>
              <a:noFill/>
            </a:ln>
            <a:scene3d>
              <a:camera prst="legacyPerspectiveBottomRight">
                <a:rot lat="20399999" lon="0" rev="0"/>
              </a:camera>
              <a:lightRig rig="legacyFlat3" dir="b"/>
            </a:scene3d>
            <a:sp3d extrusionH="36500" prstMaterial="legacyMatte">
              <a:bevelT w="13500" h="13500" prst="angle"/>
              <a:bevelB w="13500" h="13500" prst="angle"/>
              <a:extrusionClr>
                <a:srgbClr val="CC9900"/>
              </a:extrusionClr>
              <a:contourClr>
                <a:srgbClr val="CC9900"/>
              </a:contourClr>
            </a:sp3d>
            <a:extLst>
              <a:ext uri="{91240B29-F687-4F45-9708-019B960494DF}">
                <a14:hiddenLine xmlns:a14="http://schemas.microsoft.com/office/drawing/2010/main" w="9525">
                  <a:noFill/>
                  <a:miter lim="800000"/>
                  <a:headEnd/>
                  <a:tailEnd/>
                </a14:hiddenLine>
              </a:ext>
            </a:extLst>
          </p:spPr>
          <p:txBody>
            <a:bodyPr wrap="none" lIns="92075" tIns="46038" rIns="92075" bIns="46038" anchor="ctr">
              <a:flatTx/>
            </a:bodyPr>
            <a:lstStyle/>
            <a:p>
              <a:pPr algn="ctr" eaLnBrk="0" hangingPunct="0">
                <a:lnSpc>
                  <a:spcPct val="90000"/>
                </a:lnSpc>
              </a:pPr>
              <a:endParaRPr lang="zh-CN" altLang="en-US" sz="2400">
                <a:latin typeface="Arial" panose="020B0604020202020204" pitchFamily="34" charset="0"/>
                <a:ea typeface="宋体" panose="02010600030101010101" pitchFamily="2" charset="-122"/>
              </a:endParaRPr>
            </a:p>
          </p:txBody>
        </p:sp>
        <p:sp>
          <p:nvSpPr>
            <p:cNvPr id="16" name="Freeform 449"/>
            <p:cNvSpPr/>
            <p:nvPr/>
          </p:nvSpPr>
          <p:spPr bwMode="auto">
            <a:xfrm>
              <a:off x="290" y="3478"/>
              <a:ext cx="5238" cy="1173"/>
            </a:xfrm>
            <a:custGeom>
              <a:avLst/>
              <a:gdLst>
                <a:gd name="T0" fmla="*/ 0 w 2506"/>
                <a:gd name="T1" fmla="*/ 0 h 572"/>
                <a:gd name="T2" fmla="*/ 2506 w 2506"/>
                <a:gd name="T3" fmla="*/ 572 h 572"/>
              </a:gdLst>
              <a:ahLst/>
              <a:cxnLst>
                <a:cxn ang="0">
                  <a:pos x="2506" y="0"/>
                </a:cxn>
                <a:cxn ang="0">
                  <a:pos x="1782" y="572"/>
                </a:cxn>
                <a:cxn ang="0">
                  <a:pos x="0" y="572"/>
                </a:cxn>
              </a:cxnLst>
              <a:rect l="T0" t="T1" r="T2" b="T3"/>
              <a:pathLst>
                <a:path w="2506" h="572">
                  <a:moveTo>
                    <a:pt x="2506" y="0"/>
                  </a:moveTo>
                  <a:lnTo>
                    <a:pt x="1782" y="572"/>
                  </a:lnTo>
                  <a:lnTo>
                    <a:pt x="0" y="572"/>
                  </a:lnTo>
                </a:path>
              </a:pathLst>
            </a:custGeom>
            <a:gradFill rotWithShape="0">
              <a:gsLst>
                <a:gs pos="0">
                  <a:srgbClr val="858585"/>
                </a:gs>
                <a:gs pos="100000">
                  <a:srgbClr val="DADADA"/>
                </a:gs>
              </a:gsLst>
              <a:lin ang="5400000" scaled="1"/>
            </a:gradFill>
            <a:ln w="9525">
              <a:noFill/>
              <a:round/>
            </a:ln>
            <a:effectLst/>
          </p:spPr>
          <p:txBody>
            <a:bodyPr/>
            <a:lstStyle/>
            <a:p>
              <a:pPr>
                <a:defRPr/>
              </a:pPr>
              <a:endParaRPr lang="zh-CN" altLang="en-US">
                <a:effectLst>
                  <a:outerShdw blurRad="38100" dist="38100" dir="2700000" algn="tl">
                    <a:srgbClr val="000000">
                      <a:alpha val="43137"/>
                    </a:srgbClr>
                  </a:outerShdw>
                </a:effectLst>
              </a:endParaRPr>
            </a:p>
          </p:txBody>
        </p:sp>
        <p:sp>
          <p:nvSpPr>
            <p:cNvPr id="17" name="Freeform 450"/>
            <p:cNvSpPr/>
            <p:nvPr/>
          </p:nvSpPr>
          <p:spPr bwMode="auto">
            <a:xfrm>
              <a:off x="4028" y="3478"/>
              <a:ext cx="1500" cy="2558"/>
            </a:xfrm>
            <a:custGeom>
              <a:avLst/>
              <a:gdLst>
                <a:gd name="T0" fmla="*/ 0 w 718"/>
                <a:gd name="T1" fmla="*/ 0 h 1250"/>
                <a:gd name="T2" fmla="*/ 718 w 718"/>
                <a:gd name="T3" fmla="*/ 1250 h 1250"/>
              </a:gdLst>
              <a:ahLst/>
              <a:cxnLst>
                <a:cxn ang="0">
                  <a:pos x="0" y="560"/>
                </a:cxn>
                <a:cxn ang="0">
                  <a:pos x="718" y="0"/>
                </a:cxn>
                <a:cxn ang="0">
                  <a:pos x="24" y="1250"/>
                </a:cxn>
              </a:cxnLst>
              <a:rect l="T0" t="T1" r="T2" b="T3"/>
              <a:pathLst>
                <a:path w="718" h="1250">
                  <a:moveTo>
                    <a:pt x="0" y="560"/>
                  </a:moveTo>
                  <a:lnTo>
                    <a:pt x="718" y="0"/>
                  </a:lnTo>
                  <a:lnTo>
                    <a:pt x="24" y="1250"/>
                  </a:lnTo>
                </a:path>
              </a:pathLst>
            </a:custGeom>
            <a:gradFill rotWithShape="0">
              <a:gsLst>
                <a:gs pos="0">
                  <a:srgbClr val="777777"/>
                </a:gs>
                <a:gs pos="100000">
                  <a:srgbClr val="DADADA"/>
                </a:gs>
              </a:gsLst>
              <a:lin ang="5400000" scaled="1"/>
            </a:gradFill>
            <a:ln w="9525">
              <a:noFill/>
              <a:round/>
            </a:ln>
            <a:effectLst/>
          </p:spPr>
          <p:txBody>
            <a:bodyPr/>
            <a:lstStyle/>
            <a:p>
              <a:pPr>
                <a:defRPr/>
              </a:pPr>
              <a:endParaRPr lang="zh-CN" altLang="en-US">
                <a:effectLst>
                  <a:outerShdw blurRad="38100" dist="38100" dir="2700000" algn="tl">
                    <a:srgbClr val="000000">
                      <a:alpha val="43137"/>
                    </a:srgbClr>
                  </a:outerShdw>
                </a:effectLst>
              </a:endParaRPr>
            </a:p>
          </p:txBody>
        </p:sp>
        <p:sp>
          <p:nvSpPr>
            <p:cNvPr id="18" name="Freeform 451"/>
            <p:cNvSpPr/>
            <p:nvPr/>
          </p:nvSpPr>
          <p:spPr bwMode="auto">
            <a:xfrm>
              <a:off x="5528" y="3478"/>
              <a:ext cx="5251" cy="1195"/>
            </a:xfrm>
            <a:custGeom>
              <a:avLst/>
              <a:gdLst>
                <a:gd name="T0" fmla="*/ 0 w 2510"/>
                <a:gd name="T1" fmla="*/ 0 h 584"/>
                <a:gd name="T2" fmla="*/ 2510 w 2510"/>
                <a:gd name="T3" fmla="*/ 584 h 584"/>
              </a:gdLst>
              <a:ahLst/>
              <a:cxnLst>
                <a:cxn ang="0">
                  <a:pos x="0" y="0"/>
                </a:cxn>
                <a:cxn ang="0">
                  <a:pos x="710" y="584"/>
                </a:cxn>
                <a:cxn ang="0">
                  <a:pos x="2510" y="578"/>
                </a:cxn>
              </a:cxnLst>
              <a:rect l="T0" t="T1" r="T2" b="T3"/>
              <a:pathLst>
                <a:path w="2510" h="584">
                  <a:moveTo>
                    <a:pt x="0" y="0"/>
                  </a:moveTo>
                  <a:lnTo>
                    <a:pt x="710" y="584"/>
                  </a:lnTo>
                  <a:lnTo>
                    <a:pt x="2510" y="578"/>
                  </a:lnTo>
                </a:path>
              </a:pathLst>
            </a:custGeom>
            <a:gradFill rotWithShape="0">
              <a:gsLst>
                <a:gs pos="0">
                  <a:srgbClr val="858585"/>
                </a:gs>
                <a:gs pos="100000">
                  <a:srgbClr val="DADADA"/>
                </a:gs>
              </a:gsLst>
              <a:lin ang="5400000" scaled="1"/>
            </a:gradFill>
            <a:ln w="9525">
              <a:noFill/>
              <a:round/>
            </a:ln>
            <a:effectLst/>
          </p:spPr>
          <p:txBody>
            <a:bodyPr/>
            <a:lstStyle/>
            <a:p>
              <a:pPr>
                <a:defRPr/>
              </a:pPr>
              <a:endParaRPr lang="zh-CN" altLang="en-US">
                <a:effectLst>
                  <a:outerShdw blurRad="38100" dist="38100" dir="2700000" algn="tl">
                    <a:srgbClr val="000000">
                      <a:alpha val="43137"/>
                    </a:srgbClr>
                  </a:outerShdw>
                </a:effectLst>
              </a:endParaRPr>
            </a:p>
          </p:txBody>
        </p:sp>
        <p:sp>
          <p:nvSpPr>
            <p:cNvPr id="19" name="Freeform 452"/>
            <p:cNvSpPr/>
            <p:nvPr/>
          </p:nvSpPr>
          <p:spPr bwMode="auto">
            <a:xfrm>
              <a:off x="5528" y="3478"/>
              <a:ext cx="1473" cy="2548"/>
            </a:xfrm>
            <a:custGeom>
              <a:avLst/>
              <a:gdLst>
                <a:gd name="T0" fmla="*/ 0 w 704"/>
                <a:gd name="T1" fmla="*/ 0 h 1244"/>
                <a:gd name="T2" fmla="*/ 704 w 704"/>
                <a:gd name="T3" fmla="*/ 1244 h 1244"/>
              </a:gdLst>
              <a:ahLst/>
              <a:cxnLst>
                <a:cxn ang="0">
                  <a:pos x="704" y="578"/>
                </a:cxn>
                <a:cxn ang="0">
                  <a:pos x="0" y="0"/>
                </a:cxn>
                <a:cxn ang="0">
                  <a:pos x="692" y="1244"/>
                </a:cxn>
              </a:cxnLst>
              <a:rect l="T0" t="T1" r="T2" b="T3"/>
              <a:pathLst>
                <a:path w="704" h="1244">
                  <a:moveTo>
                    <a:pt x="704" y="578"/>
                  </a:moveTo>
                  <a:lnTo>
                    <a:pt x="0" y="0"/>
                  </a:lnTo>
                  <a:lnTo>
                    <a:pt x="692" y="1244"/>
                  </a:lnTo>
                </a:path>
              </a:pathLst>
            </a:custGeom>
            <a:gradFill rotWithShape="0">
              <a:gsLst>
                <a:gs pos="0">
                  <a:srgbClr val="777777"/>
                </a:gs>
                <a:gs pos="100000">
                  <a:srgbClr val="DADADA"/>
                </a:gs>
              </a:gsLst>
              <a:lin ang="5400000" scaled="1"/>
            </a:gradFill>
            <a:ln w="9525">
              <a:noFill/>
              <a:round/>
            </a:ln>
            <a:effectLst/>
          </p:spPr>
          <p:txBody>
            <a:bodyPr/>
            <a:lstStyle/>
            <a:p>
              <a:pPr>
                <a:defRPr/>
              </a:pPr>
              <a:endParaRPr lang="zh-CN" altLang="en-US">
                <a:effectLst>
                  <a:outerShdw blurRad="38100" dist="38100" dir="2700000" algn="tl">
                    <a:srgbClr val="000000">
                      <a:alpha val="43137"/>
                    </a:srgbClr>
                  </a:outerShdw>
                </a:effectLst>
              </a:endParaRPr>
            </a:p>
          </p:txBody>
        </p:sp>
        <p:sp>
          <p:nvSpPr>
            <p:cNvPr id="20" name="Rectangle 453"/>
            <p:cNvSpPr>
              <a:spLocks noChangeArrowheads="1"/>
            </p:cNvSpPr>
            <p:nvPr/>
          </p:nvSpPr>
          <p:spPr bwMode="auto">
            <a:xfrm>
              <a:off x="7002" y="837"/>
              <a:ext cx="3690" cy="1534"/>
            </a:xfrm>
            <a:prstGeom prst="rect">
              <a:avLst/>
            </a:prstGeom>
            <a:gradFill rotWithShape="0">
              <a:gsLst>
                <a:gs pos="0">
                  <a:srgbClr val="CC9900"/>
                </a:gs>
                <a:gs pos="100000">
                  <a:srgbClr val="663300"/>
                </a:gs>
              </a:gsLst>
              <a:path path="rect">
                <a:fillToRect t="100000" r="100000"/>
              </a:path>
            </a:gradFill>
            <a:ln>
              <a:noFill/>
            </a:ln>
            <a:scene3d>
              <a:camera prst="legacyPerspectiveBottomLeft">
                <a:rot lat="20399999" lon="0" rev="0"/>
              </a:camera>
              <a:lightRig rig="legacyFlat3" dir="b"/>
            </a:scene3d>
            <a:sp3d extrusionH="36500" prstMaterial="legacyMatte">
              <a:bevelT w="13500" h="13500" prst="angle"/>
              <a:bevelB w="13500" h="13500" prst="angle"/>
              <a:extrusionClr>
                <a:srgbClr val="CC9900"/>
              </a:extrusionClr>
              <a:contourClr>
                <a:srgbClr val="CC9900"/>
              </a:contourClr>
            </a:sp3d>
            <a:extLst>
              <a:ext uri="{91240B29-F687-4F45-9708-019B960494DF}">
                <a14:hiddenLine xmlns:a14="http://schemas.microsoft.com/office/drawing/2010/main" w="9525">
                  <a:noFill/>
                  <a:miter lim="800000"/>
                  <a:headEnd/>
                  <a:tailEnd/>
                </a14:hiddenLine>
              </a:ext>
            </a:extLst>
          </p:spPr>
          <p:txBody>
            <a:bodyPr wrap="none" lIns="92075" tIns="46038" rIns="92075" bIns="46038" anchor="ctr">
              <a:flatTx/>
            </a:bodyPr>
            <a:lstStyle/>
            <a:p>
              <a:pPr algn="ctr" eaLnBrk="0" hangingPunct="0">
                <a:lnSpc>
                  <a:spcPct val="90000"/>
                </a:lnSpc>
              </a:pPr>
              <a:endParaRPr lang="zh-CN" altLang="en-US" sz="2400">
                <a:latin typeface="Arial" panose="020B0604020202020204" pitchFamily="34" charset="0"/>
                <a:ea typeface="宋体" panose="02010600030101010101" pitchFamily="2" charset="-122"/>
              </a:endParaRPr>
            </a:p>
          </p:txBody>
        </p:sp>
        <p:sp>
          <p:nvSpPr>
            <p:cNvPr id="21" name="Rectangle 456"/>
            <p:cNvSpPr>
              <a:spLocks noChangeArrowheads="1"/>
            </p:cNvSpPr>
            <p:nvPr/>
          </p:nvSpPr>
          <p:spPr bwMode="auto">
            <a:xfrm>
              <a:off x="0" y="4623"/>
              <a:ext cx="4040" cy="1527"/>
            </a:xfrm>
            <a:prstGeom prst="rect">
              <a:avLst/>
            </a:prstGeom>
            <a:gradFill rotWithShape="0">
              <a:gsLst>
                <a:gs pos="0">
                  <a:schemeClr val="hlink"/>
                </a:gs>
                <a:gs pos="100000">
                  <a:srgbClr val="003366"/>
                </a:gs>
              </a:gsLst>
              <a:path path="rect">
                <a:fillToRect l="100000" b="100000"/>
              </a:path>
            </a:gradFill>
            <a:ln>
              <a:noFill/>
            </a:ln>
            <a:scene3d>
              <a:camera prst="legacyPerspectiveTopRight">
                <a:rot lat="1200000" lon="0" rev="0"/>
              </a:camera>
              <a:lightRig rig="legacyFlat3" dir="b"/>
            </a:scene3d>
            <a:sp3d extrusionH="36500" prstMaterial="legacyMatte">
              <a:bevelT w="13500" h="13500" prst="angle"/>
              <a:bevelB w="13500" h="13500" prst="angle"/>
              <a:extrusionClr>
                <a:schemeClr val="hlink"/>
              </a:extrusionClr>
              <a:contourClr>
                <a:schemeClr val="hlink"/>
              </a:contourClr>
            </a:sp3d>
            <a:extLst>
              <a:ext uri="{91240B29-F687-4F45-9708-019B960494DF}">
                <a14:hiddenLine xmlns:a14="http://schemas.microsoft.com/office/drawing/2010/main" w="9525">
                  <a:noFill/>
                  <a:miter lim="800000"/>
                  <a:headEnd/>
                  <a:tailEnd/>
                </a14:hiddenLine>
              </a:ext>
            </a:extLst>
          </p:spPr>
          <p:txBody>
            <a:bodyPr wrap="none" lIns="92075" tIns="46038" rIns="92075" bIns="46038" anchor="ctr">
              <a:flatTx/>
            </a:bodyPr>
            <a:lstStyle/>
            <a:p>
              <a:pPr algn="ctr" eaLnBrk="0" hangingPunct="0">
                <a:lnSpc>
                  <a:spcPct val="90000"/>
                </a:lnSpc>
              </a:pPr>
              <a:endParaRPr lang="zh-CN" altLang="en-US" sz="2400">
                <a:latin typeface="Arial" panose="020B0604020202020204" pitchFamily="34" charset="0"/>
                <a:ea typeface="宋体" panose="02010600030101010101" pitchFamily="2" charset="-122"/>
              </a:endParaRPr>
            </a:p>
          </p:txBody>
        </p:sp>
        <p:sp>
          <p:nvSpPr>
            <p:cNvPr id="22" name="Rectangle 457"/>
            <p:cNvSpPr>
              <a:spLocks noChangeArrowheads="1"/>
            </p:cNvSpPr>
            <p:nvPr/>
          </p:nvSpPr>
          <p:spPr bwMode="auto">
            <a:xfrm>
              <a:off x="7002" y="4622"/>
              <a:ext cx="3690" cy="1527"/>
            </a:xfrm>
            <a:prstGeom prst="rect">
              <a:avLst/>
            </a:prstGeom>
            <a:gradFill rotWithShape="0">
              <a:gsLst>
                <a:gs pos="0">
                  <a:schemeClr val="hlink"/>
                </a:gs>
                <a:gs pos="100000">
                  <a:srgbClr val="003366"/>
                </a:gs>
              </a:gsLst>
              <a:path path="rect">
                <a:fillToRect r="100000" b="100000"/>
              </a:path>
            </a:gradFill>
            <a:ln>
              <a:noFill/>
            </a:ln>
            <a:scene3d>
              <a:camera prst="legacyPerspectiveTopLeft">
                <a:rot lat="1200000" lon="0" rev="0"/>
              </a:camera>
              <a:lightRig rig="legacyFlat3" dir="b"/>
            </a:scene3d>
            <a:sp3d extrusionH="36500" prstMaterial="legacyMatte">
              <a:bevelT w="13500" h="13500" prst="angle"/>
              <a:bevelB w="13500" h="13500" prst="angle"/>
              <a:extrusionClr>
                <a:schemeClr val="hlink"/>
              </a:extrusionClr>
              <a:contourClr>
                <a:schemeClr val="hlink"/>
              </a:contourClr>
            </a:sp3d>
            <a:extLst>
              <a:ext uri="{91240B29-F687-4F45-9708-019B960494DF}">
                <a14:hiddenLine xmlns:a14="http://schemas.microsoft.com/office/drawing/2010/main" w="9525">
                  <a:noFill/>
                  <a:miter lim="800000"/>
                  <a:headEnd/>
                  <a:tailEnd/>
                </a14:hiddenLine>
              </a:ext>
            </a:extLst>
          </p:spPr>
          <p:txBody>
            <a:bodyPr wrap="none" lIns="92075" tIns="46038" rIns="92075" bIns="46038" anchor="ctr">
              <a:flatTx/>
            </a:bodyPr>
            <a:lstStyle/>
            <a:p>
              <a:pPr algn="ctr" eaLnBrk="0" hangingPunct="0">
                <a:lnSpc>
                  <a:spcPct val="90000"/>
                </a:lnSpc>
              </a:pPr>
              <a:endParaRPr lang="zh-CN" altLang="en-US" sz="2400">
                <a:latin typeface="Arial" panose="020B0604020202020204" pitchFamily="34" charset="0"/>
                <a:ea typeface="宋体" panose="02010600030101010101" pitchFamily="2" charset="-122"/>
              </a:endParaRPr>
            </a:p>
          </p:txBody>
        </p:sp>
        <p:sp>
          <p:nvSpPr>
            <p:cNvPr id="23" name="Freeform 458"/>
            <p:cNvSpPr/>
            <p:nvPr/>
          </p:nvSpPr>
          <p:spPr bwMode="auto">
            <a:xfrm>
              <a:off x="3733" y="3486"/>
              <a:ext cx="3618" cy="1808"/>
            </a:xfrm>
            <a:custGeom>
              <a:avLst/>
              <a:gdLst>
                <a:gd name="T0" fmla="*/ 0 w 1729"/>
                <a:gd name="T1" fmla="*/ 0 h 1108"/>
                <a:gd name="T2" fmla="*/ 1729 w 1729"/>
                <a:gd name="T3" fmla="*/ 1108 h 1108"/>
              </a:gdLst>
              <a:ahLst/>
              <a:cxnLst>
                <a:cxn ang="0">
                  <a:pos x="0" y="1107"/>
                </a:cxn>
                <a:cxn ang="0">
                  <a:pos x="855" y="0"/>
                </a:cxn>
                <a:cxn ang="0">
                  <a:pos x="1728" y="1107"/>
                </a:cxn>
                <a:cxn ang="0">
                  <a:pos x="0" y="1107"/>
                </a:cxn>
              </a:cxnLst>
              <a:rect l="T0" t="T1" r="T2" b="T3"/>
              <a:pathLst>
                <a:path w="1729" h="1108">
                  <a:moveTo>
                    <a:pt x="0" y="1107"/>
                  </a:moveTo>
                  <a:lnTo>
                    <a:pt x="855" y="0"/>
                  </a:lnTo>
                  <a:lnTo>
                    <a:pt x="1728" y="1107"/>
                  </a:lnTo>
                  <a:lnTo>
                    <a:pt x="0" y="1107"/>
                  </a:lnTo>
                </a:path>
              </a:pathLst>
            </a:custGeom>
            <a:gradFill rotWithShape="0">
              <a:gsLst>
                <a:gs pos="0">
                  <a:srgbClr val="858585"/>
                </a:gs>
                <a:gs pos="100000">
                  <a:srgbClr val="DADADA"/>
                </a:gs>
              </a:gsLst>
              <a:lin ang="5400000" scaled="1"/>
            </a:gradFill>
            <a:ln w="9525">
              <a:noFill/>
              <a:round/>
            </a:ln>
            <a:effectLst/>
          </p:spPr>
          <p:txBody>
            <a:bodyPr/>
            <a:lstStyle/>
            <a:p>
              <a:pPr>
                <a:defRPr/>
              </a:pPr>
              <a:endParaRPr lang="zh-CN" altLang="en-US">
                <a:effectLst>
                  <a:outerShdw blurRad="38100" dist="38100" dir="2700000" algn="tl">
                    <a:srgbClr val="000000">
                      <a:alpha val="43137"/>
                    </a:srgbClr>
                  </a:outerShdw>
                </a:effectLst>
              </a:endParaRPr>
            </a:p>
          </p:txBody>
        </p:sp>
        <p:sp>
          <p:nvSpPr>
            <p:cNvPr id="24" name="Rectangle 459"/>
            <p:cNvSpPr>
              <a:spLocks noChangeArrowheads="1"/>
            </p:cNvSpPr>
            <p:nvPr/>
          </p:nvSpPr>
          <p:spPr bwMode="auto">
            <a:xfrm>
              <a:off x="3714" y="5250"/>
              <a:ext cx="3692" cy="1526"/>
            </a:xfrm>
            <a:prstGeom prst="rect">
              <a:avLst/>
            </a:prstGeom>
            <a:gradFill rotWithShape="1">
              <a:gsLst>
                <a:gs pos="0">
                  <a:schemeClr val="hlink"/>
                </a:gs>
                <a:gs pos="100000">
                  <a:srgbClr val="003366"/>
                </a:gs>
              </a:gsLst>
              <a:lin ang="5400000" scaled="1"/>
            </a:gradFill>
            <a:ln>
              <a:noFill/>
            </a:ln>
            <a:scene3d>
              <a:camera prst="legacyPerspectiveTop">
                <a:rot lat="1200000" lon="0" rev="0"/>
              </a:camera>
              <a:lightRig rig="legacyFlat3" dir="b"/>
            </a:scene3d>
            <a:sp3d extrusionH="36500" prstMaterial="legacyMatte">
              <a:bevelT w="13500" h="13500" prst="angle"/>
              <a:bevelB w="13500" h="13500" prst="angle"/>
              <a:extrusionClr>
                <a:schemeClr val="hlink"/>
              </a:extrusionClr>
              <a:contourClr>
                <a:schemeClr val="hlink"/>
              </a:contourClr>
            </a:sp3d>
            <a:extLst>
              <a:ext uri="{91240B29-F687-4F45-9708-019B960494DF}">
                <a14:hiddenLine xmlns:a14="http://schemas.microsoft.com/office/drawing/2010/main" w="9525">
                  <a:noFill/>
                  <a:miter lim="800000"/>
                  <a:headEnd/>
                  <a:tailEnd/>
                </a14:hiddenLine>
              </a:ext>
            </a:extLst>
          </p:spPr>
          <p:txBody>
            <a:bodyPr wrap="none" lIns="92075" tIns="46038" rIns="92075" bIns="46038" anchor="ctr">
              <a:flatTx/>
            </a:bodyPr>
            <a:lstStyle/>
            <a:p>
              <a:pPr algn="ctr" eaLnBrk="0" hangingPunct="0">
                <a:lnSpc>
                  <a:spcPct val="90000"/>
                </a:lnSpc>
              </a:pPr>
              <a:endParaRPr lang="zh-CN" altLang="en-US" sz="2400">
                <a:latin typeface="Arial" panose="020B0604020202020204" pitchFamily="34" charset="0"/>
                <a:ea typeface="宋体" panose="02010600030101010101" pitchFamily="2" charset="-122"/>
              </a:endParaRPr>
            </a:p>
          </p:txBody>
        </p:sp>
        <p:sp>
          <p:nvSpPr>
            <p:cNvPr id="25" name="Rectangle 460"/>
            <p:cNvSpPr>
              <a:spLocks noChangeArrowheads="1"/>
            </p:cNvSpPr>
            <p:nvPr/>
          </p:nvSpPr>
          <p:spPr bwMode="auto">
            <a:xfrm>
              <a:off x="-340" y="1588"/>
              <a:ext cx="4351" cy="582"/>
            </a:xfrm>
            <a:prstGeom prst="rect">
              <a:avLst/>
            </a:prstGeom>
            <a:noFill/>
            <a:ln>
              <a:noFill/>
            </a:ln>
            <a:effectLst>
              <a:outerShdw dist="12700" dir="54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r>
                <a:rPr lang="en-US" altLang="zh-CN" sz="2400" b="1" dirty="0">
                  <a:solidFill>
                    <a:schemeClr val="bg1"/>
                  </a:solidFill>
                  <a:latin typeface="黑体" panose="02010609060101010101" pitchFamily="49" charset="-122"/>
                </a:rPr>
                <a:t>（一</a:t>
              </a:r>
              <a:r>
                <a:rPr lang="en-US" altLang="zh-CN" sz="2400" b="1" dirty="0" smtClean="0">
                  <a:solidFill>
                    <a:schemeClr val="bg1"/>
                  </a:solidFill>
                  <a:latin typeface="黑体" panose="02010609060101010101" pitchFamily="49" charset="-122"/>
                </a:rPr>
                <a:t>）</a:t>
              </a:r>
              <a:r>
                <a:rPr lang="zh-CN" altLang="en-US" sz="2400" b="1" dirty="0">
                  <a:solidFill>
                    <a:schemeClr val="bg1"/>
                  </a:solidFill>
                  <a:latin typeface="黑体" panose="02010609060101010101" pitchFamily="49" charset="-122"/>
                </a:rPr>
                <a:t>系统管理</a:t>
              </a:r>
              <a:r>
                <a:rPr lang="en-US" altLang="zh-CN" sz="2400" b="1" dirty="0" err="1">
                  <a:solidFill>
                    <a:schemeClr val="bg1"/>
                  </a:solidFill>
                  <a:latin typeface="黑体" panose="02010609060101010101" pitchFamily="49" charset="-122"/>
                </a:rPr>
                <a:t>理论</a:t>
              </a:r>
              <a:endParaRPr lang="en-US" altLang="zh-CN" sz="2400" b="1" dirty="0">
                <a:solidFill>
                  <a:schemeClr val="bg1"/>
                </a:solidFill>
                <a:latin typeface="黑体" panose="02010609060101010101" pitchFamily="49" charset="-122"/>
              </a:endParaRPr>
            </a:p>
          </p:txBody>
        </p:sp>
        <p:grpSp>
          <p:nvGrpSpPr>
            <p:cNvPr id="26" name="Group 20"/>
            <p:cNvGrpSpPr>
              <a:grpSpLocks/>
            </p:cNvGrpSpPr>
            <p:nvPr/>
          </p:nvGrpSpPr>
          <p:grpSpPr bwMode="auto">
            <a:xfrm rot="900000">
              <a:off x="2981" y="2693"/>
              <a:ext cx="5070" cy="1536"/>
              <a:chOff x="0" y="0"/>
              <a:chExt cx="1134" cy="1078"/>
            </a:xfrm>
          </p:grpSpPr>
          <p:sp>
            <p:nvSpPr>
              <p:cNvPr id="34" name="AutoShape 462"/>
              <p:cNvSpPr/>
              <p:nvPr/>
            </p:nvSpPr>
            <p:spPr bwMode="auto">
              <a:xfrm>
                <a:off x="0" y="0"/>
                <a:ext cx="1134" cy="1076"/>
              </a:xfrm>
              <a:custGeom>
                <a:avLst/>
                <a:gdLst/>
                <a:ahLst/>
                <a:cxnLst>
                  <a:cxn ang="0">
                    <a:pos x="0" y="3822"/>
                  </a:cxn>
                  <a:cxn ang="0">
                    <a:pos x="3818" y="3822"/>
                  </a:cxn>
                  <a:cxn ang="0">
                    <a:pos x="5000" y="0"/>
                  </a:cxn>
                  <a:cxn ang="0">
                    <a:pos x="6182" y="3822"/>
                  </a:cxn>
                  <a:cxn ang="0">
                    <a:pos x="10000" y="3822"/>
                  </a:cxn>
                  <a:cxn ang="0">
                    <a:pos x="6914" y="6178"/>
                  </a:cxn>
                  <a:cxn ang="0">
                    <a:pos x="8086" y="10000"/>
                  </a:cxn>
                  <a:cxn ang="0">
                    <a:pos x="5000" y="7644"/>
                  </a:cxn>
                  <a:cxn ang="0">
                    <a:pos x="1914" y="10000"/>
                  </a:cxn>
                  <a:cxn ang="0">
                    <a:pos x="3086" y="6178"/>
                  </a:cxn>
                  <a:cxn ang="0">
                    <a:pos x="0" y="3822"/>
                  </a:cxn>
                </a:cxnLst>
                <a:rect l="0" t="0" r="r" b="b"/>
                <a:pathLst>
                  <a:path w="10000" h="10000">
                    <a:moveTo>
                      <a:pt x="0" y="3822"/>
                    </a:moveTo>
                    <a:lnTo>
                      <a:pt x="3818" y="3822"/>
                    </a:lnTo>
                    <a:lnTo>
                      <a:pt x="5000" y="0"/>
                    </a:lnTo>
                    <a:lnTo>
                      <a:pt x="6182" y="3822"/>
                    </a:lnTo>
                    <a:lnTo>
                      <a:pt x="10000" y="3822"/>
                    </a:lnTo>
                    <a:lnTo>
                      <a:pt x="6914" y="6178"/>
                    </a:lnTo>
                    <a:lnTo>
                      <a:pt x="8086" y="10000"/>
                    </a:lnTo>
                    <a:lnTo>
                      <a:pt x="5000" y="7644"/>
                    </a:lnTo>
                    <a:lnTo>
                      <a:pt x="1914" y="10000"/>
                    </a:lnTo>
                    <a:lnTo>
                      <a:pt x="3086" y="6178"/>
                    </a:lnTo>
                    <a:lnTo>
                      <a:pt x="0" y="3822"/>
                    </a:lnTo>
                    <a:close/>
                  </a:path>
                </a:pathLst>
              </a:custGeom>
              <a:gradFill rotWithShape="1">
                <a:gsLst>
                  <a:gs pos="0">
                    <a:schemeClr val="bg1"/>
                  </a:gs>
                  <a:gs pos="100000">
                    <a:schemeClr val="bg1">
                      <a:alpha val="0"/>
                    </a:schemeClr>
                  </a:gs>
                </a:gsLst>
                <a:path path="rect">
                  <a:fillToRect l="50000" t="50000" r="50000" b="50000"/>
                </a:path>
              </a:gradFill>
              <a:ln w="9525">
                <a:noFill/>
                <a:round/>
              </a:ln>
              <a:effectLst/>
            </p:spPr>
            <p:txBody>
              <a:bodyPr wrap="none" anchor="ctr"/>
              <a:lstStyle/>
              <a:p>
                <a:pPr>
                  <a:defRPr/>
                </a:pPr>
                <a:endParaRPr lang="zh-CN" altLang="en-US">
                  <a:effectLst>
                    <a:outerShdw blurRad="38100" dist="38100" dir="2700000" algn="tl">
                      <a:srgbClr val="000000">
                        <a:alpha val="43137"/>
                      </a:srgbClr>
                    </a:outerShdw>
                  </a:effectLst>
                </a:endParaRPr>
              </a:p>
            </p:txBody>
          </p:sp>
          <p:sp>
            <p:nvSpPr>
              <p:cNvPr id="35" name="AutoShape 463"/>
              <p:cNvSpPr/>
              <p:nvPr/>
            </p:nvSpPr>
            <p:spPr bwMode="auto">
              <a:xfrm rot="19800000">
                <a:off x="0" y="0"/>
                <a:ext cx="1134" cy="1076"/>
              </a:xfrm>
              <a:custGeom>
                <a:avLst/>
                <a:gdLst/>
                <a:ahLst/>
                <a:cxnLst>
                  <a:cxn ang="0">
                    <a:pos x="0" y="3822"/>
                  </a:cxn>
                  <a:cxn ang="0">
                    <a:pos x="3818" y="3822"/>
                  </a:cxn>
                  <a:cxn ang="0">
                    <a:pos x="5000" y="0"/>
                  </a:cxn>
                  <a:cxn ang="0">
                    <a:pos x="6182" y="3822"/>
                  </a:cxn>
                  <a:cxn ang="0">
                    <a:pos x="10000" y="3822"/>
                  </a:cxn>
                  <a:cxn ang="0">
                    <a:pos x="6914" y="6178"/>
                  </a:cxn>
                  <a:cxn ang="0">
                    <a:pos x="8086" y="10000"/>
                  </a:cxn>
                  <a:cxn ang="0">
                    <a:pos x="5000" y="7644"/>
                  </a:cxn>
                  <a:cxn ang="0">
                    <a:pos x="1914" y="10000"/>
                  </a:cxn>
                  <a:cxn ang="0">
                    <a:pos x="3086" y="6178"/>
                  </a:cxn>
                  <a:cxn ang="0">
                    <a:pos x="0" y="3822"/>
                  </a:cxn>
                </a:cxnLst>
                <a:rect l="0" t="0" r="r" b="b"/>
                <a:pathLst>
                  <a:path w="10000" h="10000">
                    <a:moveTo>
                      <a:pt x="0" y="3822"/>
                    </a:moveTo>
                    <a:lnTo>
                      <a:pt x="3818" y="3822"/>
                    </a:lnTo>
                    <a:lnTo>
                      <a:pt x="5000" y="0"/>
                    </a:lnTo>
                    <a:lnTo>
                      <a:pt x="6182" y="3822"/>
                    </a:lnTo>
                    <a:lnTo>
                      <a:pt x="10000" y="3822"/>
                    </a:lnTo>
                    <a:lnTo>
                      <a:pt x="6914" y="6178"/>
                    </a:lnTo>
                    <a:lnTo>
                      <a:pt x="8086" y="10000"/>
                    </a:lnTo>
                    <a:lnTo>
                      <a:pt x="5000" y="7644"/>
                    </a:lnTo>
                    <a:lnTo>
                      <a:pt x="1914" y="10000"/>
                    </a:lnTo>
                    <a:lnTo>
                      <a:pt x="3086" y="6178"/>
                    </a:lnTo>
                    <a:lnTo>
                      <a:pt x="0" y="3822"/>
                    </a:lnTo>
                    <a:close/>
                  </a:path>
                </a:pathLst>
              </a:custGeom>
              <a:gradFill rotWithShape="1">
                <a:gsLst>
                  <a:gs pos="0">
                    <a:schemeClr val="bg1"/>
                  </a:gs>
                  <a:gs pos="100000">
                    <a:schemeClr val="bg1">
                      <a:alpha val="0"/>
                    </a:schemeClr>
                  </a:gs>
                </a:gsLst>
                <a:path path="rect">
                  <a:fillToRect l="50000" t="50000" r="50000" b="50000"/>
                </a:path>
              </a:gradFill>
              <a:ln w="9525">
                <a:noFill/>
                <a:round/>
              </a:ln>
              <a:effectLst/>
            </p:spPr>
            <p:txBody>
              <a:bodyPr wrap="none" anchor="ctr"/>
              <a:lstStyle/>
              <a:p>
                <a:pPr>
                  <a:defRPr/>
                </a:pPr>
                <a:endParaRPr lang="zh-CN" altLang="en-US">
                  <a:effectLst>
                    <a:outerShdw blurRad="38100" dist="38100" dir="2700000" algn="tl">
                      <a:srgbClr val="000000">
                        <a:alpha val="43137"/>
                      </a:srgbClr>
                    </a:outerShdw>
                  </a:effectLst>
                </a:endParaRPr>
              </a:p>
            </p:txBody>
          </p:sp>
        </p:grpSp>
        <p:sp>
          <p:nvSpPr>
            <p:cNvPr id="27" name="Rectangle 468"/>
            <p:cNvSpPr>
              <a:spLocks noChangeArrowheads="1"/>
            </p:cNvSpPr>
            <p:nvPr/>
          </p:nvSpPr>
          <p:spPr bwMode="auto">
            <a:xfrm>
              <a:off x="8140" y="1133"/>
              <a:ext cx="1949" cy="1163"/>
            </a:xfrm>
            <a:prstGeom prst="rect">
              <a:avLst/>
            </a:prstGeom>
            <a:noFill/>
            <a:ln>
              <a:noFill/>
            </a:ln>
            <a:effectLst>
              <a:outerShdw dist="12700" dir="54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r>
                <a:rPr lang="en-US" altLang="zh-CN" sz="2400" b="1" dirty="0">
                  <a:solidFill>
                    <a:schemeClr val="bg1"/>
                  </a:solidFill>
                  <a:latin typeface="黑体" panose="02010609060101010101" pitchFamily="49" charset="-122"/>
                </a:rPr>
                <a:t>（三） </a:t>
              </a:r>
            </a:p>
            <a:p>
              <a:pPr algn="ctr"/>
              <a:r>
                <a:rPr lang="zh-CN" altLang="en-US" sz="2400" b="1" dirty="0" smtClean="0">
                  <a:solidFill>
                    <a:schemeClr val="bg1"/>
                  </a:solidFill>
                  <a:latin typeface="黑体" panose="02010609060101010101" pitchFamily="49" charset="-122"/>
                </a:rPr>
                <a:t>决策理论</a:t>
              </a:r>
              <a:endParaRPr lang="en-US" altLang="zh-CN" sz="2400" b="1" dirty="0">
                <a:solidFill>
                  <a:schemeClr val="bg1"/>
                </a:solidFill>
                <a:latin typeface="黑体" panose="02010609060101010101" pitchFamily="49" charset="-122"/>
              </a:endParaRPr>
            </a:p>
          </p:txBody>
        </p:sp>
        <p:sp>
          <p:nvSpPr>
            <p:cNvPr id="28" name="Rectangle 469"/>
            <p:cNvSpPr>
              <a:spLocks noChangeArrowheads="1"/>
            </p:cNvSpPr>
            <p:nvPr/>
          </p:nvSpPr>
          <p:spPr bwMode="auto">
            <a:xfrm>
              <a:off x="455" y="4763"/>
              <a:ext cx="2924" cy="1163"/>
            </a:xfrm>
            <a:prstGeom prst="rect">
              <a:avLst/>
            </a:prstGeom>
            <a:noFill/>
            <a:ln>
              <a:noFill/>
            </a:ln>
            <a:effectLst>
              <a:outerShdw dist="12700" dir="54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r>
                <a:rPr lang="en-US" altLang="zh-CN" sz="2400" b="1" dirty="0">
                  <a:solidFill>
                    <a:schemeClr val="bg1"/>
                  </a:solidFill>
                  <a:latin typeface="黑体" panose="02010609060101010101" pitchFamily="49" charset="-122"/>
                </a:rPr>
                <a:t>（四） </a:t>
              </a:r>
            </a:p>
            <a:p>
              <a:pPr algn="ctr"/>
              <a:r>
                <a:rPr lang="zh-CN" altLang="en-US" sz="2400" b="1" dirty="0" smtClean="0">
                  <a:solidFill>
                    <a:schemeClr val="bg1"/>
                  </a:solidFill>
                  <a:latin typeface="黑体" panose="02010609060101010101" pitchFamily="49" charset="-122"/>
                </a:rPr>
                <a:t>竞争战略理论</a:t>
              </a:r>
              <a:endParaRPr lang="en-US" altLang="zh-CN" sz="2400" b="1" dirty="0">
                <a:solidFill>
                  <a:schemeClr val="bg1"/>
                </a:solidFill>
                <a:latin typeface="黑体" panose="02010609060101010101" pitchFamily="49" charset="-122"/>
              </a:endParaRPr>
            </a:p>
          </p:txBody>
        </p:sp>
        <p:sp>
          <p:nvSpPr>
            <p:cNvPr id="29" name="Rectangle 470"/>
            <p:cNvSpPr>
              <a:spLocks noChangeArrowheads="1"/>
            </p:cNvSpPr>
            <p:nvPr/>
          </p:nvSpPr>
          <p:spPr bwMode="auto">
            <a:xfrm>
              <a:off x="7241" y="4823"/>
              <a:ext cx="3411" cy="1163"/>
            </a:xfrm>
            <a:prstGeom prst="rect">
              <a:avLst/>
            </a:prstGeom>
            <a:noFill/>
            <a:ln>
              <a:noFill/>
            </a:ln>
            <a:effectLst>
              <a:outerShdw dist="12700" dir="54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r>
                <a:rPr lang="en-US" altLang="zh-CN" sz="2400" b="1" dirty="0">
                  <a:solidFill>
                    <a:schemeClr val="bg1"/>
                  </a:solidFill>
                  <a:latin typeface="黑体" panose="02010609060101010101" pitchFamily="49" charset="-122"/>
                </a:rPr>
                <a:t>（六） </a:t>
              </a:r>
            </a:p>
            <a:p>
              <a:pPr algn="ctr"/>
              <a:r>
                <a:rPr lang="en-US" altLang="zh-CN" sz="2400" b="1" dirty="0" err="1">
                  <a:solidFill>
                    <a:schemeClr val="bg1"/>
                  </a:solidFill>
                  <a:latin typeface="黑体" panose="02010609060101010101" pitchFamily="49" charset="-122"/>
                </a:rPr>
                <a:t>学习型组织理论</a:t>
              </a:r>
              <a:endParaRPr lang="en-US" altLang="zh-CN" sz="2400" b="1" dirty="0">
                <a:solidFill>
                  <a:schemeClr val="bg1"/>
                </a:solidFill>
                <a:latin typeface="黑体" panose="02010609060101010101" pitchFamily="49" charset="-122"/>
              </a:endParaRPr>
            </a:p>
          </p:txBody>
        </p:sp>
        <p:sp>
          <p:nvSpPr>
            <p:cNvPr id="30" name="Rectangle 472"/>
            <p:cNvSpPr>
              <a:spLocks noChangeArrowheads="1"/>
            </p:cNvSpPr>
            <p:nvPr/>
          </p:nvSpPr>
          <p:spPr bwMode="auto">
            <a:xfrm>
              <a:off x="4141" y="5443"/>
              <a:ext cx="2924" cy="1163"/>
            </a:xfrm>
            <a:prstGeom prst="rect">
              <a:avLst/>
            </a:prstGeom>
            <a:noFill/>
            <a:ln>
              <a:noFill/>
            </a:ln>
            <a:effectLst>
              <a:outerShdw dist="12700" dir="54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r>
                <a:rPr lang="en-US" altLang="zh-CN" sz="2400" b="1" dirty="0">
                  <a:solidFill>
                    <a:schemeClr val="bg1"/>
                  </a:solidFill>
                  <a:latin typeface="黑体" panose="02010609060101010101" pitchFamily="49" charset="-122"/>
                </a:rPr>
                <a:t>（五） </a:t>
              </a:r>
            </a:p>
            <a:p>
              <a:pPr algn="ctr"/>
              <a:r>
                <a:rPr lang="en-US" altLang="zh-CN" sz="2400" b="1" dirty="0" err="1">
                  <a:solidFill>
                    <a:schemeClr val="bg1"/>
                  </a:solidFill>
                  <a:latin typeface="黑体" panose="02010609060101010101" pitchFamily="49" charset="-122"/>
                </a:rPr>
                <a:t>企业再造理论</a:t>
              </a:r>
              <a:endParaRPr lang="en-US" altLang="zh-CN" sz="2400" b="1" dirty="0">
                <a:solidFill>
                  <a:schemeClr val="bg1"/>
                </a:solidFill>
                <a:latin typeface="黑体" panose="02010609060101010101" pitchFamily="49" charset="-122"/>
              </a:endParaRPr>
            </a:p>
          </p:txBody>
        </p:sp>
        <p:sp>
          <p:nvSpPr>
            <p:cNvPr id="31" name="Freeform 454"/>
            <p:cNvSpPr/>
            <p:nvPr/>
          </p:nvSpPr>
          <p:spPr bwMode="auto">
            <a:xfrm>
              <a:off x="3686" y="1478"/>
              <a:ext cx="3746" cy="2008"/>
            </a:xfrm>
            <a:custGeom>
              <a:avLst/>
              <a:gdLst>
                <a:gd name="T0" fmla="*/ 0 w 1792"/>
                <a:gd name="T1" fmla="*/ 0 h 1104"/>
                <a:gd name="T2" fmla="*/ 1792 w 1792"/>
                <a:gd name="T3" fmla="*/ 1104 h 1104"/>
              </a:gdLst>
              <a:ahLst/>
              <a:cxnLst>
                <a:cxn ang="0">
                  <a:pos x="0" y="0"/>
                </a:cxn>
                <a:cxn ang="0">
                  <a:pos x="882" y="1103"/>
                </a:cxn>
                <a:cxn ang="0">
                  <a:pos x="1791" y="0"/>
                </a:cxn>
                <a:cxn ang="0">
                  <a:pos x="0" y="0"/>
                </a:cxn>
              </a:cxnLst>
              <a:rect l="T0" t="T1" r="T2" b="T3"/>
              <a:pathLst>
                <a:path w="1792" h="1104">
                  <a:moveTo>
                    <a:pt x="0" y="0"/>
                  </a:moveTo>
                  <a:lnTo>
                    <a:pt x="882" y="1103"/>
                  </a:lnTo>
                  <a:lnTo>
                    <a:pt x="1791" y="0"/>
                  </a:lnTo>
                  <a:lnTo>
                    <a:pt x="0" y="0"/>
                  </a:lnTo>
                </a:path>
              </a:pathLst>
            </a:custGeom>
            <a:gradFill rotWithShape="0">
              <a:gsLst>
                <a:gs pos="0">
                  <a:srgbClr val="DADADA"/>
                </a:gs>
                <a:gs pos="100000">
                  <a:srgbClr val="A2A2A2"/>
                </a:gs>
              </a:gsLst>
              <a:lin ang="5400000" scaled="1"/>
            </a:gradFill>
            <a:ln w="9525">
              <a:noFill/>
              <a:round/>
            </a:ln>
            <a:effectLst/>
          </p:spPr>
          <p:txBody>
            <a:bodyPr/>
            <a:lstStyle/>
            <a:p>
              <a:pPr>
                <a:defRPr/>
              </a:pPr>
              <a:endParaRPr lang="zh-CN" altLang="en-US">
                <a:effectLst>
                  <a:outerShdw blurRad="38100" dist="38100" dir="2700000" algn="tl">
                    <a:srgbClr val="000000">
                      <a:alpha val="43137"/>
                    </a:srgbClr>
                  </a:outerShdw>
                </a:effectLst>
              </a:endParaRPr>
            </a:p>
          </p:txBody>
        </p:sp>
        <p:sp>
          <p:nvSpPr>
            <p:cNvPr id="32" name="Rectangle 455"/>
            <p:cNvSpPr>
              <a:spLocks noChangeArrowheads="1"/>
            </p:cNvSpPr>
            <p:nvPr/>
          </p:nvSpPr>
          <p:spPr bwMode="auto">
            <a:xfrm>
              <a:off x="3709" y="0"/>
              <a:ext cx="3692" cy="1526"/>
            </a:xfrm>
            <a:prstGeom prst="rect">
              <a:avLst/>
            </a:prstGeom>
            <a:gradFill rotWithShape="0">
              <a:gsLst>
                <a:gs pos="0">
                  <a:srgbClr val="663300"/>
                </a:gs>
                <a:gs pos="100000">
                  <a:srgbClr val="CC9900"/>
                </a:gs>
              </a:gsLst>
              <a:lin ang="5400000" scaled="1"/>
            </a:gradFill>
            <a:ln>
              <a:noFill/>
            </a:ln>
            <a:scene3d>
              <a:camera prst="legacyPerspectiveBottom">
                <a:rot lat="20399999" lon="0" rev="0"/>
              </a:camera>
              <a:lightRig rig="legacyFlat3" dir="b"/>
            </a:scene3d>
            <a:sp3d extrusionH="36500" prstMaterial="legacyMatte">
              <a:bevelT w="13500" h="13500" prst="angle"/>
              <a:bevelB w="13500" h="13500" prst="angle"/>
              <a:extrusionClr>
                <a:srgbClr val="CC9900"/>
              </a:extrusionClr>
              <a:contourClr>
                <a:srgbClr val="663300"/>
              </a:contourClr>
            </a:sp3d>
            <a:extLst>
              <a:ext uri="{91240B29-F687-4F45-9708-019B960494DF}">
                <a14:hiddenLine xmlns:a14="http://schemas.microsoft.com/office/drawing/2010/main" w="9525">
                  <a:noFill/>
                  <a:miter lim="800000"/>
                  <a:headEnd/>
                  <a:tailEnd/>
                </a14:hiddenLine>
              </a:ext>
            </a:extLst>
          </p:spPr>
          <p:txBody>
            <a:bodyPr wrap="none" lIns="92075" tIns="46038" rIns="92075" bIns="46038" anchor="ctr">
              <a:flatTx/>
            </a:bodyPr>
            <a:lstStyle/>
            <a:p>
              <a:pPr algn="ctr" eaLnBrk="0" hangingPunct="0">
                <a:lnSpc>
                  <a:spcPct val="90000"/>
                </a:lnSpc>
              </a:pPr>
              <a:endParaRPr lang="zh-CN" altLang="en-US" sz="2400">
                <a:latin typeface="Arial" panose="020B0604020202020204" pitchFamily="34" charset="0"/>
                <a:ea typeface="宋体" panose="02010600030101010101" pitchFamily="2" charset="-122"/>
              </a:endParaRPr>
            </a:p>
          </p:txBody>
        </p:sp>
        <p:sp>
          <p:nvSpPr>
            <p:cNvPr id="33" name="Rectangle 471"/>
            <p:cNvSpPr>
              <a:spLocks noChangeArrowheads="1"/>
            </p:cNvSpPr>
            <p:nvPr/>
          </p:nvSpPr>
          <p:spPr bwMode="auto">
            <a:xfrm>
              <a:off x="4041" y="340"/>
              <a:ext cx="2924" cy="1163"/>
            </a:xfrm>
            <a:prstGeom prst="rect">
              <a:avLst/>
            </a:prstGeom>
            <a:noFill/>
            <a:ln>
              <a:noFill/>
            </a:ln>
            <a:effectLst>
              <a:outerShdw dist="12700" dir="54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r>
                <a:rPr lang="en-US" altLang="zh-CN" sz="2400" b="1" dirty="0">
                  <a:solidFill>
                    <a:schemeClr val="bg1"/>
                  </a:solidFill>
                  <a:latin typeface="黑体" panose="02010609060101010101" pitchFamily="49" charset="-122"/>
                </a:rPr>
                <a:t>（二）</a:t>
              </a:r>
            </a:p>
            <a:p>
              <a:pPr algn="ctr"/>
              <a:r>
                <a:rPr lang="zh-CN" altLang="en-US" sz="2400" b="1" dirty="0">
                  <a:solidFill>
                    <a:schemeClr val="bg1"/>
                  </a:solidFill>
                  <a:latin typeface="黑体" panose="02010609060101010101" pitchFamily="49" charset="-122"/>
                </a:rPr>
                <a:t>权变管理理论</a:t>
              </a:r>
              <a:endParaRPr lang="en-US" altLang="zh-CN" sz="2400" b="1" dirty="0">
                <a:solidFill>
                  <a:schemeClr val="bg1"/>
                </a:solidFill>
                <a:latin typeface="黑体" panose="02010609060101010101" pitchFamily="49" charset="-122"/>
              </a:endParaRPr>
            </a:p>
          </p:txBody>
        </p:sp>
      </p:grpSp>
    </p:spTree>
    <p:extLst>
      <p:ext uri="{BB962C8B-B14F-4D97-AF65-F5344CB8AC3E}">
        <p14:creationId xmlns:p14="http://schemas.microsoft.com/office/powerpoint/2010/main" val="1451166739"/>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39" presetClass="entr" presetSubtype="0" accel="10000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 calcmode="lin" valueType="num">
                                      <p:cBhvr>
                                        <p:cTn id="10" dur="500" fill="hold"/>
                                        <p:tgtEl>
                                          <p:spTgt spid="9"/>
                                        </p:tgtEl>
                                        <p:attrNameLst>
                                          <p:attrName>ppt_h</p:attrName>
                                        </p:attrNameLst>
                                      </p:cBhvr>
                                      <p:tavLst>
                                        <p:tav tm="0">
                                          <p:val>
                                            <p:strVal val="#ppt_h/20"/>
                                          </p:val>
                                        </p:tav>
                                        <p:tav tm="50000">
                                          <p:val>
                                            <p:strVal val="#ppt_h/20"/>
                                          </p:val>
                                        </p:tav>
                                        <p:tav tm="100000">
                                          <p:val>
                                            <p:strVal val="#ppt_h"/>
                                          </p:val>
                                        </p:tav>
                                      </p:tavLst>
                                    </p:anim>
                                    <p:anim calcmode="lin" valueType="num">
                                      <p:cBhvr>
                                        <p:cTn id="11" dur="500" fill="hold"/>
                                        <p:tgtEl>
                                          <p:spTgt spid="9"/>
                                        </p:tgtEl>
                                        <p:attrNameLst>
                                          <p:attrName>ppt_w</p:attrName>
                                        </p:attrNameLst>
                                      </p:cBhvr>
                                      <p:tavLst>
                                        <p:tav tm="0">
                                          <p:val>
                                            <p:strVal val="#ppt_w+.3"/>
                                          </p:val>
                                        </p:tav>
                                        <p:tav tm="50000">
                                          <p:val>
                                            <p:strVal val="#ppt_w+.3"/>
                                          </p:val>
                                        </p:tav>
                                        <p:tav tm="100000">
                                          <p:val>
                                            <p:strVal val="#ppt_w"/>
                                          </p:val>
                                        </p:tav>
                                      </p:tavLst>
                                    </p:anim>
                                    <p:anim calcmode="lin" valueType="num">
                                      <p:cBhvr>
                                        <p:cTn id="12" dur="500" fill="hold"/>
                                        <p:tgtEl>
                                          <p:spTgt spid="9"/>
                                        </p:tgtEl>
                                        <p:attrNameLst>
                                          <p:attrName>ppt_x</p:attrName>
                                        </p:attrNameLst>
                                      </p:cBhvr>
                                      <p:tavLst>
                                        <p:tav tm="0">
                                          <p:val>
                                            <p:strVal val="#ppt_x-.3"/>
                                          </p:val>
                                        </p:tav>
                                        <p:tav tm="50000">
                                          <p:val>
                                            <p:strVal val="#ppt_x"/>
                                          </p:val>
                                        </p:tav>
                                        <p:tav tm="100000">
                                          <p:val>
                                            <p:strVal val="#ppt_x"/>
                                          </p:val>
                                        </p:tav>
                                      </p:tavLst>
                                    </p:anim>
                                    <p:anim calcmode="lin" valueType="num">
                                      <p:cBhvr>
                                        <p:cTn id="13"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6"/>
          <p:cNvSpPr>
            <a:spLocks noChangeArrowheads="1"/>
          </p:cNvSpPr>
          <p:nvPr/>
        </p:nvSpPr>
        <p:spPr bwMode="auto">
          <a:xfrm rot="16200000" flipV="1">
            <a:off x="6270578" y="-267172"/>
            <a:ext cx="69850" cy="6742113"/>
          </a:xfrm>
          <a:prstGeom prst="rect">
            <a:avLst/>
          </a:prstGeom>
          <a:solidFill>
            <a:srgbClr val="808080"/>
          </a:solidFill>
          <a:ln w="25400" algn="ctr">
            <a:noFill/>
            <a:miter lim="800000"/>
          </a:ln>
        </p:spPr>
        <p:txBody>
          <a:bodyPr anchor="ctr"/>
          <a:lstStyle/>
          <a:p>
            <a:pPr algn="ctr"/>
            <a:endParaRPr lang="en-US" altLang="zh-CN">
              <a:solidFill>
                <a:srgbClr val="FFFFFF"/>
              </a:solidFill>
              <a:latin typeface="Calibri" panose="020F0502020204030204" pitchFamily="34" charset="0"/>
            </a:endParaRPr>
          </a:p>
        </p:txBody>
      </p:sp>
      <p:sp>
        <p:nvSpPr>
          <p:cNvPr id="5124" name="文本框 52"/>
          <p:cNvSpPr txBox="1">
            <a:spLocks noChangeArrowheads="1"/>
          </p:cNvSpPr>
          <p:nvPr/>
        </p:nvSpPr>
        <p:spPr bwMode="auto">
          <a:xfrm>
            <a:off x="4039684" y="1974324"/>
            <a:ext cx="4459384" cy="1015663"/>
          </a:xfrm>
          <a:prstGeom prst="rect">
            <a:avLst/>
          </a:prstGeom>
          <a:noFill/>
          <a:ln w="9525">
            <a:noFill/>
            <a:miter lim="800000"/>
          </a:ln>
        </p:spPr>
        <p:txBody>
          <a:bodyPr wrap="square">
            <a:spAutoFit/>
          </a:bodyPr>
          <a:lstStyle/>
          <a:p>
            <a:pPr algn="ctr"/>
            <a:r>
              <a:rPr lang="zh-CN" altLang="en-US" sz="6000" b="1" dirty="0" smtClean="0">
                <a:latin typeface="Britannic Bold" pitchFamily="34" charset="0"/>
                <a:ea typeface="微软雅黑" panose="020B0503020204020204" pitchFamily="34" charset="-122"/>
              </a:rPr>
              <a:t>谢谢观看</a:t>
            </a:r>
            <a:endParaRPr lang="zh-CN" altLang="en-US" sz="6000" b="1" dirty="0">
              <a:latin typeface="Britannic Bold" pitchFamily="34" charset="0"/>
              <a:ea typeface="微软雅黑" panose="020B0503020204020204" pitchFamily="34" charset="-122"/>
            </a:endParaRPr>
          </a:p>
        </p:txBody>
      </p:sp>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1011" y="4581158"/>
            <a:ext cx="2623932" cy="2390514"/>
          </a:xfrm>
          <a:prstGeom prst="rect">
            <a:avLst/>
          </a:prstGeom>
        </p:spPr>
      </p:pic>
      <p:pic>
        <p:nvPicPr>
          <p:cNvPr id="3" name="图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75924" y="4467487"/>
            <a:ext cx="2692400" cy="2390514"/>
          </a:xfrm>
          <a:prstGeom prst="rect">
            <a:avLst/>
          </a:prstGeom>
        </p:spPr>
      </p:pic>
      <p:pic>
        <p:nvPicPr>
          <p:cNvPr id="4" name="图片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60496" y="4602975"/>
            <a:ext cx="1332740" cy="2390514"/>
          </a:xfrm>
          <a:prstGeom prst="rect">
            <a:avLst/>
          </a:prstGeom>
        </p:spPr>
      </p:pic>
    </p:spTree>
    <p:custDataLst>
      <p:tags r:id="rId1"/>
    </p:custData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1000" fill="hold"/>
                                        <p:tgtEl>
                                          <p:spTgt spid="5122"/>
                                        </p:tgtEl>
                                        <p:attrNameLst>
                                          <p:attrName>ppt_x</p:attrName>
                                        </p:attrNameLst>
                                      </p:cBhvr>
                                      <p:tavLst>
                                        <p:tav tm="0">
                                          <p:val>
                                            <p:strVal val="#ppt_x-.2"/>
                                          </p:val>
                                        </p:tav>
                                        <p:tav tm="100000">
                                          <p:val>
                                            <p:strVal val="#ppt_x"/>
                                          </p:val>
                                        </p:tav>
                                      </p:tavLst>
                                    </p:anim>
                                    <p:anim calcmode="lin" valueType="num">
                                      <p:cBhvr>
                                        <p:cTn id="8" dur="1000" fill="hold"/>
                                        <p:tgtEl>
                                          <p:spTgt spid="5122"/>
                                        </p:tgtEl>
                                        <p:attrNameLst>
                                          <p:attrName>ppt_y</p:attrName>
                                        </p:attrNameLst>
                                      </p:cBhvr>
                                      <p:tavLst>
                                        <p:tav tm="0">
                                          <p:val>
                                            <p:strVal val="#ppt_y"/>
                                          </p:val>
                                        </p:tav>
                                        <p:tav tm="100000">
                                          <p:val>
                                            <p:strVal val="#ppt_y"/>
                                          </p:val>
                                        </p:tav>
                                      </p:tavLst>
                                    </p:anim>
                                    <p:animEffect transition="in" filter="wipe(right)" prLst="gradientSize: 0.1">
                                      <p:cBhvr>
                                        <p:cTn id="9" dur="1000"/>
                                        <p:tgtEl>
                                          <p:spTgt spid="5122"/>
                                        </p:tgtEl>
                                      </p:cBhvr>
                                    </p:animEffect>
                                  </p:childTnLst>
                                </p:cTn>
                              </p:par>
                            </p:childTnLst>
                          </p:cTn>
                        </p:par>
                        <p:par>
                          <p:cTn id="10" fill="hold">
                            <p:stCondLst>
                              <p:cond delay="1000"/>
                            </p:stCondLst>
                            <p:childTnLst>
                              <p:par>
                                <p:cTn id="11" presetID="56" presetClass="entr" presetSubtype="0" fill="hold" grpId="0" nodeType="afterEffect">
                                  <p:stCondLst>
                                    <p:cond delay="0"/>
                                  </p:stCondLst>
                                  <p:iterate type="lt">
                                    <p:tmPct val="10000"/>
                                  </p:iterate>
                                  <p:childTnLst>
                                    <p:set>
                                      <p:cBhvr>
                                        <p:cTn id="12" dur="1" fill="hold">
                                          <p:stCondLst>
                                            <p:cond delay="0"/>
                                          </p:stCondLst>
                                        </p:cTn>
                                        <p:tgtEl>
                                          <p:spTgt spid="5124"/>
                                        </p:tgtEl>
                                        <p:attrNameLst>
                                          <p:attrName>style.visibility</p:attrName>
                                        </p:attrNameLst>
                                      </p:cBhvr>
                                      <p:to>
                                        <p:strVal val="visible"/>
                                      </p:to>
                                    </p:set>
                                    <p:anim by="(-#ppt_w*2)" calcmode="lin" valueType="num">
                                      <p:cBhvr rctx="PPT">
                                        <p:cTn id="13" dur="500" autoRev="1" fill="hold">
                                          <p:stCondLst>
                                            <p:cond delay="0"/>
                                          </p:stCondLst>
                                        </p:cTn>
                                        <p:tgtEl>
                                          <p:spTgt spid="5124"/>
                                        </p:tgtEl>
                                        <p:attrNameLst>
                                          <p:attrName>ppt_w</p:attrName>
                                        </p:attrNameLst>
                                      </p:cBhvr>
                                    </p:anim>
                                    <p:anim by="(#ppt_w*0.50)" calcmode="lin" valueType="num">
                                      <p:cBhvr>
                                        <p:cTn id="14" dur="500" decel="50000" autoRev="1" fill="hold">
                                          <p:stCondLst>
                                            <p:cond delay="0"/>
                                          </p:stCondLst>
                                        </p:cTn>
                                        <p:tgtEl>
                                          <p:spTgt spid="5124"/>
                                        </p:tgtEl>
                                        <p:attrNameLst>
                                          <p:attrName>ppt_x</p:attrName>
                                        </p:attrNameLst>
                                      </p:cBhvr>
                                    </p:anim>
                                    <p:anim from="(-#ppt_h/2)" to="(#ppt_y)" calcmode="lin" valueType="num">
                                      <p:cBhvr>
                                        <p:cTn id="15" dur="1000" fill="hold">
                                          <p:stCondLst>
                                            <p:cond delay="0"/>
                                          </p:stCondLst>
                                        </p:cTn>
                                        <p:tgtEl>
                                          <p:spTgt spid="5124"/>
                                        </p:tgtEl>
                                        <p:attrNameLst>
                                          <p:attrName>ppt_y</p:attrName>
                                        </p:attrNameLst>
                                      </p:cBhvr>
                                    </p:anim>
                                    <p:animRot by="21600000">
                                      <p:cBhvr>
                                        <p:cTn id="16" dur="1000" fill="hold">
                                          <p:stCondLst>
                                            <p:cond delay="0"/>
                                          </p:stCondLst>
                                        </p:cTn>
                                        <p:tgtEl>
                                          <p:spTgt spid="512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50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bldLvl="0" animBg="1"/>
      <p:bldP spid="512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grpSp>
        <p:nvGrpSpPr>
          <p:cNvPr id="40" name="组合 39"/>
          <p:cNvGrpSpPr/>
          <p:nvPr/>
        </p:nvGrpSpPr>
        <p:grpSpPr>
          <a:xfrm>
            <a:off x="1055440" y="168593"/>
            <a:ext cx="9406185" cy="451847"/>
            <a:chOff x="1055440" y="168593"/>
            <a:chExt cx="9406185" cy="451847"/>
          </a:xfrm>
        </p:grpSpPr>
        <p:sp>
          <p:nvSpPr>
            <p:cNvPr id="42" name="燕尾形 2"/>
            <p:cNvSpPr>
              <a:spLocks noChangeArrowheads="1"/>
            </p:cNvSpPr>
            <p:nvPr/>
          </p:nvSpPr>
          <p:spPr bwMode="auto">
            <a:xfrm>
              <a:off x="1055440" y="188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43"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44"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bg1"/>
                  </a:solidFill>
                  <a:latin typeface="Impact" panose="020B0806030902050204" pitchFamily="34" charset="0"/>
                  <a:ea typeface="微软雅黑" panose="020B0503020204020204" pitchFamily="34" charset="-122"/>
                </a:rPr>
                <a:t>01    </a:t>
              </a:r>
              <a:r>
                <a:rPr lang="zh-CN" altLang="en-US" sz="2800" b="1" dirty="0" smtClean="0">
                  <a:solidFill>
                    <a:schemeClr val="bg1"/>
                  </a:solidFill>
                  <a:latin typeface="微软雅黑" panose="020B0503020204020204" pitchFamily="34" charset="-122"/>
                  <a:ea typeface="微软雅黑" panose="020B0503020204020204" pitchFamily="34" charset="-122"/>
                </a:rPr>
                <a:t>导入</a:t>
              </a:r>
              <a:endParaRPr lang="zh-CN" altLang="en-US" sz="2800" b="1" dirty="0">
                <a:solidFill>
                  <a:schemeClr val="bg1"/>
                </a:solidFill>
                <a:latin typeface="微软雅黑" panose="020B0503020204020204" pitchFamily="34" charset="-122"/>
                <a:ea typeface="微软雅黑" panose="020B0503020204020204" pitchFamily="34" charset="-122"/>
              </a:endParaRPr>
            </a:p>
          </p:txBody>
        </p:sp>
        <p:sp>
          <p:nvSpPr>
            <p:cNvPr id="45"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dirty="0">
                  <a:solidFill>
                    <a:schemeClr val="bg1"/>
                  </a:solidFill>
                  <a:latin typeface="Impact" panose="020B0806030902050204" pitchFamily="34" charset="0"/>
                  <a:ea typeface="微软雅黑" panose="020B0503020204020204" pitchFamily="34" charset="-122"/>
                </a:rPr>
                <a:t>02   </a:t>
              </a:r>
              <a:r>
                <a:rPr lang="en-US" altLang="zh-CN" sz="2800" b="1" dirty="0" err="1">
                  <a:solidFill>
                    <a:schemeClr val="bg1"/>
                  </a:solidFill>
                  <a:latin typeface="Impact" panose="020B0806030902050204" pitchFamily="34" charset="0"/>
                  <a:ea typeface="微软雅黑" panose="020B0503020204020204" pitchFamily="34" charset="-122"/>
                </a:rPr>
                <a:t>内容讲授</a:t>
              </a:r>
              <a:endParaRPr lang="en-US" altLang="zh-CN" sz="2800" b="1" dirty="0">
                <a:solidFill>
                  <a:schemeClr val="bg1"/>
                </a:solidFill>
                <a:latin typeface="Impact" panose="020B0806030902050204" pitchFamily="34" charset="0"/>
                <a:ea typeface="微软雅黑" panose="020B0503020204020204" pitchFamily="34" charset="-122"/>
              </a:endParaRPr>
            </a:p>
          </p:txBody>
        </p:sp>
        <p:sp>
          <p:nvSpPr>
            <p:cNvPr id="46" name="TextBox 5"/>
            <p:cNvSpPr txBox="1">
              <a:spLocks noChangeArrowheads="1"/>
            </p:cNvSpPr>
            <p:nvPr/>
          </p:nvSpPr>
          <p:spPr bwMode="auto">
            <a:xfrm>
              <a:off x="5015880" y="188640"/>
              <a:ext cx="3448685" cy="430530"/>
            </a:xfrm>
            <a:prstGeom prst="rect">
              <a:avLst/>
            </a:prstGeom>
            <a:noFill/>
            <a:ln w="9525">
              <a:noFill/>
              <a:miter lim="800000"/>
            </a:ln>
          </p:spPr>
          <p:txBody>
            <a:bodyPr wrap="square" lIns="0" tIns="0" rIns="0" bIns="0" anchor="ctr">
              <a:spAutoFit/>
            </a:bodyPr>
            <a:lstStyle/>
            <a:p>
              <a:pPr algn="l"/>
              <a:r>
                <a:rPr lang="en-US" altLang="zh-CN" sz="2800" b="1" dirty="0">
                  <a:solidFill>
                    <a:schemeClr val="tx1"/>
                  </a:solidFill>
                  <a:latin typeface="Impact" panose="020B0806030902050204" pitchFamily="34" charset="0"/>
                  <a:ea typeface="微软雅黑" panose="020B0503020204020204" pitchFamily="34" charset="-122"/>
                </a:rPr>
                <a:t>02   </a:t>
              </a:r>
              <a:r>
                <a:rPr lang="en-US" altLang="zh-CN" sz="2800" b="1" dirty="0" err="1">
                  <a:solidFill>
                    <a:schemeClr val="tx1"/>
                  </a:solidFill>
                  <a:latin typeface="Impact" panose="020B0806030902050204" pitchFamily="34" charset="0"/>
                  <a:ea typeface="微软雅黑" panose="020B0503020204020204" pitchFamily="34" charset="-122"/>
                </a:rPr>
                <a:t>内容讲授</a:t>
              </a:r>
              <a:endParaRPr lang="en-US" altLang="zh-CN" sz="2800" b="1" dirty="0">
                <a:solidFill>
                  <a:schemeClr val="tx1"/>
                </a:solidFill>
                <a:latin typeface="Impact" panose="020B0806030902050204" pitchFamily="34" charset="0"/>
                <a:ea typeface="微软雅黑" panose="020B0503020204020204" pitchFamily="34" charset="-122"/>
              </a:endParaRPr>
            </a:p>
          </p:txBody>
        </p:sp>
      </p:grpSp>
      <p:pic>
        <p:nvPicPr>
          <p:cNvPr id="47" name="Picture 3" descr="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5480" y="980728"/>
            <a:ext cx="9217024" cy="4776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Text Box 4"/>
          <p:cNvSpPr txBox="1">
            <a:spLocks noChangeArrowheads="1"/>
          </p:cNvSpPr>
          <p:nvPr/>
        </p:nvSpPr>
        <p:spPr bwMode="auto">
          <a:xfrm>
            <a:off x="1991544" y="1556792"/>
            <a:ext cx="7200800" cy="3681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260350">
              <a:defRPr sz="2000" b="1">
                <a:solidFill>
                  <a:schemeClr val="tx2"/>
                </a:solidFill>
                <a:latin typeface="Times New Roman" panose="02020603050405020304" pitchFamily="18" charset="0"/>
                <a:ea typeface="黑体" panose="02010609060101010101" pitchFamily="49" charset="-122"/>
              </a:defRPr>
            </a:lvl1pPr>
            <a:lvl2pPr>
              <a:defRPr sz="2000" b="1">
                <a:solidFill>
                  <a:schemeClr val="tx2"/>
                </a:solidFill>
                <a:latin typeface="Times New Roman" panose="02020603050405020304" pitchFamily="18" charset="0"/>
                <a:ea typeface="黑体" panose="02010609060101010101" pitchFamily="49" charset="-122"/>
              </a:defRPr>
            </a:lvl2pPr>
            <a:lvl3pPr>
              <a:defRPr sz="2000" b="1">
                <a:solidFill>
                  <a:schemeClr val="tx2"/>
                </a:solidFill>
                <a:latin typeface="Times New Roman" panose="02020603050405020304" pitchFamily="18" charset="0"/>
                <a:ea typeface="黑体" panose="02010609060101010101" pitchFamily="49" charset="-122"/>
              </a:defRPr>
            </a:lvl3pPr>
            <a:lvl4pPr>
              <a:defRPr sz="2000" b="1">
                <a:solidFill>
                  <a:schemeClr val="tx2"/>
                </a:solidFill>
                <a:latin typeface="Times New Roman" panose="02020603050405020304" pitchFamily="18" charset="0"/>
                <a:ea typeface="黑体" panose="02010609060101010101" pitchFamily="49" charset="-122"/>
              </a:defRPr>
            </a:lvl4pPr>
            <a:lvl5pPr>
              <a:defRPr sz="2000" b="1">
                <a:solidFill>
                  <a:schemeClr val="tx2"/>
                </a:solidFill>
                <a:latin typeface="Times New Roman" panose="02020603050405020304" pitchFamily="18" charset="0"/>
                <a:ea typeface="黑体" panose="02010609060101010101" pitchFamily="49" charset="-122"/>
              </a:defRPr>
            </a:lvl5pPr>
            <a:lvl6pPr fontAlgn="base">
              <a:spcBef>
                <a:spcPct val="0"/>
              </a:spcBef>
              <a:spcAft>
                <a:spcPct val="0"/>
              </a:spcAft>
              <a:defRPr sz="2000" b="1">
                <a:solidFill>
                  <a:schemeClr val="tx2"/>
                </a:solidFill>
                <a:latin typeface="Times New Roman" panose="02020603050405020304" pitchFamily="18" charset="0"/>
                <a:ea typeface="黑体" panose="02010609060101010101" pitchFamily="49" charset="-122"/>
              </a:defRPr>
            </a:lvl6pPr>
            <a:lvl7pPr fontAlgn="base">
              <a:spcBef>
                <a:spcPct val="0"/>
              </a:spcBef>
              <a:spcAft>
                <a:spcPct val="0"/>
              </a:spcAft>
              <a:defRPr sz="2000" b="1">
                <a:solidFill>
                  <a:schemeClr val="tx2"/>
                </a:solidFill>
                <a:latin typeface="Times New Roman" panose="02020603050405020304" pitchFamily="18" charset="0"/>
                <a:ea typeface="黑体" panose="02010609060101010101" pitchFamily="49" charset="-122"/>
              </a:defRPr>
            </a:lvl7pPr>
            <a:lvl8pPr fontAlgn="base">
              <a:spcBef>
                <a:spcPct val="0"/>
              </a:spcBef>
              <a:spcAft>
                <a:spcPct val="0"/>
              </a:spcAft>
              <a:defRPr sz="2000" b="1">
                <a:solidFill>
                  <a:schemeClr val="tx2"/>
                </a:solidFill>
                <a:latin typeface="Times New Roman" panose="02020603050405020304" pitchFamily="18" charset="0"/>
                <a:ea typeface="黑体" panose="02010609060101010101" pitchFamily="49" charset="-122"/>
              </a:defRPr>
            </a:lvl8pPr>
            <a:lvl9pPr fontAlgn="base">
              <a:spcBef>
                <a:spcPct val="0"/>
              </a:spcBef>
              <a:spcAft>
                <a:spcPct val="0"/>
              </a:spcAft>
              <a:defRPr sz="2000" b="1">
                <a:solidFill>
                  <a:schemeClr val="tx2"/>
                </a:solidFill>
                <a:latin typeface="Times New Roman" panose="02020603050405020304" pitchFamily="18" charset="0"/>
                <a:ea typeface="黑体" panose="02010609060101010101" pitchFamily="49" charset="-122"/>
              </a:defRPr>
            </a:lvl9pPr>
          </a:lstStyle>
          <a:p>
            <a:pPr>
              <a:lnSpc>
                <a:spcPct val="110000"/>
              </a:lnSpc>
            </a:pPr>
            <a:r>
              <a:rPr lang="zh-CN" altLang="en-US" sz="1600" dirty="0">
                <a:solidFill>
                  <a:schemeClr val="tx1"/>
                </a:solidFill>
                <a:latin typeface="黑体" panose="02010609060101010101" pitchFamily="49" charset="-122"/>
              </a:rPr>
              <a:t>“今天早上，我坐的公交车坏到路上了，结果迟到，被罚款20元。”</a:t>
            </a:r>
          </a:p>
          <a:p>
            <a:pPr>
              <a:lnSpc>
                <a:spcPct val="110000"/>
              </a:lnSpc>
            </a:pPr>
            <a:r>
              <a:rPr lang="zh-CN" altLang="en-US" sz="1600" dirty="0">
                <a:solidFill>
                  <a:schemeClr val="tx1"/>
                </a:solidFill>
                <a:latin typeface="黑体" panose="02010609060101010101" pitchFamily="49" charset="-122"/>
              </a:rPr>
              <a:t>“我今天上班就迟到了5分钟，就被罚款50元，好惨啊！”</a:t>
            </a:r>
          </a:p>
          <a:p>
            <a:pPr>
              <a:lnSpc>
                <a:spcPct val="110000"/>
              </a:lnSpc>
            </a:pPr>
            <a:r>
              <a:rPr lang="zh-CN" altLang="en-US" sz="1600" dirty="0">
                <a:solidFill>
                  <a:schemeClr val="tx1"/>
                </a:solidFill>
                <a:latin typeface="黑体" panose="02010609060101010101" pitchFamily="49" charset="-122"/>
              </a:rPr>
              <a:t>“嗨，这个月由于上班迟到被罚80元，但我有时提前上班，也没见过奖励呀！” </a:t>
            </a:r>
          </a:p>
          <a:p>
            <a:pPr>
              <a:lnSpc>
                <a:spcPct val="110000"/>
              </a:lnSpc>
            </a:pPr>
            <a:r>
              <a:rPr lang="zh-CN" altLang="en-US" sz="1600" dirty="0">
                <a:solidFill>
                  <a:schemeClr val="tx1"/>
                </a:solidFill>
                <a:latin typeface="黑体" panose="02010609060101010101" pitchFamily="49" charset="-122"/>
              </a:rPr>
              <a:t> 这样的情景对于“朝九晚五”的上班族来说可能再也熟悉不过了，因为在一般管理条例中，总是对迟到、早退、旷工等行为规定了惩罚措施。可是随着信息技术的高速发展，现代社会工作方式的快速变化和生活节奏的加快提速，传统的工作方式受到越来越严峻的考验。对此，许多企业也采取了积极的改革措施。例如，在上海有一家企业规定员工上班迟到30分钟以内不作任何处罚，而早退则要重罚。目前，欧美也有超过40%的大型公司采用了“弹性工作制”，规定员工只要在完成规定的工作任务或固定的工作时间长度的前提下，可以灵活、自主地选择工作的具体时间安排，以代替统一、固定的</a:t>
            </a:r>
            <a:r>
              <a:rPr lang="zh-CN" altLang="en-US" sz="1600" dirty="0" smtClean="0">
                <a:solidFill>
                  <a:schemeClr val="tx1"/>
                </a:solidFill>
                <a:latin typeface="黑体" panose="02010609060101010101" pitchFamily="49" charset="-122"/>
              </a:rPr>
              <a:t>上下班</a:t>
            </a:r>
            <a:r>
              <a:rPr lang="zh-CN" altLang="en-US" sz="1600" dirty="0">
                <a:solidFill>
                  <a:schemeClr val="tx1"/>
                </a:solidFill>
                <a:latin typeface="黑体" panose="02010609060101010101" pitchFamily="49" charset="-122"/>
              </a:rPr>
              <a:t>制度。</a:t>
            </a:r>
          </a:p>
          <a:p>
            <a:pPr>
              <a:lnSpc>
                <a:spcPct val="110000"/>
              </a:lnSpc>
            </a:pPr>
            <a:r>
              <a:rPr lang="zh-CN" altLang="en-US" dirty="0" smtClean="0">
                <a:solidFill>
                  <a:srgbClr val="FF8500"/>
                </a:solidFill>
                <a:latin typeface="黑体" panose="02010609060101010101" pitchFamily="49" charset="-122"/>
              </a:rPr>
              <a:t> 请</a:t>
            </a:r>
            <a:r>
              <a:rPr lang="zh-CN" altLang="en-US" dirty="0">
                <a:solidFill>
                  <a:srgbClr val="FF8500"/>
                </a:solidFill>
                <a:latin typeface="黑体" panose="02010609060101010101" pitchFamily="49" charset="-122"/>
              </a:rPr>
              <a:t>同学们思考：为什么这些企业会进行这样的改革呢？</a:t>
            </a:r>
            <a:endParaRPr lang="zh-CN" altLang="en-US" b="0" dirty="0">
              <a:solidFill>
                <a:srgbClr val="FF8500"/>
              </a:solidFill>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1340672629"/>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wipe(left)">
                                      <p:cBhvr>
                                        <p:cTn id="7" dur="1000"/>
                                        <p:tgtEl>
                                          <p:spTgt spid="47"/>
                                        </p:tgtEl>
                                      </p:cBhvr>
                                    </p:animEffect>
                                  </p:childTnLst>
                                </p:cTn>
                              </p:par>
                              <p:par>
                                <p:cTn id="8" presetID="22" presetClass="entr" presetSubtype="8" fill="hold" grpId="1" nodeType="withEffect">
                                  <p:stCondLst>
                                    <p:cond delay="0"/>
                                  </p:stCondLst>
                                  <p:childTnLst>
                                    <p:set>
                                      <p:cBhvr>
                                        <p:cTn id="9" dur="1" fill="hold">
                                          <p:stCondLst>
                                            <p:cond delay="0"/>
                                          </p:stCondLst>
                                        </p:cTn>
                                        <p:tgtEl>
                                          <p:spTgt spid="48"/>
                                        </p:tgtEl>
                                        <p:attrNameLst>
                                          <p:attrName>style.visibility</p:attrName>
                                        </p:attrNameLst>
                                      </p:cBhvr>
                                      <p:to>
                                        <p:strVal val="visible"/>
                                      </p:to>
                                    </p:set>
                                    <p:animEffect transition="in" filter="wipe(left)">
                                      <p:cBhvr>
                                        <p:cTn id="10" dur="10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bldLvl="0"/>
      <p:bldP spid="48" grpId="1" bldLvl="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grpSp>
        <p:nvGrpSpPr>
          <p:cNvPr id="40" name="组合 39"/>
          <p:cNvGrpSpPr/>
          <p:nvPr/>
        </p:nvGrpSpPr>
        <p:grpSpPr>
          <a:xfrm>
            <a:off x="1055440" y="168593"/>
            <a:ext cx="9406185" cy="451847"/>
            <a:chOff x="1055440" y="168593"/>
            <a:chExt cx="9406185" cy="451847"/>
          </a:xfrm>
        </p:grpSpPr>
        <p:sp>
          <p:nvSpPr>
            <p:cNvPr id="42" name="燕尾形 2"/>
            <p:cNvSpPr>
              <a:spLocks noChangeArrowheads="1"/>
            </p:cNvSpPr>
            <p:nvPr/>
          </p:nvSpPr>
          <p:spPr bwMode="auto">
            <a:xfrm>
              <a:off x="1055440" y="188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43"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44"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bg1"/>
                  </a:solidFill>
                  <a:latin typeface="Impact" panose="020B0806030902050204" pitchFamily="34" charset="0"/>
                  <a:ea typeface="微软雅黑" panose="020B0503020204020204" pitchFamily="34" charset="-122"/>
                </a:rPr>
                <a:t>01    </a:t>
              </a:r>
              <a:r>
                <a:rPr lang="zh-CN" altLang="en-US" sz="2800" b="1" dirty="0" smtClean="0">
                  <a:solidFill>
                    <a:schemeClr val="bg1"/>
                  </a:solidFill>
                  <a:latin typeface="微软雅黑" panose="020B0503020204020204" pitchFamily="34" charset="-122"/>
                  <a:ea typeface="微软雅黑" panose="020B0503020204020204" pitchFamily="34" charset="-122"/>
                </a:rPr>
                <a:t>导入</a:t>
              </a:r>
              <a:endParaRPr lang="zh-CN" altLang="en-US" sz="2800" b="1" dirty="0">
                <a:solidFill>
                  <a:schemeClr val="bg1"/>
                </a:solidFill>
                <a:latin typeface="微软雅黑" panose="020B0503020204020204" pitchFamily="34" charset="-122"/>
                <a:ea typeface="微软雅黑" panose="020B0503020204020204" pitchFamily="34" charset="-122"/>
              </a:endParaRPr>
            </a:p>
          </p:txBody>
        </p:sp>
        <p:sp>
          <p:nvSpPr>
            <p:cNvPr id="45"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dirty="0">
                  <a:solidFill>
                    <a:schemeClr val="bg1"/>
                  </a:solidFill>
                  <a:latin typeface="Impact" panose="020B0806030902050204" pitchFamily="34" charset="0"/>
                  <a:ea typeface="微软雅黑" panose="020B0503020204020204" pitchFamily="34" charset="-122"/>
                </a:rPr>
                <a:t>02   </a:t>
              </a:r>
              <a:r>
                <a:rPr lang="en-US" altLang="zh-CN" sz="2800" b="1" dirty="0" err="1">
                  <a:solidFill>
                    <a:schemeClr val="bg1"/>
                  </a:solidFill>
                  <a:latin typeface="Impact" panose="020B0806030902050204" pitchFamily="34" charset="0"/>
                  <a:ea typeface="微软雅黑" panose="020B0503020204020204" pitchFamily="34" charset="-122"/>
                </a:rPr>
                <a:t>内容讲授</a:t>
              </a:r>
              <a:endParaRPr lang="en-US" altLang="zh-CN" sz="2800" b="1" dirty="0">
                <a:solidFill>
                  <a:schemeClr val="bg1"/>
                </a:solidFill>
                <a:latin typeface="Impact" panose="020B0806030902050204" pitchFamily="34" charset="0"/>
                <a:ea typeface="微软雅黑" panose="020B0503020204020204" pitchFamily="34" charset="-122"/>
              </a:endParaRPr>
            </a:p>
          </p:txBody>
        </p:sp>
        <p:sp>
          <p:nvSpPr>
            <p:cNvPr id="46" name="TextBox 5"/>
            <p:cNvSpPr txBox="1">
              <a:spLocks noChangeArrowheads="1"/>
            </p:cNvSpPr>
            <p:nvPr/>
          </p:nvSpPr>
          <p:spPr bwMode="auto">
            <a:xfrm>
              <a:off x="5015880" y="188640"/>
              <a:ext cx="3448685" cy="430530"/>
            </a:xfrm>
            <a:prstGeom prst="rect">
              <a:avLst/>
            </a:prstGeom>
            <a:noFill/>
            <a:ln w="9525">
              <a:noFill/>
              <a:miter lim="800000"/>
            </a:ln>
          </p:spPr>
          <p:txBody>
            <a:bodyPr wrap="square" lIns="0" tIns="0" rIns="0" bIns="0" anchor="ctr">
              <a:spAutoFit/>
            </a:bodyPr>
            <a:lstStyle/>
            <a:p>
              <a:pPr algn="l"/>
              <a:r>
                <a:rPr lang="en-US" altLang="zh-CN" sz="2800" b="1" dirty="0">
                  <a:solidFill>
                    <a:schemeClr val="tx1"/>
                  </a:solidFill>
                  <a:latin typeface="Impact" panose="020B0806030902050204" pitchFamily="34" charset="0"/>
                  <a:ea typeface="微软雅黑" panose="020B0503020204020204" pitchFamily="34" charset="-122"/>
                </a:rPr>
                <a:t>02   </a:t>
              </a:r>
              <a:r>
                <a:rPr lang="en-US" altLang="zh-CN" sz="2800" b="1" dirty="0" err="1">
                  <a:solidFill>
                    <a:schemeClr val="tx1"/>
                  </a:solidFill>
                  <a:latin typeface="Impact" panose="020B0806030902050204" pitchFamily="34" charset="0"/>
                  <a:ea typeface="微软雅黑" panose="020B0503020204020204" pitchFamily="34" charset="-122"/>
                </a:rPr>
                <a:t>内容讲授</a:t>
              </a:r>
              <a:endParaRPr lang="en-US" altLang="zh-CN" sz="2800" b="1" dirty="0">
                <a:solidFill>
                  <a:schemeClr val="tx1"/>
                </a:solidFill>
                <a:latin typeface="Impact" panose="020B0806030902050204" pitchFamily="34" charset="0"/>
                <a:ea typeface="微软雅黑" panose="020B0503020204020204" pitchFamily="34" charset="-122"/>
              </a:endParaRPr>
            </a:p>
          </p:txBody>
        </p:sp>
      </p:grpSp>
      <p:sp>
        <p:nvSpPr>
          <p:cNvPr id="12" name="未知" descr="colored_paper2">
            <a:hlinkClick r:id="" action="ppaction://hlinkshowjump?jump=nextslide"/>
          </p:cNvPr>
          <p:cNvSpPr/>
          <p:nvPr/>
        </p:nvSpPr>
        <p:spPr bwMode="auto">
          <a:xfrm>
            <a:off x="1703512" y="980728"/>
            <a:ext cx="8220149" cy="4464496"/>
          </a:xfrm>
          <a:custGeom>
            <a:avLst/>
            <a:gdLst/>
            <a:ahLst/>
            <a:cxnLst>
              <a:cxn ang="0">
                <a:pos x="119" y="70"/>
              </a:cxn>
              <a:cxn ang="0">
                <a:pos x="685" y="305"/>
              </a:cxn>
              <a:cxn ang="0">
                <a:pos x="1463" y="70"/>
              </a:cxn>
              <a:cxn ang="0">
                <a:pos x="1886" y="305"/>
              </a:cxn>
              <a:cxn ang="0">
                <a:pos x="2687" y="24"/>
              </a:cxn>
              <a:cxn ang="0">
                <a:pos x="3182" y="351"/>
              </a:cxn>
              <a:cxn ang="0">
                <a:pos x="4124" y="0"/>
              </a:cxn>
              <a:cxn ang="0">
                <a:pos x="4501" y="351"/>
              </a:cxn>
              <a:cxn ang="0">
                <a:pos x="5420" y="46"/>
              </a:cxn>
              <a:cxn ang="0">
                <a:pos x="5361" y="598"/>
              </a:cxn>
              <a:cxn ang="0">
                <a:pos x="5538" y="938"/>
              </a:cxn>
              <a:cxn ang="0">
                <a:pos x="5396" y="1454"/>
              </a:cxn>
              <a:cxn ang="0">
                <a:pos x="5585" y="2182"/>
              </a:cxn>
              <a:cxn ang="0">
                <a:pos x="5361" y="2636"/>
              </a:cxn>
              <a:cxn ang="0">
                <a:pos x="5585" y="3587"/>
              </a:cxn>
              <a:cxn ang="0">
                <a:pos x="5349" y="4407"/>
              </a:cxn>
              <a:cxn ang="0">
                <a:pos x="5479" y="5323"/>
              </a:cxn>
              <a:cxn ang="0">
                <a:pos x="5349" y="6003"/>
              </a:cxn>
              <a:cxn ang="0">
                <a:pos x="5514" y="6543"/>
              </a:cxn>
              <a:cxn ang="0">
                <a:pos x="5409" y="6753"/>
              </a:cxn>
              <a:cxn ang="0">
                <a:pos x="5490" y="7083"/>
              </a:cxn>
              <a:cxn ang="0">
                <a:pos x="4972" y="6919"/>
              </a:cxn>
              <a:cxn ang="0">
                <a:pos x="4360" y="7154"/>
              </a:cxn>
              <a:cxn ang="0">
                <a:pos x="4124" y="7001"/>
              </a:cxn>
              <a:cxn ang="0">
                <a:pos x="3393" y="7200"/>
              </a:cxn>
              <a:cxn ang="0">
                <a:pos x="2839" y="6977"/>
              </a:cxn>
              <a:cxn ang="0">
                <a:pos x="2098" y="7154"/>
              </a:cxn>
              <a:cxn ang="0">
                <a:pos x="1379" y="6919"/>
              </a:cxn>
              <a:cxn ang="0">
                <a:pos x="414" y="7119"/>
              </a:cxn>
              <a:cxn ang="0">
                <a:pos x="236" y="6919"/>
              </a:cxn>
              <a:cxn ang="0">
                <a:pos x="165" y="6801"/>
              </a:cxn>
              <a:cxn ang="0">
                <a:pos x="0" y="6260"/>
              </a:cxn>
              <a:cxn ang="0">
                <a:pos x="260" y="5510"/>
              </a:cxn>
              <a:cxn ang="0">
                <a:pos x="48" y="4525"/>
              </a:cxn>
              <a:cxn ang="0">
                <a:pos x="165" y="3751"/>
              </a:cxn>
              <a:cxn ang="0">
                <a:pos x="24" y="3023"/>
              </a:cxn>
              <a:cxn ang="0">
                <a:pos x="189" y="2439"/>
              </a:cxn>
              <a:cxn ang="0">
                <a:pos x="48" y="1877"/>
              </a:cxn>
              <a:cxn ang="0">
                <a:pos x="189" y="985"/>
              </a:cxn>
              <a:cxn ang="0">
                <a:pos x="119" y="70"/>
              </a:cxn>
            </a:cxnLst>
            <a:rect l="0" t="0" r="r" b="b"/>
            <a:pathLst>
              <a:path w="5585" h="7200">
                <a:moveTo>
                  <a:pt x="119" y="70"/>
                </a:moveTo>
                <a:lnTo>
                  <a:pt x="685" y="305"/>
                </a:lnTo>
                <a:lnTo>
                  <a:pt x="1463" y="70"/>
                </a:lnTo>
                <a:lnTo>
                  <a:pt x="1886" y="305"/>
                </a:lnTo>
                <a:lnTo>
                  <a:pt x="2687" y="24"/>
                </a:lnTo>
                <a:lnTo>
                  <a:pt x="3182" y="351"/>
                </a:lnTo>
                <a:lnTo>
                  <a:pt x="4124" y="0"/>
                </a:lnTo>
                <a:lnTo>
                  <a:pt x="4501" y="351"/>
                </a:lnTo>
                <a:lnTo>
                  <a:pt x="5420" y="46"/>
                </a:lnTo>
                <a:lnTo>
                  <a:pt x="5361" y="598"/>
                </a:lnTo>
                <a:lnTo>
                  <a:pt x="5538" y="938"/>
                </a:lnTo>
                <a:lnTo>
                  <a:pt x="5396" y="1454"/>
                </a:lnTo>
                <a:lnTo>
                  <a:pt x="5585" y="2182"/>
                </a:lnTo>
                <a:lnTo>
                  <a:pt x="5361" y="2636"/>
                </a:lnTo>
                <a:lnTo>
                  <a:pt x="5585" y="3587"/>
                </a:lnTo>
                <a:lnTo>
                  <a:pt x="5349" y="4407"/>
                </a:lnTo>
                <a:lnTo>
                  <a:pt x="5479" y="5323"/>
                </a:lnTo>
                <a:lnTo>
                  <a:pt x="5349" y="6003"/>
                </a:lnTo>
                <a:lnTo>
                  <a:pt x="5514" y="6543"/>
                </a:lnTo>
                <a:lnTo>
                  <a:pt x="5409" y="6753"/>
                </a:lnTo>
                <a:lnTo>
                  <a:pt x="5490" y="7083"/>
                </a:lnTo>
                <a:lnTo>
                  <a:pt x="4972" y="6919"/>
                </a:lnTo>
                <a:lnTo>
                  <a:pt x="4360" y="7154"/>
                </a:lnTo>
                <a:lnTo>
                  <a:pt x="4124" y="7001"/>
                </a:lnTo>
                <a:lnTo>
                  <a:pt x="3393" y="7200"/>
                </a:lnTo>
                <a:lnTo>
                  <a:pt x="2839" y="6977"/>
                </a:lnTo>
                <a:lnTo>
                  <a:pt x="2098" y="7154"/>
                </a:lnTo>
                <a:lnTo>
                  <a:pt x="1379" y="6919"/>
                </a:lnTo>
                <a:lnTo>
                  <a:pt x="414" y="7119"/>
                </a:lnTo>
                <a:lnTo>
                  <a:pt x="236" y="6919"/>
                </a:lnTo>
                <a:lnTo>
                  <a:pt x="165" y="6801"/>
                </a:lnTo>
                <a:lnTo>
                  <a:pt x="0" y="6260"/>
                </a:lnTo>
                <a:lnTo>
                  <a:pt x="260" y="5510"/>
                </a:lnTo>
                <a:lnTo>
                  <a:pt x="48" y="4525"/>
                </a:lnTo>
                <a:lnTo>
                  <a:pt x="165" y="3751"/>
                </a:lnTo>
                <a:lnTo>
                  <a:pt x="24" y="3023"/>
                </a:lnTo>
                <a:lnTo>
                  <a:pt x="189" y="2439"/>
                </a:lnTo>
                <a:lnTo>
                  <a:pt x="48" y="1877"/>
                </a:lnTo>
                <a:lnTo>
                  <a:pt x="189" y="985"/>
                </a:lnTo>
                <a:lnTo>
                  <a:pt x="119" y="70"/>
                </a:lnTo>
                <a:close/>
              </a:path>
            </a:pathLst>
          </a:custGeom>
          <a:blipFill dpi="0" rotWithShape="0">
            <a:blip r:embed="rId3"/>
            <a:srcRect/>
            <a:tile tx="0" ty="0" sx="100000" sy="100000" flip="none" algn="tl"/>
          </a:blipFill>
          <a:ln w="9525">
            <a:noFill/>
            <a:round/>
          </a:ln>
          <a:effectLst/>
        </p:spPr>
        <p:txBody>
          <a:bodyPr/>
          <a:lstStyle/>
          <a:p>
            <a:pPr>
              <a:defRPr/>
            </a:pPr>
            <a:endParaRPr lang="zh-CN" altLang="en-US">
              <a:effectLst>
                <a:outerShdw blurRad="38100" dist="38100" dir="2700000" algn="tl">
                  <a:srgbClr val="000000">
                    <a:alpha val="43137"/>
                  </a:srgbClr>
                </a:outerShdw>
              </a:effectLst>
            </a:endParaRPr>
          </a:p>
        </p:txBody>
      </p:sp>
      <p:sp>
        <p:nvSpPr>
          <p:cNvPr id="13" name="Text Box 4"/>
          <p:cNvSpPr txBox="1">
            <a:spLocks noChangeArrowheads="1"/>
          </p:cNvSpPr>
          <p:nvPr/>
        </p:nvSpPr>
        <p:spPr bwMode="auto">
          <a:xfrm>
            <a:off x="1991544" y="1484784"/>
            <a:ext cx="7560840" cy="3453253"/>
          </a:xfrm>
          <a:prstGeom prst="rect">
            <a:avLst/>
          </a:prstGeom>
          <a:noFill/>
          <a:ln w="9525">
            <a:noFill/>
            <a:miter lim="800000"/>
          </a:ln>
          <a:effectLst/>
        </p:spPr>
        <p:txBody>
          <a:bodyPr wrap="square">
            <a:spAutoFit/>
          </a:bodyPr>
          <a:lstStyle/>
          <a:p>
            <a:pPr>
              <a:lnSpc>
                <a:spcPct val="130000"/>
              </a:lnSpc>
              <a:defRPr/>
            </a:pPr>
            <a:r>
              <a:rPr lang="zh-CN" altLang="en-US" sz="1800" b="0" dirty="0">
                <a:solidFill>
                  <a:srgbClr val="CCFF66"/>
                </a:solidFill>
                <a:latin typeface="黑体" panose="02010609060101010101" pitchFamily="49" charset="-122"/>
              </a:rPr>
              <a:t>　</a:t>
            </a:r>
            <a:r>
              <a:rPr lang="zh-CN" altLang="en-US" sz="2400" b="1" dirty="0">
                <a:solidFill>
                  <a:schemeClr val="bg1"/>
                </a:solidFill>
                <a:latin typeface="黑体" panose="02010609060101010101" pitchFamily="49" charset="-122"/>
              </a:rPr>
              <a:t>　</a:t>
            </a:r>
            <a:r>
              <a:rPr lang="zh-CN" altLang="en-US" sz="2400" b="1" dirty="0" smtClean="0">
                <a:solidFill>
                  <a:schemeClr val="bg1"/>
                </a:solidFill>
                <a:latin typeface="黑体" panose="02010609060101010101" pitchFamily="49" charset="-122"/>
              </a:rPr>
              <a:t> </a:t>
            </a:r>
            <a:r>
              <a:rPr lang="zh-CN" altLang="en-US" sz="2400" b="1" dirty="0" smtClean="0">
                <a:solidFill>
                  <a:srgbClr val="FFFF00"/>
                </a:solidFill>
                <a:latin typeface="黑体" panose="02010609060101010101" pitchFamily="49" charset="-122"/>
              </a:rPr>
              <a:t>这</a:t>
            </a:r>
            <a:r>
              <a:rPr lang="zh-CN" altLang="en-US" sz="2400" b="1" dirty="0">
                <a:solidFill>
                  <a:srgbClr val="FFFF00"/>
                </a:solidFill>
                <a:latin typeface="黑体" panose="02010609060101010101" pitchFamily="49" charset="-122"/>
              </a:rPr>
              <a:t>家上海企业以及采用“弹性工作制”的企业都是意识到了“罚款只是管理手段，而不是管理目的”。员工早晨上班时要受到各种环境的影响，尤其是交通的拥挤是造成员工上班迟到的最直接原因，一些路途较远的职工甚至需要提前一两个小时从家里出发，如果他们在经历的“长途跋涉”之后还要因为迟到而受罚，肯定会影响</a:t>
            </a:r>
            <a:r>
              <a:rPr lang="zh-CN" altLang="en-US" sz="2400" b="1" dirty="0" smtClean="0">
                <a:solidFill>
                  <a:srgbClr val="FFFF00"/>
                </a:solidFill>
                <a:latin typeface="黑体" panose="02010609060101010101" pitchFamily="49" charset="-122"/>
              </a:rPr>
              <a:t>他们的</a:t>
            </a:r>
            <a:r>
              <a:rPr lang="zh-CN" altLang="en-US" sz="2400" b="1" dirty="0">
                <a:solidFill>
                  <a:srgbClr val="FFFF00"/>
                </a:solidFill>
                <a:latin typeface="黑体" panose="02010609060101010101" pitchFamily="49" charset="-122"/>
              </a:rPr>
              <a:t>工作情绪和士气</a:t>
            </a:r>
            <a:r>
              <a:rPr lang="zh-CN" altLang="en-US" sz="2400" b="1" dirty="0">
                <a:solidFill>
                  <a:srgbClr val="FFFF00"/>
                </a:solidFill>
                <a:latin typeface="宋体" panose="02010600030101010101" pitchFamily="2" charset="-122"/>
                <a:sym typeface="宋体" panose="02010600030101010101" pitchFamily="2" charset="-122"/>
              </a:rPr>
              <a:t>。</a:t>
            </a:r>
            <a:endParaRPr lang="zh-CN" altLang="en-US" sz="2400" b="1" dirty="0">
              <a:solidFill>
                <a:srgbClr val="FFFF00"/>
              </a:solidFill>
              <a:effectLst>
                <a:outerShdw blurRad="38100" dist="38100" dir="2700000" algn="tl">
                  <a:srgbClr val="C0C0C0"/>
                </a:outerShdw>
              </a:effectLst>
              <a:latin typeface="宋体" panose="02010600030101010101" pitchFamily="2" charset="-122"/>
              <a:sym typeface="宋体" panose="02010600030101010101" pitchFamily="2" charset="-122"/>
            </a:endParaRPr>
          </a:p>
        </p:txBody>
      </p:sp>
      <p:grpSp>
        <p:nvGrpSpPr>
          <p:cNvPr id="14" name="Group 5"/>
          <p:cNvGrpSpPr>
            <a:grpSpLocks/>
          </p:cNvGrpSpPr>
          <p:nvPr/>
        </p:nvGrpSpPr>
        <p:grpSpPr bwMode="auto">
          <a:xfrm>
            <a:off x="9192344" y="4437112"/>
            <a:ext cx="2249488" cy="1611312"/>
            <a:chOff x="0" y="0"/>
            <a:chExt cx="3542" cy="2536"/>
          </a:xfrm>
        </p:grpSpPr>
        <p:pic>
          <p:nvPicPr>
            <p:cNvPr id="15" name="Picture 6" descr="1b9b8f60_55d8_4de8_8292_449409154d08"/>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1058" t="10039" r="12737"/>
            <a:stretch>
              <a:fillRect/>
            </a:stretch>
          </p:blipFill>
          <p:spPr bwMode="auto">
            <a:xfrm>
              <a:off x="0" y="0"/>
              <a:ext cx="3542" cy="2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 Box 7"/>
            <p:cNvSpPr txBox="1">
              <a:spLocks noChangeArrowheads="1"/>
            </p:cNvSpPr>
            <p:nvPr/>
          </p:nvSpPr>
          <p:spPr bwMode="auto">
            <a:xfrm rot="21480000">
              <a:off x="165" y="395"/>
              <a:ext cx="2607" cy="720"/>
            </a:xfrm>
            <a:prstGeom prst="rect">
              <a:avLst/>
            </a:prstGeom>
            <a:noFill/>
            <a:ln w="9525">
              <a:noFill/>
              <a:miter lim="800000"/>
            </a:ln>
            <a:effectLst/>
          </p:spPr>
          <p:txBody>
            <a:bodyPr>
              <a:spAutoFit/>
            </a:bodyPr>
            <a:lstStyle/>
            <a:p>
              <a:pPr>
                <a:defRPr/>
              </a:pPr>
              <a:r>
                <a:rPr lang="zh-CN" altLang="en-US" sz="2400" b="1" dirty="0">
                  <a:solidFill>
                    <a:schemeClr val="bg1"/>
                  </a:solidFill>
                </a:rPr>
                <a:t>任务分析：</a:t>
              </a:r>
              <a:endParaRPr lang="zh-CN" altLang="en-US" sz="2400" b="1" dirty="0">
                <a:solidFill>
                  <a:schemeClr val="bg1"/>
                </a:solidFill>
                <a:effectLst>
                  <a:outerShdw blurRad="38100" dist="38100" dir="2700000" algn="tl">
                    <a:srgbClr val="C0C0C0"/>
                  </a:outerShdw>
                </a:effectLst>
              </a:endParaRPr>
            </a:p>
          </p:txBody>
        </p:sp>
      </p:grpSp>
    </p:spTree>
    <p:extLst>
      <p:ext uri="{BB962C8B-B14F-4D97-AF65-F5344CB8AC3E}">
        <p14:creationId xmlns:p14="http://schemas.microsoft.com/office/powerpoint/2010/main" val="1150618848"/>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1000"/>
                                        <p:tgtEl>
                                          <p:spTgt spid="12"/>
                                        </p:tgtEl>
                                      </p:cBhvr>
                                    </p:animEffect>
                                  </p:childTnLst>
                                </p:cTn>
                              </p:par>
                              <p:par>
                                <p:cTn id="8" presetID="9" presetClass="entr" presetSubtype="0" fill="hold" grpId="1"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dissolve">
                                      <p:cBhvr>
                                        <p:cTn id="10"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ldLvl="0"/>
      <p:bldP spid="13" grpId="1" bldLvl="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grpSp>
        <p:nvGrpSpPr>
          <p:cNvPr id="13" name="Group 4"/>
          <p:cNvGrpSpPr>
            <a:grpSpLocks/>
          </p:cNvGrpSpPr>
          <p:nvPr/>
        </p:nvGrpSpPr>
        <p:grpSpPr bwMode="auto">
          <a:xfrm>
            <a:off x="2207568" y="1484784"/>
            <a:ext cx="7059582" cy="4302125"/>
            <a:chOff x="-340" y="0"/>
            <a:chExt cx="11119" cy="6776"/>
          </a:xfrm>
        </p:grpSpPr>
        <p:sp>
          <p:nvSpPr>
            <p:cNvPr id="14" name="Freeform 447"/>
            <p:cNvSpPr/>
            <p:nvPr/>
          </p:nvSpPr>
          <p:spPr bwMode="auto">
            <a:xfrm>
              <a:off x="5528" y="980"/>
              <a:ext cx="1513" cy="2498"/>
            </a:xfrm>
            <a:custGeom>
              <a:avLst/>
              <a:gdLst>
                <a:gd name="T0" fmla="*/ 0 w 722"/>
                <a:gd name="T1" fmla="*/ 0 h 1222"/>
                <a:gd name="T2" fmla="*/ 722 w 722"/>
                <a:gd name="T3" fmla="*/ 1222 h 1222"/>
              </a:gdLst>
              <a:ahLst/>
              <a:cxnLst>
                <a:cxn ang="0">
                  <a:pos x="0" y="1222"/>
                </a:cxn>
                <a:cxn ang="0">
                  <a:pos x="722" y="654"/>
                </a:cxn>
                <a:cxn ang="0">
                  <a:pos x="686" y="0"/>
                </a:cxn>
              </a:cxnLst>
              <a:rect l="T0" t="T1" r="T2" b="T3"/>
              <a:pathLst>
                <a:path w="722" h="1222">
                  <a:moveTo>
                    <a:pt x="0" y="1222"/>
                  </a:moveTo>
                  <a:lnTo>
                    <a:pt x="722" y="654"/>
                  </a:lnTo>
                  <a:lnTo>
                    <a:pt x="686" y="0"/>
                  </a:lnTo>
                </a:path>
              </a:pathLst>
            </a:custGeom>
            <a:gradFill rotWithShape="0">
              <a:gsLst>
                <a:gs pos="0">
                  <a:srgbClr val="777777"/>
                </a:gs>
                <a:gs pos="100000">
                  <a:srgbClr val="DADADA"/>
                </a:gs>
              </a:gsLst>
              <a:lin ang="5400000" scaled="1"/>
            </a:gradFill>
            <a:ln w="9525">
              <a:noFill/>
              <a:round/>
            </a:ln>
            <a:effectLst/>
          </p:spPr>
          <p:txBody>
            <a:bodyPr/>
            <a:lstStyle/>
            <a:p>
              <a:pPr>
                <a:defRPr/>
              </a:pPr>
              <a:endParaRPr lang="zh-CN" altLang="en-US">
                <a:effectLst>
                  <a:outerShdw blurRad="38100" dist="38100" dir="2700000" algn="tl">
                    <a:srgbClr val="000000">
                      <a:alpha val="43137"/>
                    </a:srgbClr>
                  </a:outerShdw>
                </a:effectLst>
              </a:endParaRPr>
            </a:p>
          </p:txBody>
        </p:sp>
        <p:sp>
          <p:nvSpPr>
            <p:cNvPr id="15" name="Freeform 448"/>
            <p:cNvSpPr/>
            <p:nvPr/>
          </p:nvSpPr>
          <p:spPr bwMode="auto">
            <a:xfrm>
              <a:off x="5528" y="2318"/>
              <a:ext cx="5241" cy="1160"/>
            </a:xfrm>
            <a:custGeom>
              <a:avLst/>
              <a:gdLst>
                <a:gd name="T0" fmla="*/ 0 w 2504"/>
                <a:gd name="T1" fmla="*/ 0 h 568"/>
                <a:gd name="T2" fmla="*/ 2504 w 2504"/>
                <a:gd name="T3" fmla="*/ 568 h 568"/>
              </a:gdLst>
              <a:ahLst/>
              <a:cxnLst>
                <a:cxn ang="0">
                  <a:pos x="722" y="0"/>
                </a:cxn>
                <a:cxn ang="0">
                  <a:pos x="0" y="568"/>
                </a:cxn>
                <a:cxn ang="0">
                  <a:pos x="2504" y="6"/>
                </a:cxn>
              </a:cxnLst>
              <a:rect l="T0" t="T1" r="T2" b="T3"/>
              <a:pathLst>
                <a:path w="2504" h="568">
                  <a:moveTo>
                    <a:pt x="722" y="0"/>
                  </a:moveTo>
                  <a:lnTo>
                    <a:pt x="0" y="568"/>
                  </a:lnTo>
                  <a:lnTo>
                    <a:pt x="2504" y="6"/>
                  </a:lnTo>
                </a:path>
              </a:pathLst>
            </a:custGeom>
            <a:gradFill rotWithShape="0">
              <a:gsLst>
                <a:gs pos="0">
                  <a:srgbClr val="DADADA"/>
                </a:gs>
                <a:gs pos="100000">
                  <a:srgbClr val="A2A2A2"/>
                </a:gs>
              </a:gsLst>
              <a:lin ang="5400000" scaled="1"/>
            </a:gradFill>
            <a:ln w="9525">
              <a:noFill/>
              <a:round/>
            </a:ln>
            <a:effectLst/>
          </p:spPr>
          <p:txBody>
            <a:bodyPr/>
            <a:lstStyle/>
            <a:p>
              <a:pPr>
                <a:defRPr/>
              </a:pPr>
              <a:endParaRPr lang="zh-CN" altLang="en-US">
                <a:effectLst>
                  <a:outerShdw blurRad="38100" dist="38100" dir="2700000" algn="tl">
                    <a:srgbClr val="000000">
                      <a:alpha val="43137"/>
                    </a:srgbClr>
                  </a:outerShdw>
                </a:effectLst>
              </a:endParaRPr>
            </a:p>
          </p:txBody>
        </p:sp>
        <p:sp>
          <p:nvSpPr>
            <p:cNvPr id="16" name="Freeform 445"/>
            <p:cNvSpPr/>
            <p:nvPr/>
          </p:nvSpPr>
          <p:spPr bwMode="auto">
            <a:xfrm>
              <a:off x="3991" y="1030"/>
              <a:ext cx="1550" cy="2440"/>
            </a:xfrm>
            <a:custGeom>
              <a:avLst/>
              <a:gdLst>
                <a:gd name="T0" fmla="*/ 0 w 741"/>
                <a:gd name="T1" fmla="*/ 0 h 1194"/>
                <a:gd name="T2" fmla="*/ 741 w 741"/>
                <a:gd name="T3" fmla="*/ 1194 h 1194"/>
              </a:gdLst>
              <a:ahLst/>
              <a:cxnLst>
                <a:cxn ang="0">
                  <a:pos x="741" y="1194"/>
                </a:cxn>
                <a:cxn ang="0">
                  <a:pos x="0" y="612"/>
                </a:cxn>
                <a:cxn ang="0">
                  <a:pos x="90" y="0"/>
                </a:cxn>
              </a:cxnLst>
              <a:rect l="T0" t="T1" r="T2" b="T3"/>
              <a:pathLst>
                <a:path w="741" h="1194">
                  <a:moveTo>
                    <a:pt x="741" y="1194"/>
                  </a:moveTo>
                  <a:lnTo>
                    <a:pt x="0" y="612"/>
                  </a:lnTo>
                  <a:lnTo>
                    <a:pt x="90" y="0"/>
                  </a:lnTo>
                </a:path>
              </a:pathLst>
            </a:custGeom>
            <a:gradFill rotWithShape="0">
              <a:gsLst>
                <a:gs pos="0">
                  <a:srgbClr val="777777"/>
                </a:gs>
                <a:gs pos="100000">
                  <a:srgbClr val="DADADA"/>
                </a:gs>
              </a:gsLst>
              <a:lin ang="5400000" scaled="1"/>
            </a:gradFill>
            <a:ln w="9525">
              <a:noFill/>
              <a:round/>
            </a:ln>
            <a:effectLst/>
          </p:spPr>
          <p:txBody>
            <a:bodyPr/>
            <a:lstStyle/>
            <a:p>
              <a:pPr>
                <a:defRPr/>
              </a:pPr>
              <a:endParaRPr lang="zh-CN" altLang="en-US">
                <a:effectLst>
                  <a:outerShdw blurRad="38100" dist="38100" dir="2700000" algn="tl">
                    <a:srgbClr val="000000">
                      <a:alpha val="43137"/>
                    </a:srgbClr>
                  </a:outerShdw>
                </a:effectLst>
              </a:endParaRPr>
            </a:p>
          </p:txBody>
        </p:sp>
        <p:sp>
          <p:nvSpPr>
            <p:cNvPr id="17" name="Freeform 446"/>
            <p:cNvSpPr/>
            <p:nvPr/>
          </p:nvSpPr>
          <p:spPr bwMode="auto">
            <a:xfrm>
              <a:off x="313" y="2280"/>
              <a:ext cx="5228" cy="1190"/>
            </a:xfrm>
            <a:custGeom>
              <a:avLst/>
              <a:gdLst>
                <a:gd name="T0" fmla="*/ 0 w 2499"/>
                <a:gd name="T1" fmla="*/ 0 h 582"/>
                <a:gd name="T2" fmla="*/ 2499 w 2499"/>
                <a:gd name="T3" fmla="*/ 582 h 582"/>
              </a:gdLst>
              <a:ahLst/>
              <a:cxnLst>
                <a:cxn ang="0">
                  <a:pos x="0" y="0"/>
                </a:cxn>
                <a:cxn ang="0">
                  <a:pos x="1758" y="0"/>
                </a:cxn>
                <a:cxn ang="0">
                  <a:pos x="2499" y="582"/>
                </a:cxn>
                <a:cxn ang="0">
                  <a:pos x="26" y="20"/>
                </a:cxn>
              </a:cxnLst>
              <a:rect l="T0" t="T1" r="T2" b="T3"/>
              <a:pathLst>
                <a:path w="2499" h="582">
                  <a:moveTo>
                    <a:pt x="0" y="0"/>
                  </a:moveTo>
                  <a:lnTo>
                    <a:pt x="1758" y="0"/>
                  </a:lnTo>
                  <a:lnTo>
                    <a:pt x="2499" y="582"/>
                  </a:lnTo>
                  <a:lnTo>
                    <a:pt x="26" y="20"/>
                  </a:lnTo>
                </a:path>
              </a:pathLst>
            </a:custGeom>
            <a:gradFill rotWithShape="0">
              <a:gsLst>
                <a:gs pos="0">
                  <a:srgbClr val="DADADA"/>
                </a:gs>
                <a:gs pos="100000">
                  <a:srgbClr val="A2A2A2"/>
                </a:gs>
              </a:gsLst>
              <a:lin ang="5400000" scaled="1"/>
            </a:gradFill>
            <a:ln w="9525">
              <a:noFill/>
              <a:round/>
            </a:ln>
            <a:effectLst/>
          </p:spPr>
          <p:txBody>
            <a:bodyPr/>
            <a:lstStyle/>
            <a:p>
              <a:pPr>
                <a:defRPr/>
              </a:pPr>
              <a:endParaRPr lang="zh-CN" altLang="en-US">
                <a:effectLst>
                  <a:outerShdw blurRad="38100" dist="38100" dir="2700000" algn="tl">
                    <a:srgbClr val="000000">
                      <a:alpha val="43137"/>
                    </a:srgbClr>
                  </a:outerShdw>
                </a:effectLst>
              </a:endParaRPr>
            </a:p>
          </p:txBody>
        </p:sp>
        <p:sp>
          <p:nvSpPr>
            <p:cNvPr id="18" name="Rectangle 444"/>
            <p:cNvSpPr>
              <a:spLocks noChangeArrowheads="1"/>
            </p:cNvSpPr>
            <p:nvPr/>
          </p:nvSpPr>
          <p:spPr bwMode="auto">
            <a:xfrm>
              <a:off x="0" y="840"/>
              <a:ext cx="4054" cy="1527"/>
            </a:xfrm>
            <a:prstGeom prst="rect">
              <a:avLst/>
            </a:prstGeom>
            <a:gradFill rotWithShape="0">
              <a:gsLst>
                <a:gs pos="0">
                  <a:srgbClr val="CC9900"/>
                </a:gs>
                <a:gs pos="100000">
                  <a:srgbClr val="663300"/>
                </a:gs>
              </a:gsLst>
              <a:path path="rect">
                <a:fillToRect l="100000" t="100000"/>
              </a:path>
            </a:gradFill>
            <a:ln>
              <a:noFill/>
            </a:ln>
            <a:scene3d>
              <a:camera prst="legacyPerspectiveBottomRight">
                <a:rot lat="20399999" lon="0" rev="0"/>
              </a:camera>
              <a:lightRig rig="legacyFlat3" dir="b"/>
            </a:scene3d>
            <a:sp3d extrusionH="36500" prstMaterial="legacyMatte">
              <a:bevelT w="13500" h="13500" prst="angle"/>
              <a:bevelB w="13500" h="13500" prst="angle"/>
              <a:extrusionClr>
                <a:srgbClr val="CC9900"/>
              </a:extrusionClr>
              <a:contourClr>
                <a:srgbClr val="CC9900"/>
              </a:contourClr>
            </a:sp3d>
            <a:extLst>
              <a:ext uri="{91240B29-F687-4F45-9708-019B960494DF}">
                <a14:hiddenLine xmlns:a14="http://schemas.microsoft.com/office/drawing/2010/main" w="9525">
                  <a:noFill/>
                  <a:miter lim="800000"/>
                  <a:headEnd/>
                  <a:tailEnd/>
                </a14:hiddenLine>
              </a:ext>
            </a:extLst>
          </p:spPr>
          <p:txBody>
            <a:bodyPr wrap="none" lIns="92075" tIns="46038" rIns="92075" bIns="46038" anchor="ctr">
              <a:flatTx/>
            </a:bodyPr>
            <a:lstStyle/>
            <a:p>
              <a:pPr algn="ctr" eaLnBrk="0" hangingPunct="0">
                <a:lnSpc>
                  <a:spcPct val="90000"/>
                </a:lnSpc>
              </a:pPr>
              <a:endParaRPr lang="zh-CN" altLang="en-US" sz="2400">
                <a:latin typeface="Arial" panose="020B0604020202020204" pitchFamily="34" charset="0"/>
                <a:ea typeface="宋体" panose="02010600030101010101" pitchFamily="2" charset="-122"/>
              </a:endParaRPr>
            </a:p>
          </p:txBody>
        </p:sp>
        <p:sp>
          <p:nvSpPr>
            <p:cNvPr id="19" name="Freeform 449"/>
            <p:cNvSpPr/>
            <p:nvPr/>
          </p:nvSpPr>
          <p:spPr bwMode="auto">
            <a:xfrm>
              <a:off x="290" y="3478"/>
              <a:ext cx="5238" cy="1173"/>
            </a:xfrm>
            <a:custGeom>
              <a:avLst/>
              <a:gdLst>
                <a:gd name="T0" fmla="*/ 0 w 2506"/>
                <a:gd name="T1" fmla="*/ 0 h 572"/>
                <a:gd name="T2" fmla="*/ 2506 w 2506"/>
                <a:gd name="T3" fmla="*/ 572 h 572"/>
              </a:gdLst>
              <a:ahLst/>
              <a:cxnLst>
                <a:cxn ang="0">
                  <a:pos x="2506" y="0"/>
                </a:cxn>
                <a:cxn ang="0">
                  <a:pos x="1782" y="572"/>
                </a:cxn>
                <a:cxn ang="0">
                  <a:pos x="0" y="572"/>
                </a:cxn>
              </a:cxnLst>
              <a:rect l="T0" t="T1" r="T2" b="T3"/>
              <a:pathLst>
                <a:path w="2506" h="572">
                  <a:moveTo>
                    <a:pt x="2506" y="0"/>
                  </a:moveTo>
                  <a:lnTo>
                    <a:pt x="1782" y="572"/>
                  </a:lnTo>
                  <a:lnTo>
                    <a:pt x="0" y="572"/>
                  </a:lnTo>
                </a:path>
              </a:pathLst>
            </a:custGeom>
            <a:gradFill rotWithShape="0">
              <a:gsLst>
                <a:gs pos="0">
                  <a:srgbClr val="858585"/>
                </a:gs>
                <a:gs pos="100000">
                  <a:srgbClr val="DADADA"/>
                </a:gs>
              </a:gsLst>
              <a:lin ang="5400000" scaled="1"/>
            </a:gradFill>
            <a:ln w="9525">
              <a:noFill/>
              <a:round/>
            </a:ln>
            <a:effectLst/>
          </p:spPr>
          <p:txBody>
            <a:bodyPr/>
            <a:lstStyle/>
            <a:p>
              <a:pPr>
                <a:defRPr/>
              </a:pPr>
              <a:endParaRPr lang="zh-CN" altLang="en-US">
                <a:effectLst>
                  <a:outerShdw blurRad="38100" dist="38100" dir="2700000" algn="tl">
                    <a:srgbClr val="000000">
                      <a:alpha val="43137"/>
                    </a:srgbClr>
                  </a:outerShdw>
                </a:effectLst>
              </a:endParaRPr>
            </a:p>
          </p:txBody>
        </p:sp>
        <p:sp>
          <p:nvSpPr>
            <p:cNvPr id="20" name="Freeform 450"/>
            <p:cNvSpPr/>
            <p:nvPr/>
          </p:nvSpPr>
          <p:spPr bwMode="auto">
            <a:xfrm>
              <a:off x="4028" y="3478"/>
              <a:ext cx="1500" cy="2558"/>
            </a:xfrm>
            <a:custGeom>
              <a:avLst/>
              <a:gdLst>
                <a:gd name="T0" fmla="*/ 0 w 718"/>
                <a:gd name="T1" fmla="*/ 0 h 1250"/>
                <a:gd name="T2" fmla="*/ 718 w 718"/>
                <a:gd name="T3" fmla="*/ 1250 h 1250"/>
              </a:gdLst>
              <a:ahLst/>
              <a:cxnLst>
                <a:cxn ang="0">
                  <a:pos x="0" y="560"/>
                </a:cxn>
                <a:cxn ang="0">
                  <a:pos x="718" y="0"/>
                </a:cxn>
                <a:cxn ang="0">
                  <a:pos x="24" y="1250"/>
                </a:cxn>
              </a:cxnLst>
              <a:rect l="T0" t="T1" r="T2" b="T3"/>
              <a:pathLst>
                <a:path w="718" h="1250">
                  <a:moveTo>
                    <a:pt x="0" y="560"/>
                  </a:moveTo>
                  <a:lnTo>
                    <a:pt x="718" y="0"/>
                  </a:lnTo>
                  <a:lnTo>
                    <a:pt x="24" y="1250"/>
                  </a:lnTo>
                </a:path>
              </a:pathLst>
            </a:custGeom>
            <a:gradFill rotWithShape="0">
              <a:gsLst>
                <a:gs pos="0">
                  <a:srgbClr val="777777"/>
                </a:gs>
                <a:gs pos="100000">
                  <a:srgbClr val="DADADA"/>
                </a:gs>
              </a:gsLst>
              <a:lin ang="5400000" scaled="1"/>
            </a:gradFill>
            <a:ln w="9525">
              <a:noFill/>
              <a:round/>
            </a:ln>
            <a:effectLst/>
          </p:spPr>
          <p:txBody>
            <a:bodyPr/>
            <a:lstStyle/>
            <a:p>
              <a:pPr>
                <a:defRPr/>
              </a:pPr>
              <a:endParaRPr lang="zh-CN" altLang="en-US">
                <a:effectLst>
                  <a:outerShdw blurRad="38100" dist="38100" dir="2700000" algn="tl">
                    <a:srgbClr val="000000">
                      <a:alpha val="43137"/>
                    </a:srgbClr>
                  </a:outerShdw>
                </a:effectLst>
              </a:endParaRPr>
            </a:p>
          </p:txBody>
        </p:sp>
        <p:sp>
          <p:nvSpPr>
            <p:cNvPr id="21" name="Freeform 451"/>
            <p:cNvSpPr/>
            <p:nvPr/>
          </p:nvSpPr>
          <p:spPr bwMode="auto">
            <a:xfrm>
              <a:off x="5528" y="3478"/>
              <a:ext cx="5251" cy="1195"/>
            </a:xfrm>
            <a:custGeom>
              <a:avLst/>
              <a:gdLst>
                <a:gd name="T0" fmla="*/ 0 w 2510"/>
                <a:gd name="T1" fmla="*/ 0 h 584"/>
                <a:gd name="T2" fmla="*/ 2510 w 2510"/>
                <a:gd name="T3" fmla="*/ 584 h 584"/>
              </a:gdLst>
              <a:ahLst/>
              <a:cxnLst>
                <a:cxn ang="0">
                  <a:pos x="0" y="0"/>
                </a:cxn>
                <a:cxn ang="0">
                  <a:pos x="710" y="584"/>
                </a:cxn>
                <a:cxn ang="0">
                  <a:pos x="2510" y="578"/>
                </a:cxn>
              </a:cxnLst>
              <a:rect l="T0" t="T1" r="T2" b="T3"/>
              <a:pathLst>
                <a:path w="2510" h="584">
                  <a:moveTo>
                    <a:pt x="0" y="0"/>
                  </a:moveTo>
                  <a:lnTo>
                    <a:pt x="710" y="584"/>
                  </a:lnTo>
                  <a:lnTo>
                    <a:pt x="2510" y="578"/>
                  </a:lnTo>
                </a:path>
              </a:pathLst>
            </a:custGeom>
            <a:gradFill rotWithShape="0">
              <a:gsLst>
                <a:gs pos="0">
                  <a:srgbClr val="858585"/>
                </a:gs>
                <a:gs pos="100000">
                  <a:srgbClr val="DADADA"/>
                </a:gs>
              </a:gsLst>
              <a:lin ang="5400000" scaled="1"/>
            </a:gradFill>
            <a:ln w="9525">
              <a:noFill/>
              <a:round/>
            </a:ln>
            <a:effectLst/>
          </p:spPr>
          <p:txBody>
            <a:bodyPr/>
            <a:lstStyle/>
            <a:p>
              <a:pPr>
                <a:defRPr/>
              </a:pPr>
              <a:endParaRPr lang="zh-CN" altLang="en-US">
                <a:effectLst>
                  <a:outerShdw blurRad="38100" dist="38100" dir="2700000" algn="tl">
                    <a:srgbClr val="000000">
                      <a:alpha val="43137"/>
                    </a:srgbClr>
                  </a:outerShdw>
                </a:effectLst>
              </a:endParaRPr>
            </a:p>
          </p:txBody>
        </p:sp>
        <p:sp>
          <p:nvSpPr>
            <p:cNvPr id="22" name="Freeform 452"/>
            <p:cNvSpPr/>
            <p:nvPr/>
          </p:nvSpPr>
          <p:spPr bwMode="auto">
            <a:xfrm>
              <a:off x="5528" y="3478"/>
              <a:ext cx="1473" cy="2548"/>
            </a:xfrm>
            <a:custGeom>
              <a:avLst/>
              <a:gdLst>
                <a:gd name="T0" fmla="*/ 0 w 704"/>
                <a:gd name="T1" fmla="*/ 0 h 1244"/>
                <a:gd name="T2" fmla="*/ 704 w 704"/>
                <a:gd name="T3" fmla="*/ 1244 h 1244"/>
              </a:gdLst>
              <a:ahLst/>
              <a:cxnLst>
                <a:cxn ang="0">
                  <a:pos x="704" y="578"/>
                </a:cxn>
                <a:cxn ang="0">
                  <a:pos x="0" y="0"/>
                </a:cxn>
                <a:cxn ang="0">
                  <a:pos x="692" y="1244"/>
                </a:cxn>
              </a:cxnLst>
              <a:rect l="T0" t="T1" r="T2" b="T3"/>
              <a:pathLst>
                <a:path w="704" h="1244">
                  <a:moveTo>
                    <a:pt x="704" y="578"/>
                  </a:moveTo>
                  <a:lnTo>
                    <a:pt x="0" y="0"/>
                  </a:lnTo>
                  <a:lnTo>
                    <a:pt x="692" y="1244"/>
                  </a:lnTo>
                </a:path>
              </a:pathLst>
            </a:custGeom>
            <a:gradFill rotWithShape="0">
              <a:gsLst>
                <a:gs pos="0">
                  <a:srgbClr val="777777"/>
                </a:gs>
                <a:gs pos="100000">
                  <a:srgbClr val="DADADA"/>
                </a:gs>
              </a:gsLst>
              <a:lin ang="5400000" scaled="1"/>
            </a:gradFill>
            <a:ln w="9525">
              <a:noFill/>
              <a:round/>
            </a:ln>
            <a:effectLst/>
          </p:spPr>
          <p:txBody>
            <a:bodyPr/>
            <a:lstStyle/>
            <a:p>
              <a:pPr>
                <a:defRPr/>
              </a:pPr>
              <a:endParaRPr lang="zh-CN" altLang="en-US">
                <a:effectLst>
                  <a:outerShdw blurRad="38100" dist="38100" dir="2700000" algn="tl">
                    <a:srgbClr val="000000">
                      <a:alpha val="43137"/>
                    </a:srgbClr>
                  </a:outerShdw>
                </a:effectLst>
              </a:endParaRPr>
            </a:p>
          </p:txBody>
        </p:sp>
        <p:sp>
          <p:nvSpPr>
            <p:cNvPr id="23" name="Rectangle 453"/>
            <p:cNvSpPr>
              <a:spLocks noChangeArrowheads="1"/>
            </p:cNvSpPr>
            <p:nvPr/>
          </p:nvSpPr>
          <p:spPr bwMode="auto">
            <a:xfrm>
              <a:off x="7002" y="837"/>
              <a:ext cx="3690" cy="1534"/>
            </a:xfrm>
            <a:prstGeom prst="rect">
              <a:avLst/>
            </a:prstGeom>
            <a:gradFill rotWithShape="0">
              <a:gsLst>
                <a:gs pos="0">
                  <a:srgbClr val="CC9900"/>
                </a:gs>
                <a:gs pos="100000">
                  <a:srgbClr val="663300"/>
                </a:gs>
              </a:gsLst>
              <a:path path="rect">
                <a:fillToRect t="100000" r="100000"/>
              </a:path>
            </a:gradFill>
            <a:ln>
              <a:noFill/>
            </a:ln>
            <a:scene3d>
              <a:camera prst="legacyPerspectiveBottomLeft">
                <a:rot lat="20399999" lon="0" rev="0"/>
              </a:camera>
              <a:lightRig rig="legacyFlat3" dir="b"/>
            </a:scene3d>
            <a:sp3d extrusionH="36500" prstMaterial="legacyMatte">
              <a:bevelT w="13500" h="13500" prst="angle"/>
              <a:bevelB w="13500" h="13500" prst="angle"/>
              <a:extrusionClr>
                <a:srgbClr val="CC9900"/>
              </a:extrusionClr>
              <a:contourClr>
                <a:srgbClr val="CC9900"/>
              </a:contourClr>
            </a:sp3d>
            <a:extLst>
              <a:ext uri="{91240B29-F687-4F45-9708-019B960494DF}">
                <a14:hiddenLine xmlns:a14="http://schemas.microsoft.com/office/drawing/2010/main" w="9525">
                  <a:noFill/>
                  <a:miter lim="800000"/>
                  <a:headEnd/>
                  <a:tailEnd/>
                </a14:hiddenLine>
              </a:ext>
            </a:extLst>
          </p:spPr>
          <p:txBody>
            <a:bodyPr wrap="none" lIns="92075" tIns="46038" rIns="92075" bIns="46038" anchor="ctr">
              <a:flatTx/>
            </a:bodyPr>
            <a:lstStyle/>
            <a:p>
              <a:pPr algn="ctr" eaLnBrk="0" hangingPunct="0">
                <a:lnSpc>
                  <a:spcPct val="90000"/>
                </a:lnSpc>
              </a:pPr>
              <a:endParaRPr lang="zh-CN" altLang="en-US" sz="2400">
                <a:latin typeface="Arial" panose="020B0604020202020204" pitchFamily="34" charset="0"/>
                <a:ea typeface="宋体" panose="02010600030101010101" pitchFamily="2" charset="-122"/>
              </a:endParaRPr>
            </a:p>
          </p:txBody>
        </p:sp>
        <p:sp>
          <p:nvSpPr>
            <p:cNvPr id="24" name="Rectangle 456"/>
            <p:cNvSpPr>
              <a:spLocks noChangeArrowheads="1"/>
            </p:cNvSpPr>
            <p:nvPr/>
          </p:nvSpPr>
          <p:spPr bwMode="auto">
            <a:xfrm>
              <a:off x="0" y="4623"/>
              <a:ext cx="4040" cy="1527"/>
            </a:xfrm>
            <a:prstGeom prst="rect">
              <a:avLst/>
            </a:prstGeom>
            <a:gradFill rotWithShape="0">
              <a:gsLst>
                <a:gs pos="0">
                  <a:schemeClr val="hlink"/>
                </a:gs>
                <a:gs pos="100000">
                  <a:srgbClr val="003366"/>
                </a:gs>
              </a:gsLst>
              <a:path path="rect">
                <a:fillToRect l="100000" b="100000"/>
              </a:path>
            </a:gradFill>
            <a:ln>
              <a:noFill/>
            </a:ln>
            <a:scene3d>
              <a:camera prst="legacyPerspectiveTopRight">
                <a:rot lat="1200000" lon="0" rev="0"/>
              </a:camera>
              <a:lightRig rig="legacyFlat3" dir="b"/>
            </a:scene3d>
            <a:sp3d extrusionH="36500" prstMaterial="legacyMatte">
              <a:bevelT w="13500" h="13500" prst="angle"/>
              <a:bevelB w="13500" h="13500" prst="angle"/>
              <a:extrusionClr>
                <a:schemeClr val="hlink"/>
              </a:extrusionClr>
              <a:contourClr>
                <a:schemeClr val="hlink"/>
              </a:contourClr>
            </a:sp3d>
            <a:extLst>
              <a:ext uri="{91240B29-F687-4F45-9708-019B960494DF}">
                <a14:hiddenLine xmlns:a14="http://schemas.microsoft.com/office/drawing/2010/main" w="9525">
                  <a:noFill/>
                  <a:miter lim="800000"/>
                  <a:headEnd/>
                  <a:tailEnd/>
                </a14:hiddenLine>
              </a:ext>
            </a:extLst>
          </p:spPr>
          <p:txBody>
            <a:bodyPr wrap="none" lIns="92075" tIns="46038" rIns="92075" bIns="46038" anchor="ctr">
              <a:flatTx/>
            </a:bodyPr>
            <a:lstStyle/>
            <a:p>
              <a:pPr algn="ctr" eaLnBrk="0" hangingPunct="0">
                <a:lnSpc>
                  <a:spcPct val="90000"/>
                </a:lnSpc>
              </a:pPr>
              <a:endParaRPr lang="zh-CN" altLang="en-US" sz="2400">
                <a:latin typeface="Arial" panose="020B0604020202020204" pitchFamily="34" charset="0"/>
                <a:ea typeface="宋体" panose="02010600030101010101" pitchFamily="2" charset="-122"/>
              </a:endParaRPr>
            </a:p>
          </p:txBody>
        </p:sp>
        <p:sp>
          <p:nvSpPr>
            <p:cNvPr id="25" name="Rectangle 457"/>
            <p:cNvSpPr>
              <a:spLocks noChangeArrowheads="1"/>
            </p:cNvSpPr>
            <p:nvPr/>
          </p:nvSpPr>
          <p:spPr bwMode="auto">
            <a:xfrm>
              <a:off x="7002" y="4622"/>
              <a:ext cx="3690" cy="1527"/>
            </a:xfrm>
            <a:prstGeom prst="rect">
              <a:avLst/>
            </a:prstGeom>
            <a:gradFill rotWithShape="0">
              <a:gsLst>
                <a:gs pos="0">
                  <a:schemeClr val="hlink"/>
                </a:gs>
                <a:gs pos="100000">
                  <a:srgbClr val="003366"/>
                </a:gs>
              </a:gsLst>
              <a:path path="rect">
                <a:fillToRect r="100000" b="100000"/>
              </a:path>
            </a:gradFill>
            <a:ln>
              <a:noFill/>
            </a:ln>
            <a:scene3d>
              <a:camera prst="legacyPerspectiveTopLeft">
                <a:rot lat="1200000" lon="0" rev="0"/>
              </a:camera>
              <a:lightRig rig="legacyFlat3" dir="b"/>
            </a:scene3d>
            <a:sp3d extrusionH="36500" prstMaterial="legacyMatte">
              <a:bevelT w="13500" h="13500" prst="angle"/>
              <a:bevelB w="13500" h="13500" prst="angle"/>
              <a:extrusionClr>
                <a:schemeClr val="hlink"/>
              </a:extrusionClr>
              <a:contourClr>
                <a:schemeClr val="hlink"/>
              </a:contourClr>
            </a:sp3d>
            <a:extLst>
              <a:ext uri="{91240B29-F687-4F45-9708-019B960494DF}">
                <a14:hiddenLine xmlns:a14="http://schemas.microsoft.com/office/drawing/2010/main" w="9525">
                  <a:noFill/>
                  <a:miter lim="800000"/>
                  <a:headEnd/>
                  <a:tailEnd/>
                </a14:hiddenLine>
              </a:ext>
            </a:extLst>
          </p:spPr>
          <p:txBody>
            <a:bodyPr wrap="none" lIns="92075" tIns="46038" rIns="92075" bIns="46038" anchor="ctr">
              <a:flatTx/>
            </a:bodyPr>
            <a:lstStyle/>
            <a:p>
              <a:pPr algn="ctr" eaLnBrk="0" hangingPunct="0">
                <a:lnSpc>
                  <a:spcPct val="90000"/>
                </a:lnSpc>
              </a:pPr>
              <a:endParaRPr lang="zh-CN" altLang="en-US" sz="2400">
                <a:latin typeface="Arial" panose="020B0604020202020204" pitchFamily="34" charset="0"/>
                <a:ea typeface="宋体" panose="02010600030101010101" pitchFamily="2" charset="-122"/>
              </a:endParaRPr>
            </a:p>
          </p:txBody>
        </p:sp>
        <p:sp>
          <p:nvSpPr>
            <p:cNvPr id="26" name="Freeform 458"/>
            <p:cNvSpPr/>
            <p:nvPr/>
          </p:nvSpPr>
          <p:spPr bwMode="auto">
            <a:xfrm>
              <a:off x="3733" y="3486"/>
              <a:ext cx="3618" cy="1808"/>
            </a:xfrm>
            <a:custGeom>
              <a:avLst/>
              <a:gdLst>
                <a:gd name="T0" fmla="*/ 0 w 1729"/>
                <a:gd name="T1" fmla="*/ 0 h 1108"/>
                <a:gd name="T2" fmla="*/ 1729 w 1729"/>
                <a:gd name="T3" fmla="*/ 1108 h 1108"/>
              </a:gdLst>
              <a:ahLst/>
              <a:cxnLst>
                <a:cxn ang="0">
                  <a:pos x="0" y="1107"/>
                </a:cxn>
                <a:cxn ang="0">
                  <a:pos x="855" y="0"/>
                </a:cxn>
                <a:cxn ang="0">
                  <a:pos x="1728" y="1107"/>
                </a:cxn>
                <a:cxn ang="0">
                  <a:pos x="0" y="1107"/>
                </a:cxn>
              </a:cxnLst>
              <a:rect l="T0" t="T1" r="T2" b="T3"/>
              <a:pathLst>
                <a:path w="1729" h="1108">
                  <a:moveTo>
                    <a:pt x="0" y="1107"/>
                  </a:moveTo>
                  <a:lnTo>
                    <a:pt x="855" y="0"/>
                  </a:lnTo>
                  <a:lnTo>
                    <a:pt x="1728" y="1107"/>
                  </a:lnTo>
                  <a:lnTo>
                    <a:pt x="0" y="1107"/>
                  </a:lnTo>
                </a:path>
              </a:pathLst>
            </a:custGeom>
            <a:gradFill rotWithShape="0">
              <a:gsLst>
                <a:gs pos="0">
                  <a:srgbClr val="858585"/>
                </a:gs>
                <a:gs pos="100000">
                  <a:srgbClr val="DADADA"/>
                </a:gs>
              </a:gsLst>
              <a:lin ang="5400000" scaled="1"/>
            </a:gradFill>
            <a:ln w="9525">
              <a:noFill/>
              <a:round/>
            </a:ln>
            <a:effectLst/>
          </p:spPr>
          <p:txBody>
            <a:bodyPr/>
            <a:lstStyle/>
            <a:p>
              <a:pPr>
                <a:defRPr/>
              </a:pPr>
              <a:endParaRPr lang="zh-CN" altLang="en-US">
                <a:effectLst>
                  <a:outerShdw blurRad="38100" dist="38100" dir="2700000" algn="tl">
                    <a:srgbClr val="000000">
                      <a:alpha val="43137"/>
                    </a:srgbClr>
                  </a:outerShdw>
                </a:effectLst>
              </a:endParaRPr>
            </a:p>
          </p:txBody>
        </p:sp>
        <p:sp>
          <p:nvSpPr>
            <p:cNvPr id="27" name="Rectangle 459"/>
            <p:cNvSpPr>
              <a:spLocks noChangeArrowheads="1"/>
            </p:cNvSpPr>
            <p:nvPr/>
          </p:nvSpPr>
          <p:spPr bwMode="auto">
            <a:xfrm>
              <a:off x="3714" y="5250"/>
              <a:ext cx="3692" cy="1526"/>
            </a:xfrm>
            <a:prstGeom prst="rect">
              <a:avLst/>
            </a:prstGeom>
            <a:gradFill rotWithShape="1">
              <a:gsLst>
                <a:gs pos="0">
                  <a:schemeClr val="hlink"/>
                </a:gs>
                <a:gs pos="100000">
                  <a:srgbClr val="003366"/>
                </a:gs>
              </a:gsLst>
              <a:lin ang="5400000" scaled="1"/>
            </a:gradFill>
            <a:ln>
              <a:noFill/>
            </a:ln>
            <a:scene3d>
              <a:camera prst="legacyPerspectiveTop">
                <a:rot lat="1200000" lon="0" rev="0"/>
              </a:camera>
              <a:lightRig rig="legacyFlat3" dir="b"/>
            </a:scene3d>
            <a:sp3d extrusionH="36500" prstMaterial="legacyMatte">
              <a:bevelT w="13500" h="13500" prst="angle"/>
              <a:bevelB w="13500" h="13500" prst="angle"/>
              <a:extrusionClr>
                <a:schemeClr val="hlink"/>
              </a:extrusionClr>
              <a:contourClr>
                <a:schemeClr val="hlink"/>
              </a:contourClr>
            </a:sp3d>
            <a:extLst>
              <a:ext uri="{91240B29-F687-4F45-9708-019B960494DF}">
                <a14:hiddenLine xmlns:a14="http://schemas.microsoft.com/office/drawing/2010/main" w="9525">
                  <a:noFill/>
                  <a:miter lim="800000"/>
                  <a:headEnd/>
                  <a:tailEnd/>
                </a14:hiddenLine>
              </a:ext>
            </a:extLst>
          </p:spPr>
          <p:txBody>
            <a:bodyPr wrap="none" lIns="92075" tIns="46038" rIns="92075" bIns="46038" anchor="ctr">
              <a:flatTx/>
            </a:bodyPr>
            <a:lstStyle/>
            <a:p>
              <a:pPr algn="ctr" eaLnBrk="0" hangingPunct="0">
                <a:lnSpc>
                  <a:spcPct val="90000"/>
                </a:lnSpc>
              </a:pPr>
              <a:endParaRPr lang="zh-CN" altLang="en-US" sz="2400">
                <a:latin typeface="Arial" panose="020B0604020202020204" pitchFamily="34" charset="0"/>
                <a:ea typeface="宋体" panose="02010600030101010101" pitchFamily="2" charset="-122"/>
              </a:endParaRPr>
            </a:p>
          </p:txBody>
        </p:sp>
        <p:sp>
          <p:nvSpPr>
            <p:cNvPr id="28" name="Rectangle 460"/>
            <p:cNvSpPr>
              <a:spLocks noChangeArrowheads="1"/>
            </p:cNvSpPr>
            <p:nvPr/>
          </p:nvSpPr>
          <p:spPr bwMode="auto">
            <a:xfrm>
              <a:off x="-340" y="1588"/>
              <a:ext cx="4351" cy="582"/>
            </a:xfrm>
            <a:prstGeom prst="rect">
              <a:avLst/>
            </a:prstGeom>
            <a:noFill/>
            <a:ln>
              <a:noFill/>
            </a:ln>
            <a:effectLst>
              <a:outerShdw dist="12700" dir="54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r>
                <a:rPr lang="en-US" altLang="zh-CN" sz="2400" b="1" dirty="0">
                  <a:solidFill>
                    <a:schemeClr val="bg1"/>
                  </a:solidFill>
                  <a:latin typeface="黑体" panose="02010609060101010101" pitchFamily="49" charset="-122"/>
                </a:rPr>
                <a:t>（一</a:t>
              </a:r>
              <a:r>
                <a:rPr lang="en-US" altLang="zh-CN" sz="2400" b="1" dirty="0" smtClean="0">
                  <a:solidFill>
                    <a:schemeClr val="bg1"/>
                  </a:solidFill>
                  <a:latin typeface="黑体" panose="02010609060101010101" pitchFamily="49" charset="-122"/>
                </a:rPr>
                <a:t>）</a:t>
              </a:r>
              <a:r>
                <a:rPr lang="zh-CN" altLang="en-US" sz="2400" b="1" dirty="0">
                  <a:solidFill>
                    <a:schemeClr val="bg1"/>
                  </a:solidFill>
                  <a:latin typeface="黑体" panose="02010609060101010101" pitchFamily="49" charset="-122"/>
                </a:rPr>
                <a:t>系统管理</a:t>
              </a:r>
              <a:r>
                <a:rPr lang="en-US" altLang="zh-CN" sz="2400" b="1" dirty="0" err="1">
                  <a:solidFill>
                    <a:schemeClr val="bg1"/>
                  </a:solidFill>
                  <a:latin typeface="黑体" panose="02010609060101010101" pitchFamily="49" charset="-122"/>
                </a:rPr>
                <a:t>理论</a:t>
              </a:r>
              <a:endParaRPr lang="en-US" altLang="zh-CN" sz="2400" b="1" dirty="0">
                <a:solidFill>
                  <a:schemeClr val="bg1"/>
                </a:solidFill>
                <a:latin typeface="黑体" panose="02010609060101010101" pitchFamily="49" charset="-122"/>
              </a:endParaRPr>
            </a:p>
          </p:txBody>
        </p:sp>
        <p:grpSp>
          <p:nvGrpSpPr>
            <p:cNvPr id="29" name="Group 20"/>
            <p:cNvGrpSpPr>
              <a:grpSpLocks/>
            </p:cNvGrpSpPr>
            <p:nvPr/>
          </p:nvGrpSpPr>
          <p:grpSpPr bwMode="auto">
            <a:xfrm rot="900000">
              <a:off x="2981" y="2693"/>
              <a:ext cx="5070" cy="1536"/>
              <a:chOff x="0" y="0"/>
              <a:chExt cx="1134" cy="1078"/>
            </a:xfrm>
          </p:grpSpPr>
          <p:sp>
            <p:nvSpPr>
              <p:cNvPr id="37" name="AutoShape 462"/>
              <p:cNvSpPr/>
              <p:nvPr/>
            </p:nvSpPr>
            <p:spPr bwMode="auto">
              <a:xfrm>
                <a:off x="0" y="0"/>
                <a:ext cx="1134" cy="1076"/>
              </a:xfrm>
              <a:custGeom>
                <a:avLst/>
                <a:gdLst/>
                <a:ahLst/>
                <a:cxnLst>
                  <a:cxn ang="0">
                    <a:pos x="0" y="3822"/>
                  </a:cxn>
                  <a:cxn ang="0">
                    <a:pos x="3818" y="3822"/>
                  </a:cxn>
                  <a:cxn ang="0">
                    <a:pos x="5000" y="0"/>
                  </a:cxn>
                  <a:cxn ang="0">
                    <a:pos x="6182" y="3822"/>
                  </a:cxn>
                  <a:cxn ang="0">
                    <a:pos x="10000" y="3822"/>
                  </a:cxn>
                  <a:cxn ang="0">
                    <a:pos x="6914" y="6178"/>
                  </a:cxn>
                  <a:cxn ang="0">
                    <a:pos x="8086" y="10000"/>
                  </a:cxn>
                  <a:cxn ang="0">
                    <a:pos x="5000" y="7644"/>
                  </a:cxn>
                  <a:cxn ang="0">
                    <a:pos x="1914" y="10000"/>
                  </a:cxn>
                  <a:cxn ang="0">
                    <a:pos x="3086" y="6178"/>
                  </a:cxn>
                  <a:cxn ang="0">
                    <a:pos x="0" y="3822"/>
                  </a:cxn>
                </a:cxnLst>
                <a:rect l="0" t="0" r="r" b="b"/>
                <a:pathLst>
                  <a:path w="10000" h="10000">
                    <a:moveTo>
                      <a:pt x="0" y="3822"/>
                    </a:moveTo>
                    <a:lnTo>
                      <a:pt x="3818" y="3822"/>
                    </a:lnTo>
                    <a:lnTo>
                      <a:pt x="5000" y="0"/>
                    </a:lnTo>
                    <a:lnTo>
                      <a:pt x="6182" y="3822"/>
                    </a:lnTo>
                    <a:lnTo>
                      <a:pt x="10000" y="3822"/>
                    </a:lnTo>
                    <a:lnTo>
                      <a:pt x="6914" y="6178"/>
                    </a:lnTo>
                    <a:lnTo>
                      <a:pt x="8086" y="10000"/>
                    </a:lnTo>
                    <a:lnTo>
                      <a:pt x="5000" y="7644"/>
                    </a:lnTo>
                    <a:lnTo>
                      <a:pt x="1914" y="10000"/>
                    </a:lnTo>
                    <a:lnTo>
                      <a:pt x="3086" y="6178"/>
                    </a:lnTo>
                    <a:lnTo>
                      <a:pt x="0" y="3822"/>
                    </a:lnTo>
                    <a:close/>
                  </a:path>
                </a:pathLst>
              </a:custGeom>
              <a:gradFill rotWithShape="1">
                <a:gsLst>
                  <a:gs pos="0">
                    <a:schemeClr val="bg1"/>
                  </a:gs>
                  <a:gs pos="100000">
                    <a:schemeClr val="bg1">
                      <a:alpha val="0"/>
                    </a:schemeClr>
                  </a:gs>
                </a:gsLst>
                <a:path path="rect">
                  <a:fillToRect l="50000" t="50000" r="50000" b="50000"/>
                </a:path>
              </a:gradFill>
              <a:ln w="9525">
                <a:noFill/>
                <a:round/>
              </a:ln>
              <a:effectLst/>
            </p:spPr>
            <p:txBody>
              <a:bodyPr wrap="none" anchor="ctr"/>
              <a:lstStyle/>
              <a:p>
                <a:pPr>
                  <a:defRPr/>
                </a:pPr>
                <a:endParaRPr lang="zh-CN" altLang="en-US">
                  <a:effectLst>
                    <a:outerShdw blurRad="38100" dist="38100" dir="2700000" algn="tl">
                      <a:srgbClr val="000000">
                        <a:alpha val="43137"/>
                      </a:srgbClr>
                    </a:outerShdw>
                  </a:effectLst>
                </a:endParaRPr>
              </a:p>
            </p:txBody>
          </p:sp>
          <p:sp>
            <p:nvSpPr>
              <p:cNvPr id="38" name="AutoShape 463"/>
              <p:cNvSpPr/>
              <p:nvPr/>
            </p:nvSpPr>
            <p:spPr bwMode="auto">
              <a:xfrm rot="19800000">
                <a:off x="0" y="0"/>
                <a:ext cx="1134" cy="1076"/>
              </a:xfrm>
              <a:custGeom>
                <a:avLst/>
                <a:gdLst/>
                <a:ahLst/>
                <a:cxnLst>
                  <a:cxn ang="0">
                    <a:pos x="0" y="3822"/>
                  </a:cxn>
                  <a:cxn ang="0">
                    <a:pos x="3818" y="3822"/>
                  </a:cxn>
                  <a:cxn ang="0">
                    <a:pos x="5000" y="0"/>
                  </a:cxn>
                  <a:cxn ang="0">
                    <a:pos x="6182" y="3822"/>
                  </a:cxn>
                  <a:cxn ang="0">
                    <a:pos x="10000" y="3822"/>
                  </a:cxn>
                  <a:cxn ang="0">
                    <a:pos x="6914" y="6178"/>
                  </a:cxn>
                  <a:cxn ang="0">
                    <a:pos x="8086" y="10000"/>
                  </a:cxn>
                  <a:cxn ang="0">
                    <a:pos x="5000" y="7644"/>
                  </a:cxn>
                  <a:cxn ang="0">
                    <a:pos x="1914" y="10000"/>
                  </a:cxn>
                  <a:cxn ang="0">
                    <a:pos x="3086" y="6178"/>
                  </a:cxn>
                  <a:cxn ang="0">
                    <a:pos x="0" y="3822"/>
                  </a:cxn>
                </a:cxnLst>
                <a:rect l="0" t="0" r="r" b="b"/>
                <a:pathLst>
                  <a:path w="10000" h="10000">
                    <a:moveTo>
                      <a:pt x="0" y="3822"/>
                    </a:moveTo>
                    <a:lnTo>
                      <a:pt x="3818" y="3822"/>
                    </a:lnTo>
                    <a:lnTo>
                      <a:pt x="5000" y="0"/>
                    </a:lnTo>
                    <a:lnTo>
                      <a:pt x="6182" y="3822"/>
                    </a:lnTo>
                    <a:lnTo>
                      <a:pt x="10000" y="3822"/>
                    </a:lnTo>
                    <a:lnTo>
                      <a:pt x="6914" y="6178"/>
                    </a:lnTo>
                    <a:lnTo>
                      <a:pt x="8086" y="10000"/>
                    </a:lnTo>
                    <a:lnTo>
                      <a:pt x="5000" y="7644"/>
                    </a:lnTo>
                    <a:lnTo>
                      <a:pt x="1914" y="10000"/>
                    </a:lnTo>
                    <a:lnTo>
                      <a:pt x="3086" y="6178"/>
                    </a:lnTo>
                    <a:lnTo>
                      <a:pt x="0" y="3822"/>
                    </a:lnTo>
                    <a:close/>
                  </a:path>
                </a:pathLst>
              </a:custGeom>
              <a:gradFill rotWithShape="1">
                <a:gsLst>
                  <a:gs pos="0">
                    <a:schemeClr val="bg1"/>
                  </a:gs>
                  <a:gs pos="100000">
                    <a:schemeClr val="bg1">
                      <a:alpha val="0"/>
                    </a:schemeClr>
                  </a:gs>
                </a:gsLst>
                <a:path path="rect">
                  <a:fillToRect l="50000" t="50000" r="50000" b="50000"/>
                </a:path>
              </a:gradFill>
              <a:ln w="9525">
                <a:noFill/>
                <a:round/>
              </a:ln>
              <a:effectLst/>
            </p:spPr>
            <p:txBody>
              <a:bodyPr wrap="none" anchor="ctr"/>
              <a:lstStyle/>
              <a:p>
                <a:pPr>
                  <a:defRPr/>
                </a:pPr>
                <a:endParaRPr lang="zh-CN" altLang="en-US">
                  <a:effectLst>
                    <a:outerShdw blurRad="38100" dist="38100" dir="2700000" algn="tl">
                      <a:srgbClr val="000000">
                        <a:alpha val="43137"/>
                      </a:srgbClr>
                    </a:outerShdw>
                  </a:effectLst>
                </a:endParaRPr>
              </a:p>
            </p:txBody>
          </p:sp>
        </p:grpSp>
        <p:sp>
          <p:nvSpPr>
            <p:cNvPr id="30" name="Rectangle 468"/>
            <p:cNvSpPr>
              <a:spLocks noChangeArrowheads="1"/>
            </p:cNvSpPr>
            <p:nvPr/>
          </p:nvSpPr>
          <p:spPr bwMode="auto">
            <a:xfrm>
              <a:off x="8140" y="1133"/>
              <a:ext cx="1949" cy="1163"/>
            </a:xfrm>
            <a:prstGeom prst="rect">
              <a:avLst/>
            </a:prstGeom>
            <a:noFill/>
            <a:ln>
              <a:noFill/>
            </a:ln>
            <a:effectLst>
              <a:outerShdw dist="12700" dir="54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r>
                <a:rPr lang="en-US" altLang="zh-CN" sz="2400" b="1" dirty="0">
                  <a:solidFill>
                    <a:schemeClr val="bg1"/>
                  </a:solidFill>
                  <a:latin typeface="黑体" panose="02010609060101010101" pitchFamily="49" charset="-122"/>
                </a:rPr>
                <a:t>（三） </a:t>
              </a:r>
            </a:p>
            <a:p>
              <a:pPr algn="ctr"/>
              <a:r>
                <a:rPr lang="zh-CN" altLang="en-US" sz="2400" b="1" dirty="0" smtClean="0">
                  <a:solidFill>
                    <a:schemeClr val="bg1"/>
                  </a:solidFill>
                  <a:latin typeface="黑体" panose="02010609060101010101" pitchFamily="49" charset="-122"/>
                </a:rPr>
                <a:t>决策理论</a:t>
              </a:r>
              <a:endParaRPr lang="en-US" altLang="zh-CN" sz="2400" b="1" dirty="0">
                <a:solidFill>
                  <a:schemeClr val="bg1"/>
                </a:solidFill>
                <a:latin typeface="黑体" panose="02010609060101010101" pitchFamily="49" charset="-122"/>
              </a:endParaRPr>
            </a:p>
          </p:txBody>
        </p:sp>
        <p:sp>
          <p:nvSpPr>
            <p:cNvPr id="31" name="Rectangle 469"/>
            <p:cNvSpPr>
              <a:spLocks noChangeArrowheads="1"/>
            </p:cNvSpPr>
            <p:nvPr/>
          </p:nvSpPr>
          <p:spPr bwMode="auto">
            <a:xfrm>
              <a:off x="455" y="4763"/>
              <a:ext cx="2924" cy="1163"/>
            </a:xfrm>
            <a:prstGeom prst="rect">
              <a:avLst/>
            </a:prstGeom>
            <a:noFill/>
            <a:ln>
              <a:noFill/>
            </a:ln>
            <a:effectLst>
              <a:outerShdw dist="12700" dir="54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r>
                <a:rPr lang="en-US" altLang="zh-CN" sz="2400" b="1" dirty="0">
                  <a:solidFill>
                    <a:schemeClr val="bg1"/>
                  </a:solidFill>
                  <a:latin typeface="黑体" panose="02010609060101010101" pitchFamily="49" charset="-122"/>
                </a:rPr>
                <a:t>（四） </a:t>
              </a:r>
            </a:p>
            <a:p>
              <a:pPr algn="ctr"/>
              <a:r>
                <a:rPr lang="zh-CN" altLang="en-US" sz="2400" b="1" dirty="0" smtClean="0">
                  <a:solidFill>
                    <a:schemeClr val="bg1"/>
                  </a:solidFill>
                  <a:latin typeface="黑体" panose="02010609060101010101" pitchFamily="49" charset="-122"/>
                </a:rPr>
                <a:t>竞争战略理论</a:t>
              </a:r>
              <a:endParaRPr lang="en-US" altLang="zh-CN" sz="2400" b="1" dirty="0">
                <a:solidFill>
                  <a:schemeClr val="bg1"/>
                </a:solidFill>
                <a:latin typeface="黑体" panose="02010609060101010101" pitchFamily="49" charset="-122"/>
              </a:endParaRPr>
            </a:p>
          </p:txBody>
        </p:sp>
        <p:sp>
          <p:nvSpPr>
            <p:cNvPr id="32" name="Rectangle 470"/>
            <p:cNvSpPr>
              <a:spLocks noChangeArrowheads="1"/>
            </p:cNvSpPr>
            <p:nvPr/>
          </p:nvSpPr>
          <p:spPr bwMode="auto">
            <a:xfrm>
              <a:off x="7241" y="4823"/>
              <a:ext cx="3411" cy="1163"/>
            </a:xfrm>
            <a:prstGeom prst="rect">
              <a:avLst/>
            </a:prstGeom>
            <a:noFill/>
            <a:ln>
              <a:noFill/>
            </a:ln>
            <a:effectLst>
              <a:outerShdw dist="12700" dir="54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r>
                <a:rPr lang="en-US" altLang="zh-CN" sz="2400" b="1" dirty="0">
                  <a:solidFill>
                    <a:schemeClr val="bg1"/>
                  </a:solidFill>
                  <a:latin typeface="黑体" panose="02010609060101010101" pitchFamily="49" charset="-122"/>
                </a:rPr>
                <a:t>（六） </a:t>
              </a:r>
            </a:p>
            <a:p>
              <a:pPr algn="ctr"/>
              <a:r>
                <a:rPr lang="en-US" altLang="zh-CN" sz="2400" b="1" dirty="0" err="1">
                  <a:solidFill>
                    <a:schemeClr val="bg1"/>
                  </a:solidFill>
                  <a:latin typeface="黑体" panose="02010609060101010101" pitchFamily="49" charset="-122"/>
                </a:rPr>
                <a:t>学习型组织理论</a:t>
              </a:r>
              <a:endParaRPr lang="en-US" altLang="zh-CN" sz="2400" b="1" dirty="0">
                <a:solidFill>
                  <a:schemeClr val="bg1"/>
                </a:solidFill>
                <a:latin typeface="黑体" panose="02010609060101010101" pitchFamily="49" charset="-122"/>
              </a:endParaRPr>
            </a:p>
          </p:txBody>
        </p:sp>
        <p:sp>
          <p:nvSpPr>
            <p:cNvPr id="33" name="Rectangle 472"/>
            <p:cNvSpPr>
              <a:spLocks noChangeArrowheads="1"/>
            </p:cNvSpPr>
            <p:nvPr/>
          </p:nvSpPr>
          <p:spPr bwMode="auto">
            <a:xfrm>
              <a:off x="4141" y="5443"/>
              <a:ext cx="2924" cy="1163"/>
            </a:xfrm>
            <a:prstGeom prst="rect">
              <a:avLst/>
            </a:prstGeom>
            <a:noFill/>
            <a:ln>
              <a:noFill/>
            </a:ln>
            <a:effectLst>
              <a:outerShdw dist="12700" dir="54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r>
                <a:rPr lang="en-US" altLang="zh-CN" sz="2400" b="1" dirty="0">
                  <a:solidFill>
                    <a:schemeClr val="bg1"/>
                  </a:solidFill>
                  <a:latin typeface="黑体" panose="02010609060101010101" pitchFamily="49" charset="-122"/>
                </a:rPr>
                <a:t>（五） </a:t>
              </a:r>
            </a:p>
            <a:p>
              <a:pPr algn="ctr"/>
              <a:r>
                <a:rPr lang="en-US" altLang="zh-CN" sz="2400" b="1" dirty="0" err="1">
                  <a:solidFill>
                    <a:schemeClr val="bg1"/>
                  </a:solidFill>
                  <a:latin typeface="黑体" panose="02010609060101010101" pitchFamily="49" charset="-122"/>
                </a:rPr>
                <a:t>企业再造理论</a:t>
              </a:r>
              <a:endParaRPr lang="en-US" altLang="zh-CN" sz="2400" b="1" dirty="0">
                <a:solidFill>
                  <a:schemeClr val="bg1"/>
                </a:solidFill>
                <a:latin typeface="黑体" panose="02010609060101010101" pitchFamily="49" charset="-122"/>
              </a:endParaRPr>
            </a:p>
          </p:txBody>
        </p:sp>
        <p:sp>
          <p:nvSpPr>
            <p:cNvPr id="34" name="Freeform 454"/>
            <p:cNvSpPr/>
            <p:nvPr/>
          </p:nvSpPr>
          <p:spPr bwMode="auto">
            <a:xfrm>
              <a:off x="3686" y="1478"/>
              <a:ext cx="3746" cy="2008"/>
            </a:xfrm>
            <a:custGeom>
              <a:avLst/>
              <a:gdLst>
                <a:gd name="T0" fmla="*/ 0 w 1792"/>
                <a:gd name="T1" fmla="*/ 0 h 1104"/>
                <a:gd name="T2" fmla="*/ 1792 w 1792"/>
                <a:gd name="T3" fmla="*/ 1104 h 1104"/>
              </a:gdLst>
              <a:ahLst/>
              <a:cxnLst>
                <a:cxn ang="0">
                  <a:pos x="0" y="0"/>
                </a:cxn>
                <a:cxn ang="0">
                  <a:pos x="882" y="1103"/>
                </a:cxn>
                <a:cxn ang="0">
                  <a:pos x="1791" y="0"/>
                </a:cxn>
                <a:cxn ang="0">
                  <a:pos x="0" y="0"/>
                </a:cxn>
              </a:cxnLst>
              <a:rect l="T0" t="T1" r="T2" b="T3"/>
              <a:pathLst>
                <a:path w="1792" h="1104">
                  <a:moveTo>
                    <a:pt x="0" y="0"/>
                  </a:moveTo>
                  <a:lnTo>
                    <a:pt x="882" y="1103"/>
                  </a:lnTo>
                  <a:lnTo>
                    <a:pt x="1791" y="0"/>
                  </a:lnTo>
                  <a:lnTo>
                    <a:pt x="0" y="0"/>
                  </a:lnTo>
                </a:path>
              </a:pathLst>
            </a:custGeom>
            <a:gradFill rotWithShape="0">
              <a:gsLst>
                <a:gs pos="0">
                  <a:srgbClr val="DADADA"/>
                </a:gs>
                <a:gs pos="100000">
                  <a:srgbClr val="A2A2A2"/>
                </a:gs>
              </a:gsLst>
              <a:lin ang="5400000" scaled="1"/>
            </a:gradFill>
            <a:ln w="9525">
              <a:noFill/>
              <a:round/>
            </a:ln>
            <a:effectLst/>
          </p:spPr>
          <p:txBody>
            <a:bodyPr/>
            <a:lstStyle/>
            <a:p>
              <a:pPr>
                <a:defRPr/>
              </a:pPr>
              <a:endParaRPr lang="zh-CN" altLang="en-US">
                <a:effectLst>
                  <a:outerShdw blurRad="38100" dist="38100" dir="2700000" algn="tl">
                    <a:srgbClr val="000000">
                      <a:alpha val="43137"/>
                    </a:srgbClr>
                  </a:outerShdw>
                </a:effectLst>
              </a:endParaRPr>
            </a:p>
          </p:txBody>
        </p:sp>
        <p:sp>
          <p:nvSpPr>
            <p:cNvPr id="35" name="Rectangle 455"/>
            <p:cNvSpPr>
              <a:spLocks noChangeArrowheads="1"/>
            </p:cNvSpPr>
            <p:nvPr/>
          </p:nvSpPr>
          <p:spPr bwMode="auto">
            <a:xfrm>
              <a:off x="3709" y="0"/>
              <a:ext cx="3692" cy="1526"/>
            </a:xfrm>
            <a:prstGeom prst="rect">
              <a:avLst/>
            </a:prstGeom>
            <a:gradFill rotWithShape="0">
              <a:gsLst>
                <a:gs pos="0">
                  <a:srgbClr val="663300"/>
                </a:gs>
                <a:gs pos="100000">
                  <a:srgbClr val="CC9900"/>
                </a:gs>
              </a:gsLst>
              <a:lin ang="5400000" scaled="1"/>
            </a:gradFill>
            <a:ln>
              <a:noFill/>
            </a:ln>
            <a:scene3d>
              <a:camera prst="legacyPerspectiveBottom">
                <a:rot lat="20399999" lon="0" rev="0"/>
              </a:camera>
              <a:lightRig rig="legacyFlat3" dir="b"/>
            </a:scene3d>
            <a:sp3d extrusionH="36500" prstMaterial="legacyMatte">
              <a:bevelT w="13500" h="13500" prst="angle"/>
              <a:bevelB w="13500" h="13500" prst="angle"/>
              <a:extrusionClr>
                <a:srgbClr val="CC9900"/>
              </a:extrusionClr>
              <a:contourClr>
                <a:srgbClr val="663300"/>
              </a:contourClr>
            </a:sp3d>
            <a:extLst>
              <a:ext uri="{91240B29-F687-4F45-9708-019B960494DF}">
                <a14:hiddenLine xmlns:a14="http://schemas.microsoft.com/office/drawing/2010/main" w="9525">
                  <a:noFill/>
                  <a:miter lim="800000"/>
                  <a:headEnd/>
                  <a:tailEnd/>
                </a14:hiddenLine>
              </a:ext>
            </a:extLst>
          </p:spPr>
          <p:txBody>
            <a:bodyPr wrap="none" lIns="92075" tIns="46038" rIns="92075" bIns="46038" anchor="ctr">
              <a:flatTx/>
            </a:bodyPr>
            <a:lstStyle/>
            <a:p>
              <a:pPr algn="ctr" eaLnBrk="0" hangingPunct="0">
                <a:lnSpc>
                  <a:spcPct val="90000"/>
                </a:lnSpc>
              </a:pPr>
              <a:endParaRPr lang="zh-CN" altLang="en-US" sz="2400">
                <a:latin typeface="Arial" panose="020B0604020202020204" pitchFamily="34" charset="0"/>
                <a:ea typeface="宋体" panose="02010600030101010101" pitchFamily="2" charset="-122"/>
              </a:endParaRPr>
            </a:p>
          </p:txBody>
        </p:sp>
        <p:sp>
          <p:nvSpPr>
            <p:cNvPr id="36" name="Rectangle 471"/>
            <p:cNvSpPr>
              <a:spLocks noChangeArrowheads="1"/>
            </p:cNvSpPr>
            <p:nvPr/>
          </p:nvSpPr>
          <p:spPr bwMode="auto">
            <a:xfrm>
              <a:off x="4041" y="340"/>
              <a:ext cx="2924" cy="1163"/>
            </a:xfrm>
            <a:prstGeom prst="rect">
              <a:avLst/>
            </a:prstGeom>
            <a:noFill/>
            <a:ln>
              <a:noFill/>
            </a:ln>
            <a:effectLst>
              <a:outerShdw dist="12700" dir="54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r>
                <a:rPr lang="en-US" altLang="zh-CN" sz="2400" b="1" dirty="0">
                  <a:solidFill>
                    <a:schemeClr val="bg1"/>
                  </a:solidFill>
                  <a:latin typeface="黑体" panose="02010609060101010101" pitchFamily="49" charset="-122"/>
                </a:rPr>
                <a:t>（二）</a:t>
              </a:r>
            </a:p>
            <a:p>
              <a:pPr algn="ctr"/>
              <a:r>
                <a:rPr lang="zh-CN" altLang="en-US" sz="2400" b="1" dirty="0">
                  <a:solidFill>
                    <a:schemeClr val="bg1"/>
                  </a:solidFill>
                  <a:latin typeface="黑体" panose="02010609060101010101" pitchFamily="49" charset="-122"/>
                </a:rPr>
                <a:t>权变管理理论</a:t>
              </a:r>
              <a:endParaRPr lang="en-US" altLang="zh-CN" sz="2400" b="1" dirty="0">
                <a:solidFill>
                  <a:schemeClr val="bg1"/>
                </a:solidFill>
                <a:latin typeface="黑体" panose="02010609060101010101" pitchFamily="49" charset="-122"/>
              </a:endParaRPr>
            </a:p>
          </p:txBody>
        </p:sp>
      </p:grpSp>
      <p:sp>
        <p:nvSpPr>
          <p:cNvPr id="41" name="文本框 40"/>
          <p:cNvSpPr txBox="1"/>
          <p:nvPr/>
        </p:nvSpPr>
        <p:spPr>
          <a:xfrm>
            <a:off x="4799856" y="836712"/>
            <a:ext cx="6120680" cy="523220"/>
          </a:xfrm>
          <a:prstGeom prst="rect">
            <a:avLst/>
          </a:prstGeom>
          <a:noFill/>
        </p:spPr>
        <p:txBody>
          <a:bodyPr wrap="square" rtlCol="0" anchor="t">
            <a:spAutoFit/>
          </a:bodyPr>
          <a:lstStyle/>
          <a:p>
            <a:pPr lvl="0" eaLnBrk="0" hangingPunct="0"/>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现代管理理论</a:t>
            </a:r>
            <a:endPar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39" presetClass="entr" presetSubtype="0" accel="10000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 calcmode="lin" valueType="num">
                                      <p:cBhvr>
                                        <p:cTn id="10" dur="500" fill="hold"/>
                                        <p:tgtEl>
                                          <p:spTgt spid="13"/>
                                        </p:tgtEl>
                                        <p:attrNameLst>
                                          <p:attrName>ppt_h</p:attrName>
                                        </p:attrNameLst>
                                      </p:cBhvr>
                                      <p:tavLst>
                                        <p:tav tm="0">
                                          <p:val>
                                            <p:strVal val="#ppt_h/20"/>
                                          </p:val>
                                        </p:tav>
                                        <p:tav tm="50000">
                                          <p:val>
                                            <p:strVal val="#ppt_h/20"/>
                                          </p:val>
                                        </p:tav>
                                        <p:tav tm="100000">
                                          <p:val>
                                            <p:strVal val="#ppt_h"/>
                                          </p:val>
                                        </p:tav>
                                      </p:tavLst>
                                    </p:anim>
                                    <p:anim calcmode="lin" valueType="num">
                                      <p:cBhvr>
                                        <p:cTn id="11" dur="500" fill="hold"/>
                                        <p:tgtEl>
                                          <p:spTgt spid="13"/>
                                        </p:tgtEl>
                                        <p:attrNameLst>
                                          <p:attrName>ppt_w</p:attrName>
                                        </p:attrNameLst>
                                      </p:cBhvr>
                                      <p:tavLst>
                                        <p:tav tm="0">
                                          <p:val>
                                            <p:strVal val="#ppt_w+.3"/>
                                          </p:val>
                                        </p:tav>
                                        <p:tav tm="50000">
                                          <p:val>
                                            <p:strVal val="#ppt_w+.3"/>
                                          </p:val>
                                        </p:tav>
                                        <p:tav tm="100000">
                                          <p:val>
                                            <p:strVal val="#ppt_w"/>
                                          </p:val>
                                        </p:tav>
                                      </p:tavLst>
                                    </p:anim>
                                    <p:anim calcmode="lin" valueType="num">
                                      <p:cBhvr>
                                        <p:cTn id="12" dur="500" fill="hold"/>
                                        <p:tgtEl>
                                          <p:spTgt spid="13"/>
                                        </p:tgtEl>
                                        <p:attrNameLst>
                                          <p:attrName>ppt_x</p:attrName>
                                        </p:attrNameLst>
                                      </p:cBhvr>
                                      <p:tavLst>
                                        <p:tav tm="0">
                                          <p:val>
                                            <p:strVal val="#ppt_x-.3"/>
                                          </p:val>
                                        </p:tav>
                                        <p:tav tm="50000">
                                          <p:val>
                                            <p:strVal val="#ppt_x"/>
                                          </p:val>
                                        </p:tav>
                                        <p:tav tm="100000">
                                          <p:val>
                                            <p:strVal val="#ppt_x"/>
                                          </p:val>
                                        </p:tav>
                                      </p:tavLst>
                                    </p:anim>
                                    <p:anim calcmode="lin" valueType="num">
                                      <p:cBhvr>
                                        <p:cTn id="13" dur="500" fill="hold"/>
                                        <p:tgtEl>
                                          <p:spTgt spid="13"/>
                                        </p:tgtEl>
                                        <p:attrNameLst>
                                          <p:attrName>ppt_y</p:attrName>
                                        </p:attrNameLst>
                                      </p:cBhvr>
                                      <p:tavLst>
                                        <p:tav tm="0">
                                          <p:val>
                                            <p:strVal val="#ppt_y"/>
                                          </p:val>
                                        </p:tav>
                                        <p:tav tm="100000">
                                          <p:val>
                                            <p:strVal val="#ppt_y"/>
                                          </p:val>
                                        </p:tav>
                                      </p:tavLst>
                                    </p:anim>
                                  </p:childTnLst>
                                </p:cTn>
                              </p:par>
                              <p:par>
                                <p:cTn id="14" presetID="1" presetClass="entr" presetSubtype="0" fill="hold" grpId="0" nodeType="withEffect">
                                  <p:stCondLst>
                                    <p:cond delay="0"/>
                                  </p:stCondLst>
                                  <p:childTnLst>
                                    <p:set>
                                      <p:cBhvr>
                                        <p:cTn id="15" dur="1" fill="hold">
                                          <p:stCondLst>
                                            <p:cond delay="0"/>
                                          </p:stCondLst>
                                        </p:cTn>
                                        <p:tgtEl>
                                          <p:spTgt spid="41"/>
                                        </p:tgtEl>
                                        <p:attrNameLst>
                                          <p:attrName>style.visibility</p:attrName>
                                        </p:attrNameLst>
                                      </p:cBhvr>
                                      <p:to>
                                        <p:strVal val="visible"/>
                                      </p:to>
                                    </p:set>
                                  </p:childTnLst>
                                </p:cTn>
                              </p:par>
                            </p:childTnLst>
                          </p:cTn>
                        </p:par>
                        <p:par>
                          <p:cTn id="16" fill="hold">
                            <p:stCondLst>
                              <p:cond delay="500"/>
                            </p:stCondLst>
                            <p:childTnLst>
                              <p:par>
                                <p:cTn id="17" presetID="2" presetClass="entr" presetSubtype="8" fill="hold" grpId="1" nodeType="afterEffect">
                                  <p:stCondLst>
                                    <p:cond delay="0"/>
                                  </p:stCondLst>
                                  <p:childTnLst>
                                    <p:set>
                                      <p:cBhvr>
                                        <p:cTn id="18" dur="1" fill="hold">
                                          <p:stCondLst>
                                            <p:cond delay="0"/>
                                          </p:stCondLst>
                                        </p:cTn>
                                        <p:tgtEl>
                                          <p:spTgt spid="41"/>
                                        </p:tgtEl>
                                        <p:attrNameLst>
                                          <p:attrName>style.visibility</p:attrName>
                                        </p:attrNameLst>
                                      </p:cBhvr>
                                      <p:to>
                                        <p:strVal val="visible"/>
                                      </p:to>
                                    </p:set>
                                    <p:anim calcmode="lin" valueType="num">
                                      <p:cBhvr additive="base">
                                        <p:cTn id="19" dur="500" fill="hold"/>
                                        <p:tgtEl>
                                          <p:spTgt spid="41"/>
                                        </p:tgtEl>
                                        <p:attrNameLst>
                                          <p:attrName>ppt_x</p:attrName>
                                        </p:attrNameLst>
                                      </p:cBhvr>
                                      <p:tavLst>
                                        <p:tav tm="0">
                                          <p:val>
                                            <p:strVal val="0-#ppt_w/2"/>
                                          </p:val>
                                        </p:tav>
                                        <p:tav tm="100000">
                                          <p:val>
                                            <p:strVal val="#ppt_x"/>
                                          </p:val>
                                        </p:tav>
                                      </p:tavLst>
                                    </p:anim>
                                    <p:anim calcmode="lin" valueType="num">
                                      <p:cBhvr additive="base">
                                        <p:cTn id="20" dur="5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41" grpId="0"/>
      <p:bldP spid="41"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10" name="文本框 9"/>
          <p:cNvSpPr txBox="1"/>
          <p:nvPr/>
        </p:nvSpPr>
        <p:spPr>
          <a:xfrm>
            <a:off x="551384" y="908720"/>
            <a:ext cx="6120680" cy="523220"/>
          </a:xfrm>
          <a:prstGeom prst="rect">
            <a:avLst/>
          </a:prstGeom>
          <a:noFill/>
        </p:spPr>
        <p:txBody>
          <a:bodyPr wrap="square" rtlCol="0" anchor="t">
            <a:spAutoFit/>
          </a:bodyPr>
          <a:lstStyle/>
          <a:p>
            <a:pPr lvl="0" eaLnBrk="0" hangingPunct="0"/>
            <a:r>
              <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一</a:t>
            </a:r>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a:t>
            </a:r>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rPr>
              <a:t>系统管理理论</a:t>
            </a:r>
            <a:endPar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endParaRPr>
          </a:p>
        </p:txBody>
      </p:sp>
      <p:sp>
        <p:nvSpPr>
          <p:cNvPr id="13" name="Rectangle 3"/>
          <p:cNvSpPr txBox="1">
            <a:spLocks noRot="1" noChangeArrowheads="1"/>
          </p:cNvSpPr>
          <p:nvPr/>
        </p:nvSpPr>
        <p:spPr>
          <a:xfrm>
            <a:off x="1199456" y="1412776"/>
            <a:ext cx="9937104" cy="4679950"/>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eaLnBrk="1" hangingPunct="1">
              <a:lnSpc>
                <a:spcPct val="150000"/>
              </a:lnSpc>
              <a:buFont typeface="Wingdings" panose="05000000000000000000" pitchFamily="2" charset="2"/>
              <a:buNone/>
            </a:pPr>
            <a:r>
              <a:rPr lang="zh-CN" altLang="en-US" sz="2800" kern="0" dirty="0">
                <a:latin typeface="微软雅黑" panose="020B0503020204020204" pitchFamily="34" charset="-122"/>
                <a:ea typeface="微软雅黑" panose="020B0503020204020204" pitchFamily="34" charset="-122"/>
              </a:rPr>
              <a:t>（一）系统的概念与特点</a:t>
            </a:r>
          </a:p>
          <a:p>
            <a:pPr eaLnBrk="1" hangingPunct="1">
              <a:lnSpc>
                <a:spcPct val="150000"/>
              </a:lnSpc>
              <a:spcBef>
                <a:spcPct val="0"/>
              </a:spcBef>
              <a:buFont typeface="Wingdings" panose="05000000000000000000" pitchFamily="2" charset="2"/>
              <a:buNone/>
            </a:pPr>
            <a:r>
              <a:rPr lang="en-US" altLang="zh-CN" sz="2400" kern="0" dirty="0" smtClean="0">
                <a:latin typeface="微软雅黑" panose="020B0503020204020204" pitchFamily="34" charset="-122"/>
                <a:ea typeface="微软雅黑" panose="020B0503020204020204" pitchFamily="34" charset="-122"/>
              </a:rPr>
              <a:t>           </a:t>
            </a:r>
            <a:r>
              <a:rPr lang="en-US" altLang="zh-CN" sz="2800" kern="0" dirty="0">
                <a:latin typeface="微软雅黑" panose="020B0503020204020204" pitchFamily="34" charset="-122"/>
                <a:ea typeface="微软雅黑" panose="020B0503020204020204" pitchFamily="34" charset="-122"/>
              </a:rPr>
              <a:t>1</a:t>
            </a:r>
            <a:r>
              <a:rPr lang="zh-CN" altLang="en-US" sz="2800" kern="0" dirty="0">
                <a:latin typeface="微软雅黑" panose="020B0503020204020204" pitchFamily="34" charset="-122"/>
                <a:ea typeface="微软雅黑" panose="020B0503020204020204" pitchFamily="34" charset="-122"/>
              </a:rPr>
              <a:t>、定义：由若干个相互联系、相互作用的部分组成，在一定环境中具有特定功能的有机整体。</a:t>
            </a:r>
          </a:p>
          <a:p>
            <a:pPr eaLnBrk="1" hangingPunct="1">
              <a:lnSpc>
                <a:spcPct val="150000"/>
              </a:lnSpc>
              <a:spcBef>
                <a:spcPct val="0"/>
              </a:spcBef>
              <a:buFont typeface="Wingdings" panose="05000000000000000000" pitchFamily="2" charset="2"/>
              <a:buNone/>
            </a:pPr>
            <a:r>
              <a:rPr lang="zh-CN" altLang="en-US" sz="2800" kern="0" dirty="0">
                <a:latin typeface="微软雅黑" panose="020B0503020204020204" pitchFamily="34" charset="-122"/>
                <a:ea typeface="微软雅黑" panose="020B0503020204020204" pitchFamily="34" charset="-122"/>
              </a:rPr>
              <a:t>     一切事物都以系统的形式存在。</a:t>
            </a:r>
          </a:p>
          <a:p>
            <a:pPr eaLnBrk="1" hangingPunct="1">
              <a:lnSpc>
                <a:spcPct val="150000"/>
              </a:lnSpc>
              <a:spcBef>
                <a:spcPct val="0"/>
              </a:spcBef>
              <a:buNone/>
            </a:pPr>
            <a:r>
              <a:rPr lang="en-US" altLang="zh-CN" sz="2800" kern="0" dirty="0">
                <a:latin typeface="微软雅黑" panose="020B0503020204020204" pitchFamily="34" charset="-122"/>
                <a:ea typeface="微软雅黑" panose="020B0503020204020204" pitchFamily="34" charset="-122"/>
              </a:rPr>
              <a:t>           2</a:t>
            </a:r>
            <a:r>
              <a:rPr lang="zh-CN" altLang="en-US" sz="2800" kern="0" dirty="0">
                <a:latin typeface="微软雅黑" panose="020B0503020204020204" pitchFamily="34" charset="-122"/>
                <a:ea typeface="微软雅黑" panose="020B0503020204020204" pitchFamily="34" charset="-122"/>
              </a:rPr>
              <a:t>、特点</a:t>
            </a:r>
          </a:p>
          <a:p>
            <a:pPr eaLnBrk="1" hangingPunct="1">
              <a:lnSpc>
                <a:spcPct val="150000"/>
              </a:lnSpc>
              <a:spcBef>
                <a:spcPct val="0"/>
              </a:spcBef>
              <a:buNone/>
            </a:pPr>
            <a:r>
              <a:rPr lang="zh-CN" altLang="en-US" sz="2800" kern="0" dirty="0">
                <a:latin typeface="微软雅黑" panose="020B0503020204020204" pitchFamily="34" charset="-122"/>
                <a:ea typeface="微软雅黑" panose="020B0503020204020204" pitchFamily="34" charset="-122"/>
              </a:rPr>
              <a:t>           集合性、层次性、相关性、环境适应性。</a:t>
            </a: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0-#ppt_w/2"/>
                                          </p:val>
                                        </p:tav>
                                        <p:tav tm="100000">
                                          <p:val>
                                            <p:strVal val="#ppt_x"/>
                                          </p:val>
                                        </p:tav>
                                      </p:tavLst>
                                    </p:anim>
                                    <p:anim calcmode="lin" valueType="num">
                                      <p:cBhvr additive="base">
                                        <p:cTn id="14"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0" grpId="0"/>
      <p:bldP spid="10"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12" name="Rectangle 3"/>
          <p:cNvSpPr txBox="1">
            <a:spLocks noRot="1" noChangeArrowheads="1"/>
          </p:cNvSpPr>
          <p:nvPr/>
        </p:nvSpPr>
        <p:spPr>
          <a:xfrm>
            <a:off x="767408" y="1412776"/>
            <a:ext cx="10873208" cy="4968875"/>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eaLnBrk="1" hangingPunct="1">
              <a:lnSpc>
                <a:spcPct val="150000"/>
              </a:lnSpc>
              <a:buNone/>
            </a:pPr>
            <a:r>
              <a:rPr lang="zh-CN" altLang="en-US" sz="2800" kern="0" dirty="0" smtClean="0">
                <a:latin typeface="微软雅黑" panose="020B0503020204020204" pitchFamily="34" charset="-122"/>
                <a:ea typeface="微软雅黑" panose="020B0503020204020204" pitchFamily="34" charset="-122"/>
              </a:rPr>
              <a:t>  （</a:t>
            </a:r>
            <a:r>
              <a:rPr lang="zh-CN" altLang="en-US" sz="2800" kern="0" dirty="0">
                <a:latin typeface="微软雅黑" panose="020B0503020204020204" pitchFamily="34" charset="-122"/>
                <a:ea typeface="微软雅黑" panose="020B0503020204020204" pitchFamily="34" charset="-122"/>
              </a:rPr>
              <a:t>二）系统管理理论的主要观点</a:t>
            </a:r>
          </a:p>
          <a:p>
            <a:pPr eaLnBrk="1" hangingPunct="1">
              <a:lnSpc>
                <a:spcPct val="150000"/>
              </a:lnSpc>
              <a:buNone/>
            </a:pPr>
            <a:r>
              <a:rPr lang="zh-CN" altLang="en-US" sz="2800" kern="0" dirty="0">
                <a:latin typeface="微软雅黑" panose="020B0503020204020204" pitchFamily="34" charset="-122"/>
                <a:ea typeface="微软雅黑" panose="020B0503020204020204" pitchFamily="34" charset="-122"/>
              </a:rPr>
              <a:t>         </a:t>
            </a:r>
            <a:r>
              <a:rPr lang="zh-CN" altLang="en-US" sz="2800" kern="0" dirty="0" smtClean="0">
                <a:latin typeface="微软雅黑" panose="020B0503020204020204" pitchFamily="34" charset="-122"/>
                <a:ea typeface="微软雅黑" panose="020B0503020204020204" pitchFamily="34" charset="-122"/>
              </a:rPr>
              <a:t> 组织</a:t>
            </a:r>
            <a:r>
              <a:rPr lang="zh-CN" altLang="en-US" sz="2800" kern="0" dirty="0">
                <a:latin typeface="微软雅黑" panose="020B0503020204020204" pitchFamily="34" charset="-122"/>
                <a:ea typeface="微软雅黑" panose="020B0503020204020204" pitchFamily="34" charset="-122"/>
              </a:rPr>
              <a:t>是一个以人为主体、由许多子系统构成的开放的大系统，并且是社会大系统的一个分系统，“管理必须建立在系统的基础上，不断从外部环境获取资源以适应环境的变化” 。</a:t>
            </a:r>
          </a:p>
        </p:txBody>
      </p:sp>
      <p:sp>
        <p:nvSpPr>
          <p:cNvPr id="13" name="文本框 12"/>
          <p:cNvSpPr txBox="1"/>
          <p:nvPr/>
        </p:nvSpPr>
        <p:spPr>
          <a:xfrm>
            <a:off x="551384" y="908720"/>
            <a:ext cx="6120680" cy="523220"/>
          </a:xfrm>
          <a:prstGeom prst="rect">
            <a:avLst/>
          </a:prstGeom>
          <a:noFill/>
        </p:spPr>
        <p:txBody>
          <a:bodyPr wrap="square" rtlCol="0" anchor="t">
            <a:spAutoFit/>
          </a:bodyPr>
          <a:lstStyle/>
          <a:p>
            <a:pPr lvl="0" eaLnBrk="0" hangingPunct="0"/>
            <a:r>
              <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一</a:t>
            </a:r>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a:t>
            </a:r>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rPr>
              <a:t>系统管理理论</a:t>
            </a:r>
            <a:endPar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384528272"/>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0-#ppt_w/2"/>
                                          </p:val>
                                        </p:tav>
                                        <p:tav tm="100000">
                                          <p:val>
                                            <p:strVal val="#ppt_x"/>
                                          </p:val>
                                        </p:tav>
                                      </p:tavLst>
                                    </p:anim>
                                    <p:anim calcmode="lin" valueType="num">
                                      <p:cBhvr additive="base">
                                        <p:cTn id="14"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3" grpId="0"/>
      <p:bldP spid="13"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13" name="文本框 12"/>
          <p:cNvSpPr txBox="1"/>
          <p:nvPr/>
        </p:nvSpPr>
        <p:spPr>
          <a:xfrm>
            <a:off x="551384" y="908720"/>
            <a:ext cx="6120680" cy="523220"/>
          </a:xfrm>
          <a:prstGeom prst="rect">
            <a:avLst/>
          </a:prstGeom>
          <a:noFill/>
        </p:spPr>
        <p:txBody>
          <a:bodyPr wrap="square" rtlCol="0" anchor="t">
            <a:spAutoFit/>
          </a:bodyPr>
          <a:lstStyle/>
          <a:p>
            <a:pPr lvl="0" eaLnBrk="0" hangingPunct="0"/>
            <a:r>
              <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一</a:t>
            </a:r>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a:t>
            </a:r>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rPr>
              <a:t>系统管理理论</a:t>
            </a:r>
            <a:endPar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endParaRPr>
          </a:p>
        </p:txBody>
      </p:sp>
      <p:sp>
        <p:nvSpPr>
          <p:cNvPr id="10" name="Rectangle 3"/>
          <p:cNvSpPr txBox="1">
            <a:spLocks noRot="1" noChangeArrowheads="1"/>
          </p:cNvSpPr>
          <p:nvPr/>
        </p:nvSpPr>
        <p:spPr>
          <a:xfrm>
            <a:off x="1775520" y="1628800"/>
            <a:ext cx="9289032" cy="3744913"/>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eaLnBrk="1" hangingPunct="1">
              <a:lnSpc>
                <a:spcPct val="150000"/>
              </a:lnSpc>
              <a:buNone/>
            </a:pPr>
            <a:r>
              <a:rPr lang="zh-CN" altLang="en-US" sz="2800" kern="0" dirty="0" smtClean="0">
                <a:latin typeface="微软雅黑" panose="020B0503020204020204" pitchFamily="34" charset="-122"/>
                <a:ea typeface="微软雅黑" panose="020B0503020204020204" pitchFamily="34" charset="-122"/>
              </a:rPr>
              <a:t>       </a:t>
            </a:r>
            <a:r>
              <a:rPr lang="zh-CN" altLang="en-US" sz="2800" kern="0" dirty="0">
                <a:latin typeface="微软雅黑" panose="020B0503020204020204" pitchFamily="34" charset="-122"/>
                <a:ea typeface="微软雅黑" panose="020B0503020204020204" pitchFamily="34" charset="-122"/>
              </a:rPr>
              <a:t>管理者要从组织的整体利益出发（把整个组织当成一个系统）、运用联系的观点，研究组织内部各部分以及组织与外部环境之间的关系，不断从外部环境获取资源以适应环境的变化。</a:t>
            </a:r>
          </a:p>
        </p:txBody>
      </p:sp>
      <p:grpSp>
        <p:nvGrpSpPr>
          <p:cNvPr id="11" name="Group 10"/>
          <p:cNvGrpSpPr>
            <a:grpSpLocks/>
          </p:cNvGrpSpPr>
          <p:nvPr/>
        </p:nvGrpSpPr>
        <p:grpSpPr bwMode="auto">
          <a:xfrm>
            <a:off x="407368" y="1628800"/>
            <a:ext cx="1584325" cy="1285875"/>
            <a:chOff x="0" y="0"/>
            <a:chExt cx="2496" cy="2024"/>
          </a:xfrm>
        </p:grpSpPr>
        <p:grpSp>
          <p:nvGrpSpPr>
            <p:cNvPr id="14" name="Group 11"/>
            <p:cNvGrpSpPr>
              <a:grpSpLocks/>
            </p:cNvGrpSpPr>
            <p:nvPr/>
          </p:nvGrpSpPr>
          <p:grpSpPr bwMode="auto">
            <a:xfrm>
              <a:off x="0" y="0"/>
              <a:ext cx="2496" cy="2024"/>
              <a:chOff x="0" y="0"/>
              <a:chExt cx="2496" cy="2024"/>
            </a:xfrm>
          </p:grpSpPr>
          <p:pic>
            <p:nvPicPr>
              <p:cNvPr id="16" name="图片 14" descr="9.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2497" cy="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6"/>
              <p:cNvSpPr txBox="1">
                <a:spLocks noChangeArrowheads="1"/>
              </p:cNvSpPr>
              <p:nvPr/>
            </p:nvSpPr>
            <p:spPr bwMode="auto">
              <a:xfrm>
                <a:off x="337" y="338"/>
                <a:ext cx="1820" cy="1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zh-CN" altLang="en-US" sz="2400" b="0">
                  <a:solidFill>
                    <a:schemeClr val="tx1"/>
                  </a:solidFill>
                  <a:latin typeface="黑体" panose="02010609060101010101" pitchFamily="49" charset="-122"/>
                  <a:ea typeface="微软雅黑" panose="020B0503020204020204" pitchFamily="34" charset="-122"/>
                </a:endParaRPr>
              </a:p>
            </p:txBody>
          </p:sp>
        </p:grpSp>
        <p:sp>
          <p:nvSpPr>
            <p:cNvPr id="15" name="Text Box 14"/>
            <p:cNvSpPr txBox="1">
              <a:spLocks noChangeArrowheads="1"/>
            </p:cNvSpPr>
            <p:nvPr/>
          </p:nvSpPr>
          <p:spPr bwMode="auto">
            <a:xfrm>
              <a:off x="695" y="505"/>
              <a:ext cx="1261" cy="727"/>
            </a:xfrm>
            <a:prstGeom prst="rect">
              <a:avLst/>
            </a:prstGeom>
            <a:noFill/>
            <a:ln w="9525">
              <a:noFill/>
              <a:miter lim="800000"/>
            </a:ln>
            <a:effectLst/>
          </p:spPr>
          <p:txBody>
            <a:bodyPr wrap="none">
              <a:spAutoFit/>
            </a:bodyPr>
            <a:lstStyle/>
            <a:p>
              <a:pPr>
                <a:defRPr/>
              </a:pPr>
              <a:r>
                <a:rPr lang="zh-CN" altLang="en-US" sz="2400" b="1" dirty="0" smtClean="0">
                  <a:latin typeface="微软雅黑" panose="020B0503020204020204" charset="-122"/>
                  <a:ea typeface="微软雅黑" panose="020B0503020204020204" charset="-122"/>
                </a:rPr>
                <a:t>启示</a:t>
              </a:r>
              <a:endParaRPr lang="zh-CN" altLang="en-US" sz="2400" b="1" dirty="0">
                <a:latin typeface="微软雅黑" panose="020B0503020204020204" charset="-122"/>
                <a:ea typeface="微软雅黑" panose="020B0503020204020204" charset="-122"/>
              </a:endParaRPr>
            </a:p>
          </p:txBody>
        </p:sp>
      </p:grpSp>
    </p:spTree>
    <p:extLst>
      <p:ext uri="{BB962C8B-B14F-4D97-AF65-F5344CB8AC3E}">
        <p14:creationId xmlns:p14="http://schemas.microsoft.com/office/powerpoint/2010/main" val="3901155602"/>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0-#ppt_w/2"/>
                                          </p:val>
                                        </p:tav>
                                        <p:tav tm="100000">
                                          <p:val>
                                            <p:strVal val="#ppt_x"/>
                                          </p:val>
                                        </p:tav>
                                      </p:tavLst>
                                    </p:anim>
                                    <p:anim calcmode="lin" valueType="num">
                                      <p:cBhvr additive="base">
                                        <p:cTn id="14"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4" presetClass="entr" presetSubtype="0" fill="hold" grpId="0"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anim to="" calcmode="lin" valueType="num">
                                      <p:cBhvr>
                                        <p:cTn id="19" dur="1" fill="hold"/>
                                        <p:tgtEl>
                                          <p:spTgt spid="10">
                                            <p:txEl>
                                              <p:pRg st="0" end="0"/>
                                            </p:txEl>
                                          </p:spTgt>
                                        </p:tgtEl>
                                        <p:attrNameLst>
                                          <p:attrName/>
                                        </p:attrNameLst>
                                      </p:cBhvr>
                                    </p:anim>
                                  </p:childTnLst>
                                </p:cTn>
                              </p:par>
                            </p:childTnLst>
                          </p:cTn>
                        </p:par>
                      </p:childTnLst>
                    </p:cTn>
                  </p:par>
                  <p:par>
                    <p:cTn id="20" fill="hold">
                      <p:stCondLst>
                        <p:cond delay="indefinite"/>
                      </p:stCondLst>
                      <p:childTnLst>
                        <p:par>
                          <p:cTn id="21" fill="hold">
                            <p:stCondLst>
                              <p:cond delay="0"/>
                            </p:stCondLst>
                            <p:childTnLst>
                              <p:par>
                                <p:cTn id="22" presetID="34" presetClass="entr" presetSubtype="0"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anim from="(-#ppt_w/2)" to="(#ppt_x)" calcmode="lin" valueType="num">
                                      <p:cBhvr>
                                        <p:cTn id="24" dur="600" fill="hold">
                                          <p:stCondLst>
                                            <p:cond delay="0"/>
                                          </p:stCondLst>
                                        </p:cTn>
                                        <p:tgtEl>
                                          <p:spTgt spid="11"/>
                                        </p:tgtEl>
                                        <p:attrNameLst>
                                          <p:attrName>ppt_x</p:attrName>
                                        </p:attrNameLst>
                                      </p:cBhvr>
                                    </p:anim>
                                    <p:anim from="0" to="-1.0" calcmode="lin" valueType="num">
                                      <p:cBhvr>
                                        <p:cTn id="25" dur="200" decel="50000" autoRev="1" fill="hold">
                                          <p:stCondLst>
                                            <p:cond delay="600"/>
                                          </p:stCondLst>
                                        </p:cTn>
                                        <p:tgtEl>
                                          <p:spTgt spid="11"/>
                                        </p:tgtEl>
                                        <p:attrNameLst>
                                          <p:attrName>xshear</p:attrName>
                                        </p:attrNameLst>
                                      </p:cBhvr>
                                    </p:anim>
                                    <p:animScale>
                                      <p:cBhvr>
                                        <p:cTn id="26" dur="200" decel="100000" autoRev="1" fill="hold">
                                          <p:stCondLst>
                                            <p:cond delay="600"/>
                                          </p:stCondLst>
                                        </p:cTn>
                                        <p:tgtEl>
                                          <p:spTgt spid="11"/>
                                        </p:tgtEl>
                                      </p:cBhvr>
                                      <p:from x="100000" y="100000"/>
                                      <p:to x="80000" y="100000"/>
                                    </p:animScale>
                                    <p:anim by="(#ppt_h/3+#ppt_w*0.1)" calcmode="lin" valueType="num">
                                      <p:cBhvr additive="sum">
                                        <p:cTn id="27" dur="200" decel="100000" autoRev="1" fill="hold">
                                          <p:stCondLst>
                                            <p:cond delay="600"/>
                                          </p:stCondLst>
                                        </p:cTn>
                                        <p:tgtEl>
                                          <p:spTgt spid="11"/>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3" grpId="0"/>
      <p:bldP spid="13" grpId="1"/>
      <p:bldP spid="10"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12" name="Rectangle 3"/>
          <p:cNvSpPr txBox="1">
            <a:spLocks noRot="1" noChangeArrowheads="1"/>
          </p:cNvSpPr>
          <p:nvPr/>
        </p:nvSpPr>
        <p:spPr>
          <a:xfrm>
            <a:off x="623392" y="1484784"/>
            <a:ext cx="10873208" cy="4968875"/>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eaLnBrk="1" hangingPunct="1">
              <a:lnSpc>
                <a:spcPct val="150000"/>
              </a:lnSpc>
              <a:buNone/>
            </a:pPr>
            <a:r>
              <a:rPr lang="zh-CN" altLang="en-GB" sz="2800" kern="0" dirty="0" smtClean="0">
                <a:latin typeface="微软雅黑" panose="020B0503020204020204" pitchFamily="34" charset="-122"/>
                <a:ea typeface="微软雅黑" panose="020B0503020204020204" pitchFamily="34" charset="-122"/>
              </a:rPr>
              <a:t>    “权”</a:t>
            </a:r>
            <a:r>
              <a:rPr lang="en-GB" altLang="zh-CN" sz="2800" kern="0" dirty="0">
                <a:latin typeface="微软雅黑" panose="020B0503020204020204" pitchFamily="34" charset="-122"/>
                <a:ea typeface="微软雅黑" panose="020B0503020204020204" pitchFamily="34" charset="-122"/>
              </a:rPr>
              <a:t>——</a:t>
            </a:r>
            <a:r>
              <a:rPr lang="zh-CN" altLang="en-GB" sz="2800" kern="0" dirty="0">
                <a:latin typeface="微软雅黑" panose="020B0503020204020204" pitchFamily="34" charset="-122"/>
                <a:ea typeface="微软雅黑" panose="020B0503020204020204" pitchFamily="34" charset="-122"/>
              </a:rPr>
              <a:t>权衡；“变”</a:t>
            </a:r>
            <a:r>
              <a:rPr lang="en-GB" altLang="zh-CN" sz="2800" kern="0" dirty="0">
                <a:latin typeface="微软雅黑" panose="020B0503020204020204" pitchFamily="34" charset="-122"/>
                <a:ea typeface="微软雅黑" panose="020B0503020204020204" pitchFamily="34" charset="-122"/>
              </a:rPr>
              <a:t>——</a:t>
            </a:r>
            <a:r>
              <a:rPr lang="zh-CN" altLang="en-GB" sz="2800" kern="0" dirty="0">
                <a:latin typeface="微软雅黑" panose="020B0503020204020204" pitchFamily="34" charset="-122"/>
                <a:ea typeface="微软雅黑" panose="020B0503020204020204" pitchFamily="34" charset="-122"/>
              </a:rPr>
              <a:t>变化。“权变”</a:t>
            </a:r>
            <a:r>
              <a:rPr lang="en-GB" altLang="zh-CN" sz="2800" kern="0" dirty="0">
                <a:latin typeface="微软雅黑" panose="020B0503020204020204" pitchFamily="34" charset="-122"/>
                <a:ea typeface="微软雅黑" panose="020B0503020204020204" pitchFamily="34" charset="-122"/>
              </a:rPr>
              <a:t>——</a:t>
            </a:r>
            <a:r>
              <a:rPr lang="zh-CN" altLang="en-GB" sz="2800" b="1" kern="0" dirty="0">
                <a:latin typeface="微软雅黑" panose="020B0503020204020204" pitchFamily="34" charset="-122"/>
                <a:ea typeface="微软雅黑" panose="020B0503020204020204" pitchFamily="34" charset="-122"/>
              </a:rPr>
              <a:t>权衡变化、随机应变</a:t>
            </a:r>
            <a:r>
              <a:rPr lang="zh-CN" altLang="en-GB" sz="2800" kern="0" dirty="0">
                <a:latin typeface="微软雅黑" panose="020B0503020204020204" pitchFamily="34" charset="-122"/>
                <a:ea typeface="微软雅黑" panose="020B0503020204020204" pitchFamily="34" charset="-122"/>
              </a:rPr>
              <a:t>，也就是具体情况具体分析，具体处理。</a:t>
            </a:r>
          </a:p>
          <a:p>
            <a:pPr marL="0" indent="0" eaLnBrk="1" hangingPunct="1">
              <a:lnSpc>
                <a:spcPct val="150000"/>
              </a:lnSpc>
              <a:buNone/>
            </a:pPr>
            <a:r>
              <a:rPr lang="zh-CN" altLang="en-US" sz="2800" kern="0" dirty="0" smtClean="0">
                <a:latin typeface="微软雅黑" panose="020B0503020204020204" pitchFamily="34" charset="-122"/>
                <a:ea typeface="微软雅黑" panose="020B0503020204020204" pitchFamily="34" charset="-122"/>
              </a:rPr>
              <a:t>       权变理论</a:t>
            </a:r>
            <a:r>
              <a:rPr lang="zh-CN" altLang="en-US" sz="2800" kern="0" dirty="0">
                <a:latin typeface="微软雅黑" panose="020B0503020204020204" pitchFamily="34" charset="-122"/>
                <a:ea typeface="微软雅黑" panose="020B0503020204020204" pitchFamily="34" charset="-122"/>
              </a:rPr>
              <a:t>认为：世界上没有一成不变的，普遍适用的“最佳的”管理理论和方法，强调在管理中要根据组织所处的内外环境的变化而随机应变，针对不同情况寻找不同的方案和方法。</a:t>
            </a:r>
          </a:p>
        </p:txBody>
      </p:sp>
      <p:sp>
        <p:nvSpPr>
          <p:cNvPr id="13" name="文本框 12"/>
          <p:cNvSpPr txBox="1"/>
          <p:nvPr/>
        </p:nvSpPr>
        <p:spPr>
          <a:xfrm>
            <a:off x="551384" y="908720"/>
            <a:ext cx="6120680" cy="523220"/>
          </a:xfrm>
          <a:prstGeom prst="rect">
            <a:avLst/>
          </a:prstGeom>
          <a:noFill/>
        </p:spPr>
        <p:txBody>
          <a:bodyPr wrap="square" rtlCol="0" anchor="t">
            <a:spAutoFit/>
          </a:bodyPr>
          <a:lstStyle/>
          <a:p>
            <a:pPr lvl="0" eaLnBrk="0" hangingPunct="0"/>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二、</a:t>
            </a:r>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rPr>
              <a:t>权变管理理论</a:t>
            </a:r>
            <a:endPar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65376827"/>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0-#ppt_w/2"/>
                                          </p:val>
                                        </p:tav>
                                        <p:tav tm="100000">
                                          <p:val>
                                            <p:strVal val="#ppt_x"/>
                                          </p:val>
                                        </p:tav>
                                      </p:tavLst>
                                    </p:anim>
                                    <p:anim calcmode="lin" valueType="num">
                                      <p:cBhvr additive="base">
                                        <p:cTn id="14"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3" grpId="0"/>
      <p:bldP spid="13"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12" name="Rectangle 3"/>
          <p:cNvSpPr txBox="1">
            <a:spLocks noRot="1" noChangeArrowheads="1"/>
          </p:cNvSpPr>
          <p:nvPr/>
        </p:nvSpPr>
        <p:spPr>
          <a:xfrm>
            <a:off x="1343472" y="1556792"/>
            <a:ext cx="9577064" cy="4968875"/>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eaLnBrk="1" hangingPunct="1">
              <a:lnSpc>
                <a:spcPct val="150000"/>
              </a:lnSpc>
              <a:buNone/>
            </a:pPr>
            <a:r>
              <a:rPr lang="zh-CN" altLang="en-GB" sz="2800" kern="0" dirty="0" smtClean="0">
                <a:latin typeface="微软雅黑" panose="020B0503020204020204" pitchFamily="34" charset="-122"/>
                <a:ea typeface="微软雅黑" panose="020B0503020204020204" pitchFamily="34" charset="-122"/>
              </a:rPr>
              <a:t>     </a:t>
            </a:r>
            <a:r>
              <a:rPr lang="en-US" altLang="zh-CN" sz="2800" kern="0" dirty="0" smtClean="0">
                <a:latin typeface="微软雅黑" panose="020B0503020204020204" pitchFamily="34" charset="-122"/>
                <a:ea typeface="微软雅黑" panose="020B0503020204020204" pitchFamily="34" charset="-122"/>
              </a:rPr>
              <a:t>1. </a:t>
            </a:r>
            <a:r>
              <a:rPr lang="zh-CN" altLang="en-US" sz="2800" kern="0" dirty="0" smtClean="0">
                <a:latin typeface="微软雅黑" panose="020B0503020204020204" pitchFamily="34" charset="-122"/>
                <a:ea typeface="微软雅黑" panose="020B0503020204020204" pitchFamily="34" charset="-122"/>
              </a:rPr>
              <a:t>环境</a:t>
            </a:r>
            <a:r>
              <a:rPr lang="zh-CN" altLang="en-US" sz="2800" kern="0" dirty="0">
                <a:latin typeface="微软雅黑" panose="020B0503020204020204" pitchFamily="34" charset="-122"/>
                <a:ea typeface="微软雅黑" panose="020B0503020204020204" pitchFamily="34" charset="-122"/>
              </a:rPr>
              <a:t>变量（内、外部环境）与管理变量（管理原理、方法和技术）之间存在函数关系，即权变关系。</a:t>
            </a:r>
          </a:p>
          <a:p>
            <a:pPr marL="0" indent="0" eaLnBrk="1" hangingPunct="1">
              <a:lnSpc>
                <a:spcPct val="150000"/>
              </a:lnSpc>
              <a:buNone/>
            </a:pPr>
            <a:r>
              <a:rPr lang="en-US" altLang="zh-CN" sz="2800" kern="0" dirty="0" smtClean="0">
                <a:latin typeface="微软雅黑" panose="020B0503020204020204" pitchFamily="34" charset="-122"/>
                <a:ea typeface="微软雅黑" panose="020B0503020204020204" pitchFamily="34" charset="-122"/>
              </a:rPr>
              <a:t>    2. </a:t>
            </a:r>
            <a:r>
              <a:rPr lang="zh-CN" altLang="en-US" sz="2800" kern="0" dirty="0" smtClean="0">
                <a:latin typeface="微软雅黑" panose="020B0503020204020204" pitchFamily="34" charset="-122"/>
                <a:ea typeface="微软雅黑" panose="020B0503020204020204" pitchFamily="34" charset="-122"/>
              </a:rPr>
              <a:t>管理</a:t>
            </a:r>
            <a:r>
              <a:rPr lang="zh-CN" altLang="en-US" sz="2800" kern="0" dirty="0">
                <a:latin typeface="微软雅黑" panose="020B0503020204020204" pitchFamily="34" charset="-122"/>
                <a:ea typeface="微软雅黑" panose="020B0503020204020204" pitchFamily="34" charset="-122"/>
              </a:rPr>
              <a:t>原理、方法和技术应与组织内外部环境相适应。</a:t>
            </a:r>
          </a:p>
          <a:p>
            <a:pPr marL="0" indent="0" eaLnBrk="1" hangingPunct="1">
              <a:lnSpc>
                <a:spcPct val="150000"/>
              </a:lnSpc>
              <a:buNone/>
            </a:pPr>
            <a:r>
              <a:rPr lang="en-US" altLang="zh-CN" sz="2800" kern="0" dirty="0" smtClean="0">
                <a:latin typeface="微软雅黑" panose="020B0503020204020204" pitchFamily="34" charset="-122"/>
                <a:ea typeface="微软雅黑" panose="020B0503020204020204" pitchFamily="34" charset="-122"/>
              </a:rPr>
              <a:t>    3. </a:t>
            </a:r>
            <a:r>
              <a:rPr lang="zh-CN" altLang="en-US" sz="2800" kern="0" dirty="0" smtClean="0">
                <a:latin typeface="微软雅黑" panose="020B0503020204020204" pitchFamily="34" charset="-122"/>
                <a:ea typeface="微软雅黑" panose="020B0503020204020204" pitchFamily="34" charset="-122"/>
              </a:rPr>
              <a:t>要</a:t>
            </a:r>
            <a:r>
              <a:rPr lang="zh-CN" altLang="en-US" sz="2800" kern="0" dirty="0">
                <a:latin typeface="微软雅黑" panose="020B0503020204020204" pitchFamily="34" charset="-122"/>
                <a:ea typeface="微软雅黑" panose="020B0503020204020204" pitchFamily="34" charset="-122"/>
              </a:rPr>
              <a:t>适应环境的变化和组织的实际情况来选择最适宜的管理模式。 </a:t>
            </a:r>
          </a:p>
        </p:txBody>
      </p:sp>
      <p:sp>
        <p:nvSpPr>
          <p:cNvPr id="13" name="文本框 12"/>
          <p:cNvSpPr txBox="1"/>
          <p:nvPr/>
        </p:nvSpPr>
        <p:spPr>
          <a:xfrm>
            <a:off x="1055440" y="908720"/>
            <a:ext cx="6120680" cy="523220"/>
          </a:xfrm>
          <a:prstGeom prst="rect">
            <a:avLst/>
          </a:prstGeom>
          <a:noFill/>
        </p:spPr>
        <p:txBody>
          <a:bodyPr wrap="square" rtlCol="0" anchor="t">
            <a:spAutoFit/>
          </a:bodyPr>
          <a:lstStyle/>
          <a:p>
            <a:pPr lvl="0" eaLnBrk="0" hangingPunct="0"/>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二、</a:t>
            </a:r>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rPr>
              <a:t>权变管理理论</a:t>
            </a:r>
            <a:endPar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endParaRPr>
          </a:p>
        </p:txBody>
      </p:sp>
      <p:grpSp>
        <p:nvGrpSpPr>
          <p:cNvPr id="10" name="Group 10"/>
          <p:cNvGrpSpPr>
            <a:grpSpLocks/>
          </p:cNvGrpSpPr>
          <p:nvPr/>
        </p:nvGrpSpPr>
        <p:grpSpPr bwMode="auto">
          <a:xfrm>
            <a:off x="25251" y="1843536"/>
            <a:ext cx="1606253" cy="1359571"/>
            <a:chOff x="-602" y="338"/>
            <a:chExt cx="2759" cy="2140"/>
          </a:xfrm>
        </p:grpSpPr>
        <p:grpSp>
          <p:nvGrpSpPr>
            <p:cNvPr id="11" name="Group 11"/>
            <p:cNvGrpSpPr>
              <a:grpSpLocks/>
            </p:cNvGrpSpPr>
            <p:nvPr/>
          </p:nvGrpSpPr>
          <p:grpSpPr bwMode="auto">
            <a:xfrm>
              <a:off x="-602" y="338"/>
              <a:ext cx="2759" cy="2140"/>
              <a:chOff x="-602" y="338"/>
              <a:chExt cx="2759" cy="2140"/>
            </a:xfrm>
          </p:grpSpPr>
          <p:pic>
            <p:nvPicPr>
              <p:cNvPr id="15" name="图片 14" descr="9.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2" y="453"/>
                <a:ext cx="2497" cy="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6"/>
              <p:cNvSpPr txBox="1">
                <a:spLocks noChangeArrowheads="1"/>
              </p:cNvSpPr>
              <p:nvPr/>
            </p:nvSpPr>
            <p:spPr bwMode="auto">
              <a:xfrm>
                <a:off x="337" y="338"/>
                <a:ext cx="1820" cy="1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zh-CN" altLang="en-US" sz="2400" b="0">
                  <a:solidFill>
                    <a:schemeClr val="tx1"/>
                  </a:solidFill>
                  <a:latin typeface="黑体" panose="02010609060101010101" pitchFamily="49" charset="-122"/>
                  <a:ea typeface="微软雅黑" panose="020B0503020204020204" pitchFamily="34" charset="-122"/>
                </a:endParaRPr>
              </a:p>
            </p:txBody>
          </p:sp>
        </p:grpSp>
        <p:sp>
          <p:nvSpPr>
            <p:cNvPr id="14" name="Text Box 14"/>
            <p:cNvSpPr txBox="1">
              <a:spLocks noChangeArrowheads="1"/>
            </p:cNvSpPr>
            <p:nvPr/>
          </p:nvSpPr>
          <p:spPr bwMode="auto">
            <a:xfrm>
              <a:off x="62" y="783"/>
              <a:ext cx="1261" cy="1308"/>
            </a:xfrm>
            <a:prstGeom prst="rect">
              <a:avLst/>
            </a:prstGeom>
            <a:noFill/>
            <a:ln w="9525">
              <a:noFill/>
              <a:miter lim="800000"/>
            </a:ln>
            <a:effectLst/>
          </p:spPr>
          <p:txBody>
            <a:bodyPr wrap="none">
              <a:spAutoFit/>
            </a:bodyPr>
            <a:lstStyle/>
            <a:p>
              <a:pPr>
                <a:defRPr/>
              </a:pPr>
              <a:r>
                <a:rPr lang="zh-CN" altLang="en-US" sz="2400" b="1" dirty="0" smtClean="0">
                  <a:latin typeface="微软雅黑" panose="020B0503020204020204" charset="-122"/>
                  <a:ea typeface="微软雅黑" panose="020B0503020204020204" charset="-122"/>
                </a:rPr>
                <a:t>主要</a:t>
              </a:r>
              <a:endParaRPr lang="en-US" altLang="zh-CN" sz="2400" b="1" dirty="0" smtClean="0">
                <a:latin typeface="微软雅黑" panose="020B0503020204020204" charset="-122"/>
                <a:ea typeface="微软雅黑" panose="020B0503020204020204" charset="-122"/>
              </a:endParaRPr>
            </a:p>
            <a:p>
              <a:pPr>
                <a:defRPr/>
              </a:pPr>
              <a:r>
                <a:rPr lang="zh-CN" altLang="en-US" sz="2400" b="1" dirty="0" smtClean="0">
                  <a:latin typeface="微软雅黑" panose="020B0503020204020204" charset="-122"/>
                  <a:ea typeface="微软雅黑" panose="020B0503020204020204" charset="-122"/>
                </a:rPr>
                <a:t>观点</a:t>
              </a:r>
              <a:endParaRPr lang="zh-CN" altLang="en-US" sz="2400" b="1" dirty="0">
                <a:latin typeface="微软雅黑" panose="020B0503020204020204" charset="-122"/>
                <a:ea typeface="微软雅黑" panose="020B0503020204020204" charset="-122"/>
              </a:endParaRPr>
            </a:p>
          </p:txBody>
        </p:sp>
      </p:grpSp>
    </p:spTree>
    <p:extLst>
      <p:ext uri="{BB962C8B-B14F-4D97-AF65-F5344CB8AC3E}">
        <p14:creationId xmlns:p14="http://schemas.microsoft.com/office/powerpoint/2010/main" val="4243685208"/>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0-#ppt_w/2"/>
                                          </p:val>
                                        </p:tav>
                                        <p:tav tm="100000">
                                          <p:val>
                                            <p:strVal val="#ppt_x"/>
                                          </p:val>
                                        </p:tav>
                                      </p:tavLst>
                                    </p:anim>
                                    <p:anim calcmode="lin" valueType="num">
                                      <p:cBhvr additive="base">
                                        <p:cTn id="14"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4"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from="(-#ppt_w/2)" to="(#ppt_x)" calcmode="lin" valueType="num">
                                      <p:cBhvr>
                                        <p:cTn id="19" dur="600" fill="hold">
                                          <p:stCondLst>
                                            <p:cond delay="0"/>
                                          </p:stCondLst>
                                        </p:cTn>
                                        <p:tgtEl>
                                          <p:spTgt spid="10"/>
                                        </p:tgtEl>
                                        <p:attrNameLst>
                                          <p:attrName>ppt_x</p:attrName>
                                        </p:attrNameLst>
                                      </p:cBhvr>
                                    </p:anim>
                                    <p:anim from="0" to="-1.0" calcmode="lin" valueType="num">
                                      <p:cBhvr>
                                        <p:cTn id="20" dur="200" decel="50000" autoRev="1" fill="hold">
                                          <p:stCondLst>
                                            <p:cond delay="600"/>
                                          </p:stCondLst>
                                        </p:cTn>
                                        <p:tgtEl>
                                          <p:spTgt spid="10"/>
                                        </p:tgtEl>
                                        <p:attrNameLst>
                                          <p:attrName>xshear</p:attrName>
                                        </p:attrNameLst>
                                      </p:cBhvr>
                                    </p:anim>
                                    <p:animScale>
                                      <p:cBhvr>
                                        <p:cTn id="21" dur="200" decel="100000" autoRev="1" fill="hold">
                                          <p:stCondLst>
                                            <p:cond delay="600"/>
                                          </p:stCondLst>
                                        </p:cTn>
                                        <p:tgtEl>
                                          <p:spTgt spid="10"/>
                                        </p:tgtEl>
                                      </p:cBhvr>
                                      <p:from x="100000" y="100000"/>
                                      <p:to x="80000" y="100000"/>
                                    </p:animScale>
                                    <p:anim by="(#ppt_h/3+#ppt_w*0.1)" calcmode="lin" valueType="num">
                                      <p:cBhvr additive="sum">
                                        <p:cTn id="22" dur="200" decel="100000" autoRev="1" fill="hold">
                                          <p:stCondLst>
                                            <p:cond delay="600"/>
                                          </p:stCondLst>
                                        </p:cTn>
                                        <p:tgtEl>
                                          <p:spTgt spid="10"/>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3" grpId="0"/>
      <p:bldP spid="13" grpId="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7|1|0.6|0.6"/>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主题">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2317</TotalTime>
  <Words>1052</Words>
  <Application>Microsoft Office PowerPoint</Application>
  <PresentationFormat>宽屏</PresentationFormat>
  <Paragraphs>149</Paragraphs>
  <Slides>18</Slides>
  <Notes>18</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18</vt:i4>
      </vt:variant>
    </vt:vector>
  </HeadingPairs>
  <TitlesOfParts>
    <vt:vector size="27" baseType="lpstr">
      <vt:lpstr>黑体</vt:lpstr>
      <vt:lpstr>宋体</vt:lpstr>
      <vt:lpstr>微软雅黑</vt:lpstr>
      <vt:lpstr>Arial</vt:lpstr>
      <vt:lpstr>Britannic Bold</vt:lpstr>
      <vt:lpstr>Calibri</vt:lpstr>
      <vt:lpstr>Impact</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Manager>hl81829782</Manager>
  <Company>hl81829782</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dc:title>
  <dc:creator>lucy</dc:creator>
  <cp:lastModifiedBy>lucy</cp:lastModifiedBy>
  <cp:revision>1935</cp:revision>
  <dcterms:created xsi:type="dcterms:W3CDTF">2016-01-13T14:39:00Z</dcterms:created>
  <dcterms:modified xsi:type="dcterms:W3CDTF">2024-02-25T23:29:16Z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2052-11.1.0.10132</vt:lpwstr>
  </property>
</Properties>
</file>