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handoutMasterIdLst>
    <p:handoutMasterId r:id="rId19"/>
  </p:handoutMasterIdLst>
  <p:sldIdLst>
    <p:sldId id="360" r:id="rId2"/>
    <p:sldId id="443" r:id="rId3"/>
    <p:sldId id="422" r:id="rId4"/>
    <p:sldId id="520" r:id="rId5"/>
    <p:sldId id="521" r:id="rId6"/>
    <p:sldId id="522" r:id="rId7"/>
    <p:sldId id="523" r:id="rId8"/>
    <p:sldId id="524" r:id="rId9"/>
    <p:sldId id="525" r:id="rId10"/>
    <p:sldId id="526" r:id="rId11"/>
    <p:sldId id="527" r:id="rId12"/>
    <p:sldId id="528" r:id="rId13"/>
    <p:sldId id="529" r:id="rId14"/>
    <p:sldId id="530" r:id="rId15"/>
    <p:sldId id="490" r:id="rId16"/>
    <p:sldId id="418" r:id="rId17"/>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40">
          <p15:clr>
            <a:srgbClr val="A4A3A4"/>
          </p15:clr>
        </p15:guide>
        <p15:guide id="2" pos="3759">
          <p15:clr>
            <a:srgbClr val="A4A3A4"/>
          </p15:clr>
        </p15:guide>
      </p15:sldGuideLst>
    </p:ext>
    <p:ext uri="{2D200454-40CA-4A62-9FC3-DE9A4176ACB9}">
      <p15:notesGuideLst xmlns:p15="http://schemas.microsoft.com/office/powerpoint/2012/main">
        <p15:guide id="1" orient="horz" pos="2719">
          <p15:clr>
            <a:srgbClr val="A4A3A4"/>
          </p15:clr>
        </p15:guide>
        <p15:guide id="2" pos="211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48AF"/>
    <a:srgbClr val="FFFFF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63" autoAdjust="0"/>
    <p:restoredTop sz="94660"/>
  </p:normalViewPr>
  <p:slideViewPr>
    <p:cSldViewPr>
      <p:cViewPr varScale="1">
        <p:scale>
          <a:sx n="69" d="100"/>
          <a:sy n="69" d="100"/>
        </p:scale>
        <p:origin x="520" y="40"/>
      </p:cViewPr>
      <p:guideLst>
        <p:guide orient="horz" pos="2040"/>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19"/>
        <p:guide pos="211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t>2024/2/26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t>2024/2/26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307753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341562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575355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455440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816551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10900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635372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710911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20022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141735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873508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727614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t>2024/2/26</a:t>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p:push/>
      </p:transition>
    </mc:Choice>
    <mc:Fallback xmlns="">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8.w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7.w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9.w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55440" y="1556792"/>
            <a:ext cx="3896360" cy="343916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lstStyle/>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7" name="文本框 6"/>
          <p:cNvSpPr txBox="1"/>
          <p:nvPr/>
        </p:nvSpPr>
        <p:spPr>
          <a:xfrm>
            <a:off x="5375920" y="2996952"/>
            <a:ext cx="6768752" cy="769441"/>
          </a:xfrm>
          <a:prstGeom prst="rect">
            <a:avLst/>
          </a:prstGeom>
          <a:noFill/>
        </p:spPr>
        <p:txBody>
          <a:bodyPr wrap="square" rtlCol="0">
            <a:spAutoFit/>
          </a:bodyPr>
          <a:lstStyle/>
          <a:p>
            <a:r>
              <a:rPr lang="zh-CN" altLang="en-US" sz="4400" b="1" dirty="0" smtClean="0">
                <a:latin typeface="微软雅黑" panose="020B0503020204020204" pitchFamily="34" charset="-122"/>
                <a:ea typeface="微软雅黑" panose="020B0503020204020204" pitchFamily="34" charset="-122"/>
              </a:rPr>
              <a:t>任务三 分析行为科学理论</a:t>
            </a:r>
            <a:endParaRPr lang="zh-CN" altLang="en-US" sz="4400" b="1" dirty="0">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032375"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选自</a:t>
            </a:r>
            <a:r>
              <a:rPr lang="zh-CN" altLang="en-US" sz="2000" b="1" dirty="0" smtClean="0">
                <a:latin typeface="微软雅黑" panose="020B0503020204020204" pitchFamily="34" charset="-122"/>
                <a:ea typeface="微软雅黑" panose="020B0503020204020204" pitchFamily="34" charset="-122"/>
              </a:rPr>
              <a:t>：模块二 管理思想解析</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7" name="Oval 53"/>
          <p:cNvSpPr>
            <a:spLocks noChangeArrowheads="1"/>
          </p:cNvSpPr>
          <p:nvPr/>
        </p:nvSpPr>
        <p:spPr bwMode="auto">
          <a:xfrm>
            <a:off x="1991544" y="1484784"/>
            <a:ext cx="1530985" cy="1447800"/>
          </a:xfrm>
          <a:prstGeom prst="ellipse">
            <a:avLst/>
          </a:prstGeom>
          <a:solidFill>
            <a:srgbClr val="0070C0"/>
          </a:solidFill>
          <a:ln w="28575">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endParaRPr lang="zh-CN" altLang="en-US">
              <a:solidFill>
                <a:schemeClr val="tx1">
                  <a:lumMod val="65000"/>
                  <a:lumOff val="35000"/>
                </a:schemeClr>
              </a:solidFill>
              <a:latin typeface="微软雅黑" panose="020B0503020204020204" charset="-122"/>
              <a:ea typeface="微软雅黑" panose="020B0503020204020204" charset="-122"/>
            </a:endParaRPr>
          </a:p>
        </p:txBody>
      </p:sp>
      <p:sp>
        <p:nvSpPr>
          <p:cNvPr id="24" name="Freeform 34"/>
          <p:cNvSpPr>
            <a:spLocks noEditPoints="1"/>
          </p:cNvSpPr>
          <p:nvPr/>
        </p:nvSpPr>
        <p:spPr bwMode="auto">
          <a:xfrm>
            <a:off x="2279576" y="1844824"/>
            <a:ext cx="684530" cy="696595"/>
          </a:xfrm>
          <a:custGeom>
            <a:avLst/>
            <a:gdLst>
              <a:gd name="T0" fmla="*/ 353844 w 132"/>
              <a:gd name="T1" fmla="*/ 0 h 128"/>
              <a:gd name="T2" fmla="*/ 210801 w 132"/>
              <a:gd name="T3" fmla="*/ 101798 h 128"/>
              <a:gd name="T4" fmla="*/ 207036 w 132"/>
              <a:gd name="T5" fmla="*/ 101798 h 128"/>
              <a:gd name="T6" fmla="*/ 52700 w 132"/>
              <a:gd name="T7" fmla="*/ 260152 h 128"/>
              <a:gd name="T8" fmla="*/ 3764 w 132"/>
              <a:gd name="T9" fmla="*/ 414734 h 128"/>
              <a:gd name="T10" fmla="*/ 52700 w 132"/>
              <a:gd name="T11" fmla="*/ 482600 h 128"/>
              <a:gd name="T12" fmla="*/ 199508 w 132"/>
              <a:gd name="T13" fmla="*/ 444897 h 128"/>
              <a:gd name="T14" fmla="*/ 451715 w 132"/>
              <a:gd name="T15" fmla="*/ 199827 h 128"/>
              <a:gd name="T16" fmla="*/ 240915 w 132"/>
              <a:gd name="T17" fmla="*/ 358180 h 128"/>
              <a:gd name="T18" fmla="*/ 372665 w 132"/>
              <a:gd name="T19" fmla="*/ 177205 h 128"/>
              <a:gd name="T20" fmla="*/ 357608 w 132"/>
              <a:gd name="T21" fmla="*/ 252611 h 128"/>
              <a:gd name="T22" fmla="*/ 240915 w 132"/>
              <a:gd name="T23" fmla="*/ 369491 h 128"/>
              <a:gd name="T24" fmla="*/ 222093 w 132"/>
              <a:gd name="T25" fmla="*/ 305395 h 128"/>
              <a:gd name="T26" fmla="*/ 173158 w 132"/>
              <a:gd name="T27" fmla="*/ 256381 h 128"/>
              <a:gd name="T28" fmla="*/ 346315 w 132"/>
              <a:gd name="T29" fmla="*/ 135731 h 128"/>
              <a:gd name="T30" fmla="*/ 222093 w 132"/>
              <a:gd name="T31" fmla="*/ 305395 h 128"/>
              <a:gd name="T32" fmla="*/ 112929 w 132"/>
              <a:gd name="T33" fmla="*/ 241300 h 128"/>
              <a:gd name="T34" fmla="*/ 301144 w 132"/>
              <a:gd name="T35" fmla="*/ 109339 h 128"/>
              <a:gd name="T36" fmla="*/ 63993 w 132"/>
              <a:gd name="T37" fmla="*/ 448667 h 128"/>
              <a:gd name="T38" fmla="*/ 30114 w 132"/>
              <a:gd name="T39" fmla="*/ 429816 h 128"/>
              <a:gd name="T40" fmla="*/ 48936 w 132"/>
              <a:gd name="T41" fmla="*/ 361950 h 128"/>
              <a:gd name="T42" fmla="*/ 120457 w 132"/>
              <a:gd name="T43" fmla="*/ 437356 h 128"/>
              <a:gd name="T44" fmla="*/ 131750 w 132"/>
              <a:gd name="T45" fmla="*/ 433586 h 128"/>
              <a:gd name="T46" fmla="*/ 52700 w 132"/>
              <a:gd name="T47" fmla="*/ 346869 h 128"/>
              <a:gd name="T48" fmla="*/ 71522 w 132"/>
              <a:gd name="T49" fmla="*/ 282773 h 128"/>
              <a:gd name="T50" fmla="*/ 195743 w 132"/>
              <a:gd name="T51" fmla="*/ 414734 h 128"/>
              <a:gd name="T52" fmla="*/ 131750 w 132"/>
              <a:gd name="T53" fmla="*/ 433586 h 128"/>
              <a:gd name="T54" fmla="*/ 406544 w 132"/>
              <a:gd name="T55" fmla="*/ 203597 h 128"/>
              <a:gd name="T56" fmla="*/ 368901 w 132"/>
              <a:gd name="T57" fmla="*/ 113109 h 128"/>
              <a:gd name="T58" fmla="*/ 304908 w 132"/>
              <a:gd name="T59" fmla="*/ 49014 h 128"/>
              <a:gd name="T60" fmla="*/ 421601 w 132"/>
              <a:gd name="T61" fmla="*/ 60325 h 128"/>
              <a:gd name="T62" fmla="*/ 432894 w 132"/>
              <a:gd name="T63" fmla="*/ 177205 h 1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2"/>
              <a:gd name="T97" fmla="*/ 0 h 128"/>
              <a:gd name="T98" fmla="*/ 132 w 132"/>
              <a:gd name="T99" fmla="*/ 128 h 1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2" h="128">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chemeClr val="bg1"/>
          </a:solidFill>
          <a:ln>
            <a:noFill/>
          </a:ln>
        </p:spPr>
        <p:txBody>
          <a:bodyPr lIns="68580" tIns="34290" rIns="68580" bIns="34290"/>
          <a:lstStyle/>
          <a:p>
            <a:endParaRPr lang="zh-CN" altLang="en-US">
              <a:solidFill>
                <a:schemeClr val="tx1">
                  <a:lumMod val="65000"/>
                  <a:lumOff val="35000"/>
                </a:schemeClr>
              </a:solidFill>
              <a:latin typeface="微软雅黑" panose="020B0503020204020204" charset="-122"/>
              <a:ea typeface="微软雅黑" panose="020B0503020204020204" charset="-122"/>
            </a:endParaRPr>
          </a:p>
        </p:txBody>
      </p:sp>
      <p:pic>
        <p:nvPicPr>
          <p:cNvPr id="25" name="图片 24" descr="A000220150318G85PPIC"/>
          <p:cNvPicPr>
            <a:picLocks noChangeAspect="1"/>
          </p:cNvPicPr>
          <p:nvPr/>
        </p:nvPicPr>
        <p:blipFill>
          <a:blip r:embed="rId3"/>
          <a:stretch>
            <a:fillRect/>
          </a:stretch>
        </p:blipFill>
        <p:spPr>
          <a:xfrm>
            <a:off x="6168008" y="1268760"/>
            <a:ext cx="2553970" cy="2109470"/>
          </a:xfrm>
          <a:prstGeom prst="rect">
            <a:avLst/>
          </a:prstGeom>
        </p:spPr>
      </p:pic>
      <p:sp>
        <p:nvSpPr>
          <p:cNvPr id="26" name="Rectangle 59"/>
          <p:cNvSpPr>
            <a:spLocks noChangeArrowheads="1"/>
          </p:cNvSpPr>
          <p:nvPr/>
        </p:nvSpPr>
        <p:spPr bwMode="auto">
          <a:xfrm>
            <a:off x="3791744" y="2924944"/>
            <a:ext cx="2160240" cy="639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50000"/>
              </a:lnSpc>
            </a:pPr>
            <a:r>
              <a:rPr lang="zh-CN" altLang="en-US" sz="2800" b="1" dirty="0">
                <a:solidFill>
                  <a:srgbClr val="0070C0"/>
                </a:solidFill>
                <a:latin typeface="微软雅黑" panose="020B0503020204020204" charset="-122"/>
                <a:ea typeface="微软雅黑" panose="020B0503020204020204" charset="-122"/>
              </a:rPr>
              <a:t>课堂提问</a:t>
            </a:r>
          </a:p>
        </p:txBody>
      </p:sp>
      <p:sp>
        <p:nvSpPr>
          <p:cNvPr id="27" name="Rectangle 47"/>
          <p:cNvSpPr>
            <a:spLocks noChangeArrowheads="1"/>
          </p:cNvSpPr>
          <p:nvPr/>
        </p:nvSpPr>
        <p:spPr bwMode="auto">
          <a:xfrm>
            <a:off x="2279576" y="3861048"/>
            <a:ext cx="8856984" cy="57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eaLnBrk="0" hangingPunct="0">
              <a:lnSpc>
                <a:spcPct val="130000"/>
              </a:lnSpc>
              <a:defRPr/>
            </a:pPr>
            <a:r>
              <a:rPr lang="zh-CN" altLang="en-US" sz="2800" dirty="0">
                <a:latin typeface="微软雅黑" panose="020B0503020204020204" charset="-122"/>
                <a:ea typeface="微软雅黑" panose="020B0503020204020204" charset="-122"/>
              </a:rPr>
              <a:t>梅奥的这些结论与科学管理思想有何区别？                                                                    </a:t>
            </a:r>
          </a:p>
        </p:txBody>
      </p:sp>
    </p:spTree>
    <p:extLst>
      <p:ext uri="{BB962C8B-B14F-4D97-AF65-F5344CB8AC3E}">
        <p14:creationId xmlns:p14="http://schemas.microsoft.com/office/powerpoint/2010/main" val="3453639484"/>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500"/>
                                        <p:tgtEl>
                                          <p:spTgt spid="17"/>
                                        </p:tgtEl>
                                      </p:cBhvr>
                                    </p:animEffect>
                                  </p:childTnLst>
                                </p:cTn>
                              </p:par>
                              <p:par>
                                <p:cTn id="12" presetID="49" presetClass="entr" presetSubtype="0" decel="100000"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 calcmode="lin" valueType="num">
                                      <p:cBhvr>
                                        <p:cTn id="16" dur="500" fill="hold"/>
                                        <p:tgtEl>
                                          <p:spTgt spid="24"/>
                                        </p:tgtEl>
                                        <p:attrNameLst>
                                          <p:attrName>style.rotation</p:attrName>
                                        </p:attrNameLst>
                                      </p:cBhvr>
                                      <p:tavLst>
                                        <p:tav tm="0">
                                          <p:val>
                                            <p:fltVal val="360"/>
                                          </p:val>
                                        </p:tav>
                                        <p:tav tm="100000">
                                          <p:val>
                                            <p:fltVal val="0"/>
                                          </p:val>
                                        </p:tav>
                                      </p:tavLst>
                                    </p:anim>
                                    <p:animEffect transition="in" filter="fade">
                                      <p:cBhvr>
                                        <p:cTn id="17" dur="500"/>
                                        <p:tgtEl>
                                          <p:spTgt spid="24"/>
                                        </p:tgtEl>
                                      </p:cBhvr>
                                    </p:animEffect>
                                  </p:childTnLst>
                                </p:cTn>
                              </p:par>
                            </p:childTnLst>
                          </p:cTn>
                        </p:par>
                        <p:par>
                          <p:cTn id="18" fill="hold">
                            <p:stCondLst>
                              <p:cond delay="1000"/>
                            </p:stCondLst>
                            <p:childTnLst>
                              <p:par>
                                <p:cTn id="19" presetID="1" presetClass="entr" presetSubtype="0" fill="hold" nodeType="after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2" presetClass="entr" presetSubtype="2"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1+#ppt_w/2"/>
                                          </p:val>
                                        </p:tav>
                                        <p:tav tm="100000">
                                          <p:val>
                                            <p:strVal val="#ppt_x"/>
                                          </p:val>
                                        </p:tav>
                                      </p:tavLst>
                                    </p:anim>
                                    <p:anim calcmode="lin" valueType="num">
                                      <p:cBhvr additive="base">
                                        <p:cTn id="24" dur="500" fill="hold"/>
                                        <p:tgtEl>
                                          <p:spTgt spid="2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1+#ppt_w/2"/>
                                          </p:val>
                                        </p:tav>
                                        <p:tav tm="100000">
                                          <p:val>
                                            <p:strVal val="#ppt_x"/>
                                          </p:val>
                                        </p:tav>
                                      </p:tavLst>
                                    </p:anim>
                                    <p:anim calcmode="lin" valueType="num">
                                      <p:cBhvr additive="base">
                                        <p:cTn id="2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4" grpId="0" bldLvl="0" animBg="1"/>
      <p:bldP spid="26" grpId="0" bldLvl="0" animBg="1"/>
      <p:bldP spid="27"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Rectangle 4"/>
          <p:cNvSpPr>
            <a:spLocks noChangeArrowheads="1"/>
          </p:cNvSpPr>
          <p:nvPr/>
        </p:nvSpPr>
        <p:spPr bwMode="auto">
          <a:xfrm>
            <a:off x="5231904" y="1340768"/>
            <a:ext cx="5184576"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algn="ctr">
              <a:defRPr/>
            </a:pPr>
            <a:r>
              <a:rPr lang="en-US" altLang="zh-CN" sz="2400" b="1" dirty="0" smtClean="0">
                <a:latin typeface="微软雅黑" panose="020B0503020204020204" charset="-122"/>
                <a:ea typeface="微软雅黑" panose="020B0503020204020204" charset="-122"/>
              </a:rPr>
              <a:t>2. </a:t>
            </a:r>
            <a:r>
              <a:rPr lang="zh-CN" altLang="en-US" sz="2400" b="1" dirty="0" smtClean="0">
                <a:latin typeface="微软雅黑" panose="020B0503020204020204" charset="-122"/>
                <a:ea typeface="微软雅黑" panose="020B0503020204020204" charset="-122"/>
              </a:rPr>
              <a:t>对</a:t>
            </a:r>
            <a:r>
              <a:rPr lang="zh-CN" altLang="en-US" sz="2400" b="1" dirty="0">
                <a:latin typeface="微软雅黑" panose="020B0503020204020204" charset="-122"/>
                <a:ea typeface="微软雅黑" panose="020B0503020204020204" charset="-122"/>
              </a:rPr>
              <a:t>梅奥人际关系学说的评价</a:t>
            </a:r>
          </a:p>
        </p:txBody>
      </p:sp>
      <p:grpSp>
        <p:nvGrpSpPr>
          <p:cNvPr id="100" name="Group 7"/>
          <p:cNvGrpSpPr>
            <a:grpSpLocks/>
          </p:cNvGrpSpPr>
          <p:nvPr/>
        </p:nvGrpSpPr>
        <p:grpSpPr bwMode="auto">
          <a:xfrm>
            <a:off x="1847528" y="2204864"/>
            <a:ext cx="8640960" cy="3404877"/>
            <a:chOff x="0" y="0"/>
            <a:chExt cx="11342" cy="5360"/>
          </a:xfrm>
        </p:grpSpPr>
        <p:sp>
          <p:nvSpPr>
            <p:cNvPr id="101" name="AutoShape 3"/>
            <p:cNvSpPr>
              <a:spLocks noChangeArrowheads="1"/>
            </p:cNvSpPr>
            <p:nvPr/>
          </p:nvSpPr>
          <p:spPr bwMode="auto">
            <a:xfrm>
              <a:off x="504" y="75"/>
              <a:ext cx="10837" cy="1058"/>
            </a:xfrm>
            <a:prstGeom prst="roundRect">
              <a:avLst>
                <a:gd name="adj" fmla="val 50000"/>
              </a:avLst>
            </a:prstGeom>
            <a:noFill/>
            <a:ln w="38100">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nvGrpSpPr>
            <p:cNvPr id="102" name="Group 9"/>
            <p:cNvGrpSpPr>
              <a:grpSpLocks/>
            </p:cNvGrpSpPr>
            <p:nvPr/>
          </p:nvGrpSpPr>
          <p:grpSpPr bwMode="auto">
            <a:xfrm>
              <a:off x="0" y="0"/>
              <a:ext cx="1264" cy="972"/>
              <a:chOff x="0" y="0"/>
              <a:chExt cx="987" cy="795"/>
            </a:xfrm>
          </p:grpSpPr>
          <p:sp>
            <p:nvSpPr>
              <p:cNvPr id="119" name="Oval 5"/>
              <p:cNvSpPr>
                <a:spLocks noChangeArrowheads="1"/>
              </p:cNvSpPr>
              <p:nvPr/>
            </p:nvSpPr>
            <p:spPr bwMode="auto">
              <a:xfrm rot="1758052">
                <a:off x="27" y="2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20" name="Oval 6"/>
              <p:cNvSpPr>
                <a:spLocks noChangeArrowheads="1"/>
              </p:cNvSpPr>
              <p:nvPr/>
            </p:nvSpPr>
            <p:spPr bwMode="auto">
              <a:xfrm rot="1758052">
                <a:off x="0" y="0"/>
                <a:ext cx="959" cy="768"/>
              </a:xfrm>
              <a:prstGeom prst="ellipse">
                <a:avLst/>
              </a:prstGeom>
              <a:gradFill rotWithShape="1">
                <a:gsLst>
                  <a:gs pos="0">
                    <a:schemeClr val="tx2"/>
                  </a:gs>
                  <a:gs pos="100000">
                    <a:srgbClr val="00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21" name="Oval 7"/>
              <p:cNvSpPr>
                <a:spLocks noChangeArrowheads="1"/>
              </p:cNvSpPr>
              <p:nvPr/>
            </p:nvSpPr>
            <p:spPr bwMode="auto">
              <a:xfrm>
                <a:off x="96" y="4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103" name="Text Box 8"/>
            <p:cNvSpPr txBox="1">
              <a:spLocks noChangeArrowheads="1"/>
            </p:cNvSpPr>
            <p:nvPr/>
          </p:nvSpPr>
          <p:spPr bwMode="auto">
            <a:xfrm>
              <a:off x="1239" y="227"/>
              <a:ext cx="9760" cy="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en-US" altLang="zh-CN" sz="2400" dirty="0" err="1" smtClean="0">
                  <a:latin typeface="微软雅黑" panose="020B0503020204020204" charset="-122"/>
                  <a:ea typeface="微软雅黑" panose="020B0503020204020204" charset="-122"/>
                </a:rPr>
                <a:t>强调改变对工人的态度和监督方式</a:t>
              </a:r>
              <a:r>
                <a:rPr lang="en-US" altLang="zh-CN" sz="2400" dirty="0">
                  <a:latin typeface="微软雅黑" panose="020B0503020204020204" charset="-122"/>
                  <a:ea typeface="微软雅黑" panose="020B0503020204020204" charset="-122"/>
                </a:rPr>
                <a:t>。</a:t>
              </a:r>
            </a:p>
          </p:txBody>
        </p:sp>
        <p:sp>
          <p:nvSpPr>
            <p:cNvPr id="104" name="Text Box 9"/>
            <p:cNvSpPr txBox="1">
              <a:spLocks noChangeArrowheads="1"/>
            </p:cNvSpPr>
            <p:nvPr/>
          </p:nvSpPr>
          <p:spPr bwMode="auto">
            <a:xfrm>
              <a:off x="269" y="72"/>
              <a:ext cx="821"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en-US" altLang="zh-CN" sz="3200">
                  <a:solidFill>
                    <a:schemeClr val="bg1"/>
                  </a:solidFill>
                  <a:latin typeface="Arial" panose="020B0604020202020204" pitchFamily="34" charset="0"/>
                  <a:ea typeface="宋体" panose="02010600030101010101" pitchFamily="2" charset="-122"/>
                </a:rPr>
                <a:t>1.</a:t>
              </a:r>
            </a:p>
          </p:txBody>
        </p:sp>
        <p:sp>
          <p:nvSpPr>
            <p:cNvPr id="105" name="AutoShape 3"/>
            <p:cNvSpPr>
              <a:spLocks noChangeArrowheads="1"/>
            </p:cNvSpPr>
            <p:nvPr/>
          </p:nvSpPr>
          <p:spPr bwMode="auto">
            <a:xfrm>
              <a:off x="505" y="1744"/>
              <a:ext cx="10837" cy="1544"/>
            </a:xfrm>
            <a:prstGeom prst="roundRect">
              <a:avLst>
                <a:gd name="adj" fmla="val 50000"/>
              </a:avLst>
            </a:prstGeom>
            <a:noFill/>
            <a:ln w="38100">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nvGrpSpPr>
            <p:cNvPr id="106" name="Group 16"/>
            <p:cNvGrpSpPr>
              <a:grpSpLocks/>
            </p:cNvGrpSpPr>
            <p:nvPr/>
          </p:nvGrpSpPr>
          <p:grpSpPr bwMode="auto">
            <a:xfrm>
              <a:off x="0" y="1669"/>
              <a:ext cx="1264" cy="972"/>
              <a:chOff x="0" y="0"/>
              <a:chExt cx="987" cy="795"/>
            </a:xfrm>
          </p:grpSpPr>
          <p:sp>
            <p:nvSpPr>
              <p:cNvPr id="116" name="Oval 5"/>
              <p:cNvSpPr>
                <a:spLocks noChangeArrowheads="1"/>
              </p:cNvSpPr>
              <p:nvPr/>
            </p:nvSpPr>
            <p:spPr bwMode="auto">
              <a:xfrm rot="1758052">
                <a:off x="27" y="2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17" name="Oval 6"/>
              <p:cNvSpPr>
                <a:spLocks noChangeArrowheads="1"/>
              </p:cNvSpPr>
              <p:nvPr/>
            </p:nvSpPr>
            <p:spPr bwMode="auto">
              <a:xfrm rot="1758052">
                <a:off x="0" y="0"/>
                <a:ext cx="959" cy="768"/>
              </a:xfrm>
              <a:prstGeom prst="ellipse">
                <a:avLst/>
              </a:prstGeom>
              <a:gradFill rotWithShape="1">
                <a:gsLst>
                  <a:gs pos="0">
                    <a:schemeClr val="tx2"/>
                  </a:gs>
                  <a:gs pos="100000">
                    <a:srgbClr val="00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18" name="Oval 7"/>
              <p:cNvSpPr>
                <a:spLocks noChangeArrowheads="1"/>
              </p:cNvSpPr>
              <p:nvPr/>
            </p:nvSpPr>
            <p:spPr bwMode="auto">
              <a:xfrm>
                <a:off x="96" y="4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107" name="Text Box 8"/>
            <p:cNvSpPr txBox="1">
              <a:spLocks noChangeArrowheads="1"/>
            </p:cNvSpPr>
            <p:nvPr/>
          </p:nvSpPr>
          <p:spPr bwMode="auto">
            <a:xfrm>
              <a:off x="1239" y="1896"/>
              <a:ext cx="9760"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en-US" altLang="zh-CN" sz="2400" dirty="0" err="1" smtClean="0">
                  <a:latin typeface="微软雅黑" panose="020B0503020204020204" charset="-122"/>
                  <a:ea typeface="微软雅黑" panose="020B0503020204020204" charset="-122"/>
                </a:rPr>
                <a:t>提倡下级参与企业的各种决策</a:t>
              </a:r>
              <a:r>
                <a:rPr lang="en-US" altLang="zh-CN" sz="2400" dirty="0" err="1">
                  <a:latin typeface="微软雅黑" panose="020B0503020204020204" charset="-122"/>
                  <a:ea typeface="微软雅黑" panose="020B0503020204020204" charset="-122"/>
                </a:rPr>
                <a:t>，以此来改善人际关系，提高职工士气</a:t>
              </a:r>
              <a:r>
                <a:rPr lang="en-US" altLang="zh-CN" sz="2400" dirty="0">
                  <a:latin typeface="微软雅黑" panose="020B0503020204020204" charset="-122"/>
                  <a:ea typeface="微软雅黑" panose="020B0503020204020204" charset="-122"/>
                </a:rPr>
                <a:t>。</a:t>
              </a:r>
            </a:p>
          </p:txBody>
        </p:sp>
        <p:sp>
          <p:nvSpPr>
            <p:cNvPr id="108" name="Text Box 9"/>
            <p:cNvSpPr txBox="1">
              <a:spLocks noChangeArrowheads="1"/>
            </p:cNvSpPr>
            <p:nvPr/>
          </p:nvSpPr>
          <p:spPr bwMode="auto">
            <a:xfrm>
              <a:off x="270" y="1741"/>
              <a:ext cx="819"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3200">
                  <a:solidFill>
                    <a:schemeClr val="bg1"/>
                  </a:solidFill>
                  <a:latin typeface="Arial" panose="020B0604020202020204" pitchFamily="34" charset="0"/>
                  <a:ea typeface="宋体" panose="02010600030101010101" pitchFamily="2" charset="-122"/>
                </a:rPr>
                <a:t>2</a:t>
              </a:r>
              <a:r>
                <a:rPr lang="en-US" altLang="zh-CN" sz="3200">
                  <a:solidFill>
                    <a:schemeClr val="bg1"/>
                  </a:solidFill>
                  <a:latin typeface="Arial" panose="020B0604020202020204" pitchFamily="34" charset="0"/>
                  <a:ea typeface="宋体" panose="02010600030101010101" pitchFamily="2" charset="-122"/>
                </a:rPr>
                <a:t>.</a:t>
              </a:r>
            </a:p>
          </p:txBody>
        </p:sp>
        <p:sp>
          <p:nvSpPr>
            <p:cNvPr id="109" name="AutoShape 3"/>
            <p:cNvSpPr>
              <a:spLocks noChangeArrowheads="1"/>
            </p:cNvSpPr>
            <p:nvPr/>
          </p:nvSpPr>
          <p:spPr bwMode="auto">
            <a:xfrm>
              <a:off x="505" y="3784"/>
              <a:ext cx="10837" cy="1544"/>
            </a:xfrm>
            <a:prstGeom prst="roundRect">
              <a:avLst>
                <a:gd name="adj" fmla="val 50000"/>
              </a:avLst>
            </a:prstGeom>
            <a:noFill/>
            <a:ln w="38100">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nvGrpSpPr>
            <p:cNvPr id="110" name="Group 23"/>
            <p:cNvGrpSpPr>
              <a:grpSpLocks/>
            </p:cNvGrpSpPr>
            <p:nvPr/>
          </p:nvGrpSpPr>
          <p:grpSpPr bwMode="auto">
            <a:xfrm>
              <a:off x="0" y="3709"/>
              <a:ext cx="1264" cy="972"/>
              <a:chOff x="0" y="0"/>
              <a:chExt cx="987" cy="795"/>
            </a:xfrm>
          </p:grpSpPr>
          <p:sp>
            <p:nvSpPr>
              <p:cNvPr id="113" name="Oval 5"/>
              <p:cNvSpPr>
                <a:spLocks noChangeArrowheads="1"/>
              </p:cNvSpPr>
              <p:nvPr/>
            </p:nvSpPr>
            <p:spPr bwMode="auto">
              <a:xfrm rot="1758052">
                <a:off x="27" y="2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14" name="Oval 6"/>
              <p:cNvSpPr>
                <a:spLocks noChangeArrowheads="1"/>
              </p:cNvSpPr>
              <p:nvPr/>
            </p:nvSpPr>
            <p:spPr bwMode="auto">
              <a:xfrm rot="1758052">
                <a:off x="0" y="0"/>
                <a:ext cx="959" cy="768"/>
              </a:xfrm>
              <a:prstGeom prst="ellipse">
                <a:avLst/>
              </a:prstGeom>
              <a:gradFill rotWithShape="1">
                <a:gsLst>
                  <a:gs pos="0">
                    <a:schemeClr val="tx2"/>
                  </a:gs>
                  <a:gs pos="100000">
                    <a:srgbClr val="00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15" name="Oval 7"/>
              <p:cNvSpPr>
                <a:spLocks noChangeArrowheads="1"/>
              </p:cNvSpPr>
              <p:nvPr/>
            </p:nvSpPr>
            <p:spPr bwMode="auto">
              <a:xfrm>
                <a:off x="96" y="4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111" name="Text Box 8"/>
            <p:cNvSpPr txBox="1">
              <a:spLocks noChangeArrowheads="1"/>
            </p:cNvSpPr>
            <p:nvPr/>
          </p:nvSpPr>
          <p:spPr bwMode="auto">
            <a:xfrm>
              <a:off x="1239" y="3936"/>
              <a:ext cx="9760"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zh-CN" altLang="en-US" sz="2400" dirty="0" smtClean="0">
                  <a:latin typeface="微软雅黑" panose="020B0503020204020204" charset="-122"/>
                  <a:ea typeface="微软雅黑" panose="020B0503020204020204" charset="-122"/>
                </a:rPr>
                <a:t>设立</a:t>
              </a:r>
              <a:r>
                <a:rPr lang="zh-CN" altLang="en-US" sz="2400" dirty="0">
                  <a:latin typeface="微软雅黑" panose="020B0503020204020204" charset="-122"/>
                  <a:ea typeface="微软雅黑" panose="020B0503020204020204" charset="-122"/>
                </a:rPr>
                <a:t>意见箱，允许职工对作业目标、作业标准和作业方法提出意见，鼓励上下级之间进行意见交流</a:t>
              </a:r>
              <a:r>
                <a:rPr lang="en-US" altLang="zh-CN" sz="2400" dirty="0">
                  <a:latin typeface="微软雅黑" panose="020B0503020204020204" charset="-122"/>
                  <a:ea typeface="微软雅黑" panose="020B0503020204020204" charset="-122"/>
                </a:rPr>
                <a:t>。</a:t>
              </a:r>
            </a:p>
          </p:txBody>
        </p:sp>
        <p:sp>
          <p:nvSpPr>
            <p:cNvPr id="112" name="Text Box 9"/>
            <p:cNvSpPr txBox="1">
              <a:spLocks noChangeArrowheads="1"/>
            </p:cNvSpPr>
            <p:nvPr/>
          </p:nvSpPr>
          <p:spPr bwMode="auto">
            <a:xfrm>
              <a:off x="270" y="3781"/>
              <a:ext cx="819"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3200">
                  <a:solidFill>
                    <a:schemeClr val="bg1"/>
                  </a:solidFill>
                  <a:latin typeface="Arial" panose="020B0604020202020204" pitchFamily="34" charset="0"/>
                  <a:ea typeface="宋体" panose="02010600030101010101" pitchFamily="2" charset="-122"/>
                </a:rPr>
                <a:t>3</a:t>
              </a:r>
              <a:r>
                <a:rPr lang="en-US" altLang="zh-CN" sz="3200">
                  <a:solidFill>
                    <a:schemeClr val="bg1"/>
                  </a:solidFill>
                  <a:latin typeface="Arial" panose="020B0604020202020204" pitchFamily="34" charset="0"/>
                  <a:ea typeface="宋体" panose="02010600030101010101" pitchFamily="2" charset="-122"/>
                </a:rPr>
                <a:t>.</a:t>
              </a:r>
            </a:p>
          </p:txBody>
        </p:sp>
      </p:grpSp>
      <p:grpSp>
        <p:nvGrpSpPr>
          <p:cNvPr id="122" name="Group 10"/>
          <p:cNvGrpSpPr>
            <a:grpSpLocks/>
          </p:cNvGrpSpPr>
          <p:nvPr/>
        </p:nvGrpSpPr>
        <p:grpSpPr bwMode="auto">
          <a:xfrm>
            <a:off x="263352" y="1700808"/>
            <a:ext cx="1584325" cy="1285875"/>
            <a:chOff x="0" y="0"/>
            <a:chExt cx="2496" cy="2024"/>
          </a:xfrm>
        </p:grpSpPr>
        <p:grpSp>
          <p:nvGrpSpPr>
            <p:cNvPr id="123" name="Group 11"/>
            <p:cNvGrpSpPr>
              <a:grpSpLocks/>
            </p:cNvGrpSpPr>
            <p:nvPr/>
          </p:nvGrpSpPr>
          <p:grpSpPr bwMode="auto">
            <a:xfrm>
              <a:off x="0" y="0"/>
              <a:ext cx="2496" cy="2024"/>
              <a:chOff x="0" y="0"/>
              <a:chExt cx="2496" cy="2024"/>
            </a:xfrm>
          </p:grpSpPr>
          <p:pic>
            <p:nvPicPr>
              <p:cNvPr id="125"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124" name="Text Box 14"/>
            <p:cNvSpPr txBox="1">
              <a:spLocks noChangeArrowheads="1"/>
            </p:cNvSpPr>
            <p:nvPr/>
          </p:nvSpPr>
          <p:spPr bwMode="auto">
            <a:xfrm>
              <a:off x="695" y="505"/>
              <a:ext cx="1261" cy="727"/>
            </a:xfrm>
            <a:prstGeom prst="rect">
              <a:avLst/>
            </a:prstGeom>
            <a:noFill/>
            <a:ln w="9525">
              <a:noFill/>
              <a:miter lim="800000"/>
            </a:ln>
            <a:effectLst/>
          </p:spPr>
          <p:txBody>
            <a:bodyPr wrap="none">
              <a:spAutoFit/>
            </a:bodyPr>
            <a:lstStyle/>
            <a:p>
              <a:pPr>
                <a:defRPr/>
              </a:pPr>
              <a:r>
                <a:rPr lang="zh-CN" altLang="en-US" sz="2400" b="1" dirty="0">
                  <a:latin typeface="微软雅黑" panose="020B0503020204020204" charset="-122"/>
                  <a:ea typeface="微软雅黑" panose="020B0503020204020204" charset="-122"/>
                </a:rPr>
                <a:t>贡献</a:t>
              </a:r>
            </a:p>
          </p:txBody>
        </p:sp>
      </p:grpSp>
      <p:sp>
        <p:nvSpPr>
          <p:cNvPr id="127" name="文本框 126"/>
          <p:cNvSpPr txBox="1"/>
          <p:nvPr/>
        </p:nvSpPr>
        <p:spPr>
          <a:xfrm>
            <a:off x="479376" y="836712"/>
            <a:ext cx="3775393" cy="523220"/>
          </a:xfrm>
          <a:prstGeom prst="rect">
            <a:avLst/>
          </a:prstGeom>
          <a:noFill/>
        </p:spPr>
        <p:txBody>
          <a:bodyPr wrap="none" rtlCol="0" anchor="t">
            <a:spAutoFit/>
          </a:bodyPr>
          <a:lstStyle/>
          <a:p>
            <a:pPr algn="ctr">
              <a:defRPr/>
            </a:pP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梅奥人际关系</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学说</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92689910"/>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14">
                                            <p:bg/>
                                          </p:spTgt>
                                        </p:tgtEl>
                                        <p:attrNameLst>
                                          <p:attrName>style.visibility</p:attrName>
                                        </p:attrNameLst>
                                      </p:cBhvr>
                                      <p:to>
                                        <p:strVal val="visible"/>
                                      </p:to>
                                    </p:set>
                                    <p:anim calcmode="lin" valueType="num">
                                      <p:cBhvr additive="base">
                                        <p:cTn id="10" dur="1000" fill="hold"/>
                                        <p:tgtEl>
                                          <p:spTgt spid="14">
                                            <p:bg/>
                                          </p:spTgt>
                                        </p:tgtEl>
                                        <p:attrNameLst>
                                          <p:attrName>ppt_x</p:attrName>
                                        </p:attrNameLst>
                                      </p:cBhvr>
                                      <p:tavLst>
                                        <p:tav tm="0">
                                          <p:val>
                                            <p:strVal val="#ppt_x"/>
                                          </p:val>
                                        </p:tav>
                                        <p:tav tm="100000">
                                          <p:val>
                                            <p:strVal val="#ppt_x"/>
                                          </p:val>
                                        </p:tav>
                                      </p:tavLst>
                                    </p:anim>
                                    <p:anim calcmode="lin" valueType="num">
                                      <p:cBhvr additive="base">
                                        <p:cTn id="11" dur="1000" fill="hold"/>
                                        <p:tgtEl>
                                          <p:spTgt spid="14">
                                            <p:bg/>
                                          </p:spTgt>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additive="base">
                                        <p:cTn id="16"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9" presetClass="entr" presetSubtype="0" accel="100000" fill="hold" nodeType="clickEffect">
                                  <p:stCondLst>
                                    <p:cond delay="0"/>
                                  </p:stCondLst>
                                  <p:childTnLst>
                                    <p:set>
                                      <p:cBhvr>
                                        <p:cTn id="21" dur="1" fill="hold">
                                          <p:stCondLst>
                                            <p:cond delay="0"/>
                                          </p:stCondLst>
                                        </p:cTn>
                                        <p:tgtEl>
                                          <p:spTgt spid="100"/>
                                        </p:tgtEl>
                                        <p:attrNameLst>
                                          <p:attrName>style.visibility</p:attrName>
                                        </p:attrNameLst>
                                      </p:cBhvr>
                                      <p:to>
                                        <p:strVal val="visible"/>
                                      </p:to>
                                    </p:set>
                                    <p:anim calcmode="lin" valueType="num">
                                      <p:cBhvr>
                                        <p:cTn id="22" dur="500" fill="hold"/>
                                        <p:tgtEl>
                                          <p:spTgt spid="100"/>
                                        </p:tgtEl>
                                        <p:attrNameLst>
                                          <p:attrName>ppt_h</p:attrName>
                                        </p:attrNameLst>
                                      </p:cBhvr>
                                      <p:tavLst>
                                        <p:tav tm="0">
                                          <p:val>
                                            <p:strVal val="#ppt_h/20"/>
                                          </p:val>
                                        </p:tav>
                                        <p:tav tm="50000">
                                          <p:val>
                                            <p:strVal val="#ppt_h/20"/>
                                          </p:val>
                                        </p:tav>
                                        <p:tav tm="100000">
                                          <p:val>
                                            <p:strVal val="#ppt_h"/>
                                          </p:val>
                                        </p:tav>
                                      </p:tavLst>
                                    </p:anim>
                                    <p:anim calcmode="lin" valueType="num">
                                      <p:cBhvr>
                                        <p:cTn id="23" dur="500" fill="hold"/>
                                        <p:tgtEl>
                                          <p:spTgt spid="100"/>
                                        </p:tgtEl>
                                        <p:attrNameLst>
                                          <p:attrName>ppt_w</p:attrName>
                                        </p:attrNameLst>
                                      </p:cBhvr>
                                      <p:tavLst>
                                        <p:tav tm="0">
                                          <p:val>
                                            <p:strVal val="#ppt_w+.3"/>
                                          </p:val>
                                        </p:tav>
                                        <p:tav tm="50000">
                                          <p:val>
                                            <p:strVal val="#ppt_w+.3"/>
                                          </p:val>
                                        </p:tav>
                                        <p:tav tm="100000">
                                          <p:val>
                                            <p:strVal val="#ppt_w"/>
                                          </p:val>
                                        </p:tav>
                                      </p:tavLst>
                                    </p:anim>
                                    <p:anim calcmode="lin" valueType="num">
                                      <p:cBhvr>
                                        <p:cTn id="24" dur="500" fill="hold"/>
                                        <p:tgtEl>
                                          <p:spTgt spid="100"/>
                                        </p:tgtEl>
                                        <p:attrNameLst>
                                          <p:attrName>ppt_x</p:attrName>
                                        </p:attrNameLst>
                                      </p:cBhvr>
                                      <p:tavLst>
                                        <p:tav tm="0">
                                          <p:val>
                                            <p:strVal val="#ppt_x-.3"/>
                                          </p:val>
                                        </p:tav>
                                        <p:tav tm="50000">
                                          <p:val>
                                            <p:strVal val="#ppt_x"/>
                                          </p:val>
                                        </p:tav>
                                        <p:tav tm="100000">
                                          <p:val>
                                            <p:strVal val="#ppt_x"/>
                                          </p:val>
                                        </p:tav>
                                      </p:tavLst>
                                    </p:anim>
                                    <p:anim calcmode="lin" valueType="num">
                                      <p:cBhvr>
                                        <p:cTn id="25"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nodeType="clickEffect">
                                  <p:stCondLst>
                                    <p:cond delay="0"/>
                                  </p:stCondLst>
                                  <p:childTnLst>
                                    <p:set>
                                      <p:cBhvr>
                                        <p:cTn id="29" dur="1" fill="hold">
                                          <p:stCondLst>
                                            <p:cond delay="0"/>
                                          </p:stCondLst>
                                        </p:cTn>
                                        <p:tgtEl>
                                          <p:spTgt spid="122"/>
                                        </p:tgtEl>
                                        <p:attrNameLst>
                                          <p:attrName>style.visibility</p:attrName>
                                        </p:attrNameLst>
                                      </p:cBhvr>
                                      <p:to>
                                        <p:strVal val="visible"/>
                                      </p:to>
                                    </p:set>
                                    <p:anim from="(-#ppt_w/2)" to="(#ppt_x)" calcmode="lin" valueType="num">
                                      <p:cBhvr>
                                        <p:cTn id="30" dur="600" fill="hold">
                                          <p:stCondLst>
                                            <p:cond delay="0"/>
                                          </p:stCondLst>
                                        </p:cTn>
                                        <p:tgtEl>
                                          <p:spTgt spid="122"/>
                                        </p:tgtEl>
                                        <p:attrNameLst>
                                          <p:attrName>ppt_x</p:attrName>
                                        </p:attrNameLst>
                                      </p:cBhvr>
                                    </p:anim>
                                    <p:anim from="0" to="-1.0" calcmode="lin" valueType="num">
                                      <p:cBhvr>
                                        <p:cTn id="31" dur="200" decel="50000" autoRev="1" fill="hold">
                                          <p:stCondLst>
                                            <p:cond delay="600"/>
                                          </p:stCondLst>
                                        </p:cTn>
                                        <p:tgtEl>
                                          <p:spTgt spid="122"/>
                                        </p:tgtEl>
                                        <p:attrNameLst>
                                          <p:attrName>xshear</p:attrName>
                                        </p:attrNameLst>
                                      </p:cBhvr>
                                    </p:anim>
                                    <p:animScale>
                                      <p:cBhvr>
                                        <p:cTn id="32" dur="200" decel="100000" autoRev="1" fill="hold">
                                          <p:stCondLst>
                                            <p:cond delay="600"/>
                                          </p:stCondLst>
                                        </p:cTn>
                                        <p:tgtEl>
                                          <p:spTgt spid="122"/>
                                        </p:tgtEl>
                                      </p:cBhvr>
                                      <p:from x="100000" y="100000"/>
                                      <p:to x="80000" y="100000"/>
                                    </p:animScale>
                                    <p:anim by="(#ppt_h/3+#ppt_w*0.1)" calcmode="lin" valueType="num">
                                      <p:cBhvr additive="sum">
                                        <p:cTn id="33" dur="200" decel="100000" autoRev="1" fill="hold">
                                          <p:stCondLst>
                                            <p:cond delay="600"/>
                                          </p:stCondLst>
                                        </p:cTn>
                                        <p:tgtEl>
                                          <p:spTgt spid="122"/>
                                        </p:tgtEl>
                                        <p:attrNameLst>
                                          <p:attrName>ppt_x</p:attrName>
                                        </p:attrNameLst>
                                      </p:cBhvr>
                                    </p:anim>
                                  </p:childTnLst>
                                </p:cTn>
                              </p:par>
                              <p:par>
                                <p:cTn id="34" presetID="1" presetClass="entr" presetSubtype="0" fill="hold" grpId="0" nodeType="withEffect">
                                  <p:stCondLst>
                                    <p:cond delay="0"/>
                                  </p:stCondLst>
                                  <p:childTnLst>
                                    <p:set>
                                      <p:cBhvr>
                                        <p:cTn id="35" dur="1" fill="hold">
                                          <p:stCondLst>
                                            <p:cond delay="0"/>
                                          </p:stCondLst>
                                        </p:cTn>
                                        <p:tgtEl>
                                          <p:spTgt spid="127"/>
                                        </p:tgtEl>
                                        <p:attrNameLst>
                                          <p:attrName>style.visibility</p:attrName>
                                        </p:attrNameLst>
                                      </p:cBhvr>
                                      <p:to>
                                        <p:strVal val="visible"/>
                                      </p:to>
                                    </p:set>
                                  </p:childTnLst>
                                </p:cTn>
                              </p:par>
                            </p:childTnLst>
                          </p:cTn>
                        </p:par>
                        <p:par>
                          <p:cTn id="36" fill="hold">
                            <p:stCondLst>
                              <p:cond delay="1000"/>
                            </p:stCondLst>
                            <p:childTnLst>
                              <p:par>
                                <p:cTn id="37" presetID="2" presetClass="entr" presetSubtype="8" fill="hold" grpId="1" nodeType="afterEffect">
                                  <p:stCondLst>
                                    <p:cond delay="0"/>
                                  </p:stCondLst>
                                  <p:childTnLst>
                                    <p:set>
                                      <p:cBhvr>
                                        <p:cTn id="38" dur="1" fill="hold">
                                          <p:stCondLst>
                                            <p:cond delay="0"/>
                                          </p:stCondLst>
                                        </p:cTn>
                                        <p:tgtEl>
                                          <p:spTgt spid="127"/>
                                        </p:tgtEl>
                                        <p:attrNameLst>
                                          <p:attrName>style.visibility</p:attrName>
                                        </p:attrNameLst>
                                      </p:cBhvr>
                                      <p:to>
                                        <p:strVal val="visible"/>
                                      </p:to>
                                    </p:set>
                                    <p:anim calcmode="lin" valueType="num">
                                      <p:cBhvr additive="base">
                                        <p:cTn id="39" dur="500" fill="hold"/>
                                        <p:tgtEl>
                                          <p:spTgt spid="127"/>
                                        </p:tgtEl>
                                        <p:attrNameLst>
                                          <p:attrName>ppt_x</p:attrName>
                                        </p:attrNameLst>
                                      </p:cBhvr>
                                      <p:tavLst>
                                        <p:tav tm="0">
                                          <p:val>
                                            <p:strVal val="0-#ppt_w/2"/>
                                          </p:val>
                                        </p:tav>
                                        <p:tav tm="100000">
                                          <p:val>
                                            <p:strVal val="#ppt_x"/>
                                          </p:val>
                                        </p:tav>
                                      </p:tavLst>
                                    </p:anim>
                                    <p:anim calcmode="lin" valueType="num">
                                      <p:cBhvr additive="base">
                                        <p:cTn id="40" dur="500" fill="hold"/>
                                        <p:tgtEl>
                                          <p:spTgt spid="1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uild="p" animBg="1"/>
      <p:bldP spid="127" grpId="0"/>
      <p:bldP spid="127"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Rectangle 4"/>
          <p:cNvSpPr>
            <a:spLocks noChangeArrowheads="1"/>
          </p:cNvSpPr>
          <p:nvPr/>
        </p:nvSpPr>
        <p:spPr bwMode="auto">
          <a:xfrm>
            <a:off x="5231904" y="1340768"/>
            <a:ext cx="5184576"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algn="ctr">
              <a:defRPr/>
            </a:pPr>
            <a:r>
              <a:rPr lang="en-US" altLang="zh-CN" sz="2400" b="1" dirty="0" smtClean="0">
                <a:latin typeface="微软雅黑" panose="020B0503020204020204" charset="-122"/>
                <a:ea typeface="微软雅黑" panose="020B0503020204020204" charset="-122"/>
              </a:rPr>
              <a:t>2. </a:t>
            </a:r>
            <a:r>
              <a:rPr lang="zh-CN" altLang="en-US" sz="2400" b="1" dirty="0" smtClean="0">
                <a:latin typeface="微软雅黑" panose="020B0503020204020204" charset="-122"/>
                <a:ea typeface="微软雅黑" panose="020B0503020204020204" charset="-122"/>
              </a:rPr>
              <a:t>对</a:t>
            </a:r>
            <a:r>
              <a:rPr lang="zh-CN" altLang="en-US" sz="2400" b="1" dirty="0">
                <a:latin typeface="微软雅黑" panose="020B0503020204020204" charset="-122"/>
                <a:ea typeface="微软雅黑" panose="020B0503020204020204" charset="-122"/>
              </a:rPr>
              <a:t>梅奥人际关系学说的评价</a:t>
            </a:r>
          </a:p>
        </p:txBody>
      </p:sp>
      <p:grpSp>
        <p:nvGrpSpPr>
          <p:cNvPr id="122" name="Group 10"/>
          <p:cNvGrpSpPr>
            <a:grpSpLocks/>
          </p:cNvGrpSpPr>
          <p:nvPr/>
        </p:nvGrpSpPr>
        <p:grpSpPr bwMode="auto">
          <a:xfrm>
            <a:off x="263352" y="1700808"/>
            <a:ext cx="1584325" cy="1285875"/>
            <a:chOff x="0" y="0"/>
            <a:chExt cx="2496" cy="2024"/>
          </a:xfrm>
        </p:grpSpPr>
        <p:grpSp>
          <p:nvGrpSpPr>
            <p:cNvPr id="123" name="Group 11"/>
            <p:cNvGrpSpPr>
              <a:grpSpLocks/>
            </p:cNvGrpSpPr>
            <p:nvPr/>
          </p:nvGrpSpPr>
          <p:grpSpPr bwMode="auto">
            <a:xfrm>
              <a:off x="0" y="0"/>
              <a:ext cx="2496" cy="2024"/>
              <a:chOff x="0" y="0"/>
              <a:chExt cx="2496" cy="2024"/>
            </a:xfrm>
          </p:grpSpPr>
          <p:pic>
            <p:nvPicPr>
              <p:cNvPr id="125"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124" name="Text Box 14"/>
            <p:cNvSpPr txBox="1">
              <a:spLocks noChangeArrowheads="1"/>
            </p:cNvSpPr>
            <p:nvPr/>
          </p:nvSpPr>
          <p:spPr bwMode="auto">
            <a:xfrm>
              <a:off x="695" y="505"/>
              <a:ext cx="1261" cy="727"/>
            </a:xfrm>
            <a:prstGeom prst="rect">
              <a:avLst/>
            </a:prstGeom>
            <a:noFill/>
            <a:ln w="9525">
              <a:noFill/>
              <a:miter lim="800000"/>
            </a:ln>
            <a:effectLst/>
          </p:spPr>
          <p:txBody>
            <a:bodyPr wrap="none">
              <a:spAutoFit/>
            </a:bodyPr>
            <a:lstStyle/>
            <a:p>
              <a:pPr>
                <a:defRPr/>
              </a:pPr>
              <a:r>
                <a:rPr lang="zh-CN" altLang="en-US" sz="2400" b="1" dirty="0">
                  <a:latin typeface="微软雅黑" panose="020B0503020204020204" charset="-122"/>
                  <a:ea typeface="微软雅黑" panose="020B0503020204020204" charset="-122"/>
                </a:rPr>
                <a:t>贡献</a:t>
              </a:r>
            </a:p>
          </p:txBody>
        </p:sp>
      </p:grpSp>
      <p:grpSp>
        <p:nvGrpSpPr>
          <p:cNvPr id="37" name="Group 4"/>
          <p:cNvGrpSpPr>
            <a:grpSpLocks/>
          </p:cNvGrpSpPr>
          <p:nvPr/>
        </p:nvGrpSpPr>
        <p:grpSpPr bwMode="auto">
          <a:xfrm>
            <a:off x="1775520" y="2564904"/>
            <a:ext cx="7206298" cy="2036762"/>
            <a:chOff x="0" y="0"/>
            <a:chExt cx="11349" cy="3206"/>
          </a:xfrm>
        </p:grpSpPr>
        <p:sp>
          <p:nvSpPr>
            <p:cNvPr id="38" name="AutoShape 3"/>
            <p:cNvSpPr>
              <a:spLocks noChangeArrowheads="1"/>
            </p:cNvSpPr>
            <p:nvPr/>
          </p:nvSpPr>
          <p:spPr bwMode="auto">
            <a:xfrm>
              <a:off x="512" y="2148"/>
              <a:ext cx="10837" cy="1058"/>
            </a:xfrm>
            <a:prstGeom prst="roundRect">
              <a:avLst>
                <a:gd name="adj" fmla="val 50000"/>
              </a:avLst>
            </a:prstGeom>
            <a:noFill/>
            <a:ln w="38100">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nvGrpSpPr>
            <p:cNvPr id="40" name="Group 6"/>
            <p:cNvGrpSpPr>
              <a:grpSpLocks/>
            </p:cNvGrpSpPr>
            <p:nvPr/>
          </p:nvGrpSpPr>
          <p:grpSpPr bwMode="auto">
            <a:xfrm>
              <a:off x="8" y="2073"/>
              <a:ext cx="1264" cy="972"/>
              <a:chOff x="0" y="0"/>
              <a:chExt cx="987" cy="795"/>
            </a:xfrm>
          </p:grpSpPr>
          <p:sp>
            <p:nvSpPr>
              <p:cNvPr id="50" name="Oval 5"/>
              <p:cNvSpPr>
                <a:spLocks noChangeArrowheads="1"/>
              </p:cNvSpPr>
              <p:nvPr/>
            </p:nvSpPr>
            <p:spPr bwMode="auto">
              <a:xfrm rot="1758052">
                <a:off x="27" y="2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1" name="Oval 6"/>
              <p:cNvSpPr>
                <a:spLocks noChangeArrowheads="1"/>
              </p:cNvSpPr>
              <p:nvPr/>
            </p:nvSpPr>
            <p:spPr bwMode="auto">
              <a:xfrm rot="1758052">
                <a:off x="0" y="0"/>
                <a:ext cx="959" cy="768"/>
              </a:xfrm>
              <a:prstGeom prst="ellipse">
                <a:avLst/>
              </a:prstGeom>
              <a:gradFill rotWithShape="1">
                <a:gsLst>
                  <a:gs pos="0">
                    <a:schemeClr val="tx2"/>
                  </a:gs>
                  <a:gs pos="100000">
                    <a:srgbClr val="00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2" name="Oval 7"/>
              <p:cNvSpPr>
                <a:spLocks noChangeArrowheads="1"/>
              </p:cNvSpPr>
              <p:nvPr/>
            </p:nvSpPr>
            <p:spPr bwMode="auto">
              <a:xfrm>
                <a:off x="96" y="4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41" name="Text Box 8"/>
            <p:cNvSpPr txBox="1">
              <a:spLocks noChangeArrowheads="1"/>
            </p:cNvSpPr>
            <p:nvPr/>
          </p:nvSpPr>
          <p:spPr bwMode="auto">
            <a:xfrm>
              <a:off x="1247" y="2300"/>
              <a:ext cx="9760" cy="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zh-CN" altLang="en-US" sz="2400" dirty="0">
                  <a:latin typeface="微软雅黑" panose="020B0503020204020204" charset="-122"/>
                  <a:ea typeface="微软雅黑" panose="020B0503020204020204" charset="-122"/>
                </a:rPr>
                <a:t> </a:t>
              </a:r>
              <a:r>
                <a:rPr lang="en-US" altLang="zh-CN" sz="2400" dirty="0" err="1" smtClean="0">
                  <a:latin typeface="微软雅黑" panose="020B0503020204020204" charset="-122"/>
                  <a:ea typeface="微软雅黑" panose="020B0503020204020204" charset="-122"/>
                </a:rPr>
                <a:t>重视</a:t>
              </a:r>
              <a:r>
                <a:rPr lang="en-US" altLang="zh-CN" sz="2400" dirty="0" err="1">
                  <a:latin typeface="微软雅黑" panose="020B0503020204020204" charset="-122"/>
                  <a:ea typeface="微软雅黑" panose="020B0503020204020204" charset="-122"/>
                </a:rPr>
                <a:t>、利用和倡导各种非正式组织</a:t>
              </a:r>
              <a:r>
                <a:rPr lang="en-US" altLang="zh-CN" sz="2400" dirty="0">
                  <a:latin typeface="微软雅黑" panose="020B0503020204020204" charset="-122"/>
                  <a:ea typeface="微软雅黑" panose="020B0503020204020204" charset="-122"/>
                </a:rPr>
                <a:t>。</a:t>
              </a:r>
            </a:p>
          </p:txBody>
        </p:sp>
        <p:sp>
          <p:nvSpPr>
            <p:cNvPr id="42" name="Text Box 9"/>
            <p:cNvSpPr txBox="1">
              <a:spLocks noChangeArrowheads="1"/>
            </p:cNvSpPr>
            <p:nvPr/>
          </p:nvSpPr>
          <p:spPr bwMode="auto">
            <a:xfrm>
              <a:off x="278" y="2145"/>
              <a:ext cx="819"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3200">
                  <a:solidFill>
                    <a:schemeClr val="bg1"/>
                  </a:solidFill>
                  <a:latin typeface="Arial" panose="020B0604020202020204" pitchFamily="34" charset="0"/>
                  <a:ea typeface="宋体" panose="02010600030101010101" pitchFamily="2" charset="-122"/>
                </a:rPr>
                <a:t>5</a:t>
              </a:r>
              <a:r>
                <a:rPr lang="en-US" altLang="zh-CN" sz="3200">
                  <a:solidFill>
                    <a:schemeClr val="bg1"/>
                  </a:solidFill>
                  <a:latin typeface="Arial" panose="020B0604020202020204" pitchFamily="34" charset="0"/>
                  <a:ea typeface="宋体" panose="02010600030101010101" pitchFamily="2" charset="-122"/>
                </a:rPr>
                <a:t>.</a:t>
              </a:r>
            </a:p>
          </p:txBody>
        </p:sp>
        <p:sp>
          <p:nvSpPr>
            <p:cNvPr id="43" name="AutoShape 3"/>
            <p:cNvSpPr>
              <a:spLocks noChangeArrowheads="1"/>
            </p:cNvSpPr>
            <p:nvPr/>
          </p:nvSpPr>
          <p:spPr bwMode="auto">
            <a:xfrm>
              <a:off x="505" y="75"/>
              <a:ext cx="10837" cy="1544"/>
            </a:xfrm>
            <a:prstGeom prst="roundRect">
              <a:avLst>
                <a:gd name="adj" fmla="val 50000"/>
              </a:avLst>
            </a:prstGeom>
            <a:noFill/>
            <a:ln w="38100">
              <a:solidFill>
                <a:schemeClr val="tx2"/>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nvGrpSpPr>
            <p:cNvPr id="44" name="Group 13"/>
            <p:cNvGrpSpPr>
              <a:grpSpLocks/>
            </p:cNvGrpSpPr>
            <p:nvPr/>
          </p:nvGrpSpPr>
          <p:grpSpPr bwMode="auto">
            <a:xfrm>
              <a:off x="0" y="0"/>
              <a:ext cx="1264" cy="972"/>
              <a:chOff x="0" y="0"/>
              <a:chExt cx="987" cy="795"/>
            </a:xfrm>
          </p:grpSpPr>
          <p:sp>
            <p:nvSpPr>
              <p:cNvPr id="47" name="Oval 5"/>
              <p:cNvSpPr>
                <a:spLocks noChangeArrowheads="1"/>
              </p:cNvSpPr>
              <p:nvPr/>
            </p:nvSpPr>
            <p:spPr bwMode="auto">
              <a:xfrm rot="1758052">
                <a:off x="27" y="27"/>
                <a:ext cx="960" cy="768"/>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8" name="Oval 6"/>
              <p:cNvSpPr>
                <a:spLocks noChangeArrowheads="1"/>
              </p:cNvSpPr>
              <p:nvPr/>
            </p:nvSpPr>
            <p:spPr bwMode="auto">
              <a:xfrm rot="1758052">
                <a:off x="0" y="0"/>
                <a:ext cx="959" cy="768"/>
              </a:xfrm>
              <a:prstGeom prst="ellipse">
                <a:avLst/>
              </a:prstGeom>
              <a:gradFill rotWithShape="1">
                <a:gsLst>
                  <a:gs pos="0">
                    <a:schemeClr val="tx2"/>
                  </a:gs>
                  <a:gs pos="100000">
                    <a:srgbClr val="00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9" name="Oval 7"/>
              <p:cNvSpPr>
                <a:spLocks noChangeArrowheads="1"/>
              </p:cNvSpPr>
              <p:nvPr/>
            </p:nvSpPr>
            <p:spPr bwMode="auto">
              <a:xfrm>
                <a:off x="96" y="48"/>
                <a:ext cx="432" cy="432"/>
              </a:xfrm>
              <a:prstGeom prst="ellipse">
                <a:avLst/>
              </a:prstGeom>
              <a:gradFill rotWithShape="1">
                <a:gsLst>
                  <a:gs pos="0">
                    <a:srgbClr val="FFFFFF">
                      <a:alpha val="50000"/>
                    </a:srgbClr>
                  </a:gs>
                  <a:gs pos="100000">
                    <a:srgbClr val="767676">
                      <a:alpha val="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45" name="Text Box 8"/>
            <p:cNvSpPr txBox="1">
              <a:spLocks noChangeArrowheads="1"/>
            </p:cNvSpPr>
            <p:nvPr/>
          </p:nvSpPr>
          <p:spPr bwMode="auto">
            <a:xfrm>
              <a:off x="1239" y="227"/>
              <a:ext cx="9760"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10000"/>
                </a:lnSpc>
              </a:pPr>
              <a:r>
                <a:rPr lang="zh-CN" altLang="en-US" dirty="0">
                  <a:latin typeface="Arial" panose="020B0604020202020204" pitchFamily="34" charset="0"/>
                </a:rPr>
                <a:t> </a:t>
              </a:r>
              <a:r>
                <a:rPr lang="en-US" altLang="zh-CN" sz="2400" dirty="0" err="1" smtClean="0">
                  <a:latin typeface="微软雅黑" panose="020B0503020204020204" charset="-122"/>
                  <a:ea typeface="微软雅黑" panose="020B0503020204020204" charset="-122"/>
                </a:rPr>
                <a:t>重视管理干部自身的人际关系以及协调人际关系的能力</a:t>
              </a:r>
              <a:r>
                <a:rPr lang="en-US" altLang="zh-CN" sz="2400" dirty="0">
                  <a:latin typeface="微软雅黑" panose="020B0503020204020204" charset="-122"/>
                  <a:ea typeface="微软雅黑" panose="020B0503020204020204" charset="-122"/>
                </a:rPr>
                <a:t>。</a:t>
              </a:r>
            </a:p>
          </p:txBody>
        </p:sp>
        <p:sp>
          <p:nvSpPr>
            <p:cNvPr id="46" name="Text Box 9"/>
            <p:cNvSpPr txBox="1">
              <a:spLocks noChangeArrowheads="1"/>
            </p:cNvSpPr>
            <p:nvPr/>
          </p:nvSpPr>
          <p:spPr bwMode="auto">
            <a:xfrm>
              <a:off x="270" y="72"/>
              <a:ext cx="819"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3200">
                  <a:solidFill>
                    <a:schemeClr val="bg1"/>
                  </a:solidFill>
                  <a:latin typeface="Arial" panose="020B0604020202020204" pitchFamily="34" charset="0"/>
                  <a:ea typeface="宋体" panose="02010600030101010101" pitchFamily="2" charset="-122"/>
                </a:rPr>
                <a:t>4</a:t>
              </a:r>
              <a:r>
                <a:rPr lang="en-US" altLang="zh-CN" sz="3200">
                  <a:solidFill>
                    <a:schemeClr val="bg1"/>
                  </a:solidFill>
                  <a:latin typeface="Arial" panose="020B0604020202020204" pitchFamily="34" charset="0"/>
                  <a:ea typeface="宋体" panose="02010600030101010101" pitchFamily="2" charset="-122"/>
                </a:rPr>
                <a:t>.</a:t>
              </a:r>
            </a:p>
          </p:txBody>
        </p:sp>
      </p:grpSp>
      <p:sp>
        <p:nvSpPr>
          <p:cNvPr id="53" name="文本框 52"/>
          <p:cNvSpPr txBox="1"/>
          <p:nvPr/>
        </p:nvSpPr>
        <p:spPr>
          <a:xfrm>
            <a:off x="479376" y="836712"/>
            <a:ext cx="3775393" cy="523220"/>
          </a:xfrm>
          <a:prstGeom prst="rect">
            <a:avLst/>
          </a:prstGeom>
          <a:noFill/>
        </p:spPr>
        <p:txBody>
          <a:bodyPr wrap="none" rtlCol="0" anchor="t">
            <a:spAutoFit/>
          </a:bodyPr>
          <a:lstStyle/>
          <a:p>
            <a:pPr algn="ctr">
              <a:defRPr/>
            </a:pP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梅奥人际关系</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学说</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36780964"/>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14">
                                            <p:bg/>
                                          </p:spTgt>
                                        </p:tgtEl>
                                        <p:attrNameLst>
                                          <p:attrName>style.visibility</p:attrName>
                                        </p:attrNameLst>
                                      </p:cBhvr>
                                      <p:to>
                                        <p:strVal val="visible"/>
                                      </p:to>
                                    </p:set>
                                    <p:anim calcmode="lin" valueType="num">
                                      <p:cBhvr additive="base">
                                        <p:cTn id="10" dur="1000" fill="hold"/>
                                        <p:tgtEl>
                                          <p:spTgt spid="14">
                                            <p:bg/>
                                          </p:spTgt>
                                        </p:tgtEl>
                                        <p:attrNameLst>
                                          <p:attrName>ppt_x</p:attrName>
                                        </p:attrNameLst>
                                      </p:cBhvr>
                                      <p:tavLst>
                                        <p:tav tm="0">
                                          <p:val>
                                            <p:strVal val="#ppt_x"/>
                                          </p:val>
                                        </p:tav>
                                        <p:tav tm="100000">
                                          <p:val>
                                            <p:strVal val="#ppt_x"/>
                                          </p:val>
                                        </p:tav>
                                      </p:tavLst>
                                    </p:anim>
                                    <p:anim calcmode="lin" valueType="num">
                                      <p:cBhvr additive="base">
                                        <p:cTn id="11" dur="1000" fill="hold"/>
                                        <p:tgtEl>
                                          <p:spTgt spid="14">
                                            <p:bg/>
                                          </p:spTgt>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additive="base">
                                        <p:cTn id="16"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nodeType="clickEffect">
                                  <p:stCondLst>
                                    <p:cond delay="0"/>
                                  </p:stCondLst>
                                  <p:childTnLst>
                                    <p:set>
                                      <p:cBhvr>
                                        <p:cTn id="21" dur="1" fill="hold">
                                          <p:stCondLst>
                                            <p:cond delay="0"/>
                                          </p:stCondLst>
                                        </p:cTn>
                                        <p:tgtEl>
                                          <p:spTgt spid="122"/>
                                        </p:tgtEl>
                                        <p:attrNameLst>
                                          <p:attrName>style.visibility</p:attrName>
                                        </p:attrNameLst>
                                      </p:cBhvr>
                                      <p:to>
                                        <p:strVal val="visible"/>
                                      </p:to>
                                    </p:set>
                                    <p:anim from="(-#ppt_w/2)" to="(#ppt_x)" calcmode="lin" valueType="num">
                                      <p:cBhvr>
                                        <p:cTn id="22" dur="600" fill="hold">
                                          <p:stCondLst>
                                            <p:cond delay="0"/>
                                          </p:stCondLst>
                                        </p:cTn>
                                        <p:tgtEl>
                                          <p:spTgt spid="122"/>
                                        </p:tgtEl>
                                        <p:attrNameLst>
                                          <p:attrName>ppt_x</p:attrName>
                                        </p:attrNameLst>
                                      </p:cBhvr>
                                    </p:anim>
                                    <p:anim from="0" to="-1.0" calcmode="lin" valueType="num">
                                      <p:cBhvr>
                                        <p:cTn id="23" dur="200" decel="50000" autoRev="1" fill="hold">
                                          <p:stCondLst>
                                            <p:cond delay="600"/>
                                          </p:stCondLst>
                                        </p:cTn>
                                        <p:tgtEl>
                                          <p:spTgt spid="122"/>
                                        </p:tgtEl>
                                        <p:attrNameLst>
                                          <p:attrName>xshear</p:attrName>
                                        </p:attrNameLst>
                                      </p:cBhvr>
                                    </p:anim>
                                    <p:animScale>
                                      <p:cBhvr>
                                        <p:cTn id="24" dur="200" decel="100000" autoRev="1" fill="hold">
                                          <p:stCondLst>
                                            <p:cond delay="600"/>
                                          </p:stCondLst>
                                        </p:cTn>
                                        <p:tgtEl>
                                          <p:spTgt spid="122"/>
                                        </p:tgtEl>
                                      </p:cBhvr>
                                      <p:from x="100000" y="100000"/>
                                      <p:to x="80000" y="100000"/>
                                    </p:animScale>
                                    <p:anim by="(#ppt_h/3+#ppt_w*0.1)" calcmode="lin" valueType="num">
                                      <p:cBhvr additive="sum">
                                        <p:cTn id="25" dur="200" decel="100000" autoRev="1" fill="hold">
                                          <p:stCondLst>
                                            <p:cond delay="600"/>
                                          </p:stCondLst>
                                        </p:cTn>
                                        <p:tgtEl>
                                          <p:spTgt spid="122"/>
                                        </p:tgtEl>
                                        <p:attrNameLst>
                                          <p:attrName>ppt_x</p:attrName>
                                        </p:attrNameLst>
                                      </p:cBhvr>
                                    </p:anim>
                                  </p:childTnLst>
                                </p:cTn>
                              </p:par>
                              <p:par>
                                <p:cTn id="26" presetID="39" presetClass="entr" presetSubtype="0" accel="10000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p:cTn id="28" dur="500" fill="hold"/>
                                        <p:tgtEl>
                                          <p:spTgt spid="37"/>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37"/>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37"/>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37"/>
                                        </p:tgtEl>
                                        <p:attrNameLst>
                                          <p:attrName>ppt_y</p:attrName>
                                        </p:attrNameLst>
                                      </p:cBhvr>
                                      <p:tavLst>
                                        <p:tav tm="0">
                                          <p:val>
                                            <p:strVal val="#ppt_y"/>
                                          </p:val>
                                        </p:tav>
                                        <p:tav tm="100000">
                                          <p:val>
                                            <p:strVal val="#ppt_y"/>
                                          </p:val>
                                        </p:tav>
                                      </p:tavLst>
                                    </p:anim>
                                  </p:childTnLst>
                                </p:cTn>
                              </p:par>
                              <p:par>
                                <p:cTn id="32" presetID="1" presetClass="entr" presetSubtype="0" fill="hold" grpId="0" nodeType="withEffect">
                                  <p:stCondLst>
                                    <p:cond delay="0"/>
                                  </p:stCondLst>
                                  <p:childTnLst>
                                    <p:set>
                                      <p:cBhvr>
                                        <p:cTn id="33" dur="1" fill="hold">
                                          <p:stCondLst>
                                            <p:cond delay="0"/>
                                          </p:stCondLst>
                                        </p:cTn>
                                        <p:tgtEl>
                                          <p:spTgt spid="53"/>
                                        </p:tgtEl>
                                        <p:attrNameLst>
                                          <p:attrName>style.visibility</p:attrName>
                                        </p:attrNameLst>
                                      </p:cBhvr>
                                      <p:to>
                                        <p:strVal val="visible"/>
                                      </p:to>
                                    </p:set>
                                  </p:childTnLst>
                                </p:cTn>
                              </p:par>
                            </p:childTnLst>
                          </p:cTn>
                        </p:par>
                        <p:par>
                          <p:cTn id="34" fill="hold">
                            <p:stCondLst>
                              <p:cond delay="1000"/>
                            </p:stCondLst>
                            <p:childTnLst>
                              <p:par>
                                <p:cTn id="35" presetID="2" presetClass="entr" presetSubtype="8" fill="hold" grpId="1" nodeType="after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additive="base">
                                        <p:cTn id="37" dur="500" fill="hold"/>
                                        <p:tgtEl>
                                          <p:spTgt spid="53"/>
                                        </p:tgtEl>
                                        <p:attrNameLst>
                                          <p:attrName>ppt_x</p:attrName>
                                        </p:attrNameLst>
                                      </p:cBhvr>
                                      <p:tavLst>
                                        <p:tav tm="0">
                                          <p:val>
                                            <p:strVal val="0-#ppt_w/2"/>
                                          </p:val>
                                        </p:tav>
                                        <p:tav tm="100000">
                                          <p:val>
                                            <p:strVal val="#ppt_x"/>
                                          </p:val>
                                        </p:tav>
                                      </p:tavLst>
                                    </p:anim>
                                    <p:anim calcmode="lin" valueType="num">
                                      <p:cBhvr additive="base">
                                        <p:cTn id="38" dur="5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uild="p" animBg="1"/>
      <p:bldP spid="53" grpId="0"/>
      <p:bldP spid="5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Rectangle 4"/>
          <p:cNvSpPr>
            <a:spLocks noChangeArrowheads="1"/>
          </p:cNvSpPr>
          <p:nvPr/>
        </p:nvSpPr>
        <p:spPr bwMode="auto">
          <a:xfrm>
            <a:off x="5231904" y="1340768"/>
            <a:ext cx="5184576"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algn="ctr">
              <a:defRPr/>
            </a:pPr>
            <a:r>
              <a:rPr lang="en-US" altLang="zh-CN" sz="2400" b="1" dirty="0" smtClean="0">
                <a:latin typeface="微软雅黑" panose="020B0503020204020204" charset="-122"/>
                <a:ea typeface="微软雅黑" panose="020B0503020204020204" charset="-122"/>
              </a:rPr>
              <a:t>2. </a:t>
            </a:r>
            <a:r>
              <a:rPr lang="zh-CN" altLang="en-US" sz="2400" b="1" dirty="0" smtClean="0">
                <a:latin typeface="微软雅黑" panose="020B0503020204020204" charset="-122"/>
                <a:ea typeface="微软雅黑" panose="020B0503020204020204" charset="-122"/>
              </a:rPr>
              <a:t>对</a:t>
            </a:r>
            <a:r>
              <a:rPr lang="zh-CN" altLang="en-US" sz="2400" b="1" dirty="0">
                <a:latin typeface="微软雅黑" panose="020B0503020204020204" charset="-122"/>
                <a:ea typeface="微软雅黑" panose="020B0503020204020204" charset="-122"/>
              </a:rPr>
              <a:t>梅奥人际关系学说的评价</a:t>
            </a:r>
          </a:p>
        </p:txBody>
      </p:sp>
      <p:grpSp>
        <p:nvGrpSpPr>
          <p:cNvPr id="30" name="Group 10"/>
          <p:cNvGrpSpPr>
            <a:grpSpLocks/>
          </p:cNvGrpSpPr>
          <p:nvPr/>
        </p:nvGrpSpPr>
        <p:grpSpPr bwMode="auto">
          <a:xfrm>
            <a:off x="1199456" y="2276872"/>
            <a:ext cx="1800200" cy="1285875"/>
            <a:chOff x="0" y="0"/>
            <a:chExt cx="2496" cy="2024"/>
          </a:xfrm>
        </p:grpSpPr>
        <p:grpSp>
          <p:nvGrpSpPr>
            <p:cNvPr id="31" name="Group 11"/>
            <p:cNvGrpSpPr>
              <a:grpSpLocks/>
            </p:cNvGrpSpPr>
            <p:nvPr/>
          </p:nvGrpSpPr>
          <p:grpSpPr bwMode="auto">
            <a:xfrm>
              <a:off x="0" y="0"/>
              <a:ext cx="2496" cy="2024"/>
              <a:chOff x="0" y="0"/>
              <a:chExt cx="2496" cy="2024"/>
            </a:xfrm>
          </p:grpSpPr>
          <p:pic>
            <p:nvPicPr>
              <p:cNvPr id="33"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32" name="Text Box 14"/>
            <p:cNvSpPr txBox="1">
              <a:spLocks noChangeArrowheads="1"/>
            </p:cNvSpPr>
            <p:nvPr/>
          </p:nvSpPr>
          <p:spPr bwMode="auto">
            <a:xfrm>
              <a:off x="695" y="505"/>
              <a:ext cx="1536" cy="727"/>
            </a:xfrm>
            <a:prstGeom prst="rect">
              <a:avLst/>
            </a:prstGeom>
            <a:noFill/>
            <a:ln w="9525">
              <a:noFill/>
              <a:miter lim="800000"/>
            </a:ln>
            <a:effectLst/>
          </p:spPr>
          <p:txBody>
            <a:bodyPr wrap="none">
              <a:spAutoFit/>
            </a:bodyPr>
            <a:lstStyle/>
            <a:p>
              <a:pPr>
                <a:defRPr/>
              </a:pPr>
              <a:r>
                <a:rPr lang="zh-CN" altLang="en-US" sz="2400" b="1" dirty="0">
                  <a:latin typeface="微软雅黑" panose="020B0503020204020204" charset="-122"/>
                  <a:ea typeface="微软雅黑" panose="020B0503020204020204" charset="-122"/>
                </a:rPr>
                <a:t>局限性</a:t>
              </a:r>
            </a:p>
          </p:txBody>
        </p:sp>
      </p:grpSp>
      <p:grpSp>
        <p:nvGrpSpPr>
          <p:cNvPr id="35" name="Group 7"/>
          <p:cNvGrpSpPr>
            <a:grpSpLocks/>
          </p:cNvGrpSpPr>
          <p:nvPr/>
        </p:nvGrpSpPr>
        <p:grpSpPr bwMode="auto">
          <a:xfrm>
            <a:off x="3215680" y="2204864"/>
            <a:ext cx="7632848" cy="792162"/>
            <a:chOff x="0" y="0"/>
            <a:chExt cx="12020" cy="2836"/>
          </a:xfrm>
        </p:grpSpPr>
        <p:sp>
          <p:nvSpPr>
            <p:cNvPr id="36" name="AutoShape 3"/>
            <p:cNvSpPr>
              <a:spLocks noChangeArrowheads="1"/>
            </p:cNvSpPr>
            <p:nvPr/>
          </p:nvSpPr>
          <p:spPr bwMode="auto">
            <a:xfrm>
              <a:off x="0" y="0"/>
              <a:ext cx="12020" cy="2836"/>
            </a:xfrm>
            <a:prstGeom prst="roundRect">
              <a:avLst>
                <a:gd name="adj" fmla="val 16667"/>
              </a:avLst>
            </a:prstGeom>
            <a:gradFill rotWithShape="1">
              <a:gsLst>
                <a:gs pos="0">
                  <a:srgbClr val="FFFFFF"/>
                </a:gs>
                <a:gs pos="100000">
                  <a:srgbClr val="FFCC99"/>
                </a:gs>
              </a:gsLst>
              <a:lin ang="0" scaled="1"/>
            </a:gradFill>
            <a:ln w="38100">
              <a:solidFill>
                <a:srgbClr val="33CCCC"/>
              </a:solidFill>
              <a:round/>
              <a:headEnd/>
              <a:tailEnd/>
            </a:ln>
          </p:spPr>
          <p:txBody>
            <a:bodyPr wrap="none" anchor="ctr"/>
            <a:lstStyle/>
            <a:p>
              <a:pPr latinLnBrk="1"/>
              <a:endParaRPr lang="en-US" altLang="zh-CN" sz="2400" b="0">
                <a:latin typeface="Arial" panose="020B0604020202020204" pitchFamily="34" charset="0"/>
                <a:ea typeface="Gulim" panose="02010600030101010101" charset="-127"/>
              </a:endParaRPr>
            </a:p>
          </p:txBody>
        </p:sp>
        <p:sp>
          <p:nvSpPr>
            <p:cNvPr id="53" name="Text Box 9"/>
            <p:cNvSpPr txBox="1">
              <a:spLocks noChangeArrowheads="1"/>
            </p:cNvSpPr>
            <p:nvPr/>
          </p:nvSpPr>
          <p:spPr bwMode="auto">
            <a:xfrm>
              <a:off x="228" y="341"/>
              <a:ext cx="11680" cy="2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zh-CN" altLang="en-US" dirty="0">
                  <a:solidFill>
                    <a:schemeClr val="tx1"/>
                  </a:solidFill>
                  <a:latin typeface="Arial" panose="020B0604020202020204" pitchFamily="34" charset="0"/>
                </a:rPr>
                <a:t>    </a:t>
              </a:r>
              <a:r>
                <a:rPr lang="zh-CN" altLang="en-US" dirty="0" smtClean="0">
                  <a:solidFill>
                    <a:schemeClr val="tx1"/>
                  </a:solidFill>
                  <a:latin typeface="Arial" panose="020B0604020202020204" pitchFamily="34" charset="0"/>
                </a:rPr>
                <a:t>    </a:t>
              </a:r>
              <a:r>
                <a:rPr lang="en-US" altLang="zh-CN" sz="2400" dirty="0" smtClean="0">
                  <a:latin typeface="微软雅黑" panose="020B0503020204020204" charset="-122"/>
                  <a:ea typeface="微软雅黑" panose="020B0503020204020204" charset="-122"/>
                </a:rPr>
                <a:t>1. </a:t>
              </a:r>
              <a:r>
                <a:rPr lang="zh-CN" altLang="en-US" sz="2400" dirty="0" smtClean="0">
                  <a:latin typeface="微软雅黑" panose="020B0503020204020204" charset="-122"/>
                  <a:ea typeface="微软雅黑" panose="020B0503020204020204" charset="-122"/>
                </a:rPr>
                <a:t>过分</a:t>
              </a:r>
              <a:r>
                <a:rPr lang="zh-CN" altLang="en-US" sz="2400" dirty="0">
                  <a:latin typeface="微软雅黑" panose="020B0503020204020204" charset="-122"/>
                  <a:ea typeface="微软雅黑" panose="020B0503020204020204" charset="-122"/>
                </a:rPr>
                <a:t>强调非正式组织的作用。</a:t>
              </a:r>
            </a:p>
          </p:txBody>
        </p:sp>
      </p:grpSp>
      <p:grpSp>
        <p:nvGrpSpPr>
          <p:cNvPr id="54" name="Group 10"/>
          <p:cNvGrpSpPr>
            <a:grpSpLocks/>
          </p:cNvGrpSpPr>
          <p:nvPr/>
        </p:nvGrpSpPr>
        <p:grpSpPr bwMode="auto">
          <a:xfrm>
            <a:off x="3215680" y="3140968"/>
            <a:ext cx="7632700" cy="1296988"/>
            <a:chOff x="0" y="0"/>
            <a:chExt cx="12020" cy="2836"/>
          </a:xfrm>
        </p:grpSpPr>
        <p:sp>
          <p:nvSpPr>
            <p:cNvPr id="55" name="AutoShape 3"/>
            <p:cNvSpPr>
              <a:spLocks noChangeArrowheads="1"/>
            </p:cNvSpPr>
            <p:nvPr/>
          </p:nvSpPr>
          <p:spPr bwMode="auto">
            <a:xfrm>
              <a:off x="0" y="0"/>
              <a:ext cx="12020" cy="2836"/>
            </a:xfrm>
            <a:prstGeom prst="roundRect">
              <a:avLst>
                <a:gd name="adj" fmla="val 16667"/>
              </a:avLst>
            </a:prstGeom>
            <a:gradFill rotWithShape="1">
              <a:gsLst>
                <a:gs pos="0">
                  <a:srgbClr val="FFFFFF"/>
                </a:gs>
                <a:gs pos="100000">
                  <a:srgbClr val="99CCFF"/>
                </a:gs>
              </a:gsLst>
              <a:lin ang="0" scaled="1"/>
            </a:gradFill>
            <a:ln w="38100">
              <a:solidFill>
                <a:srgbClr val="33CCCC"/>
              </a:solidFill>
              <a:round/>
              <a:headEnd/>
              <a:tailEnd/>
            </a:ln>
          </p:spPr>
          <p:txBody>
            <a:bodyPr wrap="none" anchor="ctr"/>
            <a:lstStyle/>
            <a:p>
              <a:pPr latinLnBrk="1"/>
              <a:endParaRPr lang="en-US" altLang="zh-CN" sz="2400" b="0">
                <a:latin typeface="Arial" panose="020B0604020202020204" pitchFamily="34" charset="0"/>
                <a:ea typeface="Gulim" panose="02010600030101010101" charset="-127"/>
              </a:endParaRPr>
            </a:p>
          </p:txBody>
        </p:sp>
        <p:sp>
          <p:nvSpPr>
            <p:cNvPr id="56" name="Text Box 12"/>
            <p:cNvSpPr txBox="1">
              <a:spLocks noChangeArrowheads="1"/>
            </p:cNvSpPr>
            <p:nvPr/>
          </p:nvSpPr>
          <p:spPr bwMode="auto">
            <a:xfrm>
              <a:off x="228" y="340"/>
              <a:ext cx="11680" cy="2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zh-CN" altLang="en-US" dirty="0">
                  <a:solidFill>
                    <a:schemeClr val="tx1"/>
                  </a:solidFill>
                  <a:latin typeface="Arial" panose="020B0604020202020204" pitchFamily="34" charset="0"/>
                </a:rPr>
                <a:t>     </a:t>
              </a:r>
              <a:r>
                <a:rPr lang="zh-CN" altLang="en-US" dirty="0" smtClean="0">
                  <a:solidFill>
                    <a:schemeClr val="tx1"/>
                  </a:solidFill>
                  <a:latin typeface="Arial" panose="020B0604020202020204" pitchFamily="34" charset="0"/>
                </a:rPr>
                <a:t>    </a:t>
              </a:r>
              <a:r>
                <a:rPr lang="en-US" altLang="zh-CN" sz="2400" dirty="0" smtClean="0">
                  <a:latin typeface="微软雅黑" panose="020B0503020204020204" charset="-122"/>
                  <a:ea typeface="微软雅黑" panose="020B0503020204020204" charset="-122"/>
                </a:rPr>
                <a:t>2. </a:t>
              </a:r>
              <a:r>
                <a:rPr lang="zh-CN" altLang="en-US" sz="2400" dirty="0" smtClean="0">
                  <a:latin typeface="微软雅黑" panose="020B0503020204020204" charset="-122"/>
                  <a:ea typeface="微软雅黑" panose="020B0503020204020204" charset="-122"/>
                </a:rPr>
                <a:t>过多</a:t>
              </a:r>
              <a:r>
                <a:rPr lang="zh-CN" altLang="en-US" sz="2400" dirty="0">
                  <a:latin typeface="微软雅黑" panose="020B0503020204020204" charset="-122"/>
                  <a:ea typeface="微软雅黑" panose="020B0503020204020204" charset="-122"/>
                </a:rPr>
                <a:t>地强调感情的作用，似乎职工的行动主要受感情和关系的支配。</a:t>
              </a:r>
            </a:p>
          </p:txBody>
        </p:sp>
      </p:grpSp>
      <p:grpSp>
        <p:nvGrpSpPr>
          <p:cNvPr id="57" name="Group 4"/>
          <p:cNvGrpSpPr>
            <a:grpSpLocks/>
          </p:cNvGrpSpPr>
          <p:nvPr/>
        </p:nvGrpSpPr>
        <p:grpSpPr bwMode="auto">
          <a:xfrm>
            <a:off x="3215680" y="4653136"/>
            <a:ext cx="7632700" cy="1225550"/>
            <a:chOff x="0" y="0"/>
            <a:chExt cx="12020" cy="2836"/>
          </a:xfrm>
        </p:grpSpPr>
        <p:sp>
          <p:nvSpPr>
            <p:cNvPr id="58" name="AutoShape 3"/>
            <p:cNvSpPr>
              <a:spLocks noChangeArrowheads="1"/>
            </p:cNvSpPr>
            <p:nvPr/>
          </p:nvSpPr>
          <p:spPr bwMode="auto">
            <a:xfrm>
              <a:off x="0" y="0"/>
              <a:ext cx="12020" cy="2836"/>
            </a:xfrm>
            <a:prstGeom prst="roundRect">
              <a:avLst>
                <a:gd name="adj" fmla="val 16667"/>
              </a:avLst>
            </a:prstGeom>
            <a:gradFill rotWithShape="1">
              <a:gsLst>
                <a:gs pos="0">
                  <a:srgbClr val="FFFFFF"/>
                </a:gs>
                <a:gs pos="100000">
                  <a:srgbClr val="CC99FF"/>
                </a:gs>
              </a:gsLst>
              <a:lin ang="0" scaled="1"/>
            </a:gradFill>
            <a:ln w="38100">
              <a:solidFill>
                <a:srgbClr val="33CCCC"/>
              </a:solidFill>
              <a:round/>
              <a:headEnd/>
              <a:tailEnd/>
            </a:ln>
          </p:spPr>
          <p:txBody>
            <a:bodyPr wrap="none" anchor="ctr"/>
            <a:lstStyle/>
            <a:p>
              <a:pPr latinLnBrk="1"/>
              <a:endParaRPr lang="en-US" altLang="zh-CN" sz="2400" b="0">
                <a:latin typeface="Arial" panose="020B0604020202020204" pitchFamily="34" charset="0"/>
                <a:ea typeface="Gulim" panose="02010600030101010101" charset="-127"/>
              </a:endParaRPr>
            </a:p>
          </p:txBody>
        </p:sp>
        <p:sp>
          <p:nvSpPr>
            <p:cNvPr id="59" name="Text Box 6"/>
            <p:cNvSpPr txBox="1">
              <a:spLocks noChangeArrowheads="1"/>
            </p:cNvSpPr>
            <p:nvPr/>
          </p:nvSpPr>
          <p:spPr bwMode="auto">
            <a:xfrm>
              <a:off x="228" y="342"/>
              <a:ext cx="11680" cy="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sz="2400" dirty="0" smtClean="0">
                  <a:latin typeface="微软雅黑" panose="020B0503020204020204" charset="-122"/>
                  <a:ea typeface="微软雅黑" panose="020B0503020204020204" charset="-122"/>
                </a:rPr>
                <a:t>       3. </a:t>
              </a:r>
              <a:r>
                <a:rPr lang="zh-CN" altLang="en-US" sz="2400" dirty="0" smtClean="0">
                  <a:latin typeface="微软雅黑" panose="020B0503020204020204" charset="-122"/>
                  <a:ea typeface="微软雅黑" panose="020B0503020204020204" charset="-122"/>
                </a:rPr>
                <a:t>过分</a:t>
              </a:r>
              <a:r>
                <a:rPr lang="zh-CN" altLang="en-US" sz="2400" dirty="0">
                  <a:latin typeface="微软雅黑" panose="020B0503020204020204" charset="-122"/>
                  <a:ea typeface="微软雅黑" panose="020B0503020204020204" charset="-122"/>
                </a:rPr>
                <a:t>否定经济报酬、工作条件、外部监督、作业标准的影响。</a:t>
              </a:r>
            </a:p>
          </p:txBody>
        </p:sp>
      </p:grpSp>
      <p:sp>
        <p:nvSpPr>
          <p:cNvPr id="60" name="文本框 59"/>
          <p:cNvSpPr txBox="1"/>
          <p:nvPr/>
        </p:nvSpPr>
        <p:spPr>
          <a:xfrm>
            <a:off x="479376" y="836712"/>
            <a:ext cx="3775393" cy="523220"/>
          </a:xfrm>
          <a:prstGeom prst="rect">
            <a:avLst/>
          </a:prstGeom>
          <a:noFill/>
        </p:spPr>
        <p:txBody>
          <a:bodyPr wrap="none" rtlCol="0" anchor="t">
            <a:spAutoFit/>
          </a:bodyPr>
          <a:lstStyle/>
          <a:p>
            <a:pPr algn="ctr">
              <a:defRPr/>
            </a:pP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梅奥人际关系</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学说</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9363341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14">
                                            <p:bg/>
                                          </p:spTgt>
                                        </p:tgtEl>
                                        <p:attrNameLst>
                                          <p:attrName>style.visibility</p:attrName>
                                        </p:attrNameLst>
                                      </p:cBhvr>
                                      <p:to>
                                        <p:strVal val="visible"/>
                                      </p:to>
                                    </p:set>
                                    <p:anim calcmode="lin" valueType="num">
                                      <p:cBhvr additive="base">
                                        <p:cTn id="10" dur="1000" fill="hold"/>
                                        <p:tgtEl>
                                          <p:spTgt spid="14">
                                            <p:bg/>
                                          </p:spTgt>
                                        </p:tgtEl>
                                        <p:attrNameLst>
                                          <p:attrName>ppt_x</p:attrName>
                                        </p:attrNameLst>
                                      </p:cBhvr>
                                      <p:tavLst>
                                        <p:tav tm="0">
                                          <p:val>
                                            <p:strVal val="#ppt_x"/>
                                          </p:val>
                                        </p:tav>
                                        <p:tav tm="100000">
                                          <p:val>
                                            <p:strVal val="#ppt_x"/>
                                          </p:val>
                                        </p:tav>
                                      </p:tavLst>
                                    </p:anim>
                                    <p:anim calcmode="lin" valueType="num">
                                      <p:cBhvr additive="base">
                                        <p:cTn id="11" dur="1000" fill="hold"/>
                                        <p:tgtEl>
                                          <p:spTgt spid="14">
                                            <p:bg/>
                                          </p:spTgt>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additive="base">
                                        <p:cTn id="16"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 from="(-#ppt_w/2)" to="(#ppt_x)" calcmode="lin" valueType="num">
                                      <p:cBhvr>
                                        <p:cTn id="22" dur="600" fill="hold">
                                          <p:stCondLst>
                                            <p:cond delay="0"/>
                                          </p:stCondLst>
                                        </p:cTn>
                                        <p:tgtEl>
                                          <p:spTgt spid="30"/>
                                        </p:tgtEl>
                                        <p:attrNameLst>
                                          <p:attrName>ppt_x</p:attrName>
                                        </p:attrNameLst>
                                      </p:cBhvr>
                                    </p:anim>
                                    <p:anim from="0" to="-1.0" calcmode="lin" valueType="num">
                                      <p:cBhvr>
                                        <p:cTn id="23" dur="200" decel="50000" autoRev="1" fill="hold">
                                          <p:stCondLst>
                                            <p:cond delay="600"/>
                                          </p:stCondLst>
                                        </p:cTn>
                                        <p:tgtEl>
                                          <p:spTgt spid="30"/>
                                        </p:tgtEl>
                                        <p:attrNameLst>
                                          <p:attrName>xshear</p:attrName>
                                        </p:attrNameLst>
                                      </p:cBhvr>
                                    </p:anim>
                                    <p:animScale>
                                      <p:cBhvr>
                                        <p:cTn id="24" dur="200" decel="100000" autoRev="1" fill="hold">
                                          <p:stCondLst>
                                            <p:cond delay="600"/>
                                          </p:stCondLst>
                                        </p:cTn>
                                        <p:tgtEl>
                                          <p:spTgt spid="30"/>
                                        </p:tgtEl>
                                      </p:cBhvr>
                                      <p:from x="100000" y="100000"/>
                                      <p:to x="80000" y="100000"/>
                                    </p:animScale>
                                    <p:anim by="(#ppt_h/3+#ppt_w*0.1)" calcmode="lin" valueType="num">
                                      <p:cBhvr additive="sum">
                                        <p:cTn id="25" dur="200" decel="100000" autoRev="1" fill="hold">
                                          <p:stCondLst>
                                            <p:cond delay="600"/>
                                          </p:stCondLst>
                                        </p:cTn>
                                        <p:tgtEl>
                                          <p:spTgt spid="30"/>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 presetClass="entr" presetSubtype="5"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blinds(vertical)">
                                      <p:cBhvr>
                                        <p:cTn id="30" dur="1000"/>
                                        <p:tgtEl>
                                          <p:spTgt spid="35"/>
                                        </p:tgtEl>
                                      </p:cBhvr>
                                    </p:animEffect>
                                  </p:childTnLst>
                                </p:cTn>
                              </p:par>
                              <p:par>
                                <p:cTn id="31" presetID="3" presetClass="entr" presetSubtype="5"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blinds(vertical)">
                                      <p:cBhvr>
                                        <p:cTn id="33" dur="1000"/>
                                        <p:tgtEl>
                                          <p:spTgt spid="54"/>
                                        </p:tgtEl>
                                      </p:cBhvr>
                                    </p:animEffect>
                                  </p:childTnLst>
                                </p:cTn>
                              </p:par>
                              <p:par>
                                <p:cTn id="34" presetID="3" presetClass="entr" presetSubtype="5" fill="hold" nodeType="with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blinds(vertical)">
                                      <p:cBhvr>
                                        <p:cTn id="36" dur="1000"/>
                                        <p:tgtEl>
                                          <p:spTgt spid="57"/>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60"/>
                                        </p:tgtEl>
                                        <p:attrNameLst>
                                          <p:attrName>style.visibility</p:attrName>
                                        </p:attrNameLst>
                                      </p:cBhvr>
                                      <p:to>
                                        <p:strVal val="visible"/>
                                      </p:to>
                                    </p:set>
                                  </p:childTnLst>
                                </p:cTn>
                              </p:par>
                            </p:childTnLst>
                          </p:cTn>
                        </p:par>
                        <p:par>
                          <p:cTn id="39" fill="hold">
                            <p:stCondLst>
                              <p:cond delay="1000"/>
                            </p:stCondLst>
                            <p:childTnLst>
                              <p:par>
                                <p:cTn id="40" presetID="2" presetClass="entr" presetSubtype="8" fill="hold" grpId="1" nodeType="afterEffect">
                                  <p:stCondLst>
                                    <p:cond delay="0"/>
                                  </p:stCondLst>
                                  <p:childTnLst>
                                    <p:set>
                                      <p:cBhvr>
                                        <p:cTn id="41" dur="1" fill="hold">
                                          <p:stCondLst>
                                            <p:cond delay="0"/>
                                          </p:stCondLst>
                                        </p:cTn>
                                        <p:tgtEl>
                                          <p:spTgt spid="60"/>
                                        </p:tgtEl>
                                        <p:attrNameLst>
                                          <p:attrName>style.visibility</p:attrName>
                                        </p:attrNameLst>
                                      </p:cBhvr>
                                      <p:to>
                                        <p:strVal val="visible"/>
                                      </p:to>
                                    </p:set>
                                    <p:anim calcmode="lin" valueType="num">
                                      <p:cBhvr additive="base">
                                        <p:cTn id="42" dur="500" fill="hold"/>
                                        <p:tgtEl>
                                          <p:spTgt spid="60"/>
                                        </p:tgtEl>
                                        <p:attrNameLst>
                                          <p:attrName>ppt_x</p:attrName>
                                        </p:attrNameLst>
                                      </p:cBhvr>
                                      <p:tavLst>
                                        <p:tav tm="0">
                                          <p:val>
                                            <p:strVal val="0-#ppt_w/2"/>
                                          </p:val>
                                        </p:tav>
                                        <p:tav tm="100000">
                                          <p:val>
                                            <p:strVal val="#ppt_x"/>
                                          </p:val>
                                        </p:tav>
                                      </p:tavLst>
                                    </p:anim>
                                    <p:anim calcmode="lin" valueType="num">
                                      <p:cBhvr additive="base">
                                        <p:cTn id="43" dur="50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uild="p" animBg="1"/>
      <p:bldP spid="60" grpId="0"/>
      <p:bldP spid="60"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24" name="Group 4"/>
          <p:cNvGrpSpPr>
            <a:grpSpLocks/>
          </p:cNvGrpSpPr>
          <p:nvPr/>
        </p:nvGrpSpPr>
        <p:grpSpPr bwMode="auto">
          <a:xfrm>
            <a:off x="1991544" y="2060848"/>
            <a:ext cx="8424936" cy="3189287"/>
            <a:chOff x="0" y="0"/>
            <a:chExt cx="4252" cy="2032"/>
          </a:xfrm>
        </p:grpSpPr>
        <p:grpSp>
          <p:nvGrpSpPr>
            <p:cNvPr id="25" name="Group 5"/>
            <p:cNvGrpSpPr>
              <a:grpSpLocks/>
            </p:cNvGrpSpPr>
            <p:nvPr/>
          </p:nvGrpSpPr>
          <p:grpSpPr bwMode="auto">
            <a:xfrm>
              <a:off x="0" y="0"/>
              <a:ext cx="4034" cy="1859"/>
              <a:chOff x="0" y="0"/>
              <a:chExt cx="1865" cy="1387"/>
            </a:xfrm>
          </p:grpSpPr>
          <p:pic>
            <p:nvPicPr>
              <p:cNvPr id="41" name="Picture 16" descr="pan_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 y="0"/>
                <a:ext cx="1711" cy="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Freeform 17"/>
              <p:cNvSpPr/>
              <p:nvPr/>
            </p:nvSpPr>
            <p:spPr bwMode="auto">
              <a:xfrm>
                <a:off x="0" y="0"/>
                <a:ext cx="1865" cy="1382"/>
              </a:xfrm>
              <a:custGeom>
                <a:avLst/>
                <a:gdLst>
                  <a:gd name="T0" fmla="*/ 0 w 1722"/>
                  <a:gd name="T1" fmla="*/ 0 h 1382"/>
                  <a:gd name="T2" fmla="*/ 1722 w 1722"/>
                  <a:gd name="T3" fmla="*/ 1382 h 1382"/>
                </a:gdLst>
                <a:ahLst/>
                <a:cxnLst>
                  <a:cxn ang="0">
                    <a:pos x="6" y="79"/>
                  </a:cxn>
                  <a:cxn ang="0">
                    <a:pos x="6" y="1300"/>
                  </a:cxn>
                  <a:cxn ang="0">
                    <a:pos x="46" y="1367"/>
                  </a:cxn>
                  <a:cxn ang="0">
                    <a:pos x="121" y="1381"/>
                  </a:cxn>
                  <a:cxn ang="0">
                    <a:pos x="1658" y="1312"/>
                  </a:cxn>
                  <a:cxn ang="0">
                    <a:pos x="1696" y="1286"/>
                  </a:cxn>
                  <a:cxn ang="0">
                    <a:pos x="1714" y="1247"/>
                  </a:cxn>
                  <a:cxn ang="0">
                    <a:pos x="1715" y="157"/>
                  </a:cxn>
                  <a:cxn ang="0">
                    <a:pos x="1689" y="87"/>
                  </a:cxn>
                  <a:cxn ang="0">
                    <a:pos x="1637" y="67"/>
                  </a:cxn>
                  <a:cxn ang="0">
                    <a:pos x="95" y="0"/>
                  </a:cxn>
                  <a:cxn ang="0">
                    <a:pos x="29" y="31"/>
                  </a:cxn>
                  <a:cxn ang="0">
                    <a:pos x="6" y="79"/>
                  </a:cxn>
                </a:cxnLst>
                <a:rect l="T0" t="T1" r="T2" b="T3"/>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rgbClr val="00CCFF">
                  <a:alpha val="46999"/>
                </a:srgbClr>
              </a:soli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grpSp>
        <p:grpSp>
          <p:nvGrpSpPr>
            <p:cNvPr id="26" name="Group 8"/>
            <p:cNvGrpSpPr>
              <a:grpSpLocks/>
            </p:cNvGrpSpPr>
            <p:nvPr/>
          </p:nvGrpSpPr>
          <p:grpSpPr bwMode="auto">
            <a:xfrm>
              <a:off x="3247" y="1043"/>
              <a:ext cx="482" cy="989"/>
              <a:chOff x="0" y="0"/>
              <a:chExt cx="498" cy="1245"/>
            </a:xfrm>
          </p:grpSpPr>
          <p:sp>
            <p:nvSpPr>
              <p:cNvPr id="38" name="Freeform 36"/>
              <p:cNvSpPr/>
              <p:nvPr/>
            </p:nvSpPr>
            <p:spPr bwMode="auto">
              <a:xfrm>
                <a:off x="121" y="0"/>
                <a:ext cx="233" cy="255"/>
              </a:xfrm>
              <a:custGeom>
                <a:avLst/>
                <a:gdLst>
                  <a:gd name="T0" fmla="*/ 0 w 267"/>
                  <a:gd name="T1" fmla="*/ 0 h 292"/>
                  <a:gd name="T2" fmla="*/ 267 w 267"/>
                  <a:gd name="T3" fmla="*/ 292 h 292"/>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T0" t="T1" r="T2" b="T3"/>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FF00"/>
              </a:soli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40" name="Freeform 37"/>
              <p:cNvSpPr/>
              <p:nvPr/>
            </p:nvSpPr>
            <p:spPr bwMode="auto">
              <a:xfrm>
                <a:off x="0" y="281"/>
                <a:ext cx="498" cy="964"/>
              </a:xfrm>
              <a:custGeom>
                <a:avLst/>
                <a:gdLst>
                  <a:gd name="T0" fmla="*/ 0 w 573"/>
                  <a:gd name="T1" fmla="*/ 0 h 1111"/>
                  <a:gd name="T2" fmla="*/ 573 w 573"/>
                  <a:gd name="T3" fmla="*/ 1111 h 1111"/>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T0" t="T1" r="T2" b="T3"/>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rgbClr val="FFFF00"/>
              </a:soli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grpSp>
        <p:grpSp>
          <p:nvGrpSpPr>
            <p:cNvPr id="27" name="Group 11"/>
            <p:cNvGrpSpPr>
              <a:grpSpLocks/>
            </p:cNvGrpSpPr>
            <p:nvPr/>
          </p:nvGrpSpPr>
          <p:grpSpPr bwMode="auto">
            <a:xfrm>
              <a:off x="3770" y="907"/>
              <a:ext cx="482" cy="989"/>
              <a:chOff x="0" y="0"/>
              <a:chExt cx="498" cy="1245"/>
            </a:xfrm>
          </p:grpSpPr>
          <p:sp>
            <p:nvSpPr>
              <p:cNvPr id="29" name="Freeform 39"/>
              <p:cNvSpPr/>
              <p:nvPr/>
            </p:nvSpPr>
            <p:spPr bwMode="auto">
              <a:xfrm>
                <a:off x="121" y="0"/>
                <a:ext cx="233" cy="255"/>
              </a:xfrm>
              <a:custGeom>
                <a:avLst/>
                <a:gdLst>
                  <a:gd name="T0" fmla="*/ 0 w 267"/>
                  <a:gd name="T1" fmla="*/ 0 h 292"/>
                  <a:gd name="T2" fmla="*/ 267 w 267"/>
                  <a:gd name="T3" fmla="*/ 292 h 292"/>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T0" t="T1" r="T2" b="T3"/>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00CCFF"/>
              </a:soli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7" name="Freeform 40"/>
              <p:cNvSpPr/>
              <p:nvPr/>
            </p:nvSpPr>
            <p:spPr bwMode="auto">
              <a:xfrm>
                <a:off x="0" y="283"/>
                <a:ext cx="498" cy="964"/>
              </a:xfrm>
              <a:custGeom>
                <a:avLst/>
                <a:gdLst>
                  <a:gd name="T0" fmla="*/ 0 w 573"/>
                  <a:gd name="T1" fmla="*/ 0 h 1111"/>
                  <a:gd name="T2" fmla="*/ 573 w 573"/>
                  <a:gd name="T3" fmla="*/ 1111 h 1111"/>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T0" t="T1" r="T2" b="T3"/>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rgbClr val="00CCFF"/>
              </a:soli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grpSp>
        <p:sp>
          <p:nvSpPr>
            <p:cNvPr id="28" name="Rectangle 14"/>
            <p:cNvSpPr>
              <a:spLocks noChangeArrowheads="1"/>
            </p:cNvSpPr>
            <p:nvPr/>
          </p:nvSpPr>
          <p:spPr bwMode="auto">
            <a:xfrm>
              <a:off x="109" y="138"/>
              <a:ext cx="3511" cy="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zh-CN" altLang="en-US" sz="2400" b="0" dirty="0">
                  <a:solidFill>
                    <a:schemeClr val="bg1"/>
                  </a:solidFill>
                </a:rPr>
                <a:t>  </a:t>
              </a:r>
              <a:r>
                <a:rPr lang="zh-CN" altLang="en-US" sz="2400" dirty="0">
                  <a:solidFill>
                    <a:schemeClr val="bg1"/>
                  </a:solidFill>
                  <a:latin typeface="黑体" panose="02010609060101010101" pitchFamily="49" charset="-122"/>
                </a:rPr>
                <a:t>   </a:t>
              </a:r>
              <a:r>
                <a:rPr lang="zh-CN" altLang="en-US" sz="2400" dirty="0">
                  <a:solidFill>
                    <a:schemeClr val="bg1"/>
                  </a:solidFill>
                  <a:latin typeface="微软雅黑" panose="020B0503020204020204" charset="-122"/>
                  <a:ea typeface="微软雅黑" panose="020B0503020204020204" charset="-122"/>
                </a:rPr>
                <a:t>行为科学理论应用于管理学，主要是对工人在生产中的行为以及这些行为产生的原因进行分析。其研究内容主要包括人的本性和需要、行为的动机，特别是生产中的人际关系等方面。</a:t>
              </a:r>
            </a:p>
          </p:txBody>
        </p:sp>
      </p:grpSp>
    </p:spTree>
    <p:extLst>
      <p:ext uri="{BB962C8B-B14F-4D97-AF65-F5344CB8AC3E}">
        <p14:creationId xmlns:p14="http://schemas.microsoft.com/office/powerpoint/2010/main" val="68910772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7" presetClass="entr" presetSubtype="1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p:cTn id="10" dur="1000" fill="hold"/>
                                        <p:tgtEl>
                                          <p:spTgt spid="24"/>
                                        </p:tgtEl>
                                        <p:attrNameLst>
                                          <p:attrName>ppt_w</p:attrName>
                                        </p:attrNameLst>
                                      </p:cBhvr>
                                      <p:tavLst>
                                        <p:tav tm="0">
                                          <p:val>
                                            <p:fltVal val="0"/>
                                          </p:val>
                                        </p:tav>
                                        <p:tav tm="100000">
                                          <p:val>
                                            <p:strVal val="#ppt_w"/>
                                          </p:val>
                                        </p:tav>
                                      </p:tavLst>
                                    </p:anim>
                                    <p:anim calcmode="lin" valueType="num">
                                      <p:cBhvr>
                                        <p:cTn id="11" dur="1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4232"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616280" y="188640"/>
            <a:ext cx="171513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03  </a:t>
            </a:r>
            <a:r>
              <a:rPr lang="en-US" altLang="zh-CN" sz="2800" b="1" dirty="0" err="1">
                <a:solidFill>
                  <a:schemeClr val="bg1"/>
                </a:solidFill>
                <a:latin typeface="Impact" panose="020B0806030902050204" pitchFamily="34" charset="0"/>
                <a:ea typeface="微软雅黑" panose="020B0503020204020204" pitchFamily="34" charset="-122"/>
              </a:rPr>
              <a:t>总结</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727848" y="188640"/>
            <a:ext cx="344868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02   </a:t>
            </a:r>
            <a:r>
              <a:rPr lang="en-US" altLang="zh-CN" sz="2800" b="1" dirty="0" err="1">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0" name="Group 3"/>
          <p:cNvGrpSpPr>
            <a:grpSpLocks/>
          </p:cNvGrpSpPr>
          <p:nvPr/>
        </p:nvGrpSpPr>
        <p:grpSpPr bwMode="auto">
          <a:xfrm>
            <a:off x="3215680" y="1916832"/>
            <a:ext cx="5953493" cy="2187961"/>
            <a:chOff x="1729" y="373"/>
            <a:chExt cx="9376" cy="3445"/>
          </a:xfrm>
        </p:grpSpPr>
        <p:pic>
          <p:nvPicPr>
            <p:cNvPr id="11" name="矩形 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5" y="864"/>
              <a:ext cx="8543" cy="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矩形 7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9" y="2513"/>
              <a:ext cx="9376" cy="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圆角矩形 7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3" y="1982"/>
              <a:ext cx="1497" cy="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61"/>
            <p:cNvSpPr txBox="1">
              <a:spLocks noChangeArrowheads="1"/>
            </p:cNvSpPr>
            <p:nvPr/>
          </p:nvSpPr>
          <p:spPr bwMode="auto">
            <a:xfrm>
              <a:off x="2770" y="2440"/>
              <a:ext cx="598" cy="485"/>
            </a:xfrm>
            <a:prstGeom prst="rect">
              <a:avLst/>
            </a:prstGeom>
            <a:noFill/>
            <a:ln w="9525">
              <a:noFill/>
              <a:miter lim="800000"/>
            </a:ln>
            <a:effectLst/>
          </p:spPr>
          <p:txBody>
            <a:bodyPr>
              <a:spAutoFit/>
            </a:bodyPr>
            <a:lstStyle>
              <a:lvl1pPr eaLnBrk="0" hangingPunct="0">
                <a:defRPr sz="2000" b="1">
                  <a:solidFill>
                    <a:schemeClr val="tx2"/>
                  </a:solidFill>
                  <a:latin typeface="Times New Roman" panose="02020603050405020304" pitchFamily="18" charset="0"/>
                  <a:ea typeface="黑体" panose="02010609060101010101" pitchFamily="49" charset="-122"/>
                </a:defRPr>
              </a:lvl1pPr>
              <a:lvl2pPr marL="742950" indent="-285750" eaLnBrk="0" hangingPunct="0">
                <a:defRPr sz="2000" b="1">
                  <a:solidFill>
                    <a:schemeClr val="tx2"/>
                  </a:solidFill>
                  <a:latin typeface="Times New Roman" panose="02020603050405020304" pitchFamily="18" charset="0"/>
                  <a:ea typeface="黑体" panose="02010609060101010101" pitchFamily="49" charset="-122"/>
                </a:defRPr>
              </a:lvl2pPr>
              <a:lvl3pPr marL="1143000" indent="-228600" eaLnBrk="0" hangingPunct="0">
                <a:defRPr sz="2000" b="1">
                  <a:solidFill>
                    <a:schemeClr val="tx2"/>
                  </a:solidFill>
                  <a:latin typeface="Times New Roman" panose="02020603050405020304" pitchFamily="18" charset="0"/>
                  <a:ea typeface="黑体" panose="02010609060101010101" pitchFamily="49" charset="-122"/>
                </a:defRPr>
              </a:lvl3pPr>
              <a:lvl4pPr marL="1600200" indent="-228600" eaLnBrk="0" hangingPunct="0">
                <a:defRPr sz="2000" b="1">
                  <a:solidFill>
                    <a:schemeClr val="tx2"/>
                  </a:solidFill>
                  <a:latin typeface="Times New Roman" panose="02020603050405020304" pitchFamily="18" charset="0"/>
                  <a:ea typeface="黑体" panose="02010609060101010101" pitchFamily="49" charset="-122"/>
                </a:defRPr>
              </a:lvl4pPr>
              <a:lvl5pPr marL="2057400" indent="-228600" eaLnBrk="0" hangingPunct="0">
                <a:defRPr sz="2000" b="1">
                  <a:solidFill>
                    <a:schemeClr val="tx2"/>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9pPr>
            </a:lstStyle>
            <a:p>
              <a:pPr eaLnBrk="1" hangingPunct="1">
                <a:defRPr/>
              </a:pPr>
              <a:r>
                <a:rPr lang="zh-CN" altLang="zh-CN" smtClean="0">
                  <a:effectLst>
                    <a:outerShdw blurRad="38100" dist="38100" dir="2700000" algn="tl">
                      <a:srgbClr val="C0C0C0"/>
                    </a:outerShdw>
                  </a:effectLst>
                </a:rPr>
                <a:t>2</a:t>
              </a:r>
            </a:p>
            <a:p>
              <a:pPr eaLnBrk="1" hangingPunct="1">
                <a:defRPr/>
              </a:pPr>
              <a:endParaRPr lang="zh-CN" altLang="zh-CN" smtClean="0">
                <a:effectLst>
                  <a:outerShdw blurRad="38100" dist="38100" dir="2700000" algn="tl">
                    <a:srgbClr val="C0C0C0"/>
                  </a:outerShdw>
                </a:effectLst>
              </a:endParaRPr>
            </a:p>
          </p:txBody>
        </p:sp>
        <p:sp>
          <p:nvSpPr>
            <p:cNvPr id="18" name="TextBox 71"/>
            <p:cNvSpPr txBox="1">
              <a:spLocks noChangeArrowheads="1"/>
            </p:cNvSpPr>
            <p:nvPr/>
          </p:nvSpPr>
          <p:spPr bwMode="auto">
            <a:xfrm>
              <a:off x="3448" y="2630"/>
              <a:ext cx="6825" cy="824"/>
            </a:xfrm>
            <a:prstGeom prst="rect">
              <a:avLst/>
            </a:prstGeom>
            <a:noFill/>
            <a:ln w="9525">
              <a:noFill/>
              <a:miter lim="800000"/>
            </a:ln>
            <a:effectLst/>
          </p:spPr>
          <p:txBody>
            <a:bodyPr>
              <a:spAutoFit/>
            </a:bodyPr>
            <a:lstStyle/>
            <a:p>
              <a:pPr>
                <a:defRPr/>
              </a:pPr>
              <a:r>
                <a:rPr lang="zh-CN" altLang="en-US" sz="2800" dirty="0" smtClean="0">
                  <a:latin typeface="微软雅黑" panose="020B0503020204020204" pitchFamily="34" charset="-122"/>
                  <a:ea typeface="微软雅黑" panose="020B0503020204020204" pitchFamily="34" charset="-122"/>
                </a:rPr>
                <a:t>梅奥人际关系学说</a:t>
              </a:r>
              <a:endParaRPr lang="zh-CN" altLang="en-US" sz="2800" dirty="0">
                <a:latin typeface="微软雅黑" panose="020B0503020204020204" pitchFamily="34" charset="-122"/>
                <a:ea typeface="微软雅黑" panose="020B0503020204020204" pitchFamily="34" charset="-122"/>
              </a:endParaRPr>
            </a:p>
          </p:txBody>
        </p:sp>
        <p:pic>
          <p:nvPicPr>
            <p:cNvPr id="22" name="圆角矩形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0" y="373"/>
              <a:ext cx="1498" cy="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61"/>
            <p:cNvSpPr txBox="1">
              <a:spLocks noChangeArrowheads="1"/>
            </p:cNvSpPr>
            <p:nvPr/>
          </p:nvSpPr>
          <p:spPr bwMode="auto">
            <a:xfrm>
              <a:off x="3573" y="822"/>
              <a:ext cx="598" cy="485"/>
            </a:xfrm>
            <a:prstGeom prst="rect">
              <a:avLst/>
            </a:prstGeom>
            <a:noFill/>
            <a:ln w="9525">
              <a:noFill/>
              <a:miter lim="800000"/>
            </a:ln>
            <a:effectLst/>
          </p:spPr>
          <p:txBody>
            <a:bodyPr>
              <a:spAutoFit/>
            </a:bodyPr>
            <a:lstStyle>
              <a:lvl1pPr eaLnBrk="0" hangingPunct="0">
                <a:defRPr sz="2000" b="1">
                  <a:solidFill>
                    <a:schemeClr val="tx2"/>
                  </a:solidFill>
                  <a:latin typeface="Times New Roman" panose="02020603050405020304" pitchFamily="18" charset="0"/>
                  <a:ea typeface="黑体" panose="02010609060101010101" pitchFamily="49" charset="-122"/>
                </a:defRPr>
              </a:lvl1pPr>
              <a:lvl2pPr marL="742950" indent="-285750" eaLnBrk="0" hangingPunct="0">
                <a:defRPr sz="2000" b="1">
                  <a:solidFill>
                    <a:schemeClr val="tx2"/>
                  </a:solidFill>
                  <a:latin typeface="Times New Roman" panose="02020603050405020304" pitchFamily="18" charset="0"/>
                  <a:ea typeface="黑体" panose="02010609060101010101" pitchFamily="49" charset="-122"/>
                </a:defRPr>
              </a:lvl2pPr>
              <a:lvl3pPr marL="1143000" indent="-228600" eaLnBrk="0" hangingPunct="0">
                <a:defRPr sz="2000" b="1">
                  <a:solidFill>
                    <a:schemeClr val="tx2"/>
                  </a:solidFill>
                  <a:latin typeface="Times New Roman" panose="02020603050405020304" pitchFamily="18" charset="0"/>
                  <a:ea typeface="黑体" panose="02010609060101010101" pitchFamily="49" charset="-122"/>
                </a:defRPr>
              </a:lvl3pPr>
              <a:lvl4pPr marL="1600200" indent="-228600" eaLnBrk="0" hangingPunct="0">
                <a:defRPr sz="2000" b="1">
                  <a:solidFill>
                    <a:schemeClr val="tx2"/>
                  </a:solidFill>
                  <a:latin typeface="Times New Roman" panose="02020603050405020304" pitchFamily="18" charset="0"/>
                  <a:ea typeface="黑体" panose="02010609060101010101" pitchFamily="49" charset="-122"/>
                </a:defRPr>
              </a:lvl4pPr>
              <a:lvl5pPr marL="2057400" indent="-228600" eaLnBrk="0" hangingPunct="0">
                <a:defRPr sz="2000" b="1">
                  <a:solidFill>
                    <a:schemeClr val="tx2"/>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9pPr>
            </a:lstStyle>
            <a:p>
              <a:pPr eaLnBrk="1" hangingPunct="1">
                <a:defRPr/>
              </a:pPr>
              <a:r>
                <a:rPr lang="zh-CN" altLang="zh-CN" smtClean="0">
                  <a:effectLst>
                    <a:outerShdw blurRad="38100" dist="38100" dir="2700000" algn="tl">
                      <a:srgbClr val="C0C0C0"/>
                    </a:outerShdw>
                  </a:effectLst>
                </a:rPr>
                <a:t>1</a:t>
              </a:r>
            </a:p>
            <a:p>
              <a:pPr eaLnBrk="1" hangingPunct="1">
                <a:defRPr/>
              </a:pPr>
              <a:endParaRPr lang="zh-CN" altLang="zh-CN" smtClean="0">
                <a:effectLst>
                  <a:outerShdw blurRad="38100" dist="38100" dir="2700000" algn="tl">
                    <a:srgbClr val="C0C0C0"/>
                  </a:outerShdw>
                </a:effectLst>
              </a:endParaRPr>
            </a:p>
          </p:txBody>
        </p:sp>
        <p:sp>
          <p:nvSpPr>
            <p:cNvPr id="24" name="TextBox 71"/>
            <p:cNvSpPr txBox="1">
              <a:spLocks noChangeArrowheads="1"/>
            </p:cNvSpPr>
            <p:nvPr/>
          </p:nvSpPr>
          <p:spPr bwMode="auto">
            <a:xfrm>
              <a:off x="4243" y="932"/>
              <a:ext cx="5920" cy="824"/>
            </a:xfrm>
            <a:prstGeom prst="rect">
              <a:avLst/>
            </a:prstGeom>
            <a:noFill/>
            <a:ln w="9525">
              <a:noFill/>
              <a:miter lim="800000"/>
            </a:ln>
            <a:effectLst/>
          </p:spPr>
          <p:txBody>
            <a:bodyPr>
              <a:spAutoFit/>
            </a:bodyPr>
            <a:lstStyle/>
            <a:p>
              <a:pPr>
                <a:defRPr/>
              </a:pPr>
              <a:r>
                <a:rPr lang="zh-CN" altLang="en-US" sz="2800" dirty="0" smtClean="0">
                  <a:latin typeface="微软雅黑" panose="020B0503020204020204" pitchFamily="34" charset="-122"/>
                  <a:ea typeface="微软雅黑" panose="020B0503020204020204" pitchFamily="34" charset="-122"/>
                </a:rPr>
                <a:t>霍桑试验</a:t>
              </a:r>
              <a:endParaRPr lang="zh-CN" altLang="en-US" sz="2800"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45116673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34"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from="(-#ppt_w/2)" to="(#ppt_x)" calcmode="lin" valueType="num">
                                      <p:cBhvr>
                                        <p:cTn id="10" dur="600" fill="hold">
                                          <p:stCondLst>
                                            <p:cond delay="0"/>
                                          </p:stCondLst>
                                        </p:cTn>
                                        <p:tgtEl>
                                          <p:spTgt spid="10"/>
                                        </p:tgtEl>
                                        <p:attrNameLst>
                                          <p:attrName>ppt_x</p:attrName>
                                        </p:attrNameLst>
                                      </p:cBhvr>
                                    </p:anim>
                                    <p:anim from="0" to="-1.0" calcmode="lin" valueType="num">
                                      <p:cBhvr>
                                        <p:cTn id="11" dur="200" decel="50000" autoRev="1" fill="hold">
                                          <p:stCondLst>
                                            <p:cond delay="600"/>
                                          </p:stCondLst>
                                        </p:cTn>
                                        <p:tgtEl>
                                          <p:spTgt spid="10"/>
                                        </p:tgtEl>
                                        <p:attrNameLst>
                                          <p:attrName>xshear</p:attrName>
                                        </p:attrNameLst>
                                      </p:cBhvr>
                                    </p:anim>
                                    <p:animScale>
                                      <p:cBhvr>
                                        <p:cTn id="12" dur="200" decel="100000" autoRev="1" fill="hold">
                                          <p:stCondLst>
                                            <p:cond delay="600"/>
                                          </p:stCondLst>
                                        </p:cTn>
                                        <p:tgtEl>
                                          <p:spTgt spid="10"/>
                                        </p:tgtEl>
                                      </p:cBhvr>
                                      <p:from x="100000" y="100000"/>
                                      <p:to x="80000" y="100000"/>
                                    </p:animScale>
                                    <p:anim by="(#ppt_h/3+#ppt_w*0.1)" calcmode="lin" valueType="num">
                                      <p:cBhvr additive="sum">
                                        <p:cTn id="13" dur="200" decel="100000" autoRev="1" fill="hold">
                                          <p:stCondLst>
                                            <p:cond delay="600"/>
                                          </p:stCondLst>
                                        </p:cTn>
                                        <p:tgtEl>
                                          <p:spTgt spid="10"/>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1"/>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圆角矩形 3"/>
          <p:cNvSpPr/>
          <p:nvPr/>
        </p:nvSpPr>
        <p:spPr>
          <a:xfrm>
            <a:off x="729615" y="1823085"/>
            <a:ext cx="10758805" cy="4244975"/>
          </a:xfrm>
          <a:prstGeom prst="roundRect">
            <a:avLst/>
          </a:prstGeom>
          <a:solidFill>
            <a:schemeClr val="accent1">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911424" y="1844824"/>
            <a:ext cx="10283750" cy="4490973"/>
          </a:xfrm>
          <a:prstGeom prst="rect">
            <a:avLst/>
          </a:prstGeom>
          <a:noFill/>
        </p:spPr>
        <p:txBody>
          <a:bodyPr wrap="square" rtlCol="0">
            <a:spAutoFit/>
          </a:bodyPr>
          <a:lstStyle/>
          <a:p>
            <a:pPr>
              <a:lnSpc>
                <a:spcPct val="120000"/>
              </a:lnSpc>
            </a:pPr>
            <a:r>
              <a:rPr lang="en-US" altLang="zh-CN" sz="2400" dirty="0">
                <a:latin typeface="微软雅黑" panose="020B0503020204020204" pitchFamily="34" charset="-122"/>
                <a:ea typeface="微软雅黑" panose="020B0503020204020204" pitchFamily="34" charset="-122"/>
                <a:sym typeface="+mn-ea"/>
              </a:rPr>
              <a:t>      </a:t>
            </a:r>
            <a:r>
              <a:rPr lang="zh-CN" altLang="en-US" sz="2400" dirty="0">
                <a:solidFill>
                  <a:schemeClr val="bg1"/>
                </a:solidFill>
                <a:latin typeface="微软雅黑" panose="020B0503020204020204" pitchFamily="34" charset="-122"/>
                <a:ea typeface="微软雅黑" panose="020B0503020204020204" pitchFamily="34" charset="-122"/>
              </a:rPr>
              <a:t>2010年5月26日晚11点，富士康深圳龙华厂区大润发商场前发生第12起员工跳楼事件，现场尚存血迹。死者是C2宿舍的一名男性员工。这就是富士康公司著名的“12跳”。全球最大“代工厂”富士康员工连续坠楼事件一时间成为中外媒体共同关注的舆论焦点。因为受不了公司的管理制度以及工薪待遇，从2010年1月23日19岁的马向前坠楼身亡引发了富士康第一起跳楼事件后，到2012年1月1日，深圳富士康公司共有18名员工坠楼，16人死亡，2人身受重伤入院治疗，此外还有一人割脉自杀未遂。</a:t>
            </a:r>
          </a:p>
          <a:p>
            <a:pPr>
              <a:lnSpc>
                <a:spcPct val="120000"/>
              </a:lnSpc>
            </a:pPr>
            <a:r>
              <a:rPr lang="en-US" altLang="zh-CN" sz="2400" dirty="0">
                <a:solidFill>
                  <a:schemeClr val="bg1"/>
                </a:solidFill>
                <a:latin typeface="微软雅黑" panose="020B0503020204020204" pitchFamily="34" charset="-122"/>
                <a:ea typeface="微软雅黑" panose="020B0503020204020204" pitchFamily="34" charset="-122"/>
              </a:rPr>
              <a:t>　</a:t>
            </a:r>
            <a:r>
              <a:rPr lang="zh-CN" altLang="en-US" sz="2400" dirty="0">
                <a:solidFill>
                  <a:schemeClr val="bg1"/>
                </a:solidFill>
                <a:latin typeface="微软雅黑" panose="020B0503020204020204" pitchFamily="34" charset="-122"/>
                <a:ea typeface="微软雅黑" panose="020B0503020204020204" pitchFamily="34" charset="-122"/>
              </a:rPr>
              <a:t>　</a:t>
            </a:r>
            <a:r>
              <a:rPr lang="en-US" altLang="zh-CN" sz="2400" dirty="0" err="1">
                <a:solidFill>
                  <a:srgbClr val="FFC000"/>
                </a:solidFill>
                <a:latin typeface="微软雅黑" panose="020B0503020204020204" pitchFamily="34" charset="-122"/>
                <a:ea typeface="微软雅黑" panose="020B0503020204020204" pitchFamily="34" charset="-122"/>
              </a:rPr>
              <a:t>请同学们思考：为什么富士康公司会接二连</a:t>
            </a:r>
            <a:r>
              <a:rPr lang="zh-CN" altLang="en-US" sz="2400" dirty="0">
                <a:solidFill>
                  <a:srgbClr val="FFC000"/>
                </a:solidFill>
                <a:latin typeface="微软雅黑" panose="020B0503020204020204" pitchFamily="34" charset="-122"/>
                <a:ea typeface="微软雅黑" panose="020B0503020204020204" pitchFamily="34" charset="-122"/>
              </a:rPr>
              <a:t> 三地发生员工跳楼事件？这与公司是否有关系？ 富士康公司是否存在一些管理体制上的缺陷？</a:t>
            </a:r>
          </a:p>
          <a:p>
            <a:pPr>
              <a:lnSpc>
                <a:spcPts val="3500"/>
              </a:lnSpc>
            </a:pP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6" name="圆角矩形 5"/>
          <p:cNvSpPr/>
          <p:nvPr/>
        </p:nvSpPr>
        <p:spPr>
          <a:xfrm>
            <a:off x="179070" y="1102995"/>
            <a:ext cx="1733550" cy="720090"/>
          </a:xfrm>
          <a:prstGeom prst="roundRect">
            <a:avLst/>
          </a:prstGeom>
          <a:scene3d>
            <a:camera prst="orthographicFront"/>
            <a:lightRig rig="glow" dir="t">
              <a:rot lat="0" lon="0" rev="0"/>
            </a:lightRig>
          </a:scene3d>
          <a:sp3d prstMaterial="dkEdge"/>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2800" dirty="0">
                <a:latin typeface="微软雅黑" panose="020B0503020204020204" pitchFamily="34" charset="-122"/>
                <a:ea typeface="微软雅黑" panose="020B0503020204020204" pitchFamily="34" charset="-122"/>
              </a:rPr>
              <a:t>任务导入</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 name="圆角矩形 1"/>
          <p:cNvSpPr/>
          <p:nvPr/>
        </p:nvSpPr>
        <p:spPr>
          <a:xfrm>
            <a:off x="1271464" y="1700808"/>
            <a:ext cx="9289032" cy="3528392"/>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487488" y="1700808"/>
            <a:ext cx="8856984" cy="3453253"/>
          </a:xfrm>
          <a:prstGeom prst="rect">
            <a:avLst/>
          </a:prstGeom>
          <a:noFill/>
        </p:spPr>
        <p:txBody>
          <a:bodyPr wrap="square" rtlCol="0">
            <a:spAutoFit/>
          </a:bodyPr>
          <a:lstStyle/>
          <a:p>
            <a:pPr>
              <a:lnSpc>
                <a:spcPct val="130000"/>
              </a:lnSpc>
            </a:pPr>
            <a:r>
              <a:rPr lang="en-US" altLang="zh-CN" sz="2000" dirty="0">
                <a:latin typeface="微软雅黑" panose="020B0503020204020204" pitchFamily="34" charset="-122"/>
                <a:ea typeface="微软雅黑" panose="020B0503020204020204" pitchFamily="34" charset="-122"/>
                <a:sym typeface="+mn-ea"/>
              </a:rPr>
              <a:t>       </a:t>
            </a:r>
            <a:r>
              <a:rPr lang="en-US" altLang="zh-CN" sz="2000" dirty="0" smtClean="0">
                <a:latin typeface="微软雅黑" panose="020B0503020204020204" pitchFamily="34" charset="-122"/>
                <a:ea typeface="微软雅黑" panose="020B0503020204020204" pitchFamily="34" charset="-122"/>
                <a:sym typeface="+mn-ea"/>
              </a:rPr>
              <a:t> </a:t>
            </a:r>
            <a:r>
              <a:rPr lang="zh-CN" altLang="en-US" sz="2400" dirty="0" smtClean="0">
                <a:latin typeface="微软雅黑" panose="020B0503020204020204" pitchFamily="34" charset="-122"/>
                <a:ea typeface="微软雅黑" panose="020B0503020204020204" pitchFamily="34" charset="-122"/>
              </a:rPr>
              <a:t>早期</a:t>
            </a:r>
            <a:r>
              <a:rPr lang="zh-CN" altLang="en-US" sz="2400" dirty="0">
                <a:latin typeface="微软雅黑" panose="020B0503020204020204" pitchFamily="34" charset="-122"/>
                <a:ea typeface="微软雅黑" panose="020B0503020204020204" pitchFamily="34" charset="-122"/>
              </a:rPr>
              <a:t>的管理思想和古典管理理论片面强调对工人进行严格的控制和动作的规范化，</a:t>
            </a:r>
            <a:r>
              <a:rPr lang="zh-CN" altLang="en-US" sz="2400" b="1" dirty="0">
                <a:latin typeface="微软雅黑" panose="020B0503020204020204" pitchFamily="34" charset="-122"/>
                <a:ea typeface="微软雅黑" panose="020B0503020204020204" pitchFamily="34" charset="-122"/>
              </a:rPr>
              <a:t>忽视了工人的社会需求和感情需求</a:t>
            </a:r>
            <a:r>
              <a:rPr lang="zh-CN" altLang="en-US" sz="2400" dirty="0">
                <a:latin typeface="微软雅黑" panose="020B0503020204020204" pitchFamily="34" charset="-122"/>
                <a:ea typeface="微软雅黑" panose="020B0503020204020204" pitchFamily="34" charset="-122"/>
              </a:rPr>
              <a:t>，从而引起工人的不满和社会的责难。富士康公司强调的是工作效率和生产产出，使员工为了多挣奖金而长期加班加点、高强度工作，</a:t>
            </a:r>
            <a:r>
              <a:rPr lang="zh-CN" altLang="en-US" sz="2400" b="1" dirty="0">
                <a:latin typeface="微软雅黑" panose="020B0503020204020204" pitchFamily="34" charset="-122"/>
                <a:ea typeface="微软雅黑" panose="020B0503020204020204" pitchFamily="34" charset="-122"/>
              </a:rPr>
              <a:t>忽略了对员工心理的疏导和关爱</a:t>
            </a:r>
            <a:r>
              <a:rPr lang="zh-CN" altLang="en-US" sz="2400" dirty="0">
                <a:latin typeface="微软雅黑" panose="020B0503020204020204" pitchFamily="34" charset="-122"/>
                <a:ea typeface="微软雅黑" panose="020B0503020204020204" pitchFamily="34" charset="-122"/>
              </a:rPr>
              <a:t>。加上其员工多为十八九岁的年轻人，心智尚未成熟</a:t>
            </a:r>
            <a:r>
              <a:rPr lang="zh-CN" altLang="en-US" sz="2400" dirty="0" smtClean="0">
                <a:latin typeface="微软雅黑" panose="020B0503020204020204" pitchFamily="34" charset="-122"/>
                <a:ea typeface="微软雅黑" panose="020B0503020204020204" pitchFamily="34" charset="-122"/>
              </a:rPr>
              <a:t>，初</a:t>
            </a:r>
            <a:r>
              <a:rPr lang="zh-CN" altLang="en-US" sz="2400" dirty="0">
                <a:latin typeface="微软雅黑" panose="020B0503020204020204" pitchFamily="34" charset="-122"/>
                <a:ea typeface="微软雅黑" panose="020B0503020204020204" pitchFamily="34" charset="-122"/>
              </a:rPr>
              <a:t>涉职场后很容易因为挫折和失败而丧                     失人生的方向。</a:t>
            </a:r>
          </a:p>
        </p:txBody>
      </p:sp>
      <p:grpSp>
        <p:nvGrpSpPr>
          <p:cNvPr id="17" name="组合 16"/>
          <p:cNvGrpSpPr/>
          <p:nvPr/>
        </p:nvGrpSpPr>
        <p:grpSpPr>
          <a:xfrm>
            <a:off x="3723640" y="891540"/>
            <a:ext cx="3379470" cy="644525"/>
            <a:chOff x="814328" y="3219334"/>
            <a:chExt cx="2797200" cy="432536"/>
          </a:xfrm>
        </p:grpSpPr>
        <p:grpSp>
          <p:nvGrpSpPr>
            <p:cNvPr id="20" name="组合 19"/>
            <p:cNvGrpSpPr/>
            <p:nvPr/>
          </p:nvGrpSpPr>
          <p:grpSpPr>
            <a:xfrm>
              <a:off x="814328" y="3219334"/>
              <a:ext cx="2797200" cy="432536"/>
              <a:chOff x="2173927" y="3285519"/>
              <a:chExt cx="3549387" cy="548848"/>
            </a:xfrm>
          </p:grpSpPr>
          <p:grpSp>
            <p:nvGrpSpPr>
              <p:cNvPr id="23" name="组合 22"/>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29" name="圆角矩形 28"/>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0" name="圆角矩形 2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1" name="椭圆 30"/>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2" name="TextBox 11"/>
            <p:cNvSpPr txBox="1"/>
            <p:nvPr/>
          </p:nvSpPr>
          <p:spPr>
            <a:xfrm>
              <a:off x="1420202" y="3302221"/>
              <a:ext cx="2191136" cy="28916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800" dirty="0">
                  <a:solidFill>
                    <a:schemeClr val="dk1"/>
                  </a:solidFill>
                </a:rPr>
                <a:t>任务分析</a:t>
              </a: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par>
                          <p:cTn id="15" fill="hold">
                            <p:stCondLst>
                              <p:cond delay="4500"/>
                            </p:stCondLst>
                            <p:childTnLst>
                              <p:par>
                                <p:cTn id="16" presetID="1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350"/>
                                        <p:tgtEl>
                                          <p:spTgt spid="17"/>
                                        </p:tgtEl>
                                        <p:attrNameLst>
                                          <p:attrName>ppt_x</p:attrName>
                                        </p:attrNameLst>
                                      </p:cBhvr>
                                      <p:tavLst>
                                        <p:tav tm="0">
                                          <p:val>
                                            <p:strVal val="#ppt_x-#ppt_w*1.125000"/>
                                          </p:val>
                                        </p:tav>
                                        <p:tav tm="100000">
                                          <p:val>
                                            <p:strVal val="#ppt_x"/>
                                          </p:val>
                                        </p:tav>
                                      </p:tavLst>
                                    </p:anim>
                                    <p:animEffect transition="in" filter="wipe(right)">
                                      <p:cBhvr>
                                        <p:cTn id="19" dur="3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688186" y="908720"/>
            <a:ext cx="3416320"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梅奥与霍桑</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实验</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
        <p:nvSpPr>
          <p:cNvPr id="41" name="Rectangle 4"/>
          <p:cNvSpPr>
            <a:spLocks noChangeArrowheads="1"/>
          </p:cNvSpPr>
          <p:nvPr/>
        </p:nvSpPr>
        <p:spPr bwMode="auto">
          <a:xfrm>
            <a:off x="5879976" y="1700808"/>
            <a:ext cx="2736304"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0" lvl="0" indent="0">
              <a:lnSpc>
                <a:spcPct val="95000"/>
              </a:lnSpc>
              <a:spcBef>
                <a:spcPct val="50000"/>
              </a:spcBef>
              <a:buClrTx/>
              <a:buNone/>
            </a:pPr>
            <a:r>
              <a:rPr lang="en-US" altLang="zh-CN" sz="2400" b="1" dirty="0" smtClean="0">
                <a:latin typeface="微软雅黑" panose="020B0503020204020204" charset="-122"/>
                <a:ea typeface="微软雅黑" panose="020B0503020204020204" charset="-122"/>
              </a:rPr>
              <a:t>  1. </a:t>
            </a:r>
            <a:r>
              <a:rPr lang="zh-CN" altLang="en-US" sz="2400" b="1" dirty="0" smtClean="0">
                <a:latin typeface="微软雅黑" panose="020B0503020204020204" charset="-122"/>
                <a:ea typeface="微软雅黑" panose="020B0503020204020204" charset="-122"/>
              </a:rPr>
              <a:t>梅奥</a:t>
            </a:r>
            <a:r>
              <a:rPr lang="zh-CN" altLang="en-US" sz="2400" b="1" dirty="0">
                <a:latin typeface="微软雅黑" panose="020B0503020204020204" charset="-122"/>
                <a:ea typeface="微软雅黑" panose="020B0503020204020204" charset="-122"/>
              </a:rPr>
              <a:t>的生平</a:t>
            </a:r>
          </a:p>
        </p:txBody>
      </p:sp>
      <p:pic>
        <p:nvPicPr>
          <p:cNvPr id="42"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911424" y="1412776"/>
            <a:ext cx="3975735" cy="4721860"/>
          </a:xfrm>
          <a:prstGeom prst="rect">
            <a:avLst/>
          </a:prstGeom>
          <a:noFill/>
          <a:ln w="9525">
            <a:noFill/>
            <a:miter lim="800000"/>
            <a:headEnd/>
            <a:tailEnd/>
          </a:ln>
        </p:spPr>
      </p:pic>
      <p:pic>
        <p:nvPicPr>
          <p:cNvPr id="43" name="Picture 4" descr="2011082548492949"/>
          <p:cNvPicPr>
            <a:picLocks noChangeAspect="1"/>
          </p:cNvPicPr>
          <p:nvPr/>
        </p:nvPicPr>
        <p:blipFill>
          <a:blip r:embed="rId4"/>
          <a:stretch>
            <a:fillRect/>
          </a:stretch>
        </p:blipFill>
        <p:spPr>
          <a:xfrm>
            <a:off x="1487488" y="1988840"/>
            <a:ext cx="2828925" cy="3636010"/>
          </a:xfrm>
          <a:prstGeom prst="rect">
            <a:avLst/>
          </a:prstGeom>
          <a:noFill/>
          <a:ln w="9525">
            <a:noFill/>
          </a:ln>
        </p:spPr>
      </p:pic>
      <p:sp>
        <p:nvSpPr>
          <p:cNvPr id="44" name="文本框 43"/>
          <p:cNvSpPr txBox="1"/>
          <p:nvPr/>
        </p:nvSpPr>
        <p:spPr>
          <a:xfrm>
            <a:off x="5159896" y="2564904"/>
            <a:ext cx="4896544" cy="3046988"/>
          </a:xfrm>
          <a:prstGeom prst="rect">
            <a:avLst/>
          </a:prstGeom>
          <a:noFill/>
          <a:ln>
            <a:solidFill>
              <a:schemeClr val="tx1"/>
            </a:solidFill>
            <a:prstDash val="lgDash"/>
          </a:ln>
        </p:spPr>
        <p:txBody>
          <a:bodyPr wrap="square" rtlCol="0" anchor="t">
            <a:spAutoFit/>
          </a:bodyPr>
          <a:lstStyle/>
          <a:p>
            <a:pPr marL="0" marR="0" indent="0" defTabSz="914400" eaLnBrk="0" latinLnBrk="0" hangingPunct="0">
              <a:lnSpc>
                <a:spcPct val="130000"/>
              </a:lnSpc>
              <a:spcBef>
                <a:spcPct val="20000"/>
              </a:spcBef>
              <a:buClr>
                <a:schemeClr val="hlink"/>
              </a:buClr>
              <a:buSzTx/>
              <a:buFont typeface="Wingdings" panose="05000000000000000000" pitchFamily="2" charset="2"/>
              <a:buNone/>
              <a:defRPr/>
            </a:pPr>
            <a:r>
              <a:rPr lang="zh-CN" altLang="en-US" sz="2000" noProof="0" dirty="0">
                <a:ln>
                  <a:noFill/>
                </a:ln>
                <a:solidFill>
                  <a:schemeClr val="tx1">
                    <a:lumMod val="75000"/>
                  </a:schemeClr>
                </a:solidFill>
                <a:effectLst>
                  <a:outerShdw blurRad="38100" dist="38100" dir="2700000" algn="tl">
                    <a:srgbClr val="C0C0C0"/>
                  </a:outerShdw>
                </a:effectLst>
                <a:uLnTx/>
                <a:uFillTx/>
                <a:latin typeface="微软雅黑" panose="020B0503020204020204" charset="-122"/>
                <a:ea typeface="微软雅黑" panose="020B0503020204020204" charset="-122"/>
                <a:sym typeface="+mn-ea"/>
              </a:rPr>
              <a:t> </a:t>
            </a:r>
            <a:r>
              <a:rPr lang="zh-CN" altLang="en-US" sz="2400" dirty="0">
                <a:solidFill>
                  <a:schemeClr val="tx1">
                    <a:lumMod val="75000"/>
                  </a:schemeClr>
                </a:solidFill>
                <a:latin typeface="微软雅黑" panose="020B0503020204020204" charset="-122"/>
                <a:ea typeface="微软雅黑" panose="020B0503020204020204" charset="-122"/>
                <a:sym typeface="+mn-ea"/>
              </a:rPr>
              <a:t>乔治·埃尔顿·梅奥（George Elton Mayo，1880—1949年），</a:t>
            </a:r>
          </a:p>
          <a:p>
            <a:pPr marL="0" marR="0" indent="0" defTabSz="914400" eaLnBrk="0" latinLnBrk="0" hangingPunct="0">
              <a:lnSpc>
                <a:spcPct val="130000"/>
              </a:lnSpc>
              <a:spcBef>
                <a:spcPct val="20000"/>
              </a:spcBef>
              <a:buClr>
                <a:schemeClr val="hlink"/>
              </a:buClr>
              <a:buSzTx/>
              <a:buFont typeface="Wingdings" panose="05000000000000000000" pitchFamily="2" charset="2"/>
              <a:buNone/>
              <a:defRPr/>
            </a:pPr>
            <a:r>
              <a:rPr lang="zh-CN" altLang="en-US" sz="2400" dirty="0">
                <a:solidFill>
                  <a:schemeClr val="tx1">
                    <a:lumMod val="75000"/>
                  </a:schemeClr>
                </a:solidFill>
                <a:latin typeface="微软雅黑" panose="020B0503020204020204" charset="-122"/>
                <a:ea typeface="微软雅黑" panose="020B0503020204020204" charset="-122"/>
                <a:sym typeface="+mn-ea"/>
              </a:rPr>
              <a:t>1933年出版了其代表作《工业文明的人类问题》。在此书中，他阐述了人际关系学说的主要思想，从而为提高生产效率开辟了新途径。</a:t>
            </a:r>
          </a:p>
        </p:txBody>
      </p:sp>
    </p:spTree>
    <p:extLst>
      <p:ext uri="{BB962C8B-B14F-4D97-AF65-F5344CB8AC3E}">
        <p14:creationId xmlns:p14="http://schemas.microsoft.com/office/powerpoint/2010/main" val="233980262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41">
                                            <p:bg/>
                                          </p:spTgt>
                                        </p:tgtEl>
                                        <p:attrNameLst>
                                          <p:attrName>style.visibility</p:attrName>
                                        </p:attrNameLst>
                                      </p:cBhvr>
                                      <p:to>
                                        <p:strVal val="visible"/>
                                      </p:to>
                                    </p:set>
                                    <p:anim calcmode="lin" valueType="num">
                                      <p:cBhvr additive="base">
                                        <p:cTn id="17" dur="1000" fill="hold"/>
                                        <p:tgtEl>
                                          <p:spTgt spid="41">
                                            <p:bg/>
                                          </p:spTgt>
                                        </p:tgtEl>
                                        <p:attrNameLst>
                                          <p:attrName>ppt_x</p:attrName>
                                        </p:attrNameLst>
                                      </p:cBhvr>
                                      <p:tavLst>
                                        <p:tav tm="0">
                                          <p:val>
                                            <p:strVal val="#ppt_x"/>
                                          </p:val>
                                        </p:tav>
                                        <p:tav tm="100000">
                                          <p:val>
                                            <p:strVal val="#ppt_x"/>
                                          </p:val>
                                        </p:tav>
                                      </p:tavLst>
                                    </p:anim>
                                    <p:anim calcmode="lin" valueType="num">
                                      <p:cBhvr additive="base">
                                        <p:cTn id="18" dur="1000" fill="hold"/>
                                        <p:tgtEl>
                                          <p:spTgt spid="41">
                                            <p:bg/>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41">
                                            <p:txEl>
                                              <p:pRg st="0" end="0"/>
                                            </p:txEl>
                                          </p:spTgt>
                                        </p:tgtEl>
                                        <p:attrNameLst>
                                          <p:attrName>style.visibility</p:attrName>
                                        </p:attrNameLst>
                                      </p:cBhvr>
                                      <p:to>
                                        <p:strVal val="visible"/>
                                      </p:to>
                                    </p:set>
                                    <p:anim calcmode="lin" valueType="num">
                                      <p:cBhvr additive="base">
                                        <p:cTn id="23"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41">
                                            <p:txEl>
                                              <p:pRg st="0" end="0"/>
                                            </p:txEl>
                                          </p:spTgt>
                                        </p:tgtEl>
                                        <p:attrNameLst>
                                          <p:attrName>ppt_y</p:attrName>
                                        </p:attrNameLst>
                                      </p:cBhvr>
                                      <p:tavLst>
                                        <p:tav tm="0">
                                          <p:val>
                                            <p:strVal val="0-#ppt_h/2"/>
                                          </p:val>
                                        </p:tav>
                                        <p:tav tm="100000">
                                          <p:val>
                                            <p:strVal val="#ppt_y"/>
                                          </p:val>
                                        </p:tav>
                                      </p:tavLst>
                                    </p:anim>
                                  </p:childTnLst>
                                </p:cTn>
                              </p:par>
                              <p:par>
                                <p:cTn id="25" presetID="12" presetClass="entr" presetSubtype="2"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slide(fromRight)">
                                      <p:cBhvr>
                                        <p:cTn id="27" dur="1000"/>
                                        <p:tgtEl>
                                          <p:spTgt spid="43"/>
                                        </p:tgtEl>
                                      </p:cBhvr>
                                    </p:animEffect>
                                  </p:childTnLst>
                                </p:cTn>
                              </p:par>
                            </p:childTnLst>
                          </p:cTn>
                        </p:par>
                        <p:par>
                          <p:cTn id="28" fill="hold">
                            <p:stCondLst>
                              <p:cond delay="100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44"/>
                                        </p:tgtEl>
                                        <p:attrNameLst>
                                          <p:attrName>style.visibility</p:attrName>
                                        </p:attrNameLst>
                                      </p:cBhvr>
                                      <p:to>
                                        <p:strVal val="visible"/>
                                      </p:to>
                                    </p:set>
                                    <p:anim calcmode="discrete" valueType="clr">
                                      <p:cBhvr override="childStyle">
                                        <p:cTn id="31" dur="80"/>
                                        <p:tgtEl>
                                          <p:spTgt spid="44"/>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44"/>
                                        </p:tgtEl>
                                        <p:attrNameLst>
                                          <p:attrName>fillcolor</p:attrName>
                                        </p:attrNameLst>
                                      </p:cBhvr>
                                      <p:tavLst>
                                        <p:tav tm="0">
                                          <p:val>
                                            <p:clrVal>
                                              <a:schemeClr val="accent2"/>
                                            </p:clrVal>
                                          </p:val>
                                        </p:tav>
                                        <p:tav tm="50000">
                                          <p:val>
                                            <p:clrVal>
                                              <a:schemeClr val="hlink"/>
                                            </p:clrVal>
                                          </p:val>
                                        </p:tav>
                                      </p:tavLst>
                                    </p:anim>
                                    <p:set>
                                      <p:cBhvr>
                                        <p:cTn id="33" dur="80"/>
                                        <p:tgtEl>
                                          <p:spTgt spid="4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P spid="41" grpId="0" build="p" animBg="1"/>
      <p:bldP spid="4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1" name="Rectangle 4"/>
          <p:cNvSpPr>
            <a:spLocks noChangeArrowheads="1"/>
          </p:cNvSpPr>
          <p:nvPr/>
        </p:nvSpPr>
        <p:spPr bwMode="auto">
          <a:xfrm>
            <a:off x="6744072" y="1412776"/>
            <a:ext cx="2376264"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0" indent="0">
              <a:buNone/>
            </a:pPr>
            <a:r>
              <a:rPr lang="en-US" altLang="zh-CN" sz="2400" b="1" dirty="0" smtClean="0">
                <a:latin typeface="微软雅黑" panose="020B0503020204020204" charset="-122"/>
                <a:ea typeface="微软雅黑" panose="020B0503020204020204" charset="-122"/>
              </a:rPr>
              <a:t> 2. </a:t>
            </a:r>
            <a:r>
              <a:rPr lang="zh-CN" altLang="en-US" sz="2400" b="1" dirty="0" smtClean="0">
                <a:latin typeface="微软雅黑" panose="020B0503020204020204" charset="-122"/>
                <a:ea typeface="微软雅黑" panose="020B0503020204020204" charset="-122"/>
              </a:rPr>
              <a:t>霍桑</a:t>
            </a:r>
            <a:r>
              <a:rPr lang="zh-CN" altLang="en-US" sz="2400" b="1" dirty="0">
                <a:latin typeface="微软雅黑" panose="020B0503020204020204" charset="-122"/>
                <a:ea typeface="微软雅黑" panose="020B0503020204020204" charset="-122"/>
              </a:rPr>
              <a:t>实验</a:t>
            </a:r>
          </a:p>
        </p:txBody>
      </p:sp>
      <p:sp>
        <p:nvSpPr>
          <p:cNvPr id="14" name="Rectangle 8"/>
          <p:cNvSpPr>
            <a:spLocks noGrp="1" noChangeArrowheads="1"/>
          </p:cNvSpPr>
          <p:nvPr/>
        </p:nvSpPr>
        <p:spPr bwMode="auto">
          <a:xfrm>
            <a:off x="1415480" y="1628800"/>
            <a:ext cx="4752528" cy="531877"/>
          </a:xfrm>
          <a:prstGeom prst="rect">
            <a:avLst/>
          </a:prstGeom>
        </p:spPr>
        <p:style>
          <a:lnRef idx="2">
            <a:schemeClr val="dk1"/>
          </a:lnRef>
          <a:fillRef idx="1">
            <a:schemeClr val="lt1"/>
          </a:fillRef>
          <a:effectRef idx="0">
            <a:schemeClr val="dk1"/>
          </a:effectRef>
          <a:fontRef idx="minor">
            <a:schemeClr val="dk1"/>
          </a:fontRef>
        </p:style>
        <p:txBody>
          <a:bodyPr anchor="b"/>
          <a:lstStyle/>
          <a:p>
            <a:pPr eaLnBrk="0" hangingPunct="0">
              <a:defRPr/>
            </a:pPr>
            <a:r>
              <a:rPr lang="en-US" altLang="zh-CN" sz="2000" b="1" dirty="0">
                <a:solidFill>
                  <a:schemeClr val="tx1"/>
                </a:solidFill>
                <a:latin typeface="微软雅黑" panose="020B0503020204020204" charset="-122"/>
                <a:ea typeface="微软雅黑" panose="020B0503020204020204" charset="-122"/>
              </a:rPr>
              <a:t>A</a:t>
            </a:r>
            <a:r>
              <a:rPr lang="zh-CN" altLang="en-US" sz="2000" b="1" dirty="0">
                <a:solidFill>
                  <a:schemeClr val="tx1"/>
                </a:solidFill>
                <a:latin typeface="微软雅黑" panose="020B0503020204020204" charset="-122"/>
                <a:ea typeface="微软雅黑" panose="020B0503020204020204" charset="-122"/>
              </a:rPr>
              <a:t>、变换照明条件试验（</a:t>
            </a:r>
            <a:r>
              <a:rPr lang="en-US" altLang="zh-CN" sz="2000" b="1" dirty="0">
                <a:solidFill>
                  <a:schemeClr val="tx1"/>
                </a:solidFill>
                <a:latin typeface="微软雅黑" panose="020B0503020204020204" charset="-122"/>
                <a:ea typeface="微软雅黑" panose="020B0503020204020204" charset="-122"/>
              </a:rPr>
              <a:t>1924—1927</a:t>
            </a:r>
            <a:r>
              <a:rPr lang="zh-CN" altLang="en-US" sz="2000" b="1" dirty="0">
                <a:solidFill>
                  <a:schemeClr val="tx1"/>
                </a:solidFill>
                <a:latin typeface="微软雅黑" panose="020B0503020204020204" charset="-122"/>
                <a:ea typeface="微软雅黑" panose="020B0503020204020204" charset="-122"/>
              </a:rPr>
              <a:t>）</a:t>
            </a:r>
          </a:p>
        </p:txBody>
      </p:sp>
      <p:sp>
        <p:nvSpPr>
          <p:cNvPr id="15" name="Rectangle 9"/>
          <p:cNvSpPr>
            <a:spLocks noChangeArrowheads="1"/>
          </p:cNvSpPr>
          <p:nvPr/>
        </p:nvSpPr>
        <p:spPr bwMode="auto">
          <a:xfrm>
            <a:off x="1415480" y="2420888"/>
            <a:ext cx="4752975" cy="3041650"/>
          </a:xfrm>
          <a:prstGeom prst="rect">
            <a:avLst/>
          </a:prstGeom>
          <a:noFill/>
          <a:ln w="28575" cap="flat" cmpd="sng">
            <a:solidFill>
              <a:schemeClr val="tx2">
                <a:lumMod val="75000"/>
              </a:schemeClr>
            </a:solidFill>
            <a:prstDash val="sysDot"/>
            <a:miter lim="800000"/>
          </a:ln>
          <a:effectLst/>
        </p:spPr>
        <p:txBody>
          <a:bodyPr/>
          <a:lstStyle/>
          <a:p>
            <a:pPr marL="0" marR="0" lvl="0" indent="0" algn="l" defTabSz="914400" rtl="0" eaLnBrk="0" fontAlgn="base" latinLnBrk="0" hangingPunct="0">
              <a:lnSpc>
                <a:spcPct val="110000"/>
              </a:lnSpc>
              <a:spcBef>
                <a:spcPct val="20000"/>
              </a:spcBef>
              <a:spcAft>
                <a:spcPct val="0"/>
              </a:spcAft>
              <a:buClr>
                <a:schemeClr val="hlink"/>
              </a:buClr>
              <a:buSzTx/>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照明强度增加或减少，试验组与对照组的产量都增加。只有当光线降到月光水平时，试验组的产量才降低。</a:t>
            </a:r>
          </a:p>
          <a:p>
            <a:pPr marL="0" marR="0" lvl="0" indent="0" algn="l" defTabSz="914400" rtl="0" eaLnBrk="0" fontAlgn="base" latinLnBrk="0" hangingPunct="0">
              <a:lnSpc>
                <a:spcPct val="110000"/>
              </a:lnSpc>
              <a:spcBef>
                <a:spcPct val="20000"/>
              </a:spcBef>
              <a:spcAft>
                <a:spcPct val="0"/>
              </a:spcAft>
              <a:buClr>
                <a:schemeClr val="hlink"/>
              </a:buClr>
              <a:buSzTx/>
              <a:buFont typeface="Wingdings" panose="05000000000000000000" pitchFamily="2" charset="2"/>
              <a:buNone/>
              <a:defRPr/>
            </a:pPr>
            <a:r>
              <a:rPr lang="zh-CN" altLang="en-US" sz="2000" dirty="0">
                <a:solidFill>
                  <a:srgbClr val="0848AF"/>
                </a:solidFill>
                <a:effectLst>
                  <a:outerShdw blurRad="38100" dist="38100" dir="2700000" algn="tl">
                    <a:srgbClr val="C0C0C0"/>
                  </a:outerShdw>
                </a:effectLst>
                <a:latin typeface="黑体" panose="02010609060101010101" pitchFamily="49" charset="-122"/>
                <a:ea typeface="黑体" panose="02010609060101010101" pitchFamily="49" charset="-122"/>
              </a:rPr>
              <a:t>    结论：</a:t>
            </a:r>
          </a:p>
          <a:p>
            <a:pPr marL="828675" marR="0" lvl="1" indent="-285750" algn="l" defTabSz="914400" rtl="0" eaLnBrk="0" fontAlgn="base" latinLnBrk="0" hangingPunct="0">
              <a:lnSpc>
                <a:spcPct val="110000"/>
              </a:lnSpc>
              <a:spcBef>
                <a:spcPct val="20000"/>
              </a:spcBef>
              <a:spcAft>
                <a:spcPct val="0"/>
              </a:spcAft>
              <a:buClr>
                <a:schemeClr val="accent1"/>
              </a:buClr>
              <a:buSzTx/>
              <a:buFont typeface="Wingdings" panose="05000000000000000000" pitchFamily="2" charset="2"/>
              <a:buChar char="§"/>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a:t>
            </a:r>
            <a:r>
              <a:rPr lang="en-US" sz="2000" dirty="0">
                <a:effectLst>
                  <a:outerShdw blurRad="38100" dist="38100" dir="2700000" algn="tl">
                    <a:srgbClr val="C0C0C0"/>
                  </a:outerShdw>
                </a:effectLst>
                <a:latin typeface="黑体" panose="02010609060101010101" pitchFamily="49" charset="-122"/>
                <a:ea typeface="黑体" panose="02010609060101010101" pitchFamily="49" charset="-122"/>
              </a:rPr>
              <a:t>1</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）工场的照明是影响效率微不足道的因素</a:t>
            </a:r>
          </a:p>
          <a:p>
            <a:pPr marL="828675" marR="0" lvl="1" indent="-285750" algn="l" defTabSz="914400" rtl="0" eaLnBrk="0" fontAlgn="base" latinLnBrk="0" hangingPunct="0">
              <a:lnSpc>
                <a:spcPct val="110000"/>
              </a:lnSpc>
              <a:spcBef>
                <a:spcPct val="20000"/>
              </a:spcBef>
              <a:spcAft>
                <a:spcPct val="0"/>
              </a:spcAft>
              <a:buClr>
                <a:schemeClr val="accent1"/>
              </a:buClr>
              <a:buSzTx/>
              <a:buFont typeface="Wingdings" panose="05000000000000000000" pitchFamily="2" charset="2"/>
              <a:buChar char="§"/>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a:t>
            </a:r>
            <a:r>
              <a:rPr lang="en-US" sz="2000" dirty="0">
                <a:effectLst>
                  <a:outerShdw blurRad="38100" dist="38100" dir="2700000" algn="tl">
                    <a:srgbClr val="C0C0C0"/>
                  </a:outerShdw>
                </a:effectLst>
                <a:latin typeface="黑体" panose="02010609060101010101" pitchFamily="49" charset="-122"/>
                <a:ea typeface="黑体" panose="02010609060101010101" pitchFamily="49" charset="-122"/>
              </a:rPr>
              <a:t>2</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）工作条件的好坏与劳动生产率没有直接关系</a:t>
            </a:r>
          </a:p>
        </p:txBody>
      </p:sp>
      <p:grpSp>
        <p:nvGrpSpPr>
          <p:cNvPr id="17" name="Group 10"/>
          <p:cNvGrpSpPr>
            <a:grpSpLocks/>
          </p:cNvGrpSpPr>
          <p:nvPr/>
        </p:nvGrpSpPr>
        <p:grpSpPr bwMode="auto">
          <a:xfrm>
            <a:off x="6600056" y="2204864"/>
            <a:ext cx="2592514" cy="3515450"/>
            <a:chOff x="230" y="-69"/>
            <a:chExt cx="1928" cy="3353"/>
          </a:xfrm>
        </p:grpSpPr>
        <p:graphicFrame>
          <p:nvGraphicFramePr>
            <p:cNvPr id="18" name="Object 11"/>
            <p:cNvGraphicFramePr>
              <a:graphicFrameLocks noChangeAspect="1"/>
            </p:cNvGraphicFramePr>
            <p:nvPr>
              <p:extLst>
                <p:ext uri="{D42A27DB-BD31-4B8C-83A1-F6EECF244321}">
                  <p14:modId xmlns:p14="http://schemas.microsoft.com/office/powerpoint/2010/main" val="1624199513"/>
                </p:ext>
              </p:extLst>
            </p:nvPr>
          </p:nvGraphicFramePr>
          <p:xfrm>
            <a:off x="597" y="-69"/>
            <a:ext cx="1561" cy="2811"/>
          </p:xfrm>
          <a:graphic>
            <a:graphicData uri="http://schemas.openxmlformats.org/presentationml/2006/ole">
              <mc:AlternateContent xmlns:mc="http://schemas.openxmlformats.org/markup-compatibility/2006">
                <mc:Choice xmlns:v="urn:schemas-microsoft-com:vml" Requires="v">
                  <p:oleObj spid="_x0000_s1071" r:id="rId4" imgW="2478088" imgH="4460875" progId="MS_ClipArt_Gallery.2">
                    <p:embed/>
                  </p:oleObj>
                </mc:Choice>
                <mc:Fallback>
                  <p:oleObj r:id="rId4" imgW="2478088" imgH="4460875" progId="MS_ClipArt_Gallery.2">
                    <p:embed/>
                    <p:pic>
                      <p:nvPicPr>
                        <p:cNvPr id="39946"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 y="-69"/>
                          <a:ext cx="1561" cy="2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19" name="Text Box 12"/>
            <p:cNvSpPr txBox="1">
              <a:spLocks noChangeArrowheads="1"/>
            </p:cNvSpPr>
            <p:nvPr/>
          </p:nvSpPr>
          <p:spPr bwMode="auto">
            <a:xfrm>
              <a:off x="230" y="2844"/>
              <a:ext cx="1827"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i="1" dirty="0" smtClean="0">
                  <a:solidFill>
                    <a:schemeClr val="hlink"/>
                  </a:solidFill>
                  <a:ea typeface="宋体" panose="02010600030101010101" pitchFamily="2" charset="-122"/>
                </a:rPr>
                <a:t>     照明</a:t>
              </a:r>
              <a:r>
                <a:rPr lang="zh-CN" altLang="en-US" sz="2400" i="1" dirty="0">
                  <a:solidFill>
                    <a:schemeClr val="hlink"/>
                  </a:solidFill>
                  <a:ea typeface="宋体" panose="02010600030101010101" pitchFamily="2" charset="-122"/>
                </a:rPr>
                <a:t>不是问题</a:t>
              </a:r>
              <a:endParaRPr lang="zh-CN" altLang="en-US" sz="2400" b="0" dirty="0">
                <a:solidFill>
                  <a:schemeClr val="tx1"/>
                </a:solidFill>
                <a:ea typeface="宋体" panose="02010600030101010101" pitchFamily="2" charset="-122"/>
              </a:endParaRPr>
            </a:p>
          </p:txBody>
        </p:sp>
      </p:grpSp>
      <p:sp>
        <p:nvSpPr>
          <p:cNvPr id="20" name="文本框 19"/>
          <p:cNvSpPr txBox="1"/>
          <p:nvPr/>
        </p:nvSpPr>
        <p:spPr>
          <a:xfrm>
            <a:off x="688186" y="908720"/>
            <a:ext cx="3416320"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梅奥与霍桑</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实验</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0250964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41">
                                            <p:bg/>
                                          </p:spTgt>
                                        </p:tgtEl>
                                        <p:attrNameLst>
                                          <p:attrName>style.visibility</p:attrName>
                                        </p:attrNameLst>
                                      </p:cBhvr>
                                      <p:to>
                                        <p:strVal val="visible"/>
                                      </p:to>
                                    </p:set>
                                    <p:anim calcmode="lin" valueType="num">
                                      <p:cBhvr additive="base">
                                        <p:cTn id="10" dur="1000" fill="hold"/>
                                        <p:tgtEl>
                                          <p:spTgt spid="41">
                                            <p:bg/>
                                          </p:spTgt>
                                        </p:tgtEl>
                                        <p:attrNameLst>
                                          <p:attrName>ppt_x</p:attrName>
                                        </p:attrNameLst>
                                      </p:cBhvr>
                                      <p:tavLst>
                                        <p:tav tm="0">
                                          <p:val>
                                            <p:strVal val="#ppt_x"/>
                                          </p:val>
                                        </p:tav>
                                        <p:tav tm="100000">
                                          <p:val>
                                            <p:strVal val="#ppt_x"/>
                                          </p:val>
                                        </p:tav>
                                      </p:tavLst>
                                    </p:anim>
                                    <p:anim calcmode="lin" valueType="num">
                                      <p:cBhvr additive="base">
                                        <p:cTn id="11" dur="1000" fill="hold"/>
                                        <p:tgtEl>
                                          <p:spTgt spid="41">
                                            <p:bg/>
                                          </p:spTgt>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41">
                                            <p:txEl>
                                              <p:pRg st="0" end="0"/>
                                            </p:txEl>
                                          </p:spTgt>
                                        </p:tgtEl>
                                        <p:attrNameLst>
                                          <p:attrName>style.visibility</p:attrName>
                                        </p:attrNameLst>
                                      </p:cBhvr>
                                      <p:to>
                                        <p:strVal val="visible"/>
                                      </p:to>
                                    </p:set>
                                    <p:anim calcmode="lin" valueType="num">
                                      <p:cBhvr additive="base">
                                        <p:cTn id="16"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41">
                                            <p:txEl>
                                              <p:pRg st="0" end="0"/>
                                            </p:txEl>
                                          </p:spTgt>
                                        </p:tgtEl>
                                        <p:attrNameLst>
                                          <p:attrName>ppt_y</p:attrName>
                                        </p:attrNameLst>
                                      </p:cBhvr>
                                      <p:tavLst>
                                        <p:tav tm="0">
                                          <p:val>
                                            <p:strVal val="0-#ppt_h/2"/>
                                          </p:val>
                                        </p:tav>
                                        <p:tav tm="100000">
                                          <p:val>
                                            <p:strVal val="#ppt_y"/>
                                          </p:val>
                                        </p:tav>
                                      </p:tavLst>
                                    </p:anim>
                                  </p:childTnLst>
                                </p:cTn>
                              </p:par>
                              <p:par>
                                <p:cTn id="18" presetID="53" presetClass="entr" presetSubtype="16" fill="hold" grpId="1"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ppt_w</p:attrName>
                                        </p:attrNameLst>
                                      </p:cBhvr>
                                      <p:tavLst>
                                        <p:tav tm="0">
                                          <p:val>
                                            <p:fltVal val="0"/>
                                          </p:val>
                                        </p:tav>
                                        <p:tav tm="100000">
                                          <p:val>
                                            <p:strVal val="#ppt_w"/>
                                          </p:val>
                                        </p:tav>
                                      </p:tavLst>
                                    </p:anim>
                                    <p:anim calcmode="lin" valueType="num">
                                      <p:cBhvr>
                                        <p:cTn id="21" dur="1000" fill="hold"/>
                                        <p:tgtEl>
                                          <p:spTgt spid="14"/>
                                        </p:tgtEl>
                                        <p:attrNameLst>
                                          <p:attrName>ppt_h</p:attrName>
                                        </p:attrNameLst>
                                      </p:cBhvr>
                                      <p:tavLst>
                                        <p:tav tm="0">
                                          <p:val>
                                            <p:fltVal val="0"/>
                                          </p:val>
                                        </p:tav>
                                        <p:tav tm="100000">
                                          <p:val>
                                            <p:strVal val="#ppt_h"/>
                                          </p:val>
                                        </p:tav>
                                      </p:tavLst>
                                    </p:anim>
                                    <p:animEffect transition="in" filter="fade">
                                      <p:cBhvr>
                                        <p:cTn id="22" dur="1000"/>
                                        <p:tgtEl>
                                          <p:spTgt spid="14"/>
                                        </p:tgtEl>
                                      </p:cBhvr>
                                    </p:animEffect>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000" fill="hold"/>
                                        <p:tgtEl>
                                          <p:spTgt spid="15"/>
                                        </p:tgtEl>
                                        <p:attrNameLst>
                                          <p:attrName>ppt_x</p:attrName>
                                        </p:attrNameLst>
                                      </p:cBhvr>
                                      <p:tavLst>
                                        <p:tav tm="0">
                                          <p:val>
                                            <p:strVal val="#ppt_x"/>
                                          </p:val>
                                        </p:tav>
                                        <p:tav tm="100000">
                                          <p:val>
                                            <p:strVal val="#ppt_x"/>
                                          </p:val>
                                        </p:tav>
                                      </p:tavLst>
                                    </p:anim>
                                    <p:anim calcmode="lin" valueType="num">
                                      <p:cBhvr additive="base">
                                        <p:cTn id="26" dur="1000" fill="hold"/>
                                        <p:tgtEl>
                                          <p:spTgt spid="15"/>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1000" fill="hold"/>
                                        <p:tgtEl>
                                          <p:spTgt spid="17"/>
                                        </p:tgtEl>
                                        <p:attrNameLst>
                                          <p:attrName>ppt_x</p:attrName>
                                        </p:attrNameLst>
                                      </p:cBhvr>
                                      <p:tavLst>
                                        <p:tav tm="0">
                                          <p:val>
                                            <p:strVal val="#ppt_x"/>
                                          </p:val>
                                        </p:tav>
                                        <p:tav tm="100000">
                                          <p:val>
                                            <p:strVal val="#ppt_x"/>
                                          </p:val>
                                        </p:tav>
                                      </p:tavLst>
                                    </p:anim>
                                    <p:anim calcmode="lin" valueType="num">
                                      <p:cBhvr additive="base">
                                        <p:cTn id="31" dur="1000" fill="hold"/>
                                        <p:tgtEl>
                                          <p:spTgt spid="17"/>
                                        </p:tgtEl>
                                        <p:attrNameLst>
                                          <p:attrName>ppt_y</p:attrName>
                                        </p:attrNameLst>
                                      </p:cBhvr>
                                      <p:tavLst>
                                        <p:tav tm="0">
                                          <p:val>
                                            <p:strVal val="1+#ppt_h/2"/>
                                          </p:val>
                                        </p:tav>
                                        <p:tav tm="100000">
                                          <p:val>
                                            <p:strVal val="#ppt_y"/>
                                          </p:val>
                                        </p:tav>
                                      </p:tavLst>
                                    </p:anim>
                                  </p:childTnLst>
                                </p:cTn>
                              </p:par>
                              <p:par>
                                <p:cTn id="32" presetID="1"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par>
                          <p:cTn id="34" fill="hold">
                            <p:stCondLst>
                              <p:cond delay="2000"/>
                            </p:stCondLst>
                            <p:childTnLst>
                              <p:par>
                                <p:cTn id="35" presetID="2" presetClass="entr" presetSubtype="8" fill="hold" grpId="1"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0-#ppt_w/2"/>
                                          </p:val>
                                        </p:tav>
                                        <p:tav tm="100000">
                                          <p:val>
                                            <p:strVal val="#ppt_x"/>
                                          </p:val>
                                        </p:tav>
                                      </p:tavLst>
                                    </p:anim>
                                    <p:anim calcmode="lin" valueType="num">
                                      <p:cBhvr additive="base">
                                        <p:cTn id="3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1" grpId="0" build="p" animBg="1"/>
      <p:bldP spid="14" grpId="0" bldLvl="0"/>
      <p:bldP spid="14" grpId="1" bldLvl="0" animBg="1"/>
      <p:bldP spid="15" grpId="0" bldLvl="0" animBg="1"/>
      <p:bldP spid="20" grpId="0"/>
      <p:bldP spid="2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Rectangle 8"/>
          <p:cNvSpPr>
            <a:spLocks noGrp="1" noChangeArrowheads="1"/>
          </p:cNvSpPr>
          <p:nvPr/>
        </p:nvSpPr>
        <p:spPr bwMode="auto">
          <a:xfrm>
            <a:off x="1415480" y="1628800"/>
            <a:ext cx="4752528" cy="531877"/>
          </a:xfrm>
          <a:prstGeom prst="rect">
            <a:avLst/>
          </a:prstGeom>
        </p:spPr>
        <p:style>
          <a:lnRef idx="2">
            <a:schemeClr val="dk1"/>
          </a:lnRef>
          <a:fillRef idx="1">
            <a:schemeClr val="lt1"/>
          </a:fillRef>
          <a:effectRef idx="0">
            <a:schemeClr val="dk1"/>
          </a:effectRef>
          <a:fontRef idx="minor">
            <a:schemeClr val="dk1"/>
          </a:fontRef>
        </p:style>
        <p:txBody>
          <a:bodyPr anchor="b"/>
          <a:lstStyle/>
          <a:p>
            <a:pPr eaLnBrk="0" hangingPunct="0">
              <a:defRPr/>
            </a:pPr>
            <a:r>
              <a:rPr lang="en-US" altLang="zh-CN" sz="2000" b="1" dirty="0">
                <a:solidFill>
                  <a:schemeClr val="tx1"/>
                </a:solidFill>
                <a:latin typeface="微软雅黑" panose="020B0503020204020204" charset="-122"/>
                <a:ea typeface="微软雅黑" panose="020B0503020204020204" charset="-122"/>
              </a:rPr>
              <a:t>B</a:t>
            </a:r>
            <a:r>
              <a:rPr lang="zh-CN" altLang="en-US" sz="2000" b="1" dirty="0">
                <a:solidFill>
                  <a:schemeClr val="tx1"/>
                </a:solidFill>
                <a:latin typeface="微软雅黑" panose="020B0503020204020204" charset="-122"/>
                <a:ea typeface="微软雅黑" panose="020B0503020204020204" charset="-122"/>
              </a:rPr>
              <a:t>、继电器装配室试验（</a:t>
            </a:r>
            <a:r>
              <a:rPr lang="en-US" altLang="zh-CN" sz="2000" b="1" dirty="0">
                <a:solidFill>
                  <a:schemeClr val="tx1"/>
                </a:solidFill>
                <a:latin typeface="微软雅黑" panose="020B0503020204020204" charset="-122"/>
                <a:ea typeface="微软雅黑" panose="020B0503020204020204" charset="-122"/>
              </a:rPr>
              <a:t>1927—1928)</a:t>
            </a:r>
          </a:p>
        </p:txBody>
      </p:sp>
      <p:sp>
        <p:nvSpPr>
          <p:cNvPr id="17" name="Rectangle 9"/>
          <p:cNvSpPr>
            <a:spLocks noChangeArrowheads="1"/>
          </p:cNvSpPr>
          <p:nvPr/>
        </p:nvSpPr>
        <p:spPr bwMode="auto">
          <a:xfrm>
            <a:off x="1415480" y="2348880"/>
            <a:ext cx="4752975" cy="3041650"/>
          </a:xfrm>
          <a:prstGeom prst="rect">
            <a:avLst/>
          </a:prstGeom>
          <a:noFill/>
          <a:ln w="28575" cap="flat" cmpd="sng">
            <a:solidFill>
              <a:schemeClr val="tx2">
                <a:lumMod val="75000"/>
              </a:schemeClr>
            </a:solidFill>
            <a:prstDash val="sysDot"/>
            <a:miter lim="800000"/>
          </a:ln>
          <a:effectLst/>
        </p:spPr>
        <p:txBody>
          <a:bodyPr/>
          <a:lstStyle/>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 试验</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各种工作条件的变动对小组生产率的</a:t>
            </a: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影响。</a:t>
            </a:r>
            <a:endPar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endParaRP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 如</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供应午餐和茶点、缩短工时等，在工作时可自由交谈。产量上升。</a:t>
            </a: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  取消</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这些条件后，产量仍维持在高水平。</a:t>
            </a:r>
          </a:p>
          <a:p>
            <a:pPr eaLnBrk="0" hangingPunct="0">
              <a:lnSpc>
                <a:spcPct val="110000"/>
              </a:lnSpc>
              <a:spcBef>
                <a:spcPct val="20000"/>
              </a:spcBef>
              <a:buClr>
                <a:schemeClr val="hlink"/>
              </a:buClr>
              <a:buFont typeface="Wingdings" panose="05000000000000000000" pitchFamily="2" charset="2"/>
              <a:buNone/>
              <a:defRPr/>
            </a:pP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dirty="0" smtClean="0">
                <a:solidFill>
                  <a:srgbClr val="0848AF"/>
                </a:solidFill>
                <a:effectLst>
                  <a:outerShdw blurRad="38100" dist="38100" dir="2700000" algn="tl">
                    <a:srgbClr val="C0C0C0"/>
                  </a:outerShdw>
                </a:effectLst>
                <a:latin typeface="黑体" panose="02010609060101010101" pitchFamily="49" charset="-122"/>
                <a:ea typeface="黑体" panose="02010609060101010101" pitchFamily="49" charset="-122"/>
              </a:rPr>
              <a:t>结论</a:t>
            </a:r>
            <a:r>
              <a:rPr lang="zh-CN" altLang="en-US" sz="2000" dirty="0">
                <a:solidFill>
                  <a:srgbClr val="0848AF"/>
                </a:solidFill>
                <a:effectLst>
                  <a:outerShdw blurRad="38100" dist="38100" dir="2700000" algn="tl">
                    <a:srgbClr val="C0C0C0"/>
                  </a:outerShdw>
                </a:effectLst>
                <a:latin typeface="黑体" panose="02010609060101010101" pitchFamily="49" charset="-122"/>
                <a:ea typeface="黑体" panose="02010609060101010101" pitchFamily="49" charset="-122"/>
              </a:rPr>
              <a:t>：</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督导方法的改变使工人的态度有所变化，因而产量增加。</a:t>
            </a:r>
          </a:p>
        </p:txBody>
      </p:sp>
      <p:grpSp>
        <p:nvGrpSpPr>
          <p:cNvPr id="18" name="Group 7"/>
          <p:cNvGrpSpPr/>
          <p:nvPr/>
        </p:nvGrpSpPr>
        <p:grpSpPr>
          <a:xfrm>
            <a:off x="6816080" y="2492896"/>
            <a:ext cx="3241004" cy="2982060"/>
            <a:chOff x="997" y="-88"/>
            <a:chExt cx="3333" cy="2148"/>
          </a:xfrm>
        </p:grpSpPr>
        <p:graphicFrame>
          <p:nvGraphicFramePr>
            <p:cNvPr id="19" name="Object 8"/>
            <p:cNvGraphicFramePr>
              <a:graphicFrameLocks noChangeAspect="1"/>
            </p:cNvGraphicFramePr>
            <p:nvPr>
              <p:extLst>
                <p:ext uri="{D42A27DB-BD31-4B8C-83A1-F6EECF244321}">
                  <p14:modId xmlns:p14="http://schemas.microsoft.com/office/powerpoint/2010/main" val="3374793931"/>
                </p:ext>
              </p:extLst>
            </p:nvPr>
          </p:nvGraphicFramePr>
          <p:xfrm>
            <a:off x="997" y="-88"/>
            <a:ext cx="2888" cy="1813"/>
          </p:xfrm>
          <a:graphic>
            <a:graphicData uri="http://schemas.openxmlformats.org/presentationml/2006/ole">
              <mc:AlternateContent xmlns:mc="http://schemas.openxmlformats.org/markup-compatibility/2006">
                <mc:Choice xmlns:v="urn:schemas-microsoft-com:vml" Requires="v">
                  <p:oleObj spid="_x0000_s2093" r:id="rId4" imgW="4584065" imgH="2877185" progId="MS_ClipArt_Gallery.2">
                    <p:embed/>
                  </p:oleObj>
                </mc:Choice>
                <mc:Fallback>
                  <p:oleObj r:id="rId4" imgW="4584065" imgH="2877185" progId="MS_ClipArt_Gallery.2">
                    <p:embed/>
                    <p:pic>
                      <p:nvPicPr>
                        <p:cNvPr id="40967" name="Object 8"/>
                        <p:cNvPicPr/>
                        <p:nvPr/>
                      </p:nvPicPr>
                      <p:blipFill>
                        <a:blip r:embed="rId5"/>
                        <a:stretch>
                          <a:fillRect/>
                        </a:stretch>
                      </p:blipFill>
                      <p:spPr>
                        <a:xfrm>
                          <a:off x="997" y="-88"/>
                          <a:ext cx="2888" cy="1813"/>
                        </a:xfrm>
                        <a:prstGeom prst="rect">
                          <a:avLst/>
                        </a:prstGeom>
                        <a:noFill/>
                        <a:ln w="38100">
                          <a:noFill/>
                          <a:miter/>
                        </a:ln>
                      </p:spPr>
                    </p:pic>
                  </p:oleObj>
                </mc:Fallback>
              </mc:AlternateContent>
            </a:graphicData>
          </a:graphic>
        </p:graphicFrame>
        <p:sp>
          <p:nvSpPr>
            <p:cNvPr id="20" name="Text Box 9"/>
            <p:cNvSpPr txBox="1"/>
            <p:nvPr/>
          </p:nvSpPr>
          <p:spPr>
            <a:xfrm>
              <a:off x="1071" y="1727"/>
              <a:ext cx="3259" cy="333"/>
            </a:xfrm>
            <a:prstGeom prst="rect">
              <a:avLst/>
            </a:prstGeom>
            <a:noFill/>
            <a:ln w="9525">
              <a:noFill/>
            </a:ln>
          </p:spPr>
          <p:txBody>
            <a:bodyPr wrap="square" anchor="t">
              <a:spAutoFit/>
            </a:bodyPr>
            <a:lstStyle/>
            <a:p>
              <a:r>
                <a:rPr lang="zh-CN" altLang="en-US" sz="2400" i="1" dirty="0">
                  <a:solidFill>
                    <a:srgbClr val="0848AF"/>
                  </a:solidFill>
                  <a:latin typeface="Times New Roman" panose="02020603050405020304" pitchFamily="18" charset="0"/>
                  <a:ea typeface="宋体" panose="02010600030101010101" pitchFamily="2" charset="-122"/>
                </a:rPr>
                <a:t>轻松愉快的督导方式</a:t>
              </a:r>
            </a:p>
          </p:txBody>
        </p:sp>
      </p:grpSp>
      <p:sp>
        <p:nvSpPr>
          <p:cNvPr id="21" name="Rectangle 4"/>
          <p:cNvSpPr>
            <a:spLocks noChangeArrowheads="1"/>
          </p:cNvSpPr>
          <p:nvPr/>
        </p:nvSpPr>
        <p:spPr bwMode="auto">
          <a:xfrm>
            <a:off x="6744072" y="1484784"/>
            <a:ext cx="2376264"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0" indent="0">
              <a:buNone/>
            </a:pPr>
            <a:r>
              <a:rPr lang="en-US" altLang="zh-CN" sz="2400" b="1" dirty="0" smtClean="0">
                <a:latin typeface="微软雅黑" panose="020B0503020204020204" charset="-122"/>
                <a:ea typeface="微软雅黑" panose="020B0503020204020204" charset="-122"/>
              </a:rPr>
              <a:t> 2. </a:t>
            </a:r>
            <a:r>
              <a:rPr lang="zh-CN" altLang="en-US" sz="2400" b="1" dirty="0" smtClean="0">
                <a:latin typeface="微软雅黑" panose="020B0503020204020204" charset="-122"/>
                <a:ea typeface="微软雅黑" panose="020B0503020204020204" charset="-122"/>
              </a:rPr>
              <a:t>霍桑</a:t>
            </a:r>
            <a:r>
              <a:rPr lang="zh-CN" altLang="en-US" sz="2400" b="1" dirty="0">
                <a:latin typeface="微软雅黑" panose="020B0503020204020204" charset="-122"/>
                <a:ea typeface="微软雅黑" panose="020B0503020204020204" charset="-122"/>
              </a:rPr>
              <a:t>实验</a:t>
            </a:r>
          </a:p>
        </p:txBody>
      </p:sp>
      <p:sp>
        <p:nvSpPr>
          <p:cNvPr id="22" name="文本框 21"/>
          <p:cNvSpPr txBox="1"/>
          <p:nvPr/>
        </p:nvSpPr>
        <p:spPr>
          <a:xfrm>
            <a:off x="688186" y="908720"/>
            <a:ext cx="3416320"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梅奥与霍桑</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实验</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1945188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53" presetClass="entr" presetSubtype="16" fill="hold" grpId="1"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1000" fill="hold"/>
                                        <p:tgtEl>
                                          <p:spTgt spid="18"/>
                                        </p:tgtEl>
                                        <p:attrNameLst>
                                          <p:attrName>ppt_x</p:attrName>
                                        </p:attrNameLst>
                                      </p:cBhvr>
                                      <p:tavLst>
                                        <p:tav tm="0">
                                          <p:val>
                                            <p:strVal val="#ppt_x"/>
                                          </p:val>
                                        </p:tav>
                                        <p:tav tm="100000">
                                          <p:val>
                                            <p:strVal val="#ppt_x"/>
                                          </p:val>
                                        </p:tav>
                                      </p:tavLst>
                                    </p:anim>
                                    <p:anim calcmode="lin" valueType="num">
                                      <p:cBhvr additive="base">
                                        <p:cTn id="20" dur="10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1">
                                            <p:bg/>
                                          </p:spTgt>
                                        </p:tgtEl>
                                        <p:attrNameLst>
                                          <p:attrName>style.visibility</p:attrName>
                                        </p:attrNameLst>
                                      </p:cBhvr>
                                      <p:to>
                                        <p:strVal val="visible"/>
                                      </p:to>
                                    </p:set>
                                    <p:anim calcmode="lin" valueType="num">
                                      <p:cBhvr additive="base">
                                        <p:cTn id="23" dur="1000" fill="hold"/>
                                        <p:tgtEl>
                                          <p:spTgt spid="21">
                                            <p:bg/>
                                          </p:spTgt>
                                        </p:tgtEl>
                                        <p:attrNameLst>
                                          <p:attrName>ppt_x</p:attrName>
                                        </p:attrNameLst>
                                      </p:cBhvr>
                                      <p:tavLst>
                                        <p:tav tm="0">
                                          <p:val>
                                            <p:strVal val="#ppt_x"/>
                                          </p:val>
                                        </p:tav>
                                        <p:tav tm="100000">
                                          <p:val>
                                            <p:strVal val="#ppt_x"/>
                                          </p:val>
                                        </p:tav>
                                      </p:tavLst>
                                    </p:anim>
                                    <p:anim calcmode="lin" valueType="num">
                                      <p:cBhvr additive="base">
                                        <p:cTn id="24" dur="1000" fill="hold"/>
                                        <p:tgtEl>
                                          <p:spTgt spid="21">
                                            <p:bg/>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anim calcmode="lin" valueType="num">
                                      <p:cBhvr additive="base">
                                        <p:cTn id="29"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21">
                                            <p:txEl>
                                              <p:pRg st="0" end="0"/>
                                            </p:txEl>
                                          </p:spTgt>
                                        </p:tgtEl>
                                        <p:attrNameLst>
                                          <p:attrName>ppt_y</p:attrName>
                                        </p:attrNameLst>
                                      </p:cBhvr>
                                      <p:tavLst>
                                        <p:tav tm="0">
                                          <p:val>
                                            <p:strVal val="0-#ppt_h/2"/>
                                          </p:val>
                                        </p:tav>
                                        <p:tav tm="100000">
                                          <p:val>
                                            <p:strVal val="#ppt_y"/>
                                          </p:val>
                                        </p:tav>
                                      </p:tavLst>
                                    </p:anim>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par>
                          <p:cTn id="33" fill="hold">
                            <p:stCondLst>
                              <p:cond delay="1000"/>
                            </p:stCondLst>
                            <p:childTnLst>
                              <p:par>
                                <p:cTn id="34" presetID="2" presetClass="entr" presetSubtype="8" fill="hold" grpId="1"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0-#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ldLvl="0"/>
      <p:bldP spid="14" grpId="1" bldLvl="0" animBg="1"/>
      <p:bldP spid="17" grpId="0" bldLvl="0" animBg="1"/>
      <p:bldP spid="21" grpId="0" build="p" animBg="1"/>
      <p:bldP spid="22" grpId="0"/>
      <p:bldP spid="2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Rectangle 8"/>
          <p:cNvSpPr>
            <a:spLocks noGrp="1" noChangeArrowheads="1"/>
          </p:cNvSpPr>
          <p:nvPr/>
        </p:nvSpPr>
        <p:spPr bwMode="auto">
          <a:xfrm>
            <a:off x="1415480" y="1700808"/>
            <a:ext cx="4752528" cy="531877"/>
          </a:xfrm>
          <a:prstGeom prst="rect">
            <a:avLst/>
          </a:prstGeom>
        </p:spPr>
        <p:style>
          <a:lnRef idx="2">
            <a:schemeClr val="dk1"/>
          </a:lnRef>
          <a:fillRef idx="1">
            <a:schemeClr val="lt1"/>
          </a:fillRef>
          <a:effectRef idx="0">
            <a:schemeClr val="dk1"/>
          </a:effectRef>
          <a:fontRef idx="minor">
            <a:schemeClr val="dk1"/>
          </a:fontRef>
        </p:style>
        <p:txBody>
          <a:bodyPr anchor="b"/>
          <a:lstStyle/>
          <a:p>
            <a:pPr eaLnBrk="0" hangingPunct="0">
              <a:defRPr/>
            </a:pPr>
            <a:r>
              <a:rPr lang="en-US" altLang="zh-CN" sz="2000" b="1" dirty="0">
                <a:solidFill>
                  <a:schemeClr val="tx1"/>
                </a:solidFill>
                <a:latin typeface="微软雅黑" panose="020B0503020204020204" charset="-122"/>
                <a:ea typeface="微软雅黑" panose="020B0503020204020204" charset="-122"/>
              </a:rPr>
              <a:t>C</a:t>
            </a:r>
            <a:r>
              <a:rPr lang="zh-CN" altLang="en-US" sz="2000" b="1" dirty="0">
                <a:solidFill>
                  <a:schemeClr val="tx1"/>
                </a:solidFill>
                <a:latin typeface="微软雅黑" panose="020B0503020204020204" charset="-122"/>
                <a:ea typeface="微软雅黑" panose="020B0503020204020204" charset="-122"/>
              </a:rPr>
              <a:t>、大规模访问与调查（</a:t>
            </a:r>
            <a:r>
              <a:rPr lang="en-US" altLang="zh-CN" sz="2000" b="1" dirty="0">
                <a:solidFill>
                  <a:schemeClr val="tx1"/>
                </a:solidFill>
                <a:latin typeface="微软雅黑" panose="020B0503020204020204" charset="-122"/>
                <a:ea typeface="微软雅黑" panose="020B0503020204020204" charset="-122"/>
              </a:rPr>
              <a:t>1928—1931</a:t>
            </a:r>
            <a:r>
              <a:rPr lang="zh-CN" altLang="en-US" sz="2000" b="1" dirty="0">
                <a:solidFill>
                  <a:schemeClr val="tx1"/>
                </a:solidFill>
                <a:latin typeface="微软雅黑" panose="020B0503020204020204" charset="-122"/>
                <a:ea typeface="微软雅黑" panose="020B0503020204020204" charset="-122"/>
              </a:rPr>
              <a:t>）</a:t>
            </a:r>
          </a:p>
        </p:txBody>
      </p:sp>
      <p:sp>
        <p:nvSpPr>
          <p:cNvPr id="17" name="Rectangle 9"/>
          <p:cNvSpPr>
            <a:spLocks noChangeArrowheads="1"/>
          </p:cNvSpPr>
          <p:nvPr/>
        </p:nvSpPr>
        <p:spPr bwMode="auto">
          <a:xfrm>
            <a:off x="1271464" y="2492896"/>
            <a:ext cx="4824536" cy="2304256"/>
          </a:xfrm>
          <a:prstGeom prst="rect">
            <a:avLst/>
          </a:prstGeom>
          <a:noFill/>
          <a:ln w="28575" cap="flat" cmpd="sng">
            <a:solidFill>
              <a:schemeClr val="tx2">
                <a:lumMod val="75000"/>
              </a:schemeClr>
            </a:solidFill>
            <a:prstDash val="sysDot"/>
            <a:miter lim="800000"/>
          </a:ln>
          <a:effectLst/>
        </p:spPr>
        <p:txBody>
          <a:bodyPr/>
          <a:lstStyle/>
          <a:p>
            <a:pPr eaLnBrk="0" hangingPunct="0">
              <a:lnSpc>
                <a:spcPct val="110000"/>
              </a:lnSpc>
              <a:spcBef>
                <a:spcPct val="20000"/>
              </a:spcBef>
              <a:buClr>
                <a:schemeClr val="hlink"/>
              </a:buClr>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400" dirty="0" smtClean="0">
                <a:effectLst>
                  <a:outerShdw blurRad="38100" dist="38100" dir="2700000" algn="tl">
                    <a:srgbClr val="C0C0C0"/>
                  </a:outerShdw>
                </a:effectLst>
                <a:latin typeface="黑体" panose="02010609060101010101" pitchFamily="49" charset="-122"/>
                <a:ea typeface="黑体" panose="02010609060101010101" pitchFamily="49" charset="-122"/>
              </a:rPr>
              <a:t>两年多</a:t>
            </a:r>
            <a:r>
              <a:rPr lang="zh-CN" altLang="en-US" sz="2400" dirty="0">
                <a:effectLst>
                  <a:outerShdw blurRad="38100" dist="38100" dir="2700000" algn="tl">
                    <a:srgbClr val="C0C0C0"/>
                  </a:outerShdw>
                </a:effectLst>
                <a:latin typeface="黑体" panose="02010609060101010101" pitchFamily="49" charset="-122"/>
                <a:ea typeface="黑体" panose="02010609060101010101" pitchFamily="49" charset="-122"/>
              </a:rPr>
              <a:t>，进行了两万多人次的普查与</a:t>
            </a:r>
            <a:r>
              <a:rPr lang="zh-CN" altLang="en-US" sz="2400" dirty="0" smtClean="0">
                <a:effectLst>
                  <a:outerShdw blurRad="38100" dist="38100" dir="2700000" algn="tl">
                    <a:srgbClr val="C0C0C0"/>
                  </a:outerShdw>
                </a:effectLst>
                <a:latin typeface="黑体" panose="02010609060101010101" pitchFamily="49" charset="-122"/>
                <a:ea typeface="黑体" panose="02010609060101010101" pitchFamily="49" charset="-122"/>
              </a:rPr>
              <a:t>访问。</a:t>
            </a:r>
            <a:endParaRPr lang="zh-CN" altLang="en-US" sz="2400" dirty="0">
              <a:effectLst>
                <a:outerShdw blurRad="38100" dist="38100" dir="2700000" algn="tl">
                  <a:srgbClr val="C0C0C0"/>
                </a:outerShdw>
              </a:effectLst>
              <a:latin typeface="黑体" panose="02010609060101010101" pitchFamily="49" charset="-122"/>
              <a:ea typeface="黑体" panose="02010609060101010101" pitchFamily="49" charset="-122"/>
            </a:endParaRPr>
          </a:p>
          <a:p>
            <a:pPr eaLnBrk="0" hangingPunct="0">
              <a:lnSpc>
                <a:spcPct val="110000"/>
              </a:lnSpc>
              <a:spcBef>
                <a:spcPct val="20000"/>
              </a:spcBef>
              <a:buClr>
                <a:schemeClr val="hlink"/>
              </a:buClr>
              <a:defRPr/>
            </a:pPr>
            <a:r>
              <a:rPr lang="zh-CN" altLang="en-US" sz="2400" dirty="0" smtClean="0">
                <a:effectLst>
                  <a:outerShdw blurRad="38100" dist="38100" dir="2700000" algn="tl">
                    <a:srgbClr val="C0C0C0"/>
                  </a:outerShdw>
                </a:effectLst>
                <a:latin typeface="黑体" panose="02010609060101010101" pitchFamily="49" charset="-122"/>
                <a:ea typeface="黑体" panose="02010609060101010101" pitchFamily="49" charset="-122"/>
              </a:rPr>
              <a:t>    结论</a:t>
            </a:r>
            <a:r>
              <a:rPr lang="zh-CN" altLang="en-US" sz="2400" dirty="0">
                <a:effectLst>
                  <a:outerShdw blurRad="38100" dist="38100" dir="2700000" algn="tl">
                    <a:srgbClr val="C0C0C0"/>
                  </a:outerShdw>
                </a:effectLst>
                <a:latin typeface="黑体" panose="02010609060101010101" pitchFamily="49" charset="-122"/>
                <a:ea typeface="黑体" panose="02010609060101010101" pitchFamily="49" charset="-122"/>
              </a:rPr>
              <a:t>：</a:t>
            </a:r>
          </a:p>
          <a:p>
            <a:pPr marL="542925" lvl="1" eaLnBrk="0" hangingPunct="0">
              <a:lnSpc>
                <a:spcPct val="110000"/>
              </a:lnSpc>
              <a:spcBef>
                <a:spcPct val="20000"/>
              </a:spcBef>
              <a:buClr>
                <a:schemeClr val="hlink"/>
              </a:buClr>
              <a:defRPr/>
            </a:pPr>
            <a:r>
              <a:rPr lang="zh-CN" altLang="en-US" sz="2400" dirty="0">
                <a:effectLst>
                  <a:outerShdw blurRad="38100" dist="38100" dir="2700000" algn="tl">
                    <a:srgbClr val="C0C0C0"/>
                  </a:outerShdw>
                </a:effectLst>
                <a:latin typeface="黑体" panose="02010609060101010101" pitchFamily="49" charset="-122"/>
                <a:ea typeface="黑体" panose="02010609060101010101" pitchFamily="49" charset="-122"/>
              </a:rPr>
              <a:t>员工的工作绩效，受到他人的影响</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a:t>
            </a:r>
          </a:p>
        </p:txBody>
      </p:sp>
      <p:grpSp>
        <p:nvGrpSpPr>
          <p:cNvPr id="21" name="Group 7"/>
          <p:cNvGrpSpPr>
            <a:grpSpLocks/>
          </p:cNvGrpSpPr>
          <p:nvPr/>
        </p:nvGrpSpPr>
        <p:grpSpPr bwMode="auto">
          <a:xfrm>
            <a:off x="6960096" y="2348880"/>
            <a:ext cx="3615321" cy="3554730"/>
            <a:chOff x="0" y="0"/>
            <a:chExt cx="5694" cy="5598"/>
          </a:xfrm>
        </p:grpSpPr>
        <p:graphicFrame>
          <p:nvGraphicFramePr>
            <p:cNvPr id="22" name="Object 8"/>
            <p:cNvGraphicFramePr>
              <a:graphicFrameLocks noChangeAspect="1"/>
            </p:cNvGraphicFramePr>
            <p:nvPr/>
          </p:nvGraphicFramePr>
          <p:xfrm>
            <a:off x="2835" y="0"/>
            <a:ext cx="2078" cy="3501"/>
          </p:xfrm>
          <a:graphic>
            <a:graphicData uri="http://schemas.openxmlformats.org/presentationml/2006/ole">
              <mc:AlternateContent xmlns:mc="http://schemas.openxmlformats.org/markup-compatibility/2006">
                <mc:Choice xmlns:v="urn:schemas-microsoft-com:vml" Requires="v">
                  <p:oleObj spid="_x0000_s3158" r:id="rId4" imgW="2102325" imgH="3951798" progId="MS_ClipArt_Gallery.2">
                    <p:embed/>
                  </p:oleObj>
                </mc:Choice>
                <mc:Fallback>
                  <p:oleObj r:id="rId4" imgW="2102325" imgH="3951798" progId="MS_ClipArt_Gallery.2">
                    <p:embed/>
                    <p:pic>
                      <p:nvPicPr>
                        <p:cNvPr id="41991"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5" y="0"/>
                          <a:ext cx="2078" cy="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23" name="Group 9"/>
            <p:cNvGrpSpPr>
              <a:grpSpLocks/>
            </p:cNvGrpSpPr>
            <p:nvPr/>
          </p:nvGrpSpPr>
          <p:grpSpPr bwMode="auto">
            <a:xfrm>
              <a:off x="0" y="255"/>
              <a:ext cx="5694" cy="5343"/>
              <a:chOff x="0" y="0"/>
              <a:chExt cx="3825" cy="3937"/>
            </a:xfrm>
          </p:grpSpPr>
          <p:graphicFrame>
            <p:nvGraphicFramePr>
              <p:cNvPr id="24" name="Object 10"/>
              <p:cNvGraphicFramePr>
                <a:graphicFrameLocks noChangeAspect="1"/>
              </p:cNvGraphicFramePr>
              <p:nvPr/>
            </p:nvGraphicFramePr>
            <p:xfrm>
              <a:off x="0" y="0"/>
              <a:ext cx="1702" cy="2532"/>
            </p:xfrm>
            <a:graphic>
              <a:graphicData uri="http://schemas.openxmlformats.org/presentationml/2006/ole">
                <mc:AlternateContent xmlns:mc="http://schemas.openxmlformats.org/markup-compatibility/2006">
                  <mc:Choice xmlns:v="urn:schemas-microsoft-com:vml" Requires="v">
                    <p:oleObj spid="_x0000_s3159" r:id="rId6" imgW="2701925" imgH="4019550" progId="MS_ClipArt_Gallery.2">
                      <p:embed/>
                    </p:oleObj>
                  </mc:Choice>
                  <mc:Fallback>
                    <p:oleObj r:id="rId6" imgW="2701925" imgH="4019550" progId="MS_ClipArt_Gallery.2">
                      <p:embed/>
                      <p:pic>
                        <p:nvPicPr>
                          <p:cNvPr id="41993"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702" cy="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5" name="Text Box 11"/>
              <p:cNvSpPr txBox="1">
                <a:spLocks noChangeArrowheads="1"/>
              </p:cNvSpPr>
              <p:nvPr/>
            </p:nvSpPr>
            <p:spPr bwMode="auto">
              <a:xfrm>
                <a:off x="48" y="2544"/>
                <a:ext cx="3777" cy="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i="1" dirty="0">
                    <a:solidFill>
                      <a:srgbClr val="0848AF"/>
                    </a:solidFill>
                    <a:latin typeface="Times New Roman" panose="02020603050405020304" pitchFamily="18" charset="0"/>
                  </a:rPr>
                  <a:t>干得快，有错？</a:t>
                </a:r>
              </a:p>
              <a:p>
                <a:r>
                  <a:rPr lang="zh-CN" altLang="en-US" sz="2400" i="1" dirty="0">
                    <a:solidFill>
                      <a:srgbClr val="0848AF"/>
                    </a:solidFill>
                    <a:latin typeface="Times New Roman" panose="02020603050405020304" pitchFamily="18" charset="0"/>
                  </a:rPr>
                  <a:t>哦！大哥说不能多干，</a:t>
                </a:r>
              </a:p>
              <a:p>
                <a:r>
                  <a:rPr lang="zh-CN" altLang="en-US" sz="2400" i="1" dirty="0">
                    <a:solidFill>
                      <a:srgbClr val="0848AF"/>
                    </a:solidFill>
                    <a:latin typeface="Times New Roman" panose="02020603050405020304" pitchFamily="18" charset="0"/>
                  </a:rPr>
                  <a:t>得替干得慢的哥们儿想想</a:t>
                </a:r>
              </a:p>
            </p:txBody>
          </p:sp>
        </p:grpSp>
      </p:grpSp>
      <p:sp>
        <p:nvSpPr>
          <p:cNvPr id="26" name="Rectangle 4"/>
          <p:cNvSpPr>
            <a:spLocks noChangeArrowheads="1"/>
          </p:cNvSpPr>
          <p:nvPr/>
        </p:nvSpPr>
        <p:spPr bwMode="auto">
          <a:xfrm>
            <a:off x="6744072" y="1484784"/>
            <a:ext cx="2376264"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0" indent="0">
              <a:buNone/>
            </a:pPr>
            <a:r>
              <a:rPr lang="en-US" altLang="zh-CN" sz="2400" b="1" dirty="0" smtClean="0">
                <a:latin typeface="微软雅黑" panose="020B0503020204020204" charset="-122"/>
                <a:ea typeface="微软雅黑" panose="020B0503020204020204" charset="-122"/>
              </a:rPr>
              <a:t> 2. </a:t>
            </a:r>
            <a:r>
              <a:rPr lang="zh-CN" altLang="en-US" sz="2400" b="1" dirty="0" smtClean="0">
                <a:latin typeface="微软雅黑" panose="020B0503020204020204" charset="-122"/>
                <a:ea typeface="微软雅黑" panose="020B0503020204020204" charset="-122"/>
              </a:rPr>
              <a:t>霍桑</a:t>
            </a:r>
            <a:r>
              <a:rPr lang="zh-CN" altLang="en-US" sz="2400" b="1" dirty="0">
                <a:latin typeface="微软雅黑" panose="020B0503020204020204" charset="-122"/>
                <a:ea typeface="微软雅黑" panose="020B0503020204020204" charset="-122"/>
              </a:rPr>
              <a:t>实验</a:t>
            </a:r>
          </a:p>
        </p:txBody>
      </p:sp>
      <p:sp>
        <p:nvSpPr>
          <p:cNvPr id="27" name="文本框 26"/>
          <p:cNvSpPr txBox="1"/>
          <p:nvPr/>
        </p:nvSpPr>
        <p:spPr>
          <a:xfrm>
            <a:off x="688186" y="908720"/>
            <a:ext cx="3416320"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梅奥与霍桑</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实验</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2533596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53" presetClass="entr" presetSubtype="16" fill="hold" grpId="1"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1000" fill="hold"/>
                                        <p:tgtEl>
                                          <p:spTgt spid="21"/>
                                        </p:tgtEl>
                                        <p:attrNameLst>
                                          <p:attrName>ppt_x</p:attrName>
                                        </p:attrNameLst>
                                      </p:cBhvr>
                                      <p:tavLst>
                                        <p:tav tm="0">
                                          <p:val>
                                            <p:strVal val="#ppt_x"/>
                                          </p:val>
                                        </p:tav>
                                        <p:tav tm="100000">
                                          <p:val>
                                            <p:strVal val="#ppt_x"/>
                                          </p:val>
                                        </p:tav>
                                      </p:tavLst>
                                    </p:anim>
                                    <p:anim calcmode="lin" valueType="num">
                                      <p:cBhvr additive="base">
                                        <p:cTn id="20" dur="10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6">
                                            <p:bg/>
                                          </p:spTgt>
                                        </p:tgtEl>
                                        <p:attrNameLst>
                                          <p:attrName>style.visibility</p:attrName>
                                        </p:attrNameLst>
                                      </p:cBhvr>
                                      <p:to>
                                        <p:strVal val="visible"/>
                                      </p:to>
                                    </p:set>
                                    <p:anim calcmode="lin" valueType="num">
                                      <p:cBhvr additive="base">
                                        <p:cTn id="23" dur="1000" fill="hold"/>
                                        <p:tgtEl>
                                          <p:spTgt spid="26">
                                            <p:bg/>
                                          </p:spTgt>
                                        </p:tgtEl>
                                        <p:attrNameLst>
                                          <p:attrName>ppt_x</p:attrName>
                                        </p:attrNameLst>
                                      </p:cBhvr>
                                      <p:tavLst>
                                        <p:tav tm="0">
                                          <p:val>
                                            <p:strVal val="#ppt_x"/>
                                          </p:val>
                                        </p:tav>
                                        <p:tav tm="100000">
                                          <p:val>
                                            <p:strVal val="#ppt_x"/>
                                          </p:val>
                                        </p:tav>
                                      </p:tavLst>
                                    </p:anim>
                                    <p:anim calcmode="lin" valueType="num">
                                      <p:cBhvr additive="base">
                                        <p:cTn id="24" dur="1000" fill="hold"/>
                                        <p:tgtEl>
                                          <p:spTgt spid="26">
                                            <p:bg/>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 calcmode="lin" valueType="num">
                                      <p:cBhvr additive="base">
                                        <p:cTn id="29"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26">
                                            <p:txEl>
                                              <p:pRg st="0" end="0"/>
                                            </p:txEl>
                                          </p:spTgt>
                                        </p:tgtEl>
                                        <p:attrNameLst>
                                          <p:attrName>ppt_y</p:attrName>
                                        </p:attrNameLst>
                                      </p:cBhvr>
                                      <p:tavLst>
                                        <p:tav tm="0">
                                          <p:val>
                                            <p:strVal val="0-#ppt_h/2"/>
                                          </p:val>
                                        </p:tav>
                                        <p:tav tm="100000">
                                          <p:val>
                                            <p:strVal val="#ppt_y"/>
                                          </p:val>
                                        </p:tav>
                                      </p:tavLst>
                                    </p:anim>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par>
                          <p:cTn id="33" fill="hold">
                            <p:stCondLst>
                              <p:cond delay="1000"/>
                            </p:stCondLst>
                            <p:childTnLst>
                              <p:par>
                                <p:cTn id="34" presetID="2" presetClass="entr" presetSubtype="8" fill="hold" grpId="1" nodeType="after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0-#ppt_w/2"/>
                                          </p:val>
                                        </p:tav>
                                        <p:tav tm="100000">
                                          <p:val>
                                            <p:strVal val="#ppt_x"/>
                                          </p:val>
                                        </p:tav>
                                      </p:tavLst>
                                    </p:anim>
                                    <p:anim calcmode="lin" valueType="num">
                                      <p:cBhvr additive="base">
                                        <p:cTn id="37"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ldLvl="0"/>
      <p:bldP spid="14" grpId="1" bldLvl="0" animBg="1"/>
      <p:bldP spid="17" grpId="0" bldLvl="0" animBg="1"/>
      <p:bldP spid="26" grpId="0" build="p" animBg="1"/>
      <p:bldP spid="27" grpId="0"/>
      <p:bldP spid="2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4" name="Rectangle 8"/>
          <p:cNvSpPr>
            <a:spLocks noGrp="1" noChangeArrowheads="1"/>
          </p:cNvSpPr>
          <p:nvPr/>
        </p:nvSpPr>
        <p:spPr bwMode="auto">
          <a:xfrm>
            <a:off x="1559496" y="1700808"/>
            <a:ext cx="4968552" cy="459869"/>
          </a:xfrm>
          <a:prstGeom prst="rect">
            <a:avLst/>
          </a:prstGeom>
        </p:spPr>
        <p:style>
          <a:lnRef idx="2">
            <a:schemeClr val="dk1"/>
          </a:lnRef>
          <a:fillRef idx="1">
            <a:schemeClr val="lt1"/>
          </a:fillRef>
          <a:effectRef idx="0">
            <a:schemeClr val="dk1"/>
          </a:effectRef>
          <a:fontRef idx="minor">
            <a:schemeClr val="dk1"/>
          </a:fontRef>
        </p:style>
        <p:txBody>
          <a:bodyPr anchor="b"/>
          <a:lstStyle/>
          <a:p>
            <a:pPr eaLnBrk="0" hangingPunct="0">
              <a:defRPr/>
            </a:pPr>
            <a:r>
              <a:rPr lang="en-US" altLang="zh-CN" sz="2000" b="1" dirty="0">
                <a:solidFill>
                  <a:schemeClr val="tx1"/>
                </a:solidFill>
                <a:latin typeface="微软雅黑" panose="020B0503020204020204" charset="-122"/>
                <a:ea typeface="微软雅黑" panose="020B0503020204020204" charset="-122"/>
              </a:rPr>
              <a:t>D</a:t>
            </a:r>
            <a:r>
              <a:rPr lang="zh-CN" altLang="en-US" sz="2000" b="1" dirty="0">
                <a:solidFill>
                  <a:schemeClr val="tx1"/>
                </a:solidFill>
                <a:latin typeface="微软雅黑" panose="020B0503020204020204" charset="-122"/>
                <a:ea typeface="微软雅黑" panose="020B0503020204020204" charset="-122"/>
              </a:rPr>
              <a:t>、接线板接线工作室试验</a:t>
            </a:r>
            <a:r>
              <a:rPr lang="en-US" altLang="zh-CN" sz="2000" b="1" dirty="0">
                <a:solidFill>
                  <a:schemeClr val="tx1"/>
                </a:solidFill>
                <a:latin typeface="微软雅黑" panose="020B0503020204020204" charset="-122"/>
                <a:ea typeface="微软雅黑" panose="020B0503020204020204" charset="-122"/>
              </a:rPr>
              <a:t>(1931—1932)</a:t>
            </a:r>
          </a:p>
        </p:txBody>
      </p:sp>
      <p:sp>
        <p:nvSpPr>
          <p:cNvPr id="17" name="Rectangle 9"/>
          <p:cNvSpPr>
            <a:spLocks noChangeArrowheads="1"/>
          </p:cNvSpPr>
          <p:nvPr/>
        </p:nvSpPr>
        <p:spPr bwMode="auto">
          <a:xfrm>
            <a:off x="1343472" y="2492896"/>
            <a:ext cx="6084454" cy="3024336"/>
          </a:xfrm>
          <a:prstGeom prst="rect">
            <a:avLst/>
          </a:prstGeom>
          <a:noFill/>
          <a:ln w="28575" cap="flat" cmpd="sng">
            <a:solidFill>
              <a:schemeClr val="tx2">
                <a:lumMod val="75000"/>
              </a:schemeClr>
            </a:solidFill>
            <a:prstDash val="sysDot"/>
            <a:miter lim="800000"/>
          </a:ln>
          <a:effectLst/>
        </p:spPr>
        <p:txBody>
          <a:bodyPr/>
          <a:lstStyle/>
          <a:p>
            <a:pPr eaLnBrk="0" hangingPunct="0">
              <a:lnSpc>
                <a:spcPct val="110000"/>
              </a:lnSpc>
              <a:spcBef>
                <a:spcPct val="20000"/>
              </a:spcBef>
              <a:buClr>
                <a:schemeClr val="hlink"/>
              </a:buClr>
              <a:buFont typeface="Wingdings" panose="05000000000000000000" pitchFamily="2" charset="2"/>
              <a:buNone/>
              <a:defRPr/>
            </a:pPr>
            <a:r>
              <a:rPr lang="zh-CN" altLang="en-US" sz="2000" dirty="0" smtClean="0">
                <a:effectLst>
                  <a:outerShdw blurRad="38100" dist="38100" dir="2700000" algn="tl">
                    <a:srgbClr val="C0C0C0"/>
                  </a:outerShdw>
                </a:effectLst>
                <a:latin typeface="黑体" panose="02010609060101010101" pitchFamily="49" charset="-122"/>
                <a:ea typeface="黑体" panose="02010609060101010101" pitchFamily="49" charset="-122"/>
              </a:rPr>
              <a:t>    大部分</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成员都自行限制产量</a:t>
            </a: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标准</a:t>
            </a:r>
            <a:r>
              <a:rPr lang="en-US" altLang="zh-CN" sz="2000" dirty="0">
                <a:effectLst>
                  <a:outerShdw blurRad="38100" dist="38100" dir="2700000" algn="tl">
                    <a:srgbClr val="C0C0C0"/>
                  </a:outerShdw>
                </a:effectLst>
                <a:latin typeface="黑体" panose="02010609060101010101" pitchFamily="49" charset="-122"/>
                <a:ea typeface="黑体" panose="02010609060101010101" pitchFamily="49" charset="-122"/>
              </a:rPr>
              <a:t>7312</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个接点  实际</a:t>
            </a:r>
            <a:r>
              <a:rPr lang="en-US" altLang="zh-CN" sz="2000" dirty="0">
                <a:effectLst>
                  <a:outerShdw blurRad="38100" dist="38100" dir="2700000" algn="tl">
                    <a:srgbClr val="C0C0C0"/>
                  </a:outerShdw>
                </a:effectLst>
                <a:latin typeface="黑体" panose="02010609060101010101" pitchFamily="49" charset="-122"/>
                <a:ea typeface="黑体" panose="02010609060101010101" pitchFamily="49" charset="-122"/>
              </a:rPr>
              <a:t>6000—6600</a:t>
            </a: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个接点</a:t>
            </a: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怕标准再度提高、怕失业、保护速度慢的同伴</a:t>
            </a: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工人对不同的上级持不同态度</a:t>
            </a: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成员中存在着小派系</a:t>
            </a:r>
          </a:p>
          <a:p>
            <a:pPr eaLnBrk="0" hangingPunct="0">
              <a:lnSpc>
                <a:spcPct val="110000"/>
              </a:lnSpc>
              <a:spcBef>
                <a:spcPct val="20000"/>
              </a:spcBef>
              <a:buClr>
                <a:schemeClr val="hlink"/>
              </a:buClr>
              <a:buFont typeface="Wingdings" panose="05000000000000000000" pitchFamily="2" charset="2"/>
              <a:buNone/>
              <a:defRPr/>
            </a:pPr>
            <a:r>
              <a:rPr lang="zh-CN" altLang="en-US" sz="2000" dirty="0">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dirty="0">
                <a:solidFill>
                  <a:srgbClr val="0848AF"/>
                </a:solidFill>
                <a:effectLst>
                  <a:outerShdw blurRad="38100" dist="38100" dir="2700000" algn="tl">
                    <a:srgbClr val="C0C0C0"/>
                  </a:outerShdw>
                </a:effectLst>
                <a:latin typeface="黑体" panose="02010609060101010101" pitchFamily="49" charset="-122"/>
                <a:ea typeface="黑体" panose="02010609060101010101" pitchFamily="49" charset="-122"/>
              </a:rPr>
              <a:t>结论：</a:t>
            </a:r>
            <a:r>
              <a:rPr lang="zh-CN" altLang="en-US" sz="2000" b="1" dirty="0">
                <a:effectLst>
                  <a:outerShdw blurRad="38100" dist="38100" dir="2700000" algn="tl">
                    <a:srgbClr val="C0C0C0"/>
                  </a:outerShdw>
                </a:effectLst>
                <a:latin typeface="黑体" panose="02010609060101010101" pitchFamily="49" charset="-122"/>
                <a:ea typeface="黑体" panose="02010609060101010101" pitchFamily="49" charset="-122"/>
              </a:rPr>
              <a:t>人们的生产效率不仅受物质、环境的影响，更重要的是受社会因素和心理因素等方面的影响。</a:t>
            </a:r>
          </a:p>
        </p:txBody>
      </p:sp>
      <p:grpSp>
        <p:nvGrpSpPr>
          <p:cNvPr id="18" name="Group 7"/>
          <p:cNvGrpSpPr>
            <a:grpSpLocks/>
          </p:cNvGrpSpPr>
          <p:nvPr/>
        </p:nvGrpSpPr>
        <p:grpSpPr bwMode="auto">
          <a:xfrm>
            <a:off x="7896200" y="2204864"/>
            <a:ext cx="2121902" cy="3657588"/>
            <a:chOff x="0" y="0"/>
            <a:chExt cx="3342" cy="5759"/>
          </a:xfrm>
        </p:grpSpPr>
        <p:graphicFrame>
          <p:nvGraphicFramePr>
            <p:cNvPr id="19" name="Object 8"/>
            <p:cNvGraphicFramePr>
              <a:graphicFrameLocks noChangeAspect="1"/>
            </p:cNvGraphicFramePr>
            <p:nvPr/>
          </p:nvGraphicFramePr>
          <p:xfrm>
            <a:off x="0" y="0"/>
            <a:ext cx="3342" cy="5063"/>
          </p:xfrm>
          <a:graphic>
            <a:graphicData uri="http://schemas.openxmlformats.org/presentationml/2006/ole">
              <mc:AlternateContent xmlns:mc="http://schemas.openxmlformats.org/markup-compatibility/2006">
                <mc:Choice xmlns:v="urn:schemas-microsoft-com:vml" Requires="v">
                  <p:oleObj spid="_x0000_s4139" r:id="rId4" imgW="929945" imgH="843991" progId="MS_ClipArt_Gallery.2">
                    <p:embed/>
                  </p:oleObj>
                </mc:Choice>
                <mc:Fallback>
                  <p:oleObj r:id="rId4" imgW="929945" imgH="843991" progId="MS_ClipArt_Gallery.2">
                    <p:embed/>
                    <p:pic>
                      <p:nvPicPr>
                        <p:cNvPr id="43015"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342" cy="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0" name="Text Box 9"/>
            <p:cNvSpPr txBox="1">
              <a:spLocks noChangeArrowheads="1"/>
            </p:cNvSpPr>
            <p:nvPr/>
          </p:nvSpPr>
          <p:spPr bwMode="auto">
            <a:xfrm>
              <a:off x="0" y="5032"/>
              <a:ext cx="3199" cy="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i="1" dirty="0">
                  <a:solidFill>
                    <a:srgbClr val="0848AF"/>
                  </a:solidFill>
                  <a:latin typeface="Times New Roman" panose="02020603050405020304" pitchFamily="18" charset="0"/>
                </a:rPr>
                <a:t>心态十分重要</a:t>
              </a:r>
            </a:p>
          </p:txBody>
        </p:sp>
      </p:grpSp>
      <p:sp>
        <p:nvSpPr>
          <p:cNvPr id="26" name="Rectangle 4"/>
          <p:cNvSpPr>
            <a:spLocks noChangeArrowheads="1"/>
          </p:cNvSpPr>
          <p:nvPr/>
        </p:nvSpPr>
        <p:spPr bwMode="auto">
          <a:xfrm>
            <a:off x="6744072" y="1484784"/>
            <a:ext cx="2376264"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marL="0" indent="0">
              <a:buNone/>
            </a:pPr>
            <a:r>
              <a:rPr lang="en-US" altLang="zh-CN" sz="2400" b="1" dirty="0" smtClean="0">
                <a:latin typeface="微软雅黑" panose="020B0503020204020204" charset="-122"/>
                <a:ea typeface="微软雅黑" panose="020B0503020204020204" charset="-122"/>
              </a:rPr>
              <a:t> 2. </a:t>
            </a:r>
            <a:r>
              <a:rPr lang="zh-CN" altLang="en-US" sz="2400" b="1" dirty="0" smtClean="0">
                <a:latin typeface="微软雅黑" panose="020B0503020204020204" charset="-122"/>
                <a:ea typeface="微软雅黑" panose="020B0503020204020204" charset="-122"/>
              </a:rPr>
              <a:t>霍桑</a:t>
            </a:r>
            <a:r>
              <a:rPr lang="zh-CN" altLang="en-US" sz="2400" b="1" dirty="0">
                <a:latin typeface="微软雅黑" panose="020B0503020204020204" charset="-122"/>
                <a:ea typeface="微软雅黑" panose="020B0503020204020204" charset="-122"/>
              </a:rPr>
              <a:t>实验</a:t>
            </a:r>
          </a:p>
        </p:txBody>
      </p:sp>
      <p:sp>
        <p:nvSpPr>
          <p:cNvPr id="27" name="文本框 26"/>
          <p:cNvSpPr txBox="1"/>
          <p:nvPr/>
        </p:nvSpPr>
        <p:spPr>
          <a:xfrm>
            <a:off x="688186" y="908720"/>
            <a:ext cx="3416320"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梅奥与霍桑</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实验</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4938193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53" presetClass="entr" presetSubtype="16" fill="hold" grpId="1"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1000" fill="hold"/>
                                        <p:tgtEl>
                                          <p:spTgt spid="18"/>
                                        </p:tgtEl>
                                        <p:attrNameLst>
                                          <p:attrName>ppt_x</p:attrName>
                                        </p:attrNameLst>
                                      </p:cBhvr>
                                      <p:tavLst>
                                        <p:tav tm="0">
                                          <p:val>
                                            <p:strVal val="#ppt_x"/>
                                          </p:val>
                                        </p:tav>
                                        <p:tav tm="100000">
                                          <p:val>
                                            <p:strVal val="#ppt_x"/>
                                          </p:val>
                                        </p:tav>
                                      </p:tavLst>
                                    </p:anim>
                                    <p:anim calcmode="lin" valueType="num">
                                      <p:cBhvr additive="base">
                                        <p:cTn id="20" dur="10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6">
                                            <p:bg/>
                                          </p:spTgt>
                                        </p:tgtEl>
                                        <p:attrNameLst>
                                          <p:attrName>style.visibility</p:attrName>
                                        </p:attrNameLst>
                                      </p:cBhvr>
                                      <p:to>
                                        <p:strVal val="visible"/>
                                      </p:to>
                                    </p:set>
                                    <p:anim calcmode="lin" valueType="num">
                                      <p:cBhvr additive="base">
                                        <p:cTn id="23" dur="1000" fill="hold"/>
                                        <p:tgtEl>
                                          <p:spTgt spid="26">
                                            <p:bg/>
                                          </p:spTgt>
                                        </p:tgtEl>
                                        <p:attrNameLst>
                                          <p:attrName>ppt_x</p:attrName>
                                        </p:attrNameLst>
                                      </p:cBhvr>
                                      <p:tavLst>
                                        <p:tav tm="0">
                                          <p:val>
                                            <p:strVal val="#ppt_x"/>
                                          </p:val>
                                        </p:tav>
                                        <p:tav tm="100000">
                                          <p:val>
                                            <p:strVal val="#ppt_x"/>
                                          </p:val>
                                        </p:tav>
                                      </p:tavLst>
                                    </p:anim>
                                    <p:anim calcmode="lin" valueType="num">
                                      <p:cBhvr additive="base">
                                        <p:cTn id="24" dur="1000" fill="hold"/>
                                        <p:tgtEl>
                                          <p:spTgt spid="26">
                                            <p:bg/>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 calcmode="lin" valueType="num">
                                      <p:cBhvr additive="base">
                                        <p:cTn id="29"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26">
                                            <p:txEl>
                                              <p:pRg st="0" end="0"/>
                                            </p:txEl>
                                          </p:spTgt>
                                        </p:tgtEl>
                                        <p:attrNameLst>
                                          <p:attrName>ppt_y</p:attrName>
                                        </p:attrNameLst>
                                      </p:cBhvr>
                                      <p:tavLst>
                                        <p:tav tm="0">
                                          <p:val>
                                            <p:strVal val="0-#ppt_h/2"/>
                                          </p:val>
                                        </p:tav>
                                        <p:tav tm="100000">
                                          <p:val>
                                            <p:strVal val="#ppt_y"/>
                                          </p:val>
                                        </p:tav>
                                      </p:tavLst>
                                    </p:anim>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par>
                          <p:cTn id="33" fill="hold">
                            <p:stCondLst>
                              <p:cond delay="1000"/>
                            </p:stCondLst>
                            <p:childTnLst>
                              <p:par>
                                <p:cTn id="34" presetID="2" presetClass="entr" presetSubtype="8" fill="hold" grpId="1" nodeType="after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0-#ppt_w/2"/>
                                          </p:val>
                                        </p:tav>
                                        <p:tav tm="100000">
                                          <p:val>
                                            <p:strVal val="#ppt_x"/>
                                          </p:val>
                                        </p:tav>
                                      </p:tavLst>
                                    </p:anim>
                                    <p:anim calcmode="lin" valueType="num">
                                      <p:cBhvr additive="base">
                                        <p:cTn id="37"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4" grpId="0" bldLvl="0"/>
      <p:bldP spid="14" grpId="1" bldLvl="0" animBg="1"/>
      <p:bldP spid="17" grpId="0" bldLvl="0" animBg="1"/>
      <p:bldP spid="26" grpId="0" build="p" animBg="1"/>
      <p:bldP spid="27" grpId="0"/>
      <p:bldP spid="2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479376" y="836712"/>
            <a:ext cx="3775393" cy="523220"/>
          </a:xfrm>
          <a:prstGeom prst="rect">
            <a:avLst/>
          </a:prstGeom>
          <a:noFill/>
        </p:spPr>
        <p:txBody>
          <a:bodyPr wrap="none" rtlCol="0" anchor="t">
            <a:spAutoFit/>
          </a:bodyPr>
          <a:lstStyle/>
          <a:p>
            <a:pPr algn="ctr">
              <a:defRPr/>
            </a:pP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梅奥人际关系</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学说</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
        <p:nvSpPr>
          <p:cNvPr id="14" name="Rectangle 4"/>
          <p:cNvSpPr>
            <a:spLocks noChangeArrowheads="1"/>
          </p:cNvSpPr>
          <p:nvPr/>
        </p:nvSpPr>
        <p:spPr bwMode="auto">
          <a:xfrm>
            <a:off x="5303912" y="1556792"/>
            <a:ext cx="5184576" cy="577850"/>
          </a:xfrm>
          <a:prstGeom prst="rect">
            <a:avLst/>
          </a:prstGeom>
          <a:noFill/>
          <a:ln w="9525" cap="flat" cmpd="sng">
            <a:solidFill>
              <a:srgbClr val="CCFF33"/>
            </a:solidFill>
            <a:miter lim="800000"/>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a:flatTx/>
          </a:bodyPr>
          <a:lstStyle/>
          <a:p>
            <a:pPr algn="ctr">
              <a:defRPr/>
            </a:pPr>
            <a:r>
              <a:rPr lang="en-US" altLang="zh-CN" sz="2400" b="1" dirty="0" smtClean="0">
                <a:latin typeface="微软雅黑" panose="020B0503020204020204" charset="-122"/>
                <a:ea typeface="微软雅黑" panose="020B0503020204020204" charset="-122"/>
              </a:rPr>
              <a:t>1. </a:t>
            </a:r>
            <a:r>
              <a:rPr lang="zh-CN" altLang="en-US" sz="2400" b="1" dirty="0" smtClean="0">
                <a:latin typeface="微软雅黑" panose="020B0503020204020204" charset="-122"/>
                <a:ea typeface="微软雅黑" panose="020B0503020204020204" charset="-122"/>
              </a:rPr>
              <a:t>梅奥</a:t>
            </a:r>
            <a:r>
              <a:rPr lang="zh-CN" altLang="en-US" sz="2400" b="1" dirty="0">
                <a:latin typeface="微软雅黑" panose="020B0503020204020204" charset="-122"/>
                <a:ea typeface="微软雅黑" panose="020B0503020204020204" charset="-122"/>
              </a:rPr>
              <a:t>人际关系学说的主要观点</a:t>
            </a:r>
          </a:p>
        </p:txBody>
      </p:sp>
      <p:grpSp>
        <p:nvGrpSpPr>
          <p:cNvPr id="15" name="Group 4"/>
          <p:cNvGrpSpPr>
            <a:grpSpLocks/>
          </p:cNvGrpSpPr>
          <p:nvPr/>
        </p:nvGrpSpPr>
        <p:grpSpPr bwMode="auto">
          <a:xfrm>
            <a:off x="1991544" y="2276872"/>
            <a:ext cx="8568952" cy="3592471"/>
            <a:chOff x="0" y="0"/>
            <a:chExt cx="13477" cy="7532"/>
          </a:xfrm>
        </p:grpSpPr>
        <p:sp>
          <p:nvSpPr>
            <p:cNvPr id="17" name="Freeform 2"/>
            <p:cNvSpPr/>
            <p:nvPr/>
          </p:nvSpPr>
          <p:spPr bwMode="auto">
            <a:xfrm rot="21120000">
              <a:off x="125" y="2723"/>
              <a:ext cx="2855" cy="3680"/>
            </a:xfrm>
            <a:custGeom>
              <a:avLst/>
              <a:gdLst>
                <a:gd name="T0" fmla="*/ 0 w 2220"/>
                <a:gd name="T1" fmla="*/ 0 h 2878"/>
                <a:gd name="T2" fmla="*/ 2220 w 2220"/>
                <a:gd name="T3" fmla="*/ 2878 h 2878"/>
              </a:gdLst>
              <a:ahLst/>
              <a:cxnLst>
                <a:cxn ang="0">
                  <a:pos x="756" y="0"/>
                </a:cxn>
                <a:cxn ang="0">
                  <a:pos x="568" y="112"/>
                </a:cxn>
                <a:cxn ang="0">
                  <a:pos x="464" y="212"/>
                </a:cxn>
                <a:cxn ang="0">
                  <a:pos x="300" y="164"/>
                </a:cxn>
                <a:cxn ang="0">
                  <a:pos x="180" y="156"/>
                </a:cxn>
                <a:cxn ang="0">
                  <a:pos x="16" y="184"/>
                </a:cxn>
                <a:cxn ang="0">
                  <a:pos x="68" y="368"/>
                </a:cxn>
                <a:cxn ang="0">
                  <a:pos x="224" y="460"/>
                </a:cxn>
                <a:cxn ang="0">
                  <a:pos x="272" y="664"/>
                </a:cxn>
                <a:cxn ang="0">
                  <a:pos x="248" y="900"/>
                </a:cxn>
                <a:cxn ang="0">
                  <a:pos x="180" y="1072"/>
                </a:cxn>
                <a:cxn ang="0">
                  <a:pos x="144" y="1240"/>
                </a:cxn>
                <a:cxn ang="0">
                  <a:pos x="236" y="1476"/>
                </a:cxn>
                <a:cxn ang="0">
                  <a:pos x="328" y="1556"/>
                </a:cxn>
                <a:cxn ang="0">
                  <a:pos x="436" y="1772"/>
                </a:cxn>
                <a:cxn ang="0">
                  <a:pos x="452" y="1964"/>
                </a:cxn>
                <a:cxn ang="0">
                  <a:pos x="384" y="2196"/>
                </a:cxn>
                <a:cxn ang="0">
                  <a:pos x="140" y="2420"/>
                </a:cxn>
                <a:cxn ang="0">
                  <a:pos x="64" y="2572"/>
                </a:cxn>
                <a:cxn ang="0">
                  <a:pos x="188" y="2848"/>
                </a:cxn>
                <a:cxn ang="0">
                  <a:pos x="360" y="2556"/>
                </a:cxn>
                <a:cxn ang="0">
                  <a:pos x="680" y="2340"/>
                </a:cxn>
                <a:cxn ang="0">
                  <a:pos x="744" y="2076"/>
                </a:cxn>
                <a:cxn ang="0">
                  <a:pos x="736" y="1644"/>
                </a:cxn>
                <a:cxn ang="0">
                  <a:pos x="756" y="1412"/>
                </a:cxn>
                <a:cxn ang="0">
                  <a:pos x="888" y="1304"/>
                </a:cxn>
                <a:cxn ang="0">
                  <a:pos x="1060" y="1292"/>
                </a:cxn>
                <a:cxn ang="0">
                  <a:pos x="1260" y="1328"/>
                </a:cxn>
                <a:cxn ang="0">
                  <a:pos x="1400" y="1380"/>
                </a:cxn>
                <a:cxn ang="0">
                  <a:pos x="1672" y="1484"/>
                </a:cxn>
                <a:cxn ang="0">
                  <a:pos x="1856" y="1432"/>
                </a:cxn>
                <a:cxn ang="0">
                  <a:pos x="1896" y="1148"/>
                </a:cxn>
                <a:cxn ang="0">
                  <a:pos x="2032" y="832"/>
                </a:cxn>
                <a:cxn ang="0">
                  <a:pos x="2220" y="140"/>
                </a:cxn>
                <a:cxn ang="0">
                  <a:pos x="1788" y="108"/>
                </a:cxn>
                <a:cxn ang="0">
                  <a:pos x="1724" y="320"/>
                </a:cxn>
                <a:cxn ang="0">
                  <a:pos x="1723" y="351"/>
                </a:cxn>
                <a:cxn ang="0">
                  <a:pos x="1620" y="548"/>
                </a:cxn>
                <a:cxn ang="0">
                  <a:pos x="1700" y="780"/>
                </a:cxn>
                <a:cxn ang="0">
                  <a:pos x="1632" y="904"/>
                </a:cxn>
                <a:cxn ang="0">
                  <a:pos x="1424" y="952"/>
                </a:cxn>
                <a:cxn ang="0">
                  <a:pos x="1216" y="992"/>
                </a:cxn>
                <a:cxn ang="0">
                  <a:pos x="992" y="956"/>
                </a:cxn>
                <a:cxn ang="0">
                  <a:pos x="876" y="884"/>
                </a:cxn>
                <a:cxn ang="0">
                  <a:pos x="928" y="728"/>
                </a:cxn>
                <a:cxn ang="0">
                  <a:pos x="1204" y="740"/>
                </a:cxn>
                <a:cxn ang="0">
                  <a:pos x="1468" y="592"/>
                </a:cxn>
                <a:cxn ang="0">
                  <a:pos x="1592" y="520"/>
                </a:cxn>
                <a:cxn ang="0">
                  <a:pos x="1612" y="492"/>
                </a:cxn>
                <a:cxn ang="0">
                  <a:pos x="1648" y="376"/>
                </a:cxn>
                <a:cxn ang="0">
                  <a:pos x="1584" y="344"/>
                </a:cxn>
                <a:cxn ang="0">
                  <a:pos x="1496" y="424"/>
                </a:cxn>
                <a:cxn ang="0">
                  <a:pos x="1392" y="492"/>
                </a:cxn>
                <a:cxn ang="0">
                  <a:pos x="1300" y="540"/>
                </a:cxn>
                <a:cxn ang="0">
                  <a:pos x="1148" y="564"/>
                </a:cxn>
                <a:cxn ang="0">
                  <a:pos x="1028" y="500"/>
                </a:cxn>
                <a:cxn ang="0">
                  <a:pos x="936" y="388"/>
                </a:cxn>
                <a:cxn ang="0">
                  <a:pos x="824" y="344"/>
                </a:cxn>
                <a:cxn ang="0">
                  <a:pos x="860" y="212"/>
                </a:cxn>
                <a:cxn ang="0">
                  <a:pos x="876" y="96"/>
                </a:cxn>
                <a:cxn ang="0">
                  <a:pos x="832" y="20"/>
                </a:cxn>
              </a:cxnLst>
              <a:rect l="T0" t="T1" r="T2" b="T3"/>
              <a:pathLst>
                <a:path w="2220" h="2878">
                  <a:moveTo>
                    <a:pt x="832" y="20"/>
                  </a:moveTo>
                  <a:lnTo>
                    <a:pt x="784" y="20"/>
                  </a:lnTo>
                  <a:lnTo>
                    <a:pt x="756" y="0"/>
                  </a:lnTo>
                  <a:lnTo>
                    <a:pt x="676" y="20"/>
                  </a:lnTo>
                  <a:lnTo>
                    <a:pt x="624" y="44"/>
                  </a:lnTo>
                  <a:lnTo>
                    <a:pt x="568" y="112"/>
                  </a:lnTo>
                  <a:lnTo>
                    <a:pt x="536" y="164"/>
                  </a:lnTo>
                  <a:lnTo>
                    <a:pt x="508" y="208"/>
                  </a:lnTo>
                  <a:lnTo>
                    <a:pt x="464" y="212"/>
                  </a:lnTo>
                  <a:lnTo>
                    <a:pt x="392" y="164"/>
                  </a:lnTo>
                  <a:lnTo>
                    <a:pt x="352" y="140"/>
                  </a:lnTo>
                  <a:lnTo>
                    <a:pt x="300" y="164"/>
                  </a:lnTo>
                  <a:lnTo>
                    <a:pt x="280" y="184"/>
                  </a:lnTo>
                  <a:lnTo>
                    <a:pt x="216" y="184"/>
                  </a:lnTo>
                  <a:lnTo>
                    <a:pt x="180" y="156"/>
                  </a:lnTo>
                  <a:lnTo>
                    <a:pt x="108" y="152"/>
                  </a:lnTo>
                  <a:lnTo>
                    <a:pt x="48" y="184"/>
                  </a:lnTo>
                  <a:lnTo>
                    <a:pt x="16" y="184"/>
                  </a:lnTo>
                  <a:lnTo>
                    <a:pt x="0" y="264"/>
                  </a:lnTo>
                  <a:lnTo>
                    <a:pt x="4" y="312"/>
                  </a:lnTo>
                  <a:lnTo>
                    <a:pt x="68" y="368"/>
                  </a:lnTo>
                  <a:lnTo>
                    <a:pt x="124" y="408"/>
                  </a:lnTo>
                  <a:lnTo>
                    <a:pt x="196" y="432"/>
                  </a:lnTo>
                  <a:lnTo>
                    <a:pt x="224" y="460"/>
                  </a:lnTo>
                  <a:lnTo>
                    <a:pt x="256" y="588"/>
                  </a:lnTo>
                  <a:lnTo>
                    <a:pt x="272" y="636"/>
                  </a:lnTo>
                  <a:lnTo>
                    <a:pt x="272" y="664"/>
                  </a:lnTo>
                  <a:lnTo>
                    <a:pt x="276" y="724"/>
                  </a:lnTo>
                  <a:lnTo>
                    <a:pt x="256" y="812"/>
                  </a:lnTo>
                  <a:lnTo>
                    <a:pt x="248" y="900"/>
                  </a:lnTo>
                  <a:lnTo>
                    <a:pt x="216" y="964"/>
                  </a:lnTo>
                  <a:lnTo>
                    <a:pt x="216" y="1012"/>
                  </a:lnTo>
                  <a:lnTo>
                    <a:pt x="180" y="1072"/>
                  </a:lnTo>
                  <a:lnTo>
                    <a:pt x="180" y="1100"/>
                  </a:lnTo>
                  <a:lnTo>
                    <a:pt x="132" y="1160"/>
                  </a:lnTo>
                  <a:lnTo>
                    <a:pt x="144" y="1240"/>
                  </a:lnTo>
                  <a:lnTo>
                    <a:pt x="156" y="1296"/>
                  </a:lnTo>
                  <a:lnTo>
                    <a:pt x="184" y="1372"/>
                  </a:lnTo>
                  <a:lnTo>
                    <a:pt x="236" y="1476"/>
                  </a:lnTo>
                  <a:lnTo>
                    <a:pt x="268" y="1500"/>
                  </a:lnTo>
                  <a:lnTo>
                    <a:pt x="292" y="1500"/>
                  </a:lnTo>
                  <a:lnTo>
                    <a:pt x="328" y="1556"/>
                  </a:lnTo>
                  <a:lnTo>
                    <a:pt x="404" y="1640"/>
                  </a:lnTo>
                  <a:lnTo>
                    <a:pt x="412" y="1716"/>
                  </a:lnTo>
                  <a:lnTo>
                    <a:pt x="436" y="1772"/>
                  </a:lnTo>
                  <a:lnTo>
                    <a:pt x="452" y="1796"/>
                  </a:lnTo>
                  <a:lnTo>
                    <a:pt x="460" y="1824"/>
                  </a:lnTo>
                  <a:lnTo>
                    <a:pt x="452" y="1964"/>
                  </a:lnTo>
                  <a:lnTo>
                    <a:pt x="452" y="2152"/>
                  </a:lnTo>
                  <a:lnTo>
                    <a:pt x="424" y="2196"/>
                  </a:lnTo>
                  <a:lnTo>
                    <a:pt x="384" y="2196"/>
                  </a:lnTo>
                  <a:lnTo>
                    <a:pt x="264" y="2276"/>
                  </a:lnTo>
                  <a:lnTo>
                    <a:pt x="116" y="2392"/>
                  </a:lnTo>
                  <a:lnTo>
                    <a:pt x="140" y="2420"/>
                  </a:lnTo>
                  <a:lnTo>
                    <a:pt x="76" y="2420"/>
                  </a:lnTo>
                  <a:lnTo>
                    <a:pt x="16" y="2472"/>
                  </a:lnTo>
                  <a:lnTo>
                    <a:pt x="64" y="2572"/>
                  </a:lnTo>
                  <a:lnTo>
                    <a:pt x="100" y="2708"/>
                  </a:lnTo>
                  <a:lnTo>
                    <a:pt x="136" y="2828"/>
                  </a:lnTo>
                  <a:cubicBezTo>
                    <a:pt x="151" y="2851"/>
                    <a:pt x="171" y="2878"/>
                    <a:pt x="188" y="2848"/>
                  </a:cubicBezTo>
                  <a:cubicBezTo>
                    <a:pt x="213" y="2839"/>
                    <a:pt x="221" y="2698"/>
                    <a:pt x="240" y="2648"/>
                  </a:cubicBezTo>
                  <a:cubicBezTo>
                    <a:pt x="259" y="2598"/>
                    <a:pt x="280" y="2563"/>
                    <a:pt x="300" y="2548"/>
                  </a:cubicBezTo>
                  <a:lnTo>
                    <a:pt x="360" y="2556"/>
                  </a:lnTo>
                  <a:lnTo>
                    <a:pt x="408" y="2484"/>
                  </a:lnTo>
                  <a:lnTo>
                    <a:pt x="524" y="2420"/>
                  </a:lnTo>
                  <a:lnTo>
                    <a:pt x="680" y="2340"/>
                  </a:lnTo>
                  <a:lnTo>
                    <a:pt x="736" y="2224"/>
                  </a:lnTo>
                  <a:lnTo>
                    <a:pt x="752" y="2144"/>
                  </a:lnTo>
                  <a:lnTo>
                    <a:pt x="744" y="2076"/>
                  </a:lnTo>
                  <a:lnTo>
                    <a:pt x="748" y="1972"/>
                  </a:lnTo>
                  <a:lnTo>
                    <a:pt x="756" y="1720"/>
                  </a:lnTo>
                  <a:lnTo>
                    <a:pt x="736" y="1644"/>
                  </a:lnTo>
                  <a:lnTo>
                    <a:pt x="728" y="1584"/>
                  </a:lnTo>
                  <a:lnTo>
                    <a:pt x="728" y="1500"/>
                  </a:lnTo>
                  <a:lnTo>
                    <a:pt x="756" y="1412"/>
                  </a:lnTo>
                  <a:lnTo>
                    <a:pt x="808" y="1412"/>
                  </a:lnTo>
                  <a:lnTo>
                    <a:pt x="844" y="1332"/>
                  </a:lnTo>
                  <a:lnTo>
                    <a:pt x="888" y="1304"/>
                  </a:lnTo>
                  <a:lnTo>
                    <a:pt x="940" y="1320"/>
                  </a:lnTo>
                  <a:lnTo>
                    <a:pt x="980" y="1308"/>
                  </a:lnTo>
                  <a:lnTo>
                    <a:pt x="1060" y="1292"/>
                  </a:lnTo>
                  <a:lnTo>
                    <a:pt x="1164" y="1312"/>
                  </a:lnTo>
                  <a:lnTo>
                    <a:pt x="1240" y="1304"/>
                  </a:lnTo>
                  <a:lnTo>
                    <a:pt x="1260" y="1328"/>
                  </a:lnTo>
                  <a:lnTo>
                    <a:pt x="1312" y="1332"/>
                  </a:lnTo>
                  <a:lnTo>
                    <a:pt x="1364" y="1360"/>
                  </a:lnTo>
                  <a:lnTo>
                    <a:pt x="1400" y="1380"/>
                  </a:lnTo>
                  <a:lnTo>
                    <a:pt x="1488" y="1384"/>
                  </a:lnTo>
                  <a:lnTo>
                    <a:pt x="1548" y="1460"/>
                  </a:lnTo>
                  <a:lnTo>
                    <a:pt x="1672" y="1484"/>
                  </a:lnTo>
                  <a:lnTo>
                    <a:pt x="1744" y="1500"/>
                  </a:lnTo>
                  <a:lnTo>
                    <a:pt x="1808" y="1488"/>
                  </a:lnTo>
                  <a:lnTo>
                    <a:pt x="1856" y="1432"/>
                  </a:lnTo>
                  <a:lnTo>
                    <a:pt x="1908" y="1304"/>
                  </a:lnTo>
                  <a:lnTo>
                    <a:pt x="1912" y="1228"/>
                  </a:lnTo>
                  <a:lnTo>
                    <a:pt x="1896" y="1148"/>
                  </a:lnTo>
                  <a:lnTo>
                    <a:pt x="1932" y="1028"/>
                  </a:lnTo>
                  <a:lnTo>
                    <a:pt x="1996" y="936"/>
                  </a:lnTo>
                  <a:lnTo>
                    <a:pt x="2032" y="832"/>
                  </a:lnTo>
                  <a:lnTo>
                    <a:pt x="2168" y="856"/>
                  </a:lnTo>
                  <a:lnTo>
                    <a:pt x="2196" y="860"/>
                  </a:lnTo>
                  <a:lnTo>
                    <a:pt x="2220" y="140"/>
                  </a:lnTo>
                  <a:lnTo>
                    <a:pt x="2144" y="132"/>
                  </a:lnTo>
                  <a:lnTo>
                    <a:pt x="1988" y="136"/>
                  </a:lnTo>
                  <a:lnTo>
                    <a:pt x="1788" y="108"/>
                  </a:lnTo>
                  <a:lnTo>
                    <a:pt x="1724" y="120"/>
                  </a:lnTo>
                  <a:lnTo>
                    <a:pt x="1712" y="188"/>
                  </a:lnTo>
                  <a:lnTo>
                    <a:pt x="1724" y="320"/>
                  </a:lnTo>
                  <a:lnTo>
                    <a:pt x="1652" y="340"/>
                  </a:lnTo>
                  <a:lnTo>
                    <a:pt x="1674" y="356"/>
                  </a:lnTo>
                  <a:lnTo>
                    <a:pt x="1723" y="351"/>
                  </a:lnTo>
                  <a:lnTo>
                    <a:pt x="1724" y="536"/>
                  </a:lnTo>
                  <a:lnTo>
                    <a:pt x="1660" y="536"/>
                  </a:lnTo>
                  <a:lnTo>
                    <a:pt x="1620" y="548"/>
                  </a:lnTo>
                  <a:lnTo>
                    <a:pt x="1712" y="584"/>
                  </a:lnTo>
                  <a:lnTo>
                    <a:pt x="1720" y="612"/>
                  </a:lnTo>
                  <a:lnTo>
                    <a:pt x="1700" y="780"/>
                  </a:lnTo>
                  <a:lnTo>
                    <a:pt x="1668" y="820"/>
                  </a:lnTo>
                  <a:lnTo>
                    <a:pt x="1664" y="868"/>
                  </a:lnTo>
                  <a:lnTo>
                    <a:pt x="1632" y="904"/>
                  </a:lnTo>
                  <a:lnTo>
                    <a:pt x="1564" y="900"/>
                  </a:lnTo>
                  <a:lnTo>
                    <a:pt x="1496" y="924"/>
                  </a:lnTo>
                  <a:lnTo>
                    <a:pt x="1424" y="952"/>
                  </a:lnTo>
                  <a:lnTo>
                    <a:pt x="1384" y="980"/>
                  </a:lnTo>
                  <a:lnTo>
                    <a:pt x="1368" y="1008"/>
                  </a:lnTo>
                  <a:lnTo>
                    <a:pt x="1216" y="992"/>
                  </a:lnTo>
                  <a:lnTo>
                    <a:pt x="1168" y="956"/>
                  </a:lnTo>
                  <a:lnTo>
                    <a:pt x="1088" y="956"/>
                  </a:lnTo>
                  <a:lnTo>
                    <a:pt x="992" y="956"/>
                  </a:lnTo>
                  <a:lnTo>
                    <a:pt x="924" y="940"/>
                  </a:lnTo>
                  <a:lnTo>
                    <a:pt x="892" y="924"/>
                  </a:lnTo>
                  <a:lnTo>
                    <a:pt x="876" y="884"/>
                  </a:lnTo>
                  <a:lnTo>
                    <a:pt x="888" y="832"/>
                  </a:lnTo>
                  <a:lnTo>
                    <a:pt x="912" y="784"/>
                  </a:lnTo>
                  <a:lnTo>
                    <a:pt x="928" y="728"/>
                  </a:lnTo>
                  <a:lnTo>
                    <a:pt x="976" y="712"/>
                  </a:lnTo>
                  <a:lnTo>
                    <a:pt x="1060" y="732"/>
                  </a:lnTo>
                  <a:lnTo>
                    <a:pt x="1204" y="740"/>
                  </a:lnTo>
                  <a:lnTo>
                    <a:pt x="1288" y="712"/>
                  </a:lnTo>
                  <a:lnTo>
                    <a:pt x="1388" y="660"/>
                  </a:lnTo>
                  <a:lnTo>
                    <a:pt x="1468" y="592"/>
                  </a:lnTo>
                  <a:lnTo>
                    <a:pt x="1520" y="536"/>
                  </a:lnTo>
                  <a:lnTo>
                    <a:pt x="1544" y="508"/>
                  </a:lnTo>
                  <a:lnTo>
                    <a:pt x="1592" y="520"/>
                  </a:lnTo>
                  <a:lnTo>
                    <a:pt x="1624" y="548"/>
                  </a:lnTo>
                  <a:lnTo>
                    <a:pt x="1647" y="536"/>
                  </a:lnTo>
                  <a:lnTo>
                    <a:pt x="1612" y="492"/>
                  </a:lnTo>
                  <a:lnTo>
                    <a:pt x="1632" y="456"/>
                  </a:lnTo>
                  <a:lnTo>
                    <a:pt x="1632" y="420"/>
                  </a:lnTo>
                  <a:lnTo>
                    <a:pt x="1648" y="376"/>
                  </a:lnTo>
                  <a:lnTo>
                    <a:pt x="1672" y="356"/>
                  </a:lnTo>
                  <a:lnTo>
                    <a:pt x="1656" y="341"/>
                  </a:lnTo>
                  <a:lnTo>
                    <a:pt x="1584" y="344"/>
                  </a:lnTo>
                  <a:lnTo>
                    <a:pt x="1536" y="356"/>
                  </a:lnTo>
                  <a:lnTo>
                    <a:pt x="1540" y="392"/>
                  </a:lnTo>
                  <a:lnTo>
                    <a:pt x="1496" y="424"/>
                  </a:lnTo>
                  <a:lnTo>
                    <a:pt x="1444" y="464"/>
                  </a:lnTo>
                  <a:lnTo>
                    <a:pt x="1444" y="492"/>
                  </a:lnTo>
                  <a:lnTo>
                    <a:pt x="1392" y="492"/>
                  </a:lnTo>
                  <a:lnTo>
                    <a:pt x="1384" y="520"/>
                  </a:lnTo>
                  <a:lnTo>
                    <a:pt x="1340" y="520"/>
                  </a:lnTo>
                  <a:lnTo>
                    <a:pt x="1300" y="540"/>
                  </a:lnTo>
                  <a:lnTo>
                    <a:pt x="1236" y="572"/>
                  </a:lnTo>
                  <a:lnTo>
                    <a:pt x="1208" y="584"/>
                  </a:lnTo>
                  <a:lnTo>
                    <a:pt x="1148" y="564"/>
                  </a:lnTo>
                  <a:lnTo>
                    <a:pt x="1080" y="556"/>
                  </a:lnTo>
                  <a:lnTo>
                    <a:pt x="1048" y="528"/>
                  </a:lnTo>
                  <a:lnTo>
                    <a:pt x="1028" y="500"/>
                  </a:lnTo>
                  <a:lnTo>
                    <a:pt x="1012" y="480"/>
                  </a:lnTo>
                  <a:lnTo>
                    <a:pt x="976" y="432"/>
                  </a:lnTo>
                  <a:lnTo>
                    <a:pt x="936" y="388"/>
                  </a:lnTo>
                  <a:lnTo>
                    <a:pt x="904" y="368"/>
                  </a:lnTo>
                  <a:lnTo>
                    <a:pt x="844" y="372"/>
                  </a:lnTo>
                  <a:lnTo>
                    <a:pt x="824" y="344"/>
                  </a:lnTo>
                  <a:lnTo>
                    <a:pt x="820" y="316"/>
                  </a:lnTo>
                  <a:lnTo>
                    <a:pt x="844" y="264"/>
                  </a:lnTo>
                  <a:lnTo>
                    <a:pt x="860" y="212"/>
                  </a:lnTo>
                  <a:lnTo>
                    <a:pt x="868" y="152"/>
                  </a:lnTo>
                  <a:lnTo>
                    <a:pt x="880" y="120"/>
                  </a:lnTo>
                  <a:lnTo>
                    <a:pt x="876" y="96"/>
                  </a:lnTo>
                  <a:lnTo>
                    <a:pt x="856" y="72"/>
                  </a:lnTo>
                  <a:lnTo>
                    <a:pt x="852" y="48"/>
                  </a:lnTo>
                  <a:lnTo>
                    <a:pt x="832" y="20"/>
                  </a:lnTo>
                  <a:close/>
                </a:path>
              </a:pathLst>
            </a:custGeom>
            <a:solidFill>
              <a:srgbClr val="000000"/>
            </a:soli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8" name="Line 3"/>
            <p:cNvSpPr>
              <a:spLocks noChangeShapeType="1"/>
            </p:cNvSpPr>
            <p:nvPr/>
          </p:nvSpPr>
          <p:spPr bwMode="auto">
            <a:xfrm flipV="1">
              <a:off x="2202" y="1948"/>
              <a:ext cx="7535" cy="4763"/>
            </a:xfrm>
            <a:prstGeom prst="line">
              <a:avLst/>
            </a:prstGeom>
            <a:noFill/>
            <a:ln w="38100" cap="flat" cmpd="sng">
              <a:solidFill>
                <a:srgbClr val="000000"/>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grpSp>
          <p:nvGrpSpPr>
            <p:cNvPr id="19" name="Group 7"/>
            <p:cNvGrpSpPr>
              <a:grpSpLocks/>
            </p:cNvGrpSpPr>
            <p:nvPr/>
          </p:nvGrpSpPr>
          <p:grpSpPr bwMode="auto">
            <a:xfrm>
              <a:off x="2160" y="6520"/>
              <a:ext cx="320" cy="300"/>
              <a:chOff x="0" y="0"/>
              <a:chExt cx="183" cy="172"/>
            </a:xfrm>
          </p:grpSpPr>
          <p:pic>
            <p:nvPicPr>
              <p:cNvPr id="82" name="Picture 5"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 y="0"/>
                <a:ext cx="174"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Oval 6"/>
              <p:cNvSpPr>
                <a:spLocks noChangeArrowheads="1"/>
              </p:cNvSpPr>
              <p:nvPr/>
            </p:nvSpPr>
            <p:spPr bwMode="auto">
              <a:xfrm>
                <a:off x="9" y="0"/>
                <a:ext cx="173" cy="172"/>
              </a:xfrm>
              <a:prstGeom prst="ellipse">
                <a:avLst/>
              </a:prstGeom>
              <a:gradFill rotWithShape="1">
                <a:gsLst>
                  <a:gs pos="0">
                    <a:srgbClr val="000000"/>
                  </a:gs>
                  <a:gs pos="50000">
                    <a:schemeClr val="tx2">
                      <a:alpha val="50000"/>
                    </a:schemeClr>
                  </a:gs>
                  <a:gs pos="100000">
                    <a:srgbClr val="000000"/>
                  </a:gs>
                </a:gsLst>
                <a:lin ang="5400000" scaled="1"/>
              </a:gradFill>
              <a:ln w="9525">
                <a:noFill/>
                <a:round/>
              </a:ln>
              <a:effectLst/>
            </p:spPr>
            <p:txBody>
              <a:bodyPr wrap="none" anchor="ctr"/>
              <a:lstStyle/>
              <a:p>
                <a:pPr>
                  <a:defRPr/>
                </a:pPr>
                <a:endParaRPr lang="zh-CN" altLang="en-US" sz="1800" b="0">
                  <a:solidFill>
                    <a:schemeClr val="tx1"/>
                  </a:solidFill>
                  <a:latin typeface="Arial" panose="020B0604020202020204" pitchFamily="34" charset="0"/>
                  <a:ea typeface="宋体" panose="02010600030101010101" pitchFamily="2" charset="-122"/>
                </a:endParaRPr>
              </a:p>
            </p:txBody>
          </p:sp>
          <p:grpSp>
            <p:nvGrpSpPr>
              <p:cNvPr id="84" name="Group 10"/>
              <p:cNvGrpSpPr>
                <a:grpSpLocks/>
              </p:cNvGrpSpPr>
              <p:nvPr/>
            </p:nvGrpSpPr>
            <p:grpSpPr bwMode="auto">
              <a:xfrm rot="-1297425" flipH="1" flipV="1">
                <a:off x="22" y="134"/>
                <a:ext cx="151" cy="37"/>
                <a:chOff x="0" y="0"/>
                <a:chExt cx="893" cy="246"/>
              </a:xfrm>
            </p:grpSpPr>
            <p:grpSp>
              <p:nvGrpSpPr>
                <p:cNvPr id="86" name="Group 11"/>
                <p:cNvGrpSpPr>
                  <a:grpSpLocks/>
                </p:cNvGrpSpPr>
                <p:nvPr/>
              </p:nvGrpSpPr>
              <p:grpSpPr bwMode="auto">
                <a:xfrm>
                  <a:off x="0" y="0"/>
                  <a:ext cx="743" cy="185"/>
                  <a:chOff x="0" y="0"/>
                  <a:chExt cx="1118" cy="279"/>
                </a:xfrm>
              </p:grpSpPr>
              <p:sp>
                <p:nvSpPr>
                  <p:cNvPr id="92" name="AutoShape 9"/>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93" name="AutoShape 10"/>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94" name="AutoShape 11"/>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95" name="AutoShape 12"/>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87" name="Group 16"/>
                <p:cNvGrpSpPr>
                  <a:grpSpLocks/>
                </p:cNvGrpSpPr>
                <p:nvPr/>
              </p:nvGrpSpPr>
              <p:grpSpPr bwMode="auto">
                <a:xfrm rot="1353540">
                  <a:off x="150" y="60"/>
                  <a:ext cx="743" cy="186"/>
                  <a:chOff x="0" y="0"/>
                  <a:chExt cx="1118" cy="279"/>
                </a:xfrm>
              </p:grpSpPr>
              <p:sp>
                <p:nvSpPr>
                  <p:cNvPr id="88" name="AutoShape 14"/>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89" name="AutoShape 15"/>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90" name="AutoShape 16"/>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91" name="AutoShape 17"/>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pic>
            <p:nvPicPr>
              <p:cNvPr id="85" name="Picture 18" descr="light_shadow1"/>
              <p:cNvPicPr>
                <a:picLocks noChangeAspect="1" noChangeArrowheads="1"/>
              </p:cNvPicPr>
              <p:nvPr/>
            </p:nvPicPr>
            <p:blipFill>
              <a:blip r:embed="rId4">
                <a:extLst>
                  <a:ext uri="{28A0092B-C50C-407E-A947-70E740481C1C}">
                    <a14:useLocalDpi xmlns:a14="http://schemas.microsoft.com/office/drawing/2010/main" val="0"/>
                  </a:ext>
                </a:extLst>
              </a:blip>
              <a:srcRect t="23740"/>
              <a:stretch>
                <a:fillRect/>
              </a:stretch>
            </p:blipFill>
            <p:spPr bwMode="auto">
              <a:xfrm rot="-2569845">
                <a:off x="0" y="15"/>
                <a:ext cx="129"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 name="Group 22"/>
            <p:cNvGrpSpPr>
              <a:grpSpLocks/>
            </p:cNvGrpSpPr>
            <p:nvPr/>
          </p:nvGrpSpPr>
          <p:grpSpPr bwMode="auto">
            <a:xfrm>
              <a:off x="4810" y="4795"/>
              <a:ext cx="320" cy="300"/>
              <a:chOff x="0" y="0"/>
              <a:chExt cx="183" cy="172"/>
            </a:xfrm>
          </p:grpSpPr>
          <p:pic>
            <p:nvPicPr>
              <p:cNvPr id="68" name="Picture 20"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 y="0"/>
                <a:ext cx="174"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Oval 21"/>
              <p:cNvSpPr>
                <a:spLocks noChangeArrowheads="1"/>
              </p:cNvSpPr>
              <p:nvPr/>
            </p:nvSpPr>
            <p:spPr bwMode="auto">
              <a:xfrm>
                <a:off x="8" y="0"/>
                <a:ext cx="173" cy="172"/>
              </a:xfrm>
              <a:prstGeom prst="ellipse">
                <a:avLst/>
              </a:prstGeom>
              <a:gradFill rotWithShape="1">
                <a:gsLst>
                  <a:gs pos="0">
                    <a:srgbClr val="000000"/>
                  </a:gs>
                  <a:gs pos="50000">
                    <a:schemeClr val="tx2">
                      <a:alpha val="50000"/>
                    </a:schemeClr>
                  </a:gs>
                  <a:gs pos="100000">
                    <a:srgbClr val="000000"/>
                  </a:gs>
                </a:gsLst>
                <a:lin ang="5400000" scaled="1"/>
              </a:gradFill>
              <a:ln w="9525">
                <a:noFill/>
                <a:round/>
              </a:ln>
              <a:effectLst/>
            </p:spPr>
            <p:txBody>
              <a:bodyPr wrap="none" anchor="ctr"/>
              <a:lstStyle/>
              <a:p>
                <a:pPr>
                  <a:defRPr/>
                </a:pPr>
                <a:endParaRPr lang="zh-CN" altLang="en-US" sz="1800" b="0">
                  <a:solidFill>
                    <a:schemeClr val="tx1"/>
                  </a:solidFill>
                  <a:latin typeface="Arial" panose="020B0604020202020204" pitchFamily="34" charset="0"/>
                  <a:ea typeface="宋体" panose="02010600030101010101" pitchFamily="2" charset="-122"/>
                </a:endParaRPr>
              </a:p>
            </p:txBody>
          </p:sp>
          <p:grpSp>
            <p:nvGrpSpPr>
              <p:cNvPr id="70" name="Group 25"/>
              <p:cNvGrpSpPr>
                <a:grpSpLocks/>
              </p:cNvGrpSpPr>
              <p:nvPr/>
            </p:nvGrpSpPr>
            <p:grpSpPr bwMode="auto">
              <a:xfrm rot="-1297425" flipH="1" flipV="1">
                <a:off x="22" y="134"/>
                <a:ext cx="151" cy="37"/>
                <a:chOff x="0" y="0"/>
                <a:chExt cx="893" cy="246"/>
              </a:xfrm>
            </p:grpSpPr>
            <p:grpSp>
              <p:nvGrpSpPr>
                <p:cNvPr id="72" name="Group 26"/>
                <p:cNvGrpSpPr>
                  <a:grpSpLocks/>
                </p:cNvGrpSpPr>
                <p:nvPr/>
              </p:nvGrpSpPr>
              <p:grpSpPr bwMode="auto">
                <a:xfrm>
                  <a:off x="0" y="0"/>
                  <a:ext cx="743" cy="185"/>
                  <a:chOff x="0" y="0"/>
                  <a:chExt cx="1118" cy="279"/>
                </a:xfrm>
              </p:grpSpPr>
              <p:sp>
                <p:nvSpPr>
                  <p:cNvPr id="78" name="AutoShape 24"/>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9" name="AutoShape 25"/>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80" name="AutoShape 26"/>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81" name="AutoShape 27"/>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73" name="Group 31"/>
                <p:cNvGrpSpPr>
                  <a:grpSpLocks/>
                </p:cNvGrpSpPr>
                <p:nvPr/>
              </p:nvGrpSpPr>
              <p:grpSpPr bwMode="auto">
                <a:xfrm rot="1353540">
                  <a:off x="150" y="60"/>
                  <a:ext cx="743" cy="186"/>
                  <a:chOff x="0" y="0"/>
                  <a:chExt cx="1118" cy="279"/>
                </a:xfrm>
              </p:grpSpPr>
              <p:sp>
                <p:nvSpPr>
                  <p:cNvPr id="74" name="AutoShape 29"/>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5" name="AutoShape 30"/>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6" name="AutoShape 31"/>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7" name="AutoShape 32"/>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pic>
            <p:nvPicPr>
              <p:cNvPr id="71" name="Picture 33" descr="light_shadow1"/>
              <p:cNvPicPr>
                <a:picLocks noChangeAspect="1" noChangeArrowheads="1"/>
              </p:cNvPicPr>
              <p:nvPr/>
            </p:nvPicPr>
            <p:blipFill>
              <a:blip r:embed="rId4">
                <a:extLst>
                  <a:ext uri="{28A0092B-C50C-407E-A947-70E740481C1C}">
                    <a14:useLocalDpi xmlns:a14="http://schemas.microsoft.com/office/drawing/2010/main" val="0"/>
                  </a:ext>
                </a:extLst>
              </a:blip>
              <a:srcRect t="23740"/>
              <a:stretch>
                <a:fillRect/>
              </a:stretch>
            </p:blipFill>
            <p:spPr bwMode="auto">
              <a:xfrm rot="-2569845">
                <a:off x="0" y="15"/>
                <a:ext cx="129"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 37"/>
            <p:cNvGrpSpPr>
              <a:grpSpLocks/>
            </p:cNvGrpSpPr>
            <p:nvPr/>
          </p:nvGrpSpPr>
          <p:grpSpPr bwMode="auto">
            <a:xfrm>
              <a:off x="7342" y="3223"/>
              <a:ext cx="320" cy="300"/>
              <a:chOff x="0" y="0"/>
              <a:chExt cx="183" cy="172"/>
            </a:xfrm>
          </p:grpSpPr>
          <p:pic>
            <p:nvPicPr>
              <p:cNvPr id="54" name="Picture 35"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 y="0"/>
                <a:ext cx="174"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Oval 36"/>
              <p:cNvSpPr>
                <a:spLocks noChangeArrowheads="1"/>
              </p:cNvSpPr>
              <p:nvPr/>
            </p:nvSpPr>
            <p:spPr bwMode="auto">
              <a:xfrm>
                <a:off x="9" y="0"/>
                <a:ext cx="173" cy="172"/>
              </a:xfrm>
              <a:prstGeom prst="ellipse">
                <a:avLst/>
              </a:prstGeom>
              <a:gradFill rotWithShape="1">
                <a:gsLst>
                  <a:gs pos="0">
                    <a:srgbClr val="000000"/>
                  </a:gs>
                  <a:gs pos="50000">
                    <a:schemeClr val="tx2">
                      <a:alpha val="50000"/>
                    </a:schemeClr>
                  </a:gs>
                  <a:gs pos="100000">
                    <a:srgbClr val="000000"/>
                  </a:gs>
                </a:gsLst>
                <a:lin ang="5400000" scaled="1"/>
              </a:gradFill>
              <a:ln w="9525">
                <a:noFill/>
                <a:round/>
              </a:ln>
              <a:effectLst/>
            </p:spPr>
            <p:txBody>
              <a:bodyPr wrap="none" anchor="ctr"/>
              <a:lstStyle/>
              <a:p>
                <a:pPr>
                  <a:defRPr/>
                </a:pPr>
                <a:endParaRPr lang="zh-CN" altLang="en-US" sz="1800" b="0">
                  <a:solidFill>
                    <a:schemeClr val="tx1"/>
                  </a:solidFill>
                  <a:latin typeface="Arial" panose="020B0604020202020204" pitchFamily="34" charset="0"/>
                  <a:ea typeface="宋体" panose="02010600030101010101" pitchFamily="2" charset="-122"/>
                </a:endParaRPr>
              </a:p>
            </p:txBody>
          </p:sp>
          <p:grpSp>
            <p:nvGrpSpPr>
              <p:cNvPr id="56" name="Group 40"/>
              <p:cNvGrpSpPr>
                <a:grpSpLocks/>
              </p:cNvGrpSpPr>
              <p:nvPr/>
            </p:nvGrpSpPr>
            <p:grpSpPr bwMode="auto">
              <a:xfrm rot="-1297425" flipH="1" flipV="1">
                <a:off x="22" y="134"/>
                <a:ext cx="151" cy="37"/>
                <a:chOff x="0" y="0"/>
                <a:chExt cx="893" cy="246"/>
              </a:xfrm>
            </p:grpSpPr>
            <p:grpSp>
              <p:nvGrpSpPr>
                <p:cNvPr id="58" name="Group 41"/>
                <p:cNvGrpSpPr>
                  <a:grpSpLocks/>
                </p:cNvGrpSpPr>
                <p:nvPr/>
              </p:nvGrpSpPr>
              <p:grpSpPr bwMode="auto">
                <a:xfrm>
                  <a:off x="0" y="0"/>
                  <a:ext cx="743" cy="185"/>
                  <a:chOff x="0" y="0"/>
                  <a:chExt cx="1118" cy="279"/>
                </a:xfrm>
              </p:grpSpPr>
              <p:sp>
                <p:nvSpPr>
                  <p:cNvPr id="64" name="AutoShape 39"/>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5" name="AutoShape 40"/>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6" name="AutoShape 41"/>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7" name="AutoShape 42"/>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59" name="Group 46"/>
                <p:cNvGrpSpPr>
                  <a:grpSpLocks/>
                </p:cNvGrpSpPr>
                <p:nvPr/>
              </p:nvGrpSpPr>
              <p:grpSpPr bwMode="auto">
                <a:xfrm rot="1353540">
                  <a:off x="150" y="60"/>
                  <a:ext cx="743" cy="186"/>
                  <a:chOff x="0" y="0"/>
                  <a:chExt cx="1118" cy="279"/>
                </a:xfrm>
              </p:grpSpPr>
              <p:sp>
                <p:nvSpPr>
                  <p:cNvPr id="60" name="AutoShape 44"/>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1" name="AutoShape 45"/>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2" name="AutoShape 46"/>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3" name="AutoShape 47"/>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pic>
            <p:nvPicPr>
              <p:cNvPr id="57" name="Picture 48" descr="light_shadow1"/>
              <p:cNvPicPr>
                <a:picLocks noChangeAspect="1" noChangeArrowheads="1"/>
              </p:cNvPicPr>
              <p:nvPr/>
            </p:nvPicPr>
            <p:blipFill>
              <a:blip r:embed="rId4">
                <a:extLst>
                  <a:ext uri="{28A0092B-C50C-407E-A947-70E740481C1C}">
                    <a14:useLocalDpi xmlns:a14="http://schemas.microsoft.com/office/drawing/2010/main" val="0"/>
                  </a:ext>
                </a:extLst>
              </a:blip>
              <a:srcRect t="23740"/>
              <a:stretch>
                <a:fillRect/>
              </a:stretch>
            </p:blipFill>
            <p:spPr bwMode="auto">
              <a:xfrm rot="-2569845">
                <a:off x="0" y="15"/>
                <a:ext cx="129"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52"/>
            <p:cNvGrpSpPr>
              <a:grpSpLocks/>
            </p:cNvGrpSpPr>
            <p:nvPr/>
          </p:nvGrpSpPr>
          <p:grpSpPr bwMode="auto">
            <a:xfrm>
              <a:off x="9477" y="1830"/>
              <a:ext cx="320" cy="300"/>
              <a:chOff x="0" y="0"/>
              <a:chExt cx="183" cy="172"/>
            </a:xfrm>
          </p:grpSpPr>
          <p:pic>
            <p:nvPicPr>
              <p:cNvPr id="33" name="Picture 50"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 y="0"/>
                <a:ext cx="174"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54"/>
              <p:cNvGrpSpPr>
                <a:grpSpLocks/>
              </p:cNvGrpSpPr>
              <p:nvPr/>
            </p:nvGrpSpPr>
            <p:grpSpPr bwMode="auto">
              <a:xfrm>
                <a:off x="8" y="-1"/>
                <a:ext cx="176" cy="171"/>
                <a:chOff x="0" y="0"/>
                <a:chExt cx="195072" cy="188976"/>
              </a:xfrm>
            </p:grpSpPr>
            <p:pic>
              <p:nvPicPr>
                <p:cNvPr id="52" name="Oval 5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95072" cy="188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Text Box 56"/>
                <p:cNvSpPr txBox="1">
                  <a:spLocks noChangeArrowheads="1"/>
                </p:cNvSpPr>
                <p:nvPr/>
              </p:nvSpPr>
              <p:spPr bwMode="auto">
                <a:xfrm>
                  <a:off x="29616" y="29041"/>
                  <a:ext cx="135832" cy="13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35" name="Group 57"/>
              <p:cNvGrpSpPr>
                <a:grpSpLocks/>
              </p:cNvGrpSpPr>
              <p:nvPr/>
            </p:nvGrpSpPr>
            <p:grpSpPr bwMode="auto">
              <a:xfrm rot="-1297425" flipH="1" flipV="1">
                <a:off x="22" y="134"/>
                <a:ext cx="151" cy="37"/>
                <a:chOff x="0" y="0"/>
                <a:chExt cx="893" cy="246"/>
              </a:xfrm>
            </p:grpSpPr>
            <p:grpSp>
              <p:nvGrpSpPr>
                <p:cNvPr id="37" name="Group 58"/>
                <p:cNvGrpSpPr>
                  <a:grpSpLocks/>
                </p:cNvGrpSpPr>
                <p:nvPr/>
              </p:nvGrpSpPr>
              <p:grpSpPr bwMode="auto">
                <a:xfrm>
                  <a:off x="0" y="0"/>
                  <a:ext cx="743" cy="185"/>
                  <a:chOff x="0" y="0"/>
                  <a:chExt cx="1118" cy="279"/>
                </a:xfrm>
              </p:grpSpPr>
              <p:sp>
                <p:nvSpPr>
                  <p:cNvPr id="48" name="AutoShape 54"/>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9" name="AutoShape 55"/>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0" name="AutoShape 56"/>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1" name="AutoShape 57"/>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38" name="Group 63"/>
                <p:cNvGrpSpPr>
                  <a:grpSpLocks/>
                </p:cNvGrpSpPr>
                <p:nvPr/>
              </p:nvGrpSpPr>
              <p:grpSpPr bwMode="auto">
                <a:xfrm rot="1353540">
                  <a:off x="150" y="60"/>
                  <a:ext cx="743" cy="186"/>
                  <a:chOff x="0" y="0"/>
                  <a:chExt cx="1118" cy="279"/>
                </a:xfrm>
              </p:grpSpPr>
              <p:sp>
                <p:nvSpPr>
                  <p:cNvPr id="40" name="AutoShape 59"/>
                  <p:cNvSpPr>
                    <a:spLocks noChangeArrowheads="1"/>
                  </p:cNvSpPr>
                  <p:nvPr/>
                </p:nvSpPr>
                <p:spPr bwMode="auto">
                  <a:xfrm rot="5263130">
                    <a:off x="280"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5" name="AutoShape 60"/>
                  <p:cNvSpPr>
                    <a:spLocks noChangeArrowheads="1"/>
                  </p:cNvSpPr>
                  <p:nvPr/>
                </p:nvSpPr>
                <p:spPr bwMode="auto">
                  <a:xfrm rot="6078281">
                    <a:off x="416" y="-29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6" name="AutoShape 61"/>
                  <p:cNvSpPr>
                    <a:spLocks noChangeArrowheads="1"/>
                  </p:cNvSpPr>
                  <p:nvPr/>
                </p:nvSpPr>
                <p:spPr bwMode="auto">
                  <a:xfrm rot="6373927">
                    <a:off x="492" y="-27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7" name="AutoShape 62"/>
                  <p:cNvSpPr>
                    <a:spLocks noChangeArrowheads="1"/>
                  </p:cNvSpPr>
                  <p:nvPr/>
                </p:nvSpPr>
                <p:spPr bwMode="auto">
                  <a:xfrm rot="6906312">
                    <a:off x="582" y="-242"/>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pic>
            <p:nvPicPr>
              <p:cNvPr id="36" name="Picture 63" descr="light_shadow1"/>
              <p:cNvPicPr>
                <a:picLocks noChangeAspect="1" noChangeArrowheads="1"/>
              </p:cNvPicPr>
              <p:nvPr/>
            </p:nvPicPr>
            <p:blipFill>
              <a:blip r:embed="rId4">
                <a:extLst>
                  <a:ext uri="{28A0092B-C50C-407E-A947-70E740481C1C}">
                    <a14:useLocalDpi xmlns:a14="http://schemas.microsoft.com/office/drawing/2010/main" val="0"/>
                  </a:ext>
                </a:extLst>
              </a:blip>
              <a:srcRect t="23740"/>
              <a:stretch>
                <a:fillRect/>
              </a:stretch>
            </p:blipFill>
            <p:spPr bwMode="auto">
              <a:xfrm rot="-2569845">
                <a:off x="0" y="15"/>
                <a:ext cx="129"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AutoShape 64"/>
            <p:cNvSpPr>
              <a:spLocks noChangeArrowheads="1"/>
            </p:cNvSpPr>
            <p:nvPr/>
          </p:nvSpPr>
          <p:spPr bwMode="auto">
            <a:xfrm>
              <a:off x="0" y="6006"/>
              <a:ext cx="2110" cy="515"/>
            </a:xfrm>
            <a:prstGeom prst="roundRect">
              <a:avLst>
                <a:gd name="adj" fmla="val 22815"/>
              </a:avLst>
            </a:prstGeom>
            <a:solidFill>
              <a:schemeClr val="accent2"/>
            </a:solidFill>
            <a:ln w="12700">
              <a:solidFill>
                <a:srgbClr val="080808"/>
              </a:solidFill>
              <a:round/>
              <a:headEnd/>
              <a:tailEnd/>
            </a:ln>
            <a:effectLst>
              <a:outerShdw dist="28398" dir="6993903" algn="ctr" rotWithShape="0">
                <a:srgbClr val="1C1C1C">
                  <a:alpha val="50000"/>
                </a:srgbClr>
              </a:outerShdw>
            </a:effec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4" name="AutoShape 65"/>
            <p:cNvSpPr>
              <a:spLocks noChangeArrowheads="1"/>
            </p:cNvSpPr>
            <p:nvPr/>
          </p:nvSpPr>
          <p:spPr bwMode="auto">
            <a:xfrm>
              <a:off x="2700" y="4281"/>
              <a:ext cx="2110" cy="515"/>
            </a:xfrm>
            <a:prstGeom prst="roundRect">
              <a:avLst>
                <a:gd name="adj" fmla="val 22815"/>
              </a:avLst>
            </a:prstGeom>
            <a:solidFill>
              <a:schemeClr val="accent2"/>
            </a:solidFill>
            <a:ln w="12700">
              <a:solidFill>
                <a:srgbClr val="080808"/>
              </a:solidFill>
              <a:round/>
              <a:headEnd/>
              <a:tailEnd/>
            </a:ln>
            <a:effectLst>
              <a:outerShdw dist="28398" dir="6993903" algn="ctr" rotWithShape="0">
                <a:srgbClr val="1C1C1C">
                  <a:alpha val="50000"/>
                </a:srgbClr>
              </a:outerShdw>
            </a:effec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5" name="AutoShape 66"/>
            <p:cNvSpPr>
              <a:spLocks noChangeArrowheads="1"/>
            </p:cNvSpPr>
            <p:nvPr/>
          </p:nvSpPr>
          <p:spPr bwMode="auto">
            <a:xfrm>
              <a:off x="5130" y="2708"/>
              <a:ext cx="2110" cy="515"/>
            </a:xfrm>
            <a:prstGeom prst="roundRect">
              <a:avLst>
                <a:gd name="adj" fmla="val 22815"/>
              </a:avLst>
            </a:prstGeom>
            <a:solidFill>
              <a:schemeClr val="accent2"/>
            </a:solidFill>
            <a:ln w="12700">
              <a:solidFill>
                <a:srgbClr val="080808"/>
              </a:solidFill>
              <a:round/>
              <a:headEnd/>
              <a:tailEnd/>
            </a:ln>
            <a:effectLst>
              <a:outerShdw dist="28398" dir="6993903" algn="ctr" rotWithShape="0">
                <a:srgbClr val="1C1C1C">
                  <a:alpha val="50000"/>
                </a:srgbClr>
              </a:outerShdw>
            </a:effec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6" name="Text Box 67"/>
            <p:cNvSpPr txBox="1">
              <a:spLocks noChangeArrowheads="1"/>
            </p:cNvSpPr>
            <p:nvPr/>
          </p:nvSpPr>
          <p:spPr bwMode="auto">
            <a:xfrm>
              <a:off x="430" y="5975"/>
              <a:ext cx="127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pPr>
              <a:r>
                <a:rPr lang="en-US" altLang="zh-CN" sz="1600">
                  <a:solidFill>
                    <a:srgbClr val="FFFFFF"/>
                  </a:solidFill>
                  <a:latin typeface="Arial" panose="020B0604020202020204" pitchFamily="34" charset="0"/>
                  <a:ea typeface="宋体" panose="02010600030101010101" pitchFamily="2" charset="-122"/>
                </a:rPr>
                <a:t>Step </a:t>
              </a:r>
              <a:r>
                <a:rPr lang="zh-CN" altLang="en-US" sz="1600">
                  <a:solidFill>
                    <a:srgbClr val="FFFFFF"/>
                  </a:solidFill>
                  <a:latin typeface="Arial" panose="020B0604020202020204" pitchFamily="34" charset="0"/>
                  <a:ea typeface="宋体" panose="02010600030101010101" pitchFamily="2" charset="-122"/>
                </a:rPr>
                <a:t>3</a:t>
              </a:r>
            </a:p>
          </p:txBody>
        </p:sp>
        <p:sp>
          <p:nvSpPr>
            <p:cNvPr id="27" name="Text Box 68"/>
            <p:cNvSpPr txBox="1">
              <a:spLocks noChangeArrowheads="1"/>
            </p:cNvSpPr>
            <p:nvPr/>
          </p:nvSpPr>
          <p:spPr bwMode="auto">
            <a:xfrm>
              <a:off x="3055" y="4260"/>
              <a:ext cx="1270"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pPr>
              <a:r>
                <a:rPr lang="en-US" altLang="zh-CN" sz="1600">
                  <a:solidFill>
                    <a:srgbClr val="FFFFFF"/>
                  </a:solidFill>
                  <a:latin typeface="Arial" panose="020B0604020202020204" pitchFamily="34" charset="0"/>
                  <a:ea typeface="宋体" panose="02010600030101010101" pitchFamily="2" charset="-122"/>
                </a:rPr>
                <a:t>Step 2</a:t>
              </a:r>
            </a:p>
          </p:txBody>
        </p:sp>
        <p:sp>
          <p:nvSpPr>
            <p:cNvPr id="28" name="Text Box 69"/>
            <p:cNvSpPr txBox="1">
              <a:spLocks noChangeArrowheads="1"/>
            </p:cNvSpPr>
            <p:nvPr/>
          </p:nvSpPr>
          <p:spPr bwMode="auto">
            <a:xfrm>
              <a:off x="5580" y="2680"/>
              <a:ext cx="127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spcBef>
                  <a:spcPct val="50000"/>
                </a:spcBef>
              </a:pPr>
              <a:r>
                <a:rPr lang="en-US" altLang="zh-CN" sz="1600">
                  <a:solidFill>
                    <a:srgbClr val="FFFFFF"/>
                  </a:solidFill>
                  <a:latin typeface="Arial" panose="020B0604020202020204" pitchFamily="34" charset="0"/>
                  <a:ea typeface="宋体" panose="02010600030101010101" pitchFamily="2" charset="-122"/>
                </a:rPr>
                <a:t>Step </a:t>
              </a:r>
              <a:r>
                <a:rPr lang="zh-CN" altLang="en-US" sz="1600">
                  <a:solidFill>
                    <a:srgbClr val="FFFFFF"/>
                  </a:solidFill>
                  <a:latin typeface="Arial" panose="020B0604020202020204" pitchFamily="34" charset="0"/>
                  <a:ea typeface="宋体" panose="02010600030101010101" pitchFamily="2" charset="-122"/>
                </a:rPr>
                <a:t>1</a:t>
              </a:r>
            </a:p>
          </p:txBody>
        </p:sp>
        <p:pic>
          <p:nvPicPr>
            <p:cNvPr id="29" name="Picture 70" descr="0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30" y="0"/>
              <a:ext cx="2260" cy="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71"/>
            <p:cNvSpPr txBox="1">
              <a:spLocks noChangeArrowheads="1"/>
            </p:cNvSpPr>
            <p:nvPr/>
          </p:nvSpPr>
          <p:spPr bwMode="auto">
            <a:xfrm>
              <a:off x="2327" y="6693"/>
              <a:ext cx="11150"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spcBef>
                  <a:spcPct val="50000"/>
                </a:spcBef>
                <a:buFontTx/>
                <a:buChar char="•"/>
              </a:pPr>
              <a:r>
                <a:rPr lang="zh-CN" altLang="en-US" sz="1800" b="1" dirty="0"/>
                <a:t>  </a:t>
              </a:r>
              <a:r>
                <a:rPr lang="zh-CN" altLang="en-US" sz="2000" dirty="0">
                  <a:latin typeface="微软雅黑" panose="020B0503020204020204" charset="-122"/>
                  <a:ea typeface="微软雅黑" panose="020B0503020204020204" charset="-122"/>
                </a:rPr>
                <a:t>企业中存在着“非正式组织”，并影响着工人的工作效率。</a:t>
              </a:r>
            </a:p>
          </p:txBody>
        </p:sp>
        <p:sp>
          <p:nvSpPr>
            <p:cNvPr id="31" name="Text Box 72"/>
            <p:cNvSpPr txBox="1">
              <a:spLocks noChangeArrowheads="1"/>
            </p:cNvSpPr>
            <p:nvPr/>
          </p:nvSpPr>
          <p:spPr bwMode="auto">
            <a:xfrm>
              <a:off x="5035" y="4968"/>
              <a:ext cx="7988" cy="1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spcBef>
                  <a:spcPct val="50000"/>
                </a:spcBef>
                <a:buFontTx/>
                <a:buChar char="•"/>
              </a:pPr>
              <a:r>
                <a:rPr lang="zh-CN" altLang="en-US" sz="2000" dirty="0">
                  <a:latin typeface="微软雅黑" panose="020B0503020204020204" charset="-122"/>
                  <a:ea typeface="微软雅黑" panose="020B0503020204020204" charset="-122"/>
                </a:rPr>
                <a:t>  工人的工作态度与士气是影响工作效率的关键因素。</a:t>
              </a:r>
            </a:p>
          </p:txBody>
        </p:sp>
        <p:sp>
          <p:nvSpPr>
            <p:cNvPr id="32" name="Text Box 73"/>
            <p:cNvSpPr txBox="1">
              <a:spLocks noChangeArrowheads="1"/>
            </p:cNvSpPr>
            <p:nvPr/>
          </p:nvSpPr>
          <p:spPr bwMode="auto">
            <a:xfrm>
              <a:off x="7575" y="3339"/>
              <a:ext cx="5788" cy="1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Tx/>
                <a:buChar char="•"/>
              </a:pPr>
              <a:r>
                <a:rPr lang="en-US" altLang="zh-CN" sz="1800" dirty="0">
                  <a:latin typeface="黑体" panose="02010609060101010101" pitchFamily="49" charset="-122"/>
                </a:rPr>
                <a:t> </a:t>
              </a:r>
              <a:r>
                <a:rPr lang="zh-CN" altLang="en-US" sz="2000" dirty="0">
                  <a:latin typeface="微软雅黑" panose="020B0503020204020204" charset="-122"/>
                  <a:ea typeface="微软雅黑" panose="020B0503020204020204" charset="-122"/>
                </a:rPr>
                <a:t>工人是“社会人”而不是“经济人”。</a:t>
              </a:r>
            </a:p>
          </p:txBody>
        </p:sp>
      </p:grpSp>
    </p:spTree>
    <p:extLst>
      <p:ext uri="{BB962C8B-B14F-4D97-AF65-F5344CB8AC3E}">
        <p14:creationId xmlns:p14="http://schemas.microsoft.com/office/powerpoint/2010/main" val="214968809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14">
                                            <p:bg/>
                                          </p:spTgt>
                                        </p:tgtEl>
                                        <p:attrNameLst>
                                          <p:attrName>style.visibility</p:attrName>
                                        </p:attrNameLst>
                                      </p:cBhvr>
                                      <p:to>
                                        <p:strVal val="visible"/>
                                      </p:to>
                                    </p:set>
                                    <p:anim calcmode="lin" valueType="num">
                                      <p:cBhvr additive="base">
                                        <p:cTn id="17" dur="1000" fill="hold"/>
                                        <p:tgtEl>
                                          <p:spTgt spid="14">
                                            <p:bg/>
                                          </p:spTgt>
                                        </p:tgtEl>
                                        <p:attrNameLst>
                                          <p:attrName>ppt_x</p:attrName>
                                        </p:attrNameLst>
                                      </p:cBhvr>
                                      <p:tavLst>
                                        <p:tav tm="0">
                                          <p:val>
                                            <p:strVal val="#ppt_x"/>
                                          </p:val>
                                        </p:tav>
                                        <p:tav tm="100000">
                                          <p:val>
                                            <p:strVal val="#ppt_x"/>
                                          </p:val>
                                        </p:tav>
                                      </p:tavLst>
                                    </p:anim>
                                    <p:anim calcmode="lin" valueType="num">
                                      <p:cBhvr additive="base">
                                        <p:cTn id="18" dur="1000" fill="hold"/>
                                        <p:tgtEl>
                                          <p:spTgt spid="14">
                                            <p:bg/>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 calcmode="lin" valueType="num">
                                      <p:cBhvr additive="base">
                                        <p:cTn id="23"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14">
                                            <p:txEl>
                                              <p:pRg st="0" end="0"/>
                                            </p:txEl>
                                          </p:spTgt>
                                        </p:tgtEl>
                                        <p:attrNameLst>
                                          <p:attrName>ppt_y</p:attrName>
                                        </p:attrNameLst>
                                      </p:cBhvr>
                                      <p:tavLst>
                                        <p:tav tm="0">
                                          <p:val>
                                            <p:strVal val="0-#ppt_h/2"/>
                                          </p:val>
                                        </p:tav>
                                        <p:tav tm="100000">
                                          <p:val>
                                            <p:strVal val="#ppt_y"/>
                                          </p:val>
                                        </p:tav>
                                      </p:tavLst>
                                    </p:anim>
                                  </p:childTnLst>
                                </p:cTn>
                              </p:par>
                              <p:par>
                                <p:cTn id="25" presetID="34"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from="(-#ppt_w/2)" to="(#ppt_x)" calcmode="lin" valueType="num">
                                      <p:cBhvr>
                                        <p:cTn id="27" dur="600" fill="hold">
                                          <p:stCondLst>
                                            <p:cond delay="0"/>
                                          </p:stCondLst>
                                        </p:cTn>
                                        <p:tgtEl>
                                          <p:spTgt spid="15"/>
                                        </p:tgtEl>
                                        <p:attrNameLst>
                                          <p:attrName>ppt_x</p:attrName>
                                        </p:attrNameLst>
                                      </p:cBhvr>
                                    </p:anim>
                                    <p:anim from="0" to="-1.0" calcmode="lin" valueType="num">
                                      <p:cBhvr>
                                        <p:cTn id="28" dur="200" decel="50000" autoRev="1" fill="hold">
                                          <p:stCondLst>
                                            <p:cond delay="600"/>
                                          </p:stCondLst>
                                        </p:cTn>
                                        <p:tgtEl>
                                          <p:spTgt spid="15"/>
                                        </p:tgtEl>
                                        <p:attrNameLst>
                                          <p:attrName>xshear</p:attrName>
                                        </p:attrNameLst>
                                      </p:cBhvr>
                                    </p:anim>
                                    <p:animScale>
                                      <p:cBhvr>
                                        <p:cTn id="29" dur="200" decel="100000" autoRev="1" fill="hold">
                                          <p:stCondLst>
                                            <p:cond delay="600"/>
                                          </p:stCondLst>
                                        </p:cTn>
                                        <p:tgtEl>
                                          <p:spTgt spid="15"/>
                                        </p:tgtEl>
                                      </p:cBhvr>
                                      <p:from x="100000" y="100000"/>
                                      <p:to x="80000" y="100000"/>
                                    </p:animScale>
                                    <p:anim by="(#ppt_h/3+#ppt_w*0.1)" calcmode="lin" valueType="num">
                                      <p:cBhvr additive="sum">
                                        <p:cTn id="30" dur="200" decel="100000" autoRev="1" fill="hold">
                                          <p:stCondLst>
                                            <p:cond delay="600"/>
                                          </p:stCondLst>
                                        </p:cTn>
                                        <p:tgtEl>
                                          <p:spTgt spid="1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P spid="14"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6487</TotalTime>
  <Words>1066</Words>
  <Application>Microsoft Office PowerPoint</Application>
  <PresentationFormat>宽屏</PresentationFormat>
  <Paragraphs>155</Paragraphs>
  <Slides>16</Slides>
  <Notes>16</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16</vt:i4>
      </vt:variant>
    </vt:vector>
  </HeadingPairs>
  <TitlesOfParts>
    <vt:vector size="28" baseType="lpstr">
      <vt:lpstr>Gulim</vt:lpstr>
      <vt:lpstr>黑体</vt:lpstr>
      <vt:lpstr>宋体</vt:lpstr>
      <vt:lpstr>微软雅黑</vt:lpstr>
      <vt:lpstr>Arial</vt:lpstr>
      <vt:lpstr>Britannic Bold</vt:lpstr>
      <vt:lpstr>Calibri</vt:lpstr>
      <vt:lpstr>Impact</vt:lpstr>
      <vt:lpstr>Times New Roman</vt:lpstr>
      <vt:lpstr>Wingdings</vt:lpstr>
      <vt:lpstr>Office 主题</vt:lpstr>
      <vt:lpstr>MS_ClipArt_Gallery.2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hl81829782</Manager>
  <Company>hl81829782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lucy</dc:creator>
  <cp:lastModifiedBy>lucy</cp:lastModifiedBy>
  <cp:revision>1971</cp:revision>
  <dcterms:created xsi:type="dcterms:W3CDTF">2016-01-13T14:39:00Z</dcterms:created>
  <dcterms:modified xsi:type="dcterms:W3CDTF">2024-02-25T23:23:35Z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