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handoutMasterIdLst>
    <p:handoutMasterId r:id="rId32"/>
  </p:handoutMasterIdLst>
  <p:sldIdLst>
    <p:sldId id="360" r:id="rId2"/>
    <p:sldId id="443" r:id="rId3"/>
    <p:sldId id="422" r:id="rId4"/>
    <p:sldId id="471" r:id="rId5"/>
    <p:sldId id="496" r:id="rId6"/>
    <p:sldId id="499" r:id="rId7"/>
    <p:sldId id="497" r:id="rId8"/>
    <p:sldId id="498" r:id="rId9"/>
    <p:sldId id="500" r:id="rId10"/>
    <p:sldId id="501" r:id="rId11"/>
    <p:sldId id="502" r:id="rId12"/>
    <p:sldId id="503" r:id="rId13"/>
    <p:sldId id="504" r:id="rId14"/>
    <p:sldId id="505" r:id="rId15"/>
    <p:sldId id="508" r:id="rId16"/>
    <p:sldId id="507" r:id="rId17"/>
    <p:sldId id="509" r:id="rId18"/>
    <p:sldId id="511" r:id="rId19"/>
    <p:sldId id="510" r:id="rId20"/>
    <p:sldId id="512" r:id="rId21"/>
    <p:sldId id="513" r:id="rId22"/>
    <p:sldId id="514" r:id="rId23"/>
    <p:sldId id="515" r:id="rId24"/>
    <p:sldId id="516" r:id="rId25"/>
    <p:sldId id="517" r:id="rId26"/>
    <p:sldId id="518" r:id="rId27"/>
    <p:sldId id="519" r:id="rId28"/>
    <p:sldId id="490" r:id="rId29"/>
    <p:sldId id="418" r:id="rId30"/>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040">
          <p15:clr>
            <a:srgbClr val="A4A3A4"/>
          </p15:clr>
        </p15:guide>
        <p15:guide id="2" pos="3759">
          <p15:clr>
            <a:srgbClr val="A4A3A4"/>
          </p15:clr>
        </p15:guide>
      </p15:sldGuideLst>
    </p:ext>
    <p:ext uri="{2D200454-40CA-4A62-9FC3-DE9A4176ACB9}">
      <p15:notesGuideLst xmlns:p15="http://schemas.microsoft.com/office/powerpoint/2012/main">
        <p15:guide id="1" orient="horz" pos="2719">
          <p15:clr>
            <a:srgbClr val="A4A3A4"/>
          </p15:clr>
        </p15:guide>
        <p15:guide id="2" pos="211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48AF"/>
    <a:srgbClr val="FFFFFF"/>
    <a:srgbClr val="FF8500"/>
    <a:srgbClr val="3C78CE"/>
    <a:srgbClr val="CD1F06"/>
    <a:srgbClr val="CB1003"/>
    <a:srgbClr val="A50021"/>
    <a:srgbClr val="08489B"/>
    <a:srgbClr val="0546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63" autoAdjust="0"/>
    <p:restoredTop sz="94660"/>
  </p:normalViewPr>
  <p:slideViewPr>
    <p:cSldViewPr>
      <p:cViewPr varScale="1">
        <p:scale>
          <a:sx n="69" d="100"/>
          <a:sy n="69" d="100"/>
        </p:scale>
        <p:origin x="520" y="44"/>
      </p:cViewPr>
      <p:guideLst>
        <p:guide orient="horz" pos="2040"/>
        <p:guide pos="3759"/>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2580" y="-78"/>
      </p:cViewPr>
      <p:guideLst>
        <p:guide orient="horz" pos="2719"/>
        <p:guide pos="211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F4DFFCEE-9117-4569-827D-343A93DDD2D6}" type="datetimeFigureOut">
              <a:rPr lang="zh-CN" altLang="en-US"/>
              <a:t>2024/2/26</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4B9CFCD2-35DB-4E6F-9B70-D2EE67D0E5A4}" type="slidenum">
              <a:rPr lang="zh-CN" altLang="en-US"/>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10D532F7-9EE9-4116-8F06-B3E96FF78C30}" type="datetimeFigureOut">
              <a:rPr lang="zh-CN" altLang="en-US"/>
              <a:t>2024/2/26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A069CC9D-01D8-4B68-87F0-663CB8538CBD}" type="slidenum">
              <a:rPr lang="zh-CN" altLang="en-US"/>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TextEdit="1"/>
          </p:cNvSpPr>
          <p:nvPr>
            <p:ph type="sldImg"/>
          </p:nvPr>
        </p:nvSpPr>
        <p:spPr bwMode="auto">
          <a:noFill/>
          <a:ln>
            <a:solidFill>
              <a:srgbClr val="000000"/>
            </a:solidFill>
            <a:miter lim="800000"/>
          </a:ln>
        </p:spPr>
      </p:sp>
      <p:sp>
        <p:nvSpPr>
          <p:cNvPr id="8194"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391929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41049261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3695872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137294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5948764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135895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295605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124719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735315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3466879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581128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6542279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374459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7585603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7553516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39714833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5121948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594204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3109006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Rot="1" noChangeAspect="1" noTextEdit="1"/>
          </p:cNvSpPr>
          <p:nvPr>
            <p:ph type="sldImg"/>
          </p:nvPr>
        </p:nvSpPr>
        <p:spPr bwMode="auto">
          <a:noFill/>
          <a:ln>
            <a:solidFill>
              <a:srgbClr val="000000"/>
            </a:solidFill>
            <a:miter lim="800000"/>
          </a:ln>
        </p:spPr>
      </p:sp>
      <p:sp>
        <p:nvSpPr>
          <p:cNvPr id="6146"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217243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1439395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450823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2332622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extLst>
      <p:ext uri="{BB962C8B-B14F-4D97-AF65-F5344CB8AC3E}">
        <p14:creationId xmlns:p14="http://schemas.microsoft.com/office/powerpoint/2010/main" val="36218053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节标题">
    <p:bg>
      <p:bgPr>
        <a:solidFill>
          <a:schemeClr val="bg1"/>
        </a:solidFill>
        <a:effectLst/>
      </p:bgPr>
    </p:bg>
    <p:spTree>
      <p:nvGrpSpPr>
        <p:cNvPr id="1" name=""/>
        <p:cNvGrpSpPr/>
        <p:nvPr/>
      </p:nvGrpSpPr>
      <p:grpSpPr>
        <a:xfrm>
          <a:off x="0" y="0"/>
          <a:ext cx="0" cy="0"/>
          <a:chOff x="0" y="0"/>
          <a:chExt cx="0" cy="0"/>
        </a:xfrm>
      </p:grpSpPr>
      <p:pic>
        <p:nvPicPr>
          <p:cNvPr id="3" name="图片 62"/>
          <p:cNvPicPr>
            <a:picLocks noChangeAspect="1"/>
          </p:cNvPicPr>
          <p:nvPr userDrawn="1"/>
        </p:nvPicPr>
        <p:blipFill>
          <a:blip r:embed="rId2">
            <a:lum bright="6000"/>
          </a:blip>
          <a:srcRect t="86078"/>
          <a:stretch>
            <a:fillRect/>
          </a:stretch>
        </p:blipFill>
        <p:spPr bwMode="auto">
          <a:xfrm>
            <a:off x="0" y="6092825"/>
            <a:ext cx="12190413" cy="765175"/>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push/>
      </p:transition>
    </mc:Choice>
    <mc:Fallback xmlns="">
      <p:transition>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xfrm>
            <a:off x="838200" y="6356350"/>
            <a:ext cx="2743200" cy="365125"/>
          </a:xfrm>
        </p:spPr>
        <p:txBody>
          <a:bodyPr/>
          <a:lstStyle>
            <a:lvl1pPr>
              <a:defRPr/>
            </a:lvl1pPr>
          </a:lstStyle>
          <a:p>
            <a:pPr>
              <a:defRPr/>
            </a:pPr>
            <a:fld id="{DE6254E2-FC8B-4B32-8E59-CBB338734676}" type="datetimeFigureOut">
              <a:rPr lang="zh-CN" altLang="en-US"/>
              <a:t>2024/2/26</a:t>
            </a:fld>
            <a:endParaRPr lang="zh-CN" altLang="en-US"/>
          </a:p>
        </p:txBody>
      </p:sp>
      <p:sp>
        <p:nvSpPr>
          <p:cNvPr id="3" name="页脚占位符 4"/>
          <p:cNvSpPr>
            <a:spLocks noGrp="1" noChangeArrowheads="1"/>
          </p:cNvSpPr>
          <p:nvPr>
            <p:ph type="ftr" sz="quarter" idx="11"/>
          </p:nvPr>
        </p:nvSpPr>
        <p:spPr>
          <a:xfrm>
            <a:off x="4038600" y="6356350"/>
            <a:ext cx="4114800" cy="365125"/>
          </a:xfrm>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xfrm>
            <a:off x="8610600" y="6356350"/>
            <a:ext cx="2743200" cy="365125"/>
          </a:xfrm>
        </p:spPr>
        <p:txBody>
          <a:bodyPr/>
          <a:lstStyle>
            <a:lvl1pPr>
              <a:defRPr/>
            </a:lvl1pPr>
          </a:lstStyle>
          <a:p>
            <a:fld id="{F90D5D2C-EE64-4790-BCD4-67E280891632}" type="slidenum">
              <a:rPr lang="zh-CN" altLang="en-US"/>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push/>
      </p:transition>
    </mc:Choice>
    <mc:Fallback xmlns="">
      <p:transition>
        <p:push/>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UpDiag">
          <a:fgClr>
            <a:schemeClr val="tx2">
              <a:lumMod val="20000"/>
              <a:lumOff val="80000"/>
            </a:schemeClr>
          </a:fgClr>
          <a:bgClr>
            <a:schemeClr val="bg1"/>
          </a:bgClr>
        </a:patt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p:push/>
      </p:transition>
    </mc:Choice>
    <mc:Fallback xmlns="">
      <p:transition>
        <p:push/>
      </p:transition>
    </mc:Fallback>
  </mc:AlternateContent>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wmf"/></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平行四边形 2"/>
          <p:cNvSpPr/>
          <p:nvPr/>
        </p:nvSpPr>
        <p:spPr>
          <a:xfrm>
            <a:off x="379095" y="8890"/>
            <a:ext cx="5574030" cy="684085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椭圆 1"/>
          <p:cNvSpPr/>
          <p:nvPr/>
        </p:nvSpPr>
        <p:spPr>
          <a:xfrm>
            <a:off x="1055440" y="1556792"/>
            <a:ext cx="3896360" cy="3439160"/>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lstStyle/>
          <a:p>
            <a:pPr algn="ctr"/>
            <a:endParaRPr lang="zh-CN" altLang="en-US"/>
          </a:p>
        </p:txBody>
      </p:sp>
      <p:sp>
        <p:nvSpPr>
          <p:cNvPr id="5" name="文本框 4"/>
          <p:cNvSpPr txBox="1"/>
          <p:nvPr/>
        </p:nvSpPr>
        <p:spPr>
          <a:xfrm>
            <a:off x="10355580" y="6155690"/>
            <a:ext cx="1325880" cy="368300"/>
          </a:xfrm>
          <a:prstGeom prst="rect">
            <a:avLst/>
          </a:prstGeom>
          <a:noFill/>
        </p:spPr>
        <p:txBody>
          <a:bodyPr wrap="none" rtlCol="0" anchor="t">
            <a:spAutoFit/>
          </a:bodyPr>
          <a:lstStyle/>
          <a:p>
            <a:r>
              <a:rPr lang="zh-CN" altLang="en-US" dirty="0">
                <a:solidFill>
                  <a:schemeClr val="bg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a:p>
        </p:txBody>
      </p:sp>
      <p:sp>
        <p:nvSpPr>
          <p:cNvPr id="7" name="文本框 6"/>
          <p:cNvSpPr txBox="1"/>
          <p:nvPr/>
        </p:nvSpPr>
        <p:spPr>
          <a:xfrm>
            <a:off x="5447928" y="3068960"/>
            <a:ext cx="6644607" cy="769441"/>
          </a:xfrm>
          <a:prstGeom prst="rect">
            <a:avLst/>
          </a:prstGeom>
          <a:noFill/>
        </p:spPr>
        <p:txBody>
          <a:bodyPr wrap="square" rtlCol="0">
            <a:spAutoFit/>
          </a:bodyPr>
          <a:lstStyle/>
          <a:p>
            <a:r>
              <a:rPr lang="zh-CN" altLang="en-US" sz="4400" b="1" dirty="0" smtClean="0">
                <a:latin typeface="微软雅黑" panose="020B0503020204020204" pitchFamily="34" charset="-122"/>
                <a:ea typeface="微软雅黑" panose="020B0503020204020204" pitchFamily="34" charset="-122"/>
              </a:rPr>
              <a:t>任务二 分析古典管理理论</a:t>
            </a:r>
            <a:endParaRPr lang="zh-CN" altLang="en-US" sz="4400" b="1" dirty="0">
              <a:latin typeface="微软雅黑" panose="020B0503020204020204" pitchFamily="34" charset="-122"/>
              <a:ea typeface="微软雅黑" panose="020B0503020204020204" pitchFamily="34" charset="-122"/>
            </a:endParaRPr>
          </a:p>
        </p:txBody>
      </p:sp>
      <p:sp>
        <p:nvSpPr>
          <p:cNvPr id="8" name="圆角矩形 7"/>
          <p:cNvSpPr/>
          <p:nvPr/>
        </p:nvSpPr>
        <p:spPr>
          <a:xfrm>
            <a:off x="6120765" y="4793615"/>
            <a:ext cx="5032375" cy="504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latin typeface="微软雅黑" panose="020B0503020204020204" pitchFamily="34" charset="-122"/>
                <a:ea typeface="微软雅黑" panose="020B0503020204020204" pitchFamily="34" charset="-122"/>
              </a:rPr>
              <a:t>选自</a:t>
            </a:r>
            <a:r>
              <a:rPr lang="zh-CN" altLang="en-US" sz="2000" b="1" dirty="0" smtClean="0">
                <a:latin typeface="微软雅黑" panose="020B0503020204020204" pitchFamily="34" charset="-122"/>
                <a:ea typeface="微软雅黑" panose="020B0503020204020204" pitchFamily="34" charset="-122"/>
              </a:rPr>
              <a:t>：模块二 管理思想解析 </a:t>
            </a:r>
            <a:endParaRPr lang="zh-CN" altLang="en-US" sz="2000" b="1" dirty="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695400" y="908720"/>
            <a:ext cx="3057247" cy="523220"/>
          </a:xfrm>
          <a:prstGeom prst="rect">
            <a:avLst/>
          </a:prstGeom>
          <a:noFill/>
        </p:spPr>
        <p:txBody>
          <a:bodyPr wrap="none" rtlCol="0" anchor="t">
            <a:spAutoFit/>
          </a:bodyPr>
          <a:lstStyle/>
          <a:p>
            <a:pPr eaLnBrk="0" hangingPunct="0"/>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一、早期管理思想</a:t>
            </a:r>
          </a:p>
        </p:txBody>
      </p:sp>
      <p:sp>
        <p:nvSpPr>
          <p:cNvPr id="12" name="文本框 11"/>
          <p:cNvSpPr txBox="1"/>
          <p:nvPr/>
        </p:nvSpPr>
        <p:spPr>
          <a:xfrm>
            <a:off x="1487488" y="1556792"/>
            <a:ext cx="3877985" cy="461665"/>
          </a:xfrm>
          <a:prstGeom prst="rect">
            <a:avLst/>
          </a:prstGeom>
          <a:noFill/>
        </p:spPr>
        <p:txBody>
          <a:bodyPr wrap="none" rtlCol="0" anchor="t">
            <a:spAutoFit/>
          </a:bodyPr>
          <a:lstStyle/>
          <a:p>
            <a:pPr algn="l"/>
            <a:r>
              <a:rPr lang="zh-CN" altLang="en-US" sz="2400" noProof="0" dirty="0" smtClean="0">
                <a:ln>
                  <a:noFill/>
                </a:ln>
                <a:solidFill>
                  <a:schemeClr val="tx2">
                    <a:lumMod val="75000"/>
                  </a:schemeClr>
                </a:solidFill>
                <a:effectLst>
                  <a:outerShdw blurRad="38100" dist="38100" dir="2700000" algn="tl">
                    <a:srgbClr val="C0C0C0"/>
                  </a:outerShdw>
                </a:effectLst>
                <a:uLnTx/>
                <a:uFillTx/>
                <a:ea typeface="黑体" panose="02010609060101010101" pitchFamily="49" charset="-122"/>
                <a:sym typeface="+mn-ea"/>
              </a:rPr>
              <a:t>（二）早期管理思想的特点</a:t>
            </a:r>
            <a:endParaRPr lang="zh-CN" altLang="en-US" sz="2400" noProof="0" dirty="0">
              <a:ln>
                <a:noFill/>
              </a:ln>
              <a:solidFill>
                <a:schemeClr val="tx2">
                  <a:lumMod val="75000"/>
                </a:schemeClr>
              </a:solidFill>
              <a:effectLst>
                <a:outerShdw blurRad="38100" dist="38100" dir="2700000" algn="tl">
                  <a:srgbClr val="C0C0C0"/>
                </a:outerShdw>
              </a:effectLst>
              <a:uLnTx/>
              <a:uFillTx/>
              <a:ea typeface="黑体" panose="02010609060101010101" pitchFamily="49" charset="-122"/>
              <a:sym typeface="+mn-ea"/>
            </a:endParaRPr>
          </a:p>
        </p:txBody>
      </p:sp>
      <p:pic>
        <p:nvPicPr>
          <p:cNvPr id="2" name="图片 1"/>
          <p:cNvPicPr>
            <a:picLocks noChangeAspect="1"/>
          </p:cNvPicPr>
          <p:nvPr/>
        </p:nvPicPr>
        <p:blipFill>
          <a:blip r:embed="rId3"/>
          <a:stretch>
            <a:fillRect/>
          </a:stretch>
        </p:blipFill>
        <p:spPr>
          <a:xfrm>
            <a:off x="1775520" y="2132856"/>
            <a:ext cx="8568952" cy="3888432"/>
          </a:xfrm>
          <a:prstGeom prst="rect">
            <a:avLst/>
          </a:prstGeom>
        </p:spPr>
      </p:pic>
    </p:spTree>
    <p:extLst>
      <p:ext uri="{BB962C8B-B14F-4D97-AF65-F5344CB8AC3E}">
        <p14:creationId xmlns:p14="http://schemas.microsoft.com/office/powerpoint/2010/main" val="195558946"/>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1" grpId="0"/>
      <p:bldP spid="11"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2495600" y="1340768"/>
            <a:ext cx="2392045" cy="553998"/>
          </a:xfrm>
          <a:prstGeom prst="rect">
            <a:avLst/>
          </a:prstGeom>
          <a:noFill/>
        </p:spPr>
        <p:txBody>
          <a:bodyPr wrap="square" rtlCol="0">
            <a:spAutoFit/>
          </a:bodyPr>
          <a:lstStyle/>
          <a:p>
            <a:r>
              <a:rPr lang="zh-CN" altLang="en-US" sz="3000" b="1" dirty="0">
                <a:latin typeface="微软雅黑" panose="020B0503020204020204" charset="-122"/>
                <a:ea typeface="微软雅黑" panose="020B0503020204020204" charset="-122"/>
              </a:rPr>
              <a:t>课堂提问</a:t>
            </a:r>
          </a:p>
        </p:txBody>
      </p:sp>
      <p:pic>
        <p:nvPicPr>
          <p:cNvPr id="14" name="图片 13" descr="A000220150322E82PPIC"/>
          <p:cNvPicPr>
            <a:picLocks noChangeAspect="1"/>
          </p:cNvPicPr>
          <p:nvPr/>
        </p:nvPicPr>
        <p:blipFill>
          <a:blip r:embed="rId3"/>
          <a:stretch>
            <a:fillRect/>
          </a:stretch>
        </p:blipFill>
        <p:spPr>
          <a:xfrm>
            <a:off x="1055440" y="2348880"/>
            <a:ext cx="4446270" cy="3142615"/>
          </a:xfrm>
          <a:prstGeom prst="rect">
            <a:avLst/>
          </a:prstGeom>
        </p:spPr>
      </p:pic>
      <p:sp>
        <p:nvSpPr>
          <p:cNvPr id="15" name="AutoShape 14"/>
          <p:cNvSpPr>
            <a:spLocks noChangeArrowheads="1"/>
          </p:cNvSpPr>
          <p:nvPr/>
        </p:nvSpPr>
        <p:spPr bwMode="auto">
          <a:xfrm>
            <a:off x="6240016" y="2132857"/>
            <a:ext cx="4268470" cy="2160240"/>
          </a:xfrm>
          <a:prstGeom prst="roundRect">
            <a:avLst>
              <a:gd name="adj" fmla="val 16667"/>
            </a:avLst>
          </a:prstGeom>
          <a:noFill/>
          <a:ln w="25400">
            <a:solidFill>
              <a:srgbClr val="0070C0"/>
            </a:solidFill>
            <a:prstDash val="sysDot"/>
            <a:rou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8580" tIns="34290" rIns="68580" bIns="34290" anchor="ctr"/>
          <a:lstStyle/>
          <a:p>
            <a:endParaRPr lang="zh-CN" altLang="en-US">
              <a:solidFill>
                <a:schemeClr val="tx1">
                  <a:lumMod val="65000"/>
                  <a:lumOff val="35000"/>
                </a:schemeClr>
              </a:solidFill>
              <a:latin typeface="微软雅黑" panose="020B0503020204020204" charset="-122"/>
              <a:ea typeface="微软雅黑" panose="020B0503020204020204" charset="-122"/>
            </a:endParaRPr>
          </a:p>
        </p:txBody>
      </p:sp>
      <p:sp>
        <p:nvSpPr>
          <p:cNvPr id="16" name="文本框 15"/>
          <p:cNvSpPr txBox="1"/>
          <p:nvPr/>
        </p:nvSpPr>
        <p:spPr>
          <a:xfrm>
            <a:off x="6600056" y="2204864"/>
            <a:ext cx="3788410" cy="1955215"/>
          </a:xfrm>
          <a:prstGeom prst="rect">
            <a:avLst/>
          </a:prstGeom>
          <a:noFill/>
        </p:spPr>
        <p:txBody>
          <a:bodyPr wrap="square" rtlCol="0" anchor="t">
            <a:spAutoFit/>
          </a:bodyPr>
          <a:lstStyle/>
          <a:p>
            <a:pPr>
              <a:lnSpc>
                <a:spcPct val="150000"/>
              </a:lnSpc>
            </a:pPr>
            <a:r>
              <a:rPr lang="zh-CN" altLang="en-US" sz="2800" b="0" dirty="0">
                <a:solidFill>
                  <a:schemeClr val="tx1"/>
                </a:solidFill>
                <a:latin typeface="微软雅黑" panose="020B0503020204020204" charset="-122"/>
                <a:ea typeface="微软雅黑" panose="020B0503020204020204" charset="-122"/>
              </a:rPr>
              <a:t>西方这一时期的管理与我国乡镇企业发展初期的企业经营有何异同？</a:t>
            </a:r>
          </a:p>
        </p:txBody>
      </p:sp>
    </p:spTree>
    <p:extLst>
      <p:ext uri="{BB962C8B-B14F-4D97-AF65-F5344CB8AC3E}">
        <p14:creationId xmlns:p14="http://schemas.microsoft.com/office/powerpoint/2010/main" val="151721159"/>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52"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Scale>
                                      <p:cBhvr>
                                        <p:cTn id="13"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15"/>
                                        </p:tgtEl>
                                        <p:attrNameLst>
                                          <p:attrName>ppt_x</p:attrName>
                                          <p:attrName>ppt_y</p:attrName>
                                        </p:attrNameLst>
                                      </p:cBhvr>
                                    </p:animMotion>
                                    <p:animEffect transition="in" filter="fade">
                                      <p:cBhvr>
                                        <p:cTn id="15" dur="1000"/>
                                        <p:tgtEl>
                                          <p:spTgt spid="15"/>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5" grpId="0" bldLvl="0" animBg="1"/>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5015880" y="908720"/>
            <a:ext cx="2339102"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古典管理理论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endParaRPr>
          </a:p>
        </p:txBody>
      </p:sp>
      <p:sp>
        <p:nvSpPr>
          <p:cNvPr id="13" name="文本框 12"/>
          <p:cNvSpPr txBox="1"/>
          <p:nvPr/>
        </p:nvSpPr>
        <p:spPr>
          <a:xfrm>
            <a:off x="1559496" y="1556792"/>
            <a:ext cx="7920880" cy="1128579"/>
          </a:xfrm>
          <a:prstGeom prst="rect">
            <a:avLst/>
          </a:prstGeom>
          <a:noFill/>
        </p:spPr>
        <p:txBody>
          <a:bodyPr wrap="square" rtlCol="0" anchor="t">
            <a:spAutoFit/>
          </a:bodyPr>
          <a:lstStyle/>
          <a:p>
            <a:pPr algn="l">
              <a:lnSpc>
                <a:spcPct val="150000"/>
              </a:lnSpc>
            </a:pPr>
            <a:r>
              <a:rPr lang="zh-CN" altLang="en-US" sz="2400" noProof="0" dirty="0">
                <a:ln>
                  <a:noFill/>
                </a:ln>
                <a:solidFill>
                  <a:schemeClr val="tx2">
                    <a:lumMod val="75000"/>
                  </a:schemeClr>
                </a:solidFill>
                <a:effectLst>
                  <a:outerShdw blurRad="38100" dist="38100" dir="2700000" algn="tl">
                    <a:srgbClr val="C0C0C0"/>
                  </a:outerShdw>
                </a:effectLst>
                <a:uLnTx/>
                <a:uFillTx/>
                <a:ea typeface="黑体" panose="02010609060101010101" pitchFamily="49" charset="-122"/>
                <a:sym typeface="+mn-ea"/>
              </a:rPr>
              <a:t>基本观点：管理的有效性不仅仅取决于管理者个人的经验，更重要的要依据科学的方法来管理活动和组织。</a:t>
            </a:r>
          </a:p>
        </p:txBody>
      </p:sp>
      <p:pic>
        <p:nvPicPr>
          <p:cNvPr id="4" name="图片 3"/>
          <p:cNvPicPr>
            <a:picLocks noChangeAspect="1"/>
          </p:cNvPicPr>
          <p:nvPr/>
        </p:nvPicPr>
        <p:blipFill>
          <a:blip r:embed="rId3"/>
          <a:stretch>
            <a:fillRect/>
          </a:stretch>
        </p:blipFill>
        <p:spPr>
          <a:xfrm>
            <a:off x="2279576" y="2996952"/>
            <a:ext cx="6419850" cy="2466975"/>
          </a:xfrm>
          <a:prstGeom prst="rect">
            <a:avLst/>
          </a:prstGeom>
        </p:spPr>
      </p:pic>
    </p:spTree>
    <p:extLst>
      <p:ext uri="{BB962C8B-B14F-4D97-AF65-F5344CB8AC3E}">
        <p14:creationId xmlns:p14="http://schemas.microsoft.com/office/powerpoint/2010/main" val="1932275526"/>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1" grpId="0"/>
      <p:bldP spid="11"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pic>
        <p:nvPicPr>
          <p:cNvPr id="12" name="Picture 3"/>
          <p:cNvPicPr>
            <a:picLocks noChangeAspect="1"/>
          </p:cNvPicPr>
          <p:nvPr/>
        </p:nvPicPr>
        <p:blipFill>
          <a:blip r:embed="rId3">
            <a:duotone>
              <a:schemeClr val="accent1">
                <a:shade val="45000"/>
                <a:satMod val="135000"/>
              </a:schemeClr>
              <a:prstClr val="white"/>
            </a:duotone>
          </a:blip>
          <a:srcRect l="5354" t="8440" r="6203" b="10136"/>
          <a:stretch>
            <a:fillRect/>
          </a:stretch>
        </p:blipFill>
        <p:spPr bwMode="auto">
          <a:xfrm>
            <a:off x="839416" y="1412776"/>
            <a:ext cx="3831719" cy="4721860"/>
          </a:xfrm>
          <a:prstGeom prst="rect">
            <a:avLst/>
          </a:prstGeom>
          <a:noFill/>
          <a:ln w="9525">
            <a:noFill/>
            <a:miter lim="800000"/>
            <a:headEnd/>
            <a:tailEnd/>
          </a:ln>
        </p:spPr>
      </p:pic>
      <p:pic>
        <p:nvPicPr>
          <p:cNvPr id="14" name="Picture 13" descr="xin_200104290844250821423"/>
          <p:cNvPicPr>
            <a:picLocks noChangeAspect="1"/>
          </p:cNvPicPr>
          <p:nvPr/>
        </p:nvPicPr>
        <p:blipFill>
          <a:blip r:embed="rId4"/>
          <a:stretch>
            <a:fillRect/>
          </a:stretch>
        </p:blipFill>
        <p:spPr>
          <a:xfrm>
            <a:off x="1415480" y="1916832"/>
            <a:ext cx="2736304" cy="3595370"/>
          </a:xfrm>
          <a:prstGeom prst="rect">
            <a:avLst/>
          </a:prstGeom>
          <a:noFill/>
          <a:ln w="9525">
            <a:noFill/>
          </a:ln>
        </p:spPr>
      </p:pic>
      <p:sp>
        <p:nvSpPr>
          <p:cNvPr id="15" name="Text Box 202"/>
          <p:cNvSpPr txBox="1"/>
          <p:nvPr/>
        </p:nvSpPr>
        <p:spPr>
          <a:xfrm>
            <a:off x="5807968" y="1844824"/>
            <a:ext cx="4392488" cy="501676"/>
          </a:xfrm>
          <a:prstGeom prst="rect">
            <a:avLst/>
          </a:prstGeom>
          <a:noFill/>
          <a:ln w="9525">
            <a:noFill/>
          </a:ln>
        </p:spPr>
        <p:txBody>
          <a:bodyPr wrap="square">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lvl="0" indent="0">
              <a:lnSpc>
                <a:spcPct val="95000"/>
              </a:lnSpc>
              <a:spcBef>
                <a:spcPct val="50000"/>
              </a:spcBef>
              <a:buClrTx/>
              <a:buNone/>
            </a:pPr>
            <a:r>
              <a:rPr lang="zh-CN" altLang="en-US" sz="2800" b="1" u="sng" dirty="0">
                <a:solidFill>
                  <a:schemeClr val="tx1"/>
                </a:solidFill>
                <a:latin typeface="微软雅黑" panose="020B0503020204020204" charset="-122"/>
                <a:ea typeface="微软雅黑" panose="020B0503020204020204" charset="-122"/>
              </a:rPr>
              <a:t>1. 泰勒的生平</a:t>
            </a:r>
          </a:p>
        </p:txBody>
      </p:sp>
      <p:sp>
        <p:nvSpPr>
          <p:cNvPr id="16" name="文本框 15"/>
          <p:cNvSpPr txBox="1"/>
          <p:nvPr/>
        </p:nvSpPr>
        <p:spPr>
          <a:xfrm>
            <a:off x="5015880" y="2636912"/>
            <a:ext cx="6336704" cy="2400657"/>
          </a:xfrm>
          <a:prstGeom prst="rect">
            <a:avLst/>
          </a:prstGeom>
          <a:noFill/>
          <a:ln>
            <a:solidFill>
              <a:schemeClr val="tx1"/>
            </a:solidFill>
            <a:prstDash val="lgDash"/>
          </a:ln>
        </p:spPr>
        <p:txBody>
          <a:bodyPr wrap="square" rtlCol="0" anchor="t">
            <a:spAutoFit/>
          </a:bodyPr>
          <a:lstStyle/>
          <a:p>
            <a:pPr marR="0" defTabSz="914400" eaLnBrk="0" latinLnBrk="0" hangingPunct="0">
              <a:lnSpc>
                <a:spcPct val="95000"/>
              </a:lnSpc>
              <a:spcBef>
                <a:spcPct val="50000"/>
              </a:spcBef>
              <a:buSzTx/>
              <a:defRPr/>
            </a:pPr>
            <a:r>
              <a:rPr lang="zh-CN" altLang="en-US" sz="2400" dirty="0">
                <a:latin typeface="微软雅黑" panose="020B0503020204020204" charset="-122"/>
                <a:ea typeface="微软雅黑" panose="020B0503020204020204" charset="-122"/>
                <a:sym typeface="+mn-ea"/>
              </a:rPr>
              <a:t> </a:t>
            </a:r>
            <a:r>
              <a:rPr lang="zh-CN" altLang="en-US" sz="2400" dirty="0" smtClean="0">
                <a:latin typeface="微软雅黑" panose="020B0503020204020204" charset="-122"/>
                <a:ea typeface="微软雅黑" panose="020B0503020204020204" charset="-122"/>
                <a:sym typeface="+mn-ea"/>
              </a:rPr>
              <a:t>[</a:t>
            </a:r>
            <a:r>
              <a:rPr lang="zh-CN" altLang="en-US" sz="2400" dirty="0">
                <a:latin typeface="微软雅黑" panose="020B0503020204020204" charset="-122"/>
                <a:ea typeface="微软雅黑" panose="020B0503020204020204" charset="-122"/>
                <a:sym typeface="+mn-ea"/>
              </a:rPr>
              <a:t>美]弗雷德里克·温斯洛·泰勒（Frederick Winslow Taylor）</a:t>
            </a:r>
            <a:r>
              <a:rPr lang="zh-CN" altLang="en-US" sz="2400" b="1" dirty="0">
                <a:latin typeface="微软雅黑" panose="020B0503020204020204" charset="-122"/>
                <a:ea typeface="微软雅黑" panose="020B0503020204020204" charset="-122"/>
                <a:sym typeface="+mn-ea"/>
              </a:rPr>
              <a:t>“科学管理之父”</a:t>
            </a:r>
          </a:p>
          <a:p>
            <a:pPr marR="0" defTabSz="914400" eaLnBrk="0" latinLnBrk="0" hangingPunct="0">
              <a:lnSpc>
                <a:spcPct val="95000"/>
              </a:lnSpc>
              <a:spcBef>
                <a:spcPct val="50000"/>
              </a:spcBef>
              <a:buSzTx/>
              <a:defRPr/>
            </a:pPr>
            <a:r>
              <a:rPr lang="zh-CN" altLang="en-US" sz="2400" dirty="0">
                <a:latin typeface="微软雅黑" panose="020B0503020204020204" charset="-122"/>
                <a:ea typeface="微软雅黑" panose="020B0503020204020204" charset="-122"/>
                <a:sym typeface="+mn-ea"/>
              </a:rPr>
              <a:t>  《计件工资制》1895</a:t>
            </a:r>
          </a:p>
          <a:p>
            <a:pPr marR="0" defTabSz="914400" eaLnBrk="0" latinLnBrk="0" hangingPunct="0">
              <a:lnSpc>
                <a:spcPct val="95000"/>
              </a:lnSpc>
              <a:spcBef>
                <a:spcPct val="50000"/>
              </a:spcBef>
              <a:buSzTx/>
              <a:defRPr/>
            </a:pPr>
            <a:r>
              <a:rPr lang="zh-CN" altLang="en-US" sz="2400" dirty="0">
                <a:latin typeface="微软雅黑" panose="020B0503020204020204" charset="-122"/>
                <a:ea typeface="微软雅黑" panose="020B0503020204020204" charset="-122"/>
                <a:sym typeface="+mn-ea"/>
              </a:rPr>
              <a:t>  《车间管理》1903 </a:t>
            </a:r>
          </a:p>
          <a:p>
            <a:pPr marR="0" defTabSz="914400" eaLnBrk="0" latinLnBrk="0" hangingPunct="0">
              <a:lnSpc>
                <a:spcPct val="95000"/>
              </a:lnSpc>
              <a:spcBef>
                <a:spcPct val="50000"/>
              </a:spcBef>
              <a:buSzTx/>
              <a:defRPr/>
            </a:pPr>
            <a:r>
              <a:rPr lang="zh-CN" altLang="en-US" sz="2400" dirty="0">
                <a:latin typeface="微软雅黑" panose="020B0503020204020204" charset="-122"/>
                <a:ea typeface="微软雅黑" panose="020B0503020204020204" charset="-122"/>
                <a:sym typeface="+mn-ea"/>
              </a:rPr>
              <a:t>  《科学管理原理》1911</a:t>
            </a:r>
          </a:p>
        </p:txBody>
      </p:sp>
      <p:sp>
        <p:nvSpPr>
          <p:cNvPr id="18" name="文本框 17"/>
          <p:cNvSpPr txBox="1"/>
          <p:nvPr/>
        </p:nvSpPr>
        <p:spPr>
          <a:xfrm>
            <a:off x="695400" y="908720"/>
            <a:ext cx="3057247"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二、科学管理理论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4113454240"/>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9"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1000" fill="hold"/>
                                        <p:tgtEl>
                                          <p:spTgt spid="14"/>
                                        </p:tgtEl>
                                        <p:attrNameLst>
                                          <p:attrName>ppt_x</p:attrName>
                                        </p:attrNameLst>
                                      </p:cBhvr>
                                      <p:tavLst>
                                        <p:tav tm="0">
                                          <p:val>
                                            <p:strVal val="0-#ppt_w/2"/>
                                          </p:val>
                                        </p:tav>
                                        <p:tav tm="100000">
                                          <p:val>
                                            <p:strVal val="#ppt_x"/>
                                          </p:val>
                                        </p:tav>
                                      </p:tavLst>
                                    </p:anim>
                                    <p:anim calcmode="lin" valueType="num">
                                      <p:cBhvr additive="base">
                                        <p:cTn id="11" dur="1000" fill="hold"/>
                                        <p:tgtEl>
                                          <p:spTgt spid="14"/>
                                        </p:tgtEl>
                                        <p:attrNameLst>
                                          <p:attrName>ppt_y</p:attrName>
                                        </p:attrNameLst>
                                      </p:cBhvr>
                                      <p:tavLst>
                                        <p:tav tm="0">
                                          <p:val>
                                            <p:strVal val="0-#ppt_h/2"/>
                                          </p:val>
                                        </p:tav>
                                        <p:tav tm="100000">
                                          <p:val>
                                            <p:strVal val="#ppt_y"/>
                                          </p:val>
                                        </p:tav>
                                      </p:tavLst>
                                    </p:anim>
                                  </p:childTnLst>
                                </p:cTn>
                              </p:par>
                            </p:childTnLst>
                          </p:cTn>
                        </p:par>
                        <p:par>
                          <p:cTn id="12" fill="hold">
                            <p:stCondLst>
                              <p:cond delay="1000"/>
                            </p:stCondLst>
                            <p:childTnLst>
                              <p:par>
                                <p:cTn id="13" presetID="27" presetClass="entr" presetSubtype="0" fill="hold" grpId="0" nodeType="afterEffect">
                                  <p:stCondLst>
                                    <p:cond delay="0"/>
                                  </p:stCondLst>
                                  <p:iterate type="lt">
                                    <p:tmPct val="50000"/>
                                  </p:iterate>
                                  <p:childTnLst>
                                    <p:set>
                                      <p:cBhvr>
                                        <p:cTn id="14" dur="1" fill="hold">
                                          <p:stCondLst>
                                            <p:cond delay="0"/>
                                          </p:stCondLst>
                                        </p:cTn>
                                        <p:tgtEl>
                                          <p:spTgt spid="16"/>
                                        </p:tgtEl>
                                        <p:attrNameLst>
                                          <p:attrName>style.visibility</p:attrName>
                                        </p:attrNameLst>
                                      </p:cBhvr>
                                      <p:to>
                                        <p:strVal val="visible"/>
                                      </p:to>
                                    </p:set>
                                    <p:anim calcmode="discrete" valueType="clr">
                                      <p:cBhvr override="childStyle">
                                        <p:cTn id="15"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16"/>
                                        </p:tgtEl>
                                        <p:attrNameLst>
                                          <p:attrName>fillcolor</p:attrName>
                                        </p:attrNameLst>
                                      </p:cBhvr>
                                      <p:tavLst>
                                        <p:tav tm="0">
                                          <p:val>
                                            <p:clrVal>
                                              <a:schemeClr val="accent2"/>
                                            </p:clrVal>
                                          </p:val>
                                        </p:tav>
                                        <p:tav tm="50000">
                                          <p:val>
                                            <p:clrVal>
                                              <a:schemeClr val="hlink"/>
                                            </p:clrVal>
                                          </p:val>
                                        </p:tav>
                                      </p:tavLst>
                                    </p:anim>
                                    <p:set>
                                      <p:cBhvr>
                                        <p:cTn id="17" dur="80"/>
                                        <p:tgtEl>
                                          <p:spTgt spid="16"/>
                                        </p:tgtEl>
                                        <p:attrNameLst>
                                          <p:attrName>fill.type</p:attrName>
                                        </p:attrNameLst>
                                      </p:cBhvr>
                                      <p:to>
                                        <p:strVal val="solid"/>
                                      </p:to>
                                    </p:set>
                                  </p:childTnLst>
                                </p:cTn>
                              </p:par>
                              <p:par>
                                <p:cTn id="18" presetID="1" presetClass="entr" presetSubtype="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childTnLst>
                                </p:cTn>
                              </p:par>
                            </p:childTnLst>
                          </p:cTn>
                        </p:par>
                        <p:par>
                          <p:cTn id="20" fill="hold">
                            <p:stCondLst>
                              <p:cond delay="4240"/>
                            </p:stCondLst>
                            <p:childTnLst>
                              <p:par>
                                <p:cTn id="21" presetID="2" presetClass="entr" presetSubtype="8" fill="hold" grpId="1" nodeType="after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0-#ppt_w/2"/>
                                          </p:val>
                                        </p:tav>
                                        <p:tav tm="100000">
                                          <p:val>
                                            <p:strVal val="#ppt_x"/>
                                          </p:val>
                                        </p:tav>
                                      </p:tavLst>
                                    </p:anim>
                                    <p:anim calcmode="lin" valueType="num">
                                      <p:cBhvr additive="base">
                                        <p:cTn id="24"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6" grpId="0" bldLvl="0" animBg="1"/>
      <p:bldP spid="18" grpId="0"/>
      <p:bldP spid="18"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pic>
        <p:nvPicPr>
          <p:cNvPr id="12" name="Picture 3"/>
          <p:cNvPicPr>
            <a:picLocks noChangeAspect="1"/>
          </p:cNvPicPr>
          <p:nvPr/>
        </p:nvPicPr>
        <p:blipFill>
          <a:blip r:embed="rId3">
            <a:duotone>
              <a:schemeClr val="accent1">
                <a:shade val="45000"/>
                <a:satMod val="135000"/>
              </a:schemeClr>
              <a:prstClr val="white"/>
            </a:duotone>
          </a:blip>
          <a:srcRect l="5354" t="8440" r="6203" b="10136"/>
          <a:stretch>
            <a:fillRect/>
          </a:stretch>
        </p:blipFill>
        <p:spPr bwMode="auto">
          <a:xfrm>
            <a:off x="983432" y="1340768"/>
            <a:ext cx="3975735" cy="4721860"/>
          </a:xfrm>
          <a:prstGeom prst="rect">
            <a:avLst/>
          </a:prstGeom>
          <a:noFill/>
          <a:ln w="9525">
            <a:noFill/>
            <a:miter lim="800000"/>
            <a:headEnd/>
            <a:tailEnd/>
          </a:ln>
        </p:spPr>
      </p:pic>
      <p:pic>
        <p:nvPicPr>
          <p:cNvPr id="14" name="Picture 13" descr="xin_200104290844250821423"/>
          <p:cNvPicPr>
            <a:picLocks noChangeAspect="1"/>
          </p:cNvPicPr>
          <p:nvPr/>
        </p:nvPicPr>
        <p:blipFill>
          <a:blip r:embed="rId4"/>
          <a:stretch>
            <a:fillRect/>
          </a:stretch>
        </p:blipFill>
        <p:spPr>
          <a:xfrm>
            <a:off x="1559496" y="1844824"/>
            <a:ext cx="2808312" cy="3595370"/>
          </a:xfrm>
          <a:prstGeom prst="rect">
            <a:avLst/>
          </a:prstGeom>
          <a:noFill/>
          <a:ln w="9525">
            <a:noFill/>
          </a:ln>
        </p:spPr>
      </p:pic>
      <p:grpSp>
        <p:nvGrpSpPr>
          <p:cNvPr id="20" name="Group 7"/>
          <p:cNvGrpSpPr>
            <a:grpSpLocks/>
          </p:cNvGrpSpPr>
          <p:nvPr/>
        </p:nvGrpSpPr>
        <p:grpSpPr bwMode="auto">
          <a:xfrm>
            <a:off x="5231904" y="2420888"/>
            <a:ext cx="5976664" cy="3355975"/>
            <a:chOff x="0" y="0"/>
            <a:chExt cx="3833" cy="2431"/>
          </a:xfrm>
        </p:grpSpPr>
        <p:sp>
          <p:nvSpPr>
            <p:cNvPr id="21" name="AutoShape 4"/>
            <p:cNvSpPr>
              <a:spLocks noChangeArrowheads="1"/>
            </p:cNvSpPr>
            <p:nvPr/>
          </p:nvSpPr>
          <p:spPr bwMode="auto">
            <a:xfrm flipH="1">
              <a:off x="2285" y="721"/>
              <a:ext cx="1536" cy="414"/>
            </a:xfrm>
            <a:prstGeom prst="parallelogram">
              <a:avLst>
                <a:gd name="adj" fmla="val 92256"/>
              </a:avLst>
            </a:prstGeom>
            <a:gradFill rotWithShape="1">
              <a:gsLst>
                <a:gs pos="0">
                  <a:srgbClr val="BFCFD3"/>
                </a:gs>
                <a:gs pos="100000">
                  <a:srgbClr val="DDE5E7"/>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22" name="Rectangle 5"/>
            <p:cNvSpPr>
              <a:spLocks noChangeArrowheads="1"/>
            </p:cNvSpPr>
            <p:nvPr/>
          </p:nvSpPr>
          <p:spPr bwMode="auto">
            <a:xfrm>
              <a:off x="2665" y="1129"/>
              <a:ext cx="1156" cy="900"/>
            </a:xfrm>
            <a:prstGeom prst="rect">
              <a:avLst/>
            </a:prstGeom>
            <a:gradFill rotWithShape="1">
              <a:gsLst>
                <a:gs pos="0">
                  <a:srgbClr val="BFCFD3"/>
                </a:gs>
                <a:gs pos="100000">
                  <a:srgbClr val="FFFFFF">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23" name="Rectangle 6"/>
            <p:cNvSpPr>
              <a:spLocks noChangeArrowheads="1"/>
            </p:cNvSpPr>
            <p:nvPr/>
          </p:nvSpPr>
          <p:spPr bwMode="auto">
            <a:xfrm>
              <a:off x="1530" y="1445"/>
              <a:ext cx="1138" cy="814"/>
            </a:xfrm>
            <a:prstGeom prst="rect">
              <a:avLst/>
            </a:prstGeom>
            <a:gradFill rotWithShape="1">
              <a:gsLst>
                <a:gs pos="0">
                  <a:srgbClr val="BFCFD3"/>
                </a:gs>
                <a:gs pos="100000">
                  <a:srgbClr val="FFFFFF">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24" name="Rectangle 7"/>
            <p:cNvSpPr>
              <a:spLocks noChangeArrowheads="1"/>
            </p:cNvSpPr>
            <p:nvPr/>
          </p:nvSpPr>
          <p:spPr bwMode="auto">
            <a:xfrm>
              <a:off x="381" y="1727"/>
              <a:ext cx="1150" cy="704"/>
            </a:xfrm>
            <a:prstGeom prst="rect">
              <a:avLst/>
            </a:prstGeom>
            <a:gradFill rotWithShape="1">
              <a:gsLst>
                <a:gs pos="0">
                  <a:srgbClr val="BFCFD3"/>
                </a:gs>
                <a:gs pos="100000">
                  <a:srgbClr val="FFFFFF">
                    <a:alpha val="0"/>
                  </a:srgbClr>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25" name="AutoShape 8"/>
            <p:cNvSpPr>
              <a:spLocks noChangeArrowheads="1"/>
            </p:cNvSpPr>
            <p:nvPr/>
          </p:nvSpPr>
          <p:spPr bwMode="auto">
            <a:xfrm flipH="1">
              <a:off x="1" y="1362"/>
              <a:ext cx="1530" cy="388"/>
            </a:xfrm>
            <a:prstGeom prst="parallelogram">
              <a:avLst>
                <a:gd name="adj" fmla="val 98582"/>
              </a:avLst>
            </a:prstGeom>
            <a:gradFill rotWithShape="1">
              <a:gsLst>
                <a:gs pos="0">
                  <a:srgbClr val="BFCFD3"/>
                </a:gs>
                <a:gs pos="100000">
                  <a:srgbClr val="D6E0E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26" name="Freeform 9"/>
            <p:cNvSpPr/>
            <p:nvPr/>
          </p:nvSpPr>
          <p:spPr bwMode="auto">
            <a:xfrm>
              <a:off x="1147" y="1042"/>
              <a:ext cx="386" cy="712"/>
            </a:xfrm>
            <a:custGeom>
              <a:avLst/>
              <a:gdLst>
                <a:gd name="T0" fmla="*/ 0 w 201"/>
                <a:gd name="T1" fmla="*/ 0 h 370"/>
                <a:gd name="T2" fmla="*/ 201 w 201"/>
                <a:gd name="T3" fmla="*/ 370 h 370"/>
              </a:gdLst>
              <a:ahLst/>
              <a:cxnLst>
                <a:cxn ang="0">
                  <a:pos x="0" y="167"/>
                </a:cxn>
                <a:cxn ang="0">
                  <a:pos x="201" y="370"/>
                </a:cxn>
                <a:cxn ang="0">
                  <a:pos x="201" y="210"/>
                </a:cxn>
                <a:cxn ang="0">
                  <a:pos x="0" y="0"/>
                </a:cxn>
                <a:cxn ang="0">
                  <a:pos x="0" y="167"/>
                </a:cxn>
              </a:cxnLst>
              <a:rect l="T0" t="T1" r="T2" b="T3"/>
              <a:pathLst>
                <a:path w="201" h="370">
                  <a:moveTo>
                    <a:pt x="0" y="167"/>
                  </a:moveTo>
                  <a:lnTo>
                    <a:pt x="201" y="370"/>
                  </a:lnTo>
                  <a:lnTo>
                    <a:pt x="201" y="210"/>
                  </a:lnTo>
                  <a:lnTo>
                    <a:pt x="0" y="0"/>
                  </a:lnTo>
                  <a:lnTo>
                    <a:pt x="0" y="167"/>
                  </a:lnTo>
                  <a:close/>
                </a:path>
              </a:pathLst>
            </a:custGeom>
            <a:gradFill rotWithShape="1">
              <a:gsLst>
                <a:gs pos="0">
                  <a:srgbClr val="586062"/>
                </a:gs>
                <a:gs pos="100000">
                  <a:srgbClr val="BFCFD3"/>
                </a:gs>
              </a:gsLst>
              <a:lin ang="189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27" name="Freeform 10"/>
            <p:cNvSpPr/>
            <p:nvPr/>
          </p:nvSpPr>
          <p:spPr bwMode="auto">
            <a:xfrm>
              <a:off x="0" y="1351"/>
              <a:ext cx="386" cy="918"/>
            </a:xfrm>
            <a:custGeom>
              <a:avLst/>
              <a:gdLst>
                <a:gd name="T0" fmla="*/ 0 w 386"/>
                <a:gd name="T1" fmla="*/ 0 h 918"/>
                <a:gd name="T2" fmla="*/ 386 w 386"/>
                <a:gd name="T3" fmla="*/ 918 h 918"/>
              </a:gdLst>
              <a:ahLst/>
              <a:cxnLst>
                <a:cxn ang="0">
                  <a:pos x="1" y="492"/>
                </a:cxn>
                <a:cxn ang="0">
                  <a:pos x="385" y="918"/>
                </a:cxn>
                <a:cxn ang="0">
                  <a:pos x="386" y="402"/>
                </a:cxn>
                <a:cxn ang="0">
                  <a:pos x="0" y="0"/>
                </a:cxn>
                <a:cxn ang="0">
                  <a:pos x="1" y="492"/>
                </a:cxn>
              </a:cxnLst>
              <a:rect l="T0" t="T1" r="T2" b="T3"/>
              <a:pathLst>
                <a:path w="386" h="918">
                  <a:moveTo>
                    <a:pt x="1" y="492"/>
                  </a:moveTo>
                  <a:lnTo>
                    <a:pt x="385" y="918"/>
                  </a:lnTo>
                  <a:lnTo>
                    <a:pt x="386" y="402"/>
                  </a:lnTo>
                  <a:lnTo>
                    <a:pt x="0" y="0"/>
                  </a:lnTo>
                  <a:lnTo>
                    <a:pt x="1" y="492"/>
                  </a:lnTo>
                  <a:close/>
                </a:path>
              </a:pathLst>
            </a:custGeom>
            <a:gradFill rotWithShape="1">
              <a:gsLst>
                <a:gs pos="0">
                  <a:srgbClr val="BFCFD3"/>
                </a:gs>
                <a:gs pos="100000">
                  <a:srgbClr val="F8F8F8"/>
                </a:gs>
              </a:gsLst>
              <a:lin ang="54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28" name="AutoShape 11"/>
            <p:cNvSpPr>
              <a:spLocks noChangeArrowheads="1"/>
            </p:cNvSpPr>
            <p:nvPr/>
          </p:nvSpPr>
          <p:spPr bwMode="auto">
            <a:xfrm flipH="1">
              <a:off x="1" y="1362"/>
              <a:ext cx="1530" cy="388"/>
            </a:xfrm>
            <a:prstGeom prst="parallelogram">
              <a:avLst>
                <a:gd name="adj" fmla="val 98582"/>
              </a:avLst>
            </a:prstGeom>
            <a:gradFill rotWithShape="1">
              <a:gsLst>
                <a:gs pos="0">
                  <a:srgbClr val="BFCFD3"/>
                </a:gs>
                <a:gs pos="100000">
                  <a:srgbClr val="D6E0E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29" name="AutoShape 12"/>
            <p:cNvSpPr>
              <a:spLocks noChangeArrowheads="1"/>
            </p:cNvSpPr>
            <p:nvPr/>
          </p:nvSpPr>
          <p:spPr bwMode="auto">
            <a:xfrm flipH="1">
              <a:off x="1143" y="1041"/>
              <a:ext cx="1530" cy="407"/>
            </a:xfrm>
            <a:prstGeom prst="parallelogram">
              <a:avLst>
                <a:gd name="adj" fmla="val 96330"/>
              </a:avLst>
            </a:prstGeom>
            <a:gradFill rotWithShape="1">
              <a:gsLst>
                <a:gs pos="0">
                  <a:srgbClr val="BFCFD3"/>
                </a:gs>
                <a:gs pos="100000">
                  <a:srgbClr val="DDE5E7"/>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30" name="Freeform 13"/>
            <p:cNvSpPr/>
            <p:nvPr/>
          </p:nvSpPr>
          <p:spPr bwMode="auto">
            <a:xfrm>
              <a:off x="1147" y="1042"/>
              <a:ext cx="386" cy="712"/>
            </a:xfrm>
            <a:custGeom>
              <a:avLst/>
              <a:gdLst>
                <a:gd name="T0" fmla="*/ 0 w 201"/>
                <a:gd name="T1" fmla="*/ 0 h 370"/>
                <a:gd name="T2" fmla="*/ 201 w 201"/>
                <a:gd name="T3" fmla="*/ 370 h 370"/>
              </a:gdLst>
              <a:ahLst/>
              <a:cxnLst>
                <a:cxn ang="0">
                  <a:pos x="0" y="167"/>
                </a:cxn>
                <a:cxn ang="0">
                  <a:pos x="201" y="370"/>
                </a:cxn>
                <a:cxn ang="0">
                  <a:pos x="201" y="210"/>
                </a:cxn>
                <a:cxn ang="0">
                  <a:pos x="0" y="0"/>
                </a:cxn>
                <a:cxn ang="0">
                  <a:pos x="0" y="167"/>
                </a:cxn>
              </a:cxnLst>
              <a:rect l="T0" t="T1" r="T2" b="T3"/>
              <a:pathLst>
                <a:path w="201" h="370">
                  <a:moveTo>
                    <a:pt x="0" y="167"/>
                  </a:moveTo>
                  <a:lnTo>
                    <a:pt x="201" y="370"/>
                  </a:lnTo>
                  <a:lnTo>
                    <a:pt x="201" y="210"/>
                  </a:lnTo>
                  <a:lnTo>
                    <a:pt x="0" y="0"/>
                  </a:lnTo>
                  <a:lnTo>
                    <a:pt x="0" y="167"/>
                  </a:lnTo>
                  <a:close/>
                </a:path>
              </a:pathLst>
            </a:custGeom>
            <a:gradFill rotWithShape="1">
              <a:gsLst>
                <a:gs pos="0">
                  <a:srgbClr val="586062"/>
                </a:gs>
                <a:gs pos="100000">
                  <a:srgbClr val="BFCFD3"/>
                </a:gs>
              </a:gsLst>
              <a:lin ang="189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31" name="Freeform 14"/>
            <p:cNvSpPr/>
            <p:nvPr/>
          </p:nvSpPr>
          <p:spPr bwMode="auto">
            <a:xfrm>
              <a:off x="2283" y="713"/>
              <a:ext cx="388" cy="736"/>
            </a:xfrm>
            <a:custGeom>
              <a:avLst/>
              <a:gdLst>
                <a:gd name="T0" fmla="*/ 0 w 388"/>
                <a:gd name="T1" fmla="*/ 0 h 736"/>
                <a:gd name="T2" fmla="*/ 388 w 388"/>
                <a:gd name="T3" fmla="*/ 736 h 736"/>
              </a:gdLst>
              <a:ahLst/>
              <a:cxnLst>
                <a:cxn ang="0">
                  <a:pos x="0" y="331"/>
                </a:cxn>
                <a:cxn ang="0">
                  <a:pos x="388" y="736"/>
                </a:cxn>
                <a:cxn ang="0">
                  <a:pos x="388" y="416"/>
                </a:cxn>
                <a:cxn ang="0">
                  <a:pos x="0" y="0"/>
                </a:cxn>
                <a:cxn ang="0">
                  <a:pos x="0" y="331"/>
                </a:cxn>
              </a:cxnLst>
              <a:rect l="T0" t="T1" r="T2" b="T3"/>
              <a:pathLst>
                <a:path w="388" h="736">
                  <a:moveTo>
                    <a:pt x="0" y="331"/>
                  </a:moveTo>
                  <a:lnTo>
                    <a:pt x="388" y="736"/>
                  </a:lnTo>
                  <a:lnTo>
                    <a:pt x="388" y="416"/>
                  </a:lnTo>
                  <a:lnTo>
                    <a:pt x="0" y="0"/>
                  </a:lnTo>
                  <a:lnTo>
                    <a:pt x="0" y="331"/>
                  </a:lnTo>
                  <a:close/>
                </a:path>
              </a:pathLst>
            </a:custGeom>
            <a:gradFill rotWithShape="1">
              <a:gsLst>
                <a:gs pos="0">
                  <a:srgbClr val="586062"/>
                </a:gs>
                <a:gs pos="100000">
                  <a:srgbClr val="BFCFD3"/>
                </a:gs>
              </a:gsLst>
              <a:lin ang="18900000" scaled="1"/>
            </a:gradFill>
            <a:ln w="9525">
              <a:noFill/>
              <a:round/>
            </a:ln>
            <a:effectLst/>
          </p:spPr>
          <p:txBody>
            <a:bodyPr/>
            <a:lstStyle/>
            <a:p>
              <a:pPr>
                <a:defRPr/>
              </a:pPr>
              <a:endParaRPr lang="zh-CN" altLang="en-US">
                <a:effectLst>
                  <a:outerShdw blurRad="38100" dist="38100" dir="2700000" algn="tl">
                    <a:srgbClr val="000000">
                      <a:alpha val="43137"/>
                    </a:srgbClr>
                  </a:outerShdw>
                </a:effectLst>
              </a:endParaRPr>
            </a:p>
          </p:txBody>
        </p:sp>
        <p:pic>
          <p:nvPicPr>
            <p:cNvPr id="32" name="Picture 18" descr="light_shadow"/>
            <p:cNvPicPr>
              <a:picLocks noChangeAspect="1" noChangeArrowheads="1"/>
            </p:cNvPicPr>
            <p:nvPr/>
          </p:nvPicPr>
          <p:blipFill>
            <a:blip r:embed="rId5" cstate="print">
              <a:lum bright="6000" contrast="-100000"/>
              <a:extLst>
                <a:ext uri="{28A0092B-C50C-407E-A947-70E740481C1C}">
                  <a14:useLocalDpi xmlns:a14="http://schemas.microsoft.com/office/drawing/2010/main" val="0"/>
                </a:ext>
              </a:extLst>
            </a:blip>
            <a:srcRect/>
            <a:stretch>
              <a:fillRect/>
            </a:stretch>
          </p:blipFill>
          <p:spPr bwMode="auto">
            <a:xfrm>
              <a:off x="355" y="1502"/>
              <a:ext cx="635"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9" descr="light_shadow"/>
            <p:cNvPicPr>
              <a:picLocks noChangeAspect="1" noChangeArrowheads="1"/>
            </p:cNvPicPr>
            <p:nvPr/>
          </p:nvPicPr>
          <p:blipFill>
            <a:blip r:embed="rId5" cstate="print">
              <a:lum bright="6000" contrast="-100000"/>
              <a:extLst>
                <a:ext uri="{28A0092B-C50C-407E-A947-70E740481C1C}">
                  <a14:useLocalDpi xmlns:a14="http://schemas.microsoft.com/office/drawing/2010/main" val="0"/>
                </a:ext>
              </a:extLst>
            </a:blip>
            <a:srcRect/>
            <a:stretch>
              <a:fillRect/>
            </a:stretch>
          </p:blipFill>
          <p:spPr bwMode="auto">
            <a:xfrm>
              <a:off x="1516" y="1185"/>
              <a:ext cx="635"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0" descr="light_shadow"/>
            <p:cNvPicPr>
              <a:picLocks noChangeAspect="1" noChangeArrowheads="1"/>
            </p:cNvPicPr>
            <p:nvPr/>
          </p:nvPicPr>
          <p:blipFill>
            <a:blip r:embed="rId5" cstate="print">
              <a:lum bright="6000" contrast="-100000"/>
              <a:extLst>
                <a:ext uri="{28A0092B-C50C-407E-A947-70E740481C1C}">
                  <a14:useLocalDpi xmlns:a14="http://schemas.microsoft.com/office/drawing/2010/main" val="0"/>
                </a:ext>
              </a:extLst>
            </a:blip>
            <a:srcRect/>
            <a:stretch>
              <a:fillRect/>
            </a:stretch>
          </p:blipFill>
          <p:spPr bwMode="auto">
            <a:xfrm>
              <a:off x="2731" y="875"/>
              <a:ext cx="635"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21" descr="circuler_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 y="649"/>
              <a:ext cx="850" cy="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Oval 22"/>
            <p:cNvSpPr>
              <a:spLocks noChangeArrowheads="1"/>
            </p:cNvSpPr>
            <p:nvPr/>
          </p:nvSpPr>
          <p:spPr bwMode="auto">
            <a:xfrm>
              <a:off x="234" y="649"/>
              <a:ext cx="852" cy="847"/>
            </a:xfrm>
            <a:prstGeom prst="ellipse">
              <a:avLst/>
            </a:prstGeom>
            <a:gradFill rotWithShape="1">
              <a:gsLst>
                <a:gs pos="0">
                  <a:schemeClr val="accent1">
                    <a:alpha val="50000"/>
                  </a:schemeClr>
                </a:gs>
                <a:gs pos="100000">
                  <a:srgbClr val="697E7F"/>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pic>
          <p:nvPicPr>
            <p:cNvPr id="37" name="Picture 23" descr="light_shadow1"/>
            <p:cNvPicPr>
              <a:picLocks noChangeAspect="1" noChangeArrowheads="1"/>
            </p:cNvPicPr>
            <p:nvPr/>
          </p:nvPicPr>
          <p:blipFill>
            <a:blip r:embed="rId7" cstate="print">
              <a:extLst>
                <a:ext uri="{28A0092B-C50C-407E-A947-70E740481C1C}">
                  <a14:useLocalDpi xmlns:a14="http://schemas.microsoft.com/office/drawing/2010/main" val="0"/>
                </a:ext>
              </a:extLst>
            </a:blip>
            <a:srcRect t="14285"/>
            <a:stretch>
              <a:fillRect/>
            </a:stretch>
          </p:blipFill>
          <p:spPr bwMode="auto">
            <a:xfrm>
              <a:off x="220" y="677"/>
              <a:ext cx="619"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 name="Group 25"/>
            <p:cNvGrpSpPr>
              <a:grpSpLocks/>
            </p:cNvGrpSpPr>
            <p:nvPr/>
          </p:nvGrpSpPr>
          <p:grpSpPr bwMode="auto">
            <a:xfrm rot="-3102345" flipH="1" flipV="1">
              <a:off x="482" y="1245"/>
              <a:ext cx="633" cy="181"/>
              <a:chOff x="0" y="0"/>
              <a:chExt cx="893" cy="246"/>
            </a:xfrm>
          </p:grpSpPr>
          <p:grpSp>
            <p:nvGrpSpPr>
              <p:cNvPr id="74" name="Group 26"/>
              <p:cNvGrpSpPr>
                <a:grpSpLocks/>
              </p:cNvGrpSpPr>
              <p:nvPr/>
            </p:nvGrpSpPr>
            <p:grpSpPr bwMode="auto">
              <a:xfrm>
                <a:off x="0" y="0"/>
                <a:ext cx="743" cy="185"/>
                <a:chOff x="0" y="0"/>
                <a:chExt cx="1118" cy="279"/>
              </a:xfrm>
            </p:grpSpPr>
            <p:sp>
              <p:nvSpPr>
                <p:cNvPr id="80" name="AutoShape 26"/>
                <p:cNvSpPr>
                  <a:spLocks noChangeArrowheads="1"/>
                </p:cNvSpPr>
                <p:nvPr/>
              </p:nvSpPr>
              <p:spPr bwMode="auto">
                <a:xfrm rot="5263130">
                  <a:off x="275" y="-294"/>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81" name="AutoShape 27"/>
                <p:cNvSpPr>
                  <a:spLocks noChangeArrowheads="1"/>
                </p:cNvSpPr>
                <p:nvPr/>
              </p:nvSpPr>
              <p:spPr bwMode="auto">
                <a:xfrm rot="6078281">
                  <a:off x="411" y="-294"/>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82" name="AutoShape 28"/>
                <p:cNvSpPr>
                  <a:spLocks noChangeArrowheads="1"/>
                </p:cNvSpPr>
                <p:nvPr/>
              </p:nvSpPr>
              <p:spPr bwMode="auto">
                <a:xfrm rot="6373927">
                  <a:off x="487" y="-272"/>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83" name="AutoShape 29"/>
                <p:cNvSpPr>
                  <a:spLocks noChangeArrowheads="1"/>
                </p:cNvSpPr>
                <p:nvPr/>
              </p:nvSpPr>
              <p:spPr bwMode="auto">
                <a:xfrm rot="6906312">
                  <a:off x="577" y="-242"/>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nvGrpSpPr>
              <p:cNvPr id="75" name="Group 31"/>
              <p:cNvGrpSpPr>
                <a:grpSpLocks/>
              </p:cNvGrpSpPr>
              <p:nvPr/>
            </p:nvGrpSpPr>
            <p:grpSpPr bwMode="auto">
              <a:xfrm rot="1353540">
                <a:off x="150" y="60"/>
                <a:ext cx="743" cy="186"/>
                <a:chOff x="0" y="0"/>
                <a:chExt cx="1118" cy="279"/>
              </a:xfrm>
            </p:grpSpPr>
            <p:sp>
              <p:nvSpPr>
                <p:cNvPr id="76" name="AutoShape 31"/>
                <p:cNvSpPr>
                  <a:spLocks noChangeArrowheads="1"/>
                </p:cNvSpPr>
                <p:nvPr/>
              </p:nvSpPr>
              <p:spPr bwMode="auto">
                <a:xfrm rot="5263130">
                  <a:off x="275" y="-294"/>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77" name="AutoShape 32"/>
                <p:cNvSpPr>
                  <a:spLocks noChangeArrowheads="1"/>
                </p:cNvSpPr>
                <p:nvPr/>
              </p:nvSpPr>
              <p:spPr bwMode="auto">
                <a:xfrm rot="6078281">
                  <a:off x="411" y="-294"/>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78" name="AutoShape 33"/>
                <p:cNvSpPr>
                  <a:spLocks noChangeArrowheads="1"/>
                </p:cNvSpPr>
                <p:nvPr/>
              </p:nvSpPr>
              <p:spPr bwMode="auto">
                <a:xfrm rot="6373927">
                  <a:off x="487" y="-272"/>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79" name="AutoShape 34"/>
                <p:cNvSpPr>
                  <a:spLocks noChangeArrowheads="1"/>
                </p:cNvSpPr>
                <p:nvPr/>
              </p:nvSpPr>
              <p:spPr bwMode="auto">
                <a:xfrm rot="6906312">
                  <a:off x="577" y="-242"/>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pic>
          <p:nvPicPr>
            <p:cNvPr id="40" name="Picture 35" descr="circuler_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92" y="320"/>
              <a:ext cx="850" cy="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Oval 36"/>
            <p:cNvSpPr>
              <a:spLocks noChangeArrowheads="1"/>
            </p:cNvSpPr>
            <p:nvPr/>
          </p:nvSpPr>
          <p:spPr bwMode="auto">
            <a:xfrm>
              <a:off x="1392" y="320"/>
              <a:ext cx="852" cy="847"/>
            </a:xfrm>
            <a:prstGeom prst="ellipse">
              <a:avLst/>
            </a:prstGeom>
            <a:gradFill rotWithShape="1">
              <a:gsLst>
                <a:gs pos="0">
                  <a:schemeClr val="accent2">
                    <a:alpha val="67998"/>
                  </a:schemeClr>
                </a:gs>
                <a:gs pos="100000">
                  <a:srgbClr val="0D0D28"/>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pic>
          <p:nvPicPr>
            <p:cNvPr id="42" name="Picture 37" descr="light_shadow1"/>
            <p:cNvPicPr>
              <a:picLocks noChangeAspect="1" noChangeArrowheads="1"/>
            </p:cNvPicPr>
            <p:nvPr/>
          </p:nvPicPr>
          <p:blipFill>
            <a:blip r:embed="rId7" cstate="print">
              <a:extLst>
                <a:ext uri="{28A0092B-C50C-407E-A947-70E740481C1C}">
                  <a14:useLocalDpi xmlns:a14="http://schemas.microsoft.com/office/drawing/2010/main" val="0"/>
                </a:ext>
              </a:extLst>
            </a:blip>
            <a:srcRect t="14285"/>
            <a:stretch>
              <a:fillRect/>
            </a:stretch>
          </p:blipFill>
          <p:spPr bwMode="auto">
            <a:xfrm>
              <a:off x="1378" y="348"/>
              <a:ext cx="619"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3" name="Group 39"/>
            <p:cNvGrpSpPr>
              <a:grpSpLocks/>
            </p:cNvGrpSpPr>
            <p:nvPr/>
          </p:nvGrpSpPr>
          <p:grpSpPr bwMode="auto">
            <a:xfrm>
              <a:off x="1661" y="734"/>
              <a:ext cx="527" cy="527"/>
              <a:chOff x="0" y="0"/>
              <a:chExt cx="527" cy="527"/>
            </a:xfrm>
          </p:grpSpPr>
          <p:grpSp>
            <p:nvGrpSpPr>
              <p:cNvPr id="64" name="Group 40"/>
              <p:cNvGrpSpPr>
                <a:grpSpLocks/>
              </p:cNvGrpSpPr>
              <p:nvPr/>
            </p:nvGrpSpPr>
            <p:grpSpPr bwMode="auto">
              <a:xfrm rot="-3102345" flipH="1" flipV="1">
                <a:off x="82" y="196"/>
                <a:ext cx="527" cy="136"/>
                <a:chOff x="0" y="0"/>
                <a:chExt cx="1118" cy="279"/>
              </a:xfrm>
            </p:grpSpPr>
            <p:sp>
              <p:nvSpPr>
                <p:cNvPr id="70" name="AutoShape 40"/>
                <p:cNvSpPr>
                  <a:spLocks noChangeArrowheads="1"/>
                </p:cNvSpPr>
                <p:nvPr/>
              </p:nvSpPr>
              <p:spPr bwMode="auto">
                <a:xfrm rot="5263130">
                  <a:off x="275" y="-294"/>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71" name="AutoShape 41"/>
                <p:cNvSpPr>
                  <a:spLocks noChangeArrowheads="1"/>
                </p:cNvSpPr>
                <p:nvPr/>
              </p:nvSpPr>
              <p:spPr bwMode="auto">
                <a:xfrm rot="6078281">
                  <a:off x="411" y="-294"/>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72" name="AutoShape 42"/>
                <p:cNvSpPr>
                  <a:spLocks noChangeArrowheads="1"/>
                </p:cNvSpPr>
                <p:nvPr/>
              </p:nvSpPr>
              <p:spPr bwMode="auto">
                <a:xfrm rot="6373927">
                  <a:off x="487" y="-272"/>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73" name="AutoShape 43"/>
                <p:cNvSpPr>
                  <a:spLocks noChangeArrowheads="1"/>
                </p:cNvSpPr>
                <p:nvPr/>
              </p:nvSpPr>
              <p:spPr bwMode="auto">
                <a:xfrm rot="6906312">
                  <a:off x="577" y="-242"/>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nvGrpSpPr>
              <p:cNvPr id="65" name="Group 45"/>
              <p:cNvGrpSpPr>
                <a:grpSpLocks/>
              </p:cNvGrpSpPr>
              <p:nvPr/>
            </p:nvGrpSpPr>
            <p:grpSpPr bwMode="auto">
              <a:xfrm rot="-1748805" flipH="1" flipV="1">
                <a:off x="0" y="250"/>
                <a:ext cx="527" cy="137"/>
                <a:chOff x="0" y="0"/>
                <a:chExt cx="1118" cy="279"/>
              </a:xfrm>
            </p:grpSpPr>
            <p:sp>
              <p:nvSpPr>
                <p:cNvPr id="66" name="AutoShape 45"/>
                <p:cNvSpPr>
                  <a:spLocks noChangeArrowheads="1"/>
                </p:cNvSpPr>
                <p:nvPr/>
              </p:nvSpPr>
              <p:spPr bwMode="auto">
                <a:xfrm rot="5263130">
                  <a:off x="275" y="-294"/>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67" name="AutoShape 46"/>
                <p:cNvSpPr>
                  <a:spLocks noChangeArrowheads="1"/>
                </p:cNvSpPr>
                <p:nvPr/>
              </p:nvSpPr>
              <p:spPr bwMode="auto">
                <a:xfrm rot="6078281">
                  <a:off x="411" y="-294"/>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68" name="AutoShape 47"/>
                <p:cNvSpPr>
                  <a:spLocks noChangeArrowheads="1"/>
                </p:cNvSpPr>
                <p:nvPr/>
              </p:nvSpPr>
              <p:spPr bwMode="auto">
                <a:xfrm rot="6373927">
                  <a:off x="487" y="-272"/>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69" name="AutoShape 48"/>
                <p:cNvSpPr>
                  <a:spLocks noChangeArrowheads="1"/>
                </p:cNvSpPr>
                <p:nvPr/>
              </p:nvSpPr>
              <p:spPr bwMode="auto">
                <a:xfrm rot="6906312">
                  <a:off x="577" y="-242"/>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pic>
          <p:nvPicPr>
            <p:cNvPr id="44" name="Picture 49" descr="circuler_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01" y="0"/>
              <a:ext cx="850" cy="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Oval 50"/>
            <p:cNvSpPr>
              <a:spLocks noChangeArrowheads="1"/>
            </p:cNvSpPr>
            <p:nvPr/>
          </p:nvSpPr>
          <p:spPr bwMode="auto">
            <a:xfrm>
              <a:off x="2601" y="0"/>
              <a:ext cx="851" cy="847"/>
            </a:xfrm>
            <a:prstGeom prst="ellipse">
              <a:avLst/>
            </a:prstGeom>
            <a:gradFill rotWithShape="1">
              <a:gsLst>
                <a:gs pos="0">
                  <a:schemeClr val="folHlink">
                    <a:alpha val="67998"/>
                  </a:schemeClr>
                </a:gs>
                <a:gs pos="100000">
                  <a:srgbClr val="283600"/>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pic>
          <p:nvPicPr>
            <p:cNvPr id="46" name="Picture 51" descr="light_shadow1"/>
            <p:cNvPicPr>
              <a:picLocks noChangeAspect="1" noChangeArrowheads="1"/>
            </p:cNvPicPr>
            <p:nvPr/>
          </p:nvPicPr>
          <p:blipFill>
            <a:blip r:embed="rId7" cstate="print">
              <a:extLst>
                <a:ext uri="{28A0092B-C50C-407E-A947-70E740481C1C}">
                  <a14:useLocalDpi xmlns:a14="http://schemas.microsoft.com/office/drawing/2010/main" val="0"/>
                </a:ext>
              </a:extLst>
            </a:blip>
            <a:srcRect t="14285"/>
            <a:stretch>
              <a:fillRect/>
            </a:stretch>
          </p:blipFill>
          <p:spPr bwMode="auto">
            <a:xfrm>
              <a:off x="2587" y="28"/>
              <a:ext cx="619"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7" name="Group 53"/>
            <p:cNvGrpSpPr>
              <a:grpSpLocks/>
            </p:cNvGrpSpPr>
            <p:nvPr/>
          </p:nvGrpSpPr>
          <p:grpSpPr bwMode="auto">
            <a:xfrm rot="-3102345" flipH="1" flipV="1">
              <a:off x="2849" y="596"/>
              <a:ext cx="633" cy="181"/>
              <a:chOff x="0" y="0"/>
              <a:chExt cx="893" cy="246"/>
            </a:xfrm>
          </p:grpSpPr>
          <p:grpSp>
            <p:nvGrpSpPr>
              <p:cNvPr id="54" name="Group 54"/>
              <p:cNvGrpSpPr>
                <a:grpSpLocks/>
              </p:cNvGrpSpPr>
              <p:nvPr/>
            </p:nvGrpSpPr>
            <p:grpSpPr bwMode="auto">
              <a:xfrm>
                <a:off x="0" y="0"/>
                <a:ext cx="743" cy="185"/>
                <a:chOff x="0" y="0"/>
                <a:chExt cx="1118" cy="279"/>
              </a:xfrm>
            </p:grpSpPr>
            <p:sp>
              <p:nvSpPr>
                <p:cNvPr id="60" name="AutoShape 54"/>
                <p:cNvSpPr>
                  <a:spLocks noChangeArrowheads="1"/>
                </p:cNvSpPr>
                <p:nvPr/>
              </p:nvSpPr>
              <p:spPr bwMode="auto">
                <a:xfrm rot="5263130">
                  <a:off x="275" y="-294"/>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61" name="AutoShape 55"/>
                <p:cNvSpPr>
                  <a:spLocks noChangeArrowheads="1"/>
                </p:cNvSpPr>
                <p:nvPr/>
              </p:nvSpPr>
              <p:spPr bwMode="auto">
                <a:xfrm rot="6078281">
                  <a:off x="411" y="-294"/>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62" name="AutoShape 56"/>
                <p:cNvSpPr>
                  <a:spLocks noChangeArrowheads="1"/>
                </p:cNvSpPr>
                <p:nvPr/>
              </p:nvSpPr>
              <p:spPr bwMode="auto">
                <a:xfrm rot="6373927">
                  <a:off x="487" y="-272"/>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63" name="AutoShape 57"/>
                <p:cNvSpPr>
                  <a:spLocks noChangeArrowheads="1"/>
                </p:cNvSpPr>
                <p:nvPr/>
              </p:nvSpPr>
              <p:spPr bwMode="auto">
                <a:xfrm rot="6906312">
                  <a:off x="577" y="-242"/>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nvGrpSpPr>
              <p:cNvPr id="55" name="Group 59"/>
              <p:cNvGrpSpPr>
                <a:grpSpLocks/>
              </p:cNvGrpSpPr>
              <p:nvPr/>
            </p:nvGrpSpPr>
            <p:grpSpPr bwMode="auto">
              <a:xfrm rot="1353540">
                <a:off x="150" y="60"/>
                <a:ext cx="743" cy="186"/>
                <a:chOff x="0" y="0"/>
                <a:chExt cx="1118" cy="279"/>
              </a:xfrm>
            </p:grpSpPr>
            <p:sp>
              <p:nvSpPr>
                <p:cNvPr id="56" name="AutoShape 59"/>
                <p:cNvSpPr>
                  <a:spLocks noChangeArrowheads="1"/>
                </p:cNvSpPr>
                <p:nvPr/>
              </p:nvSpPr>
              <p:spPr bwMode="auto">
                <a:xfrm rot="5263130">
                  <a:off x="275" y="-294"/>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57" name="AutoShape 60"/>
                <p:cNvSpPr>
                  <a:spLocks noChangeArrowheads="1"/>
                </p:cNvSpPr>
                <p:nvPr/>
              </p:nvSpPr>
              <p:spPr bwMode="auto">
                <a:xfrm rot="6078281">
                  <a:off x="411" y="-294"/>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58" name="AutoShape 61"/>
                <p:cNvSpPr>
                  <a:spLocks noChangeArrowheads="1"/>
                </p:cNvSpPr>
                <p:nvPr/>
              </p:nvSpPr>
              <p:spPr bwMode="auto">
                <a:xfrm rot="6373927">
                  <a:off x="487" y="-272"/>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59" name="AutoShape 62"/>
                <p:cNvSpPr>
                  <a:spLocks noChangeArrowheads="1"/>
                </p:cNvSpPr>
                <p:nvPr/>
              </p:nvSpPr>
              <p:spPr bwMode="auto">
                <a:xfrm rot="6906312">
                  <a:off x="577" y="-242"/>
                  <a:ext cx="227" cy="816"/>
                </a:xfrm>
                <a:prstGeom prst="moon">
                  <a:avLst>
                    <a:gd name="adj" fmla="val 49773"/>
                  </a:avLst>
                </a:prstGeom>
                <a:solidFill>
                  <a:srgbClr val="FFFFFF">
                    <a:alpha val="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sp>
          <p:nvSpPr>
            <p:cNvPr id="48" name="Text Box 63"/>
            <p:cNvSpPr txBox="1">
              <a:spLocks noChangeArrowheads="1"/>
            </p:cNvSpPr>
            <p:nvPr/>
          </p:nvSpPr>
          <p:spPr bwMode="auto">
            <a:xfrm>
              <a:off x="314" y="1009"/>
              <a:ext cx="777" cy="290"/>
            </a:xfrm>
            <a:prstGeom prst="rect">
              <a:avLst/>
            </a:prstGeom>
            <a:noFill/>
            <a:ln w="9525">
              <a:noFill/>
              <a:miter lim="800000"/>
            </a:ln>
            <a:effectLst/>
          </p:spPr>
          <p:txBody>
            <a:bodyPr>
              <a:spAutoFit/>
            </a:bodyPr>
            <a:lstStyle/>
            <a:p>
              <a:pPr>
                <a:spcBef>
                  <a:spcPct val="50000"/>
                </a:spcBef>
                <a:defRPr/>
              </a:pPr>
              <a:r>
                <a:rPr lang="zh-CN" altLang="en-US" sz="2400">
                  <a:solidFill>
                    <a:schemeClr val="bg1"/>
                  </a:solidFill>
                  <a:effectLst>
                    <a:outerShdw blurRad="38100" dist="38100" dir="2700000" algn="tl">
                      <a:srgbClr val="C0C0C0"/>
                    </a:outerShdw>
                  </a:effectLst>
                  <a:latin typeface="Arial" panose="020B0604020202020204" pitchFamily="34" charset="0"/>
                  <a:ea typeface="宋体" panose="02010600030101010101" pitchFamily="2" charset="-122"/>
                </a:rPr>
                <a:t>（1）</a:t>
              </a:r>
              <a:endParaRPr lang="zh-CN" altLang="en-US" sz="1800" b="0">
                <a:solidFill>
                  <a:schemeClr val="tx1"/>
                </a:solidFill>
                <a:latin typeface="Arial" panose="020B0604020202020204" pitchFamily="34" charset="0"/>
                <a:ea typeface="宋体" panose="02010600030101010101" pitchFamily="2" charset="-122"/>
              </a:endParaRPr>
            </a:p>
          </p:txBody>
        </p:sp>
        <p:sp>
          <p:nvSpPr>
            <p:cNvPr id="49" name="Text Box 64"/>
            <p:cNvSpPr txBox="1">
              <a:spLocks noChangeArrowheads="1"/>
            </p:cNvSpPr>
            <p:nvPr/>
          </p:nvSpPr>
          <p:spPr bwMode="auto">
            <a:xfrm>
              <a:off x="1473" y="673"/>
              <a:ext cx="797" cy="290"/>
            </a:xfrm>
            <a:prstGeom prst="rect">
              <a:avLst/>
            </a:prstGeom>
            <a:noFill/>
            <a:ln w="9525">
              <a:noFill/>
              <a:miter lim="800000"/>
            </a:ln>
            <a:effectLst/>
          </p:spPr>
          <p:txBody>
            <a:bodyPr>
              <a:spAutoFit/>
            </a:bodyPr>
            <a:lstStyle/>
            <a:p>
              <a:pPr>
                <a:spcBef>
                  <a:spcPct val="50000"/>
                </a:spcBef>
                <a:defRPr/>
              </a:pPr>
              <a:r>
                <a:rPr lang="zh-CN" altLang="en-US" sz="2400">
                  <a:solidFill>
                    <a:schemeClr val="bg1"/>
                  </a:solidFill>
                  <a:effectLst>
                    <a:outerShdw blurRad="38100" dist="38100" dir="2700000" algn="tl">
                      <a:srgbClr val="C0C0C0"/>
                    </a:outerShdw>
                  </a:effectLst>
                  <a:latin typeface="Arial" panose="020B0604020202020204" pitchFamily="34" charset="0"/>
                  <a:ea typeface="宋体" panose="02010600030101010101" pitchFamily="2" charset="-122"/>
                </a:rPr>
                <a:t>（2）</a:t>
              </a:r>
              <a:endParaRPr lang="zh-CN" altLang="en-US" sz="1800" b="0">
                <a:solidFill>
                  <a:schemeClr val="tx1"/>
                </a:solidFill>
                <a:latin typeface="Arial" panose="020B0604020202020204" pitchFamily="34" charset="0"/>
                <a:ea typeface="宋体" panose="02010600030101010101" pitchFamily="2" charset="-122"/>
              </a:endParaRPr>
            </a:p>
          </p:txBody>
        </p:sp>
        <p:sp>
          <p:nvSpPr>
            <p:cNvPr id="50" name="Text Box 65"/>
            <p:cNvSpPr txBox="1">
              <a:spLocks noChangeArrowheads="1"/>
            </p:cNvSpPr>
            <p:nvPr/>
          </p:nvSpPr>
          <p:spPr bwMode="auto">
            <a:xfrm>
              <a:off x="2693" y="337"/>
              <a:ext cx="800" cy="289"/>
            </a:xfrm>
            <a:prstGeom prst="rect">
              <a:avLst/>
            </a:prstGeom>
            <a:noFill/>
            <a:ln w="9525">
              <a:noFill/>
              <a:miter lim="800000"/>
            </a:ln>
            <a:effectLst/>
          </p:spPr>
          <p:txBody>
            <a:bodyPr>
              <a:spAutoFit/>
            </a:bodyPr>
            <a:lstStyle/>
            <a:p>
              <a:pPr>
                <a:spcBef>
                  <a:spcPct val="50000"/>
                </a:spcBef>
                <a:defRPr/>
              </a:pPr>
              <a:r>
                <a:rPr lang="zh-CN" altLang="en-US" sz="2400">
                  <a:solidFill>
                    <a:schemeClr val="bg1"/>
                  </a:solidFill>
                  <a:effectLst>
                    <a:outerShdw blurRad="38100" dist="38100" dir="2700000" algn="tl">
                      <a:srgbClr val="C0C0C0"/>
                    </a:outerShdw>
                  </a:effectLst>
                  <a:latin typeface="Arial" panose="020B0604020202020204" pitchFamily="34" charset="0"/>
                  <a:ea typeface="宋体" panose="02010600030101010101" pitchFamily="2" charset="-122"/>
                </a:rPr>
                <a:t>（3）</a:t>
              </a:r>
              <a:endParaRPr lang="zh-CN" altLang="en-US" sz="1800" b="0">
                <a:solidFill>
                  <a:schemeClr val="tx1"/>
                </a:solidFill>
                <a:latin typeface="Arial" panose="020B0604020202020204" pitchFamily="34" charset="0"/>
                <a:ea typeface="宋体" panose="02010600030101010101" pitchFamily="2" charset="-122"/>
              </a:endParaRPr>
            </a:p>
          </p:txBody>
        </p:sp>
        <p:sp>
          <p:nvSpPr>
            <p:cNvPr id="51" name="Text Box 66"/>
            <p:cNvSpPr txBox="1">
              <a:spLocks noChangeArrowheads="1"/>
            </p:cNvSpPr>
            <p:nvPr/>
          </p:nvSpPr>
          <p:spPr bwMode="auto">
            <a:xfrm>
              <a:off x="411" y="1798"/>
              <a:ext cx="1164" cy="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dirty="0">
                  <a:latin typeface="微软雅黑" panose="020B0503020204020204" charset="-122"/>
                  <a:ea typeface="微软雅黑" panose="020B0503020204020204" charset="-122"/>
                </a:rPr>
                <a:t>搬运生铁</a:t>
              </a:r>
            </a:p>
            <a:p>
              <a:pPr algn="ctr"/>
              <a:r>
                <a:rPr lang="zh-CN" altLang="en-US" sz="2000" b="1" dirty="0">
                  <a:latin typeface="微软雅黑" panose="020B0503020204020204" charset="-122"/>
                  <a:ea typeface="微软雅黑" panose="020B0503020204020204" charset="-122"/>
                </a:rPr>
                <a:t>实验</a:t>
              </a:r>
            </a:p>
          </p:txBody>
        </p:sp>
        <p:sp>
          <p:nvSpPr>
            <p:cNvPr id="52" name="Text Box 67"/>
            <p:cNvSpPr txBox="1">
              <a:spLocks noChangeArrowheads="1"/>
            </p:cNvSpPr>
            <p:nvPr/>
          </p:nvSpPr>
          <p:spPr bwMode="auto">
            <a:xfrm>
              <a:off x="1508" y="1480"/>
              <a:ext cx="1164" cy="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b="1" dirty="0">
                  <a:latin typeface="微软雅黑" panose="020B0503020204020204" charset="-122"/>
                  <a:ea typeface="微软雅黑" panose="020B0503020204020204" charset="-122"/>
                </a:rPr>
                <a:t>铁砂与煤粒铲掘实验</a:t>
              </a:r>
            </a:p>
          </p:txBody>
        </p:sp>
        <p:sp>
          <p:nvSpPr>
            <p:cNvPr id="53" name="Rectangle 68"/>
            <p:cNvSpPr>
              <a:spLocks noChangeArrowheads="1"/>
            </p:cNvSpPr>
            <p:nvPr/>
          </p:nvSpPr>
          <p:spPr bwMode="auto">
            <a:xfrm>
              <a:off x="2710" y="1163"/>
              <a:ext cx="1123"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lnSpc>
                  <a:spcPct val="110000"/>
                </a:lnSpc>
              </a:pPr>
              <a:r>
                <a:rPr lang="zh-CN" altLang="en-US" sz="2000" b="1" dirty="0">
                  <a:latin typeface="微软雅黑" panose="020B0503020204020204" charset="-122"/>
                  <a:ea typeface="微软雅黑" panose="020B0503020204020204" charset="-122"/>
                </a:rPr>
                <a:t>金属切割实验</a:t>
              </a:r>
            </a:p>
          </p:txBody>
        </p:sp>
      </p:grpSp>
      <p:sp>
        <p:nvSpPr>
          <p:cNvPr id="84" name="Text Box 202"/>
          <p:cNvSpPr txBox="1"/>
          <p:nvPr/>
        </p:nvSpPr>
        <p:spPr>
          <a:xfrm>
            <a:off x="5879976" y="1844824"/>
            <a:ext cx="4392488" cy="501676"/>
          </a:xfrm>
          <a:prstGeom prst="rect">
            <a:avLst/>
          </a:prstGeom>
          <a:noFill/>
          <a:ln w="9525">
            <a:noFill/>
          </a:ln>
        </p:spPr>
        <p:txBody>
          <a:bodyPr wrap="square">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indent="0">
              <a:lnSpc>
                <a:spcPct val="95000"/>
              </a:lnSpc>
              <a:spcBef>
                <a:spcPct val="50000"/>
              </a:spcBef>
              <a:buClrTx/>
              <a:buNone/>
            </a:pPr>
            <a:r>
              <a:rPr lang="en-US" altLang="zh-CN" sz="2800" b="1" u="sng" dirty="0">
                <a:solidFill>
                  <a:schemeClr val="tx1"/>
                </a:solidFill>
                <a:latin typeface="微软雅黑" panose="020B0503020204020204" charset="-122"/>
                <a:ea typeface="微软雅黑" panose="020B0503020204020204" charset="-122"/>
              </a:rPr>
              <a:t>2</a:t>
            </a:r>
            <a:r>
              <a:rPr lang="zh-CN" altLang="en-US" sz="2800" b="1" u="sng" dirty="0" smtClean="0">
                <a:solidFill>
                  <a:schemeClr val="tx1"/>
                </a:solidFill>
                <a:latin typeface="微软雅黑" panose="020B0503020204020204" charset="-122"/>
                <a:ea typeface="微软雅黑" panose="020B0503020204020204" charset="-122"/>
              </a:rPr>
              <a:t>. 泰勒</a:t>
            </a:r>
            <a:r>
              <a:rPr lang="zh-CN" altLang="en-US" sz="2800" b="1" u="sng" dirty="0">
                <a:solidFill>
                  <a:schemeClr val="tx1"/>
                </a:solidFill>
                <a:latin typeface="微软雅黑" panose="020B0503020204020204" charset="-122"/>
                <a:ea typeface="微软雅黑" panose="020B0503020204020204" charset="-122"/>
              </a:rPr>
              <a:t>的三个主要实验</a:t>
            </a:r>
          </a:p>
        </p:txBody>
      </p:sp>
      <p:sp>
        <p:nvSpPr>
          <p:cNvPr id="85" name="文本框 84"/>
          <p:cNvSpPr txBox="1"/>
          <p:nvPr/>
        </p:nvSpPr>
        <p:spPr>
          <a:xfrm>
            <a:off x="695400" y="908720"/>
            <a:ext cx="3057247"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二、科学管理理论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3409221854"/>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9"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1000" fill="hold"/>
                                        <p:tgtEl>
                                          <p:spTgt spid="14"/>
                                        </p:tgtEl>
                                        <p:attrNameLst>
                                          <p:attrName>ppt_x</p:attrName>
                                        </p:attrNameLst>
                                      </p:cBhvr>
                                      <p:tavLst>
                                        <p:tav tm="0">
                                          <p:val>
                                            <p:strVal val="0-#ppt_w/2"/>
                                          </p:val>
                                        </p:tav>
                                        <p:tav tm="100000">
                                          <p:val>
                                            <p:strVal val="#ppt_x"/>
                                          </p:val>
                                        </p:tav>
                                      </p:tavLst>
                                    </p:anim>
                                    <p:anim calcmode="lin" valueType="num">
                                      <p:cBhvr additive="base">
                                        <p:cTn id="11" dur="1000" fill="hold"/>
                                        <p:tgtEl>
                                          <p:spTgt spid="14"/>
                                        </p:tgtEl>
                                        <p:attrNameLst>
                                          <p:attrName>ppt_y</p:attrName>
                                        </p:attrNameLst>
                                      </p:cBhvr>
                                      <p:tavLst>
                                        <p:tav tm="0">
                                          <p:val>
                                            <p:strVal val="0-#ppt_h/2"/>
                                          </p:val>
                                        </p:tav>
                                        <p:tav tm="100000">
                                          <p:val>
                                            <p:strVal val="#ppt_y"/>
                                          </p:val>
                                        </p:tav>
                                      </p:tavLst>
                                    </p:anim>
                                  </p:childTnLst>
                                </p:cTn>
                              </p:par>
                              <p:par>
                                <p:cTn id="12" presetID="26" presetClass="entr" presetSubtype="0" fill="hold"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down)">
                                      <p:cBhvr>
                                        <p:cTn id="14" dur="580">
                                          <p:stCondLst>
                                            <p:cond delay="0"/>
                                          </p:stCondLst>
                                        </p:cTn>
                                        <p:tgtEl>
                                          <p:spTgt spid="20"/>
                                        </p:tgtEl>
                                      </p:cBhvr>
                                    </p:animEffect>
                                    <p:anim calcmode="lin" valueType="num">
                                      <p:cBhvr>
                                        <p:cTn id="15"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0" dur="26">
                                          <p:stCondLst>
                                            <p:cond delay="650"/>
                                          </p:stCondLst>
                                        </p:cTn>
                                        <p:tgtEl>
                                          <p:spTgt spid="20"/>
                                        </p:tgtEl>
                                      </p:cBhvr>
                                      <p:to x="100000" y="60000"/>
                                    </p:animScale>
                                    <p:animScale>
                                      <p:cBhvr>
                                        <p:cTn id="21" dur="166" decel="50000">
                                          <p:stCondLst>
                                            <p:cond delay="676"/>
                                          </p:stCondLst>
                                        </p:cTn>
                                        <p:tgtEl>
                                          <p:spTgt spid="20"/>
                                        </p:tgtEl>
                                      </p:cBhvr>
                                      <p:to x="100000" y="100000"/>
                                    </p:animScale>
                                    <p:animScale>
                                      <p:cBhvr>
                                        <p:cTn id="22" dur="26">
                                          <p:stCondLst>
                                            <p:cond delay="1312"/>
                                          </p:stCondLst>
                                        </p:cTn>
                                        <p:tgtEl>
                                          <p:spTgt spid="20"/>
                                        </p:tgtEl>
                                      </p:cBhvr>
                                      <p:to x="100000" y="80000"/>
                                    </p:animScale>
                                    <p:animScale>
                                      <p:cBhvr>
                                        <p:cTn id="23" dur="166" decel="50000">
                                          <p:stCondLst>
                                            <p:cond delay="1338"/>
                                          </p:stCondLst>
                                        </p:cTn>
                                        <p:tgtEl>
                                          <p:spTgt spid="20"/>
                                        </p:tgtEl>
                                      </p:cBhvr>
                                      <p:to x="100000" y="100000"/>
                                    </p:animScale>
                                    <p:animScale>
                                      <p:cBhvr>
                                        <p:cTn id="24" dur="26">
                                          <p:stCondLst>
                                            <p:cond delay="1642"/>
                                          </p:stCondLst>
                                        </p:cTn>
                                        <p:tgtEl>
                                          <p:spTgt spid="20"/>
                                        </p:tgtEl>
                                      </p:cBhvr>
                                      <p:to x="100000" y="90000"/>
                                    </p:animScale>
                                    <p:animScale>
                                      <p:cBhvr>
                                        <p:cTn id="25" dur="166" decel="50000">
                                          <p:stCondLst>
                                            <p:cond delay="1668"/>
                                          </p:stCondLst>
                                        </p:cTn>
                                        <p:tgtEl>
                                          <p:spTgt spid="20"/>
                                        </p:tgtEl>
                                      </p:cBhvr>
                                      <p:to x="100000" y="100000"/>
                                    </p:animScale>
                                    <p:animScale>
                                      <p:cBhvr>
                                        <p:cTn id="26" dur="26">
                                          <p:stCondLst>
                                            <p:cond delay="1808"/>
                                          </p:stCondLst>
                                        </p:cTn>
                                        <p:tgtEl>
                                          <p:spTgt spid="20"/>
                                        </p:tgtEl>
                                      </p:cBhvr>
                                      <p:to x="100000" y="95000"/>
                                    </p:animScale>
                                    <p:animScale>
                                      <p:cBhvr>
                                        <p:cTn id="27" dur="166" decel="50000">
                                          <p:stCondLst>
                                            <p:cond delay="1834"/>
                                          </p:stCondLst>
                                        </p:cTn>
                                        <p:tgtEl>
                                          <p:spTgt spid="20"/>
                                        </p:tgtEl>
                                      </p:cBhvr>
                                      <p:to x="100000" y="100000"/>
                                    </p:animScale>
                                  </p:childTnLst>
                                </p:cTn>
                              </p:par>
                              <p:par>
                                <p:cTn id="28" presetID="1" presetClass="entr" presetSubtype="0" fill="hold" grpId="0" nodeType="withEffect">
                                  <p:stCondLst>
                                    <p:cond delay="0"/>
                                  </p:stCondLst>
                                  <p:childTnLst>
                                    <p:set>
                                      <p:cBhvr>
                                        <p:cTn id="29" dur="1" fill="hold">
                                          <p:stCondLst>
                                            <p:cond delay="0"/>
                                          </p:stCondLst>
                                        </p:cTn>
                                        <p:tgtEl>
                                          <p:spTgt spid="85"/>
                                        </p:tgtEl>
                                        <p:attrNameLst>
                                          <p:attrName>style.visibility</p:attrName>
                                        </p:attrNameLst>
                                      </p:cBhvr>
                                      <p:to>
                                        <p:strVal val="visible"/>
                                      </p:to>
                                    </p:set>
                                  </p:childTnLst>
                                </p:cTn>
                              </p:par>
                            </p:childTnLst>
                          </p:cTn>
                        </p:par>
                        <p:par>
                          <p:cTn id="30" fill="hold">
                            <p:stCondLst>
                              <p:cond delay="2000"/>
                            </p:stCondLst>
                            <p:childTnLst>
                              <p:par>
                                <p:cTn id="31" presetID="2" presetClass="entr" presetSubtype="8" fill="hold" grpId="1" nodeType="afterEffect">
                                  <p:stCondLst>
                                    <p:cond delay="0"/>
                                  </p:stCondLst>
                                  <p:childTnLst>
                                    <p:set>
                                      <p:cBhvr>
                                        <p:cTn id="32" dur="1" fill="hold">
                                          <p:stCondLst>
                                            <p:cond delay="0"/>
                                          </p:stCondLst>
                                        </p:cTn>
                                        <p:tgtEl>
                                          <p:spTgt spid="85"/>
                                        </p:tgtEl>
                                        <p:attrNameLst>
                                          <p:attrName>style.visibility</p:attrName>
                                        </p:attrNameLst>
                                      </p:cBhvr>
                                      <p:to>
                                        <p:strVal val="visible"/>
                                      </p:to>
                                    </p:set>
                                    <p:anim calcmode="lin" valueType="num">
                                      <p:cBhvr additive="base">
                                        <p:cTn id="33" dur="500" fill="hold"/>
                                        <p:tgtEl>
                                          <p:spTgt spid="85"/>
                                        </p:tgtEl>
                                        <p:attrNameLst>
                                          <p:attrName>ppt_x</p:attrName>
                                        </p:attrNameLst>
                                      </p:cBhvr>
                                      <p:tavLst>
                                        <p:tav tm="0">
                                          <p:val>
                                            <p:strVal val="0-#ppt_w/2"/>
                                          </p:val>
                                        </p:tav>
                                        <p:tav tm="100000">
                                          <p:val>
                                            <p:strVal val="#ppt_x"/>
                                          </p:val>
                                        </p:tav>
                                      </p:tavLst>
                                    </p:anim>
                                    <p:anim calcmode="lin" valueType="num">
                                      <p:cBhvr additive="base">
                                        <p:cTn id="34" dur="500" fill="hold"/>
                                        <p:tgtEl>
                                          <p:spTgt spid="8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85" grpId="0"/>
      <p:bldP spid="85"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stretch>
            <a:fillRect/>
          </a:stretch>
        </p:blipFill>
        <p:spPr>
          <a:xfrm>
            <a:off x="1703512" y="2132856"/>
            <a:ext cx="7991475" cy="3672408"/>
          </a:xfrm>
          <a:prstGeom prst="rect">
            <a:avLst/>
          </a:prstGeom>
        </p:spPr>
      </p:pic>
      <p:sp>
        <p:nvSpPr>
          <p:cNvPr id="12" name="Text Box 202"/>
          <p:cNvSpPr txBox="1"/>
          <p:nvPr/>
        </p:nvSpPr>
        <p:spPr>
          <a:xfrm>
            <a:off x="1487488" y="1628800"/>
            <a:ext cx="5040560" cy="443198"/>
          </a:xfrm>
          <a:prstGeom prst="rect">
            <a:avLst/>
          </a:prstGeom>
          <a:noFill/>
          <a:ln w="9525">
            <a:noFill/>
          </a:ln>
        </p:spPr>
        <p:txBody>
          <a:bodyPr wrap="square">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indent="0">
              <a:lnSpc>
                <a:spcPct val="95000"/>
              </a:lnSpc>
              <a:spcBef>
                <a:spcPct val="50000"/>
              </a:spcBef>
              <a:buClrTx/>
              <a:buNone/>
            </a:pPr>
            <a:r>
              <a:rPr lang="en-US" altLang="zh-CN" sz="2400" b="1" u="sng" dirty="0">
                <a:solidFill>
                  <a:schemeClr val="tx1"/>
                </a:solidFill>
                <a:latin typeface="微软雅黑" panose="020B0503020204020204" charset="-122"/>
                <a:ea typeface="微软雅黑" panose="020B0503020204020204" charset="-122"/>
              </a:rPr>
              <a:t>3</a:t>
            </a:r>
            <a:r>
              <a:rPr lang="zh-CN" altLang="en-US" sz="2400" b="1" u="sng" dirty="0" smtClean="0">
                <a:solidFill>
                  <a:schemeClr val="tx1"/>
                </a:solidFill>
                <a:latin typeface="微软雅黑" panose="020B0503020204020204" charset="-122"/>
                <a:ea typeface="微软雅黑" panose="020B0503020204020204" charset="-122"/>
              </a:rPr>
              <a:t>. 泰勒</a:t>
            </a:r>
            <a:r>
              <a:rPr lang="zh-CN" altLang="en-US" sz="2400" b="1" u="sng" dirty="0">
                <a:solidFill>
                  <a:schemeClr val="tx1"/>
                </a:solidFill>
                <a:latin typeface="微软雅黑" panose="020B0503020204020204" charset="-122"/>
                <a:ea typeface="微软雅黑" panose="020B0503020204020204" charset="-122"/>
              </a:rPr>
              <a:t>科学管理的主要内容</a:t>
            </a:r>
          </a:p>
        </p:txBody>
      </p:sp>
      <p:sp>
        <p:nvSpPr>
          <p:cNvPr id="13" name="文本框 12"/>
          <p:cNvSpPr txBox="1"/>
          <p:nvPr/>
        </p:nvSpPr>
        <p:spPr>
          <a:xfrm>
            <a:off x="695400" y="908720"/>
            <a:ext cx="3057247"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二、科学管理理论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290397597"/>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3" grpId="0"/>
      <p:bldP spid="13"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stretch>
            <a:fillRect/>
          </a:stretch>
        </p:blipFill>
        <p:spPr>
          <a:xfrm>
            <a:off x="2927648" y="2348880"/>
            <a:ext cx="5591175" cy="3552825"/>
          </a:xfrm>
          <a:prstGeom prst="rect">
            <a:avLst/>
          </a:prstGeom>
        </p:spPr>
      </p:pic>
      <p:sp>
        <p:nvSpPr>
          <p:cNvPr id="85" name="Text Box 202"/>
          <p:cNvSpPr txBox="1"/>
          <p:nvPr/>
        </p:nvSpPr>
        <p:spPr>
          <a:xfrm>
            <a:off x="1487488" y="1628800"/>
            <a:ext cx="5040560" cy="443198"/>
          </a:xfrm>
          <a:prstGeom prst="rect">
            <a:avLst/>
          </a:prstGeom>
          <a:noFill/>
          <a:ln w="9525">
            <a:noFill/>
          </a:ln>
        </p:spPr>
        <p:txBody>
          <a:bodyPr wrap="square">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indent="0">
              <a:lnSpc>
                <a:spcPct val="95000"/>
              </a:lnSpc>
              <a:spcBef>
                <a:spcPct val="50000"/>
              </a:spcBef>
              <a:buClrTx/>
              <a:buNone/>
              <a:defRPr/>
            </a:pPr>
            <a:r>
              <a:rPr lang="en-US" altLang="zh-CN" sz="2400" b="1" u="sng" dirty="0">
                <a:solidFill>
                  <a:schemeClr val="tx1"/>
                </a:solidFill>
                <a:latin typeface="微软雅黑" panose="020B0503020204020204" charset="-122"/>
                <a:ea typeface="微软雅黑" panose="020B0503020204020204" charset="-122"/>
              </a:rPr>
              <a:t>4</a:t>
            </a:r>
            <a:r>
              <a:rPr lang="zh-CN" altLang="en-US" sz="2400" b="1" u="sng" dirty="0" smtClean="0">
                <a:solidFill>
                  <a:schemeClr val="tx1"/>
                </a:solidFill>
                <a:latin typeface="微软雅黑" panose="020B0503020204020204" charset="-122"/>
                <a:ea typeface="微软雅黑" panose="020B0503020204020204" charset="-122"/>
              </a:rPr>
              <a:t>. 泰勒</a:t>
            </a:r>
            <a:r>
              <a:rPr lang="zh-CN" altLang="en-US" sz="2400" b="1" u="sng" dirty="0">
                <a:solidFill>
                  <a:schemeClr val="tx1"/>
                </a:solidFill>
                <a:latin typeface="微软雅黑" panose="020B0503020204020204" charset="-122"/>
                <a:ea typeface="微软雅黑" panose="020B0503020204020204" charset="-122"/>
              </a:rPr>
              <a:t>的追随者</a:t>
            </a:r>
          </a:p>
        </p:txBody>
      </p:sp>
      <p:sp>
        <p:nvSpPr>
          <p:cNvPr id="12" name="文本框 11"/>
          <p:cNvSpPr txBox="1"/>
          <p:nvPr/>
        </p:nvSpPr>
        <p:spPr>
          <a:xfrm>
            <a:off x="695400" y="908720"/>
            <a:ext cx="3057247"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二、科学管理理论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2201810617"/>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2" grpId="0"/>
      <p:bldP spid="12"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12" name="组合 11"/>
          <p:cNvGrpSpPr/>
          <p:nvPr/>
        </p:nvGrpSpPr>
        <p:grpSpPr>
          <a:xfrm>
            <a:off x="1919536" y="2852936"/>
            <a:ext cx="8784976" cy="513080"/>
            <a:chOff x="11027754" y="2126774"/>
            <a:chExt cx="5508612" cy="684076"/>
          </a:xfrm>
        </p:grpSpPr>
        <p:cxnSp>
          <p:nvCxnSpPr>
            <p:cNvPr id="13" name="直接连接符 12"/>
            <p:cNvCxnSpPr/>
            <p:nvPr/>
          </p:nvCxnSpPr>
          <p:spPr>
            <a:xfrm>
              <a:off x="11711830" y="2468812"/>
              <a:ext cx="4824536" cy="0"/>
            </a:xfrm>
            <a:prstGeom prst="lin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cxnSp>
        <p:sp>
          <p:nvSpPr>
            <p:cNvPr id="14" name="椭圆 13"/>
            <p:cNvSpPr/>
            <p:nvPr/>
          </p:nvSpPr>
          <p:spPr>
            <a:xfrm>
              <a:off x="11027754" y="2126774"/>
              <a:ext cx="684076" cy="684076"/>
            </a:xfrm>
            <a:prstGeom prst="ellipse">
              <a:avLst/>
            </a:prstGeom>
            <a:solidFill>
              <a:srgbClr val="F9F9F9"/>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700" dirty="0">
                  <a:solidFill>
                    <a:srgbClr val="0070C0"/>
                  </a:solidFill>
                  <a:latin typeface="Broadway" panose="04040905080B02020502" pitchFamily="82" charset="0"/>
                </a:rPr>
                <a:t>1</a:t>
              </a:r>
              <a:endParaRPr lang="zh-CN" altLang="en-US" sz="2700" dirty="0">
                <a:solidFill>
                  <a:srgbClr val="0070C0"/>
                </a:solidFill>
                <a:latin typeface="Broadway" panose="04040905080B02020502" pitchFamily="82" charset="0"/>
              </a:endParaRPr>
            </a:p>
          </p:txBody>
        </p:sp>
      </p:grpSp>
      <p:sp>
        <p:nvSpPr>
          <p:cNvPr id="15" name="TextBox 104"/>
          <p:cNvSpPr txBox="1"/>
          <p:nvPr/>
        </p:nvSpPr>
        <p:spPr>
          <a:xfrm>
            <a:off x="2927648" y="2636912"/>
            <a:ext cx="8280920" cy="438563"/>
          </a:xfrm>
          <a:prstGeom prst="rect">
            <a:avLst/>
          </a:prstGeom>
          <a:noFill/>
        </p:spPr>
        <p:txBody>
          <a:bodyPr wrap="square" lIns="68562" tIns="34281" rIns="68562" bIns="34281">
            <a:spAutoFit/>
          </a:bodyPr>
          <a:lstStyle/>
          <a:p>
            <a:pPr algn="l"/>
            <a:r>
              <a:rPr lang="en-US" altLang="zh-CN" sz="1800" b="0" dirty="0">
                <a:solidFill>
                  <a:schemeClr val="tx1"/>
                </a:solidFill>
                <a:latin typeface="微软雅黑" panose="020B0503020204020204" charset="-122"/>
                <a:ea typeface="微软雅黑" panose="020B0503020204020204" charset="-122"/>
                <a:sym typeface="+mn-ea"/>
              </a:rPr>
              <a:t> </a:t>
            </a:r>
            <a:r>
              <a:rPr lang="zh-CN" altLang="en-US" sz="2400" b="0" dirty="0">
                <a:solidFill>
                  <a:schemeClr val="tx1"/>
                </a:solidFill>
                <a:latin typeface="微软雅黑" panose="020B0503020204020204" charset="-122"/>
                <a:ea typeface="微软雅黑" panose="020B0503020204020204" charset="-122"/>
                <a:sym typeface="+mn-ea"/>
              </a:rPr>
              <a:t>使人们认识到：管理走向科学是进行有效管理的必要条件。</a:t>
            </a:r>
          </a:p>
        </p:txBody>
      </p:sp>
      <p:grpSp>
        <p:nvGrpSpPr>
          <p:cNvPr id="16" name="组合 15"/>
          <p:cNvGrpSpPr/>
          <p:nvPr/>
        </p:nvGrpSpPr>
        <p:grpSpPr>
          <a:xfrm>
            <a:off x="1991544" y="4077072"/>
            <a:ext cx="8640960" cy="513080"/>
            <a:chOff x="11027754" y="2126774"/>
            <a:chExt cx="5076564" cy="684076"/>
          </a:xfrm>
        </p:grpSpPr>
        <p:cxnSp>
          <p:nvCxnSpPr>
            <p:cNvPr id="17" name="直接连接符 16"/>
            <p:cNvCxnSpPr/>
            <p:nvPr/>
          </p:nvCxnSpPr>
          <p:spPr>
            <a:xfrm>
              <a:off x="11711830" y="2468812"/>
              <a:ext cx="4392488" cy="0"/>
            </a:xfrm>
            <a:prstGeom prst="lin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cxnSp>
        <p:sp>
          <p:nvSpPr>
            <p:cNvPr id="18" name="椭圆 17"/>
            <p:cNvSpPr/>
            <p:nvPr/>
          </p:nvSpPr>
          <p:spPr>
            <a:xfrm>
              <a:off x="11027754" y="2126774"/>
              <a:ext cx="684076" cy="684076"/>
            </a:xfrm>
            <a:prstGeom prst="ellipse">
              <a:avLst/>
            </a:prstGeom>
            <a:solidFill>
              <a:srgbClr val="F9F9F9"/>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700" dirty="0">
                  <a:solidFill>
                    <a:srgbClr val="0070C0"/>
                  </a:solidFill>
                  <a:latin typeface="Broadway" panose="04040905080B02020502" pitchFamily="82" charset="0"/>
                </a:rPr>
                <a:t>2</a:t>
              </a:r>
              <a:endParaRPr lang="zh-CN" altLang="en-US" sz="2700" dirty="0">
                <a:solidFill>
                  <a:srgbClr val="0070C0"/>
                </a:solidFill>
              </a:endParaRPr>
            </a:p>
          </p:txBody>
        </p:sp>
      </p:grpSp>
      <p:sp>
        <p:nvSpPr>
          <p:cNvPr id="19" name="文本框 18"/>
          <p:cNvSpPr txBox="1"/>
          <p:nvPr/>
        </p:nvSpPr>
        <p:spPr>
          <a:xfrm>
            <a:off x="3071664" y="3573016"/>
            <a:ext cx="7704856" cy="830997"/>
          </a:xfrm>
          <a:prstGeom prst="rect">
            <a:avLst/>
          </a:prstGeom>
          <a:noFill/>
        </p:spPr>
        <p:txBody>
          <a:bodyPr wrap="square" rtlCol="0" anchor="t">
            <a:spAutoFit/>
          </a:bodyPr>
          <a:lstStyle/>
          <a:p>
            <a:r>
              <a:rPr lang="zh-CN" altLang="en-US" sz="2400" dirty="0">
                <a:latin typeface="微软雅黑" panose="020B0503020204020204" charset="-122"/>
                <a:ea typeface="微软雅黑" panose="020B0503020204020204" charset="-122"/>
              </a:rPr>
              <a:t>劳资双方的精神革命是有效管理的必要心理，也是实施科学管理的核心</a:t>
            </a:r>
            <a:r>
              <a:rPr lang="zh-CN" altLang="en-US" sz="2400" dirty="0" smtClean="0">
                <a:latin typeface="微软雅黑" panose="020B0503020204020204" charset="-122"/>
                <a:ea typeface="微软雅黑" panose="020B0503020204020204" charset="-122"/>
              </a:rPr>
              <a:t>问题。</a:t>
            </a:r>
            <a:endParaRPr lang="zh-CN" altLang="en-US" sz="2400" dirty="0">
              <a:latin typeface="微软雅黑" panose="020B0503020204020204" charset="-122"/>
              <a:ea typeface="微软雅黑" panose="020B0503020204020204" charset="-122"/>
            </a:endParaRPr>
          </a:p>
        </p:txBody>
      </p:sp>
      <p:grpSp>
        <p:nvGrpSpPr>
          <p:cNvPr id="20" name="Group 13"/>
          <p:cNvGrpSpPr>
            <a:grpSpLocks/>
          </p:cNvGrpSpPr>
          <p:nvPr/>
        </p:nvGrpSpPr>
        <p:grpSpPr bwMode="auto">
          <a:xfrm>
            <a:off x="335360" y="2060848"/>
            <a:ext cx="1811387" cy="1656308"/>
            <a:chOff x="0" y="0"/>
            <a:chExt cx="2268" cy="2268"/>
          </a:xfrm>
        </p:grpSpPr>
        <p:pic>
          <p:nvPicPr>
            <p:cNvPr id="21" name="Picture 14" descr="23962cc6_4d4e_47da_a493_12f111b651f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268" cy="2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Box 15"/>
            <p:cNvSpPr txBox="1">
              <a:spLocks noChangeArrowheads="1"/>
            </p:cNvSpPr>
            <p:nvPr/>
          </p:nvSpPr>
          <p:spPr bwMode="auto">
            <a:xfrm>
              <a:off x="645" y="690"/>
              <a:ext cx="1260" cy="727"/>
            </a:xfrm>
            <a:prstGeom prst="rect">
              <a:avLst/>
            </a:prstGeom>
            <a:noFill/>
            <a:ln w="9525">
              <a:noFill/>
              <a:miter lim="800000"/>
            </a:ln>
          </p:spPr>
          <p:txBody>
            <a:bodyPr wrap="none">
              <a:spAutoFit/>
            </a:bodyPr>
            <a:lstStyle/>
            <a:p>
              <a:pPr>
                <a:defRPr/>
              </a:pPr>
              <a:r>
                <a:rPr lang="zh-CN" sz="2400" dirty="0">
                  <a:latin typeface="微软雅黑" panose="020B0503020204020204" charset="-122"/>
                  <a:ea typeface="微软雅黑" panose="020B0503020204020204" charset="-122"/>
                </a:rPr>
                <a:t>贡献</a:t>
              </a:r>
            </a:p>
          </p:txBody>
        </p:sp>
      </p:grpSp>
      <p:sp>
        <p:nvSpPr>
          <p:cNvPr id="23" name="Text Box 202"/>
          <p:cNvSpPr txBox="1"/>
          <p:nvPr/>
        </p:nvSpPr>
        <p:spPr>
          <a:xfrm>
            <a:off x="1487488" y="1628800"/>
            <a:ext cx="5040560" cy="978729"/>
          </a:xfrm>
          <a:prstGeom prst="rect">
            <a:avLst/>
          </a:prstGeom>
          <a:noFill/>
          <a:ln w="9525">
            <a:noFill/>
          </a:ln>
        </p:spPr>
        <p:txBody>
          <a:bodyPr wrap="square">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indent="0">
              <a:lnSpc>
                <a:spcPct val="95000"/>
              </a:lnSpc>
              <a:spcBef>
                <a:spcPct val="50000"/>
              </a:spcBef>
              <a:buClrTx/>
              <a:buNone/>
              <a:defRPr/>
            </a:pPr>
            <a:r>
              <a:rPr lang="en-US" altLang="zh-CN" sz="2400" b="1" u="sng" dirty="0">
                <a:solidFill>
                  <a:schemeClr val="tx1"/>
                </a:solidFill>
                <a:latin typeface="微软雅黑" panose="020B0503020204020204" charset="-122"/>
                <a:ea typeface="微软雅黑" panose="020B0503020204020204" charset="-122"/>
              </a:rPr>
              <a:t>5</a:t>
            </a:r>
            <a:r>
              <a:rPr lang="zh-CN" altLang="en-US" sz="2400" b="1" u="sng" dirty="0" smtClean="0">
                <a:solidFill>
                  <a:schemeClr val="tx1"/>
                </a:solidFill>
                <a:latin typeface="微软雅黑" panose="020B0503020204020204" charset="-122"/>
                <a:ea typeface="微软雅黑" panose="020B0503020204020204" charset="-122"/>
              </a:rPr>
              <a:t>. 对</a:t>
            </a:r>
            <a:r>
              <a:rPr lang="zh-CN" altLang="en-US" sz="2400" b="1" u="sng" dirty="0">
                <a:solidFill>
                  <a:schemeClr val="tx1"/>
                </a:solidFill>
                <a:latin typeface="微软雅黑" panose="020B0503020204020204" charset="-122"/>
                <a:ea typeface="微软雅黑" panose="020B0503020204020204" charset="-122"/>
              </a:rPr>
              <a:t>科学管理理论的评价</a:t>
            </a:r>
          </a:p>
          <a:p>
            <a:pPr marL="0" indent="0">
              <a:lnSpc>
                <a:spcPct val="95000"/>
              </a:lnSpc>
              <a:spcBef>
                <a:spcPct val="50000"/>
              </a:spcBef>
              <a:buClrTx/>
              <a:buNone/>
              <a:defRPr/>
            </a:pPr>
            <a:endParaRPr lang="zh-CN" altLang="en-US" sz="2400" b="1" u="sng" dirty="0">
              <a:solidFill>
                <a:schemeClr val="tx1"/>
              </a:solidFill>
              <a:latin typeface="微软雅黑" panose="020B0503020204020204" charset="-122"/>
              <a:ea typeface="微软雅黑" panose="020B0503020204020204" charset="-122"/>
            </a:endParaRPr>
          </a:p>
        </p:txBody>
      </p:sp>
      <p:sp>
        <p:nvSpPr>
          <p:cNvPr id="24" name="文本框 23"/>
          <p:cNvSpPr txBox="1"/>
          <p:nvPr/>
        </p:nvSpPr>
        <p:spPr>
          <a:xfrm>
            <a:off x="695400" y="908720"/>
            <a:ext cx="3057247"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二、科学管理理论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2958704948"/>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12" presetClass="entr" presetSubtype="2"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p:tgtEl>
                                          <p:spTgt spid="12"/>
                                        </p:tgtEl>
                                        <p:attrNameLst>
                                          <p:attrName>ppt_x</p:attrName>
                                        </p:attrNameLst>
                                      </p:cBhvr>
                                      <p:tavLst>
                                        <p:tav tm="0">
                                          <p:val>
                                            <p:strVal val="#ppt_x+#ppt_w*1.125000"/>
                                          </p:val>
                                        </p:tav>
                                        <p:tav tm="100000">
                                          <p:val>
                                            <p:strVal val="#ppt_x"/>
                                          </p:val>
                                        </p:tav>
                                      </p:tavLst>
                                    </p:anim>
                                    <p:animEffect transition="in" filter="wipe(left)">
                                      <p:cBhvr>
                                        <p:cTn id="12" dur="500"/>
                                        <p:tgtEl>
                                          <p:spTgt spid="12"/>
                                        </p:tgtEl>
                                      </p:cBhvr>
                                    </p:animEffect>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randombar(horizontal)">
                                      <p:cBhvr>
                                        <p:cTn id="16" dur="500"/>
                                        <p:tgtEl>
                                          <p:spTgt spid="15"/>
                                        </p:tgtEl>
                                      </p:cBhvr>
                                    </p:animEffect>
                                  </p:childTnLst>
                                </p:cTn>
                              </p:par>
                            </p:childTnLst>
                          </p:cTn>
                        </p:par>
                        <p:par>
                          <p:cTn id="17" fill="hold">
                            <p:stCondLst>
                              <p:cond delay="1500"/>
                            </p:stCondLst>
                            <p:childTnLst>
                              <p:par>
                                <p:cTn id="18" presetID="12" presetClass="entr" presetSubtype="2"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p:tgtEl>
                                          <p:spTgt spid="16"/>
                                        </p:tgtEl>
                                        <p:attrNameLst>
                                          <p:attrName>ppt_x</p:attrName>
                                        </p:attrNameLst>
                                      </p:cBhvr>
                                      <p:tavLst>
                                        <p:tav tm="0">
                                          <p:val>
                                            <p:strVal val="#ppt_x+#ppt_w*1.125000"/>
                                          </p:val>
                                        </p:tav>
                                        <p:tav tm="100000">
                                          <p:val>
                                            <p:strVal val="#ppt_x"/>
                                          </p:val>
                                        </p:tav>
                                      </p:tavLst>
                                    </p:anim>
                                    <p:animEffect transition="in" filter="wipe(left)">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down)">
                                      <p:cBhvr>
                                        <p:cTn id="26" dur="580">
                                          <p:stCondLst>
                                            <p:cond delay="0"/>
                                          </p:stCondLst>
                                        </p:cTn>
                                        <p:tgtEl>
                                          <p:spTgt spid="20"/>
                                        </p:tgtEl>
                                      </p:cBhvr>
                                    </p:animEffect>
                                    <p:anim calcmode="lin" valueType="num">
                                      <p:cBhvr>
                                        <p:cTn id="27" dur="1822">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8" dur="664">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9" dur="664">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30" dur="332">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31" dur="164">
                                          <p:stCondLst>
                                            <p:cond delay="1656"/>
                                          </p:stCondLst>
                                        </p:cTn>
                                        <p:tgtEl>
                                          <p:spTgt spid="20"/>
                                        </p:tgtEl>
                                        <p:attrNameLst>
                                          <p:attrName>ppt_y</p:attrName>
                                        </p:attrNameLst>
                                      </p:cBhvr>
                                      <p:tavLst>
                                        <p:tav tm="0" fmla="#ppt_y-sin(pi*$)/81">
                                          <p:val>
                                            <p:fltVal val="0"/>
                                          </p:val>
                                        </p:tav>
                                        <p:tav tm="100000">
                                          <p:val>
                                            <p:fltVal val="1"/>
                                          </p:val>
                                        </p:tav>
                                      </p:tavLst>
                                    </p:anim>
                                    <p:animScale>
                                      <p:cBhvr>
                                        <p:cTn id="32" dur="26">
                                          <p:stCondLst>
                                            <p:cond delay="650"/>
                                          </p:stCondLst>
                                        </p:cTn>
                                        <p:tgtEl>
                                          <p:spTgt spid="20"/>
                                        </p:tgtEl>
                                      </p:cBhvr>
                                      <p:to x="100000" y="60000"/>
                                    </p:animScale>
                                    <p:animScale>
                                      <p:cBhvr>
                                        <p:cTn id="33" dur="166" decel="50000">
                                          <p:stCondLst>
                                            <p:cond delay="676"/>
                                          </p:stCondLst>
                                        </p:cTn>
                                        <p:tgtEl>
                                          <p:spTgt spid="20"/>
                                        </p:tgtEl>
                                      </p:cBhvr>
                                      <p:to x="100000" y="100000"/>
                                    </p:animScale>
                                    <p:animScale>
                                      <p:cBhvr>
                                        <p:cTn id="34" dur="26">
                                          <p:stCondLst>
                                            <p:cond delay="1312"/>
                                          </p:stCondLst>
                                        </p:cTn>
                                        <p:tgtEl>
                                          <p:spTgt spid="20"/>
                                        </p:tgtEl>
                                      </p:cBhvr>
                                      <p:to x="100000" y="80000"/>
                                    </p:animScale>
                                    <p:animScale>
                                      <p:cBhvr>
                                        <p:cTn id="35" dur="166" decel="50000">
                                          <p:stCondLst>
                                            <p:cond delay="1338"/>
                                          </p:stCondLst>
                                        </p:cTn>
                                        <p:tgtEl>
                                          <p:spTgt spid="20"/>
                                        </p:tgtEl>
                                      </p:cBhvr>
                                      <p:to x="100000" y="100000"/>
                                    </p:animScale>
                                    <p:animScale>
                                      <p:cBhvr>
                                        <p:cTn id="36" dur="26">
                                          <p:stCondLst>
                                            <p:cond delay="1642"/>
                                          </p:stCondLst>
                                        </p:cTn>
                                        <p:tgtEl>
                                          <p:spTgt spid="20"/>
                                        </p:tgtEl>
                                      </p:cBhvr>
                                      <p:to x="100000" y="90000"/>
                                    </p:animScale>
                                    <p:animScale>
                                      <p:cBhvr>
                                        <p:cTn id="37" dur="166" decel="50000">
                                          <p:stCondLst>
                                            <p:cond delay="1668"/>
                                          </p:stCondLst>
                                        </p:cTn>
                                        <p:tgtEl>
                                          <p:spTgt spid="20"/>
                                        </p:tgtEl>
                                      </p:cBhvr>
                                      <p:to x="100000" y="100000"/>
                                    </p:animScale>
                                    <p:animScale>
                                      <p:cBhvr>
                                        <p:cTn id="38" dur="26">
                                          <p:stCondLst>
                                            <p:cond delay="1808"/>
                                          </p:stCondLst>
                                        </p:cTn>
                                        <p:tgtEl>
                                          <p:spTgt spid="20"/>
                                        </p:tgtEl>
                                      </p:cBhvr>
                                      <p:to x="100000" y="95000"/>
                                    </p:animScale>
                                    <p:animScale>
                                      <p:cBhvr>
                                        <p:cTn id="39" dur="166" decel="50000">
                                          <p:stCondLst>
                                            <p:cond delay="1834"/>
                                          </p:stCondLst>
                                        </p:cTn>
                                        <p:tgtEl>
                                          <p:spTgt spid="20"/>
                                        </p:tgtEl>
                                      </p:cBhvr>
                                      <p:to x="100000" y="100000"/>
                                    </p:animScale>
                                  </p:childTnLst>
                                </p:cTn>
                              </p:par>
                              <p:par>
                                <p:cTn id="40" presetID="1" presetClass="entr" presetSubtype="0" fill="hold" grpId="0" nodeType="withEffect">
                                  <p:stCondLst>
                                    <p:cond delay="0"/>
                                  </p:stCondLst>
                                  <p:childTnLst>
                                    <p:set>
                                      <p:cBhvr>
                                        <p:cTn id="41" dur="1" fill="hold">
                                          <p:stCondLst>
                                            <p:cond delay="0"/>
                                          </p:stCondLst>
                                        </p:cTn>
                                        <p:tgtEl>
                                          <p:spTgt spid="24"/>
                                        </p:tgtEl>
                                        <p:attrNameLst>
                                          <p:attrName>style.visibility</p:attrName>
                                        </p:attrNameLst>
                                      </p:cBhvr>
                                      <p:to>
                                        <p:strVal val="visible"/>
                                      </p:to>
                                    </p:set>
                                  </p:childTnLst>
                                </p:cTn>
                              </p:par>
                            </p:childTnLst>
                          </p:cTn>
                        </p:par>
                        <p:par>
                          <p:cTn id="42" fill="hold">
                            <p:stCondLst>
                              <p:cond delay="2000"/>
                            </p:stCondLst>
                            <p:childTnLst>
                              <p:par>
                                <p:cTn id="43" presetID="2" presetClass="entr" presetSubtype="8" fill="hold" grpId="1" nodeType="after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additive="base">
                                        <p:cTn id="45" dur="500" fill="hold"/>
                                        <p:tgtEl>
                                          <p:spTgt spid="24"/>
                                        </p:tgtEl>
                                        <p:attrNameLst>
                                          <p:attrName>ppt_x</p:attrName>
                                        </p:attrNameLst>
                                      </p:cBhvr>
                                      <p:tavLst>
                                        <p:tav tm="0">
                                          <p:val>
                                            <p:strVal val="0-#ppt_w/2"/>
                                          </p:val>
                                        </p:tav>
                                        <p:tav tm="100000">
                                          <p:val>
                                            <p:strVal val="#ppt_x"/>
                                          </p:val>
                                        </p:tav>
                                      </p:tavLst>
                                    </p:anim>
                                    <p:anim calcmode="lin" valueType="num">
                                      <p:cBhvr additive="base">
                                        <p:cTn id="46"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5" grpId="0"/>
      <p:bldP spid="24" grpId="0"/>
      <p:bldP spid="24"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12" name="组合 11"/>
          <p:cNvGrpSpPr/>
          <p:nvPr/>
        </p:nvGrpSpPr>
        <p:grpSpPr>
          <a:xfrm>
            <a:off x="1919536" y="2852936"/>
            <a:ext cx="8784976" cy="513080"/>
            <a:chOff x="11027754" y="2126774"/>
            <a:chExt cx="5508612" cy="684076"/>
          </a:xfrm>
        </p:grpSpPr>
        <p:cxnSp>
          <p:nvCxnSpPr>
            <p:cNvPr id="13" name="直接连接符 12"/>
            <p:cNvCxnSpPr/>
            <p:nvPr/>
          </p:nvCxnSpPr>
          <p:spPr>
            <a:xfrm>
              <a:off x="11711830" y="2468812"/>
              <a:ext cx="4824536" cy="0"/>
            </a:xfrm>
            <a:prstGeom prst="lin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cxnSp>
        <p:sp>
          <p:nvSpPr>
            <p:cNvPr id="14" name="椭圆 13"/>
            <p:cNvSpPr/>
            <p:nvPr/>
          </p:nvSpPr>
          <p:spPr>
            <a:xfrm>
              <a:off x="11027754" y="2126774"/>
              <a:ext cx="684076" cy="684076"/>
            </a:xfrm>
            <a:prstGeom prst="ellipse">
              <a:avLst/>
            </a:prstGeom>
            <a:solidFill>
              <a:srgbClr val="F9F9F9"/>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700" dirty="0">
                  <a:solidFill>
                    <a:srgbClr val="0070C0"/>
                  </a:solidFill>
                  <a:latin typeface="Broadway" panose="04040905080B02020502" pitchFamily="82" charset="0"/>
                </a:rPr>
                <a:t>1</a:t>
              </a:r>
              <a:endParaRPr lang="zh-CN" altLang="en-US" sz="2700" dirty="0">
                <a:solidFill>
                  <a:srgbClr val="0070C0"/>
                </a:solidFill>
                <a:latin typeface="Broadway" panose="04040905080B02020502" pitchFamily="82" charset="0"/>
              </a:endParaRPr>
            </a:p>
          </p:txBody>
        </p:sp>
      </p:grpSp>
      <p:sp>
        <p:nvSpPr>
          <p:cNvPr id="15" name="TextBox 104"/>
          <p:cNvSpPr txBox="1"/>
          <p:nvPr/>
        </p:nvSpPr>
        <p:spPr>
          <a:xfrm>
            <a:off x="3071664" y="2636912"/>
            <a:ext cx="8280920" cy="438563"/>
          </a:xfrm>
          <a:prstGeom prst="rect">
            <a:avLst/>
          </a:prstGeom>
          <a:noFill/>
        </p:spPr>
        <p:txBody>
          <a:bodyPr wrap="square" lIns="68562" tIns="34281" rIns="68562" bIns="34281">
            <a:spAutoFit/>
          </a:bodyPr>
          <a:lstStyle/>
          <a:p>
            <a:r>
              <a:rPr lang="zh-CN" altLang="en-US" sz="2400" dirty="0">
                <a:latin typeface="微软雅黑" panose="020B0503020204020204" charset="-122"/>
                <a:ea typeface="微软雅黑" panose="020B0503020204020204" charset="-122"/>
                <a:sym typeface="+mn-ea"/>
              </a:rPr>
              <a:t>泰勒对工人的看法是错误的。</a:t>
            </a:r>
          </a:p>
        </p:txBody>
      </p:sp>
      <p:grpSp>
        <p:nvGrpSpPr>
          <p:cNvPr id="16" name="组合 15"/>
          <p:cNvGrpSpPr/>
          <p:nvPr/>
        </p:nvGrpSpPr>
        <p:grpSpPr>
          <a:xfrm>
            <a:off x="1991544" y="4077072"/>
            <a:ext cx="8784976" cy="513080"/>
            <a:chOff x="11027754" y="2126774"/>
            <a:chExt cx="5076564" cy="684076"/>
          </a:xfrm>
        </p:grpSpPr>
        <p:cxnSp>
          <p:nvCxnSpPr>
            <p:cNvPr id="17" name="直接连接符 16"/>
            <p:cNvCxnSpPr/>
            <p:nvPr/>
          </p:nvCxnSpPr>
          <p:spPr>
            <a:xfrm>
              <a:off x="11711830" y="2468812"/>
              <a:ext cx="4392488" cy="0"/>
            </a:xfrm>
            <a:prstGeom prst="lin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cxnSp>
        <p:sp>
          <p:nvSpPr>
            <p:cNvPr id="18" name="椭圆 17"/>
            <p:cNvSpPr/>
            <p:nvPr/>
          </p:nvSpPr>
          <p:spPr>
            <a:xfrm>
              <a:off x="11027754" y="2126774"/>
              <a:ext cx="684076" cy="684076"/>
            </a:xfrm>
            <a:prstGeom prst="ellipse">
              <a:avLst/>
            </a:prstGeom>
            <a:solidFill>
              <a:srgbClr val="F9F9F9"/>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700" dirty="0">
                  <a:solidFill>
                    <a:srgbClr val="0070C0"/>
                  </a:solidFill>
                  <a:latin typeface="Broadway" panose="04040905080B02020502" pitchFamily="82" charset="0"/>
                </a:rPr>
                <a:t>2</a:t>
              </a:r>
              <a:endParaRPr lang="zh-CN" altLang="en-US" sz="2700" dirty="0">
                <a:solidFill>
                  <a:srgbClr val="0070C0"/>
                </a:solidFill>
              </a:endParaRPr>
            </a:p>
          </p:txBody>
        </p:sp>
      </p:grpSp>
      <p:sp>
        <p:nvSpPr>
          <p:cNvPr id="19" name="文本框 18"/>
          <p:cNvSpPr txBox="1"/>
          <p:nvPr/>
        </p:nvSpPr>
        <p:spPr>
          <a:xfrm>
            <a:off x="3071664" y="3573016"/>
            <a:ext cx="8064896" cy="830997"/>
          </a:xfrm>
          <a:prstGeom prst="rect">
            <a:avLst/>
          </a:prstGeom>
          <a:noFill/>
        </p:spPr>
        <p:txBody>
          <a:bodyPr wrap="square" rtlCol="0" anchor="t">
            <a:spAutoFit/>
          </a:bodyPr>
          <a:lstStyle/>
          <a:p>
            <a:r>
              <a:rPr lang="zh-CN" altLang="en-US" sz="2400" dirty="0">
                <a:latin typeface="微软雅黑" panose="020B0503020204020204" charset="-122"/>
                <a:ea typeface="微软雅黑" panose="020B0503020204020204" charset="-122"/>
              </a:rPr>
              <a:t>泰勒的科学管理理论</a:t>
            </a:r>
            <a:r>
              <a:rPr lang="zh-CN" altLang="en-US" sz="2400" b="1" dirty="0">
                <a:latin typeface="微软雅黑" panose="020B0503020204020204" charset="-122"/>
                <a:ea typeface="微软雅黑" panose="020B0503020204020204" charset="-122"/>
              </a:rPr>
              <a:t>仅重视技术因素</a:t>
            </a:r>
            <a:r>
              <a:rPr lang="zh-CN" altLang="en-US" sz="2400" dirty="0">
                <a:latin typeface="微软雅黑" panose="020B0503020204020204" charset="-122"/>
                <a:ea typeface="微软雅黑" panose="020B0503020204020204" charset="-122"/>
              </a:rPr>
              <a:t>，不重视人群的社会</a:t>
            </a:r>
            <a:r>
              <a:rPr lang="zh-CN" altLang="en-US" sz="2400" dirty="0" smtClean="0">
                <a:latin typeface="微软雅黑" panose="020B0503020204020204" charset="-122"/>
                <a:ea typeface="微软雅黑" panose="020B0503020204020204" charset="-122"/>
              </a:rPr>
              <a:t>因素。</a:t>
            </a:r>
            <a:endParaRPr lang="zh-CN" altLang="en-US" sz="2400" dirty="0">
              <a:latin typeface="微软雅黑" panose="020B0503020204020204" charset="-122"/>
              <a:ea typeface="微软雅黑" panose="020B0503020204020204" charset="-122"/>
            </a:endParaRPr>
          </a:p>
        </p:txBody>
      </p:sp>
      <p:grpSp>
        <p:nvGrpSpPr>
          <p:cNvPr id="23" name="Group 7"/>
          <p:cNvGrpSpPr>
            <a:grpSpLocks/>
          </p:cNvGrpSpPr>
          <p:nvPr/>
        </p:nvGrpSpPr>
        <p:grpSpPr bwMode="auto">
          <a:xfrm>
            <a:off x="479376" y="2060848"/>
            <a:ext cx="1439862" cy="1441450"/>
            <a:chOff x="0" y="0"/>
            <a:chExt cx="2268" cy="2268"/>
          </a:xfrm>
        </p:grpSpPr>
        <p:pic>
          <p:nvPicPr>
            <p:cNvPr id="24" name="Picture 8" descr="23962cc6_4d4e_47da_a493_12f111b651f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268" cy="2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 Box 9"/>
            <p:cNvSpPr txBox="1">
              <a:spLocks noChangeArrowheads="1"/>
            </p:cNvSpPr>
            <p:nvPr/>
          </p:nvSpPr>
          <p:spPr bwMode="auto">
            <a:xfrm>
              <a:off x="453" y="679"/>
              <a:ext cx="1248" cy="719"/>
            </a:xfrm>
            <a:prstGeom prst="rect">
              <a:avLst/>
            </a:prstGeom>
            <a:noFill/>
            <a:ln w="9525">
              <a:noFill/>
              <a:miter lim="800000"/>
            </a:ln>
          </p:spPr>
          <p:txBody>
            <a:bodyPr wrap="none">
              <a:spAutoFit/>
            </a:bodyPr>
            <a:lstStyle/>
            <a:p>
              <a:pPr>
                <a:defRPr/>
              </a:pPr>
              <a:r>
                <a:rPr lang="zh-CN" altLang="en-US" sz="2400" dirty="0">
                  <a:effectLst>
                    <a:outerShdw blurRad="38100" dist="38100" dir="2700000" algn="tl">
                      <a:srgbClr val="C0C0C0"/>
                    </a:outerShdw>
                  </a:effectLst>
                </a:rPr>
                <a:t>不足</a:t>
              </a:r>
            </a:p>
          </p:txBody>
        </p:sp>
      </p:grpSp>
      <p:grpSp>
        <p:nvGrpSpPr>
          <p:cNvPr id="26" name="组合 25"/>
          <p:cNvGrpSpPr/>
          <p:nvPr/>
        </p:nvGrpSpPr>
        <p:grpSpPr>
          <a:xfrm>
            <a:off x="1919536" y="5157192"/>
            <a:ext cx="8928992" cy="513080"/>
            <a:chOff x="11027754" y="2126774"/>
            <a:chExt cx="5076564" cy="684076"/>
          </a:xfrm>
        </p:grpSpPr>
        <p:cxnSp>
          <p:nvCxnSpPr>
            <p:cNvPr id="27" name="直接连接符 26"/>
            <p:cNvCxnSpPr/>
            <p:nvPr/>
          </p:nvCxnSpPr>
          <p:spPr>
            <a:xfrm>
              <a:off x="11711830" y="2468812"/>
              <a:ext cx="4392488" cy="0"/>
            </a:xfrm>
            <a:prstGeom prst="lin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cxnSp>
        <p:sp>
          <p:nvSpPr>
            <p:cNvPr id="28" name="椭圆 27"/>
            <p:cNvSpPr/>
            <p:nvPr/>
          </p:nvSpPr>
          <p:spPr>
            <a:xfrm>
              <a:off x="11027754" y="2126774"/>
              <a:ext cx="684076" cy="684076"/>
            </a:xfrm>
            <a:prstGeom prst="ellipse">
              <a:avLst/>
            </a:prstGeom>
            <a:solidFill>
              <a:srgbClr val="F9F9F9"/>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700" dirty="0">
                  <a:solidFill>
                    <a:srgbClr val="0070C0"/>
                  </a:solidFill>
                  <a:latin typeface="Broadway" panose="04040905080B02020502" pitchFamily="82" charset="0"/>
                </a:rPr>
                <a:t>3</a:t>
              </a:r>
              <a:endParaRPr lang="zh-CN" altLang="en-US" sz="2700" dirty="0">
                <a:solidFill>
                  <a:srgbClr val="0070C0"/>
                </a:solidFill>
              </a:endParaRPr>
            </a:p>
          </p:txBody>
        </p:sp>
      </p:grpSp>
      <p:sp>
        <p:nvSpPr>
          <p:cNvPr id="29" name="文本框 28"/>
          <p:cNvSpPr txBox="1"/>
          <p:nvPr/>
        </p:nvSpPr>
        <p:spPr>
          <a:xfrm>
            <a:off x="3143672" y="4653136"/>
            <a:ext cx="7920880" cy="830997"/>
          </a:xfrm>
          <a:prstGeom prst="rect">
            <a:avLst/>
          </a:prstGeom>
          <a:noFill/>
        </p:spPr>
        <p:txBody>
          <a:bodyPr wrap="square" rtlCol="0" anchor="t">
            <a:spAutoFit/>
          </a:bodyPr>
          <a:lstStyle/>
          <a:p>
            <a:r>
              <a:rPr lang="zh-CN" altLang="en-US" sz="2400" dirty="0" smtClean="0">
                <a:latin typeface="微软雅黑" panose="020B0503020204020204" charset="-122"/>
                <a:ea typeface="微软雅黑" panose="020B0503020204020204" charset="-122"/>
              </a:rPr>
              <a:t>“</a:t>
            </a:r>
            <a:r>
              <a:rPr lang="zh-CN" altLang="en-US" sz="2400" dirty="0">
                <a:latin typeface="微软雅黑" panose="020B0503020204020204" charset="-122"/>
                <a:ea typeface="微软雅黑" panose="020B0503020204020204" charset="-122"/>
              </a:rPr>
              <a:t>泰勒制</a:t>
            </a:r>
            <a:r>
              <a:rPr lang="zh-CN" altLang="en-US" sz="2400" dirty="0" smtClean="0">
                <a:latin typeface="微软雅黑" panose="020B0503020204020204" charset="-122"/>
                <a:ea typeface="微软雅黑" panose="020B0503020204020204" charset="-122"/>
              </a:rPr>
              <a:t>” 仅</a:t>
            </a:r>
            <a:r>
              <a:rPr lang="zh-CN" altLang="en-US" sz="2400" dirty="0">
                <a:latin typeface="微软雅黑" panose="020B0503020204020204" charset="-122"/>
                <a:ea typeface="微软雅黑" panose="020B0503020204020204" charset="-122"/>
              </a:rPr>
              <a:t>解决了个别具体工作的作业效率问题，而没有解决企业作为一个整体如何经营和管理的问题</a:t>
            </a:r>
          </a:p>
        </p:txBody>
      </p:sp>
      <p:sp>
        <p:nvSpPr>
          <p:cNvPr id="30" name="Text Box 202"/>
          <p:cNvSpPr txBox="1"/>
          <p:nvPr/>
        </p:nvSpPr>
        <p:spPr>
          <a:xfrm>
            <a:off x="1487488" y="1628800"/>
            <a:ext cx="5040560" cy="978729"/>
          </a:xfrm>
          <a:prstGeom prst="rect">
            <a:avLst/>
          </a:prstGeom>
          <a:noFill/>
          <a:ln w="9525">
            <a:noFill/>
          </a:ln>
        </p:spPr>
        <p:txBody>
          <a:bodyPr wrap="square">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indent="0">
              <a:lnSpc>
                <a:spcPct val="95000"/>
              </a:lnSpc>
              <a:spcBef>
                <a:spcPct val="50000"/>
              </a:spcBef>
              <a:buClrTx/>
              <a:buNone/>
              <a:defRPr/>
            </a:pPr>
            <a:r>
              <a:rPr lang="en-US" altLang="zh-CN" sz="2400" b="1" u="sng" dirty="0">
                <a:solidFill>
                  <a:schemeClr val="tx1"/>
                </a:solidFill>
                <a:latin typeface="微软雅黑" panose="020B0503020204020204" charset="-122"/>
                <a:ea typeface="微软雅黑" panose="020B0503020204020204" charset="-122"/>
              </a:rPr>
              <a:t>5</a:t>
            </a:r>
            <a:r>
              <a:rPr lang="zh-CN" altLang="en-US" sz="2400" b="1" u="sng" dirty="0" smtClean="0">
                <a:solidFill>
                  <a:schemeClr val="tx1"/>
                </a:solidFill>
                <a:latin typeface="微软雅黑" panose="020B0503020204020204" charset="-122"/>
                <a:ea typeface="微软雅黑" panose="020B0503020204020204" charset="-122"/>
              </a:rPr>
              <a:t>. 对</a:t>
            </a:r>
            <a:r>
              <a:rPr lang="zh-CN" altLang="en-US" sz="2400" b="1" u="sng" dirty="0">
                <a:solidFill>
                  <a:schemeClr val="tx1"/>
                </a:solidFill>
                <a:latin typeface="微软雅黑" panose="020B0503020204020204" charset="-122"/>
                <a:ea typeface="微软雅黑" panose="020B0503020204020204" charset="-122"/>
              </a:rPr>
              <a:t>科学管理理论的评价</a:t>
            </a:r>
          </a:p>
          <a:p>
            <a:pPr marL="0" indent="0">
              <a:lnSpc>
                <a:spcPct val="95000"/>
              </a:lnSpc>
              <a:spcBef>
                <a:spcPct val="50000"/>
              </a:spcBef>
              <a:buClrTx/>
              <a:buNone/>
              <a:defRPr/>
            </a:pPr>
            <a:endParaRPr lang="zh-CN" altLang="en-US" sz="2400" b="1" u="sng" dirty="0">
              <a:solidFill>
                <a:schemeClr val="tx1"/>
              </a:solidFill>
              <a:latin typeface="微软雅黑" panose="020B0503020204020204" charset="-122"/>
              <a:ea typeface="微软雅黑" panose="020B0503020204020204" charset="-122"/>
            </a:endParaRPr>
          </a:p>
        </p:txBody>
      </p:sp>
      <p:sp>
        <p:nvSpPr>
          <p:cNvPr id="31" name="文本框 30"/>
          <p:cNvSpPr txBox="1"/>
          <p:nvPr/>
        </p:nvSpPr>
        <p:spPr>
          <a:xfrm>
            <a:off x="695400" y="908720"/>
            <a:ext cx="3057247"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二、科学管理理论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4277394933"/>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12" presetClass="entr" presetSubtype="2"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p:tgtEl>
                                          <p:spTgt spid="12"/>
                                        </p:tgtEl>
                                        <p:attrNameLst>
                                          <p:attrName>ppt_x</p:attrName>
                                        </p:attrNameLst>
                                      </p:cBhvr>
                                      <p:tavLst>
                                        <p:tav tm="0">
                                          <p:val>
                                            <p:strVal val="#ppt_x+#ppt_w*1.125000"/>
                                          </p:val>
                                        </p:tav>
                                        <p:tav tm="100000">
                                          <p:val>
                                            <p:strVal val="#ppt_x"/>
                                          </p:val>
                                        </p:tav>
                                      </p:tavLst>
                                    </p:anim>
                                    <p:animEffect transition="in" filter="wipe(left)">
                                      <p:cBhvr>
                                        <p:cTn id="12" dur="500"/>
                                        <p:tgtEl>
                                          <p:spTgt spid="12"/>
                                        </p:tgtEl>
                                      </p:cBhvr>
                                    </p:animEffect>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randombar(horizontal)">
                                      <p:cBhvr>
                                        <p:cTn id="16" dur="500"/>
                                        <p:tgtEl>
                                          <p:spTgt spid="15"/>
                                        </p:tgtEl>
                                      </p:cBhvr>
                                    </p:animEffect>
                                  </p:childTnLst>
                                </p:cTn>
                              </p:par>
                            </p:childTnLst>
                          </p:cTn>
                        </p:par>
                        <p:par>
                          <p:cTn id="17" fill="hold">
                            <p:stCondLst>
                              <p:cond delay="1500"/>
                            </p:stCondLst>
                            <p:childTnLst>
                              <p:par>
                                <p:cTn id="18" presetID="12" presetClass="entr" presetSubtype="2"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p:tgtEl>
                                          <p:spTgt spid="16"/>
                                        </p:tgtEl>
                                        <p:attrNameLst>
                                          <p:attrName>ppt_x</p:attrName>
                                        </p:attrNameLst>
                                      </p:cBhvr>
                                      <p:tavLst>
                                        <p:tav tm="0">
                                          <p:val>
                                            <p:strVal val="#ppt_x+#ppt_w*1.125000"/>
                                          </p:val>
                                        </p:tav>
                                        <p:tav tm="100000">
                                          <p:val>
                                            <p:strVal val="#ppt_x"/>
                                          </p:val>
                                        </p:tav>
                                      </p:tavLst>
                                    </p:anim>
                                    <p:animEffect transition="in" filter="wipe(left)">
                                      <p:cBhvr>
                                        <p:cTn id="21" dur="500"/>
                                        <p:tgtEl>
                                          <p:spTgt spid="16"/>
                                        </p:tgtEl>
                                      </p:cBhvr>
                                    </p:animEffect>
                                  </p:childTnLst>
                                </p:cTn>
                              </p:par>
                              <p:par>
                                <p:cTn id="22" presetID="26"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down)">
                                      <p:cBhvr>
                                        <p:cTn id="24" dur="580">
                                          <p:stCondLst>
                                            <p:cond delay="0"/>
                                          </p:stCondLst>
                                        </p:cTn>
                                        <p:tgtEl>
                                          <p:spTgt spid="23"/>
                                        </p:tgtEl>
                                      </p:cBhvr>
                                    </p:animEffect>
                                    <p:anim calcmode="lin" valueType="num">
                                      <p:cBhvr>
                                        <p:cTn id="25" dur="1822">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26" dur="664">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27" dur="664">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28" dur="332">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29" dur="164">
                                          <p:stCondLst>
                                            <p:cond delay="1656"/>
                                          </p:stCondLst>
                                        </p:cTn>
                                        <p:tgtEl>
                                          <p:spTgt spid="23"/>
                                        </p:tgtEl>
                                        <p:attrNameLst>
                                          <p:attrName>ppt_y</p:attrName>
                                        </p:attrNameLst>
                                      </p:cBhvr>
                                      <p:tavLst>
                                        <p:tav tm="0" fmla="#ppt_y-sin(pi*$)/81">
                                          <p:val>
                                            <p:fltVal val="0"/>
                                          </p:val>
                                        </p:tav>
                                        <p:tav tm="100000">
                                          <p:val>
                                            <p:fltVal val="1"/>
                                          </p:val>
                                        </p:tav>
                                      </p:tavLst>
                                    </p:anim>
                                    <p:animScale>
                                      <p:cBhvr>
                                        <p:cTn id="30" dur="26">
                                          <p:stCondLst>
                                            <p:cond delay="650"/>
                                          </p:stCondLst>
                                        </p:cTn>
                                        <p:tgtEl>
                                          <p:spTgt spid="23"/>
                                        </p:tgtEl>
                                      </p:cBhvr>
                                      <p:to x="100000" y="60000"/>
                                    </p:animScale>
                                    <p:animScale>
                                      <p:cBhvr>
                                        <p:cTn id="31" dur="166" decel="50000">
                                          <p:stCondLst>
                                            <p:cond delay="676"/>
                                          </p:stCondLst>
                                        </p:cTn>
                                        <p:tgtEl>
                                          <p:spTgt spid="23"/>
                                        </p:tgtEl>
                                      </p:cBhvr>
                                      <p:to x="100000" y="100000"/>
                                    </p:animScale>
                                    <p:animScale>
                                      <p:cBhvr>
                                        <p:cTn id="32" dur="26">
                                          <p:stCondLst>
                                            <p:cond delay="1312"/>
                                          </p:stCondLst>
                                        </p:cTn>
                                        <p:tgtEl>
                                          <p:spTgt spid="23"/>
                                        </p:tgtEl>
                                      </p:cBhvr>
                                      <p:to x="100000" y="80000"/>
                                    </p:animScale>
                                    <p:animScale>
                                      <p:cBhvr>
                                        <p:cTn id="33" dur="166" decel="50000">
                                          <p:stCondLst>
                                            <p:cond delay="1338"/>
                                          </p:stCondLst>
                                        </p:cTn>
                                        <p:tgtEl>
                                          <p:spTgt spid="23"/>
                                        </p:tgtEl>
                                      </p:cBhvr>
                                      <p:to x="100000" y="100000"/>
                                    </p:animScale>
                                    <p:animScale>
                                      <p:cBhvr>
                                        <p:cTn id="34" dur="26">
                                          <p:stCondLst>
                                            <p:cond delay="1642"/>
                                          </p:stCondLst>
                                        </p:cTn>
                                        <p:tgtEl>
                                          <p:spTgt spid="23"/>
                                        </p:tgtEl>
                                      </p:cBhvr>
                                      <p:to x="100000" y="90000"/>
                                    </p:animScale>
                                    <p:animScale>
                                      <p:cBhvr>
                                        <p:cTn id="35" dur="166" decel="50000">
                                          <p:stCondLst>
                                            <p:cond delay="1668"/>
                                          </p:stCondLst>
                                        </p:cTn>
                                        <p:tgtEl>
                                          <p:spTgt spid="23"/>
                                        </p:tgtEl>
                                      </p:cBhvr>
                                      <p:to x="100000" y="100000"/>
                                    </p:animScale>
                                    <p:animScale>
                                      <p:cBhvr>
                                        <p:cTn id="36" dur="26">
                                          <p:stCondLst>
                                            <p:cond delay="1808"/>
                                          </p:stCondLst>
                                        </p:cTn>
                                        <p:tgtEl>
                                          <p:spTgt spid="23"/>
                                        </p:tgtEl>
                                      </p:cBhvr>
                                      <p:to x="100000" y="95000"/>
                                    </p:animScale>
                                    <p:animScale>
                                      <p:cBhvr>
                                        <p:cTn id="37" dur="166" decel="50000">
                                          <p:stCondLst>
                                            <p:cond delay="1834"/>
                                          </p:stCondLst>
                                        </p:cTn>
                                        <p:tgtEl>
                                          <p:spTgt spid="23"/>
                                        </p:tgtEl>
                                      </p:cBhvr>
                                      <p:to x="100000" y="100000"/>
                                    </p:animScale>
                                  </p:childTnLst>
                                </p:cTn>
                              </p:par>
                            </p:childTnLst>
                          </p:cTn>
                        </p:par>
                        <p:par>
                          <p:cTn id="38" fill="hold">
                            <p:stCondLst>
                              <p:cond delay="3500"/>
                            </p:stCondLst>
                            <p:childTnLst>
                              <p:par>
                                <p:cTn id="39" presetID="12" presetClass="entr" presetSubtype="2" fill="hold" nodeType="after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p:tgtEl>
                                          <p:spTgt spid="26"/>
                                        </p:tgtEl>
                                        <p:attrNameLst>
                                          <p:attrName>ppt_x</p:attrName>
                                        </p:attrNameLst>
                                      </p:cBhvr>
                                      <p:tavLst>
                                        <p:tav tm="0">
                                          <p:val>
                                            <p:strVal val="#ppt_x+#ppt_w*1.125000"/>
                                          </p:val>
                                        </p:tav>
                                        <p:tav tm="100000">
                                          <p:val>
                                            <p:strVal val="#ppt_x"/>
                                          </p:val>
                                        </p:tav>
                                      </p:tavLst>
                                    </p:anim>
                                    <p:animEffect transition="in" filter="wipe(left)">
                                      <p:cBhvr>
                                        <p:cTn id="42" dur="500"/>
                                        <p:tgtEl>
                                          <p:spTgt spid="26"/>
                                        </p:tgtEl>
                                      </p:cBhvr>
                                    </p:animEffect>
                                  </p:childTnLst>
                                </p:cTn>
                              </p:par>
                              <p:par>
                                <p:cTn id="43" presetID="1" presetClass="entr" presetSubtype="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childTnLst>
                          </p:cTn>
                        </p:par>
                        <p:par>
                          <p:cTn id="45" fill="hold">
                            <p:stCondLst>
                              <p:cond delay="4000"/>
                            </p:stCondLst>
                            <p:childTnLst>
                              <p:par>
                                <p:cTn id="46" presetID="2" presetClass="entr" presetSubtype="8" fill="hold" grpId="1" nodeType="afterEffect">
                                  <p:stCondLst>
                                    <p:cond delay="0"/>
                                  </p:stCondLst>
                                  <p:childTnLst>
                                    <p:set>
                                      <p:cBhvr>
                                        <p:cTn id="47" dur="1" fill="hold">
                                          <p:stCondLst>
                                            <p:cond delay="0"/>
                                          </p:stCondLst>
                                        </p:cTn>
                                        <p:tgtEl>
                                          <p:spTgt spid="31"/>
                                        </p:tgtEl>
                                        <p:attrNameLst>
                                          <p:attrName>style.visibility</p:attrName>
                                        </p:attrNameLst>
                                      </p:cBhvr>
                                      <p:to>
                                        <p:strVal val="visible"/>
                                      </p:to>
                                    </p:set>
                                    <p:anim calcmode="lin" valueType="num">
                                      <p:cBhvr additive="base">
                                        <p:cTn id="48" dur="500" fill="hold"/>
                                        <p:tgtEl>
                                          <p:spTgt spid="31"/>
                                        </p:tgtEl>
                                        <p:attrNameLst>
                                          <p:attrName>ppt_x</p:attrName>
                                        </p:attrNameLst>
                                      </p:cBhvr>
                                      <p:tavLst>
                                        <p:tav tm="0">
                                          <p:val>
                                            <p:strVal val="0-#ppt_w/2"/>
                                          </p:val>
                                        </p:tav>
                                        <p:tav tm="100000">
                                          <p:val>
                                            <p:strVal val="#ppt_x"/>
                                          </p:val>
                                        </p:tav>
                                      </p:tavLst>
                                    </p:anim>
                                    <p:anim calcmode="lin" valueType="num">
                                      <p:cBhvr additive="base">
                                        <p:cTn id="49"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5" grpId="0"/>
      <p:bldP spid="31" grpId="0"/>
      <p:bldP spid="31"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13" name="Group 3"/>
          <p:cNvGrpSpPr>
            <a:grpSpLocks/>
          </p:cNvGrpSpPr>
          <p:nvPr/>
        </p:nvGrpSpPr>
        <p:grpSpPr bwMode="auto">
          <a:xfrm>
            <a:off x="263352" y="836712"/>
            <a:ext cx="11797912" cy="5256474"/>
            <a:chOff x="170" y="0"/>
            <a:chExt cx="12905" cy="10601"/>
          </a:xfrm>
          <a:solidFill>
            <a:schemeClr val="accent5">
              <a:lumMod val="60000"/>
              <a:lumOff val="40000"/>
            </a:schemeClr>
          </a:solidFill>
        </p:grpSpPr>
        <p:sp>
          <p:nvSpPr>
            <p:cNvPr id="14" name="AutoShape 78"/>
            <p:cNvSpPr>
              <a:spLocks noChangeArrowheads="1"/>
            </p:cNvSpPr>
            <p:nvPr/>
          </p:nvSpPr>
          <p:spPr bwMode="auto">
            <a:xfrm flipH="1">
              <a:off x="170" y="145"/>
              <a:ext cx="1970" cy="10456"/>
            </a:xfrm>
            <a:prstGeom prst="roundRect">
              <a:avLst>
                <a:gd name="adj" fmla="val 11375"/>
              </a:avLst>
            </a:prstGeom>
            <a:grpFill/>
            <a:ln w="28575">
              <a:solidFill>
                <a:schemeClr val="hlink"/>
              </a:solidFill>
              <a:round/>
              <a:headEnd/>
              <a:tailEnd/>
            </a:ln>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15" name="AutoShape 76"/>
            <p:cNvSpPr>
              <a:spLocks noChangeArrowheads="1"/>
            </p:cNvSpPr>
            <p:nvPr/>
          </p:nvSpPr>
          <p:spPr bwMode="auto">
            <a:xfrm>
              <a:off x="1667" y="0"/>
              <a:ext cx="11408" cy="10601"/>
            </a:xfrm>
            <a:prstGeom prst="roundRect">
              <a:avLst>
                <a:gd name="adj" fmla="val 2454"/>
              </a:avLst>
            </a:prstGeom>
            <a:grpFill/>
            <a:ln w="28575">
              <a:solidFill>
                <a:srgbClr val="FEFEFE"/>
              </a:solidFill>
              <a:round/>
              <a:headEnd/>
              <a:tailEnd/>
            </a:ln>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nvGrpSpPr>
            <p:cNvPr id="16" name="Group 6"/>
            <p:cNvGrpSpPr>
              <a:grpSpLocks/>
            </p:cNvGrpSpPr>
            <p:nvPr/>
          </p:nvGrpSpPr>
          <p:grpSpPr bwMode="auto">
            <a:xfrm>
              <a:off x="11682" y="228"/>
              <a:ext cx="1247" cy="952"/>
              <a:chOff x="0" y="0"/>
              <a:chExt cx="322" cy="292"/>
            </a:xfrm>
            <a:grpFill/>
          </p:grpSpPr>
          <p:pic>
            <p:nvPicPr>
              <p:cNvPr id="47" name="Freeform 2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22" cy="29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48" name="Text Box 8"/>
              <p:cNvSpPr txBox="1">
                <a:spLocks noChangeArrowheads="1"/>
              </p:cNvSpPr>
              <p:nvPr/>
            </p:nvSpPr>
            <p:spPr bwMode="auto">
              <a:xfrm>
                <a:off x="-2" y="1"/>
                <a:ext cx="325" cy="29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nvGrpSpPr>
            <p:cNvPr id="17" name="Group 9"/>
            <p:cNvGrpSpPr>
              <a:grpSpLocks/>
            </p:cNvGrpSpPr>
            <p:nvPr/>
          </p:nvGrpSpPr>
          <p:grpSpPr bwMode="auto">
            <a:xfrm rot="5400000">
              <a:off x="1715" y="213"/>
              <a:ext cx="780" cy="1051"/>
              <a:chOff x="0" y="0"/>
              <a:chExt cx="312" cy="420"/>
            </a:xfrm>
            <a:grpFill/>
          </p:grpSpPr>
          <p:grpSp>
            <p:nvGrpSpPr>
              <p:cNvPr id="38" name="Group 10"/>
              <p:cNvGrpSpPr>
                <a:grpSpLocks/>
              </p:cNvGrpSpPr>
              <p:nvPr/>
            </p:nvGrpSpPr>
            <p:grpSpPr bwMode="auto">
              <a:xfrm>
                <a:off x="182" y="2"/>
                <a:ext cx="130" cy="418"/>
                <a:chOff x="0" y="0"/>
                <a:chExt cx="130" cy="418"/>
              </a:xfrm>
              <a:grpFill/>
            </p:grpSpPr>
            <p:sp>
              <p:nvSpPr>
                <p:cNvPr id="44" name="Oval 31"/>
                <p:cNvSpPr>
                  <a:spLocks noChangeArrowheads="1"/>
                </p:cNvSpPr>
                <p:nvPr/>
              </p:nvSpPr>
              <p:spPr bwMode="auto">
                <a:xfrm>
                  <a:off x="0" y="0"/>
                  <a:ext cx="126" cy="120"/>
                </a:xfrm>
                <a:prstGeom prst="ellipse">
                  <a:avLst/>
                </a:prstGeom>
                <a:grpFill/>
                <a:ln w="38100">
                  <a:solidFill>
                    <a:srgbClr val="DDDDDD"/>
                  </a:solidFill>
                  <a:round/>
                  <a:headEnd/>
                  <a:tailEnd/>
                </a:ln>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45" name="Oval 32"/>
                <p:cNvSpPr>
                  <a:spLocks noChangeArrowheads="1"/>
                </p:cNvSpPr>
                <p:nvPr/>
              </p:nvSpPr>
              <p:spPr bwMode="auto">
                <a:xfrm>
                  <a:off x="4" y="298"/>
                  <a:ext cx="126" cy="120"/>
                </a:xfrm>
                <a:prstGeom prst="ellipse">
                  <a:avLst/>
                </a:prstGeom>
                <a:grpFill/>
                <a:ln w="38100">
                  <a:solidFill>
                    <a:srgbClr val="DDDDDD"/>
                  </a:solidFill>
                  <a:round/>
                  <a:headEnd/>
                  <a:tailEnd/>
                </a:ln>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46" name="AutoShape 33"/>
                <p:cNvSpPr>
                  <a:spLocks noChangeArrowheads="1"/>
                </p:cNvSpPr>
                <p:nvPr/>
              </p:nvSpPr>
              <p:spPr bwMode="auto">
                <a:xfrm>
                  <a:off x="36" y="72"/>
                  <a:ext cx="62" cy="300"/>
                </a:xfrm>
                <a:prstGeom prst="roundRect">
                  <a:avLst>
                    <a:gd name="adj" fmla="val 50000"/>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nvGrpSpPr>
              <p:cNvPr id="40" name="Group 14"/>
              <p:cNvGrpSpPr>
                <a:grpSpLocks/>
              </p:cNvGrpSpPr>
              <p:nvPr/>
            </p:nvGrpSpPr>
            <p:grpSpPr bwMode="auto">
              <a:xfrm>
                <a:off x="0" y="0"/>
                <a:ext cx="130" cy="418"/>
                <a:chOff x="0" y="0"/>
                <a:chExt cx="130" cy="418"/>
              </a:xfrm>
              <a:grpFill/>
            </p:grpSpPr>
            <p:sp>
              <p:nvSpPr>
                <p:cNvPr id="41" name="Oval 35"/>
                <p:cNvSpPr>
                  <a:spLocks noChangeArrowheads="1"/>
                </p:cNvSpPr>
                <p:nvPr/>
              </p:nvSpPr>
              <p:spPr bwMode="auto">
                <a:xfrm>
                  <a:off x="0" y="0"/>
                  <a:ext cx="126" cy="120"/>
                </a:xfrm>
                <a:prstGeom prst="ellipse">
                  <a:avLst/>
                </a:prstGeom>
                <a:grpFill/>
                <a:ln w="38100">
                  <a:solidFill>
                    <a:srgbClr val="DDDDDD"/>
                  </a:solidFill>
                  <a:round/>
                  <a:headEnd/>
                  <a:tailEnd/>
                </a:ln>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42" name="Oval 36"/>
                <p:cNvSpPr>
                  <a:spLocks noChangeArrowheads="1"/>
                </p:cNvSpPr>
                <p:nvPr/>
              </p:nvSpPr>
              <p:spPr bwMode="auto">
                <a:xfrm>
                  <a:off x="4" y="298"/>
                  <a:ext cx="126" cy="120"/>
                </a:xfrm>
                <a:prstGeom prst="ellipse">
                  <a:avLst/>
                </a:prstGeom>
                <a:grpFill/>
                <a:ln w="38100">
                  <a:solidFill>
                    <a:srgbClr val="DDDDDD"/>
                  </a:solidFill>
                  <a:round/>
                  <a:headEnd/>
                  <a:tailEnd/>
                </a:ln>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43" name="AutoShape 37"/>
                <p:cNvSpPr>
                  <a:spLocks noChangeArrowheads="1"/>
                </p:cNvSpPr>
                <p:nvPr/>
              </p:nvSpPr>
              <p:spPr bwMode="auto">
                <a:xfrm>
                  <a:off x="36" y="72"/>
                  <a:ext cx="62" cy="300"/>
                </a:xfrm>
                <a:prstGeom prst="roundRect">
                  <a:avLst>
                    <a:gd name="adj" fmla="val 50000"/>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grpSp>
          <p:nvGrpSpPr>
            <p:cNvPr id="18" name="Group 18"/>
            <p:cNvGrpSpPr>
              <a:grpSpLocks/>
            </p:cNvGrpSpPr>
            <p:nvPr/>
          </p:nvGrpSpPr>
          <p:grpSpPr bwMode="auto">
            <a:xfrm rot="5400000">
              <a:off x="1715" y="6440"/>
              <a:ext cx="780" cy="1051"/>
              <a:chOff x="0" y="0"/>
              <a:chExt cx="312" cy="420"/>
            </a:xfrm>
            <a:grpFill/>
          </p:grpSpPr>
          <p:grpSp>
            <p:nvGrpSpPr>
              <p:cNvPr id="30" name="Group 19"/>
              <p:cNvGrpSpPr>
                <a:grpSpLocks/>
              </p:cNvGrpSpPr>
              <p:nvPr/>
            </p:nvGrpSpPr>
            <p:grpSpPr bwMode="auto">
              <a:xfrm>
                <a:off x="182" y="2"/>
                <a:ext cx="130" cy="418"/>
                <a:chOff x="0" y="0"/>
                <a:chExt cx="130" cy="418"/>
              </a:xfrm>
              <a:grpFill/>
            </p:grpSpPr>
            <p:sp>
              <p:nvSpPr>
                <p:cNvPr id="35" name="Oval 67"/>
                <p:cNvSpPr>
                  <a:spLocks noChangeArrowheads="1"/>
                </p:cNvSpPr>
                <p:nvPr/>
              </p:nvSpPr>
              <p:spPr bwMode="auto">
                <a:xfrm>
                  <a:off x="0" y="0"/>
                  <a:ext cx="126" cy="120"/>
                </a:xfrm>
                <a:prstGeom prst="ellipse">
                  <a:avLst/>
                </a:prstGeom>
                <a:grpFill/>
                <a:ln w="38100">
                  <a:solidFill>
                    <a:srgbClr val="DDDDDD"/>
                  </a:solidFill>
                  <a:round/>
                  <a:headEnd/>
                  <a:tailEnd/>
                </a:ln>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36" name="Oval 68"/>
                <p:cNvSpPr>
                  <a:spLocks noChangeArrowheads="1"/>
                </p:cNvSpPr>
                <p:nvPr/>
              </p:nvSpPr>
              <p:spPr bwMode="auto">
                <a:xfrm>
                  <a:off x="4" y="298"/>
                  <a:ext cx="126" cy="120"/>
                </a:xfrm>
                <a:prstGeom prst="ellipse">
                  <a:avLst/>
                </a:prstGeom>
                <a:grpFill/>
                <a:ln w="38100">
                  <a:solidFill>
                    <a:srgbClr val="DDDDDD"/>
                  </a:solidFill>
                  <a:round/>
                  <a:headEnd/>
                  <a:tailEnd/>
                </a:ln>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37" name="AutoShape 69"/>
                <p:cNvSpPr>
                  <a:spLocks noChangeArrowheads="1"/>
                </p:cNvSpPr>
                <p:nvPr/>
              </p:nvSpPr>
              <p:spPr bwMode="auto">
                <a:xfrm>
                  <a:off x="36" y="72"/>
                  <a:ext cx="62" cy="300"/>
                </a:xfrm>
                <a:prstGeom prst="roundRect">
                  <a:avLst>
                    <a:gd name="adj" fmla="val 50000"/>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nvGrpSpPr>
              <p:cNvPr id="31" name="Group 23"/>
              <p:cNvGrpSpPr>
                <a:grpSpLocks/>
              </p:cNvGrpSpPr>
              <p:nvPr/>
            </p:nvGrpSpPr>
            <p:grpSpPr bwMode="auto">
              <a:xfrm>
                <a:off x="0" y="0"/>
                <a:ext cx="130" cy="418"/>
                <a:chOff x="0" y="0"/>
                <a:chExt cx="130" cy="418"/>
              </a:xfrm>
              <a:grpFill/>
            </p:grpSpPr>
            <p:sp>
              <p:nvSpPr>
                <p:cNvPr id="32" name="Oval 71"/>
                <p:cNvSpPr>
                  <a:spLocks noChangeArrowheads="1"/>
                </p:cNvSpPr>
                <p:nvPr/>
              </p:nvSpPr>
              <p:spPr bwMode="auto">
                <a:xfrm>
                  <a:off x="0" y="0"/>
                  <a:ext cx="126" cy="120"/>
                </a:xfrm>
                <a:prstGeom prst="ellipse">
                  <a:avLst/>
                </a:prstGeom>
                <a:grpFill/>
                <a:ln w="38100">
                  <a:solidFill>
                    <a:srgbClr val="DDDDDD"/>
                  </a:solidFill>
                  <a:round/>
                  <a:headEnd/>
                  <a:tailEnd/>
                </a:ln>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33" name="Oval 72"/>
                <p:cNvSpPr>
                  <a:spLocks noChangeArrowheads="1"/>
                </p:cNvSpPr>
                <p:nvPr/>
              </p:nvSpPr>
              <p:spPr bwMode="auto">
                <a:xfrm>
                  <a:off x="4" y="298"/>
                  <a:ext cx="126" cy="120"/>
                </a:xfrm>
                <a:prstGeom prst="ellipse">
                  <a:avLst/>
                </a:prstGeom>
                <a:grpFill/>
                <a:ln w="38100">
                  <a:solidFill>
                    <a:srgbClr val="DDDDDD"/>
                  </a:solidFill>
                  <a:round/>
                  <a:headEnd/>
                  <a:tailEnd/>
                </a:ln>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34" name="AutoShape 73"/>
                <p:cNvSpPr>
                  <a:spLocks noChangeArrowheads="1"/>
                </p:cNvSpPr>
                <p:nvPr/>
              </p:nvSpPr>
              <p:spPr bwMode="auto">
                <a:xfrm>
                  <a:off x="36" y="72"/>
                  <a:ext cx="62" cy="300"/>
                </a:xfrm>
                <a:prstGeom prst="roundRect">
                  <a:avLst>
                    <a:gd name="adj" fmla="val 50000"/>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grpSp>
        </p:grpSp>
        <p:sp>
          <p:nvSpPr>
            <p:cNvPr id="19" name="Line 77"/>
            <p:cNvSpPr>
              <a:spLocks noChangeShapeType="1"/>
            </p:cNvSpPr>
            <p:nvPr/>
          </p:nvSpPr>
          <p:spPr bwMode="auto">
            <a:xfrm flipV="1">
              <a:off x="2901" y="904"/>
              <a:ext cx="9574" cy="11"/>
            </a:xfrm>
            <a:prstGeom prst="line">
              <a:avLst/>
            </a:prstGeom>
            <a:grpFill/>
            <a:ln w="9525">
              <a:solidFill>
                <a:schemeClr val="tx1"/>
              </a:solidFill>
              <a:prstDash val="lgDash"/>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20" name="Text Box 28"/>
            <p:cNvSpPr txBox="1">
              <a:spLocks noChangeArrowheads="1"/>
            </p:cNvSpPr>
            <p:nvPr/>
          </p:nvSpPr>
          <p:spPr bwMode="auto">
            <a:xfrm>
              <a:off x="3806" y="0"/>
              <a:ext cx="6378" cy="77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dirty="0">
                  <a:solidFill>
                    <a:srgbClr val="FFFF00"/>
                  </a:solidFill>
                </a:rPr>
                <a:t>                                </a:t>
              </a:r>
              <a:r>
                <a:rPr lang="zh-CN" altLang="en-US" sz="2400" b="1" dirty="0">
                  <a:solidFill>
                    <a:srgbClr val="FF0000"/>
                  </a:solidFill>
                </a:rPr>
                <a:t>擦玻璃的学问</a:t>
              </a:r>
            </a:p>
          </p:txBody>
        </p:sp>
        <p:sp>
          <p:nvSpPr>
            <p:cNvPr id="21" name="Text Box 29"/>
            <p:cNvSpPr txBox="1">
              <a:spLocks noChangeArrowheads="1"/>
            </p:cNvSpPr>
            <p:nvPr/>
          </p:nvSpPr>
          <p:spPr bwMode="auto">
            <a:xfrm>
              <a:off x="2648" y="1162"/>
              <a:ext cx="10344" cy="906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30000"/>
                </a:lnSpc>
              </a:pPr>
              <a:r>
                <a:rPr lang="zh-CN" altLang="en-US" sz="2000" dirty="0">
                  <a:solidFill>
                    <a:schemeClr val="bg1"/>
                  </a:solidFill>
                  <a:latin typeface="黑体" panose="02010609060101010101" pitchFamily="49" charset="-122"/>
                </a:rPr>
                <a:t>    </a:t>
              </a:r>
              <a:r>
                <a:rPr lang="zh-CN" altLang="en-US" sz="2000" b="1" dirty="0">
                  <a:latin typeface="黑体" panose="02010609060101010101" pitchFamily="49" charset="-122"/>
                </a:rPr>
                <a:t>小王在日本留学期间在一家清扫公司打工，上班第一天，老板问他会不会擦玻璃。他心想：真是小看人，我从小学到中学，每次周六大扫除都要擦玻璃。于是回答：会。老板说那你把这个窗户的玻璃擦擦给我看。于是，小王吭吭哧哧用了</a:t>
              </a:r>
              <a:r>
                <a:rPr lang="zh-CN" altLang="en-US" sz="2000" b="1" dirty="0">
                  <a:solidFill>
                    <a:srgbClr val="FF0000"/>
                  </a:solidFill>
                  <a:latin typeface="黑体" panose="02010609060101010101" pitchFamily="49" charset="-122"/>
                </a:rPr>
                <a:t>半个小时</a:t>
              </a:r>
              <a:r>
                <a:rPr lang="zh-CN" altLang="en-US" sz="2000" b="1" dirty="0">
                  <a:latin typeface="黑体" panose="02010609060101010101" pitchFamily="49" charset="-122"/>
                </a:rPr>
                <a:t>时间把玻璃擦干净了。老板说，你再看我给你擦玻璃。她只用了</a:t>
              </a:r>
              <a:r>
                <a:rPr lang="zh-CN" altLang="en-US" sz="2000" b="1" dirty="0">
                  <a:solidFill>
                    <a:srgbClr val="FF0000"/>
                  </a:solidFill>
                  <a:latin typeface="黑体" panose="02010609060101010101" pitchFamily="49" charset="-122"/>
                </a:rPr>
                <a:t>十分钟</a:t>
              </a:r>
              <a:r>
                <a:rPr lang="zh-CN" altLang="en-US" sz="2000" b="1" dirty="0">
                  <a:latin typeface="黑体" panose="02010609060101010101" pitchFamily="49" charset="-122"/>
                </a:rPr>
                <a:t>就把另一个窗户的玻璃擦干净了。原来他们擦玻璃的方法不同。小王把抹布</a:t>
              </a:r>
              <a:r>
                <a:rPr lang="zh-CN" altLang="en-US" sz="2000" b="1" dirty="0">
                  <a:solidFill>
                    <a:srgbClr val="FF0000"/>
                  </a:solidFill>
                  <a:latin typeface="黑体" panose="02010609060101010101" pitchFamily="49" charset="-122"/>
                </a:rPr>
                <a:t>洗干净捏成一团</a:t>
              </a:r>
              <a:r>
                <a:rPr lang="zh-CN" altLang="en-US" sz="2000" b="1" dirty="0">
                  <a:latin typeface="黑体" panose="02010609060101010101" pitchFamily="49" charset="-122"/>
                </a:rPr>
                <a:t>去擦玻璃，抹布脏了就到桶里洗，中间洗了</a:t>
              </a:r>
              <a:r>
                <a:rPr lang="zh-CN" altLang="en-US" sz="2000" b="1" dirty="0">
                  <a:solidFill>
                    <a:srgbClr val="FF0000"/>
                  </a:solidFill>
                  <a:latin typeface="黑体" panose="02010609060101010101" pitchFamily="49" charset="-122"/>
                </a:rPr>
                <a:t>七八次抹布</a:t>
              </a:r>
              <a:r>
                <a:rPr lang="zh-CN" altLang="en-US" sz="2000" b="1" dirty="0">
                  <a:latin typeface="黑体" panose="02010609060101010101" pitchFamily="49" charset="-122"/>
                </a:rPr>
                <a:t>，最后桶里的水都脏了，抹布也干净不到哪去，好不容易才把玻璃擦干净。而老板</a:t>
              </a:r>
              <a:r>
                <a:rPr lang="zh-CN" altLang="en-US" sz="2000" b="1" dirty="0">
                  <a:solidFill>
                    <a:srgbClr val="FF0000"/>
                  </a:solidFill>
                  <a:latin typeface="黑体" panose="02010609060101010101" pitchFamily="49" charset="-122"/>
                </a:rPr>
                <a:t>只洗了两次抹布</a:t>
              </a:r>
              <a:r>
                <a:rPr lang="zh-CN" altLang="en-US" sz="2000" b="1" dirty="0">
                  <a:latin typeface="黑体" panose="02010609060101010101" pitchFamily="49" charset="-122"/>
                </a:rPr>
                <a:t>：第一次洗干净后将抹布</a:t>
              </a:r>
              <a:r>
                <a:rPr lang="zh-CN" altLang="en-US" sz="2000" b="1" dirty="0">
                  <a:solidFill>
                    <a:srgbClr val="FF0000"/>
                  </a:solidFill>
                  <a:latin typeface="黑体" panose="02010609060101010101" pitchFamily="49" charset="-122"/>
                </a:rPr>
                <a:t>叠成手掌大的一块</a:t>
              </a:r>
              <a:r>
                <a:rPr lang="zh-CN" altLang="en-US" sz="2000" b="1" dirty="0">
                  <a:latin typeface="黑体" panose="02010609060101010101" pitchFamily="49" charset="-122"/>
                </a:rPr>
                <a:t>，这面擦了再擦另一面，然后再把</a:t>
              </a:r>
              <a:r>
                <a:rPr lang="zh-CN" altLang="en-US" sz="2000" b="1" dirty="0">
                  <a:solidFill>
                    <a:srgbClr val="FF0000"/>
                  </a:solidFill>
                  <a:latin typeface="黑体" panose="02010609060101010101" pitchFamily="49" charset="-122"/>
                </a:rPr>
                <a:t>抹布重新叠一下，再用干净的一面去擦</a:t>
              </a:r>
              <a:r>
                <a:rPr lang="zh-CN" altLang="en-US" sz="2000" b="1" dirty="0">
                  <a:latin typeface="黑体" panose="02010609060101010101" pitchFamily="49" charset="-122"/>
                </a:rPr>
                <a:t>，直到所有玻璃都擦干净了，最后再洗一次抹布。老板说，以后就这样擦。后来小王发现，</a:t>
              </a:r>
              <a:r>
                <a:rPr lang="zh-CN" altLang="en-US" sz="2000" b="1" dirty="0">
                  <a:solidFill>
                    <a:srgbClr val="FF0000"/>
                  </a:solidFill>
                  <a:latin typeface="黑体" panose="02010609060101010101" pitchFamily="49" charset="-122"/>
                </a:rPr>
                <a:t>这里的很多工作都有一套固定的模式，不可以随便更改，而按着这些模式去干，确实可以节省时间。</a:t>
              </a:r>
            </a:p>
          </p:txBody>
        </p:sp>
        <p:pic>
          <p:nvPicPr>
            <p:cNvPr id="26" name="Picture 34" descr="2e9b68be_76d1_439a_90fd_39102df5cbf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 y="3013"/>
              <a:ext cx="1252" cy="125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8" name="Picture 36" descr="2e9b68be_76d1_439a_90fd_39102df5cbf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 y="4821"/>
              <a:ext cx="1252" cy="125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pic>
        <p:nvPicPr>
          <p:cNvPr id="49" name="Picture 30" descr="2e9b68be_76d1_439a_90fd_39102df5cbfa"/>
          <p:cNvPicPr>
            <a:picLocks noChangeAspect="1"/>
          </p:cNvPicPr>
          <p:nvPr/>
        </p:nvPicPr>
        <p:blipFill>
          <a:blip r:embed="rId4"/>
          <a:stretch>
            <a:fillRect/>
          </a:stretch>
        </p:blipFill>
        <p:spPr>
          <a:xfrm>
            <a:off x="1919536" y="1988840"/>
            <a:ext cx="801546" cy="747939"/>
          </a:xfrm>
          <a:prstGeom prst="rect">
            <a:avLst/>
          </a:prstGeom>
          <a:noFill/>
          <a:ln w="9525">
            <a:noFill/>
          </a:ln>
        </p:spPr>
      </p:pic>
      <p:sp>
        <p:nvSpPr>
          <p:cNvPr id="50" name="Text Box 31"/>
          <p:cNvSpPr txBox="1">
            <a:spLocks noChangeArrowheads="1"/>
          </p:cNvSpPr>
          <p:nvPr/>
        </p:nvSpPr>
        <p:spPr bwMode="auto">
          <a:xfrm>
            <a:off x="2063552" y="2132856"/>
            <a:ext cx="331630" cy="461665"/>
          </a:xfrm>
          <a:prstGeom prst="rect">
            <a:avLst/>
          </a:prstGeom>
          <a:noFill/>
          <a:ln w="9525">
            <a:noFill/>
            <a:miter lim="800000"/>
          </a:ln>
          <a:effectLst/>
        </p:spPr>
        <p:txBody>
          <a:bodyPr>
            <a:spAutoFit/>
          </a:bodyPr>
          <a:lstStyle/>
          <a:p>
            <a:pPr marR="0" defTabSz="914400">
              <a:buClrTx/>
              <a:buSzTx/>
              <a:buFontTx/>
              <a:buNone/>
              <a:defRPr/>
            </a:pPr>
            <a:r>
              <a:rPr kumimoji="0" lang="zh-CN" altLang="en-US" sz="2400" kern="1200" cap="none" spc="0" normalizeH="0" baseline="0" noProof="0" dirty="0">
                <a:latin typeface="Arial" panose="020B0604020202020204" pitchFamily="34" charset="0"/>
                <a:ea typeface="黑体" panose="02010609060101010101" pitchFamily="49" charset="-122"/>
                <a:cs typeface="+mn-cs"/>
              </a:rPr>
              <a:t>小</a:t>
            </a:r>
            <a:endParaRPr kumimoji="0" lang="zh-CN" altLang="en-US" sz="2400" kern="1200" cap="none" spc="0" normalizeH="0" baseline="0" noProof="0" dirty="0">
              <a:effectLst>
                <a:outerShdw blurRad="38100" dist="38100" dir="2700000" algn="tl">
                  <a:srgbClr val="C0C0C0"/>
                </a:outerShdw>
              </a:effectLst>
              <a:latin typeface="Arial" panose="020B0604020202020204" pitchFamily="34" charset="0"/>
              <a:ea typeface="黑体" panose="02010609060101010101" pitchFamily="49" charset="-122"/>
              <a:cs typeface="+mn-cs"/>
            </a:endParaRPr>
          </a:p>
        </p:txBody>
      </p:sp>
      <p:sp>
        <p:nvSpPr>
          <p:cNvPr id="51" name="Text Box 31"/>
          <p:cNvSpPr txBox="1">
            <a:spLocks noChangeArrowheads="1"/>
          </p:cNvSpPr>
          <p:nvPr/>
        </p:nvSpPr>
        <p:spPr bwMode="auto">
          <a:xfrm>
            <a:off x="2063552" y="3068960"/>
            <a:ext cx="331630" cy="461665"/>
          </a:xfrm>
          <a:prstGeom prst="rect">
            <a:avLst/>
          </a:prstGeom>
          <a:noFill/>
          <a:ln w="9525">
            <a:noFill/>
            <a:miter lim="800000"/>
          </a:ln>
          <a:effectLst/>
        </p:spPr>
        <p:txBody>
          <a:bodyPr>
            <a:spAutoFit/>
          </a:bodyPr>
          <a:lstStyle/>
          <a:p>
            <a:pPr marR="0" defTabSz="914400">
              <a:buClrTx/>
              <a:buSzTx/>
              <a:buFontTx/>
              <a:buNone/>
              <a:defRPr/>
            </a:pPr>
            <a:r>
              <a:rPr kumimoji="0" lang="zh-CN" altLang="en-US" sz="2400" kern="1200" cap="none" spc="0" normalizeH="0" baseline="0" noProof="0" dirty="0" smtClean="0">
                <a:latin typeface="Arial" panose="020B0604020202020204" pitchFamily="34" charset="0"/>
                <a:ea typeface="黑体" panose="02010609060101010101" pitchFamily="49" charset="-122"/>
                <a:cs typeface="+mn-cs"/>
              </a:rPr>
              <a:t>案</a:t>
            </a:r>
            <a:endParaRPr kumimoji="0" lang="zh-CN" altLang="en-US" sz="2400" kern="1200" cap="none" spc="0" normalizeH="0" baseline="0" noProof="0" dirty="0">
              <a:effectLst>
                <a:outerShdw blurRad="38100" dist="38100" dir="2700000" algn="tl">
                  <a:srgbClr val="C0C0C0"/>
                </a:outerShdw>
              </a:effectLst>
              <a:latin typeface="Arial" panose="020B0604020202020204" pitchFamily="34" charset="0"/>
              <a:ea typeface="黑体" panose="02010609060101010101" pitchFamily="49" charset="-122"/>
              <a:cs typeface="+mn-cs"/>
            </a:endParaRPr>
          </a:p>
        </p:txBody>
      </p:sp>
      <p:sp>
        <p:nvSpPr>
          <p:cNvPr id="52" name="Text Box 31"/>
          <p:cNvSpPr txBox="1">
            <a:spLocks noChangeArrowheads="1"/>
          </p:cNvSpPr>
          <p:nvPr/>
        </p:nvSpPr>
        <p:spPr bwMode="auto">
          <a:xfrm>
            <a:off x="2063552" y="4149080"/>
            <a:ext cx="331630" cy="461665"/>
          </a:xfrm>
          <a:prstGeom prst="rect">
            <a:avLst/>
          </a:prstGeom>
          <a:noFill/>
          <a:ln w="9525">
            <a:noFill/>
            <a:miter lim="800000"/>
          </a:ln>
          <a:effectLst/>
        </p:spPr>
        <p:txBody>
          <a:bodyPr>
            <a:spAutoFit/>
          </a:bodyPr>
          <a:lstStyle/>
          <a:p>
            <a:pPr marR="0" defTabSz="914400">
              <a:buClrTx/>
              <a:buSzTx/>
              <a:buFontTx/>
              <a:buNone/>
              <a:defRPr/>
            </a:pPr>
            <a:r>
              <a:rPr kumimoji="0" lang="zh-CN" altLang="en-US" sz="2400" kern="1200" cap="none" spc="0" normalizeH="0" baseline="0" noProof="0" dirty="0" smtClean="0">
                <a:latin typeface="Arial" panose="020B0604020202020204" pitchFamily="34" charset="0"/>
                <a:ea typeface="黑体" panose="02010609060101010101" pitchFamily="49" charset="-122"/>
                <a:cs typeface="+mn-cs"/>
              </a:rPr>
              <a:t>例</a:t>
            </a:r>
            <a:endParaRPr kumimoji="0" lang="zh-CN" altLang="en-US" sz="2400" kern="1200" cap="none" spc="0" normalizeH="0" baseline="0" noProof="0" dirty="0">
              <a:effectLst>
                <a:outerShdw blurRad="38100" dist="38100" dir="2700000" algn="tl">
                  <a:srgbClr val="C0C0C0"/>
                </a:outerShdw>
              </a:effectLst>
              <a:latin typeface="Arial" panose="020B0604020202020204" pitchFamily="34" charset="0"/>
              <a:ea typeface="黑体" panose="02010609060101010101" pitchFamily="49" charset="-122"/>
              <a:cs typeface="+mn-cs"/>
            </a:endParaRPr>
          </a:p>
        </p:txBody>
      </p:sp>
    </p:spTree>
    <p:extLst>
      <p:ext uri="{BB962C8B-B14F-4D97-AF65-F5344CB8AC3E}">
        <p14:creationId xmlns:p14="http://schemas.microsoft.com/office/powerpoint/2010/main" val="3963132697"/>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3" presetClass="entr" presetSubtype="16"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plus(in)">
                                      <p:cBhvr>
                                        <p:cTn id="1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4" name="圆角矩形 3"/>
          <p:cNvSpPr/>
          <p:nvPr/>
        </p:nvSpPr>
        <p:spPr>
          <a:xfrm>
            <a:off x="729615" y="1823085"/>
            <a:ext cx="10758805" cy="4244975"/>
          </a:xfrm>
          <a:prstGeom prst="roundRect">
            <a:avLst/>
          </a:prstGeom>
          <a:solidFill>
            <a:schemeClr val="accent1">
              <a:alpha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911424" y="1844824"/>
            <a:ext cx="10283750" cy="4541756"/>
          </a:xfrm>
          <a:prstGeom prst="rect">
            <a:avLst/>
          </a:prstGeom>
          <a:noFill/>
        </p:spPr>
        <p:txBody>
          <a:bodyPr wrap="square" rtlCol="0">
            <a:spAutoFit/>
          </a:bodyPr>
          <a:lstStyle/>
          <a:p>
            <a:pPr>
              <a:lnSpc>
                <a:spcPts val="3500"/>
              </a:lnSpc>
              <a:defRPr/>
            </a:pPr>
            <a:r>
              <a:rPr lang="en-US" altLang="zh-CN" sz="2400" dirty="0">
                <a:latin typeface="微软雅黑" panose="020B0503020204020204" pitchFamily="34" charset="-122"/>
                <a:ea typeface="微软雅黑" panose="020B0503020204020204" pitchFamily="34" charset="-122"/>
                <a:sym typeface="+mn-ea"/>
              </a:rPr>
              <a:t>       </a:t>
            </a:r>
            <a:r>
              <a:rPr lang="en-US" altLang="zh-CN" sz="2400"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中国、古印度、古埃及和古巴比伦是四大文明古国。它们留给后世很多伟大的奇迹，如长城、泰姬陵、金字塔等。这些工程规模浩大，动用了成千上万的人力和物力，而且历经千年仍然气势恢宏、雄伟壮丽。据说，每一个金字塔的建造要动用</a:t>
            </a:r>
            <a:r>
              <a:rPr lang="zh-CN" altLang="en-US" sz="2400"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10万名工人而且历时20年。那么是谁告诉每一个工人他们该做什么？谁能确保在工作场所有足够的材料以使工人不窝工？答案只能是负责建造金字塔的管理者。这些浩大的工程不仅是古代劳动人民勤劳、智慧的结晶，也是历史上伟大的管理实践。</a:t>
            </a:r>
          </a:p>
          <a:p>
            <a:pPr>
              <a:lnSpc>
                <a:spcPts val="3500"/>
              </a:lnSpc>
              <a:defRPr/>
            </a:pPr>
            <a:r>
              <a:rPr lang="zh-CN" altLang="en-US" sz="2400"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　　</a:t>
            </a:r>
            <a:r>
              <a:rPr lang="zh-CN" altLang="en-US" sz="2400" dirty="0">
                <a:solidFill>
                  <a:srgbClr val="FFC000"/>
                </a:solidFill>
                <a:latin typeface="微软雅黑" panose="020B0503020204020204" pitchFamily="34" charset="-122"/>
                <a:ea typeface="微软雅黑" panose="020B0503020204020204" pitchFamily="34" charset="-122"/>
                <a:sym typeface="宋体" panose="02010600030101010101" pitchFamily="2" charset="-122"/>
              </a:rPr>
              <a:t>请同学们思考：为什么历史上没有对当时的设计者是如何管理、规划和设计进行记载的资料？         </a:t>
            </a:r>
          </a:p>
          <a:p>
            <a:pPr>
              <a:lnSpc>
                <a:spcPts val="3500"/>
              </a:lnSpc>
            </a:pPr>
            <a:endParaRPr lang="zh-CN" altLang="en-US" sz="2400" dirty="0">
              <a:solidFill>
                <a:srgbClr val="FFC000"/>
              </a:solidFill>
              <a:latin typeface="微软雅黑" panose="020B0503020204020204" pitchFamily="34" charset="-122"/>
              <a:ea typeface="微软雅黑" panose="020B0503020204020204" pitchFamily="34" charset="-122"/>
            </a:endParaRPr>
          </a:p>
        </p:txBody>
      </p:sp>
      <p:sp>
        <p:nvSpPr>
          <p:cNvPr id="6" name="圆角矩形 5"/>
          <p:cNvSpPr/>
          <p:nvPr/>
        </p:nvSpPr>
        <p:spPr>
          <a:xfrm>
            <a:off x="179070" y="1102995"/>
            <a:ext cx="1733550" cy="720090"/>
          </a:xfrm>
          <a:prstGeom prst="roundRect">
            <a:avLst/>
          </a:prstGeom>
          <a:scene3d>
            <a:camera prst="orthographicFront"/>
            <a:lightRig rig="glow" dir="t">
              <a:rot lat="0" lon="0" rev="0"/>
            </a:lightRig>
          </a:scene3d>
          <a:sp3d prstMaterial="dkEdge"/>
        </p:spPr>
        <p:style>
          <a:lnRef idx="2">
            <a:schemeClr val="dk1"/>
          </a:lnRef>
          <a:fillRef idx="1">
            <a:schemeClr val="lt1"/>
          </a:fillRef>
          <a:effectRef idx="0">
            <a:schemeClr val="dk1"/>
          </a:effectRef>
          <a:fontRef idx="minor">
            <a:schemeClr val="dk1"/>
          </a:fontRef>
        </p:style>
        <p:txBody>
          <a:bodyPr rtlCol="0" anchor="ctr"/>
          <a:lstStyle/>
          <a:p>
            <a:pPr algn="ctr"/>
            <a:r>
              <a:rPr lang="zh-CN" altLang="en-US" sz="2800" smtClean="0">
                <a:latin typeface="微软雅黑" panose="020B0503020204020204" pitchFamily="34" charset="-122"/>
                <a:ea typeface="微软雅黑" panose="020B0503020204020204" pitchFamily="34" charset="-122"/>
              </a:rPr>
              <a:t>任务导入</a:t>
            </a:r>
            <a:endParaRPr lang="zh-CN" altLang="en-US" sz="2800" dirty="0">
              <a:latin typeface="微软雅黑" panose="020B0503020204020204" pitchFamily="34" charset="-122"/>
              <a:ea typeface="微软雅黑" panose="020B0503020204020204" pitchFamily="34" charset="-122"/>
            </a:endParaRPr>
          </a:p>
        </p:txBody>
      </p:sp>
      <p:grpSp>
        <p:nvGrpSpPr>
          <p:cNvPr id="12" name="组合 11"/>
          <p:cNvGrpSpPr/>
          <p:nvPr/>
        </p:nvGrpSpPr>
        <p:grpSpPr>
          <a:xfrm>
            <a:off x="1055440" y="168593"/>
            <a:ext cx="9406185" cy="451847"/>
            <a:chOff x="1055440" y="168593"/>
            <a:chExt cx="9406185" cy="451847"/>
          </a:xfrm>
        </p:grpSpPr>
        <p:sp>
          <p:nvSpPr>
            <p:cNvPr id="13" name="燕尾形 2"/>
            <p:cNvSpPr>
              <a:spLocks noChangeArrowheads="1"/>
            </p:cNvSpPr>
            <p:nvPr/>
          </p:nvSpPr>
          <p:spPr bwMode="auto">
            <a:xfrm>
              <a:off x="1055440" y="188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4"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5"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bg1"/>
                  </a:solidFill>
                  <a:latin typeface="Impact" panose="020B0806030902050204" pitchFamily="34" charset="0"/>
                  <a:ea typeface="微软雅黑" panose="020B0503020204020204" pitchFamily="34" charset="-122"/>
                </a:rPr>
                <a:t>01    </a:t>
              </a:r>
              <a:r>
                <a:rPr lang="zh-CN" altLang="en-US" sz="2800" b="1" smtClean="0">
                  <a:solidFill>
                    <a:schemeClr val="bg1"/>
                  </a:solidFill>
                  <a:latin typeface="微软雅黑" panose="020B0503020204020204" pitchFamily="34" charset="-122"/>
                  <a:ea typeface="微软雅黑" panose="020B0503020204020204" pitchFamily="34" charset="-122"/>
                </a:rPr>
                <a:t>导入</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16"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bg1"/>
                  </a:solidFill>
                  <a:latin typeface="Impact" panose="020B0806030902050204" pitchFamily="34" charset="0"/>
                  <a:ea typeface="微软雅黑" panose="020B0503020204020204" pitchFamily="34" charset="-122"/>
                </a:rPr>
                <a:t>02   </a:t>
              </a:r>
              <a:r>
                <a:rPr lang="en-US" altLang="zh-CN" sz="2800" b="1" dirty="0" err="1">
                  <a:solidFill>
                    <a:schemeClr val="bg1"/>
                  </a:solidFill>
                  <a:latin typeface="Impact" panose="020B0806030902050204" pitchFamily="34" charset="0"/>
                  <a:ea typeface="微软雅黑" panose="020B0503020204020204" pitchFamily="34" charset="-122"/>
                </a:rPr>
                <a:t>内容讲授</a:t>
              </a:r>
              <a:endParaRPr lang="en-US" altLang="zh-CN" sz="2800" b="1" dirty="0">
                <a:solidFill>
                  <a:schemeClr val="bg1"/>
                </a:solidFill>
                <a:latin typeface="Impact" panose="020B0806030902050204" pitchFamily="34" charset="0"/>
                <a:ea typeface="微软雅黑" panose="020B0503020204020204" pitchFamily="34" charset="-122"/>
              </a:endParaRPr>
            </a:p>
          </p:txBody>
        </p:sp>
        <p:sp>
          <p:nvSpPr>
            <p:cNvPr id="17" name="TextBox 5"/>
            <p:cNvSpPr txBox="1">
              <a:spLocks noChangeArrowheads="1"/>
            </p:cNvSpPr>
            <p:nvPr/>
          </p:nvSpPr>
          <p:spPr bwMode="auto">
            <a:xfrm>
              <a:off x="5015880" y="188640"/>
              <a:ext cx="344868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tx1"/>
                  </a:solidFill>
                  <a:latin typeface="Impact" panose="020B0806030902050204" pitchFamily="34" charset="0"/>
                  <a:ea typeface="微软雅黑" panose="020B0503020204020204" pitchFamily="34" charset="-122"/>
                </a:rPr>
                <a:t>02   </a:t>
              </a:r>
              <a:r>
                <a:rPr lang="en-US" altLang="zh-CN" sz="2800" b="1" dirty="0" err="1">
                  <a:solidFill>
                    <a:schemeClr val="tx1"/>
                  </a:solidFill>
                  <a:latin typeface="Impact" panose="020B0806030902050204" pitchFamily="34" charset="0"/>
                  <a:ea typeface="微软雅黑" panose="020B0503020204020204" pitchFamily="34" charset="-122"/>
                </a:rPr>
                <a:t>内容讲授</a:t>
              </a:r>
              <a:endParaRPr lang="en-US" altLang="zh-CN" sz="2800" b="1" dirty="0">
                <a:solidFill>
                  <a:schemeClr val="tx1"/>
                </a:solidFill>
                <a:latin typeface="Impact" panose="020B0806030902050204" pitchFamily="34" charset="0"/>
                <a:ea typeface="微软雅黑" panose="020B0503020204020204" pitchFamily="34" charset="-122"/>
              </a:endParaRPr>
            </a:p>
          </p:txBody>
        </p:sp>
      </p:grpSp>
    </p:spTree>
  </p:cSld>
  <p:clrMapOvr>
    <a:masterClrMapping/>
  </p:clrMapOvr>
  <p:transition>
    <p:pu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695400" y="908720"/>
            <a:ext cx="3057247"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三、一般管理理论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endParaRPr>
          </a:p>
        </p:txBody>
      </p:sp>
      <p:pic>
        <p:nvPicPr>
          <p:cNvPr id="14" name="Picture 3"/>
          <p:cNvPicPr>
            <a:picLocks noChangeAspect="1"/>
          </p:cNvPicPr>
          <p:nvPr/>
        </p:nvPicPr>
        <p:blipFill>
          <a:blip r:embed="rId3">
            <a:duotone>
              <a:schemeClr val="accent1">
                <a:shade val="45000"/>
                <a:satMod val="135000"/>
              </a:schemeClr>
              <a:prstClr val="white"/>
            </a:duotone>
          </a:blip>
          <a:srcRect l="5354" t="8440" r="6203" b="10136"/>
          <a:stretch>
            <a:fillRect/>
          </a:stretch>
        </p:blipFill>
        <p:spPr bwMode="auto">
          <a:xfrm>
            <a:off x="839416" y="1412776"/>
            <a:ext cx="3975735" cy="4721860"/>
          </a:xfrm>
          <a:prstGeom prst="rect">
            <a:avLst/>
          </a:prstGeom>
          <a:noFill/>
          <a:ln w="9525">
            <a:noFill/>
            <a:miter lim="800000"/>
            <a:headEnd/>
            <a:tailEnd/>
          </a:ln>
        </p:spPr>
      </p:pic>
      <p:pic>
        <p:nvPicPr>
          <p:cNvPr id="15" name="图片 14"/>
          <p:cNvPicPr>
            <a:picLocks noChangeAspect="1"/>
          </p:cNvPicPr>
          <p:nvPr/>
        </p:nvPicPr>
        <p:blipFill>
          <a:blip r:embed="rId4"/>
          <a:stretch>
            <a:fillRect/>
          </a:stretch>
        </p:blipFill>
        <p:spPr>
          <a:xfrm>
            <a:off x="1487488" y="2060848"/>
            <a:ext cx="2712720" cy="3256280"/>
          </a:xfrm>
          <a:prstGeom prst="rect">
            <a:avLst/>
          </a:prstGeom>
        </p:spPr>
      </p:pic>
      <p:sp>
        <p:nvSpPr>
          <p:cNvPr id="16" name="Text Box 202"/>
          <p:cNvSpPr txBox="1"/>
          <p:nvPr/>
        </p:nvSpPr>
        <p:spPr>
          <a:xfrm>
            <a:off x="5735960" y="1916832"/>
            <a:ext cx="4392488" cy="501676"/>
          </a:xfrm>
          <a:prstGeom prst="rect">
            <a:avLst/>
          </a:prstGeom>
          <a:noFill/>
          <a:ln w="9525">
            <a:noFill/>
          </a:ln>
        </p:spPr>
        <p:txBody>
          <a:bodyPr wrap="square">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lvl="0" indent="0">
              <a:lnSpc>
                <a:spcPct val="95000"/>
              </a:lnSpc>
              <a:spcBef>
                <a:spcPct val="50000"/>
              </a:spcBef>
              <a:buClrTx/>
              <a:buNone/>
            </a:pPr>
            <a:r>
              <a:rPr lang="en-US" altLang="zh-CN" sz="2800" b="1" u="sng" dirty="0" smtClean="0">
                <a:solidFill>
                  <a:schemeClr val="tx1"/>
                </a:solidFill>
                <a:latin typeface="微软雅黑" panose="020B0503020204020204" charset="-122"/>
                <a:ea typeface="微软雅黑" panose="020B0503020204020204" charset="-122"/>
              </a:rPr>
              <a:t>1. </a:t>
            </a:r>
            <a:r>
              <a:rPr lang="zh-CN" altLang="en-US" sz="2800" b="1" u="sng" dirty="0" smtClean="0">
                <a:solidFill>
                  <a:schemeClr val="tx1"/>
                </a:solidFill>
                <a:latin typeface="微软雅黑" panose="020B0503020204020204" charset="-122"/>
                <a:ea typeface="微软雅黑" panose="020B0503020204020204" charset="-122"/>
              </a:rPr>
              <a:t>法约尔的</a:t>
            </a:r>
            <a:r>
              <a:rPr lang="zh-CN" altLang="en-US" sz="2800" b="1" u="sng" dirty="0">
                <a:solidFill>
                  <a:schemeClr val="tx1"/>
                </a:solidFill>
                <a:latin typeface="微软雅黑" panose="020B0503020204020204" charset="-122"/>
                <a:ea typeface="微软雅黑" panose="020B0503020204020204" charset="-122"/>
              </a:rPr>
              <a:t>生平</a:t>
            </a:r>
          </a:p>
        </p:txBody>
      </p:sp>
      <p:sp>
        <p:nvSpPr>
          <p:cNvPr id="17" name="文本框 16"/>
          <p:cNvSpPr txBox="1"/>
          <p:nvPr/>
        </p:nvSpPr>
        <p:spPr>
          <a:xfrm>
            <a:off x="5303912" y="2636912"/>
            <a:ext cx="6480720" cy="2336537"/>
          </a:xfrm>
          <a:prstGeom prst="rect">
            <a:avLst/>
          </a:prstGeom>
          <a:noFill/>
          <a:ln>
            <a:solidFill>
              <a:schemeClr val="tx1"/>
            </a:solidFill>
            <a:prstDash val="lgDash"/>
          </a:ln>
        </p:spPr>
        <p:txBody>
          <a:bodyPr wrap="square" rtlCol="0" anchor="t">
            <a:spAutoFit/>
          </a:bodyPr>
          <a:lstStyle/>
          <a:p>
            <a:pPr marL="0" lvl="0" indent="0" eaLnBrk="0" hangingPunct="0">
              <a:lnSpc>
                <a:spcPts val="3500"/>
              </a:lnSpc>
              <a:spcBef>
                <a:spcPct val="50000"/>
              </a:spcBef>
              <a:buClr>
                <a:schemeClr val="hlink"/>
              </a:buClr>
              <a:buFont typeface="Wingdings" panose="05000000000000000000" pitchFamily="2" charset="2"/>
              <a:buNone/>
              <a:defRPr/>
            </a:pPr>
            <a:r>
              <a:rPr lang="zh-CN" altLang="en-US" sz="2000" noProof="0" dirty="0">
                <a:ln>
                  <a:noFill/>
                </a:ln>
                <a:solidFill>
                  <a:schemeClr val="tx1">
                    <a:lumMod val="75000"/>
                  </a:schemeClr>
                </a:solidFill>
                <a:effectLst>
                  <a:outerShdw blurRad="38100" dist="38100" dir="2700000" algn="tl">
                    <a:srgbClr val="C0C0C0"/>
                  </a:outerShdw>
                </a:effectLst>
                <a:uLnTx/>
                <a:uFillTx/>
                <a:latin typeface="微软雅黑" panose="020B0503020204020204" charset="-122"/>
                <a:ea typeface="微软雅黑" panose="020B0503020204020204" charset="-122"/>
                <a:sym typeface="+mn-ea"/>
              </a:rPr>
              <a:t> </a:t>
            </a:r>
            <a:r>
              <a:rPr lang="zh-CN" altLang="en-US" sz="2400" dirty="0">
                <a:latin typeface="微软雅黑" panose="020B0503020204020204" charset="-122"/>
                <a:ea typeface="微软雅黑" panose="020B0503020204020204" charset="-122"/>
                <a:sym typeface="+mn-ea"/>
              </a:rPr>
              <a:t>亨利·法约尔（Henri Fayol，1841—1925年</a:t>
            </a:r>
            <a:r>
              <a:rPr lang="zh-CN" altLang="en-US" sz="2400" dirty="0" smtClean="0">
                <a:latin typeface="微软雅黑" panose="020B0503020204020204" charset="-122"/>
                <a:ea typeface="微软雅黑" panose="020B0503020204020204" charset="-122"/>
                <a:sym typeface="+mn-ea"/>
              </a:rPr>
              <a:t>）“</a:t>
            </a:r>
            <a:r>
              <a:rPr lang="zh-CN" altLang="en-US" sz="2400" b="1" dirty="0">
                <a:latin typeface="微软雅黑" panose="020B0503020204020204" charset="-122"/>
                <a:ea typeface="微软雅黑" panose="020B0503020204020204" charset="-122"/>
                <a:sym typeface="+mn-ea"/>
              </a:rPr>
              <a:t>管理过程之</a:t>
            </a:r>
            <a:r>
              <a:rPr lang="zh-CN" altLang="en-US" sz="2400" b="1" dirty="0" smtClean="0">
                <a:latin typeface="微软雅黑" panose="020B0503020204020204" charset="-122"/>
                <a:ea typeface="微软雅黑" panose="020B0503020204020204" charset="-122"/>
                <a:sym typeface="+mn-ea"/>
              </a:rPr>
              <a:t>父</a:t>
            </a:r>
            <a:r>
              <a:rPr lang="zh-CN" altLang="en-US" sz="2400" dirty="0" smtClean="0">
                <a:latin typeface="微软雅黑" panose="020B0503020204020204" charset="-122"/>
                <a:ea typeface="微软雅黑" panose="020B0503020204020204" charset="-122"/>
                <a:sym typeface="+mn-ea"/>
              </a:rPr>
              <a:t>”</a:t>
            </a:r>
            <a:r>
              <a:rPr lang="zh-CN" altLang="en-US" sz="2400" b="1" dirty="0">
                <a:latin typeface="微软雅黑" panose="020B0503020204020204" charset="-122"/>
                <a:ea typeface="微软雅黑" panose="020B0503020204020204" charset="-122"/>
                <a:sym typeface="+mn-ea"/>
              </a:rPr>
              <a:t>。</a:t>
            </a:r>
            <a:r>
              <a:rPr lang="zh-CN" altLang="en-US" sz="2400" dirty="0" smtClean="0">
                <a:latin typeface="微软雅黑" panose="020B0503020204020204" charset="-122"/>
                <a:ea typeface="微软雅黑" panose="020B0503020204020204" charset="-122"/>
                <a:sym typeface="+mn-ea"/>
              </a:rPr>
              <a:t>研究</a:t>
            </a:r>
            <a:r>
              <a:rPr lang="zh-CN" altLang="en-US" sz="2400" dirty="0">
                <a:latin typeface="微软雅黑" panose="020B0503020204020204" charset="-122"/>
                <a:ea typeface="微软雅黑" panose="020B0503020204020204" charset="-122"/>
                <a:sym typeface="+mn-ea"/>
              </a:rPr>
              <a:t>从“办公桌前的总经理”出发，以企业整体作为研究对象。其代表著作是1916年发表的</a:t>
            </a:r>
            <a:r>
              <a:rPr lang="zh-CN" altLang="en-US" sz="2400" b="1" dirty="0">
                <a:latin typeface="微软雅黑" panose="020B0503020204020204" charset="-122"/>
                <a:ea typeface="微软雅黑" panose="020B0503020204020204" charset="-122"/>
                <a:sym typeface="+mn-ea"/>
              </a:rPr>
              <a:t>《工业管理与一般管理》</a:t>
            </a:r>
            <a:r>
              <a:rPr lang="zh-CN" altLang="en-US" sz="2400" dirty="0">
                <a:latin typeface="微软雅黑" panose="020B0503020204020204" charset="-122"/>
                <a:ea typeface="微软雅黑" panose="020B0503020204020204" charset="-122"/>
                <a:sym typeface="+mn-ea"/>
              </a:rPr>
              <a:t>，标志着一般管理理论的形成。</a:t>
            </a:r>
          </a:p>
        </p:txBody>
      </p:sp>
    </p:spTree>
    <p:extLst>
      <p:ext uri="{BB962C8B-B14F-4D97-AF65-F5344CB8AC3E}">
        <p14:creationId xmlns:p14="http://schemas.microsoft.com/office/powerpoint/2010/main" val="1305220994"/>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7" presetClass="entr" presetSubtype="0" fill="hold" grpId="0" nodeType="afterEffect">
                                  <p:stCondLst>
                                    <p:cond delay="0"/>
                                  </p:stCondLst>
                                  <p:iterate type="lt">
                                    <p:tmPct val="50000"/>
                                  </p:iterate>
                                  <p:childTnLst>
                                    <p:set>
                                      <p:cBhvr>
                                        <p:cTn id="17" dur="1" fill="hold">
                                          <p:stCondLst>
                                            <p:cond delay="0"/>
                                          </p:stCondLst>
                                        </p:cTn>
                                        <p:tgtEl>
                                          <p:spTgt spid="17"/>
                                        </p:tgtEl>
                                        <p:attrNameLst>
                                          <p:attrName>style.visibility</p:attrName>
                                        </p:attrNameLst>
                                      </p:cBhvr>
                                      <p:to>
                                        <p:strVal val="visible"/>
                                      </p:to>
                                    </p:set>
                                    <p:anim calcmode="discrete" valueType="clr">
                                      <p:cBhvr override="childStyle">
                                        <p:cTn id="18"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17"/>
                                        </p:tgtEl>
                                        <p:attrNameLst>
                                          <p:attrName>fillcolor</p:attrName>
                                        </p:attrNameLst>
                                      </p:cBhvr>
                                      <p:tavLst>
                                        <p:tav tm="0">
                                          <p:val>
                                            <p:clrVal>
                                              <a:schemeClr val="accent2"/>
                                            </p:clrVal>
                                          </p:val>
                                        </p:tav>
                                        <p:tav tm="50000">
                                          <p:val>
                                            <p:clrVal>
                                              <a:schemeClr val="hlink"/>
                                            </p:clrVal>
                                          </p:val>
                                        </p:tav>
                                      </p:tavLst>
                                    </p:anim>
                                    <p:set>
                                      <p:cBhvr>
                                        <p:cTn id="20" dur="80"/>
                                        <p:tgtEl>
                                          <p:spTgt spid="1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1" grpId="0"/>
      <p:bldP spid="11" grpId="1"/>
      <p:bldP spid="17"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6" name="Text Box 202"/>
          <p:cNvSpPr txBox="1"/>
          <p:nvPr/>
        </p:nvSpPr>
        <p:spPr>
          <a:xfrm>
            <a:off x="1199456" y="1556792"/>
            <a:ext cx="5472608" cy="525657"/>
          </a:xfrm>
          <a:prstGeom prst="rect">
            <a:avLst/>
          </a:prstGeom>
          <a:noFill/>
          <a:ln w="9525">
            <a:noFill/>
          </a:ln>
        </p:spPr>
        <p:txBody>
          <a:bodyPr wrap="square">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indent="0">
              <a:buNone/>
            </a:pPr>
            <a:r>
              <a:rPr lang="en-US" altLang="zh-CN" sz="2400" b="1" u="sng" dirty="0" smtClean="0">
                <a:solidFill>
                  <a:schemeClr val="tx1"/>
                </a:solidFill>
                <a:latin typeface="微软雅黑" panose="020B0503020204020204" charset="-122"/>
                <a:ea typeface="微软雅黑" panose="020B0503020204020204" charset="-122"/>
              </a:rPr>
              <a:t>2. </a:t>
            </a:r>
            <a:r>
              <a:rPr lang="zh-CN" altLang="en-US" sz="2400" b="1" u="sng" dirty="0" smtClean="0">
                <a:solidFill>
                  <a:schemeClr val="tx1"/>
                </a:solidFill>
                <a:latin typeface="微软雅黑" panose="020B0503020204020204" charset="-122"/>
                <a:ea typeface="微软雅黑" panose="020B0503020204020204" charset="-122"/>
              </a:rPr>
              <a:t>法约尔</a:t>
            </a:r>
            <a:r>
              <a:rPr lang="zh-CN" altLang="en-US" sz="2400" b="1" u="sng" dirty="0">
                <a:solidFill>
                  <a:schemeClr val="tx1"/>
                </a:solidFill>
                <a:latin typeface="微软雅黑" panose="020B0503020204020204" charset="-122"/>
                <a:ea typeface="微软雅黑" panose="020B0503020204020204" charset="-122"/>
              </a:rPr>
              <a:t>的一般管理理论的主要内容</a:t>
            </a:r>
          </a:p>
        </p:txBody>
      </p:sp>
      <p:grpSp>
        <p:nvGrpSpPr>
          <p:cNvPr id="18" name="Group 7"/>
          <p:cNvGrpSpPr/>
          <p:nvPr/>
        </p:nvGrpSpPr>
        <p:grpSpPr>
          <a:xfrm>
            <a:off x="2063552" y="2204864"/>
            <a:ext cx="7666061" cy="3536950"/>
            <a:chOff x="-415" y="0"/>
            <a:chExt cx="12072" cy="5568"/>
          </a:xfrm>
        </p:grpSpPr>
        <p:grpSp>
          <p:nvGrpSpPr>
            <p:cNvPr id="19" name="Group 8"/>
            <p:cNvGrpSpPr/>
            <p:nvPr/>
          </p:nvGrpSpPr>
          <p:grpSpPr>
            <a:xfrm>
              <a:off x="2383" y="0"/>
              <a:ext cx="6479" cy="5568"/>
              <a:chOff x="0" y="0"/>
              <a:chExt cx="7830" cy="6960"/>
            </a:xfrm>
          </p:grpSpPr>
          <p:sp>
            <p:nvSpPr>
              <p:cNvPr id="22" name="Freeform 2"/>
              <p:cNvSpPr>
                <a:spLocks noEditPoints="1"/>
              </p:cNvSpPr>
              <p:nvPr/>
            </p:nvSpPr>
            <p:spPr bwMode="auto">
              <a:xfrm rot="20954467">
                <a:off x="-1" y="2180"/>
                <a:ext cx="5329" cy="4780"/>
              </a:xfrm>
              <a:custGeom>
                <a:avLst/>
                <a:gdLst>
                  <a:gd name="T0" fmla="*/ 0 w 2820"/>
                  <a:gd name="T1" fmla="*/ 0 h 2912"/>
                  <a:gd name="T2" fmla="*/ 2820 w 2820"/>
                  <a:gd name="T3" fmla="*/ 2912 h 2912"/>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2820" y="1934"/>
                  </a:cxn>
                </a:cxnLst>
                <a:rect l="T0" t="T1" r="T2" b="T3"/>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gradFill rotWithShape="1">
                <a:gsLst>
                  <a:gs pos="0">
                    <a:srgbClr val="93BEE9"/>
                  </a:gs>
                  <a:gs pos="50000">
                    <a:srgbClr val="0066CC"/>
                  </a:gs>
                  <a:gs pos="100000">
                    <a:srgbClr val="93BEE9"/>
                  </a:gs>
                </a:gsLst>
                <a:lin ang="18900000" scaled="1"/>
              </a:gradFill>
              <a:ln w="9525" cap="flat" cmpd="sng">
                <a:round/>
              </a:ln>
              <a:effectLst/>
              <a:scene3d>
                <a:camera prst="legacyPerspectiveFront">
                  <a:rot lat="1500000" lon="20099975" rev="0"/>
                </a:camera>
                <a:lightRig rig="legacyFlat4" dir="t"/>
              </a:scene3d>
              <a:sp3d extrusionH="430200" prstMaterial="legacyMatte">
                <a:bevelT w="13500" h="13500" prst="angle"/>
                <a:bevelB w="13500" h="13500" prst="angle"/>
                <a:extrusionClr>
                  <a:srgbClr val="0066CC"/>
                </a:extrusionClr>
              </a:sp3d>
            </p:spPr>
            <p:txBody>
              <a:bodyPr>
                <a:flatTx/>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23" name="Freeform 3"/>
              <p:cNvSpPr>
                <a:spLocks noEditPoints="1"/>
              </p:cNvSpPr>
              <p:nvPr/>
            </p:nvSpPr>
            <p:spPr bwMode="auto">
              <a:xfrm rot="10552877">
                <a:off x="2310" y="0"/>
                <a:ext cx="5520" cy="4564"/>
              </a:xfrm>
              <a:custGeom>
                <a:avLst/>
                <a:gdLst>
                  <a:gd name="T0" fmla="*/ 0 w 2820"/>
                  <a:gd name="T1" fmla="*/ 0 h 2912"/>
                  <a:gd name="T2" fmla="*/ 2820 w 2820"/>
                  <a:gd name="T3" fmla="*/ 2912 h 2912"/>
                </a:gdLst>
                <a:ahLst/>
                <a:cxnLst>
                  <a:cxn ang="0">
                    <a:pos x="1092" y="50"/>
                  </a:cxn>
                  <a:cxn ang="0">
                    <a:pos x="822" y="168"/>
                  </a:cxn>
                  <a:cxn ang="0">
                    <a:pos x="594" y="300"/>
                  </a:cxn>
                  <a:cxn ang="0">
                    <a:pos x="406" y="446"/>
                  </a:cxn>
                  <a:cxn ang="0">
                    <a:pos x="254" y="604"/>
                  </a:cxn>
                  <a:cxn ang="0">
                    <a:pos x="140" y="772"/>
                  </a:cxn>
                  <a:cxn ang="0">
                    <a:pos x="60" y="944"/>
                  </a:cxn>
                  <a:cxn ang="0">
                    <a:pos x="14" y="1122"/>
                  </a:cxn>
                  <a:cxn ang="0">
                    <a:pos x="0" y="1300"/>
                  </a:cxn>
                  <a:cxn ang="0">
                    <a:pos x="18" y="1476"/>
                  </a:cxn>
                  <a:cxn ang="0">
                    <a:pos x="64" y="1650"/>
                  </a:cxn>
                  <a:cxn ang="0">
                    <a:pos x="138" y="1818"/>
                  </a:cxn>
                  <a:cxn ang="0">
                    <a:pos x="238" y="1978"/>
                  </a:cxn>
                  <a:cxn ang="0">
                    <a:pos x="364" y="2126"/>
                  </a:cxn>
                  <a:cxn ang="0">
                    <a:pos x="512" y="2262"/>
                  </a:cxn>
                  <a:cxn ang="0">
                    <a:pos x="684" y="2382"/>
                  </a:cxn>
                  <a:cxn ang="0">
                    <a:pos x="874" y="2484"/>
                  </a:cxn>
                  <a:cxn ang="0">
                    <a:pos x="1086" y="2564"/>
                  </a:cxn>
                  <a:cxn ang="0">
                    <a:pos x="1314" y="2622"/>
                  </a:cxn>
                  <a:cxn ang="0">
                    <a:pos x="1558" y="2654"/>
                  </a:cxn>
                  <a:cxn ang="0">
                    <a:pos x="1818" y="2658"/>
                  </a:cxn>
                  <a:cxn ang="0">
                    <a:pos x="2090" y="2632"/>
                  </a:cxn>
                  <a:cxn ang="0">
                    <a:pos x="2374" y="2574"/>
                  </a:cxn>
                  <a:cxn ang="0">
                    <a:pos x="2544" y="2912"/>
                  </a:cxn>
                  <a:cxn ang="0">
                    <a:pos x="1868" y="1552"/>
                  </a:cxn>
                  <a:cxn ang="0">
                    <a:pos x="1956" y="1914"/>
                  </a:cxn>
                  <a:cxn ang="0">
                    <a:pos x="1788" y="1936"/>
                  </a:cxn>
                  <a:cxn ang="0">
                    <a:pos x="1616" y="1934"/>
                  </a:cxn>
                  <a:cxn ang="0">
                    <a:pos x="1442" y="1912"/>
                  </a:cxn>
                  <a:cxn ang="0">
                    <a:pos x="1272" y="1872"/>
                  </a:cxn>
                  <a:cxn ang="0">
                    <a:pos x="1108" y="1812"/>
                  </a:cxn>
                  <a:cxn ang="0">
                    <a:pos x="952" y="1736"/>
                  </a:cxn>
                  <a:cxn ang="0">
                    <a:pos x="810" y="1646"/>
                  </a:cxn>
                  <a:cxn ang="0">
                    <a:pos x="684" y="1542"/>
                  </a:cxn>
                  <a:cxn ang="0">
                    <a:pos x="578" y="1428"/>
                  </a:cxn>
                  <a:cxn ang="0">
                    <a:pos x="494" y="1304"/>
                  </a:cxn>
                  <a:cxn ang="0">
                    <a:pos x="438" y="1170"/>
                  </a:cxn>
                  <a:cxn ang="0">
                    <a:pos x="410" y="1032"/>
                  </a:cxn>
                  <a:cxn ang="0">
                    <a:pos x="416" y="888"/>
                  </a:cxn>
                  <a:cxn ang="0">
                    <a:pos x="460" y="742"/>
                  </a:cxn>
                  <a:cxn ang="0">
                    <a:pos x="544" y="592"/>
                  </a:cxn>
                  <a:cxn ang="0">
                    <a:pos x="670" y="444"/>
                  </a:cxn>
                  <a:cxn ang="0">
                    <a:pos x="844" y="298"/>
                  </a:cxn>
                  <a:cxn ang="0">
                    <a:pos x="1070" y="154"/>
                  </a:cxn>
                  <a:cxn ang="0">
                    <a:pos x="1348" y="16"/>
                  </a:cxn>
                  <a:cxn ang="0">
                    <a:pos x="2820" y="1934"/>
                  </a:cxn>
                </a:cxnLst>
                <a:rect l="T0" t="T1" r="T2" b="T3"/>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a:flatTx/>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grpSp>
        <p:sp>
          <p:nvSpPr>
            <p:cNvPr id="20" name="Text Box 5"/>
            <p:cNvSpPr txBox="1"/>
            <p:nvPr/>
          </p:nvSpPr>
          <p:spPr>
            <a:xfrm>
              <a:off x="-415" y="612"/>
              <a:ext cx="4162" cy="3983"/>
            </a:xfrm>
            <a:prstGeom prst="rect">
              <a:avLst/>
            </a:prstGeom>
            <a:noFill/>
            <a:ln w="9525">
              <a:noFill/>
            </a:ln>
          </p:spPr>
          <p:txBody>
            <a:bodyPr>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lvl="0" indent="0">
                <a:lnSpc>
                  <a:spcPct val="110000"/>
                </a:lnSpc>
                <a:spcBef>
                  <a:spcPct val="0"/>
                </a:spcBef>
                <a:buClrTx/>
                <a:buNone/>
              </a:pPr>
              <a:r>
                <a:rPr lang="zh-CN" altLang="en-US" sz="2400" dirty="0">
                  <a:solidFill>
                    <a:schemeClr val="tx1"/>
                  </a:solidFill>
                  <a:latin typeface="微软雅黑" panose="020B0503020204020204" charset="-122"/>
                  <a:ea typeface="微软雅黑" panose="020B0503020204020204" charset="-122"/>
                </a:rPr>
                <a:t> 1.  区分经营与管理的概念，提出了</a:t>
              </a:r>
            </a:p>
            <a:p>
              <a:pPr marL="0" lvl="0" indent="0">
                <a:lnSpc>
                  <a:spcPct val="110000"/>
                </a:lnSpc>
                <a:spcBef>
                  <a:spcPct val="0"/>
                </a:spcBef>
                <a:buClrTx/>
                <a:buNone/>
              </a:pPr>
              <a:r>
                <a:rPr lang="zh-CN" altLang="en-US" sz="2400" b="1" dirty="0">
                  <a:solidFill>
                    <a:schemeClr val="tx1"/>
                  </a:solidFill>
                  <a:latin typeface="微软雅黑" panose="020B0503020204020204" charset="-122"/>
                  <a:ea typeface="微软雅黑" panose="020B0503020204020204" charset="-122"/>
                </a:rPr>
                <a:t>企业的基本</a:t>
              </a:r>
            </a:p>
            <a:p>
              <a:pPr marL="0" lvl="0" indent="0">
                <a:lnSpc>
                  <a:spcPct val="110000"/>
                </a:lnSpc>
                <a:spcBef>
                  <a:spcPct val="0"/>
                </a:spcBef>
                <a:buClrTx/>
                <a:buNone/>
              </a:pPr>
              <a:r>
                <a:rPr lang="zh-CN" altLang="en-US" sz="2400" b="1" dirty="0">
                  <a:solidFill>
                    <a:schemeClr val="tx1"/>
                  </a:solidFill>
                  <a:latin typeface="微软雅黑" panose="020B0503020204020204" charset="-122"/>
                  <a:ea typeface="微软雅黑" panose="020B0503020204020204" charset="-122"/>
                </a:rPr>
                <a:t>活动和管理</a:t>
              </a:r>
            </a:p>
            <a:p>
              <a:pPr marL="0" lvl="0" indent="0">
                <a:lnSpc>
                  <a:spcPct val="110000"/>
                </a:lnSpc>
                <a:spcBef>
                  <a:spcPct val="0"/>
                </a:spcBef>
                <a:buClrTx/>
                <a:buNone/>
              </a:pPr>
              <a:r>
                <a:rPr lang="zh-CN" altLang="en-US" sz="2400" b="1" dirty="0">
                  <a:solidFill>
                    <a:schemeClr val="tx1"/>
                  </a:solidFill>
                  <a:latin typeface="微软雅黑" panose="020B0503020204020204" charset="-122"/>
                  <a:ea typeface="微软雅黑" panose="020B0503020204020204" charset="-122"/>
                </a:rPr>
                <a:t>的五项基</a:t>
              </a:r>
            </a:p>
            <a:p>
              <a:pPr marL="0" lvl="0" indent="0">
                <a:lnSpc>
                  <a:spcPct val="110000"/>
                </a:lnSpc>
                <a:spcBef>
                  <a:spcPct val="0"/>
                </a:spcBef>
                <a:buClrTx/>
                <a:buNone/>
              </a:pPr>
              <a:r>
                <a:rPr lang="zh-CN" altLang="en-US" sz="2400" b="1" dirty="0">
                  <a:solidFill>
                    <a:schemeClr val="tx1"/>
                  </a:solidFill>
                  <a:latin typeface="微软雅黑" panose="020B0503020204020204" charset="-122"/>
                  <a:ea typeface="微软雅黑" panose="020B0503020204020204" charset="-122"/>
                </a:rPr>
                <a:t>本职能。</a:t>
              </a:r>
            </a:p>
          </p:txBody>
        </p:sp>
        <p:sp>
          <p:nvSpPr>
            <p:cNvPr id="21" name="Text Box 6"/>
            <p:cNvSpPr txBox="1"/>
            <p:nvPr/>
          </p:nvSpPr>
          <p:spPr>
            <a:xfrm>
              <a:off x="7504" y="3491"/>
              <a:ext cx="4153" cy="1380"/>
            </a:xfrm>
            <a:prstGeom prst="rect">
              <a:avLst/>
            </a:prstGeom>
            <a:noFill/>
            <a:ln w="9525">
              <a:noFill/>
            </a:ln>
          </p:spPr>
          <p:txBody>
            <a:bodyPr>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indent="0">
                <a:lnSpc>
                  <a:spcPct val="110000"/>
                </a:lnSpc>
                <a:spcBef>
                  <a:spcPct val="0"/>
                </a:spcBef>
                <a:buClrTx/>
                <a:buNone/>
              </a:pPr>
              <a:r>
                <a:rPr lang="zh-CN" altLang="en-US" sz="2400" dirty="0">
                  <a:solidFill>
                    <a:schemeClr val="tx1"/>
                  </a:solidFill>
                  <a:latin typeface="微软雅黑" panose="020B0503020204020204" charset="-122"/>
                  <a:ea typeface="微软雅黑" panose="020B0503020204020204" charset="-122"/>
                </a:rPr>
                <a:t> 2. 提出了</a:t>
              </a:r>
              <a:r>
                <a:rPr lang="zh-CN" altLang="en-US" sz="2400" b="1" dirty="0">
                  <a:solidFill>
                    <a:schemeClr val="tx1"/>
                  </a:solidFill>
                  <a:latin typeface="微软雅黑" panose="020B0503020204020204" charset="-122"/>
                  <a:ea typeface="微软雅黑" panose="020B0503020204020204" charset="-122"/>
                </a:rPr>
                <a:t>管理的14项原则。</a:t>
              </a:r>
            </a:p>
          </p:txBody>
        </p:sp>
      </p:grpSp>
      <p:sp>
        <p:nvSpPr>
          <p:cNvPr id="17" name="文本框 16"/>
          <p:cNvSpPr txBox="1"/>
          <p:nvPr/>
        </p:nvSpPr>
        <p:spPr>
          <a:xfrm>
            <a:off x="695400" y="908720"/>
            <a:ext cx="3057247"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三、一般管理理论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3626706356"/>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2000"/>
                                        <p:tgtEl>
                                          <p:spTgt spid="18"/>
                                        </p:tgtEl>
                                      </p:cBhvr>
                                    </p:animEffect>
                                    <p:anim calcmode="lin" valueType="num">
                                      <p:cBhvr>
                                        <p:cTn id="13" dur="2000" fill="hold"/>
                                        <p:tgtEl>
                                          <p:spTgt spid="18"/>
                                        </p:tgtEl>
                                        <p:attrNameLst>
                                          <p:attrName>style.rotation</p:attrName>
                                        </p:attrNameLst>
                                      </p:cBhvr>
                                      <p:tavLst>
                                        <p:tav tm="0">
                                          <p:val>
                                            <p:fltVal val="720"/>
                                          </p:val>
                                        </p:tav>
                                        <p:tav tm="100000">
                                          <p:val>
                                            <p:fltVal val="0"/>
                                          </p:val>
                                        </p:tav>
                                      </p:tavLst>
                                    </p:anim>
                                    <p:anim calcmode="lin" valueType="num">
                                      <p:cBhvr>
                                        <p:cTn id="14" dur="2000" fill="hold"/>
                                        <p:tgtEl>
                                          <p:spTgt spid="18"/>
                                        </p:tgtEl>
                                        <p:attrNameLst>
                                          <p:attrName>ppt_h</p:attrName>
                                        </p:attrNameLst>
                                      </p:cBhvr>
                                      <p:tavLst>
                                        <p:tav tm="0">
                                          <p:val>
                                            <p:fltVal val="0"/>
                                          </p:val>
                                        </p:tav>
                                        <p:tav tm="100000">
                                          <p:val>
                                            <p:strVal val="#ppt_h"/>
                                          </p:val>
                                        </p:tav>
                                      </p:tavLst>
                                    </p:anim>
                                    <p:anim calcmode="lin" valueType="num">
                                      <p:cBhvr>
                                        <p:cTn id="15" dur="2000" fill="hold"/>
                                        <p:tgtEl>
                                          <p:spTgt spid="18"/>
                                        </p:tgtEl>
                                        <p:attrNameLst>
                                          <p:attrName>ppt_w</p:attrName>
                                        </p:attrNameLst>
                                      </p:cBhvr>
                                      <p:tavLst>
                                        <p:tav tm="0">
                                          <p:val>
                                            <p:fltVal val="0"/>
                                          </p:val>
                                        </p:tav>
                                        <p:tav tm="100000">
                                          <p:val>
                                            <p:strVal val="#ppt_w"/>
                                          </p:val>
                                        </p:tav>
                                      </p:tavLst>
                                    </p:anim>
                                  </p:childTnLst>
                                </p:cTn>
                              </p:par>
                              <p:par>
                                <p:cTn id="16" presetID="1"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par>
                          <p:cTn id="18" fill="hold">
                            <p:stCondLst>
                              <p:cond delay="2000"/>
                            </p:stCondLst>
                            <p:childTnLst>
                              <p:par>
                                <p:cTn id="19" presetID="2" presetClass="entr" presetSubtype="8" fill="hold" grpId="1" nodeType="after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0-#ppt_w/2"/>
                                          </p:val>
                                        </p:tav>
                                        <p:tav tm="100000">
                                          <p:val>
                                            <p:strVal val="#ppt_x"/>
                                          </p:val>
                                        </p:tav>
                                      </p:tavLst>
                                    </p:anim>
                                    <p:anim calcmode="lin" valueType="num">
                                      <p:cBhvr additive="base">
                                        <p:cTn id="2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7" grpId="0"/>
      <p:bldP spid="17"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7" name="Oval 53"/>
          <p:cNvSpPr>
            <a:spLocks noChangeArrowheads="1"/>
          </p:cNvSpPr>
          <p:nvPr/>
        </p:nvSpPr>
        <p:spPr bwMode="auto">
          <a:xfrm>
            <a:off x="1991544" y="1484784"/>
            <a:ext cx="1530985" cy="1447800"/>
          </a:xfrm>
          <a:prstGeom prst="ellipse">
            <a:avLst/>
          </a:prstGeom>
          <a:solidFill>
            <a:srgbClr val="0070C0"/>
          </a:solidFill>
          <a:ln w="28575">
            <a:no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fontAlgn="auto">
              <a:spcBef>
                <a:spcPts val="0"/>
              </a:spcBef>
              <a:spcAft>
                <a:spcPts val="0"/>
              </a:spcAft>
              <a:defRPr/>
            </a:pPr>
            <a:endParaRPr lang="zh-CN" altLang="en-US">
              <a:solidFill>
                <a:schemeClr val="tx1">
                  <a:lumMod val="65000"/>
                  <a:lumOff val="35000"/>
                </a:schemeClr>
              </a:solidFill>
              <a:latin typeface="微软雅黑" panose="020B0503020204020204" charset="-122"/>
              <a:ea typeface="微软雅黑" panose="020B0503020204020204" charset="-122"/>
            </a:endParaRPr>
          </a:p>
        </p:txBody>
      </p:sp>
      <p:sp>
        <p:nvSpPr>
          <p:cNvPr id="24" name="Freeform 34"/>
          <p:cNvSpPr>
            <a:spLocks noEditPoints="1"/>
          </p:cNvSpPr>
          <p:nvPr/>
        </p:nvSpPr>
        <p:spPr bwMode="auto">
          <a:xfrm>
            <a:off x="2279576" y="1844824"/>
            <a:ext cx="684530" cy="696595"/>
          </a:xfrm>
          <a:custGeom>
            <a:avLst/>
            <a:gdLst>
              <a:gd name="T0" fmla="*/ 353844 w 132"/>
              <a:gd name="T1" fmla="*/ 0 h 128"/>
              <a:gd name="T2" fmla="*/ 210801 w 132"/>
              <a:gd name="T3" fmla="*/ 101798 h 128"/>
              <a:gd name="T4" fmla="*/ 207036 w 132"/>
              <a:gd name="T5" fmla="*/ 101798 h 128"/>
              <a:gd name="T6" fmla="*/ 52700 w 132"/>
              <a:gd name="T7" fmla="*/ 260152 h 128"/>
              <a:gd name="T8" fmla="*/ 3764 w 132"/>
              <a:gd name="T9" fmla="*/ 414734 h 128"/>
              <a:gd name="T10" fmla="*/ 52700 w 132"/>
              <a:gd name="T11" fmla="*/ 482600 h 128"/>
              <a:gd name="T12" fmla="*/ 199508 w 132"/>
              <a:gd name="T13" fmla="*/ 444897 h 128"/>
              <a:gd name="T14" fmla="*/ 451715 w 132"/>
              <a:gd name="T15" fmla="*/ 199827 h 128"/>
              <a:gd name="T16" fmla="*/ 240915 w 132"/>
              <a:gd name="T17" fmla="*/ 358180 h 128"/>
              <a:gd name="T18" fmla="*/ 372665 w 132"/>
              <a:gd name="T19" fmla="*/ 177205 h 128"/>
              <a:gd name="T20" fmla="*/ 357608 w 132"/>
              <a:gd name="T21" fmla="*/ 252611 h 128"/>
              <a:gd name="T22" fmla="*/ 240915 w 132"/>
              <a:gd name="T23" fmla="*/ 369491 h 128"/>
              <a:gd name="T24" fmla="*/ 222093 w 132"/>
              <a:gd name="T25" fmla="*/ 305395 h 128"/>
              <a:gd name="T26" fmla="*/ 173158 w 132"/>
              <a:gd name="T27" fmla="*/ 256381 h 128"/>
              <a:gd name="T28" fmla="*/ 346315 w 132"/>
              <a:gd name="T29" fmla="*/ 135731 h 128"/>
              <a:gd name="T30" fmla="*/ 222093 w 132"/>
              <a:gd name="T31" fmla="*/ 305395 h 128"/>
              <a:gd name="T32" fmla="*/ 112929 w 132"/>
              <a:gd name="T33" fmla="*/ 241300 h 128"/>
              <a:gd name="T34" fmla="*/ 301144 w 132"/>
              <a:gd name="T35" fmla="*/ 109339 h 128"/>
              <a:gd name="T36" fmla="*/ 63993 w 132"/>
              <a:gd name="T37" fmla="*/ 448667 h 128"/>
              <a:gd name="T38" fmla="*/ 30114 w 132"/>
              <a:gd name="T39" fmla="*/ 429816 h 128"/>
              <a:gd name="T40" fmla="*/ 48936 w 132"/>
              <a:gd name="T41" fmla="*/ 361950 h 128"/>
              <a:gd name="T42" fmla="*/ 120457 w 132"/>
              <a:gd name="T43" fmla="*/ 437356 h 128"/>
              <a:gd name="T44" fmla="*/ 131750 w 132"/>
              <a:gd name="T45" fmla="*/ 433586 h 128"/>
              <a:gd name="T46" fmla="*/ 52700 w 132"/>
              <a:gd name="T47" fmla="*/ 346869 h 128"/>
              <a:gd name="T48" fmla="*/ 71522 w 132"/>
              <a:gd name="T49" fmla="*/ 282773 h 128"/>
              <a:gd name="T50" fmla="*/ 195743 w 132"/>
              <a:gd name="T51" fmla="*/ 414734 h 128"/>
              <a:gd name="T52" fmla="*/ 131750 w 132"/>
              <a:gd name="T53" fmla="*/ 433586 h 128"/>
              <a:gd name="T54" fmla="*/ 406544 w 132"/>
              <a:gd name="T55" fmla="*/ 203597 h 128"/>
              <a:gd name="T56" fmla="*/ 368901 w 132"/>
              <a:gd name="T57" fmla="*/ 113109 h 128"/>
              <a:gd name="T58" fmla="*/ 304908 w 132"/>
              <a:gd name="T59" fmla="*/ 49014 h 128"/>
              <a:gd name="T60" fmla="*/ 421601 w 132"/>
              <a:gd name="T61" fmla="*/ 60325 h 128"/>
              <a:gd name="T62" fmla="*/ 432894 w 132"/>
              <a:gd name="T63" fmla="*/ 177205 h 1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32"/>
              <a:gd name="T97" fmla="*/ 0 h 128"/>
              <a:gd name="T98" fmla="*/ 132 w 132"/>
              <a:gd name="T99" fmla="*/ 128 h 12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32" h="128">
                <a:moveTo>
                  <a:pt x="118" y="10"/>
                </a:moveTo>
                <a:cubicBezTo>
                  <a:pt x="111" y="4"/>
                  <a:pt x="102" y="0"/>
                  <a:pt x="94" y="0"/>
                </a:cubicBezTo>
                <a:cubicBezTo>
                  <a:pt x="87" y="0"/>
                  <a:pt x="80" y="3"/>
                  <a:pt x="75" y="8"/>
                </a:cubicBezTo>
                <a:cubicBezTo>
                  <a:pt x="56" y="27"/>
                  <a:pt x="56" y="27"/>
                  <a:pt x="56" y="27"/>
                </a:cubicBezTo>
                <a:cubicBezTo>
                  <a:pt x="56" y="27"/>
                  <a:pt x="56" y="27"/>
                  <a:pt x="55" y="27"/>
                </a:cubicBezTo>
                <a:cubicBezTo>
                  <a:pt x="55" y="27"/>
                  <a:pt x="55" y="27"/>
                  <a:pt x="55" y="27"/>
                </a:cubicBezTo>
                <a:cubicBezTo>
                  <a:pt x="55" y="27"/>
                  <a:pt x="55" y="27"/>
                  <a:pt x="55" y="27"/>
                </a:cubicBezTo>
                <a:cubicBezTo>
                  <a:pt x="14" y="69"/>
                  <a:pt x="14" y="69"/>
                  <a:pt x="14" y="69"/>
                </a:cubicBezTo>
                <a:cubicBezTo>
                  <a:pt x="12" y="71"/>
                  <a:pt x="11" y="73"/>
                  <a:pt x="10" y="76"/>
                </a:cubicBezTo>
                <a:cubicBezTo>
                  <a:pt x="1" y="110"/>
                  <a:pt x="1" y="110"/>
                  <a:pt x="1" y="110"/>
                </a:cubicBezTo>
                <a:cubicBezTo>
                  <a:pt x="1" y="110"/>
                  <a:pt x="0" y="113"/>
                  <a:pt x="0" y="114"/>
                </a:cubicBezTo>
                <a:cubicBezTo>
                  <a:pt x="0" y="122"/>
                  <a:pt x="6" y="128"/>
                  <a:pt x="14" y="128"/>
                </a:cubicBezTo>
                <a:cubicBezTo>
                  <a:pt x="16" y="128"/>
                  <a:pt x="19" y="127"/>
                  <a:pt x="19" y="127"/>
                </a:cubicBezTo>
                <a:cubicBezTo>
                  <a:pt x="53" y="118"/>
                  <a:pt x="53" y="118"/>
                  <a:pt x="53" y="118"/>
                </a:cubicBezTo>
                <a:cubicBezTo>
                  <a:pt x="55" y="118"/>
                  <a:pt x="57" y="116"/>
                  <a:pt x="59" y="114"/>
                </a:cubicBezTo>
                <a:cubicBezTo>
                  <a:pt x="120" y="53"/>
                  <a:pt x="120" y="53"/>
                  <a:pt x="120" y="53"/>
                </a:cubicBezTo>
                <a:cubicBezTo>
                  <a:pt x="132" y="42"/>
                  <a:pt x="130" y="23"/>
                  <a:pt x="118" y="10"/>
                </a:cubicBezTo>
                <a:close/>
                <a:moveTo>
                  <a:pt x="64" y="95"/>
                </a:moveTo>
                <a:cubicBezTo>
                  <a:pt x="64" y="92"/>
                  <a:pt x="63" y="88"/>
                  <a:pt x="61" y="85"/>
                </a:cubicBezTo>
                <a:cubicBezTo>
                  <a:pt x="99" y="47"/>
                  <a:pt x="99" y="47"/>
                  <a:pt x="99" y="47"/>
                </a:cubicBezTo>
                <a:cubicBezTo>
                  <a:pt x="101" y="54"/>
                  <a:pt x="100" y="62"/>
                  <a:pt x="95" y="67"/>
                </a:cubicBezTo>
                <a:cubicBezTo>
                  <a:pt x="95" y="67"/>
                  <a:pt x="95" y="67"/>
                  <a:pt x="95" y="67"/>
                </a:cubicBezTo>
                <a:cubicBezTo>
                  <a:pt x="95" y="67"/>
                  <a:pt x="95" y="67"/>
                  <a:pt x="95" y="67"/>
                </a:cubicBezTo>
                <a:cubicBezTo>
                  <a:pt x="64" y="98"/>
                  <a:pt x="64" y="98"/>
                  <a:pt x="64" y="98"/>
                </a:cubicBezTo>
                <a:cubicBezTo>
                  <a:pt x="64" y="97"/>
                  <a:pt x="64" y="96"/>
                  <a:pt x="64" y="95"/>
                </a:cubicBezTo>
                <a:close/>
                <a:moveTo>
                  <a:pt x="59" y="81"/>
                </a:moveTo>
                <a:cubicBezTo>
                  <a:pt x="58" y="79"/>
                  <a:pt x="56" y="76"/>
                  <a:pt x="54" y="74"/>
                </a:cubicBezTo>
                <a:cubicBezTo>
                  <a:pt x="51" y="72"/>
                  <a:pt x="49" y="70"/>
                  <a:pt x="46" y="68"/>
                </a:cubicBezTo>
                <a:cubicBezTo>
                  <a:pt x="84" y="30"/>
                  <a:pt x="84" y="30"/>
                  <a:pt x="84" y="30"/>
                </a:cubicBezTo>
                <a:cubicBezTo>
                  <a:pt x="87" y="31"/>
                  <a:pt x="90" y="33"/>
                  <a:pt x="92" y="36"/>
                </a:cubicBezTo>
                <a:cubicBezTo>
                  <a:pt x="94" y="38"/>
                  <a:pt x="96" y="40"/>
                  <a:pt x="97" y="43"/>
                </a:cubicBezTo>
                <a:lnTo>
                  <a:pt x="59" y="81"/>
                </a:lnTo>
                <a:close/>
                <a:moveTo>
                  <a:pt x="42" y="66"/>
                </a:moveTo>
                <a:cubicBezTo>
                  <a:pt x="38" y="65"/>
                  <a:pt x="34" y="64"/>
                  <a:pt x="30" y="64"/>
                </a:cubicBezTo>
                <a:cubicBezTo>
                  <a:pt x="61" y="33"/>
                  <a:pt x="61" y="33"/>
                  <a:pt x="61" y="33"/>
                </a:cubicBezTo>
                <a:cubicBezTo>
                  <a:pt x="66" y="28"/>
                  <a:pt x="73" y="27"/>
                  <a:pt x="80" y="29"/>
                </a:cubicBezTo>
                <a:lnTo>
                  <a:pt x="42" y="66"/>
                </a:lnTo>
                <a:close/>
                <a:moveTo>
                  <a:pt x="17" y="119"/>
                </a:moveTo>
                <a:cubicBezTo>
                  <a:pt x="16" y="120"/>
                  <a:pt x="15" y="120"/>
                  <a:pt x="14" y="120"/>
                </a:cubicBezTo>
                <a:cubicBezTo>
                  <a:pt x="11" y="120"/>
                  <a:pt x="8" y="117"/>
                  <a:pt x="8" y="114"/>
                </a:cubicBezTo>
                <a:cubicBezTo>
                  <a:pt x="8" y="113"/>
                  <a:pt x="8" y="112"/>
                  <a:pt x="8" y="112"/>
                </a:cubicBezTo>
                <a:cubicBezTo>
                  <a:pt x="13" y="96"/>
                  <a:pt x="13" y="96"/>
                  <a:pt x="13" y="96"/>
                </a:cubicBezTo>
                <a:cubicBezTo>
                  <a:pt x="17" y="96"/>
                  <a:pt x="22" y="98"/>
                  <a:pt x="26" y="102"/>
                </a:cubicBezTo>
                <a:cubicBezTo>
                  <a:pt x="30" y="106"/>
                  <a:pt x="32" y="111"/>
                  <a:pt x="32" y="116"/>
                </a:cubicBezTo>
                <a:lnTo>
                  <a:pt x="17" y="119"/>
                </a:lnTo>
                <a:close/>
                <a:moveTo>
                  <a:pt x="35" y="115"/>
                </a:moveTo>
                <a:cubicBezTo>
                  <a:pt x="35" y="109"/>
                  <a:pt x="33" y="104"/>
                  <a:pt x="29" y="99"/>
                </a:cubicBezTo>
                <a:cubicBezTo>
                  <a:pt x="25" y="95"/>
                  <a:pt x="19" y="93"/>
                  <a:pt x="14" y="92"/>
                </a:cubicBezTo>
                <a:cubicBezTo>
                  <a:pt x="18" y="78"/>
                  <a:pt x="18" y="78"/>
                  <a:pt x="18" y="78"/>
                </a:cubicBezTo>
                <a:cubicBezTo>
                  <a:pt x="18" y="77"/>
                  <a:pt x="19" y="76"/>
                  <a:pt x="19" y="75"/>
                </a:cubicBezTo>
                <a:cubicBezTo>
                  <a:pt x="27" y="69"/>
                  <a:pt x="40" y="71"/>
                  <a:pt x="48" y="80"/>
                </a:cubicBezTo>
                <a:cubicBezTo>
                  <a:pt x="57" y="89"/>
                  <a:pt x="59" y="102"/>
                  <a:pt x="52" y="110"/>
                </a:cubicBezTo>
                <a:cubicBezTo>
                  <a:pt x="51" y="110"/>
                  <a:pt x="51" y="111"/>
                  <a:pt x="50" y="111"/>
                </a:cubicBezTo>
                <a:lnTo>
                  <a:pt x="35" y="115"/>
                </a:lnTo>
                <a:close/>
                <a:moveTo>
                  <a:pt x="115" y="47"/>
                </a:moveTo>
                <a:cubicBezTo>
                  <a:pt x="108" y="54"/>
                  <a:pt x="108" y="54"/>
                  <a:pt x="108" y="54"/>
                </a:cubicBezTo>
                <a:cubicBezTo>
                  <a:pt x="108" y="53"/>
                  <a:pt x="108" y="52"/>
                  <a:pt x="108" y="51"/>
                </a:cubicBezTo>
                <a:cubicBezTo>
                  <a:pt x="107" y="43"/>
                  <a:pt x="104" y="36"/>
                  <a:pt x="98" y="30"/>
                </a:cubicBezTo>
                <a:cubicBezTo>
                  <a:pt x="91" y="24"/>
                  <a:pt x="83" y="20"/>
                  <a:pt x="74" y="20"/>
                </a:cubicBezTo>
                <a:cubicBezTo>
                  <a:pt x="81" y="13"/>
                  <a:pt x="81" y="13"/>
                  <a:pt x="81" y="13"/>
                </a:cubicBezTo>
                <a:cubicBezTo>
                  <a:pt x="84" y="10"/>
                  <a:pt x="89" y="8"/>
                  <a:pt x="94" y="8"/>
                </a:cubicBezTo>
                <a:cubicBezTo>
                  <a:pt x="100" y="8"/>
                  <a:pt x="107" y="11"/>
                  <a:pt x="112" y="16"/>
                </a:cubicBezTo>
                <a:cubicBezTo>
                  <a:pt x="117" y="21"/>
                  <a:pt x="120" y="27"/>
                  <a:pt x="120" y="33"/>
                </a:cubicBezTo>
                <a:cubicBezTo>
                  <a:pt x="120" y="38"/>
                  <a:pt x="118" y="43"/>
                  <a:pt x="115" y="47"/>
                </a:cubicBezTo>
                <a:close/>
              </a:path>
            </a:pathLst>
          </a:custGeom>
          <a:solidFill>
            <a:schemeClr val="bg1"/>
          </a:solidFill>
          <a:ln>
            <a:noFill/>
          </a:ln>
        </p:spPr>
        <p:txBody>
          <a:bodyPr lIns="68580" tIns="34290" rIns="68580" bIns="34290"/>
          <a:lstStyle/>
          <a:p>
            <a:endParaRPr lang="zh-CN" altLang="en-US">
              <a:solidFill>
                <a:schemeClr val="tx1">
                  <a:lumMod val="65000"/>
                  <a:lumOff val="35000"/>
                </a:schemeClr>
              </a:solidFill>
              <a:latin typeface="微软雅黑" panose="020B0503020204020204" charset="-122"/>
              <a:ea typeface="微软雅黑" panose="020B0503020204020204" charset="-122"/>
            </a:endParaRPr>
          </a:p>
        </p:txBody>
      </p:sp>
      <p:pic>
        <p:nvPicPr>
          <p:cNvPr id="25" name="图片 24" descr="A000220150318G85PPIC"/>
          <p:cNvPicPr>
            <a:picLocks noChangeAspect="1"/>
          </p:cNvPicPr>
          <p:nvPr/>
        </p:nvPicPr>
        <p:blipFill>
          <a:blip r:embed="rId3"/>
          <a:stretch>
            <a:fillRect/>
          </a:stretch>
        </p:blipFill>
        <p:spPr>
          <a:xfrm>
            <a:off x="6168008" y="1268760"/>
            <a:ext cx="2553970" cy="2109470"/>
          </a:xfrm>
          <a:prstGeom prst="rect">
            <a:avLst/>
          </a:prstGeom>
        </p:spPr>
      </p:pic>
      <p:sp>
        <p:nvSpPr>
          <p:cNvPr id="26" name="Rectangle 59"/>
          <p:cNvSpPr>
            <a:spLocks noChangeArrowheads="1"/>
          </p:cNvSpPr>
          <p:nvPr/>
        </p:nvSpPr>
        <p:spPr bwMode="auto">
          <a:xfrm>
            <a:off x="3791744" y="2924944"/>
            <a:ext cx="2160240" cy="639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nSpc>
                <a:spcPct val="150000"/>
              </a:lnSpc>
            </a:pPr>
            <a:r>
              <a:rPr lang="zh-CN" altLang="en-US" sz="2800" b="1" dirty="0">
                <a:solidFill>
                  <a:srgbClr val="0070C0"/>
                </a:solidFill>
                <a:latin typeface="微软雅黑" panose="020B0503020204020204" charset="-122"/>
                <a:ea typeface="微软雅黑" panose="020B0503020204020204" charset="-122"/>
              </a:rPr>
              <a:t>课堂提问</a:t>
            </a:r>
          </a:p>
        </p:txBody>
      </p:sp>
      <p:sp>
        <p:nvSpPr>
          <p:cNvPr id="27" name="Rectangle 47"/>
          <p:cNvSpPr>
            <a:spLocks noChangeArrowheads="1"/>
          </p:cNvSpPr>
          <p:nvPr/>
        </p:nvSpPr>
        <p:spPr bwMode="auto">
          <a:xfrm>
            <a:off x="1919536" y="4005064"/>
            <a:ext cx="8856984" cy="586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defTabSz="914400" eaLnBrk="0" hangingPunct="0">
              <a:lnSpc>
                <a:spcPct val="120000"/>
              </a:lnSpc>
              <a:spcBef>
                <a:spcPct val="20000"/>
              </a:spcBef>
              <a:buClr>
                <a:schemeClr val="hlink"/>
              </a:buClr>
              <a:buFont typeface="Wingdings" panose="05000000000000000000" pitchFamily="2" charset="2"/>
              <a:buNone/>
            </a:pPr>
            <a:r>
              <a:rPr lang="zh-CN" altLang="en-US" sz="2800" dirty="0">
                <a:solidFill>
                  <a:schemeClr val="tx1">
                    <a:lumMod val="75000"/>
                  </a:schemeClr>
                </a:solidFill>
                <a:latin typeface="微软雅黑" panose="020B0503020204020204" charset="-122"/>
                <a:ea typeface="微软雅黑" panose="020B0503020204020204" charset="-122"/>
                <a:sym typeface="+mn-ea"/>
              </a:rPr>
              <a:t>法约尔提出的有效管理14项原则在今天是否依然有效？</a:t>
            </a:r>
          </a:p>
        </p:txBody>
      </p:sp>
    </p:spTree>
    <p:extLst>
      <p:ext uri="{BB962C8B-B14F-4D97-AF65-F5344CB8AC3E}">
        <p14:creationId xmlns:p14="http://schemas.microsoft.com/office/powerpoint/2010/main" val="110382746"/>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randombar(horizontal)">
                                      <p:cBhvr>
                                        <p:cTn id="11" dur="500"/>
                                        <p:tgtEl>
                                          <p:spTgt spid="17"/>
                                        </p:tgtEl>
                                      </p:cBhvr>
                                    </p:animEffect>
                                  </p:childTnLst>
                                </p:cTn>
                              </p:par>
                              <p:par>
                                <p:cTn id="12" presetID="49" presetClass="entr" presetSubtype="0" decel="100000" fill="hold" grpId="0" nodeType="with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 calcmode="lin" valueType="num">
                                      <p:cBhvr>
                                        <p:cTn id="16" dur="500" fill="hold"/>
                                        <p:tgtEl>
                                          <p:spTgt spid="24"/>
                                        </p:tgtEl>
                                        <p:attrNameLst>
                                          <p:attrName>style.rotation</p:attrName>
                                        </p:attrNameLst>
                                      </p:cBhvr>
                                      <p:tavLst>
                                        <p:tav tm="0">
                                          <p:val>
                                            <p:fltVal val="360"/>
                                          </p:val>
                                        </p:tav>
                                        <p:tav tm="100000">
                                          <p:val>
                                            <p:fltVal val="0"/>
                                          </p:val>
                                        </p:tav>
                                      </p:tavLst>
                                    </p:anim>
                                    <p:animEffect transition="in" filter="fade">
                                      <p:cBhvr>
                                        <p:cTn id="17" dur="500"/>
                                        <p:tgtEl>
                                          <p:spTgt spid="24"/>
                                        </p:tgtEl>
                                      </p:cBhvr>
                                    </p:animEffect>
                                  </p:childTnLst>
                                </p:cTn>
                              </p:par>
                            </p:childTnLst>
                          </p:cTn>
                        </p:par>
                        <p:par>
                          <p:cTn id="18" fill="hold">
                            <p:stCondLst>
                              <p:cond delay="1000"/>
                            </p:stCondLst>
                            <p:childTnLst>
                              <p:par>
                                <p:cTn id="19" presetID="1" presetClass="entr" presetSubtype="0" fill="hold" nodeType="after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2" presetClass="entr" presetSubtype="2"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additive="base">
                                        <p:cTn id="23" dur="500" fill="hold"/>
                                        <p:tgtEl>
                                          <p:spTgt spid="26"/>
                                        </p:tgtEl>
                                        <p:attrNameLst>
                                          <p:attrName>ppt_x</p:attrName>
                                        </p:attrNameLst>
                                      </p:cBhvr>
                                      <p:tavLst>
                                        <p:tav tm="0">
                                          <p:val>
                                            <p:strVal val="1+#ppt_w/2"/>
                                          </p:val>
                                        </p:tav>
                                        <p:tav tm="100000">
                                          <p:val>
                                            <p:strVal val="#ppt_x"/>
                                          </p:val>
                                        </p:tav>
                                      </p:tavLst>
                                    </p:anim>
                                    <p:anim calcmode="lin" valueType="num">
                                      <p:cBhvr additive="base">
                                        <p:cTn id="24" dur="500" fill="hold"/>
                                        <p:tgtEl>
                                          <p:spTgt spid="26"/>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additive="base">
                                        <p:cTn id="27" dur="500" fill="hold"/>
                                        <p:tgtEl>
                                          <p:spTgt spid="27"/>
                                        </p:tgtEl>
                                        <p:attrNameLst>
                                          <p:attrName>ppt_x</p:attrName>
                                        </p:attrNameLst>
                                      </p:cBhvr>
                                      <p:tavLst>
                                        <p:tav tm="0">
                                          <p:val>
                                            <p:strVal val="1+#ppt_w/2"/>
                                          </p:val>
                                        </p:tav>
                                        <p:tav tm="100000">
                                          <p:val>
                                            <p:strVal val="#ppt_x"/>
                                          </p:val>
                                        </p:tav>
                                      </p:tavLst>
                                    </p:anim>
                                    <p:anim calcmode="lin" valueType="num">
                                      <p:cBhvr additive="base">
                                        <p:cTn id="2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4" grpId="0" bldLvl="0" animBg="1"/>
      <p:bldP spid="26" grpId="0" bldLvl="0" animBg="1"/>
      <p:bldP spid="27"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6" name="Text Box 202"/>
          <p:cNvSpPr txBox="1"/>
          <p:nvPr/>
        </p:nvSpPr>
        <p:spPr>
          <a:xfrm>
            <a:off x="1199456" y="1484784"/>
            <a:ext cx="6408712" cy="525657"/>
          </a:xfrm>
          <a:prstGeom prst="rect">
            <a:avLst/>
          </a:prstGeom>
          <a:noFill/>
          <a:ln w="9525">
            <a:noFill/>
          </a:ln>
        </p:spPr>
        <p:txBody>
          <a:bodyPr wrap="square">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indent="0">
              <a:buNone/>
            </a:pPr>
            <a:r>
              <a:rPr lang="en-US" altLang="zh-CN" sz="2400" b="1" u="sng" dirty="0" smtClean="0">
                <a:solidFill>
                  <a:schemeClr val="tx1"/>
                </a:solidFill>
                <a:latin typeface="微软雅黑" panose="020B0503020204020204" charset="-122"/>
                <a:ea typeface="微软雅黑" panose="020B0503020204020204" charset="-122"/>
              </a:rPr>
              <a:t>3. </a:t>
            </a:r>
            <a:r>
              <a:rPr lang="zh-CN" altLang="en-US" sz="2400" b="1" u="sng" dirty="0" smtClean="0">
                <a:solidFill>
                  <a:schemeClr val="tx1"/>
                </a:solidFill>
                <a:latin typeface="微软雅黑" panose="020B0503020204020204" charset="-122"/>
                <a:ea typeface="微软雅黑" panose="020B0503020204020204" charset="-122"/>
              </a:rPr>
              <a:t>对</a:t>
            </a:r>
            <a:r>
              <a:rPr lang="zh-CN" altLang="en-US" sz="2400" b="1" u="sng" dirty="0">
                <a:solidFill>
                  <a:schemeClr val="tx1"/>
                </a:solidFill>
                <a:latin typeface="微软雅黑" panose="020B0503020204020204" charset="-122"/>
                <a:ea typeface="微软雅黑" panose="020B0503020204020204" charset="-122"/>
              </a:rPr>
              <a:t>法约尔一般管理理论的评价</a:t>
            </a:r>
          </a:p>
        </p:txBody>
      </p:sp>
      <p:pic>
        <p:nvPicPr>
          <p:cNvPr id="5" name="图片 4"/>
          <p:cNvPicPr>
            <a:picLocks noChangeAspect="1"/>
          </p:cNvPicPr>
          <p:nvPr/>
        </p:nvPicPr>
        <p:blipFill>
          <a:blip r:embed="rId3"/>
          <a:stretch>
            <a:fillRect/>
          </a:stretch>
        </p:blipFill>
        <p:spPr>
          <a:xfrm>
            <a:off x="2639616" y="2204864"/>
            <a:ext cx="6736795" cy="3888431"/>
          </a:xfrm>
          <a:prstGeom prst="rect">
            <a:avLst/>
          </a:prstGeom>
        </p:spPr>
      </p:pic>
      <p:grpSp>
        <p:nvGrpSpPr>
          <p:cNvPr id="24" name="Group 10"/>
          <p:cNvGrpSpPr>
            <a:grpSpLocks/>
          </p:cNvGrpSpPr>
          <p:nvPr/>
        </p:nvGrpSpPr>
        <p:grpSpPr bwMode="auto">
          <a:xfrm>
            <a:off x="1199456" y="2276872"/>
            <a:ext cx="1584325" cy="1285875"/>
            <a:chOff x="0" y="0"/>
            <a:chExt cx="2496" cy="2024"/>
          </a:xfrm>
        </p:grpSpPr>
        <p:grpSp>
          <p:nvGrpSpPr>
            <p:cNvPr id="25" name="Group 11"/>
            <p:cNvGrpSpPr>
              <a:grpSpLocks/>
            </p:cNvGrpSpPr>
            <p:nvPr/>
          </p:nvGrpSpPr>
          <p:grpSpPr bwMode="auto">
            <a:xfrm>
              <a:off x="0" y="0"/>
              <a:ext cx="2496" cy="2024"/>
              <a:chOff x="0" y="0"/>
              <a:chExt cx="2496" cy="2024"/>
            </a:xfrm>
          </p:grpSpPr>
          <p:pic>
            <p:nvPicPr>
              <p:cNvPr id="27" name="图片 14" descr="9.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2497" cy="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16"/>
              <p:cNvSpPr txBox="1">
                <a:spLocks noChangeArrowheads="1"/>
              </p:cNvSpPr>
              <p:nvPr/>
            </p:nvSpPr>
            <p:spPr bwMode="auto">
              <a:xfrm>
                <a:off x="337" y="338"/>
                <a:ext cx="1820" cy="1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2400" b="0">
                  <a:solidFill>
                    <a:schemeClr val="tx1"/>
                  </a:solidFill>
                  <a:latin typeface="黑体" panose="02010609060101010101" pitchFamily="49" charset="-122"/>
                  <a:ea typeface="微软雅黑" panose="020B0503020204020204" pitchFamily="34" charset="-122"/>
                </a:endParaRPr>
              </a:p>
            </p:txBody>
          </p:sp>
        </p:grpSp>
        <p:sp>
          <p:nvSpPr>
            <p:cNvPr id="26" name="Text Box 14"/>
            <p:cNvSpPr txBox="1">
              <a:spLocks noChangeArrowheads="1"/>
            </p:cNvSpPr>
            <p:nvPr/>
          </p:nvSpPr>
          <p:spPr bwMode="auto">
            <a:xfrm>
              <a:off x="695" y="505"/>
              <a:ext cx="1261" cy="727"/>
            </a:xfrm>
            <a:prstGeom prst="rect">
              <a:avLst/>
            </a:prstGeom>
            <a:noFill/>
            <a:ln w="9525">
              <a:noFill/>
              <a:miter lim="800000"/>
            </a:ln>
            <a:effectLst/>
          </p:spPr>
          <p:txBody>
            <a:bodyPr wrap="none">
              <a:spAutoFit/>
            </a:bodyPr>
            <a:lstStyle/>
            <a:p>
              <a:pPr>
                <a:defRPr/>
              </a:pPr>
              <a:r>
                <a:rPr lang="zh-CN" altLang="en-US" sz="2400" b="1" dirty="0">
                  <a:latin typeface="微软雅黑" panose="020B0503020204020204" charset="-122"/>
                  <a:ea typeface="微软雅黑" panose="020B0503020204020204" charset="-122"/>
                </a:rPr>
                <a:t>贡献</a:t>
              </a:r>
            </a:p>
          </p:txBody>
        </p:sp>
      </p:grpSp>
      <p:sp>
        <p:nvSpPr>
          <p:cNvPr id="17" name="文本框 16"/>
          <p:cNvSpPr txBox="1"/>
          <p:nvPr/>
        </p:nvSpPr>
        <p:spPr>
          <a:xfrm>
            <a:off x="695400" y="908720"/>
            <a:ext cx="3057247"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三、一般管理理论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1322836905"/>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 from="(-#ppt_w/2)" to="(#ppt_x)" calcmode="lin" valueType="num">
                                      <p:cBhvr>
                                        <p:cTn id="12" dur="600" fill="hold">
                                          <p:stCondLst>
                                            <p:cond delay="0"/>
                                          </p:stCondLst>
                                        </p:cTn>
                                        <p:tgtEl>
                                          <p:spTgt spid="24"/>
                                        </p:tgtEl>
                                        <p:attrNameLst>
                                          <p:attrName>ppt_x</p:attrName>
                                        </p:attrNameLst>
                                      </p:cBhvr>
                                    </p:anim>
                                    <p:anim from="0" to="-1.0" calcmode="lin" valueType="num">
                                      <p:cBhvr>
                                        <p:cTn id="13" dur="200" decel="50000" autoRev="1" fill="hold">
                                          <p:stCondLst>
                                            <p:cond delay="600"/>
                                          </p:stCondLst>
                                        </p:cTn>
                                        <p:tgtEl>
                                          <p:spTgt spid="24"/>
                                        </p:tgtEl>
                                        <p:attrNameLst>
                                          <p:attrName>xshear</p:attrName>
                                        </p:attrNameLst>
                                      </p:cBhvr>
                                    </p:anim>
                                    <p:animScale>
                                      <p:cBhvr>
                                        <p:cTn id="14" dur="200" decel="100000" autoRev="1" fill="hold">
                                          <p:stCondLst>
                                            <p:cond delay="600"/>
                                          </p:stCondLst>
                                        </p:cTn>
                                        <p:tgtEl>
                                          <p:spTgt spid="24"/>
                                        </p:tgtEl>
                                      </p:cBhvr>
                                      <p:from x="100000" y="100000"/>
                                      <p:to x="80000" y="100000"/>
                                    </p:animScale>
                                    <p:anim by="(#ppt_h/3+#ppt_w*0.1)" calcmode="lin" valueType="num">
                                      <p:cBhvr additive="sum">
                                        <p:cTn id="15" dur="200" decel="100000" autoRev="1" fill="hold">
                                          <p:stCondLst>
                                            <p:cond delay="600"/>
                                          </p:stCondLst>
                                        </p:cTn>
                                        <p:tgtEl>
                                          <p:spTgt spid="24"/>
                                        </p:tgtEl>
                                        <p:attrNameLst>
                                          <p:attrName>ppt_x</p:attrName>
                                        </p:attrNameLst>
                                      </p:cBhvr>
                                    </p:anim>
                                  </p:childTnLst>
                                </p:cTn>
                              </p:par>
                              <p:par>
                                <p:cTn id="16" presetID="1"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par>
                          <p:cTn id="18" fill="hold">
                            <p:stCondLst>
                              <p:cond delay="1000"/>
                            </p:stCondLst>
                            <p:childTnLst>
                              <p:par>
                                <p:cTn id="19" presetID="2" presetClass="entr" presetSubtype="8" fill="hold" grpId="1" nodeType="after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0-#ppt_w/2"/>
                                          </p:val>
                                        </p:tav>
                                        <p:tav tm="100000">
                                          <p:val>
                                            <p:strVal val="#ppt_x"/>
                                          </p:val>
                                        </p:tav>
                                      </p:tavLst>
                                    </p:anim>
                                    <p:anim calcmode="lin" valueType="num">
                                      <p:cBhvr additive="base">
                                        <p:cTn id="2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7" grpId="0"/>
      <p:bldP spid="17"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6" name="Text Box 202"/>
          <p:cNvSpPr txBox="1"/>
          <p:nvPr/>
        </p:nvSpPr>
        <p:spPr>
          <a:xfrm>
            <a:off x="1199456" y="1556792"/>
            <a:ext cx="6408712" cy="525657"/>
          </a:xfrm>
          <a:prstGeom prst="rect">
            <a:avLst/>
          </a:prstGeom>
          <a:noFill/>
          <a:ln w="9525">
            <a:noFill/>
          </a:ln>
        </p:spPr>
        <p:txBody>
          <a:bodyPr wrap="square">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indent="0">
              <a:buNone/>
            </a:pPr>
            <a:r>
              <a:rPr lang="en-US" altLang="zh-CN" sz="2400" b="1" dirty="0" smtClean="0">
                <a:solidFill>
                  <a:schemeClr val="tx1"/>
                </a:solidFill>
                <a:latin typeface="微软雅黑" panose="020B0503020204020204" charset="-122"/>
                <a:ea typeface="微软雅黑" panose="020B0503020204020204" charset="-122"/>
              </a:rPr>
              <a:t>3</a:t>
            </a:r>
            <a:r>
              <a:rPr lang="en-US" altLang="zh-CN" sz="2400" b="1" u="sng" dirty="0" smtClean="0">
                <a:solidFill>
                  <a:schemeClr val="tx1"/>
                </a:solidFill>
                <a:latin typeface="微软雅黑" panose="020B0503020204020204" charset="-122"/>
                <a:ea typeface="微软雅黑" panose="020B0503020204020204" charset="-122"/>
              </a:rPr>
              <a:t>. </a:t>
            </a:r>
            <a:r>
              <a:rPr lang="zh-CN" altLang="en-US" sz="2400" b="1" u="sng" dirty="0" smtClean="0">
                <a:solidFill>
                  <a:schemeClr val="tx1"/>
                </a:solidFill>
                <a:latin typeface="微软雅黑" panose="020B0503020204020204" charset="-122"/>
                <a:ea typeface="微软雅黑" panose="020B0503020204020204" charset="-122"/>
              </a:rPr>
              <a:t>对</a:t>
            </a:r>
            <a:r>
              <a:rPr lang="zh-CN" altLang="en-US" sz="2400" b="1" u="sng" dirty="0">
                <a:solidFill>
                  <a:schemeClr val="tx1"/>
                </a:solidFill>
                <a:latin typeface="微软雅黑" panose="020B0503020204020204" charset="-122"/>
                <a:ea typeface="微软雅黑" panose="020B0503020204020204" charset="-122"/>
              </a:rPr>
              <a:t>法约尔一般管理理论的评价</a:t>
            </a:r>
          </a:p>
        </p:txBody>
      </p:sp>
      <p:grpSp>
        <p:nvGrpSpPr>
          <p:cNvPr id="24" name="Group 10"/>
          <p:cNvGrpSpPr>
            <a:grpSpLocks/>
          </p:cNvGrpSpPr>
          <p:nvPr/>
        </p:nvGrpSpPr>
        <p:grpSpPr bwMode="auto">
          <a:xfrm>
            <a:off x="1199456" y="2276872"/>
            <a:ext cx="1584325" cy="1285875"/>
            <a:chOff x="0" y="0"/>
            <a:chExt cx="2496" cy="2024"/>
          </a:xfrm>
        </p:grpSpPr>
        <p:grpSp>
          <p:nvGrpSpPr>
            <p:cNvPr id="25" name="Group 11"/>
            <p:cNvGrpSpPr>
              <a:grpSpLocks/>
            </p:cNvGrpSpPr>
            <p:nvPr/>
          </p:nvGrpSpPr>
          <p:grpSpPr bwMode="auto">
            <a:xfrm>
              <a:off x="0" y="0"/>
              <a:ext cx="2496" cy="2024"/>
              <a:chOff x="0" y="0"/>
              <a:chExt cx="2496" cy="2024"/>
            </a:xfrm>
          </p:grpSpPr>
          <p:pic>
            <p:nvPicPr>
              <p:cNvPr id="27" name="图片 14" descr="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497" cy="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16"/>
              <p:cNvSpPr txBox="1">
                <a:spLocks noChangeArrowheads="1"/>
              </p:cNvSpPr>
              <p:nvPr/>
            </p:nvSpPr>
            <p:spPr bwMode="auto">
              <a:xfrm>
                <a:off x="337" y="338"/>
                <a:ext cx="1820" cy="1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zh-CN" altLang="en-US" sz="2400" b="0">
                  <a:solidFill>
                    <a:schemeClr val="tx1"/>
                  </a:solidFill>
                  <a:latin typeface="黑体" panose="02010609060101010101" pitchFamily="49" charset="-122"/>
                  <a:ea typeface="微软雅黑" panose="020B0503020204020204" pitchFamily="34" charset="-122"/>
                </a:endParaRPr>
              </a:p>
            </p:txBody>
          </p:sp>
        </p:grpSp>
        <p:sp>
          <p:nvSpPr>
            <p:cNvPr id="26" name="Text Box 14"/>
            <p:cNvSpPr txBox="1">
              <a:spLocks noChangeArrowheads="1"/>
            </p:cNvSpPr>
            <p:nvPr/>
          </p:nvSpPr>
          <p:spPr bwMode="auto">
            <a:xfrm>
              <a:off x="695" y="505"/>
              <a:ext cx="1261" cy="727"/>
            </a:xfrm>
            <a:prstGeom prst="rect">
              <a:avLst/>
            </a:prstGeom>
            <a:noFill/>
            <a:ln w="9525">
              <a:noFill/>
              <a:miter lim="800000"/>
            </a:ln>
            <a:effectLst/>
          </p:spPr>
          <p:txBody>
            <a:bodyPr wrap="none">
              <a:spAutoFit/>
            </a:bodyPr>
            <a:lstStyle/>
            <a:p>
              <a:pPr>
                <a:defRPr/>
              </a:pPr>
              <a:r>
                <a:rPr lang="zh-CN" altLang="en-US" sz="2400" b="1" dirty="0">
                  <a:effectLst>
                    <a:outerShdw blurRad="38100" dist="38100" dir="2700000" algn="tl">
                      <a:srgbClr val="C0C0C0"/>
                    </a:outerShdw>
                  </a:effectLst>
                </a:rPr>
                <a:t>缺陷</a:t>
              </a:r>
              <a:endParaRPr lang="zh-CN" altLang="en-US" b="1" dirty="0"/>
            </a:p>
          </p:txBody>
        </p:sp>
      </p:grpSp>
      <p:grpSp>
        <p:nvGrpSpPr>
          <p:cNvPr id="17" name="Group 2"/>
          <p:cNvGrpSpPr>
            <a:grpSpLocks/>
          </p:cNvGrpSpPr>
          <p:nvPr/>
        </p:nvGrpSpPr>
        <p:grpSpPr bwMode="auto">
          <a:xfrm>
            <a:off x="2855640" y="2421012"/>
            <a:ext cx="7416824" cy="2952204"/>
            <a:chOff x="0" y="-340"/>
            <a:chExt cx="11341" cy="4536"/>
          </a:xfrm>
        </p:grpSpPr>
        <p:sp>
          <p:nvSpPr>
            <p:cNvPr id="18" name="Rectangle 3"/>
            <p:cNvSpPr>
              <a:spLocks noChangeArrowheads="1"/>
            </p:cNvSpPr>
            <p:nvPr/>
          </p:nvSpPr>
          <p:spPr bwMode="auto">
            <a:xfrm>
              <a:off x="0" y="-340"/>
              <a:ext cx="11341" cy="4536"/>
            </a:xfrm>
            <a:prstGeom prst="rect">
              <a:avLst/>
            </a:prstGeom>
            <a:solidFill>
              <a:schemeClr val="accent5">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sz="1800" b="0">
                <a:solidFill>
                  <a:schemeClr val="tx1"/>
                </a:solidFill>
                <a:latin typeface="Arial" panose="020B0604020202020204" pitchFamily="34" charset="0"/>
                <a:ea typeface="宋体" panose="02010600030101010101" pitchFamily="2" charset="-122"/>
              </a:endParaRPr>
            </a:p>
          </p:txBody>
        </p:sp>
        <p:sp>
          <p:nvSpPr>
            <p:cNvPr id="19" name="Rectangle 4"/>
            <p:cNvSpPr>
              <a:spLocks noChangeArrowheads="1"/>
            </p:cNvSpPr>
            <p:nvPr/>
          </p:nvSpPr>
          <p:spPr bwMode="auto">
            <a:xfrm>
              <a:off x="113" y="-113"/>
              <a:ext cx="11228" cy="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30000"/>
                </a:lnSpc>
                <a:spcBef>
                  <a:spcPct val="20000"/>
                </a:spcBef>
                <a:buClr>
                  <a:schemeClr val="hlink"/>
                </a:buClr>
              </a:pPr>
              <a:r>
                <a:rPr lang="zh-CN" altLang="en-US" sz="2400" dirty="0" smtClean="0">
                  <a:solidFill>
                    <a:schemeClr val="tx1">
                      <a:lumMod val="75000"/>
                    </a:schemeClr>
                  </a:solidFill>
                  <a:latin typeface="微软雅黑" panose="020B0503020204020204" charset="-122"/>
                  <a:ea typeface="微软雅黑" panose="020B0503020204020204" charset="-122"/>
                </a:rPr>
                <a:t>法约尔</a:t>
              </a:r>
              <a:r>
                <a:rPr lang="zh-CN" altLang="en-US" sz="2400" dirty="0">
                  <a:solidFill>
                    <a:schemeClr val="tx1">
                      <a:lumMod val="75000"/>
                    </a:schemeClr>
                  </a:solidFill>
                  <a:latin typeface="微软雅黑" panose="020B0503020204020204" charset="-122"/>
                  <a:ea typeface="微软雅黑" panose="020B0503020204020204" charset="-122"/>
                </a:rPr>
                <a:t>一般管理理论的不足之处主要在于：管理原则过于僵硬，以至于有时实际管理工作者无法遵守；忽视对“人性”的研究，仍将人视为“经济人”“机器人”；过分强调企业内部的管理，忽视外界环境对管理的影响。</a:t>
              </a:r>
            </a:p>
          </p:txBody>
        </p:sp>
      </p:grpSp>
      <p:sp>
        <p:nvSpPr>
          <p:cNvPr id="20" name="文本框 19"/>
          <p:cNvSpPr txBox="1"/>
          <p:nvPr/>
        </p:nvSpPr>
        <p:spPr>
          <a:xfrm>
            <a:off x="695400" y="908720"/>
            <a:ext cx="3057247"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三、一般管理理论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341429742"/>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 from="(-#ppt_w/2)" to="(#ppt_x)" calcmode="lin" valueType="num">
                                      <p:cBhvr>
                                        <p:cTn id="12" dur="600" fill="hold">
                                          <p:stCondLst>
                                            <p:cond delay="0"/>
                                          </p:stCondLst>
                                        </p:cTn>
                                        <p:tgtEl>
                                          <p:spTgt spid="24"/>
                                        </p:tgtEl>
                                        <p:attrNameLst>
                                          <p:attrName>ppt_x</p:attrName>
                                        </p:attrNameLst>
                                      </p:cBhvr>
                                    </p:anim>
                                    <p:anim from="0" to="-1.0" calcmode="lin" valueType="num">
                                      <p:cBhvr>
                                        <p:cTn id="13" dur="200" decel="50000" autoRev="1" fill="hold">
                                          <p:stCondLst>
                                            <p:cond delay="600"/>
                                          </p:stCondLst>
                                        </p:cTn>
                                        <p:tgtEl>
                                          <p:spTgt spid="24"/>
                                        </p:tgtEl>
                                        <p:attrNameLst>
                                          <p:attrName>xshear</p:attrName>
                                        </p:attrNameLst>
                                      </p:cBhvr>
                                    </p:anim>
                                    <p:animScale>
                                      <p:cBhvr>
                                        <p:cTn id="14" dur="200" decel="100000" autoRev="1" fill="hold">
                                          <p:stCondLst>
                                            <p:cond delay="600"/>
                                          </p:stCondLst>
                                        </p:cTn>
                                        <p:tgtEl>
                                          <p:spTgt spid="24"/>
                                        </p:tgtEl>
                                      </p:cBhvr>
                                      <p:from x="100000" y="100000"/>
                                      <p:to x="80000" y="100000"/>
                                    </p:animScale>
                                    <p:anim by="(#ppt_h/3+#ppt_w*0.1)" calcmode="lin" valueType="num">
                                      <p:cBhvr additive="sum">
                                        <p:cTn id="15" dur="200" decel="100000" autoRev="1" fill="hold">
                                          <p:stCondLst>
                                            <p:cond delay="600"/>
                                          </p:stCondLst>
                                        </p:cTn>
                                        <p:tgtEl>
                                          <p:spTgt spid="24"/>
                                        </p:tgtEl>
                                        <p:attrNameLst>
                                          <p:attrName>ppt_x</p:attrName>
                                        </p:attrNameLst>
                                      </p:cBhvr>
                                    </p:anim>
                                  </p:childTnLst>
                                </p:cTn>
                              </p:par>
                              <p:par>
                                <p:cTn id="16" presetID="22" presetClass="entr" presetSubtype="1"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up)">
                                      <p:cBhvr>
                                        <p:cTn id="18" dur="1000"/>
                                        <p:tgtEl>
                                          <p:spTgt spid="17"/>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par>
                          <p:cTn id="21" fill="hold">
                            <p:stCondLst>
                              <p:cond delay="1000"/>
                            </p:stCondLst>
                            <p:childTnLst>
                              <p:par>
                                <p:cTn id="22" presetID="2" presetClass="entr" presetSubtype="8" fill="hold" grpId="1" nodeType="after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0-#ppt_w/2"/>
                                          </p:val>
                                        </p:tav>
                                        <p:tav tm="100000">
                                          <p:val>
                                            <p:strVal val="#ppt_x"/>
                                          </p:val>
                                        </p:tav>
                                      </p:tavLst>
                                    </p:anim>
                                    <p:anim calcmode="lin" valueType="num">
                                      <p:cBhvr additive="base">
                                        <p:cTn id="25"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0" grpId="0"/>
      <p:bldP spid="20"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695400" y="908720"/>
            <a:ext cx="3057247"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四、行政组织理论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endParaRPr>
          </a:p>
        </p:txBody>
      </p:sp>
      <p:pic>
        <p:nvPicPr>
          <p:cNvPr id="14" name="Picture 3"/>
          <p:cNvPicPr>
            <a:picLocks noChangeAspect="1"/>
          </p:cNvPicPr>
          <p:nvPr/>
        </p:nvPicPr>
        <p:blipFill>
          <a:blip r:embed="rId3">
            <a:duotone>
              <a:schemeClr val="accent1">
                <a:shade val="45000"/>
                <a:satMod val="135000"/>
              </a:schemeClr>
              <a:prstClr val="white"/>
            </a:duotone>
          </a:blip>
          <a:srcRect l="5354" t="8440" r="6203" b="10136"/>
          <a:stretch>
            <a:fillRect/>
          </a:stretch>
        </p:blipFill>
        <p:spPr bwMode="auto">
          <a:xfrm>
            <a:off x="839416" y="1412776"/>
            <a:ext cx="3975735" cy="4721860"/>
          </a:xfrm>
          <a:prstGeom prst="rect">
            <a:avLst/>
          </a:prstGeom>
          <a:noFill/>
          <a:ln w="9525">
            <a:noFill/>
            <a:miter lim="800000"/>
            <a:headEnd/>
            <a:tailEnd/>
          </a:ln>
        </p:spPr>
      </p:pic>
      <p:sp>
        <p:nvSpPr>
          <p:cNvPr id="16" name="Text Box 202"/>
          <p:cNvSpPr txBox="1"/>
          <p:nvPr/>
        </p:nvSpPr>
        <p:spPr>
          <a:xfrm>
            <a:off x="5663952" y="1916832"/>
            <a:ext cx="4392488" cy="501676"/>
          </a:xfrm>
          <a:prstGeom prst="rect">
            <a:avLst/>
          </a:prstGeom>
          <a:noFill/>
          <a:ln w="9525">
            <a:noFill/>
          </a:ln>
        </p:spPr>
        <p:txBody>
          <a:bodyPr wrap="square">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lvl="0" indent="0">
              <a:lnSpc>
                <a:spcPct val="95000"/>
              </a:lnSpc>
              <a:spcBef>
                <a:spcPct val="50000"/>
              </a:spcBef>
              <a:buClrTx/>
              <a:buNone/>
            </a:pPr>
            <a:r>
              <a:rPr lang="en-US" altLang="zh-CN" sz="2800" b="1" u="sng" dirty="0" smtClean="0">
                <a:solidFill>
                  <a:schemeClr val="tx1"/>
                </a:solidFill>
                <a:latin typeface="微软雅黑" panose="020B0503020204020204" charset="-122"/>
                <a:ea typeface="微软雅黑" panose="020B0503020204020204" charset="-122"/>
              </a:rPr>
              <a:t>1. </a:t>
            </a:r>
            <a:r>
              <a:rPr lang="zh-CN" altLang="en-US" sz="2800" b="1" u="sng" dirty="0" smtClean="0">
                <a:solidFill>
                  <a:schemeClr val="tx1"/>
                </a:solidFill>
                <a:latin typeface="微软雅黑" panose="020B0503020204020204" charset="-122"/>
                <a:ea typeface="微软雅黑" panose="020B0503020204020204" charset="-122"/>
              </a:rPr>
              <a:t>韦伯的</a:t>
            </a:r>
            <a:r>
              <a:rPr lang="zh-CN" altLang="en-US" sz="2800" b="1" u="sng" dirty="0">
                <a:solidFill>
                  <a:schemeClr val="tx1"/>
                </a:solidFill>
                <a:latin typeface="微软雅黑" panose="020B0503020204020204" charset="-122"/>
                <a:ea typeface="微软雅黑" panose="020B0503020204020204" charset="-122"/>
              </a:rPr>
              <a:t>生平</a:t>
            </a:r>
          </a:p>
        </p:txBody>
      </p:sp>
      <p:sp>
        <p:nvSpPr>
          <p:cNvPr id="17" name="文本框 16"/>
          <p:cNvSpPr txBox="1"/>
          <p:nvPr/>
        </p:nvSpPr>
        <p:spPr>
          <a:xfrm>
            <a:off x="5591944" y="2564904"/>
            <a:ext cx="5760640" cy="3268587"/>
          </a:xfrm>
          <a:prstGeom prst="rect">
            <a:avLst/>
          </a:prstGeom>
          <a:noFill/>
          <a:ln>
            <a:solidFill>
              <a:schemeClr val="tx1"/>
            </a:solidFill>
            <a:prstDash val="lgDash"/>
          </a:ln>
        </p:spPr>
        <p:txBody>
          <a:bodyPr wrap="square" rtlCol="0" anchor="t">
            <a:spAutoFit/>
          </a:bodyPr>
          <a:lstStyle/>
          <a:p>
            <a:pPr lvl="0" eaLnBrk="0" hangingPunct="0">
              <a:lnSpc>
                <a:spcPct val="130000"/>
              </a:lnSpc>
              <a:spcBef>
                <a:spcPct val="20000"/>
              </a:spcBef>
              <a:buClr>
                <a:schemeClr val="hlink"/>
              </a:buClr>
              <a:defRPr/>
            </a:pPr>
            <a:r>
              <a:rPr lang="zh-CN" altLang="en-US" sz="2400" dirty="0">
                <a:solidFill>
                  <a:schemeClr val="tx1">
                    <a:lumMod val="75000"/>
                  </a:schemeClr>
                </a:solidFill>
                <a:latin typeface="微软雅黑" panose="020B0503020204020204" charset="-122"/>
                <a:ea typeface="微软雅黑" panose="020B0503020204020204" charset="-122"/>
                <a:sym typeface="+mn-ea"/>
              </a:rPr>
              <a:t>马克斯·韦伯（1864-1920）</a:t>
            </a:r>
          </a:p>
          <a:p>
            <a:pPr lvl="0" eaLnBrk="0" hangingPunct="0">
              <a:lnSpc>
                <a:spcPct val="130000"/>
              </a:lnSpc>
              <a:spcBef>
                <a:spcPct val="20000"/>
              </a:spcBef>
              <a:buClr>
                <a:schemeClr val="hlink"/>
              </a:buClr>
              <a:defRPr/>
            </a:pPr>
            <a:r>
              <a:rPr lang="zh-CN" altLang="en-US" sz="2400" dirty="0">
                <a:solidFill>
                  <a:schemeClr val="tx1">
                    <a:lumMod val="75000"/>
                  </a:schemeClr>
                </a:solidFill>
                <a:latin typeface="微软雅黑" panose="020B0503020204020204" charset="-122"/>
                <a:ea typeface="微软雅黑" panose="020B0503020204020204" charset="-122"/>
                <a:sym typeface="+mn-ea"/>
              </a:rPr>
              <a:t>德国著名管理学家  </a:t>
            </a:r>
          </a:p>
          <a:p>
            <a:pPr lvl="0" eaLnBrk="0" hangingPunct="0">
              <a:lnSpc>
                <a:spcPct val="130000"/>
              </a:lnSpc>
              <a:spcBef>
                <a:spcPct val="20000"/>
              </a:spcBef>
              <a:buClr>
                <a:schemeClr val="hlink"/>
              </a:buClr>
              <a:defRPr/>
            </a:pPr>
            <a:r>
              <a:rPr lang="zh-CN" altLang="en-US" sz="2400" b="1" dirty="0">
                <a:solidFill>
                  <a:schemeClr val="tx1">
                    <a:lumMod val="75000"/>
                  </a:schemeClr>
                </a:solidFill>
                <a:latin typeface="微软雅黑" panose="020B0503020204020204" charset="-122"/>
                <a:ea typeface="微软雅黑" panose="020B0503020204020204" charset="-122"/>
                <a:sym typeface="+mn-ea"/>
              </a:rPr>
              <a:t>“组织理论之父”</a:t>
            </a:r>
          </a:p>
          <a:p>
            <a:pPr lvl="0" eaLnBrk="0" hangingPunct="0">
              <a:lnSpc>
                <a:spcPct val="130000"/>
              </a:lnSpc>
              <a:spcBef>
                <a:spcPct val="20000"/>
              </a:spcBef>
              <a:buClr>
                <a:schemeClr val="hlink"/>
              </a:buClr>
              <a:defRPr/>
            </a:pPr>
            <a:r>
              <a:rPr lang="zh-CN" altLang="en-US" sz="2400" dirty="0">
                <a:solidFill>
                  <a:schemeClr val="tx1">
                    <a:lumMod val="75000"/>
                  </a:schemeClr>
                </a:solidFill>
                <a:latin typeface="微软雅黑" panose="020B0503020204020204" charset="-122"/>
                <a:ea typeface="微软雅黑" panose="020B0503020204020204" charset="-122"/>
                <a:sym typeface="+mn-ea"/>
              </a:rPr>
              <a:t>代表作《社会组织与经济组织》</a:t>
            </a:r>
          </a:p>
          <a:p>
            <a:pPr lvl="0" eaLnBrk="0" hangingPunct="0">
              <a:lnSpc>
                <a:spcPct val="130000"/>
              </a:lnSpc>
              <a:spcBef>
                <a:spcPct val="20000"/>
              </a:spcBef>
              <a:buClr>
                <a:schemeClr val="hlink"/>
              </a:buClr>
              <a:defRPr/>
            </a:pPr>
            <a:r>
              <a:rPr lang="zh-CN" altLang="en-US" sz="2400" dirty="0">
                <a:solidFill>
                  <a:schemeClr val="tx1">
                    <a:lumMod val="75000"/>
                  </a:schemeClr>
                </a:solidFill>
                <a:latin typeface="微软雅黑" panose="020B0503020204020204" charset="-122"/>
                <a:ea typeface="微软雅黑" panose="020B0503020204020204" charset="-122"/>
                <a:sym typeface="+mn-ea"/>
              </a:rPr>
              <a:t>官僚行政组织的理想模式，他的理论成为设计今天的</a:t>
            </a:r>
            <a:r>
              <a:rPr lang="zh-CN" altLang="en-US" sz="2400" b="1" dirty="0">
                <a:solidFill>
                  <a:schemeClr val="tx1">
                    <a:lumMod val="75000"/>
                  </a:schemeClr>
                </a:solidFill>
                <a:latin typeface="微软雅黑" panose="020B0503020204020204" charset="-122"/>
                <a:ea typeface="微软雅黑" panose="020B0503020204020204" charset="-122"/>
                <a:sym typeface="+mn-ea"/>
              </a:rPr>
              <a:t>大型组织</a:t>
            </a:r>
            <a:r>
              <a:rPr lang="zh-CN" altLang="en-US" sz="2400" dirty="0">
                <a:solidFill>
                  <a:schemeClr val="tx1">
                    <a:lumMod val="75000"/>
                  </a:schemeClr>
                </a:solidFill>
                <a:latin typeface="微软雅黑" panose="020B0503020204020204" charset="-122"/>
                <a:ea typeface="微软雅黑" panose="020B0503020204020204" charset="-122"/>
                <a:sym typeface="+mn-ea"/>
              </a:rPr>
              <a:t>的原型</a:t>
            </a:r>
          </a:p>
        </p:txBody>
      </p:sp>
      <p:pic>
        <p:nvPicPr>
          <p:cNvPr id="18" name="图片 17"/>
          <p:cNvPicPr>
            <a:picLocks noChangeAspect="1"/>
          </p:cNvPicPr>
          <p:nvPr/>
        </p:nvPicPr>
        <p:blipFill>
          <a:blip r:embed="rId4"/>
          <a:stretch>
            <a:fillRect/>
          </a:stretch>
        </p:blipFill>
        <p:spPr>
          <a:xfrm>
            <a:off x="1487488" y="1988840"/>
            <a:ext cx="2712720" cy="3256280"/>
          </a:xfrm>
          <a:prstGeom prst="rect">
            <a:avLst/>
          </a:prstGeom>
        </p:spPr>
      </p:pic>
    </p:spTree>
    <p:extLst>
      <p:ext uri="{BB962C8B-B14F-4D97-AF65-F5344CB8AC3E}">
        <p14:creationId xmlns:p14="http://schemas.microsoft.com/office/powerpoint/2010/main" val="945346090"/>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7" presetClass="entr" presetSubtype="0" fill="hold" grpId="0" nodeType="afterEffect">
                                  <p:stCondLst>
                                    <p:cond delay="0"/>
                                  </p:stCondLst>
                                  <p:iterate type="lt">
                                    <p:tmPct val="50000"/>
                                  </p:iterate>
                                  <p:childTnLst>
                                    <p:set>
                                      <p:cBhvr>
                                        <p:cTn id="17" dur="1" fill="hold">
                                          <p:stCondLst>
                                            <p:cond delay="0"/>
                                          </p:stCondLst>
                                        </p:cTn>
                                        <p:tgtEl>
                                          <p:spTgt spid="17"/>
                                        </p:tgtEl>
                                        <p:attrNameLst>
                                          <p:attrName>style.visibility</p:attrName>
                                        </p:attrNameLst>
                                      </p:cBhvr>
                                      <p:to>
                                        <p:strVal val="visible"/>
                                      </p:to>
                                    </p:set>
                                    <p:anim calcmode="discrete" valueType="clr">
                                      <p:cBhvr override="childStyle">
                                        <p:cTn id="18"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17"/>
                                        </p:tgtEl>
                                        <p:attrNameLst>
                                          <p:attrName>fillcolor</p:attrName>
                                        </p:attrNameLst>
                                      </p:cBhvr>
                                      <p:tavLst>
                                        <p:tav tm="0">
                                          <p:val>
                                            <p:clrVal>
                                              <a:schemeClr val="accent2"/>
                                            </p:clrVal>
                                          </p:val>
                                        </p:tav>
                                        <p:tav tm="50000">
                                          <p:val>
                                            <p:clrVal>
                                              <a:schemeClr val="hlink"/>
                                            </p:clrVal>
                                          </p:val>
                                        </p:tav>
                                      </p:tavLst>
                                    </p:anim>
                                    <p:set>
                                      <p:cBhvr>
                                        <p:cTn id="20" dur="80"/>
                                        <p:tgtEl>
                                          <p:spTgt spid="1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1" grpId="0"/>
      <p:bldP spid="11" grpId="1"/>
      <p:bldP spid="17"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6" name="Text Box 202"/>
          <p:cNvSpPr txBox="1"/>
          <p:nvPr/>
        </p:nvSpPr>
        <p:spPr>
          <a:xfrm>
            <a:off x="1199456" y="1556792"/>
            <a:ext cx="6552728" cy="443198"/>
          </a:xfrm>
          <a:prstGeom prst="rect">
            <a:avLst/>
          </a:prstGeom>
          <a:noFill/>
          <a:ln w="9525">
            <a:noFill/>
          </a:ln>
        </p:spPr>
        <p:txBody>
          <a:bodyPr wrap="square">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lvl="0" indent="0">
              <a:lnSpc>
                <a:spcPct val="95000"/>
              </a:lnSpc>
              <a:spcBef>
                <a:spcPct val="50000"/>
              </a:spcBef>
              <a:buClrTx/>
              <a:buNone/>
            </a:pPr>
            <a:r>
              <a:rPr lang="en-US" altLang="zh-CN" sz="2400" b="1" u="sng" dirty="0">
                <a:solidFill>
                  <a:schemeClr val="tx1"/>
                </a:solidFill>
                <a:latin typeface="微软雅黑" panose="020B0503020204020204" charset="-122"/>
                <a:ea typeface="微软雅黑" panose="020B0503020204020204" charset="-122"/>
              </a:rPr>
              <a:t>2</a:t>
            </a:r>
            <a:r>
              <a:rPr lang="en-US" altLang="zh-CN" sz="2400" b="1" u="sng" dirty="0" smtClean="0">
                <a:solidFill>
                  <a:schemeClr val="tx1"/>
                </a:solidFill>
                <a:latin typeface="微软雅黑" panose="020B0503020204020204" charset="-122"/>
                <a:ea typeface="微软雅黑" panose="020B0503020204020204" charset="-122"/>
              </a:rPr>
              <a:t>. </a:t>
            </a:r>
            <a:r>
              <a:rPr lang="zh-CN" altLang="en-US" sz="2400" b="1" u="sng" dirty="0" smtClean="0">
                <a:solidFill>
                  <a:schemeClr val="tx1"/>
                </a:solidFill>
                <a:latin typeface="微软雅黑" panose="020B0503020204020204" charset="-122"/>
                <a:ea typeface="微软雅黑" panose="020B0503020204020204" charset="-122"/>
              </a:rPr>
              <a:t>韦伯</a:t>
            </a:r>
            <a:r>
              <a:rPr lang="zh-CN" altLang="en-US" sz="2400" b="1" u="sng" dirty="0">
                <a:solidFill>
                  <a:schemeClr val="tx1"/>
                </a:solidFill>
                <a:latin typeface="微软雅黑" panose="020B0503020204020204" charset="-122"/>
                <a:ea typeface="微软雅黑" panose="020B0503020204020204" charset="-122"/>
              </a:rPr>
              <a:t>的理想的行政组织理论的主要内容</a:t>
            </a:r>
          </a:p>
        </p:txBody>
      </p:sp>
      <p:grpSp>
        <p:nvGrpSpPr>
          <p:cNvPr id="15" name="Group 7"/>
          <p:cNvGrpSpPr>
            <a:grpSpLocks/>
          </p:cNvGrpSpPr>
          <p:nvPr/>
        </p:nvGrpSpPr>
        <p:grpSpPr bwMode="auto">
          <a:xfrm>
            <a:off x="1847278" y="2204864"/>
            <a:ext cx="7417074" cy="3175000"/>
            <a:chOff x="-114" y="0"/>
            <a:chExt cx="11226" cy="5000"/>
          </a:xfrm>
        </p:grpSpPr>
        <p:grpSp>
          <p:nvGrpSpPr>
            <p:cNvPr id="19" name="Group 8"/>
            <p:cNvGrpSpPr>
              <a:grpSpLocks/>
            </p:cNvGrpSpPr>
            <p:nvPr/>
          </p:nvGrpSpPr>
          <p:grpSpPr bwMode="auto">
            <a:xfrm>
              <a:off x="646" y="2902"/>
              <a:ext cx="9717" cy="2098"/>
              <a:chOff x="0" y="0"/>
              <a:chExt cx="3789" cy="1410"/>
            </a:xfrm>
          </p:grpSpPr>
          <p:sp>
            <p:nvSpPr>
              <p:cNvPr id="25" name="Line 9"/>
              <p:cNvSpPr>
                <a:spLocks noChangeShapeType="1"/>
              </p:cNvSpPr>
              <p:nvPr/>
            </p:nvSpPr>
            <p:spPr bwMode="auto">
              <a:xfrm>
                <a:off x="1452" y="1304"/>
                <a:ext cx="1088" cy="0"/>
              </a:xfrm>
              <a:prstGeom prst="line">
                <a:avLst/>
              </a:prstGeom>
              <a:noFill/>
              <a:ln w="9525">
                <a:solidFill>
                  <a:schemeClr val="hlink"/>
                </a:solid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26" name="AutoShape 10"/>
              <p:cNvSpPr>
                <a:spLocks noChangeArrowheads="1"/>
              </p:cNvSpPr>
              <p:nvPr/>
            </p:nvSpPr>
            <p:spPr bwMode="auto">
              <a:xfrm rot="20460000">
                <a:off x="1936" y="674"/>
                <a:ext cx="1352" cy="74"/>
              </a:xfrm>
              <a:prstGeom prst="roundRect">
                <a:avLst>
                  <a:gd name="adj" fmla="val 40903"/>
                </a:avLst>
              </a:prstGeom>
              <a:gradFill rotWithShape="1">
                <a:gsLst>
                  <a:gs pos="0">
                    <a:srgbClr val="0000FF"/>
                  </a:gs>
                  <a:gs pos="50000">
                    <a:schemeClr val="accent1"/>
                  </a:gs>
                  <a:gs pos="100000">
                    <a:srgbClr val="0000FF"/>
                  </a:gs>
                </a:gsLst>
                <a:lin ang="2700000" scaled="1"/>
              </a:gradFill>
              <a:ln w="9525">
                <a:solidFill>
                  <a:schemeClr val="hlink"/>
                </a:solid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27" name="AutoShape 11"/>
              <p:cNvSpPr>
                <a:spLocks noChangeArrowheads="1"/>
              </p:cNvSpPr>
              <p:nvPr/>
            </p:nvSpPr>
            <p:spPr bwMode="auto">
              <a:xfrm>
                <a:off x="671" y="896"/>
                <a:ext cx="1343" cy="74"/>
              </a:xfrm>
              <a:prstGeom prst="roundRect">
                <a:avLst>
                  <a:gd name="adj" fmla="val 40903"/>
                </a:avLst>
              </a:prstGeom>
              <a:gradFill rotWithShape="1">
                <a:gsLst>
                  <a:gs pos="0">
                    <a:srgbClr val="0000FF"/>
                  </a:gs>
                  <a:gs pos="50000">
                    <a:schemeClr val="accent1"/>
                  </a:gs>
                  <a:gs pos="100000">
                    <a:srgbClr val="0000FF"/>
                  </a:gs>
                </a:gsLst>
                <a:lin ang="5400000" scaled="1"/>
              </a:gradFill>
              <a:ln w="9525">
                <a:no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28" name="未知"/>
              <p:cNvSpPr/>
              <p:nvPr/>
            </p:nvSpPr>
            <p:spPr bwMode="auto">
              <a:xfrm>
                <a:off x="541" y="627"/>
                <a:ext cx="203" cy="338"/>
              </a:xfrm>
              <a:custGeom>
                <a:avLst/>
                <a:gdLst/>
                <a:ahLst/>
                <a:cxnLst>
                  <a:cxn ang="0">
                    <a:pos x="70" y="16"/>
                  </a:cxn>
                  <a:cxn ang="0">
                    <a:pos x="189" y="271"/>
                  </a:cxn>
                  <a:cxn ang="0">
                    <a:pos x="201" y="294"/>
                  </a:cxn>
                  <a:cxn ang="0">
                    <a:pos x="202" y="306"/>
                  </a:cxn>
                  <a:cxn ang="0">
                    <a:pos x="194" y="322"/>
                  </a:cxn>
                  <a:cxn ang="0">
                    <a:pos x="175" y="336"/>
                  </a:cxn>
                  <a:cxn ang="0">
                    <a:pos x="157" y="336"/>
                  </a:cxn>
                  <a:cxn ang="0">
                    <a:pos x="141" y="331"/>
                  </a:cxn>
                  <a:cxn ang="0">
                    <a:pos x="132" y="322"/>
                  </a:cxn>
                  <a:cxn ang="0">
                    <a:pos x="124" y="314"/>
                  </a:cxn>
                  <a:cxn ang="0">
                    <a:pos x="0" y="39"/>
                  </a:cxn>
                  <a:cxn ang="0">
                    <a:pos x="0" y="24"/>
                  </a:cxn>
                  <a:cxn ang="0">
                    <a:pos x="8" y="16"/>
                  </a:cxn>
                  <a:cxn ang="0">
                    <a:pos x="16" y="8"/>
                  </a:cxn>
                  <a:cxn ang="0">
                    <a:pos x="23" y="0"/>
                  </a:cxn>
                  <a:cxn ang="0">
                    <a:pos x="39" y="0"/>
                  </a:cxn>
                  <a:cxn ang="0">
                    <a:pos x="47" y="0"/>
                  </a:cxn>
                  <a:cxn ang="0">
                    <a:pos x="62" y="8"/>
                  </a:cxn>
                  <a:cxn ang="0">
                    <a:pos x="70" y="16"/>
                  </a:cxn>
                </a:cxnLst>
                <a:rect l="0" t="0" r="r" b="b"/>
                <a:pathLst>
                  <a:path w="203" h="337">
                    <a:moveTo>
                      <a:pt x="70" y="16"/>
                    </a:moveTo>
                    <a:lnTo>
                      <a:pt x="189" y="271"/>
                    </a:lnTo>
                    <a:lnTo>
                      <a:pt x="201" y="294"/>
                    </a:lnTo>
                    <a:lnTo>
                      <a:pt x="202" y="306"/>
                    </a:lnTo>
                    <a:lnTo>
                      <a:pt x="194" y="322"/>
                    </a:lnTo>
                    <a:lnTo>
                      <a:pt x="175" y="336"/>
                    </a:lnTo>
                    <a:lnTo>
                      <a:pt x="157" y="336"/>
                    </a:lnTo>
                    <a:lnTo>
                      <a:pt x="141" y="331"/>
                    </a:lnTo>
                    <a:lnTo>
                      <a:pt x="132" y="322"/>
                    </a:lnTo>
                    <a:lnTo>
                      <a:pt x="124" y="314"/>
                    </a:lnTo>
                    <a:lnTo>
                      <a:pt x="0" y="39"/>
                    </a:lnTo>
                    <a:lnTo>
                      <a:pt x="0" y="24"/>
                    </a:lnTo>
                    <a:lnTo>
                      <a:pt x="8" y="16"/>
                    </a:lnTo>
                    <a:lnTo>
                      <a:pt x="16" y="8"/>
                    </a:lnTo>
                    <a:lnTo>
                      <a:pt x="23" y="0"/>
                    </a:lnTo>
                    <a:lnTo>
                      <a:pt x="39" y="0"/>
                    </a:lnTo>
                    <a:lnTo>
                      <a:pt x="47" y="0"/>
                    </a:lnTo>
                    <a:lnTo>
                      <a:pt x="62" y="8"/>
                    </a:lnTo>
                    <a:lnTo>
                      <a:pt x="70" y="16"/>
                    </a:lnTo>
                  </a:path>
                </a:pathLst>
              </a:custGeom>
              <a:gradFill rotWithShape="1">
                <a:gsLst>
                  <a:gs pos="0">
                    <a:srgbClr val="0000FF"/>
                  </a:gs>
                  <a:gs pos="50000">
                    <a:schemeClr val="accent1"/>
                  </a:gs>
                  <a:gs pos="100000">
                    <a:srgbClr val="0000FF"/>
                  </a:gs>
                </a:gsLst>
                <a:lin ang="18900000" scaled="1"/>
              </a:gradFill>
              <a:ln w="9525" cap="rnd" cmpd="sng">
                <a:solidFill>
                  <a:schemeClr val="hlink"/>
                </a:solid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29" name="未知"/>
              <p:cNvSpPr/>
              <p:nvPr/>
            </p:nvSpPr>
            <p:spPr bwMode="auto">
              <a:xfrm>
                <a:off x="3175" y="157"/>
                <a:ext cx="78" cy="366"/>
              </a:xfrm>
              <a:custGeom>
                <a:avLst/>
                <a:gdLst/>
                <a:ahLst/>
                <a:cxnLst>
                  <a:cxn ang="0">
                    <a:pos x="0" y="316"/>
                  </a:cxn>
                  <a:cxn ang="0">
                    <a:pos x="0" y="47"/>
                  </a:cxn>
                  <a:cxn ang="0">
                    <a:pos x="9" y="24"/>
                  </a:cxn>
                  <a:cxn ang="0">
                    <a:pos x="17" y="8"/>
                  </a:cxn>
                  <a:cxn ang="0">
                    <a:pos x="24" y="0"/>
                  </a:cxn>
                  <a:cxn ang="0">
                    <a:pos x="39" y="0"/>
                  </a:cxn>
                  <a:cxn ang="0">
                    <a:pos x="61" y="8"/>
                  </a:cxn>
                  <a:cxn ang="0">
                    <a:pos x="69" y="16"/>
                  </a:cxn>
                  <a:cxn ang="0">
                    <a:pos x="76" y="24"/>
                  </a:cxn>
                  <a:cxn ang="0">
                    <a:pos x="76" y="39"/>
                  </a:cxn>
                  <a:cxn ang="0">
                    <a:pos x="77" y="316"/>
                  </a:cxn>
                  <a:cxn ang="0">
                    <a:pos x="77" y="344"/>
                  </a:cxn>
                  <a:cxn ang="0">
                    <a:pos x="71" y="356"/>
                  </a:cxn>
                  <a:cxn ang="0">
                    <a:pos x="60" y="362"/>
                  </a:cxn>
                  <a:cxn ang="0">
                    <a:pos x="50" y="365"/>
                  </a:cxn>
                  <a:cxn ang="0">
                    <a:pos x="35" y="365"/>
                  </a:cxn>
                  <a:cxn ang="0">
                    <a:pos x="24" y="364"/>
                  </a:cxn>
                  <a:cxn ang="0">
                    <a:pos x="15" y="361"/>
                  </a:cxn>
                  <a:cxn ang="0">
                    <a:pos x="9" y="356"/>
                  </a:cxn>
                  <a:cxn ang="0">
                    <a:pos x="2" y="343"/>
                  </a:cxn>
                  <a:cxn ang="0">
                    <a:pos x="0" y="316"/>
                  </a:cxn>
                </a:cxnLst>
                <a:rect l="0" t="0" r="r" b="b"/>
                <a:pathLst>
                  <a:path w="78" h="366">
                    <a:moveTo>
                      <a:pt x="0" y="316"/>
                    </a:moveTo>
                    <a:lnTo>
                      <a:pt x="0" y="47"/>
                    </a:lnTo>
                    <a:lnTo>
                      <a:pt x="9" y="24"/>
                    </a:lnTo>
                    <a:lnTo>
                      <a:pt x="17" y="8"/>
                    </a:lnTo>
                    <a:lnTo>
                      <a:pt x="24" y="0"/>
                    </a:lnTo>
                    <a:lnTo>
                      <a:pt x="39" y="0"/>
                    </a:lnTo>
                    <a:lnTo>
                      <a:pt x="61" y="8"/>
                    </a:lnTo>
                    <a:lnTo>
                      <a:pt x="69" y="16"/>
                    </a:lnTo>
                    <a:lnTo>
                      <a:pt x="76" y="24"/>
                    </a:lnTo>
                    <a:lnTo>
                      <a:pt x="76" y="39"/>
                    </a:lnTo>
                    <a:lnTo>
                      <a:pt x="77" y="316"/>
                    </a:lnTo>
                    <a:lnTo>
                      <a:pt x="77" y="344"/>
                    </a:lnTo>
                    <a:lnTo>
                      <a:pt x="71" y="356"/>
                    </a:lnTo>
                    <a:lnTo>
                      <a:pt x="60" y="362"/>
                    </a:lnTo>
                    <a:lnTo>
                      <a:pt x="50" y="365"/>
                    </a:lnTo>
                    <a:lnTo>
                      <a:pt x="35" y="365"/>
                    </a:lnTo>
                    <a:lnTo>
                      <a:pt x="24" y="364"/>
                    </a:lnTo>
                    <a:lnTo>
                      <a:pt x="15" y="361"/>
                    </a:lnTo>
                    <a:lnTo>
                      <a:pt x="9" y="356"/>
                    </a:lnTo>
                    <a:lnTo>
                      <a:pt x="2" y="343"/>
                    </a:lnTo>
                    <a:lnTo>
                      <a:pt x="0" y="316"/>
                    </a:lnTo>
                  </a:path>
                </a:pathLst>
              </a:custGeom>
              <a:gradFill rotWithShape="1">
                <a:gsLst>
                  <a:gs pos="0">
                    <a:srgbClr val="0000FF"/>
                  </a:gs>
                  <a:gs pos="50000">
                    <a:schemeClr val="accent1"/>
                  </a:gs>
                  <a:gs pos="100000">
                    <a:srgbClr val="0000FF"/>
                  </a:gs>
                </a:gsLst>
                <a:lin ang="0" scaled="1"/>
              </a:gradFill>
              <a:ln w="9525" cap="rnd" cmpd="sng">
                <a:solidFill>
                  <a:schemeClr val="hlink"/>
                </a:solid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30" name="未知"/>
              <p:cNvSpPr/>
              <p:nvPr/>
            </p:nvSpPr>
            <p:spPr bwMode="auto">
              <a:xfrm>
                <a:off x="1709" y="1072"/>
                <a:ext cx="876" cy="338"/>
              </a:xfrm>
              <a:custGeom>
                <a:avLst/>
                <a:gdLst/>
                <a:ahLst/>
                <a:cxnLst>
                  <a:cxn ang="0">
                    <a:pos x="0" y="336"/>
                  </a:cxn>
                  <a:cxn ang="0">
                    <a:pos x="875" y="336"/>
                  </a:cxn>
                  <a:cxn ang="0">
                    <a:pos x="875" y="223"/>
                  </a:cxn>
                  <a:cxn ang="0">
                    <a:pos x="827" y="224"/>
                  </a:cxn>
                  <a:cxn ang="0">
                    <a:pos x="788" y="176"/>
                  </a:cxn>
                  <a:cxn ang="0">
                    <a:pos x="773" y="136"/>
                  </a:cxn>
                  <a:cxn ang="0">
                    <a:pos x="591" y="103"/>
                  </a:cxn>
                  <a:cxn ang="0">
                    <a:pos x="504" y="0"/>
                  </a:cxn>
                  <a:cxn ang="0">
                    <a:pos x="336" y="0"/>
                  </a:cxn>
                  <a:cxn ang="0">
                    <a:pos x="260" y="4"/>
                  </a:cxn>
                </a:cxnLst>
                <a:rect l="0" t="0" r="r" b="b"/>
                <a:pathLst>
                  <a:path w="876" h="337">
                    <a:moveTo>
                      <a:pt x="0" y="336"/>
                    </a:moveTo>
                    <a:lnTo>
                      <a:pt x="875" y="336"/>
                    </a:lnTo>
                    <a:lnTo>
                      <a:pt x="875" y="223"/>
                    </a:lnTo>
                    <a:lnTo>
                      <a:pt x="827" y="224"/>
                    </a:lnTo>
                    <a:lnTo>
                      <a:pt x="788" y="176"/>
                    </a:lnTo>
                    <a:lnTo>
                      <a:pt x="773" y="136"/>
                    </a:lnTo>
                    <a:lnTo>
                      <a:pt x="591" y="103"/>
                    </a:lnTo>
                    <a:lnTo>
                      <a:pt x="504" y="0"/>
                    </a:lnTo>
                    <a:lnTo>
                      <a:pt x="336" y="0"/>
                    </a:lnTo>
                    <a:lnTo>
                      <a:pt x="260" y="4"/>
                    </a:lnTo>
                  </a:path>
                </a:pathLst>
              </a:custGeom>
              <a:gradFill rotWithShape="1">
                <a:gsLst>
                  <a:gs pos="0">
                    <a:schemeClr val="accent2"/>
                  </a:gs>
                  <a:gs pos="100000">
                    <a:schemeClr val="accent2">
                      <a:gamma/>
                      <a:shade val="46275"/>
                      <a:invGamma/>
                    </a:schemeClr>
                  </a:gs>
                </a:gsLst>
                <a:path path="rect">
                  <a:fillToRect l="50000" t="50000" r="50000" b="50000"/>
                </a:path>
              </a:gradFill>
              <a:ln w="9525" cap="rnd" cmpd="sng">
                <a:solidFill>
                  <a:schemeClr val="hlink"/>
                </a:solid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31" name="未知"/>
              <p:cNvSpPr/>
              <p:nvPr/>
            </p:nvSpPr>
            <p:spPr bwMode="auto">
              <a:xfrm>
                <a:off x="1415" y="887"/>
                <a:ext cx="871" cy="521"/>
              </a:xfrm>
              <a:custGeom>
                <a:avLst/>
                <a:gdLst/>
                <a:ahLst/>
                <a:cxnLst>
                  <a:cxn ang="0">
                    <a:pos x="872" y="520"/>
                  </a:cxn>
                  <a:cxn ang="0">
                    <a:pos x="0" y="520"/>
                  </a:cxn>
                  <a:cxn ang="0">
                    <a:pos x="0" y="406"/>
                  </a:cxn>
                  <a:cxn ang="0">
                    <a:pos x="47" y="406"/>
                  </a:cxn>
                  <a:cxn ang="0">
                    <a:pos x="86" y="362"/>
                  </a:cxn>
                  <a:cxn ang="0">
                    <a:pos x="104" y="316"/>
                  </a:cxn>
                  <a:cxn ang="0">
                    <a:pos x="274" y="291"/>
                  </a:cxn>
                  <a:cxn ang="0">
                    <a:pos x="370" y="186"/>
                  </a:cxn>
                  <a:cxn ang="0">
                    <a:pos x="530" y="186"/>
                  </a:cxn>
                  <a:cxn ang="0">
                    <a:pos x="530" y="84"/>
                  </a:cxn>
                  <a:cxn ang="0">
                    <a:pos x="544" y="67"/>
                  </a:cxn>
                  <a:cxn ang="0">
                    <a:pos x="544" y="22"/>
                  </a:cxn>
                  <a:cxn ang="0">
                    <a:pos x="578" y="0"/>
                  </a:cxn>
                  <a:cxn ang="0">
                    <a:pos x="613" y="18"/>
                  </a:cxn>
                  <a:cxn ang="0">
                    <a:pos x="613" y="69"/>
                  </a:cxn>
                  <a:cxn ang="0">
                    <a:pos x="629" y="84"/>
                  </a:cxn>
                  <a:cxn ang="0">
                    <a:pos x="629" y="183"/>
                  </a:cxn>
                  <a:cxn ang="0">
                    <a:pos x="638" y="185"/>
                  </a:cxn>
                </a:cxnLst>
                <a:rect l="0" t="0" r="r" b="b"/>
                <a:pathLst>
                  <a:path w="873" h="521">
                    <a:moveTo>
                      <a:pt x="872" y="520"/>
                    </a:moveTo>
                    <a:lnTo>
                      <a:pt x="0" y="520"/>
                    </a:lnTo>
                    <a:lnTo>
                      <a:pt x="0" y="406"/>
                    </a:lnTo>
                    <a:lnTo>
                      <a:pt x="47" y="406"/>
                    </a:lnTo>
                    <a:lnTo>
                      <a:pt x="86" y="362"/>
                    </a:lnTo>
                    <a:lnTo>
                      <a:pt x="104" y="316"/>
                    </a:lnTo>
                    <a:lnTo>
                      <a:pt x="274" y="291"/>
                    </a:lnTo>
                    <a:lnTo>
                      <a:pt x="370" y="186"/>
                    </a:lnTo>
                    <a:lnTo>
                      <a:pt x="530" y="186"/>
                    </a:lnTo>
                    <a:lnTo>
                      <a:pt x="530" y="84"/>
                    </a:lnTo>
                    <a:lnTo>
                      <a:pt x="544" y="67"/>
                    </a:lnTo>
                    <a:lnTo>
                      <a:pt x="544" y="22"/>
                    </a:lnTo>
                    <a:lnTo>
                      <a:pt x="578" y="0"/>
                    </a:lnTo>
                    <a:lnTo>
                      <a:pt x="613" y="18"/>
                    </a:lnTo>
                    <a:lnTo>
                      <a:pt x="613" y="69"/>
                    </a:lnTo>
                    <a:lnTo>
                      <a:pt x="629" y="84"/>
                    </a:lnTo>
                    <a:lnTo>
                      <a:pt x="629" y="183"/>
                    </a:lnTo>
                    <a:lnTo>
                      <a:pt x="638" y="185"/>
                    </a:lnTo>
                  </a:path>
                </a:pathLst>
              </a:custGeom>
              <a:gradFill rotWithShape="1">
                <a:gsLst>
                  <a:gs pos="0">
                    <a:schemeClr val="accent2"/>
                  </a:gs>
                  <a:gs pos="100000">
                    <a:schemeClr val="accent2">
                      <a:gamma/>
                      <a:shade val="46275"/>
                      <a:invGamma/>
                    </a:schemeClr>
                  </a:gs>
                </a:gsLst>
                <a:path path="rect">
                  <a:fillToRect l="50000" t="50000" r="50000" b="50000"/>
                </a:path>
              </a:gradFill>
              <a:ln w="9525" cap="rnd" cmpd="sng">
                <a:solidFill>
                  <a:schemeClr val="hlink"/>
                </a:solid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32" name="未知"/>
              <p:cNvSpPr/>
              <p:nvPr/>
            </p:nvSpPr>
            <p:spPr bwMode="auto">
              <a:xfrm>
                <a:off x="3" y="469"/>
                <a:ext cx="869" cy="212"/>
              </a:xfrm>
              <a:custGeom>
                <a:avLst/>
                <a:gdLst/>
                <a:ahLst/>
                <a:cxnLst>
                  <a:cxn ang="0">
                    <a:pos x="659" y="0"/>
                  </a:cxn>
                  <a:cxn ang="0">
                    <a:pos x="405" y="0"/>
                  </a:cxn>
                  <a:cxn ang="0">
                    <a:pos x="215" y="0"/>
                  </a:cxn>
                  <a:cxn ang="0">
                    <a:pos x="79" y="0"/>
                  </a:cxn>
                  <a:cxn ang="0">
                    <a:pos x="8" y="0"/>
                  </a:cxn>
                  <a:cxn ang="0">
                    <a:pos x="0" y="16"/>
                  </a:cxn>
                  <a:cxn ang="0">
                    <a:pos x="0" y="39"/>
                  </a:cxn>
                  <a:cxn ang="0">
                    <a:pos x="16" y="47"/>
                  </a:cxn>
                  <a:cxn ang="0">
                    <a:pos x="40" y="47"/>
                  </a:cxn>
                  <a:cxn ang="0">
                    <a:pos x="56" y="54"/>
                  </a:cxn>
                  <a:cxn ang="0">
                    <a:pos x="79" y="70"/>
                  </a:cxn>
                  <a:cxn ang="0">
                    <a:pos x="103" y="86"/>
                  </a:cxn>
                  <a:cxn ang="0">
                    <a:pos x="119" y="93"/>
                  </a:cxn>
                  <a:cxn ang="0">
                    <a:pos x="143" y="93"/>
                  </a:cxn>
                  <a:cxn ang="0">
                    <a:pos x="167" y="93"/>
                  </a:cxn>
                  <a:cxn ang="0">
                    <a:pos x="199" y="93"/>
                  </a:cxn>
                  <a:cxn ang="0">
                    <a:pos x="230" y="93"/>
                  </a:cxn>
                  <a:cxn ang="0">
                    <a:pos x="262" y="93"/>
                  </a:cxn>
                  <a:cxn ang="0">
                    <a:pos x="286" y="101"/>
                  </a:cxn>
                  <a:cxn ang="0">
                    <a:pos x="302" y="109"/>
                  </a:cxn>
                  <a:cxn ang="0">
                    <a:pos x="326" y="109"/>
                  </a:cxn>
                  <a:cxn ang="0">
                    <a:pos x="334" y="124"/>
                  </a:cxn>
                  <a:cxn ang="0">
                    <a:pos x="358" y="132"/>
                  </a:cxn>
                  <a:cxn ang="0">
                    <a:pos x="373" y="140"/>
                  </a:cxn>
                  <a:cxn ang="0">
                    <a:pos x="397" y="140"/>
                  </a:cxn>
                  <a:cxn ang="0">
                    <a:pos x="421" y="140"/>
                  </a:cxn>
                  <a:cxn ang="0">
                    <a:pos x="453" y="140"/>
                  </a:cxn>
                  <a:cxn ang="0">
                    <a:pos x="477" y="140"/>
                  </a:cxn>
                  <a:cxn ang="0">
                    <a:pos x="501" y="140"/>
                  </a:cxn>
                  <a:cxn ang="0">
                    <a:pos x="524" y="140"/>
                  </a:cxn>
                  <a:cxn ang="0">
                    <a:pos x="524" y="163"/>
                  </a:cxn>
                  <a:cxn ang="0">
                    <a:pos x="524" y="187"/>
                  </a:cxn>
                  <a:cxn ang="0">
                    <a:pos x="540" y="202"/>
                  </a:cxn>
                  <a:cxn ang="0">
                    <a:pos x="556" y="210"/>
                  </a:cxn>
                  <a:cxn ang="0">
                    <a:pos x="580" y="210"/>
                  </a:cxn>
                  <a:cxn ang="0">
                    <a:pos x="604" y="202"/>
                  </a:cxn>
                  <a:cxn ang="0">
                    <a:pos x="620" y="187"/>
                  </a:cxn>
                  <a:cxn ang="0">
                    <a:pos x="620" y="163"/>
                  </a:cxn>
                  <a:cxn ang="0">
                    <a:pos x="620" y="140"/>
                  </a:cxn>
                  <a:cxn ang="0">
                    <a:pos x="644" y="140"/>
                  </a:cxn>
                  <a:cxn ang="0">
                    <a:pos x="667" y="140"/>
                  </a:cxn>
                  <a:cxn ang="0">
                    <a:pos x="691" y="140"/>
                  </a:cxn>
                  <a:cxn ang="0">
                    <a:pos x="866" y="0"/>
                  </a:cxn>
                </a:cxnLst>
                <a:rect l="0" t="0" r="r" b="b"/>
                <a:pathLst>
                  <a:path w="867" h="211">
                    <a:moveTo>
                      <a:pt x="866" y="0"/>
                    </a:moveTo>
                    <a:lnTo>
                      <a:pt x="755" y="0"/>
                    </a:lnTo>
                    <a:lnTo>
                      <a:pt x="659" y="0"/>
                    </a:lnTo>
                    <a:lnTo>
                      <a:pt x="572" y="0"/>
                    </a:lnTo>
                    <a:lnTo>
                      <a:pt x="485" y="0"/>
                    </a:lnTo>
                    <a:lnTo>
                      <a:pt x="405" y="0"/>
                    </a:lnTo>
                    <a:lnTo>
                      <a:pt x="334" y="0"/>
                    </a:lnTo>
                    <a:lnTo>
                      <a:pt x="270" y="0"/>
                    </a:lnTo>
                    <a:lnTo>
                      <a:pt x="215" y="0"/>
                    </a:lnTo>
                    <a:lnTo>
                      <a:pt x="159" y="0"/>
                    </a:lnTo>
                    <a:lnTo>
                      <a:pt x="119" y="0"/>
                    </a:lnTo>
                    <a:lnTo>
                      <a:pt x="79" y="0"/>
                    </a:lnTo>
                    <a:lnTo>
                      <a:pt x="48" y="0"/>
                    </a:lnTo>
                    <a:lnTo>
                      <a:pt x="24" y="0"/>
                    </a:lnTo>
                    <a:lnTo>
                      <a:pt x="8" y="0"/>
                    </a:lnTo>
                    <a:lnTo>
                      <a:pt x="0" y="0"/>
                    </a:lnTo>
                    <a:lnTo>
                      <a:pt x="0" y="8"/>
                    </a:lnTo>
                    <a:lnTo>
                      <a:pt x="0" y="16"/>
                    </a:lnTo>
                    <a:lnTo>
                      <a:pt x="0" y="23"/>
                    </a:lnTo>
                    <a:lnTo>
                      <a:pt x="0" y="31"/>
                    </a:lnTo>
                    <a:lnTo>
                      <a:pt x="0" y="39"/>
                    </a:lnTo>
                    <a:lnTo>
                      <a:pt x="0" y="47"/>
                    </a:lnTo>
                    <a:lnTo>
                      <a:pt x="8" y="47"/>
                    </a:lnTo>
                    <a:lnTo>
                      <a:pt x="16" y="47"/>
                    </a:lnTo>
                    <a:lnTo>
                      <a:pt x="24" y="47"/>
                    </a:lnTo>
                    <a:lnTo>
                      <a:pt x="32" y="47"/>
                    </a:lnTo>
                    <a:lnTo>
                      <a:pt x="40" y="47"/>
                    </a:lnTo>
                    <a:lnTo>
                      <a:pt x="48" y="47"/>
                    </a:lnTo>
                    <a:lnTo>
                      <a:pt x="48" y="54"/>
                    </a:lnTo>
                    <a:lnTo>
                      <a:pt x="56" y="54"/>
                    </a:lnTo>
                    <a:lnTo>
                      <a:pt x="64" y="62"/>
                    </a:lnTo>
                    <a:lnTo>
                      <a:pt x="72" y="62"/>
                    </a:lnTo>
                    <a:lnTo>
                      <a:pt x="79" y="70"/>
                    </a:lnTo>
                    <a:lnTo>
                      <a:pt x="87" y="78"/>
                    </a:lnTo>
                    <a:lnTo>
                      <a:pt x="95" y="78"/>
                    </a:lnTo>
                    <a:lnTo>
                      <a:pt x="103" y="86"/>
                    </a:lnTo>
                    <a:lnTo>
                      <a:pt x="111" y="86"/>
                    </a:lnTo>
                    <a:lnTo>
                      <a:pt x="111" y="93"/>
                    </a:lnTo>
                    <a:lnTo>
                      <a:pt x="119" y="93"/>
                    </a:lnTo>
                    <a:lnTo>
                      <a:pt x="127" y="93"/>
                    </a:lnTo>
                    <a:lnTo>
                      <a:pt x="135" y="93"/>
                    </a:lnTo>
                    <a:lnTo>
                      <a:pt x="143" y="93"/>
                    </a:lnTo>
                    <a:lnTo>
                      <a:pt x="151" y="93"/>
                    </a:lnTo>
                    <a:lnTo>
                      <a:pt x="159" y="93"/>
                    </a:lnTo>
                    <a:lnTo>
                      <a:pt x="167" y="93"/>
                    </a:lnTo>
                    <a:lnTo>
                      <a:pt x="175" y="93"/>
                    </a:lnTo>
                    <a:lnTo>
                      <a:pt x="183" y="93"/>
                    </a:lnTo>
                    <a:lnTo>
                      <a:pt x="199" y="93"/>
                    </a:lnTo>
                    <a:lnTo>
                      <a:pt x="207" y="93"/>
                    </a:lnTo>
                    <a:lnTo>
                      <a:pt x="222" y="93"/>
                    </a:lnTo>
                    <a:lnTo>
                      <a:pt x="230" y="93"/>
                    </a:lnTo>
                    <a:lnTo>
                      <a:pt x="238" y="93"/>
                    </a:lnTo>
                    <a:lnTo>
                      <a:pt x="246" y="93"/>
                    </a:lnTo>
                    <a:lnTo>
                      <a:pt x="262" y="93"/>
                    </a:lnTo>
                    <a:lnTo>
                      <a:pt x="270" y="101"/>
                    </a:lnTo>
                    <a:lnTo>
                      <a:pt x="278" y="101"/>
                    </a:lnTo>
                    <a:lnTo>
                      <a:pt x="286" y="101"/>
                    </a:lnTo>
                    <a:lnTo>
                      <a:pt x="294" y="101"/>
                    </a:lnTo>
                    <a:lnTo>
                      <a:pt x="302" y="101"/>
                    </a:lnTo>
                    <a:lnTo>
                      <a:pt x="302" y="109"/>
                    </a:lnTo>
                    <a:lnTo>
                      <a:pt x="310" y="109"/>
                    </a:lnTo>
                    <a:lnTo>
                      <a:pt x="318" y="109"/>
                    </a:lnTo>
                    <a:lnTo>
                      <a:pt x="326" y="109"/>
                    </a:lnTo>
                    <a:lnTo>
                      <a:pt x="326" y="117"/>
                    </a:lnTo>
                    <a:lnTo>
                      <a:pt x="334" y="117"/>
                    </a:lnTo>
                    <a:lnTo>
                      <a:pt x="334" y="124"/>
                    </a:lnTo>
                    <a:lnTo>
                      <a:pt x="342" y="124"/>
                    </a:lnTo>
                    <a:lnTo>
                      <a:pt x="350" y="132"/>
                    </a:lnTo>
                    <a:lnTo>
                      <a:pt x="358" y="132"/>
                    </a:lnTo>
                    <a:lnTo>
                      <a:pt x="358" y="140"/>
                    </a:lnTo>
                    <a:lnTo>
                      <a:pt x="365" y="140"/>
                    </a:lnTo>
                    <a:lnTo>
                      <a:pt x="373" y="140"/>
                    </a:lnTo>
                    <a:lnTo>
                      <a:pt x="381" y="140"/>
                    </a:lnTo>
                    <a:lnTo>
                      <a:pt x="389" y="140"/>
                    </a:lnTo>
                    <a:lnTo>
                      <a:pt x="397" y="140"/>
                    </a:lnTo>
                    <a:lnTo>
                      <a:pt x="405" y="140"/>
                    </a:lnTo>
                    <a:lnTo>
                      <a:pt x="413" y="140"/>
                    </a:lnTo>
                    <a:lnTo>
                      <a:pt x="421" y="140"/>
                    </a:lnTo>
                    <a:lnTo>
                      <a:pt x="429" y="140"/>
                    </a:lnTo>
                    <a:lnTo>
                      <a:pt x="445" y="140"/>
                    </a:lnTo>
                    <a:lnTo>
                      <a:pt x="453" y="140"/>
                    </a:lnTo>
                    <a:lnTo>
                      <a:pt x="461" y="140"/>
                    </a:lnTo>
                    <a:lnTo>
                      <a:pt x="469" y="140"/>
                    </a:lnTo>
                    <a:lnTo>
                      <a:pt x="477" y="140"/>
                    </a:lnTo>
                    <a:lnTo>
                      <a:pt x="485" y="140"/>
                    </a:lnTo>
                    <a:lnTo>
                      <a:pt x="493" y="140"/>
                    </a:lnTo>
                    <a:lnTo>
                      <a:pt x="501" y="140"/>
                    </a:lnTo>
                    <a:lnTo>
                      <a:pt x="508" y="140"/>
                    </a:lnTo>
                    <a:lnTo>
                      <a:pt x="516" y="140"/>
                    </a:lnTo>
                    <a:lnTo>
                      <a:pt x="524" y="140"/>
                    </a:lnTo>
                    <a:lnTo>
                      <a:pt x="524" y="148"/>
                    </a:lnTo>
                    <a:lnTo>
                      <a:pt x="524" y="156"/>
                    </a:lnTo>
                    <a:lnTo>
                      <a:pt x="524" y="163"/>
                    </a:lnTo>
                    <a:lnTo>
                      <a:pt x="524" y="171"/>
                    </a:lnTo>
                    <a:lnTo>
                      <a:pt x="524" y="179"/>
                    </a:lnTo>
                    <a:lnTo>
                      <a:pt x="524" y="187"/>
                    </a:lnTo>
                    <a:lnTo>
                      <a:pt x="524" y="194"/>
                    </a:lnTo>
                    <a:lnTo>
                      <a:pt x="532" y="202"/>
                    </a:lnTo>
                    <a:lnTo>
                      <a:pt x="540" y="202"/>
                    </a:lnTo>
                    <a:lnTo>
                      <a:pt x="540" y="210"/>
                    </a:lnTo>
                    <a:lnTo>
                      <a:pt x="548" y="210"/>
                    </a:lnTo>
                    <a:lnTo>
                      <a:pt x="556" y="210"/>
                    </a:lnTo>
                    <a:lnTo>
                      <a:pt x="564" y="210"/>
                    </a:lnTo>
                    <a:lnTo>
                      <a:pt x="572" y="210"/>
                    </a:lnTo>
                    <a:lnTo>
                      <a:pt x="580" y="210"/>
                    </a:lnTo>
                    <a:lnTo>
                      <a:pt x="588" y="210"/>
                    </a:lnTo>
                    <a:lnTo>
                      <a:pt x="596" y="210"/>
                    </a:lnTo>
                    <a:lnTo>
                      <a:pt x="604" y="202"/>
                    </a:lnTo>
                    <a:lnTo>
                      <a:pt x="612" y="194"/>
                    </a:lnTo>
                    <a:lnTo>
                      <a:pt x="612" y="187"/>
                    </a:lnTo>
                    <a:lnTo>
                      <a:pt x="620" y="187"/>
                    </a:lnTo>
                    <a:lnTo>
                      <a:pt x="620" y="179"/>
                    </a:lnTo>
                    <a:lnTo>
                      <a:pt x="620" y="171"/>
                    </a:lnTo>
                    <a:lnTo>
                      <a:pt x="620" y="163"/>
                    </a:lnTo>
                    <a:lnTo>
                      <a:pt x="620" y="156"/>
                    </a:lnTo>
                    <a:lnTo>
                      <a:pt x="620" y="148"/>
                    </a:lnTo>
                    <a:lnTo>
                      <a:pt x="620" y="140"/>
                    </a:lnTo>
                    <a:lnTo>
                      <a:pt x="628" y="140"/>
                    </a:lnTo>
                    <a:lnTo>
                      <a:pt x="636" y="140"/>
                    </a:lnTo>
                    <a:lnTo>
                      <a:pt x="644" y="140"/>
                    </a:lnTo>
                    <a:lnTo>
                      <a:pt x="651" y="140"/>
                    </a:lnTo>
                    <a:lnTo>
                      <a:pt x="659" y="140"/>
                    </a:lnTo>
                    <a:lnTo>
                      <a:pt x="667" y="140"/>
                    </a:lnTo>
                    <a:lnTo>
                      <a:pt x="675" y="140"/>
                    </a:lnTo>
                    <a:lnTo>
                      <a:pt x="683" y="140"/>
                    </a:lnTo>
                    <a:lnTo>
                      <a:pt x="691" y="140"/>
                    </a:lnTo>
                    <a:lnTo>
                      <a:pt x="699" y="140"/>
                    </a:lnTo>
                    <a:lnTo>
                      <a:pt x="707" y="140"/>
                    </a:lnTo>
                    <a:lnTo>
                      <a:pt x="866" y="0"/>
                    </a:lnTo>
                  </a:path>
                </a:pathLst>
              </a:custGeom>
              <a:solidFill>
                <a:schemeClr val="accent2"/>
              </a:solidFill>
              <a:ln w="9525" cap="rnd" cmpd="sng">
                <a:solidFill>
                  <a:schemeClr val="hlink"/>
                </a:solid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33" name="未知"/>
              <p:cNvSpPr/>
              <p:nvPr/>
            </p:nvSpPr>
            <p:spPr bwMode="auto">
              <a:xfrm>
                <a:off x="0" y="469"/>
                <a:ext cx="627" cy="217"/>
              </a:xfrm>
              <a:custGeom>
                <a:avLst/>
                <a:gdLst/>
                <a:ahLst/>
                <a:cxnLst>
                  <a:cxn ang="0">
                    <a:pos x="0" y="0"/>
                  </a:cxn>
                  <a:cxn ang="0">
                    <a:pos x="0" y="48"/>
                  </a:cxn>
                  <a:cxn ang="0">
                    <a:pos x="40" y="48"/>
                  </a:cxn>
                  <a:cxn ang="0">
                    <a:pos x="112" y="96"/>
                  </a:cxn>
                  <a:cxn ang="0">
                    <a:pos x="248" y="96"/>
                  </a:cxn>
                  <a:cxn ang="0">
                    <a:pos x="359" y="144"/>
                  </a:cxn>
                  <a:cxn ang="0">
                    <a:pos x="530" y="144"/>
                  </a:cxn>
                  <a:cxn ang="0">
                    <a:pos x="528" y="200"/>
                  </a:cxn>
                  <a:cxn ang="0">
                    <a:pos x="554" y="216"/>
                  </a:cxn>
                  <a:cxn ang="0">
                    <a:pos x="598" y="216"/>
                  </a:cxn>
                  <a:cxn ang="0">
                    <a:pos x="626" y="203"/>
                  </a:cxn>
                  <a:cxn ang="0">
                    <a:pos x="626" y="144"/>
                  </a:cxn>
                </a:cxnLst>
                <a:rect l="0" t="0" r="r" b="b"/>
                <a:pathLst>
                  <a:path w="627" h="217">
                    <a:moveTo>
                      <a:pt x="0" y="0"/>
                    </a:moveTo>
                    <a:lnTo>
                      <a:pt x="0" y="48"/>
                    </a:lnTo>
                    <a:lnTo>
                      <a:pt x="40" y="48"/>
                    </a:lnTo>
                    <a:lnTo>
                      <a:pt x="112" y="96"/>
                    </a:lnTo>
                    <a:lnTo>
                      <a:pt x="248" y="96"/>
                    </a:lnTo>
                    <a:lnTo>
                      <a:pt x="359" y="144"/>
                    </a:lnTo>
                    <a:lnTo>
                      <a:pt x="530" y="144"/>
                    </a:lnTo>
                    <a:lnTo>
                      <a:pt x="528" y="200"/>
                    </a:lnTo>
                    <a:lnTo>
                      <a:pt x="554" y="216"/>
                    </a:lnTo>
                    <a:lnTo>
                      <a:pt x="598" y="216"/>
                    </a:lnTo>
                    <a:lnTo>
                      <a:pt x="626" y="203"/>
                    </a:lnTo>
                    <a:lnTo>
                      <a:pt x="626" y="144"/>
                    </a:lnTo>
                  </a:path>
                </a:pathLst>
              </a:custGeom>
              <a:gradFill rotWithShape="1">
                <a:gsLst>
                  <a:gs pos="0">
                    <a:schemeClr val="accent2"/>
                  </a:gs>
                  <a:gs pos="100000">
                    <a:schemeClr val="accent2">
                      <a:gamma/>
                      <a:shade val="46275"/>
                      <a:invGamma/>
                    </a:schemeClr>
                  </a:gs>
                </a:gsLst>
                <a:path path="rect">
                  <a:fillToRect l="50000" t="50000" r="50000" b="50000"/>
                </a:path>
              </a:gradFill>
              <a:ln w="9525" cap="rnd" cmpd="sng">
                <a:solidFill>
                  <a:schemeClr val="hlink"/>
                </a:solid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34" name="未知"/>
              <p:cNvSpPr/>
              <p:nvPr/>
            </p:nvSpPr>
            <p:spPr bwMode="auto">
              <a:xfrm>
                <a:off x="282" y="469"/>
                <a:ext cx="869" cy="213"/>
              </a:xfrm>
              <a:custGeom>
                <a:avLst/>
                <a:gdLst/>
                <a:ahLst/>
                <a:cxnLst>
                  <a:cxn ang="0">
                    <a:pos x="111" y="0"/>
                  </a:cxn>
                  <a:cxn ang="0">
                    <a:pos x="294" y="0"/>
                  </a:cxn>
                  <a:cxn ang="0">
                    <a:pos x="461" y="0"/>
                  </a:cxn>
                  <a:cxn ang="0">
                    <a:pos x="596" y="0"/>
                  </a:cxn>
                  <a:cxn ang="0">
                    <a:pos x="707" y="0"/>
                  </a:cxn>
                  <a:cxn ang="0">
                    <a:pos x="787" y="0"/>
                  </a:cxn>
                  <a:cxn ang="0">
                    <a:pos x="842" y="0"/>
                  </a:cxn>
                  <a:cxn ang="0">
                    <a:pos x="866" y="0"/>
                  </a:cxn>
                  <a:cxn ang="0">
                    <a:pos x="866" y="16"/>
                  </a:cxn>
                  <a:cxn ang="0">
                    <a:pos x="866" y="32"/>
                  </a:cxn>
                  <a:cxn ang="0">
                    <a:pos x="866" y="47"/>
                  </a:cxn>
                  <a:cxn ang="0">
                    <a:pos x="850" y="47"/>
                  </a:cxn>
                  <a:cxn ang="0">
                    <a:pos x="834" y="47"/>
                  </a:cxn>
                  <a:cxn ang="0">
                    <a:pos x="818" y="47"/>
                  </a:cxn>
                  <a:cxn ang="0">
                    <a:pos x="810" y="55"/>
                  </a:cxn>
                  <a:cxn ang="0">
                    <a:pos x="794" y="63"/>
                  </a:cxn>
                  <a:cxn ang="0">
                    <a:pos x="779" y="79"/>
                  </a:cxn>
                  <a:cxn ang="0">
                    <a:pos x="763" y="87"/>
                  </a:cxn>
                  <a:cxn ang="0">
                    <a:pos x="755" y="95"/>
                  </a:cxn>
                  <a:cxn ang="0">
                    <a:pos x="739" y="95"/>
                  </a:cxn>
                  <a:cxn ang="0">
                    <a:pos x="723" y="95"/>
                  </a:cxn>
                  <a:cxn ang="0">
                    <a:pos x="707" y="95"/>
                  </a:cxn>
                  <a:cxn ang="0">
                    <a:pos x="691" y="95"/>
                  </a:cxn>
                  <a:cxn ang="0">
                    <a:pos x="667" y="95"/>
                  </a:cxn>
                  <a:cxn ang="0">
                    <a:pos x="644" y="95"/>
                  </a:cxn>
                  <a:cxn ang="0">
                    <a:pos x="628" y="95"/>
                  </a:cxn>
                  <a:cxn ang="0">
                    <a:pos x="508" y="142"/>
                  </a:cxn>
                  <a:cxn ang="0">
                    <a:pos x="493" y="142"/>
                  </a:cxn>
                  <a:cxn ang="0">
                    <a:pos x="477" y="142"/>
                  </a:cxn>
                  <a:cxn ang="0">
                    <a:pos x="461" y="142"/>
                  </a:cxn>
                  <a:cxn ang="0">
                    <a:pos x="445" y="142"/>
                  </a:cxn>
                  <a:cxn ang="0">
                    <a:pos x="421" y="142"/>
                  </a:cxn>
                  <a:cxn ang="0">
                    <a:pos x="405" y="142"/>
                  </a:cxn>
                  <a:cxn ang="0">
                    <a:pos x="389" y="142"/>
                  </a:cxn>
                  <a:cxn ang="0">
                    <a:pos x="373" y="142"/>
                  </a:cxn>
                  <a:cxn ang="0">
                    <a:pos x="358" y="142"/>
                  </a:cxn>
                  <a:cxn ang="0">
                    <a:pos x="342" y="142"/>
                  </a:cxn>
                  <a:cxn ang="0">
                    <a:pos x="342" y="158"/>
                  </a:cxn>
                  <a:cxn ang="0">
                    <a:pos x="342" y="174"/>
                  </a:cxn>
                  <a:cxn ang="0">
                    <a:pos x="342" y="189"/>
                  </a:cxn>
                  <a:cxn ang="0">
                    <a:pos x="334" y="205"/>
                  </a:cxn>
                  <a:cxn ang="0">
                    <a:pos x="326" y="213"/>
                  </a:cxn>
                  <a:cxn ang="0">
                    <a:pos x="310" y="213"/>
                  </a:cxn>
                  <a:cxn ang="0">
                    <a:pos x="294" y="213"/>
                  </a:cxn>
                  <a:cxn ang="0">
                    <a:pos x="278" y="213"/>
                  </a:cxn>
                  <a:cxn ang="0">
                    <a:pos x="262" y="205"/>
                  </a:cxn>
                  <a:cxn ang="0">
                    <a:pos x="254" y="189"/>
                  </a:cxn>
                  <a:cxn ang="0">
                    <a:pos x="246" y="181"/>
                  </a:cxn>
                  <a:cxn ang="0">
                    <a:pos x="246" y="120"/>
                  </a:cxn>
                </a:cxnLst>
                <a:rect l="0" t="0" r="r" b="b"/>
                <a:pathLst>
                  <a:path w="867" h="214">
                    <a:moveTo>
                      <a:pt x="0" y="0"/>
                    </a:moveTo>
                    <a:lnTo>
                      <a:pt x="111" y="0"/>
                    </a:lnTo>
                    <a:lnTo>
                      <a:pt x="207" y="0"/>
                    </a:lnTo>
                    <a:lnTo>
                      <a:pt x="294" y="0"/>
                    </a:lnTo>
                    <a:lnTo>
                      <a:pt x="381" y="0"/>
                    </a:lnTo>
                    <a:lnTo>
                      <a:pt x="461" y="0"/>
                    </a:lnTo>
                    <a:lnTo>
                      <a:pt x="532" y="0"/>
                    </a:lnTo>
                    <a:lnTo>
                      <a:pt x="596" y="0"/>
                    </a:lnTo>
                    <a:lnTo>
                      <a:pt x="651" y="0"/>
                    </a:lnTo>
                    <a:lnTo>
                      <a:pt x="707" y="0"/>
                    </a:lnTo>
                    <a:lnTo>
                      <a:pt x="747" y="0"/>
                    </a:lnTo>
                    <a:lnTo>
                      <a:pt x="787" y="0"/>
                    </a:lnTo>
                    <a:lnTo>
                      <a:pt x="818" y="0"/>
                    </a:lnTo>
                    <a:lnTo>
                      <a:pt x="842" y="0"/>
                    </a:lnTo>
                    <a:lnTo>
                      <a:pt x="858" y="0"/>
                    </a:lnTo>
                    <a:lnTo>
                      <a:pt x="866" y="0"/>
                    </a:lnTo>
                    <a:lnTo>
                      <a:pt x="866" y="8"/>
                    </a:lnTo>
                    <a:lnTo>
                      <a:pt x="866" y="16"/>
                    </a:lnTo>
                    <a:lnTo>
                      <a:pt x="866" y="24"/>
                    </a:lnTo>
                    <a:lnTo>
                      <a:pt x="866" y="32"/>
                    </a:lnTo>
                    <a:lnTo>
                      <a:pt x="866" y="39"/>
                    </a:lnTo>
                    <a:lnTo>
                      <a:pt x="866" y="47"/>
                    </a:lnTo>
                    <a:lnTo>
                      <a:pt x="858" y="47"/>
                    </a:lnTo>
                    <a:lnTo>
                      <a:pt x="850" y="47"/>
                    </a:lnTo>
                    <a:lnTo>
                      <a:pt x="842" y="47"/>
                    </a:lnTo>
                    <a:lnTo>
                      <a:pt x="834" y="47"/>
                    </a:lnTo>
                    <a:lnTo>
                      <a:pt x="826" y="47"/>
                    </a:lnTo>
                    <a:lnTo>
                      <a:pt x="818" y="47"/>
                    </a:lnTo>
                    <a:lnTo>
                      <a:pt x="818" y="55"/>
                    </a:lnTo>
                    <a:lnTo>
                      <a:pt x="810" y="55"/>
                    </a:lnTo>
                    <a:lnTo>
                      <a:pt x="802" y="63"/>
                    </a:lnTo>
                    <a:lnTo>
                      <a:pt x="794" y="63"/>
                    </a:lnTo>
                    <a:lnTo>
                      <a:pt x="787" y="71"/>
                    </a:lnTo>
                    <a:lnTo>
                      <a:pt x="779" y="79"/>
                    </a:lnTo>
                    <a:lnTo>
                      <a:pt x="771" y="79"/>
                    </a:lnTo>
                    <a:lnTo>
                      <a:pt x="763" y="87"/>
                    </a:lnTo>
                    <a:lnTo>
                      <a:pt x="755" y="87"/>
                    </a:lnTo>
                    <a:lnTo>
                      <a:pt x="755" y="95"/>
                    </a:lnTo>
                    <a:lnTo>
                      <a:pt x="747" y="95"/>
                    </a:lnTo>
                    <a:lnTo>
                      <a:pt x="739" y="95"/>
                    </a:lnTo>
                    <a:lnTo>
                      <a:pt x="731" y="95"/>
                    </a:lnTo>
                    <a:lnTo>
                      <a:pt x="723" y="95"/>
                    </a:lnTo>
                    <a:lnTo>
                      <a:pt x="715" y="95"/>
                    </a:lnTo>
                    <a:lnTo>
                      <a:pt x="707" y="95"/>
                    </a:lnTo>
                    <a:lnTo>
                      <a:pt x="699" y="95"/>
                    </a:lnTo>
                    <a:lnTo>
                      <a:pt x="691" y="95"/>
                    </a:lnTo>
                    <a:lnTo>
                      <a:pt x="683" y="95"/>
                    </a:lnTo>
                    <a:lnTo>
                      <a:pt x="667" y="95"/>
                    </a:lnTo>
                    <a:lnTo>
                      <a:pt x="659" y="95"/>
                    </a:lnTo>
                    <a:lnTo>
                      <a:pt x="644" y="95"/>
                    </a:lnTo>
                    <a:lnTo>
                      <a:pt x="636" y="95"/>
                    </a:lnTo>
                    <a:lnTo>
                      <a:pt x="628" y="95"/>
                    </a:lnTo>
                    <a:lnTo>
                      <a:pt x="620" y="95"/>
                    </a:lnTo>
                    <a:lnTo>
                      <a:pt x="508" y="142"/>
                    </a:lnTo>
                    <a:lnTo>
                      <a:pt x="501" y="142"/>
                    </a:lnTo>
                    <a:lnTo>
                      <a:pt x="493" y="142"/>
                    </a:lnTo>
                    <a:lnTo>
                      <a:pt x="485" y="142"/>
                    </a:lnTo>
                    <a:lnTo>
                      <a:pt x="477" y="142"/>
                    </a:lnTo>
                    <a:lnTo>
                      <a:pt x="469" y="142"/>
                    </a:lnTo>
                    <a:lnTo>
                      <a:pt x="461" y="142"/>
                    </a:lnTo>
                    <a:lnTo>
                      <a:pt x="453" y="142"/>
                    </a:lnTo>
                    <a:lnTo>
                      <a:pt x="445" y="142"/>
                    </a:lnTo>
                    <a:lnTo>
                      <a:pt x="437" y="142"/>
                    </a:lnTo>
                    <a:lnTo>
                      <a:pt x="421" y="142"/>
                    </a:lnTo>
                    <a:lnTo>
                      <a:pt x="413" y="142"/>
                    </a:lnTo>
                    <a:lnTo>
                      <a:pt x="405" y="142"/>
                    </a:lnTo>
                    <a:lnTo>
                      <a:pt x="397" y="142"/>
                    </a:lnTo>
                    <a:lnTo>
                      <a:pt x="389" y="142"/>
                    </a:lnTo>
                    <a:lnTo>
                      <a:pt x="381" y="142"/>
                    </a:lnTo>
                    <a:lnTo>
                      <a:pt x="373" y="142"/>
                    </a:lnTo>
                    <a:lnTo>
                      <a:pt x="365" y="142"/>
                    </a:lnTo>
                    <a:lnTo>
                      <a:pt x="358" y="142"/>
                    </a:lnTo>
                    <a:lnTo>
                      <a:pt x="350" y="142"/>
                    </a:lnTo>
                    <a:lnTo>
                      <a:pt x="342" y="142"/>
                    </a:lnTo>
                    <a:lnTo>
                      <a:pt x="342" y="150"/>
                    </a:lnTo>
                    <a:lnTo>
                      <a:pt x="342" y="158"/>
                    </a:lnTo>
                    <a:lnTo>
                      <a:pt x="342" y="166"/>
                    </a:lnTo>
                    <a:lnTo>
                      <a:pt x="342" y="174"/>
                    </a:lnTo>
                    <a:lnTo>
                      <a:pt x="342" y="181"/>
                    </a:lnTo>
                    <a:lnTo>
                      <a:pt x="342" y="189"/>
                    </a:lnTo>
                    <a:lnTo>
                      <a:pt x="342" y="197"/>
                    </a:lnTo>
                    <a:lnTo>
                      <a:pt x="334" y="205"/>
                    </a:lnTo>
                    <a:lnTo>
                      <a:pt x="326" y="205"/>
                    </a:lnTo>
                    <a:lnTo>
                      <a:pt x="326" y="213"/>
                    </a:lnTo>
                    <a:lnTo>
                      <a:pt x="318" y="213"/>
                    </a:lnTo>
                    <a:lnTo>
                      <a:pt x="310" y="213"/>
                    </a:lnTo>
                    <a:lnTo>
                      <a:pt x="302" y="213"/>
                    </a:lnTo>
                    <a:lnTo>
                      <a:pt x="294" y="213"/>
                    </a:lnTo>
                    <a:lnTo>
                      <a:pt x="286" y="213"/>
                    </a:lnTo>
                    <a:lnTo>
                      <a:pt x="278" y="213"/>
                    </a:lnTo>
                    <a:lnTo>
                      <a:pt x="270" y="213"/>
                    </a:lnTo>
                    <a:lnTo>
                      <a:pt x="262" y="205"/>
                    </a:lnTo>
                    <a:lnTo>
                      <a:pt x="254" y="197"/>
                    </a:lnTo>
                    <a:lnTo>
                      <a:pt x="254" y="189"/>
                    </a:lnTo>
                    <a:lnTo>
                      <a:pt x="246" y="189"/>
                    </a:lnTo>
                    <a:lnTo>
                      <a:pt x="246" y="181"/>
                    </a:lnTo>
                    <a:lnTo>
                      <a:pt x="246" y="174"/>
                    </a:lnTo>
                    <a:lnTo>
                      <a:pt x="246" y="120"/>
                    </a:lnTo>
                    <a:lnTo>
                      <a:pt x="0" y="0"/>
                    </a:lnTo>
                  </a:path>
                </a:pathLst>
              </a:custGeom>
              <a:gradFill rotWithShape="1">
                <a:gsLst>
                  <a:gs pos="0">
                    <a:schemeClr val="accent2"/>
                  </a:gs>
                  <a:gs pos="100000">
                    <a:schemeClr val="accent2">
                      <a:gamma/>
                      <a:shade val="46275"/>
                      <a:invGamma/>
                    </a:schemeClr>
                  </a:gs>
                </a:gsLst>
                <a:path path="rect">
                  <a:fillToRect l="50000" t="50000" r="50000" b="50000"/>
                </a:path>
              </a:gradFill>
              <a:ln w="9525" cap="rnd" cmpd="sng">
                <a:solidFill>
                  <a:schemeClr val="hlink"/>
                </a:solid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35" name="未知"/>
              <p:cNvSpPr/>
              <p:nvPr/>
            </p:nvSpPr>
            <p:spPr bwMode="auto">
              <a:xfrm>
                <a:off x="529" y="467"/>
                <a:ext cx="626" cy="222"/>
              </a:xfrm>
              <a:custGeom>
                <a:avLst/>
                <a:gdLst/>
                <a:ahLst/>
                <a:cxnLst>
                  <a:cxn ang="0">
                    <a:pos x="625" y="0"/>
                  </a:cxn>
                  <a:cxn ang="0">
                    <a:pos x="625" y="49"/>
                  </a:cxn>
                  <a:cxn ang="0">
                    <a:pos x="585" y="49"/>
                  </a:cxn>
                  <a:cxn ang="0">
                    <a:pos x="513" y="98"/>
                  </a:cxn>
                  <a:cxn ang="0">
                    <a:pos x="377" y="98"/>
                  </a:cxn>
                  <a:cxn ang="0">
                    <a:pos x="264" y="147"/>
                  </a:cxn>
                  <a:cxn ang="0">
                    <a:pos x="96" y="147"/>
                  </a:cxn>
                  <a:cxn ang="0">
                    <a:pos x="96" y="204"/>
                  </a:cxn>
                  <a:cxn ang="0">
                    <a:pos x="70" y="220"/>
                  </a:cxn>
                  <a:cxn ang="0">
                    <a:pos x="26" y="220"/>
                  </a:cxn>
                  <a:cxn ang="0">
                    <a:pos x="0" y="199"/>
                  </a:cxn>
                  <a:cxn ang="0">
                    <a:pos x="0" y="147"/>
                  </a:cxn>
                </a:cxnLst>
                <a:rect l="0" t="0" r="r" b="b"/>
                <a:pathLst>
                  <a:path w="626" h="221">
                    <a:moveTo>
                      <a:pt x="625" y="0"/>
                    </a:moveTo>
                    <a:lnTo>
                      <a:pt x="625" y="49"/>
                    </a:lnTo>
                    <a:lnTo>
                      <a:pt x="585" y="49"/>
                    </a:lnTo>
                    <a:lnTo>
                      <a:pt x="513" y="98"/>
                    </a:lnTo>
                    <a:lnTo>
                      <a:pt x="377" y="98"/>
                    </a:lnTo>
                    <a:lnTo>
                      <a:pt x="264" y="147"/>
                    </a:lnTo>
                    <a:lnTo>
                      <a:pt x="96" y="147"/>
                    </a:lnTo>
                    <a:lnTo>
                      <a:pt x="96" y="204"/>
                    </a:lnTo>
                    <a:lnTo>
                      <a:pt x="70" y="220"/>
                    </a:lnTo>
                    <a:lnTo>
                      <a:pt x="26" y="220"/>
                    </a:lnTo>
                    <a:lnTo>
                      <a:pt x="0" y="199"/>
                    </a:lnTo>
                    <a:lnTo>
                      <a:pt x="0" y="147"/>
                    </a:lnTo>
                  </a:path>
                </a:pathLst>
              </a:custGeom>
              <a:solidFill>
                <a:schemeClr val="accent2"/>
              </a:solidFill>
              <a:ln w="9525" cap="rnd" cmpd="sng">
                <a:solidFill>
                  <a:schemeClr val="hlink"/>
                </a:solid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36" name="未知"/>
              <p:cNvSpPr/>
              <p:nvPr/>
            </p:nvSpPr>
            <p:spPr bwMode="auto">
              <a:xfrm>
                <a:off x="2635" y="2"/>
                <a:ext cx="869" cy="210"/>
              </a:xfrm>
              <a:custGeom>
                <a:avLst/>
                <a:gdLst/>
                <a:ahLst/>
                <a:cxnLst>
                  <a:cxn ang="0">
                    <a:pos x="659" y="0"/>
                  </a:cxn>
                  <a:cxn ang="0">
                    <a:pos x="405" y="0"/>
                  </a:cxn>
                  <a:cxn ang="0">
                    <a:pos x="215" y="0"/>
                  </a:cxn>
                  <a:cxn ang="0">
                    <a:pos x="79" y="0"/>
                  </a:cxn>
                  <a:cxn ang="0">
                    <a:pos x="8" y="0"/>
                  </a:cxn>
                  <a:cxn ang="0">
                    <a:pos x="0" y="16"/>
                  </a:cxn>
                  <a:cxn ang="0">
                    <a:pos x="0" y="39"/>
                  </a:cxn>
                  <a:cxn ang="0">
                    <a:pos x="16" y="47"/>
                  </a:cxn>
                  <a:cxn ang="0">
                    <a:pos x="40" y="47"/>
                  </a:cxn>
                  <a:cxn ang="0">
                    <a:pos x="56" y="54"/>
                  </a:cxn>
                  <a:cxn ang="0">
                    <a:pos x="79" y="70"/>
                  </a:cxn>
                  <a:cxn ang="0">
                    <a:pos x="103" y="86"/>
                  </a:cxn>
                  <a:cxn ang="0">
                    <a:pos x="119" y="93"/>
                  </a:cxn>
                  <a:cxn ang="0">
                    <a:pos x="143" y="93"/>
                  </a:cxn>
                  <a:cxn ang="0">
                    <a:pos x="167" y="93"/>
                  </a:cxn>
                  <a:cxn ang="0">
                    <a:pos x="199" y="93"/>
                  </a:cxn>
                  <a:cxn ang="0">
                    <a:pos x="230" y="93"/>
                  </a:cxn>
                  <a:cxn ang="0">
                    <a:pos x="262" y="93"/>
                  </a:cxn>
                  <a:cxn ang="0">
                    <a:pos x="286" y="101"/>
                  </a:cxn>
                  <a:cxn ang="0">
                    <a:pos x="302" y="109"/>
                  </a:cxn>
                  <a:cxn ang="0">
                    <a:pos x="326" y="109"/>
                  </a:cxn>
                  <a:cxn ang="0">
                    <a:pos x="334" y="124"/>
                  </a:cxn>
                  <a:cxn ang="0">
                    <a:pos x="358" y="132"/>
                  </a:cxn>
                  <a:cxn ang="0">
                    <a:pos x="373" y="140"/>
                  </a:cxn>
                  <a:cxn ang="0">
                    <a:pos x="397" y="140"/>
                  </a:cxn>
                  <a:cxn ang="0">
                    <a:pos x="421" y="140"/>
                  </a:cxn>
                  <a:cxn ang="0">
                    <a:pos x="453" y="140"/>
                  </a:cxn>
                  <a:cxn ang="0">
                    <a:pos x="477" y="140"/>
                  </a:cxn>
                  <a:cxn ang="0">
                    <a:pos x="501" y="140"/>
                  </a:cxn>
                  <a:cxn ang="0">
                    <a:pos x="524" y="140"/>
                  </a:cxn>
                  <a:cxn ang="0">
                    <a:pos x="524" y="163"/>
                  </a:cxn>
                  <a:cxn ang="0">
                    <a:pos x="524" y="187"/>
                  </a:cxn>
                  <a:cxn ang="0">
                    <a:pos x="540" y="202"/>
                  </a:cxn>
                  <a:cxn ang="0">
                    <a:pos x="556" y="210"/>
                  </a:cxn>
                  <a:cxn ang="0">
                    <a:pos x="580" y="210"/>
                  </a:cxn>
                  <a:cxn ang="0">
                    <a:pos x="604" y="202"/>
                  </a:cxn>
                  <a:cxn ang="0">
                    <a:pos x="620" y="187"/>
                  </a:cxn>
                  <a:cxn ang="0">
                    <a:pos x="620" y="163"/>
                  </a:cxn>
                  <a:cxn ang="0">
                    <a:pos x="620" y="140"/>
                  </a:cxn>
                  <a:cxn ang="0">
                    <a:pos x="644" y="140"/>
                  </a:cxn>
                  <a:cxn ang="0">
                    <a:pos x="667" y="140"/>
                  </a:cxn>
                  <a:cxn ang="0">
                    <a:pos x="691" y="140"/>
                  </a:cxn>
                  <a:cxn ang="0">
                    <a:pos x="866" y="0"/>
                  </a:cxn>
                </a:cxnLst>
                <a:rect l="0" t="0" r="r" b="b"/>
                <a:pathLst>
                  <a:path w="867" h="211">
                    <a:moveTo>
                      <a:pt x="866" y="0"/>
                    </a:moveTo>
                    <a:lnTo>
                      <a:pt x="755" y="0"/>
                    </a:lnTo>
                    <a:lnTo>
                      <a:pt x="659" y="0"/>
                    </a:lnTo>
                    <a:lnTo>
                      <a:pt x="572" y="0"/>
                    </a:lnTo>
                    <a:lnTo>
                      <a:pt x="485" y="0"/>
                    </a:lnTo>
                    <a:lnTo>
                      <a:pt x="405" y="0"/>
                    </a:lnTo>
                    <a:lnTo>
                      <a:pt x="334" y="0"/>
                    </a:lnTo>
                    <a:lnTo>
                      <a:pt x="270" y="0"/>
                    </a:lnTo>
                    <a:lnTo>
                      <a:pt x="215" y="0"/>
                    </a:lnTo>
                    <a:lnTo>
                      <a:pt x="159" y="0"/>
                    </a:lnTo>
                    <a:lnTo>
                      <a:pt x="119" y="0"/>
                    </a:lnTo>
                    <a:lnTo>
                      <a:pt x="79" y="0"/>
                    </a:lnTo>
                    <a:lnTo>
                      <a:pt x="48" y="0"/>
                    </a:lnTo>
                    <a:lnTo>
                      <a:pt x="24" y="0"/>
                    </a:lnTo>
                    <a:lnTo>
                      <a:pt x="8" y="0"/>
                    </a:lnTo>
                    <a:lnTo>
                      <a:pt x="0" y="0"/>
                    </a:lnTo>
                    <a:lnTo>
                      <a:pt x="0" y="8"/>
                    </a:lnTo>
                    <a:lnTo>
                      <a:pt x="0" y="16"/>
                    </a:lnTo>
                    <a:lnTo>
                      <a:pt x="0" y="23"/>
                    </a:lnTo>
                    <a:lnTo>
                      <a:pt x="0" y="31"/>
                    </a:lnTo>
                    <a:lnTo>
                      <a:pt x="0" y="39"/>
                    </a:lnTo>
                    <a:lnTo>
                      <a:pt x="0" y="47"/>
                    </a:lnTo>
                    <a:lnTo>
                      <a:pt x="8" y="47"/>
                    </a:lnTo>
                    <a:lnTo>
                      <a:pt x="16" y="47"/>
                    </a:lnTo>
                    <a:lnTo>
                      <a:pt x="24" y="47"/>
                    </a:lnTo>
                    <a:lnTo>
                      <a:pt x="32" y="47"/>
                    </a:lnTo>
                    <a:lnTo>
                      <a:pt x="40" y="47"/>
                    </a:lnTo>
                    <a:lnTo>
                      <a:pt x="48" y="47"/>
                    </a:lnTo>
                    <a:lnTo>
                      <a:pt x="48" y="54"/>
                    </a:lnTo>
                    <a:lnTo>
                      <a:pt x="56" y="54"/>
                    </a:lnTo>
                    <a:lnTo>
                      <a:pt x="64" y="62"/>
                    </a:lnTo>
                    <a:lnTo>
                      <a:pt x="72" y="62"/>
                    </a:lnTo>
                    <a:lnTo>
                      <a:pt x="79" y="70"/>
                    </a:lnTo>
                    <a:lnTo>
                      <a:pt x="87" y="78"/>
                    </a:lnTo>
                    <a:lnTo>
                      <a:pt x="95" y="78"/>
                    </a:lnTo>
                    <a:lnTo>
                      <a:pt x="103" y="86"/>
                    </a:lnTo>
                    <a:lnTo>
                      <a:pt x="111" y="86"/>
                    </a:lnTo>
                    <a:lnTo>
                      <a:pt x="111" y="93"/>
                    </a:lnTo>
                    <a:lnTo>
                      <a:pt x="119" y="93"/>
                    </a:lnTo>
                    <a:lnTo>
                      <a:pt x="127" y="93"/>
                    </a:lnTo>
                    <a:lnTo>
                      <a:pt x="135" y="93"/>
                    </a:lnTo>
                    <a:lnTo>
                      <a:pt x="143" y="93"/>
                    </a:lnTo>
                    <a:lnTo>
                      <a:pt x="151" y="93"/>
                    </a:lnTo>
                    <a:lnTo>
                      <a:pt x="159" y="93"/>
                    </a:lnTo>
                    <a:lnTo>
                      <a:pt x="167" y="93"/>
                    </a:lnTo>
                    <a:lnTo>
                      <a:pt x="175" y="93"/>
                    </a:lnTo>
                    <a:lnTo>
                      <a:pt x="183" y="93"/>
                    </a:lnTo>
                    <a:lnTo>
                      <a:pt x="199" y="93"/>
                    </a:lnTo>
                    <a:lnTo>
                      <a:pt x="207" y="93"/>
                    </a:lnTo>
                    <a:lnTo>
                      <a:pt x="222" y="93"/>
                    </a:lnTo>
                    <a:lnTo>
                      <a:pt x="230" y="93"/>
                    </a:lnTo>
                    <a:lnTo>
                      <a:pt x="238" y="93"/>
                    </a:lnTo>
                    <a:lnTo>
                      <a:pt x="246" y="93"/>
                    </a:lnTo>
                    <a:lnTo>
                      <a:pt x="262" y="93"/>
                    </a:lnTo>
                    <a:lnTo>
                      <a:pt x="270" y="101"/>
                    </a:lnTo>
                    <a:lnTo>
                      <a:pt x="278" y="101"/>
                    </a:lnTo>
                    <a:lnTo>
                      <a:pt x="286" y="101"/>
                    </a:lnTo>
                    <a:lnTo>
                      <a:pt x="294" y="101"/>
                    </a:lnTo>
                    <a:lnTo>
                      <a:pt x="302" y="101"/>
                    </a:lnTo>
                    <a:lnTo>
                      <a:pt x="302" y="109"/>
                    </a:lnTo>
                    <a:lnTo>
                      <a:pt x="310" y="109"/>
                    </a:lnTo>
                    <a:lnTo>
                      <a:pt x="318" y="109"/>
                    </a:lnTo>
                    <a:lnTo>
                      <a:pt x="326" y="109"/>
                    </a:lnTo>
                    <a:lnTo>
                      <a:pt x="326" y="117"/>
                    </a:lnTo>
                    <a:lnTo>
                      <a:pt x="334" y="117"/>
                    </a:lnTo>
                    <a:lnTo>
                      <a:pt x="334" y="124"/>
                    </a:lnTo>
                    <a:lnTo>
                      <a:pt x="342" y="124"/>
                    </a:lnTo>
                    <a:lnTo>
                      <a:pt x="350" y="132"/>
                    </a:lnTo>
                    <a:lnTo>
                      <a:pt x="358" y="132"/>
                    </a:lnTo>
                    <a:lnTo>
                      <a:pt x="358" y="140"/>
                    </a:lnTo>
                    <a:lnTo>
                      <a:pt x="365" y="140"/>
                    </a:lnTo>
                    <a:lnTo>
                      <a:pt x="373" y="140"/>
                    </a:lnTo>
                    <a:lnTo>
                      <a:pt x="381" y="140"/>
                    </a:lnTo>
                    <a:lnTo>
                      <a:pt x="389" y="140"/>
                    </a:lnTo>
                    <a:lnTo>
                      <a:pt x="397" y="140"/>
                    </a:lnTo>
                    <a:lnTo>
                      <a:pt x="405" y="140"/>
                    </a:lnTo>
                    <a:lnTo>
                      <a:pt x="413" y="140"/>
                    </a:lnTo>
                    <a:lnTo>
                      <a:pt x="421" y="140"/>
                    </a:lnTo>
                    <a:lnTo>
                      <a:pt x="429" y="140"/>
                    </a:lnTo>
                    <a:lnTo>
                      <a:pt x="445" y="140"/>
                    </a:lnTo>
                    <a:lnTo>
                      <a:pt x="453" y="140"/>
                    </a:lnTo>
                    <a:lnTo>
                      <a:pt x="461" y="140"/>
                    </a:lnTo>
                    <a:lnTo>
                      <a:pt x="469" y="140"/>
                    </a:lnTo>
                    <a:lnTo>
                      <a:pt x="477" y="140"/>
                    </a:lnTo>
                    <a:lnTo>
                      <a:pt x="485" y="140"/>
                    </a:lnTo>
                    <a:lnTo>
                      <a:pt x="493" y="140"/>
                    </a:lnTo>
                    <a:lnTo>
                      <a:pt x="501" y="140"/>
                    </a:lnTo>
                    <a:lnTo>
                      <a:pt x="508" y="140"/>
                    </a:lnTo>
                    <a:lnTo>
                      <a:pt x="516" y="140"/>
                    </a:lnTo>
                    <a:lnTo>
                      <a:pt x="524" y="140"/>
                    </a:lnTo>
                    <a:lnTo>
                      <a:pt x="524" y="148"/>
                    </a:lnTo>
                    <a:lnTo>
                      <a:pt x="524" y="156"/>
                    </a:lnTo>
                    <a:lnTo>
                      <a:pt x="524" y="163"/>
                    </a:lnTo>
                    <a:lnTo>
                      <a:pt x="524" y="171"/>
                    </a:lnTo>
                    <a:lnTo>
                      <a:pt x="524" y="179"/>
                    </a:lnTo>
                    <a:lnTo>
                      <a:pt x="524" y="187"/>
                    </a:lnTo>
                    <a:lnTo>
                      <a:pt x="524" y="194"/>
                    </a:lnTo>
                    <a:lnTo>
                      <a:pt x="532" y="202"/>
                    </a:lnTo>
                    <a:lnTo>
                      <a:pt x="540" y="202"/>
                    </a:lnTo>
                    <a:lnTo>
                      <a:pt x="540" y="210"/>
                    </a:lnTo>
                    <a:lnTo>
                      <a:pt x="548" y="210"/>
                    </a:lnTo>
                    <a:lnTo>
                      <a:pt x="556" y="210"/>
                    </a:lnTo>
                    <a:lnTo>
                      <a:pt x="564" y="210"/>
                    </a:lnTo>
                    <a:lnTo>
                      <a:pt x="572" y="210"/>
                    </a:lnTo>
                    <a:lnTo>
                      <a:pt x="580" y="210"/>
                    </a:lnTo>
                    <a:lnTo>
                      <a:pt x="588" y="210"/>
                    </a:lnTo>
                    <a:lnTo>
                      <a:pt x="596" y="210"/>
                    </a:lnTo>
                    <a:lnTo>
                      <a:pt x="604" y="202"/>
                    </a:lnTo>
                    <a:lnTo>
                      <a:pt x="612" y="194"/>
                    </a:lnTo>
                    <a:lnTo>
                      <a:pt x="612" y="187"/>
                    </a:lnTo>
                    <a:lnTo>
                      <a:pt x="620" y="187"/>
                    </a:lnTo>
                    <a:lnTo>
                      <a:pt x="620" y="179"/>
                    </a:lnTo>
                    <a:lnTo>
                      <a:pt x="620" y="171"/>
                    </a:lnTo>
                    <a:lnTo>
                      <a:pt x="620" y="163"/>
                    </a:lnTo>
                    <a:lnTo>
                      <a:pt x="620" y="156"/>
                    </a:lnTo>
                    <a:lnTo>
                      <a:pt x="620" y="148"/>
                    </a:lnTo>
                    <a:lnTo>
                      <a:pt x="620" y="140"/>
                    </a:lnTo>
                    <a:lnTo>
                      <a:pt x="628" y="140"/>
                    </a:lnTo>
                    <a:lnTo>
                      <a:pt x="636" y="140"/>
                    </a:lnTo>
                    <a:lnTo>
                      <a:pt x="644" y="140"/>
                    </a:lnTo>
                    <a:lnTo>
                      <a:pt x="651" y="140"/>
                    </a:lnTo>
                    <a:lnTo>
                      <a:pt x="659" y="140"/>
                    </a:lnTo>
                    <a:lnTo>
                      <a:pt x="667" y="140"/>
                    </a:lnTo>
                    <a:lnTo>
                      <a:pt x="675" y="140"/>
                    </a:lnTo>
                    <a:lnTo>
                      <a:pt x="683" y="140"/>
                    </a:lnTo>
                    <a:lnTo>
                      <a:pt x="691" y="140"/>
                    </a:lnTo>
                    <a:lnTo>
                      <a:pt x="699" y="140"/>
                    </a:lnTo>
                    <a:lnTo>
                      <a:pt x="707" y="140"/>
                    </a:lnTo>
                    <a:lnTo>
                      <a:pt x="866" y="0"/>
                    </a:lnTo>
                  </a:path>
                </a:pathLst>
              </a:custGeom>
              <a:solidFill>
                <a:schemeClr val="accent2"/>
              </a:solidFill>
              <a:ln w="9525" cap="rnd" cmpd="sng">
                <a:solidFill>
                  <a:schemeClr val="hlink"/>
                </a:solid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37" name="未知"/>
              <p:cNvSpPr/>
              <p:nvPr/>
            </p:nvSpPr>
            <p:spPr bwMode="auto">
              <a:xfrm>
                <a:off x="2633" y="2"/>
                <a:ext cx="627" cy="217"/>
              </a:xfrm>
              <a:custGeom>
                <a:avLst/>
                <a:gdLst/>
                <a:ahLst/>
                <a:cxnLst>
                  <a:cxn ang="0">
                    <a:pos x="0" y="0"/>
                  </a:cxn>
                  <a:cxn ang="0">
                    <a:pos x="0" y="48"/>
                  </a:cxn>
                  <a:cxn ang="0">
                    <a:pos x="40" y="48"/>
                  </a:cxn>
                  <a:cxn ang="0">
                    <a:pos x="112" y="96"/>
                  </a:cxn>
                  <a:cxn ang="0">
                    <a:pos x="248" y="96"/>
                  </a:cxn>
                  <a:cxn ang="0">
                    <a:pos x="359" y="144"/>
                  </a:cxn>
                  <a:cxn ang="0">
                    <a:pos x="530" y="144"/>
                  </a:cxn>
                  <a:cxn ang="0">
                    <a:pos x="528" y="200"/>
                  </a:cxn>
                  <a:cxn ang="0">
                    <a:pos x="554" y="216"/>
                  </a:cxn>
                  <a:cxn ang="0">
                    <a:pos x="598" y="216"/>
                  </a:cxn>
                  <a:cxn ang="0">
                    <a:pos x="626" y="203"/>
                  </a:cxn>
                  <a:cxn ang="0">
                    <a:pos x="626" y="144"/>
                  </a:cxn>
                </a:cxnLst>
                <a:rect l="0" t="0" r="r" b="b"/>
                <a:pathLst>
                  <a:path w="627" h="217">
                    <a:moveTo>
                      <a:pt x="0" y="0"/>
                    </a:moveTo>
                    <a:lnTo>
                      <a:pt x="0" y="48"/>
                    </a:lnTo>
                    <a:lnTo>
                      <a:pt x="40" y="48"/>
                    </a:lnTo>
                    <a:lnTo>
                      <a:pt x="112" y="96"/>
                    </a:lnTo>
                    <a:lnTo>
                      <a:pt x="248" y="96"/>
                    </a:lnTo>
                    <a:lnTo>
                      <a:pt x="359" y="144"/>
                    </a:lnTo>
                    <a:lnTo>
                      <a:pt x="530" y="144"/>
                    </a:lnTo>
                    <a:lnTo>
                      <a:pt x="528" y="200"/>
                    </a:lnTo>
                    <a:lnTo>
                      <a:pt x="554" y="216"/>
                    </a:lnTo>
                    <a:lnTo>
                      <a:pt x="598" y="216"/>
                    </a:lnTo>
                    <a:lnTo>
                      <a:pt x="626" y="203"/>
                    </a:lnTo>
                    <a:lnTo>
                      <a:pt x="626" y="144"/>
                    </a:lnTo>
                  </a:path>
                </a:pathLst>
              </a:custGeom>
              <a:gradFill rotWithShape="1">
                <a:gsLst>
                  <a:gs pos="0">
                    <a:schemeClr val="accent2"/>
                  </a:gs>
                  <a:gs pos="100000">
                    <a:schemeClr val="accent2">
                      <a:gamma/>
                      <a:shade val="46275"/>
                      <a:invGamma/>
                    </a:schemeClr>
                  </a:gs>
                </a:gsLst>
                <a:path path="rect">
                  <a:fillToRect l="50000" t="50000" r="50000" b="50000"/>
                </a:path>
              </a:gradFill>
              <a:ln w="9525" cap="rnd" cmpd="sng">
                <a:solidFill>
                  <a:schemeClr val="hlink"/>
                </a:solid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38" name="未知"/>
              <p:cNvSpPr/>
              <p:nvPr/>
            </p:nvSpPr>
            <p:spPr bwMode="auto">
              <a:xfrm>
                <a:off x="2916" y="2"/>
                <a:ext cx="869" cy="213"/>
              </a:xfrm>
              <a:custGeom>
                <a:avLst/>
                <a:gdLst/>
                <a:ahLst/>
                <a:cxnLst>
                  <a:cxn ang="0">
                    <a:pos x="111" y="0"/>
                  </a:cxn>
                  <a:cxn ang="0">
                    <a:pos x="294" y="0"/>
                  </a:cxn>
                  <a:cxn ang="0">
                    <a:pos x="461" y="0"/>
                  </a:cxn>
                  <a:cxn ang="0">
                    <a:pos x="596" y="0"/>
                  </a:cxn>
                  <a:cxn ang="0">
                    <a:pos x="707" y="0"/>
                  </a:cxn>
                  <a:cxn ang="0">
                    <a:pos x="787" y="0"/>
                  </a:cxn>
                  <a:cxn ang="0">
                    <a:pos x="842" y="0"/>
                  </a:cxn>
                  <a:cxn ang="0">
                    <a:pos x="866" y="0"/>
                  </a:cxn>
                  <a:cxn ang="0">
                    <a:pos x="866" y="16"/>
                  </a:cxn>
                  <a:cxn ang="0">
                    <a:pos x="866" y="32"/>
                  </a:cxn>
                  <a:cxn ang="0">
                    <a:pos x="866" y="47"/>
                  </a:cxn>
                  <a:cxn ang="0">
                    <a:pos x="850" y="47"/>
                  </a:cxn>
                  <a:cxn ang="0">
                    <a:pos x="834" y="47"/>
                  </a:cxn>
                  <a:cxn ang="0">
                    <a:pos x="818" y="47"/>
                  </a:cxn>
                  <a:cxn ang="0">
                    <a:pos x="810" y="55"/>
                  </a:cxn>
                  <a:cxn ang="0">
                    <a:pos x="794" y="63"/>
                  </a:cxn>
                  <a:cxn ang="0">
                    <a:pos x="779" y="79"/>
                  </a:cxn>
                  <a:cxn ang="0">
                    <a:pos x="763" y="87"/>
                  </a:cxn>
                  <a:cxn ang="0">
                    <a:pos x="755" y="95"/>
                  </a:cxn>
                  <a:cxn ang="0">
                    <a:pos x="739" y="95"/>
                  </a:cxn>
                  <a:cxn ang="0">
                    <a:pos x="723" y="95"/>
                  </a:cxn>
                  <a:cxn ang="0">
                    <a:pos x="707" y="95"/>
                  </a:cxn>
                  <a:cxn ang="0">
                    <a:pos x="691" y="95"/>
                  </a:cxn>
                  <a:cxn ang="0">
                    <a:pos x="667" y="95"/>
                  </a:cxn>
                  <a:cxn ang="0">
                    <a:pos x="644" y="95"/>
                  </a:cxn>
                  <a:cxn ang="0">
                    <a:pos x="628" y="95"/>
                  </a:cxn>
                  <a:cxn ang="0">
                    <a:pos x="508" y="142"/>
                  </a:cxn>
                  <a:cxn ang="0">
                    <a:pos x="493" y="142"/>
                  </a:cxn>
                  <a:cxn ang="0">
                    <a:pos x="477" y="142"/>
                  </a:cxn>
                  <a:cxn ang="0">
                    <a:pos x="461" y="142"/>
                  </a:cxn>
                  <a:cxn ang="0">
                    <a:pos x="445" y="142"/>
                  </a:cxn>
                  <a:cxn ang="0">
                    <a:pos x="421" y="142"/>
                  </a:cxn>
                  <a:cxn ang="0">
                    <a:pos x="405" y="142"/>
                  </a:cxn>
                  <a:cxn ang="0">
                    <a:pos x="389" y="142"/>
                  </a:cxn>
                  <a:cxn ang="0">
                    <a:pos x="373" y="142"/>
                  </a:cxn>
                  <a:cxn ang="0">
                    <a:pos x="358" y="142"/>
                  </a:cxn>
                  <a:cxn ang="0">
                    <a:pos x="342" y="142"/>
                  </a:cxn>
                  <a:cxn ang="0">
                    <a:pos x="342" y="158"/>
                  </a:cxn>
                  <a:cxn ang="0">
                    <a:pos x="342" y="174"/>
                  </a:cxn>
                  <a:cxn ang="0">
                    <a:pos x="342" y="189"/>
                  </a:cxn>
                  <a:cxn ang="0">
                    <a:pos x="334" y="205"/>
                  </a:cxn>
                  <a:cxn ang="0">
                    <a:pos x="326" y="213"/>
                  </a:cxn>
                  <a:cxn ang="0">
                    <a:pos x="310" y="213"/>
                  </a:cxn>
                  <a:cxn ang="0">
                    <a:pos x="294" y="213"/>
                  </a:cxn>
                  <a:cxn ang="0">
                    <a:pos x="278" y="213"/>
                  </a:cxn>
                  <a:cxn ang="0">
                    <a:pos x="262" y="205"/>
                  </a:cxn>
                  <a:cxn ang="0">
                    <a:pos x="254" y="189"/>
                  </a:cxn>
                  <a:cxn ang="0">
                    <a:pos x="246" y="181"/>
                  </a:cxn>
                  <a:cxn ang="0">
                    <a:pos x="246" y="120"/>
                  </a:cxn>
                </a:cxnLst>
                <a:rect l="0" t="0" r="r" b="b"/>
                <a:pathLst>
                  <a:path w="867" h="214">
                    <a:moveTo>
                      <a:pt x="0" y="0"/>
                    </a:moveTo>
                    <a:lnTo>
                      <a:pt x="111" y="0"/>
                    </a:lnTo>
                    <a:lnTo>
                      <a:pt x="207" y="0"/>
                    </a:lnTo>
                    <a:lnTo>
                      <a:pt x="294" y="0"/>
                    </a:lnTo>
                    <a:lnTo>
                      <a:pt x="381" y="0"/>
                    </a:lnTo>
                    <a:lnTo>
                      <a:pt x="461" y="0"/>
                    </a:lnTo>
                    <a:lnTo>
                      <a:pt x="532" y="0"/>
                    </a:lnTo>
                    <a:lnTo>
                      <a:pt x="596" y="0"/>
                    </a:lnTo>
                    <a:lnTo>
                      <a:pt x="651" y="0"/>
                    </a:lnTo>
                    <a:lnTo>
                      <a:pt x="707" y="0"/>
                    </a:lnTo>
                    <a:lnTo>
                      <a:pt x="747" y="0"/>
                    </a:lnTo>
                    <a:lnTo>
                      <a:pt x="787" y="0"/>
                    </a:lnTo>
                    <a:lnTo>
                      <a:pt x="818" y="0"/>
                    </a:lnTo>
                    <a:lnTo>
                      <a:pt x="842" y="0"/>
                    </a:lnTo>
                    <a:lnTo>
                      <a:pt x="858" y="0"/>
                    </a:lnTo>
                    <a:lnTo>
                      <a:pt x="866" y="0"/>
                    </a:lnTo>
                    <a:lnTo>
                      <a:pt x="866" y="8"/>
                    </a:lnTo>
                    <a:lnTo>
                      <a:pt x="866" y="16"/>
                    </a:lnTo>
                    <a:lnTo>
                      <a:pt x="866" y="24"/>
                    </a:lnTo>
                    <a:lnTo>
                      <a:pt x="866" y="32"/>
                    </a:lnTo>
                    <a:lnTo>
                      <a:pt x="866" y="39"/>
                    </a:lnTo>
                    <a:lnTo>
                      <a:pt x="866" y="47"/>
                    </a:lnTo>
                    <a:lnTo>
                      <a:pt x="858" y="47"/>
                    </a:lnTo>
                    <a:lnTo>
                      <a:pt x="850" y="47"/>
                    </a:lnTo>
                    <a:lnTo>
                      <a:pt x="842" y="47"/>
                    </a:lnTo>
                    <a:lnTo>
                      <a:pt x="834" y="47"/>
                    </a:lnTo>
                    <a:lnTo>
                      <a:pt x="826" y="47"/>
                    </a:lnTo>
                    <a:lnTo>
                      <a:pt x="818" y="47"/>
                    </a:lnTo>
                    <a:lnTo>
                      <a:pt x="818" y="55"/>
                    </a:lnTo>
                    <a:lnTo>
                      <a:pt x="810" y="55"/>
                    </a:lnTo>
                    <a:lnTo>
                      <a:pt x="802" y="63"/>
                    </a:lnTo>
                    <a:lnTo>
                      <a:pt x="794" y="63"/>
                    </a:lnTo>
                    <a:lnTo>
                      <a:pt x="787" y="71"/>
                    </a:lnTo>
                    <a:lnTo>
                      <a:pt x="779" y="79"/>
                    </a:lnTo>
                    <a:lnTo>
                      <a:pt x="771" y="79"/>
                    </a:lnTo>
                    <a:lnTo>
                      <a:pt x="763" y="87"/>
                    </a:lnTo>
                    <a:lnTo>
                      <a:pt x="755" y="87"/>
                    </a:lnTo>
                    <a:lnTo>
                      <a:pt x="755" y="95"/>
                    </a:lnTo>
                    <a:lnTo>
                      <a:pt x="747" y="95"/>
                    </a:lnTo>
                    <a:lnTo>
                      <a:pt x="739" y="95"/>
                    </a:lnTo>
                    <a:lnTo>
                      <a:pt x="731" y="95"/>
                    </a:lnTo>
                    <a:lnTo>
                      <a:pt x="723" y="95"/>
                    </a:lnTo>
                    <a:lnTo>
                      <a:pt x="715" y="95"/>
                    </a:lnTo>
                    <a:lnTo>
                      <a:pt x="707" y="95"/>
                    </a:lnTo>
                    <a:lnTo>
                      <a:pt x="699" y="95"/>
                    </a:lnTo>
                    <a:lnTo>
                      <a:pt x="691" y="95"/>
                    </a:lnTo>
                    <a:lnTo>
                      <a:pt x="683" y="95"/>
                    </a:lnTo>
                    <a:lnTo>
                      <a:pt x="667" y="95"/>
                    </a:lnTo>
                    <a:lnTo>
                      <a:pt x="659" y="95"/>
                    </a:lnTo>
                    <a:lnTo>
                      <a:pt x="644" y="95"/>
                    </a:lnTo>
                    <a:lnTo>
                      <a:pt x="636" y="95"/>
                    </a:lnTo>
                    <a:lnTo>
                      <a:pt x="628" y="95"/>
                    </a:lnTo>
                    <a:lnTo>
                      <a:pt x="620" y="95"/>
                    </a:lnTo>
                    <a:lnTo>
                      <a:pt x="508" y="142"/>
                    </a:lnTo>
                    <a:lnTo>
                      <a:pt x="501" y="142"/>
                    </a:lnTo>
                    <a:lnTo>
                      <a:pt x="493" y="142"/>
                    </a:lnTo>
                    <a:lnTo>
                      <a:pt x="485" y="142"/>
                    </a:lnTo>
                    <a:lnTo>
                      <a:pt x="477" y="142"/>
                    </a:lnTo>
                    <a:lnTo>
                      <a:pt x="469" y="142"/>
                    </a:lnTo>
                    <a:lnTo>
                      <a:pt x="461" y="142"/>
                    </a:lnTo>
                    <a:lnTo>
                      <a:pt x="453" y="142"/>
                    </a:lnTo>
                    <a:lnTo>
                      <a:pt x="445" y="142"/>
                    </a:lnTo>
                    <a:lnTo>
                      <a:pt x="437" y="142"/>
                    </a:lnTo>
                    <a:lnTo>
                      <a:pt x="421" y="142"/>
                    </a:lnTo>
                    <a:lnTo>
                      <a:pt x="413" y="142"/>
                    </a:lnTo>
                    <a:lnTo>
                      <a:pt x="405" y="142"/>
                    </a:lnTo>
                    <a:lnTo>
                      <a:pt x="397" y="142"/>
                    </a:lnTo>
                    <a:lnTo>
                      <a:pt x="389" y="142"/>
                    </a:lnTo>
                    <a:lnTo>
                      <a:pt x="381" y="142"/>
                    </a:lnTo>
                    <a:lnTo>
                      <a:pt x="373" y="142"/>
                    </a:lnTo>
                    <a:lnTo>
                      <a:pt x="365" y="142"/>
                    </a:lnTo>
                    <a:lnTo>
                      <a:pt x="358" y="142"/>
                    </a:lnTo>
                    <a:lnTo>
                      <a:pt x="350" y="142"/>
                    </a:lnTo>
                    <a:lnTo>
                      <a:pt x="342" y="142"/>
                    </a:lnTo>
                    <a:lnTo>
                      <a:pt x="342" y="150"/>
                    </a:lnTo>
                    <a:lnTo>
                      <a:pt x="342" y="158"/>
                    </a:lnTo>
                    <a:lnTo>
                      <a:pt x="342" y="166"/>
                    </a:lnTo>
                    <a:lnTo>
                      <a:pt x="342" y="174"/>
                    </a:lnTo>
                    <a:lnTo>
                      <a:pt x="342" y="181"/>
                    </a:lnTo>
                    <a:lnTo>
                      <a:pt x="342" y="189"/>
                    </a:lnTo>
                    <a:lnTo>
                      <a:pt x="342" y="197"/>
                    </a:lnTo>
                    <a:lnTo>
                      <a:pt x="334" y="205"/>
                    </a:lnTo>
                    <a:lnTo>
                      <a:pt x="326" y="205"/>
                    </a:lnTo>
                    <a:lnTo>
                      <a:pt x="326" y="213"/>
                    </a:lnTo>
                    <a:lnTo>
                      <a:pt x="318" y="213"/>
                    </a:lnTo>
                    <a:lnTo>
                      <a:pt x="310" y="213"/>
                    </a:lnTo>
                    <a:lnTo>
                      <a:pt x="302" y="213"/>
                    </a:lnTo>
                    <a:lnTo>
                      <a:pt x="294" y="213"/>
                    </a:lnTo>
                    <a:lnTo>
                      <a:pt x="286" y="213"/>
                    </a:lnTo>
                    <a:lnTo>
                      <a:pt x="278" y="213"/>
                    </a:lnTo>
                    <a:lnTo>
                      <a:pt x="270" y="213"/>
                    </a:lnTo>
                    <a:lnTo>
                      <a:pt x="262" y="205"/>
                    </a:lnTo>
                    <a:lnTo>
                      <a:pt x="254" y="197"/>
                    </a:lnTo>
                    <a:lnTo>
                      <a:pt x="254" y="189"/>
                    </a:lnTo>
                    <a:lnTo>
                      <a:pt x="246" y="189"/>
                    </a:lnTo>
                    <a:lnTo>
                      <a:pt x="246" y="181"/>
                    </a:lnTo>
                    <a:lnTo>
                      <a:pt x="246" y="174"/>
                    </a:lnTo>
                    <a:lnTo>
                      <a:pt x="246" y="120"/>
                    </a:lnTo>
                    <a:lnTo>
                      <a:pt x="0" y="0"/>
                    </a:lnTo>
                  </a:path>
                </a:pathLst>
              </a:custGeom>
              <a:gradFill rotWithShape="1">
                <a:gsLst>
                  <a:gs pos="0">
                    <a:schemeClr val="accent2"/>
                  </a:gs>
                  <a:gs pos="100000">
                    <a:schemeClr val="accent2">
                      <a:gamma/>
                      <a:shade val="46275"/>
                      <a:invGamma/>
                    </a:schemeClr>
                  </a:gs>
                </a:gsLst>
                <a:path path="rect">
                  <a:fillToRect l="50000" t="50000" r="50000" b="50000"/>
                </a:path>
              </a:gradFill>
              <a:ln w="9525" cap="rnd" cmpd="sng">
                <a:solidFill>
                  <a:schemeClr val="hlink"/>
                </a:solidFill>
                <a:round/>
              </a:ln>
              <a:effectLst/>
            </p:spPr>
            <p:txBody>
              <a:bodyPr/>
              <a:lstStyle/>
              <a:p>
                <a:pPr>
                  <a:defRPr/>
                </a:pPr>
                <a:endParaRPr lang="zh-CN" altLang="en-US">
                  <a:effectLst>
                    <a:outerShdw blurRad="38100" dist="38100" dir="2700000" algn="tl">
                      <a:srgbClr val="000000">
                        <a:alpha val="43137"/>
                      </a:srgbClr>
                    </a:outerShdw>
                  </a:effectLst>
                </a:endParaRPr>
              </a:p>
            </p:txBody>
          </p:sp>
          <p:sp>
            <p:nvSpPr>
              <p:cNvPr id="40" name="未知"/>
              <p:cNvSpPr/>
              <p:nvPr/>
            </p:nvSpPr>
            <p:spPr bwMode="auto">
              <a:xfrm>
                <a:off x="3163" y="0"/>
                <a:ext cx="626" cy="222"/>
              </a:xfrm>
              <a:custGeom>
                <a:avLst/>
                <a:gdLst/>
                <a:ahLst/>
                <a:cxnLst>
                  <a:cxn ang="0">
                    <a:pos x="625" y="0"/>
                  </a:cxn>
                  <a:cxn ang="0">
                    <a:pos x="625" y="49"/>
                  </a:cxn>
                  <a:cxn ang="0">
                    <a:pos x="585" y="49"/>
                  </a:cxn>
                  <a:cxn ang="0">
                    <a:pos x="513" y="98"/>
                  </a:cxn>
                  <a:cxn ang="0">
                    <a:pos x="377" y="98"/>
                  </a:cxn>
                  <a:cxn ang="0">
                    <a:pos x="264" y="147"/>
                  </a:cxn>
                  <a:cxn ang="0">
                    <a:pos x="96" y="147"/>
                  </a:cxn>
                  <a:cxn ang="0">
                    <a:pos x="96" y="204"/>
                  </a:cxn>
                  <a:cxn ang="0">
                    <a:pos x="70" y="220"/>
                  </a:cxn>
                  <a:cxn ang="0">
                    <a:pos x="26" y="220"/>
                  </a:cxn>
                  <a:cxn ang="0">
                    <a:pos x="0" y="199"/>
                  </a:cxn>
                  <a:cxn ang="0">
                    <a:pos x="0" y="147"/>
                  </a:cxn>
                </a:cxnLst>
                <a:rect l="0" t="0" r="r" b="b"/>
                <a:pathLst>
                  <a:path w="626" h="221">
                    <a:moveTo>
                      <a:pt x="625" y="0"/>
                    </a:moveTo>
                    <a:lnTo>
                      <a:pt x="625" y="49"/>
                    </a:lnTo>
                    <a:lnTo>
                      <a:pt x="585" y="49"/>
                    </a:lnTo>
                    <a:lnTo>
                      <a:pt x="513" y="98"/>
                    </a:lnTo>
                    <a:lnTo>
                      <a:pt x="377" y="98"/>
                    </a:lnTo>
                    <a:lnTo>
                      <a:pt x="264" y="147"/>
                    </a:lnTo>
                    <a:lnTo>
                      <a:pt x="96" y="147"/>
                    </a:lnTo>
                    <a:lnTo>
                      <a:pt x="96" y="204"/>
                    </a:lnTo>
                    <a:lnTo>
                      <a:pt x="70" y="220"/>
                    </a:lnTo>
                    <a:lnTo>
                      <a:pt x="26" y="220"/>
                    </a:lnTo>
                    <a:lnTo>
                      <a:pt x="0" y="199"/>
                    </a:lnTo>
                    <a:lnTo>
                      <a:pt x="0" y="147"/>
                    </a:lnTo>
                  </a:path>
                </a:pathLst>
              </a:custGeom>
              <a:solidFill>
                <a:schemeClr val="accent2"/>
              </a:solidFill>
              <a:ln w="9525" cap="rnd" cmpd="sng">
                <a:solidFill>
                  <a:schemeClr val="hlink"/>
                </a:solidFill>
                <a:round/>
              </a:ln>
              <a:effectLst/>
            </p:spPr>
            <p:txBody>
              <a:bodyPr/>
              <a:lstStyle/>
              <a:p>
                <a:pPr>
                  <a:defRPr/>
                </a:pPr>
                <a:endParaRPr lang="zh-CN" altLang="en-US">
                  <a:effectLst>
                    <a:outerShdw blurRad="38100" dist="38100" dir="2700000" algn="tl">
                      <a:srgbClr val="000000">
                        <a:alpha val="43137"/>
                      </a:srgbClr>
                    </a:outerShdw>
                  </a:effectLst>
                </a:endParaRPr>
              </a:p>
            </p:txBody>
          </p:sp>
        </p:grpSp>
        <p:sp>
          <p:nvSpPr>
            <p:cNvPr id="20" name="Rectangle 24"/>
            <p:cNvSpPr>
              <a:spLocks noChangeArrowheads="1"/>
            </p:cNvSpPr>
            <p:nvPr/>
          </p:nvSpPr>
          <p:spPr bwMode="auto">
            <a:xfrm>
              <a:off x="-114" y="567"/>
              <a:ext cx="4257" cy="2708"/>
            </a:xfrm>
            <a:prstGeom prst="rect">
              <a:avLst/>
            </a:prstGeom>
            <a:solidFill>
              <a:schemeClr val="accent1"/>
            </a:solidFill>
            <a:ln w="38100">
              <a:solidFill>
                <a:schemeClr val="bg2"/>
              </a:solidFill>
              <a:miter lim="800000"/>
            </a:ln>
            <a:effectLst>
              <a:outerShdw dist="35921" dir="2700000" algn="ctr" rotWithShape="0">
                <a:schemeClr val="bg2"/>
              </a:outerShdw>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21" name="Rectangle 25"/>
            <p:cNvSpPr>
              <a:spLocks noChangeArrowheads="1"/>
            </p:cNvSpPr>
            <p:nvPr/>
          </p:nvSpPr>
          <p:spPr bwMode="auto">
            <a:xfrm>
              <a:off x="225" y="1062"/>
              <a:ext cx="3952" cy="1440"/>
            </a:xfrm>
            <a:prstGeom prst="rect">
              <a:avLst/>
            </a:prstGeom>
            <a:noFill/>
            <a:ln w="9525">
              <a:noFill/>
              <a:miter lim="800000"/>
            </a:ln>
            <a:effectLst/>
          </p:spPr>
          <p:txBody>
            <a:bodyPr lIns="0" tIns="0" rIns="0" bIns="0">
              <a:spAutoFit/>
            </a:bodyPr>
            <a:lstStyle/>
            <a:p>
              <a:pPr eaLnBrk="0" hangingPunct="0">
                <a:lnSpc>
                  <a:spcPct val="130000"/>
                </a:lnSpc>
                <a:spcBef>
                  <a:spcPct val="20000"/>
                </a:spcBef>
                <a:buClr>
                  <a:schemeClr val="hlink"/>
                </a:buClr>
                <a:buFont typeface="Wingdings" panose="05000000000000000000" pitchFamily="2" charset="2"/>
                <a:buNone/>
                <a:defRPr/>
              </a:pPr>
              <a:r>
                <a:rPr lang="zh-CN" altLang="en-US" b="0" dirty="0">
                  <a:solidFill>
                    <a:schemeClr val="bg1"/>
                  </a:solidFill>
                  <a:effectLst>
                    <a:outerShdw blurRad="38100" dist="38100" dir="2700000" algn="tl">
                      <a:srgbClr val="C0C0C0"/>
                    </a:outerShdw>
                  </a:effectLst>
                  <a:latin typeface="黑体" panose="02010609060101010101" pitchFamily="49" charset="-122"/>
                </a:rPr>
                <a:t>  </a:t>
              </a:r>
            </a:p>
            <a:p>
              <a:pPr eaLnBrk="0" hangingPunct="0">
                <a:lnSpc>
                  <a:spcPct val="130000"/>
                </a:lnSpc>
                <a:spcBef>
                  <a:spcPct val="20000"/>
                </a:spcBef>
                <a:buClr>
                  <a:schemeClr val="hlink"/>
                </a:buClr>
                <a:buFont typeface="Wingdings" panose="05000000000000000000" pitchFamily="2" charset="2"/>
                <a:buNone/>
                <a:defRPr/>
              </a:pPr>
              <a:r>
                <a:rPr lang="zh-CN" altLang="en-US" b="0" dirty="0">
                  <a:solidFill>
                    <a:schemeClr val="bg1"/>
                  </a:solidFill>
                  <a:effectLst>
                    <a:outerShdw blurRad="38100" dist="38100" dir="2700000" algn="tl">
                      <a:srgbClr val="C0C0C0"/>
                    </a:outerShdw>
                  </a:effectLst>
                  <a:latin typeface="黑体" panose="02010609060101010101" pitchFamily="49" charset="-122"/>
                </a:rPr>
                <a:t> </a:t>
              </a:r>
              <a:r>
                <a:rPr lang="zh-CN" altLang="en-US" sz="2400" b="1" dirty="0" smtClean="0">
                  <a:solidFill>
                    <a:schemeClr val="bg1"/>
                  </a:solidFill>
                  <a:latin typeface="微软雅黑" panose="020B0503020204020204" charset="-122"/>
                  <a:ea typeface="微软雅黑" panose="020B0503020204020204" charset="-122"/>
                </a:rPr>
                <a:t>（</a:t>
              </a:r>
              <a:r>
                <a:rPr lang="zh-CN" altLang="en-US" sz="2400" b="1" dirty="0">
                  <a:solidFill>
                    <a:schemeClr val="bg1"/>
                  </a:solidFill>
                  <a:latin typeface="微软雅黑" panose="020B0503020204020204" charset="-122"/>
                  <a:ea typeface="微软雅黑" panose="020B0503020204020204" charset="-122"/>
                </a:rPr>
                <a:t>1）权力论</a:t>
              </a:r>
            </a:p>
          </p:txBody>
        </p:sp>
        <p:sp>
          <p:nvSpPr>
            <p:cNvPr id="22" name="Rectangle 26"/>
            <p:cNvSpPr>
              <a:spLocks noChangeArrowheads="1"/>
            </p:cNvSpPr>
            <p:nvPr/>
          </p:nvSpPr>
          <p:spPr bwMode="auto">
            <a:xfrm>
              <a:off x="6737" y="0"/>
              <a:ext cx="4260" cy="2705"/>
            </a:xfrm>
            <a:prstGeom prst="rect">
              <a:avLst/>
            </a:prstGeom>
            <a:solidFill>
              <a:schemeClr val="accent1"/>
            </a:solidFill>
            <a:ln w="9525">
              <a:solidFill>
                <a:schemeClr val="tx1"/>
              </a:solidFill>
              <a:miter lim="800000"/>
            </a:ln>
            <a:effectLst>
              <a:outerShdw dist="35921" dir="2700000" algn="ctr" rotWithShape="0">
                <a:schemeClr val="bg2"/>
              </a:outerShdw>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23" name="Rectangle 27"/>
            <p:cNvSpPr>
              <a:spLocks noChangeArrowheads="1"/>
            </p:cNvSpPr>
            <p:nvPr/>
          </p:nvSpPr>
          <p:spPr bwMode="auto">
            <a:xfrm>
              <a:off x="7160" y="112"/>
              <a:ext cx="3952" cy="1439"/>
            </a:xfrm>
            <a:prstGeom prst="rect">
              <a:avLst/>
            </a:prstGeom>
            <a:noFill/>
            <a:ln w="9525">
              <a:noFill/>
              <a:miter lim="800000"/>
            </a:ln>
            <a:effectLst/>
          </p:spPr>
          <p:txBody>
            <a:bodyPr lIns="0" tIns="0" rIns="0" bIns="0">
              <a:spAutoFit/>
            </a:bodyPr>
            <a:lstStyle/>
            <a:p>
              <a:pPr eaLnBrk="0" hangingPunct="0">
                <a:lnSpc>
                  <a:spcPct val="130000"/>
                </a:lnSpc>
                <a:spcBef>
                  <a:spcPct val="20000"/>
                </a:spcBef>
                <a:buClr>
                  <a:schemeClr val="hlink"/>
                </a:buClr>
                <a:defRPr/>
              </a:pPr>
              <a:r>
                <a:rPr lang="zh-CN" altLang="en-US" sz="2400" b="1" dirty="0">
                  <a:solidFill>
                    <a:schemeClr val="bg1"/>
                  </a:solidFill>
                  <a:latin typeface="微软雅黑" panose="020B0503020204020204" charset="-122"/>
                  <a:ea typeface="微软雅黑" panose="020B0503020204020204" charset="-122"/>
                </a:rPr>
                <a:t>（2 ）理想的行政组织体系的特征</a:t>
              </a:r>
            </a:p>
          </p:txBody>
        </p:sp>
        <p:sp>
          <p:nvSpPr>
            <p:cNvPr id="24" name="Text Box 28"/>
            <p:cNvSpPr txBox="1">
              <a:spLocks noChangeArrowheads="1"/>
            </p:cNvSpPr>
            <p:nvPr/>
          </p:nvSpPr>
          <p:spPr bwMode="auto">
            <a:xfrm>
              <a:off x="4232" y="2722"/>
              <a:ext cx="3365" cy="1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zh-CN" altLang="en-US" sz="1800" b="0">
                <a:solidFill>
                  <a:schemeClr val="tx1"/>
                </a:solidFill>
                <a:latin typeface="Arial" panose="020B0604020202020204" pitchFamily="34" charset="0"/>
                <a:ea typeface="宋体" panose="02010600030101010101" pitchFamily="2" charset="-122"/>
              </a:endParaRPr>
            </a:p>
          </p:txBody>
        </p:sp>
      </p:grpSp>
      <p:sp>
        <p:nvSpPr>
          <p:cNvPr id="41" name="文本框 40"/>
          <p:cNvSpPr txBox="1"/>
          <p:nvPr/>
        </p:nvSpPr>
        <p:spPr>
          <a:xfrm>
            <a:off x="695400" y="908720"/>
            <a:ext cx="3057247" cy="523220"/>
          </a:xfrm>
          <a:prstGeom prst="rect">
            <a:avLst/>
          </a:prstGeom>
          <a:noFill/>
        </p:spPr>
        <p:txBody>
          <a:bodyPr wrap="none" rtlCol="0" anchor="t">
            <a:spAutoFit/>
          </a:bodyPr>
          <a:lstStyle/>
          <a:p>
            <a:pPr eaLnBrk="0" hangingPunct="0"/>
            <a:r>
              <a:rPr lang="zh-CN" altLang="en-US" sz="2800" dirty="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四、行政组织理论</a:t>
            </a:r>
            <a:endPar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endParaRPr>
          </a:p>
        </p:txBody>
      </p:sp>
    </p:spTree>
    <p:extLst>
      <p:ext uri="{BB962C8B-B14F-4D97-AF65-F5344CB8AC3E}">
        <p14:creationId xmlns:p14="http://schemas.microsoft.com/office/powerpoint/2010/main" val="2069442747"/>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fltVal val="0"/>
                                          </p:val>
                                        </p:tav>
                                        <p:tav tm="100000">
                                          <p:val>
                                            <p:strVal val="#ppt_w"/>
                                          </p:val>
                                        </p:tav>
                                      </p:tavLst>
                                    </p:anim>
                                    <p:anim calcmode="lin" valueType="num">
                                      <p:cBhvr>
                                        <p:cTn id="13" dur="1000" fill="hold"/>
                                        <p:tgtEl>
                                          <p:spTgt spid="15"/>
                                        </p:tgtEl>
                                        <p:attrNameLst>
                                          <p:attrName>ppt_h</p:attrName>
                                        </p:attrNameLst>
                                      </p:cBhvr>
                                      <p:tavLst>
                                        <p:tav tm="0">
                                          <p:val>
                                            <p:strVal val="#ppt_h"/>
                                          </p:val>
                                        </p:tav>
                                        <p:tav tm="100000">
                                          <p:val>
                                            <p:strVal val="#ppt_h"/>
                                          </p:val>
                                        </p:tav>
                                      </p:tavLst>
                                    </p:anim>
                                  </p:childTnLst>
                                </p:cTn>
                              </p:par>
                              <p:par>
                                <p:cTn id="14" presetID="1" presetClass="entr" presetSubtype="0" fill="hold" grpId="0" nodeType="withEffect">
                                  <p:stCondLst>
                                    <p:cond delay="0"/>
                                  </p:stCondLst>
                                  <p:childTnLst>
                                    <p:set>
                                      <p:cBhvr>
                                        <p:cTn id="15" dur="1" fill="hold">
                                          <p:stCondLst>
                                            <p:cond delay="0"/>
                                          </p:stCondLst>
                                        </p:cTn>
                                        <p:tgtEl>
                                          <p:spTgt spid="41"/>
                                        </p:tgtEl>
                                        <p:attrNameLst>
                                          <p:attrName>style.visibility</p:attrName>
                                        </p:attrNameLst>
                                      </p:cBhvr>
                                      <p:to>
                                        <p:strVal val="visible"/>
                                      </p:to>
                                    </p:set>
                                  </p:childTnLst>
                                </p:cTn>
                              </p:par>
                            </p:childTnLst>
                          </p:cTn>
                        </p:par>
                        <p:par>
                          <p:cTn id="16" fill="hold">
                            <p:stCondLst>
                              <p:cond delay="1000"/>
                            </p:stCondLst>
                            <p:childTnLst>
                              <p:par>
                                <p:cTn id="17" presetID="2" presetClass="entr" presetSubtype="8" fill="hold" grpId="1" nodeType="afterEffect">
                                  <p:stCondLst>
                                    <p:cond delay="0"/>
                                  </p:stCondLst>
                                  <p:childTnLst>
                                    <p:set>
                                      <p:cBhvr>
                                        <p:cTn id="18" dur="1" fill="hold">
                                          <p:stCondLst>
                                            <p:cond delay="0"/>
                                          </p:stCondLst>
                                        </p:cTn>
                                        <p:tgtEl>
                                          <p:spTgt spid="41"/>
                                        </p:tgtEl>
                                        <p:attrNameLst>
                                          <p:attrName>style.visibility</p:attrName>
                                        </p:attrNameLst>
                                      </p:cBhvr>
                                      <p:to>
                                        <p:strVal val="visible"/>
                                      </p:to>
                                    </p:set>
                                    <p:anim calcmode="lin" valueType="num">
                                      <p:cBhvr additive="base">
                                        <p:cTn id="19" dur="500" fill="hold"/>
                                        <p:tgtEl>
                                          <p:spTgt spid="41"/>
                                        </p:tgtEl>
                                        <p:attrNameLst>
                                          <p:attrName>ppt_x</p:attrName>
                                        </p:attrNameLst>
                                      </p:cBhvr>
                                      <p:tavLst>
                                        <p:tav tm="0">
                                          <p:val>
                                            <p:strVal val="0-#ppt_w/2"/>
                                          </p:val>
                                        </p:tav>
                                        <p:tav tm="100000">
                                          <p:val>
                                            <p:strVal val="#ppt_x"/>
                                          </p:val>
                                        </p:tav>
                                      </p:tavLst>
                                    </p:anim>
                                    <p:anim calcmode="lin" valueType="num">
                                      <p:cBhvr additive="base">
                                        <p:cTn id="20" dur="5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1" grpId="0"/>
      <p:bldP spid="41"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dirty="0"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stretch>
            <a:fillRect/>
          </a:stretch>
        </p:blipFill>
        <p:spPr>
          <a:xfrm>
            <a:off x="1847528" y="1124744"/>
            <a:ext cx="8207967" cy="4623023"/>
          </a:xfrm>
          <a:prstGeom prst="rect">
            <a:avLst/>
          </a:prstGeom>
        </p:spPr>
      </p:pic>
    </p:spTree>
    <p:extLst>
      <p:ext uri="{BB962C8B-B14F-4D97-AF65-F5344CB8AC3E}">
        <p14:creationId xmlns:p14="http://schemas.microsoft.com/office/powerpoint/2010/main" val="3794191048"/>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8184232" y="188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616280" y="188640"/>
            <a:ext cx="1715135" cy="430530"/>
          </a:xfrm>
          <a:prstGeom prst="rect">
            <a:avLst/>
          </a:prstGeom>
          <a:noFill/>
          <a:ln w="9525">
            <a:noFill/>
            <a:miter lim="800000"/>
          </a:ln>
        </p:spPr>
        <p:txBody>
          <a:bodyPr wrap="square" lIns="0" tIns="0" rIns="0" bIns="0" anchor="ctr">
            <a:spAutoFit/>
          </a:bodyPr>
          <a:lstStyle/>
          <a:p>
            <a:pPr algn="l"/>
            <a:r>
              <a:rPr lang="en-US" altLang="zh-CN" sz="2800" b="1" dirty="0">
                <a:solidFill>
                  <a:schemeClr val="bg1"/>
                </a:solidFill>
                <a:latin typeface="Impact" panose="020B0806030902050204" pitchFamily="34" charset="0"/>
                <a:ea typeface="微软雅黑" panose="020B0503020204020204" pitchFamily="34" charset="-122"/>
              </a:rPr>
              <a:t>03  </a:t>
            </a:r>
            <a:r>
              <a:rPr lang="en-US" altLang="zh-CN" sz="2800" b="1" dirty="0" err="1">
                <a:solidFill>
                  <a:schemeClr val="bg1"/>
                </a:solidFill>
                <a:latin typeface="Impact" panose="020B0806030902050204" pitchFamily="34" charset="0"/>
                <a:ea typeface="微软雅黑" panose="020B0503020204020204" pitchFamily="34" charset="-122"/>
              </a:rPr>
              <a:t>总结</a:t>
            </a:r>
            <a:endParaRPr lang="en-US" altLang="zh-CN" sz="2800" b="1" dirty="0">
              <a:solidFill>
                <a:schemeClr val="bg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dirty="0">
                <a:solidFill>
                  <a:schemeClr val="tx1"/>
                </a:solidFill>
                <a:latin typeface="Impact" panose="020B0806030902050204" pitchFamily="34" charset="0"/>
                <a:ea typeface="微软雅黑" panose="020B0503020204020204" pitchFamily="34" charset="-122"/>
              </a:rPr>
              <a:t>01    </a:t>
            </a:r>
            <a:r>
              <a:rPr lang="zh-CN" altLang="en-US" sz="2800" b="1"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727848" y="188640"/>
            <a:ext cx="3448685" cy="430530"/>
          </a:xfrm>
          <a:prstGeom prst="rect">
            <a:avLst/>
          </a:prstGeom>
          <a:noFill/>
          <a:ln w="9525">
            <a:noFill/>
            <a:miter lim="800000"/>
          </a:ln>
        </p:spPr>
        <p:txBody>
          <a:bodyPr wrap="square" lIns="0" tIns="0" rIns="0" bIns="0" anchor="ctr">
            <a:spAutoFit/>
          </a:bodyPr>
          <a:lstStyle/>
          <a:p>
            <a:pPr algn="l"/>
            <a:r>
              <a:rPr lang="en-US" altLang="zh-CN" sz="2800" b="1" dirty="0">
                <a:latin typeface="Impact" panose="020B0806030902050204" pitchFamily="34" charset="0"/>
                <a:ea typeface="微软雅黑" panose="020B0503020204020204" pitchFamily="34" charset="-122"/>
              </a:rPr>
              <a:t>02   </a:t>
            </a:r>
            <a:r>
              <a:rPr lang="en-US" altLang="zh-CN" sz="2800" b="1" dirty="0" err="1">
                <a:latin typeface="Impact" panose="020B0806030902050204" pitchFamily="34" charset="0"/>
                <a:ea typeface="微软雅黑" panose="020B0503020204020204" pitchFamily="34" charset="-122"/>
              </a:rPr>
              <a:t>内容讲授</a:t>
            </a:r>
            <a:endParaRPr lang="en-US" altLang="zh-CN" sz="2800" b="1" dirty="0">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10" name="Group 3"/>
          <p:cNvGrpSpPr>
            <a:grpSpLocks/>
          </p:cNvGrpSpPr>
          <p:nvPr/>
        </p:nvGrpSpPr>
        <p:grpSpPr bwMode="auto">
          <a:xfrm>
            <a:off x="2711624" y="1412776"/>
            <a:ext cx="6490679" cy="3287975"/>
            <a:chOff x="921" y="373"/>
            <a:chExt cx="10222" cy="5177"/>
          </a:xfrm>
        </p:grpSpPr>
        <p:pic>
          <p:nvPicPr>
            <p:cNvPr id="11" name="矩形 6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5" y="864"/>
              <a:ext cx="8543" cy="1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矩形 7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9" y="2513"/>
              <a:ext cx="9376" cy="1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矩形 7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1" y="4243"/>
              <a:ext cx="10222" cy="1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圆角矩形 7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13" y="1982"/>
              <a:ext cx="1497" cy="1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61"/>
            <p:cNvSpPr txBox="1">
              <a:spLocks noChangeArrowheads="1"/>
            </p:cNvSpPr>
            <p:nvPr/>
          </p:nvSpPr>
          <p:spPr bwMode="auto">
            <a:xfrm>
              <a:off x="2770" y="2440"/>
              <a:ext cx="598" cy="485"/>
            </a:xfrm>
            <a:prstGeom prst="rect">
              <a:avLst/>
            </a:prstGeom>
            <a:noFill/>
            <a:ln w="9525">
              <a:noFill/>
              <a:miter lim="800000"/>
            </a:ln>
            <a:effectLst/>
          </p:spPr>
          <p:txBody>
            <a:bodyPr>
              <a:spAutoFit/>
            </a:bodyPr>
            <a:lstStyle>
              <a:lvl1pPr eaLnBrk="0" hangingPunct="0">
                <a:defRPr sz="2000" b="1">
                  <a:solidFill>
                    <a:schemeClr val="tx2"/>
                  </a:solidFill>
                  <a:latin typeface="Times New Roman" panose="02020603050405020304" pitchFamily="18" charset="0"/>
                  <a:ea typeface="黑体" panose="02010609060101010101" pitchFamily="49" charset="-122"/>
                </a:defRPr>
              </a:lvl1pPr>
              <a:lvl2pPr marL="742950" indent="-285750" eaLnBrk="0" hangingPunct="0">
                <a:defRPr sz="2000" b="1">
                  <a:solidFill>
                    <a:schemeClr val="tx2"/>
                  </a:solidFill>
                  <a:latin typeface="Times New Roman" panose="02020603050405020304" pitchFamily="18" charset="0"/>
                  <a:ea typeface="黑体" panose="02010609060101010101" pitchFamily="49" charset="-122"/>
                </a:defRPr>
              </a:lvl2pPr>
              <a:lvl3pPr marL="1143000" indent="-228600" eaLnBrk="0" hangingPunct="0">
                <a:defRPr sz="2000" b="1">
                  <a:solidFill>
                    <a:schemeClr val="tx2"/>
                  </a:solidFill>
                  <a:latin typeface="Times New Roman" panose="02020603050405020304" pitchFamily="18" charset="0"/>
                  <a:ea typeface="黑体" panose="02010609060101010101" pitchFamily="49" charset="-122"/>
                </a:defRPr>
              </a:lvl3pPr>
              <a:lvl4pPr marL="1600200" indent="-228600" eaLnBrk="0" hangingPunct="0">
                <a:defRPr sz="2000" b="1">
                  <a:solidFill>
                    <a:schemeClr val="tx2"/>
                  </a:solidFill>
                  <a:latin typeface="Times New Roman" panose="02020603050405020304" pitchFamily="18" charset="0"/>
                  <a:ea typeface="黑体" panose="02010609060101010101" pitchFamily="49" charset="-122"/>
                </a:defRPr>
              </a:lvl4pPr>
              <a:lvl5pPr marL="2057400" indent="-228600" eaLnBrk="0" hangingPunct="0">
                <a:defRPr sz="2000" b="1">
                  <a:solidFill>
                    <a:schemeClr val="tx2"/>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9pPr>
            </a:lstStyle>
            <a:p>
              <a:pPr eaLnBrk="1" hangingPunct="1">
                <a:defRPr/>
              </a:pPr>
              <a:r>
                <a:rPr lang="zh-CN" altLang="zh-CN" smtClean="0">
                  <a:effectLst>
                    <a:outerShdw blurRad="38100" dist="38100" dir="2700000" algn="tl">
                      <a:srgbClr val="C0C0C0"/>
                    </a:outerShdw>
                  </a:effectLst>
                </a:rPr>
                <a:t>2</a:t>
              </a:r>
            </a:p>
            <a:p>
              <a:pPr eaLnBrk="1" hangingPunct="1">
                <a:defRPr/>
              </a:pPr>
              <a:endParaRPr lang="zh-CN" altLang="zh-CN" smtClean="0">
                <a:effectLst>
                  <a:outerShdw blurRad="38100" dist="38100" dir="2700000" algn="tl">
                    <a:srgbClr val="C0C0C0"/>
                  </a:outerShdw>
                </a:effectLst>
              </a:endParaRPr>
            </a:p>
          </p:txBody>
        </p:sp>
        <p:sp>
          <p:nvSpPr>
            <p:cNvPr id="18" name="TextBox 71"/>
            <p:cNvSpPr txBox="1">
              <a:spLocks noChangeArrowheads="1"/>
            </p:cNvSpPr>
            <p:nvPr/>
          </p:nvSpPr>
          <p:spPr bwMode="auto">
            <a:xfrm>
              <a:off x="3448" y="2630"/>
              <a:ext cx="6825" cy="824"/>
            </a:xfrm>
            <a:prstGeom prst="rect">
              <a:avLst/>
            </a:prstGeom>
            <a:noFill/>
            <a:ln w="9525">
              <a:noFill/>
              <a:miter lim="800000"/>
            </a:ln>
            <a:effectLst/>
          </p:spPr>
          <p:txBody>
            <a:bodyPr>
              <a:spAutoFit/>
            </a:bodyPr>
            <a:lstStyle/>
            <a:p>
              <a:pPr>
                <a:defRPr/>
              </a:pPr>
              <a:r>
                <a:rPr lang="zh-CN" altLang="en-US" sz="2800" dirty="0" smtClean="0">
                  <a:latin typeface="微软雅黑" panose="020B0503020204020204" pitchFamily="34" charset="-122"/>
                  <a:ea typeface="微软雅黑" panose="020B0503020204020204" pitchFamily="34" charset="-122"/>
                </a:rPr>
                <a:t>一般管理理论</a:t>
              </a:r>
              <a:endParaRPr lang="zh-CN" altLang="en-US" sz="2800" dirty="0">
                <a:latin typeface="微软雅黑" panose="020B0503020204020204" pitchFamily="34" charset="-122"/>
                <a:ea typeface="微软雅黑" panose="020B0503020204020204" pitchFamily="34" charset="-122"/>
              </a:endParaRPr>
            </a:p>
          </p:txBody>
        </p:sp>
        <p:pic>
          <p:nvPicPr>
            <p:cNvPr id="19" name="圆角矩形 8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23" y="3704"/>
              <a:ext cx="1497" cy="1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61"/>
            <p:cNvSpPr txBox="1">
              <a:spLocks noChangeArrowheads="1"/>
            </p:cNvSpPr>
            <p:nvPr/>
          </p:nvSpPr>
          <p:spPr bwMode="auto">
            <a:xfrm>
              <a:off x="2078" y="4157"/>
              <a:ext cx="598" cy="485"/>
            </a:xfrm>
            <a:prstGeom prst="rect">
              <a:avLst/>
            </a:prstGeom>
            <a:noFill/>
            <a:ln w="9525">
              <a:noFill/>
              <a:miter lim="800000"/>
            </a:ln>
            <a:effectLst/>
          </p:spPr>
          <p:txBody>
            <a:bodyPr>
              <a:spAutoFit/>
            </a:bodyPr>
            <a:lstStyle>
              <a:lvl1pPr eaLnBrk="0" hangingPunct="0">
                <a:defRPr sz="2000" b="1">
                  <a:solidFill>
                    <a:schemeClr val="tx2"/>
                  </a:solidFill>
                  <a:latin typeface="Times New Roman" panose="02020603050405020304" pitchFamily="18" charset="0"/>
                  <a:ea typeface="黑体" panose="02010609060101010101" pitchFamily="49" charset="-122"/>
                </a:defRPr>
              </a:lvl1pPr>
              <a:lvl2pPr marL="742950" indent="-285750" eaLnBrk="0" hangingPunct="0">
                <a:defRPr sz="2000" b="1">
                  <a:solidFill>
                    <a:schemeClr val="tx2"/>
                  </a:solidFill>
                  <a:latin typeface="Times New Roman" panose="02020603050405020304" pitchFamily="18" charset="0"/>
                  <a:ea typeface="黑体" panose="02010609060101010101" pitchFamily="49" charset="-122"/>
                </a:defRPr>
              </a:lvl2pPr>
              <a:lvl3pPr marL="1143000" indent="-228600" eaLnBrk="0" hangingPunct="0">
                <a:defRPr sz="2000" b="1">
                  <a:solidFill>
                    <a:schemeClr val="tx2"/>
                  </a:solidFill>
                  <a:latin typeface="Times New Roman" panose="02020603050405020304" pitchFamily="18" charset="0"/>
                  <a:ea typeface="黑体" panose="02010609060101010101" pitchFamily="49" charset="-122"/>
                </a:defRPr>
              </a:lvl3pPr>
              <a:lvl4pPr marL="1600200" indent="-228600" eaLnBrk="0" hangingPunct="0">
                <a:defRPr sz="2000" b="1">
                  <a:solidFill>
                    <a:schemeClr val="tx2"/>
                  </a:solidFill>
                  <a:latin typeface="Times New Roman" panose="02020603050405020304" pitchFamily="18" charset="0"/>
                  <a:ea typeface="黑体" panose="02010609060101010101" pitchFamily="49" charset="-122"/>
                </a:defRPr>
              </a:lvl4pPr>
              <a:lvl5pPr marL="2057400" indent="-228600" eaLnBrk="0" hangingPunct="0">
                <a:defRPr sz="2000" b="1">
                  <a:solidFill>
                    <a:schemeClr val="tx2"/>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9pPr>
            </a:lstStyle>
            <a:p>
              <a:pPr eaLnBrk="1" hangingPunct="1">
                <a:defRPr/>
              </a:pPr>
              <a:r>
                <a:rPr lang="zh-CN" altLang="zh-CN" smtClean="0">
                  <a:effectLst>
                    <a:outerShdw blurRad="38100" dist="38100" dir="2700000" algn="tl">
                      <a:srgbClr val="C0C0C0"/>
                    </a:outerShdw>
                  </a:effectLst>
                </a:rPr>
                <a:t>3</a:t>
              </a:r>
            </a:p>
            <a:p>
              <a:pPr eaLnBrk="1" hangingPunct="1">
                <a:defRPr/>
              </a:pPr>
              <a:endParaRPr lang="zh-CN" altLang="zh-CN" smtClean="0">
                <a:effectLst>
                  <a:outerShdw blurRad="38100" dist="38100" dir="2700000" algn="tl">
                    <a:srgbClr val="C0C0C0"/>
                  </a:outerShdw>
                </a:effectLst>
              </a:endParaRPr>
            </a:p>
          </p:txBody>
        </p:sp>
        <p:pic>
          <p:nvPicPr>
            <p:cNvPr id="22" name="圆角矩形 6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20" y="373"/>
              <a:ext cx="1498" cy="1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61"/>
            <p:cNvSpPr txBox="1">
              <a:spLocks noChangeArrowheads="1"/>
            </p:cNvSpPr>
            <p:nvPr/>
          </p:nvSpPr>
          <p:spPr bwMode="auto">
            <a:xfrm>
              <a:off x="3573" y="822"/>
              <a:ext cx="598" cy="485"/>
            </a:xfrm>
            <a:prstGeom prst="rect">
              <a:avLst/>
            </a:prstGeom>
            <a:noFill/>
            <a:ln w="9525">
              <a:noFill/>
              <a:miter lim="800000"/>
            </a:ln>
            <a:effectLst/>
          </p:spPr>
          <p:txBody>
            <a:bodyPr>
              <a:spAutoFit/>
            </a:bodyPr>
            <a:lstStyle>
              <a:lvl1pPr eaLnBrk="0" hangingPunct="0">
                <a:defRPr sz="2000" b="1">
                  <a:solidFill>
                    <a:schemeClr val="tx2"/>
                  </a:solidFill>
                  <a:latin typeface="Times New Roman" panose="02020603050405020304" pitchFamily="18" charset="0"/>
                  <a:ea typeface="黑体" panose="02010609060101010101" pitchFamily="49" charset="-122"/>
                </a:defRPr>
              </a:lvl1pPr>
              <a:lvl2pPr marL="742950" indent="-285750" eaLnBrk="0" hangingPunct="0">
                <a:defRPr sz="2000" b="1">
                  <a:solidFill>
                    <a:schemeClr val="tx2"/>
                  </a:solidFill>
                  <a:latin typeface="Times New Roman" panose="02020603050405020304" pitchFamily="18" charset="0"/>
                  <a:ea typeface="黑体" panose="02010609060101010101" pitchFamily="49" charset="-122"/>
                </a:defRPr>
              </a:lvl2pPr>
              <a:lvl3pPr marL="1143000" indent="-228600" eaLnBrk="0" hangingPunct="0">
                <a:defRPr sz="2000" b="1">
                  <a:solidFill>
                    <a:schemeClr val="tx2"/>
                  </a:solidFill>
                  <a:latin typeface="Times New Roman" panose="02020603050405020304" pitchFamily="18" charset="0"/>
                  <a:ea typeface="黑体" panose="02010609060101010101" pitchFamily="49" charset="-122"/>
                </a:defRPr>
              </a:lvl3pPr>
              <a:lvl4pPr marL="1600200" indent="-228600" eaLnBrk="0" hangingPunct="0">
                <a:defRPr sz="2000" b="1">
                  <a:solidFill>
                    <a:schemeClr val="tx2"/>
                  </a:solidFill>
                  <a:latin typeface="Times New Roman" panose="02020603050405020304" pitchFamily="18" charset="0"/>
                  <a:ea typeface="黑体" panose="02010609060101010101" pitchFamily="49" charset="-122"/>
                </a:defRPr>
              </a:lvl4pPr>
              <a:lvl5pPr marL="2057400" indent="-228600" eaLnBrk="0" hangingPunct="0">
                <a:defRPr sz="2000" b="1">
                  <a:solidFill>
                    <a:schemeClr val="tx2"/>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000" b="1">
                  <a:solidFill>
                    <a:schemeClr val="tx2"/>
                  </a:solidFill>
                  <a:latin typeface="Times New Roman" panose="02020603050405020304" pitchFamily="18" charset="0"/>
                  <a:ea typeface="黑体" panose="02010609060101010101" pitchFamily="49" charset="-122"/>
                </a:defRPr>
              </a:lvl9pPr>
            </a:lstStyle>
            <a:p>
              <a:pPr eaLnBrk="1" hangingPunct="1">
                <a:defRPr/>
              </a:pPr>
              <a:r>
                <a:rPr lang="zh-CN" altLang="zh-CN" smtClean="0">
                  <a:effectLst>
                    <a:outerShdw blurRad="38100" dist="38100" dir="2700000" algn="tl">
                      <a:srgbClr val="C0C0C0"/>
                    </a:outerShdw>
                  </a:effectLst>
                </a:rPr>
                <a:t>1</a:t>
              </a:r>
            </a:p>
            <a:p>
              <a:pPr eaLnBrk="1" hangingPunct="1">
                <a:defRPr/>
              </a:pPr>
              <a:endParaRPr lang="zh-CN" altLang="zh-CN" smtClean="0">
                <a:effectLst>
                  <a:outerShdw blurRad="38100" dist="38100" dir="2700000" algn="tl">
                    <a:srgbClr val="C0C0C0"/>
                  </a:outerShdw>
                </a:effectLst>
              </a:endParaRPr>
            </a:p>
          </p:txBody>
        </p:sp>
        <p:sp>
          <p:nvSpPr>
            <p:cNvPr id="24" name="TextBox 71"/>
            <p:cNvSpPr txBox="1">
              <a:spLocks noChangeArrowheads="1"/>
            </p:cNvSpPr>
            <p:nvPr/>
          </p:nvSpPr>
          <p:spPr bwMode="auto">
            <a:xfrm>
              <a:off x="4243" y="932"/>
              <a:ext cx="5920" cy="824"/>
            </a:xfrm>
            <a:prstGeom prst="rect">
              <a:avLst/>
            </a:prstGeom>
            <a:noFill/>
            <a:ln w="9525">
              <a:noFill/>
              <a:miter lim="800000"/>
            </a:ln>
            <a:effectLst/>
          </p:spPr>
          <p:txBody>
            <a:bodyPr>
              <a:spAutoFit/>
            </a:bodyPr>
            <a:lstStyle/>
            <a:p>
              <a:pPr>
                <a:defRPr/>
              </a:pPr>
              <a:r>
                <a:rPr lang="zh-CN" altLang="en-US" sz="2800" dirty="0">
                  <a:latin typeface="微软雅黑" panose="020B0503020204020204" pitchFamily="34" charset="-122"/>
                  <a:ea typeface="微软雅黑" panose="020B0503020204020204" pitchFamily="34" charset="-122"/>
                </a:rPr>
                <a:t>科学管理理论</a:t>
              </a:r>
            </a:p>
          </p:txBody>
        </p:sp>
        <p:sp>
          <p:nvSpPr>
            <p:cNvPr id="25" name="TextBox 71"/>
            <p:cNvSpPr txBox="1">
              <a:spLocks noChangeArrowheads="1"/>
            </p:cNvSpPr>
            <p:nvPr/>
          </p:nvSpPr>
          <p:spPr bwMode="auto">
            <a:xfrm>
              <a:off x="2768" y="4294"/>
              <a:ext cx="6825" cy="824"/>
            </a:xfrm>
            <a:prstGeom prst="rect">
              <a:avLst/>
            </a:prstGeom>
            <a:noFill/>
            <a:ln w="9525">
              <a:noFill/>
              <a:miter lim="800000"/>
            </a:ln>
            <a:effectLst/>
          </p:spPr>
          <p:txBody>
            <a:bodyPr>
              <a:spAutoFit/>
            </a:bodyPr>
            <a:lstStyle/>
            <a:p>
              <a:pPr>
                <a:defRPr/>
              </a:pPr>
              <a:r>
                <a:rPr lang="zh-CN" altLang="en-US" sz="2800" dirty="0">
                  <a:latin typeface="微软雅黑" panose="020B0503020204020204" pitchFamily="34" charset="-122"/>
                  <a:ea typeface="微软雅黑" panose="020B0503020204020204" pitchFamily="34" charset="-122"/>
                </a:rPr>
                <a:t>行政组织理论</a:t>
              </a:r>
            </a:p>
          </p:txBody>
        </p:sp>
      </p:grpSp>
    </p:spTree>
    <p:extLst>
      <p:ext uri="{BB962C8B-B14F-4D97-AF65-F5344CB8AC3E}">
        <p14:creationId xmlns:p14="http://schemas.microsoft.com/office/powerpoint/2010/main" val="1451166739"/>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34"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from="(-#ppt_w/2)" to="(#ppt_x)" calcmode="lin" valueType="num">
                                      <p:cBhvr>
                                        <p:cTn id="10" dur="600" fill="hold">
                                          <p:stCondLst>
                                            <p:cond delay="0"/>
                                          </p:stCondLst>
                                        </p:cTn>
                                        <p:tgtEl>
                                          <p:spTgt spid="10"/>
                                        </p:tgtEl>
                                        <p:attrNameLst>
                                          <p:attrName>ppt_x</p:attrName>
                                        </p:attrNameLst>
                                      </p:cBhvr>
                                    </p:anim>
                                    <p:anim from="0" to="-1.0" calcmode="lin" valueType="num">
                                      <p:cBhvr>
                                        <p:cTn id="11" dur="200" decel="50000" autoRev="1" fill="hold">
                                          <p:stCondLst>
                                            <p:cond delay="600"/>
                                          </p:stCondLst>
                                        </p:cTn>
                                        <p:tgtEl>
                                          <p:spTgt spid="10"/>
                                        </p:tgtEl>
                                        <p:attrNameLst>
                                          <p:attrName>xshear</p:attrName>
                                        </p:attrNameLst>
                                      </p:cBhvr>
                                    </p:anim>
                                    <p:animScale>
                                      <p:cBhvr>
                                        <p:cTn id="12" dur="200" decel="100000" autoRev="1" fill="hold">
                                          <p:stCondLst>
                                            <p:cond delay="600"/>
                                          </p:stCondLst>
                                        </p:cTn>
                                        <p:tgtEl>
                                          <p:spTgt spid="10"/>
                                        </p:tgtEl>
                                      </p:cBhvr>
                                      <p:from x="100000" y="100000"/>
                                      <p:to x="80000" y="100000"/>
                                    </p:animScale>
                                    <p:anim by="(#ppt_h/3+#ppt_w*0.1)" calcmode="lin" valueType="num">
                                      <p:cBhvr additive="sum">
                                        <p:cTn id="13" dur="200" decel="100000" autoRev="1" fill="hold">
                                          <p:stCondLst>
                                            <p:cond delay="600"/>
                                          </p:stCondLst>
                                        </p:cTn>
                                        <p:tgtEl>
                                          <p:spTgt spid="10"/>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rot="16200000" flipV="1">
            <a:off x="6270578" y="-267172"/>
            <a:ext cx="69850" cy="6742113"/>
          </a:xfrm>
          <a:prstGeom prst="rect">
            <a:avLst/>
          </a:prstGeom>
          <a:solidFill>
            <a:srgbClr val="808080"/>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5124" name="文本框 52"/>
          <p:cNvSpPr txBox="1">
            <a:spLocks noChangeArrowheads="1"/>
          </p:cNvSpPr>
          <p:nvPr/>
        </p:nvSpPr>
        <p:spPr bwMode="auto">
          <a:xfrm>
            <a:off x="4039684" y="1974324"/>
            <a:ext cx="4459384" cy="1015663"/>
          </a:xfrm>
          <a:prstGeom prst="rect">
            <a:avLst/>
          </a:prstGeom>
          <a:noFill/>
          <a:ln w="9525">
            <a:noFill/>
            <a:miter lim="800000"/>
          </a:ln>
        </p:spPr>
        <p:txBody>
          <a:bodyPr wrap="square">
            <a:spAutoFit/>
          </a:bodyPr>
          <a:lstStyle/>
          <a:p>
            <a:pPr algn="ctr"/>
            <a:r>
              <a:rPr lang="zh-CN" altLang="en-US" sz="6000" b="1" dirty="0" smtClean="0">
                <a:latin typeface="Britannic Bold" pitchFamily="34" charset="0"/>
                <a:ea typeface="微软雅黑" panose="020B0503020204020204" pitchFamily="34" charset="-122"/>
              </a:rPr>
              <a:t>谢谢观看</a:t>
            </a:r>
            <a:endParaRPr lang="zh-CN" altLang="en-US" sz="6000" b="1" dirty="0">
              <a:latin typeface="Britannic Bold" pitchFamily="34" charset="0"/>
              <a:ea typeface="微软雅黑" panose="020B0503020204020204" pitchFamily="34" charset="-122"/>
            </a:endParaRPr>
          </a:p>
        </p:txBody>
      </p:sp>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1011" y="4581158"/>
            <a:ext cx="2623932" cy="2390514"/>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75924" y="4467487"/>
            <a:ext cx="2692400" cy="2390514"/>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60496" y="4602975"/>
            <a:ext cx="1332740" cy="2390514"/>
          </a:xfrm>
          <a:prstGeom prst="rect">
            <a:avLst/>
          </a:prstGeom>
        </p:spPr>
      </p:pic>
    </p:spTree>
    <p:custDataLst>
      <p:tags r:id="rId1"/>
    </p:custData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124"/>
                                        </p:tgtEl>
                                        <p:attrNameLst>
                                          <p:attrName>style.visibility</p:attrName>
                                        </p:attrNameLst>
                                      </p:cBhvr>
                                      <p:to>
                                        <p:strVal val="visible"/>
                                      </p:to>
                                    </p:set>
                                    <p:anim by="(-#ppt_w*2)" calcmode="lin" valueType="num">
                                      <p:cBhvr rctx="PPT">
                                        <p:cTn id="13" dur="500" autoRev="1" fill="hold">
                                          <p:stCondLst>
                                            <p:cond delay="0"/>
                                          </p:stCondLst>
                                        </p:cTn>
                                        <p:tgtEl>
                                          <p:spTgt spid="5124"/>
                                        </p:tgtEl>
                                        <p:attrNameLst>
                                          <p:attrName>ppt_w</p:attrName>
                                        </p:attrNameLst>
                                      </p:cBhvr>
                                    </p:anim>
                                    <p:anim by="(#ppt_w*0.50)" calcmode="lin" valueType="num">
                                      <p:cBhvr>
                                        <p:cTn id="14" dur="500" decel="50000" autoRev="1" fill="hold">
                                          <p:stCondLst>
                                            <p:cond delay="0"/>
                                          </p:stCondLst>
                                        </p:cTn>
                                        <p:tgtEl>
                                          <p:spTgt spid="5124"/>
                                        </p:tgtEl>
                                        <p:attrNameLst>
                                          <p:attrName>ppt_x</p:attrName>
                                        </p:attrNameLst>
                                      </p:cBhvr>
                                    </p:anim>
                                    <p:anim from="(-#ppt_h/2)" to="(#ppt_y)" calcmode="lin" valueType="num">
                                      <p:cBhvr>
                                        <p:cTn id="15" dur="1000" fill="hold">
                                          <p:stCondLst>
                                            <p:cond delay="0"/>
                                          </p:stCondLst>
                                        </p:cTn>
                                        <p:tgtEl>
                                          <p:spTgt spid="5124"/>
                                        </p:tgtEl>
                                        <p:attrNameLst>
                                          <p:attrName>ppt_y</p:attrName>
                                        </p:attrNameLst>
                                      </p:cBhvr>
                                    </p:anim>
                                    <p:animRot by="21600000">
                                      <p:cBhvr>
                                        <p:cTn id="16" dur="1000" fill="hold">
                                          <p:stCondLst>
                                            <p:cond delay="0"/>
                                          </p:stCondLst>
                                        </p:cTn>
                                        <p:tgtEl>
                                          <p:spTgt spid="512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2" name="圆角矩形 1"/>
          <p:cNvSpPr/>
          <p:nvPr/>
        </p:nvSpPr>
        <p:spPr>
          <a:xfrm>
            <a:off x="1199456" y="1628800"/>
            <a:ext cx="9289032" cy="4104456"/>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487488" y="1700808"/>
            <a:ext cx="8856984" cy="3970318"/>
          </a:xfrm>
          <a:prstGeom prst="rect">
            <a:avLst/>
          </a:prstGeom>
          <a:noFill/>
        </p:spPr>
        <p:txBody>
          <a:bodyPr wrap="square" rtlCol="0">
            <a:spAutoFit/>
          </a:bodyPr>
          <a:lstStyle/>
          <a:p>
            <a:pPr>
              <a:lnSpc>
                <a:spcPct val="150000"/>
              </a:lnSpc>
              <a:defRPr/>
            </a:pPr>
            <a:r>
              <a:rPr lang="en-US" altLang="zh-CN" sz="2000" dirty="0">
                <a:latin typeface="微软雅黑" panose="020B0503020204020204" pitchFamily="34" charset="-122"/>
                <a:ea typeface="微软雅黑" panose="020B0503020204020204" pitchFamily="34" charset="-122"/>
                <a:sym typeface="+mn-ea"/>
              </a:rPr>
              <a:t>       </a:t>
            </a:r>
            <a:r>
              <a:rPr lang="en-US" altLang="zh-CN" sz="2000" dirty="0" smtClean="0">
                <a:latin typeface="微软雅黑" panose="020B0503020204020204" pitchFamily="34" charset="-122"/>
                <a:ea typeface="微软雅黑" panose="020B0503020204020204" pitchFamily="34" charset="-122"/>
                <a:sym typeface="+mn-ea"/>
              </a:rPr>
              <a:t> </a:t>
            </a:r>
            <a:r>
              <a:rPr lang="zh-CN" altLang="en-US" sz="2400" dirty="0" smtClean="0">
                <a:latin typeface="微软雅黑" panose="020B0503020204020204" pitchFamily="34" charset="-122"/>
                <a:ea typeface="微软雅黑" panose="020B0503020204020204" pitchFamily="34" charset="-122"/>
              </a:rPr>
              <a:t>管理</a:t>
            </a:r>
            <a:r>
              <a:rPr lang="zh-CN" altLang="en-US" sz="2400" dirty="0">
                <a:latin typeface="微软雅黑" panose="020B0503020204020204" pitchFamily="34" charset="-122"/>
                <a:ea typeface="微软雅黑" panose="020B0503020204020204" pitchFamily="34" charset="-122"/>
              </a:rPr>
              <a:t>思想是在一定的历史条件和民族文化背景下产生并发展起来的。尽管初始管理思想的产生可追溯到人类最初通过集体劳动来达到一定目标的年代，但系统化的管理思想却一直到19世纪末20世纪初，才随着生产力的高度发展和科学技术的进步，在西方形成并蓬勃发展起来。管理的历史之所以出现脱节，是因为管理领域缺少系统理论的支撑。下面就来了解管理知识是如何从经验之谈一步步演变到科学理论的</a:t>
            </a:r>
            <a:r>
              <a:rPr lang="zh-CN" altLang="en-US" sz="2400" dirty="0">
                <a:latin typeface="微软雅黑" panose="020B0503020204020204" pitchFamily="34" charset="-122"/>
                <a:ea typeface="微软雅黑" panose="020B0503020204020204" pitchFamily="34" charset="-122"/>
                <a:sym typeface="宋体" panose="02010600030101010101" pitchFamily="2" charset="-122"/>
              </a:rPr>
              <a:t>。</a:t>
            </a:r>
          </a:p>
        </p:txBody>
      </p:sp>
      <p:grpSp>
        <p:nvGrpSpPr>
          <p:cNvPr id="17" name="组合 16"/>
          <p:cNvGrpSpPr/>
          <p:nvPr/>
        </p:nvGrpSpPr>
        <p:grpSpPr>
          <a:xfrm>
            <a:off x="3723640" y="891540"/>
            <a:ext cx="3379470" cy="644525"/>
            <a:chOff x="814328" y="3219334"/>
            <a:chExt cx="2797200" cy="432536"/>
          </a:xfrm>
        </p:grpSpPr>
        <p:grpSp>
          <p:nvGrpSpPr>
            <p:cNvPr id="20" name="组合 19"/>
            <p:cNvGrpSpPr/>
            <p:nvPr/>
          </p:nvGrpSpPr>
          <p:grpSpPr>
            <a:xfrm>
              <a:off x="814328" y="3219334"/>
              <a:ext cx="2797200" cy="432536"/>
              <a:chOff x="2173927" y="3285519"/>
              <a:chExt cx="3549387" cy="548848"/>
            </a:xfrm>
          </p:grpSpPr>
          <p:grpSp>
            <p:nvGrpSpPr>
              <p:cNvPr id="23" name="组合 22"/>
              <p:cNvGrpSpPr/>
              <p:nvPr/>
            </p:nvGrpSpPr>
            <p:grpSpPr>
              <a:xfrm>
                <a:off x="2173927" y="3285519"/>
                <a:ext cx="3549387" cy="548848"/>
                <a:chOff x="4304043" y="1286668"/>
                <a:chExt cx="7914744" cy="2757793"/>
              </a:xfrm>
              <a:effectLst>
                <a:outerShdw blurRad="381000" dist="254000" dir="8100000" algn="tr" rotWithShape="0">
                  <a:prstClr val="black">
                    <a:alpha val="40000"/>
                  </a:prstClr>
                </a:outerShdw>
              </a:effectLst>
            </p:grpSpPr>
            <p:sp>
              <p:nvSpPr>
                <p:cNvPr id="29" name="圆角矩形 28"/>
                <p:cNvSpPr/>
                <p:nvPr/>
              </p:nvSpPr>
              <p:spPr>
                <a:xfrm>
                  <a:off x="4304043" y="1286668"/>
                  <a:ext cx="79147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0" name="圆角矩形 29"/>
                <p:cNvSpPr/>
                <p:nvPr/>
              </p:nvSpPr>
              <p:spPr>
                <a:xfrm>
                  <a:off x="4351924" y="1373342"/>
                  <a:ext cx="7812881"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1" name="椭圆 30"/>
              <p:cNvSpPr/>
              <p:nvPr/>
            </p:nvSpPr>
            <p:spPr>
              <a:xfrm>
                <a:off x="2307233" y="3420246"/>
                <a:ext cx="524064" cy="279394"/>
              </a:xfrm>
              <a:prstGeom prst="ellipse">
                <a:avLst/>
              </a:prstGeom>
              <a:solidFill>
                <a:srgbClr val="0070C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2" name="TextBox 11"/>
            <p:cNvSpPr txBox="1"/>
            <p:nvPr/>
          </p:nvSpPr>
          <p:spPr>
            <a:xfrm>
              <a:off x="1420202" y="3302221"/>
              <a:ext cx="2191136" cy="289165"/>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pitchFamily="34" charset="-122"/>
                  <a:ea typeface="微软雅黑" panose="020B0503020204020204" pitchFamily="34" charset="-122"/>
                </a:defRPr>
              </a:lvl1pPr>
            </a:lstStyle>
            <a:p>
              <a:r>
                <a:rPr lang="zh-CN" altLang="en-US" sz="2800" dirty="0">
                  <a:solidFill>
                    <a:schemeClr val="dk1"/>
                  </a:solidFill>
                </a:rPr>
                <a:t>任务分析</a:t>
              </a:r>
            </a:p>
          </p:txBody>
        </p: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6" presetClass="emph" presetSubtype="0" fill="hold" grpId="0" nodeType="afterEffect">
                                  <p:stCondLst>
                                    <p:cond delay="0"/>
                                  </p:stCondLst>
                                  <p:childTnLst>
                                    <p:animScale>
                                      <p:cBhvr>
                                        <p:cTn id="10" dur="2000" fill="hold"/>
                                        <p:tgtEl>
                                          <p:spTgt spid="2"/>
                                        </p:tgtEl>
                                      </p:cBhvr>
                                      <p:by x="150000" y="150000"/>
                                    </p:animScale>
                                  </p:childTnLst>
                                </p:cTn>
                              </p:par>
                            </p:childTnLst>
                          </p:cTn>
                        </p:par>
                        <p:par>
                          <p:cTn id="11" fill="hold">
                            <p:stCondLst>
                              <p:cond delay="2500"/>
                            </p:stCondLst>
                            <p:childTnLst>
                              <p:par>
                                <p:cTn id="12" presetID="21" presetClass="entr" presetSubtype="1" fill="hold" grpId="2"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par>
                          <p:cTn id="15" fill="hold">
                            <p:stCondLst>
                              <p:cond delay="4500"/>
                            </p:stCondLst>
                            <p:childTnLst>
                              <p:par>
                                <p:cTn id="16" presetID="12" presetClass="entr" presetSubtype="8"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350"/>
                                        <p:tgtEl>
                                          <p:spTgt spid="17"/>
                                        </p:tgtEl>
                                        <p:attrNameLst>
                                          <p:attrName>ppt_x</p:attrName>
                                        </p:attrNameLst>
                                      </p:cBhvr>
                                      <p:tavLst>
                                        <p:tav tm="0">
                                          <p:val>
                                            <p:strVal val="#ppt_x-#ppt_w*1.125000"/>
                                          </p:val>
                                        </p:tav>
                                        <p:tav tm="100000">
                                          <p:val>
                                            <p:strVal val="#ppt_x"/>
                                          </p:val>
                                        </p:tav>
                                      </p:tavLst>
                                    </p:anim>
                                    <p:animEffect transition="in" filter="wipe(right)">
                                      <p:cBhvr>
                                        <p:cTn id="19" dur="3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 grpId="0" bldLvl="0" animBg="1"/>
      <p:bldP spid="2" grpId="1" animBg="1"/>
      <p:bldP spid="2" grpId="2"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695400" y="908720"/>
            <a:ext cx="3057247" cy="523220"/>
          </a:xfrm>
          <a:prstGeom prst="rect">
            <a:avLst/>
          </a:prstGeom>
          <a:noFill/>
        </p:spPr>
        <p:txBody>
          <a:bodyPr wrap="none" rtlCol="0" anchor="t">
            <a:spAutoFit/>
          </a:bodyPr>
          <a:lstStyle/>
          <a:p>
            <a:pPr eaLnBrk="0" hangingPunct="0"/>
            <a:r>
              <a:rPr lang="zh-CN" altLang="en-US" sz="2800" dirty="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rPr>
              <a:t>一、早期管理思想</a:t>
            </a:r>
          </a:p>
        </p:txBody>
      </p:sp>
      <p:sp>
        <p:nvSpPr>
          <p:cNvPr id="12" name="文本框 11"/>
          <p:cNvSpPr txBox="1"/>
          <p:nvPr/>
        </p:nvSpPr>
        <p:spPr>
          <a:xfrm>
            <a:off x="1487488" y="1556792"/>
            <a:ext cx="2631440" cy="460375"/>
          </a:xfrm>
          <a:prstGeom prst="rect">
            <a:avLst/>
          </a:prstGeom>
          <a:noFill/>
        </p:spPr>
        <p:txBody>
          <a:bodyPr wrap="none" rtlCol="0" anchor="t">
            <a:spAutoFit/>
          </a:bodyPr>
          <a:lstStyle/>
          <a:p>
            <a:pPr algn="l"/>
            <a:r>
              <a:rPr lang="zh-CN" altLang="en-US" sz="2400" noProof="0" dirty="0">
                <a:ln>
                  <a:noFill/>
                </a:ln>
                <a:solidFill>
                  <a:schemeClr val="tx2">
                    <a:lumMod val="75000"/>
                  </a:schemeClr>
                </a:solidFill>
                <a:effectLst>
                  <a:outerShdw blurRad="38100" dist="38100" dir="2700000" algn="tl">
                    <a:srgbClr val="C0C0C0"/>
                  </a:outerShdw>
                </a:effectLst>
                <a:uLnTx/>
                <a:uFillTx/>
                <a:ea typeface="黑体" panose="02010609060101010101" pitchFamily="49" charset="-122"/>
                <a:sym typeface="+mn-ea"/>
              </a:rPr>
              <a:t>（一）早期贡献者</a:t>
            </a:r>
          </a:p>
        </p:txBody>
      </p:sp>
      <p:grpSp>
        <p:nvGrpSpPr>
          <p:cNvPr id="13" name="Group 5"/>
          <p:cNvGrpSpPr>
            <a:grpSpLocks/>
          </p:cNvGrpSpPr>
          <p:nvPr/>
        </p:nvGrpSpPr>
        <p:grpSpPr bwMode="auto">
          <a:xfrm>
            <a:off x="3143672" y="1700808"/>
            <a:ext cx="5094594" cy="4321175"/>
            <a:chOff x="0" y="0"/>
            <a:chExt cx="8022" cy="6805"/>
          </a:xfrm>
        </p:grpSpPr>
        <p:sp>
          <p:nvSpPr>
            <p:cNvPr id="14" name="Freeform 256"/>
            <p:cNvSpPr/>
            <p:nvPr/>
          </p:nvSpPr>
          <p:spPr bwMode="auto">
            <a:xfrm>
              <a:off x="1320" y="3250"/>
              <a:ext cx="5564" cy="1580"/>
            </a:xfrm>
            <a:custGeom>
              <a:avLst/>
              <a:gdLst>
                <a:gd name="T0" fmla="*/ 0 w 2268"/>
                <a:gd name="T1" fmla="*/ 0 h 726"/>
                <a:gd name="T2" fmla="*/ 2268 w 2268"/>
                <a:gd name="T3" fmla="*/ 726 h 726"/>
              </a:gdLst>
              <a:ahLst/>
              <a:cxnLst>
                <a:cxn ang="0">
                  <a:pos x="0" y="227"/>
                </a:cxn>
                <a:cxn ang="0">
                  <a:pos x="181" y="726"/>
                </a:cxn>
                <a:cxn ang="0">
                  <a:pos x="2268" y="318"/>
                </a:cxn>
                <a:cxn ang="0">
                  <a:pos x="1859" y="0"/>
                </a:cxn>
                <a:cxn ang="0">
                  <a:pos x="0" y="227"/>
                </a:cxn>
              </a:cxnLst>
              <a:rect l="T0" t="T1" r="T2" b="T3"/>
              <a:pathLst>
                <a:path w="2268" h="726">
                  <a:moveTo>
                    <a:pt x="0" y="227"/>
                  </a:moveTo>
                  <a:lnTo>
                    <a:pt x="181" y="726"/>
                  </a:lnTo>
                  <a:lnTo>
                    <a:pt x="2268" y="318"/>
                  </a:lnTo>
                  <a:lnTo>
                    <a:pt x="1859" y="0"/>
                  </a:lnTo>
                  <a:lnTo>
                    <a:pt x="0" y="227"/>
                  </a:lnTo>
                  <a:close/>
                </a:path>
              </a:pathLst>
            </a:custGeom>
            <a:gradFill rotWithShape="1">
              <a:gsLst>
                <a:gs pos="0">
                  <a:srgbClr val="1B85C7"/>
                </a:gs>
                <a:gs pos="100000">
                  <a:schemeClr val="tx1"/>
                </a:gs>
              </a:gsLst>
              <a:path path="rect">
                <a:fillToRect l="100000" b="100000"/>
              </a:path>
            </a:gradFill>
            <a:ln w="9525">
              <a:no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15" name="Freeform 257"/>
            <p:cNvSpPr/>
            <p:nvPr/>
          </p:nvSpPr>
          <p:spPr bwMode="auto">
            <a:xfrm>
              <a:off x="2642" y="1968"/>
              <a:ext cx="3327" cy="985"/>
            </a:xfrm>
            <a:custGeom>
              <a:avLst/>
              <a:gdLst>
                <a:gd name="T0" fmla="*/ 0 w 1356"/>
                <a:gd name="T1" fmla="*/ 0 h 453"/>
                <a:gd name="T2" fmla="*/ 1356 w 1356"/>
                <a:gd name="T3" fmla="*/ 453 h 453"/>
              </a:gdLst>
              <a:ahLst/>
              <a:cxnLst>
                <a:cxn ang="0">
                  <a:pos x="0" y="172"/>
                </a:cxn>
                <a:cxn ang="0">
                  <a:pos x="96" y="453"/>
                </a:cxn>
                <a:cxn ang="0">
                  <a:pos x="1356" y="238"/>
                </a:cxn>
                <a:cxn ang="0">
                  <a:pos x="1048" y="0"/>
                </a:cxn>
                <a:cxn ang="0">
                  <a:pos x="0" y="172"/>
                </a:cxn>
              </a:cxnLst>
              <a:rect l="T0" t="T1" r="T2" b="T3"/>
              <a:pathLst>
                <a:path w="1356" h="453">
                  <a:moveTo>
                    <a:pt x="0" y="172"/>
                  </a:moveTo>
                  <a:lnTo>
                    <a:pt x="96" y="453"/>
                  </a:lnTo>
                  <a:lnTo>
                    <a:pt x="1356" y="238"/>
                  </a:lnTo>
                  <a:lnTo>
                    <a:pt x="1048" y="0"/>
                  </a:lnTo>
                  <a:lnTo>
                    <a:pt x="0" y="172"/>
                  </a:lnTo>
                  <a:close/>
                </a:path>
              </a:pathLst>
            </a:custGeom>
            <a:gradFill rotWithShape="1">
              <a:gsLst>
                <a:gs pos="0">
                  <a:srgbClr val="006600"/>
                </a:gs>
                <a:gs pos="100000">
                  <a:srgbClr val="000000"/>
                </a:gs>
              </a:gsLst>
              <a:lin ang="5400000" scaled="1"/>
            </a:gradFill>
            <a:ln w="9525">
              <a:no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16" name="Freeform 258"/>
            <p:cNvSpPr/>
            <p:nvPr/>
          </p:nvSpPr>
          <p:spPr bwMode="auto">
            <a:xfrm>
              <a:off x="2990" y="188"/>
              <a:ext cx="2890" cy="2570"/>
            </a:xfrm>
            <a:custGeom>
              <a:avLst/>
              <a:gdLst>
                <a:gd name="T0" fmla="*/ 0 w 1179"/>
                <a:gd name="T1" fmla="*/ 0 h 1180"/>
                <a:gd name="T2" fmla="*/ 1179 w 1179"/>
                <a:gd name="T3" fmla="*/ 1180 h 1180"/>
              </a:gdLst>
              <a:ahLst/>
              <a:cxnLst>
                <a:cxn ang="0">
                  <a:pos x="0" y="1180"/>
                </a:cxn>
                <a:cxn ang="0">
                  <a:pos x="635" y="0"/>
                </a:cxn>
                <a:cxn ang="0">
                  <a:pos x="1179" y="998"/>
                </a:cxn>
                <a:cxn ang="0">
                  <a:pos x="0" y="1180"/>
                </a:cxn>
              </a:cxnLst>
              <a:rect l="T0" t="T1" r="T2" b="T3"/>
              <a:pathLst>
                <a:path w="1179" h="1180">
                  <a:moveTo>
                    <a:pt x="0" y="1180"/>
                  </a:moveTo>
                  <a:lnTo>
                    <a:pt x="635" y="0"/>
                  </a:lnTo>
                  <a:lnTo>
                    <a:pt x="1179" y="998"/>
                  </a:lnTo>
                  <a:lnTo>
                    <a:pt x="0" y="1180"/>
                  </a:lnTo>
                  <a:close/>
                </a:path>
              </a:pathLst>
            </a:custGeom>
            <a:solidFill>
              <a:srgbClr val="800000"/>
            </a:solidFill>
            <a:ln w="9525">
              <a:no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17" name="Freeform 259"/>
            <p:cNvSpPr/>
            <p:nvPr/>
          </p:nvSpPr>
          <p:spPr bwMode="auto">
            <a:xfrm>
              <a:off x="1877" y="2500"/>
              <a:ext cx="4932" cy="2133"/>
            </a:xfrm>
            <a:custGeom>
              <a:avLst/>
              <a:gdLst>
                <a:gd name="T0" fmla="*/ 0 w 2010"/>
                <a:gd name="T1" fmla="*/ 0 h 980"/>
                <a:gd name="T2" fmla="*/ 2010 w 2010"/>
                <a:gd name="T3" fmla="*/ 980 h 980"/>
              </a:gdLst>
              <a:ahLst/>
              <a:cxnLst>
                <a:cxn ang="0">
                  <a:pos x="408" y="209"/>
                </a:cxn>
                <a:cxn ang="0">
                  <a:pos x="0" y="980"/>
                </a:cxn>
                <a:cxn ang="0">
                  <a:pos x="2010" y="612"/>
                </a:cxn>
                <a:cxn ang="0">
                  <a:pos x="1668" y="0"/>
                </a:cxn>
                <a:cxn ang="0">
                  <a:pos x="408" y="209"/>
                </a:cxn>
              </a:cxnLst>
              <a:rect l="T0" t="T1" r="T2" b="T3"/>
              <a:pathLst>
                <a:path w="2010" h="980">
                  <a:moveTo>
                    <a:pt x="408" y="209"/>
                  </a:moveTo>
                  <a:lnTo>
                    <a:pt x="0" y="980"/>
                  </a:lnTo>
                  <a:lnTo>
                    <a:pt x="2010" y="612"/>
                  </a:lnTo>
                  <a:lnTo>
                    <a:pt x="1668" y="0"/>
                  </a:lnTo>
                  <a:lnTo>
                    <a:pt x="408" y="209"/>
                  </a:lnTo>
                  <a:close/>
                </a:path>
              </a:pathLst>
            </a:custGeom>
            <a:solidFill>
              <a:srgbClr val="009E00"/>
            </a:solidFill>
            <a:ln w="9525">
              <a:no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18" name="Freeform 260"/>
            <p:cNvSpPr/>
            <p:nvPr/>
          </p:nvSpPr>
          <p:spPr bwMode="auto">
            <a:xfrm>
              <a:off x="655" y="3940"/>
              <a:ext cx="7339" cy="2865"/>
            </a:xfrm>
            <a:custGeom>
              <a:avLst/>
              <a:gdLst>
                <a:gd name="T0" fmla="*/ 0 w 2993"/>
                <a:gd name="T1" fmla="*/ 0 h 1315"/>
                <a:gd name="T2" fmla="*/ 2993 w 2993"/>
                <a:gd name="T3" fmla="*/ 1315 h 1315"/>
              </a:gdLst>
              <a:ahLst/>
              <a:cxnLst>
                <a:cxn ang="0">
                  <a:pos x="453" y="408"/>
                </a:cxn>
                <a:cxn ang="0">
                  <a:pos x="0" y="1315"/>
                </a:cxn>
                <a:cxn ang="0">
                  <a:pos x="2993" y="771"/>
                </a:cxn>
                <a:cxn ang="0">
                  <a:pos x="2540" y="0"/>
                </a:cxn>
                <a:cxn ang="0">
                  <a:pos x="453" y="408"/>
                </a:cxn>
              </a:cxnLst>
              <a:rect l="T0" t="T1" r="T2" b="T3"/>
              <a:pathLst>
                <a:path w="2993" h="1315">
                  <a:moveTo>
                    <a:pt x="453" y="408"/>
                  </a:moveTo>
                  <a:lnTo>
                    <a:pt x="0" y="1315"/>
                  </a:lnTo>
                  <a:lnTo>
                    <a:pt x="2993" y="771"/>
                  </a:lnTo>
                  <a:lnTo>
                    <a:pt x="2540" y="0"/>
                  </a:lnTo>
                  <a:lnTo>
                    <a:pt x="453" y="408"/>
                  </a:lnTo>
                  <a:close/>
                </a:path>
              </a:pathLst>
            </a:custGeom>
            <a:solidFill>
              <a:srgbClr val="1B85C7"/>
            </a:solidFill>
            <a:ln w="9525">
              <a:no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19" name="Freeform 261"/>
            <p:cNvSpPr/>
            <p:nvPr/>
          </p:nvSpPr>
          <p:spPr bwMode="auto">
            <a:xfrm>
              <a:off x="2780" y="188"/>
              <a:ext cx="1782" cy="2570"/>
            </a:xfrm>
            <a:custGeom>
              <a:avLst/>
              <a:gdLst>
                <a:gd name="T0" fmla="*/ 0 w 726"/>
                <a:gd name="T1" fmla="*/ 0 h 1180"/>
                <a:gd name="T2" fmla="*/ 726 w 726"/>
                <a:gd name="T3" fmla="*/ 1180 h 1180"/>
              </a:gdLst>
              <a:ahLst/>
              <a:cxnLst>
                <a:cxn ang="0">
                  <a:pos x="726" y="0"/>
                </a:cxn>
                <a:cxn ang="0">
                  <a:pos x="0" y="907"/>
                </a:cxn>
                <a:cxn ang="0">
                  <a:pos x="91" y="1180"/>
                </a:cxn>
                <a:cxn ang="0">
                  <a:pos x="726" y="0"/>
                </a:cxn>
              </a:cxnLst>
              <a:rect l="T0" t="T1" r="T2" b="T3"/>
              <a:pathLst>
                <a:path w="726" h="1180">
                  <a:moveTo>
                    <a:pt x="726" y="0"/>
                  </a:moveTo>
                  <a:lnTo>
                    <a:pt x="0" y="907"/>
                  </a:lnTo>
                  <a:lnTo>
                    <a:pt x="91" y="1180"/>
                  </a:lnTo>
                  <a:lnTo>
                    <a:pt x="726" y="0"/>
                  </a:lnTo>
                  <a:close/>
                </a:path>
              </a:pathLst>
            </a:custGeom>
            <a:gradFill rotWithShape="1">
              <a:gsLst>
                <a:gs pos="0">
                  <a:srgbClr val="800000"/>
                </a:gs>
                <a:gs pos="100000">
                  <a:schemeClr val="tx2"/>
                </a:gs>
              </a:gsLst>
              <a:path path="rect">
                <a:fillToRect l="100000" b="100000"/>
              </a:path>
            </a:gradFill>
            <a:ln w="9525">
              <a:no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20" name="Freeform 262"/>
            <p:cNvSpPr/>
            <p:nvPr/>
          </p:nvSpPr>
          <p:spPr bwMode="auto">
            <a:xfrm>
              <a:off x="1510" y="2330"/>
              <a:ext cx="1382" cy="2303"/>
            </a:xfrm>
            <a:custGeom>
              <a:avLst/>
              <a:gdLst>
                <a:gd name="T0" fmla="*/ 0 w 564"/>
                <a:gd name="T1" fmla="*/ 0 h 1058"/>
                <a:gd name="T2" fmla="*/ 564 w 564"/>
                <a:gd name="T3" fmla="*/ 1058 h 1058"/>
              </a:gdLst>
              <a:ahLst/>
              <a:cxnLst>
                <a:cxn ang="0">
                  <a:pos x="462" y="0"/>
                </a:cxn>
                <a:cxn ang="0">
                  <a:pos x="564" y="287"/>
                </a:cxn>
                <a:cxn ang="0">
                  <a:pos x="156" y="1058"/>
                </a:cxn>
                <a:cxn ang="0">
                  <a:pos x="0" y="588"/>
                </a:cxn>
                <a:cxn ang="0">
                  <a:pos x="462" y="0"/>
                </a:cxn>
              </a:cxnLst>
              <a:rect l="T0" t="T1" r="T2" b="T3"/>
              <a:pathLst>
                <a:path w="564" h="1058">
                  <a:moveTo>
                    <a:pt x="462" y="0"/>
                  </a:moveTo>
                  <a:lnTo>
                    <a:pt x="564" y="287"/>
                  </a:lnTo>
                  <a:lnTo>
                    <a:pt x="156" y="1058"/>
                  </a:lnTo>
                  <a:lnTo>
                    <a:pt x="0" y="588"/>
                  </a:lnTo>
                  <a:lnTo>
                    <a:pt x="462" y="0"/>
                  </a:lnTo>
                  <a:close/>
                </a:path>
              </a:pathLst>
            </a:custGeom>
            <a:gradFill rotWithShape="1">
              <a:gsLst>
                <a:gs pos="0">
                  <a:srgbClr val="006600"/>
                </a:gs>
                <a:gs pos="100000">
                  <a:schemeClr val="tx2"/>
                </a:gs>
              </a:gsLst>
              <a:path path="rect">
                <a:fillToRect l="100000" b="100000"/>
              </a:path>
            </a:gradFill>
            <a:ln w="9525">
              <a:no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21" name="Freeform 263"/>
            <p:cNvSpPr/>
            <p:nvPr/>
          </p:nvSpPr>
          <p:spPr bwMode="auto">
            <a:xfrm>
              <a:off x="110" y="3745"/>
              <a:ext cx="1670" cy="3060"/>
            </a:xfrm>
            <a:custGeom>
              <a:avLst/>
              <a:gdLst>
                <a:gd name="T0" fmla="*/ 0 w 680"/>
                <a:gd name="T1" fmla="*/ 0 h 1406"/>
                <a:gd name="T2" fmla="*/ 680 w 680"/>
                <a:gd name="T3" fmla="*/ 1406 h 1406"/>
              </a:gdLst>
              <a:ahLst/>
              <a:cxnLst>
                <a:cxn ang="0">
                  <a:pos x="680" y="499"/>
                </a:cxn>
                <a:cxn ang="0">
                  <a:pos x="499" y="0"/>
                </a:cxn>
                <a:cxn ang="0">
                  <a:pos x="0" y="635"/>
                </a:cxn>
                <a:cxn ang="0">
                  <a:pos x="227" y="1406"/>
                </a:cxn>
                <a:cxn ang="0">
                  <a:pos x="680" y="499"/>
                </a:cxn>
              </a:cxnLst>
              <a:rect l="T0" t="T1" r="T2" b="T3"/>
              <a:pathLst>
                <a:path w="680" h="1406">
                  <a:moveTo>
                    <a:pt x="680" y="499"/>
                  </a:moveTo>
                  <a:lnTo>
                    <a:pt x="499" y="0"/>
                  </a:lnTo>
                  <a:lnTo>
                    <a:pt x="0" y="635"/>
                  </a:lnTo>
                  <a:lnTo>
                    <a:pt x="227" y="1406"/>
                  </a:lnTo>
                  <a:lnTo>
                    <a:pt x="680" y="499"/>
                  </a:lnTo>
                  <a:close/>
                </a:path>
              </a:pathLst>
            </a:custGeom>
            <a:gradFill rotWithShape="1">
              <a:gsLst>
                <a:gs pos="0">
                  <a:srgbClr val="1B85C7"/>
                </a:gs>
                <a:gs pos="100000">
                  <a:schemeClr val="tx1"/>
                </a:gs>
              </a:gsLst>
              <a:path path="rect">
                <a:fillToRect l="100000" b="100000"/>
              </a:path>
            </a:gradFill>
            <a:ln w="9525">
              <a:no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22" name="Freeform 264"/>
            <p:cNvSpPr/>
            <p:nvPr/>
          </p:nvSpPr>
          <p:spPr bwMode="auto">
            <a:xfrm>
              <a:off x="3157" y="90"/>
              <a:ext cx="2895" cy="2570"/>
            </a:xfrm>
            <a:custGeom>
              <a:avLst/>
              <a:gdLst>
                <a:gd name="T0" fmla="*/ 0 w 1179"/>
                <a:gd name="T1" fmla="*/ 0 h 1180"/>
                <a:gd name="T2" fmla="*/ 1179 w 1179"/>
                <a:gd name="T3" fmla="*/ 1180 h 1180"/>
              </a:gdLst>
              <a:ahLst/>
              <a:cxnLst>
                <a:cxn ang="0">
                  <a:pos x="0" y="1180"/>
                </a:cxn>
                <a:cxn ang="0">
                  <a:pos x="635" y="0"/>
                </a:cxn>
                <a:cxn ang="0">
                  <a:pos x="1179" y="998"/>
                </a:cxn>
                <a:cxn ang="0">
                  <a:pos x="0" y="1180"/>
                </a:cxn>
              </a:cxnLst>
              <a:rect l="T0" t="T1" r="T2" b="T3"/>
              <a:pathLst>
                <a:path w="1179" h="1180">
                  <a:moveTo>
                    <a:pt x="0" y="1180"/>
                  </a:moveTo>
                  <a:lnTo>
                    <a:pt x="635" y="0"/>
                  </a:lnTo>
                  <a:lnTo>
                    <a:pt x="1179" y="998"/>
                  </a:lnTo>
                  <a:lnTo>
                    <a:pt x="0" y="1180"/>
                  </a:lnTo>
                  <a:close/>
                </a:path>
              </a:pathLst>
            </a:custGeom>
            <a:gradFill rotWithShape="1">
              <a:gsLst>
                <a:gs pos="0">
                  <a:schemeClr val="tx2">
                    <a:alpha val="0"/>
                  </a:schemeClr>
                </a:gs>
                <a:gs pos="100000">
                  <a:srgbClr val="FFFFFF">
                    <a:alpha val="59999"/>
                  </a:srgbClr>
                </a:gs>
              </a:gsLst>
              <a:lin ang="5400000" scaled="1"/>
            </a:gradFill>
            <a:ln w="12700" cap="rnd" cmpd="sng">
              <a:solidFill>
                <a:srgbClr val="FFFFFF">
                  <a:alpha val="50000"/>
                </a:srgbClr>
              </a:solid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23" name="Freeform 265"/>
            <p:cNvSpPr/>
            <p:nvPr/>
          </p:nvSpPr>
          <p:spPr bwMode="auto">
            <a:xfrm>
              <a:off x="2047" y="2400"/>
              <a:ext cx="4932" cy="2135"/>
            </a:xfrm>
            <a:custGeom>
              <a:avLst/>
              <a:gdLst>
                <a:gd name="T0" fmla="*/ 0 w 2010"/>
                <a:gd name="T1" fmla="*/ 0 h 980"/>
                <a:gd name="T2" fmla="*/ 2010 w 2010"/>
                <a:gd name="T3" fmla="*/ 980 h 980"/>
              </a:gdLst>
              <a:ahLst/>
              <a:cxnLst>
                <a:cxn ang="0">
                  <a:pos x="408" y="209"/>
                </a:cxn>
                <a:cxn ang="0">
                  <a:pos x="0" y="980"/>
                </a:cxn>
                <a:cxn ang="0">
                  <a:pos x="2010" y="612"/>
                </a:cxn>
                <a:cxn ang="0">
                  <a:pos x="1668" y="0"/>
                </a:cxn>
                <a:cxn ang="0">
                  <a:pos x="408" y="209"/>
                </a:cxn>
              </a:cxnLst>
              <a:rect l="T0" t="T1" r="T2" b="T3"/>
              <a:pathLst>
                <a:path w="2010" h="980">
                  <a:moveTo>
                    <a:pt x="408" y="209"/>
                  </a:moveTo>
                  <a:lnTo>
                    <a:pt x="0" y="980"/>
                  </a:lnTo>
                  <a:lnTo>
                    <a:pt x="2010" y="612"/>
                  </a:lnTo>
                  <a:lnTo>
                    <a:pt x="1668" y="0"/>
                  </a:lnTo>
                  <a:lnTo>
                    <a:pt x="408" y="209"/>
                  </a:lnTo>
                  <a:close/>
                </a:path>
              </a:pathLst>
            </a:custGeom>
            <a:gradFill rotWithShape="1">
              <a:gsLst>
                <a:gs pos="0">
                  <a:schemeClr val="tx2">
                    <a:alpha val="0"/>
                  </a:schemeClr>
                </a:gs>
                <a:gs pos="100000">
                  <a:srgbClr val="FFFFFF">
                    <a:alpha val="59999"/>
                  </a:srgbClr>
                </a:gs>
              </a:gsLst>
              <a:lin ang="5400000" scaled="1"/>
            </a:gradFill>
            <a:ln w="12700" cap="rnd" cmpd="sng">
              <a:solidFill>
                <a:srgbClr val="FFFFFF">
                  <a:alpha val="50000"/>
                </a:srgbClr>
              </a:solid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24" name="Freeform 266"/>
            <p:cNvSpPr/>
            <p:nvPr/>
          </p:nvSpPr>
          <p:spPr bwMode="auto">
            <a:xfrm>
              <a:off x="680" y="3742"/>
              <a:ext cx="7342" cy="2860"/>
            </a:xfrm>
            <a:custGeom>
              <a:avLst/>
              <a:gdLst>
                <a:gd name="T0" fmla="*/ 0 w 2993"/>
                <a:gd name="T1" fmla="*/ 0 h 1315"/>
                <a:gd name="T2" fmla="*/ 2993 w 2993"/>
                <a:gd name="T3" fmla="*/ 1315 h 1315"/>
              </a:gdLst>
              <a:ahLst/>
              <a:cxnLst>
                <a:cxn ang="0">
                  <a:pos x="453" y="408"/>
                </a:cxn>
                <a:cxn ang="0">
                  <a:pos x="0" y="1315"/>
                </a:cxn>
                <a:cxn ang="0">
                  <a:pos x="2993" y="771"/>
                </a:cxn>
                <a:cxn ang="0">
                  <a:pos x="2540" y="0"/>
                </a:cxn>
                <a:cxn ang="0">
                  <a:pos x="453" y="408"/>
                </a:cxn>
              </a:cxnLst>
              <a:rect l="T0" t="T1" r="T2" b="T3"/>
              <a:pathLst>
                <a:path w="2993" h="1315">
                  <a:moveTo>
                    <a:pt x="453" y="408"/>
                  </a:moveTo>
                  <a:lnTo>
                    <a:pt x="0" y="1315"/>
                  </a:lnTo>
                  <a:lnTo>
                    <a:pt x="2993" y="771"/>
                  </a:lnTo>
                  <a:lnTo>
                    <a:pt x="2540" y="0"/>
                  </a:lnTo>
                  <a:lnTo>
                    <a:pt x="453" y="408"/>
                  </a:lnTo>
                  <a:close/>
                </a:path>
              </a:pathLst>
            </a:custGeom>
            <a:gradFill rotWithShape="1">
              <a:gsLst>
                <a:gs pos="0">
                  <a:schemeClr val="tx2">
                    <a:alpha val="0"/>
                  </a:schemeClr>
                </a:gs>
                <a:gs pos="100000">
                  <a:srgbClr val="FFFFFF">
                    <a:alpha val="59999"/>
                  </a:srgbClr>
                </a:gs>
              </a:gsLst>
              <a:lin ang="5400000" scaled="1"/>
            </a:gradFill>
            <a:ln w="12700" cap="rnd" cmpd="sng">
              <a:solidFill>
                <a:srgbClr val="FFFFFF">
                  <a:alpha val="50000"/>
                </a:srgbClr>
              </a:solid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25" name="Freeform 267"/>
            <p:cNvSpPr/>
            <p:nvPr/>
          </p:nvSpPr>
          <p:spPr bwMode="auto">
            <a:xfrm>
              <a:off x="2667" y="0"/>
              <a:ext cx="1780" cy="2568"/>
            </a:xfrm>
            <a:custGeom>
              <a:avLst/>
              <a:gdLst>
                <a:gd name="T0" fmla="*/ 0 w 726"/>
                <a:gd name="T1" fmla="*/ 0 h 1180"/>
                <a:gd name="T2" fmla="*/ 726 w 726"/>
                <a:gd name="T3" fmla="*/ 1180 h 1180"/>
              </a:gdLst>
              <a:ahLst/>
              <a:cxnLst>
                <a:cxn ang="0">
                  <a:pos x="726" y="0"/>
                </a:cxn>
                <a:cxn ang="0">
                  <a:pos x="0" y="907"/>
                </a:cxn>
                <a:cxn ang="0">
                  <a:pos x="91" y="1180"/>
                </a:cxn>
                <a:cxn ang="0">
                  <a:pos x="726" y="0"/>
                </a:cxn>
              </a:cxnLst>
              <a:rect l="T0" t="T1" r="T2" b="T3"/>
              <a:pathLst>
                <a:path w="726" h="1180">
                  <a:moveTo>
                    <a:pt x="726" y="0"/>
                  </a:moveTo>
                  <a:lnTo>
                    <a:pt x="0" y="907"/>
                  </a:lnTo>
                  <a:lnTo>
                    <a:pt x="91" y="1180"/>
                  </a:lnTo>
                  <a:lnTo>
                    <a:pt x="726" y="0"/>
                  </a:lnTo>
                  <a:close/>
                </a:path>
              </a:pathLst>
            </a:custGeom>
            <a:noFill/>
            <a:ln w="12700" cap="rnd" cmpd="sng">
              <a:solidFill>
                <a:srgbClr val="FFFFFF">
                  <a:alpha val="50000"/>
                </a:srgbClr>
              </a:solid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26" name="Freeform 268"/>
            <p:cNvSpPr/>
            <p:nvPr/>
          </p:nvSpPr>
          <p:spPr bwMode="auto">
            <a:xfrm>
              <a:off x="1395" y="2140"/>
              <a:ext cx="1385" cy="2303"/>
            </a:xfrm>
            <a:custGeom>
              <a:avLst/>
              <a:gdLst>
                <a:gd name="T0" fmla="*/ 0 w 564"/>
                <a:gd name="T1" fmla="*/ 0 h 1058"/>
                <a:gd name="T2" fmla="*/ 564 w 564"/>
                <a:gd name="T3" fmla="*/ 1058 h 1058"/>
              </a:gdLst>
              <a:ahLst/>
              <a:cxnLst>
                <a:cxn ang="0">
                  <a:pos x="462" y="0"/>
                </a:cxn>
                <a:cxn ang="0">
                  <a:pos x="564" y="287"/>
                </a:cxn>
                <a:cxn ang="0">
                  <a:pos x="156" y="1058"/>
                </a:cxn>
                <a:cxn ang="0">
                  <a:pos x="0" y="588"/>
                </a:cxn>
                <a:cxn ang="0">
                  <a:pos x="462" y="0"/>
                </a:cxn>
              </a:cxnLst>
              <a:rect l="T0" t="T1" r="T2" b="T3"/>
              <a:pathLst>
                <a:path w="564" h="1058">
                  <a:moveTo>
                    <a:pt x="462" y="0"/>
                  </a:moveTo>
                  <a:lnTo>
                    <a:pt x="564" y="287"/>
                  </a:lnTo>
                  <a:lnTo>
                    <a:pt x="156" y="1058"/>
                  </a:lnTo>
                  <a:lnTo>
                    <a:pt x="0" y="588"/>
                  </a:lnTo>
                  <a:lnTo>
                    <a:pt x="462" y="0"/>
                  </a:lnTo>
                  <a:close/>
                </a:path>
              </a:pathLst>
            </a:custGeom>
            <a:noFill/>
            <a:ln w="12700" cap="rnd" cmpd="sng">
              <a:solidFill>
                <a:srgbClr val="FFFFFF">
                  <a:alpha val="50000"/>
                </a:srgbClr>
              </a:solid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27" name="Freeform 269"/>
            <p:cNvSpPr/>
            <p:nvPr/>
          </p:nvSpPr>
          <p:spPr bwMode="auto">
            <a:xfrm>
              <a:off x="0" y="3555"/>
              <a:ext cx="1667" cy="3060"/>
            </a:xfrm>
            <a:custGeom>
              <a:avLst/>
              <a:gdLst>
                <a:gd name="T0" fmla="*/ 0 w 680"/>
                <a:gd name="T1" fmla="*/ 0 h 1406"/>
                <a:gd name="T2" fmla="*/ 680 w 680"/>
                <a:gd name="T3" fmla="*/ 1406 h 1406"/>
              </a:gdLst>
              <a:ahLst/>
              <a:cxnLst>
                <a:cxn ang="0">
                  <a:pos x="680" y="499"/>
                </a:cxn>
                <a:cxn ang="0">
                  <a:pos x="499" y="0"/>
                </a:cxn>
                <a:cxn ang="0">
                  <a:pos x="0" y="635"/>
                </a:cxn>
                <a:cxn ang="0">
                  <a:pos x="227" y="1406"/>
                </a:cxn>
                <a:cxn ang="0">
                  <a:pos x="680" y="499"/>
                </a:cxn>
              </a:cxnLst>
              <a:rect l="T0" t="T1" r="T2" b="T3"/>
              <a:pathLst>
                <a:path w="680" h="1406">
                  <a:moveTo>
                    <a:pt x="680" y="499"/>
                  </a:moveTo>
                  <a:lnTo>
                    <a:pt x="499" y="0"/>
                  </a:lnTo>
                  <a:lnTo>
                    <a:pt x="0" y="635"/>
                  </a:lnTo>
                  <a:lnTo>
                    <a:pt x="227" y="1406"/>
                  </a:lnTo>
                  <a:lnTo>
                    <a:pt x="680" y="499"/>
                  </a:lnTo>
                  <a:close/>
                </a:path>
              </a:pathLst>
            </a:custGeom>
            <a:noFill/>
            <a:ln w="12700" cap="rnd" cmpd="sng">
              <a:solidFill>
                <a:srgbClr val="FFFFFF">
                  <a:alpha val="50000"/>
                </a:srgbClr>
              </a:solidFill>
              <a:round/>
            </a:ln>
            <a:effectLst/>
          </p:spPr>
          <p:txBody>
            <a:bodyPr wrap="none" anchor="ctr"/>
            <a:lstStyle/>
            <a:p>
              <a:pPr>
                <a:defRPr/>
              </a:pPr>
              <a:endParaRPr lang="zh-CN" altLang="en-US">
                <a:effectLst>
                  <a:outerShdw blurRad="38100" dist="38100" dir="2700000" algn="tl">
                    <a:srgbClr val="000000">
                      <a:alpha val="43137"/>
                    </a:srgbClr>
                  </a:outerShdw>
                </a:effectLst>
              </a:endParaRPr>
            </a:p>
          </p:txBody>
        </p:sp>
        <p:sp>
          <p:nvSpPr>
            <p:cNvPr id="28" name="Text Box 20"/>
            <p:cNvSpPr txBox="1">
              <a:spLocks noChangeArrowheads="1"/>
            </p:cNvSpPr>
            <p:nvPr/>
          </p:nvSpPr>
          <p:spPr bwMode="auto">
            <a:xfrm rot="21180000">
              <a:off x="3352" y="1161"/>
              <a:ext cx="2323" cy="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dirty="0">
                  <a:solidFill>
                    <a:schemeClr val="bg1"/>
                  </a:solidFill>
                  <a:latin typeface="黑体" panose="02010609060101010101" pitchFamily="49" charset="-122"/>
                </a:rPr>
                <a:t>  </a:t>
              </a:r>
              <a:r>
                <a:rPr lang="en-US" altLang="zh-CN" dirty="0">
                  <a:solidFill>
                    <a:schemeClr val="bg1"/>
                  </a:solidFill>
                  <a:latin typeface="黑体" panose="02010609060101010101" pitchFamily="49" charset="-122"/>
                </a:rPr>
                <a:t>1</a:t>
              </a:r>
              <a:r>
                <a:rPr lang="zh-CN" altLang="en-US" dirty="0">
                  <a:solidFill>
                    <a:schemeClr val="bg1"/>
                  </a:solidFill>
                  <a:latin typeface="黑体" panose="02010609060101010101" pitchFamily="49" charset="-122"/>
                </a:rPr>
                <a:t>．</a:t>
              </a:r>
            </a:p>
            <a:p>
              <a:pPr algn="ctr"/>
              <a:r>
                <a:rPr lang="zh-CN" altLang="en-US" sz="2000" b="1" dirty="0">
                  <a:solidFill>
                    <a:schemeClr val="bg1"/>
                  </a:solidFill>
                  <a:latin typeface="黑体" panose="02010609060101010101" pitchFamily="49" charset="-122"/>
                </a:rPr>
                <a:t>亚当·斯密</a:t>
              </a:r>
              <a:endParaRPr lang="zh-CN" altLang="en-US" sz="2000" b="1" dirty="0">
                <a:solidFill>
                  <a:schemeClr val="tx1"/>
                </a:solidFill>
              </a:endParaRPr>
            </a:p>
          </p:txBody>
        </p:sp>
        <p:sp>
          <p:nvSpPr>
            <p:cNvPr id="29" name="Text Box 21"/>
            <p:cNvSpPr txBox="1">
              <a:spLocks noChangeArrowheads="1"/>
            </p:cNvSpPr>
            <p:nvPr/>
          </p:nvSpPr>
          <p:spPr bwMode="auto">
            <a:xfrm rot="21000000">
              <a:off x="2414" y="3172"/>
              <a:ext cx="3946" cy="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400" b="1" dirty="0">
                  <a:solidFill>
                    <a:schemeClr val="bg1"/>
                  </a:solidFill>
                  <a:latin typeface="黑体" panose="02010609060101010101" pitchFamily="49" charset="-122"/>
                </a:rPr>
                <a:t>2．罗伯特·欧文</a:t>
              </a:r>
              <a:endParaRPr lang="zh-CN" altLang="en-US" sz="1800" b="1" dirty="0">
                <a:solidFill>
                  <a:schemeClr val="tx1"/>
                </a:solidFill>
              </a:endParaRPr>
            </a:p>
          </p:txBody>
        </p:sp>
        <p:sp>
          <p:nvSpPr>
            <p:cNvPr id="30" name="Text Box 22"/>
            <p:cNvSpPr txBox="1">
              <a:spLocks noChangeArrowheads="1"/>
            </p:cNvSpPr>
            <p:nvPr/>
          </p:nvSpPr>
          <p:spPr bwMode="auto">
            <a:xfrm rot="21000000">
              <a:off x="1847" y="4861"/>
              <a:ext cx="5119" cy="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dirty="0">
                  <a:solidFill>
                    <a:schemeClr val="bg1"/>
                  </a:solidFill>
                  <a:latin typeface="黑体" panose="02010609060101010101" pitchFamily="49" charset="-122"/>
                </a:rPr>
                <a:t>3．查尔斯·巴贝奇</a:t>
              </a:r>
              <a:endParaRPr lang="zh-CN" altLang="en-US" sz="1800" b="1" dirty="0">
                <a:solidFill>
                  <a:schemeClr val="tx1"/>
                </a:solidFill>
              </a:endParaRPr>
            </a:p>
          </p:txBody>
        </p: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800" decel="100000"/>
                                        <p:tgtEl>
                                          <p:spTgt spid="13"/>
                                        </p:tgtEl>
                                      </p:cBhvr>
                                    </p:animEffect>
                                    <p:anim calcmode="lin" valueType="num">
                                      <p:cBhvr>
                                        <p:cTn id="20" dur="800" decel="100000" fill="hold"/>
                                        <p:tgtEl>
                                          <p:spTgt spid="13"/>
                                        </p:tgtEl>
                                        <p:attrNameLst>
                                          <p:attrName>style.rotation</p:attrName>
                                        </p:attrNameLst>
                                      </p:cBhvr>
                                      <p:tavLst>
                                        <p:tav tm="0">
                                          <p:val>
                                            <p:fltVal val="-90"/>
                                          </p:val>
                                        </p:tav>
                                        <p:tav tm="100000">
                                          <p:val>
                                            <p:fltVal val="0"/>
                                          </p:val>
                                        </p:tav>
                                      </p:tavLst>
                                    </p:anim>
                                    <p:anim calcmode="lin" valueType="num">
                                      <p:cBhvr>
                                        <p:cTn id="21" dur="800" decel="100000" fill="hold"/>
                                        <p:tgtEl>
                                          <p:spTgt spid="13"/>
                                        </p:tgtEl>
                                        <p:attrNameLst>
                                          <p:attrName>ppt_x</p:attrName>
                                        </p:attrNameLst>
                                      </p:cBhvr>
                                      <p:tavLst>
                                        <p:tav tm="0">
                                          <p:val>
                                            <p:strVal val="#ppt_x+0.4"/>
                                          </p:val>
                                        </p:tav>
                                        <p:tav tm="100000">
                                          <p:val>
                                            <p:strVal val="#ppt_x-0.05"/>
                                          </p:val>
                                        </p:tav>
                                      </p:tavLst>
                                    </p:anim>
                                    <p:anim calcmode="lin" valueType="num">
                                      <p:cBhvr>
                                        <p:cTn id="22" dur="800" decel="100000" fill="hold"/>
                                        <p:tgtEl>
                                          <p:spTgt spid="13"/>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1" grpId="0"/>
      <p:bldP spid="11"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pic>
        <p:nvPicPr>
          <p:cNvPr id="31" name="Picture 3"/>
          <p:cNvPicPr>
            <a:picLocks noChangeAspect="1"/>
          </p:cNvPicPr>
          <p:nvPr/>
        </p:nvPicPr>
        <p:blipFill>
          <a:blip r:embed="rId3">
            <a:duotone>
              <a:schemeClr val="accent1">
                <a:shade val="45000"/>
                <a:satMod val="135000"/>
              </a:schemeClr>
              <a:prstClr val="white"/>
            </a:duotone>
          </a:blip>
          <a:srcRect l="5354" t="8440" r="6203" b="10136"/>
          <a:stretch>
            <a:fillRect/>
          </a:stretch>
        </p:blipFill>
        <p:spPr bwMode="auto">
          <a:xfrm>
            <a:off x="1343472" y="1412776"/>
            <a:ext cx="3836035" cy="3931920"/>
          </a:xfrm>
          <a:prstGeom prst="rect">
            <a:avLst/>
          </a:prstGeom>
          <a:noFill/>
          <a:ln w="9525">
            <a:noFill/>
            <a:miter lim="800000"/>
            <a:headEnd/>
            <a:tailEnd/>
          </a:ln>
        </p:spPr>
      </p:pic>
      <p:pic>
        <p:nvPicPr>
          <p:cNvPr id="32" name="图片 31"/>
          <p:cNvPicPr>
            <a:picLocks noChangeAspect="1"/>
          </p:cNvPicPr>
          <p:nvPr/>
        </p:nvPicPr>
        <p:blipFill>
          <a:blip r:embed="rId4"/>
          <a:stretch>
            <a:fillRect/>
          </a:stretch>
        </p:blipFill>
        <p:spPr>
          <a:xfrm>
            <a:off x="1991544" y="1916832"/>
            <a:ext cx="2698115" cy="2856865"/>
          </a:xfrm>
          <a:prstGeom prst="rect">
            <a:avLst/>
          </a:prstGeom>
        </p:spPr>
      </p:pic>
      <p:grpSp>
        <p:nvGrpSpPr>
          <p:cNvPr id="33" name="组合 32"/>
          <p:cNvGrpSpPr/>
          <p:nvPr/>
        </p:nvGrpSpPr>
        <p:grpSpPr>
          <a:xfrm>
            <a:off x="5519936" y="1052736"/>
            <a:ext cx="4429760" cy="875030"/>
            <a:chOff x="814328" y="3219334"/>
            <a:chExt cx="2797200" cy="432536"/>
          </a:xfrm>
        </p:grpSpPr>
        <p:grpSp>
          <p:nvGrpSpPr>
            <p:cNvPr id="34" name="组合 33"/>
            <p:cNvGrpSpPr/>
            <p:nvPr/>
          </p:nvGrpSpPr>
          <p:grpSpPr>
            <a:xfrm>
              <a:off x="814328" y="3219334"/>
              <a:ext cx="2797200" cy="432536"/>
              <a:chOff x="2173927" y="3285519"/>
              <a:chExt cx="3549387" cy="548848"/>
            </a:xfrm>
          </p:grpSpPr>
          <p:grpSp>
            <p:nvGrpSpPr>
              <p:cNvPr id="36" name="组合 35"/>
              <p:cNvGrpSpPr/>
              <p:nvPr/>
            </p:nvGrpSpPr>
            <p:grpSpPr>
              <a:xfrm>
                <a:off x="2173927" y="3285519"/>
                <a:ext cx="3549387" cy="548848"/>
                <a:chOff x="4304043" y="1286668"/>
                <a:chExt cx="7914744" cy="2757793"/>
              </a:xfrm>
              <a:effectLst>
                <a:outerShdw blurRad="381000" dist="254000" dir="8100000" algn="tr" rotWithShape="0">
                  <a:prstClr val="black">
                    <a:alpha val="40000"/>
                  </a:prstClr>
                </a:outerShdw>
              </a:effectLst>
            </p:grpSpPr>
            <p:sp>
              <p:nvSpPr>
                <p:cNvPr id="38" name="圆角矩形 37"/>
                <p:cNvSpPr/>
                <p:nvPr/>
              </p:nvSpPr>
              <p:spPr>
                <a:xfrm>
                  <a:off x="4304043" y="1286668"/>
                  <a:ext cx="79147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charset="-122"/>
                    <a:ea typeface="微软雅黑" panose="020B0503020204020204" charset="-122"/>
                  </a:endParaRPr>
                </a:p>
              </p:txBody>
            </p:sp>
            <p:sp>
              <p:nvSpPr>
                <p:cNvPr id="40" name="圆角矩形 39"/>
                <p:cNvSpPr/>
                <p:nvPr/>
              </p:nvSpPr>
              <p:spPr>
                <a:xfrm>
                  <a:off x="4351924" y="1373342"/>
                  <a:ext cx="7812881"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charset="-122"/>
                    <a:ea typeface="微软雅黑" panose="020B0503020204020204" charset="-122"/>
                  </a:endParaRPr>
                </a:p>
              </p:txBody>
            </p:sp>
          </p:grpSp>
          <p:sp>
            <p:nvSpPr>
              <p:cNvPr id="37" name="椭圆 36"/>
              <p:cNvSpPr/>
              <p:nvPr/>
            </p:nvSpPr>
            <p:spPr>
              <a:xfrm>
                <a:off x="2307233" y="3420246"/>
                <a:ext cx="524064" cy="279394"/>
              </a:xfrm>
              <a:prstGeom prst="ellipse">
                <a:avLst/>
              </a:prstGeom>
              <a:solidFill>
                <a:srgbClr val="0070C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charset="-122"/>
                  <a:ea typeface="微软雅黑" panose="020B0503020204020204" charset="-122"/>
                </a:endParaRPr>
              </a:p>
            </p:txBody>
          </p:sp>
        </p:grpSp>
        <p:sp>
          <p:nvSpPr>
            <p:cNvPr id="35" name="TextBox 11"/>
            <p:cNvSpPr txBox="1"/>
            <p:nvPr/>
          </p:nvSpPr>
          <p:spPr>
            <a:xfrm>
              <a:off x="1420202" y="3302221"/>
              <a:ext cx="2191136" cy="243262"/>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charset="-122"/>
                  <a:ea typeface="微软雅黑" panose="020B0503020204020204" charset="-122"/>
                </a:defRPr>
              </a:lvl1pPr>
            </a:lstStyle>
            <a:p>
              <a:pPr algn="l"/>
              <a:r>
                <a:rPr lang="zh-CN" altLang="en-US" sz="3200" b="0" dirty="0">
                  <a:solidFill>
                    <a:schemeClr val="tx1">
                      <a:lumMod val="65000"/>
                      <a:lumOff val="35000"/>
                    </a:schemeClr>
                  </a:solidFill>
                </a:rPr>
                <a:t>课外知识补充</a:t>
              </a:r>
            </a:p>
          </p:txBody>
        </p:sp>
      </p:grpSp>
      <p:sp>
        <p:nvSpPr>
          <p:cNvPr id="41" name="Text Box 202"/>
          <p:cNvSpPr txBox="1"/>
          <p:nvPr/>
        </p:nvSpPr>
        <p:spPr>
          <a:xfrm>
            <a:off x="5879976" y="2132856"/>
            <a:ext cx="4013310" cy="977265"/>
          </a:xfrm>
          <a:prstGeom prst="rect">
            <a:avLst/>
          </a:prstGeom>
          <a:noFill/>
          <a:ln w="9525">
            <a:noFill/>
          </a:ln>
        </p:spPr>
        <p:txBody>
          <a:bodyPr>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lvl="0" indent="0">
              <a:lnSpc>
                <a:spcPct val="95000"/>
              </a:lnSpc>
              <a:spcBef>
                <a:spcPct val="50000"/>
              </a:spcBef>
              <a:buClrTx/>
              <a:buNone/>
            </a:pPr>
            <a:r>
              <a:rPr lang="zh-CN" altLang="en-US" sz="2400" b="1" u="sng" dirty="0">
                <a:solidFill>
                  <a:schemeClr val="tx1"/>
                </a:solidFill>
                <a:latin typeface="微软雅黑" panose="020B0503020204020204" charset="-122"/>
                <a:ea typeface="微软雅黑" panose="020B0503020204020204" charset="-122"/>
              </a:rPr>
              <a:t>亚当·斯密</a:t>
            </a:r>
          </a:p>
          <a:p>
            <a:pPr marL="0" lvl="0" indent="0">
              <a:lnSpc>
                <a:spcPct val="95000"/>
              </a:lnSpc>
              <a:spcBef>
                <a:spcPct val="50000"/>
              </a:spcBef>
              <a:buClrTx/>
              <a:buNone/>
            </a:pPr>
            <a:r>
              <a:rPr lang="zh-CN" altLang="en-US" sz="2400" b="1" dirty="0">
                <a:solidFill>
                  <a:schemeClr val="tx1"/>
                </a:solidFill>
                <a:latin typeface="微软雅黑" panose="020B0503020204020204" charset="-122"/>
                <a:ea typeface="微软雅黑" panose="020B0503020204020204" charset="-122"/>
              </a:rPr>
              <a:t>    （Adam Smith）</a:t>
            </a:r>
          </a:p>
        </p:txBody>
      </p:sp>
      <p:sp>
        <p:nvSpPr>
          <p:cNvPr id="42" name="文本框 41"/>
          <p:cNvSpPr txBox="1"/>
          <p:nvPr/>
        </p:nvSpPr>
        <p:spPr>
          <a:xfrm>
            <a:off x="5591944" y="3140968"/>
            <a:ext cx="4824536" cy="1532727"/>
          </a:xfrm>
          <a:prstGeom prst="rect">
            <a:avLst/>
          </a:prstGeom>
          <a:noFill/>
          <a:ln>
            <a:solidFill>
              <a:schemeClr val="tx1"/>
            </a:solidFill>
            <a:prstDash val="lgDash"/>
          </a:ln>
        </p:spPr>
        <p:txBody>
          <a:bodyPr wrap="square" rtlCol="0" anchor="t">
            <a:spAutoFit/>
          </a:bodyPr>
          <a:lstStyle/>
          <a:p>
            <a:pPr marL="0" marR="0" lvl="0" indent="0" defTabSz="914400" rtl="0" eaLnBrk="0" fontAlgn="base" latinLnBrk="0" hangingPunct="0">
              <a:lnSpc>
                <a:spcPct val="130000"/>
              </a:lnSpc>
              <a:spcBef>
                <a:spcPct val="20000"/>
              </a:spcBef>
              <a:spcAft>
                <a:spcPct val="0"/>
              </a:spcAft>
              <a:buClr>
                <a:schemeClr val="hlink"/>
              </a:buClr>
              <a:buSzTx/>
              <a:buFont typeface="Wingdings" panose="05000000000000000000" pitchFamily="2" charset="2"/>
              <a:buNone/>
              <a:defRPr/>
            </a:pPr>
            <a:r>
              <a:rPr lang="zh-CN" altLang="en-US" sz="2400" dirty="0">
                <a:latin typeface="微软雅黑" panose="020B0503020204020204" charset="-122"/>
                <a:ea typeface="微软雅黑" panose="020B0503020204020204" charset="-122"/>
                <a:sym typeface="+mn-ea"/>
              </a:rPr>
              <a:t>是资产阶级经济学古典学派的主要奠基人之一，也是国际分工和国际贸易理论的创始者</a:t>
            </a:r>
            <a:r>
              <a:rPr lang="zh-CN" altLang="en-US" sz="2000" noProof="0" dirty="0">
                <a:ln>
                  <a:noFill/>
                </a:ln>
                <a:solidFill>
                  <a:schemeClr val="tx1">
                    <a:lumMod val="75000"/>
                  </a:schemeClr>
                </a:solidFill>
                <a:effectLst>
                  <a:outerShdw blurRad="38100" dist="38100" dir="2700000" algn="tl">
                    <a:srgbClr val="C0C0C0"/>
                  </a:outerShdw>
                </a:effectLst>
                <a:uLnTx/>
                <a:uFillTx/>
                <a:latin typeface="微软雅黑" panose="020B0503020204020204" charset="-122"/>
                <a:ea typeface="微软雅黑" panose="020B0503020204020204" charset="-122"/>
                <a:sym typeface="+mn-ea"/>
              </a:rPr>
              <a:t>。</a:t>
            </a:r>
          </a:p>
        </p:txBody>
      </p:sp>
    </p:spTree>
    <p:extLst>
      <p:ext uri="{BB962C8B-B14F-4D97-AF65-F5344CB8AC3E}">
        <p14:creationId xmlns:p14="http://schemas.microsoft.com/office/powerpoint/2010/main" val="3516274858"/>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12" presetClass="entr" presetSubtype="8"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350"/>
                                        <p:tgtEl>
                                          <p:spTgt spid="33"/>
                                        </p:tgtEl>
                                        <p:attrNameLst>
                                          <p:attrName>ppt_x</p:attrName>
                                        </p:attrNameLst>
                                      </p:cBhvr>
                                      <p:tavLst>
                                        <p:tav tm="0">
                                          <p:val>
                                            <p:strVal val="#ppt_x-#ppt_w*1.125000"/>
                                          </p:val>
                                        </p:tav>
                                        <p:tav tm="100000">
                                          <p:val>
                                            <p:strVal val="#ppt_x"/>
                                          </p:val>
                                        </p:tav>
                                      </p:tavLst>
                                    </p:anim>
                                    <p:animEffect transition="in" filter="wipe(right)">
                                      <p:cBhvr>
                                        <p:cTn id="12" dur="350"/>
                                        <p:tgtEl>
                                          <p:spTgt spid="33"/>
                                        </p:tgtEl>
                                      </p:cBhvr>
                                    </p:animEffect>
                                  </p:childTnLst>
                                </p:cTn>
                              </p:par>
                            </p:childTnLst>
                          </p:cTn>
                        </p:par>
                        <p:par>
                          <p:cTn id="13" fill="hold">
                            <p:stCondLst>
                              <p:cond delay="850"/>
                            </p:stCondLst>
                            <p:childTnLst>
                              <p:par>
                                <p:cTn id="14" presetID="27" presetClass="entr" presetSubtype="0" fill="hold" grpId="0" nodeType="afterEffect">
                                  <p:stCondLst>
                                    <p:cond delay="0"/>
                                  </p:stCondLst>
                                  <p:iterate type="lt">
                                    <p:tmPct val="50000"/>
                                  </p:iterate>
                                  <p:childTnLst>
                                    <p:set>
                                      <p:cBhvr>
                                        <p:cTn id="15" dur="1" fill="hold">
                                          <p:stCondLst>
                                            <p:cond delay="0"/>
                                          </p:stCondLst>
                                        </p:cTn>
                                        <p:tgtEl>
                                          <p:spTgt spid="42"/>
                                        </p:tgtEl>
                                        <p:attrNameLst>
                                          <p:attrName>style.visibility</p:attrName>
                                        </p:attrNameLst>
                                      </p:cBhvr>
                                      <p:to>
                                        <p:strVal val="visible"/>
                                      </p:to>
                                    </p:set>
                                    <p:anim calcmode="discrete" valueType="clr">
                                      <p:cBhvr override="childStyle">
                                        <p:cTn id="16"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42"/>
                                        </p:tgtEl>
                                        <p:attrNameLst>
                                          <p:attrName>fillcolor</p:attrName>
                                        </p:attrNameLst>
                                      </p:cBhvr>
                                      <p:tavLst>
                                        <p:tav tm="0">
                                          <p:val>
                                            <p:clrVal>
                                              <a:schemeClr val="accent2"/>
                                            </p:clrVal>
                                          </p:val>
                                        </p:tav>
                                        <p:tav tm="50000">
                                          <p:val>
                                            <p:clrVal>
                                              <a:schemeClr val="hlink"/>
                                            </p:clrVal>
                                          </p:val>
                                        </p:tav>
                                      </p:tavLst>
                                    </p:anim>
                                    <p:set>
                                      <p:cBhvr>
                                        <p:cTn id="18" dur="80"/>
                                        <p:tgtEl>
                                          <p:spTgt spid="4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33" name="组合 32"/>
          <p:cNvGrpSpPr/>
          <p:nvPr/>
        </p:nvGrpSpPr>
        <p:grpSpPr>
          <a:xfrm>
            <a:off x="5735960" y="1196752"/>
            <a:ext cx="4429760" cy="875030"/>
            <a:chOff x="814328" y="3219334"/>
            <a:chExt cx="2797200" cy="432536"/>
          </a:xfrm>
        </p:grpSpPr>
        <p:grpSp>
          <p:nvGrpSpPr>
            <p:cNvPr id="34" name="组合 33"/>
            <p:cNvGrpSpPr/>
            <p:nvPr/>
          </p:nvGrpSpPr>
          <p:grpSpPr>
            <a:xfrm>
              <a:off x="814328" y="3219334"/>
              <a:ext cx="2797200" cy="432536"/>
              <a:chOff x="2173927" y="3285519"/>
              <a:chExt cx="3549387" cy="548848"/>
            </a:xfrm>
          </p:grpSpPr>
          <p:grpSp>
            <p:nvGrpSpPr>
              <p:cNvPr id="36" name="组合 35"/>
              <p:cNvGrpSpPr/>
              <p:nvPr/>
            </p:nvGrpSpPr>
            <p:grpSpPr>
              <a:xfrm>
                <a:off x="2173927" y="3285519"/>
                <a:ext cx="3549387" cy="548848"/>
                <a:chOff x="4304043" y="1286668"/>
                <a:chExt cx="7914744" cy="2757793"/>
              </a:xfrm>
              <a:effectLst>
                <a:outerShdw blurRad="381000" dist="254000" dir="8100000" algn="tr" rotWithShape="0">
                  <a:prstClr val="black">
                    <a:alpha val="40000"/>
                  </a:prstClr>
                </a:outerShdw>
              </a:effectLst>
            </p:grpSpPr>
            <p:sp>
              <p:nvSpPr>
                <p:cNvPr id="38" name="圆角矩形 37"/>
                <p:cNvSpPr/>
                <p:nvPr/>
              </p:nvSpPr>
              <p:spPr>
                <a:xfrm>
                  <a:off x="4304043" y="1286668"/>
                  <a:ext cx="79147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charset="-122"/>
                    <a:ea typeface="微软雅黑" panose="020B0503020204020204" charset="-122"/>
                  </a:endParaRPr>
                </a:p>
              </p:txBody>
            </p:sp>
            <p:sp>
              <p:nvSpPr>
                <p:cNvPr id="40" name="圆角矩形 39"/>
                <p:cNvSpPr/>
                <p:nvPr/>
              </p:nvSpPr>
              <p:spPr>
                <a:xfrm>
                  <a:off x="4351924" y="1373342"/>
                  <a:ext cx="7812881"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charset="-122"/>
                    <a:ea typeface="微软雅黑" panose="020B0503020204020204" charset="-122"/>
                  </a:endParaRPr>
                </a:p>
              </p:txBody>
            </p:sp>
          </p:grpSp>
          <p:sp>
            <p:nvSpPr>
              <p:cNvPr id="37" name="椭圆 36"/>
              <p:cNvSpPr/>
              <p:nvPr/>
            </p:nvSpPr>
            <p:spPr>
              <a:xfrm>
                <a:off x="2307233" y="3420246"/>
                <a:ext cx="524064" cy="279394"/>
              </a:xfrm>
              <a:prstGeom prst="ellipse">
                <a:avLst/>
              </a:prstGeom>
              <a:solidFill>
                <a:srgbClr val="0070C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charset="-122"/>
                  <a:ea typeface="微软雅黑" panose="020B0503020204020204" charset="-122"/>
                </a:endParaRPr>
              </a:p>
            </p:txBody>
          </p:sp>
        </p:grpSp>
        <p:sp>
          <p:nvSpPr>
            <p:cNvPr id="35" name="TextBox 11"/>
            <p:cNvSpPr txBox="1"/>
            <p:nvPr/>
          </p:nvSpPr>
          <p:spPr>
            <a:xfrm>
              <a:off x="1420202" y="3302221"/>
              <a:ext cx="2191136" cy="243262"/>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charset="-122"/>
                  <a:ea typeface="微软雅黑" panose="020B0503020204020204" charset="-122"/>
                </a:defRPr>
              </a:lvl1pPr>
            </a:lstStyle>
            <a:p>
              <a:pPr algn="l"/>
              <a:r>
                <a:rPr lang="zh-CN" altLang="en-US" sz="3200" b="0" dirty="0">
                  <a:solidFill>
                    <a:schemeClr val="tx1">
                      <a:lumMod val="65000"/>
                      <a:lumOff val="35000"/>
                    </a:schemeClr>
                  </a:solidFill>
                </a:rPr>
                <a:t>课外知识补充</a:t>
              </a:r>
            </a:p>
          </p:txBody>
        </p:sp>
      </p:grpSp>
      <p:sp>
        <p:nvSpPr>
          <p:cNvPr id="42" name="文本框 41"/>
          <p:cNvSpPr txBox="1"/>
          <p:nvPr/>
        </p:nvSpPr>
        <p:spPr>
          <a:xfrm>
            <a:off x="5519936" y="2636912"/>
            <a:ext cx="5400600" cy="2086725"/>
          </a:xfrm>
          <a:prstGeom prst="rect">
            <a:avLst/>
          </a:prstGeom>
          <a:noFill/>
          <a:ln>
            <a:solidFill>
              <a:schemeClr val="tx1"/>
            </a:solidFill>
            <a:prstDash val="lgDash"/>
          </a:ln>
        </p:spPr>
        <p:txBody>
          <a:bodyPr wrap="square" rtlCol="0" anchor="t">
            <a:spAutoFit/>
          </a:bodyPr>
          <a:lstStyle/>
          <a:p>
            <a:pPr eaLnBrk="0" hangingPunct="0">
              <a:lnSpc>
                <a:spcPct val="130000"/>
              </a:lnSpc>
              <a:spcBef>
                <a:spcPct val="20000"/>
              </a:spcBef>
              <a:buClr>
                <a:schemeClr val="hlink"/>
              </a:buClr>
              <a:defRPr/>
            </a:pPr>
            <a:r>
              <a:rPr lang="en-US" altLang="zh-CN" sz="2400" dirty="0">
                <a:latin typeface="微软雅黑" panose="020B0503020204020204" charset="-122"/>
                <a:ea typeface="微软雅黑" panose="020B0503020204020204" charset="-122"/>
              </a:rPr>
              <a:t>《</a:t>
            </a:r>
            <a:r>
              <a:rPr lang="zh-CN" altLang="en-US" sz="2400" dirty="0">
                <a:latin typeface="微软雅黑" panose="020B0503020204020204" charset="-122"/>
                <a:ea typeface="微软雅黑" panose="020B0503020204020204" charset="-122"/>
              </a:rPr>
              <a:t>国民财富的性质和原因的研究</a:t>
            </a:r>
            <a:r>
              <a:rPr lang="en-US" altLang="zh-CN" sz="2400" dirty="0">
                <a:latin typeface="微软雅黑" panose="020B0503020204020204" charset="-122"/>
                <a:ea typeface="微软雅黑" panose="020B0503020204020204" charset="-122"/>
              </a:rPr>
              <a:t>》,</a:t>
            </a:r>
            <a:r>
              <a:rPr lang="zh-CN" altLang="en-US" sz="2400" dirty="0">
                <a:latin typeface="微软雅黑" panose="020B0503020204020204" charset="-122"/>
                <a:ea typeface="微软雅黑" panose="020B0503020204020204" charset="-122"/>
              </a:rPr>
              <a:t>即</a:t>
            </a:r>
            <a:r>
              <a:rPr lang="en-US" altLang="zh-CN" sz="2400" dirty="0">
                <a:latin typeface="微软雅黑" panose="020B0503020204020204" charset="-122"/>
                <a:ea typeface="微软雅黑" panose="020B0503020204020204" charset="-122"/>
              </a:rPr>
              <a:t>《</a:t>
            </a:r>
            <a:r>
              <a:rPr lang="zh-CN" altLang="en-US" sz="2400" dirty="0">
                <a:latin typeface="微软雅黑" panose="020B0503020204020204" charset="-122"/>
                <a:ea typeface="微软雅黑" panose="020B0503020204020204" charset="-122"/>
              </a:rPr>
              <a:t>国富论</a:t>
            </a:r>
            <a:r>
              <a:rPr lang="en-US" altLang="zh-CN" sz="2400" dirty="0">
                <a:latin typeface="微软雅黑" panose="020B0503020204020204" charset="-122"/>
                <a:ea typeface="微软雅黑" panose="020B0503020204020204" charset="-122"/>
              </a:rPr>
              <a:t>》</a:t>
            </a:r>
            <a:r>
              <a:rPr lang="zh-CN" altLang="en-US" sz="2400" dirty="0">
                <a:latin typeface="微软雅黑" panose="020B0503020204020204" charset="-122"/>
                <a:ea typeface="微软雅黑" panose="020B0503020204020204" charset="-122"/>
              </a:rPr>
              <a:t>，</a:t>
            </a:r>
            <a:r>
              <a:rPr lang="en-US" altLang="zh-CN" sz="2400" dirty="0">
                <a:latin typeface="微软雅黑" panose="020B0503020204020204" charset="-122"/>
                <a:ea typeface="微软雅黑" panose="020B0503020204020204" charset="-122"/>
              </a:rPr>
              <a:t>1776</a:t>
            </a:r>
            <a:r>
              <a:rPr lang="zh-CN" altLang="en-US" sz="2400" dirty="0">
                <a:latin typeface="微软雅黑" panose="020B0503020204020204" charset="-122"/>
                <a:ea typeface="微软雅黑" panose="020B0503020204020204" charset="-122"/>
              </a:rPr>
              <a:t>年</a:t>
            </a:r>
            <a:r>
              <a:rPr lang="en-US" altLang="zh-CN" sz="2400" dirty="0">
                <a:latin typeface="微软雅黑" panose="020B0503020204020204" charset="-122"/>
                <a:ea typeface="微软雅黑" panose="020B0503020204020204" charset="-122"/>
              </a:rPr>
              <a:t>——</a:t>
            </a:r>
            <a:r>
              <a:rPr lang="zh-CN" altLang="en-US" sz="2400" dirty="0">
                <a:latin typeface="微软雅黑" panose="020B0503020204020204" charset="-122"/>
                <a:ea typeface="微软雅黑" panose="020B0503020204020204" charset="-122"/>
              </a:rPr>
              <a:t>国民财富的增加取决于增加生产人数；提高效率。</a:t>
            </a:r>
          </a:p>
          <a:p>
            <a:pPr eaLnBrk="0" hangingPunct="0">
              <a:lnSpc>
                <a:spcPct val="130000"/>
              </a:lnSpc>
              <a:spcBef>
                <a:spcPct val="20000"/>
              </a:spcBef>
              <a:buClr>
                <a:schemeClr val="hlink"/>
              </a:buClr>
              <a:defRPr/>
            </a:pPr>
            <a:r>
              <a:rPr lang="zh-CN" altLang="en-US" sz="2400" dirty="0">
                <a:latin typeface="微软雅黑" panose="020B0503020204020204" charset="-122"/>
                <a:ea typeface="微软雅黑" panose="020B0503020204020204" charset="-122"/>
              </a:rPr>
              <a:t>提出劳动分工理论。</a:t>
            </a:r>
          </a:p>
        </p:txBody>
      </p:sp>
      <p:pic>
        <p:nvPicPr>
          <p:cNvPr id="19" name="Picture 11" descr="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5520" y="1772816"/>
            <a:ext cx="3600400" cy="406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9845940"/>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12" presetClass="entr" presetSubtype="8"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350"/>
                                        <p:tgtEl>
                                          <p:spTgt spid="33"/>
                                        </p:tgtEl>
                                        <p:attrNameLst>
                                          <p:attrName>ppt_x</p:attrName>
                                        </p:attrNameLst>
                                      </p:cBhvr>
                                      <p:tavLst>
                                        <p:tav tm="0">
                                          <p:val>
                                            <p:strVal val="#ppt_x-#ppt_w*1.125000"/>
                                          </p:val>
                                        </p:tav>
                                        <p:tav tm="100000">
                                          <p:val>
                                            <p:strVal val="#ppt_x"/>
                                          </p:val>
                                        </p:tav>
                                      </p:tavLst>
                                    </p:anim>
                                    <p:animEffect transition="in" filter="wipe(right)">
                                      <p:cBhvr>
                                        <p:cTn id="12" dur="350"/>
                                        <p:tgtEl>
                                          <p:spTgt spid="33"/>
                                        </p:tgtEl>
                                      </p:cBhvr>
                                    </p:animEffect>
                                  </p:childTnLst>
                                </p:cTn>
                              </p:par>
                            </p:childTnLst>
                          </p:cTn>
                        </p:par>
                        <p:par>
                          <p:cTn id="13" fill="hold">
                            <p:stCondLst>
                              <p:cond delay="850"/>
                            </p:stCondLst>
                            <p:childTnLst>
                              <p:par>
                                <p:cTn id="14" presetID="27" presetClass="entr" presetSubtype="0" fill="hold" grpId="0" nodeType="afterEffect">
                                  <p:stCondLst>
                                    <p:cond delay="0"/>
                                  </p:stCondLst>
                                  <p:iterate type="lt">
                                    <p:tmPct val="50000"/>
                                  </p:iterate>
                                  <p:childTnLst>
                                    <p:set>
                                      <p:cBhvr>
                                        <p:cTn id="15" dur="1" fill="hold">
                                          <p:stCondLst>
                                            <p:cond delay="0"/>
                                          </p:stCondLst>
                                        </p:cTn>
                                        <p:tgtEl>
                                          <p:spTgt spid="42"/>
                                        </p:tgtEl>
                                        <p:attrNameLst>
                                          <p:attrName>style.visibility</p:attrName>
                                        </p:attrNameLst>
                                      </p:cBhvr>
                                      <p:to>
                                        <p:strVal val="visible"/>
                                      </p:to>
                                    </p:set>
                                    <p:anim calcmode="discrete" valueType="clr">
                                      <p:cBhvr override="childStyle">
                                        <p:cTn id="16"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42"/>
                                        </p:tgtEl>
                                        <p:attrNameLst>
                                          <p:attrName>fillcolor</p:attrName>
                                        </p:attrNameLst>
                                      </p:cBhvr>
                                      <p:tavLst>
                                        <p:tav tm="0">
                                          <p:val>
                                            <p:clrVal>
                                              <a:schemeClr val="accent2"/>
                                            </p:clrVal>
                                          </p:val>
                                        </p:tav>
                                        <p:tav tm="50000">
                                          <p:val>
                                            <p:clrVal>
                                              <a:schemeClr val="hlink"/>
                                            </p:clrVal>
                                          </p:val>
                                        </p:tav>
                                      </p:tavLst>
                                    </p:anim>
                                    <p:set>
                                      <p:cBhvr>
                                        <p:cTn id="18" dur="80"/>
                                        <p:tgtEl>
                                          <p:spTgt spid="42"/>
                                        </p:tgtEl>
                                        <p:attrNameLst>
                                          <p:attrName>fill.type</p:attrName>
                                        </p:attrNameLst>
                                      </p:cBhvr>
                                      <p:to>
                                        <p:strVal val="solid"/>
                                      </p:to>
                                    </p:set>
                                  </p:childTnLst>
                                </p:cTn>
                              </p:par>
                              <p:par>
                                <p:cTn id="19" presetID="12" presetClass="entr" presetSubtype="8"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slide(fromLeft)">
                                      <p:cBhvr>
                                        <p:cTn id="21"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2"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33" name="组合 32"/>
          <p:cNvGrpSpPr/>
          <p:nvPr/>
        </p:nvGrpSpPr>
        <p:grpSpPr>
          <a:xfrm>
            <a:off x="5519936" y="1052736"/>
            <a:ext cx="4429760" cy="875030"/>
            <a:chOff x="814328" y="3219334"/>
            <a:chExt cx="2797200" cy="432536"/>
          </a:xfrm>
        </p:grpSpPr>
        <p:grpSp>
          <p:nvGrpSpPr>
            <p:cNvPr id="34" name="组合 33"/>
            <p:cNvGrpSpPr/>
            <p:nvPr/>
          </p:nvGrpSpPr>
          <p:grpSpPr>
            <a:xfrm>
              <a:off x="814328" y="3219334"/>
              <a:ext cx="2797200" cy="432536"/>
              <a:chOff x="2173927" y="3285519"/>
              <a:chExt cx="3549387" cy="548848"/>
            </a:xfrm>
          </p:grpSpPr>
          <p:grpSp>
            <p:nvGrpSpPr>
              <p:cNvPr id="36" name="组合 35"/>
              <p:cNvGrpSpPr/>
              <p:nvPr/>
            </p:nvGrpSpPr>
            <p:grpSpPr>
              <a:xfrm>
                <a:off x="2173927" y="3285519"/>
                <a:ext cx="3549387" cy="548848"/>
                <a:chOff x="4304043" y="1286668"/>
                <a:chExt cx="7914744" cy="2757793"/>
              </a:xfrm>
              <a:effectLst>
                <a:outerShdw blurRad="381000" dist="254000" dir="8100000" algn="tr" rotWithShape="0">
                  <a:prstClr val="black">
                    <a:alpha val="40000"/>
                  </a:prstClr>
                </a:outerShdw>
              </a:effectLst>
            </p:grpSpPr>
            <p:sp>
              <p:nvSpPr>
                <p:cNvPr id="38" name="圆角矩形 37"/>
                <p:cNvSpPr/>
                <p:nvPr/>
              </p:nvSpPr>
              <p:spPr>
                <a:xfrm>
                  <a:off x="4304043" y="1286668"/>
                  <a:ext cx="79147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charset="-122"/>
                    <a:ea typeface="微软雅黑" panose="020B0503020204020204" charset="-122"/>
                  </a:endParaRPr>
                </a:p>
              </p:txBody>
            </p:sp>
            <p:sp>
              <p:nvSpPr>
                <p:cNvPr id="40" name="圆角矩形 39"/>
                <p:cNvSpPr/>
                <p:nvPr/>
              </p:nvSpPr>
              <p:spPr>
                <a:xfrm>
                  <a:off x="4351924" y="1373342"/>
                  <a:ext cx="7812881"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charset="-122"/>
                    <a:ea typeface="微软雅黑" panose="020B0503020204020204" charset="-122"/>
                  </a:endParaRPr>
                </a:p>
              </p:txBody>
            </p:sp>
          </p:grpSp>
          <p:sp>
            <p:nvSpPr>
              <p:cNvPr id="37" name="椭圆 36"/>
              <p:cNvSpPr/>
              <p:nvPr/>
            </p:nvSpPr>
            <p:spPr>
              <a:xfrm>
                <a:off x="2307233" y="3420246"/>
                <a:ext cx="524064" cy="279394"/>
              </a:xfrm>
              <a:prstGeom prst="ellipse">
                <a:avLst/>
              </a:prstGeom>
              <a:solidFill>
                <a:srgbClr val="0070C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charset="-122"/>
                  <a:ea typeface="微软雅黑" panose="020B0503020204020204" charset="-122"/>
                </a:endParaRPr>
              </a:p>
            </p:txBody>
          </p:sp>
        </p:grpSp>
        <p:sp>
          <p:nvSpPr>
            <p:cNvPr id="35" name="TextBox 11"/>
            <p:cNvSpPr txBox="1"/>
            <p:nvPr/>
          </p:nvSpPr>
          <p:spPr>
            <a:xfrm>
              <a:off x="1420202" y="3302221"/>
              <a:ext cx="2191136" cy="243262"/>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charset="-122"/>
                  <a:ea typeface="微软雅黑" panose="020B0503020204020204" charset="-122"/>
                </a:defRPr>
              </a:lvl1pPr>
            </a:lstStyle>
            <a:p>
              <a:pPr algn="l"/>
              <a:r>
                <a:rPr lang="zh-CN" altLang="en-US" sz="3200" b="0" dirty="0">
                  <a:solidFill>
                    <a:schemeClr val="tx1">
                      <a:lumMod val="65000"/>
                      <a:lumOff val="35000"/>
                    </a:schemeClr>
                  </a:solidFill>
                </a:rPr>
                <a:t>课外知识补充</a:t>
              </a:r>
            </a:p>
          </p:txBody>
        </p:sp>
      </p:grpSp>
      <p:sp>
        <p:nvSpPr>
          <p:cNvPr id="20" name="文本框 19"/>
          <p:cNvSpPr txBox="1"/>
          <p:nvPr/>
        </p:nvSpPr>
        <p:spPr>
          <a:xfrm>
            <a:off x="1271464" y="1268760"/>
            <a:ext cx="3782695" cy="1322070"/>
          </a:xfrm>
          <a:prstGeom prst="rect">
            <a:avLst/>
          </a:prstGeom>
          <a:noFill/>
          <a:ln>
            <a:solidFill>
              <a:schemeClr val="tx1"/>
            </a:solidFill>
            <a:prstDash val="lgDash"/>
          </a:ln>
        </p:spPr>
        <p:txBody>
          <a:bodyPr wrap="square" rtlCol="0" anchor="t">
            <a:spAutoFit/>
          </a:bodyPr>
          <a:lstStyle/>
          <a:p>
            <a:pPr marR="0" defTabSz="914400">
              <a:buClrTx/>
              <a:buSzTx/>
              <a:buFontTx/>
              <a:buNone/>
              <a:defRPr/>
            </a:pPr>
            <a:r>
              <a:rPr lang="zh-CN" altLang="en-US" sz="2000" noProof="0" dirty="0">
                <a:solidFill>
                  <a:schemeClr val="tx1"/>
                </a:solidFill>
                <a:effectLst>
                  <a:outerShdw blurRad="38100" dist="38100" dir="2700000" algn="tl">
                    <a:srgbClr val="C0C0C0"/>
                  </a:outerShdw>
                </a:effectLst>
                <a:latin typeface="微软雅黑" panose="020B0503020204020204" charset="-122"/>
                <a:ea typeface="微软雅黑" panose="020B0503020204020204" charset="-122"/>
                <a:sym typeface="+mn-ea"/>
              </a:rPr>
              <a:t>以工人制作大头针工序的专业化生产为例，</a:t>
            </a:r>
            <a:endParaRPr kumimoji="0" lang="zh-CN" altLang="en-US" sz="2000" kern="1200" cap="none" spc="0" normalizeH="0" baseline="0" noProof="0" dirty="0">
              <a:solidFill>
                <a:schemeClr val="tx1"/>
              </a:solidFill>
              <a:effectLst>
                <a:outerShdw blurRad="38100" dist="38100" dir="2700000" algn="tl">
                  <a:srgbClr val="C0C0C0"/>
                </a:outerShdw>
              </a:effectLst>
              <a:latin typeface="微软雅黑" panose="020B0503020204020204" charset="-122"/>
              <a:ea typeface="微软雅黑" panose="020B0503020204020204" charset="-122"/>
              <a:cs typeface="+mn-cs"/>
              <a:sym typeface="+mn-ea"/>
            </a:endParaRPr>
          </a:p>
          <a:p>
            <a:pPr marR="0" defTabSz="914400">
              <a:buClrTx/>
              <a:buSzTx/>
              <a:buFontTx/>
              <a:buNone/>
              <a:defRPr/>
            </a:pPr>
            <a:r>
              <a:rPr lang="zh-CN" altLang="en-US" sz="2000" noProof="0" dirty="0">
                <a:solidFill>
                  <a:schemeClr val="tx1"/>
                </a:solidFill>
                <a:effectLst>
                  <a:outerShdw blurRad="38100" dist="38100" dir="2700000" algn="tl">
                    <a:srgbClr val="C0C0C0"/>
                  </a:outerShdw>
                </a:effectLst>
                <a:latin typeface="微软雅黑" panose="020B0503020204020204" charset="-122"/>
                <a:ea typeface="微软雅黑" panose="020B0503020204020204" charset="-122"/>
                <a:sym typeface="+mn-ea"/>
              </a:rPr>
              <a:t>说明了：劳动分工可以极大地提高生产效率。</a:t>
            </a:r>
          </a:p>
        </p:txBody>
      </p:sp>
      <p:grpSp>
        <p:nvGrpSpPr>
          <p:cNvPr id="21" name="Group 3"/>
          <p:cNvGrpSpPr/>
          <p:nvPr/>
        </p:nvGrpSpPr>
        <p:grpSpPr>
          <a:xfrm>
            <a:off x="1487488" y="2636912"/>
            <a:ext cx="9144000" cy="3595687"/>
            <a:chOff x="0" y="0"/>
            <a:chExt cx="14400" cy="5662"/>
          </a:xfrm>
        </p:grpSpPr>
        <p:pic>
          <p:nvPicPr>
            <p:cNvPr id="22" name="Picture 4" descr="PE01838_"/>
            <p:cNvPicPr>
              <a:picLocks noChangeAspect="1"/>
            </p:cNvPicPr>
            <p:nvPr/>
          </p:nvPicPr>
          <p:blipFill>
            <a:blip r:embed="rId3"/>
            <a:stretch>
              <a:fillRect/>
            </a:stretch>
          </p:blipFill>
          <p:spPr>
            <a:xfrm>
              <a:off x="960" y="1089"/>
              <a:ext cx="3000" cy="2878"/>
            </a:xfrm>
            <a:prstGeom prst="rect">
              <a:avLst/>
            </a:prstGeom>
            <a:noFill/>
            <a:ln w="9525">
              <a:noFill/>
            </a:ln>
          </p:spPr>
        </p:pic>
        <p:pic>
          <p:nvPicPr>
            <p:cNvPr id="23" name="Picture 5" descr="PE02002_"/>
            <p:cNvPicPr>
              <a:picLocks noChangeAspect="1"/>
            </p:cNvPicPr>
            <p:nvPr/>
          </p:nvPicPr>
          <p:blipFill>
            <a:blip r:embed="rId4"/>
            <a:stretch>
              <a:fillRect/>
            </a:stretch>
          </p:blipFill>
          <p:spPr>
            <a:xfrm>
              <a:off x="6480" y="2160"/>
              <a:ext cx="1798" cy="1800"/>
            </a:xfrm>
            <a:prstGeom prst="rect">
              <a:avLst/>
            </a:prstGeom>
            <a:noFill/>
            <a:ln w="9525">
              <a:noFill/>
            </a:ln>
          </p:spPr>
        </p:pic>
        <p:pic>
          <p:nvPicPr>
            <p:cNvPr id="24" name="Picture 6" descr="PE02002_"/>
            <p:cNvPicPr>
              <a:picLocks noChangeAspect="1"/>
            </p:cNvPicPr>
            <p:nvPr/>
          </p:nvPicPr>
          <p:blipFill>
            <a:blip r:embed="rId4"/>
            <a:stretch>
              <a:fillRect/>
            </a:stretch>
          </p:blipFill>
          <p:spPr>
            <a:xfrm>
              <a:off x="6480" y="120"/>
              <a:ext cx="1798" cy="1800"/>
            </a:xfrm>
            <a:prstGeom prst="rect">
              <a:avLst/>
            </a:prstGeom>
            <a:noFill/>
            <a:ln w="9525">
              <a:noFill/>
            </a:ln>
          </p:spPr>
        </p:pic>
        <p:pic>
          <p:nvPicPr>
            <p:cNvPr id="25" name="Picture 7" descr="PE02002_"/>
            <p:cNvPicPr>
              <a:picLocks noChangeAspect="1"/>
            </p:cNvPicPr>
            <p:nvPr/>
          </p:nvPicPr>
          <p:blipFill>
            <a:blip r:embed="rId4"/>
            <a:stretch>
              <a:fillRect/>
            </a:stretch>
          </p:blipFill>
          <p:spPr>
            <a:xfrm>
              <a:off x="8160" y="120"/>
              <a:ext cx="1798" cy="1800"/>
            </a:xfrm>
            <a:prstGeom prst="rect">
              <a:avLst/>
            </a:prstGeom>
            <a:noFill/>
            <a:ln w="9525">
              <a:noFill/>
            </a:ln>
          </p:spPr>
        </p:pic>
        <p:pic>
          <p:nvPicPr>
            <p:cNvPr id="26" name="Picture 8" descr="PE02002_"/>
            <p:cNvPicPr>
              <a:picLocks noChangeAspect="1"/>
            </p:cNvPicPr>
            <p:nvPr/>
          </p:nvPicPr>
          <p:blipFill>
            <a:blip r:embed="rId4"/>
            <a:stretch>
              <a:fillRect/>
            </a:stretch>
          </p:blipFill>
          <p:spPr>
            <a:xfrm>
              <a:off x="7920" y="0"/>
              <a:ext cx="1798" cy="1800"/>
            </a:xfrm>
            <a:prstGeom prst="rect">
              <a:avLst/>
            </a:prstGeom>
            <a:noFill/>
            <a:ln w="9525">
              <a:noFill/>
            </a:ln>
          </p:spPr>
        </p:pic>
        <p:pic>
          <p:nvPicPr>
            <p:cNvPr id="27" name="Picture 9" descr="PE02002_"/>
            <p:cNvPicPr>
              <a:picLocks noChangeAspect="1"/>
            </p:cNvPicPr>
            <p:nvPr/>
          </p:nvPicPr>
          <p:blipFill>
            <a:blip r:embed="rId4"/>
            <a:stretch>
              <a:fillRect/>
            </a:stretch>
          </p:blipFill>
          <p:spPr>
            <a:xfrm>
              <a:off x="9360" y="0"/>
              <a:ext cx="1798" cy="1800"/>
            </a:xfrm>
            <a:prstGeom prst="rect">
              <a:avLst/>
            </a:prstGeom>
            <a:noFill/>
            <a:ln w="9525">
              <a:noFill/>
            </a:ln>
          </p:spPr>
        </p:pic>
        <p:pic>
          <p:nvPicPr>
            <p:cNvPr id="28" name="Picture 10" descr="PE02002_"/>
            <p:cNvPicPr>
              <a:picLocks noChangeAspect="1"/>
            </p:cNvPicPr>
            <p:nvPr/>
          </p:nvPicPr>
          <p:blipFill>
            <a:blip r:embed="rId4"/>
            <a:stretch>
              <a:fillRect/>
            </a:stretch>
          </p:blipFill>
          <p:spPr>
            <a:xfrm>
              <a:off x="10800" y="0"/>
              <a:ext cx="1798" cy="1800"/>
            </a:xfrm>
            <a:prstGeom prst="rect">
              <a:avLst/>
            </a:prstGeom>
            <a:noFill/>
            <a:ln w="9525">
              <a:noFill/>
            </a:ln>
          </p:spPr>
        </p:pic>
        <p:pic>
          <p:nvPicPr>
            <p:cNvPr id="29" name="Picture 11" descr="PE02002_"/>
            <p:cNvPicPr>
              <a:picLocks noChangeAspect="1"/>
            </p:cNvPicPr>
            <p:nvPr/>
          </p:nvPicPr>
          <p:blipFill>
            <a:blip r:embed="rId4"/>
            <a:stretch>
              <a:fillRect/>
            </a:stretch>
          </p:blipFill>
          <p:spPr>
            <a:xfrm>
              <a:off x="12000" y="120"/>
              <a:ext cx="1798" cy="1800"/>
            </a:xfrm>
            <a:prstGeom prst="rect">
              <a:avLst/>
            </a:prstGeom>
            <a:noFill/>
            <a:ln w="9525">
              <a:noFill/>
            </a:ln>
          </p:spPr>
        </p:pic>
        <p:pic>
          <p:nvPicPr>
            <p:cNvPr id="30" name="Picture 12" descr="PE02002_"/>
            <p:cNvPicPr>
              <a:picLocks noChangeAspect="1"/>
            </p:cNvPicPr>
            <p:nvPr/>
          </p:nvPicPr>
          <p:blipFill>
            <a:blip r:embed="rId4"/>
            <a:stretch>
              <a:fillRect/>
            </a:stretch>
          </p:blipFill>
          <p:spPr>
            <a:xfrm>
              <a:off x="10680" y="2280"/>
              <a:ext cx="1798" cy="1800"/>
            </a:xfrm>
            <a:prstGeom prst="rect">
              <a:avLst/>
            </a:prstGeom>
            <a:noFill/>
            <a:ln w="9525">
              <a:noFill/>
            </a:ln>
          </p:spPr>
        </p:pic>
        <p:pic>
          <p:nvPicPr>
            <p:cNvPr id="44" name="Picture 13" descr="PE02002_"/>
            <p:cNvPicPr>
              <a:picLocks noChangeAspect="1"/>
            </p:cNvPicPr>
            <p:nvPr/>
          </p:nvPicPr>
          <p:blipFill>
            <a:blip r:embed="rId4"/>
            <a:stretch>
              <a:fillRect/>
            </a:stretch>
          </p:blipFill>
          <p:spPr>
            <a:xfrm>
              <a:off x="12120" y="2280"/>
              <a:ext cx="1798" cy="1800"/>
            </a:xfrm>
            <a:prstGeom prst="rect">
              <a:avLst/>
            </a:prstGeom>
            <a:noFill/>
            <a:ln w="9525">
              <a:noFill/>
            </a:ln>
          </p:spPr>
        </p:pic>
        <p:pic>
          <p:nvPicPr>
            <p:cNvPr id="45" name="Picture 14" descr="PE02002_"/>
            <p:cNvPicPr>
              <a:picLocks noChangeAspect="1"/>
            </p:cNvPicPr>
            <p:nvPr/>
          </p:nvPicPr>
          <p:blipFill>
            <a:blip r:embed="rId4"/>
            <a:stretch>
              <a:fillRect/>
            </a:stretch>
          </p:blipFill>
          <p:spPr>
            <a:xfrm>
              <a:off x="9360" y="2160"/>
              <a:ext cx="1798" cy="1800"/>
            </a:xfrm>
            <a:prstGeom prst="rect">
              <a:avLst/>
            </a:prstGeom>
            <a:noFill/>
            <a:ln w="9525">
              <a:noFill/>
            </a:ln>
          </p:spPr>
        </p:pic>
        <p:pic>
          <p:nvPicPr>
            <p:cNvPr id="46" name="Picture 15" descr="PE02002_"/>
            <p:cNvPicPr>
              <a:picLocks noChangeAspect="1"/>
            </p:cNvPicPr>
            <p:nvPr/>
          </p:nvPicPr>
          <p:blipFill>
            <a:blip r:embed="rId4"/>
            <a:stretch>
              <a:fillRect/>
            </a:stretch>
          </p:blipFill>
          <p:spPr>
            <a:xfrm>
              <a:off x="7920" y="2160"/>
              <a:ext cx="1798" cy="1800"/>
            </a:xfrm>
            <a:prstGeom prst="rect">
              <a:avLst/>
            </a:prstGeom>
            <a:noFill/>
            <a:ln w="9525">
              <a:noFill/>
            </a:ln>
          </p:spPr>
        </p:pic>
        <p:sp>
          <p:nvSpPr>
            <p:cNvPr id="47" name="Text Box 16"/>
            <p:cNvSpPr txBox="1"/>
            <p:nvPr/>
          </p:nvSpPr>
          <p:spPr>
            <a:xfrm>
              <a:off x="695" y="3594"/>
              <a:ext cx="4945" cy="818"/>
            </a:xfrm>
            <a:prstGeom prst="rect">
              <a:avLst/>
            </a:prstGeom>
            <a:noFill/>
            <a:ln w="9525">
              <a:noFill/>
            </a:ln>
          </p:spPr>
          <p:txBody>
            <a:bodyPr>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lvl="0" indent="0" algn="ctr" eaLnBrk="1" hangingPunct="1">
                <a:lnSpc>
                  <a:spcPct val="100000"/>
                </a:lnSpc>
                <a:spcBef>
                  <a:spcPct val="50000"/>
                </a:spcBef>
                <a:buClrTx/>
                <a:buNone/>
              </a:pPr>
              <a:endParaRPr lang="zh-CN" altLang="en-US" sz="2800" b="1" dirty="0">
                <a:solidFill>
                  <a:schemeClr val="folHlink"/>
                </a:solidFill>
                <a:ea typeface="宋体" panose="02010600030101010101" pitchFamily="2" charset="-122"/>
              </a:endParaRPr>
            </a:p>
          </p:txBody>
        </p:sp>
        <p:sp>
          <p:nvSpPr>
            <p:cNvPr id="48" name="Text Box 17"/>
            <p:cNvSpPr txBox="1"/>
            <p:nvPr/>
          </p:nvSpPr>
          <p:spPr>
            <a:xfrm>
              <a:off x="0" y="4194"/>
              <a:ext cx="5880" cy="624"/>
            </a:xfrm>
            <a:prstGeom prst="rect">
              <a:avLst/>
            </a:prstGeom>
            <a:noFill/>
            <a:ln w="9525">
              <a:noFill/>
            </a:ln>
          </p:spPr>
          <p:txBody>
            <a:bodyPr>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lvl="0" indent="0" algn="ctr" eaLnBrk="1" hangingPunct="1">
                <a:lnSpc>
                  <a:spcPct val="100000"/>
                </a:lnSpc>
                <a:spcBef>
                  <a:spcPct val="50000"/>
                </a:spcBef>
                <a:buClrTx/>
                <a:buNone/>
              </a:pPr>
              <a:r>
                <a:rPr lang="zh-CN" altLang="en-US" b="1" dirty="0">
                  <a:solidFill>
                    <a:schemeClr val="tx1"/>
                  </a:solidFill>
                  <a:ea typeface="宋体" panose="02010600030101010101" pitchFamily="2" charset="-122"/>
                </a:rPr>
                <a:t>分工前</a:t>
              </a:r>
              <a:r>
                <a:rPr lang="en-US" altLang="zh-CN" b="1" dirty="0">
                  <a:solidFill>
                    <a:schemeClr val="tx1"/>
                  </a:solidFill>
                  <a:ea typeface="宋体" panose="02010600030101010101" pitchFamily="2" charset="-122"/>
                </a:rPr>
                <a:t>——200</a:t>
              </a:r>
              <a:r>
                <a:rPr lang="zh-CN" altLang="en-US" b="1" dirty="0">
                  <a:solidFill>
                    <a:schemeClr val="tx1"/>
                  </a:solidFill>
                  <a:ea typeface="宋体" panose="02010600030101010101" pitchFamily="2" charset="-122"/>
                </a:rPr>
                <a:t>根</a:t>
              </a:r>
              <a:r>
                <a:rPr lang="en-US" altLang="zh-CN" b="1" dirty="0">
                  <a:solidFill>
                    <a:schemeClr val="tx1"/>
                  </a:solidFill>
                  <a:ea typeface="宋体" panose="02010600030101010101" pitchFamily="2" charset="-122"/>
                </a:rPr>
                <a:t>/</a:t>
              </a:r>
              <a:r>
                <a:rPr lang="zh-CN" altLang="en-US" b="1" dirty="0">
                  <a:solidFill>
                    <a:schemeClr val="tx1"/>
                  </a:solidFill>
                  <a:ea typeface="宋体" panose="02010600030101010101" pitchFamily="2" charset="-122"/>
                </a:rPr>
                <a:t>人</a:t>
              </a:r>
            </a:p>
          </p:txBody>
        </p:sp>
        <p:sp>
          <p:nvSpPr>
            <p:cNvPr id="49" name="Text Box 18"/>
            <p:cNvSpPr txBox="1"/>
            <p:nvPr/>
          </p:nvSpPr>
          <p:spPr>
            <a:xfrm>
              <a:off x="6600" y="4210"/>
              <a:ext cx="7320" cy="1344"/>
            </a:xfrm>
            <a:prstGeom prst="rect">
              <a:avLst/>
            </a:prstGeom>
            <a:noFill/>
            <a:ln w="9525">
              <a:noFill/>
            </a:ln>
          </p:spPr>
          <p:txBody>
            <a:bodyPr>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lvl="0" indent="0" algn="ctr" eaLnBrk="1" hangingPunct="1">
                <a:lnSpc>
                  <a:spcPct val="100000"/>
                </a:lnSpc>
                <a:spcBef>
                  <a:spcPct val="50000"/>
                </a:spcBef>
                <a:buClrTx/>
                <a:buNone/>
              </a:pPr>
              <a:r>
                <a:rPr lang="zh-CN" altLang="en-US" b="1" dirty="0">
                  <a:solidFill>
                    <a:schemeClr val="tx1"/>
                  </a:solidFill>
                  <a:ea typeface="宋体" panose="02010600030101010101" pitchFamily="2" charset="-122"/>
                </a:rPr>
                <a:t>分工后</a:t>
              </a:r>
              <a:r>
                <a:rPr lang="en-US" altLang="zh-CN" b="1" dirty="0">
                  <a:solidFill>
                    <a:schemeClr val="tx1"/>
                  </a:solidFill>
                  <a:ea typeface="宋体" panose="02010600030101010101" pitchFamily="2" charset="-122"/>
                </a:rPr>
                <a:t>——48 000</a:t>
              </a:r>
              <a:r>
                <a:rPr lang="zh-CN" altLang="en-US" b="1" dirty="0">
                  <a:solidFill>
                    <a:schemeClr val="tx1"/>
                  </a:solidFill>
                  <a:ea typeface="宋体" panose="02010600030101010101" pitchFamily="2" charset="-122"/>
                </a:rPr>
                <a:t>根</a:t>
              </a:r>
              <a:r>
                <a:rPr lang="en-US" altLang="zh-CN" b="1" dirty="0">
                  <a:solidFill>
                    <a:schemeClr val="tx1"/>
                  </a:solidFill>
                  <a:ea typeface="宋体" panose="02010600030101010101" pitchFamily="2" charset="-122"/>
                </a:rPr>
                <a:t>/10</a:t>
              </a:r>
              <a:r>
                <a:rPr lang="zh-CN" altLang="en-US" b="1" dirty="0">
                  <a:solidFill>
                    <a:schemeClr val="tx1"/>
                  </a:solidFill>
                  <a:ea typeface="宋体" panose="02010600030101010101" pitchFamily="2" charset="-122"/>
                </a:rPr>
                <a:t>人</a:t>
              </a:r>
            </a:p>
            <a:p>
              <a:pPr marL="0" lvl="0" indent="0" algn="ctr" eaLnBrk="1" hangingPunct="1">
                <a:lnSpc>
                  <a:spcPct val="100000"/>
                </a:lnSpc>
                <a:spcBef>
                  <a:spcPct val="50000"/>
                </a:spcBef>
                <a:buClrTx/>
                <a:buNone/>
              </a:pPr>
              <a:r>
                <a:rPr lang="zh-CN" altLang="en-US" b="1" dirty="0">
                  <a:solidFill>
                    <a:schemeClr val="tx1"/>
                  </a:solidFill>
                  <a:ea typeface="宋体" panose="02010600030101010101" pitchFamily="2" charset="-122"/>
                </a:rPr>
                <a:t>                 </a:t>
              </a:r>
              <a:r>
                <a:rPr lang="en-US" altLang="zh-CN" b="1" dirty="0">
                  <a:solidFill>
                    <a:schemeClr val="tx1"/>
                  </a:solidFill>
                  <a:ea typeface="宋体" panose="02010600030101010101" pitchFamily="2" charset="-122"/>
                </a:rPr>
                <a:t>4 800</a:t>
              </a:r>
              <a:r>
                <a:rPr lang="zh-CN" altLang="en-US" b="1" dirty="0">
                  <a:solidFill>
                    <a:schemeClr val="tx1"/>
                  </a:solidFill>
                  <a:ea typeface="宋体" panose="02010600030101010101" pitchFamily="2" charset="-122"/>
                </a:rPr>
                <a:t>根</a:t>
              </a:r>
              <a:r>
                <a:rPr lang="en-US" altLang="zh-CN" b="1" dirty="0">
                  <a:solidFill>
                    <a:schemeClr val="tx1"/>
                  </a:solidFill>
                  <a:ea typeface="宋体" panose="02010600030101010101" pitchFamily="2" charset="-122"/>
                </a:rPr>
                <a:t>/</a:t>
              </a:r>
              <a:r>
                <a:rPr lang="zh-CN" altLang="en-US" b="1" dirty="0">
                  <a:solidFill>
                    <a:schemeClr val="tx1"/>
                  </a:solidFill>
                  <a:ea typeface="宋体" panose="02010600030101010101" pitchFamily="2" charset="-122"/>
                </a:rPr>
                <a:t>人</a:t>
              </a:r>
            </a:p>
          </p:txBody>
        </p:sp>
        <p:sp>
          <p:nvSpPr>
            <p:cNvPr id="50" name="Text Box 19"/>
            <p:cNvSpPr txBox="1"/>
            <p:nvPr/>
          </p:nvSpPr>
          <p:spPr>
            <a:xfrm>
              <a:off x="4080" y="4844"/>
              <a:ext cx="4920" cy="818"/>
            </a:xfrm>
            <a:prstGeom prst="rect">
              <a:avLst/>
            </a:prstGeom>
            <a:noFill/>
            <a:ln w="9525">
              <a:noFill/>
            </a:ln>
          </p:spPr>
          <p:txBody>
            <a:bodyPr>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lvl="0" indent="0" algn="ctr" eaLnBrk="1" hangingPunct="1">
                <a:lnSpc>
                  <a:spcPct val="100000"/>
                </a:lnSpc>
                <a:spcBef>
                  <a:spcPct val="50000"/>
                </a:spcBef>
                <a:buClrTx/>
                <a:buNone/>
              </a:pPr>
              <a:r>
                <a:rPr lang="en-US" altLang="zh-CN" sz="2800" b="1" dirty="0">
                  <a:solidFill>
                    <a:srgbClr val="CC3300"/>
                  </a:solidFill>
                  <a:ea typeface="宋体" panose="02010600030101010101" pitchFamily="2" charset="-122"/>
                </a:rPr>
                <a:t>24</a:t>
              </a:r>
              <a:r>
                <a:rPr lang="zh-CN" altLang="en-US" sz="2800" b="1" dirty="0">
                  <a:solidFill>
                    <a:srgbClr val="CC3300"/>
                  </a:solidFill>
                  <a:ea typeface="宋体" panose="02010600030101010101" pitchFamily="2" charset="-122"/>
                </a:rPr>
                <a:t>倍</a:t>
              </a:r>
            </a:p>
          </p:txBody>
        </p:sp>
        <p:sp>
          <p:nvSpPr>
            <p:cNvPr id="51" name="Rectangle 20"/>
            <p:cNvSpPr>
              <a:spLocks noChangeArrowheads="1"/>
            </p:cNvSpPr>
            <p:nvPr/>
          </p:nvSpPr>
          <p:spPr bwMode="auto">
            <a:xfrm>
              <a:off x="720" y="120"/>
              <a:ext cx="13680" cy="1440"/>
            </a:xfrm>
            <a:prstGeom prst="rect">
              <a:avLst/>
            </a:prstGeom>
            <a:no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1200" cap="none" spc="0" normalizeH="0" baseline="0" noProof="0">
                <a:ln>
                  <a:noFill/>
                </a:ln>
                <a:solidFill>
                  <a:schemeClr val="tx2"/>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grpSp>
    </p:spTree>
    <p:extLst>
      <p:ext uri="{BB962C8B-B14F-4D97-AF65-F5344CB8AC3E}">
        <p14:creationId xmlns:p14="http://schemas.microsoft.com/office/powerpoint/2010/main" val="4260898096"/>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12" presetClass="entr" presetSubtype="8"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350"/>
                                        <p:tgtEl>
                                          <p:spTgt spid="33"/>
                                        </p:tgtEl>
                                        <p:attrNameLst>
                                          <p:attrName>ppt_x</p:attrName>
                                        </p:attrNameLst>
                                      </p:cBhvr>
                                      <p:tavLst>
                                        <p:tav tm="0">
                                          <p:val>
                                            <p:strVal val="#ppt_x-#ppt_w*1.125000"/>
                                          </p:val>
                                        </p:tav>
                                        <p:tav tm="100000">
                                          <p:val>
                                            <p:strVal val="#ppt_x"/>
                                          </p:val>
                                        </p:tav>
                                      </p:tavLst>
                                    </p:anim>
                                    <p:animEffect transition="in" filter="wipe(right)">
                                      <p:cBhvr>
                                        <p:cTn id="12" dur="350"/>
                                        <p:tgtEl>
                                          <p:spTgt spid="33"/>
                                        </p:tgtEl>
                                      </p:cBhvr>
                                    </p:animEffect>
                                  </p:childTnLst>
                                </p:cTn>
                              </p:par>
                            </p:childTnLst>
                          </p:cTn>
                        </p:par>
                        <p:par>
                          <p:cTn id="13" fill="hold">
                            <p:stCondLst>
                              <p:cond delay="850"/>
                            </p:stCondLst>
                            <p:childTnLst>
                              <p:par>
                                <p:cTn id="14" presetID="2" presetClass="entr" presetSubtype="4"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additive="base">
                                        <p:cTn id="16" dur="1000" fill="hold"/>
                                        <p:tgtEl>
                                          <p:spTgt spid="21"/>
                                        </p:tgtEl>
                                        <p:attrNameLst>
                                          <p:attrName>ppt_x</p:attrName>
                                        </p:attrNameLst>
                                      </p:cBhvr>
                                      <p:tavLst>
                                        <p:tav tm="0">
                                          <p:val>
                                            <p:strVal val="#ppt_x"/>
                                          </p:val>
                                        </p:tav>
                                        <p:tav tm="100000">
                                          <p:val>
                                            <p:strVal val="#ppt_x"/>
                                          </p:val>
                                        </p:tav>
                                      </p:tavLst>
                                    </p:anim>
                                    <p:anim calcmode="lin" valueType="num">
                                      <p:cBhvr additive="base">
                                        <p:cTn id="17" dur="10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33" name="组合 32"/>
          <p:cNvGrpSpPr/>
          <p:nvPr/>
        </p:nvGrpSpPr>
        <p:grpSpPr>
          <a:xfrm>
            <a:off x="5519936" y="1052736"/>
            <a:ext cx="4429760" cy="875030"/>
            <a:chOff x="814328" y="3219334"/>
            <a:chExt cx="2797200" cy="432536"/>
          </a:xfrm>
        </p:grpSpPr>
        <p:grpSp>
          <p:nvGrpSpPr>
            <p:cNvPr id="34" name="组合 33"/>
            <p:cNvGrpSpPr/>
            <p:nvPr/>
          </p:nvGrpSpPr>
          <p:grpSpPr>
            <a:xfrm>
              <a:off x="814328" y="3219334"/>
              <a:ext cx="2797200" cy="432536"/>
              <a:chOff x="2173927" y="3285519"/>
              <a:chExt cx="3549387" cy="548848"/>
            </a:xfrm>
          </p:grpSpPr>
          <p:grpSp>
            <p:nvGrpSpPr>
              <p:cNvPr id="36" name="组合 35"/>
              <p:cNvGrpSpPr/>
              <p:nvPr/>
            </p:nvGrpSpPr>
            <p:grpSpPr>
              <a:xfrm>
                <a:off x="2173927" y="3285519"/>
                <a:ext cx="3549387" cy="548848"/>
                <a:chOff x="4304043" y="1286668"/>
                <a:chExt cx="7914744" cy="2757793"/>
              </a:xfrm>
              <a:effectLst>
                <a:outerShdw blurRad="381000" dist="254000" dir="8100000" algn="tr" rotWithShape="0">
                  <a:prstClr val="black">
                    <a:alpha val="40000"/>
                  </a:prstClr>
                </a:outerShdw>
              </a:effectLst>
            </p:grpSpPr>
            <p:sp>
              <p:nvSpPr>
                <p:cNvPr id="38" name="圆角矩形 37"/>
                <p:cNvSpPr/>
                <p:nvPr/>
              </p:nvSpPr>
              <p:spPr>
                <a:xfrm>
                  <a:off x="4304043" y="1286668"/>
                  <a:ext cx="79147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charset="-122"/>
                    <a:ea typeface="微软雅黑" panose="020B0503020204020204" charset="-122"/>
                  </a:endParaRPr>
                </a:p>
              </p:txBody>
            </p:sp>
            <p:sp>
              <p:nvSpPr>
                <p:cNvPr id="40" name="圆角矩形 39"/>
                <p:cNvSpPr/>
                <p:nvPr/>
              </p:nvSpPr>
              <p:spPr>
                <a:xfrm>
                  <a:off x="4351924" y="1373342"/>
                  <a:ext cx="7812881"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charset="-122"/>
                    <a:ea typeface="微软雅黑" panose="020B0503020204020204" charset="-122"/>
                  </a:endParaRPr>
                </a:p>
              </p:txBody>
            </p:sp>
          </p:grpSp>
          <p:sp>
            <p:nvSpPr>
              <p:cNvPr id="37" name="椭圆 36"/>
              <p:cNvSpPr/>
              <p:nvPr/>
            </p:nvSpPr>
            <p:spPr>
              <a:xfrm>
                <a:off x="2307233" y="3420246"/>
                <a:ext cx="524064" cy="279394"/>
              </a:xfrm>
              <a:prstGeom prst="ellipse">
                <a:avLst/>
              </a:prstGeom>
              <a:solidFill>
                <a:srgbClr val="0070C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charset="-122"/>
                  <a:ea typeface="微软雅黑" panose="020B0503020204020204" charset="-122"/>
                </a:endParaRPr>
              </a:p>
            </p:txBody>
          </p:sp>
        </p:grpSp>
        <p:sp>
          <p:nvSpPr>
            <p:cNvPr id="35" name="TextBox 11"/>
            <p:cNvSpPr txBox="1"/>
            <p:nvPr/>
          </p:nvSpPr>
          <p:spPr>
            <a:xfrm>
              <a:off x="1420202" y="3302221"/>
              <a:ext cx="2191136" cy="243262"/>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charset="-122"/>
                  <a:ea typeface="微软雅黑" panose="020B0503020204020204" charset="-122"/>
                </a:defRPr>
              </a:lvl1pPr>
            </a:lstStyle>
            <a:p>
              <a:pPr algn="l"/>
              <a:r>
                <a:rPr lang="zh-CN" altLang="en-US" sz="3200" b="0" dirty="0">
                  <a:solidFill>
                    <a:schemeClr val="tx1">
                      <a:lumMod val="65000"/>
                      <a:lumOff val="35000"/>
                    </a:schemeClr>
                  </a:solidFill>
                </a:rPr>
                <a:t>课外知识补充</a:t>
              </a:r>
            </a:p>
          </p:txBody>
        </p:sp>
      </p:grpSp>
      <p:sp>
        <p:nvSpPr>
          <p:cNvPr id="43" name="Text Box 202"/>
          <p:cNvSpPr txBox="1"/>
          <p:nvPr/>
        </p:nvSpPr>
        <p:spPr>
          <a:xfrm>
            <a:off x="6096000" y="2276872"/>
            <a:ext cx="4042638" cy="441960"/>
          </a:xfrm>
          <a:prstGeom prst="rect">
            <a:avLst/>
          </a:prstGeom>
          <a:noFill/>
          <a:ln w="9525">
            <a:noFill/>
          </a:ln>
        </p:spPr>
        <p:txBody>
          <a:bodyPr wrap="square">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lvl="0" indent="0">
              <a:lnSpc>
                <a:spcPct val="95000"/>
              </a:lnSpc>
              <a:spcBef>
                <a:spcPct val="50000"/>
              </a:spcBef>
              <a:buClrTx/>
              <a:buNone/>
            </a:pPr>
            <a:r>
              <a:rPr lang="zh-CN" altLang="en-US" sz="2400" b="1" u="sng" dirty="0">
                <a:solidFill>
                  <a:schemeClr val="tx1"/>
                </a:solidFill>
                <a:latin typeface="微软雅黑" panose="020B0503020204020204" charset="-122"/>
                <a:ea typeface="微软雅黑" panose="020B0503020204020204" charset="-122"/>
              </a:rPr>
              <a:t>罗伯特·欧文</a:t>
            </a:r>
          </a:p>
        </p:txBody>
      </p:sp>
      <p:sp>
        <p:nvSpPr>
          <p:cNvPr id="52" name="文本框 51"/>
          <p:cNvSpPr txBox="1"/>
          <p:nvPr/>
        </p:nvSpPr>
        <p:spPr>
          <a:xfrm>
            <a:off x="5159896" y="2924944"/>
            <a:ext cx="6624736" cy="1606594"/>
          </a:xfrm>
          <a:prstGeom prst="rect">
            <a:avLst/>
          </a:prstGeom>
          <a:noFill/>
          <a:ln>
            <a:solidFill>
              <a:schemeClr val="tx1"/>
            </a:solidFill>
            <a:prstDash val="lgDash"/>
          </a:ln>
        </p:spPr>
        <p:txBody>
          <a:bodyPr wrap="square" rtlCol="0" anchor="t">
            <a:spAutoFit/>
          </a:bodyPr>
          <a:lstStyle/>
          <a:p>
            <a:pPr marL="0" marR="0" lvl="0" indent="0" defTabSz="914400" rtl="0" eaLnBrk="0" fontAlgn="base" latinLnBrk="0" hangingPunct="0">
              <a:lnSpc>
                <a:spcPct val="130000"/>
              </a:lnSpc>
              <a:spcBef>
                <a:spcPct val="20000"/>
              </a:spcBef>
              <a:spcAft>
                <a:spcPct val="0"/>
              </a:spcAft>
              <a:buClr>
                <a:schemeClr val="hlink"/>
              </a:buClr>
              <a:buSzTx/>
              <a:buFont typeface="Wingdings" panose="05000000000000000000" pitchFamily="2" charset="2"/>
              <a:buNone/>
              <a:defRPr/>
            </a:pPr>
            <a:r>
              <a:rPr lang="zh-CN" altLang="en-US" sz="2400" dirty="0">
                <a:latin typeface="微软雅黑" panose="020B0503020204020204" charset="-122"/>
                <a:ea typeface="微软雅黑" panose="020B0503020204020204" charset="-122"/>
                <a:sym typeface="+mn-ea"/>
              </a:rPr>
              <a:t>空想社会主义的</a:t>
            </a:r>
            <a:r>
              <a:rPr lang="zh-CN" altLang="en-US" sz="2400" dirty="0" smtClean="0">
                <a:latin typeface="微软雅黑" panose="020B0503020204020204" charset="-122"/>
                <a:ea typeface="微软雅黑" panose="020B0503020204020204" charset="-122"/>
                <a:sym typeface="+mn-ea"/>
              </a:rPr>
              <a:t>代表人物之一。</a:t>
            </a:r>
          </a:p>
          <a:p>
            <a:pPr marL="0" marR="0" lvl="0" indent="0" defTabSz="914400" rtl="0" eaLnBrk="0" fontAlgn="base" latinLnBrk="0" hangingPunct="0">
              <a:lnSpc>
                <a:spcPct val="130000"/>
              </a:lnSpc>
              <a:spcBef>
                <a:spcPct val="20000"/>
              </a:spcBef>
              <a:spcAft>
                <a:spcPct val="0"/>
              </a:spcAft>
              <a:buClr>
                <a:schemeClr val="hlink"/>
              </a:buClr>
              <a:buSzTx/>
              <a:buFont typeface="Wingdings" panose="05000000000000000000" pitchFamily="2" charset="2"/>
              <a:buNone/>
              <a:defRPr/>
            </a:pPr>
            <a:r>
              <a:rPr lang="zh-CN" altLang="en-US" sz="2400" dirty="0" smtClean="0">
                <a:latin typeface="微软雅黑" panose="020B0503020204020204" charset="-122"/>
                <a:ea typeface="微软雅黑" panose="020B0503020204020204" charset="-122"/>
                <a:sym typeface="+mn-ea"/>
              </a:rPr>
              <a:t> 他开创了在企业中重视人的地位和作用的先河，有人因此称他为“人事管理之父”。</a:t>
            </a:r>
            <a:endParaRPr lang="zh-CN" altLang="en-US" sz="2400" dirty="0">
              <a:latin typeface="微软雅黑" panose="020B0503020204020204" charset="-122"/>
              <a:ea typeface="微软雅黑" panose="020B0503020204020204" charset="-122"/>
              <a:sym typeface="+mn-ea"/>
            </a:endParaRPr>
          </a:p>
        </p:txBody>
      </p:sp>
      <p:grpSp>
        <p:nvGrpSpPr>
          <p:cNvPr id="53" name="Group 11"/>
          <p:cNvGrpSpPr>
            <a:grpSpLocks/>
          </p:cNvGrpSpPr>
          <p:nvPr/>
        </p:nvGrpSpPr>
        <p:grpSpPr bwMode="auto">
          <a:xfrm>
            <a:off x="623392" y="1700808"/>
            <a:ext cx="4146550" cy="3348038"/>
            <a:chOff x="0" y="0"/>
            <a:chExt cx="6530" cy="5274"/>
          </a:xfrm>
        </p:grpSpPr>
        <p:pic>
          <p:nvPicPr>
            <p:cNvPr id="54" name="Picture 12" descr="013000002910921273309580742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530" cy="4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 Box 13"/>
            <p:cNvSpPr txBox="1">
              <a:spLocks noChangeArrowheads="1"/>
            </p:cNvSpPr>
            <p:nvPr/>
          </p:nvSpPr>
          <p:spPr bwMode="auto">
            <a:xfrm>
              <a:off x="1814" y="4650"/>
              <a:ext cx="2688"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zh-CN">
                  <a:solidFill>
                    <a:srgbClr val="FF9900"/>
                  </a:solidFill>
                  <a:latin typeface="黑体" panose="02010609060101010101" pitchFamily="49" charset="-122"/>
                </a:rPr>
                <a:t>罗伯特·欧文</a:t>
              </a:r>
            </a:p>
          </p:txBody>
        </p:sp>
      </p:grpSp>
    </p:spTree>
    <p:extLst>
      <p:ext uri="{BB962C8B-B14F-4D97-AF65-F5344CB8AC3E}">
        <p14:creationId xmlns:p14="http://schemas.microsoft.com/office/powerpoint/2010/main" val="3043756665"/>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12" presetClass="entr" presetSubtype="8"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350"/>
                                        <p:tgtEl>
                                          <p:spTgt spid="33"/>
                                        </p:tgtEl>
                                        <p:attrNameLst>
                                          <p:attrName>ppt_x</p:attrName>
                                        </p:attrNameLst>
                                      </p:cBhvr>
                                      <p:tavLst>
                                        <p:tav tm="0">
                                          <p:val>
                                            <p:strVal val="#ppt_x-#ppt_w*1.125000"/>
                                          </p:val>
                                        </p:tav>
                                        <p:tav tm="100000">
                                          <p:val>
                                            <p:strVal val="#ppt_x"/>
                                          </p:val>
                                        </p:tav>
                                      </p:tavLst>
                                    </p:anim>
                                    <p:animEffect transition="in" filter="wipe(right)">
                                      <p:cBhvr>
                                        <p:cTn id="12" dur="350"/>
                                        <p:tgtEl>
                                          <p:spTgt spid="33"/>
                                        </p:tgtEl>
                                      </p:cBhvr>
                                    </p:animEffect>
                                  </p:childTnLst>
                                </p:cTn>
                              </p:par>
                            </p:childTnLst>
                          </p:cTn>
                        </p:par>
                        <p:par>
                          <p:cTn id="13" fill="hold">
                            <p:stCondLst>
                              <p:cond delay="850"/>
                            </p:stCondLst>
                            <p:childTnLst>
                              <p:par>
                                <p:cTn id="14" presetID="27" presetClass="entr" presetSubtype="0" fill="hold" grpId="0" nodeType="afterEffect">
                                  <p:stCondLst>
                                    <p:cond delay="0"/>
                                  </p:stCondLst>
                                  <p:iterate type="lt">
                                    <p:tmPct val="50000"/>
                                  </p:iterate>
                                  <p:childTnLst>
                                    <p:set>
                                      <p:cBhvr>
                                        <p:cTn id="15" dur="1" fill="hold">
                                          <p:stCondLst>
                                            <p:cond delay="0"/>
                                          </p:stCondLst>
                                        </p:cTn>
                                        <p:tgtEl>
                                          <p:spTgt spid="52"/>
                                        </p:tgtEl>
                                        <p:attrNameLst>
                                          <p:attrName>style.visibility</p:attrName>
                                        </p:attrNameLst>
                                      </p:cBhvr>
                                      <p:to>
                                        <p:strVal val="visible"/>
                                      </p:to>
                                    </p:set>
                                    <p:anim calcmode="discrete" valueType="clr">
                                      <p:cBhvr override="childStyle">
                                        <p:cTn id="16" dur="80"/>
                                        <p:tgtEl>
                                          <p:spTgt spid="52"/>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52"/>
                                        </p:tgtEl>
                                        <p:attrNameLst>
                                          <p:attrName>fillcolor</p:attrName>
                                        </p:attrNameLst>
                                      </p:cBhvr>
                                      <p:tavLst>
                                        <p:tav tm="0">
                                          <p:val>
                                            <p:clrVal>
                                              <a:schemeClr val="accent2"/>
                                            </p:clrVal>
                                          </p:val>
                                        </p:tav>
                                        <p:tav tm="50000">
                                          <p:val>
                                            <p:clrVal>
                                              <a:schemeClr val="hlink"/>
                                            </p:clrVal>
                                          </p:val>
                                        </p:tav>
                                      </p:tavLst>
                                    </p:anim>
                                    <p:set>
                                      <p:cBhvr>
                                        <p:cTn id="18" dur="80"/>
                                        <p:tgtEl>
                                          <p:spTgt spid="52"/>
                                        </p:tgtEl>
                                        <p:attrNameLst>
                                          <p:attrName>fill.type</p:attrName>
                                        </p:attrNameLst>
                                      </p:cBhvr>
                                      <p:to>
                                        <p:strVal val="solid"/>
                                      </p:to>
                                    </p:set>
                                  </p:childTnLst>
                                </p:cTn>
                              </p:par>
                              <p:par>
                                <p:cTn id="19" presetID="12" presetClass="entr" presetSubtype="8" fill="hold" nodeType="withEffect">
                                  <p:stCondLst>
                                    <p:cond delay="0"/>
                                  </p:stCondLst>
                                  <p:childTnLst>
                                    <p:set>
                                      <p:cBhvr>
                                        <p:cTn id="20" dur="1" fill="hold">
                                          <p:stCondLst>
                                            <p:cond delay="0"/>
                                          </p:stCondLst>
                                        </p:cTn>
                                        <p:tgtEl>
                                          <p:spTgt spid="53"/>
                                        </p:tgtEl>
                                        <p:attrNameLst>
                                          <p:attrName>style.visibility</p:attrName>
                                        </p:attrNameLst>
                                      </p:cBhvr>
                                      <p:to>
                                        <p:strVal val="visible"/>
                                      </p:to>
                                    </p:set>
                                    <p:animEffect transition="in" filter="slide(fromLeft)">
                                      <p:cBhvr>
                                        <p:cTn id="21" dur="10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2"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smtClean="0">
                <a:solidFill>
                  <a:schemeClr val="tx1"/>
                </a:solidFill>
                <a:latin typeface="微软雅黑" panose="020B0503020204020204" pitchFamily="34" charset="-122"/>
                <a:ea typeface="微软雅黑" panose="020B0503020204020204" pitchFamily="34" charset="-122"/>
              </a:rPr>
              <a:t>导入</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02   内容讲授</a:t>
            </a: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pSp>
        <p:nvGrpSpPr>
          <p:cNvPr id="33" name="组合 32"/>
          <p:cNvGrpSpPr/>
          <p:nvPr/>
        </p:nvGrpSpPr>
        <p:grpSpPr>
          <a:xfrm>
            <a:off x="5519936" y="1052736"/>
            <a:ext cx="4429760" cy="875030"/>
            <a:chOff x="814328" y="3219334"/>
            <a:chExt cx="2797200" cy="432536"/>
          </a:xfrm>
        </p:grpSpPr>
        <p:grpSp>
          <p:nvGrpSpPr>
            <p:cNvPr id="34" name="组合 33"/>
            <p:cNvGrpSpPr/>
            <p:nvPr/>
          </p:nvGrpSpPr>
          <p:grpSpPr>
            <a:xfrm>
              <a:off x="814328" y="3219334"/>
              <a:ext cx="2797200" cy="432536"/>
              <a:chOff x="2173927" y="3285519"/>
              <a:chExt cx="3549387" cy="548848"/>
            </a:xfrm>
          </p:grpSpPr>
          <p:grpSp>
            <p:nvGrpSpPr>
              <p:cNvPr id="36" name="组合 35"/>
              <p:cNvGrpSpPr/>
              <p:nvPr/>
            </p:nvGrpSpPr>
            <p:grpSpPr>
              <a:xfrm>
                <a:off x="2173927" y="3285519"/>
                <a:ext cx="3549387" cy="548848"/>
                <a:chOff x="4304043" y="1286668"/>
                <a:chExt cx="7914744" cy="2757793"/>
              </a:xfrm>
              <a:effectLst>
                <a:outerShdw blurRad="381000" dist="254000" dir="8100000" algn="tr" rotWithShape="0">
                  <a:prstClr val="black">
                    <a:alpha val="40000"/>
                  </a:prstClr>
                </a:outerShdw>
              </a:effectLst>
            </p:grpSpPr>
            <p:sp>
              <p:nvSpPr>
                <p:cNvPr id="38" name="圆角矩形 37"/>
                <p:cNvSpPr/>
                <p:nvPr/>
              </p:nvSpPr>
              <p:spPr>
                <a:xfrm>
                  <a:off x="4304043" y="1286668"/>
                  <a:ext cx="7914744" cy="2757793"/>
                </a:xfrm>
                <a:prstGeom prst="roundRect">
                  <a:avLst/>
                </a:prstGeom>
                <a:gradFill>
                  <a:gsLst>
                    <a:gs pos="62000">
                      <a:schemeClr val="bg1">
                        <a:lumMod val="95000"/>
                      </a:schemeClr>
                    </a:gs>
                    <a:gs pos="0">
                      <a:schemeClr val="bg1"/>
                    </a:gs>
                    <a:gs pos="100000">
                      <a:schemeClr val="bg1">
                        <a:lumMod val="85000"/>
                      </a:schemeClr>
                    </a:gs>
                    <a:gs pos="0">
                      <a:schemeClr val="bg1"/>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charset="-122"/>
                    <a:ea typeface="微软雅黑" panose="020B0503020204020204" charset="-122"/>
                  </a:endParaRPr>
                </a:p>
              </p:txBody>
            </p:sp>
            <p:sp>
              <p:nvSpPr>
                <p:cNvPr id="40" name="圆角矩形 39"/>
                <p:cNvSpPr/>
                <p:nvPr/>
              </p:nvSpPr>
              <p:spPr>
                <a:xfrm>
                  <a:off x="4351924" y="1373342"/>
                  <a:ext cx="7812881" cy="2584452"/>
                </a:xfrm>
                <a:prstGeom prst="roundRect">
                  <a:avLst/>
                </a:prstGeom>
                <a:gradFill>
                  <a:gsLst>
                    <a:gs pos="42000">
                      <a:srgbClr val="F0F0F0"/>
                    </a:gs>
                    <a:gs pos="0">
                      <a:schemeClr val="bg1"/>
                    </a:gs>
                    <a:gs pos="100000">
                      <a:schemeClr val="bg1">
                        <a:lumMod val="85000"/>
                      </a:schemeClr>
                    </a:gs>
                    <a:gs pos="0">
                      <a:schemeClr val="bg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charset="-122"/>
                    <a:ea typeface="微软雅黑" panose="020B0503020204020204" charset="-122"/>
                  </a:endParaRPr>
                </a:p>
              </p:txBody>
            </p:sp>
          </p:grpSp>
          <p:sp>
            <p:nvSpPr>
              <p:cNvPr id="37" name="椭圆 36"/>
              <p:cNvSpPr/>
              <p:nvPr/>
            </p:nvSpPr>
            <p:spPr>
              <a:xfrm>
                <a:off x="2307233" y="3420246"/>
                <a:ext cx="524064" cy="279394"/>
              </a:xfrm>
              <a:prstGeom prst="ellipse">
                <a:avLst/>
              </a:prstGeom>
              <a:solidFill>
                <a:srgbClr val="0070C0"/>
              </a:solidFill>
              <a:ln>
                <a:noFill/>
              </a:ln>
              <a:effectLst>
                <a:outerShdw blurRad="88900" dist="63500" dir="8100000" algn="tr" rotWithShape="0">
                  <a:prstClr val="black">
                    <a:alpha val="5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sz="1100">
                  <a:solidFill>
                    <a:schemeClr val="tx1">
                      <a:lumMod val="65000"/>
                      <a:lumOff val="35000"/>
                    </a:schemeClr>
                  </a:solidFill>
                  <a:latin typeface="微软雅黑" panose="020B0503020204020204" charset="-122"/>
                  <a:ea typeface="微软雅黑" panose="020B0503020204020204" charset="-122"/>
                </a:endParaRPr>
              </a:p>
            </p:txBody>
          </p:sp>
        </p:grpSp>
        <p:sp>
          <p:nvSpPr>
            <p:cNvPr id="35" name="TextBox 11"/>
            <p:cNvSpPr txBox="1"/>
            <p:nvPr/>
          </p:nvSpPr>
          <p:spPr>
            <a:xfrm>
              <a:off x="1420202" y="3302221"/>
              <a:ext cx="2191136" cy="243262"/>
            </a:xfrm>
            <a:prstGeom prst="rect">
              <a:avLst/>
            </a:prstGeom>
            <a:noFill/>
          </p:spPr>
          <p:txBody>
            <a:bodyPr wrap="square" lIns="0" tIns="0" rIns="0" bIns="0" rtlCol="0">
              <a:spAutoFit/>
            </a:bodyPr>
            <a:lstStyle>
              <a:defPPr>
                <a:defRPr lang="zh-CN"/>
              </a:defPPr>
              <a:lvl1pPr algn="ctr">
                <a:defRPr sz="1400" b="1">
                  <a:solidFill>
                    <a:schemeClr val="bg1"/>
                  </a:solidFill>
                  <a:latin typeface="微软雅黑" panose="020B0503020204020204" charset="-122"/>
                  <a:ea typeface="微软雅黑" panose="020B0503020204020204" charset="-122"/>
                </a:defRPr>
              </a:lvl1pPr>
            </a:lstStyle>
            <a:p>
              <a:pPr algn="l"/>
              <a:r>
                <a:rPr lang="zh-CN" altLang="en-US" sz="3200" b="0" dirty="0">
                  <a:solidFill>
                    <a:schemeClr val="tx1">
                      <a:lumMod val="65000"/>
                      <a:lumOff val="35000"/>
                    </a:schemeClr>
                  </a:solidFill>
                </a:rPr>
                <a:t>课外知识补充</a:t>
              </a:r>
            </a:p>
          </p:txBody>
        </p:sp>
      </p:grpSp>
      <p:sp>
        <p:nvSpPr>
          <p:cNvPr id="52" name="文本框 51"/>
          <p:cNvSpPr txBox="1"/>
          <p:nvPr/>
        </p:nvSpPr>
        <p:spPr>
          <a:xfrm>
            <a:off x="4871864" y="2852936"/>
            <a:ext cx="6912768" cy="2492990"/>
          </a:xfrm>
          <a:prstGeom prst="rect">
            <a:avLst/>
          </a:prstGeom>
          <a:noFill/>
          <a:ln>
            <a:solidFill>
              <a:schemeClr val="tx1"/>
            </a:solidFill>
            <a:prstDash val="lgDash"/>
          </a:ln>
        </p:spPr>
        <p:txBody>
          <a:bodyPr wrap="square" rtlCol="0" anchor="t">
            <a:spAutoFit/>
          </a:bodyPr>
          <a:lstStyle/>
          <a:p>
            <a:pPr eaLnBrk="0" hangingPunct="0">
              <a:lnSpc>
                <a:spcPct val="130000"/>
              </a:lnSpc>
              <a:spcBef>
                <a:spcPct val="20000"/>
              </a:spcBef>
              <a:buClr>
                <a:schemeClr val="hlink"/>
              </a:buClr>
              <a:defRPr/>
            </a:pPr>
            <a:r>
              <a:rPr lang="zh-CN" altLang="en-US" sz="2400" dirty="0" smtClean="0">
                <a:latin typeface="微软雅黑" panose="020B0503020204020204" charset="-122"/>
                <a:ea typeface="微软雅黑" panose="020B0503020204020204" charset="-122"/>
                <a:sym typeface="+mn-ea"/>
              </a:rPr>
              <a:t>他</a:t>
            </a:r>
            <a:r>
              <a:rPr lang="zh-CN" altLang="en-US" sz="2400" dirty="0">
                <a:latin typeface="微软雅黑" panose="020B0503020204020204" charset="-122"/>
                <a:ea typeface="微软雅黑" panose="020B0503020204020204" charset="-122"/>
                <a:sym typeface="+mn-ea"/>
              </a:rPr>
              <a:t>在《论机器和制造业的经济》一书中概述了他的思想。他认为，劳动分工不仅可以提高劳动效率，而且可以减少工资支出，强调不能忽视人的因素，竭力提倡所谓的利润分配制度，提出按照不同生产效率来确定报的具有激励作用的制度。</a:t>
            </a:r>
          </a:p>
        </p:txBody>
      </p:sp>
      <p:pic>
        <p:nvPicPr>
          <p:cNvPr id="20" name="Picture 3"/>
          <p:cNvPicPr>
            <a:picLocks noChangeAspect="1"/>
          </p:cNvPicPr>
          <p:nvPr/>
        </p:nvPicPr>
        <p:blipFill>
          <a:blip r:embed="rId3">
            <a:duotone>
              <a:schemeClr val="accent1">
                <a:shade val="45000"/>
                <a:satMod val="135000"/>
              </a:schemeClr>
              <a:prstClr val="white"/>
            </a:duotone>
          </a:blip>
          <a:srcRect l="5354" t="8440" r="6203" b="10136"/>
          <a:stretch>
            <a:fillRect/>
          </a:stretch>
        </p:blipFill>
        <p:spPr bwMode="auto">
          <a:xfrm>
            <a:off x="767408" y="1124744"/>
            <a:ext cx="3975735" cy="4526280"/>
          </a:xfrm>
          <a:prstGeom prst="rect">
            <a:avLst/>
          </a:prstGeom>
          <a:noFill/>
          <a:ln w="9525">
            <a:noFill/>
            <a:miter lim="800000"/>
            <a:headEnd/>
            <a:tailEnd/>
          </a:ln>
        </p:spPr>
      </p:pic>
      <p:pic>
        <p:nvPicPr>
          <p:cNvPr id="21" name="图片 20"/>
          <p:cNvPicPr>
            <a:picLocks noChangeAspect="1"/>
          </p:cNvPicPr>
          <p:nvPr/>
        </p:nvPicPr>
        <p:blipFill>
          <a:blip r:embed="rId4"/>
          <a:stretch>
            <a:fillRect/>
          </a:stretch>
        </p:blipFill>
        <p:spPr>
          <a:xfrm>
            <a:off x="1343472" y="1628800"/>
            <a:ext cx="2744470" cy="3373755"/>
          </a:xfrm>
          <a:prstGeom prst="rect">
            <a:avLst/>
          </a:prstGeom>
        </p:spPr>
      </p:pic>
      <p:sp>
        <p:nvSpPr>
          <p:cNvPr id="22" name="Text Box 202"/>
          <p:cNvSpPr txBox="1"/>
          <p:nvPr/>
        </p:nvSpPr>
        <p:spPr>
          <a:xfrm>
            <a:off x="6888088" y="2204864"/>
            <a:ext cx="4013310" cy="441960"/>
          </a:xfrm>
          <a:prstGeom prst="rect">
            <a:avLst/>
          </a:prstGeom>
          <a:noFill/>
          <a:ln w="9525">
            <a:noFill/>
          </a:ln>
        </p:spPr>
        <p:txBody>
          <a:bodyPr>
            <a:spAutoFit/>
          </a:bodyPr>
          <a:lstStyle>
            <a:lvl1pPr marL="342900" indent="-342900" algn="l" rtl="0" eaLnBrk="0" fontAlgn="base" hangingPunct="0">
              <a:lnSpc>
                <a:spcPct val="130000"/>
              </a:lnSpc>
              <a:spcBef>
                <a:spcPct val="20000"/>
              </a:spcBef>
              <a:spcAft>
                <a:spcPct val="0"/>
              </a:spcAft>
              <a:buClr>
                <a:schemeClr val="hlink"/>
              </a:buClr>
              <a:buFont typeface="Wingdings" panose="05000000000000000000" pitchFamily="2" charset="2"/>
              <a:buChar char="•"/>
              <a:defRPr sz="2000" b="0">
                <a:solidFill>
                  <a:schemeClr val="tx2"/>
                </a:solidFill>
                <a:effectLst/>
                <a:latin typeface="+mn-lt"/>
                <a:ea typeface="+mn-ea"/>
                <a:cs typeface="+mn-cs"/>
              </a:defRPr>
            </a:lvl1pPr>
            <a:lvl2pPr marL="828675" indent="-285750" algn="l" rtl="0" eaLnBrk="0" fontAlgn="base" hangingPunct="0">
              <a:spcBef>
                <a:spcPct val="20000"/>
              </a:spcBef>
              <a:spcAft>
                <a:spcPct val="0"/>
              </a:spcAft>
              <a:buClr>
                <a:schemeClr val="accent1"/>
              </a:buClr>
              <a:buFont typeface="Wingdings" panose="05000000000000000000" pitchFamily="2" charset="2"/>
              <a:buChar char="§"/>
              <a:defRPr sz="2400">
                <a:solidFill>
                  <a:schemeClr val="tx1"/>
                </a:solidFill>
                <a:latin typeface="Arial" panose="020B0604020202020204" pitchFamily="34" charset="0"/>
                <a:ea typeface="+mn-ea"/>
              </a:defRPr>
            </a:lvl2pPr>
            <a:lvl3pPr marL="1236980" indent="-228600" algn="l" rtl="0" eaLnBrk="0" fontAlgn="base" hangingPunct="0">
              <a:spcBef>
                <a:spcPct val="20000"/>
              </a:spcBef>
              <a:spcAft>
                <a:spcPct val="0"/>
              </a:spcAft>
              <a:buClr>
                <a:schemeClr val="tx1"/>
              </a:buClr>
              <a:buChar char="•"/>
              <a:defRPr sz="2200">
                <a:solidFill>
                  <a:schemeClr val="tx1"/>
                </a:solidFill>
                <a:latin typeface="Arial" panose="020B0604020202020204" pitchFamily="34" charset="0"/>
                <a:ea typeface="+mn-ea"/>
              </a:defRPr>
            </a:lvl3pPr>
            <a:lvl4pPr marL="164465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ea typeface="+mn-ea"/>
              </a:defRPr>
            </a:lvl5pPr>
          </a:lstStyle>
          <a:p>
            <a:pPr marL="0" lvl="0" indent="0">
              <a:lnSpc>
                <a:spcPct val="95000"/>
              </a:lnSpc>
              <a:spcBef>
                <a:spcPct val="50000"/>
              </a:spcBef>
              <a:buClrTx/>
              <a:buNone/>
            </a:pPr>
            <a:r>
              <a:rPr lang="zh-CN" altLang="en-US" sz="2400" b="1" u="sng" dirty="0">
                <a:solidFill>
                  <a:schemeClr val="tx1"/>
                </a:solidFill>
                <a:latin typeface="微软雅黑" panose="020B0503020204020204" charset="-122"/>
                <a:ea typeface="微软雅黑" panose="020B0503020204020204" charset="-122"/>
              </a:rPr>
              <a:t>查尔斯·巴贝奇</a:t>
            </a:r>
          </a:p>
        </p:txBody>
      </p:sp>
    </p:spTree>
    <p:extLst>
      <p:ext uri="{BB962C8B-B14F-4D97-AF65-F5344CB8AC3E}">
        <p14:creationId xmlns:p14="http://schemas.microsoft.com/office/powerpoint/2010/main" val="133902782"/>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12" presetClass="entr" presetSubtype="8"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350"/>
                                        <p:tgtEl>
                                          <p:spTgt spid="33"/>
                                        </p:tgtEl>
                                        <p:attrNameLst>
                                          <p:attrName>ppt_x</p:attrName>
                                        </p:attrNameLst>
                                      </p:cBhvr>
                                      <p:tavLst>
                                        <p:tav tm="0">
                                          <p:val>
                                            <p:strVal val="#ppt_x-#ppt_w*1.125000"/>
                                          </p:val>
                                        </p:tav>
                                        <p:tav tm="100000">
                                          <p:val>
                                            <p:strVal val="#ppt_x"/>
                                          </p:val>
                                        </p:tav>
                                      </p:tavLst>
                                    </p:anim>
                                    <p:animEffect transition="in" filter="wipe(right)">
                                      <p:cBhvr>
                                        <p:cTn id="12" dur="350"/>
                                        <p:tgtEl>
                                          <p:spTgt spid="33"/>
                                        </p:tgtEl>
                                      </p:cBhvr>
                                    </p:animEffect>
                                  </p:childTnLst>
                                </p:cTn>
                              </p:par>
                            </p:childTnLst>
                          </p:cTn>
                        </p:par>
                        <p:par>
                          <p:cTn id="13" fill="hold">
                            <p:stCondLst>
                              <p:cond delay="850"/>
                            </p:stCondLst>
                            <p:childTnLst>
                              <p:par>
                                <p:cTn id="14" presetID="27" presetClass="entr" presetSubtype="0" fill="hold" grpId="0" nodeType="afterEffect">
                                  <p:stCondLst>
                                    <p:cond delay="0"/>
                                  </p:stCondLst>
                                  <p:iterate type="lt">
                                    <p:tmPct val="50000"/>
                                  </p:iterate>
                                  <p:childTnLst>
                                    <p:set>
                                      <p:cBhvr>
                                        <p:cTn id="15" dur="1" fill="hold">
                                          <p:stCondLst>
                                            <p:cond delay="0"/>
                                          </p:stCondLst>
                                        </p:cTn>
                                        <p:tgtEl>
                                          <p:spTgt spid="52"/>
                                        </p:tgtEl>
                                        <p:attrNameLst>
                                          <p:attrName>style.visibility</p:attrName>
                                        </p:attrNameLst>
                                      </p:cBhvr>
                                      <p:to>
                                        <p:strVal val="visible"/>
                                      </p:to>
                                    </p:set>
                                    <p:anim calcmode="discrete" valueType="clr">
                                      <p:cBhvr override="childStyle">
                                        <p:cTn id="16" dur="80"/>
                                        <p:tgtEl>
                                          <p:spTgt spid="52"/>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52"/>
                                        </p:tgtEl>
                                        <p:attrNameLst>
                                          <p:attrName>fillcolor</p:attrName>
                                        </p:attrNameLst>
                                      </p:cBhvr>
                                      <p:tavLst>
                                        <p:tav tm="0">
                                          <p:val>
                                            <p:clrVal>
                                              <a:schemeClr val="accent2"/>
                                            </p:clrVal>
                                          </p:val>
                                        </p:tav>
                                        <p:tav tm="50000">
                                          <p:val>
                                            <p:clrVal>
                                              <a:schemeClr val="hlink"/>
                                            </p:clrVal>
                                          </p:val>
                                        </p:tav>
                                      </p:tavLst>
                                    </p:anim>
                                    <p:set>
                                      <p:cBhvr>
                                        <p:cTn id="18" dur="80"/>
                                        <p:tgtEl>
                                          <p:spTgt spid="5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2" grpId="0" bldLvl="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7|1|0.6|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4925</TotalTime>
  <Words>1553</Words>
  <Application>Microsoft Office PowerPoint</Application>
  <PresentationFormat>宽屏</PresentationFormat>
  <Paragraphs>257</Paragraphs>
  <Slides>29</Slides>
  <Notes>29</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29</vt:i4>
      </vt:variant>
    </vt:vector>
  </HeadingPairs>
  <TitlesOfParts>
    <vt:vector size="40" baseType="lpstr">
      <vt:lpstr>黑体</vt:lpstr>
      <vt:lpstr>宋体</vt:lpstr>
      <vt:lpstr>微软雅黑</vt:lpstr>
      <vt:lpstr>Arial</vt:lpstr>
      <vt:lpstr>Britannic Bold</vt:lpstr>
      <vt:lpstr>Broadway</vt:lpstr>
      <vt:lpstr>Calibri</vt:lpstr>
      <vt:lpstr>Impact</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hl81829782</Manager>
  <Company>hl81829782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
  <cp:lastModifiedBy>lucy</cp:lastModifiedBy>
  <cp:revision>1973</cp:revision>
  <dcterms:created xsi:type="dcterms:W3CDTF">2016-01-13T14:39:00Z</dcterms:created>
  <dcterms:modified xsi:type="dcterms:W3CDTF">2024-02-25T23:22:39Z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2052-11.1.0.10132</vt:lpwstr>
  </property>
</Properties>
</file>