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2.xml" ContentType="application/vnd.openxmlformats-officedocument.presentationml.tags+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0"/>
  </p:notesMasterIdLst>
  <p:handoutMasterIdLst>
    <p:handoutMasterId r:id="rId31"/>
  </p:handoutMasterIdLst>
  <p:sldIdLst>
    <p:sldId id="360" r:id="rId2"/>
    <p:sldId id="496" r:id="rId3"/>
    <p:sldId id="497" r:id="rId4"/>
    <p:sldId id="471" r:id="rId5"/>
    <p:sldId id="484" r:id="rId6"/>
    <p:sldId id="485" r:id="rId7"/>
    <p:sldId id="486" r:id="rId8"/>
    <p:sldId id="487" r:id="rId9"/>
    <p:sldId id="488" r:id="rId10"/>
    <p:sldId id="473" r:id="rId11"/>
    <p:sldId id="489" r:id="rId12"/>
    <p:sldId id="474" r:id="rId13"/>
    <p:sldId id="491" r:id="rId14"/>
    <p:sldId id="492" r:id="rId15"/>
    <p:sldId id="475" r:id="rId16"/>
    <p:sldId id="476" r:id="rId17"/>
    <p:sldId id="477" r:id="rId18"/>
    <p:sldId id="478" r:id="rId19"/>
    <p:sldId id="479" r:id="rId20"/>
    <p:sldId id="480" r:id="rId21"/>
    <p:sldId id="481" r:id="rId22"/>
    <p:sldId id="482" r:id="rId23"/>
    <p:sldId id="483" r:id="rId24"/>
    <p:sldId id="494" r:id="rId25"/>
    <p:sldId id="495" r:id="rId26"/>
    <p:sldId id="493" r:id="rId27"/>
    <p:sldId id="490" r:id="rId28"/>
    <p:sldId id="418" r:id="rId29"/>
  </p:sldIdLst>
  <p:sldSz cx="12192000" cy="6858000"/>
  <p:notesSz cx="6858000" cy="9144000"/>
  <p:defaultTex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040">
          <p15:clr>
            <a:srgbClr val="A4A3A4"/>
          </p15:clr>
        </p15:guide>
        <p15:guide id="2" pos="3759">
          <p15:clr>
            <a:srgbClr val="A4A3A4"/>
          </p15:clr>
        </p15:guide>
      </p15:sldGuideLst>
    </p:ext>
    <p:ext uri="{2D200454-40CA-4A62-9FC3-DE9A4176ACB9}">
      <p15:notesGuideLst xmlns:p15="http://schemas.microsoft.com/office/powerpoint/2012/main">
        <p15:guide id="1" orient="horz" pos="2719">
          <p15:clr>
            <a:srgbClr val="A4A3A4"/>
          </p15:clr>
        </p15:guide>
        <p15:guide id="2" pos="211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48AF"/>
    <a:srgbClr val="CD1F06"/>
    <a:srgbClr val="FFFFFF"/>
    <a:srgbClr val="FF8500"/>
    <a:srgbClr val="3C78CE"/>
    <a:srgbClr val="CB1003"/>
    <a:srgbClr val="A50021"/>
    <a:srgbClr val="08489B"/>
    <a:srgbClr val="0546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63" autoAdjust="0"/>
    <p:restoredTop sz="94660"/>
  </p:normalViewPr>
  <p:slideViewPr>
    <p:cSldViewPr>
      <p:cViewPr varScale="1">
        <p:scale>
          <a:sx n="69" d="100"/>
          <a:sy n="69" d="100"/>
        </p:scale>
        <p:origin x="520" y="40"/>
      </p:cViewPr>
      <p:guideLst>
        <p:guide orient="horz" pos="2040"/>
        <p:guide pos="3759"/>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8" d="100"/>
          <a:sy n="58" d="100"/>
        </p:scale>
        <p:origin x="-2580" y="-78"/>
      </p:cViewPr>
      <p:guideLst>
        <p:guide orient="horz" pos="2719"/>
        <p:guide pos="211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spcBef>
                <a:spcPts val="0"/>
              </a:spcBef>
              <a:spcAft>
                <a:spcPts val="0"/>
              </a:spcAft>
              <a:defRPr sz="1200">
                <a:latin typeface="+mn-lt"/>
                <a:ea typeface="+mn-ea"/>
              </a:defRPr>
            </a:lvl1pPr>
          </a:lstStyle>
          <a:p>
            <a:pPr>
              <a:defRPr/>
            </a:pPr>
            <a:fld id="{F4DFFCEE-9117-4569-827D-343A93DDD2D6}" type="datetimeFigureOut">
              <a:rPr lang="zh-CN" altLang="en-US"/>
              <a:t>2024/2/25</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spcBef>
                <a:spcPts val="0"/>
              </a:spcBef>
              <a:spcAft>
                <a:spcPts val="0"/>
              </a:spcAft>
              <a:defRPr sz="1200">
                <a:latin typeface="+mn-lt"/>
                <a:ea typeface="+mn-ea"/>
              </a:defRPr>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spcBef>
                <a:spcPts val="0"/>
              </a:spcBef>
              <a:spcAft>
                <a:spcPts val="0"/>
              </a:spcAft>
              <a:defRPr sz="1200">
                <a:latin typeface="+mn-lt"/>
                <a:ea typeface="+mn-ea"/>
              </a:defRPr>
            </a:lvl1pPr>
          </a:lstStyle>
          <a:p>
            <a:pPr>
              <a:defRPr/>
            </a:pPr>
            <a:fld id="{4B9CFCD2-35DB-4E6F-9B70-D2EE67D0E5A4}" type="slidenum">
              <a:rPr lang="zh-CN" altLang="en-US"/>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spcBef>
                <a:spcPts val="0"/>
              </a:spcBef>
              <a:spcAft>
                <a:spcPts val="0"/>
              </a:spcAft>
              <a:defRPr sz="1200">
                <a:latin typeface="+mn-lt"/>
                <a:ea typeface="+mn-ea"/>
              </a:defRPr>
            </a:lvl1pPr>
          </a:lstStyle>
          <a:p>
            <a:pPr>
              <a:defRPr/>
            </a:pPr>
            <a:fld id="{10D532F7-9EE9-4116-8F06-B3E96FF78C30}" type="datetimeFigureOut">
              <a:rPr lang="zh-CN" altLang="en-US"/>
              <a:t>2024/2/25</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spcBef>
                <a:spcPts val="0"/>
              </a:spcBef>
              <a:spcAft>
                <a:spcPts val="0"/>
              </a:spcAft>
              <a:defRPr sz="1200">
                <a:latin typeface="+mn-lt"/>
                <a:ea typeface="+mn-ea"/>
              </a:defRPr>
            </a:lvl1pPr>
          </a:lstStyle>
          <a:p>
            <a:pPr>
              <a:defRPr/>
            </a:pPr>
            <a:fld id="{A069CC9D-01D8-4B68-87F0-663CB8538CBD}" type="slidenum">
              <a:rPr lang="zh-CN" altLang="en-US"/>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p:cNvSpPr>
            <a:spLocks noGrp="1" noRot="1" noChangeAspect="1" noTextEdit="1"/>
          </p:cNvSpPr>
          <p:nvPr>
            <p:ph type="sldImg"/>
          </p:nvPr>
        </p:nvSpPr>
        <p:spPr bwMode="auto">
          <a:noFill/>
          <a:ln>
            <a:solidFill>
              <a:srgbClr val="000000"/>
            </a:solidFill>
            <a:miter lim="800000"/>
          </a:ln>
        </p:spPr>
      </p:sp>
      <p:sp>
        <p:nvSpPr>
          <p:cNvPr id="8194" name="Rectangle 3"/>
          <p:cNvSpPr>
            <a:spLocks noGrp="1"/>
          </p:cNvSpPr>
          <p:nvPr>
            <p:ph type="body" idx="1"/>
          </p:nvPr>
        </p:nvSpPr>
        <p:spPr bwMode="auto">
          <a:noFill/>
        </p:spPr>
        <p:txBody>
          <a:bodyPr wrap="square" numCol="1" anchor="t" anchorCtr="0" compatLnSpc="1"/>
          <a:lstStyle/>
          <a:p>
            <a:endParaRPr lang="zh-CN"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42423526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17685591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4507183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29581800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16094758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32361909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6102377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23109006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p:cNvSpPr>
            <a:spLocks noGrp="1" noRot="1" noChangeAspect="1" noTextEdit="1"/>
          </p:cNvSpPr>
          <p:nvPr>
            <p:ph type="sldImg"/>
          </p:nvPr>
        </p:nvSpPr>
        <p:spPr bwMode="auto">
          <a:noFill/>
          <a:ln>
            <a:solidFill>
              <a:srgbClr val="000000"/>
            </a:solidFill>
            <a:miter lim="800000"/>
          </a:ln>
        </p:spPr>
      </p:sp>
      <p:sp>
        <p:nvSpPr>
          <p:cNvPr id="6146"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28226440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32869332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304962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34190056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21931376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26585484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节标题">
    <p:bg>
      <p:bgPr>
        <a:solidFill>
          <a:schemeClr val="bg1"/>
        </a:solidFill>
        <a:effectLst/>
      </p:bgPr>
    </p:bg>
    <p:spTree>
      <p:nvGrpSpPr>
        <p:cNvPr id="1" name=""/>
        <p:cNvGrpSpPr/>
        <p:nvPr/>
      </p:nvGrpSpPr>
      <p:grpSpPr>
        <a:xfrm>
          <a:off x="0" y="0"/>
          <a:ext cx="0" cy="0"/>
          <a:chOff x="0" y="0"/>
          <a:chExt cx="0" cy="0"/>
        </a:xfrm>
      </p:grpSpPr>
      <p:pic>
        <p:nvPicPr>
          <p:cNvPr id="3" name="图片 62"/>
          <p:cNvPicPr>
            <a:picLocks noChangeAspect="1"/>
          </p:cNvPicPr>
          <p:nvPr userDrawn="1"/>
        </p:nvPicPr>
        <p:blipFill>
          <a:blip r:embed="rId2">
            <a:lum bright="6000"/>
          </a:blip>
          <a:srcRect t="86078"/>
          <a:stretch>
            <a:fillRect/>
          </a:stretch>
        </p:blipFill>
        <p:spPr bwMode="auto">
          <a:xfrm>
            <a:off x="0" y="6092825"/>
            <a:ext cx="12190413" cy="765175"/>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p:push/>
      </p:transition>
    </mc:Choice>
    <mc:Fallback xmlns="">
      <p:transition>
        <p:push/>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noChangeArrowheads="1"/>
          </p:cNvSpPr>
          <p:nvPr>
            <p:ph type="dt" sz="half" idx="10"/>
          </p:nvPr>
        </p:nvSpPr>
        <p:spPr>
          <a:xfrm>
            <a:off x="838200" y="6356350"/>
            <a:ext cx="2743200" cy="365125"/>
          </a:xfrm>
        </p:spPr>
        <p:txBody>
          <a:bodyPr/>
          <a:lstStyle>
            <a:lvl1pPr>
              <a:defRPr/>
            </a:lvl1pPr>
          </a:lstStyle>
          <a:p>
            <a:pPr>
              <a:defRPr/>
            </a:pPr>
            <a:fld id="{DE6254E2-FC8B-4B32-8E59-CBB338734676}" type="datetimeFigureOut">
              <a:rPr lang="zh-CN" altLang="en-US"/>
              <a:t>2024/2/25</a:t>
            </a:fld>
            <a:endParaRPr lang="zh-CN" altLang="en-US"/>
          </a:p>
        </p:txBody>
      </p:sp>
      <p:sp>
        <p:nvSpPr>
          <p:cNvPr id="3" name="页脚占位符 4"/>
          <p:cNvSpPr>
            <a:spLocks noGrp="1" noChangeArrowheads="1"/>
          </p:cNvSpPr>
          <p:nvPr>
            <p:ph type="ftr" sz="quarter" idx="11"/>
          </p:nvPr>
        </p:nvSpPr>
        <p:spPr>
          <a:xfrm>
            <a:off x="4038600" y="6356350"/>
            <a:ext cx="4114800" cy="365125"/>
          </a:xfrm>
        </p:spPr>
        <p:txBody>
          <a:bodyPr/>
          <a:lstStyle>
            <a:lvl1pPr>
              <a:defRPr/>
            </a:lvl1pPr>
          </a:lstStyle>
          <a:p>
            <a:pPr>
              <a:defRPr/>
            </a:pPr>
            <a:endParaRPr lang="zh-CN" altLang="en-US"/>
          </a:p>
        </p:txBody>
      </p:sp>
      <p:sp>
        <p:nvSpPr>
          <p:cNvPr id="4" name="灯片编号占位符 5"/>
          <p:cNvSpPr>
            <a:spLocks noGrp="1" noChangeArrowheads="1"/>
          </p:cNvSpPr>
          <p:nvPr>
            <p:ph type="sldNum" sz="quarter" idx="12"/>
          </p:nvPr>
        </p:nvSpPr>
        <p:spPr>
          <a:xfrm>
            <a:off x="8610600" y="6356350"/>
            <a:ext cx="2743200" cy="365125"/>
          </a:xfrm>
        </p:spPr>
        <p:txBody>
          <a:bodyPr/>
          <a:lstStyle>
            <a:lvl1pPr>
              <a:defRPr/>
            </a:lvl1pPr>
          </a:lstStyle>
          <a:p>
            <a:fld id="{F90D5D2C-EE64-4790-BCD4-67E280891632}"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push/>
      </p:transition>
    </mc:Choice>
    <mc:Fallback xmlns="">
      <p:transition>
        <p:push/>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UpDiag">
          <a:fgClr>
            <a:schemeClr val="tx2">
              <a:lumMod val="20000"/>
              <a:lumOff val="80000"/>
            </a:schemeClr>
          </a:fgClr>
          <a:bgClr>
            <a:schemeClr val="bg1"/>
          </a:bgClr>
        </a:patt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mc:AlternateContent xmlns:mc="http://schemas.openxmlformats.org/markup-compatibility/2006" xmlns:p14="http://schemas.microsoft.com/office/powerpoint/2010/main">
    <mc:Choice Requires="p14">
      <p:transition>
        <p:push/>
      </p:transition>
    </mc:Choice>
    <mc:Fallback xmlns="">
      <p:transition>
        <p:push/>
      </p:transition>
    </mc:Fallback>
  </mc:AlternateContent>
  <p:txStyles>
    <p:title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13.jpe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14.wmf"/></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平行四边形 2"/>
          <p:cNvSpPr/>
          <p:nvPr/>
        </p:nvSpPr>
        <p:spPr>
          <a:xfrm>
            <a:off x="379095" y="8890"/>
            <a:ext cx="5574030" cy="6840855"/>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椭圆 1"/>
          <p:cNvSpPr/>
          <p:nvPr/>
        </p:nvSpPr>
        <p:spPr>
          <a:xfrm>
            <a:off x="1506855" y="1599565"/>
            <a:ext cx="3896360" cy="3439160"/>
          </a:xfrm>
          <a:prstGeom prst="ellipse">
            <a:avLst/>
          </a:prstGeom>
          <a:blipFill dpi="0" rotWithShape="1">
            <a:blip r:embed="rId3" cstate="print">
              <a:extLst>
                <a:ext uri="{28A0092B-C50C-407E-A947-70E740481C1C}">
                  <a14:useLocalDpi xmlns:a14="http://schemas.microsoft.com/office/drawing/2010/main" val="0"/>
                </a:ext>
              </a:extLst>
            </a:blip>
            <a:srcRect/>
            <a:stretch>
              <a:fillRect/>
            </a:stretch>
          </a:blip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62" tIns="34281" rIns="68562" bIns="34281" rtlCol="0" anchor="ctr"/>
          <a:lstStyle/>
          <a:p>
            <a:pPr algn="ctr"/>
            <a:endParaRPr lang="zh-CN" altLang="en-US"/>
          </a:p>
        </p:txBody>
      </p:sp>
      <p:sp>
        <p:nvSpPr>
          <p:cNvPr id="5" name="文本框 4"/>
          <p:cNvSpPr txBox="1"/>
          <p:nvPr/>
        </p:nvSpPr>
        <p:spPr>
          <a:xfrm>
            <a:off x="10355580" y="6155690"/>
            <a:ext cx="1325880" cy="368300"/>
          </a:xfrm>
          <a:prstGeom prst="rect">
            <a:avLst/>
          </a:prstGeom>
          <a:noFill/>
        </p:spPr>
        <p:txBody>
          <a:bodyPr wrap="none" rtlCol="0" anchor="t">
            <a:spAutoFit/>
          </a:bodyPr>
          <a:lstStyle/>
          <a:p>
            <a:r>
              <a:rPr lang="zh-CN" altLang="en-US" dirty="0">
                <a:solidFill>
                  <a:schemeClr val="bg1"/>
                </a:solidFill>
                <a:latin typeface="微软雅黑" panose="020B0503020204020204" pitchFamily="34" charset="-122"/>
                <a:ea typeface="微软雅黑" panose="020B0503020204020204" pitchFamily="34" charset="-122"/>
                <a:sym typeface="Calibri" panose="020F0502020204030204" pitchFamily="34" charset="0"/>
              </a:rPr>
              <a:t>管理学基础</a:t>
            </a:r>
            <a:endParaRPr lang="zh-CN" altLang="en-US"/>
          </a:p>
        </p:txBody>
      </p:sp>
      <p:sp>
        <p:nvSpPr>
          <p:cNvPr id="7" name="文本框 6"/>
          <p:cNvSpPr txBox="1"/>
          <p:nvPr/>
        </p:nvSpPr>
        <p:spPr>
          <a:xfrm>
            <a:off x="6094606" y="2852936"/>
            <a:ext cx="6097394" cy="830997"/>
          </a:xfrm>
          <a:prstGeom prst="rect">
            <a:avLst/>
          </a:prstGeom>
          <a:noFill/>
        </p:spPr>
        <p:txBody>
          <a:bodyPr wrap="square" rtlCol="0">
            <a:spAutoFit/>
          </a:bodyPr>
          <a:lstStyle/>
          <a:p>
            <a:r>
              <a:rPr lang="zh-CN" altLang="en-US" sz="4800" b="1" dirty="0" smtClean="0">
                <a:latin typeface="微软雅黑" panose="020B0503020204020204" pitchFamily="34" charset="-122"/>
                <a:ea typeface="微软雅黑" panose="020B0503020204020204" pitchFamily="34" charset="-122"/>
              </a:rPr>
              <a:t>任务一 走进管理</a:t>
            </a:r>
            <a:endParaRPr lang="zh-CN" altLang="en-US" sz="4800" b="1" dirty="0">
              <a:latin typeface="微软雅黑" panose="020B0503020204020204" pitchFamily="34" charset="-122"/>
              <a:ea typeface="微软雅黑" panose="020B0503020204020204" pitchFamily="34" charset="-122"/>
            </a:endParaRPr>
          </a:p>
        </p:txBody>
      </p:sp>
      <p:sp>
        <p:nvSpPr>
          <p:cNvPr id="8" name="圆角矩形 7"/>
          <p:cNvSpPr/>
          <p:nvPr/>
        </p:nvSpPr>
        <p:spPr>
          <a:xfrm>
            <a:off x="6120765" y="4793615"/>
            <a:ext cx="5032375" cy="5041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latin typeface="微软雅黑" panose="020B0503020204020204" pitchFamily="34" charset="-122"/>
                <a:ea typeface="微软雅黑" panose="020B0503020204020204" pitchFamily="34" charset="-122"/>
              </a:rPr>
              <a:t>选自</a:t>
            </a:r>
            <a:r>
              <a:rPr lang="zh-CN" altLang="en-US" sz="2000" b="1" dirty="0" smtClean="0">
                <a:latin typeface="微软雅黑" panose="020B0503020204020204" pitchFamily="34" charset="-122"/>
                <a:ea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rPr>
              <a:t>模块</a:t>
            </a:r>
            <a:r>
              <a:rPr lang="zh-CN" altLang="en-US" sz="2000" b="1" dirty="0" smtClean="0">
                <a:latin typeface="微软雅黑" panose="020B0503020204020204" pitchFamily="34" charset="-122"/>
                <a:ea typeface="微软雅黑" panose="020B0503020204020204" pitchFamily="34" charset="-122"/>
              </a:rPr>
              <a:t>一 管理殿堂入门</a:t>
            </a:r>
            <a:endParaRPr lang="zh-CN" altLang="en-US" sz="2000" b="1" dirty="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2" name="圆角矩形 1"/>
          <p:cNvSpPr/>
          <p:nvPr/>
        </p:nvSpPr>
        <p:spPr>
          <a:xfrm>
            <a:off x="421004" y="1702435"/>
            <a:ext cx="11363627" cy="4462869"/>
          </a:xfrm>
          <a:prstGeom prst="roundRect">
            <a:avLst/>
          </a:prstGeom>
          <a:no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grpSp>
        <p:nvGrpSpPr>
          <p:cNvPr id="17" name="组合 16"/>
          <p:cNvGrpSpPr/>
          <p:nvPr/>
        </p:nvGrpSpPr>
        <p:grpSpPr>
          <a:xfrm>
            <a:off x="623392" y="908715"/>
            <a:ext cx="11089232" cy="4980485"/>
            <a:chOff x="-1173860" y="3171007"/>
            <a:chExt cx="7839888" cy="3342368"/>
          </a:xfrm>
        </p:grpSpPr>
        <p:grpSp>
          <p:nvGrpSpPr>
            <p:cNvPr id="20" name="组合 19"/>
            <p:cNvGrpSpPr/>
            <p:nvPr/>
          </p:nvGrpSpPr>
          <p:grpSpPr>
            <a:xfrm>
              <a:off x="964292" y="3171007"/>
              <a:ext cx="2797200" cy="432538"/>
              <a:chOff x="2364217" y="3224200"/>
              <a:chExt cx="3549387" cy="548851"/>
            </a:xfrm>
          </p:grpSpPr>
          <p:grpSp>
            <p:nvGrpSpPr>
              <p:cNvPr id="23" name="组合 22"/>
              <p:cNvGrpSpPr/>
              <p:nvPr/>
            </p:nvGrpSpPr>
            <p:grpSpPr>
              <a:xfrm>
                <a:off x="2364217" y="3224200"/>
                <a:ext cx="3549387" cy="548851"/>
                <a:chOff x="4728369" y="978560"/>
                <a:chExt cx="7914744" cy="2757806"/>
              </a:xfrm>
              <a:effectLst>
                <a:outerShdw blurRad="381000" dist="254000" dir="8100000" algn="tr" rotWithShape="0">
                  <a:prstClr val="black">
                    <a:alpha val="40000"/>
                  </a:prstClr>
                </a:outerShdw>
              </a:effectLst>
            </p:grpSpPr>
            <p:sp>
              <p:nvSpPr>
                <p:cNvPr id="29" name="圆角矩形 28"/>
                <p:cNvSpPr/>
                <p:nvPr/>
              </p:nvSpPr>
              <p:spPr>
                <a:xfrm>
                  <a:off x="4728369" y="978573"/>
                  <a:ext cx="79147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0" name="圆角矩形 29"/>
                <p:cNvSpPr/>
                <p:nvPr/>
              </p:nvSpPr>
              <p:spPr>
                <a:xfrm>
                  <a:off x="4728369" y="978560"/>
                  <a:ext cx="7812880" cy="2584450"/>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100" dirty="0" smtClean="0">
                      <a:solidFill>
                        <a:schemeClr val="tx1">
                          <a:lumMod val="65000"/>
                          <a:lumOff val="35000"/>
                        </a:schemeClr>
                      </a:solidFill>
                      <a:latin typeface="微软雅黑" panose="020B0503020204020204" pitchFamily="34" charset="-122"/>
                      <a:ea typeface="微软雅黑" panose="020B0503020204020204" pitchFamily="34" charset="-122"/>
                    </a:rPr>
                    <a:t>反诬            </a:t>
                  </a:r>
                  <a:r>
                    <a:rPr lang="zh-CN" altLang="en-US" sz="2800" b="1" dirty="0" smtClean="0">
                      <a:solidFill>
                        <a:schemeClr val="tx1">
                          <a:lumMod val="65000"/>
                          <a:lumOff val="35000"/>
                        </a:schemeClr>
                      </a:solidFill>
                      <a:latin typeface="微软雅黑" panose="020B0503020204020204" pitchFamily="34" charset="-122"/>
                      <a:ea typeface="微软雅黑" panose="020B0503020204020204" pitchFamily="34" charset="-122"/>
                    </a:rPr>
                    <a:t>任务训练</a:t>
                  </a:r>
                  <a:endParaRPr lang="zh-CN" altLang="en-US" sz="28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31" name="椭圆 30"/>
              <p:cNvSpPr/>
              <p:nvPr/>
            </p:nvSpPr>
            <p:spPr>
              <a:xfrm>
                <a:off x="2428815" y="3408159"/>
                <a:ext cx="524064" cy="279394"/>
              </a:xfrm>
              <a:prstGeom prst="ellipse">
                <a:avLst/>
              </a:prstGeom>
              <a:solidFill>
                <a:srgbClr val="0070C0"/>
              </a:solidFill>
              <a:ln>
                <a:noFill/>
              </a:ln>
              <a:effectLst>
                <a:outerShdw blurRad="88900" dist="63500" dir="8100000" algn="tr" rotWithShape="0">
                  <a:prstClr val="black">
                    <a:alpha val="5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32" name="TextBox 11"/>
            <p:cNvSpPr txBox="1"/>
            <p:nvPr/>
          </p:nvSpPr>
          <p:spPr>
            <a:xfrm>
              <a:off x="-1173860" y="3799223"/>
              <a:ext cx="7839888" cy="2714152"/>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pPr algn="l">
                <a:lnSpc>
                  <a:spcPts val="3200"/>
                </a:lnSpc>
              </a:pPr>
              <a:r>
                <a:rPr lang="zh-CN" altLang="en-US" sz="2000" b="0" dirty="0" smtClean="0">
                  <a:solidFill>
                    <a:schemeClr val="tx1"/>
                  </a:solidFill>
                  <a:ea typeface="黑体" panose="02010609060101010101" pitchFamily="49" charset="-122"/>
                </a:rPr>
                <a:t>       随着</a:t>
              </a:r>
              <a:r>
                <a:rPr lang="zh-CN" altLang="en-US" sz="2000" b="0" dirty="0">
                  <a:solidFill>
                    <a:schemeClr val="tx1"/>
                  </a:solidFill>
                  <a:ea typeface="黑体" panose="02010609060101010101" pitchFamily="49" charset="-122"/>
                </a:rPr>
                <a:t>社会对综合性人才需求的增强，高校学生对人文社科类课程的关注度也日益增强，在这种情况下，选修名师开设的人文社科类课程的学生也日益</a:t>
              </a:r>
              <a:r>
                <a:rPr lang="zh-CN" altLang="en-US" sz="2000" b="0" dirty="0" smtClean="0">
                  <a:solidFill>
                    <a:schemeClr val="tx1"/>
                  </a:solidFill>
                  <a:ea typeface="黑体" panose="02010609060101010101" pitchFamily="49" charset="-122"/>
                </a:rPr>
                <a:t>增多。</a:t>
              </a:r>
              <a:endParaRPr lang="zh-CN" altLang="en-US" sz="2000" b="0" dirty="0">
                <a:solidFill>
                  <a:schemeClr val="tx1"/>
                </a:solidFill>
              </a:endParaRPr>
            </a:p>
            <a:p>
              <a:pPr algn="l">
                <a:lnSpc>
                  <a:spcPts val="3200"/>
                </a:lnSpc>
              </a:pPr>
              <a:r>
                <a:rPr lang="zh-CN" altLang="en-US" sz="2000" b="0" dirty="0" smtClean="0">
                  <a:solidFill>
                    <a:schemeClr val="tx1"/>
                  </a:solidFill>
                  <a:latin typeface="黑体" panose="02010609060101010101" pitchFamily="49" charset="-122"/>
                  <a:ea typeface="黑体" panose="02010609060101010101" pitchFamily="49" charset="-122"/>
                </a:rPr>
                <a:t>    在</a:t>
              </a:r>
              <a:r>
                <a:rPr lang="zh-CN" altLang="en-US" sz="2000" b="0" dirty="0">
                  <a:solidFill>
                    <a:schemeClr val="tx1"/>
                  </a:solidFill>
                  <a:latin typeface="黑体" panose="02010609060101010101" pitchFamily="49" charset="-122"/>
                  <a:ea typeface="黑体" panose="02010609060101010101" pitchFamily="49" charset="-122"/>
                </a:rPr>
                <a:t>一所以理工为主的综合性大学中，管理学院的王老师向全校本科生开设的</a:t>
              </a:r>
              <a:r>
                <a:rPr lang="zh-CN" altLang="en-US" sz="2000" b="0" dirty="0">
                  <a:solidFill>
                    <a:schemeClr val="tx1"/>
                  </a:solidFill>
                  <a:ea typeface="黑体" panose="02010609060101010101" pitchFamily="49" charset="-122"/>
                </a:rPr>
                <a:t>“</a:t>
              </a:r>
              <a:r>
                <a:rPr lang="zh-CN" altLang="en-US" sz="2000" b="0" dirty="0">
                  <a:solidFill>
                    <a:schemeClr val="tx1"/>
                  </a:solidFill>
                  <a:latin typeface="黑体" panose="02010609060101010101" pitchFamily="49" charset="-122"/>
                  <a:ea typeface="黑体" panose="02010609060101010101" pitchFamily="49" charset="-122"/>
                </a:rPr>
                <a:t>管理概论</a:t>
              </a:r>
              <a:r>
                <a:rPr lang="zh-CN" altLang="en-US" sz="2000" b="0" dirty="0">
                  <a:solidFill>
                    <a:schemeClr val="tx1"/>
                  </a:solidFill>
                  <a:ea typeface="黑体" panose="02010609060101010101" pitchFamily="49" charset="-122"/>
                </a:rPr>
                <a:t>”</a:t>
              </a:r>
              <a:r>
                <a:rPr lang="zh-CN" altLang="en-US" sz="2000" b="0" dirty="0">
                  <a:solidFill>
                    <a:schemeClr val="tx1"/>
                  </a:solidFill>
                  <a:latin typeface="黑体" panose="02010609060101010101" pitchFamily="49" charset="-122"/>
                  <a:ea typeface="黑体" panose="02010609060101010101" pitchFamily="49" charset="-122"/>
                </a:rPr>
                <a:t>选修课，在刚开始时，选修的人大约在</a:t>
              </a:r>
              <a:r>
                <a:rPr lang="en-US" altLang="zh-CN" sz="2000" b="0" dirty="0">
                  <a:solidFill>
                    <a:schemeClr val="tx1"/>
                  </a:solidFill>
                  <a:latin typeface="黑体" panose="02010609060101010101" pitchFamily="49" charset="-122"/>
                  <a:ea typeface="黑体" panose="02010609060101010101" pitchFamily="49" charset="-122"/>
                </a:rPr>
                <a:t>60</a:t>
              </a:r>
              <a:r>
                <a:rPr lang="zh-CN" altLang="en-US" sz="2000" b="0" dirty="0">
                  <a:solidFill>
                    <a:schemeClr val="tx1"/>
                  </a:solidFill>
                  <a:latin typeface="黑体" panose="02010609060101010101" pitchFamily="49" charset="-122"/>
                  <a:ea typeface="黑体" panose="02010609060101010101" pitchFamily="49" charset="-122"/>
                </a:rPr>
                <a:t>人左右。由于王老师在课程中能够理论联系实践，以通俗的语言讲解管理知识，选修该课程的学生逐年增加，从最初的</a:t>
              </a:r>
              <a:r>
                <a:rPr lang="en-US" altLang="zh-CN" sz="2000" b="0" dirty="0">
                  <a:solidFill>
                    <a:schemeClr val="tx1"/>
                  </a:solidFill>
                  <a:latin typeface="黑体" panose="02010609060101010101" pitchFamily="49" charset="-122"/>
                  <a:ea typeface="黑体" panose="02010609060101010101" pitchFamily="49" charset="-122"/>
                </a:rPr>
                <a:t>60</a:t>
              </a:r>
              <a:r>
                <a:rPr lang="zh-CN" altLang="en-US" sz="2000" b="0" dirty="0">
                  <a:solidFill>
                    <a:schemeClr val="tx1"/>
                  </a:solidFill>
                  <a:latin typeface="黑体" panose="02010609060101010101" pitchFamily="49" charset="-122"/>
                  <a:ea typeface="黑体" panose="02010609060101010101" pitchFamily="49" charset="-122"/>
                </a:rPr>
                <a:t>人到</a:t>
              </a:r>
              <a:r>
                <a:rPr lang="en-US" altLang="zh-CN" sz="2000" b="0" dirty="0">
                  <a:solidFill>
                    <a:schemeClr val="tx1"/>
                  </a:solidFill>
                  <a:latin typeface="黑体" panose="02010609060101010101" pitchFamily="49" charset="-122"/>
                  <a:ea typeface="黑体" panose="02010609060101010101" pitchFamily="49" charset="-122"/>
                </a:rPr>
                <a:t>90</a:t>
              </a:r>
              <a:r>
                <a:rPr lang="zh-CN" altLang="en-US" sz="2000" b="0" dirty="0">
                  <a:solidFill>
                    <a:schemeClr val="tx1"/>
                  </a:solidFill>
                  <a:latin typeface="黑体" panose="02010609060101010101" pitchFamily="49" charset="-122"/>
                  <a:ea typeface="黑体" panose="02010609060101010101" pitchFamily="49" charset="-122"/>
                </a:rPr>
                <a:t>、</a:t>
              </a:r>
              <a:r>
                <a:rPr lang="en-US" altLang="zh-CN" sz="2000" b="0" dirty="0">
                  <a:solidFill>
                    <a:schemeClr val="tx1"/>
                  </a:solidFill>
                  <a:latin typeface="黑体" panose="02010609060101010101" pitchFamily="49" charset="-122"/>
                  <a:ea typeface="黑体" panose="02010609060101010101" pitchFamily="49" charset="-122"/>
                </a:rPr>
                <a:t>120</a:t>
              </a:r>
              <a:r>
                <a:rPr lang="zh-CN" altLang="en-US" sz="2000" b="0" dirty="0">
                  <a:solidFill>
                    <a:schemeClr val="tx1"/>
                  </a:solidFill>
                  <a:latin typeface="黑体" panose="02010609060101010101" pitchFamily="49" charset="-122"/>
                  <a:ea typeface="黑体" panose="02010609060101010101" pitchFamily="49" charset="-122"/>
                </a:rPr>
                <a:t>、</a:t>
              </a:r>
              <a:r>
                <a:rPr lang="en-US" altLang="zh-CN" sz="2000" b="0" dirty="0">
                  <a:solidFill>
                    <a:schemeClr val="tx1"/>
                  </a:solidFill>
                  <a:latin typeface="黑体" panose="02010609060101010101" pitchFamily="49" charset="-122"/>
                  <a:ea typeface="黑体" panose="02010609060101010101" pitchFamily="49" charset="-122"/>
                </a:rPr>
                <a:t>300</a:t>
              </a:r>
              <a:r>
                <a:rPr lang="zh-CN" altLang="en-US" sz="2000" b="0" dirty="0">
                  <a:solidFill>
                    <a:schemeClr val="tx1"/>
                  </a:solidFill>
                  <a:latin typeface="黑体" panose="02010609060101010101" pitchFamily="49" charset="-122"/>
                  <a:ea typeface="黑体" panose="02010609060101010101" pitchFamily="49" charset="-122"/>
                </a:rPr>
                <a:t>、</a:t>
              </a:r>
              <a:r>
                <a:rPr lang="en-US" altLang="zh-CN" sz="2000" b="0" dirty="0">
                  <a:solidFill>
                    <a:schemeClr val="tx1"/>
                  </a:solidFill>
                  <a:latin typeface="黑体" panose="02010609060101010101" pitchFamily="49" charset="-122"/>
                  <a:ea typeface="黑体" panose="02010609060101010101" pitchFamily="49" charset="-122"/>
                </a:rPr>
                <a:t>700</a:t>
              </a:r>
              <a:r>
                <a:rPr lang="zh-CN" altLang="en-US" sz="2000" b="0" dirty="0">
                  <a:solidFill>
                    <a:schemeClr val="tx1"/>
                  </a:solidFill>
                  <a:latin typeface="黑体" panose="02010609060101010101" pitchFamily="49" charset="-122"/>
                  <a:ea typeface="黑体" panose="02010609060101010101" pitchFamily="49" charset="-122"/>
                </a:rPr>
                <a:t>、</a:t>
              </a:r>
              <a:r>
                <a:rPr lang="en-US" altLang="zh-CN" sz="2000" b="0" dirty="0">
                  <a:solidFill>
                    <a:schemeClr val="tx1"/>
                  </a:solidFill>
                  <a:latin typeface="黑体" panose="02010609060101010101" pitchFamily="49" charset="-122"/>
                  <a:ea typeface="黑体" panose="02010609060101010101" pitchFamily="49" charset="-122"/>
                </a:rPr>
                <a:t>900</a:t>
              </a:r>
              <a:r>
                <a:rPr lang="zh-CN" altLang="en-US" sz="2000" b="0" dirty="0">
                  <a:solidFill>
                    <a:schemeClr val="tx1"/>
                  </a:solidFill>
                  <a:latin typeface="黑体" panose="02010609060101010101" pitchFamily="49" charset="-122"/>
                  <a:ea typeface="黑体" panose="02010609060101010101" pitchFamily="49" charset="-122"/>
                </a:rPr>
                <a:t>人。由于选修该课程的人数日益增多，一开始教务处通过将该课程调整到大教室的方式满足日益增长的选修需求。但学校最大的教室也只能容纳</a:t>
              </a:r>
              <a:r>
                <a:rPr lang="en-US" altLang="zh-CN" sz="2000" b="0" dirty="0">
                  <a:solidFill>
                    <a:schemeClr val="tx1"/>
                  </a:solidFill>
                  <a:latin typeface="黑体" panose="02010609060101010101" pitchFamily="49" charset="-122"/>
                  <a:ea typeface="黑体" panose="02010609060101010101" pitchFamily="49" charset="-122"/>
                </a:rPr>
                <a:t>120</a:t>
              </a:r>
              <a:r>
                <a:rPr lang="zh-CN" altLang="en-US" sz="2000" b="0" dirty="0">
                  <a:solidFill>
                    <a:schemeClr val="tx1"/>
                  </a:solidFill>
                  <a:latin typeface="黑体" panose="02010609060101010101" pitchFamily="49" charset="-122"/>
                  <a:ea typeface="黑体" panose="02010609060101010101" pitchFamily="49" charset="-122"/>
                </a:rPr>
                <a:t>人，当选修人数超过</a:t>
              </a:r>
              <a:r>
                <a:rPr lang="en-US" altLang="zh-CN" sz="2000" b="0" dirty="0">
                  <a:solidFill>
                    <a:schemeClr val="tx1"/>
                  </a:solidFill>
                  <a:latin typeface="黑体" panose="02010609060101010101" pitchFamily="49" charset="-122"/>
                  <a:ea typeface="黑体" panose="02010609060101010101" pitchFamily="49" charset="-122"/>
                </a:rPr>
                <a:t>120</a:t>
              </a:r>
              <a:r>
                <a:rPr lang="zh-CN" altLang="en-US" sz="2000" b="0" dirty="0">
                  <a:solidFill>
                    <a:schemeClr val="tx1"/>
                  </a:solidFill>
                  <a:latin typeface="黑体" panose="02010609060101010101" pitchFamily="49" charset="-122"/>
                  <a:ea typeface="黑体" panose="02010609060101010101" pitchFamily="49" charset="-122"/>
                </a:rPr>
                <a:t>人以后，学校就无法通过调整教室的方式来满足学生的选课要求。在这种情况下，教务处与该教师协商，希望其一学期开两次课。但该教师由于本身的科研、教学任务繁重，难以承担更多的教学任务。既然如此，教务处就只好采取限制选课的方式，规定只接受前</a:t>
              </a:r>
              <a:r>
                <a:rPr lang="en-US" altLang="zh-CN" sz="2000" b="0" dirty="0">
                  <a:solidFill>
                    <a:schemeClr val="tx1"/>
                  </a:solidFill>
                  <a:latin typeface="黑体" panose="02010609060101010101" pitchFamily="49" charset="-122"/>
                  <a:ea typeface="黑体" panose="02010609060101010101" pitchFamily="49" charset="-122"/>
                </a:rPr>
                <a:t>120</a:t>
              </a:r>
              <a:r>
                <a:rPr lang="zh-CN" altLang="en-US" sz="2000" b="0" dirty="0">
                  <a:solidFill>
                    <a:schemeClr val="tx1"/>
                  </a:solidFill>
                  <a:latin typeface="黑体" panose="02010609060101010101" pitchFamily="49" charset="-122"/>
                  <a:ea typeface="黑体" panose="02010609060101010101" pitchFamily="49" charset="-122"/>
                </a:rPr>
                <a:t>人的选课申请。</a:t>
              </a:r>
            </a:p>
          </p:txBody>
        </p:sp>
      </p:gr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6" presetClass="emph" presetSubtype="0" fill="hold" grpId="0" nodeType="afterEffect">
                                  <p:stCondLst>
                                    <p:cond delay="0"/>
                                  </p:stCondLst>
                                  <p:childTnLst>
                                    <p:animScale>
                                      <p:cBhvr>
                                        <p:cTn id="10" dur="2000" fill="hold"/>
                                        <p:tgtEl>
                                          <p:spTgt spid="2"/>
                                        </p:tgtEl>
                                      </p:cBhvr>
                                      <p:by x="150000" y="150000"/>
                                    </p:animScale>
                                  </p:childTnLst>
                                </p:cTn>
                              </p:par>
                            </p:childTnLst>
                          </p:cTn>
                        </p:par>
                        <p:par>
                          <p:cTn id="11" fill="hold">
                            <p:stCondLst>
                              <p:cond delay="2500"/>
                            </p:stCondLst>
                            <p:childTnLst>
                              <p:par>
                                <p:cTn id="12" presetID="21" presetClass="entr" presetSubtype="1" fill="hold" grpId="2"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heel(1)">
                                      <p:cBhvr>
                                        <p:cTn id="14" dur="2000"/>
                                        <p:tgtEl>
                                          <p:spTgt spid="2"/>
                                        </p:tgtEl>
                                      </p:cBhvr>
                                    </p:animEffect>
                                  </p:childTnLst>
                                </p:cTn>
                              </p:par>
                            </p:childTnLst>
                          </p:cTn>
                        </p:par>
                        <p:par>
                          <p:cTn id="15" fill="hold">
                            <p:stCondLst>
                              <p:cond delay="4500"/>
                            </p:stCondLst>
                            <p:childTnLst>
                              <p:par>
                                <p:cTn id="16" presetID="12" presetClass="entr" presetSubtype="8" fill="hold" nodeType="afterEffect">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cBhvr additive="base">
                                        <p:cTn id="18" dur="350"/>
                                        <p:tgtEl>
                                          <p:spTgt spid="17"/>
                                        </p:tgtEl>
                                        <p:attrNameLst>
                                          <p:attrName>ppt_x</p:attrName>
                                        </p:attrNameLst>
                                      </p:cBhvr>
                                      <p:tavLst>
                                        <p:tav tm="0">
                                          <p:val>
                                            <p:strVal val="#ppt_x-#ppt_w*1.125000"/>
                                          </p:val>
                                        </p:tav>
                                        <p:tav tm="100000">
                                          <p:val>
                                            <p:strVal val="#ppt_x"/>
                                          </p:val>
                                        </p:tav>
                                      </p:tavLst>
                                    </p:anim>
                                    <p:animEffect transition="in" filter="wipe(right)">
                                      <p:cBhvr>
                                        <p:cTn id="19" dur="3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2" grpId="0" bldLvl="0" animBg="1"/>
      <p:bldP spid="2" grpId="1" animBg="1"/>
      <p:bldP spid="2" grpId="2"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2" name="圆角矩形 1"/>
          <p:cNvSpPr/>
          <p:nvPr/>
        </p:nvSpPr>
        <p:spPr>
          <a:xfrm>
            <a:off x="421004" y="1702435"/>
            <a:ext cx="11579652" cy="4462869"/>
          </a:xfrm>
          <a:prstGeom prst="roundRect">
            <a:avLst/>
          </a:prstGeom>
          <a:no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grpSp>
        <p:nvGrpSpPr>
          <p:cNvPr id="17" name="组合 16"/>
          <p:cNvGrpSpPr/>
          <p:nvPr/>
        </p:nvGrpSpPr>
        <p:grpSpPr>
          <a:xfrm>
            <a:off x="623392" y="908721"/>
            <a:ext cx="11089232" cy="4777156"/>
            <a:chOff x="-1173860" y="3171011"/>
            <a:chExt cx="7839888" cy="3205915"/>
          </a:xfrm>
        </p:grpSpPr>
        <p:grpSp>
          <p:nvGrpSpPr>
            <p:cNvPr id="20" name="组合 19"/>
            <p:cNvGrpSpPr/>
            <p:nvPr/>
          </p:nvGrpSpPr>
          <p:grpSpPr>
            <a:xfrm>
              <a:off x="964292" y="3171011"/>
              <a:ext cx="2290875" cy="432536"/>
              <a:chOff x="2364217" y="3224202"/>
              <a:chExt cx="2906908" cy="548848"/>
            </a:xfrm>
          </p:grpSpPr>
          <p:grpSp>
            <p:nvGrpSpPr>
              <p:cNvPr id="23" name="组合 22"/>
              <p:cNvGrpSpPr/>
              <p:nvPr/>
            </p:nvGrpSpPr>
            <p:grpSpPr>
              <a:xfrm>
                <a:off x="2364217" y="3224202"/>
                <a:ext cx="2906908" cy="548848"/>
                <a:chOff x="4728369" y="978573"/>
                <a:chExt cx="6482088" cy="2757793"/>
              </a:xfrm>
              <a:effectLst>
                <a:outerShdw blurRad="381000" dist="254000" dir="8100000" algn="tr" rotWithShape="0">
                  <a:prstClr val="black">
                    <a:alpha val="40000"/>
                  </a:prstClr>
                </a:outerShdw>
              </a:effectLst>
            </p:grpSpPr>
            <p:sp>
              <p:nvSpPr>
                <p:cNvPr id="29" name="圆角矩形 28"/>
                <p:cNvSpPr/>
                <p:nvPr/>
              </p:nvSpPr>
              <p:spPr>
                <a:xfrm>
                  <a:off x="4728369" y="978573"/>
                  <a:ext cx="6482088"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0" name="圆角矩形 29"/>
                <p:cNvSpPr/>
                <p:nvPr/>
              </p:nvSpPr>
              <p:spPr>
                <a:xfrm>
                  <a:off x="4872413" y="978581"/>
                  <a:ext cx="6049946" cy="2584451"/>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100" dirty="0" smtClean="0">
                      <a:solidFill>
                        <a:schemeClr val="tx1">
                          <a:lumMod val="65000"/>
                          <a:lumOff val="35000"/>
                        </a:schemeClr>
                      </a:solidFill>
                      <a:latin typeface="微软雅黑" panose="020B0503020204020204" pitchFamily="34" charset="-122"/>
                      <a:ea typeface="微软雅黑" panose="020B0503020204020204" pitchFamily="34" charset="-122"/>
                    </a:rPr>
                    <a:t>反诬            </a:t>
                  </a:r>
                  <a:r>
                    <a:rPr lang="zh-CN" altLang="en-US" sz="2800" b="1" dirty="0" smtClean="0">
                      <a:solidFill>
                        <a:schemeClr val="tx1">
                          <a:lumMod val="65000"/>
                          <a:lumOff val="35000"/>
                        </a:schemeClr>
                      </a:solidFill>
                      <a:latin typeface="微软雅黑" panose="020B0503020204020204" pitchFamily="34" charset="-122"/>
                      <a:ea typeface="微软雅黑" panose="020B0503020204020204" pitchFamily="34" charset="-122"/>
                    </a:rPr>
                    <a:t>任务训练</a:t>
                  </a:r>
                  <a:endParaRPr lang="zh-CN" altLang="en-US" sz="28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31" name="椭圆 30"/>
              <p:cNvSpPr/>
              <p:nvPr/>
            </p:nvSpPr>
            <p:spPr>
              <a:xfrm>
                <a:off x="2428816" y="3408159"/>
                <a:ext cx="524064" cy="279394"/>
              </a:xfrm>
              <a:prstGeom prst="ellipse">
                <a:avLst/>
              </a:prstGeom>
              <a:solidFill>
                <a:srgbClr val="0070C0"/>
              </a:solidFill>
              <a:ln>
                <a:noFill/>
              </a:ln>
              <a:effectLst>
                <a:outerShdw blurRad="88900" dist="63500" dir="8100000" algn="tr" rotWithShape="0">
                  <a:prstClr val="black">
                    <a:alpha val="5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32" name="TextBox 11"/>
            <p:cNvSpPr txBox="1"/>
            <p:nvPr/>
          </p:nvSpPr>
          <p:spPr>
            <a:xfrm>
              <a:off x="-1173860" y="3799223"/>
              <a:ext cx="7839888" cy="2577703"/>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pPr algn="l">
                <a:lnSpc>
                  <a:spcPct val="120000"/>
                </a:lnSpc>
              </a:pPr>
              <a:r>
                <a:rPr lang="zh-CN" altLang="en-US" sz="2000" b="0" dirty="0" smtClean="0">
                  <a:solidFill>
                    <a:schemeClr val="tx1"/>
                  </a:solidFill>
                  <a:latin typeface="黑体" panose="02010609060101010101" pitchFamily="49" charset="-122"/>
                  <a:ea typeface="黑体" panose="02010609060101010101" pitchFamily="49" charset="-122"/>
                </a:rPr>
                <a:t>     但</a:t>
              </a:r>
              <a:r>
                <a:rPr lang="zh-CN" altLang="en-US" sz="2000" b="0" dirty="0">
                  <a:solidFill>
                    <a:schemeClr val="tx1"/>
                  </a:solidFill>
                  <a:latin typeface="黑体" panose="02010609060101010101" pitchFamily="49" charset="-122"/>
                  <a:ea typeface="黑体" panose="02010609060101010101" pitchFamily="49" charset="-122"/>
                </a:rPr>
                <a:t>学生选修此课程，并不仅仅是为了取得学分。面对学校限选的规定，仍然有不少没有选上课的学生，为了提高自身的素质而前去参加旁听，以至于教室里人满为患。学生为了抢到一个座位，晚上</a:t>
              </a:r>
              <a:r>
                <a:rPr lang="en-US" altLang="zh-CN" sz="2000" b="0" dirty="0">
                  <a:solidFill>
                    <a:schemeClr val="tx1"/>
                  </a:solidFill>
                  <a:latin typeface="黑体" panose="02010609060101010101" pitchFamily="49" charset="-122"/>
                  <a:ea typeface="黑体" panose="02010609060101010101" pitchFamily="49" charset="-122"/>
                </a:rPr>
                <a:t>6</a:t>
              </a:r>
              <a:r>
                <a:rPr lang="zh-CN" altLang="en-US" sz="2000" b="0" dirty="0">
                  <a:solidFill>
                    <a:schemeClr val="tx1"/>
                  </a:solidFill>
                  <a:latin typeface="黑体" panose="02010609060101010101" pitchFamily="49" charset="-122"/>
                  <a:ea typeface="黑体" panose="02010609060101010101" pitchFamily="49" charset="-122"/>
                </a:rPr>
                <a:t>：</a:t>
              </a:r>
              <a:r>
                <a:rPr lang="en-US" altLang="zh-CN" sz="2000" b="0" dirty="0">
                  <a:solidFill>
                    <a:schemeClr val="tx1"/>
                  </a:solidFill>
                  <a:latin typeface="黑体" panose="02010609060101010101" pitchFamily="49" charset="-122"/>
                  <a:ea typeface="黑体" panose="02010609060101010101" pitchFamily="49" charset="-122"/>
                </a:rPr>
                <a:t>30</a:t>
              </a:r>
              <a:r>
                <a:rPr lang="zh-CN" altLang="en-US" sz="2000" b="0" dirty="0">
                  <a:solidFill>
                    <a:schemeClr val="tx1"/>
                  </a:solidFill>
                  <a:latin typeface="黑体" panose="02010609060101010101" pitchFamily="49" charset="-122"/>
                  <a:ea typeface="黑体" panose="02010609060101010101" pitchFamily="49" charset="-122"/>
                </a:rPr>
                <a:t>的课常常需要</a:t>
              </a:r>
              <a:r>
                <a:rPr lang="en-US" altLang="zh-CN" sz="2000" b="0" dirty="0">
                  <a:solidFill>
                    <a:schemeClr val="tx1"/>
                  </a:solidFill>
                  <a:latin typeface="黑体" panose="02010609060101010101" pitchFamily="49" charset="-122"/>
                  <a:ea typeface="黑体" panose="02010609060101010101" pitchFamily="49" charset="-122"/>
                </a:rPr>
                <a:t>5</a:t>
              </a:r>
              <a:r>
                <a:rPr lang="zh-CN" altLang="en-US" sz="2000" b="0" dirty="0">
                  <a:solidFill>
                    <a:schemeClr val="tx1"/>
                  </a:solidFill>
                  <a:latin typeface="黑体" panose="02010609060101010101" pitchFamily="49" charset="-122"/>
                  <a:ea typeface="黑体" panose="02010609060101010101" pitchFamily="49" charset="-122"/>
                </a:rPr>
                <a:t>：</a:t>
              </a:r>
              <a:r>
                <a:rPr lang="en-US" altLang="zh-CN" sz="2000" b="0" dirty="0">
                  <a:solidFill>
                    <a:schemeClr val="tx1"/>
                  </a:solidFill>
                  <a:latin typeface="黑体" panose="02010609060101010101" pitchFamily="49" charset="-122"/>
                  <a:ea typeface="黑体" panose="02010609060101010101" pitchFamily="49" charset="-122"/>
                </a:rPr>
                <a:t>00</a:t>
              </a:r>
              <a:r>
                <a:rPr lang="zh-CN" altLang="en-US" sz="2000" b="0" dirty="0">
                  <a:solidFill>
                    <a:schemeClr val="tx1"/>
                  </a:solidFill>
                  <a:latin typeface="黑体" panose="02010609060101010101" pitchFamily="49" charset="-122"/>
                  <a:ea typeface="黑体" panose="02010609060101010101" pitchFamily="49" charset="-122"/>
                </a:rPr>
                <a:t>以前就到教室，并常常会为座位问题而发生纠纷，从而导致了选上该课程的学生的极大不满。他们纷纷通过校长信箱和其他途径，要求学校保护自己的正当权益。为此，学校相关部门通过协商，最终采取了给选上该课程的学生发放听课证的方式，以保证他们上课前到教室能够有座位。</a:t>
              </a:r>
            </a:p>
            <a:p>
              <a:pPr algn="l">
                <a:lnSpc>
                  <a:spcPct val="120000"/>
                </a:lnSpc>
              </a:pPr>
              <a:r>
                <a:rPr lang="zh-CN" altLang="en-US" sz="2000" b="0" dirty="0" smtClean="0">
                  <a:solidFill>
                    <a:schemeClr val="tx1"/>
                  </a:solidFill>
                  <a:latin typeface="黑体" panose="02010609060101010101" pitchFamily="49" charset="-122"/>
                  <a:ea typeface="黑体" panose="02010609060101010101" pitchFamily="49" charset="-122"/>
                </a:rPr>
                <a:t>    尽管如此</a:t>
              </a:r>
              <a:r>
                <a:rPr lang="zh-CN" altLang="en-US" sz="2000" b="0" dirty="0">
                  <a:solidFill>
                    <a:schemeClr val="tx1"/>
                  </a:solidFill>
                  <a:latin typeface="黑体" panose="02010609060101010101" pitchFamily="49" charset="-122"/>
                  <a:ea typeface="黑体" panose="02010609060101010101" pitchFamily="49" charset="-122"/>
                </a:rPr>
                <a:t>，选上课的同学没有位置、没有选上课的同学继续通过各种方式进入旁听的情况仍然存在，想选选不上、选上了不一定听得到的问题仍然没有能够得到切实解决。</a:t>
              </a:r>
            </a:p>
            <a:p>
              <a:pPr algn="l">
                <a:lnSpc>
                  <a:spcPct val="120000"/>
                </a:lnSpc>
              </a:pPr>
              <a:r>
                <a:rPr lang="zh-CN" altLang="en-US" sz="2000" b="0" dirty="0" smtClean="0">
                  <a:solidFill>
                    <a:srgbClr val="FF0000"/>
                  </a:solidFill>
                  <a:latin typeface="黑体" panose="02010609060101010101" pitchFamily="49" charset="-122"/>
                  <a:ea typeface="黑体" panose="02010609060101010101" pitchFamily="49" charset="-122"/>
                </a:rPr>
                <a:t>    </a:t>
              </a:r>
              <a:r>
                <a:rPr lang="zh-CN" altLang="en-US" sz="2400" b="0" dirty="0" smtClean="0">
                  <a:solidFill>
                    <a:srgbClr val="FF0000"/>
                  </a:solidFill>
                  <a:latin typeface="黑体" panose="02010609060101010101" pitchFamily="49" charset="-122"/>
                  <a:ea typeface="黑体" panose="02010609060101010101" pitchFamily="49" charset="-122"/>
                </a:rPr>
                <a:t>问题</a:t>
              </a:r>
              <a:r>
                <a:rPr lang="zh-CN" altLang="en-US" sz="2400" b="0" dirty="0">
                  <a:solidFill>
                    <a:srgbClr val="FF0000"/>
                  </a:solidFill>
                  <a:latin typeface="黑体" panose="02010609060101010101" pitchFamily="49" charset="-122"/>
                  <a:ea typeface="黑体" panose="02010609060101010101" pitchFamily="49" charset="-122"/>
                </a:rPr>
                <a:t>：</a:t>
              </a:r>
            </a:p>
            <a:p>
              <a:pPr algn="l">
                <a:lnSpc>
                  <a:spcPct val="120000"/>
                </a:lnSpc>
              </a:pPr>
              <a:r>
                <a:rPr lang="zh-CN" altLang="en-US" sz="2400" b="0" dirty="0" smtClean="0">
                  <a:solidFill>
                    <a:srgbClr val="FF0000"/>
                  </a:solidFill>
                  <a:latin typeface="黑体" panose="02010609060101010101" pitchFamily="49" charset="-122"/>
                  <a:ea typeface="黑体" panose="02010609060101010101" pitchFamily="49" charset="-122"/>
                </a:rPr>
                <a:t>       如何</a:t>
              </a:r>
              <a:r>
                <a:rPr lang="zh-CN" altLang="en-US" sz="2400" b="0" dirty="0">
                  <a:solidFill>
                    <a:srgbClr val="FF0000"/>
                  </a:solidFill>
                  <a:latin typeface="黑体" panose="02010609060101010101" pitchFamily="49" charset="-122"/>
                  <a:ea typeface="黑体" panose="02010609060101010101" pitchFamily="49" charset="-122"/>
                </a:rPr>
                <a:t>才能有效解决有限的学习机会与不断增长的学习需求之间的矛盾 ？</a:t>
              </a:r>
            </a:p>
          </p:txBody>
        </p:sp>
      </p:grpSp>
    </p:spTree>
    <p:extLst>
      <p:ext uri="{BB962C8B-B14F-4D97-AF65-F5344CB8AC3E}">
        <p14:creationId xmlns:p14="http://schemas.microsoft.com/office/powerpoint/2010/main" val="2392032000"/>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6" presetClass="emph" presetSubtype="0" fill="hold" grpId="0" nodeType="afterEffect">
                                  <p:stCondLst>
                                    <p:cond delay="0"/>
                                  </p:stCondLst>
                                  <p:childTnLst>
                                    <p:animScale>
                                      <p:cBhvr>
                                        <p:cTn id="10" dur="2000" fill="hold"/>
                                        <p:tgtEl>
                                          <p:spTgt spid="2"/>
                                        </p:tgtEl>
                                      </p:cBhvr>
                                      <p:by x="150000" y="150000"/>
                                    </p:animScale>
                                  </p:childTnLst>
                                </p:cTn>
                              </p:par>
                            </p:childTnLst>
                          </p:cTn>
                        </p:par>
                        <p:par>
                          <p:cTn id="11" fill="hold">
                            <p:stCondLst>
                              <p:cond delay="2500"/>
                            </p:stCondLst>
                            <p:childTnLst>
                              <p:par>
                                <p:cTn id="12" presetID="21" presetClass="entr" presetSubtype="1" fill="hold" grpId="2"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heel(1)">
                                      <p:cBhvr>
                                        <p:cTn id="14" dur="2000"/>
                                        <p:tgtEl>
                                          <p:spTgt spid="2"/>
                                        </p:tgtEl>
                                      </p:cBhvr>
                                    </p:animEffect>
                                  </p:childTnLst>
                                </p:cTn>
                              </p:par>
                            </p:childTnLst>
                          </p:cTn>
                        </p:par>
                        <p:par>
                          <p:cTn id="15" fill="hold">
                            <p:stCondLst>
                              <p:cond delay="4500"/>
                            </p:stCondLst>
                            <p:childTnLst>
                              <p:par>
                                <p:cTn id="16" presetID="12" presetClass="entr" presetSubtype="8" fill="hold" nodeType="afterEffect">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cBhvr additive="base">
                                        <p:cTn id="18" dur="350"/>
                                        <p:tgtEl>
                                          <p:spTgt spid="17"/>
                                        </p:tgtEl>
                                        <p:attrNameLst>
                                          <p:attrName>ppt_x</p:attrName>
                                        </p:attrNameLst>
                                      </p:cBhvr>
                                      <p:tavLst>
                                        <p:tav tm="0">
                                          <p:val>
                                            <p:strVal val="#ppt_x-#ppt_w*1.125000"/>
                                          </p:val>
                                        </p:tav>
                                        <p:tav tm="100000">
                                          <p:val>
                                            <p:strVal val="#ppt_x"/>
                                          </p:val>
                                        </p:tav>
                                      </p:tavLst>
                                    </p:anim>
                                    <p:animEffect transition="in" filter="wipe(right)">
                                      <p:cBhvr>
                                        <p:cTn id="19" dur="3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2" grpId="0" bldLvl="0" animBg="1"/>
      <p:bldP spid="2" grpId="1" animBg="1"/>
      <p:bldP spid="2" grpId="2"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422910" y="1062990"/>
            <a:ext cx="4890135" cy="521970"/>
          </a:xfrm>
          <a:prstGeom prst="rect">
            <a:avLst/>
          </a:prstGeom>
          <a:noFill/>
        </p:spPr>
        <p:txBody>
          <a:bodyPr wrap="square" rtlCol="0">
            <a:spAutoFit/>
          </a:bodyPr>
          <a:lstStyle/>
          <a:p>
            <a:r>
              <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二、衡量管理质量的标准</a:t>
            </a:r>
          </a:p>
        </p:txBody>
      </p:sp>
      <p:pic>
        <p:nvPicPr>
          <p:cNvPr id="13316" name="Picture 4"/>
          <p:cNvPicPr>
            <a:picLocks noChangeAspect="1"/>
          </p:cNvPicPr>
          <p:nvPr/>
        </p:nvPicPr>
        <p:blipFill>
          <a:blip r:embed="rId3"/>
          <a:stretch>
            <a:fillRect/>
          </a:stretch>
        </p:blipFill>
        <p:spPr>
          <a:xfrm>
            <a:off x="2279015" y="1800225"/>
            <a:ext cx="7169150" cy="4285615"/>
          </a:xfrm>
          <a:prstGeom prst="rect">
            <a:avLst/>
          </a:prstGeom>
          <a:noFill/>
          <a:ln w="9525">
            <a:noFill/>
          </a:ln>
        </p:spPr>
      </p:pic>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par>
                                <p:cTn id="13" presetID="8" presetClass="entr" presetSubtype="16" fill="hold" nodeType="withEffect">
                                  <p:stCondLst>
                                    <p:cond delay="0"/>
                                  </p:stCondLst>
                                  <p:childTnLst>
                                    <p:set>
                                      <p:cBhvr>
                                        <p:cTn id="14" dur="1" fill="hold">
                                          <p:stCondLst>
                                            <p:cond delay="0"/>
                                          </p:stCondLst>
                                        </p:cTn>
                                        <p:tgtEl>
                                          <p:spTgt spid="13316"/>
                                        </p:tgtEl>
                                        <p:attrNameLst>
                                          <p:attrName>style.visibility</p:attrName>
                                        </p:attrNameLst>
                                      </p:cBhvr>
                                      <p:to>
                                        <p:strVal val="visible"/>
                                      </p:to>
                                    </p:set>
                                    <p:animEffect transition="in" filter="diamond(in)">
                                      <p:cBhvr>
                                        <p:cTn id="15" dur="2000"/>
                                        <p:tgtEl>
                                          <p:spTgt spid="13316"/>
                                        </p:tgtEl>
                                      </p:cBhvr>
                                    </p:animEffect>
                                  </p:childTnLst>
                                </p:cTn>
                              </p:par>
                            </p:childTnLst>
                          </p:cTn>
                        </p:par>
                        <p:par>
                          <p:cTn id="16" fill="hold">
                            <p:stCondLst>
                              <p:cond delay="1000"/>
                            </p:stCondLst>
                            <p:childTnLst>
                              <p:par>
                                <p:cTn id="17" presetID="1" presetClass="entr" presetSubtype="0" fill="hold" nodeType="afterEffect">
                                  <p:stCondLst>
                                    <p:cond delay="0"/>
                                  </p:stCondLst>
                                  <p:childTnLst>
                                    <p:set>
                                      <p:cBhvr>
                                        <p:cTn id="18" dur="1" fill="hold">
                                          <p:stCondLst>
                                            <p:cond delay="0"/>
                                          </p:stCondLst>
                                        </p:cTn>
                                        <p:tgtEl>
                                          <p:spTgt spid="133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0" name="Rectangle 2"/>
          <p:cNvSpPr txBox="1">
            <a:spLocks noChangeArrowheads="1"/>
          </p:cNvSpPr>
          <p:nvPr/>
        </p:nvSpPr>
        <p:spPr>
          <a:xfrm>
            <a:off x="695400" y="980728"/>
            <a:ext cx="6629400" cy="838200"/>
          </a:xfrm>
          <a:prstGeom prst="rect">
            <a:avLst/>
          </a:prstGeom>
          <a:ln/>
        </p:spPr>
        <p:txBody>
          <a:bodyPr/>
          <a:lst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a:lstStyle>
          <a:p>
            <a:pPr algn="l"/>
            <a:r>
              <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mn-cs"/>
              </a:rPr>
              <a:t>1、有效性衡量：效率与效益</a:t>
            </a:r>
          </a:p>
        </p:txBody>
      </p:sp>
      <p:sp>
        <p:nvSpPr>
          <p:cNvPr id="13" name="Rectangle 3"/>
          <p:cNvSpPr txBox="1">
            <a:spLocks noChangeArrowheads="1"/>
          </p:cNvSpPr>
          <p:nvPr/>
        </p:nvSpPr>
        <p:spPr>
          <a:xfrm flipH="1">
            <a:off x="1991544" y="1700808"/>
            <a:ext cx="3839716" cy="457200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ts val="3600"/>
              </a:lnSpc>
            </a:pPr>
            <a:r>
              <a:rPr lang="zh-CN" altLang="en-US" sz="2800" dirty="0" smtClean="0"/>
              <a:t>有效的管理既要讲究效率又要讲究效益。</a:t>
            </a:r>
          </a:p>
          <a:p>
            <a:pPr>
              <a:lnSpc>
                <a:spcPts val="3600"/>
              </a:lnSpc>
            </a:pPr>
            <a:r>
              <a:rPr lang="zh-CN" altLang="en-US" sz="2800" dirty="0" smtClean="0"/>
              <a:t>讲求效率而不讲究效益——碌碌无为；</a:t>
            </a:r>
          </a:p>
          <a:p>
            <a:pPr>
              <a:lnSpc>
                <a:spcPts val="3600"/>
              </a:lnSpc>
            </a:pPr>
            <a:r>
              <a:rPr lang="zh-CN" altLang="en-US" sz="2800" dirty="0" smtClean="0"/>
              <a:t>讲究效益而不讲究效率——得不偿失。</a:t>
            </a:r>
            <a:endParaRPr lang="zh-CN" altLang="en-US" sz="2800" dirty="0"/>
          </a:p>
        </p:txBody>
      </p:sp>
      <p:sp>
        <p:nvSpPr>
          <p:cNvPr id="14" name="Rectangle 4"/>
          <p:cNvSpPr txBox="1">
            <a:spLocks noChangeArrowheads="1"/>
          </p:cNvSpPr>
          <p:nvPr/>
        </p:nvSpPr>
        <p:spPr>
          <a:xfrm>
            <a:off x="5807968" y="1700808"/>
            <a:ext cx="4536504" cy="434340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ts val="3600"/>
              </a:lnSpc>
            </a:pPr>
            <a:r>
              <a:rPr lang="zh-CN" altLang="en-US" sz="2800" dirty="0"/>
              <a:t>效率与效益相比较，效益是第一位的。</a:t>
            </a:r>
          </a:p>
          <a:p>
            <a:pPr>
              <a:lnSpc>
                <a:spcPts val="3600"/>
              </a:lnSpc>
            </a:pPr>
            <a:r>
              <a:rPr lang="zh-CN" altLang="en-US" sz="2800" dirty="0"/>
              <a:t>什么事情应该做，取决于价值观向和目标定位。</a:t>
            </a:r>
          </a:p>
          <a:p>
            <a:pPr>
              <a:lnSpc>
                <a:spcPts val="3600"/>
              </a:lnSpc>
            </a:pPr>
            <a:r>
              <a:rPr lang="zh-CN" altLang="en-US" sz="2800" dirty="0"/>
              <a:t>如何把该做的事做好，取决于方式方法的使用</a:t>
            </a:r>
            <a:r>
              <a:rPr lang="zh-CN" altLang="en-US" dirty="0" smtClean="0"/>
              <a:t>。</a:t>
            </a:r>
            <a:endParaRPr lang="zh-CN" altLang="en-US" dirty="0"/>
          </a:p>
        </p:txBody>
      </p:sp>
    </p:spTree>
    <p:extLst>
      <p:ext uri="{BB962C8B-B14F-4D97-AF65-F5344CB8AC3E}">
        <p14:creationId xmlns:p14="http://schemas.microsoft.com/office/powerpoint/2010/main" val="2378944148"/>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5951984" y="1412776"/>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1" name="Rectangle 2"/>
          <p:cNvSpPr txBox="1">
            <a:spLocks noChangeArrowheads="1"/>
          </p:cNvSpPr>
          <p:nvPr/>
        </p:nvSpPr>
        <p:spPr>
          <a:xfrm>
            <a:off x="-744760" y="980728"/>
            <a:ext cx="6477000" cy="838200"/>
          </a:xfrm>
          <a:prstGeom prst="rect">
            <a:avLst/>
          </a:prstGeom>
          <a:ln/>
        </p:spPr>
        <p:txBody>
          <a:bodyPr/>
          <a:lst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a:lstStyle>
          <a:p>
            <a:r>
              <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mn-cs"/>
              </a:rPr>
              <a:t>2、如何做好对的事</a:t>
            </a:r>
          </a:p>
        </p:txBody>
      </p:sp>
      <p:pic>
        <p:nvPicPr>
          <p:cNvPr id="2" name="图片 1"/>
          <p:cNvPicPr>
            <a:picLocks noChangeAspect="1"/>
          </p:cNvPicPr>
          <p:nvPr/>
        </p:nvPicPr>
        <p:blipFill>
          <a:blip r:embed="rId3"/>
          <a:stretch>
            <a:fillRect/>
          </a:stretch>
        </p:blipFill>
        <p:spPr>
          <a:xfrm>
            <a:off x="1919536" y="1628800"/>
            <a:ext cx="7056784" cy="3913470"/>
          </a:xfrm>
          <a:prstGeom prst="rect">
            <a:avLst/>
          </a:prstGeom>
        </p:spPr>
      </p:pic>
    </p:spTree>
    <p:extLst>
      <p:ext uri="{BB962C8B-B14F-4D97-AF65-F5344CB8AC3E}">
        <p14:creationId xmlns:p14="http://schemas.microsoft.com/office/powerpoint/2010/main" val="221941447"/>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7" name="文本框 16"/>
          <p:cNvSpPr txBox="1"/>
          <p:nvPr/>
        </p:nvSpPr>
        <p:spPr>
          <a:xfrm>
            <a:off x="433070" y="883285"/>
            <a:ext cx="2672080" cy="939800"/>
          </a:xfrm>
          <a:prstGeom prst="rect">
            <a:avLst/>
          </a:prstGeom>
          <a:noFill/>
        </p:spPr>
        <p:txBody>
          <a:bodyPr wrap="none" rtlCol="0" anchor="t">
            <a:spAutoFit/>
          </a:bodyPr>
          <a:lstStyle/>
          <a:p>
            <a:pPr algn="l">
              <a:lnSpc>
                <a:spcPct val="120000"/>
              </a:lnSpc>
            </a:pPr>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三、管理的职能</a:t>
            </a:r>
          </a:p>
          <a:p>
            <a:pPr algn="l">
              <a:lnSpc>
                <a:spcPct val="120000"/>
              </a:lnSpc>
            </a:pPr>
            <a:r>
              <a:rPr lang="zh-CN"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             </a:t>
            </a:r>
            <a:endParaRPr lang="zh-CN" altLang="en-US" sz="1800" noProof="0" smtClean="0">
              <a:ln>
                <a:noFill/>
              </a:ln>
              <a:solidFill>
                <a:srgbClr val="C00000"/>
              </a:solidFill>
              <a:effectLst/>
              <a:uLnTx/>
              <a:uFillTx/>
              <a:latin typeface="微软雅黑" panose="020B0503020204020204" pitchFamily="34" charset="-122"/>
              <a:ea typeface="微软雅黑" panose="020B0503020204020204" pitchFamily="34" charset="-122"/>
              <a:sym typeface="+mn-ea"/>
            </a:endParaRPr>
          </a:p>
        </p:txBody>
      </p:sp>
      <p:pic>
        <p:nvPicPr>
          <p:cNvPr id="2" name="图片 1" descr=")6A8~FGFM%K7JI)2(4TI$T1"/>
          <p:cNvPicPr>
            <a:picLocks noChangeAspect="1"/>
          </p:cNvPicPr>
          <p:nvPr/>
        </p:nvPicPr>
        <p:blipFill>
          <a:blip r:embed="rId3"/>
          <a:stretch>
            <a:fillRect/>
          </a:stretch>
        </p:blipFill>
        <p:spPr>
          <a:xfrm>
            <a:off x="1579880" y="1450975"/>
            <a:ext cx="8298180" cy="4601210"/>
          </a:xfrm>
          <a:prstGeom prst="rect">
            <a:avLst/>
          </a:prstGeom>
        </p:spPr>
      </p:pic>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0-#ppt_w/2"/>
                                          </p:val>
                                        </p:tav>
                                        <p:tav tm="100000">
                                          <p:val>
                                            <p:strVal val="#ppt_x"/>
                                          </p:val>
                                        </p:tav>
                                      </p:tavLst>
                                    </p:anim>
                                    <p:anim calcmode="lin" valueType="num">
                                      <p:cBhvr additive="base">
                                        <p:cTn id="13"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642620" y="2479675"/>
            <a:ext cx="10215880" cy="1753235"/>
          </a:xfrm>
          <a:prstGeom prst="rect">
            <a:avLst/>
          </a:prstGeom>
          <a:noFill/>
        </p:spPr>
        <p:txBody>
          <a:bodyPr wrap="none" rtlCol="0" anchor="t">
            <a:spAutoFit/>
          </a:bodyPr>
          <a:lstStyle/>
          <a:p>
            <a:pPr>
              <a:lnSpc>
                <a:spcPct val="150000"/>
              </a:lnSpc>
            </a:pPr>
            <a:r>
              <a:rPr lang="en-US" altLang="zh-CN" dirty="0">
                <a:solidFill>
                  <a:schemeClr val="tx2"/>
                </a:solidFill>
                <a:ea typeface="黑体" panose="02010609060101010101" charset="-122"/>
                <a:sym typeface="+mn-ea"/>
              </a:rPr>
              <a:t>  </a:t>
            </a:r>
            <a:r>
              <a:rPr lang="en-US" altLang="zh-CN" sz="3600" dirty="0">
                <a:solidFill>
                  <a:schemeClr val="tx2"/>
                </a:solidFill>
                <a:ea typeface="黑体" panose="02010609060101010101" charset="-122"/>
                <a:sym typeface="+mn-ea"/>
              </a:rPr>
              <a:t>      </a:t>
            </a:r>
            <a:r>
              <a:rPr lang="zh-CN" altLang="en-US" sz="3600" dirty="0">
                <a:solidFill>
                  <a:schemeClr val="tx2"/>
                </a:solidFill>
                <a:ea typeface="黑体" panose="02010609060101010101" charset="-122"/>
                <a:sym typeface="+mn-ea"/>
              </a:rPr>
              <a:t>举例：某班要开一个联欢晚会，用管理的职能</a:t>
            </a:r>
          </a:p>
          <a:p>
            <a:pPr>
              <a:lnSpc>
                <a:spcPct val="150000"/>
              </a:lnSpc>
            </a:pPr>
            <a:r>
              <a:rPr lang="zh-CN" altLang="en-US" sz="3600" dirty="0">
                <a:solidFill>
                  <a:schemeClr val="tx2"/>
                </a:solidFill>
                <a:ea typeface="黑体" panose="02010609060101010101" charset="-122"/>
                <a:sym typeface="+mn-ea"/>
              </a:rPr>
              <a:t>说一说具体要做哪些工作。</a:t>
            </a:r>
            <a:endParaRPr lang="en-US" altLang="zh-CN" sz="3600" dirty="0">
              <a:solidFill>
                <a:schemeClr val="tx2"/>
              </a:solidFill>
              <a:ea typeface="黑体" panose="02010609060101010101" charset="-122"/>
              <a:sym typeface="+mn-ea"/>
            </a:endParaRPr>
          </a:p>
        </p:txBody>
      </p:sp>
      <p:sp>
        <p:nvSpPr>
          <p:cNvPr id="5" name="AutoShape 4"/>
          <p:cNvSpPr>
            <a:spLocks noChangeArrowheads="1"/>
          </p:cNvSpPr>
          <p:nvPr/>
        </p:nvSpPr>
        <p:spPr bwMode="auto">
          <a:xfrm>
            <a:off x="1088390" y="1015365"/>
            <a:ext cx="2707005" cy="1335405"/>
          </a:xfrm>
          <a:prstGeom prst="irregularSeal1">
            <a:avLst/>
          </a:prstGeom>
          <a:blipFill rotWithShape="1">
            <a:blip r:embed="rId3"/>
            <a:tile tx="0" ty="0" sx="100000" sy="100000" flip="none" algn="tl"/>
          </a:blipFill>
          <a:ln w="9525" cmpd="sng">
            <a:solidFill>
              <a:schemeClr val="tx1"/>
            </a:solidFill>
            <a:miter lim="800000"/>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4000" b="0" i="0" u="none" strike="noStrike" kern="1200" cap="none" spc="0" normalizeH="0" baseline="0" noProof="0">
                <a:ln>
                  <a:noFill/>
                </a:ln>
                <a:solidFill>
                  <a:srgbClr val="D60093"/>
                </a:solidFill>
                <a:effectLst>
                  <a:outerShdw blurRad="38100" dist="38100" dir="2700000" algn="tl">
                    <a:srgbClr val="000000"/>
                  </a:outerShdw>
                </a:effectLst>
                <a:uLnTx/>
                <a:uFillTx/>
                <a:latin typeface="Arial" panose="020B0604020202020204" pitchFamily="34" charset="0"/>
                <a:ea typeface="华文行楷" panose="02010800040101010101" pitchFamily="2" charset="-122"/>
                <a:cs typeface="+mn-cs"/>
              </a:rPr>
              <a:t>思考</a:t>
            </a: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47" presetClass="entr" presetSubtype="0" fill="hold" grpId="1"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000"/>
                                        <p:tgtEl>
                                          <p:spTgt spid="5"/>
                                        </p:tgtEl>
                                      </p:cBhvr>
                                    </p:animEffect>
                                    <p:anim calcmode="lin" valueType="num">
                                      <p:cBhvr>
                                        <p:cTn id="11" dur="1000" fill="hold"/>
                                        <p:tgtEl>
                                          <p:spTgt spid="5"/>
                                        </p:tgtEl>
                                        <p:attrNameLst>
                                          <p:attrName>ppt_x</p:attrName>
                                        </p:attrNameLst>
                                      </p:cBhvr>
                                      <p:tavLst>
                                        <p:tav tm="0">
                                          <p:val>
                                            <p:strVal val="#ppt_x"/>
                                          </p:val>
                                        </p:tav>
                                        <p:tav tm="100000">
                                          <p:val>
                                            <p:strVal val="#ppt_x"/>
                                          </p:val>
                                        </p:tav>
                                      </p:tavLst>
                                    </p:anim>
                                    <p:anim calcmode="lin" valueType="num">
                                      <p:cBhvr>
                                        <p:cTn id="1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5" grpId="0" bldLvl="0"/>
      <p:bldP spid="5" grpId="1"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92185" name="Text Box 25"/>
          <p:cNvSpPr txBox="1"/>
          <p:nvPr/>
        </p:nvSpPr>
        <p:spPr>
          <a:xfrm>
            <a:off x="2279576" y="3789040"/>
            <a:ext cx="8919845" cy="1938992"/>
          </a:xfrm>
          <a:prstGeom prst="rect">
            <a:avLst/>
          </a:prstGeom>
          <a:noFill/>
          <a:ln w="38100">
            <a:noFill/>
          </a:ln>
        </p:spPr>
        <p:txBody>
          <a:bodyPr wrap="square">
            <a:spAutoFit/>
          </a:bodyPr>
          <a:lstStyle/>
          <a:p>
            <a:r>
              <a:rPr lang="en-US" altLang="zh-CN" sz="2000" dirty="0">
                <a:solidFill>
                  <a:schemeClr val="tx2"/>
                </a:solidFill>
                <a:latin typeface="Arial" panose="020B0604020202020204" pitchFamily="34" charset="0"/>
                <a:ea typeface="隶书" panose="02010509060101010101" pitchFamily="49" charset="-122"/>
              </a:rPr>
              <a:t>    </a:t>
            </a:r>
          </a:p>
          <a:p>
            <a:r>
              <a:rPr lang="zh-CN" altLang="en-US" sz="2000" dirty="0">
                <a:solidFill>
                  <a:schemeClr val="tx2"/>
                </a:solidFill>
                <a:latin typeface="Arial" panose="020B0604020202020204" pitchFamily="34" charset="0"/>
                <a:ea typeface="黑体" panose="02010609060101010101" charset="-122"/>
              </a:rPr>
              <a:t>举例：开一个联欢晚会</a:t>
            </a:r>
          </a:p>
          <a:p>
            <a:r>
              <a:rPr lang="zh-CN" altLang="en-US" sz="2000" b="1" dirty="0">
                <a:latin typeface="Arial" panose="020B0604020202020204" pitchFamily="34" charset="0"/>
                <a:ea typeface="仿宋_GB2312" pitchFamily="49" charset="-122"/>
              </a:rPr>
              <a:t>计划：班委开会定方案（时间、方式等）；</a:t>
            </a:r>
          </a:p>
          <a:p>
            <a:r>
              <a:rPr lang="zh-CN" altLang="en-US" sz="2000" b="1" dirty="0">
                <a:latin typeface="Arial" panose="020B0604020202020204" pitchFamily="34" charset="0"/>
                <a:ea typeface="仿宋_GB2312" pitchFamily="49" charset="-122"/>
              </a:rPr>
              <a:t>组织：参与人员各司其职；</a:t>
            </a:r>
          </a:p>
          <a:p>
            <a:r>
              <a:rPr lang="zh-CN" altLang="en-US" sz="2000" b="1" dirty="0">
                <a:latin typeface="Arial" panose="020B0604020202020204" pitchFamily="34" charset="0"/>
                <a:ea typeface="仿宋_GB2312" pitchFamily="49" charset="-122"/>
              </a:rPr>
              <a:t>领导：负责人协调各方面关系；</a:t>
            </a:r>
          </a:p>
          <a:p>
            <a:r>
              <a:rPr lang="zh-CN" altLang="en-US" sz="2000" b="1" dirty="0">
                <a:latin typeface="Arial" panose="020B0604020202020204" pitchFamily="34" charset="0"/>
                <a:ea typeface="仿宋_GB2312" pitchFamily="49" charset="-122"/>
              </a:rPr>
              <a:t>控制：开始前彩排或逐一落实。</a:t>
            </a:r>
          </a:p>
        </p:txBody>
      </p:sp>
      <p:grpSp>
        <p:nvGrpSpPr>
          <p:cNvPr id="9" name="Group 26"/>
          <p:cNvGrpSpPr>
            <a:grpSpLocks/>
          </p:cNvGrpSpPr>
          <p:nvPr/>
        </p:nvGrpSpPr>
        <p:grpSpPr bwMode="auto">
          <a:xfrm>
            <a:off x="1991544" y="764704"/>
            <a:ext cx="9721080" cy="4032448"/>
            <a:chOff x="158" y="28"/>
            <a:chExt cx="5434" cy="2631"/>
          </a:xfrm>
        </p:grpSpPr>
        <p:sp>
          <p:nvSpPr>
            <p:cNvPr id="10" name="AutoShape 18"/>
            <p:cNvSpPr>
              <a:spLocks noChangeArrowheads="1"/>
            </p:cNvSpPr>
            <p:nvPr/>
          </p:nvSpPr>
          <p:spPr bwMode="auto">
            <a:xfrm>
              <a:off x="158" y="28"/>
              <a:ext cx="4809" cy="2631"/>
            </a:xfrm>
            <a:prstGeom prst="rightArrow">
              <a:avLst>
                <a:gd name="adj1" fmla="val 50000"/>
                <a:gd name="adj2" fmla="val 45687"/>
              </a:avLst>
            </a:prstGeom>
            <a:solidFill>
              <a:schemeClr val="accent1"/>
            </a:solidFill>
            <a:ln w="12700">
              <a:solidFill>
                <a:schemeClr val="bg2"/>
              </a:solidFill>
              <a:miter lim="800000"/>
              <a:headEnd type="none" w="sm" len="sm"/>
              <a:tailEnd type="none" w="sm" len="sm"/>
            </a:ln>
          </p:spPr>
          <p:txBody>
            <a:bodyPr wrap="none" anchor="ctr"/>
            <a:lstStyle/>
            <a:p>
              <a:endParaRPr lang="zh-CN" altLang="en-US"/>
            </a:p>
          </p:txBody>
        </p:sp>
        <p:sp>
          <p:nvSpPr>
            <p:cNvPr id="11" name="Text Box 19"/>
            <p:cNvSpPr txBox="1">
              <a:spLocks noChangeArrowheads="1"/>
            </p:cNvSpPr>
            <p:nvPr/>
          </p:nvSpPr>
          <p:spPr bwMode="auto">
            <a:xfrm>
              <a:off x="204" y="708"/>
              <a:ext cx="908" cy="1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p>
              <a:pPr algn="ctr"/>
              <a:r>
                <a:rPr lang="zh-CN" altLang="en-US" sz="2800" b="1" dirty="0">
                  <a:solidFill>
                    <a:schemeClr val="bg1"/>
                  </a:solidFill>
                  <a:ea typeface="黑体" panose="02010609060101010101" pitchFamily="49" charset="-122"/>
                </a:rPr>
                <a:t>计划</a:t>
              </a:r>
            </a:p>
            <a:p>
              <a:r>
                <a:rPr lang="zh-CN" altLang="en-US" sz="2400" b="1" dirty="0">
                  <a:solidFill>
                    <a:schemeClr val="bg1"/>
                  </a:solidFill>
                  <a:ea typeface="仿宋_GB2312" pitchFamily="49" charset="-122"/>
                </a:rPr>
                <a:t>确定目标以及实现目标的途径与方法</a:t>
              </a:r>
            </a:p>
          </p:txBody>
        </p:sp>
        <p:sp>
          <p:nvSpPr>
            <p:cNvPr id="12" name="Text Box 20"/>
            <p:cNvSpPr txBox="1">
              <a:spLocks noChangeArrowheads="1"/>
            </p:cNvSpPr>
            <p:nvPr/>
          </p:nvSpPr>
          <p:spPr bwMode="auto">
            <a:xfrm>
              <a:off x="1066" y="708"/>
              <a:ext cx="1088" cy="1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p>
              <a:pPr algn="ctr"/>
              <a:r>
                <a:rPr lang="zh-CN" altLang="en-US" sz="2800" b="1" dirty="0">
                  <a:solidFill>
                    <a:schemeClr val="bg1"/>
                  </a:solidFill>
                  <a:ea typeface="黑体" panose="02010609060101010101" pitchFamily="49" charset="-122"/>
                </a:rPr>
                <a:t>组织</a:t>
              </a:r>
            </a:p>
            <a:p>
              <a:r>
                <a:rPr lang="zh-CN" altLang="en-US" sz="2400" b="1" dirty="0">
                  <a:solidFill>
                    <a:schemeClr val="bg1"/>
                  </a:solidFill>
                  <a:ea typeface="仿宋_GB2312" pitchFamily="49" charset="-122"/>
                </a:rPr>
                <a:t>配备人员、确定各自的权责及相互关系</a:t>
              </a:r>
            </a:p>
          </p:txBody>
        </p:sp>
        <p:sp>
          <p:nvSpPr>
            <p:cNvPr id="13" name="Text Box 21"/>
            <p:cNvSpPr txBox="1">
              <a:spLocks noChangeArrowheads="1"/>
            </p:cNvSpPr>
            <p:nvPr/>
          </p:nvSpPr>
          <p:spPr bwMode="auto">
            <a:xfrm>
              <a:off x="2137" y="753"/>
              <a:ext cx="953" cy="1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p>
              <a:pPr algn="ctr">
                <a:lnSpc>
                  <a:spcPct val="90000"/>
                </a:lnSpc>
              </a:pPr>
              <a:r>
                <a:rPr lang="zh-CN" altLang="en-US" sz="2800" b="1" dirty="0">
                  <a:solidFill>
                    <a:schemeClr val="bg1"/>
                  </a:solidFill>
                  <a:ea typeface="黑体" panose="02010609060101010101" pitchFamily="49" charset="-122"/>
                </a:rPr>
                <a:t>领导</a:t>
              </a:r>
            </a:p>
            <a:p>
              <a:pPr>
                <a:lnSpc>
                  <a:spcPct val="90000"/>
                </a:lnSpc>
              </a:pPr>
              <a:r>
                <a:rPr lang="zh-CN" altLang="en-US" sz="2400" b="1" dirty="0">
                  <a:solidFill>
                    <a:schemeClr val="bg1"/>
                  </a:solidFill>
                  <a:ea typeface="仿宋_GB2312" pitchFamily="49" charset="-122"/>
                </a:rPr>
                <a:t>指导和激励所有参与者以及解决冲突</a:t>
              </a:r>
            </a:p>
          </p:txBody>
        </p:sp>
        <p:sp>
          <p:nvSpPr>
            <p:cNvPr id="14" name="Text Box 23"/>
            <p:cNvSpPr txBox="1">
              <a:spLocks noChangeArrowheads="1"/>
            </p:cNvSpPr>
            <p:nvPr/>
          </p:nvSpPr>
          <p:spPr bwMode="auto">
            <a:xfrm>
              <a:off x="4059" y="1252"/>
              <a:ext cx="680"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p>
              <a:pPr>
                <a:spcBef>
                  <a:spcPct val="50000"/>
                </a:spcBef>
              </a:pPr>
              <a:r>
                <a:rPr lang="zh-CN" altLang="en-US" sz="2800" b="1" dirty="0">
                  <a:solidFill>
                    <a:schemeClr val="bg1"/>
                  </a:solidFill>
                  <a:ea typeface="楷体_GB2312" pitchFamily="49" charset="-122"/>
                </a:rPr>
                <a:t>导致</a:t>
              </a:r>
            </a:p>
          </p:txBody>
        </p:sp>
        <p:sp>
          <p:nvSpPr>
            <p:cNvPr id="15" name="Text Box 24"/>
            <p:cNvSpPr txBox="1">
              <a:spLocks noChangeArrowheads="1"/>
            </p:cNvSpPr>
            <p:nvPr/>
          </p:nvSpPr>
          <p:spPr bwMode="auto">
            <a:xfrm>
              <a:off x="4957" y="663"/>
              <a:ext cx="635" cy="1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p>
              <a:pPr>
                <a:spcBef>
                  <a:spcPct val="50000"/>
                </a:spcBef>
              </a:pPr>
              <a:r>
                <a:rPr lang="zh-CN" altLang="en-US" sz="3200" b="1" dirty="0">
                  <a:ea typeface="楷体_GB2312" pitchFamily="49" charset="-122"/>
                </a:rPr>
                <a:t>组织目标的实现</a:t>
              </a:r>
            </a:p>
          </p:txBody>
        </p:sp>
        <p:sp>
          <p:nvSpPr>
            <p:cNvPr id="16" name="Text Box 22"/>
            <p:cNvSpPr txBox="1">
              <a:spLocks noChangeArrowheads="1"/>
            </p:cNvSpPr>
            <p:nvPr/>
          </p:nvSpPr>
          <p:spPr bwMode="auto">
            <a:xfrm>
              <a:off x="3044" y="708"/>
              <a:ext cx="952" cy="1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p>
              <a:pPr algn="ctr"/>
              <a:r>
                <a:rPr lang="zh-CN" altLang="en-US" sz="2800" b="1" dirty="0">
                  <a:solidFill>
                    <a:schemeClr val="bg1"/>
                  </a:solidFill>
                  <a:ea typeface="黑体" panose="02010609060101010101" pitchFamily="49" charset="-122"/>
                </a:rPr>
                <a:t>控制</a:t>
              </a:r>
            </a:p>
            <a:p>
              <a:r>
                <a:rPr lang="zh-CN" altLang="en-US" sz="2400" b="1" dirty="0">
                  <a:solidFill>
                    <a:schemeClr val="bg1"/>
                  </a:solidFill>
                  <a:ea typeface="仿宋_GB2312" pitchFamily="49" charset="-122"/>
                </a:rPr>
                <a:t>对活动进行监控以确保其按计划完成</a:t>
              </a:r>
            </a:p>
          </p:txBody>
        </p:sp>
      </p:gr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2185">
                                            <p:txEl>
                                              <p:pRg st="0" end="0"/>
                                            </p:txEl>
                                          </p:spTgt>
                                        </p:tgtEl>
                                        <p:attrNameLst>
                                          <p:attrName>style.visibility</p:attrName>
                                        </p:attrNameLst>
                                      </p:cBhvr>
                                      <p:to>
                                        <p:strVal val="visible"/>
                                      </p:to>
                                    </p:set>
                                    <p:animEffect transition="in" filter="randombar(horizontal)">
                                      <p:cBhvr>
                                        <p:cTn id="12" dur="500"/>
                                        <p:tgtEl>
                                          <p:spTgt spid="92185">
                                            <p:txEl>
                                              <p:pRg st="0" end="0"/>
                                            </p:txEl>
                                          </p:spTgt>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92185">
                                            <p:txEl>
                                              <p:pRg st="1" end="1"/>
                                            </p:txEl>
                                          </p:spTgt>
                                        </p:tgtEl>
                                        <p:attrNameLst>
                                          <p:attrName>style.visibility</p:attrName>
                                        </p:attrNameLst>
                                      </p:cBhvr>
                                      <p:to>
                                        <p:strVal val="visible"/>
                                      </p:to>
                                    </p:set>
                                    <p:animEffect transition="in" filter="randombar(horizontal)">
                                      <p:cBhvr>
                                        <p:cTn id="15" dur="500"/>
                                        <p:tgtEl>
                                          <p:spTgt spid="92185">
                                            <p:txEl>
                                              <p:pRg st="1" end="1"/>
                                            </p:txEl>
                                          </p:spTgt>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92185">
                                            <p:txEl>
                                              <p:pRg st="2" end="2"/>
                                            </p:txEl>
                                          </p:spTgt>
                                        </p:tgtEl>
                                        <p:attrNameLst>
                                          <p:attrName>style.visibility</p:attrName>
                                        </p:attrNameLst>
                                      </p:cBhvr>
                                      <p:to>
                                        <p:strVal val="visible"/>
                                      </p:to>
                                    </p:set>
                                    <p:animEffect transition="in" filter="randombar(horizontal)">
                                      <p:cBhvr>
                                        <p:cTn id="18" dur="500"/>
                                        <p:tgtEl>
                                          <p:spTgt spid="92185">
                                            <p:txEl>
                                              <p:pRg st="2" end="2"/>
                                            </p:txEl>
                                          </p:spTgt>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92185">
                                            <p:txEl>
                                              <p:pRg st="3" end="3"/>
                                            </p:txEl>
                                          </p:spTgt>
                                        </p:tgtEl>
                                        <p:attrNameLst>
                                          <p:attrName>style.visibility</p:attrName>
                                        </p:attrNameLst>
                                      </p:cBhvr>
                                      <p:to>
                                        <p:strVal val="visible"/>
                                      </p:to>
                                    </p:set>
                                    <p:animEffect transition="in" filter="randombar(horizontal)">
                                      <p:cBhvr>
                                        <p:cTn id="21" dur="500"/>
                                        <p:tgtEl>
                                          <p:spTgt spid="92185">
                                            <p:txEl>
                                              <p:pRg st="3" end="3"/>
                                            </p:txEl>
                                          </p:spTgt>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92185">
                                            <p:txEl>
                                              <p:pRg st="4" end="4"/>
                                            </p:txEl>
                                          </p:spTgt>
                                        </p:tgtEl>
                                        <p:attrNameLst>
                                          <p:attrName>style.visibility</p:attrName>
                                        </p:attrNameLst>
                                      </p:cBhvr>
                                      <p:to>
                                        <p:strVal val="visible"/>
                                      </p:to>
                                    </p:set>
                                    <p:animEffect transition="in" filter="randombar(horizontal)">
                                      <p:cBhvr>
                                        <p:cTn id="24" dur="500"/>
                                        <p:tgtEl>
                                          <p:spTgt spid="92185">
                                            <p:txEl>
                                              <p:pRg st="4" end="4"/>
                                            </p:txEl>
                                          </p:spTgt>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92185">
                                            <p:txEl>
                                              <p:pRg st="5" end="5"/>
                                            </p:txEl>
                                          </p:spTgt>
                                        </p:tgtEl>
                                        <p:attrNameLst>
                                          <p:attrName>style.visibility</p:attrName>
                                        </p:attrNameLst>
                                      </p:cBhvr>
                                      <p:to>
                                        <p:strVal val="visible"/>
                                      </p:to>
                                    </p:set>
                                    <p:animEffect transition="in" filter="randombar(horizontal)">
                                      <p:cBhvr>
                                        <p:cTn id="27" dur="500"/>
                                        <p:tgtEl>
                                          <p:spTgt spid="9218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92185">
                                            <p:txEl>
                                              <p:charRg st="15" end="35"/>
                                            </p:txEl>
                                          </p:spTgt>
                                        </p:tgtEl>
                                        <p:attrNameLst>
                                          <p:attrName>style.visibility</p:attrName>
                                        </p:attrNameLst>
                                      </p:cBhvr>
                                      <p:to>
                                        <p:strVal val="visible"/>
                                      </p:to>
                                    </p:set>
                                    <p:anim calcmode="lin" valueType="num">
                                      <p:cBhvr>
                                        <p:cTn id="32" dur="1" fill="hold"/>
                                        <p:tgtEl>
                                          <p:spTgt spid="92185">
                                            <p:txEl>
                                              <p:charRg st="15" end="35"/>
                                            </p:txEl>
                                          </p:spTgt>
                                        </p:tgtEl>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92185">
                                            <p:txEl>
                                              <p:charRg st="35" end="48"/>
                                            </p:txEl>
                                          </p:spTgt>
                                        </p:tgtEl>
                                        <p:attrNameLst>
                                          <p:attrName>style.visibility</p:attrName>
                                        </p:attrNameLst>
                                      </p:cBhvr>
                                      <p:to>
                                        <p:strVal val="visible"/>
                                      </p:to>
                                    </p:set>
                                    <p:anim calcmode="lin" valueType="num">
                                      <p:cBhvr>
                                        <p:cTn id="37" dur="1" fill="hold"/>
                                        <p:tgtEl>
                                          <p:spTgt spid="92185">
                                            <p:txEl>
                                              <p:charRg st="35" end="48"/>
                                            </p:txEl>
                                          </p:spTgt>
                                        </p:tgtEl>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92185">
                                            <p:txEl>
                                              <p:charRg st="48" end="63"/>
                                            </p:txEl>
                                          </p:spTgt>
                                        </p:tgtEl>
                                        <p:attrNameLst>
                                          <p:attrName>style.visibility</p:attrName>
                                        </p:attrNameLst>
                                      </p:cBhvr>
                                      <p:to>
                                        <p:strVal val="visible"/>
                                      </p:to>
                                    </p:set>
                                    <p:anim calcmode="lin" valueType="num">
                                      <p:cBhvr>
                                        <p:cTn id="42" dur="1" fill="hold"/>
                                        <p:tgtEl>
                                          <p:spTgt spid="92185">
                                            <p:txEl>
                                              <p:charRg st="48" end="63"/>
                                            </p:txEl>
                                          </p:spTgt>
                                        </p:tgtEl>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92185">
                                            <p:txEl>
                                              <p:charRg st="63" end="78"/>
                                            </p:txEl>
                                          </p:spTgt>
                                        </p:tgtEl>
                                        <p:attrNameLst>
                                          <p:attrName>style.visibility</p:attrName>
                                        </p:attrNameLst>
                                      </p:cBhvr>
                                      <p:to>
                                        <p:strVal val="visible"/>
                                      </p:to>
                                    </p:set>
                                    <p:anim calcmode="lin" valueType="num">
                                      <p:cBhvr>
                                        <p:cTn id="47" dur="1" fill="hold"/>
                                        <p:tgtEl>
                                          <p:spTgt spid="92185">
                                            <p:txEl>
                                              <p:charRg st="63" end="78"/>
                                            </p:txEl>
                                          </p:spTgt>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92185" grpId="0" build="allAtOnce"/>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32" name="文本框 31"/>
          <p:cNvSpPr txBox="1"/>
          <p:nvPr/>
        </p:nvSpPr>
        <p:spPr>
          <a:xfrm>
            <a:off x="683895" y="1086485"/>
            <a:ext cx="2705735" cy="521970"/>
          </a:xfrm>
          <a:prstGeom prst="rect">
            <a:avLst/>
          </a:prstGeom>
          <a:noFill/>
        </p:spPr>
        <p:txBody>
          <a:bodyPr wrap="square" rtlCol="0">
            <a:spAutoFit/>
          </a:bodyPr>
          <a:lstStyle/>
          <a:p>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四、管理的性质</a:t>
            </a:r>
          </a:p>
        </p:txBody>
      </p:sp>
      <p:sp>
        <p:nvSpPr>
          <p:cNvPr id="14340" name="Rectangle 4"/>
          <p:cNvSpPr>
            <a:spLocks noChangeArrowheads="1"/>
          </p:cNvSpPr>
          <p:nvPr/>
        </p:nvSpPr>
        <p:spPr bwMode="auto">
          <a:xfrm>
            <a:off x="4407535" y="1772285"/>
            <a:ext cx="2879725" cy="577850"/>
          </a:xfrm>
          <a:prstGeom prst="rect">
            <a:avLst/>
          </a:prstGeom>
          <a:noFill/>
          <a:ln w="9525" cap="flat" cmpd="sng">
            <a:solidFill>
              <a:srgbClr val="CCFF33"/>
            </a:solidFill>
            <a:miter lim="800000"/>
          </a:ln>
          <a:effectLst/>
          <a:scene3d>
            <a:camera prst="legacyObliqueTopRight"/>
            <a:lightRig rig="legacyFlat3" dir="b"/>
          </a:scene3d>
          <a:sp3d extrusionH="430200" prstMaterial="legacyMatte">
            <a:bevelT w="13500" h="13500" prst="angle"/>
            <a:bevelB w="13500" h="13500" prst="angle"/>
            <a:extrusionClr>
              <a:srgbClr val="CCFF33"/>
            </a:extrusionClr>
          </a:sp3d>
        </p:spPr>
        <p:txBody>
          <a:bodyPr>
            <a:flatTx/>
          </a:bodyPr>
          <a:lstStyle/>
          <a:p>
            <a:pPr marL="571500" marR="0" lvl="0" indent="-571500" algn="l" defTabSz="914400" rtl="0" eaLnBrk="0" fontAlgn="base" latinLnBrk="0" hangingPunct="0">
              <a:lnSpc>
                <a:spcPct val="90000"/>
              </a:lnSpc>
              <a:spcBef>
                <a:spcPct val="0"/>
              </a:spcBef>
              <a:spcAft>
                <a:spcPct val="0"/>
              </a:spcAft>
              <a:buClrTx/>
              <a:buSzTx/>
              <a:buFontTx/>
              <a:buNone/>
              <a:defRPr/>
            </a:pPr>
            <a:r>
              <a:rPr kumimoji="0" lang="zh-CN" altLang="en-US" sz="2000" b="1" i="0" u="none" strike="noStrike" kern="1200" cap="none" spc="0" normalizeH="0" baseline="0" noProof="0">
                <a:ln>
                  <a:noFill/>
                </a:ln>
                <a:solidFill>
                  <a:srgbClr val="204BB6"/>
                </a:solidFill>
                <a:effectLst>
                  <a:outerShdw blurRad="38100" dist="38100" dir="2700000" algn="tl">
                    <a:srgbClr val="C0C0C0"/>
                  </a:outerShdw>
                </a:effectLst>
                <a:uLnTx/>
                <a:uFillTx/>
                <a:latin typeface="Times New Roman" panose="02020603050405020304" pitchFamily="18" charset="0"/>
                <a:ea typeface="黑体" panose="02010609060101010101" charset="-122"/>
                <a:cs typeface="+mn-cs"/>
              </a:rPr>
              <a:t>（一）</a:t>
            </a:r>
            <a:r>
              <a:rPr kumimoji="0" lang="zh-CN" altLang="en-US" sz="2400" b="1" i="0" u="none" strike="noStrike" kern="1200" cap="none" spc="0" normalizeH="0" baseline="0" noProof="0">
                <a:ln>
                  <a:noFill/>
                </a:ln>
                <a:solidFill>
                  <a:srgbClr val="000099"/>
                </a:solidFill>
                <a:effectLst/>
                <a:uLnTx/>
                <a:uFillTx/>
                <a:latin typeface="华文中宋" panose="02010600040101010101" pitchFamily="2" charset="-122"/>
                <a:ea typeface="黑体" panose="02010609060101010101" charset="-122"/>
                <a:cs typeface="+mn-cs"/>
              </a:rPr>
              <a:t>管理的二重性</a:t>
            </a:r>
          </a:p>
        </p:txBody>
      </p:sp>
      <p:grpSp>
        <p:nvGrpSpPr>
          <p:cNvPr id="4" name="Group 5"/>
          <p:cNvGrpSpPr/>
          <p:nvPr/>
        </p:nvGrpSpPr>
        <p:grpSpPr>
          <a:xfrm>
            <a:off x="1775852" y="2348880"/>
            <a:ext cx="8469749" cy="3587750"/>
            <a:chOff x="-825" y="0"/>
            <a:chExt cx="12053" cy="5568"/>
          </a:xfrm>
        </p:grpSpPr>
        <p:grpSp>
          <p:nvGrpSpPr>
            <p:cNvPr id="12293" name="Group 6"/>
            <p:cNvGrpSpPr/>
            <p:nvPr/>
          </p:nvGrpSpPr>
          <p:grpSpPr>
            <a:xfrm>
              <a:off x="2383" y="0"/>
              <a:ext cx="6479" cy="5568"/>
              <a:chOff x="0" y="0"/>
              <a:chExt cx="7830" cy="6960"/>
            </a:xfrm>
          </p:grpSpPr>
          <p:sp>
            <p:nvSpPr>
              <p:cNvPr id="14343" name="Freeform 2"/>
              <p:cNvSpPr>
                <a:spLocks noEditPoints="1"/>
              </p:cNvSpPr>
              <p:nvPr/>
            </p:nvSpPr>
            <p:spPr bwMode="auto">
              <a:xfrm rot="20954467">
                <a:off x="-1" y="2180"/>
                <a:ext cx="5329" cy="4780"/>
              </a:xfrm>
              <a:custGeom>
                <a:avLst/>
                <a:gdLst>
                  <a:gd name="T0" fmla="*/ 0 w 2820"/>
                  <a:gd name="T1" fmla="*/ 0 h 2912"/>
                  <a:gd name="T2" fmla="*/ 2820 w 2820"/>
                  <a:gd name="T3" fmla="*/ 2912 h 2912"/>
                </a:gdLst>
                <a:ahLst/>
                <a:cxnLst>
                  <a:cxn ang="0">
                    <a:pos x="1092" y="50"/>
                  </a:cxn>
                  <a:cxn ang="0">
                    <a:pos x="822" y="168"/>
                  </a:cxn>
                  <a:cxn ang="0">
                    <a:pos x="594" y="300"/>
                  </a:cxn>
                  <a:cxn ang="0">
                    <a:pos x="406" y="446"/>
                  </a:cxn>
                  <a:cxn ang="0">
                    <a:pos x="254" y="604"/>
                  </a:cxn>
                  <a:cxn ang="0">
                    <a:pos x="140" y="772"/>
                  </a:cxn>
                  <a:cxn ang="0">
                    <a:pos x="60" y="944"/>
                  </a:cxn>
                  <a:cxn ang="0">
                    <a:pos x="14" y="1122"/>
                  </a:cxn>
                  <a:cxn ang="0">
                    <a:pos x="0" y="1300"/>
                  </a:cxn>
                  <a:cxn ang="0">
                    <a:pos x="18" y="1476"/>
                  </a:cxn>
                  <a:cxn ang="0">
                    <a:pos x="64" y="1650"/>
                  </a:cxn>
                  <a:cxn ang="0">
                    <a:pos x="138" y="1818"/>
                  </a:cxn>
                  <a:cxn ang="0">
                    <a:pos x="238" y="1978"/>
                  </a:cxn>
                  <a:cxn ang="0">
                    <a:pos x="364" y="2126"/>
                  </a:cxn>
                  <a:cxn ang="0">
                    <a:pos x="512" y="2262"/>
                  </a:cxn>
                  <a:cxn ang="0">
                    <a:pos x="684" y="2382"/>
                  </a:cxn>
                  <a:cxn ang="0">
                    <a:pos x="874" y="2484"/>
                  </a:cxn>
                  <a:cxn ang="0">
                    <a:pos x="1086" y="2564"/>
                  </a:cxn>
                  <a:cxn ang="0">
                    <a:pos x="1314" y="2622"/>
                  </a:cxn>
                  <a:cxn ang="0">
                    <a:pos x="1558" y="2654"/>
                  </a:cxn>
                  <a:cxn ang="0">
                    <a:pos x="1818" y="2658"/>
                  </a:cxn>
                  <a:cxn ang="0">
                    <a:pos x="2090" y="2632"/>
                  </a:cxn>
                  <a:cxn ang="0">
                    <a:pos x="2374" y="2574"/>
                  </a:cxn>
                  <a:cxn ang="0">
                    <a:pos x="2544" y="2912"/>
                  </a:cxn>
                  <a:cxn ang="0">
                    <a:pos x="1868" y="1552"/>
                  </a:cxn>
                  <a:cxn ang="0">
                    <a:pos x="1956" y="1914"/>
                  </a:cxn>
                  <a:cxn ang="0">
                    <a:pos x="1788" y="1936"/>
                  </a:cxn>
                  <a:cxn ang="0">
                    <a:pos x="1616" y="1934"/>
                  </a:cxn>
                  <a:cxn ang="0">
                    <a:pos x="1442" y="1912"/>
                  </a:cxn>
                  <a:cxn ang="0">
                    <a:pos x="1272" y="1872"/>
                  </a:cxn>
                  <a:cxn ang="0">
                    <a:pos x="1108" y="1812"/>
                  </a:cxn>
                  <a:cxn ang="0">
                    <a:pos x="952" y="1736"/>
                  </a:cxn>
                  <a:cxn ang="0">
                    <a:pos x="810" y="1646"/>
                  </a:cxn>
                  <a:cxn ang="0">
                    <a:pos x="684" y="1542"/>
                  </a:cxn>
                  <a:cxn ang="0">
                    <a:pos x="578" y="1428"/>
                  </a:cxn>
                  <a:cxn ang="0">
                    <a:pos x="494" y="1304"/>
                  </a:cxn>
                  <a:cxn ang="0">
                    <a:pos x="438" y="1170"/>
                  </a:cxn>
                  <a:cxn ang="0">
                    <a:pos x="410" y="1032"/>
                  </a:cxn>
                  <a:cxn ang="0">
                    <a:pos x="416" y="888"/>
                  </a:cxn>
                  <a:cxn ang="0">
                    <a:pos x="460" y="742"/>
                  </a:cxn>
                  <a:cxn ang="0">
                    <a:pos x="544" y="592"/>
                  </a:cxn>
                  <a:cxn ang="0">
                    <a:pos x="670" y="444"/>
                  </a:cxn>
                  <a:cxn ang="0">
                    <a:pos x="844" y="298"/>
                  </a:cxn>
                  <a:cxn ang="0">
                    <a:pos x="1070" y="154"/>
                  </a:cxn>
                  <a:cxn ang="0">
                    <a:pos x="1348" y="16"/>
                  </a:cxn>
                  <a:cxn ang="0">
                    <a:pos x="2820" y="1934"/>
                  </a:cxn>
                </a:cxnLst>
                <a:rect l="T0" t="T1" r="T2" b="T3"/>
                <a:pathLst>
                  <a:path w="2820" h="2912">
                    <a:moveTo>
                      <a:pt x="1244" y="0"/>
                    </a:moveTo>
                    <a:lnTo>
                      <a:pt x="1092" y="50"/>
                    </a:lnTo>
                    <a:lnTo>
                      <a:pt x="952" y="106"/>
                    </a:lnTo>
                    <a:lnTo>
                      <a:pt x="822" y="168"/>
                    </a:lnTo>
                    <a:lnTo>
                      <a:pt x="704" y="232"/>
                    </a:lnTo>
                    <a:lnTo>
                      <a:pt x="594" y="300"/>
                    </a:lnTo>
                    <a:lnTo>
                      <a:pt x="494" y="372"/>
                    </a:lnTo>
                    <a:lnTo>
                      <a:pt x="406" y="446"/>
                    </a:lnTo>
                    <a:lnTo>
                      <a:pt x="324" y="524"/>
                    </a:lnTo>
                    <a:lnTo>
                      <a:pt x="254" y="604"/>
                    </a:lnTo>
                    <a:lnTo>
                      <a:pt x="192" y="686"/>
                    </a:lnTo>
                    <a:lnTo>
                      <a:pt x="140" y="772"/>
                    </a:lnTo>
                    <a:lnTo>
                      <a:pt x="96" y="856"/>
                    </a:lnTo>
                    <a:lnTo>
                      <a:pt x="60" y="944"/>
                    </a:lnTo>
                    <a:lnTo>
                      <a:pt x="32" y="1032"/>
                    </a:lnTo>
                    <a:lnTo>
                      <a:pt x="14" y="1122"/>
                    </a:lnTo>
                    <a:lnTo>
                      <a:pt x="2" y="1210"/>
                    </a:lnTo>
                    <a:lnTo>
                      <a:pt x="0" y="1300"/>
                    </a:lnTo>
                    <a:lnTo>
                      <a:pt x="4" y="1388"/>
                    </a:lnTo>
                    <a:lnTo>
                      <a:pt x="18" y="1476"/>
                    </a:lnTo>
                    <a:lnTo>
                      <a:pt x="36" y="1564"/>
                    </a:lnTo>
                    <a:lnTo>
                      <a:pt x="64" y="1650"/>
                    </a:lnTo>
                    <a:lnTo>
                      <a:pt x="96" y="1736"/>
                    </a:lnTo>
                    <a:lnTo>
                      <a:pt x="138" y="1818"/>
                    </a:lnTo>
                    <a:lnTo>
                      <a:pt x="184" y="1900"/>
                    </a:lnTo>
                    <a:lnTo>
                      <a:pt x="238" y="1978"/>
                    </a:lnTo>
                    <a:lnTo>
                      <a:pt x="298" y="2054"/>
                    </a:lnTo>
                    <a:lnTo>
                      <a:pt x="364" y="2126"/>
                    </a:lnTo>
                    <a:lnTo>
                      <a:pt x="434" y="2196"/>
                    </a:lnTo>
                    <a:lnTo>
                      <a:pt x="512" y="2262"/>
                    </a:lnTo>
                    <a:lnTo>
                      <a:pt x="596" y="2324"/>
                    </a:lnTo>
                    <a:lnTo>
                      <a:pt x="684" y="2382"/>
                    </a:lnTo>
                    <a:lnTo>
                      <a:pt x="776" y="2436"/>
                    </a:lnTo>
                    <a:lnTo>
                      <a:pt x="874" y="2484"/>
                    </a:lnTo>
                    <a:lnTo>
                      <a:pt x="978" y="2526"/>
                    </a:lnTo>
                    <a:lnTo>
                      <a:pt x="1086" y="2564"/>
                    </a:lnTo>
                    <a:lnTo>
                      <a:pt x="1198" y="2596"/>
                    </a:lnTo>
                    <a:lnTo>
                      <a:pt x="1314" y="2622"/>
                    </a:lnTo>
                    <a:lnTo>
                      <a:pt x="1434" y="2642"/>
                    </a:lnTo>
                    <a:lnTo>
                      <a:pt x="1558" y="2654"/>
                    </a:lnTo>
                    <a:lnTo>
                      <a:pt x="1686" y="2660"/>
                    </a:lnTo>
                    <a:lnTo>
                      <a:pt x="1818" y="2658"/>
                    </a:lnTo>
                    <a:lnTo>
                      <a:pt x="1952" y="2650"/>
                    </a:lnTo>
                    <a:lnTo>
                      <a:pt x="2090" y="2632"/>
                    </a:lnTo>
                    <a:lnTo>
                      <a:pt x="2230" y="2608"/>
                    </a:lnTo>
                    <a:lnTo>
                      <a:pt x="2374" y="2574"/>
                    </a:lnTo>
                    <a:lnTo>
                      <a:pt x="2542" y="2912"/>
                    </a:lnTo>
                    <a:lnTo>
                      <a:pt x="2544" y="2912"/>
                    </a:lnTo>
                    <a:lnTo>
                      <a:pt x="2820" y="1934"/>
                    </a:lnTo>
                    <a:lnTo>
                      <a:pt x="1868" y="1552"/>
                    </a:lnTo>
                    <a:lnTo>
                      <a:pt x="2036" y="1894"/>
                    </a:lnTo>
                    <a:lnTo>
                      <a:pt x="1956" y="1914"/>
                    </a:lnTo>
                    <a:lnTo>
                      <a:pt x="1872" y="1928"/>
                    </a:lnTo>
                    <a:lnTo>
                      <a:pt x="1788" y="1936"/>
                    </a:lnTo>
                    <a:lnTo>
                      <a:pt x="1702" y="1938"/>
                    </a:lnTo>
                    <a:lnTo>
                      <a:pt x="1616" y="1934"/>
                    </a:lnTo>
                    <a:lnTo>
                      <a:pt x="1528" y="1926"/>
                    </a:lnTo>
                    <a:lnTo>
                      <a:pt x="1442" y="1912"/>
                    </a:lnTo>
                    <a:lnTo>
                      <a:pt x="1356" y="1894"/>
                    </a:lnTo>
                    <a:lnTo>
                      <a:pt x="1272" y="1872"/>
                    </a:lnTo>
                    <a:lnTo>
                      <a:pt x="1188" y="1844"/>
                    </a:lnTo>
                    <a:lnTo>
                      <a:pt x="1108" y="1812"/>
                    </a:lnTo>
                    <a:lnTo>
                      <a:pt x="1028" y="1776"/>
                    </a:lnTo>
                    <a:lnTo>
                      <a:pt x="952" y="1736"/>
                    </a:lnTo>
                    <a:lnTo>
                      <a:pt x="880" y="1692"/>
                    </a:lnTo>
                    <a:lnTo>
                      <a:pt x="810" y="1646"/>
                    </a:lnTo>
                    <a:lnTo>
                      <a:pt x="744" y="1596"/>
                    </a:lnTo>
                    <a:lnTo>
                      <a:pt x="684" y="1542"/>
                    </a:lnTo>
                    <a:lnTo>
                      <a:pt x="628" y="1486"/>
                    </a:lnTo>
                    <a:lnTo>
                      <a:pt x="578" y="1428"/>
                    </a:lnTo>
                    <a:lnTo>
                      <a:pt x="532" y="1366"/>
                    </a:lnTo>
                    <a:lnTo>
                      <a:pt x="494" y="1304"/>
                    </a:lnTo>
                    <a:lnTo>
                      <a:pt x="462" y="1238"/>
                    </a:lnTo>
                    <a:lnTo>
                      <a:pt x="438" y="1170"/>
                    </a:lnTo>
                    <a:lnTo>
                      <a:pt x="420" y="1102"/>
                    </a:lnTo>
                    <a:lnTo>
                      <a:pt x="410" y="1032"/>
                    </a:lnTo>
                    <a:lnTo>
                      <a:pt x="410" y="960"/>
                    </a:lnTo>
                    <a:lnTo>
                      <a:pt x="416" y="888"/>
                    </a:lnTo>
                    <a:lnTo>
                      <a:pt x="434" y="816"/>
                    </a:lnTo>
                    <a:lnTo>
                      <a:pt x="460" y="742"/>
                    </a:lnTo>
                    <a:lnTo>
                      <a:pt x="496" y="668"/>
                    </a:lnTo>
                    <a:lnTo>
                      <a:pt x="544" y="592"/>
                    </a:lnTo>
                    <a:lnTo>
                      <a:pt x="602" y="518"/>
                    </a:lnTo>
                    <a:lnTo>
                      <a:pt x="670" y="444"/>
                    </a:lnTo>
                    <a:lnTo>
                      <a:pt x="752" y="370"/>
                    </a:lnTo>
                    <a:lnTo>
                      <a:pt x="844" y="298"/>
                    </a:lnTo>
                    <a:lnTo>
                      <a:pt x="950" y="226"/>
                    </a:lnTo>
                    <a:lnTo>
                      <a:pt x="1070" y="154"/>
                    </a:lnTo>
                    <a:lnTo>
                      <a:pt x="1202" y="84"/>
                    </a:lnTo>
                    <a:lnTo>
                      <a:pt x="1348" y="16"/>
                    </a:lnTo>
                    <a:lnTo>
                      <a:pt x="1244" y="0"/>
                    </a:lnTo>
                    <a:close/>
                    <a:moveTo>
                      <a:pt x="2820" y="1934"/>
                    </a:moveTo>
                    <a:lnTo>
                      <a:pt x="2820" y="1934"/>
                    </a:lnTo>
                    <a:close/>
                  </a:path>
                </a:pathLst>
              </a:custGeom>
              <a:gradFill rotWithShape="1">
                <a:gsLst>
                  <a:gs pos="0">
                    <a:srgbClr val="93BEE9"/>
                  </a:gs>
                  <a:gs pos="50000">
                    <a:srgbClr val="0066CC"/>
                  </a:gs>
                  <a:gs pos="100000">
                    <a:srgbClr val="93BEE9"/>
                  </a:gs>
                </a:gsLst>
                <a:lin ang="18900000" scaled="1"/>
              </a:gradFill>
              <a:ln w="9525" cap="flat" cmpd="sng">
                <a:round/>
              </a:ln>
              <a:effectLst/>
              <a:scene3d>
                <a:camera prst="legacyPerspectiveFront">
                  <a:rot lat="1500000" lon="20099975" rev="0"/>
                </a:camera>
                <a:lightRig rig="legacyFlat4" dir="t"/>
              </a:scene3d>
              <a:sp3d extrusionH="430200" prstMaterial="legacyMatte">
                <a:bevelT w="13500" h="13500" prst="angle"/>
                <a:bevelB w="13500" h="13500" prst="angle"/>
                <a:extrusionClr>
                  <a:srgbClr val="0066CC"/>
                </a:extrusionClr>
              </a:sp3d>
            </p:spPr>
            <p:txBody>
              <a:bodyPr>
                <a:flatTx/>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000" b="0"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charset="-122"/>
                  <a:cs typeface="+mn-cs"/>
                </a:endParaRPr>
              </a:p>
            </p:txBody>
          </p:sp>
          <p:sp>
            <p:nvSpPr>
              <p:cNvPr id="14344" name="Freeform 3"/>
              <p:cNvSpPr>
                <a:spLocks noEditPoints="1"/>
              </p:cNvSpPr>
              <p:nvPr/>
            </p:nvSpPr>
            <p:spPr bwMode="auto">
              <a:xfrm rot="10552877">
                <a:off x="2310" y="0"/>
                <a:ext cx="5520" cy="4564"/>
              </a:xfrm>
              <a:custGeom>
                <a:avLst/>
                <a:gdLst>
                  <a:gd name="T0" fmla="*/ 0 w 2820"/>
                  <a:gd name="T1" fmla="*/ 0 h 2912"/>
                  <a:gd name="T2" fmla="*/ 2820 w 2820"/>
                  <a:gd name="T3" fmla="*/ 2912 h 2912"/>
                </a:gdLst>
                <a:ahLst/>
                <a:cxnLst>
                  <a:cxn ang="0">
                    <a:pos x="1092" y="50"/>
                  </a:cxn>
                  <a:cxn ang="0">
                    <a:pos x="822" y="168"/>
                  </a:cxn>
                  <a:cxn ang="0">
                    <a:pos x="594" y="300"/>
                  </a:cxn>
                  <a:cxn ang="0">
                    <a:pos x="406" y="446"/>
                  </a:cxn>
                  <a:cxn ang="0">
                    <a:pos x="254" y="604"/>
                  </a:cxn>
                  <a:cxn ang="0">
                    <a:pos x="140" y="772"/>
                  </a:cxn>
                  <a:cxn ang="0">
                    <a:pos x="60" y="944"/>
                  </a:cxn>
                  <a:cxn ang="0">
                    <a:pos x="14" y="1122"/>
                  </a:cxn>
                  <a:cxn ang="0">
                    <a:pos x="0" y="1300"/>
                  </a:cxn>
                  <a:cxn ang="0">
                    <a:pos x="18" y="1476"/>
                  </a:cxn>
                  <a:cxn ang="0">
                    <a:pos x="64" y="1650"/>
                  </a:cxn>
                  <a:cxn ang="0">
                    <a:pos x="138" y="1818"/>
                  </a:cxn>
                  <a:cxn ang="0">
                    <a:pos x="238" y="1978"/>
                  </a:cxn>
                  <a:cxn ang="0">
                    <a:pos x="364" y="2126"/>
                  </a:cxn>
                  <a:cxn ang="0">
                    <a:pos x="512" y="2262"/>
                  </a:cxn>
                  <a:cxn ang="0">
                    <a:pos x="684" y="2382"/>
                  </a:cxn>
                  <a:cxn ang="0">
                    <a:pos x="874" y="2484"/>
                  </a:cxn>
                  <a:cxn ang="0">
                    <a:pos x="1086" y="2564"/>
                  </a:cxn>
                  <a:cxn ang="0">
                    <a:pos x="1314" y="2622"/>
                  </a:cxn>
                  <a:cxn ang="0">
                    <a:pos x="1558" y="2654"/>
                  </a:cxn>
                  <a:cxn ang="0">
                    <a:pos x="1818" y="2658"/>
                  </a:cxn>
                  <a:cxn ang="0">
                    <a:pos x="2090" y="2632"/>
                  </a:cxn>
                  <a:cxn ang="0">
                    <a:pos x="2374" y="2574"/>
                  </a:cxn>
                  <a:cxn ang="0">
                    <a:pos x="2544" y="2912"/>
                  </a:cxn>
                  <a:cxn ang="0">
                    <a:pos x="1868" y="1552"/>
                  </a:cxn>
                  <a:cxn ang="0">
                    <a:pos x="1956" y="1914"/>
                  </a:cxn>
                  <a:cxn ang="0">
                    <a:pos x="1788" y="1936"/>
                  </a:cxn>
                  <a:cxn ang="0">
                    <a:pos x="1616" y="1934"/>
                  </a:cxn>
                  <a:cxn ang="0">
                    <a:pos x="1442" y="1912"/>
                  </a:cxn>
                  <a:cxn ang="0">
                    <a:pos x="1272" y="1872"/>
                  </a:cxn>
                  <a:cxn ang="0">
                    <a:pos x="1108" y="1812"/>
                  </a:cxn>
                  <a:cxn ang="0">
                    <a:pos x="952" y="1736"/>
                  </a:cxn>
                  <a:cxn ang="0">
                    <a:pos x="810" y="1646"/>
                  </a:cxn>
                  <a:cxn ang="0">
                    <a:pos x="684" y="1542"/>
                  </a:cxn>
                  <a:cxn ang="0">
                    <a:pos x="578" y="1428"/>
                  </a:cxn>
                  <a:cxn ang="0">
                    <a:pos x="494" y="1304"/>
                  </a:cxn>
                  <a:cxn ang="0">
                    <a:pos x="438" y="1170"/>
                  </a:cxn>
                  <a:cxn ang="0">
                    <a:pos x="410" y="1032"/>
                  </a:cxn>
                  <a:cxn ang="0">
                    <a:pos x="416" y="888"/>
                  </a:cxn>
                  <a:cxn ang="0">
                    <a:pos x="460" y="742"/>
                  </a:cxn>
                  <a:cxn ang="0">
                    <a:pos x="544" y="592"/>
                  </a:cxn>
                  <a:cxn ang="0">
                    <a:pos x="670" y="444"/>
                  </a:cxn>
                  <a:cxn ang="0">
                    <a:pos x="844" y="298"/>
                  </a:cxn>
                  <a:cxn ang="0">
                    <a:pos x="1070" y="154"/>
                  </a:cxn>
                  <a:cxn ang="0">
                    <a:pos x="1348" y="16"/>
                  </a:cxn>
                  <a:cxn ang="0">
                    <a:pos x="2820" y="1934"/>
                  </a:cxn>
                </a:cxnLst>
                <a:rect l="T0" t="T1" r="T2" b="T3"/>
                <a:pathLst>
                  <a:path w="2820" h="2912">
                    <a:moveTo>
                      <a:pt x="1244" y="0"/>
                    </a:moveTo>
                    <a:lnTo>
                      <a:pt x="1092" y="50"/>
                    </a:lnTo>
                    <a:lnTo>
                      <a:pt x="952" y="106"/>
                    </a:lnTo>
                    <a:lnTo>
                      <a:pt x="822" y="168"/>
                    </a:lnTo>
                    <a:lnTo>
                      <a:pt x="704" y="232"/>
                    </a:lnTo>
                    <a:lnTo>
                      <a:pt x="594" y="300"/>
                    </a:lnTo>
                    <a:lnTo>
                      <a:pt x="494" y="372"/>
                    </a:lnTo>
                    <a:lnTo>
                      <a:pt x="406" y="446"/>
                    </a:lnTo>
                    <a:lnTo>
                      <a:pt x="324" y="524"/>
                    </a:lnTo>
                    <a:lnTo>
                      <a:pt x="254" y="604"/>
                    </a:lnTo>
                    <a:lnTo>
                      <a:pt x="192" y="686"/>
                    </a:lnTo>
                    <a:lnTo>
                      <a:pt x="140" y="772"/>
                    </a:lnTo>
                    <a:lnTo>
                      <a:pt x="96" y="856"/>
                    </a:lnTo>
                    <a:lnTo>
                      <a:pt x="60" y="944"/>
                    </a:lnTo>
                    <a:lnTo>
                      <a:pt x="32" y="1032"/>
                    </a:lnTo>
                    <a:lnTo>
                      <a:pt x="14" y="1122"/>
                    </a:lnTo>
                    <a:lnTo>
                      <a:pt x="2" y="1210"/>
                    </a:lnTo>
                    <a:lnTo>
                      <a:pt x="0" y="1300"/>
                    </a:lnTo>
                    <a:lnTo>
                      <a:pt x="4" y="1388"/>
                    </a:lnTo>
                    <a:lnTo>
                      <a:pt x="18" y="1476"/>
                    </a:lnTo>
                    <a:lnTo>
                      <a:pt x="36" y="1564"/>
                    </a:lnTo>
                    <a:lnTo>
                      <a:pt x="64" y="1650"/>
                    </a:lnTo>
                    <a:lnTo>
                      <a:pt x="96" y="1736"/>
                    </a:lnTo>
                    <a:lnTo>
                      <a:pt x="138" y="1818"/>
                    </a:lnTo>
                    <a:lnTo>
                      <a:pt x="184" y="1900"/>
                    </a:lnTo>
                    <a:lnTo>
                      <a:pt x="238" y="1978"/>
                    </a:lnTo>
                    <a:lnTo>
                      <a:pt x="298" y="2054"/>
                    </a:lnTo>
                    <a:lnTo>
                      <a:pt x="364" y="2126"/>
                    </a:lnTo>
                    <a:lnTo>
                      <a:pt x="434" y="2196"/>
                    </a:lnTo>
                    <a:lnTo>
                      <a:pt x="512" y="2262"/>
                    </a:lnTo>
                    <a:lnTo>
                      <a:pt x="596" y="2324"/>
                    </a:lnTo>
                    <a:lnTo>
                      <a:pt x="684" y="2382"/>
                    </a:lnTo>
                    <a:lnTo>
                      <a:pt x="776" y="2436"/>
                    </a:lnTo>
                    <a:lnTo>
                      <a:pt x="874" y="2484"/>
                    </a:lnTo>
                    <a:lnTo>
                      <a:pt x="978" y="2526"/>
                    </a:lnTo>
                    <a:lnTo>
                      <a:pt x="1086" y="2564"/>
                    </a:lnTo>
                    <a:lnTo>
                      <a:pt x="1198" y="2596"/>
                    </a:lnTo>
                    <a:lnTo>
                      <a:pt x="1314" y="2622"/>
                    </a:lnTo>
                    <a:lnTo>
                      <a:pt x="1434" y="2642"/>
                    </a:lnTo>
                    <a:lnTo>
                      <a:pt x="1558" y="2654"/>
                    </a:lnTo>
                    <a:lnTo>
                      <a:pt x="1686" y="2660"/>
                    </a:lnTo>
                    <a:lnTo>
                      <a:pt x="1818" y="2658"/>
                    </a:lnTo>
                    <a:lnTo>
                      <a:pt x="1952" y="2650"/>
                    </a:lnTo>
                    <a:lnTo>
                      <a:pt x="2090" y="2632"/>
                    </a:lnTo>
                    <a:lnTo>
                      <a:pt x="2230" y="2608"/>
                    </a:lnTo>
                    <a:lnTo>
                      <a:pt x="2374" y="2574"/>
                    </a:lnTo>
                    <a:lnTo>
                      <a:pt x="2542" y="2912"/>
                    </a:lnTo>
                    <a:lnTo>
                      <a:pt x="2544" y="2912"/>
                    </a:lnTo>
                    <a:lnTo>
                      <a:pt x="2820" y="1934"/>
                    </a:lnTo>
                    <a:lnTo>
                      <a:pt x="1868" y="1552"/>
                    </a:lnTo>
                    <a:lnTo>
                      <a:pt x="2036" y="1894"/>
                    </a:lnTo>
                    <a:lnTo>
                      <a:pt x="1956" y="1914"/>
                    </a:lnTo>
                    <a:lnTo>
                      <a:pt x="1872" y="1928"/>
                    </a:lnTo>
                    <a:lnTo>
                      <a:pt x="1788" y="1936"/>
                    </a:lnTo>
                    <a:lnTo>
                      <a:pt x="1702" y="1938"/>
                    </a:lnTo>
                    <a:lnTo>
                      <a:pt x="1616" y="1934"/>
                    </a:lnTo>
                    <a:lnTo>
                      <a:pt x="1528" y="1926"/>
                    </a:lnTo>
                    <a:lnTo>
                      <a:pt x="1442" y="1912"/>
                    </a:lnTo>
                    <a:lnTo>
                      <a:pt x="1356" y="1894"/>
                    </a:lnTo>
                    <a:lnTo>
                      <a:pt x="1272" y="1872"/>
                    </a:lnTo>
                    <a:lnTo>
                      <a:pt x="1188" y="1844"/>
                    </a:lnTo>
                    <a:lnTo>
                      <a:pt x="1108" y="1812"/>
                    </a:lnTo>
                    <a:lnTo>
                      <a:pt x="1028" y="1776"/>
                    </a:lnTo>
                    <a:lnTo>
                      <a:pt x="952" y="1736"/>
                    </a:lnTo>
                    <a:lnTo>
                      <a:pt x="880" y="1692"/>
                    </a:lnTo>
                    <a:lnTo>
                      <a:pt x="810" y="1646"/>
                    </a:lnTo>
                    <a:lnTo>
                      <a:pt x="744" y="1596"/>
                    </a:lnTo>
                    <a:lnTo>
                      <a:pt x="684" y="1542"/>
                    </a:lnTo>
                    <a:lnTo>
                      <a:pt x="628" y="1486"/>
                    </a:lnTo>
                    <a:lnTo>
                      <a:pt x="578" y="1428"/>
                    </a:lnTo>
                    <a:lnTo>
                      <a:pt x="532" y="1366"/>
                    </a:lnTo>
                    <a:lnTo>
                      <a:pt x="494" y="1304"/>
                    </a:lnTo>
                    <a:lnTo>
                      <a:pt x="462" y="1238"/>
                    </a:lnTo>
                    <a:lnTo>
                      <a:pt x="438" y="1170"/>
                    </a:lnTo>
                    <a:lnTo>
                      <a:pt x="420" y="1102"/>
                    </a:lnTo>
                    <a:lnTo>
                      <a:pt x="410" y="1032"/>
                    </a:lnTo>
                    <a:lnTo>
                      <a:pt x="410" y="960"/>
                    </a:lnTo>
                    <a:lnTo>
                      <a:pt x="416" y="888"/>
                    </a:lnTo>
                    <a:lnTo>
                      <a:pt x="434" y="816"/>
                    </a:lnTo>
                    <a:lnTo>
                      <a:pt x="460" y="742"/>
                    </a:lnTo>
                    <a:lnTo>
                      <a:pt x="496" y="668"/>
                    </a:lnTo>
                    <a:lnTo>
                      <a:pt x="544" y="592"/>
                    </a:lnTo>
                    <a:lnTo>
                      <a:pt x="602" y="518"/>
                    </a:lnTo>
                    <a:lnTo>
                      <a:pt x="670" y="444"/>
                    </a:lnTo>
                    <a:lnTo>
                      <a:pt x="752" y="370"/>
                    </a:lnTo>
                    <a:lnTo>
                      <a:pt x="844" y="298"/>
                    </a:lnTo>
                    <a:lnTo>
                      <a:pt x="950" y="226"/>
                    </a:lnTo>
                    <a:lnTo>
                      <a:pt x="1070" y="154"/>
                    </a:lnTo>
                    <a:lnTo>
                      <a:pt x="1202" y="84"/>
                    </a:lnTo>
                    <a:lnTo>
                      <a:pt x="1348" y="16"/>
                    </a:lnTo>
                    <a:lnTo>
                      <a:pt x="1244" y="0"/>
                    </a:lnTo>
                    <a:close/>
                    <a:moveTo>
                      <a:pt x="2820" y="1934"/>
                    </a:moveTo>
                    <a:lnTo>
                      <a:pt x="2820" y="1934"/>
                    </a:lnTo>
                    <a:close/>
                  </a:path>
                </a:pathLst>
              </a:custGeom>
              <a:gradFill rotWithShape="1">
                <a:gsLst>
                  <a:gs pos="0">
                    <a:srgbClr val="55BBBB"/>
                  </a:gs>
                  <a:gs pos="50000">
                    <a:srgbClr val="009999"/>
                  </a:gs>
                  <a:gs pos="100000">
                    <a:srgbClr val="55BBBB"/>
                  </a:gs>
                </a:gsLst>
                <a:lin ang="18900000" scaled="1"/>
              </a:gradFill>
              <a:ln w="9525" cap="flat" cmpd="sng">
                <a:round/>
              </a:ln>
              <a:effectLst/>
              <a:scene3d>
                <a:camera prst="legacyPerspectiveFront">
                  <a:rot lat="1500000" lon="20099975" rev="0"/>
                </a:camera>
                <a:lightRig rig="legacyFlat4" dir="t"/>
              </a:scene3d>
              <a:sp3d extrusionH="430200" prstMaterial="legacyMatte">
                <a:bevelT w="13500" h="13500" prst="angle"/>
                <a:bevelB w="13500" h="13500" prst="angle"/>
                <a:extrusionClr>
                  <a:srgbClr val="009999"/>
                </a:extrusionClr>
              </a:sp3d>
            </p:spPr>
            <p:txBody>
              <a:bodyPr>
                <a:flatTx/>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000" b="0"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charset="-122"/>
                  <a:cs typeface="+mn-cs"/>
                </a:endParaRPr>
              </a:p>
            </p:txBody>
          </p:sp>
        </p:grpSp>
        <p:sp>
          <p:nvSpPr>
            <p:cNvPr id="12296" name="Text Box 5"/>
            <p:cNvSpPr txBox="1"/>
            <p:nvPr/>
          </p:nvSpPr>
          <p:spPr>
            <a:xfrm>
              <a:off x="-825" y="447"/>
              <a:ext cx="4556" cy="2147"/>
            </a:xfrm>
            <a:prstGeom prst="rect">
              <a:avLst/>
            </a:prstGeom>
            <a:noFill/>
            <a:ln w="9525">
              <a:noFill/>
            </a:ln>
          </p:spPr>
          <p:txBody>
            <a:bodyPr wrap="square" anchor="t">
              <a:spAutoFit/>
            </a:bodyPr>
            <a:lstStyle/>
            <a:p>
              <a:pPr algn="ctr" eaLnBrk="0" hangingPunct="0">
                <a:buClrTx/>
                <a:buSzTx/>
              </a:pPr>
              <a:r>
                <a:rPr lang="zh-CN" altLang="en-US" sz="2400" dirty="0">
                  <a:solidFill>
                    <a:srgbClr val="0066CC"/>
                  </a:solidFill>
                  <a:latin typeface="黑体" panose="02010609060101010101" charset="-122"/>
                  <a:ea typeface="黑体" panose="02010609060101010101" charset="-122"/>
                  <a:cs typeface="黑体" panose="02010609060101010101" charset="-122"/>
                </a:rPr>
                <a:t> </a:t>
              </a:r>
              <a:r>
                <a:rPr lang="zh-CN" altLang="en-US" sz="2800" dirty="0">
                  <a:solidFill>
                    <a:schemeClr val="tx1"/>
                  </a:solidFill>
                  <a:latin typeface="黑体" panose="02010609060101010101" charset="-122"/>
                  <a:ea typeface="黑体" panose="02010609060101010101" charset="-122"/>
                  <a:cs typeface="黑体" panose="02010609060101010101" charset="-122"/>
                </a:rPr>
                <a:t>1. 自然属性（与生产力有关，管理</a:t>
              </a:r>
            </a:p>
            <a:p>
              <a:pPr algn="l" eaLnBrk="0" hangingPunct="0">
                <a:buClrTx/>
                <a:buSzTx/>
              </a:pPr>
              <a:r>
                <a:rPr lang="zh-CN" altLang="en-US" sz="2800" dirty="0">
                  <a:solidFill>
                    <a:schemeClr val="tx1"/>
                  </a:solidFill>
                  <a:latin typeface="黑体" panose="02010609060101010101" charset="-122"/>
                  <a:ea typeface="黑体" panose="02010609060101010101" charset="-122"/>
                  <a:cs typeface="黑体" panose="02010609060101010101" charset="-122"/>
                </a:rPr>
                <a:t>就是生产力</a:t>
              </a:r>
              <a:r>
                <a:rPr lang="zh-CN" altLang="en-US" sz="2400" dirty="0">
                  <a:solidFill>
                    <a:schemeClr val="tx1"/>
                  </a:solidFill>
                  <a:latin typeface="Arial" panose="020B0604020202020204" pitchFamily="34" charset="0"/>
                </a:rPr>
                <a:t>）</a:t>
              </a:r>
            </a:p>
          </p:txBody>
        </p:sp>
        <p:sp>
          <p:nvSpPr>
            <p:cNvPr id="12297" name="Text Box 6"/>
            <p:cNvSpPr txBox="1"/>
            <p:nvPr/>
          </p:nvSpPr>
          <p:spPr>
            <a:xfrm>
              <a:off x="6886" y="3361"/>
              <a:ext cx="4342" cy="2147"/>
            </a:xfrm>
            <a:prstGeom prst="rect">
              <a:avLst/>
            </a:prstGeom>
            <a:noFill/>
            <a:ln w="9525">
              <a:noFill/>
            </a:ln>
          </p:spPr>
          <p:txBody>
            <a:bodyPr wrap="square" anchor="t">
              <a:spAutoFit/>
            </a:bodyPr>
            <a:lstStyle/>
            <a:p>
              <a:pPr eaLnBrk="0" hangingPunct="0"/>
              <a:r>
                <a:rPr lang="zh-CN" altLang="en-US" sz="2400" dirty="0">
                  <a:solidFill>
                    <a:srgbClr val="009999"/>
                  </a:solidFill>
                  <a:latin typeface="黑体" panose="02010609060101010101" charset="-122"/>
                  <a:ea typeface="黑体" panose="02010609060101010101" charset="-122"/>
                  <a:cs typeface="黑体" panose="02010609060101010101" charset="-122"/>
                </a:rPr>
                <a:t> </a:t>
              </a:r>
              <a:r>
                <a:rPr lang="zh-CN" altLang="en-US" sz="2800" dirty="0">
                  <a:solidFill>
                    <a:schemeClr val="tx1"/>
                  </a:solidFill>
                  <a:latin typeface="黑体" panose="02010609060101010101" charset="-122"/>
                  <a:ea typeface="黑体" panose="02010609060101010101" charset="-122"/>
                  <a:cs typeface="黑体" panose="02010609060101010101" charset="-122"/>
                </a:rPr>
                <a:t>2. 社会属性（与生产关系有关，维护生产关系）</a:t>
              </a:r>
              <a:endParaRPr lang="zh-CN" altLang="en-US" sz="2800" dirty="0">
                <a:solidFill>
                  <a:srgbClr val="FF0066"/>
                </a:solidFill>
                <a:latin typeface="黑体" panose="02010609060101010101" charset="-122"/>
                <a:ea typeface="黑体" panose="02010609060101010101" charset="-122"/>
                <a:cs typeface="黑体" panose="02010609060101010101" charset="-122"/>
              </a:endParaRPr>
            </a:p>
          </p:txBody>
        </p:sp>
      </p:gr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1" fill="hold" grpId="0" nodeType="withEffect">
                                  <p:stCondLst>
                                    <p:cond delay="0"/>
                                  </p:stCondLst>
                                  <p:childTnLst>
                                    <p:set>
                                      <p:cBhvr>
                                        <p:cTn id="9" dur="1" fill="hold">
                                          <p:stCondLst>
                                            <p:cond delay="0"/>
                                          </p:stCondLst>
                                        </p:cTn>
                                        <p:tgtEl>
                                          <p:spTgt spid="14340">
                                            <p:bg/>
                                          </p:spTgt>
                                        </p:tgtEl>
                                        <p:attrNameLst>
                                          <p:attrName>style.visibility</p:attrName>
                                        </p:attrNameLst>
                                      </p:cBhvr>
                                      <p:to>
                                        <p:strVal val="visible"/>
                                      </p:to>
                                    </p:set>
                                    <p:anim calcmode="lin" valueType="num">
                                      <p:cBhvr additive="base">
                                        <p:cTn id="10" dur="1000" fill="hold"/>
                                        <p:tgtEl>
                                          <p:spTgt spid="14340">
                                            <p:bg/>
                                          </p:spTgt>
                                        </p:tgtEl>
                                        <p:attrNameLst>
                                          <p:attrName>ppt_x</p:attrName>
                                        </p:attrNameLst>
                                      </p:cBhvr>
                                      <p:tavLst>
                                        <p:tav tm="0">
                                          <p:val>
                                            <p:strVal val="#ppt_x"/>
                                          </p:val>
                                        </p:tav>
                                        <p:tav tm="100000">
                                          <p:val>
                                            <p:strVal val="#ppt_x"/>
                                          </p:val>
                                        </p:tav>
                                      </p:tavLst>
                                    </p:anim>
                                    <p:anim calcmode="lin" valueType="num">
                                      <p:cBhvr additive="base">
                                        <p:cTn id="11" dur="1000" fill="hold"/>
                                        <p:tgtEl>
                                          <p:spTgt spid="14340">
                                            <p:bg/>
                                          </p:spTgt>
                                        </p:tgtEl>
                                        <p:attrNameLst>
                                          <p:attrName>ppt_y</p:attrName>
                                        </p:attrNameLst>
                                      </p:cBhvr>
                                      <p:tavLst>
                                        <p:tav tm="0">
                                          <p:val>
                                            <p:strVal val="0-#ppt_h/2"/>
                                          </p:val>
                                        </p:tav>
                                        <p:tav tm="100000">
                                          <p:val>
                                            <p:strVal val="#ppt_y"/>
                                          </p:val>
                                        </p:tav>
                                      </p:tavLst>
                                    </p:anim>
                                  </p:childTnLst>
                                </p:cTn>
                              </p:par>
                              <p:par>
                                <p:cTn id="12" presetID="2" presetClass="entr" presetSubtype="1" fill="hold" grpId="0" nodeType="withEffect">
                                  <p:stCondLst>
                                    <p:cond delay="0"/>
                                  </p:stCondLst>
                                  <p:childTnLst>
                                    <p:set>
                                      <p:cBhvr>
                                        <p:cTn id="13" dur="1" fill="hold">
                                          <p:stCondLst>
                                            <p:cond delay="0"/>
                                          </p:stCondLst>
                                        </p:cTn>
                                        <p:tgtEl>
                                          <p:spTgt spid="14340">
                                            <p:txEl>
                                              <p:pRg st="0" end="0"/>
                                            </p:txEl>
                                          </p:spTgt>
                                        </p:tgtEl>
                                        <p:attrNameLst>
                                          <p:attrName>style.visibility</p:attrName>
                                        </p:attrNameLst>
                                      </p:cBhvr>
                                      <p:to>
                                        <p:strVal val="visible"/>
                                      </p:to>
                                    </p:set>
                                    <p:anim calcmode="lin" valueType="num">
                                      <p:cBhvr additive="base">
                                        <p:cTn id="14" dur="1000" fill="hold"/>
                                        <p:tgtEl>
                                          <p:spTgt spid="14340">
                                            <p:txEl>
                                              <p:pRg st="0" end="0"/>
                                            </p:txEl>
                                          </p:spTgt>
                                        </p:tgtEl>
                                        <p:attrNameLst>
                                          <p:attrName>ppt_x</p:attrName>
                                        </p:attrNameLst>
                                      </p:cBhvr>
                                      <p:tavLst>
                                        <p:tav tm="0">
                                          <p:val>
                                            <p:strVal val="#ppt_x"/>
                                          </p:val>
                                        </p:tav>
                                        <p:tav tm="100000">
                                          <p:val>
                                            <p:strVal val="#ppt_x"/>
                                          </p:val>
                                        </p:tav>
                                      </p:tavLst>
                                    </p:anim>
                                    <p:anim calcmode="lin" valueType="num">
                                      <p:cBhvr additive="base">
                                        <p:cTn id="15" dur="1000" fill="hold"/>
                                        <p:tgtEl>
                                          <p:spTgt spid="14340">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5"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2000"/>
                                        <p:tgtEl>
                                          <p:spTgt spid="4"/>
                                        </p:tgtEl>
                                      </p:cBhvr>
                                    </p:animEffect>
                                    <p:anim calcmode="lin" valueType="num">
                                      <p:cBhvr>
                                        <p:cTn id="21" dur="2000" fill="hold"/>
                                        <p:tgtEl>
                                          <p:spTgt spid="4"/>
                                        </p:tgtEl>
                                        <p:attrNameLst>
                                          <p:attrName>style.rotation</p:attrName>
                                        </p:attrNameLst>
                                      </p:cBhvr>
                                      <p:tavLst>
                                        <p:tav tm="0">
                                          <p:val>
                                            <p:fltVal val="720"/>
                                          </p:val>
                                        </p:tav>
                                        <p:tav tm="100000">
                                          <p:val>
                                            <p:fltVal val="0"/>
                                          </p:val>
                                        </p:tav>
                                      </p:tavLst>
                                    </p:anim>
                                    <p:anim calcmode="lin" valueType="num">
                                      <p:cBhvr>
                                        <p:cTn id="22" dur="2000" fill="hold"/>
                                        <p:tgtEl>
                                          <p:spTgt spid="4"/>
                                        </p:tgtEl>
                                        <p:attrNameLst>
                                          <p:attrName>ppt_h</p:attrName>
                                        </p:attrNameLst>
                                      </p:cBhvr>
                                      <p:tavLst>
                                        <p:tav tm="0">
                                          <p:val>
                                            <p:fltVal val="0"/>
                                          </p:val>
                                        </p:tav>
                                        <p:tav tm="100000">
                                          <p:val>
                                            <p:strVal val="#ppt_h"/>
                                          </p:val>
                                        </p:tav>
                                      </p:tavLst>
                                    </p:anim>
                                    <p:anim calcmode="lin" valueType="num">
                                      <p:cBhvr>
                                        <p:cTn id="23" dur="2000" fill="hold"/>
                                        <p:tgtEl>
                                          <p:spTgt spid="4"/>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4340"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32" name="文本框 31"/>
          <p:cNvSpPr txBox="1"/>
          <p:nvPr/>
        </p:nvSpPr>
        <p:spPr>
          <a:xfrm>
            <a:off x="683895" y="1015365"/>
            <a:ext cx="2705735" cy="521970"/>
          </a:xfrm>
          <a:prstGeom prst="rect">
            <a:avLst/>
          </a:prstGeom>
          <a:noFill/>
        </p:spPr>
        <p:txBody>
          <a:bodyPr wrap="square" rtlCol="0">
            <a:spAutoFit/>
          </a:bodyPr>
          <a:lstStyle/>
          <a:p>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四、管理的性质</a:t>
            </a:r>
          </a:p>
        </p:txBody>
      </p:sp>
      <p:sp>
        <p:nvSpPr>
          <p:cNvPr id="16388" name="Rectangle 4"/>
          <p:cNvSpPr>
            <a:spLocks noChangeArrowheads="1"/>
          </p:cNvSpPr>
          <p:nvPr/>
        </p:nvSpPr>
        <p:spPr bwMode="auto">
          <a:xfrm>
            <a:off x="3914775" y="1608455"/>
            <a:ext cx="4103688" cy="577850"/>
          </a:xfrm>
          <a:prstGeom prst="rect">
            <a:avLst/>
          </a:prstGeom>
          <a:noFill/>
          <a:ln w="9525" cap="flat" cmpd="sng">
            <a:solidFill>
              <a:srgbClr val="CCFF33"/>
            </a:solidFill>
            <a:miter lim="800000"/>
          </a:ln>
          <a:effectLst/>
          <a:scene3d>
            <a:camera prst="legacyObliqueTopRight"/>
            <a:lightRig rig="legacyFlat3" dir="b"/>
          </a:scene3d>
          <a:sp3d extrusionH="430200" prstMaterial="legacyMatte">
            <a:bevelT w="13500" h="13500" prst="angle"/>
            <a:bevelB w="13500" h="13500" prst="angle"/>
            <a:extrusionClr>
              <a:srgbClr val="CCFF33"/>
            </a:extrusionClr>
          </a:sp3d>
        </p:spPr>
        <p:txBody>
          <a:bodyPr>
            <a:flatTx/>
          </a:bodyPr>
          <a:lstStyle/>
          <a:p>
            <a:pPr marL="571500" marR="0" lvl="0" indent="-571500" algn="l" defTabSz="914400" rtl="0" eaLnBrk="0" fontAlgn="base" latinLnBrk="0" hangingPunct="0">
              <a:lnSpc>
                <a:spcPct val="90000"/>
              </a:lnSpc>
              <a:spcBef>
                <a:spcPct val="0"/>
              </a:spcBef>
              <a:spcAft>
                <a:spcPct val="0"/>
              </a:spcAft>
              <a:buClrTx/>
              <a:buSzTx/>
              <a:buFontTx/>
              <a:buNone/>
              <a:defRPr/>
            </a:pPr>
            <a:r>
              <a:rPr kumimoji="0" lang="zh-CN" altLang="en-US" sz="2000" b="1" i="0" u="none" strike="noStrike" kern="1200" cap="none" spc="0" normalizeH="0" baseline="0" noProof="0">
                <a:ln>
                  <a:noFill/>
                </a:ln>
                <a:solidFill>
                  <a:srgbClr val="204BB6"/>
                </a:solidFill>
                <a:effectLst>
                  <a:outerShdw blurRad="38100" dist="38100" dir="2700000" algn="tl">
                    <a:srgbClr val="C0C0C0"/>
                  </a:outerShdw>
                </a:effectLst>
                <a:uLnTx/>
                <a:uFillTx/>
                <a:latin typeface="Times New Roman" panose="02020603050405020304" pitchFamily="18" charset="0"/>
                <a:ea typeface="黑体" panose="02010609060101010101" charset="-122"/>
                <a:cs typeface="+mn-cs"/>
              </a:rPr>
              <a:t>（二）</a:t>
            </a:r>
            <a:r>
              <a:rPr kumimoji="0" lang="zh-CN" altLang="en-US" sz="2400" b="1" i="0" u="none" strike="noStrike" kern="1200" cap="none" spc="0" normalizeH="0" baseline="0" noProof="0">
                <a:ln>
                  <a:noFill/>
                </a:ln>
                <a:solidFill>
                  <a:srgbClr val="000099"/>
                </a:solidFill>
                <a:effectLst/>
                <a:uLnTx/>
                <a:uFillTx/>
                <a:latin typeface="华文中宋" panose="02010600040101010101" pitchFamily="2" charset="-122"/>
                <a:ea typeface="黑体" panose="02010609060101010101" charset="-122"/>
                <a:cs typeface="+mn-cs"/>
              </a:rPr>
              <a:t>管理的科学性和艺术性</a:t>
            </a:r>
          </a:p>
        </p:txBody>
      </p:sp>
      <p:grpSp>
        <p:nvGrpSpPr>
          <p:cNvPr id="2" name="Group 5"/>
          <p:cNvGrpSpPr/>
          <p:nvPr/>
        </p:nvGrpSpPr>
        <p:grpSpPr>
          <a:xfrm>
            <a:off x="2404110" y="2352040"/>
            <a:ext cx="6835140" cy="3674604"/>
            <a:chOff x="0" y="0"/>
            <a:chExt cx="3765" cy="2149"/>
          </a:xfrm>
        </p:grpSpPr>
        <p:grpSp>
          <p:nvGrpSpPr>
            <p:cNvPr id="14341" name="Group 6"/>
            <p:cNvGrpSpPr/>
            <p:nvPr/>
          </p:nvGrpSpPr>
          <p:grpSpPr>
            <a:xfrm>
              <a:off x="0" y="1088"/>
              <a:ext cx="3765" cy="1044"/>
              <a:chOff x="0" y="0"/>
              <a:chExt cx="4609" cy="246"/>
            </a:xfrm>
          </p:grpSpPr>
          <p:sp>
            <p:nvSpPr>
              <p:cNvPr id="14342" name="Rectangle 3"/>
              <p:cNvSpPr/>
              <p:nvPr/>
            </p:nvSpPr>
            <p:spPr>
              <a:xfrm>
                <a:off x="2426" y="0"/>
                <a:ext cx="2183" cy="246"/>
              </a:xfrm>
              <a:prstGeom prst="rect">
                <a:avLst/>
              </a:prstGeom>
              <a:gradFill rotWithShape="1">
                <a:gsLst>
                  <a:gs pos="0">
                    <a:srgbClr val="D7D7D7"/>
                  </a:gs>
                  <a:gs pos="100000">
                    <a:srgbClr val="F4F4F4"/>
                  </a:gs>
                </a:gsLst>
                <a:lin ang="2700000" scaled="1"/>
                <a:tileRect/>
              </a:gradFill>
              <a:ln w="9525"/>
              <a:scene3d>
                <a:camera prst="legacyPerspectiveTopLeft">
                  <a:rot lat="0" lon="0" rev="0"/>
                </a:camera>
                <a:lightRig rig="legacyFlat3" dir="r"/>
              </a:scene3d>
              <a:sp3d extrusionH="1801800" prstMaterial="legacyMatte">
                <a:bevelT w="13500" h="13500" prst="angle"/>
                <a:bevelB w="13500" h="13500" prst="angle"/>
                <a:extrusionClr>
                  <a:srgbClr val="D7D7D7"/>
                </a:extrusionClr>
              </a:sp3d>
            </p:spPr>
            <p:txBody>
              <a:bodyPr wrap="none" anchor="ctr">
                <a:flatTx/>
              </a:bodyPr>
              <a:lstStyle/>
              <a:p>
                <a:endParaRPr lang="zh-CN" altLang="en-US" sz="1800" dirty="0">
                  <a:solidFill>
                    <a:schemeClr val="tx1"/>
                  </a:solidFill>
                  <a:latin typeface="Arial" panose="020B0604020202020204" pitchFamily="34" charset="0"/>
                  <a:ea typeface="宋体" panose="02010600030101010101" pitchFamily="2" charset="-122"/>
                </a:endParaRPr>
              </a:p>
            </p:txBody>
          </p:sp>
          <p:sp>
            <p:nvSpPr>
              <p:cNvPr id="5" name="Rectangle 4"/>
              <p:cNvSpPr/>
              <p:nvPr/>
            </p:nvSpPr>
            <p:spPr>
              <a:xfrm>
                <a:off x="0" y="0"/>
                <a:ext cx="2183" cy="246"/>
              </a:xfrm>
              <a:prstGeom prst="rect">
                <a:avLst/>
              </a:prstGeom>
              <a:gradFill rotWithShape="1">
                <a:gsLst>
                  <a:gs pos="0">
                    <a:srgbClr val="D7D7D7"/>
                  </a:gs>
                  <a:gs pos="100000">
                    <a:srgbClr val="F4F4F4"/>
                  </a:gs>
                </a:gsLst>
                <a:lin ang="2700000" scaled="1"/>
                <a:tileRect/>
              </a:gradFill>
              <a:ln w="9525"/>
              <a:scene3d>
                <a:camera prst="legacyPerspectiveTopRight">
                  <a:rot lat="0" lon="0" rev="0"/>
                </a:camera>
                <a:lightRig rig="legacyFlat3" dir="r"/>
              </a:scene3d>
              <a:sp3d extrusionH="1801800" prstMaterial="legacyMatte">
                <a:bevelT w="13500" h="13500" prst="angle"/>
                <a:bevelB w="13500" h="13500" prst="angle"/>
                <a:extrusionClr>
                  <a:srgbClr val="D7D7D7"/>
                </a:extrusionClr>
              </a:sp3d>
            </p:spPr>
            <p:txBody>
              <a:bodyPr wrap="none" anchor="ctr">
                <a:flatTx/>
              </a:bodyPr>
              <a:lstStyle/>
              <a:p>
                <a:endParaRPr lang="zh-CN" altLang="en-US" sz="1800" dirty="0">
                  <a:solidFill>
                    <a:schemeClr val="tx1"/>
                  </a:solidFill>
                  <a:latin typeface="Arial" panose="020B0604020202020204" pitchFamily="34" charset="0"/>
                  <a:ea typeface="宋体" panose="02010600030101010101" pitchFamily="2" charset="-122"/>
                </a:endParaRPr>
              </a:p>
            </p:txBody>
          </p:sp>
        </p:grpSp>
        <p:grpSp>
          <p:nvGrpSpPr>
            <p:cNvPr id="6" name="Group 9"/>
            <p:cNvGrpSpPr/>
            <p:nvPr/>
          </p:nvGrpSpPr>
          <p:grpSpPr>
            <a:xfrm>
              <a:off x="671" y="20"/>
              <a:ext cx="611" cy="1068"/>
              <a:chOff x="0" y="0"/>
              <a:chExt cx="592" cy="1034"/>
            </a:xfrm>
          </p:grpSpPr>
          <p:sp>
            <p:nvSpPr>
              <p:cNvPr id="16394" name="Freeform 24"/>
              <p:cNvSpPr/>
              <p:nvPr/>
            </p:nvSpPr>
            <p:spPr bwMode="auto">
              <a:xfrm>
                <a:off x="0" y="202"/>
                <a:ext cx="592" cy="832"/>
              </a:xfrm>
              <a:custGeom>
                <a:avLst/>
                <a:gdLst/>
                <a:ahLst/>
                <a:cxnLst>
                  <a:cxn ang="0">
                    <a:pos x="168" y="1"/>
                  </a:cxn>
                  <a:cxn ang="0">
                    <a:pos x="148" y="33"/>
                  </a:cxn>
                  <a:cxn ang="0">
                    <a:pos x="127" y="1"/>
                  </a:cxn>
                  <a:cxn ang="0">
                    <a:pos x="70" y="17"/>
                  </a:cxn>
                  <a:cxn ang="0">
                    <a:pos x="1" y="174"/>
                  </a:cxn>
                  <a:cxn ang="0">
                    <a:pos x="36" y="213"/>
                  </a:cxn>
                  <a:cxn ang="0">
                    <a:pos x="86" y="57"/>
                  </a:cxn>
                  <a:cxn ang="0">
                    <a:pos x="14" y="411"/>
                  </a:cxn>
                  <a:cxn ang="0">
                    <a:pos x="34" y="466"/>
                  </a:cxn>
                  <a:cxn ang="0">
                    <a:pos x="133" y="440"/>
                  </a:cxn>
                  <a:cxn ang="0">
                    <a:pos x="147" y="232"/>
                  </a:cxn>
                  <a:cxn ang="0">
                    <a:pos x="169" y="439"/>
                  </a:cxn>
                  <a:cxn ang="0">
                    <a:pos x="262" y="468"/>
                  </a:cxn>
                  <a:cxn ang="0">
                    <a:pos x="282" y="407"/>
                  </a:cxn>
                  <a:cxn ang="0">
                    <a:pos x="210" y="57"/>
                  </a:cxn>
                  <a:cxn ang="0">
                    <a:pos x="230" y="135"/>
                  </a:cxn>
                  <a:cxn ang="0">
                    <a:pos x="281" y="236"/>
                  </a:cxn>
                  <a:cxn ang="0">
                    <a:pos x="295" y="162"/>
                  </a:cxn>
                  <a:cxn ang="0">
                    <a:pos x="216" y="8"/>
                  </a:cxn>
                  <a:cxn ang="0">
                    <a:pos x="168" y="1"/>
                  </a:cxn>
                </a:cxnLst>
                <a:rect l="0" t="0" r="r" b="b"/>
                <a:pathLst>
                  <a:path w="320" h="479">
                    <a:moveTo>
                      <a:pt x="168" y="1"/>
                    </a:moveTo>
                    <a:cubicBezTo>
                      <a:pt x="165" y="15"/>
                      <a:pt x="154" y="34"/>
                      <a:pt x="148" y="33"/>
                    </a:cubicBezTo>
                    <a:cubicBezTo>
                      <a:pt x="141" y="33"/>
                      <a:pt x="133" y="15"/>
                      <a:pt x="127" y="1"/>
                    </a:cubicBezTo>
                    <a:cubicBezTo>
                      <a:pt x="105" y="0"/>
                      <a:pt x="88" y="5"/>
                      <a:pt x="70" y="17"/>
                    </a:cubicBezTo>
                    <a:cubicBezTo>
                      <a:pt x="57" y="32"/>
                      <a:pt x="0" y="165"/>
                      <a:pt x="1" y="174"/>
                    </a:cubicBezTo>
                    <a:cubicBezTo>
                      <a:pt x="1" y="183"/>
                      <a:pt x="3" y="212"/>
                      <a:pt x="36" y="213"/>
                    </a:cubicBezTo>
                    <a:cubicBezTo>
                      <a:pt x="63" y="197"/>
                      <a:pt x="86" y="57"/>
                      <a:pt x="86" y="57"/>
                    </a:cubicBezTo>
                    <a:cubicBezTo>
                      <a:pt x="79" y="92"/>
                      <a:pt x="14" y="411"/>
                      <a:pt x="14" y="411"/>
                    </a:cubicBezTo>
                    <a:cubicBezTo>
                      <a:pt x="9" y="452"/>
                      <a:pt x="24" y="464"/>
                      <a:pt x="34" y="466"/>
                    </a:cubicBezTo>
                    <a:cubicBezTo>
                      <a:pt x="55" y="471"/>
                      <a:pt x="114" y="479"/>
                      <a:pt x="133" y="440"/>
                    </a:cubicBezTo>
                    <a:cubicBezTo>
                      <a:pt x="152" y="401"/>
                      <a:pt x="141" y="232"/>
                      <a:pt x="147" y="232"/>
                    </a:cubicBezTo>
                    <a:cubicBezTo>
                      <a:pt x="153" y="232"/>
                      <a:pt x="150" y="400"/>
                      <a:pt x="169" y="439"/>
                    </a:cubicBezTo>
                    <a:cubicBezTo>
                      <a:pt x="188" y="478"/>
                      <a:pt x="243" y="473"/>
                      <a:pt x="262" y="468"/>
                    </a:cubicBezTo>
                    <a:cubicBezTo>
                      <a:pt x="272" y="462"/>
                      <a:pt x="292" y="459"/>
                      <a:pt x="282" y="407"/>
                    </a:cubicBezTo>
                    <a:lnTo>
                      <a:pt x="210" y="57"/>
                    </a:lnTo>
                    <a:cubicBezTo>
                      <a:pt x="201" y="12"/>
                      <a:pt x="218" y="105"/>
                      <a:pt x="230" y="135"/>
                    </a:cubicBezTo>
                    <a:cubicBezTo>
                      <a:pt x="242" y="165"/>
                      <a:pt x="242" y="254"/>
                      <a:pt x="281" y="236"/>
                    </a:cubicBezTo>
                    <a:cubicBezTo>
                      <a:pt x="320" y="218"/>
                      <a:pt x="299" y="180"/>
                      <a:pt x="295" y="162"/>
                    </a:cubicBezTo>
                    <a:cubicBezTo>
                      <a:pt x="288" y="150"/>
                      <a:pt x="237" y="17"/>
                      <a:pt x="216" y="8"/>
                    </a:cubicBezTo>
                    <a:cubicBezTo>
                      <a:pt x="183" y="0"/>
                      <a:pt x="168" y="1"/>
                      <a:pt x="168" y="1"/>
                    </a:cubicBezTo>
                    <a:close/>
                  </a:path>
                </a:pathLst>
              </a:custGeom>
              <a:gradFill rotWithShape="1">
                <a:gsLst>
                  <a:gs pos="0">
                    <a:srgbClr val="007474"/>
                  </a:gs>
                  <a:gs pos="100000">
                    <a:schemeClr val="hlink"/>
                  </a:gs>
                </a:gsLst>
                <a:lin ang="2700000" scaled="1"/>
              </a:gradFill>
              <a:ln w="9525" cap="flat" cmpd="sng">
                <a:round/>
              </a:ln>
              <a:effectLst/>
              <a:scene3d>
                <a:camera prst="legacyPerspectiveTopRight"/>
                <a:lightRig rig="legacyNormal2" dir="t"/>
              </a:scene3d>
              <a:sp3d extrusionH="430200" prstMaterial="legacyMatte">
                <a:bevelT w="13500" h="13500" prst="angle"/>
                <a:bevelB w="13500" h="13500" prst="angle"/>
                <a:extrusionClr>
                  <a:schemeClr val="hlink"/>
                </a:extrusionClr>
              </a:sp3d>
            </p:spPr>
            <p:txBody>
              <a:bodyPr>
                <a:flatTx/>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000" b="0"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charset="-122"/>
                  <a:cs typeface="+mn-cs"/>
                </a:endParaRPr>
              </a:p>
            </p:txBody>
          </p:sp>
          <p:sp>
            <p:nvSpPr>
              <p:cNvPr id="14346" name="Oval 25"/>
              <p:cNvSpPr/>
              <p:nvPr/>
            </p:nvSpPr>
            <p:spPr>
              <a:xfrm flipH="1">
                <a:off x="175" y="0"/>
                <a:ext cx="199" cy="215"/>
              </a:xfrm>
              <a:prstGeom prst="ellipse">
                <a:avLst/>
              </a:prstGeom>
              <a:gradFill rotWithShape="1">
                <a:gsLst>
                  <a:gs pos="0">
                    <a:srgbClr val="007474"/>
                  </a:gs>
                  <a:gs pos="100000">
                    <a:schemeClr val="hlink"/>
                  </a:gs>
                </a:gsLst>
                <a:lin ang="2700000" scaled="1"/>
                <a:tileRect/>
              </a:gradFill>
              <a:ln w="9525"/>
              <a:scene3d>
                <a:camera prst="legacyPerspectiveTopRight">
                  <a:rot lat="0" lon="0" rev="0"/>
                </a:camera>
                <a:lightRig rig="legacyNormal2" dir="t"/>
              </a:scene3d>
              <a:sp3d extrusionH="430200" prstMaterial="legacyMatte">
                <a:bevelT w="13500" h="13500" prst="angle"/>
                <a:bevelB w="13500" h="13500" prst="angle"/>
                <a:extrusionClr>
                  <a:schemeClr val="hlink"/>
                </a:extrusionClr>
              </a:sp3d>
            </p:spPr>
            <p:txBody>
              <a:bodyPr wrap="none" anchor="ctr">
                <a:flatTx/>
              </a:bodyPr>
              <a:lstStyle/>
              <a:p>
                <a:endParaRPr lang="zh-CN" altLang="en-US" sz="1800" dirty="0">
                  <a:solidFill>
                    <a:schemeClr val="tx1"/>
                  </a:solidFill>
                  <a:latin typeface="Arial" panose="020B0604020202020204" pitchFamily="34" charset="0"/>
                  <a:ea typeface="宋体" panose="02010600030101010101" pitchFamily="2" charset="-122"/>
                </a:endParaRPr>
              </a:p>
            </p:txBody>
          </p:sp>
        </p:grpSp>
        <p:grpSp>
          <p:nvGrpSpPr>
            <p:cNvPr id="14347" name="Group 12"/>
            <p:cNvGrpSpPr/>
            <p:nvPr/>
          </p:nvGrpSpPr>
          <p:grpSpPr>
            <a:xfrm>
              <a:off x="2495" y="0"/>
              <a:ext cx="536" cy="1070"/>
              <a:chOff x="0" y="0"/>
              <a:chExt cx="590" cy="1177"/>
            </a:xfrm>
          </p:grpSpPr>
          <p:sp>
            <p:nvSpPr>
              <p:cNvPr id="16397" name="Freeform 32"/>
              <p:cNvSpPr/>
              <p:nvPr/>
            </p:nvSpPr>
            <p:spPr bwMode="auto">
              <a:xfrm>
                <a:off x="0" y="206"/>
                <a:ext cx="590" cy="971"/>
              </a:xfrm>
              <a:custGeom>
                <a:avLst/>
                <a:gdLst/>
                <a:ahLst/>
                <a:cxnLst>
                  <a:cxn ang="0">
                    <a:pos x="284" y="59"/>
                  </a:cxn>
                  <a:cxn ang="0">
                    <a:pos x="364" y="7"/>
                  </a:cxn>
                  <a:cxn ang="0">
                    <a:pos x="446" y="52"/>
                  </a:cxn>
                  <a:cxn ang="0">
                    <a:pos x="512" y="216"/>
                  </a:cxn>
                  <a:cxn ang="0">
                    <a:pos x="532" y="417"/>
                  </a:cxn>
                  <a:cxn ang="0">
                    <a:pos x="450" y="305"/>
                  </a:cxn>
                  <a:cxn ang="0">
                    <a:pos x="398" y="118"/>
                  </a:cxn>
                  <a:cxn ang="0">
                    <a:pos x="490" y="497"/>
                  </a:cxn>
                  <a:cxn ang="0">
                    <a:pos x="388" y="531"/>
                  </a:cxn>
                  <a:cxn ang="0">
                    <a:pos x="412" y="817"/>
                  </a:cxn>
                  <a:cxn ang="0">
                    <a:pos x="366" y="967"/>
                  </a:cxn>
                  <a:cxn ang="0">
                    <a:pos x="308" y="832"/>
                  </a:cxn>
                  <a:cxn ang="0">
                    <a:pos x="290" y="549"/>
                  </a:cxn>
                  <a:cxn ang="0">
                    <a:pos x="264" y="801"/>
                  </a:cxn>
                  <a:cxn ang="0">
                    <a:pos x="189" y="962"/>
                  </a:cxn>
                  <a:cxn ang="0">
                    <a:pos x="151" y="804"/>
                  </a:cxn>
                  <a:cxn ang="0">
                    <a:pos x="184" y="525"/>
                  </a:cxn>
                  <a:cxn ang="0">
                    <a:pos x="84" y="505"/>
                  </a:cxn>
                  <a:cxn ang="0">
                    <a:pos x="170" y="118"/>
                  </a:cxn>
                  <a:cxn ang="0">
                    <a:pos x="86" y="401"/>
                  </a:cxn>
                  <a:cxn ang="0">
                    <a:pos x="24" y="303"/>
                  </a:cxn>
                  <a:cxn ang="0">
                    <a:pos x="140" y="39"/>
                  </a:cxn>
                  <a:cxn ang="0">
                    <a:pos x="212" y="13"/>
                  </a:cxn>
                  <a:cxn ang="0">
                    <a:pos x="284" y="59"/>
                  </a:cxn>
                </a:cxnLst>
                <a:rect l="0" t="0" r="r" b="b"/>
                <a:pathLst>
                  <a:path w="590" h="971">
                    <a:moveTo>
                      <a:pt x="284" y="59"/>
                    </a:moveTo>
                    <a:cubicBezTo>
                      <a:pt x="326" y="59"/>
                      <a:pt x="352" y="37"/>
                      <a:pt x="364" y="7"/>
                    </a:cubicBezTo>
                    <a:cubicBezTo>
                      <a:pt x="390" y="2"/>
                      <a:pt x="418" y="17"/>
                      <a:pt x="446" y="52"/>
                    </a:cubicBezTo>
                    <a:cubicBezTo>
                      <a:pt x="470" y="87"/>
                      <a:pt x="498" y="155"/>
                      <a:pt x="512" y="216"/>
                    </a:cubicBezTo>
                    <a:cubicBezTo>
                      <a:pt x="528" y="274"/>
                      <a:pt x="590" y="404"/>
                      <a:pt x="532" y="417"/>
                    </a:cubicBezTo>
                    <a:cubicBezTo>
                      <a:pt x="476" y="430"/>
                      <a:pt x="462" y="364"/>
                      <a:pt x="450" y="305"/>
                    </a:cubicBezTo>
                    <a:cubicBezTo>
                      <a:pt x="430" y="227"/>
                      <a:pt x="398" y="118"/>
                      <a:pt x="398" y="118"/>
                    </a:cubicBezTo>
                    <a:cubicBezTo>
                      <a:pt x="405" y="150"/>
                      <a:pt x="492" y="428"/>
                      <a:pt x="490" y="497"/>
                    </a:cubicBezTo>
                    <a:cubicBezTo>
                      <a:pt x="428" y="523"/>
                      <a:pt x="442" y="516"/>
                      <a:pt x="388" y="531"/>
                    </a:cubicBezTo>
                    <a:cubicBezTo>
                      <a:pt x="394" y="620"/>
                      <a:pt x="405" y="737"/>
                      <a:pt x="412" y="817"/>
                    </a:cubicBezTo>
                    <a:cubicBezTo>
                      <a:pt x="414" y="865"/>
                      <a:pt x="438" y="963"/>
                      <a:pt x="366" y="967"/>
                    </a:cubicBezTo>
                    <a:cubicBezTo>
                      <a:pt x="294" y="971"/>
                      <a:pt x="318" y="915"/>
                      <a:pt x="308" y="832"/>
                    </a:cubicBezTo>
                    <a:lnTo>
                      <a:pt x="290" y="549"/>
                    </a:lnTo>
                    <a:lnTo>
                      <a:pt x="264" y="801"/>
                    </a:lnTo>
                    <a:cubicBezTo>
                      <a:pt x="250" y="879"/>
                      <a:pt x="256" y="960"/>
                      <a:pt x="189" y="962"/>
                    </a:cubicBezTo>
                    <a:cubicBezTo>
                      <a:pt x="122" y="964"/>
                      <a:pt x="149" y="840"/>
                      <a:pt x="151" y="804"/>
                    </a:cubicBezTo>
                    <a:cubicBezTo>
                      <a:pt x="153" y="768"/>
                      <a:pt x="184" y="579"/>
                      <a:pt x="184" y="525"/>
                    </a:cubicBezTo>
                    <a:cubicBezTo>
                      <a:pt x="134" y="515"/>
                      <a:pt x="84" y="505"/>
                      <a:pt x="84" y="505"/>
                    </a:cubicBezTo>
                    <a:lnTo>
                      <a:pt x="170" y="118"/>
                    </a:lnTo>
                    <a:cubicBezTo>
                      <a:pt x="170" y="101"/>
                      <a:pt x="110" y="370"/>
                      <a:pt x="86" y="401"/>
                    </a:cubicBezTo>
                    <a:cubicBezTo>
                      <a:pt x="62" y="433"/>
                      <a:pt x="0" y="397"/>
                      <a:pt x="24" y="303"/>
                    </a:cubicBezTo>
                    <a:cubicBezTo>
                      <a:pt x="34" y="263"/>
                      <a:pt x="124" y="55"/>
                      <a:pt x="140" y="39"/>
                    </a:cubicBezTo>
                    <a:cubicBezTo>
                      <a:pt x="156" y="23"/>
                      <a:pt x="160" y="0"/>
                      <a:pt x="212" y="13"/>
                    </a:cubicBezTo>
                    <a:cubicBezTo>
                      <a:pt x="238" y="41"/>
                      <a:pt x="242" y="59"/>
                      <a:pt x="284" y="59"/>
                    </a:cubicBezTo>
                    <a:close/>
                  </a:path>
                </a:pathLst>
              </a:custGeom>
              <a:gradFill rotWithShape="1">
                <a:gsLst>
                  <a:gs pos="0">
                    <a:schemeClr val="accent2"/>
                  </a:gs>
                  <a:gs pos="100000">
                    <a:srgbClr val="9191C8"/>
                  </a:gs>
                </a:gsLst>
                <a:lin ang="2700000" scaled="1"/>
              </a:gradFill>
              <a:ln w="9525" cap="flat" cmpd="sng">
                <a:round/>
              </a:ln>
              <a:effectLst/>
              <a:scene3d>
                <a:camera prst="legacyPerspectiveTopLeft"/>
                <a:lightRig rig="legacyNormal4" dir="b"/>
              </a:scene3d>
              <a:sp3d extrusionH="354000" prstMaterial="legacyMatte">
                <a:bevelT w="13500" h="13500" prst="angle"/>
                <a:bevelB w="13500" h="13500" prst="angle"/>
                <a:extrusionClr>
                  <a:schemeClr val="accent2"/>
                </a:extrusionClr>
              </a:sp3d>
            </p:spPr>
            <p:txBody>
              <a:bodyPr>
                <a:flatTx/>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000" b="0"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charset="-122"/>
                  <a:cs typeface="+mn-cs"/>
                </a:endParaRPr>
              </a:p>
            </p:txBody>
          </p:sp>
          <p:sp>
            <p:nvSpPr>
              <p:cNvPr id="14349" name="Oval 33"/>
              <p:cNvSpPr/>
              <p:nvPr/>
            </p:nvSpPr>
            <p:spPr>
              <a:xfrm>
                <a:off x="175" y="0"/>
                <a:ext cx="212" cy="225"/>
              </a:xfrm>
              <a:prstGeom prst="ellipse">
                <a:avLst/>
              </a:prstGeom>
              <a:gradFill rotWithShape="1">
                <a:gsLst>
                  <a:gs pos="0">
                    <a:schemeClr val="accent2"/>
                  </a:gs>
                  <a:gs pos="100000">
                    <a:srgbClr val="9191C8"/>
                  </a:gs>
                </a:gsLst>
                <a:lin ang="2700000" scaled="1"/>
                <a:tileRect/>
              </a:gradFill>
              <a:ln w="9525"/>
              <a:scene3d>
                <a:camera prst="legacyPerspectiveTopLeft">
                  <a:rot lat="0" lon="0" rev="0"/>
                </a:camera>
                <a:lightRig rig="legacyNormal4" dir="b"/>
              </a:scene3d>
              <a:sp3d extrusionH="354000" prstMaterial="legacyMatte">
                <a:bevelT w="13500" h="13500" prst="angle"/>
                <a:bevelB w="13500" h="13500" prst="angle"/>
                <a:extrusionClr>
                  <a:schemeClr val="accent2"/>
                </a:extrusionClr>
              </a:sp3d>
            </p:spPr>
            <p:txBody>
              <a:bodyPr wrap="none" anchor="ctr">
                <a:flatTx/>
              </a:bodyPr>
              <a:lstStyle/>
              <a:p>
                <a:endParaRPr lang="zh-CN" altLang="en-US" sz="1800" dirty="0">
                  <a:solidFill>
                    <a:schemeClr val="tx1"/>
                  </a:solidFill>
                  <a:latin typeface="Arial" panose="020B0604020202020204" pitchFamily="34" charset="0"/>
                  <a:ea typeface="宋体" panose="02010600030101010101" pitchFamily="2" charset="-122"/>
                </a:endParaRPr>
              </a:p>
            </p:txBody>
          </p:sp>
        </p:grpSp>
        <p:sp>
          <p:nvSpPr>
            <p:cNvPr id="14350" name="Rectangle 15"/>
            <p:cNvSpPr/>
            <p:nvPr/>
          </p:nvSpPr>
          <p:spPr>
            <a:xfrm>
              <a:off x="0" y="1088"/>
              <a:ext cx="1783" cy="1061"/>
            </a:xfrm>
            <a:prstGeom prst="rect">
              <a:avLst/>
            </a:prstGeom>
            <a:noFill/>
            <a:ln w="9525">
              <a:noFill/>
            </a:ln>
          </p:spPr>
          <p:txBody>
            <a:bodyPr wrap="square" anchor="ctr">
              <a:spAutoFit/>
            </a:bodyPr>
            <a:lstStyle/>
            <a:p>
              <a:pPr algn="l" eaLnBrk="0" hangingPunct="0">
                <a:lnSpc>
                  <a:spcPct val="100000"/>
                </a:lnSpc>
                <a:buClrTx/>
                <a:buSzTx/>
                <a:buNone/>
              </a:pPr>
              <a:r>
                <a:rPr lang="zh-CN" altLang="en-US" sz="2800" dirty="0">
                  <a:latin typeface="黑体" panose="02010609060101010101" charset="-122"/>
                  <a:ea typeface="黑体" panose="02010609060101010101" charset="-122"/>
                  <a:cs typeface="黑体" panose="02010609060101010101" charset="-122"/>
                </a:rPr>
                <a:t>科学性：</a:t>
              </a:r>
              <a:r>
                <a:rPr lang="zh-CN" altLang="en-US" sz="2800" dirty="0">
                  <a:solidFill>
                    <a:schemeClr val="tx1"/>
                  </a:solidFill>
                  <a:latin typeface="黑体" panose="02010609060101010101" charset="-122"/>
                  <a:ea typeface="黑体" panose="02010609060101010101" charset="-122"/>
                  <a:cs typeface="黑体" panose="02010609060101010101" charset="-122"/>
                </a:rPr>
                <a:t>系统化的理论知识体系，有规律可循。如“无为而治”。</a:t>
              </a:r>
            </a:p>
          </p:txBody>
        </p:sp>
        <p:sp>
          <p:nvSpPr>
            <p:cNvPr id="14351" name="Rectangle 16"/>
            <p:cNvSpPr/>
            <p:nvPr/>
          </p:nvSpPr>
          <p:spPr>
            <a:xfrm>
              <a:off x="2079" y="1144"/>
              <a:ext cx="1588" cy="809"/>
            </a:xfrm>
            <a:prstGeom prst="rect">
              <a:avLst/>
            </a:prstGeom>
            <a:noFill/>
            <a:ln w="9525">
              <a:noFill/>
            </a:ln>
          </p:spPr>
          <p:txBody>
            <a:bodyPr wrap="square" anchor="ctr">
              <a:spAutoFit/>
            </a:bodyPr>
            <a:lstStyle/>
            <a:p>
              <a:pPr algn="l" eaLnBrk="0" hangingPunct="0">
                <a:buClrTx/>
                <a:buSzTx/>
                <a:buFontTx/>
              </a:pPr>
              <a:r>
                <a:rPr lang="zh-CN" altLang="en-US" sz="2800" dirty="0">
                  <a:latin typeface="黑体" panose="02010609060101010101" charset="-122"/>
                  <a:ea typeface="黑体" panose="02010609060101010101" charset="-122"/>
                  <a:cs typeface="黑体" panose="02010609060101010101" charset="-122"/>
                </a:rPr>
                <a:t>艺术性：</a:t>
              </a:r>
              <a:r>
                <a:rPr lang="zh-CN" altLang="en-US" sz="2800" dirty="0">
                  <a:solidFill>
                    <a:schemeClr val="tx1"/>
                  </a:solidFill>
                  <a:latin typeface="黑体" panose="02010609060101010101" charset="-122"/>
                  <a:ea typeface="黑体" panose="02010609060101010101" charset="-122"/>
                  <a:cs typeface="黑体" panose="02010609060101010101" charset="-122"/>
                </a:rPr>
                <a:t>在系统科学的基础上按实际情况发挥。</a:t>
              </a:r>
            </a:p>
          </p:txBody>
        </p:sp>
      </p:gr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1" fill="hold" grpId="0" nodeType="withEffect">
                                  <p:stCondLst>
                                    <p:cond delay="0"/>
                                  </p:stCondLst>
                                  <p:childTnLst>
                                    <p:set>
                                      <p:cBhvr>
                                        <p:cTn id="9" dur="1" fill="hold">
                                          <p:stCondLst>
                                            <p:cond delay="0"/>
                                          </p:stCondLst>
                                        </p:cTn>
                                        <p:tgtEl>
                                          <p:spTgt spid="16388">
                                            <p:bg/>
                                          </p:spTgt>
                                        </p:tgtEl>
                                        <p:attrNameLst>
                                          <p:attrName>style.visibility</p:attrName>
                                        </p:attrNameLst>
                                      </p:cBhvr>
                                      <p:to>
                                        <p:strVal val="visible"/>
                                      </p:to>
                                    </p:set>
                                    <p:anim calcmode="lin" valueType="num">
                                      <p:cBhvr additive="base">
                                        <p:cTn id="10" dur="1000" fill="hold"/>
                                        <p:tgtEl>
                                          <p:spTgt spid="16388">
                                            <p:bg/>
                                          </p:spTgt>
                                        </p:tgtEl>
                                        <p:attrNameLst>
                                          <p:attrName>ppt_x</p:attrName>
                                        </p:attrNameLst>
                                      </p:cBhvr>
                                      <p:tavLst>
                                        <p:tav tm="0">
                                          <p:val>
                                            <p:strVal val="#ppt_x"/>
                                          </p:val>
                                        </p:tav>
                                        <p:tav tm="100000">
                                          <p:val>
                                            <p:strVal val="#ppt_x"/>
                                          </p:val>
                                        </p:tav>
                                      </p:tavLst>
                                    </p:anim>
                                    <p:anim calcmode="lin" valueType="num">
                                      <p:cBhvr additive="base">
                                        <p:cTn id="11" dur="1000" fill="hold"/>
                                        <p:tgtEl>
                                          <p:spTgt spid="16388">
                                            <p:bg/>
                                          </p:spTgt>
                                        </p:tgtEl>
                                        <p:attrNameLst>
                                          <p:attrName>ppt_y</p:attrName>
                                        </p:attrNameLst>
                                      </p:cBhvr>
                                      <p:tavLst>
                                        <p:tav tm="0">
                                          <p:val>
                                            <p:strVal val="0-#ppt_h/2"/>
                                          </p:val>
                                        </p:tav>
                                        <p:tav tm="100000">
                                          <p:val>
                                            <p:strVal val="#ppt_y"/>
                                          </p:val>
                                        </p:tav>
                                      </p:tavLst>
                                    </p:anim>
                                  </p:childTnLst>
                                </p:cTn>
                              </p:par>
                              <p:par>
                                <p:cTn id="12" presetID="2" presetClass="entr" presetSubtype="1" fill="hold" grpId="0" nodeType="withEffect">
                                  <p:stCondLst>
                                    <p:cond delay="0"/>
                                  </p:stCondLst>
                                  <p:childTnLst>
                                    <p:set>
                                      <p:cBhvr>
                                        <p:cTn id="13" dur="1" fill="hold">
                                          <p:stCondLst>
                                            <p:cond delay="0"/>
                                          </p:stCondLst>
                                        </p:cTn>
                                        <p:tgtEl>
                                          <p:spTgt spid="16388">
                                            <p:txEl>
                                              <p:pRg st="0" end="0"/>
                                            </p:txEl>
                                          </p:spTgt>
                                        </p:tgtEl>
                                        <p:attrNameLst>
                                          <p:attrName>style.visibility</p:attrName>
                                        </p:attrNameLst>
                                      </p:cBhvr>
                                      <p:to>
                                        <p:strVal val="visible"/>
                                      </p:to>
                                    </p:set>
                                    <p:anim calcmode="lin" valueType="num">
                                      <p:cBhvr additive="base">
                                        <p:cTn id="14" dur="1000" fill="hold"/>
                                        <p:tgtEl>
                                          <p:spTgt spid="16388">
                                            <p:txEl>
                                              <p:pRg st="0" end="0"/>
                                            </p:txEl>
                                          </p:spTgt>
                                        </p:tgtEl>
                                        <p:attrNameLst>
                                          <p:attrName>ppt_x</p:attrName>
                                        </p:attrNameLst>
                                      </p:cBhvr>
                                      <p:tavLst>
                                        <p:tav tm="0">
                                          <p:val>
                                            <p:strVal val="#ppt_x"/>
                                          </p:val>
                                        </p:tav>
                                        <p:tav tm="100000">
                                          <p:val>
                                            <p:strVal val="#ppt_x"/>
                                          </p:val>
                                        </p:tav>
                                      </p:tavLst>
                                    </p:anim>
                                    <p:anim calcmode="lin" valueType="num">
                                      <p:cBhvr additive="base">
                                        <p:cTn id="15" dur="1000" fill="hold"/>
                                        <p:tgtEl>
                                          <p:spTgt spid="16388">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7" presetClass="entr" presetSubtype="1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6388"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pic>
        <p:nvPicPr>
          <p:cNvPr id="17" name="Picture 3"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1424" y="1268760"/>
            <a:ext cx="9721080" cy="4860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6"/>
          <p:cNvSpPr txBox="1">
            <a:spLocks noChangeArrowheads="1"/>
          </p:cNvSpPr>
          <p:nvPr/>
        </p:nvSpPr>
        <p:spPr bwMode="auto">
          <a:xfrm>
            <a:off x="1991544" y="1484784"/>
            <a:ext cx="7632848" cy="4368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2"/>
                </a:solidFill>
                <a:latin typeface="Times New Roman" panose="02020603050405020304" pitchFamily="18" charset="0"/>
                <a:ea typeface="黑体" panose="02010609060101010101" pitchFamily="49" charset="-122"/>
              </a:defRPr>
            </a:lvl1pPr>
            <a:lvl2pPr marL="742950" indent="-285750">
              <a:defRPr sz="2000">
                <a:solidFill>
                  <a:schemeClr val="tx2"/>
                </a:solidFill>
                <a:latin typeface="Times New Roman" panose="02020603050405020304" pitchFamily="18" charset="0"/>
                <a:ea typeface="黑体" panose="02010609060101010101" pitchFamily="49" charset="-122"/>
              </a:defRPr>
            </a:lvl2pPr>
            <a:lvl3pPr marL="1143000" indent="-228600">
              <a:defRPr sz="2000">
                <a:solidFill>
                  <a:schemeClr val="tx2"/>
                </a:solidFill>
                <a:latin typeface="Times New Roman" panose="02020603050405020304" pitchFamily="18" charset="0"/>
                <a:ea typeface="黑体" panose="02010609060101010101" pitchFamily="49" charset="-122"/>
              </a:defRPr>
            </a:lvl3pPr>
            <a:lvl4pPr marL="1600200" indent="-228600">
              <a:defRPr sz="2000">
                <a:solidFill>
                  <a:schemeClr val="tx2"/>
                </a:solidFill>
                <a:latin typeface="Times New Roman" panose="02020603050405020304" pitchFamily="18" charset="0"/>
                <a:ea typeface="黑体" panose="02010609060101010101" pitchFamily="49" charset="-122"/>
              </a:defRPr>
            </a:lvl4pPr>
            <a:lvl5pPr marL="2057400" indent="-228600">
              <a:defRPr sz="2000">
                <a:solidFill>
                  <a:schemeClr val="tx2"/>
                </a:solidFill>
                <a:latin typeface="Times New Roman" panose="02020603050405020304" pitchFamily="18" charset="0"/>
                <a:ea typeface="黑体" panose="02010609060101010101" pitchFamily="49" charset="-122"/>
              </a:defRPr>
            </a:lvl5pPr>
            <a:lvl6pPr marL="2514600" indent="-228600" eaLnBrk="0" fontAlgn="base" hangingPunct="0">
              <a:spcBef>
                <a:spcPct val="0"/>
              </a:spcBef>
              <a:spcAft>
                <a:spcPct val="0"/>
              </a:spcAft>
              <a:defRPr sz="2000">
                <a:solidFill>
                  <a:schemeClr val="tx2"/>
                </a:solidFill>
                <a:latin typeface="Times New Roman" panose="02020603050405020304" pitchFamily="18" charset="0"/>
                <a:ea typeface="黑体" panose="02010609060101010101" pitchFamily="49" charset="-122"/>
              </a:defRPr>
            </a:lvl6pPr>
            <a:lvl7pPr marL="2971800" indent="-228600" eaLnBrk="0" fontAlgn="base" hangingPunct="0">
              <a:spcBef>
                <a:spcPct val="0"/>
              </a:spcBef>
              <a:spcAft>
                <a:spcPct val="0"/>
              </a:spcAft>
              <a:defRPr sz="2000">
                <a:solidFill>
                  <a:schemeClr val="tx2"/>
                </a:solidFill>
                <a:latin typeface="Times New Roman" panose="02020603050405020304" pitchFamily="18" charset="0"/>
                <a:ea typeface="黑体" panose="02010609060101010101" pitchFamily="49" charset="-122"/>
              </a:defRPr>
            </a:lvl7pPr>
            <a:lvl8pPr marL="3429000" indent="-228600" eaLnBrk="0" fontAlgn="base" hangingPunct="0">
              <a:spcBef>
                <a:spcPct val="0"/>
              </a:spcBef>
              <a:spcAft>
                <a:spcPct val="0"/>
              </a:spcAft>
              <a:defRPr sz="2000">
                <a:solidFill>
                  <a:schemeClr val="tx2"/>
                </a:solidFill>
                <a:latin typeface="Times New Roman" panose="02020603050405020304" pitchFamily="18" charset="0"/>
                <a:ea typeface="黑体" panose="02010609060101010101" pitchFamily="49" charset="-122"/>
              </a:defRPr>
            </a:lvl8pPr>
            <a:lvl9pPr marL="3886200" indent="-228600" eaLnBrk="0" fontAlgn="base" hangingPunct="0">
              <a:spcBef>
                <a:spcPct val="0"/>
              </a:spcBef>
              <a:spcAft>
                <a:spcPct val="0"/>
              </a:spcAft>
              <a:defRPr sz="2000">
                <a:solidFill>
                  <a:schemeClr val="tx2"/>
                </a:solidFill>
                <a:latin typeface="Times New Roman" panose="02020603050405020304" pitchFamily="18" charset="0"/>
                <a:ea typeface="黑体" panose="02010609060101010101" pitchFamily="49" charset="-122"/>
              </a:defRPr>
            </a:lvl9pPr>
          </a:lstStyle>
          <a:p>
            <a:pPr eaLnBrk="1" hangingPunct="1">
              <a:lnSpc>
                <a:spcPts val="2800"/>
              </a:lnSpc>
            </a:pPr>
            <a:r>
              <a:rPr lang="zh-CN" altLang="en-US" sz="2400" dirty="0"/>
              <a:t>       </a:t>
            </a:r>
            <a:r>
              <a:rPr lang="zh-CN" altLang="en-US" b="1" dirty="0"/>
              <a:t>话说从前山上有一座庙，庙里住着一个姓王的和尚。山上没水源，他就每天亲自跑到山下去挑水，哼着小曲，心情愉快极了。</a:t>
            </a:r>
            <a:endParaRPr lang="en-US" altLang="zh-CN" b="1" dirty="0"/>
          </a:p>
          <a:p>
            <a:pPr eaLnBrk="1" hangingPunct="1">
              <a:lnSpc>
                <a:spcPts val="2800"/>
              </a:lnSpc>
            </a:pPr>
            <a:r>
              <a:rPr lang="en-US" altLang="zh-CN" dirty="0"/>
              <a:t>        </a:t>
            </a:r>
            <a:r>
              <a:rPr lang="zh-CN" altLang="en-US" b="1" dirty="0"/>
              <a:t>过了一段时间，“上级”安排来了一个新和尚，王和尚怀着不愉快的心情接受了这个事实。为了要喝水，他只好和新和尚一起去抬水。</a:t>
            </a:r>
            <a:endParaRPr lang="en-US" altLang="zh-CN" b="1" dirty="0"/>
          </a:p>
          <a:p>
            <a:pPr eaLnBrk="1" hangingPunct="1">
              <a:lnSpc>
                <a:spcPts val="2800"/>
              </a:lnSpc>
            </a:pPr>
            <a:r>
              <a:rPr lang="zh-CN" altLang="en-US" b="1" dirty="0"/>
              <a:t>        又过了一段时间，“上级”又派来了一个和尚。三个和尚如何分工？大家都不清楚，因此他们谁也不听谁的，谁也不愿意服从别人的管理，谁也不愿意多干活，最后变成了谁也不干活，没有水喝的日子让王和尚的心情糟透了。</a:t>
            </a:r>
            <a:endParaRPr lang="en-US" altLang="zh-CN" b="1" dirty="0"/>
          </a:p>
          <a:p>
            <a:pPr eaLnBrk="1" hangingPunct="1">
              <a:lnSpc>
                <a:spcPts val="2800"/>
              </a:lnSpc>
            </a:pPr>
            <a:r>
              <a:rPr lang="en-US" altLang="zh-CN" b="1" dirty="0"/>
              <a:t>         </a:t>
            </a:r>
            <a:r>
              <a:rPr lang="zh-CN" altLang="en-US" b="1" dirty="0">
                <a:solidFill>
                  <a:srgbClr val="CD1F06"/>
                </a:solidFill>
              </a:rPr>
              <a:t>请同学们思考：三个和尚的力量原本应该比一两个和尚更大，能够挑来更多的水，可为什么人越多，水缺越来越少呢？如果我们是这三个和尚，如何做才能保证有足够的水喝呢？</a:t>
            </a:r>
          </a:p>
        </p:txBody>
      </p:sp>
      <p:grpSp>
        <p:nvGrpSpPr>
          <p:cNvPr id="20" name="组合 19"/>
          <p:cNvGrpSpPr/>
          <p:nvPr/>
        </p:nvGrpSpPr>
        <p:grpSpPr>
          <a:xfrm>
            <a:off x="4223792" y="764704"/>
            <a:ext cx="3145545" cy="432049"/>
            <a:chOff x="814328" y="3219333"/>
            <a:chExt cx="2841648" cy="432537"/>
          </a:xfrm>
        </p:grpSpPr>
        <p:grpSp>
          <p:nvGrpSpPr>
            <p:cNvPr id="21" name="组合 20"/>
            <p:cNvGrpSpPr/>
            <p:nvPr/>
          </p:nvGrpSpPr>
          <p:grpSpPr>
            <a:xfrm>
              <a:off x="814328" y="3219334"/>
              <a:ext cx="2797200" cy="432536"/>
              <a:chOff x="2173927" y="3285519"/>
              <a:chExt cx="3549387" cy="548848"/>
            </a:xfrm>
          </p:grpSpPr>
          <p:grpSp>
            <p:nvGrpSpPr>
              <p:cNvPr id="23" name="组合 22"/>
              <p:cNvGrpSpPr/>
              <p:nvPr/>
            </p:nvGrpSpPr>
            <p:grpSpPr>
              <a:xfrm>
                <a:off x="2173927" y="3285519"/>
                <a:ext cx="3549387" cy="548848"/>
                <a:chOff x="4304043" y="1286668"/>
                <a:chExt cx="7914744" cy="2757793"/>
              </a:xfrm>
              <a:effectLst>
                <a:outerShdw blurRad="381000" dist="254000" dir="8100000" algn="tr" rotWithShape="0">
                  <a:prstClr val="black">
                    <a:alpha val="40000"/>
                  </a:prstClr>
                </a:outerShdw>
              </a:effectLst>
            </p:grpSpPr>
            <p:sp>
              <p:nvSpPr>
                <p:cNvPr id="25" name="圆角矩形 24"/>
                <p:cNvSpPr/>
                <p:nvPr/>
              </p:nvSpPr>
              <p:spPr>
                <a:xfrm>
                  <a:off x="4304043" y="1286668"/>
                  <a:ext cx="79147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6" name="圆角矩形 25"/>
                <p:cNvSpPr/>
                <p:nvPr/>
              </p:nvSpPr>
              <p:spPr>
                <a:xfrm>
                  <a:off x="4351924" y="1373342"/>
                  <a:ext cx="7812881" cy="258445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24" name="椭圆 23"/>
              <p:cNvSpPr/>
              <p:nvPr/>
            </p:nvSpPr>
            <p:spPr>
              <a:xfrm>
                <a:off x="2256471" y="3340676"/>
                <a:ext cx="524064" cy="279394"/>
              </a:xfrm>
              <a:prstGeom prst="ellipse">
                <a:avLst/>
              </a:prstGeom>
              <a:solidFill>
                <a:srgbClr val="0070C0"/>
              </a:solidFill>
              <a:ln>
                <a:noFill/>
              </a:ln>
              <a:effectLst>
                <a:outerShdw blurRad="88900" dist="63500" dir="8100000" algn="tr" rotWithShape="0">
                  <a:prstClr val="black">
                    <a:alpha val="5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22" name="TextBox 11"/>
            <p:cNvSpPr txBox="1"/>
            <p:nvPr/>
          </p:nvSpPr>
          <p:spPr>
            <a:xfrm>
              <a:off x="1464840" y="3219333"/>
              <a:ext cx="2191136" cy="431374"/>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pPr algn="l"/>
              <a:r>
                <a:rPr lang="zh-CN" altLang="en-US" sz="2800" b="0" dirty="0" smtClean="0">
                  <a:solidFill>
                    <a:schemeClr val="tx1">
                      <a:lumMod val="65000"/>
                      <a:lumOff val="35000"/>
                    </a:schemeClr>
                  </a:solidFill>
                </a:rPr>
                <a:t>导 入 案 例</a:t>
              </a:r>
              <a:endParaRPr lang="zh-CN" altLang="en-US" sz="2800" b="0" dirty="0">
                <a:solidFill>
                  <a:schemeClr val="tx1">
                    <a:lumMod val="65000"/>
                    <a:lumOff val="35000"/>
                  </a:schemeClr>
                </a:solidFill>
              </a:endParaRPr>
            </a:p>
          </p:txBody>
        </p:sp>
      </p:grpSp>
      <p:sp>
        <p:nvSpPr>
          <p:cNvPr id="16" name="矩形 2"/>
          <p:cNvSpPr>
            <a:spLocks noChangeArrowheads="1"/>
          </p:cNvSpPr>
          <p:nvPr/>
        </p:nvSpPr>
        <p:spPr bwMode="auto">
          <a:xfrm>
            <a:off x="0" y="620688"/>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grpSp>
        <p:nvGrpSpPr>
          <p:cNvPr id="3" name="组合 2"/>
          <p:cNvGrpSpPr/>
          <p:nvPr/>
        </p:nvGrpSpPr>
        <p:grpSpPr>
          <a:xfrm>
            <a:off x="623392" y="116632"/>
            <a:ext cx="9680823" cy="432753"/>
            <a:chOff x="623392" y="116632"/>
            <a:chExt cx="9680823" cy="432753"/>
          </a:xfrm>
        </p:grpSpPr>
        <p:grpSp>
          <p:nvGrpSpPr>
            <p:cNvPr id="2" name="组合 1"/>
            <p:cNvGrpSpPr/>
            <p:nvPr/>
          </p:nvGrpSpPr>
          <p:grpSpPr>
            <a:xfrm>
              <a:off x="623392" y="116632"/>
              <a:ext cx="9680823" cy="432753"/>
              <a:chOff x="780802" y="167640"/>
              <a:chExt cx="9680823" cy="432753"/>
            </a:xfrm>
          </p:grpSpPr>
          <p:sp>
            <p:nvSpPr>
              <p:cNvPr id="12" name="燕尾形 2"/>
              <p:cNvSpPr>
                <a:spLocks noChangeArrowheads="1"/>
              </p:cNvSpPr>
              <p:nvPr/>
            </p:nvSpPr>
            <p:spPr bwMode="auto">
              <a:xfrm>
                <a:off x="780802"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3"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dirty="0">
                    <a:latin typeface="Impact" panose="020B0806030902050204" pitchFamily="34" charset="0"/>
                    <a:ea typeface="微软雅黑" panose="020B0503020204020204" pitchFamily="34" charset="-122"/>
                  </a:rPr>
                  <a:t>03  </a:t>
                </a:r>
                <a:r>
                  <a:rPr lang="en-US" altLang="zh-CN" sz="2800" b="1" dirty="0" err="1">
                    <a:latin typeface="Impact" panose="020B0806030902050204" pitchFamily="34" charset="0"/>
                    <a:ea typeface="微软雅黑" panose="020B0503020204020204" pitchFamily="34" charset="-122"/>
                  </a:rPr>
                  <a:t>总结</a:t>
                </a:r>
                <a:endParaRPr lang="en-US" altLang="zh-CN" sz="2800" b="1" dirty="0">
                  <a:latin typeface="Impact" panose="020B0806030902050204" pitchFamily="34" charset="0"/>
                  <a:ea typeface="微软雅黑" panose="020B0503020204020204" pitchFamily="34" charset="-122"/>
                </a:endParaRPr>
              </a:p>
            </p:txBody>
          </p:sp>
          <p:sp>
            <p:nvSpPr>
              <p:cNvPr id="14"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bg1"/>
                    </a:solidFill>
                    <a:latin typeface="Impact" panose="020B0806030902050204" pitchFamily="34" charset="0"/>
                    <a:ea typeface="微软雅黑" panose="020B0503020204020204" pitchFamily="34" charset="-122"/>
                  </a:rPr>
                  <a:t>01    </a:t>
                </a:r>
                <a:r>
                  <a:rPr lang="zh-CN" altLang="en-US" sz="2800" b="1" dirty="0" smtClean="0">
                    <a:solidFill>
                      <a:schemeClr val="bg1"/>
                    </a:solidFill>
                    <a:latin typeface="微软雅黑" panose="020B0503020204020204" pitchFamily="34" charset="-122"/>
                    <a:ea typeface="微软雅黑" panose="020B0503020204020204" pitchFamily="34" charset="-122"/>
                  </a:rPr>
                  <a:t>导入</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15"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dirty="0">
                    <a:solidFill>
                      <a:schemeClr val="bg1"/>
                    </a:solidFill>
                    <a:latin typeface="Impact" panose="020B0806030902050204" pitchFamily="34" charset="0"/>
                    <a:ea typeface="微软雅黑" panose="020B0503020204020204" pitchFamily="34" charset="-122"/>
                  </a:rPr>
                  <a:t>02   </a:t>
                </a:r>
                <a:r>
                  <a:rPr lang="en-US" altLang="zh-CN" sz="2800" b="1" dirty="0" err="1" smtClean="0">
                    <a:solidFill>
                      <a:schemeClr val="bg1"/>
                    </a:solidFill>
                    <a:latin typeface="Impact" panose="020B0806030902050204" pitchFamily="34" charset="0"/>
                    <a:ea typeface="微软雅黑" panose="020B0503020204020204" pitchFamily="34" charset="-122"/>
                  </a:rPr>
                  <a:t>内讲授</a:t>
                </a:r>
                <a:endParaRPr lang="en-US" altLang="zh-CN" sz="2800" b="1" dirty="0">
                  <a:solidFill>
                    <a:schemeClr val="bg1"/>
                  </a:solidFill>
                  <a:latin typeface="Impact" panose="020B0806030902050204" pitchFamily="34" charset="0"/>
                  <a:ea typeface="微软雅黑" panose="020B0503020204020204" pitchFamily="34" charset="-122"/>
                </a:endParaRPr>
              </a:p>
            </p:txBody>
          </p:sp>
        </p:grpSp>
        <p:sp>
          <p:nvSpPr>
            <p:cNvPr id="27" name="TextBox 5"/>
            <p:cNvSpPr txBox="1">
              <a:spLocks noChangeArrowheads="1"/>
            </p:cNvSpPr>
            <p:nvPr/>
          </p:nvSpPr>
          <p:spPr bwMode="auto">
            <a:xfrm>
              <a:off x="4871864" y="116632"/>
              <a:ext cx="2088232" cy="430887"/>
            </a:xfrm>
            <a:prstGeom prst="rect">
              <a:avLst/>
            </a:prstGeom>
            <a:noFill/>
            <a:ln w="9525">
              <a:noFill/>
              <a:miter lim="800000"/>
            </a:ln>
          </p:spPr>
          <p:txBody>
            <a:bodyPr wrap="square" lIns="0" tIns="0" rIns="0" bIns="0" anchor="ctr">
              <a:spAutoFit/>
            </a:bodyPr>
            <a:lstStyle/>
            <a:p>
              <a:pPr algn="l"/>
              <a:r>
                <a:rPr lang="en-US" altLang="zh-CN" sz="2800" b="1" dirty="0" smtClean="0">
                  <a:latin typeface="Impact" panose="020B0806030902050204" pitchFamily="34" charset="0"/>
                  <a:ea typeface="微软雅黑" panose="020B0503020204020204" pitchFamily="34" charset="-122"/>
                </a:rPr>
                <a:t>02  </a:t>
              </a:r>
              <a:r>
                <a:rPr lang="zh-CN" altLang="en-US" sz="2800" b="1" dirty="0" smtClean="0">
                  <a:latin typeface="Impact" panose="020B0806030902050204" pitchFamily="34" charset="0"/>
                  <a:ea typeface="微软雅黑" panose="020B0503020204020204" pitchFamily="34" charset="-122"/>
                </a:rPr>
                <a:t>内容讲授</a:t>
              </a:r>
              <a:endParaRPr lang="en-US" altLang="zh-CN" sz="2800" b="1" dirty="0">
                <a:latin typeface="Impact" panose="020B0806030902050204" pitchFamily="34" charset="0"/>
                <a:ea typeface="微软雅黑" panose="020B0503020204020204" pitchFamily="34" charset="-122"/>
              </a:endParaRPr>
            </a:p>
          </p:txBody>
        </p:sp>
      </p:grpSp>
    </p:spTree>
    <p:extLst>
      <p:ext uri="{BB962C8B-B14F-4D97-AF65-F5344CB8AC3E}">
        <p14:creationId xmlns:p14="http://schemas.microsoft.com/office/powerpoint/2010/main" val="833574045"/>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slide(fromTop)">
                                      <p:cBhvr>
                                        <p:cTn id="7" dur="1000"/>
                                        <p:tgtEl>
                                          <p:spTgt spid="17"/>
                                        </p:tgtEl>
                                      </p:cBhvr>
                                    </p:animEffect>
                                  </p:childTnLst>
                                </p:cTn>
                              </p:par>
                            </p:childTnLst>
                          </p:cTn>
                        </p:par>
                        <p:par>
                          <p:cTn id="8" fill="hold">
                            <p:stCondLst>
                              <p:cond delay="1000"/>
                            </p:stCondLst>
                            <p:childTnLst>
                              <p:par>
                                <p:cTn id="9" presetID="12" presetClass="entr" presetSubtype="8"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350"/>
                                        <p:tgtEl>
                                          <p:spTgt spid="20"/>
                                        </p:tgtEl>
                                        <p:attrNameLst>
                                          <p:attrName>ppt_x</p:attrName>
                                        </p:attrNameLst>
                                      </p:cBhvr>
                                      <p:tavLst>
                                        <p:tav tm="0">
                                          <p:val>
                                            <p:strVal val="#ppt_x-#ppt_w*1.125000"/>
                                          </p:val>
                                        </p:tav>
                                        <p:tav tm="100000">
                                          <p:val>
                                            <p:strVal val="#ppt_x"/>
                                          </p:val>
                                        </p:tav>
                                      </p:tavLst>
                                    </p:anim>
                                    <p:animEffect transition="in" filter="wipe(right)">
                                      <p:cBhvr>
                                        <p:cTn id="12" dur="35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pic>
        <p:nvPicPr>
          <p:cNvPr id="13335" name="Picture 24" descr="cb5d4290_84b4_4da4_8804_5eb50239362b"/>
          <p:cNvPicPr>
            <a:picLocks noChangeAspect="1"/>
          </p:cNvPicPr>
          <p:nvPr>
            <p:custDataLst>
              <p:tags r:id="rId1"/>
            </p:custDataLst>
          </p:nvPr>
        </p:nvPicPr>
        <p:blipFill>
          <a:blip r:embed="rId4">
            <a:clrChange>
              <a:clrFrom>
                <a:srgbClr val="FFFFFF"/>
              </a:clrFrom>
              <a:clrTo>
                <a:srgbClr val="FFFFFF">
                  <a:alpha val="0"/>
                </a:srgbClr>
              </a:clrTo>
            </a:clrChange>
          </a:blip>
          <a:stretch>
            <a:fillRect/>
          </a:stretch>
        </p:blipFill>
        <p:spPr>
          <a:xfrm>
            <a:off x="810308" y="1580833"/>
            <a:ext cx="2389457" cy="2592387"/>
          </a:xfrm>
          <a:prstGeom prst="rect">
            <a:avLst/>
          </a:prstGeom>
          <a:noFill/>
          <a:ln w="9525">
            <a:noFill/>
          </a:ln>
        </p:spPr>
      </p:pic>
      <p:sp>
        <p:nvSpPr>
          <p:cNvPr id="11" name="文本框 10"/>
          <p:cNvSpPr txBox="1"/>
          <p:nvPr/>
        </p:nvSpPr>
        <p:spPr>
          <a:xfrm>
            <a:off x="3199765" y="2004695"/>
            <a:ext cx="8450580" cy="2847975"/>
          </a:xfrm>
          <a:prstGeom prst="rect">
            <a:avLst/>
          </a:prstGeom>
          <a:noFill/>
          <a:ln>
            <a:solidFill>
              <a:schemeClr val="tx2"/>
            </a:solidFill>
            <a:prstDash val="sysDash"/>
          </a:ln>
        </p:spPr>
        <p:txBody>
          <a:bodyPr wrap="square" rtlCol="0" anchor="t">
            <a:spAutoFit/>
          </a:bodyPr>
          <a:lstStyle/>
          <a:p>
            <a:pPr marL="0" marR="0" lvl="0" indent="0" algn="l" defTabSz="914400" rtl="0" eaLnBrk="0" fontAlgn="base" latinLnBrk="0" hangingPunct="0">
              <a:lnSpc>
                <a:spcPct val="125000"/>
              </a:lnSpc>
              <a:spcBef>
                <a:spcPct val="20000"/>
              </a:spcBef>
              <a:spcAft>
                <a:spcPct val="0"/>
              </a:spcAft>
              <a:buClr>
                <a:schemeClr val="hlink"/>
              </a:buClr>
              <a:buSzTx/>
              <a:buFont typeface="Wingdings" panose="05000000000000000000" pitchFamily="2" charset="2"/>
              <a:buNone/>
              <a:defRPr/>
            </a:pPr>
            <a:r>
              <a:rPr lang="zh-CN" altLang="en-US" sz="3200" b="0" noProof="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sym typeface="+mn-ea"/>
              </a:rPr>
              <a:t>老子讲</a:t>
            </a:r>
            <a:r>
              <a:rPr lang="en-US" sz="3200" b="0" noProof="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sym typeface="+mn-ea"/>
              </a:rPr>
              <a:t>:</a:t>
            </a:r>
            <a:endParaRPr kumimoji="0" lang="en-US" sz="3200" b="0" i="0" u="none" strike="noStrike" kern="1200" cap="none" spc="0" normalizeH="0" baseline="0" noProof="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0" fontAlgn="base" latinLnBrk="0" hangingPunct="0">
              <a:lnSpc>
                <a:spcPct val="125000"/>
              </a:lnSpc>
              <a:spcBef>
                <a:spcPct val="20000"/>
              </a:spcBef>
              <a:spcAft>
                <a:spcPct val="0"/>
              </a:spcAft>
              <a:buClr>
                <a:schemeClr val="hlink"/>
              </a:buClr>
              <a:buSzTx/>
              <a:buFont typeface="Wingdings" panose="05000000000000000000" pitchFamily="2" charset="2"/>
              <a:buNone/>
              <a:defRPr/>
            </a:pPr>
            <a:r>
              <a:rPr lang="en-US" sz="3200" b="0" noProof="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sym typeface="+mn-ea"/>
              </a:rPr>
              <a:t>    “</a:t>
            </a:r>
            <a:r>
              <a:rPr lang="zh-CN" altLang="en-US" sz="3200" b="0" noProof="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sym typeface="+mn-ea"/>
              </a:rPr>
              <a:t>人法地</a:t>
            </a:r>
            <a:r>
              <a:rPr lang="en-US" sz="3200" b="0" noProof="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sym typeface="+mn-ea"/>
              </a:rPr>
              <a:t>, </a:t>
            </a:r>
            <a:r>
              <a:rPr lang="zh-CN" altLang="en-US" sz="3200" b="0" noProof="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sym typeface="+mn-ea"/>
              </a:rPr>
              <a:t>地法天</a:t>
            </a:r>
            <a:r>
              <a:rPr lang="en-US" sz="3200" b="0" noProof="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sym typeface="+mn-ea"/>
              </a:rPr>
              <a:t>, </a:t>
            </a:r>
            <a:r>
              <a:rPr lang="zh-CN" altLang="en-US" sz="3200" b="0" noProof="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sym typeface="+mn-ea"/>
              </a:rPr>
              <a:t>天法道</a:t>
            </a:r>
            <a:r>
              <a:rPr lang="en-US" sz="3200" b="0" noProof="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sym typeface="+mn-ea"/>
              </a:rPr>
              <a:t>, </a:t>
            </a:r>
            <a:r>
              <a:rPr lang="zh-CN" altLang="en-US" sz="3200" b="0" noProof="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sym typeface="+mn-ea"/>
              </a:rPr>
              <a:t>道法自然。”</a:t>
            </a:r>
            <a:endParaRPr kumimoji="0" lang="zh-CN" altLang="en-US" sz="3200" b="0" i="0" u="none" strike="noStrike" kern="1200" cap="none" spc="0" normalizeH="0" baseline="0" noProof="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0" fontAlgn="base" latinLnBrk="0" hangingPunct="0">
              <a:lnSpc>
                <a:spcPct val="125000"/>
              </a:lnSpc>
              <a:spcBef>
                <a:spcPct val="20000"/>
              </a:spcBef>
              <a:spcAft>
                <a:spcPct val="0"/>
              </a:spcAft>
              <a:buClr>
                <a:schemeClr val="hlink"/>
              </a:buClr>
              <a:buSzTx/>
              <a:buFont typeface="Wingdings" panose="05000000000000000000" pitchFamily="2" charset="2"/>
              <a:buNone/>
              <a:defRPr/>
            </a:pPr>
            <a:r>
              <a:rPr lang="en-US" sz="3200" b="0" noProof="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sym typeface="+mn-ea"/>
              </a:rPr>
              <a:t>    “</a:t>
            </a:r>
            <a:r>
              <a:rPr lang="zh-CN" altLang="en-US" sz="3200" b="0" noProof="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sym typeface="+mn-ea"/>
              </a:rPr>
              <a:t>道生一，一生二，二生三，三生万物。</a:t>
            </a:r>
            <a:r>
              <a:rPr lang="en-US" altLang="zh-CN" sz="3200" b="0" noProof="0">
                <a:ln>
                  <a:noFill/>
                </a:ln>
                <a:solidFill>
                  <a:schemeClr val="tx1"/>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sym typeface="+mn-ea"/>
              </a:rPr>
              <a:t>”</a:t>
            </a:r>
            <a:r>
              <a:rPr lang="en-US" sz="3200" b="0" noProof="0">
                <a:ln>
                  <a:noFill/>
                </a:ln>
                <a:effectLst>
                  <a:outerShdw blurRad="38100" dist="38100" dir="2700000" algn="tl">
                    <a:srgbClr val="C0C0C0"/>
                  </a:outerShdw>
                </a:effectLst>
                <a:uLnTx/>
                <a:uFillTx/>
                <a:latin typeface="微软雅黑" panose="020B0503020204020204" pitchFamily="34" charset="-122"/>
                <a:ea typeface="微软雅黑" panose="020B0503020204020204" pitchFamily="34" charset="-122"/>
                <a:sym typeface="+mn-ea"/>
              </a:rPr>
              <a:t> </a:t>
            </a:r>
            <a:endParaRPr kumimoji="0" lang="en-US" sz="3200" b="0" i="0" u="none" strike="noStrike" kern="1200" cap="none" spc="0" normalizeH="0" baseline="0" noProof="0">
              <a:ln>
                <a:noFill/>
              </a:ln>
              <a:solidFill>
                <a:srgbClr val="FF3300"/>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25000"/>
              </a:lnSpc>
              <a:spcBef>
                <a:spcPct val="20000"/>
              </a:spcBef>
              <a:spcAft>
                <a:spcPct val="0"/>
              </a:spcAft>
              <a:buClr>
                <a:schemeClr val="hlink"/>
              </a:buClr>
              <a:buSzTx/>
              <a:buFont typeface="Wingdings" panose="05000000000000000000" pitchFamily="2" charset="2"/>
              <a:buNone/>
              <a:defRPr/>
            </a:pPr>
            <a:r>
              <a:rPr lang="zh-CN" altLang="en-US" sz="3200" b="0" noProof="0">
                <a:ln>
                  <a:noFill/>
                </a:ln>
                <a:solidFill>
                  <a:srgbClr val="000099"/>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sym typeface="+mn-ea"/>
              </a:rPr>
              <a:t>    思考：这两句话蕴含着什么管理思想？</a:t>
            </a:r>
            <a:endParaRPr lang="zh-CN" altLang="en-US" sz="3200" b="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27" presetClass="entr" presetSubtype="0" fill="hold" grpId="0" nodeType="afterEffect">
                                  <p:stCondLst>
                                    <p:cond delay="0"/>
                                  </p:stCondLst>
                                  <p:iterate type="lt">
                                    <p:tmPct val="50000"/>
                                  </p:iterate>
                                  <p:childTnLst>
                                    <p:set>
                                      <p:cBhvr>
                                        <p:cTn id="10" dur="1" fill="hold">
                                          <p:stCondLst>
                                            <p:cond delay="0"/>
                                          </p:stCondLst>
                                        </p:cTn>
                                        <p:tgtEl>
                                          <p:spTgt spid="11"/>
                                        </p:tgtEl>
                                        <p:attrNameLst>
                                          <p:attrName>style.visibility</p:attrName>
                                        </p:attrNameLst>
                                      </p:cBhvr>
                                      <p:to>
                                        <p:strVal val="visible"/>
                                      </p:to>
                                    </p:set>
                                    <p:anim calcmode="discrete" valueType="clr">
                                      <p:cBhvr override="childStyle">
                                        <p:cTn id="11"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12" dur="80"/>
                                        <p:tgtEl>
                                          <p:spTgt spid="11"/>
                                        </p:tgtEl>
                                        <p:attrNameLst>
                                          <p:attrName>fillcolor</p:attrName>
                                        </p:attrNameLst>
                                      </p:cBhvr>
                                      <p:tavLst>
                                        <p:tav tm="0">
                                          <p:val>
                                            <p:clrVal>
                                              <a:schemeClr val="accent2"/>
                                            </p:clrVal>
                                          </p:val>
                                        </p:tav>
                                        <p:tav tm="50000">
                                          <p:val>
                                            <p:clrVal>
                                              <a:schemeClr val="hlink"/>
                                            </p:clrVal>
                                          </p:val>
                                        </p:tav>
                                      </p:tavLst>
                                    </p:anim>
                                    <p:set>
                                      <p:cBhvr>
                                        <p:cTn id="13" dur="80"/>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1"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圆角矩形 4"/>
          <p:cNvSpPr/>
          <p:nvPr/>
        </p:nvSpPr>
        <p:spPr>
          <a:xfrm>
            <a:off x="421005" y="1702435"/>
            <a:ext cx="11559540" cy="4110355"/>
          </a:xfrm>
          <a:prstGeom prst="roundRect">
            <a:avLst/>
          </a:prstGeom>
          <a:no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608330" y="1823720"/>
            <a:ext cx="11218545" cy="3938270"/>
          </a:xfrm>
          <a:prstGeom prst="rect">
            <a:avLst/>
          </a:prstGeom>
          <a:noFill/>
        </p:spPr>
        <p:txBody>
          <a:bodyPr wrap="square" rtlCol="0" anchor="t">
            <a:spAutoFit/>
          </a:bodyPr>
          <a:lstStyle/>
          <a:p>
            <a:pPr>
              <a:lnSpc>
                <a:spcPts val="3000"/>
              </a:lnSpc>
            </a:pPr>
            <a:r>
              <a:rPr lang="en-US" altLang="zh-CN" dirty="0">
                <a:latin typeface="微软雅黑" panose="020B0503020204020204" pitchFamily="34" charset="-122"/>
                <a:ea typeface="微软雅黑" panose="020B0503020204020204" pitchFamily="34" charset="-122"/>
                <a:sym typeface="+mn-ea"/>
              </a:rPr>
              <a:t>     </a:t>
            </a:r>
            <a:r>
              <a:rPr lang="en-US" altLang="zh-CN" dirty="0" smtClean="0">
                <a:latin typeface="微软雅黑" panose="020B0503020204020204" pitchFamily="34" charset="-122"/>
                <a:ea typeface="微软雅黑" panose="020B0503020204020204" pitchFamily="34" charset="-122"/>
                <a:sym typeface="+mn-ea"/>
              </a:rPr>
              <a:t>   </a:t>
            </a:r>
            <a:r>
              <a:rPr lang="zh-CN" altLang="en-US" dirty="0">
                <a:latin typeface="微软雅黑" panose="020B0503020204020204" pitchFamily="34" charset="-122"/>
                <a:ea typeface="微软雅黑" panose="020B0503020204020204" pitchFamily="34" charset="-122"/>
                <a:sym typeface="+mn-ea"/>
              </a:rPr>
              <a:t>一个本来业绩不错的公司当年的盈余竟大幅滑落。眼看就要过年了，往年的年终奖金最少是加发两个月工资，有的时候甚至发得更多，但这次肯定是没法实现了。会计算来算去，确定最多只能多发一个月的工资作为奖金。若按常规做法，实话告诉大家，很可能会打击员工士气。在这两难的时刻，董事长灵机一动：与其因最高的企盼造成最大的失望，不如用最坏的打算引来意外的欣喜。</a:t>
            </a:r>
            <a:endParaRPr lang="zh-CN" altLang="en-US" b="0" dirty="0">
              <a:solidFill>
                <a:schemeClr val="tx1"/>
              </a:solidFill>
              <a:latin typeface="微软雅黑" panose="020B0503020204020204" pitchFamily="34" charset="-122"/>
              <a:ea typeface="微软雅黑" panose="020B0503020204020204" pitchFamily="34" charset="-122"/>
            </a:endParaRPr>
          </a:p>
          <a:p>
            <a:pPr>
              <a:lnSpc>
                <a:spcPts val="3000"/>
              </a:lnSpc>
            </a:pPr>
            <a:r>
              <a:rPr lang="zh-CN" altLang="en-US" sz="1800" dirty="0">
                <a:latin typeface="微软雅黑" panose="020B0503020204020204" pitchFamily="34" charset="-122"/>
                <a:ea typeface="微软雅黑" panose="020B0503020204020204" pitchFamily="34" charset="-122"/>
                <a:sym typeface="+mn-ea"/>
              </a:rPr>
              <a:t>       没过两天，公司传来小道消息——公司由于今年业绩不佳，年底要裁员。顿时人心惶惶，每个人都在猜测会不会裁到自己头上。但是，这时董事长却宣布：“再怎么艰苦，公司也决不愿牺牲同甘共苦的同事，只是年终奖金可能无力发了。” 董事长的一席话使员工们放下心了：只要不裁员，没有奖金就没有吧。人人都做好了过个穷年的打算。</a:t>
            </a:r>
            <a:endParaRPr lang="zh-CN" altLang="en-US" sz="1800" b="0" dirty="0">
              <a:solidFill>
                <a:schemeClr val="tx1"/>
              </a:solidFill>
              <a:latin typeface="微软雅黑" panose="020B0503020204020204" pitchFamily="34" charset="-122"/>
              <a:ea typeface="微软雅黑" panose="020B0503020204020204" pitchFamily="34" charset="-122"/>
            </a:endParaRPr>
          </a:p>
          <a:p>
            <a:pPr>
              <a:lnSpc>
                <a:spcPts val="3000"/>
              </a:lnSpc>
            </a:pPr>
            <a:r>
              <a:rPr lang="zh-CN" altLang="en-US" sz="1800" dirty="0">
                <a:latin typeface="微软雅黑" panose="020B0503020204020204" pitchFamily="34" charset="-122"/>
                <a:ea typeface="微软雅黑" panose="020B0503020204020204" pitchFamily="34" charset="-122"/>
                <a:sym typeface="+mn-ea"/>
              </a:rPr>
              <a:t>       除夕将至，董事长突然宣布：“今年每人都有年终奖金，整整一个月的工资，马上发下去，让大家过个好年!”顿时整个公司大楼爆发出一片欢呼。</a:t>
            </a:r>
            <a:endParaRPr lang="zh-CN" altLang="en-US" sz="1800" dirty="0">
              <a:latin typeface="微软雅黑" panose="020B0503020204020204" pitchFamily="34" charset="-122"/>
              <a:ea typeface="微软雅黑" panose="020B0503020204020204" pitchFamily="34" charset="-122"/>
            </a:endParaRPr>
          </a:p>
        </p:txBody>
      </p:sp>
      <p:sp>
        <p:nvSpPr>
          <p:cNvPr id="13" name="AutoShape 4"/>
          <p:cNvSpPr>
            <a:spLocks noChangeArrowheads="1"/>
          </p:cNvSpPr>
          <p:nvPr/>
        </p:nvSpPr>
        <p:spPr bwMode="auto">
          <a:xfrm>
            <a:off x="1055440" y="764704"/>
            <a:ext cx="2798445" cy="1039495"/>
          </a:xfrm>
          <a:prstGeom prst="irregularSeal1">
            <a:avLst/>
          </a:prstGeom>
          <a:blipFill rotWithShape="1">
            <a:blip r:embed="rId3"/>
            <a:tile tx="0" ty="0" sx="100000" sy="100000" flip="none" algn="tl"/>
          </a:blipFill>
          <a:ln w="9525" cmpd="sng">
            <a:solidFill>
              <a:schemeClr val="tx1"/>
            </a:solidFill>
            <a:miter lim="800000"/>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3600" b="0" i="0" u="none" strike="noStrike" kern="1200" cap="none" spc="0" normalizeH="0" baseline="0" noProof="0" dirty="0" smtClean="0">
                <a:ln>
                  <a:noFill/>
                </a:ln>
                <a:solidFill>
                  <a:srgbClr val="D60093"/>
                </a:solidFill>
                <a:effectLst>
                  <a:outerShdw blurRad="38100" dist="38100" dir="2700000" algn="tl">
                    <a:srgbClr val="000000"/>
                  </a:outerShdw>
                </a:effectLst>
                <a:uLnTx/>
                <a:uFillTx/>
                <a:latin typeface="Arial" panose="020B0604020202020204" pitchFamily="34" charset="0"/>
                <a:ea typeface="华文行楷" panose="02010800040101010101" pitchFamily="2" charset="-122"/>
                <a:cs typeface="+mn-cs"/>
              </a:rPr>
              <a:t>任务训练</a:t>
            </a:r>
            <a:endParaRPr kumimoji="0" lang="zh-CN" altLang="en-US" sz="3600" b="0" i="0" u="none" strike="noStrike" kern="1200" cap="none" spc="0" normalizeH="0" baseline="0" noProof="0" dirty="0">
              <a:ln>
                <a:noFill/>
              </a:ln>
              <a:solidFill>
                <a:srgbClr val="D60093"/>
              </a:solidFill>
              <a:effectLst>
                <a:outerShdw blurRad="38100" dist="38100" dir="2700000" algn="tl">
                  <a:srgbClr val="000000"/>
                </a:outerShdw>
              </a:effectLst>
              <a:uLnTx/>
              <a:uFillTx/>
              <a:latin typeface="Arial" panose="020B0604020202020204" pitchFamily="34" charset="0"/>
              <a:ea typeface="华文行楷" panose="02010800040101010101" pitchFamily="2" charset="-122"/>
              <a:cs typeface="+mn-cs"/>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6" presetClass="emph" presetSubtype="0" fill="hold" grpId="0" nodeType="afterEffect">
                                  <p:stCondLst>
                                    <p:cond delay="0"/>
                                  </p:stCondLst>
                                  <p:childTnLst>
                                    <p:animScale>
                                      <p:cBhvr>
                                        <p:cTn id="10" dur="2000" fill="hold"/>
                                        <p:tgtEl>
                                          <p:spTgt spid="5"/>
                                        </p:tgtEl>
                                      </p:cBhvr>
                                      <p:by x="150000" y="150000"/>
                                    </p:animScale>
                                  </p:childTnLst>
                                </p:cTn>
                              </p:par>
                            </p:childTnLst>
                          </p:cTn>
                        </p:par>
                        <p:par>
                          <p:cTn id="11" fill="hold">
                            <p:stCondLst>
                              <p:cond delay="2500"/>
                            </p:stCondLst>
                            <p:childTnLst>
                              <p:par>
                                <p:cTn id="12" presetID="21" presetClass="entr" presetSubtype="1" fill="hold" grpId="2"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heel(1)">
                                      <p:cBhvr>
                                        <p:cTn id="14" dur="2000"/>
                                        <p:tgtEl>
                                          <p:spTgt spid="5"/>
                                        </p:tgtEl>
                                      </p:cBhvr>
                                    </p:animEffect>
                                  </p:childTnLst>
                                </p:cTn>
                              </p:par>
                              <p:par>
                                <p:cTn id="15" presetID="47" presetClass="entr" presetSubtype="0" fill="hold" grpId="1"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5" grpId="0" bldLvl="0" animBg="1"/>
      <p:bldP spid="5" grpId="1" animBg="1"/>
      <p:bldP spid="5" grpId="2" bldLvl="0" animBg="1"/>
      <p:bldP spid="13" grpId="0" bldLvl="0"/>
      <p:bldP spid="13" grpId="1"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圆角矩形 4"/>
          <p:cNvSpPr/>
          <p:nvPr/>
        </p:nvSpPr>
        <p:spPr>
          <a:xfrm>
            <a:off x="1974850" y="2330450"/>
            <a:ext cx="7630795" cy="2870200"/>
          </a:xfrm>
          <a:prstGeom prst="roundRect">
            <a:avLst/>
          </a:prstGeom>
          <a:no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1582420" y="2136775"/>
            <a:ext cx="11218545" cy="475615"/>
          </a:xfrm>
          <a:prstGeom prst="rect">
            <a:avLst/>
          </a:prstGeom>
          <a:noFill/>
        </p:spPr>
        <p:txBody>
          <a:bodyPr wrap="square" rtlCol="0" anchor="t">
            <a:spAutoFit/>
          </a:bodyPr>
          <a:lstStyle/>
          <a:p>
            <a:pPr>
              <a:lnSpc>
                <a:spcPts val="3000"/>
              </a:lnSpc>
            </a:pPr>
            <a:r>
              <a:rPr lang="en-US" altLang="zh-CN">
                <a:latin typeface="微软雅黑" panose="020B0503020204020204" pitchFamily="34" charset="-122"/>
                <a:ea typeface="微软雅黑" panose="020B0503020204020204" pitchFamily="34" charset="-122"/>
                <a:sym typeface="+mn-ea"/>
              </a:rPr>
              <a:t>  </a:t>
            </a:r>
            <a:endParaRPr lang="zh-CN" altLang="en-US" sz="1800">
              <a:latin typeface="微软雅黑" panose="020B0503020204020204" pitchFamily="34" charset="-122"/>
              <a:ea typeface="微软雅黑" panose="020B0503020204020204" pitchFamily="34" charset="-122"/>
            </a:endParaRPr>
          </a:p>
        </p:txBody>
      </p:sp>
      <p:sp>
        <p:nvSpPr>
          <p:cNvPr id="2" name="文本框 1"/>
          <p:cNvSpPr txBox="1"/>
          <p:nvPr/>
        </p:nvSpPr>
        <p:spPr>
          <a:xfrm>
            <a:off x="2154555" y="2612390"/>
            <a:ext cx="7173595" cy="2399665"/>
          </a:xfrm>
          <a:prstGeom prst="rect">
            <a:avLst/>
          </a:prstGeom>
          <a:noFill/>
        </p:spPr>
        <p:txBody>
          <a:bodyPr wrap="square" rtlCol="0">
            <a:spAutoFit/>
          </a:bodyPr>
          <a:lstStyle/>
          <a:p>
            <a:pPr>
              <a:lnSpc>
                <a:spcPct val="150000"/>
              </a:lnSpc>
            </a:pPr>
            <a:r>
              <a:rPr lang="en-US" altLang="zh-CN" sz="1800" b="0">
                <a:solidFill>
                  <a:schemeClr val="tx1"/>
                </a:solidFill>
                <a:latin typeface="微软雅黑" panose="020B0503020204020204" pitchFamily="34" charset="-122"/>
                <a:ea typeface="微软雅黑" panose="020B0503020204020204" pitchFamily="34" charset="-122"/>
              </a:rPr>
              <a:t>      </a:t>
            </a:r>
            <a:r>
              <a:rPr lang="zh-CN" altLang="en-US" sz="1800" b="0">
                <a:solidFill>
                  <a:schemeClr val="tx1"/>
                </a:solidFill>
                <a:latin typeface="微软雅黑" panose="020B0503020204020204" pitchFamily="34" charset="-122"/>
                <a:ea typeface="微软雅黑" panose="020B0503020204020204" pitchFamily="34" charset="-122"/>
              </a:rPr>
              <a:t>  </a:t>
            </a:r>
            <a:r>
              <a:rPr lang="zh-CN" altLang="en-US" sz="3200" b="0">
                <a:solidFill>
                  <a:schemeClr val="tx1"/>
                </a:solidFill>
                <a:latin typeface="微软雅黑" panose="020B0503020204020204" pitchFamily="34" charset="-122"/>
                <a:ea typeface="微软雅黑" panose="020B0503020204020204" pitchFamily="34" charset="-122"/>
              </a:rPr>
              <a:t>   同样是发一个月的奖金，常规做法可能打击士气，换一种做法竟激励了士气，这就是管理的艺术</a:t>
            </a:r>
            <a:r>
              <a:rPr lang="zh-CN" altLang="en-US" sz="3600" b="0">
                <a:solidFill>
                  <a:schemeClr val="tx1"/>
                </a:solidFill>
                <a:latin typeface="微软雅黑" panose="020B0503020204020204" pitchFamily="34" charset="-122"/>
                <a:ea typeface="微软雅黑" panose="020B0503020204020204" pitchFamily="34" charset="-122"/>
              </a:rPr>
              <a:t>。</a:t>
            </a:r>
          </a:p>
        </p:txBody>
      </p:sp>
      <p:sp>
        <p:nvSpPr>
          <p:cNvPr id="6" name="AutoShape 4"/>
          <p:cNvSpPr>
            <a:spLocks noChangeArrowheads="1"/>
          </p:cNvSpPr>
          <p:nvPr/>
        </p:nvSpPr>
        <p:spPr bwMode="auto">
          <a:xfrm>
            <a:off x="1115060" y="979170"/>
            <a:ext cx="2798445" cy="1039495"/>
          </a:xfrm>
          <a:prstGeom prst="irregularSeal1">
            <a:avLst/>
          </a:prstGeom>
          <a:blipFill rotWithShape="1">
            <a:blip r:embed="rId3"/>
            <a:tile tx="0" ty="0" sx="100000" sy="100000" flip="none" algn="tl"/>
          </a:blipFill>
          <a:ln w="9525" cmpd="sng">
            <a:solidFill>
              <a:schemeClr val="tx1"/>
            </a:solidFill>
            <a:miter lim="800000"/>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3600" b="0" i="0" u="none" strike="noStrike" kern="1200" cap="none" spc="0" normalizeH="0" baseline="0" noProof="0" dirty="0">
                <a:ln>
                  <a:noFill/>
                </a:ln>
                <a:solidFill>
                  <a:srgbClr val="D60093"/>
                </a:solidFill>
                <a:effectLst>
                  <a:outerShdw blurRad="38100" dist="38100" dir="2700000" algn="tl">
                    <a:srgbClr val="000000"/>
                  </a:outerShdw>
                </a:effectLst>
                <a:uLnTx/>
                <a:uFillTx/>
                <a:latin typeface="Arial" panose="020B0604020202020204" pitchFamily="34" charset="0"/>
                <a:ea typeface="华文行楷" panose="02010800040101010101" pitchFamily="2" charset="-122"/>
                <a:cs typeface="+mn-cs"/>
              </a:rPr>
              <a:t>任务实施</a:t>
            </a: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6" presetClass="emph" presetSubtype="0" fill="hold" grpId="0" nodeType="afterEffect">
                                  <p:stCondLst>
                                    <p:cond delay="0"/>
                                  </p:stCondLst>
                                  <p:childTnLst>
                                    <p:animScale>
                                      <p:cBhvr>
                                        <p:cTn id="10" dur="2000" fill="hold"/>
                                        <p:tgtEl>
                                          <p:spTgt spid="5"/>
                                        </p:tgtEl>
                                      </p:cBhvr>
                                      <p:by x="150000" y="150000"/>
                                    </p:animScale>
                                  </p:childTnLst>
                                </p:cTn>
                              </p:par>
                            </p:childTnLst>
                          </p:cTn>
                        </p:par>
                        <p:par>
                          <p:cTn id="11" fill="hold">
                            <p:stCondLst>
                              <p:cond delay="2500"/>
                            </p:stCondLst>
                            <p:childTnLst>
                              <p:par>
                                <p:cTn id="12" presetID="21" presetClass="entr" presetSubtype="1" fill="hold" grpId="2"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heel(1)">
                                      <p:cBhvr>
                                        <p:cTn id="14" dur="2000"/>
                                        <p:tgtEl>
                                          <p:spTgt spid="5"/>
                                        </p:tgtEl>
                                      </p:cBhvr>
                                    </p:animEffect>
                                  </p:childTnLst>
                                </p:cTn>
                              </p:par>
                            </p:childTnLst>
                          </p:cTn>
                        </p:par>
                        <p:par>
                          <p:cTn id="15" fill="hold">
                            <p:stCondLst>
                              <p:cond delay="4500"/>
                            </p:stCondLst>
                            <p:childTnLst>
                              <p:par>
                                <p:cTn id="16" presetID="27" presetClass="entr" presetSubtype="0" fill="hold" grpId="0" nodeType="afterEffect">
                                  <p:stCondLst>
                                    <p:cond delay="0"/>
                                  </p:stCondLst>
                                  <p:iterate type="lt">
                                    <p:tmPct val="50000"/>
                                  </p:iterate>
                                  <p:childTnLst>
                                    <p:set>
                                      <p:cBhvr>
                                        <p:cTn id="17" dur="1" fill="hold">
                                          <p:stCondLst>
                                            <p:cond delay="0"/>
                                          </p:stCondLst>
                                        </p:cTn>
                                        <p:tgtEl>
                                          <p:spTgt spid="2"/>
                                        </p:tgtEl>
                                        <p:attrNameLst>
                                          <p:attrName>style.visibility</p:attrName>
                                        </p:attrNameLst>
                                      </p:cBhvr>
                                      <p:to>
                                        <p:strVal val="visible"/>
                                      </p:to>
                                    </p:set>
                                    <p:anim calcmode="discrete" valueType="clr">
                                      <p:cBhvr override="childStyle">
                                        <p:cTn id="18"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2"/>
                                        </p:tgtEl>
                                        <p:attrNameLst>
                                          <p:attrName>fillcolor</p:attrName>
                                        </p:attrNameLst>
                                      </p:cBhvr>
                                      <p:tavLst>
                                        <p:tav tm="0">
                                          <p:val>
                                            <p:clrVal>
                                              <a:schemeClr val="accent2"/>
                                            </p:clrVal>
                                          </p:val>
                                        </p:tav>
                                        <p:tav tm="50000">
                                          <p:val>
                                            <p:clrVal>
                                              <a:schemeClr val="hlink"/>
                                            </p:clrVal>
                                          </p:val>
                                        </p:tav>
                                      </p:tavLst>
                                    </p:anim>
                                    <p:set>
                                      <p:cBhvr>
                                        <p:cTn id="20" dur="80"/>
                                        <p:tgtEl>
                                          <p:spTgt spid="2"/>
                                        </p:tgtEl>
                                        <p:attrNameLst>
                                          <p:attrName>fill.type</p:attrName>
                                        </p:attrNameLst>
                                      </p:cBhvr>
                                      <p:to>
                                        <p:strVal val="solid"/>
                                      </p:to>
                                    </p:set>
                                  </p:childTnLst>
                                </p:cTn>
                              </p:par>
                              <p:par>
                                <p:cTn id="21" presetID="47" presetClass="entr" presetSubtype="0" fill="hold" grpId="1"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5" grpId="0" bldLvl="0" animBg="1"/>
      <p:bldP spid="5" grpId="1" animBg="1"/>
      <p:bldP spid="5" grpId="2" bldLvl="0" animBg="1"/>
      <p:bldP spid="2" grpId="0"/>
      <p:bldP spid="6" grpId="0" bldLvl="0"/>
      <p:bldP spid="6" grpId="1"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dirty="0">
                <a:solidFill>
                  <a:schemeClr val="bg1"/>
                </a:solidFill>
                <a:latin typeface="Impact" panose="020B0806030902050204" pitchFamily="34" charset="0"/>
                <a:ea typeface="微软雅黑" panose="020B0503020204020204" pitchFamily="34" charset="-122"/>
              </a:rPr>
              <a:t>02   </a:t>
            </a:r>
            <a:r>
              <a:rPr lang="en-US" altLang="zh-CN" sz="2800" b="1" dirty="0" err="1">
                <a:solidFill>
                  <a:schemeClr val="bg1"/>
                </a:solidFill>
                <a:latin typeface="Impact" panose="020B0806030902050204" pitchFamily="34" charset="0"/>
                <a:ea typeface="微软雅黑" panose="020B0503020204020204" pitchFamily="34" charset="-122"/>
              </a:rPr>
              <a:t>内容讲授</a:t>
            </a:r>
            <a:endParaRPr lang="en-US" altLang="zh-CN" sz="2800" b="1" dirty="0">
              <a:solidFill>
                <a:schemeClr val="bg1"/>
              </a:solidFill>
              <a:latin typeface="Impact" panose="020B0806030902050204" pitchFamily="34" charset="0"/>
              <a:ea typeface="微软雅黑" panose="020B0503020204020204" pitchFamily="34" charset="-122"/>
            </a:endParaRP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1582420" y="2136775"/>
            <a:ext cx="11218545" cy="475615"/>
          </a:xfrm>
          <a:prstGeom prst="rect">
            <a:avLst/>
          </a:prstGeom>
          <a:noFill/>
        </p:spPr>
        <p:txBody>
          <a:bodyPr wrap="square" rtlCol="0" anchor="t">
            <a:spAutoFit/>
          </a:bodyPr>
          <a:lstStyle/>
          <a:p>
            <a:pPr>
              <a:lnSpc>
                <a:spcPts val="3000"/>
              </a:lnSpc>
            </a:pPr>
            <a:r>
              <a:rPr lang="en-US" altLang="zh-CN">
                <a:latin typeface="微软雅黑" panose="020B0503020204020204" pitchFamily="34" charset="-122"/>
                <a:ea typeface="微软雅黑" panose="020B0503020204020204" pitchFamily="34" charset="-122"/>
                <a:sym typeface="+mn-ea"/>
              </a:rPr>
              <a:t>  </a:t>
            </a:r>
            <a:endParaRPr lang="zh-CN" altLang="en-US" sz="1800">
              <a:latin typeface="微软雅黑" panose="020B0503020204020204" pitchFamily="34" charset="-122"/>
              <a:ea typeface="微软雅黑" panose="020B0503020204020204" pitchFamily="34" charset="-122"/>
            </a:endParaRPr>
          </a:p>
        </p:txBody>
      </p:sp>
      <p:sp>
        <p:nvSpPr>
          <p:cNvPr id="18436" name="AutoShape 4"/>
          <p:cNvSpPr>
            <a:spLocks noChangeArrowheads="1"/>
          </p:cNvSpPr>
          <p:nvPr/>
        </p:nvSpPr>
        <p:spPr bwMode="auto">
          <a:xfrm>
            <a:off x="2124075" y="1087438"/>
            <a:ext cx="5976938" cy="1765300"/>
          </a:xfrm>
          <a:prstGeom prst="irregularSeal1">
            <a:avLst/>
          </a:prstGeom>
          <a:blipFill rotWithShape="1">
            <a:blip r:embed="rId3"/>
            <a:tile tx="0" ty="0" sx="100000" sy="100000" flip="none" algn="tl"/>
          </a:blipFill>
          <a:ln w="9525" cap="flat" cmpd="sng">
            <a:solidFill>
              <a:schemeClr val="tx1"/>
            </a:solidFill>
            <a:miter lim="800000"/>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4400" b="0" i="0" u="none" strike="noStrike" kern="1200" cap="none" spc="0" normalizeH="0" baseline="0" noProof="0">
                <a:ln>
                  <a:noFill/>
                </a:ln>
                <a:solidFill>
                  <a:srgbClr val="D60093"/>
                </a:solidFill>
                <a:effectLst>
                  <a:outerShdw blurRad="38100" dist="38100" dir="2700000" algn="tl">
                    <a:srgbClr val="000000"/>
                  </a:outerShdw>
                </a:effectLst>
                <a:uLnTx/>
                <a:uFillTx/>
                <a:latin typeface="Arial" panose="020B0604020202020204" pitchFamily="34" charset="0"/>
                <a:ea typeface="华文行楷" panose="02010800040101010101" pitchFamily="2" charset="-122"/>
                <a:cs typeface="+mn-cs"/>
              </a:rPr>
              <a:t>课堂讨论</a:t>
            </a:r>
          </a:p>
        </p:txBody>
      </p:sp>
      <p:pic>
        <p:nvPicPr>
          <p:cNvPr id="18437" name="Picture 5" descr="BD06518_"/>
          <p:cNvPicPr>
            <a:picLocks noChangeAspect="1"/>
          </p:cNvPicPr>
          <p:nvPr/>
        </p:nvPicPr>
        <p:blipFill>
          <a:blip r:embed="rId4"/>
          <a:stretch>
            <a:fillRect/>
          </a:stretch>
        </p:blipFill>
        <p:spPr>
          <a:xfrm>
            <a:off x="6581458" y="3105150"/>
            <a:ext cx="3659187" cy="2833688"/>
          </a:xfrm>
          <a:prstGeom prst="rect">
            <a:avLst/>
          </a:prstGeom>
          <a:noFill/>
          <a:ln w="9525">
            <a:noFill/>
          </a:ln>
        </p:spPr>
      </p:pic>
      <p:sp>
        <p:nvSpPr>
          <p:cNvPr id="18435" name="Rectangle 3"/>
          <p:cNvSpPr>
            <a:spLocks noGrp="1" noChangeArrowheads="1"/>
          </p:cNvSpPr>
          <p:nvPr/>
        </p:nvSpPr>
        <p:spPr bwMode="auto">
          <a:xfrm>
            <a:off x="1456055" y="3129280"/>
            <a:ext cx="5309870" cy="2786380"/>
          </a:xfrm>
          <a:prstGeom prst="rect">
            <a:avLst/>
          </a:prstGeom>
          <a:noFill/>
          <a:ln w="9525">
            <a:noFill/>
            <a:miter lim="800000"/>
          </a:ln>
          <a:effectLst/>
        </p:spPr>
        <p:txBody>
          <a:bodyPr/>
          <a:lstStyle/>
          <a:p>
            <a:pPr marL="0" marR="0" lvl="0" indent="0" algn="l" defTabSz="914400" rtl="0" eaLnBrk="0" fontAlgn="base" latinLnBrk="0" hangingPunct="0">
              <a:lnSpc>
                <a:spcPct val="160000"/>
              </a:lnSpc>
              <a:spcBef>
                <a:spcPct val="20000"/>
              </a:spcBef>
              <a:spcAft>
                <a:spcPct val="0"/>
              </a:spcAft>
              <a:buClr>
                <a:schemeClr val="hlink"/>
              </a:buClr>
              <a:buSzTx/>
              <a:buFont typeface="Wingdings" panose="05000000000000000000" pitchFamily="2" charset="2"/>
              <a:buNone/>
              <a:defRPr/>
            </a:pPr>
            <a:r>
              <a:rPr kumimoji="0" lang="zh-CN" altLang="en-US" sz="3200" b="1" i="0" u="none" strike="noStrike" kern="1200" cap="none" spc="0" normalizeH="0" baseline="0" noProof="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charset="-122"/>
                <a:cs typeface="+mn-cs"/>
              </a:rPr>
              <a:t>请举例说明：</a:t>
            </a:r>
          </a:p>
          <a:p>
            <a:pPr marL="0" marR="0" lvl="0" indent="0" algn="l" defTabSz="914400" rtl="0" eaLnBrk="0" fontAlgn="base" latinLnBrk="0" hangingPunct="0">
              <a:lnSpc>
                <a:spcPct val="130000"/>
              </a:lnSpc>
              <a:spcBef>
                <a:spcPct val="0"/>
              </a:spcBef>
              <a:spcAft>
                <a:spcPct val="0"/>
              </a:spcAft>
              <a:buClrTx/>
              <a:buSzTx/>
              <a:buFontTx/>
              <a:buNone/>
              <a:defRPr/>
            </a:pPr>
            <a:r>
              <a:rPr kumimoji="0" lang="zh-CN" altLang="en-US" sz="3200" b="1" i="0" u="none" strike="noStrike" kern="1200" cap="none" spc="0" normalizeH="0" baseline="0" noProof="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charset="-122"/>
                <a:cs typeface="+mn-cs"/>
              </a:rPr>
              <a:t>管理既是科学，又是艺术？</a:t>
            </a:r>
            <a:r>
              <a:rPr kumimoji="0" lang="zh-CN" altLang="en-US" sz="2400" b="0" i="0" u="none" strike="noStrike" kern="1200" cap="none" spc="0" normalizeH="0" baseline="0" noProof="0">
                <a:ln>
                  <a:noFill/>
                </a:ln>
                <a:solidFill>
                  <a:schemeClr val="tx2"/>
                </a:solidFill>
                <a:effectLst>
                  <a:outerShdw blurRad="38100" dist="38100" dir="2700000" algn="tl">
                    <a:srgbClr val="C0C0C0"/>
                  </a:outerShdw>
                </a:effectLst>
                <a:uLnTx/>
                <a:uFillTx/>
                <a:latin typeface="Times New Roman" panose="02020603050405020304" pitchFamily="18" charset="0"/>
                <a:ea typeface="楷体_GB2312" pitchFamily="49" charset="-122"/>
                <a:cs typeface="+mn-cs"/>
              </a:rPr>
              <a:t>                                                                     </a:t>
            </a:r>
            <a:endParaRPr kumimoji="0" lang="zh-CN" altLang="en-US" sz="2400" b="0" i="0" u="none" strike="noStrike" kern="1200" cap="none" spc="0" normalizeH="0" baseline="0" noProof="0">
              <a:ln>
                <a:noFill/>
              </a:ln>
              <a:solidFill>
                <a:schemeClr val="tx2"/>
              </a:solidFill>
              <a:effectLst>
                <a:outerShdw blurRad="38100" dist="38100" dir="2700000" algn="tl">
                  <a:srgbClr val="C0C0C0"/>
                </a:outerShdw>
              </a:effectLst>
              <a:uLnTx/>
              <a:uFillTx/>
              <a:ea typeface="楷体_GB2312" pitchFamily="49" charset="-122"/>
              <a:cs typeface="+mn-cs"/>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47" presetClass="entr" presetSubtype="0" fill="hold" grpId="1" nodeType="withEffect">
                                  <p:stCondLst>
                                    <p:cond delay="0"/>
                                  </p:stCondLst>
                                  <p:childTnLst>
                                    <p:set>
                                      <p:cBhvr>
                                        <p:cTn id="9" dur="1" fill="hold">
                                          <p:stCondLst>
                                            <p:cond delay="0"/>
                                          </p:stCondLst>
                                        </p:cTn>
                                        <p:tgtEl>
                                          <p:spTgt spid="18436"/>
                                        </p:tgtEl>
                                        <p:attrNameLst>
                                          <p:attrName>style.visibility</p:attrName>
                                        </p:attrNameLst>
                                      </p:cBhvr>
                                      <p:to>
                                        <p:strVal val="visible"/>
                                      </p:to>
                                    </p:set>
                                    <p:animEffect transition="in" filter="fade">
                                      <p:cBhvr>
                                        <p:cTn id="10" dur="1000"/>
                                        <p:tgtEl>
                                          <p:spTgt spid="18436"/>
                                        </p:tgtEl>
                                      </p:cBhvr>
                                    </p:animEffect>
                                    <p:anim calcmode="lin" valueType="num">
                                      <p:cBhvr>
                                        <p:cTn id="11" dur="1000" fill="hold"/>
                                        <p:tgtEl>
                                          <p:spTgt spid="18436"/>
                                        </p:tgtEl>
                                        <p:attrNameLst>
                                          <p:attrName>ppt_x</p:attrName>
                                        </p:attrNameLst>
                                      </p:cBhvr>
                                      <p:tavLst>
                                        <p:tav tm="0">
                                          <p:val>
                                            <p:strVal val="#ppt_x"/>
                                          </p:val>
                                        </p:tav>
                                        <p:tav tm="100000">
                                          <p:val>
                                            <p:strVal val="#ppt_x"/>
                                          </p:val>
                                        </p:tav>
                                      </p:tavLst>
                                    </p:anim>
                                    <p:anim calcmode="lin" valueType="num">
                                      <p:cBhvr>
                                        <p:cTn id="12" dur="1000" fill="hold"/>
                                        <p:tgtEl>
                                          <p:spTgt spid="18436"/>
                                        </p:tgtEl>
                                        <p:attrNameLst>
                                          <p:attrName>ppt_y</p:attrName>
                                        </p:attrNameLst>
                                      </p:cBhvr>
                                      <p:tavLst>
                                        <p:tav tm="0">
                                          <p:val>
                                            <p:strVal val="#ppt_y-.1"/>
                                          </p:val>
                                        </p:tav>
                                        <p:tav tm="100000">
                                          <p:val>
                                            <p:strVal val="#ppt_y"/>
                                          </p:val>
                                        </p:tav>
                                      </p:tavLst>
                                    </p:anim>
                                  </p:childTnLst>
                                </p:cTn>
                              </p:par>
                              <p:par>
                                <p:cTn id="13" presetID="47" presetClass="entr" presetSubtype="0" fill="hold" nodeType="withEffect">
                                  <p:stCondLst>
                                    <p:cond delay="0"/>
                                  </p:stCondLst>
                                  <p:childTnLst>
                                    <p:set>
                                      <p:cBhvr>
                                        <p:cTn id="14" dur="1" fill="hold">
                                          <p:stCondLst>
                                            <p:cond delay="0"/>
                                          </p:stCondLst>
                                        </p:cTn>
                                        <p:tgtEl>
                                          <p:spTgt spid="18437"/>
                                        </p:tgtEl>
                                        <p:attrNameLst>
                                          <p:attrName>style.visibility</p:attrName>
                                        </p:attrNameLst>
                                      </p:cBhvr>
                                      <p:to>
                                        <p:strVal val="visible"/>
                                      </p:to>
                                    </p:set>
                                    <p:animEffect transition="in" filter="fade">
                                      <p:cBhvr>
                                        <p:cTn id="15" dur="1000"/>
                                        <p:tgtEl>
                                          <p:spTgt spid="18437"/>
                                        </p:tgtEl>
                                      </p:cBhvr>
                                    </p:animEffect>
                                    <p:anim calcmode="lin" valueType="num">
                                      <p:cBhvr>
                                        <p:cTn id="16" dur="1000" fill="hold"/>
                                        <p:tgtEl>
                                          <p:spTgt spid="18437"/>
                                        </p:tgtEl>
                                        <p:attrNameLst>
                                          <p:attrName>ppt_x</p:attrName>
                                        </p:attrNameLst>
                                      </p:cBhvr>
                                      <p:tavLst>
                                        <p:tav tm="0">
                                          <p:val>
                                            <p:strVal val="#ppt_x"/>
                                          </p:val>
                                        </p:tav>
                                        <p:tav tm="100000">
                                          <p:val>
                                            <p:strVal val="#ppt_x"/>
                                          </p:val>
                                        </p:tav>
                                      </p:tavLst>
                                    </p:anim>
                                    <p:anim calcmode="lin" valueType="num">
                                      <p:cBhvr>
                                        <p:cTn id="17" dur="1000" fill="hold"/>
                                        <p:tgtEl>
                                          <p:spTgt spid="18437"/>
                                        </p:tgtEl>
                                        <p:attrNameLst>
                                          <p:attrName>ppt_y</p:attrName>
                                        </p:attrNameLst>
                                      </p:cBhvr>
                                      <p:tavLst>
                                        <p:tav tm="0">
                                          <p:val>
                                            <p:strVal val="#ppt_y-.1"/>
                                          </p:val>
                                        </p:tav>
                                        <p:tav tm="100000">
                                          <p:val>
                                            <p:strVal val="#ppt_y"/>
                                          </p:val>
                                        </p:tav>
                                      </p:tavLst>
                                    </p:anim>
                                  </p:childTnLst>
                                </p:cTn>
                              </p:par>
                              <p:par>
                                <p:cTn id="18" presetID="47" presetClass="entr" presetSubtype="0" fill="hold" grpId="1" nodeType="withEffect">
                                  <p:stCondLst>
                                    <p:cond delay="0"/>
                                  </p:stCondLst>
                                  <p:childTnLst>
                                    <p:set>
                                      <p:cBhvr>
                                        <p:cTn id="19" dur="1" fill="hold">
                                          <p:stCondLst>
                                            <p:cond delay="0"/>
                                          </p:stCondLst>
                                        </p:cTn>
                                        <p:tgtEl>
                                          <p:spTgt spid="18435"/>
                                        </p:tgtEl>
                                        <p:attrNameLst>
                                          <p:attrName>style.visibility</p:attrName>
                                        </p:attrNameLst>
                                      </p:cBhvr>
                                      <p:to>
                                        <p:strVal val="visible"/>
                                      </p:to>
                                    </p:set>
                                    <p:animEffect transition="in" filter="fade">
                                      <p:cBhvr>
                                        <p:cTn id="20" dur="1000"/>
                                        <p:tgtEl>
                                          <p:spTgt spid="18435"/>
                                        </p:tgtEl>
                                      </p:cBhvr>
                                    </p:animEffect>
                                    <p:anim calcmode="lin" valueType="num">
                                      <p:cBhvr>
                                        <p:cTn id="21" dur="1000" fill="hold"/>
                                        <p:tgtEl>
                                          <p:spTgt spid="18435"/>
                                        </p:tgtEl>
                                        <p:attrNameLst>
                                          <p:attrName>ppt_x</p:attrName>
                                        </p:attrNameLst>
                                      </p:cBhvr>
                                      <p:tavLst>
                                        <p:tav tm="0">
                                          <p:val>
                                            <p:strVal val="#ppt_x"/>
                                          </p:val>
                                        </p:tav>
                                        <p:tav tm="100000">
                                          <p:val>
                                            <p:strVal val="#ppt_x"/>
                                          </p:val>
                                        </p:tav>
                                      </p:tavLst>
                                    </p:anim>
                                    <p:anim calcmode="lin" valueType="num">
                                      <p:cBhvr>
                                        <p:cTn id="22" dur="1000" fill="hold"/>
                                        <p:tgtEl>
                                          <p:spTgt spid="184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8436" grpId="0" bldLvl="0"/>
      <p:bldP spid="18436" grpId="1" bldLvl="0" animBg="1"/>
      <p:bldP spid="18435" grpId="0" bldLvl="0"/>
      <p:bldP spid="18435" grpId="1"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2" name="文本框 1"/>
          <p:cNvSpPr txBox="1"/>
          <p:nvPr/>
        </p:nvSpPr>
        <p:spPr>
          <a:xfrm>
            <a:off x="839416" y="1052736"/>
            <a:ext cx="4307840" cy="521970"/>
          </a:xfrm>
          <a:prstGeom prst="rect">
            <a:avLst/>
          </a:prstGeom>
          <a:noFill/>
        </p:spPr>
        <p:txBody>
          <a:bodyPr wrap="square" rtlCol="0">
            <a:spAutoFit/>
          </a:bodyPr>
          <a:lstStyle/>
          <a:p>
            <a:r>
              <a:rPr lang="zh-CN" altLang="en-US" sz="2800" b="0" noProof="0" dirty="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五、管理系统</a:t>
            </a:r>
          </a:p>
        </p:txBody>
      </p:sp>
      <p:sp>
        <p:nvSpPr>
          <p:cNvPr id="8" name="圆角矩形 7"/>
          <p:cNvSpPr/>
          <p:nvPr/>
        </p:nvSpPr>
        <p:spPr>
          <a:xfrm>
            <a:off x="1847528" y="1844824"/>
            <a:ext cx="8201025" cy="3240361"/>
          </a:xfrm>
          <a:prstGeom prst="roundRect">
            <a:avLst/>
          </a:prstGeom>
          <a:no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1" name="TextBox 20"/>
          <p:cNvSpPr txBox="1"/>
          <p:nvPr/>
        </p:nvSpPr>
        <p:spPr>
          <a:xfrm>
            <a:off x="1991544" y="1916832"/>
            <a:ext cx="7840980" cy="3100070"/>
          </a:xfrm>
          <a:prstGeom prst="rect">
            <a:avLst/>
          </a:prstGeom>
          <a:noFill/>
        </p:spPr>
        <p:txBody>
          <a:bodyPr wrap="square" lIns="0" tIns="0" rIns="0" bIns="0" rtlCol="0">
            <a:spAutoFit/>
          </a:bodyPr>
          <a:lstStyle/>
          <a:p>
            <a:pPr>
              <a:lnSpc>
                <a:spcPct val="140000"/>
              </a:lnSpc>
            </a:pPr>
            <a:r>
              <a:rPr lang="en-US" sz="2400" noProof="0" dirty="0">
                <a:solidFill>
                  <a:schemeClr val="tx1"/>
                </a:solidFill>
                <a:latin typeface="微软雅黑" panose="020B0503020204020204" pitchFamily="34" charset="-122"/>
                <a:ea typeface="微软雅黑" panose="020B0503020204020204" pitchFamily="34" charset="-122"/>
                <a:sym typeface="+mn-ea"/>
              </a:rPr>
              <a:t> </a:t>
            </a:r>
            <a:r>
              <a:rPr lang="en-US" sz="3200" noProof="0" dirty="0">
                <a:solidFill>
                  <a:schemeClr val="tx1"/>
                </a:solidFill>
                <a:latin typeface="微软雅黑" panose="020B0503020204020204" pitchFamily="34" charset="-122"/>
                <a:ea typeface="微软雅黑" panose="020B0503020204020204" pitchFamily="34" charset="-122"/>
                <a:sym typeface="+mn-ea"/>
              </a:rPr>
              <a:t> </a:t>
            </a:r>
            <a:r>
              <a:rPr lang="en-US" sz="2800" noProof="0" dirty="0">
                <a:solidFill>
                  <a:schemeClr val="tx1"/>
                </a:solidFill>
                <a:latin typeface="微软雅黑" panose="020B0503020204020204" pitchFamily="34" charset="-122"/>
                <a:ea typeface="微软雅黑" panose="020B0503020204020204" pitchFamily="34" charset="-122"/>
                <a:sym typeface="+mn-ea"/>
              </a:rPr>
              <a:t>   </a:t>
            </a:r>
            <a:r>
              <a:rPr lang="en-US" sz="2800" noProof="0" dirty="0" smtClean="0">
                <a:solidFill>
                  <a:schemeClr val="tx1"/>
                </a:solidFill>
                <a:latin typeface="微软雅黑" panose="020B0503020204020204" pitchFamily="34" charset="-122"/>
                <a:ea typeface="微软雅黑" panose="020B0503020204020204" pitchFamily="34" charset="-122"/>
                <a:sym typeface="+mn-ea"/>
              </a:rPr>
              <a:t> </a:t>
            </a:r>
            <a:r>
              <a:rPr lang="zh-CN" altLang="en-US" sz="2800" dirty="0" smtClean="0">
                <a:solidFill>
                  <a:schemeClr val="tx1"/>
                </a:solidFill>
                <a:latin typeface="微软雅黑" panose="020B0503020204020204" pitchFamily="34" charset="-122"/>
                <a:ea typeface="微软雅黑" panose="020B0503020204020204" pitchFamily="34" charset="-122"/>
                <a:sym typeface="+mn-ea"/>
              </a:rPr>
              <a:t>管理系统</a:t>
            </a:r>
            <a:r>
              <a:rPr lang="zh-CN" altLang="en-US" sz="2800" dirty="0">
                <a:solidFill>
                  <a:schemeClr val="tx1"/>
                </a:solidFill>
                <a:latin typeface="微软雅黑" panose="020B0503020204020204" pitchFamily="34" charset="-122"/>
                <a:ea typeface="微软雅黑" panose="020B0503020204020204" pitchFamily="34" charset="-122"/>
                <a:sym typeface="+mn-ea"/>
              </a:rPr>
              <a:t>是指由相互联系、相互作用的若干要素和子系统组成，按照管理的整体功能和目标结合而成的有机整体。任何管理都是一个系统，管理者必须从系统的观念出发，全面地、整体地、联系地观察、分析和解决管理问题。</a:t>
            </a:r>
            <a:endParaRPr lang="zh-CN" altLang="en-US" sz="2800" noProof="0" dirty="0">
              <a:solidFill>
                <a:schemeClr val="tx1"/>
              </a:solidFill>
              <a:latin typeface="微软雅黑" panose="020B0503020204020204" pitchFamily="34" charset="-122"/>
              <a:ea typeface="微软雅黑" panose="020B0503020204020204" pitchFamily="34" charset="-122"/>
              <a:sym typeface="+mn-ea"/>
            </a:endParaRPr>
          </a:p>
        </p:txBody>
      </p:sp>
    </p:spTree>
    <p:extLst>
      <p:ext uri="{BB962C8B-B14F-4D97-AF65-F5344CB8AC3E}">
        <p14:creationId xmlns:p14="http://schemas.microsoft.com/office/powerpoint/2010/main" val="524897651"/>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21"/>
                                        </p:tgtEl>
                                        <p:attrNameLst>
                                          <p:attrName>style.visibility</p:attrName>
                                        </p:attrNameLst>
                                      </p:cBhvr>
                                      <p:to>
                                        <p:strVal val="visible"/>
                                      </p:to>
                                    </p:set>
                                    <p:anim calcmode="discrete" valueType="clr">
                                      <p:cBhvr override="childStyle">
                                        <p:cTn id="12" dur="80"/>
                                        <p:tgtEl>
                                          <p:spTgt spid="21"/>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21"/>
                                        </p:tgtEl>
                                        <p:attrNameLst>
                                          <p:attrName>fillcolor</p:attrName>
                                        </p:attrNameLst>
                                      </p:cBhvr>
                                      <p:tavLst>
                                        <p:tav tm="0">
                                          <p:val>
                                            <p:clrVal>
                                              <a:schemeClr val="accent2"/>
                                            </p:clrVal>
                                          </p:val>
                                        </p:tav>
                                        <p:tav tm="50000">
                                          <p:val>
                                            <p:clrVal>
                                              <a:schemeClr val="hlink"/>
                                            </p:clrVal>
                                          </p:val>
                                        </p:tav>
                                      </p:tavLst>
                                    </p:anim>
                                    <p:set>
                                      <p:cBhvr>
                                        <p:cTn id="14" dur="80"/>
                                        <p:tgtEl>
                                          <p:spTgt spid="2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2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2" name="文本框 1"/>
          <p:cNvSpPr txBox="1"/>
          <p:nvPr/>
        </p:nvSpPr>
        <p:spPr>
          <a:xfrm>
            <a:off x="911424" y="1124744"/>
            <a:ext cx="4257962" cy="523220"/>
          </a:xfrm>
          <a:prstGeom prst="rect">
            <a:avLst/>
          </a:prstGeom>
          <a:noFill/>
        </p:spPr>
        <p:txBody>
          <a:bodyPr wrap="square" rtlCol="0">
            <a:spAutoFit/>
          </a:bodyPr>
          <a:lstStyle/>
          <a:p>
            <a:r>
              <a:rPr lang="zh-CN" altLang="en-US" sz="2800" b="0" noProof="0" dirty="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五、管理系统</a:t>
            </a:r>
          </a:p>
        </p:txBody>
      </p:sp>
      <p:sp>
        <p:nvSpPr>
          <p:cNvPr id="8" name="圆角矩形 7"/>
          <p:cNvSpPr/>
          <p:nvPr/>
        </p:nvSpPr>
        <p:spPr>
          <a:xfrm>
            <a:off x="467360" y="2098675"/>
            <a:ext cx="5832475" cy="2419985"/>
          </a:xfrm>
          <a:prstGeom prst="roundRect">
            <a:avLst/>
          </a:prstGeom>
          <a:no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1" name="TextBox 20"/>
          <p:cNvSpPr txBox="1"/>
          <p:nvPr/>
        </p:nvSpPr>
        <p:spPr>
          <a:xfrm>
            <a:off x="700405" y="2021205"/>
            <a:ext cx="5151755" cy="2497455"/>
          </a:xfrm>
          <a:prstGeom prst="rect">
            <a:avLst/>
          </a:prstGeom>
          <a:noFill/>
        </p:spPr>
        <p:txBody>
          <a:bodyPr wrap="square" lIns="0" tIns="0" rIns="0" bIns="0" rtlCol="0">
            <a:spAutoFit/>
          </a:bodyPr>
          <a:lstStyle/>
          <a:p>
            <a:pPr algn="l" eaLnBrk="1" hangingPunct="1">
              <a:lnSpc>
                <a:spcPct val="140000"/>
              </a:lnSpc>
              <a:buClrTx/>
              <a:buSzTx/>
              <a:buFontTx/>
            </a:pPr>
            <a:r>
              <a:rPr lang="en-US" sz="2400" noProof="0" dirty="0">
                <a:solidFill>
                  <a:schemeClr val="tx1"/>
                </a:solidFill>
                <a:latin typeface="微软雅黑" panose="020B0503020204020204" pitchFamily="34" charset="-122"/>
                <a:ea typeface="微软雅黑" panose="020B0503020204020204" pitchFamily="34" charset="-122"/>
                <a:sym typeface="+mn-ea"/>
              </a:rPr>
              <a:t> </a:t>
            </a:r>
            <a:r>
              <a:rPr lang="en-US" sz="3200" noProof="0" dirty="0">
                <a:solidFill>
                  <a:schemeClr val="tx1"/>
                </a:solidFill>
                <a:latin typeface="微软雅黑" panose="020B0503020204020204" pitchFamily="34" charset="-122"/>
                <a:ea typeface="微软雅黑" panose="020B0503020204020204" pitchFamily="34" charset="-122"/>
                <a:sym typeface="+mn-ea"/>
              </a:rPr>
              <a:t> </a:t>
            </a:r>
            <a:r>
              <a:rPr lang="en-US" sz="2800" noProof="0" dirty="0">
                <a:solidFill>
                  <a:schemeClr val="tx1"/>
                </a:solidFill>
                <a:latin typeface="微软雅黑" panose="020B0503020204020204" pitchFamily="34" charset="-122"/>
                <a:ea typeface="微软雅黑" panose="020B0503020204020204" pitchFamily="34" charset="-122"/>
                <a:sym typeface="+mn-ea"/>
              </a:rPr>
              <a:t>   </a:t>
            </a:r>
            <a:r>
              <a:rPr lang="zh-CN" altLang="en-US" sz="2800" dirty="0">
                <a:latin typeface="微软雅黑" panose="020B0503020204020204" pitchFamily="34" charset="-122"/>
                <a:ea typeface="微软雅黑" panose="020B0503020204020204" pitchFamily="34" charset="-122"/>
                <a:sym typeface="+mn-ea"/>
              </a:rPr>
              <a:t>管理系统一般由以下要素构成：</a:t>
            </a:r>
            <a:endParaRPr lang="zh-CN" altLang="en-US" sz="2800" dirty="0">
              <a:latin typeface="微软雅黑" panose="020B0503020204020204" pitchFamily="34" charset="-122"/>
              <a:ea typeface="微软雅黑" panose="020B0503020204020204" pitchFamily="34" charset="-122"/>
            </a:endParaRPr>
          </a:p>
          <a:p>
            <a:pPr algn="l" eaLnBrk="1" hangingPunct="1">
              <a:lnSpc>
                <a:spcPct val="140000"/>
              </a:lnSpc>
              <a:buClrTx/>
              <a:buSzTx/>
              <a:buFontTx/>
            </a:pPr>
            <a:r>
              <a:rPr lang="zh-CN" altLang="en-US" sz="2800" dirty="0">
                <a:latin typeface="微软雅黑" panose="020B0503020204020204" pitchFamily="34" charset="-122"/>
                <a:ea typeface="微软雅黑" panose="020B0503020204020204" pitchFamily="34" charset="-122"/>
                <a:sym typeface="+mn-ea"/>
              </a:rPr>
              <a:t>    </a:t>
            </a:r>
            <a:r>
              <a:rPr lang="en-US" altLang="zh-CN" sz="2800" dirty="0" smtClean="0">
                <a:latin typeface="微软雅黑" panose="020B0503020204020204" pitchFamily="34" charset="-122"/>
                <a:ea typeface="微软雅黑" panose="020B0503020204020204" pitchFamily="34" charset="-122"/>
                <a:sym typeface="+mn-ea"/>
              </a:rPr>
              <a:t>1. </a:t>
            </a:r>
            <a:r>
              <a:rPr lang="zh-CN" altLang="en-US" sz="2800" dirty="0" smtClean="0">
                <a:latin typeface="微软雅黑" panose="020B0503020204020204" pitchFamily="34" charset="-122"/>
                <a:ea typeface="微软雅黑" panose="020B0503020204020204" pitchFamily="34" charset="-122"/>
                <a:sym typeface="+mn-ea"/>
              </a:rPr>
              <a:t>管理</a:t>
            </a:r>
            <a:r>
              <a:rPr lang="zh-CN" altLang="en-US" sz="2800" dirty="0">
                <a:latin typeface="微软雅黑" panose="020B0503020204020204" pitchFamily="34" charset="-122"/>
                <a:ea typeface="微软雅黑" panose="020B0503020204020204" pitchFamily="34" charset="-122"/>
                <a:sym typeface="+mn-ea"/>
              </a:rPr>
              <a:t>目标        </a:t>
            </a:r>
            <a:r>
              <a:rPr lang="en-US" altLang="zh-CN" sz="2800" dirty="0" smtClean="0">
                <a:latin typeface="微软雅黑" panose="020B0503020204020204" pitchFamily="34" charset="-122"/>
                <a:ea typeface="微软雅黑" panose="020B0503020204020204" pitchFamily="34" charset="-122"/>
                <a:sym typeface="+mn-ea"/>
              </a:rPr>
              <a:t>2. </a:t>
            </a:r>
            <a:r>
              <a:rPr lang="zh-CN" altLang="en-US" sz="2800" dirty="0" smtClean="0">
                <a:latin typeface="微软雅黑" panose="020B0503020204020204" pitchFamily="34" charset="-122"/>
                <a:ea typeface="微软雅黑" panose="020B0503020204020204" pitchFamily="34" charset="-122"/>
                <a:sym typeface="+mn-ea"/>
              </a:rPr>
              <a:t>管理</a:t>
            </a:r>
            <a:r>
              <a:rPr lang="zh-CN" altLang="en-US" sz="2800" dirty="0">
                <a:latin typeface="微软雅黑" panose="020B0503020204020204" pitchFamily="34" charset="-122"/>
                <a:ea typeface="微软雅黑" panose="020B0503020204020204" pitchFamily="34" charset="-122"/>
                <a:sym typeface="+mn-ea"/>
              </a:rPr>
              <a:t>主体</a:t>
            </a:r>
            <a:endParaRPr lang="zh-CN" altLang="en-US" sz="2800" dirty="0">
              <a:latin typeface="微软雅黑" panose="020B0503020204020204" pitchFamily="34" charset="-122"/>
              <a:ea typeface="微软雅黑" panose="020B0503020204020204" pitchFamily="34" charset="-122"/>
            </a:endParaRPr>
          </a:p>
          <a:p>
            <a:pPr algn="l" eaLnBrk="1" hangingPunct="1">
              <a:lnSpc>
                <a:spcPct val="140000"/>
              </a:lnSpc>
              <a:buClrTx/>
              <a:buSzTx/>
              <a:buFontTx/>
            </a:pPr>
            <a:r>
              <a:rPr lang="zh-CN" altLang="en-US" sz="2800" dirty="0">
                <a:latin typeface="微软雅黑" panose="020B0503020204020204" pitchFamily="34" charset="-122"/>
                <a:ea typeface="微软雅黑" panose="020B0503020204020204" pitchFamily="34" charset="-122"/>
                <a:sym typeface="+mn-ea"/>
              </a:rPr>
              <a:t>    </a:t>
            </a:r>
            <a:r>
              <a:rPr lang="en-US" altLang="zh-CN" sz="2800" dirty="0" smtClean="0">
                <a:latin typeface="微软雅黑" panose="020B0503020204020204" pitchFamily="34" charset="-122"/>
                <a:ea typeface="微软雅黑" panose="020B0503020204020204" pitchFamily="34" charset="-122"/>
                <a:sym typeface="+mn-ea"/>
              </a:rPr>
              <a:t>3. </a:t>
            </a:r>
            <a:r>
              <a:rPr lang="zh-CN" altLang="en-US" sz="2800" dirty="0" smtClean="0">
                <a:latin typeface="微软雅黑" panose="020B0503020204020204" pitchFamily="34" charset="-122"/>
                <a:ea typeface="微软雅黑" panose="020B0503020204020204" pitchFamily="34" charset="-122"/>
                <a:sym typeface="+mn-ea"/>
              </a:rPr>
              <a:t>管理</a:t>
            </a:r>
            <a:r>
              <a:rPr lang="zh-CN" altLang="en-US" sz="2800" dirty="0">
                <a:latin typeface="微软雅黑" panose="020B0503020204020204" pitchFamily="34" charset="-122"/>
                <a:ea typeface="微软雅黑" panose="020B0503020204020204" pitchFamily="34" charset="-122"/>
                <a:sym typeface="+mn-ea"/>
              </a:rPr>
              <a:t>对象      </a:t>
            </a:r>
            <a:r>
              <a:rPr lang="zh-CN" altLang="en-US" sz="2800" dirty="0" smtClean="0">
                <a:latin typeface="微软雅黑" panose="020B0503020204020204" pitchFamily="34" charset="-122"/>
                <a:ea typeface="微软雅黑" panose="020B0503020204020204" pitchFamily="34" charset="-122"/>
                <a:sym typeface="+mn-ea"/>
              </a:rPr>
              <a:t>  </a:t>
            </a:r>
            <a:r>
              <a:rPr lang="en-US" altLang="zh-CN" sz="2800" dirty="0" smtClean="0">
                <a:latin typeface="微软雅黑" panose="020B0503020204020204" pitchFamily="34" charset="-122"/>
                <a:ea typeface="微软雅黑" panose="020B0503020204020204" pitchFamily="34" charset="-122"/>
                <a:sym typeface="+mn-ea"/>
              </a:rPr>
              <a:t>4. </a:t>
            </a:r>
            <a:r>
              <a:rPr lang="zh-CN" altLang="en-US" sz="2800" dirty="0" smtClean="0">
                <a:latin typeface="微软雅黑" panose="020B0503020204020204" pitchFamily="34" charset="-122"/>
                <a:ea typeface="微软雅黑" panose="020B0503020204020204" pitchFamily="34" charset="-122"/>
                <a:sym typeface="+mn-ea"/>
              </a:rPr>
              <a:t>管理</a:t>
            </a:r>
            <a:r>
              <a:rPr lang="zh-CN" altLang="en-US" sz="2800" dirty="0">
                <a:latin typeface="微软雅黑" panose="020B0503020204020204" pitchFamily="34" charset="-122"/>
                <a:ea typeface="微软雅黑" panose="020B0503020204020204" pitchFamily="34" charset="-122"/>
                <a:sym typeface="+mn-ea"/>
              </a:rPr>
              <a:t>媒介</a:t>
            </a:r>
            <a:endParaRPr lang="zh-CN" altLang="en-US" sz="2800" dirty="0">
              <a:latin typeface="微软雅黑" panose="020B0503020204020204" pitchFamily="34" charset="-122"/>
              <a:ea typeface="微软雅黑" panose="020B0503020204020204" pitchFamily="34" charset="-122"/>
            </a:endParaRPr>
          </a:p>
          <a:p>
            <a:pPr algn="l" eaLnBrk="1" hangingPunct="1">
              <a:lnSpc>
                <a:spcPct val="140000"/>
              </a:lnSpc>
              <a:buClrTx/>
              <a:buSzTx/>
              <a:buFontTx/>
            </a:pPr>
            <a:r>
              <a:rPr lang="zh-CN" altLang="en-US" sz="2800" dirty="0">
                <a:latin typeface="微软雅黑" panose="020B0503020204020204" pitchFamily="34" charset="-122"/>
                <a:ea typeface="微软雅黑" panose="020B0503020204020204" pitchFamily="34" charset="-122"/>
                <a:sym typeface="+mn-ea"/>
              </a:rPr>
              <a:t>   </a:t>
            </a:r>
            <a:r>
              <a:rPr lang="zh-CN" altLang="en-US" sz="2800" dirty="0" smtClean="0">
                <a:latin typeface="微软雅黑" panose="020B0503020204020204" pitchFamily="34" charset="-122"/>
                <a:ea typeface="微软雅黑" panose="020B0503020204020204" pitchFamily="34" charset="-122"/>
                <a:sym typeface="+mn-ea"/>
              </a:rPr>
              <a:t> </a:t>
            </a:r>
            <a:r>
              <a:rPr lang="en-US" altLang="zh-CN" sz="2800" dirty="0" smtClean="0">
                <a:latin typeface="微软雅黑" panose="020B0503020204020204" pitchFamily="34" charset="-122"/>
                <a:ea typeface="微软雅黑" panose="020B0503020204020204" pitchFamily="34" charset="-122"/>
                <a:sym typeface="+mn-ea"/>
              </a:rPr>
              <a:t>5. </a:t>
            </a:r>
            <a:r>
              <a:rPr lang="zh-CN" altLang="en-US" sz="2800" dirty="0" smtClean="0">
                <a:latin typeface="微软雅黑" panose="020B0503020204020204" pitchFamily="34" charset="-122"/>
                <a:ea typeface="微软雅黑" panose="020B0503020204020204" pitchFamily="34" charset="-122"/>
                <a:sym typeface="+mn-ea"/>
              </a:rPr>
              <a:t>管理</a:t>
            </a:r>
            <a:r>
              <a:rPr lang="zh-CN" altLang="en-US" sz="2800" dirty="0">
                <a:latin typeface="微软雅黑" panose="020B0503020204020204" pitchFamily="34" charset="-122"/>
                <a:ea typeface="微软雅黑" panose="020B0503020204020204" pitchFamily="34" charset="-122"/>
                <a:sym typeface="+mn-ea"/>
              </a:rPr>
              <a:t>环境</a:t>
            </a:r>
            <a:endParaRPr lang="zh-CN" altLang="en-US" sz="2800" dirty="0">
              <a:solidFill>
                <a:schemeClr val="tx1"/>
              </a:solidFill>
              <a:latin typeface="微软雅黑" panose="020B0503020204020204" pitchFamily="34" charset="-122"/>
              <a:ea typeface="微软雅黑" panose="020B0503020204020204" pitchFamily="34" charset="-122"/>
              <a:sym typeface="+mn-ea"/>
            </a:endParaRPr>
          </a:p>
        </p:txBody>
      </p:sp>
      <p:pic>
        <p:nvPicPr>
          <p:cNvPr id="4" name="图片 3" descr="SSUZ8R1Z2J%78HPRBUOD)W7"/>
          <p:cNvPicPr>
            <a:picLocks noChangeAspect="1"/>
          </p:cNvPicPr>
          <p:nvPr/>
        </p:nvPicPr>
        <p:blipFill>
          <a:blip r:embed="rId3"/>
          <a:stretch>
            <a:fillRect/>
          </a:stretch>
        </p:blipFill>
        <p:spPr>
          <a:xfrm>
            <a:off x="6557645" y="1815465"/>
            <a:ext cx="5381625" cy="3048000"/>
          </a:xfrm>
          <a:prstGeom prst="rect">
            <a:avLst/>
          </a:prstGeom>
        </p:spPr>
      </p:pic>
      <p:sp>
        <p:nvSpPr>
          <p:cNvPr id="32770" name="Rectangle 2"/>
          <p:cNvSpPr>
            <a:spLocks noGrp="1"/>
          </p:cNvSpPr>
          <p:nvPr/>
        </p:nvSpPr>
        <p:spPr>
          <a:xfrm>
            <a:off x="8037830" y="4863148"/>
            <a:ext cx="3132138" cy="792162"/>
          </a:xfrm>
          <a:prstGeom prst="rect">
            <a:avLst/>
          </a:prstGeom>
          <a:noFill/>
          <a:ln w="9525">
            <a:noFill/>
          </a:ln>
        </p:spPr>
        <p:txBody>
          <a:bodyPr vert="horz" wrap="square" lIns="91440" tIns="45720" rIns="91440" bIns="45720" anchor="ctr"/>
          <a:lstStyle>
            <a:lvl1pPr algn="l" rtl="0" eaLnBrk="0" fontAlgn="base" hangingPunct="0">
              <a:spcBef>
                <a:spcPct val="0"/>
              </a:spcBef>
              <a:spcAft>
                <a:spcPct val="0"/>
              </a:spcAft>
              <a:defRPr sz="4400">
                <a:solidFill>
                  <a:schemeClr val="bg1"/>
                </a:solidFill>
                <a:latin typeface="+mj-lt"/>
                <a:ea typeface="+mj-ea"/>
                <a:cs typeface="+mj-cs"/>
              </a:defRPr>
            </a:lvl1pPr>
            <a:lvl2pPr algn="l" rtl="0" eaLnBrk="0" fontAlgn="base" hangingPunct="0">
              <a:spcBef>
                <a:spcPct val="0"/>
              </a:spcBef>
              <a:spcAft>
                <a:spcPct val="0"/>
              </a:spcAft>
              <a:defRPr sz="4400">
                <a:solidFill>
                  <a:schemeClr val="bg1"/>
                </a:solidFill>
                <a:latin typeface="宋体" panose="02010600030101010101" pitchFamily="2" charset="-122"/>
                <a:ea typeface="宋体" panose="02010600030101010101" pitchFamily="2" charset="-122"/>
              </a:defRPr>
            </a:lvl2pPr>
            <a:lvl3pPr algn="l" rtl="0" eaLnBrk="0" fontAlgn="base" hangingPunct="0">
              <a:spcBef>
                <a:spcPct val="0"/>
              </a:spcBef>
              <a:spcAft>
                <a:spcPct val="0"/>
              </a:spcAft>
              <a:defRPr sz="4400">
                <a:solidFill>
                  <a:schemeClr val="bg1"/>
                </a:solidFill>
                <a:latin typeface="宋体" panose="02010600030101010101" pitchFamily="2" charset="-122"/>
                <a:ea typeface="宋体" panose="02010600030101010101" pitchFamily="2" charset="-122"/>
              </a:defRPr>
            </a:lvl3pPr>
            <a:lvl4pPr algn="l" rtl="0" eaLnBrk="0" fontAlgn="base" hangingPunct="0">
              <a:spcBef>
                <a:spcPct val="0"/>
              </a:spcBef>
              <a:spcAft>
                <a:spcPct val="0"/>
              </a:spcAft>
              <a:defRPr sz="4400">
                <a:solidFill>
                  <a:schemeClr val="bg1"/>
                </a:solidFill>
                <a:latin typeface="宋体" panose="02010600030101010101" pitchFamily="2" charset="-122"/>
                <a:ea typeface="宋体" panose="02010600030101010101" pitchFamily="2" charset="-122"/>
              </a:defRPr>
            </a:lvl4pPr>
            <a:lvl5pPr algn="l" rtl="0" eaLnBrk="0" fontAlgn="base" hangingPunct="0">
              <a:spcBef>
                <a:spcPct val="0"/>
              </a:spcBef>
              <a:spcAft>
                <a:spcPct val="0"/>
              </a:spcAft>
              <a:defRPr sz="4400">
                <a:solidFill>
                  <a:schemeClr val="bg1"/>
                </a:solidFill>
                <a:latin typeface="宋体" panose="02010600030101010101" pitchFamily="2" charset="-122"/>
                <a:ea typeface="宋体" panose="02010600030101010101" pitchFamily="2" charset="-122"/>
              </a:defRPr>
            </a:lvl5pPr>
            <a:lvl6pPr marL="457200" algn="l" rtl="0" fontAlgn="base">
              <a:spcBef>
                <a:spcPct val="0"/>
              </a:spcBef>
              <a:spcAft>
                <a:spcPct val="0"/>
              </a:spcAft>
              <a:defRPr sz="4400">
                <a:solidFill>
                  <a:schemeClr val="bg1"/>
                </a:solidFill>
                <a:latin typeface="宋体" panose="02010600030101010101" pitchFamily="2" charset="-122"/>
                <a:ea typeface="宋体" panose="02010600030101010101" pitchFamily="2" charset="-122"/>
              </a:defRPr>
            </a:lvl6pPr>
            <a:lvl7pPr marL="914400" algn="l" rtl="0" fontAlgn="base">
              <a:spcBef>
                <a:spcPct val="0"/>
              </a:spcBef>
              <a:spcAft>
                <a:spcPct val="0"/>
              </a:spcAft>
              <a:defRPr sz="4400">
                <a:solidFill>
                  <a:schemeClr val="bg1"/>
                </a:solidFill>
                <a:latin typeface="宋体" panose="02010600030101010101" pitchFamily="2" charset="-122"/>
                <a:ea typeface="宋体" panose="02010600030101010101" pitchFamily="2" charset="-122"/>
              </a:defRPr>
            </a:lvl7pPr>
            <a:lvl8pPr marL="1371600" algn="l" rtl="0" fontAlgn="base">
              <a:spcBef>
                <a:spcPct val="0"/>
              </a:spcBef>
              <a:spcAft>
                <a:spcPct val="0"/>
              </a:spcAft>
              <a:defRPr sz="4400">
                <a:solidFill>
                  <a:schemeClr val="bg1"/>
                </a:solidFill>
                <a:latin typeface="宋体" panose="02010600030101010101" pitchFamily="2" charset="-122"/>
                <a:ea typeface="宋体" panose="02010600030101010101" pitchFamily="2" charset="-122"/>
              </a:defRPr>
            </a:lvl8pPr>
            <a:lvl9pPr marL="1828800" algn="l" rtl="0" fontAlgn="base">
              <a:spcBef>
                <a:spcPct val="0"/>
              </a:spcBef>
              <a:spcAft>
                <a:spcPct val="0"/>
              </a:spcAft>
              <a:defRPr sz="4400">
                <a:solidFill>
                  <a:schemeClr val="bg1"/>
                </a:solidFill>
                <a:latin typeface="宋体" panose="02010600030101010101" pitchFamily="2" charset="-122"/>
                <a:ea typeface="宋体" panose="02010600030101010101" pitchFamily="2" charset="-122"/>
              </a:defRPr>
            </a:lvl9pPr>
          </a:lstStyle>
          <a:p>
            <a:pPr eaLnBrk="1" hangingPunct="1"/>
            <a:r>
              <a:rPr lang="zh-CN" altLang="en-US" sz="2800" b="1" dirty="0">
                <a:solidFill>
                  <a:srgbClr val="990000"/>
                </a:solidFill>
                <a:ea typeface="楷体_GB2312" pitchFamily="49" charset="-122"/>
              </a:rPr>
              <a:t>管理系统构成模型</a:t>
            </a:r>
          </a:p>
        </p:txBody>
      </p:sp>
    </p:spTree>
    <p:extLst>
      <p:ext uri="{BB962C8B-B14F-4D97-AF65-F5344CB8AC3E}">
        <p14:creationId xmlns:p14="http://schemas.microsoft.com/office/powerpoint/2010/main" val="891961093"/>
      </p:ext>
    </p:extLst>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21"/>
                                        </p:tgtEl>
                                        <p:attrNameLst>
                                          <p:attrName>style.visibility</p:attrName>
                                        </p:attrNameLst>
                                      </p:cBhvr>
                                      <p:to>
                                        <p:strVal val="visible"/>
                                      </p:to>
                                    </p:set>
                                    <p:anim calcmode="discrete" valueType="clr">
                                      <p:cBhvr override="childStyle">
                                        <p:cTn id="12" dur="80"/>
                                        <p:tgtEl>
                                          <p:spTgt spid="21"/>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21"/>
                                        </p:tgtEl>
                                        <p:attrNameLst>
                                          <p:attrName>fillcolor</p:attrName>
                                        </p:attrNameLst>
                                      </p:cBhvr>
                                      <p:tavLst>
                                        <p:tav tm="0">
                                          <p:val>
                                            <p:clrVal>
                                              <a:schemeClr val="accent2"/>
                                            </p:clrVal>
                                          </p:val>
                                        </p:tav>
                                        <p:tav tm="50000">
                                          <p:val>
                                            <p:clrVal>
                                              <a:schemeClr val="hlink"/>
                                            </p:clrVal>
                                          </p:val>
                                        </p:tav>
                                      </p:tavLst>
                                    </p:anim>
                                    <p:set>
                                      <p:cBhvr>
                                        <p:cTn id="14" dur="80"/>
                                        <p:tgtEl>
                                          <p:spTgt spid="2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2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32" name="文本框 31"/>
          <p:cNvSpPr txBox="1"/>
          <p:nvPr/>
        </p:nvSpPr>
        <p:spPr>
          <a:xfrm>
            <a:off x="683895" y="1015365"/>
            <a:ext cx="3035841" cy="523220"/>
          </a:xfrm>
          <a:prstGeom prst="rect">
            <a:avLst/>
          </a:prstGeom>
          <a:noFill/>
        </p:spPr>
        <p:txBody>
          <a:bodyPr wrap="square" rtlCol="0">
            <a:spAutoFit/>
          </a:bodyPr>
          <a:lstStyle/>
          <a:p>
            <a:r>
              <a:rPr lang="zh-CN" altLang="en-US" sz="2800" b="0" noProof="0" dirty="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五、管理</a:t>
            </a:r>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系统</a:t>
            </a:r>
            <a:endParaRPr lang="zh-CN" altLang="en-US" sz="2800" b="0" noProof="0" dirty="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22" name="Rectangle 3"/>
          <p:cNvSpPr txBox="1">
            <a:spLocks noChangeArrowheads="1"/>
          </p:cNvSpPr>
          <p:nvPr/>
        </p:nvSpPr>
        <p:spPr>
          <a:xfrm>
            <a:off x="1271464" y="1628800"/>
            <a:ext cx="9865096" cy="1152525"/>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50000"/>
              </a:lnSpc>
              <a:buNone/>
            </a:pPr>
            <a:r>
              <a:rPr lang="zh-CN" altLang="en-US" sz="2800" dirty="0" smtClean="0"/>
              <a:t>       从如何有效实现目标的角度出发，管理是一个由四大职能所构成的一个循环往复的过程。</a:t>
            </a:r>
            <a:endParaRPr lang="zh-CN" altLang="en-US" sz="2800" dirty="0"/>
          </a:p>
        </p:txBody>
      </p:sp>
      <p:sp>
        <p:nvSpPr>
          <p:cNvPr id="23" name="Rectangle 3"/>
          <p:cNvSpPr txBox="1">
            <a:spLocks noChangeArrowheads="1"/>
          </p:cNvSpPr>
          <p:nvPr/>
        </p:nvSpPr>
        <p:spPr>
          <a:xfrm>
            <a:off x="1343472" y="2996952"/>
            <a:ext cx="10153128" cy="426720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50000"/>
              </a:lnSpc>
              <a:buNone/>
            </a:pPr>
            <a:r>
              <a:rPr lang="zh-CN" altLang="en-US" sz="2800" dirty="0"/>
              <a:t>     </a:t>
            </a:r>
            <a:r>
              <a:rPr lang="zh-CN" altLang="en-US" sz="2800" dirty="0" smtClean="0"/>
              <a:t>  管理</a:t>
            </a:r>
            <a:r>
              <a:rPr lang="zh-CN" altLang="en-US" sz="2800" dirty="0"/>
              <a:t>是一个系统的过程，因此，单纯地做好其中的一、二项管理工作或不能将各项工作联结成为一个系统，管理仍然达不到应有的效果。</a:t>
            </a:r>
          </a:p>
          <a:p>
            <a:pPr marL="0" indent="0">
              <a:lnSpc>
                <a:spcPct val="130000"/>
              </a:lnSpc>
              <a:buNone/>
            </a:pPr>
            <a:r>
              <a:rPr lang="zh-CN" altLang="en-US" sz="2800" dirty="0" smtClean="0"/>
              <a:t>       启示</a:t>
            </a:r>
            <a:r>
              <a:rPr lang="zh-CN" altLang="en-US" sz="2800" dirty="0"/>
              <a:t>：管理要注重抓瓶颈、搭平台、做系统。</a:t>
            </a:r>
          </a:p>
        </p:txBody>
      </p:sp>
    </p:spTree>
    <p:extLst>
      <p:ext uri="{BB962C8B-B14F-4D97-AF65-F5344CB8AC3E}">
        <p14:creationId xmlns:p14="http://schemas.microsoft.com/office/powerpoint/2010/main" val="803692835"/>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22">
                                            <p:txEl>
                                              <p:pRg st="0" end="0"/>
                                            </p:txEl>
                                          </p:spTgt>
                                        </p:tgtEl>
                                        <p:attrNameLst>
                                          <p:attrName>style.visibility</p:attrName>
                                        </p:attrNameLst>
                                      </p:cBhvr>
                                      <p:to>
                                        <p:strVal val="visible"/>
                                      </p:to>
                                    </p:set>
                                    <p:anim to="" calcmode="lin" valueType="num">
                                      <p:cBhvr>
                                        <p:cTn id="12" dur="1" fill="hold"/>
                                        <p:tgtEl>
                                          <p:spTgt spid="22">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22"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8184232" y="188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616280" y="188640"/>
            <a:ext cx="1715135" cy="430530"/>
          </a:xfrm>
          <a:prstGeom prst="rect">
            <a:avLst/>
          </a:prstGeom>
          <a:noFill/>
          <a:ln w="9525">
            <a:noFill/>
            <a:miter lim="800000"/>
          </a:ln>
        </p:spPr>
        <p:txBody>
          <a:bodyPr wrap="square" lIns="0" tIns="0" rIns="0" bIns="0" anchor="ctr">
            <a:spAutoFit/>
          </a:bodyPr>
          <a:lstStyle/>
          <a:p>
            <a:pPr algn="l"/>
            <a:r>
              <a:rPr lang="en-US" altLang="zh-CN" sz="2800" b="1" dirty="0">
                <a:solidFill>
                  <a:schemeClr val="bg1"/>
                </a:solidFill>
                <a:latin typeface="Impact" panose="020B0806030902050204" pitchFamily="34" charset="0"/>
                <a:ea typeface="微软雅黑" panose="020B0503020204020204" pitchFamily="34" charset="-122"/>
              </a:rPr>
              <a:t>03  </a:t>
            </a:r>
            <a:r>
              <a:rPr lang="en-US" altLang="zh-CN" sz="2800" b="1" dirty="0" err="1">
                <a:solidFill>
                  <a:schemeClr val="bg1"/>
                </a:solidFill>
                <a:latin typeface="Impact" panose="020B0806030902050204" pitchFamily="34" charset="0"/>
                <a:ea typeface="微软雅黑" panose="020B0503020204020204" pitchFamily="34" charset="-122"/>
              </a:rPr>
              <a:t>总结</a:t>
            </a:r>
            <a:endParaRPr lang="en-US" altLang="zh-CN" sz="2800" b="1" dirty="0">
              <a:solidFill>
                <a:schemeClr val="bg1"/>
              </a:solidFill>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727848" y="188640"/>
            <a:ext cx="3448685" cy="430530"/>
          </a:xfrm>
          <a:prstGeom prst="rect">
            <a:avLst/>
          </a:prstGeom>
          <a:noFill/>
          <a:ln w="9525">
            <a:noFill/>
            <a:miter lim="800000"/>
          </a:ln>
        </p:spPr>
        <p:txBody>
          <a:bodyPr wrap="square" lIns="0" tIns="0" rIns="0" bIns="0" anchor="ctr">
            <a:spAutoFit/>
          </a:bodyPr>
          <a:lstStyle/>
          <a:p>
            <a:pPr algn="l"/>
            <a:r>
              <a:rPr lang="en-US" altLang="zh-CN" sz="2800" b="1" dirty="0">
                <a:latin typeface="Impact" panose="020B0806030902050204" pitchFamily="34" charset="0"/>
                <a:ea typeface="微软雅黑" panose="020B0503020204020204" pitchFamily="34" charset="-122"/>
              </a:rPr>
              <a:t>02   </a:t>
            </a:r>
            <a:r>
              <a:rPr lang="en-US" altLang="zh-CN" sz="2800" b="1" dirty="0" err="1">
                <a:latin typeface="Impact" panose="020B0806030902050204" pitchFamily="34" charset="0"/>
                <a:ea typeface="微软雅黑" panose="020B0503020204020204" pitchFamily="34" charset="-122"/>
              </a:rPr>
              <a:t>内容讲授</a:t>
            </a:r>
            <a:endParaRPr lang="en-US" altLang="zh-CN" sz="2800" b="1" dirty="0">
              <a:latin typeface="Impact" panose="020B0806030902050204" pitchFamily="34" charset="0"/>
              <a:ea typeface="微软雅黑" panose="020B0503020204020204" pitchFamily="34" charset="-122"/>
            </a:endParaRP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2" name="Rectangle 3"/>
          <p:cNvSpPr txBox="1">
            <a:spLocks noChangeArrowheads="1"/>
          </p:cNvSpPr>
          <p:nvPr/>
        </p:nvSpPr>
        <p:spPr>
          <a:xfrm>
            <a:off x="1343472" y="1268760"/>
            <a:ext cx="4896544" cy="4392612"/>
          </a:xfrm>
          <a:prstGeom prst="rect">
            <a:avLst/>
          </a:prstGeom>
          <a:ln>
            <a:solidFill>
              <a:schemeClr val="tx1"/>
            </a:solidFill>
            <a:miter lim="800000"/>
            <a:headEnd/>
            <a:tailEnd/>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2575" indent="-282575">
              <a:lnSpc>
                <a:spcPct val="150000"/>
              </a:lnSpc>
            </a:pPr>
            <a:r>
              <a:rPr lang="zh-CN" altLang="en-US" sz="2000" dirty="0" smtClean="0"/>
              <a:t>管理的表现</a:t>
            </a:r>
            <a:r>
              <a:rPr lang="zh-CN" altLang="en-US" sz="2000" dirty="0" smtClean="0">
                <a:solidFill>
                  <a:srgbClr val="FF3300"/>
                </a:solidFill>
              </a:rPr>
              <a:t>形式</a:t>
            </a:r>
            <a:r>
              <a:rPr lang="zh-CN" altLang="en-US" sz="2000" dirty="0" smtClean="0"/>
              <a:t>是多种多样的；</a:t>
            </a:r>
          </a:p>
          <a:p>
            <a:pPr marL="282575" indent="-282575">
              <a:lnSpc>
                <a:spcPct val="150000"/>
              </a:lnSpc>
            </a:pPr>
            <a:r>
              <a:rPr lang="zh-CN" altLang="en-US" sz="2000" dirty="0" smtClean="0"/>
              <a:t>管理的核心</a:t>
            </a:r>
            <a:r>
              <a:rPr lang="zh-CN" altLang="en-US" sz="2000" dirty="0" smtClean="0">
                <a:solidFill>
                  <a:srgbClr val="FF3300"/>
                </a:solidFill>
              </a:rPr>
              <a:t>内容</a:t>
            </a:r>
            <a:r>
              <a:rPr lang="zh-CN" altLang="en-US" sz="2000" dirty="0" smtClean="0"/>
              <a:t>是：协调；</a:t>
            </a:r>
          </a:p>
          <a:p>
            <a:pPr marL="282575" indent="-282575">
              <a:lnSpc>
                <a:spcPct val="150000"/>
              </a:lnSpc>
            </a:pPr>
            <a:r>
              <a:rPr lang="zh-CN" altLang="en-US" sz="2000" dirty="0" smtClean="0"/>
              <a:t>管理产生的</a:t>
            </a:r>
            <a:r>
              <a:rPr lang="zh-CN" altLang="en-US" sz="2000" dirty="0" smtClean="0">
                <a:solidFill>
                  <a:srgbClr val="FF3300"/>
                </a:solidFill>
              </a:rPr>
              <a:t>原因</a:t>
            </a:r>
            <a:r>
              <a:rPr lang="zh-CN" altLang="en-US" sz="2000" dirty="0" smtClean="0"/>
              <a:t>在于欲望的无限与资源有限间的矛盾；</a:t>
            </a:r>
          </a:p>
          <a:p>
            <a:pPr marL="282575" indent="-282575">
              <a:lnSpc>
                <a:spcPct val="150000"/>
              </a:lnSpc>
            </a:pPr>
            <a:r>
              <a:rPr lang="zh-CN" altLang="en-US" sz="2000" dirty="0" smtClean="0"/>
              <a:t>管理的</a:t>
            </a:r>
            <a:r>
              <a:rPr lang="zh-CN" altLang="en-US" sz="2000" dirty="0" smtClean="0">
                <a:solidFill>
                  <a:srgbClr val="FF3300"/>
                </a:solidFill>
              </a:rPr>
              <a:t>功能</a:t>
            </a:r>
            <a:r>
              <a:rPr lang="zh-CN" altLang="en-US" sz="2000" dirty="0" smtClean="0"/>
              <a:t>是通过科学的方法以提高资源利用率，从而以有限的资源实现尽可能多的目标；</a:t>
            </a:r>
          </a:p>
          <a:p>
            <a:pPr marL="282575" indent="-282575">
              <a:lnSpc>
                <a:spcPct val="150000"/>
              </a:lnSpc>
            </a:pPr>
            <a:r>
              <a:rPr lang="zh-CN" altLang="en-US" sz="2000" dirty="0" smtClean="0">
                <a:solidFill>
                  <a:srgbClr val="FF3300"/>
                </a:solidFill>
              </a:rPr>
              <a:t>有效</a:t>
            </a:r>
            <a:r>
              <a:rPr lang="zh-CN" altLang="en-US" sz="2000" dirty="0" smtClean="0"/>
              <a:t>管理要求既讲究效率又讲究效益。</a:t>
            </a:r>
            <a:endParaRPr lang="zh-CN" altLang="en-US" sz="2000" dirty="0"/>
          </a:p>
        </p:txBody>
      </p:sp>
      <p:sp>
        <p:nvSpPr>
          <p:cNvPr id="13" name="Rectangle 4"/>
          <p:cNvSpPr txBox="1">
            <a:spLocks noChangeArrowheads="1"/>
          </p:cNvSpPr>
          <p:nvPr/>
        </p:nvSpPr>
        <p:spPr>
          <a:xfrm>
            <a:off x="6384032" y="1268760"/>
            <a:ext cx="4896544" cy="4392612"/>
          </a:xfrm>
          <a:prstGeom prst="rect">
            <a:avLst/>
          </a:prstGeom>
          <a:ln>
            <a:solidFill>
              <a:schemeClr val="tx1"/>
            </a:solidFill>
            <a:miter lim="800000"/>
            <a:headEnd/>
            <a:tailEnd/>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30000"/>
              </a:lnSpc>
            </a:pPr>
            <a:r>
              <a:rPr lang="zh-CN" altLang="en-US" sz="2000" dirty="0" smtClean="0"/>
              <a:t>管理是一个由计划、组织、领导、控制等职能所组成的一个系统</a:t>
            </a:r>
            <a:r>
              <a:rPr lang="zh-CN" altLang="en-US" sz="2000" dirty="0" smtClean="0">
                <a:solidFill>
                  <a:srgbClr val="FF3300"/>
                </a:solidFill>
              </a:rPr>
              <a:t>过程</a:t>
            </a:r>
            <a:r>
              <a:rPr lang="zh-CN" altLang="en-US" sz="2000" dirty="0" smtClean="0"/>
              <a:t>；</a:t>
            </a:r>
          </a:p>
          <a:p>
            <a:pPr>
              <a:lnSpc>
                <a:spcPct val="130000"/>
              </a:lnSpc>
            </a:pPr>
            <a:r>
              <a:rPr lang="zh-CN" altLang="en-US" sz="2000" dirty="0" smtClean="0"/>
              <a:t>管理的</a:t>
            </a:r>
            <a:r>
              <a:rPr lang="zh-CN" altLang="en-US" sz="2000" dirty="0" smtClean="0">
                <a:solidFill>
                  <a:srgbClr val="FF3300"/>
                </a:solidFill>
              </a:rPr>
              <a:t>实质</a:t>
            </a:r>
            <a:r>
              <a:rPr lang="zh-CN" altLang="en-US" sz="2000" dirty="0" smtClean="0"/>
              <a:t>是人们为了有效实现目标而采用的一种手段；</a:t>
            </a:r>
          </a:p>
          <a:p>
            <a:pPr>
              <a:lnSpc>
                <a:spcPct val="130000"/>
              </a:lnSpc>
            </a:pPr>
            <a:r>
              <a:rPr lang="zh-CN" altLang="en-US" sz="2000" dirty="0" smtClean="0"/>
              <a:t>面对管理问题，我们要学会具体问题具体分析和兼容并蓄的</a:t>
            </a:r>
            <a:r>
              <a:rPr lang="zh-CN" altLang="en-US" sz="2000" dirty="0" smtClean="0">
                <a:solidFill>
                  <a:srgbClr val="FF3300"/>
                </a:solidFill>
              </a:rPr>
              <a:t>思维方式</a:t>
            </a:r>
            <a:r>
              <a:rPr lang="zh-CN" altLang="en-US" sz="2000" dirty="0" smtClean="0"/>
              <a:t>，从认识自我、改变自我着手解决管理问题；</a:t>
            </a:r>
          </a:p>
          <a:p>
            <a:pPr>
              <a:lnSpc>
                <a:spcPct val="130000"/>
              </a:lnSpc>
            </a:pPr>
            <a:r>
              <a:rPr lang="zh-CN" altLang="en-US" sz="2000" dirty="0" smtClean="0"/>
              <a:t>管理在中国将成为</a:t>
            </a:r>
            <a:r>
              <a:rPr lang="zh-CN" altLang="en-US" sz="2000" dirty="0" smtClean="0">
                <a:solidFill>
                  <a:srgbClr val="FF3300"/>
                </a:solidFill>
              </a:rPr>
              <a:t>第一生产力。</a:t>
            </a:r>
            <a:endParaRPr lang="zh-CN" altLang="en-US" sz="2000" dirty="0">
              <a:solidFill>
                <a:srgbClr val="FF3300"/>
              </a:solidFill>
            </a:endParaRPr>
          </a:p>
        </p:txBody>
      </p:sp>
    </p:spTree>
    <p:extLst>
      <p:ext uri="{BB962C8B-B14F-4D97-AF65-F5344CB8AC3E}">
        <p14:creationId xmlns:p14="http://schemas.microsoft.com/office/powerpoint/2010/main" val="1451166739"/>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
          <p:cNvSpPr>
            <a:spLocks noChangeArrowheads="1"/>
          </p:cNvSpPr>
          <p:nvPr/>
        </p:nvSpPr>
        <p:spPr bwMode="auto">
          <a:xfrm rot="16200000" flipV="1">
            <a:off x="6270578" y="-267172"/>
            <a:ext cx="69850" cy="6742113"/>
          </a:xfrm>
          <a:prstGeom prst="rect">
            <a:avLst/>
          </a:prstGeom>
          <a:solidFill>
            <a:srgbClr val="808080"/>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5124" name="文本框 52"/>
          <p:cNvSpPr txBox="1">
            <a:spLocks noChangeArrowheads="1"/>
          </p:cNvSpPr>
          <p:nvPr/>
        </p:nvSpPr>
        <p:spPr bwMode="auto">
          <a:xfrm>
            <a:off x="4039684" y="1974324"/>
            <a:ext cx="4459384" cy="1015663"/>
          </a:xfrm>
          <a:prstGeom prst="rect">
            <a:avLst/>
          </a:prstGeom>
          <a:noFill/>
          <a:ln w="9525">
            <a:noFill/>
            <a:miter lim="800000"/>
          </a:ln>
        </p:spPr>
        <p:txBody>
          <a:bodyPr wrap="square">
            <a:spAutoFit/>
          </a:bodyPr>
          <a:lstStyle/>
          <a:p>
            <a:pPr algn="ctr"/>
            <a:r>
              <a:rPr lang="zh-CN" altLang="en-US" sz="6000" b="1" dirty="0" smtClean="0">
                <a:latin typeface="Britannic Bold" pitchFamily="34" charset="0"/>
                <a:ea typeface="微软雅黑" panose="020B0503020204020204" pitchFamily="34" charset="-122"/>
              </a:rPr>
              <a:t>谢谢观看</a:t>
            </a:r>
            <a:endParaRPr lang="zh-CN" altLang="en-US" sz="6000" b="1" dirty="0">
              <a:latin typeface="Britannic Bold" pitchFamily="34" charset="0"/>
              <a:ea typeface="微软雅黑" panose="020B0503020204020204" pitchFamily="34" charset="-122"/>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1011" y="4581158"/>
            <a:ext cx="2623932" cy="2390514"/>
          </a:xfrm>
          <a:prstGeom prst="rect">
            <a:avLst/>
          </a:prstGeom>
        </p:spPr>
      </p:pic>
      <p:pic>
        <p:nvPicPr>
          <p:cNvPr id="3"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75924" y="4467487"/>
            <a:ext cx="2692400" cy="2390514"/>
          </a:xfrm>
          <a:prstGeom prst="rect">
            <a:avLst/>
          </a:prstGeom>
        </p:spPr>
      </p:pic>
      <p:pic>
        <p:nvPicPr>
          <p:cNvPr id="4"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60496" y="4602975"/>
            <a:ext cx="1332740" cy="2390514"/>
          </a:xfrm>
          <a:prstGeom prst="rect">
            <a:avLst/>
          </a:prstGeom>
        </p:spPr>
      </p:pic>
    </p:spTree>
    <p:custDataLst>
      <p:tags r:id="rId1"/>
    </p:custData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ppt_x</p:attrName>
                                        </p:attrNameLst>
                                      </p:cBhvr>
                                      <p:tavLst>
                                        <p:tav tm="0">
                                          <p:val>
                                            <p:strVal val="#ppt_x-.2"/>
                                          </p:val>
                                        </p:tav>
                                        <p:tav tm="100000">
                                          <p:val>
                                            <p:strVal val="#ppt_x"/>
                                          </p:val>
                                        </p:tav>
                                      </p:tavLst>
                                    </p:anim>
                                    <p:anim calcmode="lin" valueType="num">
                                      <p:cBhvr>
                                        <p:cTn id="8" dur="1000" fill="hold"/>
                                        <p:tgtEl>
                                          <p:spTgt spid="5122"/>
                                        </p:tgtEl>
                                        <p:attrNameLst>
                                          <p:attrName>ppt_y</p:attrName>
                                        </p:attrNameLst>
                                      </p:cBhvr>
                                      <p:tavLst>
                                        <p:tav tm="0">
                                          <p:val>
                                            <p:strVal val="#ppt_y"/>
                                          </p:val>
                                        </p:tav>
                                        <p:tav tm="100000">
                                          <p:val>
                                            <p:strVal val="#ppt_y"/>
                                          </p:val>
                                        </p:tav>
                                      </p:tavLst>
                                    </p:anim>
                                    <p:animEffect transition="in" filter="wipe(right)" prLst="gradientSize: 0.1">
                                      <p:cBhvr>
                                        <p:cTn id="9" dur="1000"/>
                                        <p:tgtEl>
                                          <p:spTgt spid="5122"/>
                                        </p:tgtEl>
                                      </p:cBhvr>
                                    </p:animEffect>
                                  </p:childTnLst>
                                </p:cTn>
                              </p:par>
                            </p:childTnLst>
                          </p:cTn>
                        </p:par>
                        <p:par>
                          <p:cTn id="10" fill="hold">
                            <p:stCondLst>
                              <p:cond delay="1000"/>
                            </p:stCondLst>
                            <p:childTnLst>
                              <p:par>
                                <p:cTn id="11" presetID="56" presetClass="entr" presetSubtype="0" fill="hold" grpId="0" nodeType="afterEffect">
                                  <p:stCondLst>
                                    <p:cond delay="0"/>
                                  </p:stCondLst>
                                  <p:iterate type="lt">
                                    <p:tmPct val="10000"/>
                                  </p:iterate>
                                  <p:childTnLst>
                                    <p:set>
                                      <p:cBhvr>
                                        <p:cTn id="12" dur="1" fill="hold">
                                          <p:stCondLst>
                                            <p:cond delay="0"/>
                                          </p:stCondLst>
                                        </p:cTn>
                                        <p:tgtEl>
                                          <p:spTgt spid="5124"/>
                                        </p:tgtEl>
                                        <p:attrNameLst>
                                          <p:attrName>style.visibility</p:attrName>
                                        </p:attrNameLst>
                                      </p:cBhvr>
                                      <p:to>
                                        <p:strVal val="visible"/>
                                      </p:to>
                                    </p:set>
                                    <p:anim by="(-#ppt_w*2)" calcmode="lin" valueType="num">
                                      <p:cBhvr rctx="PPT">
                                        <p:cTn id="13" dur="500" autoRev="1" fill="hold">
                                          <p:stCondLst>
                                            <p:cond delay="0"/>
                                          </p:stCondLst>
                                        </p:cTn>
                                        <p:tgtEl>
                                          <p:spTgt spid="5124"/>
                                        </p:tgtEl>
                                        <p:attrNameLst>
                                          <p:attrName>ppt_w</p:attrName>
                                        </p:attrNameLst>
                                      </p:cBhvr>
                                    </p:anim>
                                    <p:anim by="(#ppt_w*0.50)" calcmode="lin" valueType="num">
                                      <p:cBhvr>
                                        <p:cTn id="14" dur="500" decel="50000" autoRev="1" fill="hold">
                                          <p:stCondLst>
                                            <p:cond delay="0"/>
                                          </p:stCondLst>
                                        </p:cTn>
                                        <p:tgtEl>
                                          <p:spTgt spid="5124"/>
                                        </p:tgtEl>
                                        <p:attrNameLst>
                                          <p:attrName>ppt_x</p:attrName>
                                        </p:attrNameLst>
                                      </p:cBhvr>
                                    </p:anim>
                                    <p:anim from="(-#ppt_h/2)" to="(#ppt_y)" calcmode="lin" valueType="num">
                                      <p:cBhvr>
                                        <p:cTn id="15" dur="1000" fill="hold">
                                          <p:stCondLst>
                                            <p:cond delay="0"/>
                                          </p:stCondLst>
                                        </p:cTn>
                                        <p:tgtEl>
                                          <p:spTgt spid="5124"/>
                                        </p:tgtEl>
                                        <p:attrNameLst>
                                          <p:attrName>ppt_y</p:attrName>
                                        </p:attrNameLst>
                                      </p:cBhvr>
                                    </p:anim>
                                    <p:animRot by="21600000">
                                      <p:cBhvr>
                                        <p:cTn id="16" dur="1000" fill="hold">
                                          <p:stCondLst>
                                            <p:cond delay="0"/>
                                          </p:stCondLst>
                                        </p:cTn>
                                        <p:tgtEl>
                                          <p:spTgt spid="512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bldLvl="0" animBg="1"/>
      <p:bldP spid="51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nvGrpSpPr>
          <p:cNvPr id="20" name="组合 19"/>
          <p:cNvGrpSpPr/>
          <p:nvPr/>
        </p:nvGrpSpPr>
        <p:grpSpPr>
          <a:xfrm>
            <a:off x="4151784" y="1268760"/>
            <a:ext cx="3096344" cy="716533"/>
            <a:chOff x="814328" y="3219334"/>
            <a:chExt cx="2797200" cy="432536"/>
          </a:xfrm>
        </p:grpSpPr>
        <p:grpSp>
          <p:nvGrpSpPr>
            <p:cNvPr id="21" name="组合 20"/>
            <p:cNvGrpSpPr/>
            <p:nvPr/>
          </p:nvGrpSpPr>
          <p:grpSpPr>
            <a:xfrm>
              <a:off x="814328" y="3219334"/>
              <a:ext cx="2797200" cy="432536"/>
              <a:chOff x="2173927" y="3285519"/>
              <a:chExt cx="3549387" cy="548848"/>
            </a:xfrm>
          </p:grpSpPr>
          <p:grpSp>
            <p:nvGrpSpPr>
              <p:cNvPr id="23" name="组合 22"/>
              <p:cNvGrpSpPr/>
              <p:nvPr/>
            </p:nvGrpSpPr>
            <p:grpSpPr>
              <a:xfrm>
                <a:off x="2173927" y="3285519"/>
                <a:ext cx="3549387" cy="548848"/>
                <a:chOff x="4304043" y="1286668"/>
                <a:chExt cx="7914744" cy="2757793"/>
              </a:xfrm>
              <a:effectLst>
                <a:outerShdw blurRad="381000" dist="254000" dir="8100000" algn="tr" rotWithShape="0">
                  <a:prstClr val="black">
                    <a:alpha val="40000"/>
                  </a:prstClr>
                </a:outerShdw>
              </a:effectLst>
            </p:grpSpPr>
            <p:sp>
              <p:nvSpPr>
                <p:cNvPr id="25" name="圆角矩形 24"/>
                <p:cNvSpPr/>
                <p:nvPr/>
              </p:nvSpPr>
              <p:spPr>
                <a:xfrm>
                  <a:off x="4304043" y="1286668"/>
                  <a:ext cx="79147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6" name="圆角矩形 25"/>
                <p:cNvSpPr/>
                <p:nvPr/>
              </p:nvSpPr>
              <p:spPr>
                <a:xfrm>
                  <a:off x="4351924" y="1373342"/>
                  <a:ext cx="7812881" cy="258445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24" name="椭圆 23"/>
              <p:cNvSpPr/>
              <p:nvPr/>
            </p:nvSpPr>
            <p:spPr>
              <a:xfrm>
                <a:off x="2307233" y="3420246"/>
                <a:ext cx="524064" cy="279394"/>
              </a:xfrm>
              <a:prstGeom prst="ellipse">
                <a:avLst/>
              </a:prstGeom>
              <a:solidFill>
                <a:srgbClr val="0070C0"/>
              </a:solidFill>
              <a:ln>
                <a:noFill/>
              </a:ln>
              <a:effectLst>
                <a:outerShdw blurRad="88900" dist="63500" dir="8100000" algn="tr" rotWithShape="0">
                  <a:prstClr val="black">
                    <a:alpha val="5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22" name="TextBox 11"/>
            <p:cNvSpPr txBox="1"/>
            <p:nvPr/>
          </p:nvSpPr>
          <p:spPr>
            <a:xfrm>
              <a:off x="1420202" y="3302221"/>
              <a:ext cx="2191136" cy="297264"/>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pPr algn="l"/>
              <a:r>
                <a:rPr lang="zh-CN" altLang="en-US" sz="3200" b="0" dirty="0" smtClean="0">
                  <a:solidFill>
                    <a:schemeClr val="tx1">
                      <a:lumMod val="65000"/>
                      <a:lumOff val="35000"/>
                    </a:schemeClr>
                  </a:solidFill>
                </a:rPr>
                <a:t>导 入 案 例</a:t>
              </a:r>
              <a:endParaRPr lang="zh-CN" altLang="en-US" sz="3200" b="0" dirty="0">
                <a:solidFill>
                  <a:schemeClr val="tx1">
                    <a:lumMod val="65000"/>
                    <a:lumOff val="35000"/>
                  </a:schemeClr>
                </a:solidFill>
              </a:endParaRPr>
            </a:p>
          </p:txBody>
        </p:sp>
      </p:grpSp>
      <p:sp>
        <p:nvSpPr>
          <p:cNvPr id="12" name="未知" descr="colored_paper2">
            <a:hlinkClick r:id="" action="ppaction://hlinkshowjump?jump=nextslide"/>
          </p:cNvPr>
          <p:cNvSpPr/>
          <p:nvPr/>
        </p:nvSpPr>
        <p:spPr bwMode="auto">
          <a:xfrm>
            <a:off x="623392" y="980728"/>
            <a:ext cx="10441160" cy="4968552"/>
          </a:xfrm>
          <a:custGeom>
            <a:avLst/>
            <a:gdLst/>
            <a:ahLst/>
            <a:cxnLst>
              <a:cxn ang="0">
                <a:pos x="119" y="70"/>
              </a:cxn>
              <a:cxn ang="0">
                <a:pos x="685" y="305"/>
              </a:cxn>
              <a:cxn ang="0">
                <a:pos x="1463" y="70"/>
              </a:cxn>
              <a:cxn ang="0">
                <a:pos x="1886" y="305"/>
              </a:cxn>
              <a:cxn ang="0">
                <a:pos x="2687" y="24"/>
              </a:cxn>
              <a:cxn ang="0">
                <a:pos x="3182" y="351"/>
              </a:cxn>
              <a:cxn ang="0">
                <a:pos x="4124" y="0"/>
              </a:cxn>
              <a:cxn ang="0">
                <a:pos x="4501" y="351"/>
              </a:cxn>
              <a:cxn ang="0">
                <a:pos x="5420" y="46"/>
              </a:cxn>
              <a:cxn ang="0">
                <a:pos x="5361" y="598"/>
              </a:cxn>
              <a:cxn ang="0">
                <a:pos x="5538" y="938"/>
              </a:cxn>
              <a:cxn ang="0">
                <a:pos x="5396" y="1454"/>
              </a:cxn>
              <a:cxn ang="0">
                <a:pos x="5585" y="2182"/>
              </a:cxn>
              <a:cxn ang="0">
                <a:pos x="5361" y="2636"/>
              </a:cxn>
              <a:cxn ang="0">
                <a:pos x="5585" y="3587"/>
              </a:cxn>
              <a:cxn ang="0">
                <a:pos x="5349" y="4407"/>
              </a:cxn>
              <a:cxn ang="0">
                <a:pos x="5479" y="5323"/>
              </a:cxn>
              <a:cxn ang="0">
                <a:pos x="5349" y="6003"/>
              </a:cxn>
              <a:cxn ang="0">
                <a:pos x="5514" y="6543"/>
              </a:cxn>
              <a:cxn ang="0">
                <a:pos x="5409" y="6753"/>
              </a:cxn>
              <a:cxn ang="0">
                <a:pos x="5490" y="7083"/>
              </a:cxn>
              <a:cxn ang="0">
                <a:pos x="4972" y="6919"/>
              </a:cxn>
              <a:cxn ang="0">
                <a:pos x="4360" y="7154"/>
              </a:cxn>
              <a:cxn ang="0">
                <a:pos x="4124" y="7001"/>
              </a:cxn>
              <a:cxn ang="0">
                <a:pos x="3393" y="7200"/>
              </a:cxn>
              <a:cxn ang="0">
                <a:pos x="2839" y="6977"/>
              </a:cxn>
              <a:cxn ang="0">
                <a:pos x="2098" y="7154"/>
              </a:cxn>
              <a:cxn ang="0">
                <a:pos x="1379" y="6919"/>
              </a:cxn>
              <a:cxn ang="0">
                <a:pos x="414" y="7119"/>
              </a:cxn>
              <a:cxn ang="0">
                <a:pos x="236" y="6919"/>
              </a:cxn>
              <a:cxn ang="0">
                <a:pos x="165" y="6801"/>
              </a:cxn>
              <a:cxn ang="0">
                <a:pos x="0" y="6260"/>
              </a:cxn>
              <a:cxn ang="0">
                <a:pos x="260" y="5510"/>
              </a:cxn>
              <a:cxn ang="0">
                <a:pos x="48" y="4525"/>
              </a:cxn>
              <a:cxn ang="0">
                <a:pos x="165" y="3751"/>
              </a:cxn>
              <a:cxn ang="0">
                <a:pos x="24" y="3023"/>
              </a:cxn>
              <a:cxn ang="0">
                <a:pos x="189" y="2439"/>
              </a:cxn>
              <a:cxn ang="0">
                <a:pos x="48" y="1877"/>
              </a:cxn>
              <a:cxn ang="0">
                <a:pos x="189" y="985"/>
              </a:cxn>
              <a:cxn ang="0">
                <a:pos x="119" y="70"/>
              </a:cxn>
            </a:cxnLst>
            <a:rect l="0" t="0" r="r" b="b"/>
            <a:pathLst>
              <a:path w="5585" h="7200">
                <a:moveTo>
                  <a:pt x="119" y="70"/>
                </a:moveTo>
                <a:lnTo>
                  <a:pt x="685" y="305"/>
                </a:lnTo>
                <a:lnTo>
                  <a:pt x="1463" y="70"/>
                </a:lnTo>
                <a:lnTo>
                  <a:pt x="1886" y="305"/>
                </a:lnTo>
                <a:lnTo>
                  <a:pt x="2687" y="24"/>
                </a:lnTo>
                <a:lnTo>
                  <a:pt x="3182" y="351"/>
                </a:lnTo>
                <a:lnTo>
                  <a:pt x="4124" y="0"/>
                </a:lnTo>
                <a:lnTo>
                  <a:pt x="4501" y="351"/>
                </a:lnTo>
                <a:lnTo>
                  <a:pt x="5420" y="46"/>
                </a:lnTo>
                <a:lnTo>
                  <a:pt x="5361" y="598"/>
                </a:lnTo>
                <a:lnTo>
                  <a:pt x="5538" y="938"/>
                </a:lnTo>
                <a:lnTo>
                  <a:pt x="5396" y="1454"/>
                </a:lnTo>
                <a:lnTo>
                  <a:pt x="5585" y="2182"/>
                </a:lnTo>
                <a:lnTo>
                  <a:pt x="5361" y="2636"/>
                </a:lnTo>
                <a:lnTo>
                  <a:pt x="5585" y="3587"/>
                </a:lnTo>
                <a:lnTo>
                  <a:pt x="5349" y="4407"/>
                </a:lnTo>
                <a:lnTo>
                  <a:pt x="5479" y="5323"/>
                </a:lnTo>
                <a:lnTo>
                  <a:pt x="5349" y="6003"/>
                </a:lnTo>
                <a:lnTo>
                  <a:pt x="5514" y="6543"/>
                </a:lnTo>
                <a:lnTo>
                  <a:pt x="5409" y="6753"/>
                </a:lnTo>
                <a:lnTo>
                  <a:pt x="5490" y="7083"/>
                </a:lnTo>
                <a:lnTo>
                  <a:pt x="4972" y="6919"/>
                </a:lnTo>
                <a:lnTo>
                  <a:pt x="4360" y="7154"/>
                </a:lnTo>
                <a:lnTo>
                  <a:pt x="4124" y="7001"/>
                </a:lnTo>
                <a:lnTo>
                  <a:pt x="3393" y="7200"/>
                </a:lnTo>
                <a:lnTo>
                  <a:pt x="2839" y="6977"/>
                </a:lnTo>
                <a:lnTo>
                  <a:pt x="2098" y="7154"/>
                </a:lnTo>
                <a:lnTo>
                  <a:pt x="1379" y="6919"/>
                </a:lnTo>
                <a:lnTo>
                  <a:pt x="414" y="7119"/>
                </a:lnTo>
                <a:lnTo>
                  <a:pt x="236" y="6919"/>
                </a:lnTo>
                <a:lnTo>
                  <a:pt x="165" y="6801"/>
                </a:lnTo>
                <a:lnTo>
                  <a:pt x="0" y="6260"/>
                </a:lnTo>
                <a:lnTo>
                  <a:pt x="260" y="5510"/>
                </a:lnTo>
                <a:lnTo>
                  <a:pt x="48" y="4525"/>
                </a:lnTo>
                <a:lnTo>
                  <a:pt x="165" y="3751"/>
                </a:lnTo>
                <a:lnTo>
                  <a:pt x="24" y="3023"/>
                </a:lnTo>
                <a:lnTo>
                  <a:pt x="189" y="2439"/>
                </a:lnTo>
                <a:lnTo>
                  <a:pt x="48" y="1877"/>
                </a:lnTo>
                <a:lnTo>
                  <a:pt x="189" y="985"/>
                </a:lnTo>
                <a:lnTo>
                  <a:pt x="119" y="70"/>
                </a:lnTo>
                <a:close/>
              </a:path>
            </a:pathLst>
          </a:custGeom>
          <a:solidFill>
            <a:schemeClr val="tx2">
              <a:lumMod val="20000"/>
              <a:lumOff val="80000"/>
            </a:schemeClr>
          </a:solidFill>
          <a:ln w="9525">
            <a:noFill/>
            <a:round/>
          </a:ln>
          <a:effectLst/>
        </p:spPr>
        <p:txBody>
          <a:bodyPr/>
          <a:lstStyle/>
          <a:p>
            <a:pPr eaLnBrk="1" hangingPunct="1">
              <a:defRPr/>
            </a:pPr>
            <a:endParaRPr lang="zh-CN" altLang="en-US">
              <a:effectLst>
                <a:outerShdw blurRad="38100" dist="38100" dir="2700000" algn="tl">
                  <a:srgbClr val="000000">
                    <a:alpha val="43137"/>
                  </a:srgbClr>
                </a:outerShdw>
              </a:effectLst>
            </a:endParaRPr>
          </a:p>
        </p:txBody>
      </p:sp>
      <p:sp>
        <p:nvSpPr>
          <p:cNvPr id="13" name="Text Box 3"/>
          <p:cNvSpPr txBox="1">
            <a:spLocks noChangeArrowheads="1"/>
          </p:cNvSpPr>
          <p:nvPr/>
        </p:nvSpPr>
        <p:spPr bwMode="auto">
          <a:xfrm>
            <a:off x="1271464" y="1124744"/>
            <a:ext cx="8928992" cy="4813625"/>
          </a:xfrm>
          <a:prstGeom prst="rect">
            <a:avLst/>
          </a:prstGeom>
          <a:noFill/>
          <a:ln w="9525">
            <a:noFill/>
            <a:miter lim="800000"/>
          </a:ln>
          <a:effectLst/>
        </p:spPr>
        <p:txBody>
          <a:bodyPr wrap="square">
            <a:spAutoFit/>
          </a:bodyPr>
          <a:lstStyle/>
          <a:p>
            <a:pPr eaLnBrk="1" hangingPunct="1">
              <a:lnSpc>
                <a:spcPct val="130000"/>
              </a:lnSpc>
              <a:defRPr/>
            </a:pPr>
            <a:r>
              <a:rPr lang="zh-CN" altLang="en-US" sz="1600" b="1" dirty="0">
                <a:solidFill>
                  <a:srgbClr val="CCFF33"/>
                </a:solidFill>
                <a:latin typeface="Arial" panose="020B0604020202020204" pitchFamily="34" charset="0"/>
                <a:ea typeface="宋体" panose="02010600030101010101" pitchFamily="2" charset="-122"/>
              </a:rPr>
              <a:t>　</a:t>
            </a:r>
            <a:r>
              <a:rPr lang="zh-CN" altLang="en-US" sz="2000" b="1" dirty="0">
                <a:solidFill>
                  <a:srgbClr val="CD1F06"/>
                </a:solidFill>
              </a:rPr>
              <a:t>　</a:t>
            </a:r>
            <a:r>
              <a:rPr lang="zh-CN" altLang="en-US" b="1" dirty="0">
                <a:solidFill>
                  <a:srgbClr val="CD1F06"/>
                </a:solidFill>
              </a:rPr>
              <a:t>当庙里只有王和尚的时候，他为了生存，必须自己独自下山挑水，因为他既不能指望第二个任劳任怨的人来帮他挑水，更不能整天妄想奇迹的出现，而不有所行动。当“上级”安排另一个和尚来了之后，两个人的力量总是比一个人大些，而且两个人也好安排工作。于是两个和尚“通力合作”，利用一条扁担和一个水桶一同抬水，跑上跑下，水缸也从来没有见底。</a:t>
            </a:r>
          </a:p>
          <a:p>
            <a:pPr>
              <a:lnSpc>
                <a:spcPct val="130000"/>
              </a:lnSpc>
              <a:defRPr/>
            </a:pPr>
            <a:r>
              <a:rPr lang="zh-CN" altLang="en-US" b="1" dirty="0">
                <a:solidFill>
                  <a:srgbClr val="CD1F06"/>
                </a:solidFill>
              </a:rPr>
              <a:t>　　但是，当“上级”又派来第三个和尚的时候，情况就发生了变化。水最多只需要两个人来抬，因而总会有一个人“坐享其成”，恰恰是这一点，让他们谁也不甘心，三个和尚都很渴望喝到水，可谁也不想下山，大家都希望自己是那个“坐享其成”的人，于是大家都坐在庙中等着，看谁能熬到最后。</a:t>
            </a:r>
          </a:p>
          <a:p>
            <a:pPr>
              <a:lnSpc>
                <a:spcPct val="130000"/>
              </a:lnSpc>
              <a:defRPr/>
            </a:pPr>
            <a:r>
              <a:rPr lang="zh-CN" altLang="en-US" b="1" dirty="0">
                <a:solidFill>
                  <a:srgbClr val="CD1F06"/>
                </a:solidFill>
              </a:rPr>
              <a:t>　　</a:t>
            </a:r>
            <a:r>
              <a:rPr lang="zh-CN" altLang="en-US" b="1" dirty="0">
                <a:solidFill>
                  <a:srgbClr val="0848AF"/>
                </a:solidFill>
              </a:rPr>
              <a:t>为什么三个人的力量还没有一个人大呢？我们知道，有一个共同的目标也许会成为劳动的动力，但是如果没有一个组织和规划的过程，再强大的团队也无从发挥实际作用，只会成为一个相互拖累的独立个体。这时我们可不可以从管理的角度来为他们想想办法</a:t>
            </a:r>
            <a:r>
              <a:rPr lang="zh-CN" altLang="en-US" b="1" dirty="0">
                <a:solidFill>
                  <a:srgbClr val="CD1F06"/>
                </a:solidFill>
                <a:sym typeface="宋体" panose="02010600030101010101" pitchFamily="2" charset="-122"/>
              </a:rPr>
              <a:t>。</a:t>
            </a:r>
          </a:p>
        </p:txBody>
      </p:sp>
      <p:grpSp>
        <p:nvGrpSpPr>
          <p:cNvPr id="14" name="Group 4"/>
          <p:cNvGrpSpPr>
            <a:grpSpLocks/>
          </p:cNvGrpSpPr>
          <p:nvPr/>
        </p:nvGrpSpPr>
        <p:grpSpPr bwMode="auto">
          <a:xfrm>
            <a:off x="10128448" y="5013176"/>
            <a:ext cx="2249487" cy="1611312"/>
            <a:chOff x="0" y="0"/>
            <a:chExt cx="3542" cy="2536"/>
          </a:xfrm>
        </p:grpSpPr>
        <p:pic>
          <p:nvPicPr>
            <p:cNvPr id="15" name="Picture 5" descr="1b9b8f60_55d8_4de8_8292_449409154d08"/>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1058" t="10039" r="12737"/>
            <a:stretch>
              <a:fillRect/>
            </a:stretch>
          </p:blipFill>
          <p:spPr bwMode="auto">
            <a:xfrm>
              <a:off x="0" y="0"/>
              <a:ext cx="3542" cy="2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Box 6"/>
            <p:cNvSpPr txBox="1">
              <a:spLocks noChangeArrowheads="1"/>
            </p:cNvSpPr>
            <p:nvPr/>
          </p:nvSpPr>
          <p:spPr bwMode="auto">
            <a:xfrm rot="21480000">
              <a:off x="175" y="386"/>
              <a:ext cx="2607" cy="1308"/>
            </a:xfrm>
            <a:prstGeom prst="rect">
              <a:avLst/>
            </a:prstGeom>
            <a:noFill/>
            <a:ln w="9525">
              <a:noFill/>
              <a:miter lim="800000"/>
            </a:ln>
            <a:effectLst/>
          </p:spPr>
          <p:txBody>
            <a:bodyPr>
              <a:spAutoFit/>
            </a:bodyPr>
            <a:lstStyle/>
            <a:p>
              <a:pPr eaLnBrk="1" hangingPunct="1">
                <a:defRPr/>
              </a:pPr>
              <a:r>
                <a:rPr lang="zh-CN" altLang="en-US" sz="2400" b="1" dirty="0" smtClean="0">
                  <a:solidFill>
                    <a:srgbClr val="F02AD8"/>
                  </a:solidFill>
                  <a:latin typeface="Arial" panose="020B0604020202020204" pitchFamily="34" charset="0"/>
                </a:rPr>
                <a:t>案例</a:t>
              </a:r>
              <a:endParaRPr lang="en-US" altLang="zh-CN" sz="2400" b="1" dirty="0" smtClean="0">
                <a:solidFill>
                  <a:srgbClr val="F02AD8"/>
                </a:solidFill>
                <a:latin typeface="Arial" panose="020B0604020202020204" pitchFamily="34" charset="0"/>
              </a:endParaRPr>
            </a:p>
            <a:p>
              <a:pPr eaLnBrk="1" hangingPunct="1">
                <a:defRPr/>
              </a:pPr>
              <a:r>
                <a:rPr lang="zh-CN" altLang="en-US" sz="2400" b="1" dirty="0" smtClean="0">
                  <a:solidFill>
                    <a:srgbClr val="F02AD8"/>
                  </a:solidFill>
                  <a:latin typeface="Arial" panose="020B0604020202020204" pitchFamily="34" charset="0"/>
                </a:rPr>
                <a:t>分析</a:t>
              </a:r>
              <a:r>
                <a:rPr lang="zh-CN" altLang="en-US" sz="2400" b="1" dirty="0">
                  <a:solidFill>
                    <a:srgbClr val="F02AD8"/>
                  </a:solidFill>
                  <a:latin typeface="Arial" panose="020B0604020202020204" pitchFamily="34" charset="0"/>
                </a:rPr>
                <a:t>：</a:t>
              </a:r>
              <a:endParaRPr lang="zh-CN" altLang="en-US" sz="2400" b="1" dirty="0">
                <a:solidFill>
                  <a:srgbClr val="F02AD8"/>
                </a:solidFill>
                <a:effectLst>
                  <a:outerShdw blurRad="38100" dist="38100" dir="2700000" algn="tl">
                    <a:srgbClr val="C0C0C0"/>
                  </a:outerShdw>
                </a:effectLst>
              </a:endParaRPr>
            </a:p>
          </p:txBody>
        </p:sp>
      </p:grpSp>
      <p:sp>
        <p:nvSpPr>
          <p:cNvPr id="17"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grpSp>
        <p:nvGrpSpPr>
          <p:cNvPr id="32" name="组合 31"/>
          <p:cNvGrpSpPr/>
          <p:nvPr/>
        </p:nvGrpSpPr>
        <p:grpSpPr>
          <a:xfrm>
            <a:off x="623392" y="116632"/>
            <a:ext cx="9680823" cy="432753"/>
            <a:chOff x="623392" y="116632"/>
            <a:chExt cx="9680823" cy="432753"/>
          </a:xfrm>
        </p:grpSpPr>
        <p:grpSp>
          <p:nvGrpSpPr>
            <p:cNvPr id="33" name="组合 32"/>
            <p:cNvGrpSpPr/>
            <p:nvPr/>
          </p:nvGrpSpPr>
          <p:grpSpPr>
            <a:xfrm>
              <a:off x="623392" y="116632"/>
              <a:ext cx="9680823" cy="432753"/>
              <a:chOff x="780802" y="167640"/>
              <a:chExt cx="9680823" cy="432753"/>
            </a:xfrm>
          </p:grpSpPr>
          <p:sp>
            <p:nvSpPr>
              <p:cNvPr id="35" name="燕尾形 2"/>
              <p:cNvSpPr>
                <a:spLocks noChangeArrowheads="1"/>
              </p:cNvSpPr>
              <p:nvPr/>
            </p:nvSpPr>
            <p:spPr bwMode="auto">
              <a:xfrm>
                <a:off x="780802"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36"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dirty="0">
                    <a:latin typeface="Impact" panose="020B0806030902050204" pitchFamily="34" charset="0"/>
                    <a:ea typeface="微软雅黑" panose="020B0503020204020204" pitchFamily="34" charset="-122"/>
                  </a:rPr>
                  <a:t>03  </a:t>
                </a:r>
                <a:r>
                  <a:rPr lang="en-US" altLang="zh-CN" sz="2800" b="1" dirty="0" err="1">
                    <a:latin typeface="Impact" panose="020B0806030902050204" pitchFamily="34" charset="0"/>
                    <a:ea typeface="微软雅黑" panose="020B0503020204020204" pitchFamily="34" charset="-122"/>
                  </a:rPr>
                  <a:t>总结</a:t>
                </a:r>
                <a:endParaRPr lang="en-US" altLang="zh-CN" sz="2800" b="1" dirty="0">
                  <a:latin typeface="Impact" panose="020B0806030902050204" pitchFamily="34" charset="0"/>
                  <a:ea typeface="微软雅黑" panose="020B0503020204020204" pitchFamily="34" charset="-122"/>
                </a:endParaRPr>
              </a:p>
            </p:txBody>
          </p:sp>
          <p:sp>
            <p:nvSpPr>
              <p:cNvPr id="37"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bg1"/>
                    </a:solidFill>
                    <a:latin typeface="Impact" panose="020B0806030902050204" pitchFamily="34" charset="0"/>
                    <a:ea typeface="微软雅黑" panose="020B0503020204020204" pitchFamily="34" charset="-122"/>
                  </a:rPr>
                  <a:t>01    </a:t>
                </a:r>
                <a:r>
                  <a:rPr lang="zh-CN" altLang="en-US" sz="2800" b="1" dirty="0" smtClean="0">
                    <a:solidFill>
                      <a:schemeClr val="bg1"/>
                    </a:solidFill>
                    <a:latin typeface="微软雅黑" panose="020B0503020204020204" pitchFamily="34" charset="-122"/>
                    <a:ea typeface="微软雅黑" panose="020B0503020204020204" pitchFamily="34" charset="-122"/>
                  </a:rPr>
                  <a:t>导入</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38"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dirty="0">
                    <a:solidFill>
                      <a:schemeClr val="bg1"/>
                    </a:solidFill>
                    <a:latin typeface="Impact" panose="020B0806030902050204" pitchFamily="34" charset="0"/>
                    <a:ea typeface="微软雅黑" panose="020B0503020204020204" pitchFamily="34" charset="-122"/>
                  </a:rPr>
                  <a:t>02   </a:t>
                </a:r>
                <a:r>
                  <a:rPr lang="en-US" altLang="zh-CN" sz="2800" b="1" dirty="0" err="1" smtClean="0">
                    <a:solidFill>
                      <a:schemeClr val="bg1"/>
                    </a:solidFill>
                    <a:latin typeface="Impact" panose="020B0806030902050204" pitchFamily="34" charset="0"/>
                    <a:ea typeface="微软雅黑" panose="020B0503020204020204" pitchFamily="34" charset="-122"/>
                  </a:rPr>
                  <a:t>内讲授</a:t>
                </a:r>
                <a:endParaRPr lang="en-US" altLang="zh-CN" sz="2800" b="1" dirty="0">
                  <a:solidFill>
                    <a:schemeClr val="bg1"/>
                  </a:solidFill>
                  <a:latin typeface="Impact" panose="020B0806030902050204" pitchFamily="34" charset="0"/>
                  <a:ea typeface="微软雅黑" panose="020B0503020204020204" pitchFamily="34" charset="-122"/>
                </a:endParaRPr>
              </a:p>
            </p:txBody>
          </p:sp>
        </p:grpSp>
        <p:sp>
          <p:nvSpPr>
            <p:cNvPr id="34" name="TextBox 5"/>
            <p:cNvSpPr txBox="1">
              <a:spLocks noChangeArrowheads="1"/>
            </p:cNvSpPr>
            <p:nvPr/>
          </p:nvSpPr>
          <p:spPr bwMode="auto">
            <a:xfrm>
              <a:off x="4871864" y="116632"/>
              <a:ext cx="2088232" cy="430887"/>
            </a:xfrm>
            <a:prstGeom prst="rect">
              <a:avLst/>
            </a:prstGeom>
            <a:noFill/>
            <a:ln w="9525">
              <a:noFill/>
              <a:miter lim="800000"/>
            </a:ln>
          </p:spPr>
          <p:txBody>
            <a:bodyPr wrap="square" lIns="0" tIns="0" rIns="0" bIns="0" anchor="ctr">
              <a:spAutoFit/>
            </a:bodyPr>
            <a:lstStyle/>
            <a:p>
              <a:pPr algn="l"/>
              <a:r>
                <a:rPr lang="en-US" altLang="zh-CN" sz="2800" b="1" dirty="0" smtClean="0">
                  <a:latin typeface="Impact" panose="020B0806030902050204" pitchFamily="34" charset="0"/>
                  <a:ea typeface="微软雅黑" panose="020B0503020204020204" pitchFamily="34" charset="-122"/>
                </a:rPr>
                <a:t>02  </a:t>
              </a:r>
              <a:r>
                <a:rPr lang="zh-CN" altLang="en-US" sz="2800" b="1" dirty="0" smtClean="0">
                  <a:latin typeface="Impact" panose="020B0806030902050204" pitchFamily="34" charset="0"/>
                  <a:ea typeface="微软雅黑" panose="020B0503020204020204" pitchFamily="34" charset="-122"/>
                </a:rPr>
                <a:t>内容讲授</a:t>
              </a:r>
              <a:endParaRPr lang="en-US" altLang="zh-CN" sz="2800" b="1" dirty="0">
                <a:latin typeface="Impact" panose="020B0806030902050204" pitchFamily="34" charset="0"/>
                <a:ea typeface="微软雅黑" panose="020B0503020204020204" pitchFamily="34" charset="-122"/>
              </a:endParaRPr>
            </a:p>
          </p:txBody>
        </p:sp>
      </p:grpSp>
    </p:spTree>
    <p:extLst>
      <p:ext uri="{BB962C8B-B14F-4D97-AF65-F5344CB8AC3E}">
        <p14:creationId xmlns:p14="http://schemas.microsoft.com/office/powerpoint/2010/main" val="3733998958"/>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350"/>
                                        <p:tgtEl>
                                          <p:spTgt spid="20"/>
                                        </p:tgtEl>
                                        <p:attrNameLst>
                                          <p:attrName>ppt_x</p:attrName>
                                        </p:attrNameLst>
                                      </p:cBhvr>
                                      <p:tavLst>
                                        <p:tav tm="0">
                                          <p:val>
                                            <p:strVal val="#ppt_x-#ppt_w*1.125000"/>
                                          </p:val>
                                        </p:tav>
                                        <p:tav tm="100000">
                                          <p:val>
                                            <p:strVal val="#ppt_x"/>
                                          </p:val>
                                        </p:tav>
                                      </p:tavLst>
                                    </p:anim>
                                    <p:animEffect transition="in" filter="wipe(right)">
                                      <p:cBhvr>
                                        <p:cTn id="8" dur="350"/>
                                        <p:tgtEl>
                                          <p:spTgt spid="20"/>
                                        </p:tgtEl>
                                      </p:cBhvr>
                                    </p:animEffect>
                                  </p:childTnLst>
                                </p:cTn>
                              </p:par>
                              <p:par>
                                <p:cTn id="9" presetID="9"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dissolve">
                                      <p:cBhvr>
                                        <p:cTn id="11" dur="1000"/>
                                        <p:tgtEl>
                                          <p:spTgt spid="12"/>
                                        </p:tgtEl>
                                      </p:cBhvr>
                                    </p:animEffect>
                                  </p:childTnLst>
                                </p:cTn>
                              </p:par>
                              <p:par>
                                <p:cTn id="12" presetID="9" presetClass="entr" presetSubtype="0" fill="hold" grpId="1"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dissolve">
                                      <p:cBhvr>
                                        <p:cTn id="14"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p:bldP spid="13" grpId="1" bldLvl="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dirty="0">
                <a:latin typeface="Impact" panose="020B0806030902050204" pitchFamily="34" charset="0"/>
                <a:ea typeface="微软雅黑" panose="020B0503020204020204" pitchFamily="34" charset="-122"/>
              </a:rPr>
              <a:t>03  </a:t>
            </a:r>
            <a:r>
              <a:rPr lang="en-US" altLang="zh-CN" sz="2800" b="1" dirty="0" err="1">
                <a:latin typeface="Impact" panose="020B0806030902050204" pitchFamily="34" charset="0"/>
                <a:ea typeface="微软雅黑" panose="020B0503020204020204" pitchFamily="34" charset="-122"/>
              </a:rPr>
              <a:t>总结</a:t>
            </a:r>
            <a:endParaRPr lang="en-US" altLang="zh-CN" sz="2800" b="1" dirty="0">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623392" y="836712"/>
            <a:ext cx="3459480" cy="523220"/>
          </a:xfrm>
          <a:prstGeom prst="rect">
            <a:avLst/>
          </a:prstGeom>
          <a:noFill/>
        </p:spPr>
        <p:txBody>
          <a:bodyPr wrap="square" rtlCol="0" anchor="t">
            <a:spAutoFit/>
          </a:bodyPr>
          <a:lstStyle/>
          <a:p>
            <a:r>
              <a:rPr lang="zh-CN" altLang="en-US" sz="2800" b="0" noProof="0" dirty="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一、</a:t>
            </a:r>
            <a:r>
              <a:rPr lang="en-US" altLang="zh-CN" sz="2800" noProof="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 </a:t>
            </a:r>
            <a:r>
              <a:rPr lang="zh-CN" altLang="en-US" sz="2800" noProof="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什么是管理</a:t>
            </a:r>
            <a:endParaRPr lang="en-US" altLang="zh-CN" sz="2800" b="0" noProof="0" dirty="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pic>
        <p:nvPicPr>
          <p:cNvPr id="2" name="图片 1" descr="A000220150821A95PPIC"/>
          <p:cNvPicPr>
            <a:picLocks noChangeAspect="1"/>
          </p:cNvPicPr>
          <p:nvPr/>
        </p:nvPicPr>
        <p:blipFill>
          <a:blip r:embed="rId3"/>
          <a:stretch>
            <a:fillRect/>
          </a:stretch>
        </p:blipFill>
        <p:spPr>
          <a:xfrm>
            <a:off x="2854960" y="1508760"/>
            <a:ext cx="5760720" cy="3840480"/>
          </a:xfrm>
          <a:prstGeom prst="rect">
            <a:avLst/>
          </a:prstGeom>
        </p:spPr>
      </p:pic>
      <p:sp>
        <p:nvSpPr>
          <p:cNvPr id="8" name="圆角矩形 7"/>
          <p:cNvSpPr/>
          <p:nvPr/>
        </p:nvSpPr>
        <p:spPr>
          <a:xfrm>
            <a:off x="1333500" y="4544695"/>
            <a:ext cx="10424795" cy="1476593"/>
          </a:xfrm>
          <a:prstGeom prst="roundRect">
            <a:avLst/>
          </a:prstGeom>
          <a:solidFill>
            <a:schemeClr val="tx2">
              <a:lumMod val="60000"/>
              <a:lumOff val="40000"/>
            </a:schemeClr>
          </a:solidFill>
          <a:ln>
            <a:headEnd type="none" w="med" len="med"/>
            <a:tailEnd type="none" w="med" len="med"/>
          </a:ln>
        </p:spPr>
        <p:style>
          <a:lnRef idx="3">
            <a:schemeClr val="lt1"/>
          </a:lnRef>
          <a:fillRef idx="1">
            <a:schemeClr val="dk1"/>
          </a:fillRef>
          <a:effectRef idx="1">
            <a:schemeClr val="dk1"/>
          </a:effectRef>
          <a:fontRef idx="minor">
            <a:schemeClr val="lt1"/>
          </a:fontRef>
        </p:style>
        <p:txBody>
          <a:bodyPr vert="horz" wrap="none" lIns="91440" tIns="45720" rIns="91440" bIns="45720" numCol="1" anchor="ctr" anchorCtr="0" compatLnSpc="1"/>
          <a:lstStyle/>
          <a:p>
            <a:pPr marR="0" algn="l" defTabSz="914400">
              <a:lnSpc>
                <a:spcPct val="130000"/>
              </a:lnSpc>
              <a:buClrTx/>
              <a:buSzTx/>
              <a:buFont typeface="Arial" panose="020B0604020202020204" pitchFamily="34" charset="0"/>
              <a:buNone/>
              <a:defRPr/>
            </a:pPr>
            <a:r>
              <a:rPr lang="zh-CN" altLang="en-US" sz="2400" b="1" noProof="0" dirty="0" smtClean="0">
                <a:solidFill>
                  <a:schemeClr val="bg1"/>
                </a:solidFill>
                <a:latin typeface="黑体" panose="02010609060101010101" charset="-122"/>
                <a:ea typeface="黑体" panose="02010609060101010101" charset="-122"/>
                <a:sym typeface="+mn-ea"/>
              </a:rPr>
              <a:t>管理</a:t>
            </a:r>
            <a:r>
              <a:rPr lang="zh-CN" altLang="en-US" sz="2400" b="1" noProof="0" dirty="0">
                <a:solidFill>
                  <a:schemeClr val="bg1"/>
                </a:solidFill>
                <a:latin typeface="黑体" panose="02010609060101010101" charset="-122"/>
                <a:ea typeface="黑体" panose="02010609060101010101" charset="-122"/>
                <a:sym typeface="+mn-ea"/>
              </a:rPr>
              <a:t>就是在特定的组织环境下，管理者通过</a:t>
            </a:r>
            <a:r>
              <a:rPr lang="zh-CN" altLang="en-US" sz="2400" b="1" noProof="0" dirty="0">
                <a:solidFill>
                  <a:srgbClr val="FF0000"/>
                </a:solidFill>
                <a:latin typeface="黑体" panose="02010609060101010101" charset="-122"/>
                <a:ea typeface="黑体" panose="02010609060101010101" charset="-122"/>
                <a:sym typeface="+mn-ea"/>
              </a:rPr>
              <a:t>计划、组织、领导和控制</a:t>
            </a:r>
          </a:p>
          <a:p>
            <a:pPr marR="0" algn="l" defTabSz="914400">
              <a:lnSpc>
                <a:spcPct val="130000"/>
              </a:lnSpc>
              <a:buClrTx/>
              <a:buSzTx/>
              <a:buFont typeface="Arial" panose="020B0604020202020204" pitchFamily="34" charset="0"/>
              <a:buNone/>
              <a:defRPr/>
            </a:pPr>
            <a:r>
              <a:rPr lang="zh-CN" altLang="en-US" sz="2400" b="1" noProof="0" dirty="0">
                <a:solidFill>
                  <a:schemeClr val="bg1"/>
                </a:solidFill>
                <a:latin typeface="黑体" panose="02010609060101010101" charset="-122"/>
                <a:ea typeface="黑体" panose="02010609060101010101" charset="-122"/>
                <a:sym typeface="+mn-ea"/>
              </a:rPr>
              <a:t>等职能活动对其所支配的资源进行协调，并同他人一道有效实现组织目标</a:t>
            </a:r>
          </a:p>
          <a:p>
            <a:pPr marR="0" algn="l" defTabSz="914400">
              <a:lnSpc>
                <a:spcPct val="130000"/>
              </a:lnSpc>
              <a:buClrTx/>
              <a:buSzTx/>
              <a:buFont typeface="Arial" panose="020B0604020202020204" pitchFamily="34" charset="0"/>
              <a:buNone/>
              <a:defRPr/>
            </a:pPr>
            <a:r>
              <a:rPr lang="zh-CN" altLang="en-US" sz="2400" b="1" noProof="0" dirty="0">
                <a:solidFill>
                  <a:schemeClr val="bg1"/>
                </a:solidFill>
                <a:latin typeface="黑体" panose="02010609060101010101" charset="-122"/>
                <a:ea typeface="黑体" panose="02010609060101010101" charset="-122"/>
                <a:sym typeface="+mn-ea"/>
              </a:rPr>
              <a:t>的活动过程</a:t>
            </a:r>
            <a:r>
              <a:rPr lang="zh-CN" altLang="en-US" sz="2400" noProof="0" dirty="0">
                <a:solidFill>
                  <a:schemeClr val="bg1"/>
                </a:solidFill>
                <a:latin typeface="Arial" panose="020B0604020202020204" pitchFamily="34" charset="0"/>
                <a:ea typeface="黑体" panose="02010609060101010101" charset="-122"/>
                <a:sym typeface="+mn-ea"/>
              </a:rPr>
              <a:t>。</a:t>
            </a:r>
            <a:endParaRPr kumimoji="0" lang="zh-CN" altLang="en-US" sz="2400" b="1" i="0" u="none" strike="noStrike" cap="none" normalizeH="0" baseline="0" dirty="0" smtClean="0">
              <a:ln>
                <a:noFill/>
              </a:ln>
              <a:solidFill>
                <a:srgbClr val="FF3300"/>
              </a:solidFill>
              <a:effectLst/>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1" presetClass="entr" presetSubtype="0"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childTnLst>
                                </p:cTn>
                              </p:par>
                            </p:childTnLst>
                          </p:cTn>
                        </p:par>
                        <p:par>
                          <p:cTn id="18" fill="hold">
                            <p:stCondLst>
                              <p:cond delay="1000"/>
                            </p:stCondLst>
                            <p:childTnLst>
                              <p:par>
                                <p:cTn id="19" presetID="2" presetClass="entr" presetSubtype="4"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 grpId="0"/>
      <p:bldP spid="7" grpId="1"/>
      <p:bldP spid="8"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9" name="Rectangle 2"/>
          <p:cNvSpPr txBox="1">
            <a:spLocks noChangeArrowheads="1"/>
          </p:cNvSpPr>
          <p:nvPr/>
        </p:nvSpPr>
        <p:spPr>
          <a:xfrm>
            <a:off x="479376" y="908720"/>
            <a:ext cx="6477000" cy="838200"/>
          </a:xfrm>
          <a:prstGeom prst="rect">
            <a:avLst/>
          </a:prstGeom>
          <a:ln/>
        </p:spPr>
        <p:txBody>
          <a:bodyPr/>
          <a:lst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a:lstStyle>
          <a:p>
            <a:pPr algn="l"/>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mn-cs"/>
              </a:rPr>
              <a:t>1</a:t>
            </a:r>
            <a:r>
              <a:rPr lang="en-US" altLang="zh-CN"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mn-cs"/>
              </a:rPr>
              <a:t>.  </a:t>
            </a:r>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mn-cs"/>
              </a:rPr>
              <a:t>管理</a:t>
            </a:r>
            <a:r>
              <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mn-cs"/>
              </a:rPr>
              <a:t>的表现形式</a:t>
            </a:r>
          </a:p>
        </p:txBody>
      </p:sp>
      <p:sp>
        <p:nvSpPr>
          <p:cNvPr id="10" name="Rectangle 3"/>
          <p:cNvSpPr txBox="1">
            <a:spLocks noChangeArrowheads="1"/>
          </p:cNvSpPr>
          <p:nvPr/>
        </p:nvSpPr>
        <p:spPr>
          <a:xfrm>
            <a:off x="767408" y="1556792"/>
            <a:ext cx="3962400" cy="426720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ct val="150000"/>
              </a:lnSpc>
              <a:buFontTx/>
              <a:buNone/>
            </a:pPr>
            <a:r>
              <a:rPr lang="zh-CN" altLang="en-US" sz="2400" dirty="0" smtClean="0"/>
              <a:t>现象</a:t>
            </a:r>
          </a:p>
          <a:p>
            <a:pPr>
              <a:lnSpc>
                <a:spcPct val="150000"/>
              </a:lnSpc>
            </a:pPr>
            <a:r>
              <a:rPr lang="zh-CN" altLang="en-US" sz="2400" dirty="0" smtClean="0"/>
              <a:t>吃饭应酬——公关</a:t>
            </a:r>
          </a:p>
          <a:p>
            <a:pPr>
              <a:lnSpc>
                <a:spcPct val="150000"/>
              </a:lnSpc>
            </a:pPr>
            <a:r>
              <a:rPr lang="zh-CN" altLang="en-US" sz="2400" dirty="0" smtClean="0"/>
              <a:t>开会讨论——决策</a:t>
            </a:r>
          </a:p>
          <a:p>
            <a:pPr>
              <a:lnSpc>
                <a:spcPct val="150000"/>
              </a:lnSpc>
            </a:pPr>
            <a:r>
              <a:rPr lang="zh-CN" altLang="en-US" sz="2400" dirty="0" smtClean="0"/>
              <a:t>计划组织——分配资源</a:t>
            </a:r>
          </a:p>
          <a:p>
            <a:pPr>
              <a:lnSpc>
                <a:spcPct val="150000"/>
              </a:lnSpc>
            </a:pPr>
            <a:r>
              <a:rPr lang="zh-CN" altLang="en-US" sz="2400" dirty="0" smtClean="0"/>
              <a:t>与人谈话——做思想工作</a:t>
            </a:r>
          </a:p>
          <a:p>
            <a:pPr>
              <a:lnSpc>
                <a:spcPct val="150000"/>
              </a:lnSpc>
            </a:pPr>
            <a:r>
              <a:rPr lang="zh-CN" altLang="en-US" sz="2400" dirty="0" smtClean="0"/>
              <a:t>审核签字——监督把关</a:t>
            </a:r>
          </a:p>
          <a:p>
            <a:pPr>
              <a:lnSpc>
                <a:spcPct val="150000"/>
              </a:lnSpc>
            </a:pPr>
            <a:r>
              <a:rPr lang="zh-CN" altLang="en-US" sz="2400" dirty="0" smtClean="0"/>
              <a:t>考核奖惩——激励</a:t>
            </a:r>
            <a:endParaRPr lang="zh-CN" altLang="en-US" sz="2400" dirty="0"/>
          </a:p>
        </p:txBody>
      </p:sp>
      <p:grpSp>
        <p:nvGrpSpPr>
          <p:cNvPr id="12" name="Group 6"/>
          <p:cNvGrpSpPr>
            <a:grpSpLocks/>
          </p:cNvGrpSpPr>
          <p:nvPr/>
        </p:nvGrpSpPr>
        <p:grpSpPr bwMode="auto">
          <a:xfrm>
            <a:off x="4439816" y="2060848"/>
            <a:ext cx="3456384" cy="2736304"/>
            <a:chOff x="2256" y="1440"/>
            <a:chExt cx="1392" cy="1296"/>
          </a:xfrm>
        </p:grpSpPr>
        <p:sp>
          <p:nvSpPr>
            <p:cNvPr id="13" name="Freeform 7"/>
            <p:cNvSpPr>
              <a:spLocks/>
            </p:cNvSpPr>
            <p:nvPr/>
          </p:nvSpPr>
          <p:spPr bwMode="gray">
            <a:xfrm>
              <a:off x="2256" y="1440"/>
              <a:ext cx="1392" cy="1296"/>
            </a:xfrm>
            <a:custGeom>
              <a:avLst/>
              <a:gdLst>
                <a:gd name="T0" fmla="*/ 712 w 713"/>
                <a:gd name="T1" fmla="*/ 514 h 636"/>
                <a:gd name="T2" fmla="*/ 654 w 713"/>
                <a:gd name="T3" fmla="*/ 321 h 636"/>
                <a:gd name="T4" fmla="*/ 611 w 713"/>
                <a:gd name="T5" fmla="*/ 342 h 636"/>
                <a:gd name="T6" fmla="*/ 546 w 713"/>
                <a:gd name="T7" fmla="*/ 335 h 636"/>
                <a:gd name="T8" fmla="*/ 517 w 713"/>
                <a:gd name="T9" fmla="*/ 300 h 636"/>
                <a:gd name="T10" fmla="*/ 517 w 713"/>
                <a:gd name="T11" fmla="*/ 236 h 636"/>
                <a:gd name="T12" fmla="*/ 553 w 713"/>
                <a:gd name="T13" fmla="*/ 193 h 636"/>
                <a:gd name="T14" fmla="*/ 582 w 713"/>
                <a:gd name="T15" fmla="*/ 186 h 636"/>
                <a:gd name="T16" fmla="*/ 625 w 713"/>
                <a:gd name="T17" fmla="*/ 179 h 636"/>
                <a:gd name="T18" fmla="*/ 582 w 713"/>
                <a:gd name="T19" fmla="*/ 0 h 636"/>
                <a:gd name="T20" fmla="*/ 538 w 713"/>
                <a:gd name="T21" fmla="*/ 7 h 636"/>
                <a:gd name="T22" fmla="*/ 460 w 713"/>
                <a:gd name="T23" fmla="*/ 29 h 636"/>
                <a:gd name="T24" fmla="*/ 416 w 713"/>
                <a:gd name="T25" fmla="*/ 43 h 636"/>
                <a:gd name="T26" fmla="*/ 409 w 713"/>
                <a:gd name="T27" fmla="*/ 57 h 636"/>
                <a:gd name="T28" fmla="*/ 430 w 713"/>
                <a:gd name="T29" fmla="*/ 93 h 636"/>
                <a:gd name="T30" fmla="*/ 424 w 713"/>
                <a:gd name="T31" fmla="*/ 143 h 636"/>
                <a:gd name="T32" fmla="*/ 387 w 713"/>
                <a:gd name="T33" fmla="*/ 186 h 636"/>
                <a:gd name="T34" fmla="*/ 316 w 713"/>
                <a:gd name="T35" fmla="*/ 193 h 636"/>
                <a:gd name="T36" fmla="*/ 287 w 713"/>
                <a:gd name="T37" fmla="*/ 179 h 636"/>
                <a:gd name="T38" fmla="*/ 265 w 713"/>
                <a:gd name="T39" fmla="*/ 129 h 636"/>
                <a:gd name="T40" fmla="*/ 265 w 713"/>
                <a:gd name="T41" fmla="*/ 100 h 636"/>
                <a:gd name="T42" fmla="*/ 258 w 713"/>
                <a:gd name="T43" fmla="*/ 86 h 636"/>
                <a:gd name="T44" fmla="*/ 63 w 713"/>
                <a:gd name="T45" fmla="*/ 121 h 636"/>
                <a:gd name="T46" fmla="*/ 78 w 713"/>
                <a:gd name="T47" fmla="*/ 179 h 636"/>
                <a:gd name="T48" fmla="*/ 106 w 713"/>
                <a:gd name="T49" fmla="*/ 300 h 636"/>
                <a:gd name="T50" fmla="*/ 92 w 713"/>
                <a:gd name="T51" fmla="*/ 306 h 636"/>
                <a:gd name="T52" fmla="*/ 43 w 713"/>
                <a:gd name="T53" fmla="*/ 314 h 636"/>
                <a:gd name="T54" fmla="*/ 7 w 713"/>
                <a:gd name="T55" fmla="*/ 349 h 636"/>
                <a:gd name="T56" fmla="*/ 0 w 713"/>
                <a:gd name="T57" fmla="*/ 371 h 636"/>
                <a:gd name="T58" fmla="*/ 0 w 713"/>
                <a:gd name="T59" fmla="*/ 392 h 636"/>
                <a:gd name="T60" fmla="*/ 14 w 713"/>
                <a:gd name="T61" fmla="*/ 442 h 636"/>
                <a:gd name="T62" fmla="*/ 43 w 713"/>
                <a:gd name="T63" fmla="*/ 464 h 636"/>
                <a:gd name="T64" fmla="*/ 85 w 713"/>
                <a:gd name="T65" fmla="*/ 471 h 636"/>
                <a:gd name="T66" fmla="*/ 135 w 713"/>
                <a:gd name="T67" fmla="*/ 449 h 636"/>
                <a:gd name="T68" fmla="*/ 150 w 713"/>
                <a:gd name="T69" fmla="*/ 464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3" h="636">
                  <a:moveTo>
                    <a:pt x="193" y="635"/>
                  </a:moveTo>
                  <a:lnTo>
                    <a:pt x="712" y="514"/>
                  </a:lnTo>
                  <a:lnTo>
                    <a:pt x="668" y="328"/>
                  </a:lnTo>
                  <a:lnTo>
                    <a:pt x="654" y="321"/>
                  </a:lnTo>
                  <a:lnTo>
                    <a:pt x="640" y="328"/>
                  </a:lnTo>
                  <a:lnTo>
                    <a:pt x="611" y="342"/>
                  </a:lnTo>
                  <a:lnTo>
                    <a:pt x="582" y="342"/>
                  </a:lnTo>
                  <a:lnTo>
                    <a:pt x="546" y="335"/>
                  </a:lnTo>
                  <a:lnTo>
                    <a:pt x="532" y="321"/>
                  </a:lnTo>
                  <a:lnTo>
                    <a:pt x="517" y="300"/>
                  </a:lnTo>
                  <a:lnTo>
                    <a:pt x="510" y="264"/>
                  </a:lnTo>
                  <a:lnTo>
                    <a:pt x="517" y="236"/>
                  </a:lnTo>
                  <a:lnTo>
                    <a:pt x="532" y="207"/>
                  </a:lnTo>
                  <a:lnTo>
                    <a:pt x="553" y="193"/>
                  </a:lnTo>
                  <a:lnTo>
                    <a:pt x="568" y="186"/>
                  </a:lnTo>
                  <a:lnTo>
                    <a:pt x="582" y="186"/>
                  </a:lnTo>
                  <a:lnTo>
                    <a:pt x="611" y="186"/>
                  </a:lnTo>
                  <a:lnTo>
                    <a:pt x="625" y="179"/>
                  </a:lnTo>
                  <a:lnTo>
                    <a:pt x="625" y="172"/>
                  </a:lnTo>
                  <a:lnTo>
                    <a:pt x="582" y="0"/>
                  </a:lnTo>
                  <a:lnTo>
                    <a:pt x="560" y="0"/>
                  </a:lnTo>
                  <a:lnTo>
                    <a:pt x="538" y="7"/>
                  </a:lnTo>
                  <a:lnTo>
                    <a:pt x="517" y="14"/>
                  </a:lnTo>
                  <a:lnTo>
                    <a:pt x="460" y="29"/>
                  </a:lnTo>
                  <a:lnTo>
                    <a:pt x="424" y="43"/>
                  </a:lnTo>
                  <a:lnTo>
                    <a:pt x="416" y="43"/>
                  </a:lnTo>
                  <a:lnTo>
                    <a:pt x="409" y="43"/>
                  </a:lnTo>
                  <a:lnTo>
                    <a:pt x="409" y="57"/>
                  </a:lnTo>
                  <a:lnTo>
                    <a:pt x="424" y="79"/>
                  </a:lnTo>
                  <a:lnTo>
                    <a:pt x="430" y="93"/>
                  </a:lnTo>
                  <a:lnTo>
                    <a:pt x="430" y="107"/>
                  </a:lnTo>
                  <a:lnTo>
                    <a:pt x="424" y="143"/>
                  </a:lnTo>
                  <a:lnTo>
                    <a:pt x="402" y="179"/>
                  </a:lnTo>
                  <a:lnTo>
                    <a:pt x="387" y="186"/>
                  </a:lnTo>
                  <a:lnTo>
                    <a:pt x="359" y="200"/>
                  </a:lnTo>
                  <a:lnTo>
                    <a:pt x="316" y="193"/>
                  </a:lnTo>
                  <a:lnTo>
                    <a:pt x="294" y="179"/>
                  </a:lnTo>
                  <a:lnTo>
                    <a:pt x="287" y="179"/>
                  </a:lnTo>
                  <a:lnTo>
                    <a:pt x="273" y="157"/>
                  </a:lnTo>
                  <a:lnTo>
                    <a:pt x="265" y="129"/>
                  </a:lnTo>
                  <a:lnTo>
                    <a:pt x="265" y="107"/>
                  </a:lnTo>
                  <a:lnTo>
                    <a:pt x="265" y="100"/>
                  </a:lnTo>
                  <a:lnTo>
                    <a:pt x="265" y="86"/>
                  </a:lnTo>
                  <a:lnTo>
                    <a:pt x="258" y="86"/>
                  </a:lnTo>
                  <a:lnTo>
                    <a:pt x="243" y="86"/>
                  </a:lnTo>
                  <a:lnTo>
                    <a:pt x="63" y="121"/>
                  </a:lnTo>
                  <a:lnTo>
                    <a:pt x="63" y="136"/>
                  </a:lnTo>
                  <a:lnTo>
                    <a:pt x="78" y="179"/>
                  </a:lnTo>
                  <a:lnTo>
                    <a:pt x="106" y="286"/>
                  </a:lnTo>
                  <a:lnTo>
                    <a:pt x="106" y="300"/>
                  </a:lnTo>
                  <a:lnTo>
                    <a:pt x="100" y="306"/>
                  </a:lnTo>
                  <a:lnTo>
                    <a:pt x="92" y="306"/>
                  </a:lnTo>
                  <a:lnTo>
                    <a:pt x="85" y="306"/>
                  </a:lnTo>
                  <a:lnTo>
                    <a:pt x="43" y="314"/>
                  </a:lnTo>
                  <a:lnTo>
                    <a:pt x="14" y="342"/>
                  </a:lnTo>
                  <a:lnTo>
                    <a:pt x="7" y="349"/>
                  </a:lnTo>
                  <a:lnTo>
                    <a:pt x="0" y="356"/>
                  </a:lnTo>
                  <a:lnTo>
                    <a:pt x="0" y="371"/>
                  </a:lnTo>
                  <a:lnTo>
                    <a:pt x="0" y="385"/>
                  </a:lnTo>
                  <a:lnTo>
                    <a:pt x="0" y="392"/>
                  </a:lnTo>
                  <a:lnTo>
                    <a:pt x="0" y="406"/>
                  </a:lnTo>
                  <a:lnTo>
                    <a:pt x="14" y="442"/>
                  </a:lnTo>
                  <a:lnTo>
                    <a:pt x="28" y="456"/>
                  </a:lnTo>
                  <a:lnTo>
                    <a:pt x="43" y="464"/>
                  </a:lnTo>
                  <a:lnTo>
                    <a:pt x="57" y="471"/>
                  </a:lnTo>
                  <a:lnTo>
                    <a:pt x="85" y="471"/>
                  </a:lnTo>
                  <a:lnTo>
                    <a:pt x="106" y="464"/>
                  </a:lnTo>
                  <a:lnTo>
                    <a:pt x="135" y="449"/>
                  </a:lnTo>
                  <a:lnTo>
                    <a:pt x="150" y="456"/>
                  </a:lnTo>
                  <a:lnTo>
                    <a:pt x="150" y="464"/>
                  </a:lnTo>
                  <a:lnTo>
                    <a:pt x="193" y="635"/>
                  </a:lnTo>
                </a:path>
              </a:pathLst>
            </a:custGeom>
            <a:solidFill>
              <a:schemeClr val="accent1"/>
            </a:solidFill>
            <a:ln w="12700" cap="rnd" cmpd="sng">
              <a:solidFill>
                <a:srgbClr val="006699"/>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4" name="Rectangle 8"/>
            <p:cNvSpPr>
              <a:spLocks noChangeArrowheads="1"/>
            </p:cNvSpPr>
            <p:nvPr/>
          </p:nvSpPr>
          <p:spPr bwMode="gray">
            <a:xfrm rot="20700000">
              <a:off x="2496" y="1824"/>
              <a:ext cx="846" cy="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6038" tIns="46038" rIns="46038" bIns="46038"/>
            <a:lstStyle/>
            <a:p>
              <a:pPr eaLnBrk="0" hangingPunct="0">
                <a:spcBef>
                  <a:spcPct val="50000"/>
                </a:spcBef>
              </a:pPr>
              <a:r>
                <a:rPr kumimoji="0" lang="zh-CN" altLang="en-US" sz="2000" b="1" dirty="0">
                  <a:solidFill>
                    <a:schemeClr val="bg1"/>
                  </a:solidFill>
                  <a:latin typeface="Arial" panose="020B0604020202020204" pitchFamily="34" charset="0"/>
                  <a:ea typeface="宋体" panose="02010600030101010101" pitchFamily="2" charset="-122"/>
                </a:rPr>
                <a:t>结论1</a:t>
              </a:r>
            </a:p>
            <a:p>
              <a:pPr eaLnBrk="0" hangingPunct="0">
                <a:spcBef>
                  <a:spcPct val="50000"/>
                </a:spcBef>
              </a:pPr>
              <a:r>
                <a:rPr kumimoji="0" lang="zh-CN" altLang="en-US" sz="2000" b="1" dirty="0">
                  <a:solidFill>
                    <a:schemeClr val="bg1"/>
                  </a:solidFill>
                  <a:latin typeface="Arial" panose="020B0604020202020204" pitchFamily="34" charset="0"/>
                  <a:ea typeface="宋体" panose="02010600030101010101" pitchFamily="2" charset="-122"/>
                </a:rPr>
                <a:t>从形式上看，管理是一个说不清楚的东西</a:t>
              </a:r>
              <a:endParaRPr kumimoji="0" lang="zh-SG" altLang="en-US" sz="2000" b="1" dirty="0">
                <a:solidFill>
                  <a:schemeClr val="bg1"/>
                </a:solidFill>
                <a:latin typeface="Arial" panose="020B0604020202020204" pitchFamily="34" charset="0"/>
                <a:ea typeface="宋体" panose="02010600030101010101" pitchFamily="2" charset="-122"/>
              </a:endParaRPr>
            </a:p>
          </p:txBody>
        </p:sp>
      </p:grpSp>
      <p:sp>
        <p:nvSpPr>
          <p:cNvPr id="15" name="Rectangle 4"/>
          <p:cNvSpPr txBox="1">
            <a:spLocks noChangeArrowheads="1"/>
          </p:cNvSpPr>
          <p:nvPr/>
        </p:nvSpPr>
        <p:spPr>
          <a:xfrm>
            <a:off x="7896200" y="1700808"/>
            <a:ext cx="3505200" cy="426720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ct val="120000"/>
              </a:lnSpc>
              <a:buFontTx/>
              <a:buNone/>
            </a:pPr>
            <a:r>
              <a:rPr lang="zh-CN" altLang="en-US" sz="2400" dirty="0" smtClean="0"/>
              <a:t>分析</a:t>
            </a:r>
          </a:p>
          <a:p>
            <a:pPr>
              <a:lnSpc>
                <a:spcPct val="120000"/>
              </a:lnSpc>
            </a:pPr>
            <a:r>
              <a:rPr lang="zh-CN" altLang="en-US" sz="2400" dirty="0" smtClean="0"/>
              <a:t>从管理工作的表现形式看，管理工作确实呈现出了多样化现象</a:t>
            </a:r>
          </a:p>
          <a:p>
            <a:pPr>
              <a:lnSpc>
                <a:spcPct val="120000"/>
              </a:lnSpc>
            </a:pPr>
            <a:r>
              <a:rPr lang="zh-CN" altLang="en-US" sz="2400" dirty="0" smtClean="0"/>
              <a:t>而且正是由于管理工作表现形式的多样化，使人们在面对管理时会觉得无从着手，难以理解。</a:t>
            </a:r>
            <a:endParaRPr lang="zh-CN" altLang="en-US" sz="2400" dirty="0"/>
          </a:p>
        </p:txBody>
      </p:sp>
    </p:spTree>
    <p:extLst>
      <p:ext uri="{BB962C8B-B14F-4D97-AF65-F5344CB8AC3E}">
        <p14:creationId xmlns:p14="http://schemas.microsoft.com/office/powerpoint/2010/main" val="895729052"/>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10">
                                            <p:txEl>
                                              <p:pRg st="0" end="0"/>
                                            </p:txEl>
                                          </p:spTgt>
                                        </p:tgtEl>
                                        <p:attrNameLst>
                                          <p:attrName>style.visibility</p:attrName>
                                        </p:attrNameLst>
                                      </p:cBhvr>
                                      <p:to>
                                        <p:strVal val="visible"/>
                                      </p:to>
                                    </p:set>
                                    <p:anim to="" calcmode="lin" valueType="num">
                                      <p:cBhvr>
                                        <p:cTn id="12" dur="1" fill="hold"/>
                                        <p:tgtEl>
                                          <p:spTgt spid="10">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10">
                                            <p:txEl>
                                              <p:pRg st="1" end="1"/>
                                            </p:txEl>
                                          </p:spTgt>
                                        </p:tgtEl>
                                        <p:attrNameLst>
                                          <p:attrName>style.visibility</p:attrName>
                                        </p:attrNameLst>
                                      </p:cBhvr>
                                      <p:to>
                                        <p:strVal val="visible"/>
                                      </p:to>
                                    </p:set>
                                    <p:anim to="" calcmode="lin" valueType="num">
                                      <p:cBhvr>
                                        <p:cTn id="17" dur="1" fill="hold"/>
                                        <p:tgtEl>
                                          <p:spTgt spid="10">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499"/>
                                          </p:stCondLst>
                                        </p:cTn>
                                        <p:tgtEl>
                                          <p:spTgt spid="10">
                                            <p:txEl>
                                              <p:pRg st="2" end="2"/>
                                            </p:txEl>
                                          </p:spTgt>
                                        </p:tgtEl>
                                        <p:attrNameLst>
                                          <p:attrName>style.visibility</p:attrName>
                                        </p:attrNameLst>
                                      </p:cBhvr>
                                      <p:to>
                                        <p:strVal val="visible"/>
                                      </p:to>
                                    </p:set>
                                    <p:anim to="" calcmode="lin" valueType="num">
                                      <p:cBhvr>
                                        <p:cTn id="22" dur="1" fill="hold"/>
                                        <p:tgtEl>
                                          <p:spTgt spid="10">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499"/>
                                          </p:stCondLst>
                                        </p:cTn>
                                        <p:tgtEl>
                                          <p:spTgt spid="10">
                                            <p:txEl>
                                              <p:pRg st="3" end="3"/>
                                            </p:txEl>
                                          </p:spTgt>
                                        </p:tgtEl>
                                        <p:attrNameLst>
                                          <p:attrName>style.visibility</p:attrName>
                                        </p:attrNameLst>
                                      </p:cBhvr>
                                      <p:to>
                                        <p:strVal val="visible"/>
                                      </p:to>
                                    </p:set>
                                    <p:anim to="" calcmode="lin" valueType="num">
                                      <p:cBhvr>
                                        <p:cTn id="27" dur="1" fill="hold"/>
                                        <p:tgtEl>
                                          <p:spTgt spid="10">
                                            <p:txEl>
                                              <p:pRg st="3" end="3"/>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499"/>
                                          </p:stCondLst>
                                        </p:cTn>
                                        <p:tgtEl>
                                          <p:spTgt spid="10">
                                            <p:txEl>
                                              <p:pRg st="4" end="4"/>
                                            </p:txEl>
                                          </p:spTgt>
                                        </p:tgtEl>
                                        <p:attrNameLst>
                                          <p:attrName>style.visibility</p:attrName>
                                        </p:attrNameLst>
                                      </p:cBhvr>
                                      <p:to>
                                        <p:strVal val="visible"/>
                                      </p:to>
                                    </p:set>
                                    <p:anim to="" calcmode="lin" valueType="num">
                                      <p:cBhvr>
                                        <p:cTn id="32" dur="1" fill="hold"/>
                                        <p:tgtEl>
                                          <p:spTgt spid="10">
                                            <p:txEl>
                                              <p:pRg st="4" end="4"/>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499"/>
                                          </p:stCondLst>
                                        </p:cTn>
                                        <p:tgtEl>
                                          <p:spTgt spid="10">
                                            <p:txEl>
                                              <p:pRg st="5" end="5"/>
                                            </p:txEl>
                                          </p:spTgt>
                                        </p:tgtEl>
                                        <p:attrNameLst>
                                          <p:attrName>style.visibility</p:attrName>
                                        </p:attrNameLst>
                                      </p:cBhvr>
                                      <p:to>
                                        <p:strVal val="visible"/>
                                      </p:to>
                                    </p:set>
                                    <p:anim to="" calcmode="lin" valueType="num">
                                      <p:cBhvr>
                                        <p:cTn id="37" dur="1" fill="hold"/>
                                        <p:tgtEl>
                                          <p:spTgt spid="10">
                                            <p:txEl>
                                              <p:pRg st="5" end="5"/>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499"/>
                                          </p:stCondLst>
                                        </p:cTn>
                                        <p:tgtEl>
                                          <p:spTgt spid="10">
                                            <p:txEl>
                                              <p:pRg st="6" end="6"/>
                                            </p:txEl>
                                          </p:spTgt>
                                        </p:tgtEl>
                                        <p:attrNameLst>
                                          <p:attrName>style.visibility</p:attrName>
                                        </p:attrNameLst>
                                      </p:cBhvr>
                                      <p:to>
                                        <p:strVal val="visible"/>
                                      </p:to>
                                    </p:set>
                                    <p:anim to="" calcmode="lin" valueType="num">
                                      <p:cBhvr>
                                        <p:cTn id="42" dur="1" fill="hold"/>
                                        <p:tgtEl>
                                          <p:spTgt spid="10">
                                            <p:txEl>
                                              <p:pRg st="6" end="6"/>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nodeType="click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additive="base">
                                        <p:cTn id="47" dur="500" fill="hold"/>
                                        <p:tgtEl>
                                          <p:spTgt spid="12"/>
                                        </p:tgtEl>
                                        <p:attrNameLst>
                                          <p:attrName>ppt_x</p:attrName>
                                        </p:attrNameLst>
                                      </p:cBhvr>
                                      <p:tavLst>
                                        <p:tav tm="0">
                                          <p:val>
                                            <p:strVal val="0-#ppt_w/2"/>
                                          </p:val>
                                        </p:tav>
                                        <p:tav tm="100000">
                                          <p:val>
                                            <p:strVal val="#ppt_x"/>
                                          </p:val>
                                        </p:tav>
                                      </p:tavLst>
                                    </p:anim>
                                    <p:anim calcmode="lin" valueType="num">
                                      <p:cBhvr additive="base">
                                        <p:cTn id="4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4" presetClass="entr" presetSubtype="0" fill="hold" grpId="0" nodeType="clickEffect">
                                  <p:stCondLst>
                                    <p:cond delay="0"/>
                                  </p:stCondLst>
                                  <p:childTnLst>
                                    <p:set>
                                      <p:cBhvr>
                                        <p:cTn id="52" dur="1" fill="hold">
                                          <p:stCondLst>
                                            <p:cond delay="499"/>
                                          </p:stCondLst>
                                        </p:cTn>
                                        <p:tgtEl>
                                          <p:spTgt spid="15">
                                            <p:txEl>
                                              <p:pRg st="0" end="0"/>
                                            </p:txEl>
                                          </p:spTgt>
                                        </p:tgtEl>
                                        <p:attrNameLst>
                                          <p:attrName>style.visibility</p:attrName>
                                        </p:attrNameLst>
                                      </p:cBhvr>
                                      <p:to>
                                        <p:strVal val="visible"/>
                                      </p:to>
                                    </p:set>
                                    <p:anim to="" calcmode="lin" valueType="num">
                                      <p:cBhvr>
                                        <p:cTn id="53" dur="1" fill="hold"/>
                                        <p:tgtEl>
                                          <p:spTgt spid="15">
                                            <p:txEl>
                                              <p:pRg st="0" end="0"/>
                                            </p:txEl>
                                          </p:spTgt>
                                        </p:tgtEl>
                                        <p:attrNameLst>
                                          <p:attrName/>
                                        </p:attrNameLst>
                                      </p:cBhvr>
                                    </p:anim>
                                  </p:childTnLst>
                                </p:cTn>
                              </p:par>
                            </p:childTnLst>
                          </p:cTn>
                        </p:par>
                      </p:childTnLst>
                    </p:cTn>
                  </p:par>
                  <p:par>
                    <p:cTn id="54" fill="hold">
                      <p:stCondLst>
                        <p:cond delay="indefinite"/>
                      </p:stCondLst>
                      <p:childTnLst>
                        <p:par>
                          <p:cTn id="55" fill="hold">
                            <p:stCondLst>
                              <p:cond delay="0"/>
                            </p:stCondLst>
                            <p:childTnLst>
                              <p:par>
                                <p:cTn id="56" presetID="24" presetClass="entr" presetSubtype="0" fill="hold" grpId="0" nodeType="clickEffect">
                                  <p:stCondLst>
                                    <p:cond delay="0"/>
                                  </p:stCondLst>
                                  <p:childTnLst>
                                    <p:set>
                                      <p:cBhvr>
                                        <p:cTn id="57" dur="1" fill="hold">
                                          <p:stCondLst>
                                            <p:cond delay="499"/>
                                          </p:stCondLst>
                                        </p:cTn>
                                        <p:tgtEl>
                                          <p:spTgt spid="15">
                                            <p:txEl>
                                              <p:pRg st="1" end="1"/>
                                            </p:txEl>
                                          </p:spTgt>
                                        </p:tgtEl>
                                        <p:attrNameLst>
                                          <p:attrName>style.visibility</p:attrName>
                                        </p:attrNameLst>
                                      </p:cBhvr>
                                      <p:to>
                                        <p:strVal val="visible"/>
                                      </p:to>
                                    </p:set>
                                    <p:anim to="" calcmode="lin" valueType="num">
                                      <p:cBhvr>
                                        <p:cTn id="58" dur="1" fill="hold"/>
                                        <p:tgtEl>
                                          <p:spTgt spid="15">
                                            <p:txEl>
                                              <p:pRg st="1" end="1"/>
                                            </p:txEl>
                                          </p:spTgt>
                                        </p:tgtEl>
                                        <p:attrNameLst>
                                          <p:attrName/>
                                        </p:attrNameLst>
                                      </p:cBhvr>
                                    </p:anim>
                                  </p:childTnLst>
                                </p:cTn>
                              </p:par>
                            </p:childTnLst>
                          </p:cTn>
                        </p:par>
                      </p:childTnLst>
                    </p:cTn>
                  </p:par>
                  <p:par>
                    <p:cTn id="59" fill="hold">
                      <p:stCondLst>
                        <p:cond delay="indefinite"/>
                      </p:stCondLst>
                      <p:childTnLst>
                        <p:par>
                          <p:cTn id="60" fill="hold">
                            <p:stCondLst>
                              <p:cond delay="0"/>
                            </p:stCondLst>
                            <p:childTnLst>
                              <p:par>
                                <p:cTn id="61" presetID="24" presetClass="entr" presetSubtype="0" fill="hold" grpId="0" nodeType="clickEffect">
                                  <p:stCondLst>
                                    <p:cond delay="0"/>
                                  </p:stCondLst>
                                  <p:childTnLst>
                                    <p:set>
                                      <p:cBhvr>
                                        <p:cTn id="62" dur="1" fill="hold">
                                          <p:stCondLst>
                                            <p:cond delay="499"/>
                                          </p:stCondLst>
                                        </p:cTn>
                                        <p:tgtEl>
                                          <p:spTgt spid="15">
                                            <p:txEl>
                                              <p:pRg st="2" end="2"/>
                                            </p:txEl>
                                          </p:spTgt>
                                        </p:tgtEl>
                                        <p:attrNameLst>
                                          <p:attrName>style.visibility</p:attrName>
                                        </p:attrNameLst>
                                      </p:cBhvr>
                                      <p:to>
                                        <p:strVal val="visible"/>
                                      </p:to>
                                    </p:set>
                                    <p:anim to="" calcmode="lin" valueType="num">
                                      <p:cBhvr>
                                        <p:cTn id="63" dur="1" fill="hold"/>
                                        <p:tgtEl>
                                          <p:spTgt spid="15">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0" grpId="0" build="p" autoUpdateAnimBg="0"/>
      <p:bldP spid="15"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9" name="Rectangle 2"/>
          <p:cNvSpPr txBox="1">
            <a:spLocks noChangeArrowheads="1"/>
          </p:cNvSpPr>
          <p:nvPr/>
        </p:nvSpPr>
        <p:spPr>
          <a:xfrm>
            <a:off x="479376" y="908720"/>
            <a:ext cx="6477000" cy="838200"/>
          </a:xfrm>
          <a:prstGeom prst="rect">
            <a:avLst/>
          </a:prstGeom>
          <a:ln/>
        </p:spPr>
        <p:txBody>
          <a:bodyPr/>
          <a:lst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a:lstStyle>
          <a:p>
            <a:pPr algn="l"/>
            <a:r>
              <a:rPr lang="en-US" altLang="zh-CN"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mn-cs"/>
              </a:rPr>
              <a:t>2. </a:t>
            </a:r>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mn-cs"/>
              </a:rPr>
              <a:t>管理的工作内容</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mn-cs"/>
            </a:endParaRPr>
          </a:p>
        </p:txBody>
      </p:sp>
      <p:grpSp>
        <p:nvGrpSpPr>
          <p:cNvPr id="12" name="Group 6"/>
          <p:cNvGrpSpPr>
            <a:grpSpLocks/>
          </p:cNvGrpSpPr>
          <p:nvPr/>
        </p:nvGrpSpPr>
        <p:grpSpPr bwMode="auto">
          <a:xfrm>
            <a:off x="4439816" y="2132856"/>
            <a:ext cx="3456384" cy="2736304"/>
            <a:chOff x="2256" y="1440"/>
            <a:chExt cx="1392" cy="1296"/>
          </a:xfrm>
        </p:grpSpPr>
        <p:sp>
          <p:nvSpPr>
            <p:cNvPr id="13" name="Freeform 7"/>
            <p:cNvSpPr>
              <a:spLocks/>
            </p:cNvSpPr>
            <p:nvPr/>
          </p:nvSpPr>
          <p:spPr bwMode="gray">
            <a:xfrm>
              <a:off x="2256" y="1440"/>
              <a:ext cx="1392" cy="1296"/>
            </a:xfrm>
            <a:custGeom>
              <a:avLst/>
              <a:gdLst>
                <a:gd name="T0" fmla="*/ 712 w 713"/>
                <a:gd name="T1" fmla="*/ 514 h 636"/>
                <a:gd name="T2" fmla="*/ 654 w 713"/>
                <a:gd name="T3" fmla="*/ 321 h 636"/>
                <a:gd name="T4" fmla="*/ 611 w 713"/>
                <a:gd name="T5" fmla="*/ 342 h 636"/>
                <a:gd name="T6" fmla="*/ 546 w 713"/>
                <a:gd name="T7" fmla="*/ 335 h 636"/>
                <a:gd name="T8" fmla="*/ 517 w 713"/>
                <a:gd name="T9" fmla="*/ 300 h 636"/>
                <a:gd name="T10" fmla="*/ 517 w 713"/>
                <a:gd name="T11" fmla="*/ 236 h 636"/>
                <a:gd name="T12" fmla="*/ 553 w 713"/>
                <a:gd name="T13" fmla="*/ 193 h 636"/>
                <a:gd name="T14" fmla="*/ 582 w 713"/>
                <a:gd name="T15" fmla="*/ 186 h 636"/>
                <a:gd name="T16" fmla="*/ 625 w 713"/>
                <a:gd name="T17" fmla="*/ 179 h 636"/>
                <a:gd name="T18" fmla="*/ 582 w 713"/>
                <a:gd name="T19" fmla="*/ 0 h 636"/>
                <a:gd name="T20" fmla="*/ 538 w 713"/>
                <a:gd name="T21" fmla="*/ 7 h 636"/>
                <a:gd name="T22" fmla="*/ 460 w 713"/>
                <a:gd name="T23" fmla="*/ 29 h 636"/>
                <a:gd name="T24" fmla="*/ 416 w 713"/>
                <a:gd name="T25" fmla="*/ 43 h 636"/>
                <a:gd name="T26" fmla="*/ 409 w 713"/>
                <a:gd name="T27" fmla="*/ 57 h 636"/>
                <a:gd name="T28" fmla="*/ 430 w 713"/>
                <a:gd name="T29" fmla="*/ 93 h 636"/>
                <a:gd name="T30" fmla="*/ 424 w 713"/>
                <a:gd name="T31" fmla="*/ 143 h 636"/>
                <a:gd name="T32" fmla="*/ 387 w 713"/>
                <a:gd name="T33" fmla="*/ 186 h 636"/>
                <a:gd name="T34" fmla="*/ 316 w 713"/>
                <a:gd name="T35" fmla="*/ 193 h 636"/>
                <a:gd name="T36" fmla="*/ 287 w 713"/>
                <a:gd name="T37" fmla="*/ 179 h 636"/>
                <a:gd name="T38" fmla="*/ 265 w 713"/>
                <a:gd name="T39" fmla="*/ 129 h 636"/>
                <a:gd name="T40" fmla="*/ 265 w 713"/>
                <a:gd name="T41" fmla="*/ 100 h 636"/>
                <a:gd name="T42" fmla="*/ 258 w 713"/>
                <a:gd name="T43" fmla="*/ 86 h 636"/>
                <a:gd name="T44" fmla="*/ 63 w 713"/>
                <a:gd name="T45" fmla="*/ 121 h 636"/>
                <a:gd name="T46" fmla="*/ 78 w 713"/>
                <a:gd name="T47" fmla="*/ 179 h 636"/>
                <a:gd name="T48" fmla="*/ 106 w 713"/>
                <a:gd name="T49" fmla="*/ 300 h 636"/>
                <a:gd name="T50" fmla="*/ 92 w 713"/>
                <a:gd name="T51" fmla="*/ 306 h 636"/>
                <a:gd name="T52" fmla="*/ 43 w 713"/>
                <a:gd name="T53" fmla="*/ 314 h 636"/>
                <a:gd name="T54" fmla="*/ 7 w 713"/>
                <a:gd name="T55" fmla="*/ 349 h 636"/>
                <a:gd name="T56" fmla="*/ 0 w 713"/>
                <a:gd name="T57" fmla="*/ 371 h 636"/>
                <a:gd name="T58" fmla="*/ 0 w 713"/>
                <a:gd name="T59" fmla="*/ 392 h 636"/>
                <a:gd name="T60" fmla="*/ 14 w 713"/>
                <a:gd name="T61" fmla="*/ 442 h 636"/>
                <a:gd name="T62" fmla="*/ 43 w 713"/>
                <a:gd name="T63" fmla="*/ 464 h 636"/>
                <a:gd name="T64" fmla="*/ 85 w 713"/>
                <a:gd name="T65" fmla="*/ 471 h 636"/>
                <a:gd name="T66" fmla="*/ 135 w 713"/>
                <a:gd name="T67" fmla="*/ 449 h 636"/>
                <a:gd name="T68" fmla="*/ 150 w 713"/>
                <a:gd name="T69" fmla="*/ 464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3" h="636">
                  <a:moveTo>
                    <a:pt x="193" y="635"/>
                  </a:moveTo>
                  <a:lnTo>
                    <a:pt x="712" y="514"/>
                  </a:lnTo>
                  <a:lnTo>
                    <a:pt x="668" y="328"/>
                  </a:lnTo>
                  <a:lnTo>
                    <a:pt x="654" y="321"/>
                  </a:lnTo>
                  <a:lnTo>
                    <a:pt x="640" y="328"/>
                  </a:lnTo>
                  <a:lnTo>
                    <a:pt x="611" y="342"/>
                  </a:lnTo>
                  <a:lnTo>
                    <a:pt x="582" y="342"/>
                  </a:lnTo>
                  <a:lnTo>
                    <a:pt x="546" y="335"/>
                  </a:lnTo>
                  <a:lnTo>
                    <a:pt x="532" y="321"/>
                  </a:lnTo>
                  <a:lnTo>
                    <a:pt x="517" y="300"/>
                  </a:lnTo>
                  <a:lnTo>
                    <a:pt x="510" y="264"/>
                  </a:lnTo>
                  <a:lnTo>
                    <a:pt x="517" y="236"/>
                  </a:lnTo>
                  <a:lnTo>
                    <a:pt x="532" y="207"/>
                  </a:lnTo>
                  <a:lnTo>
                    <a:pt x="553" y="193"/>
                  </a:lnTo>
                  <a:lnTo>
                    <a:pt x="568" y="186"/>
                  </a:lnTo>
                  <a:lnTo>
                    <a:pt x="582" y="186"/>
                  </a:lnTo>
                  <a:lnTo>
                    <a:pt x="611" y="186"/>
                  </a:lnTo>
                  <a:lnTo>
                    <a:pt x="625" y="179"/>
                  </a:lnTo>
                  <a:lnTo>
                    <a:pt x="625" y="172"/>
                  </a:lnTo>
                  <a:lnTo>
                    <a:pt x="582" y="0"/>
                  </a:lnTo>
                  <a:lnTo>
                    <a:pt x="560" y="0"/>
                  </a:lnTo>
                  <a:lnTo>
                    <a:pt x="538" y="7"/>
                  </a:lnTo>
                  <a:lnTo>
                    <a:pt x="517" y="14"/>
                  </a:lnTo>
                  <a:lnTo>
                    <a:pt x="460" y="29"/>
                  </a:lnTo>
                  <a:lnTo>
                    <a:pt x="424" y="43"/>
                  </a:lnTo>
                  <a:lnTo>
                    <a:pt x="416" y="43"/>
                  </a:lnTo>
                  <a:lnTo>
                    <a:pt x="409" y="43"/>
                  </a:lnTo>
                  <a:lnTo>
                    <a:pt x="409" y="57"/>
                  </a:lnTo>
                  <a:lnTo>
                    <a:pt x="424" y="79"/>
                  </a:lnTo>
                  <a:lnTo>
                    <a:pt x="430" y="93"/>
                  </a:lnTo>
                  <a:lnTo>
                    <a:pt x="430" y="107"/>
                  </a:lnTo>
                  <a:lnTo>
                    <a:pt x="424" y="143"/>
                  </a:lnTo>
                  <a:lnTo>
                    <a:pt x="402" y="179"/>
                  </a:lnTo>
                  <a:lnTo>
                    <a:pt x="387" y="186"/>
                  </a:lnTo>
                  <a:lnTo>
                    <a:pt x="359" y="200"/>
                  </a:lnTo>
                  <a:lnTo>
                    <a:pt x="316" y="193"/>
                  </a:lnTo>
                  <a:lnTo>
                    <a:pt x="294" y="179"/>
                  </a:lnTo>
                  <a:lnTo>
                    <a:pt x="287" y="179"/>
                  </a:lnTo>
                  <a:lnTo>
                    <a:pt x="273" y="157"/>
                  </a:lnTo>
                  <a:lnTo>
                    <a:pt x="265" y="129"/>
                  </a:lnTo>
                  <a:lnTo>
                    <a:pt x="265" y="107"/>
                  </a:lnTo>
                  <a:lnTo>
                    <a:pt x="265" y="100"/>
                  </a:lnTo>
                  <a:lnTo>
                    <a:pt x="265" y="86"/>
                  </a:lnTo>
                  <a:lnTo>
                    <a:pt x="258" y="86"/>
                  </a:lnTo>
                  <a:lnTo>
                    <a:pt x="243" y="86"/>
                  </a:lnTo>
                  <a:lnTo>
                    <a:pt x="63" y="121"/>
                  </a:lnTo>
                  <a:lnTo>
                    <a:pt x="63" y="136"/>
                  </a:lnTo>
                  <a:lnTo>
                    <a:pt x="78" y="179"/>
                  </a:lnTo>
                  <a:lnTo>
                    <a:pt x="106" y="286"/>
                  </a:lnTo>
                  <a:lnTo>
                    <a:pt x="106" y="300"/>
                  </a:lnTo>
                  <a:lnTo>
                    <a:pt x="100" y="306"/>
                  </a:lnTo>
                  <a:lnTo>
                    <a:pt x="92" y="306"/>
                  </a:lnTo>
                  <a:lnTo>
                    <a:pt x="85" y="306"/>
                  </a:lnTo>
                  <a:lnTo>
                    <a:pt x="43" y="314"/>
                  </a:lnTo>
                  <a:lnTo>
                    <a:pt x="14" y="342"/>
                  </a:lnTo>
                  <a:lnTo>
                    <a:pt x="7" y="349"/>
                  </a:lnTo>
                  <a:lnTo>
                    <a:pt x="0" y="356"/>
                  </a:lnTo>
                  <a:lnTo>
                    <a:pt x="0" y="371"/>
                  </a:lnTo>
                  <a:lnTo>
                    <a:pt x="0" y="385"/>
                  </a:lnTo>
                  <a:lnTo>
                    <a:pt x="0" y="392"/>
                  </a:lnTo>
                  <a:lnTo>
                    <a:pt x="0" y="406"/>
                  </a:lnTo>
                  <a:lnTo>
                    <a:pt x="14" y="442"/>
                  </a:lnTo>
                  <a:lnTo>
                    <a:pt x="28" y="456"/>
                  </a:lnTo>
                  <a:lnTo>
                    <a:pt x="43" y="464"/>
                  </a:lnTo>
                  <a:lnTo>
                    <a:pt x="57" y="471"/>
                  </a:lnTo>
                  <a:lnTo>
                    <a:pt x="85" y="471"/>
                  </a:lnTo>
                  <a:lnTo>
                    <a:pt x="106" y="464"/>
                  </a:lnTo>
                  <a:lnTo>
                    <a:pt x="135" y="449"/>
                  </a:lnTo>
                  <a:lnTo>
                    <a:pt x="150" y="456"/>
                  </a:lnTo>
                  <a:lnTo>
                    <a:pt x="150" y="464"/>
                  </a:lnTo>
                  <a:lnTo>
                    <a:pt x="193" y="635"/>
                  </a:lnTo>
                </a:path>
              </a:pathLst>
            </a:custGeom>
            <a:solidFill>
              <a:schemeClr val="accent1"/>
            </a:solidFill>
            <a:ln w="12700" cap="rnd" cmpd="sng">
              <a:solidFill>
                <a:srgbClr val="006699"/>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4" name="Rectangle 8"/>
            <p:cNvSpPr>
              <a:spLocks noChangeArrowheads="1"/>
            </p:cNvSpPr>
            <p:nvPr/>
          </p:nvSpPr>
          <p:spPr bwMode="gray">
            <a:xfrm rot="20700000">
              <a:off x="2496" y="1824"/>
              <a:ext cx="846" cy="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6038" tIns="46038" rIns="46038" bIns="46038"/>
            <a:lstStyle/>
            <a:p>
              <a:pPr eaLnBrk="0" hangingPunct="0">
                <a:spcBef>
                  <a:spcPct val="50000"/>
                </a:spcBef>
              </a:pPr>
              <a:r>
                <a:rPr kumimoji="0" lang="zh-CN" altLang="en-US" sz="2000" b="1" dirty="0" smtClean="0">
                  <a:solidFill>
                    <a:schemeClr val="bg1"/>
                  </a:solidFill>
                </a:rPr>
                <a:t>结论</a:t>
              </a:r>
              <a:r>
                <a:rPr kumimoji="0" lang="en-US" altLang="zh-CN" sz="2000" b="1" dirty="0" smtClean="0">
                  <a:solidFill>
                    <a:schemeClr val="bg1"/>
                  </a:solidFill>
                </a:rPr>
                <a:t>2</a:t>
              </a:r>
              <a:endParaRPr kumimoji="0" lang="zh-CN" altLang="en-US" sz="2000" b="1" dirty="0">
                <a:solidFill>
                  <a:schemeClr val="bg1"/>
                </a:solidFill>
              </a:endParaRPr>
            </a:p>
            <a:p>
              <a:pPr eaLnBrk="0" hangingPunct="0">
                <a:spcBef>
                  <a:spcPct val="50000"/>
                </a:spcBef>
              </a:pPr>
              <a:r>
                <a:rPr lang="zh-CN" altLang="en-US" sz="2000" b="1" dirty="0">
                  <a:solidFill>
                    <a:schemeClr val="bg1"/>
                  </a:solidFill>
                </a:rPr>
                <a:t>内容上看，管理就是协调</a:t>
              </a:r>
              <a:endParaRPr kumimoji="0" lang="zh-SG" altLang="en-US" sz="2000" b="1" dirty="0">
                <a:solidFill>
                  <a:schemeClr val="bg1"/>
                </a:solidFill>
              </a:endParaRPr>
            </a:p>
          </p:txBody>
        </p:sp>
      </p:grpSp>
      <p:sp>
        <p:nvSpPr>
          <p:cNvPr id="16" name="Rectangle 3"/>
          <p:cNvSpPr txBox="1">
            <a:spLocks noChangeArrowheads="1"/>
          </p:cNvSpPr>
          <p:nvPr/>
        </p:nvSpPr>
        <p:spPr>
          <a:xfrm>
            <a:off x="623392" y="1556792"/>
            <a:ext cx="4102100" cy="426720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buFontTx/>
              <a:buNone/>
            </a:pPr>
            <a:r>
              <a:rPr lang="zh-CN" altLang="en-US" sz="2400" dirty="0" smtClean="0"/>
              <a:t>分析</a:t>
            </a:r>
          </a:p>
          <a:p>
            <a:r>
              <a:rPr lang="zh-CN" altLang="en-US" sz="2400" dirty="0" smtClean="0"/>
              <a:t>公关——协调组织与组织之间关系；</a:t>
            </a:r>
          </a:p>
          <a:p>
            <a:r>
              <a:rPr lang="zh-CN" altLang="en-US" sz="2400" dirty="0" smtClean="0"/>
              <a:t>决策——协调目标之间、现状与目标之间关系；</a:t>
            </a:r>
          </a:p>
          <a:p>
            <a:r>
              <a:rPr lang="zh-CN" altLang="en-US" sz="2400" dirty="0" smtClean="0"/>
              <a:t>计划——协调目标与资源、活动与活动之间关系</a:t>
            </a:r>
          </a:p>
          <a:p>
            <a:r>
              <a:rPr lang="zh-CN" altLang="en-US" sz="2400" dirty="0" smtClean="0"/>
              <a:t>沟通——协调人与人、组织与组织之间关系；</a:t>
            </a:r>
          </a:p>
          <a:p>
            <a:r>
              <a:rPr lang="zh-CN" altLang="en-US" sz="2400" dirty="0" smtClean="0"/>
              <a:t>考核——协调计划与实绩之间关系</a:t>
            </a:r>
            <a:endParaRPr lang="zh-CN" altLang="en-US" sz="2400" dirty="0"/>
          </a:p>
        </p:txBody>
      </p:sp>
      <p:sp>
        <p:nvSpPr>
          <p:cNvPr id="17" name="Rectangle 4"/>
          <p:cNvSpPr txBox="1">
            <a:spLocks noChangeArrowheads="1"/>
          </p:cNvSpPr>
          <p:nvPr/>
        </p:nvSpPr>
        <p:spPr>
          <a:xfrm>
            <a:off x="7680176" y="1340768"/>
            <a:ext cx="3962400" cy="449580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ct val="150000"/>
              </a:lnSpc>
              <a:buFontTx/>
              <a:buNone/>
            </a:pPr>
            <a:r>
              <a:rPr lang="zh-CN" altLang="en-US" sz="2400" dirty="0" smtClean="0"/>
              <a:t>总结</a:t>
            </a:r>
          </a:p>
          <a:p>
            <a:pPr>
              <a:lnSpc>
                <a:spcPct val="150000"/>
              </a:lnSpc>
            </a:pPr>
            <a:r>
              <a:rPr lang="zh-CN" altLang="en-US" sz="2400" dirty="0" smtClean="0"/>
              <a:t>从管理工作的内容看，不管管理工作有多少种表现形式，其实质内容都是一样的，那就是协调。</a:t>
            </a:r>
          </a:p>
          <a:p>
            <a:pPr>
              <a:lnSpc>
                <a:spcPct val="150000"/>
              </a:lnSpc>
            </a:pPr>
            <a:r>
              <a:rPr lang="zh-CN" altLang="en-US" sz="2400" dirty="0" smtClean="0"/>
              <a:t>管理工作表现形式的多样化是由于管理协调对象的多样化所导致的。</a:t>
            </a:r>
            <a:endParaRPr lang="zh-CN" altLang="en-US" sz="2400" dirty="0"/>
          </a:p>
        </p:txBody>
      </p:sp>
    </p:spTree>
    <p:extLst>
      <p:ext uri="{BB962C8B-B14F-4D97-AF65-F5344CB8AC3E}">
        <p14:creationId xmlns:p14="http://schemas.microsoft.com/office/powerpoint/2010/main" val="2129053731"/>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0-#ppt_w/2"/>
                                          </p:val>
                                        </p:tav>
                                        <p:tav tm="100000">
                                          <p:val>
                                            <p:strVal val="#ppt_x"/>
                                          </p:val>
                                        </p:tav>
                                      </p:tavLst>
                                    </p:anim>
                                    <p:anim calcmode="lin" valueType="num">
                                      <p:cBhvr additive="base">
                                        <p:cTn id="13"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grpId="0" nodeType="clickEffect">
                                  <p:stCondLst>
                                    <p:cond delay="0"/>
                                  </p:stCondLst>
                                  <p:childTnLst>
                                    <p:set>
                                      <p:cBhvr>
                                        <p:cTn id="17" dur="1" fill="hold">
                                          <p:stCondLst>
                                            <p:cond delay="499"/>
                                          </p:stCondLst>
                                        </p:cTn>
                                        <p:tgtEl>
                                          <p:spTgt spid="16">
                                            <p:txEl>
                                              <p:pRg st="0" end="0"/>
                                            </p:txEl>
                                          </p:spTgt>
                                        </p:tgtEl>
                                        <p:attrNameLst>
                                          <p:attrName>style.visibility</p:attrName>
                                        </p:attrNameLst>
                                      </p:cBhvr>
                                      <p:to>
                                        <p:strVal val="visible"/>
                                      </p:to>
                                    </p:set>
                                    <p:anim to="" calcmode="lin" valueType="num">
                                      <p:cBhvr>
                                        <p:cTn id="18" dur="1" fill="hold"/>
                                        <p:tgtEl>
                                          <p:spTgt spid="16">
                                            <p:txEl>
                                              <p:pRg st="0" end="0"/>
                                            </p:txEl>
                                          </p:spTgt>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4" presetClass="entr" presetSubtype="0" fill="hold" grpId="0" nodeType="clickEffect">
                                  <p:stCondLst>
                                    <p:cond delay="0"/>
                                  </p:stCondLst>
                                  <p:childTnLst>
                                    <p:set>
                                      <p:cBhvr>
                                        <p:cTn id="22" dur="1" fill="hold">
                                          <p:stCondLst>
                                            <p:cond delay="499"/>
                                          </p:stCondLst>
                                        </p:cTn>
                                        <p:tgtEl>
                                          <p:spTgt spid="16">
                                            <p:txEl>
                                              <p:pRg st="1" end="1"/>
                                            </p:txEl>
                                          </p:spTgt>
                                        </p:tgtEl>
                                        <p:attrNameLst>
                                          <p:attrName>style.visibility</p:attrName>
                                        </p:attrNameLst>
                                      </p:cBhvr>
                                      <p:to>
                                        <p:strVal val="visible"/>
                                      </p:to>
                                    </p:set>
                                    <p:anim to="" calcmode="lin" valueType="num">
                                      <p:cBhvr>
                                        <p:cTn id="23" dur="1" fill="hold"/>
                                        <p:tgtEl>
                                          <p:spTgt spid="16">
                                            <p:txEl>
                                              <p:pRg st="1" end="1"/>
                                            </p:txEl>
                                          </p:spTgt>
                                        </p:tgtEl>
                                        <p:attrNameLst>
                                          <p:attrName/>
                                        </p:attrNameLst>
                                      </p:cBhvr>
                                    </p:anim>
                                  </p:childTnLst>
                                </p:cTn>
                              </p:par>
                            </p:childTnLst>
                          </p:cTn>
                        </p:par>
                      </p:childTnLst>
                    </p:cTn>
                  </p:par>
                  <p:par>
                    <p:cTn id="24" fill="hold">
                      <p:stCondLst>
                        <p:cond delay="indefinite"/>
                      </p:stCondLst>
                      <p:childTnLst>
                        <p:par>
                          <p:cTn id="25" fill="hold">
                            <p:stCondLst>
                              <p:cond delay="0"/>
                            </p:stCondLst>
                            <p:childTnLst>
                              <p:par>
                                <p:cTn id="26" presetID="24" presetClass="entr" presetSubtype="0" fill="hold" grpId="0" nodeType="clickEffect">
                                  <p:stCondLst>
                                    <p:cond delay="0"/>
                                  </p:stCondLst>
                                  <p:childTnLst>
                                    <p:set>
                                      <p:cBhvr>
                                        <p:cTn id="27" dur="1" fill="hold">
                                          <p:stCondLst>
                                            <p:cond delay="499"/>
                                          </p:stCondLst>
                                        </p:cTn>
                                        <p:tgtEl>
                                          <p:spTgt spid="16">
                                            <p:txEl>
                                              <p:pRg st="2" end="2"/>
                                            </p:txEl>
                                          </p:spTgt>
                                        </p:tgtEl>
                                        <p:attrNameLst>
                                          <p:attrName>style.visibility</p:attrName>
                                        </p:attrNameLst>
                                      </p:cBhvr>
                                      <p:to>
                                        <p:strVal val="visible"/>
                                      </p:to>
                                    </p:set>
                                    <p:anim to="" calcmode="lin" valueType="num">
                                      <p:cBhvr>
                                        <p:cTn id="28" dur="1" fill="hold"/>
                                        <p:tgtEl>
                                          <p:spTgt spid="16">
                                            <p:txEl>
                                              <p:pRg st="2" end="2"/>
                                            </p:txEl>
                                          </p:spTgt>
                                        </p:tgtEl>
                                        <p:attrNameLst>
                                          <p:attrName/>
                                        </p:attrNameLst>
                                      </p:cBhvr>
                                    </p:anim>
                                  </p:childTnLst>
                                </p:cTn>
                              </p:par>
                            </p:childTnLst>
                          </p:cTn>
                        </p:par>
                      </p:childTnLst>
                    </p:cTn>
                  </p:par>
                  <p:par>
                    <p:cTn id="29" fill="hold">
                      <p:stCondLst>
                        <p:cond delay="indefinite"/>
                      </p:stCondLst>
                      <p:childTnLst>
                        <p:par>
                          <p:cTn id="30" fill="hold">
                            <p:stCondLst>
                              <p:cond delay="0"/>
                            </p:stCondLst>
                            <p:childTnLst>
                              <p:par>
                                <p:cTn id="31" presetID="24" presetClass="entr" presetSubtype="0" fill="hold" grpId="0" nodeType="clickEffect">
                                  <p:stCondLst>
                                    <p:cond delay="0"/>
                                  </p:stCondLst>
                                  <p:childTnLst>
                                    <p:set>
                                      <p:cBhvr>
                                        <p:cTn id="32" dur="1" fill="hold">
                                          <p:stCondLst>
                                            <p:cond delay="499"/>
                                          </p:stCondLst>
                                        </p:cTn>
                                        <p:tgtEl>
                                          <p:spTgt spid="16">
                                            <p:txEl>
                                              <p:pRg st="3" end="3"/>
                                            </p:txEl>
                                          </p:spTgt>
                                        </p:tgtEl>
                                        <p:attrNameLst>
                                          <p:attrName>style.visibility</p:attrName>
                                        </p:attrNameLst>
                                      </p:cBhvr>
                                      <p:to>
                                        <p:strVal val="visible"/>
                                      </p:to>
                                    </p:set>
                                    <p:anim to="" calcmode="lin" valueType="num">
                                      <p:cBhvr>
                                        <p:cTn id="33" dur="1" fill="hold"/>
                                        <p:tgtEl>
                                          <p:spTgt spid="16">
                                            <p:txEl>
                                              <p:pRg st="3" end="3"/>
                                            </p:txEl>
                                          </p:spTgt>
                                        </p:tgtEl>
                                        <p:attrNameLst>
                                          <p:attrName/>
                                        </p:attrNameLst>
                                      </p:cBhvr>
                                    </p:anim>
                                  </p:childTnLst>
                                </p:cTn>
                              </p:par>
                            </p:childTnLst>
                          </p:cTn>
                        </p:par>
                      </p:childTnLst>
                    </p:cTn>
                  </p:par>
                  <p:par>
                    <p:cTn id="34" fill="hold">
                      <p:stCondLst>
                        <p:cond delay="indefinite"/>
                      </p:stCondLst>
                      <p:childTnLst>
                        <p:par>
                          <p:cTn id="35" fill="hold">
                            <p:stCondLst>
                              <p:cond delay="0"/>
                            </p:stCondLst>
                            <p:childTnLst>
                              <p:par>
                                <p:cTn id="36" presetID="24" presetClass="entr" presetSubtype="0" fill="hold" grpId="0" nodeType="clickEffect">
                                  <p:stCondLst>
                                    <p:cond delay="0"/>
                                  </p:stCondLst>
                                  <p:childTnLst>
                                    <p:set>
                                      <p:cBhvr>
                                        <p:cTn id="37" dur="1" fill="hold">
                                          <p:stCondLst>
                                            <p:cond delay="499"/>
                                          </p:stCondLst>
                                        </p:cTn>
                                        <p:tgtEl>
                                          <p:spTgt spid="16">
                                            <p:txEl>
                                              <p:pRg st="4" end="4"/>
                                            </p:txEl>
                                          </p:spTgt>
                                        </p:tgtEl>
                                        <p:attrNameLst>
                                          <p:attrName>style.visibility</p:attrName>
                                        </p:attrNameLst>
                                      </p:cBhvr>
                                      <p:to>
                                        <p:strVal val="visible"/>
                                      </p:to>
                                    </p:set>
                                    <p:anim to="" calcmode="lin" valueType="num">
                                      <p:cBhvr>
                                        <p:cTn id="38" dur="1" fill="hold"/>
                                        <p:tgtEl>
                                          <p:spTgt spid="16">
                                            <p:txEl>
                                              <p:pRg st="4" end="4"/>
                                            </p:txEl>
                                          </p:spTgt>
                                        </p:tgtEl>
                                        <p:attrNameLst>
                                          <p:attrName/>
                                        </p:attrNameLst>
                                      </p:cBhvr>
                                    </p:anim>
                                  </p:childTnLst>
                                </p:cTn>
                              </p:par>
                            </p:childTnLst>
                          </p:cTn>
                        </p:par>
                      </p:childTnLst>
                    </p:cTn>
                  </p:par>
                  <p:par>
                    <p:cTn id="39" fill="hold">
                      <p:stCondLst>
                        <p:cond delay="indefinite"/>
                      </p:stCondLst>
                      <p:childTnLst>
                        <p:par>
                          <p:cTn id="40" fill="hold">
                            <p:stCondLst>
                              <p:cond delay="0"/>
                            </p:stCondLst>
                            <p:childTnLst>
                              <p:par>
                                <p:cTn id="41" presetID="24" presetClass="entr" presetSubtype="0" fill="hold" grpId="0" nodeType="clickEffect">
                                  <p:stCondLst>
                                    <p:cond delay="0"/>
                                  </p:stCondLst>
                                  <p:childTnLst>
                                    <p:set>
                                      <p:cBhvr>
                                        <p:cTn id="42" dur="1" fill="hold">
                                          <p:stCondLst>
                                            <p:cond delay="499"/>
                                          </p:stCondLst>
                                        </p:cTn>
                                        <p:tgtEl>
                                          <p:spTgt spid="16">
                                            <p:txEl>
                                              <p:pRg st="5" end="5"/>
                                            </p:txEl>
                                          </p:spTgt>
                                        </p:tgtEl>
                                        <p:attrNameLst>
                                          <p:attrName>style.visibility</p:attrName>
                                        </p:attrNameLst>
                                      </p:cBhvr>
                                      <p:to>
                                        <p:strVal val="visible"/>
                                      </p:to>
                                    </p:set>
                                    <p:anim to="" calcmode="lin" valueType="num">
                                      <p:cBhvr>
                                        <p:cTn id="43" dur="1" fill="hold"/>
                                        <p:tgtEl>
                                          <p:spTgt spid="16">
                                            <p:txEl>
                                              <p:pRg st="5" end="5"/>
                                            </p:txEl>
                                          </p:spTgt>
                                        </p:tgtEl>
                                        <p:attrNameLst>
                                          <p:attrName/>
                                        </p:attrNameLst>
                                      </p:cBhvr>
                                    </p:anim>
                                  </p:childTnLst>
                                </p:cTn>
                              </p:par>
                            </p:childTnLst>
                          </p:cTn>
                        </p:par>
                      </p:childTnLst>
                    </p:cTn>
                  </p:par>
                  <p:par>
                    <p:cTn id="44" fill="hold">
                      <p:stCondLst>
                        <p:cond delay="indefinite"/>
                      </p:stCondLst>
                      <p:childTnLst>
                        <p:par>
                          <p:cTn id="45" fill="hold">
                            <p:stCondLst>
                              <p:cond delay="0"/>
                            </p:stCondLst>
                            <p:childTnLst>
                              <p:par>
                                <p:cTn id="46" presetID="24" presetClass="entr" presetSubtype="0" fill="hold" grpId="0" nodeType="clickEffect">
                                  <p:stCondLst>
                                    <p:cond delay="0"/>
                                  </p:stCondLst>
                                  <p:childTnLst>
                                    <p:set>
                                      <p:cBhvr>
                                        <p:cTn id="47" dur="1" fill="hold">
                                          <p:stCondLst>
                                            <p:cond delay="499"/>
                                          </p:stCondLst>
                                        </p:cTn>
                                        <p:tgtEl>
                                          <p:spTgt spid="17">
                                            <p:txEl>
                                              <p:pRg st="0" end="0"/>
                                            </p:txEl>
                                          </p:spTgt>
                                        </p:tgtEl>
                                        <p:attrNameLst>
                                          <p:attrName>style.visibility</p:attrName>
                                        </p:attrNameLst>
                                      </p:cBhvr>
                                      <p:to>
                                        <p:strVal val="visible"/>
                                      </p:to>
                                    </p:set>
                                    <p:anim to="" calcmode="lin" valueType="num">
                                      <p:cBhvr>
                                        <p:cTn id="48" dur="1" fill="hold"/>
                                        <p:tgtEl>
                                          <p:spTgt spid="17">
                                            <p:txEl>
                                              <p:pRg st="0" end="0"/>
                                            </p:txEl>
                                          </p:spTgt>
                                        </p:tgtEl>
                                        <p:attrNameLst>
                                          <p:attrName/>
                                        </p:attrNameLst>
                                      </p:cBhvr>
                                    </p:anim>
                                  </p:childTnLst>
                                </p:cTn>
                              </p:par>
                            </p:childTnLst>
                          </p:cTn>
                        </p:par>
                      </p:childTnLst>
                    </p:cTn>
                  </p:par>
                  <p:par>
                    <p:cTn id="49" fill="hold">
                      <p:stCondLst>
                        <p:cond delay="indefinite"/>
                      </p:stCondLst>
                      <p:childTnLst>
                        <p:par>
                          <p:cTn id="50" fill="hold">
                            <p:stCondLst>
                              <p:cond delay="0"/>
                            </p:stCondLst>
                            <p:childTnLst>
                              <p:par>
                                <p:cTn id="51" presetID="24" presetClass="entr" presetSubtype="0" fill="hold" grpId="0" nodeType="clickEffect">
                                  <p:stCondLst>
                                    <p:cond delay="0"/>
                                  </p:stCondLst>
                                  <p:childTnLst>
                                    <p:set>
                                      <p:cBhvr>
                                        <p:cTn id="52" dur="1" fill="hold">
                                          <p:stCondLst>
                                            <p:cond delay="499"/>
                                          </p:stCondLst>
                                        </p:cTn>
                                        <p:tgtEl>
                                          <p:spTgt spid="17">
                                            <p:txEl>
                                              <p:pRg st="1" end="1"/>
                                            </p:txEl>
                                          </p:spTgt>
                                        </p:tgtEl>
                                        <p:attrNameLst>
                                          <p:attrName>style.visibility</p:attrName>
                                        </p:attrNameLst>
                                      </p:cBhvr>
                                      <p:to>
                                        <p:strVal val="visible"/>
                                      </p:to>
                                    </p:set>
                                    <p:anim to="" calcmode="lin" valueType="num">
                                      <p:cBhvr>
                                        <p:cTn id="53" dur="1" fill="hold"/>
                                        <p:tgtEl>
                                          <p:spTgt spid="17">
                                            <p:txEl>
                                              <p:pRg st="1" end="1"/>
                                            </p:txEl>
                                          </p:spTgt>
                                        </p:tgtEl>
                                        <p:attrNameLst>
                                          <p:attrName/>
                                        </p:attrNameLst>
                                      </p:cBhvr>
                                    </p:anim>
                                  </p:childTnLst>
                                </p:cTn>
                              </p:par>
                            </p:childTnLst>
                          </p:cTn>
                        </p:par>
                      </p:childTnLst>
                    </p:cTn>
                  </p:par>
                  <p:par>
                    <p:cTn id="54" fill="hold">
                      <p:stCondLst>
                        <p:cond delay="indefinite"/>
                      </p:stCondLst>
                      <p:childTnLst>
                        <p:par>
                          <p:cTn id="55" fill="hold">
                            <p:stCondLst>
                              <p:cond delay="0"/>
                            </p:stCondLst>
                            <p:childTnLst>
                              <p:par>
                                <p:cTn id="56" presetID="24" presetClass="entr" presetSubtype="0" fill="hold" grpId="0" nodeType="clickEffect">
                                  <p:stCondLst>
                                    <p:cond delay="0"/>
                                  </p:stCondLst>
                                  <p:childTnLst>
                                    <p:set>
                                      <p:cBhvr>
                                        <p:cTn id="57" dur="1" fill="hold">
                                          <p:stCondLst>
                                            <p:cond delay="499"/>
                                          </p:stCondLst>
                                        </p:cTn>
                                        <p:tgtEl>
                                          <p:spTgt spid="17">
                                            <p:txEl>
                                              <p:pRg st="2" end="2"/>
                                            </p:txEl>
                                          </p:spTgt>
                                        </p:tgtEl>
                                        <p:attrNameLst>
                                          <p:attrName>style.visibility</p:attrName>
                                        </p:attrNameLst>
                                      </p:cBhvr>
                                      <p:to>
                                        <p:strVal val="visible"/>
                                      </p:to>
                                    </p:set>
                                    <p:anim to="" calcmode="lin" valueType="num">
                                      <p:cBhvr>
                                        <p:cTn id="58" dur="1" fill="hold"/>
                                        <p:tgtEl>
                                          <p:spTgt spid="17">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6" grpId="0" build="p" autoUpdateAnimBg="0"/>
      <p:bldP spid="17"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8" name="Rectangle 2"/>
          <p:cNvSpPr txBox="1">
            <a:spLocks noChangeArrowheads="1"/>
          </p:cNvSpPr>
          <p:nvPr/>
        </p:nvSpPr>
        <p:spPr>
          <a:xfrm>
            <a:off x="4007768" y="980728"/>
            <a:ext cx="6553200" cy="762000"/>
          </a:xfrm>
          <a:prstGeom prst="rect">
            <a:avLst/>
          </a:prstGeom>
          <a:ln/>
        </p:spPr>
        <p:txBody>
          <a:bodyPr/>
          <a:lst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a:lstStyle>
          <a:p>
            <a:pPr algn="l"/>
            <a:r>
              <a:rPr lang="zh-CN" altLang="en-US" sz="32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mn-cs"/>
              </a:rPr>
              <a:t>为什么</a:t>
            </a:r>
            <a:r>
              <a:rPr lang="zh-CN" altLang="en-US" sz="32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mn-cs"/>
              </a:rPr>
              <a:t>需要</a:t>
            </a:r>
            <a:r>
              <a:rPr lang="zh-CN" altLang="en-US" sz="32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mn-cs"/>
              </a:rPr>
              <a:t>管理</a:t>
            </a:r>
            <a:r>
              <a:rPr lang="en-US" altLang="zh-CN" sz="32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mn-cs"/>
              </a:rPr>
              <a:t>?</a:t>
            </a:r>
            <a:endParaRPr lang="zh-CN" altLang="en-US" sz="32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mn-cs"/>
            </a:endParaRPr>
          </a:p>
        </p:txBody>
      </p:sp>
      <p:pic>
        <p:nvPicPr>
          <p:cNvPr id="4" name="图片 3"/>
          <p:cNvPicPr>
            <a:picLocks noChangeAspect="1"/>
          </p:cNvPicPr>
          <p:nvPr/>
        </p:nvPicPr>
        <p:blipFill>
          <a:blip r:embed="rId3"/>
          <a:stretch>
            <a:fillRect/>
          </a:stretch>
        </p:blipFill>
        <p:spPr>
          <a:xfrm>
            <a:off x="2063552" y="1700808"/>
            <a:ext cx="7991475" cy="4305300"/>
          </a:xfrm>
          <a:prstGeom prst="rect">
            <a:avLst/>
          </a:prstGeom>
        </p:spPr>
      </p:pic>
    </p:spTree>
    <p:extLst>
      <p:ext uri="{BB962C8B-B14F-4D97-AF65-F5344CB8AC3E}">
        <p14:creationId xmlns:p14="http://schemas.microsoft.com/office/powerpoint/2010/main" val="3966695238"/>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8" name="Rectangle 2"/>
          <p:cNvSpPr txBox="1">
            <a:spLocks noChangeArrowheads="1"/>
          </p:cNvSpPr>
          <p:nvPr/>
        </p:nvSpPr>
        <p:spPr>
          <a:xfrm>
            <a:off x="4367808" y="908720"/>
            <a:ext cx="6553200" cy="762000"/>
          </a:xfrm>
          <a:prstGeom prst="rect">
            <a:avLst/>
          </a:prstGeom>
          <a:ln/>
        </p:spPr>
        <p:txBody>
          <a:bodyPr/>
          <a:lst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a:lstStyle>
          <a:p>
            <a:pPr algn="l"/>
            <a:r>
              <a:rPr lang="zh-CN" altLang="en-US" sz="32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mn-cs"/>
              </a:rPr>
              <a:t>可能</a:t>
            </a:r>
            <a:r>
              <a:rPr lang="zh-CN" altLang="en-US" sz="32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mn-cs"/>
              </a:rPr>
              <a:t>的协调方式</a:t>
            </a:r>
          </a:p>
        </p:txBody>
      </p:sp>
      <p:pic>
        <p:nvPicPr>
          <p:cNvPr id="2" name="图片 1"/>
          <p:cNvPicPr>
            <a:picLocks noChangeAspect="1"/>
          </p:cNvPicPr>
          <p:nvPr/>
        </p:nvPicPr>
        <p:blipFill>
          <a:blip r:embed="rId3"/>
          <a:stretch>
            <a:fillRect/>
          </a:stretch>
        </p:blipFill>
        <p:spPr>
          <a:xfrm>
            <a:off x="1559496" y="1556792"/>
            <a:ext cx="8653406" cy="4464496"/>
          </a:xfrm>
          <a:prstGeom prst="rect">
            <a:avLst/>
          </a:prstGeom>
        </p:spPr>
      </p:pic>
    </p:spTree>
    <p:extLst>
      <p:ext uri="{BB962C8B-B14F-4D97-AF65-F5344CB8AC3E}">
        <p14:creationId xmlns:p14="http://schemas.microsoft.com/office/powerpoint/2010/main" val="974763018"/>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9" name="Rectangle 2"/>
          <p:cNvSpPr txBox="1">
            <a:spLocks noChangeArrowheads="1"/>
          </p:cNvSpPr>
          <p:nvPr/>
        </p:nvSpPr>
        <p:spPr>
          <a:xfrm>
            <a:off x="479376" y="908720"/>
            <a:ext cx="6477000" cy="838200"/>
          </a:xfrm>
          <a:prstGeom prst="rect">
            <a:avLst/>
          </a:prstGeom>
          <a:ln/>
        </p:spPr>
        <p:txBody>
          <a:bodyPr/>
          <a:lst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a:lstStyle>
          <a:p>
            <a:pPr algn="l"/>
            <a:r>
              <a:rPr lang="en-US" altLang="zh-CN"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mn-cs"/>
              </a:rPr>
              <a:t>3</a:t>
            </a:r>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mn-cs"/>
              </a:rPr>
              <a:t>、</a:t>
            </a:r>
            <a:r>
              <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mn-cs"/>
              </a:rPr>
              <a:t>管理</a:t>
            </a:r>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mn-cs"/>
              </a:rPr>
              <a:t>的实质</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mn-cs"/>
            </a:endParaRPr>
          </a:p>
        </p:txBody>
      </p:sp>
      <p:sp>
        <p:nvSpPr>
          <p:cNvPr id="15" name="Rectangle 2"/>
          <p:cNvSpPr txBox="1">
            <a:spLocks noChangeArrowheads="1"/>
          </p:cNvSpPr>
          <p:nvPr/>
        </p:nvSpPr>
        <p:spPr>
          <a:xfrm>
            <a:off x="1127448" y="1556792"/>
            <a:ext cx="3810000" cy="426720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buFontTx/>
              <a:buNone/>
            </a:pPr>
            <a:r>
              <a:rPr lang="zh-CN" altLang="en-US" sz="2400" dirty="0" smtClean="0"/>
              <a:t>总结</a:t>
            </a:r>
          </a:p>
          <a:p>
            <a:pPr>
              <a:lnSpc>
                <a:spcPct val="110000"/>
              </a:lnSpc>
            </a:pPr>
            <a:r>
              <a:rPr lang="zh-CN" altLang="en-US" sz="2400" dirty="0" smtClean="0"/>
              <a:t>管理产生的根本</a:t>
            </a:r>
            <a:r>
              <a:rPr lang="zh-CN" altLang="en-US" sz="2400" dirty="0" smtClean="0">
                <a:solidFill>
                  <a:srgbClr val="FF0000"/>
                </a:solidFill>
              </a:rPr>
              <a:t>原因</a:t>
            </a:r>
            <a:r>
              <a:rPr lang="zh-CN" altLang="en-US" sz="2400" dirty="0" smtClean="0"/>
              <a:t>是由于人的欲望的无限性和人所拥有的资源的有限性之间的矛盾。</a:t>
            </a:r>
          </a:p>
          <a:p>
            <a:pPr>
              <a:lnSpc>
                <a:spcPct val="110000"/>
              </a:lnSpc>
            </a:pPr>
            <a:r>
              <a:rPr lang="zh-CN" altLang="en-US" sz="2400" dirty="0" smtClean="0"/>
              <a:t>管理的</a:t>
            </a:r>
            <a:r>
              <a:rPr lang="zh-CN" altLang="en-US" sz="2400" dirty="0" smtClean="0">
                <a:solidFill>
                  <a:srgbClr val="FF0000"/>
                </a:solidFill>
              </a:rPr>
              <a:t>功能</a:t>
            </a:r>
            <a:r>
              <a:rPr lang="zh-CN" altLang="en-US" sz="2400" dirty="0" smtClean="0"/>
              <a:t>在于通过科学的方法来提高资源的利用率，从而达到以有限的资源实现尽可能多的欲望的目的。</a:t>
            </a:r>
            <a:endParaRPr lang="zh-CN" altLang="en-US" sz="2400" dirty="0"/>
          </a:p>
        </p:txBody>
      </p:sp>
      <p:grpSp>
        <p:nvGrpSpPr>
          <p:cNvPr id="23" name="Group 6"/>
          <p:cNvGrpSpPr>
            <a:grpSpLocks/>
          </p:cNvGrpSpPr>
          <p:nvPr/>
        </p:nvGrpSpPr>
        <p:grpSpPr bwMode="auto">
          <a:xfrm>
            <a:off x="4727848" y="2132856"/>
            <a:ext cx="3024336" cy="2736304"/>
            <a:chOff x="2256" y="1440"/>
            <a:chExt cx="1392" cy="1296"/>
          </a:xfrm>
        </p:grpSpPr>
        <p:sp>
          <p:nvSpPr>
            <p:cNvPr id="24" name="Freeform 7"/>
            <p:cNvSpPr>
              <a:spLocks/>
            </p:cNvSpPr>
            <p:nvPr/>
          </p:nvSpPr>
          <p:spPr bwMode="gray">
            <a:xfrm>
              <a:off x="2256" y="1440"/>
              <a:ext cx="1392" cy="1296"/>
            </a:xfrm>
            <a:custGeom>
              <a:avLst/>
              <a:gdLst>
                <a:gd name="T0" fmla="*/ 712 w 713"/>
                <a:gd name="T1" fmla="*/ 514 h 636"/>
                <a:gd name="T2" fmla="*/ 654 w 713"/>
                <a:gd name="T3" fmla="*/ 321 h 636"/>
                <a:gd name="T4" fmla="*/ 611 w 713"/>
                <a:gd name="T5" fmla="*/ 342 h 636"/>
                <a:gd name="T6" fmla="*/ 546 w 713"/>
                <a:gd name="T7" fmla="*/ 335 h 636"/>
                <a:gd name="T8" fmla="*/ 517 w 713"/>
                <a:gd name="T9" fmla="*/ 300 h 636"/>
                <a:gd name="T10" fmla="*/ 517 w 713"/>
                <a:gd name="T11" fmla="*/ 236 h 636"/>
                <a:gd name="T12" fmla="*/ 553 w 713"/>
                <a:gd name="T13" fmla="*/ 193 h 636"/>
                <a:gd name="T14" fmla="*/ 582 w 713"/>
                <a:gd name="T15" fmla="*/ 186 h 636"/>
                <a:gd name="T16" fmla="*/ 625 w 713"/>
                <a:gd name="T17" fmla="*/ 179 h 636"/>
                <a:gd name="T18" fmla="*/ 582 w 713"/>
                <a:gd name="T19" fmla="*/ 0 h 636"/>
                <a:gd name="T20" fmla="*/ 538 w 713"/>
                <a:gd name="T21" fmla="*/ 7 h 636"/>
                <a:gd name="T22" fmla="*/ 460 w 713"/>
                <a:gd name="T23" fmla="*/ 29 h 636"/>
                <a:gd name="T24" fmla="*/ 416 w 713"/>
                <a:gd name="T25" fmla="*/ 43 h 636"/>
                <a:gd name="T26" fmla="*/ 409 w 713"/>
                <a:gd name="T27" fmla="*/ 57 h 636"/>
                <a:gd name="T28" fmla="*/ 430 w 713"/>
                <a:gd name="T29" fmla="*/ 93 h 636"/>
                <a:gd name="T30" fmla="*/ 424 w 713"/>
                <a:gd name="T31" fmla="*/ 143 h 636"/>
                <a:gd name="T32" fmla="*/ 387 w 713"/>
                <a:gd name="T33" fmla="*/ 186 h 636"/>
                <a:gd name="T34" fmla="*/ 316 w 713"/>
                <a:gd name="T35" fmla="*/ 193 h 636"/>
                <a:gd name="T36" fmla="*/ 287 w 713"/>
                <a:gd name="T37" fmla="*/ 179 h 636"/>
                <a:gd name="T38" fmla="*/ 265 w 713"/>
                <a:gd name="T39" fmla="*/ 129 h 636"/>
                <a:gd name="T40" fmla="*/ 265 w 713"/>
                <a:gd name="T41" fmla="*/ 100 h 636"/>
                <a:gd name="T42" fmla="*/ 258 w 713"/>
                <a:gd name="T43" fmla="*/ 86 h 636"/>
                <a:gd name="T44" fmla="*/ 63 w 713"/>
                <a:gd name="T45" fmla="*/ 121 h 636"/>
                <a:gd name="T46" fmla="*/ 78 w 713"/>
                <a:gd name="T47" fmla="*/ 179 h 636"/>
                <a:gd name="T48" fmla="*/ 106 w 713"/>
                <a:gd name="T49" fmla="*/ 300 h 636"/>
                <a:gd name="T50" fmla="*/ 92 w 713"/>
                <a:gd name="T51" fmla="*/ 306 h 636"/>
                <a:gd name="T52" fmla="*/ 43 w 713"/>
                <a:gd name="T53" fmla="*/ 314 h 636"/>
                <a:gd name="T54" fmla="*/ 7 w 713"/>
                <a:gd name="T55" fmla="*/ 349 h 636"/>
                <a:gd name="T56" fmla="*/ 0 w 713"/>
                <a:gd name="T57" fmla="*/ 371 h 636"/>
                <a:gd name="T58" fmla="*/ 0 w 713"/>
                <a:gd name="T59" fmla="*/ 392 h 636"/>
                <a:gd name="T60" fmla="*/ 14 w 713"/>
                <a:gd name="T61" fmla="*/ 442 h 636"/>
                <a:gd name="T62" fmla="*/ 43 w 713"/>
                <a:gd name="T63" fmla="*/ 464 h 636"/>
                <a:gd name="T64" fmla="*/ 85 w 713"/>
                <a:gd name="T65" fmla="*/ 471 h 636"/>
                <a:gd name="T66" fmla="*/ 135 w 713"/>
                <a:gd name="T67" fmla="*/ 449 h 636"/>
                <a:gd name="T68" fmla="*/ 150 w 713"/>
                <a:gd name="T69" fmla="*/ 464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3" h="636">
                  <a:moveTo>
                    <a:pt x="193" y="635"/>
                  </a:moveTo>
                  <a:lnTo>
                    <a:pt x="712" y="514"/>
                  </a:lnTo>
                  <a:lnTo>
                    <a:pt x="668" y="328"/>
                  </a:lnTo>
                  <a:lnTo>
                    <a:pt x="654" y="321"/>
                  </a:lnTo>
                  <a:lnTo>
                    <a:pt x="640" y="328"/>
                  </a:lnTo>
                  <a:lnTo>
                    <a:pt x="611" y="342"/>
                  </a:lnTo>
                  <a:lnTo>
                    <a:pt x="582" y="342"/>
                  </a:lnTo>
                  <a:lnTo>
                    <a:pt x="546" y="335"/>
                  </a:lnTo>
                  <a:lnTo>
                    <a:pt x="532" y="321"/>
                  </a:lnTo>
                  <a:lnTo>
                    <a:pt x="517" y="300"/>
                  </a:lnTo>
                  <a:lnTo>
                    <a:pt x="510" y="264"/>
                  </a:lnTo>
                  <a:lnTo>
                    <a:pt x="517" y="236"/>
                  </a:lnTo>
                  <a:lnTo>
                    <a:pt x="532" y="207"/>
                  </a:lnTo>
                  <a:lnTo>
                    <a:pt x="553" y="193"/>
                  </a:lnTo>
                  <a:lnTo>
                    <a:pt x="568" y="186"/>
                  </a:lnTo>
                  <a:lnTo>
                    <a:pt x="582" y="186"/>
                  </a:lnTo>
                  <a:lnTo>
                    <a:pt x="611" y="186"/>
                  </a:lnTo>
                  <a:lnTo>
                    <a:pt x="625" y="179"/>
                  </a:lnTo>
                  <a:lnTo>
                    <a:pt x="625" y="172"/>
                  </a:lnTo>
                  <a:lnTo>
                    <a:pt x="582" y="0"/>
                  </a:lnTo>
                  <a:lnTo>
                    <a:pt x="560" y="0"/>
                  </a:lnTo>
                  <a:lnTo>
                    <a:pt x="538" y="7"/>
                  </a:lnTo>
                  <a:lnTo>
                    <a:pt x="517" y="14"/>
                  </a:lnTo>
                  <a:lnTo>
                    <a:pt x="460" y="29"/>
                  </a:lnTo>
                  <a:lnTo>
                    <a:pt x="424" y="43"/>
                  </a:lnTo>
                  <a:lnTo>
                    <a:pt x="416" y="43"/>
                  </a:lnTo>
                  <a:lnTo>
                    <a:pt x="409" y="43"/>
                  </a:lnTo>
                  <a:lnTo>
                    <a:pt x="409" y="57"/>
                  </a:lnTo>
                  <a:lnTo>
                    <a:pt x="424" y="79"/>
                  </a:lnTo>
                  <a:lnTo>
                    <a:pt x="430" y="93"/>
                  </a:lnTo>
                  <a:lnTo>
                    <a:pt x="430" y="107"/>
                  </a:lnTo>
                  <a:lnTo>
                    <a:pt x="424" y="143"/>
                  </a:lnTo>
                  <a:lnTo>
                    <a:pt x="402" y="179"/>
                  </a:lnTo>
                  <a:lnTo>
                    <a:pt x="387" y="186"/>
                  </a:lnTo>
                  <a:lnTo>
                    <a:pt x="359" y="200"/>
                  </a:lnTo>
                  <a:lnTo>
                    <a:pt x="316" y="193"/>
                  </a:lnTo>
                  <a:lnTo>
                    <a:pt x="294" y="179"/>
                  </a:lnTo>
                  <a:lnTo>
                    <a:pt x="287" y="179"/>
                  </a:lnTo>
                  <a:lnTo>
                    <a:pt x="273" y="157"/>
                  </a:lnTo>
                  <a:lnTo>
                    <a:pt x="265" y="129"/>
                  </a:lnTo>
                  <a:lnTo>
                    <a:pt x="265" y="107"/>
                  </a:lnTo>
                  <a:lnTo>
                    <a:pt x="265" y="100"/>
                  </a:lnTo>
                  <a:lnTo>
                    <a:pt x="265" y="86"/>
                  </a:lnTo>
                  <a:lnTo>
                    <a:pt x="258" y="86"/>
                  </a:lnTo>
                  <a:lnTo>
                    <a:pt x="243" y="86"/>
                  </a:lnTo>
                  <a:lnTo>
                    <a:pt x="63" y="121"/>
                  </a:lnTo>
                  <a:lnTo>
                    <a:pt x="63" y="136"/>
                  </a:lnTo>
                  <a:lnTo>
                    <a:pt x="78" y="179"/>
                  </a:lnTo>
                  <a:lnTo>
                    <a:pt x="106" y="286"/>
                  </a:lnTo>
                  <a:lnTo>
                    <a:pt x="106" y="300"/>
                  </a:lnTo>
                  <a:lnTo>
                    <a:pt x="100" y="306"/>
                  </a:lnTo>
                  <a:lnTo>
                    <a:pt x="92" y="306"/>
                  </a:lnTo>
                  <a:lnTo>
                    <a:pt x="85" y="306"/>
                  </a:lnTo>
                  <a:lnTo>
                    <a:pt x="43" y="314"/>
                  </a:lnTo>
                  <a:lnTo>
                    <a:pt x="14" y="342"/>
                  </a:lnTo>
                  <a:lnTo>
                    <a:pt x="7" y="349"/>
                  </a:lnTo>
                  <a:lnTo>
                    <a:pt x="0" y="356"/>
                  </a:lnTo>
                  <a:lnTo>
                    <a:pt x="0" y="371"/>
                  </a:lnTo>
                  <a:lnTo>
                    <a:pt x="0" y="385"/>
                  </a:lnTo>
                  <a:lnTo>
                    <a:pt x="0" y="392"/>
                  </a:lnTo>
                  <a:lnTo>
                    <a:pt x="0" y="406"/>
                  </a:lnTo>
                  <a:lnTo>
                    <a:pt x="14" y="442"/>
                  </a:lnTo>
                  <a:lnTo>
                    <a:pt x="28" y="456"/>
                  </a:lnTo>
                  <a:lnTo>
                    <a:pt x="43" y="464"/>
                  </a:lnTo>
                  <a:lnTo>
                    <a:pt x="57" y="471"/>
                  </a:lnTo>
                  <a:lnTo>
                    <a:pt x="85" y="471"/>
                  </a:lnTo>
                  <a:lnTo>
                    <a:pt x="106" y="464"/>
                  </a:lnTo>
                  <a:lnTo>
                    <a:pt x="135" y="449"/>
                  </a:lnTo>
                  <a:lnTo>
                    <a:pt x="150" y="456"/>
                  </a:lnTo>
                  <a:lnTo>
                    <a:pt x="150" y="464"/>
                  </a:lnTo>
                  <a:lnTo>
                    <a:pt x="193" y="635"/>
                  </a:lnTo>
                </a:path>
              </a:pathLst>
            </a:custGeom>
            <a:solidFill>
              <a:schemeClr val="accent1"/>
            </a:solidFill>
            <a:ln w="12700" cap="rnd" cmpd="sng">
              <a:solidFill>
                <a:srgbClr val="006699"/>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5" name="Rectangle 8"/>
            <p:cNvSpPr>
              <a:spLocks noChangeArrowheads="1"/>
            </p:cNvSpPr>
            <p:nvPr/>
          </p:nvSpPr>
          <p:spPr bwMode="gray">
            <a:xfrm rot="20700000">
              <a:off x="2496" y="1824"/>
              <a:ext cx="846" cy="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6038" tIns="46038" rIns="46038" bIns="46038"/>
            <a:lstStyle/>
            <a:p>
              <a:pPr eaLnBrk="0" hangingPunct="0">
                <a:spcBef>
                  <a:spcPct val="50000"/>
                </a:spcBef>
              </a:pPr>
              <a:r>
                <a:rPr kumimoji="0" lang="zh-CN" altLang="en-US" sz="2000" b="1" dirty="0" smtClean="0">
                  <a:solidFill>
                    <a:schemeClr val="bg1"/>
                  </a:solidFill>
                  <a:latin typeface="Arial" panose="020B0604020202020204" pitchFamily="34" charset="0"/>
                  <a:ea typeface="宋体" panose="02010600030101010101" pitchFamily="2" charset="-122"/>
                </a:rPr>
                <a:t>结论</a:t>
              </a:r>
              <a:r>
                <a:rPr kumimoji="0" lang="en-US" altLang="zh-CN" sz="2000" b="1" dirty="0" smtClean="0">
                  <a:solidFill>
                    <a:schemeClr val="bg1"/>
                  </a:solidFill>
                  <a:latin typeface="Arial" panose="020B0604020202020204" pitchFamily="34" charset="0"/>
                  <a:ea typeface="宋体" panose="02010600030101010101" pitchFamily="2" charset="-122"/>
                </a:rPr>
                <a:t>3</a:t>
              </a:r>
              <a:endParaRPr kumimoji="0" lang="zh-CN" altLang="en-US" sz="2000" b="1" dirty="0">
                <a:solidFill>
                  <a:schemeClr val="bg1"/>
                </a:solidFill>
                <a:latin typeface="Arial" panose="020B0604020202020204" pitchFamily="34" charset="0"/>
                <a:ea typeface="宋体" panose="02010600030101010101" pitchFamily="2" charset="-122"/>
              </a:endParaRPr>
            </a:p>
            <a:p>
              <a:pPr eaLnBrk="0" hangingPunct="0">
                <a:spcBef>
                  <a:spcPct val="50000"/>
                </a:spcBef>
              </a:pPr>
              <a:r>
                <a:rPr lang="zh-CN" altLang="en-US" sz="2000" b="1" dirty="0">
                  <a:solidFill>
                    <a:schemeClr val="bg1"/>
                  </a:solidFill>
                </a:rPr>
                <a:t>管理的实质是实现目标的一种手段</a:t>
              </a:r>
              <a:endParaRPr lang="zh-SG" altLang="en-US" sz="2000" b="1" dirty="0">
                <a:solidFill>
                  <a:schemeClr val="bg1"/>
                </a:solidFill>
              </a:endParaRPr>
            </a:p>
          </p:txBody>
        </p:sp>
      </p:grpSp>
      <p:pic>
        <p:nvPicPr>
          <p:cNvPr id="2" name="图片 1"/>
          <p:cNvPicPr>
            <a:picLocks noChangeAspect="1"/>
          </p:cNvPicPr>
          <p:nvPr/>
        </p:nvPicPr>
        <p:blipFill>
          <a:blip r:embed="rId3"/>
          <a:stretch>
            <a:fillRect/>
          </a:stretch>
        </p:blipFill>
        <p:spPr>
          <a:xfrm>
            <a:off x="7680176" y="1772816"/>
            <a:ext cx="3629025" cy="3667125"/>
          </a:xfrm>
          <a:prstGeom prst="rect">
            <a:avLst/>
          </a:prstGeom>
        </p:spPr>
      </p:pic>
    </p:spTree>
    <p:extLst>
      <p:ext uri="{BB962C8B-B14F-4D97-AF65-F5344CB8AC3E}">
        <p14:creationId xmlns:p14="http://schemas.microsoft.com/office/powerpoint/2010/main" val="3475789690"/>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500" fill="hold"/>
                                        <p:tgtEl>
                                          <p:spTgt spid="23"/>
                                        </p:tgtEl>
                                        <p:attrNameLst>
                                          <p:attrName>ppt_x</p:attrName>
                                        </p:attrNameLst>
                                      </p:cBhvr>
                                      <p:tavLst>
                                        <p:tav tm="0">
                                          <p:val>
                                            <p:strVal val="0-#ppt_w/2"/>
                                          </p:val>
                                        </p:tav>
                                        <p:tav tm="100000">
                                          <p:val>
                                            <p:strVal val="#ppt_x"/>
                                          </p:val>
                                        </p:tav>
                                      </p:tavLst>
                                    </p:anim>
                                    <p:anim calcmode="lin" valueType="num">
                                      <p:cBhvr additive="base">
                                        <p:cTn id="13" dur="5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082.4992125984249,&quot;width&quot;:3762.924409448819}"/>
</p:tagLst>
</file>

<file path=ppt/tags/tag2.xml><?xml version="1.0" encoding="utf-8"?>
<p:tagLst xmlns:a="http://schemas.openxmlformats.org/drawingml/2006/main" xmlns:r="http://schemas.openxmlformats.org/officeDocument/2006/relationships" xmlns:p="http://schemas.openxmlformats.org/presentationml/2006/main">
  <p:tag name="TIMING" val="|0.7|1|0.6|0.6"/>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主题">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373</TotalTime>
  <Words>2481</Words>
  <Application>Microsoft Office PowerPoint</Application>
  <PresentationFormat>宽屏</PresentationFormat>
  <Paragraphs>263</Paragraphs>
  <Slides>28</Slides>
  <Notes>28</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28</vt:i4>
      </vt:variant>
    </vt:vector>
  </HeadingPairs>
  <TitlesOfParts>
    <vt:vector size="43" baseType="lpstr">
      <vt:lpstr>仿宋_GB2312</vt:lpstr>
      <vt:lpstr>黑体</vt:lpstr>
      <vt:lpstr>华文行楷</vt:lpstr>
      <vt:lpstr>华文中宋</vt:lpstr>
      <vt:lpstr>楷体_GB2312</vt:lpstr>
      <vt:lpstr>隶书</vt:lpstr>
      <vt:lpstr>宋体</vt:lpstr>
      <vt:lpstr>微软雅黑</vt:lpstr>
      <vt:lpstr>Arial</vt:lpstr>
      <vt:lpstr>Britannic Bold</vt:lpstr>
      <vt:lpstr>Calibri</vt:lpstr>
      <vt:lpstr>Impact</vt:lpstr>
      <vt:lpstr>Times New Roman</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hl81829782</Manager>
  <Company>hl81829782</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dc:title>
  <dc:creator>lucy</dc:creator>
  <cp:lastModifiedBy>lucy</cp:lastModifiedBy>
  <cp:revision>1922</cp:revision>
  <dcterms:created xsi:type="dcterms:W3CDTF">2016-01-13T14:39:00Z</dcterms:created>
  <dcterms:modified xsi:type="dcterms:W3CDTF">2024-02-25T13:25:36Z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2052-11.1.0.10132</vt:lpwstr>
  </property>
</Properties>
</file>