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tags/tag1.xml" ContentType="application/vnd.openxmlformats-officedocument.presentationml.tags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360" r:id="rId2"/>
    <p:sldId id="443" r:id="rId3"/>
    <p:sldId id="471" r:id="rId4"/>
    <p:sldId id="496" r:id="rId5"/>
    <p:sldId id="497" r:id="rId6"/>
    <p:sldId id="498" r:id="rId7"/>
    <p:sldId id="499" r:id="rId8"/>
    <p:sldId id="501" r:id="rId9"/>
    <p:sldId id="500" r:id="rId10"/>
    <p:sldId id="502" r:id="rId11"/>
    <p:sldId id="503" r:id="rId12"/>
    <p:sldId id="504" r:id="rId13"/>
    <p:sldId id="505" r:id="rId14"/>
    <p:sldId id="506" r:id="rId15"/>
    <p:sldId id="507" r:id="rId16"/>
    <p:sldId id="508" r:id="rId17"/>
    <p:sldId id="490" r:id="rId18"/>
    <p:sldId id="418" r:id="rId19"/>
  </p:sldIdLst>
  <p:sldSz cx="12192000" cy="6858000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40">
          <p15:clr>
            <a:srgbClr val="A4A3A4"/>
          </p15:clr>
        </p15:guide>
        <p15:guide id="2" pos="375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719">
          <p15:clr>
            <a:srgbClr val="A4A3A4"/>
          </p15:clr>
        </p15:guide>
        <p15:guide id="2" pos="211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848AF"/>
    <a:srgbClr val="FFFFFF"/>
    <a:srgbClr val="FF8500"/>
    <a:srgbClr val="3C78CE"/>
    <a:srgbClr val="CD1F06"/>
    <a:srgbClr val="CB1003"/>
    <a:srgbClr val="A50021"/>
    <a:srgbClr val="08489B"/>
    <a:srgbClr val="0546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63" autoAdjust="0"/>
    <p:restoredTop sz="94660"/>
  </p:normalViewPr>
  <p:slideViewPr>
    <p:cSldViewPr>
      <p:cViewPr varScale="1">
        <p:scale>
          <a:sx n="69" d="100"/>
          <a:sy n="69" d="100"/>
        </p:scale>
        <p:origin x="520" y="44"/>
      </p:cViewPr>
      <p:guideLst>
        <p:guide orient="horz" pos="2040"/>
        <p:guide pos="375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8" d="100"/>
          <a:sy n="58" d="100"/>
        </p:scale>
        <p:origin x="-2580" y="-78"/>
      </p:cViewPr>
      <p:guideLst>
        <p:guide orient="horz" pos="2719"/>
        <p:guide pos="211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F4DFFCEE-9117-4569-827D-343A93DDD2D6}" type="datetimeFigureOut">
              <a:rPr lang="zh-CN" altLang="en-US"/>
              <a:t>2024/2/26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4B9CFCD2-35DB-4E6F-9B70-D2EE67D0E5A4}" type="slidenum">
              <a:rPr lang="zh-CN" altLang="en-US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10D532F7-9EE9-4116-8F06-B3E96FF78C30}" type="datetimeFigureOut">
              <a:rPr lang="zh-CN" altLang="en-US"/>
              <a:t>2024/2/26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  <a:endParaRPr lang="zh-CN" altLang="en-US" noProof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A069CC9D-01D8-4B68-87F0-663CB8538CBD}" type="slidenum">
              <a:rPr lang="zh-CN" altLang="en-US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8194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endParaRPr lang="zh-CN" alt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  <p:extLst>
      <p:ext uri="{BB962C8B-B14F-4D97-AF65-F5344CB8AC3E}">
        <p14:creationId xmlns:p14="http://schemas.microsoft.com/office/powerpoint/2010/main" val="9323745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  <p:extLst>
      <p:ext uri="{BB962C8B-B14F-4D97-AF65-F5344CB8AC3E}">
        <p14:creationId xmlns:p14="http://schemas.microsoft.com/office/powerpoint/2010/main" val="6608294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  <p:extLst>
      <p:ext uri="{BB962C8B-B14F-4D97-AF65-F5344CB8AC3E}">
        <p14:creationId xmlns:p14="http://schemas.microsoft.com/office/powerpoint/2010/main" val="418305498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  <p:extLst>
      <p:ext uri="{BB962C8B-B14F-4D97-AF65-F5344CB8AC3E}">
        <p14:creationId xmlns:p14="http://schemas.microsoft.com/office/powerpoint/2010/main" val="14978060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  <p:extLst>
      <p:ext uri="{BB962C8B-B14F-4D97-AF65-F5344CB8AC3E}">
        <p14:creationId xmlns:p14="http://schemas.microsoft.com/office/powerpoint/2010/main" val="182804133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  <p:extLst>
      <p:ext uri="{BB962C8B-B14F-4D97-AF65-F5344CB8AC3E}">
        <p14:creationId xmlns:p14="http://schemas.microsoft.com/office/powerpoint/2010/main" val="425377702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  <p:extLst>
      <p:ext uri="{BB962C8B-B14F-4D97-AF65-F5344CB8AC3E}">
        <p14:creationId xmlns:p14="http://schemas.microsoft.com/office/powerpoint/2010/main" val="342395588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  <p:extLst>
      <p:ext uri="{BB962C8B-B14F-4D97-AF65-F5344CB8AC3E}">
        <p14:creationId xmlns:p14="http://schemas.microsoft.com/office/powerpoint/2010/main" val="231090069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6146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  <p:extLst>
      <p:ext uri="{BB962C8B-B14F-4D97-AF65-F5344CB8AC3E}">
        <p14:creationId xmlns:p14="http://schemas.microsoft.com/office/powerpoint/2010/main" val="23599380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  <p:extLst>
      <p:ext uri="{BB962C8B-B14F-4D97-AF65-F5344CB8AC3E}">
        <p14:creationId xmlns:p14="http://schemas.microsoft.com/office/powerpoint/2010/main" val="14271779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  <p:extLst>
      <p:ext uri="{BB962C8B-B14F-4D97-AF65-F5344CB8AC3E}">
        <p14:creationId xmlns:p14="http://schemas.microsoft.com/office/powerpoint/2010/main" val="11118274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  <p:extLst>
      <p:ext uri="{BB962C8B-B14F-4D97-AF65-F5344CB8AC3E}">
        <p14:creationId xmlns:p14="http://schemas.microsoft.com/office/powerpoint/2010/main" val="2273614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  <p:extLst>
      <p:ext uri="{BB962C8B-B14F-4D97-AF65-F5344CB8AC3E}">
        <p14:creationId xmlns:p14="http://schemas.microsoft.com/office/powerpoint/2010/main" val="24845715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122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/>
            <a:endParaRPr lang="zh-CN" altLang="en-US" smtClean="0"/>
          </a:p>
        </p:txBody>
      </p:sp>
    </p:spTree>
    <p:extLst>
      <p:ext uri="{BB962C8B-B14F-4D97-AF65-F5344CB8AC3E}">
        <p14:creationId xmlns:p14="http://schemas.microsoft.com/office/powerpoint/2010/main" val="490209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节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62"/>
          <p:cNvPicPr>
            <a:picLocks noChangeAspect="1"/>
          </p:cNvPicPr>
          <p:nvPr userDrawn="1"/>
        </p:nvPicPr>
        <p:blipFill>
          <a:blip r:embed="rId2">
            <a:lum bright="6000"/>
          </a:blip>
          <a:srcRect t="86078"/>
          <a:stretch>
            <a:fillRect/>
          </a:stretch>
        </p:blipFill>
        <p:spPr bwMode="auto">
          <a:xfrm>
            <a:off x="0" y="6092825"/>
            <a:ext cx="12190413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push/>
      </p:transition>
    </mc:Choice>
    <mc:Fallback xmlns="">
      <p:transition>
        <p:push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3"/>
          <p:cNvSpPr>
            <a:spLocks noGrp="1" noChangeArrowheads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6254E2-FC8B-4B32-8E59-CBB338734676}" type="datetimeFigureOut">
              <a:rPr lang="zh-CN" altLang="en-US"/>
              <a:t>2024/2/26</a:t>
            </a:fld>
            <a:endParaRPr lang="zh-CN" altLang="en-US"/>
          </a:p>
        </p:txBody>
      </p:sp>
      <p:sp>
        <p:nvSpPr>
          <p:cNvPr id="3" name="页脚占位符 4"/>
          <p:cNvSpPr>
            <a:spLocks noGrp="1" noChangeArrowheads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/>
            </a:lvl1pPr>
          </a:lstStyle>
          <a:p>
            <a:fld id="{F90D5D2C-EE64-4790-BCD4-67E280891632}" type="slidenum">
              <a:rPr lang="zh-CN" altLang="en-US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:push/>
      </p:transition>
    </mc:Choice>
    <mc:Fallback xmlns="">
      <p:transition>
        <p:push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ltUpDiag">
          <a:fgClr>
            <a:schemeClr val="tx2">
              <a:lumMod val="20000"/>
              <a:lumOff val="8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mc:AlternateContent xmlns:mc="http://schemas.openxmlformats.org/markup-compatibility/2006" xmlns:p14="http://schemas.microsoft.com/office/powerpoint/2010/main">
    <mc:Choice Requires="p14">
      <p:transition>
        <p:push/>
      </p:transition>
    </mc:Choice>
    <mc:Fallback xmlns="">
      <p:transition>
        <p:push/>
      </p:transition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平行四边形 2"/>
          <p:cNvSpPr/>
          <p:nvPr/>
        </p:nvSpPr>
        <p:spPr>
          <a:xfrm>
            <a:off x="119336" y="0"/>
            <a:ext cx="5574030" cy="6840855"/>
          </a:xfrm>
          <a:prstGeom prst="parallelogram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椭圆 1"/>
          <p:cNvSpPr/>
          <p:nvPr/>
        </p:nvSpPr>
        <p:spPr>
          <a:xfrm>
            <a:off x="1055440" y="1556792"/>
            <a:ext cx="3896360" cy="3439160"/>
          </a:xfrm>
          <a:prstGeom prst="ellipse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2" tIns="34281" rIns="68562" bIns="34281"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10355580" y="6155690"/>
            <a:ext cx="1325880" cy="36830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管理学基础</a:t>
            </a:r>
            <a:endParaRPr lang="zh-CN" altLang="en-US"/>
          </a:p>
        </p:txBody>
      </p:sp>
      <p:sp>
        <p:nvSpPr>
          <p:cNvPr id="7" name="文本框 6"/>
          <p:cNvSpPr txBox="1"/>
          <p:nvPr/>
        </p:nvSpPr>
        <p:spPr>
          <a:xfrm>
            <a:off x="5087888" y="3140968"/>
            <a:ext cx="7896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任务一 了解中国古代管理思想</a:t>
            </a:r>
            <a:endParaRPr lang="zh-CN" altLang="en-US" sz="4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圆角矩形 7"/>
          <p:cNvSpPr/>
          <p:nvPr/>
        </p:nvSpPr>
        <p:spPr>
          <a:xfrm>
            <a:off x="6120765" y="4793615"/>
            <a:ext cx="5032375" cy="5041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选自</a:t>
            </a:r>
            <a:r>
              <a:rPr lang="zh-CN" altLang="en-US" sz="2000" b="1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：模块</a:t>
            </a:r>
            <a:r>
              <a:rPr lang="zh-CN" altLang="en-US" sz="2000" b="1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二 管理思想解析</a:t>
            </a:r>
            <a:endParaRPr lang="zh-CN" altLang="en-US" sz="20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 dirty="0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导入</a:t>
            </a:r>
            <a:endParaRPr lang="zh-CN" altLang="en-US" sz="28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</a:p>
        </p:txBody>
      </p:sp>
      <p:sp>
        <p:nvSpPr>
          <p:cNvPr id="39" name="Text Box 15"/>
          <p:cNvSpPr txBox="1">
            <a:spLocks noChangeArrowheads="1"/>
          </p:cNvSpPr>
          <p:nvPr/>
        </p:nvSpPr>
        <p:spPr bwMode="auto">
          <a:xfrm>
            <a:off x="6765722" y="1015585"/>
            <a:ext cx="850795" cy="80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endParaRPr lang="en-US" altLang="zh-CN" sz="2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551384" y="908720"/>
            <a:ext cx="6120680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/>
            <a:r>
              <a:rPr lang="zh-CN" altLang="en-US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三、</a:t>
            </a:r>
            <a:r>
              <a:rPr lang="zh-CN" altLang="en-US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法家管理思想：法制刑治论</a:t>
            </a:r>
          </a:p>
        </p:txBody>
      </p:sp>
      <p:sp>
        <p:nvSpPr>
          <p:cNvPr id="13" name="矩形 12"/>
          <p:cNvSpPr/>
          <p:nvPr/>
        </p:nvSpPr>
        <p:spPr>
          <a:xfrm>
            <a:off x="1271465" y="1628800"/>
            <a:ext cx="5328592" cy="2382191"/>
          </a:xfrm>
          <a:prstGeom prst="rect">
            <a:avLst/>
          </a:prstGeom>
          <a:noFill/>
          <a:ln w="9525" cap="flat" cmpd="sng">
            <a:solidFill>
              <a:srgbClr val="FF33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lIns="0" rIns="0">
            <a:spAutoFit/>
          </a:bodyPr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200000"/>
            </a:pPr>
            <a:r>
              <a:rPr lang="zh-CN" altLang="en-US" sz="2400" b="1" dirty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代表人物：春秋时期的管仲、子产</a:t>
            </a:r>
            <a:r>
              <a:rPr lang="en-US" altLang="zh-CN" sz="2400" b="1" dirty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, </a:t>
            </a:r>
            <a:r>
              <a:rPr lang="zh-CN" altLang="en-US" sz="2400" b="1" dirty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战国中期的李悝、</a:t>
            </a:r>
            <a:r>
              <a:rPr lang="zh-CN" altLang="en-US" sz="2400" b="1" dirty="0" smtClean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商 鞅</a:t>
            </a:r>
            <a:r>
              <a:rPr lang="zh-CN" altLang="en-US" sz="2400" b="1" dirty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到战国末期的韩非则是先秦法家理论的集大成者。</a:t>
            </a: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200000"/>
            </a:pPr>
            <a:r>
              <a:rPr lang="zh-CN" altLang="en-US" sz="2400" b="1" dirty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代表作：</a:t>
            </a:r>
            <a:r>
              <a:rPr lang="en-US" altLang="zh-CN" sz="2400" b="1" dirty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《</a:t>
            </a:r>
            <a:r>
              <a:rPr lang="zh-CN" altLang="en-US" sz="2400" b="1" dirty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韩非子</a:t>
            </a:r>
            <a:r>
              <a:rPr lang="en-US" altLang="zh-CN" sz="2400" b="1" dirty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》</a:t>
            </a:r>
          </a:p>
        </p:txBody>
      </p:sp>
      <p:pic>
        <p:nvPicPr>
          <p:cNvPr id="15" name="Picture 11" descr="27d647ee1da3aae3b3fb954c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9976" y="3284984"/>
            <a:ext cx="1800200" cy="260102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" name="Picture 8" descr="韩非子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40216" y="1844824"/>
            <a:ext cx="2743200" cy="3455988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512185387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  <p:bldP spid="12" grpId="0"/>
      <p:bldP spid="12" grpId="1"/>
      <p:bldP spid="13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 dirty="0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导入</a:t>
            </a:r>
            <a:endParaRPr lang="zh-CN" altLang="en-US" sz="28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</a:p>
        </p:txBody>
      </p:sp>
      <p:sp>
        <p:nvSpPr>
          <p:cNvPr id="39" name="Text Box 15"/>
          <p:cNvSpPr txBox="1">
            <a:spLocks noChangeArrowheads="1"/>
          </p:cNvSpPr>
          <p:nvPr/>
        </p:nvSpPr>
        <p:spPr bwMode="auto">
          <a:xfrm>
            <a:off x="6765722" y="1015585"/>
            <a:ext cx="850795" cy="80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endParaRPr lang="en-US" altLang="zh-CN" sz="2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551384" y="908720"/>
            <a:ext cx="6120680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/>
            <a:r>
              <a:rPr lang="zh-CN" altLang="en-US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三、</a:t>
            </a:r>
            <a:r>
              <a:rPr lang="zh-CN" altLang="en-US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法家管理思想：法制刑治论</a:t>
            </a:r>
          </a:p>
        </p:txBody>
      </p:sp>
      <p:sp>
        <p:nvSpPr>
          <p:cNvPr id="13" name="矩形 12"/>
          <p:cNvSpPr/>
          <p:nvPr/>
        </p:nvSpPr>
        <p:spPr>
          <a:xfrm>
            <a:off x="1199456" y="1628800"/>
            <a:ext cx="5616623" cy="3234219"/>
          </a:xfrm>
          <a:prstGeom prst="rect">
            <a:avLst/>
          </a:prstGeom>
          <a:noFill/>
          <a:ln w="9525" cap="flat" cmpd="sng">
            <a:solidFill>
              <a:srgbClr val="FF33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lIns="0" rIns="0">
            <a:spAutoFit/>
          </a:bodyPr>
          <a:lstStyle/>
          <a:p>
            <a:pPr marL="179705" lvl="1">
              <a:lnSpc>
                <a:spcPts val="3500"/>
              </a:lnSpc>
              <a:buSzPct val="200000"/>
            </a:pPr>
            <a:r>
              <a:rPr lang="en-US" altLang="zh-CN" sz="2800" b="1" dirty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1.</a:t>
            </a:r>
            <a:r>
              <a:rPr lang="zh-CN" altLang="en-US" sz="2800" b="1" dirty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崇君权</a:t>
            </a:r>
            <a:r>
              <a:rPr lang="zh-CN" altLang="en-US" sz="2000" dirty="0">
                <a:solidFill>
                  <a:srgbClr val="FF3300"/>
                </a:solidFill>
                <a:latin typeface="仿宋_GB2312" pitchFamily="49" charset="-122"/>
                <a:ea typeface="仿宋_GB2312" pitchFamily="49" charset="-122"/>
              </a:rPr>
              <a:t/>
            </a:r>
            <a:br>
              <a:rPr lang="zh-CN" altLang="en-US" sz="2000" dirty="0">
                <a:solidFill>
                  <a:srgbClr val="FF3300"/>
                </a:solidFill>
                <a:latin typeface="仿宋_GB2312" pitchFamily="49" charset="-122"/>
                <a:ea typeface="仿宋_GB2312" pitchFamily="49" charset="-122"/>
              </a:rPr>
            </a:br>
            <a:r>
              <a:rPr lang="zh-CN" altLang="en-US" sz="2000" dirty="0" smtClean="0">
                <a:solidFill>
                  <a:srgbClr val="FF3300"/>
                </a:solidFill>
                <a:latin typeface="仿宋_GB2312" pitchFamily="49" charset="-122"/>
                <a:ea typeface="仿宋_GB2312" pitchFamily="49" charset="-122"/>
              </a:rPr>
              <a:t>    </a:t>
            </a:r>
            <a:r>
              <a:rPr lang="zh-CN" altLang="en-US" sz="2400" kern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管子</a:t>
            </a:r>
            <a:r>
              <a:rPr lang="zh-CN" altLang="en-US" sz="240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认为：“凡人君之所以为君者，势也。”</a:t>
            </a:r>
          </a:p>
          <a:p>
            <a:pPr marL="179705" lvl="1">
              <a:lnSpc>
                <a:spcPts val="3500"/>
              </a:lnSpc>
              <a:buSzPct val="200000"/>
            </a:pPr>
            <a:r>
              <a:rPr lang="zh-CN" altLang="en-US" sz="2400" kern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 韩非</a:t>
            </a:r>
            <a:r>
              <a:rPr lang="zh-CN" altLang="en-US" sz="240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认为：“势者，胜众之资也。”</a:t>
            </a:r>
          </a:p>
          <a:p>
            <a:pPr marL="179705" lvl="1">
              <a:lnSpc>
                <a:spcPts val="3500"/>
              </a:lnSpc>
              <a:buSzPct val="200000"/>
            </a:pPr>
            <a:r>
              <a:rPr lang="zh-CN" altLang="en-US" sz="240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势位、威严和力量三者是法家权势思想的核心内容，其中“势”是前提</a:t>
            </a:r>
            <a:r>
              <a:rPr lang="zh-CN" altLang="en-US" sz="2400" kern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          “威”</a:t>
            </a:r>
            <a:r>
              <a:rPr lang="zh-CN" altLang="en-US" sz="240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是条件，“力”是手段。 </a:t>
            </a:r>
          </a:p>
        </p:txBody>
      </p:sp>
      <p:pic>
        <p:nvPicPr>
          <p:cNvPr id="78" name="Picture 6" descr="无标题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4152" y="1844824"/>
            <a:ext cx="2355850" cy="3455987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2152585563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  <p:bldP spid="12" grpId="0"/>
      <p:bldP spid="12" grpId="1"/>
      <p:bldP spid="13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 dirty="0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导入</a:t>
            </a:r>
            <a:endParaRPr lang="zh-CN" altLang="en-US" sz="28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</a:p>
        </p:txBody>
      </p:sp>
      <p:sp>
        <p:nvSpPr>
          <p:cNvPr id="39" name="Text Box 15"/>
          <p:cNvSpPr txBox="1">
            <a:spLocks noChangeArrowheads="1"/>
          </p:cNvSpPr>
          <p:nvPr/>
        </p:nvSpPr>
        <p:spPr bwMode="auto">
          <a:xfrm>
            <a:off x="6765722" y="1015585"/>
            <a:ext cx="850795" cy="80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endParaRPr lang="en-US" altLang="zh-CN" sz="2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551384" y="908720"/>
            <a:ext cx="6120680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/>
            <a:r>
              <a:rPr lang="zh-CN" altLang="en-US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三、</a:t>
            </a:r>
            <a:r>
              <a:rPr lang="zh-CN" altLang="en-US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法家管理思想：法制刑治论</a:t>
            </a:r>
          </a:p>
        </p:txBody>
      </p:sp>
      <p:sp>
        <p:nvSpPr>
          <p:cNvPr id="13" name="矩形 12"/>
          <p:cNvSpPr/>
          <p:nvPr/>
        </p:nvSpPr>
        <p:spPr>
          <a:xfrm>
            <a:off x="1055440" y="1556792"/>
            <a:ext cx="6192688" cy="4541756"/>
          </a:xfrm>
          <a:prstGeom prst="rect">
            <a:avLst/>
          </a:prstGeom>
          <a:noFill/>
          <a:ln w="9525" cap="flat" cmpd="sng">
            <a:solidFill>
              <a:srgbClr val="FF33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lIns="0" rIns="0">
            <a:spAutoFit/>
          </a:bodyPr>
          <a:lstStyle/>
          <a:p>
            <a:pPr marL="179705" lvl="1" indent="0">
              <a:lnSpc>
                <a:spcPts val="3500"/>
              </a:lnSpc>
            </a:pPr>
            <a:r>
              <a:rPr lang="en-US" altLang="zh-CN" sz="2800" b="1" dirty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2.</a:t>
            </a:r>
            <a:r>
              <a:rPr lang="zh-CN" altLang="en-US" sz="2800" b="1" dirty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倡法制</a:t>
            </a:r>
          </a:p>
          <a:p>
            <a:pPr marL="179705" lvl="1" indent="0">
              <a:lnSpc>
                <a:spcPts val="3500"/>
              </a:lnSpc>
            </a:pPr>
            <a:r>
              <a:rPr lang="zh-CN" altLang="en-US" sz="2400" kern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治理</a:t>
            </a:r>
            <a:r>
              <a:rPr lang="zh-CN" altLang="en-US" sz="240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国家必须“以法治国”、“循法而治”、“惟法为治”。 </a:t>
            </a:r>
          </a:p>
          <a:p>
            <a:pPr marL="179705" lvl="1" indent="0">
              <a:lnSpc>
                <a:spcPts val="3500"/>
              </a:lnSpc>
            </a:pPr>
            <a:r>
              <a:rPr lang="zh-CN" altLang="en-US" sz="2400" kern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韩非</a:t>
            </a:r>
            <a:r>
              <a:rPr lang="zh-CN" altLang="en-US" sz="240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说：</a:t>
            </a:r>
            <a:r>
              <a:rPr lang="en-US" altLang="zh-CN" sz="240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zh-CN" altLang="en-US" sz="240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法者，编著之图藉，设立于官府，而布之于百姓者也。”</a:t>
            </a:r>
          </a:p>
          <a:p>
            <a:pPr marL="179705" lvl="1" indent="0">
              <a:lnSpc>
                <a:spcPts val="3500"/>
              </a:lnSpc>
            </a:pPr>
            <a:r>
              <a:rPr lang="zh-CN" altLang="en-US" sz="2400" kern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商鞅</a:t>
            </a:r>
            <a:r>
              <a:rPr lang="zh-CN" altLang="en-US" sz="240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认为“法令者，民之命也，为治之本也。” </a:t>
            </a:r>
          </a:p>
          <a:p>
            <a:pPr marL="179705" lvl="1" indent="0">
              <a:lnSpc>
                <a:spcPts val="3500"/>
              </a:lnSpc>
            </a:pPr>
            <a:r>
              <a:rPr lang="zh-CN" altLang="en-US" sz="2400" kern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“</a:t>
            </a:r>
            <a:r>
              <a:rPr lang="zh-CN" altLang="en-US" sz="240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法不阿贵，绳不挠曲。法之所加，智者弗能辞，勇者弗敢争。刑过不避大臣，赏善不遗匹夫 。”</a:t>
            </a:r>
          </a:p>
        </p:txBody>
      </p:sp>
      <p:pic>
        <p:nvPicPr>
          <p:cNvPr id="78" name="Picture 6" descr="无标题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6200" y="2060848"/>
            <a:ext cx="2355850" cy="3455987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2164236984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  <p:bldP spid="12" grpId="0"/>
      <p:bldP spid="12" grpId="1"/>
      <p:bldP spid="13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 dirty="0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导入</a:t>
            </a:r>
            <a:endParaRPr lang="zh-CN" altLang="en-US" sz="28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</a:p>
        </p:txBody>
      </p:sp>
      <p:sp>
        <p:nvSpPr>
          <p:cNvPr id="39" name="Text Box 15"/>
          <p:cNvSpPr txBox="1">
            <a:spLocks noChangeArrowheads="1"/>
          </p:cNvSpPr>
          <p:nvPr/>
        </p:nvSpPr>
        <p:spPr bwMode="auto">
          <a:xfrm>
            <a:off x="6765722" y="1015585"/>
            <a:ext cx="850795" cy="80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endParaRPr lang="en-US" altLang="zh-CN" sz="2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551384" y="908720"/>
            <a:ext cx="6120680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/>
            <a:r>
              <a:rPr lang="zh-CN" altLang="en-US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三、</a:t>
            </a:r>
            <a:r>
              <a:rPr lang="zh-CN" altLang="en-US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法家管理思想：法制刑治论</a:t>
            </a:r>
          </a:p>
        </p:txBody>
      </p:sp>
      <p:sp>
        <p:nvSpPr>
          <p:cNvPr id="13" name="矩形 12"/>
          <p:cNvSpPr/>
          <p:nvPr/>
        </p:nvSpPr>
        <p:spPr>
          <a:xfrm>
            <a:off x="1271464" y="1628800"/>
            <a:ext cx="6192688" cy="2785378"/>
          </a:xfrm>
          <a:prstGeom prst="rect">
            <a:avLst/>
          </a:prstGeom>
          <a:noFill/>
          <a:ln w="9525" cap="flat" cmpd="sng">
            <a:solidFill>
              <a:srgbClr val="FF33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lIns="0" rIns="0">
            <a:spAutoFit/>
          </a:bodyPr>
          <a:lstStyle/>
          <a:p>
            <a:pPr marL="179705" lvl="1">
              <a:lnSpc>
                <a:spcPts val="3500"/>
              </a:lnSpc>
            </a:pPr>
            <a:r>
              <a:rPr lang="en-US" altLang="zh-CN" sz="2800" b="1" dirty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3.</a:t>
            </a:r>
            <a:r>
              <a:rPr lang="zh-CN" altLang="en-US" sz="2800" b="1" dirty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施刑治</a:t>
            </a:r>
          </a:p>
          <a:p>
            <a:pPr marL="179705" lvl="1">
              <a:lnSpc>
                <a:spcPts val="3500"/>
              </a:lnSpc>
            </a:pPr>
            <a:r>
              <a:rPr lang="zh-CN" altLang="en-US" sz="2400" kern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“</a:t>
            </a:r>
            <a:r>
              <a:rPr lang="zh-CN" altLang="en-US" sz="240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依法管理法者，宪令著于官府，刑罚必于民心，赏存乎慎法，而罚加乎奸令者也。 ”</a:t>
            </a:r>
          </a:p>
          <a:p>
            <a:pPr marL="179705" lvl="1">
              <a:lnSpc>
                <a:spcPts val="3500"/>
              </a:lnSpc>
            </a:pPr>
            <a:r>
              <a:rPr lang="zh-CN" altLang="en-US" sz="240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“厚赏重罚赏莫如厚，使民利之；誉莫如美，使民荣之；诛莫如重，使民畏之；毁莫如恶，使民耻之。”</a:t>
            </a:r>
          </a:p>
        </p:txBody>
      </p:sp>
      <p:pic>
        <p:nvPicPr>
          <p:cNvPr id="78" name="Picture 6" descr="无标题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84232" y="1556792"/>
            <a:ext cx="2355850" cy="3455987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139966079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  <p:bldP spid="12" grpId="0"/>
      <p:bldP spid="12" grpId="1"/>
      <p:bldP spid="13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 dirty="0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导入</a:t>
            </a:r>
            <a:endParaRPr lang="zh-CN" altLang="en-US" sz="28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</a:p>
        </p:txBody>
      </p:sp>
      <p:sp>
        <p:nvSpPr>
          <p:cNvPr id="39" name="Text Box 15"/>
          <p:cNvSpPr txBox="1">
            <a:spLocks noChangeArrowheads="1"/>
          </p:cNvSpPr>
          <p:nvPr/>
        </p:nvSpPr>
        <p:spPr bwMode="auto">
          <a:xfrm>
            <a:off x="6765722" y="1015585"/>
            <a:ext cx="850795" cy="80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endParaRPr lang="en-US" altLang="zh-CN" sz="2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551384" y="908720"/>
            <a:ext cx="6120680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/>
            <a:r>
              <a:rPr lang="zh-CN" altLang="en-US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三、</a:t>
            </a:r>
            <a:r>
              <a:rPr lang="zh-CN" altLang="en-US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法家管理思想：法制刑治论</a:t>
            </a:r>
          </a:p>
        </p:txBody>
      </p:sp>
      <p:sp>
        <p:nvSpPr>
          <p:cNvPr id="11" name="Rectangle 3"/>
          <p:cNvSpPr/>
          <p:nvPr/>
        </p:nvSpPr>
        <p:spPr>
          <a:xfrm>
            <a:off x="1631504" y="1556792"/>
            <a:ext cx="4320480" cy="2951480"/>
          </a:xfrm>
          <a:prstGeom prst="rect">
            <a:avLst/>
          </a:prstGeom>
          <a:noFill/>
          <a:ln w="9525" cap="flat" cmpd="sng">
            <a:solidFill>
              <a:srgbClr val="FF33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200000"/>
              <a:buNone/>
              <a:defRPr sz="2400" b="1" u="none" kern="1200" baseline="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200000"/>
              <a:buNone/>
              <a:defRPr sz="2000" b="1" i="0" u="none" kern="1200" baseline="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200000"/>
              <a:buNone/>
              <a:defRPr sz="1800" b="1" i="0" u="none" kern="1200" baseline="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200000"/>
              <a:buNone/>
              <a:defRPr sz="1600" b="1" i="0" u="none" kern="1200" baseline="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200000"/>
              <a:buNone/>
              <a:defRPr sz="1600" b="1" i="0" u="none" kern="1200" baseline="0">
                <a:solidFill>
                  <a:schemeClr val="tx1"/>
                </a:solidFill>
                <a:latin typeface="Tahoma" panose="020B0604030504040204" pitchFamily="34" charset="0"/>
              </a:defRPr>
            </a:lvl5pPr>
          </a:lstStyle>
          <a:p>
            <a:pPr lvl="0">
              <a:lnSpc>
                <a:spcPct val="150000"/>
              </a:lnSpc>
            </a:pPr>
            <a:r>
              <a:rPr lang="zh-CN" altLang="en-US" dirty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代表人物：孙武、孙膑</a:t>
            </a:r>
          </a:p>
          <a:p>
            <a:pPr>
              <a:lnSpc>
                <a:spcPct val="150000"/>
              </a:lnSpc>
            </a:pPr>
            <a:r>
              <a:rPr lang="zh-CN" altLang="en-US" dirty="0" smtClean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代表作</a:t>
            </a:r>
            <a:r>
              <a:rPr lang="zh-CN" altLang="en-US" dirty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：</a:t>
            </a:r>
            <a:r>
              <a:rPr lang="en-US" altLang="zh-CN" dirty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《</a:t>
            </a:r>
            <a:r>
              <a:rPr lang="zh-CN" altLang="en-US" dirty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孙子兵法</a:t>
            </a:r>
            <a:r>
              <a:rPr lang="en-US" altLang="zh-CN" dirty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》</a:t>
            </a:r>
            <a:endParaRPr lang="zh-CN" altLang="en-US" dirty="0">
              <a:solidFill>
                <a:srgbClr val="3333FF"/>
              </a:solidFill>
              <a:latin typeface="仿宋_GB2312" pitchFamily="49" charset="-122"/>
              <a:ea typeface="仿宋_GB2312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dirty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        《</a:t>
            </a:r>
            <a:r>
              <a:rPr lang="zh-CN" altLang="en-US" dirty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孙膑兵法</a:t>
            </a:r>
            <a:r>
              <a:rPr lang="en-US" altLang="zh-CN" dirty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》</a:t>
            </a:r>
          </a:p>
        </p:txBody>
      </p:sp>
      <p:pic>
        <p:nvPicPr>
          <p:cNvPr id="14" name="Picture 4" descr="suzixia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6080" y="1844824"/>
            <a:ext cx="2811462" cy="300355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515458605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3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  <p:bldP spid="12" grpId="0"/>
      <p:bldP spid="12" grpId="1"/>
      <p:bldP spid="11" grpId="0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 dirty="0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导入</a:t>
            </a:r>
            <a:endParaRPr lang="zh-CN" altLang="en-US" sz="28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</a:p>
        </p:txBody>
      </p:sp>
      <p:sp>
        <p:nvSpPr>
          <p:cNvPr id="39" name="Text Box 15"/>
          <p:cNvSpPr txBox="1">
            <a:spLocks noChangeArrowheads="1"/>
          </p:cNvSpPr>
          <p:nvPr/>
        </p:nvSpPr>
        <p:spPr bwMode="auto">
          <a:xfrm>
            <a:off x="6765722" y="1015585"/>
            <a:ext cx="850795" cy="80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endParaRPr lang="en-US" altLang="zh-CN" sz="2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551384" y="908720"/>
            <a:ext cx="6120680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/>
            <a:r>
              <a:rPr lang="zh-CN" altLang="en-US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三、</a:t>
            </a:r>
            <a:r>
              <a:rPr lang="zh-CN" altLang="en-US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法家管理思想：法制刑治论</a:t>
            </a:r>
          </a:p>
        </p:txBody>
      </p:sp>
      <p:sp>
        <p:nvSpPr>
          <p:cNvPr id="11" name="Rectangle 3"/>
          <p:cNvSpPr/>
          <p:nvPr/>
        </p:nvSpPr>
        <p:spPr>
          <a:xfrm>
            <a:off x="1199456" y="1484784"/>
            <a:ext cx="9361040" cy="4536504"/>
          </a:xfrm>
          <a:prstGeom prst="rect">
            <a:avLst/>
          </a:prstGeom>
          <a:noFill/>
          <a:ln w="9525" cap="flat" cmpd="sng">
            <a:solidFill>
              <a:srgbClr val="FF33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200000"/>
              <a:buNone/>
              <a:defRPr sz="2400" b="1" u="none" kern="1200" baseline="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200000"/>
              <a:buNone/>
              <a:defRPr sz="2000" b="1" i="0" u="none" kern="1200" baseline="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200000"/>
              <a:buNone/>
              <a:defRPr sz="1800" b="1" i="0" u="none" kern="1200" baseline="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200000"/>
              <a:buNone/>
              <a:defRPr sz="1600" b="1" i="0" u="none" kern="1200" baseline="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200000"/>
              <a:buNone/>
              <a:defRPr sz="1600" b="1" i="0" u="none" kern="1200" baseline="0">
                <a:solidFill>
                  <a:schemeClr val="tx1"/>
                </a:solidFill>
                <a:latin typeface="Tahoma" panose="020B0604030504040204" pitchFamily="34" charset="0"/>
              </a:defRPr>
            </a:lvl5pPr>
          </a:lstStyle>
          <a:p>
            <a:pPr marL="179705" lvl="1">
              <a:lnSpc>
                <a:spcPts val="3500"/>
              </a:lnSpc>
              <a:spcBef>
                <a:spcPct val="0"/>
              </a:spcBef>
            </a:pPr>
            <a:r>
              <a:rPr lang="en-US" altLang="zh-CN" sz="2800" dirty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1</a:t>
            </a:r>
            <a:r>
              <a:rPr lang="en-US" altLang="zh-CN" sz="2800" dirty="0" smtClean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.</a:t>
            </a:r>
            <a:r>
              <a:rPr lang="zh-CN" altLang="en-US" sz="2800" dirty="0" smtClean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系统分析</a:t>
            </a:r>
            <a:r>
              <a:rPr lang="zh-CN" altLang="en-US" sz="2800" dirty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的管理思想</a:t>
            </a:r>
          </a:p>
          <a:p>
            <a:pPr marL="179705" lvl="1">
              <a:lnSpc>
                <a:spcPts val="3500"/>
              </a:lnSpc>
              <a:spcBef>
                <a:spcPct val="0"/>
              </a:spcBef>
            </a:pPr>
            <a:r>
              <a:rPr lang="zh-CN" altLang="en-US" sz="2400" b="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  </a:t>
            </a:r>
            <a:r>
              <a:rPr lang="zh-CN" altLang="en-US" sz="2400" b="0" kern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经</a:t>
            </a:r>
            <a:r>
              <a:rPr lang="zh-CN" altLang="en-US" sz="2400" b="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五事，校七计 </a:t>
            </a:r>
          </a:p>
          <a:p>
            <a:pPr marL="179705" lvl="1" indent="0">
              <a:lnSpc>
                <a:spcPts val="3500"/>
              </a:lnSpc>
              <a:spcBef>
                <a:spcPct val="0"/>
              </a:spcBef>
            </a:pPr>
            <a:r>
              <a:rPr lang="zh-CN" altLang="en-US" sz="2400" b="0" kern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r>
              <a:rPr lang="zh-CN" altLang="en-US" sz="2400" dirty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道义。</a:t>
            </a:r>
            <a:r>
              <a:rPr lang="zh-CN" altLang="en-US" sz="2400" b="0" kern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zh-CN" altLang="en-US" sz="2400" b="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道者，令民与上同意，可与之死，可与之生，而不畏危也” 。 </a:t>
            </a:r>
            <a:endParaRPr lang="en-US" altLang="zh-CN" sz="2400" b="0" kern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9705" lvl="1" indent="0">
              <a:lnSpc>
                <a:spcPts val="3500"/>
              </a:lnSpc>
              <a:spcBef>
                <a:spcPct val="0"/>
              </a:spcBef>
            </a:pPr>
            <a:r>
              <a:rPr lang="zh-CN" altLang="en-US" sz="2400" b="0" kern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r>
              <a:rPr lang="zh-CN" altLang="en-US" sz="2400" dirty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天时。</a:t>
            </a:r>
            <a:r>
              <a:rPr lang="zh-CN" altLang="en-US" sz="2400" b="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指“阴阳、寒暑、时制”等气候条件。 </a:t>
            </a:r>
            <a:endParaRPr lang="en-US" altLang="zh-CN" sz="2400" b="0" kern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9705" lvl="1">
              <a:lnSpc>
                <a:spcPts val="3500"/>
              </a:lnSpc>
              <a:spcBef>
                <a:spcPct val="0"/>
              </a:spcBef>
            </a:pPr>
            <a:r>
              <a:rPr lang="zh-CN" altLang="en-US" sz="2400" b="0" kern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  </a:t>
            </a:r>
            <a:r>
              <a:rPr lang="zh-CN" altLang="en-US" sz="2400" dirty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地利。</a:t>
            </a:r>
            <a:r>
              <a:rPr lang="zh-CN" altLang="en-US" sz="2400" b="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指“远近、险易、广狭、死、严”。</a:t>
            </a:r>
            <a:endParaRPr lang="en-US" altLang="zh-CN" sz="2400" b="0" kern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9705" lvl="1">
              <a:lnSpc>
                <a:spcPts val="3500"/>
              </a:lnSpc>
              <a:spcBef>
                <a:spcPct val="0"/>
              </a:spcBef>
            </a:pPr>
            <a:r>
              <a:rPr lang="zh-CN" altLang="en-US" sz="2400" b="0" kern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  </a:t>
            </a:r>
            <a:r>
              <a:rPr lang="zh-CN" altLang="en-US" sz="2400" dirty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法治。</a:t>
            </a:r>
            <a:r>
              <a:rPr lang="zh-CN" altLang="en-US" sz="2400" b="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孙子认为“法者，曲生”等地理条件。</a:t>
            </a:r>
            <a:endParaRPr lang="en-US" altLang="zh-CN" sz="2400" b="0" kern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9705" lvl="1" indent="0">
              <a:lnSpc>
                <a:spcPts val="3500"/>
              </a:lnSpc>
              <a:spcBef>
                <a:spcPct val="0"/>
              </a:spcBef>
            </a:pPr>
            <a:r>
              <a:rPr lang="zh-CN" altLang="en-US" sz="2400" b="0" kern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r>
              <a:rPr lang="zh-CN" altLang="en-US" sz="2400" dirty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将才。</a:t>
            </a:r>
            <a:r>
              <a:rPr lang="zh-CN" altLang="en-US" sz="2400" b="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即 “智、信、仁、勇制、官道、主用也”。  </a:t>
            </a:r>
          </a:p>
          <a:p>
            <a:pPr marL="179705" lvl="1" indent="0">
              <a:lnSpc>
                <a:spcPts val="3500"/>
              </a:lnSpc>
              <a:spcBef>
                <a:spcPct val="0"/>
              </a:spcBef>
            </a:pPr>
            <a:r>
              <a:rPr lang="zh-CN" altLang="en-US" sz="2400" b="0" kern="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</a:t>
            </a:r>
            <a:r>
              <a:rPr lang="zh-CN" altLang="en-US" sz="2400" dirty="0" smtClean="0">
                <a:solidFill>
                  <a:srgbClr val="3333FF"/>
                </a:solidFill>
                <a:latin typeface="微软雅黑" panose="020B0503020204020204" pitchFamily="34" charset="-122"/>
                <a:ea typeface="仿宋_GB2312" pitchFamily="49" charset="-122"/>
                <a:sym typeface="+mn-ea"/>
              </a:rPr>
              <a:t> </a:t>
            </a:r>
            <a:r>
              <a:rPr lang="zh-CN" altLang="en-US" sz="2400" dirty="0" smtClean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  <a:sym typeface="+mn-ea"/>
              </a:rPr>
              <a:t>校</a:t>
            </a:r>
            <a:r>
              <a:rPr lang="zh-CN" altLang="en-US" sz="2400" dirty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  <a:sym typeface="+mn-ea"/>
              </a:rPr>
              <a:t>七计：</a:t>
            </a:r>
            <a:r>
              <a:rPr lang="zh-CN" altLang="en-US" sz="2400" b="0" kern="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“主孰有道，将孰有能，天地孰得，法令孰行，兵众孰强，士卒孰练，赏罚孰明”。</a:t>
            </a:r>
            <a:endParaRPr lang="zh-CN" altLang="en-US" sz="2400" b="0" kern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53924855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  <p:bldP spid="12" grpId="0"/>
      <p:bldP spid="12" grpId="1"/>
      <p:bldP spid="11" grpId="0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 dirty="0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导入</a:t>
            </a:r>
            <a:endParaRPr lang="zh-CN" altLang="en-US" sz="28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 dirty="0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</a:t>
            </a:r>
            <a:r>
              <a:rPr lang="zh-CN" altLang="en-US" sz="2800" b="1" dirty="0" smtClean="0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内容</a:t>
            </a:r>
            <a:r>
              <a:rPr lang="en-US" altLang="zh-CN" sz="2800" b="1" dirty="0" smtClean="0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 </a:t>
            </a:r>
            <a:r>
              <a:rPr lang="en-US" altLang="zh-CN" sz="2800" b="1" dirty="0" err="1" smtClean="0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讲授</a:t>
            </a:r>
            <a:endParaRPr lang="en-US" altLang="zh-CN" sz="2800" b="1" dirty="0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39" name="Text Box 15"/>
          <p:cNvSpPr txBox="1">
            <a:spLocks noChangeArrowheads="1"/>
          </p:cNvSpPr>
          <p:nvPr/>
        </p:nvSpPr>
        <p:spPr bwMode="auto">
          <a:xfrm>
            <a:off x="6765722" y="1015585"/>
            <a:ext cx="850795" cy="80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endParaRPr lang="en-US" altLang="zh-CN" sz="2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551384" y="908720"/>
            <a:ext cx="6120680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/>
            <a:r>
              <a:rPr lang="zh-CN" altLang="en-US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三、</a:t>
            </a:r>
            <a:r>
              <a:rPr lang="zh-CN" altLang="en-US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法家管理思想：法制刑治论</a:t>
            </a:r>
          </a:p>
        </p:txBody>
      </p:sp>
      <p:sp>
        <p:nvSpPr>
          <p:cNvPr id="11" name="Rectangle 3"/>
          <p:cNvSpPr/>
          <p:nvPr/>
        </p:nvSpPr>
        <p:spPr>
          <a:xfrm>
            <a:off x="839416" y="1628800"/>
            <a:ext cx="9361040" cy="3600400"/>
          </a:xfrm>
          <a:prstGeom prst="rect">
            <a:avLst/>
          </a:prstGeom>
          <a:noFill/>
          <a:ln w="9525" cap="flat" cmpd="sng">
            <a:solidFill>
              <a:srgbClr val="FF33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200000"/>
              <a:buNone/>
              <a:defRPr sz="2400" b="1" u="none" kern="1200" baseline="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200000"/>
              <a:buNone/>
              <a:defRPr sz="2000" b="1" i="0" u="none" kern="1200" baseline="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200000"/>
              <a:buNone/>
              <a:defRPr sz="1800" b="1" i="0" u="none" kern="1200" baseline="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200000"/>
              <a:buNone/>
              <a:defRPr sz="1600" b="1" i="0" u="none" kern="1200" baseline="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200000"/>
              <a:buNone/>
              <a:defRPr sz="1600" b="1" i="0" u="none" kern="1200" baseline="0">
                <a:solidFill>
                  <a:schemeClr val="tx1"/>
                </a:solidFill>
                <a:latin typeface="Tahoma" panose="020B0604030504040204" pitchFamily="34" charset="0"/>
              </a:defRPr>
            </a:lvl5pPr>
          </a:lstStyle>
          <a:p>
            <a:pPr marL="179705" lvl="1">
              <a:lnSpc>
                <a:spcPts val="3500"/>
              </a:lnSpc>
              <a:spcBef>
                <a:spcPct val="0"/>
              </a:spcBef>
            </a:pPr>
            <a:r>
              <a:rPr lang="en-US" altLang="zh-CN" sz="2800" dirty="0" smtClean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  <a:sym typeface="+mn-ea"/>
              </a:rPr>
              <a:t>  2</a:t>
            </a:r>
            <a:r>
              <a:rPr lang="en-US" altLang="zh-CN" sz="2800" dirty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  <a:sym typeface="+mn-ea"/>
              </a:rPr>
              <a:t>.</a:t>
            </a:r>
            <a:r>
              <a:rPr lang="zh-CN" altLang="en-US" sz="2800" dirty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  <a:sym typeface="+mn-ea"/>
              </a:rPr>
              <a:t>量力而行的管理思想</a:t>
            </a:r>
            <a:endParaRPr lang="en-US" altLang="zh-CN" sz="2800" dirty="0">
              <a:solidFill>
                <a:srgbClr val="3333FF"/>
              </a:solidFill>
              <a:latin typeface="仿宋_GB2312" pitchFamily="49" charset="-122"/>
              <a:ea typeface="仿宋_GB2312" pitchFamily="49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000" dirty="0">
                <a:latin typeface="仿宋_GB2312" pitchFamily="49" charset="-122"/>
                <a:ea typeface="仿宋_GB2312" pitchFamily="49" charset="-122"/>
                <a:sym typeface="+mn-ea"/>
              </a:rPr>
              <a:t>  </a:t>
            </a:r>
            <a:r>
              <a:rPr lang="zh-CN" altLang="en-US" sz="2000" dirty="0" smtClean="0">
                <a:latin typeface="仿宋_GB2312" pitchFamily="49" charset="-122"/>
                <a:ea typeface="仿宋_GB2312" pitchFamily="49" charset="-122"/>
                <a:sym typeface="+mn-ea"/>
              </a:rPr>
              <a:t> </a:t>
            </a:r>
            <a:r>
              <a:rPr lang="en-US" altLang="zh-CN" sz="2800" dirty="0" smtClean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  <a:sym typeface="+mn-ea"/>
              </a:rPr>
              <a:t>3</a:t>
            </a:r>
            <a:r>
              <a:rPr lang="en-US" altLang="zh-CN" sz="2800" dirty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  <a:sym typeface="+mn-ea"/>
              </a:rPr>
              <a:t>.</a:t>
            </a:r>
            <a:r>
              <a:rPr lang="zh-CN" altLang="en-US" sz="2800" dirty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  <a:sym typeface="+mn-ea"/>
              </a:rPr>
              <a:t>信息管理的</a:t>
            </a:r>
            <a:r>
              <a:rPr lang="zh-CN" altLang="en-US" sz="2800" dirty="0" smtClean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  <a:sym typeface="+mn-ea"/>
              </a:rPr>
              <a:t>思想</a:t>
            </a:r>
            <a:r>
              <a:rPr lang="en-US" altLang="zh-CN" sz="2800" dirty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  <a:sym typeface="+mn-ea"/>
              </a:rPr>
              <a:t>:</a:t>
            </a:r>
            <a:r>
              <a:rPr lang="zh-CN" altLang="en-US" b="0" kern="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“</a:t>
            </a:r>
            <a:r>
              <a:rPr lang="zh-CN" altLang="en-US" b="0" kern="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不战而屈人之兵”。“知己知彼，百战不殆”。</a:t>
            </a:r>
            <a:endParaRPr lang="en-US" altLang="zh-CN" b="0" kern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2000" dirty="0">
                <a:latin typeface="仿宋_GB2312" pitchFamily="49" charset="-122"/>
                <a:ea typeface="仿宋_GB2312" pitchFamily="49" charset="-122"/>
                <a:sym typeface="+mn-ea"/>
              </a:rPr>
              <a:t> </a:t>
            </a:r>
            <a:r>
              <a:rPr lang="zh-CN" altLang="en-US" sz="2000" dirty="0" smtClean="0">
                <a:latin typeface="仿宋_GB2312" pitchFamily="49" charset="-122"/>
                <a:ea typeface="仿宋_GB2312" pitchFamily="49" charset="-122"/>
                <a:sym typeface="+mn-ea"/>
              </a:rPr>
              <a:t>  </a:t>
            </a:r>
            <a:r>
              <a:rPr lang="en-US" altLang="zh-CN" sz="2800" dirty="0" smtClean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  <a:sym typeface="+mn-ea"/>
              </a:rPr>
              <a:t>4</a:t>
            </a:r>
            <a:r>
              <a:rPr lang="en-US" altLang="zh-CN" sz="2800" dirty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  <a:sym typeface="+mn-ea"/>
              </a:rPr>
              <a:t>.</a:t>
            </a:r>
            <a:r>
              <a:rPr lang="zh-CN" altLang="en-US" sz="2800" dirty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  <a:sym typeface="+mn-ea"/>
              </a:rPr>
              <a:t>择人而任势的用人思想：</a:t>
            </a:r>
            <a:r>
              <a:rPr lang="zh-CN" altLang="en-US" b="0" kern="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“择人而任势” 。“令之以文</a:t>
            </a:r>
            <a:r>
              <a:rPr lang="zh-CN" altLang="en-US" b="0" kern="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，   齐</a:t>
            </a:r>
            <a:r>
              <a:rPr lang="zh-CN" altLang="en-US" b="0" kern="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之以武”。 </a:t>
            </a:r>
            <a:endParaRPr lang="en-US" altLang="zh-CN" b="0" kern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b="0" kern="0" dirty="0" smtClean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    “</a:t>
            </a:r>
            <a:r>
              <a:rPr lang="zh-CN" altLang="en-US" b="0" kern="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投之亡地然后存，陷之死地然后生” 。</a:t>
            </a:r>
            <a:endParaRPr lang="zh-CN" altLang="en-US" b="0" kern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43547868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  <p:bldP spid="12" grpId="0"/>
      <p:bldP spid="12" grpId="1"/>
      <p:bldP spid="11" grpId="0" bldLvl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8184232" y="188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616280" y="188640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 dirty="0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03  </a:t>
            </a:r>
            <a:r>
              <a:rPr lang="en-US" altLang="zh-CN" sz="2800" b="1" dirty="0" err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总结</a:t>
            </a:r>
            <a:endParaRPr lang="en-US" altLang="zh-CN" sz="2800" b="1" dirty="0">
              <a:solidFill>
                <a:schemeClr val="bg1"/>
              </a:solidFill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 dirty="0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导入</a:t>
            </a:r>
            <a:endParaRPr lang="zh-CN" altLang="en-US" sz="28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727848" y="188640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 dirty="0">
                <a:latin typeface="Impact" panose="020B0806030902050204" pitchFamily="34" charset="0"/>
                <a:ea typeface="微软雅黑" panose="020B0503020204020204" pitchFamily="34" charset="-122"/>
              </a:rPr>
              <a:t>02   </a:t>
            </a:r>
            <a:r>
              <a:rPr lang="en-US" altLang="zh-CN" sz="2800" b="1" dirty="0" err="1">
                <a:latin typeface="Impact" panose="020B0806030902050204" pitchFamily="34" charset="0"/>
                <a:ea typeface="微软雅黑" panose="020B0503020204020204" pitchFamily="34" charset="-122"/>
              </a:rPr>
              <a:t>内容讲授</a:t>
            </a:r>
            <a:endParaRPr lang="en-US" altLang="zh-CN" sz="2800" b="1" dirty="0">
              <a:latin typeface="Impact" panose="020B0806030902050204" pitchFamily="34" charset="0"/>
              <a:ea typeface="微软雅黑" panose="020B0503020204020204" pitchFamily="34" charset="-122"/>
            </a:endParaRPr>
          </a:p>
        </p:txBody>
      </p:sp>
      <p:sp>
        <p:nvSpPr>
          <p:cNvPr id="39" name="Text Box 15"/>
          <p:cNvSpPr txBox="1">
            <a:spLocks noChangeArrowheads="1"/>
          </p:cNvSpPr>
          <p:nvPr/>
        </p:nvSpPr>
        <p:spPr bwMode="auto">
          <a:xfrm>
            <a:off x="6765722" y="1015585"/>
            <a:ext cx="850795" cy="80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endParaRPr lang="en-US" altLang="zh-CN" sz="2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3791744" y="1628800"/>
            <a:ext cx="3694430" cy="216059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320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儒家：仁政德治论</a:t>
            </a:r>
            <a:endParaRPr lang="en-US" altLang="zh-CN" sz="3200" kern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40000"/>
              </a:lnSpc>
            </a:pPr>
            <a:r>
              <a:rPr lang="zh-CN" altLang="en-US" sz="320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道家：无为而治论</a:t>
            </a:r>
            <a:endParaRPr lang="en-US" altLang="zh-CN" sz="3200" kern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40000"/>
              </a:lnSpc>
            </a:pPr>
            <a:r>
              <a:rPr lang="zh-CN" altLang="en-US" sz="320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法家：法制刑治</a:t>
            </a:r>
            <a:r>
              <a:rPr lang="zh-CN" altLang="en-US" sz="3200" kern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论</a:t>
            </a:r>
            <a:endParaRPr lang="en-US" altLang="zh-CN" sz="3200" kern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51166739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6"/>
          <p:cNvSpPr>
            <a:spLocks noChangeArrowheads="1"/>
          </p:cNvSpPr>
          <p:nvPr/>
        </p:nvSpPr>
        <p:spPr bwMode="auto">
          <a:xfrm rot="16200000" flipV="1">
            <a:off x="6270578" y="-267172"/>
            <a:ext cx="69850" cy="6742113"/>
          </a:xfrm>
          <a:prstGeom prst="rect">
            <a:avLst/>
          </a:prstGeom>
          <a:solidFill>
            <a:srgbClr val="808080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en-US" altLang="zh-CN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5124" name="文本框 52"/>
          <p:cNvSpPr txBox="1">
            <a:spLocks noChangeArrowheads="1"/>
          </p:cNvSpPr>
          <p:nvPr/>
        </p:nvSpPr>
        <p:spPr bwMode="auto">
          <a:xfrm>
            <a:off x="4039684" y="1974324"/>
            <a:ext cx="4459384" cy="10156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zh-CN" altLang="en-US" sz="6000" b="1" dirty="0" smtClean="0">
                <a:latin typeface="Britannic Bold" pitchFamily="34" charset="0"/>
                <a:ea typeface="微软雅黑" panose="020B0503020204020204" pitchFamily="34" charset="-122"/>
              </a:rPr>
              <a:t>谢谢观看</a:t>
            </a:r>
            <a:endParaRPr lang="zh-CN" altLang="en-US" sz="6000" b="1" dirty="0">
              <a:latin typeface="Britannic Bold" pitchFamily="34" charset="0"/>
              <a:ea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011" y="4581158"/>
            <a:ext cx="2623932" cy="2390514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5924" y="4467487"/>
            <a:ext cx="2692400" cy="2390514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0496" y="4602975"/>
            <a:ext cx="1332740" cy="2390514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bldLvl="0" animBg="1"/>
      <p:bldP spid="512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39" name="Text Box 15"/>
          <p:cNvSpPr txBox="1">
            <a:spLocks noChangeArrowheads="1"/>
          </p:cNvSpPr>
          <p:nvPr/>
        </p:nvSpPr>
        <p:spPr bwMode="auto">
          <a:xfrm>
            <a:off x="6765722" y="1015585"/>
            <a:ext cx="850795" cy="80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endParaRPr lang="en-US" altLang="zh-CN" sz="2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4" name="圆角矩形 3"/>
          <p:cNvSpPr/>
          <p:nvPr/>
        </p:nvSpPr>
        <p:spPr>
          <a:xfrm>
            <a:off x="407368" y="1988840"/>
            <a:ext cx="8136904" cy="4032448"/>
          </a:xfrm>
          <a:prstGeom prst="roundRect">
            <a:avLst/>
          </a:prstGeom>
          <a:solidFill>
            <a:schemeClr val="accent1">
              <a:alpha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文本框 4"/>
          <p:cNvSpPr txBox="1"/>
          <p:nvPr/>
        </p:nvSpPr>
        <p:spPr>
          <a:xfrm>
            <a:off x="695400" y="1988840"/>
            <a:ext cx="7704856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CN" altLang="en-US" sz="2800" dirty="0" smtClean="0">
                <a:solidFill>
                  <a:schemeClr val="bg1"/>
                </a:solidFill>
                <a:latin typeface="仿宋_GB2312" pitchFamily="49" charset="-122"/>
                <a:ea typeface="仿宋_GB2312" pitchFamily="49" charset="-122"/>
              </a:rPr>
              <a:t>    </a:t>
            </a:r>
            <a:r>
              <a:rPr lang="zh-CN" altLang="en-US" sz="2800" b="1" dirty="0" smtClean="0">
                <a:solidFill>
                  <a:schemeClr val="bg1"/>
                </a:solidFill>
                <a:latin typeface="仿宋_GB2312" pitchFamily="49" charset="-122"/>
                <a:ea typeface="仿宋_GB2312" pitchFamily="49" charset="-122"/>
              </a:rPr>
              <a:t>请</a:t>
            </a:r>
            <a:r>
              <a:rPr lang="zh-CN" altLang="en-US" sz="2800" b="1" dirty="0">
                <a:solidFill>
                  <a:schemeClr val="bg1"/>
                </a:solidFill>
                <a:latin typeface="仿宋_GB2312" pitchFamily="49" charset="-122"/>
                <a:ea typeface="仿宋_GB2312" pitchFamily="49" charset="-122"/>
              </a:rPr>
              <a:t>同学搜集道家管理思想的有关资料，回答以下问题：</a:t>
            </a:r>
          </a:p>
          <a:p>
            <a:pPr lvl="0"/>
            <a:r>
              <a:rPr lang="en-US" altLang="zh-CN" sz="2800" dirty="0" smtClean="0">
                <a:solidFill>
                  <a:schemeClr val="bg1"/>
                </a:solidFill>
                <a:latin typeface="仿宋_GB2312" pitchFamily="49" charset="-122"/>
                <a:ea typeface="仿宋_GB2312" pitchFamily="49" charset="-122"/>
              </a:rPr>
              <a:t>   1</a:t>
            </a:r>
            <a:r>
              <a:rPr lang="en-US" altLang="zh-CN" sz="2800" dirty="0">
                <a:solidFill>
                  <a:schemeClr val="bg1"/>
                </a:solidFill>
                <a:latin typeface="仿宋_GB2312" pitchFamily="49" charset="-122"/>
                <a:ea typeface="仿宋_GB2312" pitchFamily="49" charset="-122"/>
              </a:rPr>
              <a:t>.“</a:t>
            </a:r>
            <a:r>
              <a:rPr lang="zh-CN" altLang="en-US" sz="2800" dirty="0">
                <a:solidFill>
                  <a:schemeClr val="bg1"/>
                </a:solidFill>
                <a:latin typeface="仿宋_GB2312" pitchFamily="49" charset="-122"/>
                <a:ea typeface="仿宋_GB2312" pitchFamily="49" charset="-122"/>
              </a:rPr>
              <a:t>无为而治”是不作为么？请用你自己的语言来阐述你对无为而治的理解。</a:t>
            </a:r>
          </a:p>
          <a:p>
            <a:pPr lvl="0"/>
            <a:r>
              <a:rPr lang="en-US" altLang="zh-CN" sz="2800" dirty="0" smtClean="0">
                <a:solidFill>
                  <a:schemeClr val="bg1"/>
                </a:solidFill>
                <a:latin typeface="仿宋_GB2312" pitchFamily="49" charset="-122"/>
                <a:ea typeface="仿宋_GB2312" pitchFamily="49" charset="-122"/>
              </a:rPr>
              <a:t>   2</a:t>
            </a:r>
            <a:r>
              <a:rPr lang="en-US" altLang="zh-CN" sz="2800" dirty="0">
                <a:solidFill>
                  <a:schemeClr val="bg1"/>
                </a:solidFill>
                <a:latin typeface="仿宋_GB2312" pitchFamily="49" charset="-122"/>
                <a:ea typeface="仿宋_GB2312" pitchFamily="49" charset="-122"/>
              </a:rPr>
              <a:t>.</a:t>
            </a:r>
            <a:r>
              <a:rPr lang="zh-CN" altLang="en-US" sz="2800" dirty="0">
                <a:solidFill>
                  <a:schemeClr val="bg1"/>
                </a:solidFill>
                <a:latin typeface="仿宋_GB2312" pitchFamily="49" charset="-122"/>
                <a:ea typeface="仿宋_GB2312" pitchFamily="49" charset="-122"/>
              </a:rPr>
              <a:t>道家管理思想接近集权还是分权，请用上文中的例子说明。</a:t>
            </a:r>
          </a:p>
          <a:p>
            <a:pPr lvl="0"/>
            <a:r>
              <a:rPr lang="en-US" altLang="zh-CN" sz="2800" dirty="0" smtClean="0">
                <a:solidFill>
                  <a:schemeClr val="bg1"/>
                </a:solidFill>
                <a:latin typeface="仿宋_GB2312" pitchFamily="49" charset="-122"/>
                <a:ea typeface="仿宋_GB2312" pitchFamily="49" charset="-122"/>
              </a:rPr>
              <a:t>   3</a:t>
            </a:r>
            <a:r>
              <a:rPr lang="en-US" altLang="zh-CN" sz="2800" dirty="0">
                <a:solidFill>
                  <a:schemeClr val="bg1"/>
                </a:solidFill>
                <a:latin typeface="仿宋_GB2312" pitchFamily="49" charset="-122"/>
                <a:ea typeface="仿宋_GB2312" pitchFamily="49" charset="-122"/>
              </a:rPr>
              <a:t>.</a:t>
            </a:r>
            <a:r>
              <a:rPr lang="zh-CN" altLang="en-US" sz="2800" dirty="0">
                <a:solidFill>
                  <a:schemeClr val="bg1"/>
                </a:solidFill>
                <a:latin typeface="仿宋_GB2312" pitchFamily="49" charset="-122"/>
                <a:ea typeface="仿宋_GB2312" pitchFamily="49" charset="-122"/>
              </a:rPr>
              <a:t>联系改革开放所取得的成就，说说道家管理思想有什么优点？就你的理解来看，道家管理思想又有哪些不足</a:t>
            </a:r>
            <a:r>
              <a:rPr lang="zh-CN" altLang="en-US" sz="3200" dirty="0">
                <a:solidFill>
                  <a:schemeClr val="bg1"/>
                </a:solidFill>
                <a:latin typeface="仿宋_GB2312" pitchFamily="49" charset="-122"/>
                <a:ea typeface="仿宋_GB2312" pitchFamily="49" charset="-122"/>
              </a:rPr>
              <a:t>？</a:t>
            </a:r>
          </a:p>
        </p:txBody>
      </p:sp>
      <p:sp>
        <p:nvSpPr>
          <p:cNvPr id="6" name="圆角矩形 5"/>
          <p:cNvSpPr/>
          <p:nvPr/>
        </p:nvSpPr>
        <p:spPr>
          <a:xfrm>
            <a:off x="179070" y="1102995"/>
            <a:ext cx="1733550" cy="720090"/>
          </a:xfrm>
          <a:prstGeom prst="roundRect">
            <a:avLst/>
          </a:prstGeom>
          <a:scene3d>
            <a:camera prst="orthographicFront"/>
            <a:lightRig rig="glow" dir="t">
              <a:rot lat="0" lon="0" rev="0"/>
            </a:lightRig>
          </a:scene3d>
          <a:sp3d prstMaterial="dkEdge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任务导入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1991544" y="1196752"/>
            <a:ext cx="6624736" cy="5847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ct val="50000"/>
              </a:spcBef>
            </a:pPr>
            <a:r>
              <a:rPr lang="zh-CN" altLang="en-US" sz="3200" dirty="0">
                <a:solidFill>
                  <a:srgbClr val="3333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汉初的道家</a:t>
            </a:r>
            <a:r>
              <a:rPr lang="en-US" altLang="zh-CN" sz="3200" dirty="0">
                <a:solidFill>
                  <a:srgbClr val="3333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——</a:t>
            </a:r>
            <a:r>
              <a:rPr lang="zh-CN" altLang="en-US" sz="3200" dirty="0">
                <a:solidFill>
                  <a:srgbClr val="3333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无为而治创造奇迹</a:t>
            </a:r>
          </a:p>
        </p:txBody>
      </p:sp>
      <p:pic>
        <p:nvPicPr>
          <p:cNvPr id="12" name="图片 11" descr="t0168b3976cb401119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16280" y="908720"/>
            <a:ext cx="3384550" cy="244792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2" name="组合 1"/>
          <p:cNvGrpSpPr/>
          <p:nvPr/>
        </p:nvGrpSpPr>
        <p:grpSpPr>
          <a:xfrm>
            <a:off x="1055440" y="168593"/>
            <a:ext cx="9406185" cy="451847"/>
            <a:chOff x="1055440" y="168593"/>
            <a:chExt cx="9406185" cy="451847"/>
          </a:xfrm>
        </p:grpSpPr>
        <p:sp>
          <p:nvSpPr>
            <p:cNvPr id="11268" name="燕尾形 2"/>
            <p:cNvSpPr>
              <a:spLocks noChangeArrowheads="1"/>
            </p:cNvSpPr>
            <p:nvPr/>
          </p:nvSpPr>
          <p:spPr bwMode="auto">
            <a:xfrm>
              <a:off x="1055440" y="188640"/>
              <a:ext cx="2640330" cy="431800"/>
            </a:xfrm>
            <a:prstGeom prst="chevron">
              <a:avLst>
                <a:gd name="adj" fmla="val 22989"/>
              </a:avLst>
            </a:prstGeom>
            <a:solidFill>
              <a:srgbClr val="0848AF"/>
            </a:solidFill>
            <a:ln w="3175" algn="ctr">
              <a:noFill/>
              <a:miter lim="800000"/>
            </a:ln>
          </p:spPr>
          <p:txBody>
            <a:bodyPr anchor="ctr"/>
            <a:lstStyle/>
            <a:p>
              <a:pPr algn="ctr"/>
              <a:endParaRPr lang="zh-CN" altLang="en-US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11269" name="TextBox 5"/>
            <p:cNvSpPr txBox="1">
              <a:spLocks noChangeArrowheads="1"/>
            </p:cNvSpPr>
            <p:nvPr/>
          </p:nvSpPr>
          <p:spPr bwMode="auto">
            <a:xfrm>
              <a:off x="8746490" y="168593"/>
              <a:ext cx="1715135" cy="43053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0" tIns="0" rIns="0" bIns="0" anchor="ctr">
              <a:spAutoFit/>
            </a:bodyPr>
            <a:lstStyle/>
            <a:p>
              <a:pPr algn="l"/>
              <a:r>
                <a:rPr lang="en-US" altLang="zh-CN" sz="2800" b="1" dirty="0">
                  <a:latin typeface="Impact" panose="020B0806030902050204" pitchFamily="34" charset="0"/>
                  <a:ea typeface="微软雅黑" panose="020B0503020204020204" pitchFamily="34" charset="-122"/>
                </a:rPr>
                <a:t>03  </a:t>
              </a:r>
              <a:r>
                <a:rPr lang="en-US" altLang="zh-CN" sz="2800" b="1" dirty="0" err="1">
                  <a:latin typeface="Impact" panose="020B0806030902050204" pitchFamily="34" charset="0"/>
                  <a:ea typeface="微软雅黑" panose="020B0503020204020204" pitchFamily="34" charset="-122"/>
                </a:rPr>
                <a:t>总结</a:t>
              </a:r>
              <a:endParaRPr lang="en-US" altLang="zh-CN" sz="2800" b="1" dirty="0">
                <a:latin typeface="Impact" panose="020B0806030902050204" pitchFamily="34" charset="0"/>
                <a:ea typeface="微软雅黑" panose="020B0503020204020204" pitchFamily="34" charset="-122"/>
              </a:endParaRPr>
            </a:p>
          </p:txBody>
        </p:sp>
        <p:sp>
          <p:nvSpPr>
            <p:cNvPr id="11270" name="TextBox 6"/>
            <p:cNvSpPr txBox="1">
              <a:spLocks noChangeArrowheads="1"/>
            </p:cNvSpPr>
            <p:nvPr/>
          </p:nvSpPr>
          <p:spPr bwMode="auto">
            <a:xfrm>
              <a:off x="1212850" y="169863"/>
              <a:ext cx="2869565" cy="43053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0" tIns="0" rIns="0" bIns="0" anchor="ctr">
              <a:spAutoFit/>
            </a:bodyPr>
            <a:lstStyle/>
            <a:p>
              <a:r>
                <a:rPr lang="en-US" altLang="zh-CN" sz="2800" b="1" dirty="0">
                  <a:solidFill>
                    <a:schemeClr val="bg1"/>
                  </a:solidFill>
                  <a:latin typeface="Impact" panose="020B0806030902050204" pitchFamily="34" charset="0"/>
                  <a:ea typeface="微软雅黑" panose="020B0503020204020204" pitchFamily="34" charset="-122"/>
                </a:rPr>
                <a:t>01    </a:t>
              </a:r>
              <a:r>
                <a:rPr lang="zh-CN" altLang="en-US" sz="2800" b="1" dirty="0" smtClean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导入</a:t>
              </a:r>
              <a:endParaRPr lang="zh-CN" altLang="en-US" sz="28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3" name="TextBox 5"/>
            <p:cNvSpPr txBox="1">
              <a:spLocks noChangeArrowheads="1"/>
            </p:cNvSpPr>
            <p:nvPr/>
          </p:nvSpPr>
          <p:spPr bwMode="auto">
            <a:xfrm>
              <a:off x="4925060" y="168593"/>
              <a:ext cx="3448685" cy="43053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0" tIns="0" rIns="0" bIns="0" anchor="ctr">
              <a:spAutoFit/>
            </a:bodyPr>
            <a:lstStyle/>
            <a:p>
              <a:pPr algn="l"/>
              <a:r>
                <a:rPr lang="en-US" altLang="zh-CN" sz="2800" b="1" dirty="0">
                  <a:solidFill>
                    <a:schemeClr val="bg1"/>
                  </a:solidFill>
                  <a:latin typeface="Impact" panose="020B0806030902050204" pitchFamily="34" charset="0"/>
                  <a:ea typeface="微软雅黑" panose="020B0503020204020204" pitchFamily="34" charset="-122"/>
                </a:rPr>
                <a:t>02   </a:t>
              </a:r>
              <a:r>
                <a:rPr lang="en-US" altLang="zh-CN" sz="2800" b="1" dirty="0" err="1">
                  <a:solidFill>
                    <a:schemeClr val="bg1"/>
                  </a:solidFill>
                  <a:latin typeface="Impact" panose="020B0806030902050204" pitchFamily="34" charset="0"/>
                  <a:ea typeface="微软雅黑" panose="020B0503020204020204" pitchFamily="34" charset="-122"/>
                </a:rPr>
                <a:t>内容讲授</a:t>
              </a:r>
              <a:endParaRPr lang="en-US" altLang="zh-CN" sz="2800" b="1" dirty="0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endParaRPr>
            </a:p>
          </p:txBody>
        </p:sp>
        <p:sp>
          <p:nvSpPr>
            <p:cNvPr id="14" name="TextBox 5"/>
            <p:cNvSpPr txBox="1">
              <a:spLocks noChangeArrowheads="1"/>
            </p:cNvSpPr>
            <p:nvPr/>
          </p:nvSpPr>
          <p:spPr bwMode="auto">
            <a:xfrm>
              <a:off x="5015880" y="188640"/>
              <a:ext cx="3448685" cy="43053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lIns="0" tIns="0" rIns="0" bIns="0" anchor="ctr">
              <a:spAutoFit/>
            </a:bodyPr>
            <a:lstStyle/>
            <a:p>
              <a:pPr algn="l"/>
              <a:r>
                <a:rPr lang="en-US" altLang="zh-CN" sz="2800" b="1" dirty="0">
                  <a:solidFill>
                    <a:schemeClr val="tx1"/>
                  </a:solidFill>
                  <a:latin typeface="Impact" panose="020B0806030902050204" pitchFamily="34" charset="0"/>
                  <a:ea typeface="微软雅黑" panose="020B0503020204020204" pitchFamily="34" charset="-122"/>
                </a:rPr>
                <a:t>02   </a:t>
              </a:r>
              <a:r>
                <a:rPr lang="en-US" altLang="zh-CN" sz="2800" b="1" dirty="0" err="1">
                  <a:solidFill>
                    <a:schemeClr val="tx1"/>
                  </a:solidFill>
                  <a:latin typeface="Impact" panose="020B0806030902050204" pitchFamily="34" charset="0"/>
                  <a:ea typeface="微软雅黑" panose="020B0503020204020204" pitchFamily="34" charset="-122"/>
                </a:rPr>
                <a:t>内容讲授</a:t>
              </a:r>
              <a:endParaRPr lang="en-US" altLang="zh-CN" sz="2800" b="1" dirty="0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endParaRPr>
            </a:p>
          </p:txBody>
        </p:sp>
      </p:grpSp>
    </p:spTree>
  </p:cSld>
  <p:clrMapOvr>
    <a:masterClrMapping/>
  </p:clrMapOvr>
  <p:transition>
    <p:pu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 dirty="0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导入</a:t>
            </a:r>
            <a:endParaRPr lang="zh-CN" altLang="en-US" sz="28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</a:p>
        </p:txBody>
      </p:sp>
      <p:sp>
        <p:nvSpPr>
          <p:cNvPr id="39" name="Text Box 15"/>
          <p:cNvSpPr txBox="1">
            <a:spLocks noChangeArrowheads="1"/>
          </p:cNvSpPr>
          <p:nvPr/>
        </p:nvSpPr>
        <p:spPr bwMode="auto">
          <a:xfrm>
            <a:off x="6765722" y="1015585"/>
            <a:ext cx="850795" cy="80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endParaRPr lang="en-US" altLang="zh-CN" sz="2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3143672" y="1556792"/>
            <a:ext cx="5616624" cy="646331"/>
          </a:xfrm>
          <a:prstGeom prst="rect">
            <a:avLst/>
          </a:prstGeom>
          <a:gradFill rotWithShape="1">
            <a:gsLst>
              <a:gs pos="0">
                <a:srgbClr val="00FFFF"/>
              </a:gs>
              <a:gs pos="100000">
                <a:schemeClr val="bg1"/>
              </a:gs>
            </a:gsLst>
            <a:lin ang="0" scaled="1"/>
            <a:tileRect/>
          </a:gradFill>
          <a:ln w="9525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  <a:spcBef>
                <a:spcPct val="50000"/>
              </a:spcBef>
              <a:buBlip>
                <a:blip r:embed="rId3"/>
              </a:buBlip>
            </a:pPr>
            <a:r>
              <a:rPr lang="zh-CN" altLang="en-US" sz="3600" b="1" dirty="0">
                <a:solidFill>
                  <a:srgbClr val="0848AF"/>
                </a:solidFill>
                <a:latin typeface="Arial" panose="020B0604020202020204" pitchFamily="34" charset="0"/>
                <a:ea typeface="仿宋_GB2312" pitchFamily="49" charset="-122"/>
              </a:rPr>
              <a:t>中国古代代表性管理思想</a:t>
            </a:r>
          </a:p>
        </p:txBody>
      </p:sp>
      <p:sp>
        <p:nvSpPr>
          <p:cNvPr id="12" name="矩形 11"/>
          <p:cNvSpPr/>
          <p:nvPr/>
        </p:nvSpPr>
        <p:spPr>
          <a:xfrm>
            <a:off x="3935760" y="2420888"/>
            <a:ext cx="3694430" cy="216059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</a:pPr>
            <a:r>
              <a:rPr lang="zh-CN" altLang="en-US" sz="320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儒家：仁政德治论</a:t>
            </a:r>
            <a:endParaRPr lang="en-US" altLang="zh-CN" sz="3200" kern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40000"/>
              </a:lnSpc>
            </a:pPr>
            <a:r>
              <a:rPr lang="zh-CN" altLang="en-US" sz="320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道家：无为而治论</a:t>
            </a:r>
            <a:endParaRPr lang="en-US" altLang="zh-CN" sz="3200" kern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40000"/>
              </a:lnSpc>
            </a:pPr>
            <a:r>
              <a:rPr lang="zh-CN" altLang="en-US" sz="320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法家：法制刑治</a:t>
            </a:r>
            <a:r>
              <a:rPr lang="zh-CN" altLang="en-US" sz="3200" kern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论</a:t>
            </a:r>
            <a:endParaRPr lang="en-US" altLang="zh-CN" sz="3200" kern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 dirty="0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导入</a:t>
            </a:r>
            <a:endParaRPr lang="zh-CN" altLang="en-US" sz="28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</a:p>
        </p:txBody>
      </p:sp>
      <p:sp>
        <p:nvSpPr>
          <p:cNvPr id="39" name="Text Box 15"/>
          <p:cNvSpPr txBox="1">
            <a:spLocks noChangeArrowheads="1"/>
          </p:cNvSpPr>
          <p:nvPr/>
        </p:nvSpPr>
        <p:spPr bwMode="auto">
          <a:xfrm>
            <a:off x="6765722" y="1015585"/>
            <a:ext cx="850795" cy="80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endParaRPr lang="en-US" altLang="zh-CN" sz="2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551384" y="908720"/>
            <a:ext cx="6120680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eaLnBrk="0" hangingPunct="0"/>
            <a:r>
              <a:rPr lang="zh-CN" altLang="en-US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一、</a:t>
            </a:r>
            <a:r>
              <a:rPr lang="zh-CN" altLang="en-US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儒家的管理思想：仁政德治论</a:t>
            </a:r>
          </a:p>
        </p:txBody>
      </p:sp>
      <p:sp>
        <p:nvSpPr>
          <p:cNvPr id="14" name="Rectangle 5"/>
          <p:cNvSpPr/>
          <p:nvPr/>
        </p:nvSpPr>
        <p:spPr>
          <a:xfrm>
            <a:off x="1199456" y="1556792"/>
            <a:ext cx="6768752" cy="71882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200000"/>
              <a:buFontTx/>
              <a:buNone/>
              <a:defRPr sz="2000" b="1" u="none" kern="1200" baseline="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200000"/>
              <a:buFontTx/>
              <a:buNone/>
              <a:defRPr sz="1800" b="1" i="0" u="none" kern="1200" baseline="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200000"/>
              <a:buFontTx/>
              <a:buNone/>
              <a:defRPr sz="1600" b="1" i="0" u="none" kern="1200" baseline="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200000"/>
              <a:buFontTx/>
              <a:buNone/>
              <a:defRPr sz="1400" b="1" i="0" u="none" kern="1200" baseline="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200000"/>
              <a:buFontTx/>
              <a:buNone/>
              <a:defRPr sz="1400" b="1" i="0" u="none" kern="1200" baseline="0">
                <a:solidFill>
                  <a:schemeClr val="tx1"/>
                </a:solidFill>
                <a:latin typeface="Tahoma" panose="020B0604030504040204" pitchFamily="34" charset="0"/>
              </a:defRPr>
            </a:lvl5pPr>
          </a:lstStyle>
          <a:p>
            <a:pPr lvl="0">
              <a:buClr>
                <a:srgbClr val="7030A0"/>
              </a:buClr>
              <a:buSzPct val="200000"/>
              <a:buFont typeface="Wingdings" panose="05000000000000000000" pitchFamily="2" charset="2"/>
              <a:buNone/>
            </a:pPr>
            <a:r>
              <a:rPr lang="zh-CN" altLang="en-US" sz="2800" dirty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代表人物：孔子、孟子、荀子</a:t>
            </a:r>
            <a:endParaRPr lang="en-US" altLang="zh-CN" sz="2800" dirty="0">
              <a:solidFill>
                <a:srgbClr val="3333FF"/>
              </a:solidFill>
              <a:latin typeface="仿宋_GB2312" pitchFamily="49" charset="-122"/>
              <a:ea typeface="仿宋_GB2312" pitchFamily="49" charset="-122"/>
            </a:endParaRPr>
          </a:p>
          <a:p>
            <a:pPr lvl="0">
              <a:buClr>
                <a:srgbClr val="7030A0"/>
              </a:buClr>
              <a:buSzPct val="200000"/>
              <a:buFont typeface="Wingdings" panose="05000000000000000000" pitchFamily="2" charset="2"/>
              <a:buNone/>
            </a:pPr>
            <a:r>
              <a:rPr lang="zh-CN" altLang="en-US" sz="2800" dirty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代表作：</a:t>
            </a:r>
            <a:r>
              <a:rPr lang="en-US" altLang="zh-CN" sz="2800" dirty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《</a:t>
            </a:r>
            <a:r>
              <a:rPr lang="zh-CN" altLang="en-US" sz="2800" dirty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论语</a:t>
            </a:r>
            <a:r>
              <a:rPr lang="en-US" altLang="zh-CN" sz="2800" dirty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》</a:t>
            </a:r>
            <a:r>
              <a:rPr lang="zh-CN" altLang="en-US" sz="2800" dirty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、</a:t>
            </a:r>
            <a:r>
              <a:rPr lang="en-US" altLang="zh-CN" sz="2800" dirty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《</a:t>
            </a:r>
            <a:r>
              <a:rPr lang="zh-CN" altLang="en-US" sz="2800" dirty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孟子</a:t>
            </a:r>
            <a:r>
              <a:rPr lang="en-US" altLang="zh-CN" sz="2800" dirty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》</a:t>
            </a:r>
            <a:r>
              <a:rPr lang="zh-CN" altLang="en-US" sz="2800" dirty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、</a:t>
            </a:r>
            <a:r>
              <a:rPr lang="en-US" altLang="zh-CN" sz="2800" dirty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《</a:t>
            </a:r>
            <a:r>
              <a:rPr lang="zh-CN" altLang="en-US" sz="2800" dirty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荀子</a:t>
            </a:r>
            <a:r>
              <a:rPr lang="en-US" altLang="zh-CN" sz="2800" dirty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》</a:t>
            </a:r>
          </a:p>
        </p:txBody>
      </p:sp>
      <p:sp>
        <p:nvSpPr>
          <p:cNvPr id="15" name="矩形 14"/>
          <p:cNvSpPr/>
          <p:nvPr/>
        </p:nvSpPr>
        <p:spPr>
          <a:xfrm>
            <a:off x="1199456" y="2636912"/>
            <a:ext cx="6662883" cy="3108543"/>
          </a:xfrm>
          <a:prstGeom prst="rect">
            <a:avLst/>
          </a:prstGeom>
          <a:noFill/>
          <a:ln w="9525" cap="flat" cmpd="sng">
            <a:solidFill>
              <a:srgbClr val="FF33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>
              <a:lnSpc>
                <a:spcPct val="100000"/>
              </a:lnSpc>
            </a:pPr>
            <a:r>
              <a:rPr lang="en-US" altLang="zh-CN" sz="2800" b="1" dirty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   </a:t>
            </a:r>
            <a:r>
              <a:rPr lang="en-US" altLang="zh-CN" sz="2800" b="1" dirty="0" smtClean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1.</a:t>
            </a:r>
            <a:r>
              <a:rPr lang="zh-CN" altLang="en-US" sz="2800" b="1" dirty="0" smtClean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仁政</a:t>
            </a:r>
            <a:endParaRPr lang="en-US" altLang="zh-CN" sz="2800" b="1" dirty="0">
              <a:solidFill>
                <a:srgbClr val="3333FF"/>
              </a:solidFill>
              <a:latin typeface="仿宋_GB2312" pitchFamily="49" charset="-122"/>
              <a:ea typeface="仿宋_GB2312" pitchFamily="49" charset="-122"/>
            </a:endParaRPr>
          </a:p>
          <a:p>
            <a:pPr>
              <a:lnSpc>
                <a:spcPct val="100000"/>
              </a:lnSpc>
            </a:pPr>
            <a:r>
              <a:rPr lang="zh-CN" altLang="en-US" sz="2400" kern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“仁</a:t>
            </a:r>
            <a:r>
              <a:rPr lang="zh-CN" altLang="en-US" sz="240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者，</a:t>
            </a:r>
            <a:r>
              <a:rPr lang="zh-CN" altLang="en-US" sz="2400" kern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爱人。”</a:t>
            </a:r>
            <a:endParaRPr lang="en-US" altLang="zh-CN" sz="2400" kern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00000"/>
              </a:lnSpc>
            </a:pPr>
            <a:r>
              <a:rPr lang="zh-CN" altLang="en-US" sz="2400" kern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“</a:t>
            </a:r>
            <a:r>
              <a:rPr lang="zh-CN" altLang="en-US" sz="240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有不忍人知心，行不忍人之政，治天下可于掌上。”</a:t>
            </a:r>
            <a:endParaRPr lang="en-US" altLang="zh-CN" sz="2400" kern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00000"/>
              </a:lnSpc>
            </a:pPr>
            <a:r>
              <a:rPr lang="zh-CN" altLang="en-US" sz="2400" kern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“</a:t>
            </a:r>
            <a:r>
              <a:rPr lang="zh-CN" altLang="en-US" sz="240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道之以德，齐之以礼，有耻且格。”</a:t>
            </a:r>
            <a:endParaRPr lang="en-US" altLang="zh-CN" sz="2400" kern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2400" kern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</a:t>
            </a:r>
            <a:r>
              <a:rPr lang="en-US" altLang="zh-CN" sz="2400" kern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“</a:t>
            </a:r>
            <a:r>
              <a:rPr lang="zh-CN" altLang="en-US" sz="2400" kern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礼</a:t>
            </a:r>
            <a:r>
              <a:rPr lang="zh-CN" altLang="en-US" sz="240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之用，和为</a:t>
            </a:r>
            <a:r>
              <a:rPr lang="zh-CN" altLang="en-US" sz="2400" kern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贵。</a:t>
            </a:r>
            <a:r>
              <a:rPr lang="en-US" altLang="zh-CN" sz="2400" kern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”</a:t>
            </a:r>
          </a:p>
          <a:p>
            <a:pPr>
              <a:lnSpc>
                <a:spcPct val="100000"/>
              </a:lnSpc>
            </a:pPr>
            <a:r>
              <a:rPr lang="zh-CN" altLang="en-US" sz="2400" kern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“和</a:t>
            </a:r>
            <a:r>
              <a:rPr lang="zh-CN" altLang="en-US" sz="240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实生物，同则不继。”</a:t>
            </a:r>
            <a:endParaRPr lang="en-US" altLang="zh-CN" sz="2400" kern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ct val="100000"/>
              </a:lnSpc>
            </a:pPr>
            <a:r>
              <a:rPr lang="zh-CN" altLang="en-US" sz="2400" kern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“</a:t>
            </a:r>
            <a:r>
              <a:rPr lang="zh-CN" altLang="en-US" sz="240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万物庶事莫不各有其所。”</a:t>
            </a:r>
            <a:endParaRPr lang="en-US" altLang="zh-CN" sz="2400" kern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6" name="Picture 7" descr="2344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72264" y="1916832"/>
            <a:ext cx="2295525" cy="3052763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2384528272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  <p:bldP spid="7" grpId="0"/>
      <p:bldP spid="7" grpId="1"/>
      <p:bldP spid="15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 dirty="0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导入</a:t>
            </a:r>
            <a:endParaRPr lang="zh-CN" altLang="en-US" sz="28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</a:p>
        </p:txBody>
      </p:sp>
      <p:sp>
        <p:nvSpPr>
          <p:cNvPr id="39" name="Text Box 15"/>
          <p:cNvSpPr txBox="1">
            <a:spLocks noChangeArrowheads="1"/>
          </p:cNvSpPr>
          <p:nvPr/>
        </p:nvSpPr>
        <p:spPr bwMode="auto">
          <a:xfrm>
            <a:off x="6765722" y="1015585"/>
            <a:ext cx="850795" cy="80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endParaRPr lang="en-US" altLang="zh-CN" sz="2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623392" y="1628800"/>
            <a:ext cx="6662883" cy="3683060"/>
          </a:xfrm>
          <a:prstGeom prst="rect">
            <a:avLst/>
          </a:prstGeom>
          <a:noFill/>
          <a:ln w="9525" cap="flat" cmpd="sng">
            <a:solidFill>
              <a:srgbClr val="FF33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lvl="1">
              <a:buClr>
                <a:schemeClr val="tx1"/>
              </a:buClr>
              <a:buSzPct val="200000"/>
              <a:buNone/>
            </a:pPr>
            <a:r>
              <a:rPr lang="en-US" altLang="zh-CN" sz="2800" b="1" dirty="0" smtClean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2.</a:t>
            </a:r>
            <a:r>
              <a:rPr lang="zh-CN" altLang="en-US" sz="2800" b="1" dirty="0" smtClean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德</a:t>
            </a:r>
            <a:r>
              <a:rPr lang="zh-CN" altLang="en-US" sz="2800" b="1" dirty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治</a:t>
            </a:r>
          </a:p>
          <a:p>
            <a:pPr lvl="0">
              <a:lnSpc>
                <a:spcPts val="3500"/>
              </a:lnSpc>
              <a:buSzPct val="200000"/>
              <a:buFont typeface="Wingdings" panose="05000000000000000000" pitchFamily="2" charset="2"/>
              <a:buNone/>
            </a:pPr>
            <a:r>
              <a:rPr lang="en-US" altLang="zh-CN" sz="2400" kern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《</a:t>
            </a:r>
            <a:r>
              <a:rPr lang="zh-CN" altLang="en-US" sz="240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大学</a:t>
            </a:r>
            <a:r>
              <a:rPr lang="en-US" altLang="zh-CN" sz="240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r>
              <a:rPr lang="zh-CN" altLang="en-US" sz="240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集中体现在“三纲八条目”</a:t>
            </a:r>
            <a:endParaRPr lang="en-US" altLang="zh-CN" sz="2400" kern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>
              <a:lnSpc>
                <a:spcPts val="3500"/>
              </a:lnSpc>
              <a:buSzPct val="200000"/>
              <a:buFont typeface="Wingdings" panose="05000000000000000000" pitchFamily="2" charset="2"/>
              <a:buNone/>
            </a:pPr>
            <a:r>
              <a:rPr lang="zh-CN" altLang="en-US" sz="2400" kern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 三</a:t>
            </a:r>
            <a:r>
              <a:rPr lang="zh-CN" altLang="en-US" sz="240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纲即“大学之道，在明明德，在</a:t>
            </a:r>
            <a:r>
              <a:rPr lang="zh-CN" altLang="en-US" sz="2400" kern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新民</a:t>
            </a:r>
            <a:r>
              <a:rPr lang="zh-CN" altLang="en-US" sz="240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，在止于至善。”</a:t>
            </a:r>
            <a:endParaRPr lang="en-US" altLang="zh-CN" sz="2400" kern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>
              <a:lnSpc>
                <a:spcPts val="3500"/>
              </a:lnSpc>
              <a:buSzPct val="200000"/>
              <a:buFont typeface="Wingdings" panose="05000000000000000000" pitchFamily="2" charset="2"/>
              <a:buNone/>
            </a:pPr>
            <a:r>
              <a:rPr lang="zh-CN" altLang="en-US" sz="2400" kern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 八</a:t>
            </a:r>
            <a:r>
              <a:rPr lang="zh-CN" altLang="en-US" sz="240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条目即“古之欲明明德于天下者，先</a:t>
            </a:r>
          </a:p>
          <a:p>
            <a:pPr lvl="0">
              <a:lnSpc>
                <a:spcPts val="3500"/>
              </a:lnSpc>
              <a:buSzPct val="200000"/>
              <a:buFont typeface="Wingdings" panose="05000000000000000000" pitchFamily="2" charset="2"/>
              <a:buNone/>
            </a:pPr>
            <a:r>
              <a:rPr lang="zh-CN" altLang="en-US" sz="240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治其国；预治其国者，先齐其家；</a:t>
            </a:r>
            <a:r>
              <a:rPr lang="zh-CN" altLang="en-US" sz="2400" kern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预齐</a:t>
            </a:r>
            <a:r>
              <a:rPr lang="zh-CN" altLang="en-US" sz="240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其家者，先修其身；欲休其身者</a:t>
            </a:r>
            <a:r>
              <a:rPr lang="zh-CN" altLang="en-US" sz="2400" kern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，先</a:t>
            </a:r>
            <a:r>
              <a:rPr lang="zh-CN" altLang="en-US" sz="240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正其心；欲正其心者，先诚其意</a:t>
            </a:r>
            <a:r>
              <a:rPr lang="zh-CN" altLang="en-US" sz="2400" kern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；欲</a:t>
            </a:r>
            <a:r>
              <a:rPr lang="zh-CN" altLang="en-US" sz="240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诚其意者，先致其知；致知格物。”</a:t>
            </a:r>
          </a:p>
        </p:txBody>
      </p:sp>
      <p:pic>
        <p:nvPicPr>
          <p:cNvPr id="16" name="Picture 7" descr="2344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56240" y="1916832"/>
            <a:ext cx="2295525" cy="30527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" name="文本框 16"/>
          <p:cNvSpPr txBox="1"/>
          <p:nvPr/>
        </p:nvSpPr>
        <p:spPr>
          <a:xfrm>
            <a:off x="623392" y="980728"/>
            <a:ext cx="6120680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eaLnBrk="0" hangingPunct="0"/>
            <a:r>
              <a:rPr lang="zh-CN" altLang="en-US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一、</a:t>
            </a:r>
            <a:r>
              <a:rPr lang="zh-CN" altLang="en-US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儒家的管理思想：仁政德治论</a:t>
            </a:r>
          </a:p>
        </p:txBody>
      </p:sp>
    </p:spTree>
    <p:extLst>
      <p:ext uri="{BB962C8B-B14F-4D97-AF65-F5344CB8AC3E}">
        <p14:creationId xmlns:p14="http://schemas.microsoft.com/office/powerpoint/2010/main" val="2292212932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  <p:bldP spid="15" grpId="0" bldLvl="0" animBg="1"/>
      <p:bldP spid="17" grpId="0"/>
      <p:bldP spid="17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 dirty="0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导入</a:t>
            </a:r>
            <a:endParaRPr lang="zh-CN" altLang="en-US" sz="28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</a:p>
        </p:txBody>
      </p:sp>
      <p:sp>
        <p:nvSpPr>
          <p:cNvPr id="39" name="Text Box 15"/>
          <p:cNvSpPr txBox="1">
            <a:spLocks noChangeArrowheads="1"/>
          </p:cNvSpPr>
          <p:nvPr/>
        </p:nvSpPr>
        <p:spPr bwMode="auto">
          <a:xfrm>
            <a:off x="6765722" y="1015585"/>
            <a:ext cx="850795" cy="80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endParaRPr lang="en-US" altLang="zh-CN" sz="2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695400" y="1484784"/>
            <a:ext cx="7992888" cy="4580741"/>
          </a:xfrm>
          <a:prstGeom prst="rect">
            <a:avLst/>
          </a:prstGeom>
          <a:noFill/>
          <a:ln w="9525" cap="flat" cmpd="sng">
            <a:solidFill>
              <a:srgbClr val="FF33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>
            <a:spAutoFit/>
          </a:bodyPr>
          <a:lstStyle/>
          <a:p>
            <a:pPr lvl="1">
              <a:lnSpc>
                <a:spcPts val="3500"/>
              </a:lnSpc>
              <a:buClr>
                <a:schemeClr val="tx1"/>
              </a:buClr>
              <a:buSzPct val="200000"/>
            </a:pPr>
            <a:r>
              <a:rPr lang="zh-CN" altLang="en-US" sz="2800" b="1" dirty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 </a:t>
            </a:r>
            <a:r>
              <a:rPr lang="en-US" altLang="zh-CN" sz="2800" b="1" dirty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3</a:t>
            </a:r>
            <a:r>
              <a:rPr lang="en-US" altLang="zh-CN" sz="2800" b="1" dirty="0" smtClean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.</a:t>
            </a:r>
            <a:r>
              <a:rPr lang="zh-CN" altLang="en-US" sz="2800" b="1" dirty="0" smtClean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礼制</a:t>
            </a:r>
            <a:endParaRPr lang="zh-CN" altLang="en-US" sz="2800" b="1" dirty="0">
              <a:solidFill>
                <a:srgbClr val="3333FF"/>
              </a:solidFill>
              <a:latin typeface="仿宋_GB2312" pitchFamily="49" charset="-122"/>
              <a:ea typeface="仿宋_GB2312" pitchFamily="49" charset="-122"/>
            </a:endParaRPr>
          </a:p>
          <a:p>
            <a:pPr lvl="0">
              <a:lnSpc>
                <a:spcPts val="3500"/>
              </a:lnSpc>
              <a:buSzPct val="200000"/>
            </a:pPr>
            <a:r>
              <a:rPr lang="zh-CN" altLang="en-US" sz="2400" kern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“礼”</a:t>
            </a:r>
            <a:r>
              <a:rPr lang="zh-CN" altLang="en-US" sz="240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的宗旨为治国之本。“礼，经国家、定社稷、序人民，利后嗣者也。”</a:t>
            </a:r>
            <a:endParaRPr lang="en-US" altLang="zh-CN" sz="2400" kern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>
              <a:lnSpc>
                <a:spcPts val="3500"/>
              </a:lnSpc>
              <a:buSzPct val="200000"/>
            </a:pPr>
            <a:r>
              <a:rPr lang="zh-CN" altLang="en-US" sz="2400" kern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“礼”</a:t>
            </a:r>
            <a:r>
              <a:rPr lang="zh-CN" altLang="en-US" sz="240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的内容为奴隶主贵族等级制度和以奴隶主贵族的血缘关系为纽带的</a:t>
            </a:r>
            <a:r>
              <a:rPr lang="zh-CN" altLang="en-US" sz="2400" kern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宗法</a:t>
            </a:r>
            <a:r>
              <a:rPr lang="zh-CN" altLang="en-US" sz="240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制度、道德化制度。</a:t>
            </a:r>
            <a:endParaRPr lang="en-US" altLang="zh-CN" sz="2400" kern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>
              <a:lnSpc>
                <a:spcPts val="3500"/>
              </a:lnSpc>
              <a:buSzPct val="200000"/>
            </a:pPr>
            <a:r>
              <a:rPr lang="zh-CN" altLang="en-US" sz="2400" kern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“礼”</a:t>
            </a:r>
            <a:r>
              <a:rPr lang="zh-CN" altLang="en-US" sz="240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的具体内容：君仁、臣忠、父慈、子孝、夫义、妻顺、兄爱、弟悌</a:t>
            </a:r>
            <a:endParaRPr lang="en-US" altLang="zh-CN" sz="2400" kern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>
              <a:lnSpc>
                <a:spcPts val="3500"/>
              </a:lnSpc>
              <a:buSzPct val="200000"/>
            </a:pPr>
            <a:r>
              <a:rPr lang="zh-CN" altLang="en-US" sz="2400" kern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“礼”</a:t>
            </a:r>
            <a:r>
              <a:rPr lang="zh-CN" altLang="en-US" sz="240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的本质是和。“礼之用，和为贵”。</a:t>
            </a:r>
            <a:endParaRPr lang="en-US" altLang="zh-CN" sz="2400" kern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>
              <a:lnSpc>
                <a:spcPts val="3500"/>
              </a:lnSpc>
              <a:buSzPct val="200000"/>
            </a:pPr>
            <a:r>
              <a:rPr lang="zh-CN" altLang="en-US" sz="2400" kern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“</a:t>
            </a:r>
            <a:r>
              <a:rPr lang="zh-CN" altLang="en-US" sz="240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道之以德，齐之以礼，有耻且格。”</a:t>
            </a:r>
          </a:p>
          <a:p>
            <a:pPr lvl="0">
              <a:lnSpc>
                <a:spcPts val="3500"/>
              </a:lnSpc>
              <a:buSzPct val="200000"/>
              <a:buFont typeface="Wingdings" panose="05000000000000000000" pitchFamily="2" charset="2"/>
              <a:buNone/>
            </a:pPr>
            <a:endParaRPr lang="zh-CN" altLang="en-US" sz="2400" kern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6" name="Picture 7" descr="2344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48328" y="1916832"/>
            <a:ext cx="2295525" cy="3052763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" name="文本框 11"/>
          <p:cNvSpPr txBox="1"/>
          <p:nvPr/>
        </p:nvSpPr>
        <p:spPr>
          <a:xfrm>
            <a:off x="551384" y="908720"/>
            <a:ext cx="6120680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eaLnBrk="0" hangingPunct="0"/>
            <a:r>
              <a:rPr lang="zh-CN" altLang="en-US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一、</a:t>
            </a:r>
            <a:r>
              <a:rPr lang="zh-CN" altLang="en-US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儒家的管理思想：仁政德治论</a:t>
            </a:r>
          </a:p>
        </p:txBody>
      </p:sp>
    </p:spTree>
    <p:extLst>
      <p:ext uri="{BB962C8B-B14F-4D97-AF65-F5344CB8AC3E}">
        <p14:creationId xmlns:p14="http://schemas.microsoft.com/office/powerpoint/2010/main" val="1022241595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  <p:bldP spid="15" grpId="0" bldLvl="0" animBg="1"/>
      <p:bldP spid="12" grpId="0"/>
      <p:bldP spid="12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学习目标</a:t>
            </a: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</a:p>
        </p:txBody>
      </p:sp>
      <p:sp>
        <p:nvSpPr>
          <p:cNvPr id="39" name="Text Box 15"/>
          <p:cNvSpPr txBox="1">
            <a:spLocks noChangeArrowheads="1"/>
          </p:cNvSpPr>
          <p:nvPr/>
        </p:nvSpPr>
        <p:spPr bwMode="auto">
          <a:xfrm>
            <a:off x="6765722" y="1015585"/>
            <a:ext cx="850795" cy="80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endParaRPr lang="en-US" altLang="zh-CN" sz="2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551384" y="908720"/>
            <a:ext cx="6120680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eaLnBrk="0" hangingPunct="0"/>
            <a:r>
              <a:rPr lang="zh-CN" altLang="en-US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二</a:t>
            </a:r>
            <a:r>
              <a:rPr lang="zh-CN" altLang="en-US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</a:t>
            </a:r>
            <a:r>
              <a:rPr lang="zh-CN" altLang="en-US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道家的管理思想：无为而治论</a:t>
            </a:r>
          </a:p>
        </p:txBody>
      </p:sp>
      <p:sp>
        <p:nvSpPr>
          <p:cNvPr id="11" name="Rectangle 3"/>
          <p:cNvSpPr/>
          <p:nvPr/>
        </p:nvSpPr>
        <p:spPr>
          <a:xfrm>
            <a:off x="1703512" y="1484784"/>
            <a:ext cx="4277360" cy="6477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200000"/>
              <a:buNone/>
              <a:defRPr sz="2400" b="1" u="none" kern="1200" baseline="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200000"/>
              <a:buNone/>
              <a:defRPr sz="2000" b="1" i="0" u="none" kern="1200" baseline="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200000"/>
              <a:buNone/>
              <a:defRPr sz="1800" b="1" i="0" u="none" kern="1200" baseline="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200000"/>
              <a:buNone/>
              <a:defRPr sz="1600" b="1" i="0" u="none" kern="1200" baseline="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200000"/>
              <a:buNone/>
              <a:defRPr sz="1600" b="1" i="0" u="none" kern="1200" baseline="0">
                <a:solidFill>
                  <a:schemeClr val="tx1"/>
                </a:solidFill>
                <a:latin typeface="Tahoma" panose="020B0604030504040204" pitchFamily="34" charset="0"/>
              </a:defRPr>
            </a:lvl5pPr>
          </a:lstStyle>
          <a:p>
            <a:pPr lvl="0"/>
            <a:r>
              <a:rPr lang="zh-CN" altLang="en-US" dirty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代表人物：老子，庄子</a:t>
            </a:r>
          </a:p>
          <a:p>
            <a:pPr lvl="0"/>
            <a:r>
              <a:rPr lang="zh-CN" altLang="en-US" dirty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代表作：</a:t>
            </a:r>
            <a:r>
              <a:rPr lang="en-US" altLang="zh-CN" dirty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《</a:t>
            </a:r>
            <a:r>
              <a:rPr lang="zh-CN" altLang="en-US" dirty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道德经</a:t>
            </a:r>
            <a:r>
              <a:rPr lang="en-US" altLang="zh-CN" dirty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》</a:t>
            </a:r>
            <a:r>
              <a:rPr lang="zh-CN" altLang="en-US" dirty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、</a:t>
            </a:r>
            <a:r>
              <a:rPr lang="en-US" altLang="zh-CN" dirty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《</a:t>
            </a:r>
            <a:r>
              <a:rPr lang="zh-CN" altLang="en-US" dirty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庄子</a:t>
            </a:r>
            <a:r>
              <a:rPr lang="en-US" altLang="zh-CN" dirty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》</a:t>
            </a:r>
          </a:p>
        </p:txBody>
      </p:sp>
      <p:sp>
        <p:nvSpPr>
          <p:cNvPr id="13" name="矩形 12"/>
          <p:cNvSpPr/>
          <p:nvPr/>
        </p:nvSpPr>
        <p:spPr>
          <a:xfrm>
            <a:off x="1415480" y="2420888"/>
            <a:ext cx="7200800" cy="3683060"/>
          </a:xfrm>
          <a:prstGeom prst="rect">
            <a:avLst/>
          </a:prstGeom>
          <a:noFill/>
          <a:ln w="9525" cap="flat" cmpd="sng">
            <a:solidFill>
              <a:srgbClr val="FF33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lIns="0" rIns="0">
            <a:spAutoFit/>
          </a:bodyPr>
          <a:lstStyle/>
          <a:p>
            <a:pPr lvl="1">
              <a:lnSpc>
                <a:spcPts val="3500"/>
              </a:lnSpc>
              <a:buClr>
                <a:schemeClr val="tx1"/>
              </a:buClr>
              <a:buSzPct val="200000"/>
            </a:pPr>
            <a:r>
              <a:rPr lang="en-US" altLang="zh-CN" sz="2400" kern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</a:t>
            </a:r>
            <a:r>
              <a:rPr lang="en-US" altLang="zh-CN" sz="2800" b="1" dirty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1</a:t>
            </a:r>
            <a:r>
              <a:rPr lang="en-US" altLang="zh-CN" sz="2800" b="1" dirty="0" smtClean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.</a:t>
            </a:r>
            <a:r>
              <a:rPr lang="zh-CN" altLang="en-US" sz="2800" b="1" dirty="0" smtClean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自然</a:t>
            </a:r>
            <a:r>
              <a:rPr lang="zh-CN" altLang="en-US" sz="2800" b="1" dirty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无为</a:t>
            </a:r>
            <a:r>
              <a:rPr lang="en-US" altLang="zh-CN" sz="2800" b="1" dirty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——</a:t>
            </a:r>
            <a:r>
              <a:rPr lang="zh-CN" altLang="en-US" sz="2800" b="1" dirty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管理之道</a:t>
            </a:r>
            <a:endParaRPr lang="en-US" altLang="zh-CN" sz="2800" b="1" dirty="0">
              <a:solidFill>
                <a:srgbClr val="3333FF"/>
              </a:solidFill>
              <a:latin typeface="仿宋_GB2312" pitchFamily="49" charset="-122"/>
              <a:ea typeface="仿宋_GB2312" pitchFamily="49" charset="-122"/>
            </a:endParaRPr>
          </a:p>
          <a:p>
            <a:pPr>
              <a:lnSpc>
                <a:spcPts val="3500"/>
              </a:lnSpc>
              <a:buSzPct val="200000"/>
            </a:pPr>
            <a:r>
              <a:rPr lang="zh-CN" altLang="en-US" sz="2400" kern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“</a:t>
            </a:r>
            <a:r>
              <a:rPr lang="zh-CN" altLang="en-US" sz="240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人法地，地法天，天法道，道法自然”。</a:t>
            </a:r>
            <a:endParaRPr lang="en-US" altLang="zh-CN" sz="2400" kern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3500"/>
              </a:lnSpc>
              <a:buSzPct val="200000"/>
            </a:pPr>
            <a:r>
              <a:rPr lang="zh-CN" altLang="en-US" sz="2400" kern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“无为而治”</a:t>
            </a:r>
            <a:r>
              <a:rPr lang="zh-CN" altLang="en-US" sz="240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，“常无心，以百姓心为心”</a:t>
            </a:r>
            <a:r>
              <a:rPr lang="zh-CN" altLang="en-US" sz="2400" kern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，        “</a:t>
            </a:r>
            <a:r>
              <a:rPr lang="zh-CN" altLang="en-US" sz="240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处无为之事，行不言之教”。</a:t>
            </a:r>
            <a:endParaRPr lang="en-US" altLang="zh-CN" sz="2400" kern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3500"/>
              </a:lnSpc>
              <a:buSzPct val="200000"/>
            </a:pPr>
            <a:r>
              <a:rPr lang="zh-CN" altLang="en-US" sz="2400" kern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  讲求</a:t>
            </a:r>
            <a:r>
              <a:rPr lang="zh-CN" altLang="en-US" sz="240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不争与守柔。“以其不争，故天下莫能与之争。”“上善若水”，“天下之至柔，驰骋于天下之至坚。出于无有，入于无间。”</a:t>
            </a:r>
            <a:endParaRPr lang="en-US" altLang="zh-CN" sz="2400" kern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lnSpc>
                <a:spcPts val="3500"/>
              </a:lnSpc>
              <a:buSzPct val="200000"/>
            </a:pPr>
            <a:r>
              <a:rPr lang="zh-CN" altLang="en-US" sz="2400" kern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“</a:t>
            </a:r>
            <a:r>
              <a:rPr lang="zh-CN" altLang="en-US" sz="240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上有为，下无为。”</a:t>
            </a:r>
          </a:p>
        </p:txBody>
      </p:sp>
      <p:pic>
        <p:nvPicPr>
          <p:cNvPr id="14" name="Picture 4" descr="11_113021958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20336" y="2348880"/>
            <a:ext cx="2492375" cy="3527425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2011207137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  <p:bldP spid="12" grpId="0"/>
      <p:bldP spid="12" grpId="1"/>
      <p:bldP spid="11" grpId="0"/>
      <p:bldP spid="13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 dirty="0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导入</a:t>
            </a:r>
            <a:endParaRPr lang="zh-CN" altLang="en-US" sz="28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</a:p>
        </p:txBody>
      </p:sp>
      <p:sp>
        <p:nvSpPr>
          <p:cNvPr id="39" name="Text Box 15"/>
          <p:cNvSpPr txBox="1">
            <a:spLocks noChangeArrowheads="1"/>
          </p:cNvSpPr>
          <p:nvPr/>
        </p:nvSpPr>
        <p:spPr bwMode="auto">
          <a:xfrm>
            <a:off x="6765722" y="1015585"/>
            <a:ext cx="850795" cy="80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endParaRPr lang="en-US" altLang="zh-CN" sz="2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551384" y="908720"/>
            <a:ext cx="6120680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eaLnBrk="0" hangingPunct="0"/>
            <a:r>
              <a:rPr lang="zh-CN" altLang="en-US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二</a:t>
            </a:r>
            <a:r>
              <a:rPr lang="zh-CN" altLang="en-US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、</a:t>
            </a:r>
            <a:r>
              <a:rPr lang="zh-CN" altLang="en-US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道家的管理思想：无为而治论</a:t>
            </a:r>
          </a:p>
        </p:txBody>
      </p:sp>
      <p:sp>
        <p:nvSpPr>
          <p:cNvPr id="11" name="Rectangle 3"/>
          <p:cNvSpPr/>
          <p:nvPr/>
        </p:nvSpPr>
        <p:spPr>
          <a:xfrm>
            <a:off x="1631504" y="1484784"/>
            <a:ext cx="4277360" cy="64770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200000"/>
              <a:buNone/>
              <a:defRPr sz="2400" b="1" u="none" kern="1200" baseline="0"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200000"/>
              <a:buNone/>
              <a:defRPr sz="2000" b="1" i="0" u="none" kern="1200" baseline="0"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200000"/>
              <a:buNone/>
              <a:defRPr sz="1800" b="1" i="0" u="none" kern="1200" baseline="0"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200000"/>
              <a:buNone/>
              <a:defRPr sz="1600" b="1" i="0" u="none" kern="1200" baseline="0"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Pct val="200000"/>
              <a:buNone/>
              <a:defRPr sz="1600" b="1" i="0" u="none" kern="1200" baseline="0">
                <a:solidFill>
                  <a:schemeClr val="tx1"/>
                </a:solidFill>
                <a:latin typeface="Tahoma" panose="020B0604030504040204" pitchFamily="34" charset="0"/>
              </a:defRPr>
            </a:lvl5pPr>
          </a:lstStyle>
          <a:p>
            <a:pPr lvl="0"/>
            <a:r>
              <a:rPr lang="zh-CN" altLang="en-US" dirty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代表人物：老子，庄子</a:t>
            </a:r>
          </a:p>
          <a:p>
            <a:pPr lvl="0"/>
            <a:r>
              <a:rPr lang="zh-CN" altLang="en-US" dirty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代表作：</a:t>
            </a:r>
            <a:r>
              <a:rPr lang="en-US" altLang="zh-CN" dirty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《</a:t>
            </a:r>
            <a:r>
              <a:rPr lang="zh-CN" altLang="en-US" dirty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道德经</a:t>
            </a:r>
            <a:r>
              <a:rPr lang="en-US" altLang="zh-CN" dirty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》</a:t>
            </a:r>
            <a:r>
              <a:rPr lang="zh-CN" altLang="en-US" dirty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、</a:t>
            </a:r>
            <a:r>
              <a:rPr lang="en-US" altLang="zh-CN" dirty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《</a:t>
            </a:r>
            <a:r>
              <a:rPr lang="zh-CN" altLang="en-US" dirty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庄子</a:t>
            </a:r>
            <a:r>
              <a:rPr lang="en-US" altLang="zh-CN" dirty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》</a:t>
            </a:r>
          </a:p>
        </p:txBody>
      </p:sp>
      <p:sp>
        <p:nvSpPr>
          <p:cNvPr id="13" name="矩形 12"/>
          <p:cNvSpPr/>
          <p:nvPr/>
        </p:nvSpPr>
        <p:spPr>
          <a:xfrm>
            <a:off x="1127448" y="2420888"/>
            <a:ext cx="8496944" cy="3683060"/>
          </a:xfrm>
          <a:prstGeom prst="rect">
            <a:avLst/>
          </a:prstGeom>
          <a:noFill/>
          <a:ln w="9525" cap="flat" cmpd="sng">
            <a:solidFill>
              <a:srgbClr val="FF33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lIns="0" rIns="0">
            <a:spAutoFit/>
          </a:bodyPr>
          <a:lstStyle/>
          <a:p>
            <a:pPr lvl="1" indent="0">
              <a:lnSpc>
                <a:spcPts val="3500"/>
              </a:lnSpc>
              <a:buClr>
                <a:schemeClr val="tx1"/>
              </a:buClr>
              <a:buSzPct val="200000"/>
            </a:pPr>
            <a:r>
              <a:rPr lang="en-US" altLang="zh-CN" sz="2800" b="1" dirty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2.</a:t>
            </a:r>
            <a:r>
              <a:rPr lang="zh-CN" altLang="en-US" sz="2800" b="1" dirty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自强者胜</a:t>
            </a:r>
            <a:r>
              <a:rPr lang="en-US" altLang="zh-CN" sz="2800" b="1" dirty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——</a:t>
            </a:r>
            <a:r>
              <a:rPr lang="zh-CN" altLang="en-US" sz="2800" b="1" dirty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自我修炼之</a:t>
            </a:r>
            <a:r>
              <a:rPr lang="zh-CN" altLang="en-US" sz="2800" b="1" dirty="0" smtClean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道</a:t>
            </a:r>
          </a:p>
          <a:p>
            <a:pPr marL="179705" lvl="1" indent="0">
              <a:lnSpc>
                <a:spcPts val="3500"/>
              </a:lnSpc>
              <a:buSzPct val="200000"/>
            </a:pPr>
            <a:r>
              <a:rPr lang="en-US" altLang="zh-CN" sz="240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en-US" altLang="zh-CN" sz="2400" kern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r>
              <a:rPr lang="zh-CN" altLang="en-US" sz="2400" kern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“胜人者有力，自胜者强。”</a:t>
            </a:r>
            <a:endParaRPr lang="en-US" altLang="zh-CN" sz="2400" kern="0" dirty="0" smtClean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9705" lvl="1" indent="0">
              <a:lnSpc>
                <a:spcPts val="3500"/>
              </a:lnSpc>
              <a:buSzPct val="200000"/>
            </a:pPr>
            <a:r>
              <a:rPr lang="zh-CN" altLang="en-US" sz="2400" kern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管理</a:t>
            </a:r>
            <a:r>
              <a:rPr lang="zh-CN" altLang="en-US" sz="240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者的品质：“居善地，从善渊，与善仁，言善信，正善治，事善能，动善时”。</a:t>
            </a:r>
            <a:endParaRPr lang="en-US" altLang="zh-CN" sz="2400" kern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1">
              <a:lnSpc>
                <a:spcPts val="3500"/>
              </a:lnSpc>
              <a:buClr>
                <a:schemeClr val="tx1"/>
              </a:buClr>
              <a:buSzPct val="200000"/>
            </a:pPr>
            <a:r>
              <a:rPr lang="en-US" altLang="zh-CN" sz="2800" b="1" dirty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3.</a:t>
            </a:r>
            <a:r>
              <a:rPr lang="zh-CN" altLang="en-US" sz="2800" b="1" dirty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至德之世</a:t>
            </a:r>
            <a:r>
              <a:rPr lang="en-US" altLang="zh-CN" sz="2800" b="1" dirty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——</a:t>
            </a:r>
            <a:r>
              <a:rPr lang="zh-CN" altLang="en-US" sz="2800" b="1" dirty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理想境界</a:t>
            </a:r>
            <a:endParaRPr lang="en-US" altLang="zh-CN" sz="2800" b="1" dirty="0">
              <a:solidFill>
                <a:srgbClr val="3333FF"/>
              </a:solidFill>
              <a:latin typeface="仿宋_GB2312" pitchFamily="49" charset="-122"/>
              <a:ea typeface="仿宋_GB2312" pitchFamily="49" charset="-122"/>
            </a:endParaRPr>
          </a:p>
          <a:p>
            <a:pPr marL="179705" lvl="1">
              <a:lnSpc>
                <a:spcPts val="3500"/>
              </a:lnSpc>
              <a:buSzPct val="200000"/>
            </a:pPr>
            <a:r>
              <a:rPr lang="zh-CN" altLang="en-US" sz="2400" kern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“小国寡民”</a:t>
            </a:r>
            <a:r>
              <a:rPr lang="zh-CN" altLang="en-US" sz="240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：自然、素朴、平等、自由、安宁</a:t>
            </a:r>
            <a:endParaRPr lang="en-US" altLang="zh-CN" sz="2400" kern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9705" lvl="1">
              <a:lnSpc>
                <a:spcPts val="3500"/>
              </a:lnSpc>
              <a:buSzPct val="200000"/>
            </a:pPr>
            <a:r>
              <a:rPr lang="zh-CN" altLang="en-US" sz="2400" kern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“</a:t>
            </a:r>
            <a:r>
              <a:rPr lang="zh-CN" altLang="en-US" sz="240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日出而作，日落而息，遥之于天地之间而心意自得。”</a:t>
            </a:r>
            <a:endParaRPr lang="en-US" altLang="zh-CN" sz="2400" kern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179705" lvl="1">
              <a:lnSpc>
                <a:spcPts val="3500"/>
              </a:lnSpc>
              <a:buSzPct val="200000"/>
            </a:pPr>
            <a:r>
              <a:rPr lang="zh-CN" altLang="en-US" sz="2400" kern="0" dirty="0" smtClean="0">
                <a:latin typeface="微软雅黑" panose="020B0503020204020204" pitchFamily="34" charset="-122"/>
                <a:ea typeface="微软雅黑" panose="020B0503020204020204" pitchFamily="34" charset="-122"/>
              </a:rPr>
              <a:t>    “</a:t>
            </a:r>
            <a:r>
              <a:rPr lang="zh-CN" altLang="en-US" sz="2400" kern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甘其食，美其服，安其居，乐其俗。”</a:t>
            </a:r>
            <a:endParaRPr lang="en-US" altLang="zh-CN" sz="2400" kern="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14" name="Picture 4" descr="11_113021958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86690" y="2204864"/>
            <a:ext cx="2492375" cy="3527425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581505906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  <p:bldP spid="12" grpId="0"/>
      <p:bldP spid="12" grpId="1"/>
      <p:bldP spid="11" grpId="0"/>
      <p:bldP spid="13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矩形 2"/>
          <p:cNvSpPr>
            <a:spLocks noChangeArrowheads="1"/>
          </p:cNvSpPr>
          <p:nvPr/>
        </p:nvSpPr>
        <p:spPr bwMode="auto">
          <a:xfrm>
            <a:off x="0" y="692150"/>
            <a:ext cx="12192000" cy="73025"/>
          </a:xfrm>
          <a:prstGeom prst="rect">
            <a:avLst/>
          </a:prstGeom>
          <a:solidFill>
            <a:srgbClr val="A6A6A6"/>
          </a:solidFill>
          <a:ln w="25400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8" name="燕尾形 2"/>
          <p:cNvSpPr>
            <a:spLocks noChangeArrowheads="1"/>
          </p:cNvSpPr>
          <p:nvPr/>
        </p:nvSpPr>
        <p:spPr bwMode="auto">
          <a:xfrm>
            <a:off x="4646930" y="167640"/>
            <a:ext cx="2640330" cy="431800"/>
          </a:xfrm>
          <a:prstGeom prst="chevron">
            <a:avLst>
              <a:gd name="adj" fmla="val 22989"/>
            </a:avLst>
          </a:prstGeom>
          <a:solidFill>
            <a:srgbClr val="0848AF"/>
          </a:solidFill>
          <a:ln w="3175" algn="ctr">
            <a:noFill/>
            <a:miter lim="800000"/>
          </a:ln>
        </p:spPr>
        <p:txBody>
          <a:bodyPr anchor="ctr"/>
          <a:lstStyle/>
          <a:p>
            <a:pPr algn="ctr"/>
            <a:endParaRPr lang="zh-CN" altLang="en-US">
              <a:solidFill>
                <a:srgbClr val="FFFFFF"/>
              </a:solidFill>
              <a:latin typeface="Calibri" panose="020F0502020204030204" pitchFamily="34" charset="0"/>
            </a:endParaRPr>
          </a:p>
        </p:txBody>
      </p:sp>
      <p:sp>
        <p:nvSpPr>
          <p:cNvPr id="11269" name="TextBox 5"/>
          <p:cNvSpPr txBox="1">
            <a:spLocks noChangeArrowheads="1"/>
          </p:cNvSpPr>
          <p:nvPr/>
        </p:nvSpPr>
        <p:spPr bwMode="auto">
          <a:xfrm>
            <a:off x="8746490" y="168593"/>
            <a:ext cx="171513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latin typeface="Impact" panose="020B0806030902050204" pitchFamily="34" charset="0"/>
                <a:ea typeface="微软雅黑" panose="020B0503020204020204" pitchFamily="34" charset="-122"/>
              </a:rPr>
              <a:t>03  总结</a:t>
            </a:r>
          </a:p>
        </p:txBody>
      </p:sp>
      <p:sp>
        <p:nvSpPr>
          <p:cNvPr id="11270" name="TextBox 6"/>
          <p:cNvSpPr txBox="1">
            <a:spLocks noChangeArrowheads="1"/>
          </p:cNvSpPr>
          <p:nvPr/>
        </p:nvSpPr>
        <p:spPr bwMode="auto">
          <a:xfrm>
            <a:off x="1212850" y="169863"/>
            <a:ext cx="286956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r>
              <a:rPr lang="en-US" altLang="zh-CN" sz="2800" b="1" dirty="0">
                <a:solidFill>
                  <a:schemeClr val="tx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01    </a:t>
            </a:r>
            <a:r>
              <a:rPr lang="zh-CN" altLang="en-US" sz="2800" b="1" dirty="0" smtClean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导入</a:t>
            </a:r>
            <a:endParaRPr lang="zh-CN" altLang="en-US" sz="2800" b="1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4925060" y="168593"/>
            <a:ext cx="3448685" cy="43053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zh-CN" sz="2800" b="1">
                <a:solidFill>
                  <a:schemeClr val="bg1"/>
                </a:solidFill>
                <a:latin typeface="Impact" panose="020B0806030902050204" pitchFamily="34" charset="0"/>
                <a:ea typeface="微软雅黑" panose="020B0503020204020204" pitchFamily="34" charset="-122"/>
              </a:rPr>
              <a:t>02   内容讲授</a:t>
            </a:r>
          </a:p>
        </p:txBody>
      </p:sp>
      <p:sp>
        <p:nvSpPr>
          <p:cNvPr id="39" name="Text Box 15"/>
          <p:cNvSpPr txBox="1">
            <a:spLocks noChangeArrowheads="1"/>
          </p:cNvSpPr>
          <p:nvPr/>
        </p:nvSpPr>
        <p:spPr bwMode="auto">
          <a:xfrm>
            <a:off x="6765722" y="1015585"/>
            <a:ext cx="850795" cy="80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添加</a:t>
            </a:r>
            <a:endParaRPr lang="en-US" altLang="zh-CN" sz="2400" b="1" dirty="0" smtClean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2400" b="1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标题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551384" y="908720"/>
            <a:ext cx="6120680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/>
            <a:r>
              <a:rPr lang="zh-CN" altLang="en-US" sz="28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三、</a:t>
            </a:r>
            <a:r>
              <a:rPr lang="zh-CN" altLang="en-US" sz="2800" dirty="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</a:rPr>
              <a:t>法家管理思想：法制刑治论</a:t>
            </a:r>
          </a:p>
        </p:txBody>
      </p:sp>
      <p:sp>
        <p:nvSpPr>
          <p:cNvPr id="13" name="矩形 12"/>
          <p:cNvSpPr/>
          <p:nvPr/>
        </p:nvSpPr>
        <p:spPr>
          <a:xfrm>
            <a:off x="1271465" y="1628800"/>
            <a:ext cx="5328592" cy="2382191"/>
          </a:xfrm>
          <a:prstGeom prst="rect">
            <a:avLst/>
          </a:prstGeom>
          <a:noFill/>
          <a:ln w="9525" cap="flat" cmpd="sng">
            <a:solidFill>
              <a:srgbClr val="FF330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lIns="0" rIns="0">
            <a:spAutoFit/>
          </a:bodyPr>
          <a:lstStyle/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200000"/>
            </a:pPr>
            <a:r>
              <a:rPr lang="zh-CN" altLang="en-US" sz="2400" b="1" dirty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代表人物：春秋时期的管仲、子产</a:t>
            </a:r>
            <a:r>
              <a:rPr lang="en-US" altLang="zh-CN" sz="2400" b="1" dirty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, </a:t>
            </a:r>
            <a:r>
              <a:rPr lang="zh-CN" altLang="en-US" sz="2400" b="1" dirty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战国中期的李悝、</a:t>
            </a:r>
            <a:r>
              <a:rPr lang="zh-CN" altLang="en-US" sz="2400" b="1" dirty="0" smtClean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商 鞅</a:t>
            </a:r>
            <a:r>
              <a:rPr lang="zh-CN" altLang="en-US" sz="2400" b="1" dirty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到战国末期的韩非则是先秦法家理论的集大成者。</a:t>
            </a:r>
          </a:p>
          <a:p>
            <a:pPr marL="342900" indent="-342900">
              <a:lnSpc>
                <a:spcPct val="150000"/>
              </a:lnSpc>
              <a:spcBef>
                <a:spcPct val="20000"/>
              </a:spcBef>
              <a:buSzPct val="200000"/>
            </a:pPr>
            <a:r>
              <a:rPr lang="zh-CN" altLang="en-US" sz="2400" b="1" dirty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代表作：</a:t>
            </a:r>
            <a:r>
              <a:rPr lang="en-US" altLang="zh-CN" sz="2400" b="1" dirty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《</a:t>
            </a:r>
            <a:r>
              <a:rPr lang="zh-CN" altLang="en-US" sz="2400" b="1" dirty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韩非子</a:t>
            </a:r>
            <a:r>
              <a:rPr lang="en-US" altLang="zh-CN" sz="2400" b="1" dirty="0">
                <a:solidFill>
                  <a:srgbClr val="3333FF"/>
                </a:solidFill>
                <a:latin typeface="仿宋_GB2312" pitchFamily="49" charset="-122"/>
                <a:ea typeface="仿宋_GB2312" pitchFamily="49" charset="-122"/>
              </a:rPr>
              <a:t>》</a:t>
            </a:r>
          </a:p>
        </p:txBody>
      </p:sp>
      <p:pic>
        <p:nvPicPr>
          <p:cNvPr id="15" name="Picture 11" descr="27d647ee1da3aae3b3fb954c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9976" y="3284984"/>
            <a:ext cx="1800200" cy="2601024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6" name="Picture 8" descr="韩非子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40216" y="1844824"/>
            <a:ext cx="2743200" cy="3455988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2676518297"/>
      </p:ext>
    </p:extLst>
  </p:cSld>
  <p:clrMapOvr>
    <a:masterClrMapping/>
  </p:clrMapOvr>
  <p:transition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 bldLvl="0" animBg="1"/>
      <p:bldP spid="12" grpId="0"/>
      <p:bldP spid="12" grpId="1"/>
      <p:bldP spid="13" grpId="0" bldLvl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|0.6|0.6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主题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537</TotalTime>
  <Words>1609</Words>
  <Application>Microsoft Office PowerPoint</Application>
  <PresentationFormat>宽屏</PresentationFormat>
  <Paragraphs>177</Paragraphs>
  <Slides>18</Slides>
  <Notes>18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18</vt:i4>
      </vt:variant>
    </vt:vector>
  </HeadingPairs>
  <TitlesOfParts>
    <vt:vector size="28" baseType="lpstr">
      <vt:lpstr>仿宋_GB2312</vt:lpstr>
      <vt:lpstr>黑体</vt:lpstr>
      <vt:lpstr>宋体</vt:lpstr>
      <vt:lpstr>微软雅黑</vt:lpstr>
      <vt:lpstr>Arial</vt:lpstr>
      <vt:lpstr>Britannic Bold</vt:lpstr>
      <vt:lpstr>Calibri</vt:lpstr>
      <vt:lpstr>Impact</vt:lpstr>
      <vt:lpstr>Wingdings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>hl81829782</Manager>
  <Company>hl81829782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9</dc:title>
  <dc:creator>lucy</dc:creator>
  <cp:lastModifiedBy>lucy</cp:lastModifiedBy>
  <cp:revision>1925</cp:revision>
  <dcterms:created xsi:type="dcterms:W3CDTF">2016-01-13T14:39:00Z</dcterms:created>
  <dcterms:modified xsi:type="dcterms:W3CDTF">2024-02-26T00:58:19Z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2052-11.1.0.10132</vt:lpwstr>
  </property>
</Properties>
</file>