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3"/>
  </p:sldMasterIdLst>
  <p:notesMasterIdLst>
    <p:notesMasterId r:id="rId39"/>
  </p:notesMasterIdLst>
  <p:sldIdLst>
    <p:sldId id="504" r:id="rId4"/>
    <p:sldId id="256" r:id="rId5"/>
    <p:sldId id="259" r:id="rId6"/>
    <p:sldId id="277" r:id="rId7"/>
    <p:sldId id="475" r:id="rId8"/>
    <p:sldId id="500" r:id="rId9"/>
    <p:sldId id="476" r:id="rId10"/>
    <p:sldId id="477" r:id="rId11"/>
    <p:sldId id="501" r:id="rId12"/>
    <p:sldId id="479" r:id="rId13"/>
    <p:sldId id="478" r:id="rId14"/>
    <p:sldId id="480" r:id="rId15"/>
    <p:sldId id="481" r:id="rId16"/>
    <p:sldId id="482" r:id="rId17"/>
    <p:sldId id="483" r:id="rId18"/>
    <p:sldId id="484" r:id="rId19"/>
    <p:sldId id="485" r:id="rId20"/>
    <p:sldId id="486" r:id="rId21"/>
    <p:sldId id="487" r:id="rId22"/>
    <p:sldId id="488" r:id="rId23"/>
    <p:sldId id="489" r:id="rId24"/>
    <p:sldId id="503" r:id="rId25"/>
    <p:sldId id="502" r:id="rId26"/>
    <p:sldId id="490" r:id="rId27"/>
    <p:sldId id="492" r:id="rId28"/>
    <p:sldId id="491" r:id="rId29"/>
    <p:sldId id="493" r:id="rId30"/>
    <p:sldId id="494" r:id="rId31"/>
    <p:sldId id="495" r:id="rId32"/>
    <p:sldId id="496" r:id="rId33"/>
    <p:sldId id="497" r:id="rId34"/>
    <p:sldId id="498" r:id="rId35"/>
    <p:sldId id="499" r:id="rId36"/>
    <p:sldId id="445" r:id="rId37"/>
    <p:sldId id="446" r:id="rId38"/>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sz="12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sz="12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12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12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12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12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12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12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1200" b="0" i="0" u="none" kern="1200" baseline="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CC0066"/>
    <a:srgbClr val="000000"/>
    <a:srgbClr val="FF0066"/>
    <a:srgbClr val="FFCC00"/>
    <a:srgbClr val="0000FF"/>
    <a:srgbClr val="99CC00"/>
    <a:srgbClr val="CCFF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howGuides="1">
      <p:cViewPr varScale="1">
        <p:scale>
          <a:sx n="66" d="100"/>
          <a:sy n="66" d="100"/>
        </p:scale>
        <p:origin x="-1494" y="-96"/>
      </p:cViewPr>
      <p:guideLst>
        <p:guide orient="horz" pos="2160"/>
        <p:guide pos="2880"/>
      </p:guideLst>
    </p:cSldViewPr>
  </p:slideViewPr>
  <p:notesTextViewPr>
    <p:cViewPr>
      <p:scale>
        <a:sx n="100" d="100"/>
        <a:sy n="100" d="100"/>
      </p:scale>
      <p:origin x="0" y="0"/>
    </p:cViewPr>
  </p:notesTextViewPr>
  <p:sorterViewPr showFormatting="0">
    <p:cViewPr>
      <p:scale>
        <a:sx n="66" d="100"/>
        <a:sy n="66" d="100"/>
      </p:scale>
      <p:origin x="0" y="1806"/>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2" Type="http://schemas.openxmlformats.org/officeDocument/2006/relationships/tableStyles" Target="tableStyles.xml"/><Relationship Id="rId41" Type="http://schemas.openxmlformats.org/officeDocument/2006/relationships/viewProps" Target="viewProps.xml"/><Relationship Id="rId40" Type="http://schemas.openxmlformats.org/officeDocument/2006/relationships/presProps" Target="presProps.xml"/><Relationship Id="rId4" Type="http://schemas.openxmlformats.org/officeDocument/2006/relationships/slide" Target="slides/slide1.xml"/><Relationship Id="rId39" Type="http://schemas.openxmlformats.org/officeDocument/2006/relationships/notesMaster" Target="notesMasters/notesMaster1.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Master" Target="slideMasters/slideMaster2.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59392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93923"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eaLnBrk="0" hangingPunct="0">
              <a:defRPr/>
            </a:lvl1pPr>
          </a:lstStyle>
          <a:p>
            <a:pPr marL="0" marR="0" lvl="0" indent="0" algn="r" defTabSz="914400" rtl="0" eaLnBrk="0" fontAlgn="base" latinLnBrk="0" hangingPunct="0">
              <a:lnSpc>
                <a:spcPct val="100000"/>
              </a:lnSpc>
              <a:spcBef>
                <a:spcPct val="0"/>
              </a:spcBef>
              <a:spcAft>
                <a:spcPct val="0"/>
              </a:spcAft>
              <a:buClrTx/>
              <a:buSzTx/>
              <a:buFontTx/>
              <a:buNone/>
              <a:defRPr/>
            </a:pPr>
            <a:fld id="{A1ACCE8D-A11F-4589-B143-89BA31F61399}" type="datetimeFigureOut">
              <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076" name="Rectangle 4"/>
          <p:cNvSpPr>
            <a:spLocks noRot="1" noTextEdit="1"/>
          </p:cNvSpPr>
          <p:nvPr>
            <p:ph type="sldImg"/>
          </p:nvPr>
        </p:nvSpPr>
        <p:spPr>
          <a:xfrm>
            <a:off x="1143000" y="685800"/>
            <a:ext cx="4572000" cy="3429000"/>
          </a:xfrm>
          <a:prstGeom prst="rect">
            <a:avLst/>
          </a:prstGeom>
          <a:noFill/>
          <a:ln w="9525" cap="flat" cmpd="sng">
            <a:solidFill>
              <a:srgbClr val="000000"/>
            </a:solidFill>
            <a:prstDash val="solid"/>
            <a:miter/>
            <a:headEnd type="none" w="med" len="med"/>
            <a:tailEnd type="none" w="med" len="med"/>
          </a:ln>
        </p:spPr>
      </p:sp>
      <p:sp>
        <p:nvSpPr>
          <p:cNvPr id="593925"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rPr>
              <a:t>单击此处编辑母版文本样式</a:t>
            </a:r>
            <a:endPar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endParaRPr>
          </a:p>
          <a:p>
            <a:pPr marL="457200" marR="0" lvl="1"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rPr>
              <a:t>第二级</a:t>
            </a:r>
            <a:endPar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endParaRPr>
          </a:p>
          <a:p>
            <a:pPr marL="914400" marR="0" lvl="2"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rPr>
              <a:t>第三级</a:t>
            </a:r>
            <a:endPar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endParaRPr>
          </a:p>
          <a:p>
            <a:pPr marL="1371600" marR="0" lvl="3"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rPr>
              <a:t>第四级</a:t>
            </a:r>
            <a:endPar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endParaRPr>
          </a:p>
          <a:p>
            <a:pPr marL="1828800" marR="0" lvl="4"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rPr>
              <a:t>第五级</a:t>
            </a:r>
            <a:endParaRPr kumimoji="0" lang="zh-CN" altLang="en-US" sz="1200" b="0" i="0" u="none" strike="noStrike" kern="120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cs typeface="+mn-cs"/>
            </a:endParaRPr>
          </a:p>
        </p:txBody>
      </p:sp>
      <p:sp>
        <p:nvSpPr>
          <p:cNvPr id="593926"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lstStyle>
            <a:lvl1pPr eaLnBrk="0" hangingPunct="0">
              <a:defRPr/>
            </a:lvl1p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en-US" altLang="zh-CN" sz="12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93927"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
            <a:pPr lvl="0" algn="r" fontAlgn="base"/>
            <a:fld id="{9A0DB2DC-4C9A-4742-B13C-FB6460FD3503}" type="slidenum">
              <a:rPr lang="zh-CN" altLang="en-US" strike="noStrike" noProof="1" dirty="0">
                <a:latin typeface="Arial" panose="020B0604020202020204" pitchFamily="34" charset="0"/>
                <a:ea typeface="宋体" panose="02010600030101010101" pitchFamily="2" charset="-122"/>
                <a:cs typeface="+mn-cs"/>
              </a:rPr>
            </a:fld>
            <a:endParaRPr lang="zh-CN" altLang="en-US" strike="noStrike" noProof="1" dirty="0"/>
          </a:p>
        </p:txBody>
      </p:sp>
    </p:spTree>
  </p:cSld>
  <p:clrMap bg1="lt1" tx1="dk1" bg2="lt2" tx2="dk2" accent1="accent1" accent2="accent2" accent3="accent3" accent4="accent4" accent5="accent5" accent6="accent6" hlink="hlink" folHlink="folHlink"/>
  <p:hf sldNum="0" hdr="0" ftr="0" dt="0"/>
  <p:notesStyle>
    <a:lvl1pPr algn="l" rtl="0" fontAlgn="base">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30000"/>
      </a:spcBef>
      <a:spcAft>
        <a:spcPct val="0"/>
      </a:spcAft>
      <a:defRPr sz="1200"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5963"/>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274638"/>
            <a:ext cx="8229600" cy="5851525"/>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457200" y="1600200"/>
            <a:ext cx="8229600" cy="4525963"/>
          </a:xfrm>
          <a:prstGeom prst="rect">
            <a:avLst/>
          </a:prstGeo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a:prstGeom prst="rect">
            <a:avLst/>
          </a:prstGeo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a:prstGeom prst="rect">
            <a:avLst/>
          </a:prstGeo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a:prstGeom prst="rect">
            <a:avLst/>
          </a:prstGeom>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1600200"/>
            <a:ext cx="8229600" cy="4525963"/>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a:prstGeom prst="rect">
            <a:avLst/>
          </a:prstGeo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a:prstGeom prst="rect">
            <a:avLst/>
          </a:prstGeo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5" Type="http://schemas.openxmlformats.org/officeDocument/2006/relationships/theme" Target="../theme/theme1.xml"/><Relationship Id="rId14" Type="http://schemas.openxmlformats.org/officeDocument/2006/relationships/image" Target="../media/image2.jpeg"/><Relationship Id="rId13" Type="http://schemas.openxmlformats.org/officeDocument/2006/relationships/image" Target="../media/image1.jpe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1.xml"/><Relationship Id="rId8" Type="http://schemas.openxmlformats.org/officeDocument/2006/relationships/slideLayout" Target="../slideLayouts/slideLayout20.xml"/><Relationship Id="rId7" Type="http://schemas.openxmlformats.org/officeDocument/2006/relationships/slideLayout" Target="../slideLayouts/slideLayout19.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3" Type="http://schemas.openxmlformats.org/officeDocument/2006/relationships/slideLayout" Target="../slideLayouts/slideLayout15.xml"/><Relationship Id="rId2" Type="http://schemas.openxmlformats.org/officeDocument/2006/relationships/slideLayout" Target="../slideLayouts/slideLayout14.xml"/><Relationship Id="rId16" Type="http://schemas.openxmlformats.org/officeDocument/2006/relationships/theme" Target="../theme/theme2.xml"/><Relationship Id="rId15" Type="http://schemas.openxmlformats.org/officeDocument/2006/relationships/image" Target="../media/image5.png"/><Relationship Id="rId14" Type="http://schemas.openxmlformats.org/officeDocument/2006/relationships/image" Target="../media/image1.jpeg"/><Relationship Id="rId13" Type="http://schemas.openxmlformats.org/officeDocument/2006/relationships/image" Target="../media/image4.jpeg"/><Relationship Id="rId12" Type="http://schemas.openxmlformats.org/officeDocument/2006/relationships/image" Target="../media/image3.jpeg"/><Relationship Id="rId11" Type="http://schemas.openxmlformats.org/officeDocument/2006/relationships/slideLayout" Target="../slideLayouts/slideLayout23.xml"/><Relationship Id="rId10" Type="http://schemas.openxmlformats.org/officeDocument/2006/relationships/slideLayout" Target="../slideLayouts/slideLayout22.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43" name="矩形 42"/>
          <p:cNvSpPr/>
          <p:nvPr/>
        </p:nvSpPr>
        <p:spPr>
          <a:xfrm>
            <a:off x="-17463" y="-7963"/>
            <a:ext cx="9144001" cy="720001"/>
          </a:xfrm>
          <a:prstGeom prst="rect">
            <a:avLst/>
          </a:prstGeom>
          <a:gradFill>
            <a:gsLst>
              <a:gs pos="0">
                <a:schemeClr val="bg1"/>
              </a:gs>
              <a:gs pos="50000">
                <a:srgbClr val="CCFF33"/>
              </a:gs>
              <a:gs pos="100000">
                <a:srgbClr val="99CC0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4" name="矩形 43"/>
          <p:cNvSpPr/>
          <p:nvPr/>
        </p:nvSpPr>
        <p:spPr>
          <a:xfrm>
            <a:off x="-17463" y="706419"/>
            <a:ext cx="9144001" cy="36000"/>
          </a:xfrm>
          <a:prstGeom prst="rect">
            <a:avLst/>
          </a:prstGeom>
          <a:gradFill>
            <a:gsLst>
              <a:gs pos="0">
                <a:srgbClr val="CCFF33"/>
              </a:gs>
              <a:gs pos="50000">
                <a:srgbClr val="CCFF33"/>
              </a:gs>
              <a:gs pos="100000">
                <a:srgbClr val="92D05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1028" name="组合 128"/>
          <p:cNvGrpSpPr/>
          <p:nvPr userDrawn="1"/>
        </p:nvGrpSpPr>
        <p:grpSpPr>
          <a:xfrm>
            <a:off x="-17462" y="-7937"/>
            <a:ext cx="1439862" cy="1439862"/>
            <a:chOff x="0" y="1500174"/>
            <a:chExt cx="1440000" cy="1440000"/>
          </a:xfrm>
        </p:grpSpPr>
        <p:sp>
          <p:nvSpPr>
            <p:cNvPr id="121" name="饼形 120"/>
            <p:cNvSpPr/>
            <p:nvPr/>
          </p:nvSpPr>
          <p:spPr>
            <a:xfrm>
              <a:off x="0" y="1500174"/>
              <a:ext cx="1440000" cy="1440000"/>
            </a:xfrm>
            <a:prstGeom prst="pie">
              <a:avLst>
                <a:gd name="adj1" fmla="val 0"/>
                <a:gd name="adj2" fmla="val 10804693"/>
              </a:avLst>
            </a:prstGeom>
            <a:solidFill>
              <a:srgbClr val="CCFF33">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30" name="饼形 126"/>
            <p:cNvSpPr/>
            <p:nvPr/>
          </p:nvSpPr>
          <p:spPr>
            <a:xfrm rot="10800000">
              <a:off x="0" y="1500174"/>
              <a:ext cx="1440000" cy="1440000"/>
            </a:xfrm>
            <a:custGeom>
              <a:avLst/>
              <a:gdLst/>
              <a:ahLst/>
              <a:cxnLst>
                <a:cxn ang="0">
                  <a:pos x="1440000" y="720000"/>
                </a:cxn>
                <a:cxn ang="5898240">
                  <a:pos x="720000" y="1440000"/>
                </a:cxn>
                <a:cxn ang="11796480">
                  <a:pos x="0" y="720000"/>
                </a:cxn>
                <a:cxn ang="17694720">
                  <a:pos x="720000" y="0"/>
                </a:cxn>
              </a:cxnLst>
              <a:pathLst>
                <a:path w="1440000" h="1440000">
                  <a:moveTo>
                    <a:pt x="1440000" y="720000"/>
                  </a:moveTo>
                  <a:lnTo>
                    <a:pt x="1440000" y="720000"/>
                  </a:lnTo>
                  <a:cubicBezTo>
                    <a:pt x="1440000" y="1117645"/>
                    <a:pt x="1117645" y="1440000"/>
                    <a:pt x="720000" y="1440000"/>
                  </a:cubicBezTo>
                  <a:cubicBezTo>
                    <a:pt x="322354" y="1440000"/>
                    <a:pt x="0" y="1117645"/>
                    <a:pt x="0" y="720000"/>
                  </a:cubicBezTo>
                  <a:cubicBezTo>
                    <a:pt x="-1" y="719672"/>
                    <a:pt x="0" y="719344"/>
                    <a:pt x="0" y="719016"/>
                  </a:cubicBezTo>
                  <a:lnTo>
                    <a:pt x="720000" y="720000"/>
                  </a:lnTo>
                  <a:lnTo>
                    <a:pt x="1440000" y="720000"/>
                  </a:lnTo>
                  <a:close/>
                </a:path>
              </a:pathLst>
            </a:custGeom>
            <a:solidFill>
              <a:srgbClr val="00B0F0">
                <a:alpha val="25098"/>
              </a:srgbClr>
            </a:solidFill>
            <a:ln w="25400">
              <a:noFill/>
            </a:ln>
          </p:spPr>
          <p:txBody>
            <a:bodyPr/>
            <a:p>
              <a:endParaRPr lang="zh-CN" altLang="en-US"/>
            </a:p>
          </p:txBody>
        </p:sp>
      </p:grpSp>
      <p:grpSp>
        <p:nvGrpSpPr>
          <p:cNvPr id="1031" name="组合 127"/>
          <p:cNvGrpSpPr/>
          <p:nvPr userDrawn="1"/>
        </p:nvGrpSpPr>
        <p:grpSpPr>
          <a:xfrm>
            <a:off x="125413" y="88900"/>
            <a:ext cx="1260475" cy="1260475"/>
            <a:chOff x="1357290" y="1500174"/>
            <a:chExt cx="1260000" cy="1260000"/>
          </a:xfrm>
        </p:grpSpPr>
        <p:sp>
          <p:nvSpPr>
            <p:cNvPr id="125" name="饼形 124"/>
            <p:cNvSpPr/>
            <p:nvPr/>
          </p:nvSpPr>
          <p:spPr>
            <a:xfrm>
              <a:off x="1357290" y="1500174"/>
              <a:ext cx="1260000" cy="1260000"/>
            </a:xfrm>
            <a:prstGeom prst="pie">
              <a:avLst>
                <a:gd name="adj1" fmla="val 0"/>
                <a:gd name="adj2" fmla="val 10754946"/>
              </a:avLst>
            </a:prstGeom>
            <a:solidFill>
              <a:srgbClr val="CCFF33">
                <a:alpha val="4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33" name="饼形 125"/>
            <p:cNvSpPr/>
            <p:nvPr/>
          </p:nvSpPr>
          <p:spPr>
            <a:xfrm rot="10800000">
              <a:off x="1357290" y="1500174"/>
              <a:ext cx="1260000" cy="1260000"/>
            </a:xfrm>
            <a:custGeom>
              <a:avLst/>
              <a:gdLst/>
              <a:ahLst/>
              <a:cxnLst>
                <a:cxn ang="0">
                  <a:pos x="1260000" y="630000"/>
                </a:cxn>
                <a:cxn ang="5898240">
                  <a:pos x="630000" y="1260000"/>
                </a:cxn>
                <a:cxn ang="11796480">
                  <a:pos x="0" y="630000"/>
                </a:cxn>
                <a:cxn ang="17694720">
                  <a:pos x="630000" y="0"/>
                </a:cxn>
              </a:cxnLst>
              <a:pathLst>
                <a:path w="1260000" h="1260000">
                  <a:moveTo>
                    <a:pt x="1260000" y="630000"/>
                  </a:moveTo>
                  <a:lnTo>
                    <a:pt x="1260000" y="630000"/>
                  </a:lnTo>
                  <a:cubicBezTo>
                    <a:pt x="1260000" y="977939"/>
                    <a:pt x="977939" y="1260000"/>
                    <a:pt x="630000" y="1260000"/>
                  </a:cubicBezTo>
                  <a:cubicBezTo>
                    <a:pt x="285280" y="1260000"/>
                    <a:pt x="4571" y="982945"/>
                    <a:pt x="54" y="638255"/>
                  </a:cubicBezTo>
                  <a:lnTo>
                    <a:pt x="630000" y="630000"/>
                  </a:lnTo>
                  <a:lnTo>
                    <a:pt x="1260000" y="630000"/>
                  </a:lnTo>
                  <a:close/>
                </a:path>
              </a:pathLst>
            </a:custGeom>
            <a:solidFill>
              <a:srgbClr val="00B0F0">
                <a:alpha val="45097"/>
              </a:srgbClr>
            </a:solidFill>
            <a:ln w="25400">
              <a:noFill/>
            </a:ln>
          </p:spPr>
          <p:txBody>
            <a:bodyPr/>
            <a:p>
              <a:endParaRPr lang="zh-CN" altLang="en-US"/>
            </a:p>
          </p:txBody>
        </p:sp>
      </p:grpSp>
      <p:sp>
        <p:nvSpPr>
          <p:cNvPr id="1043" name="Oval 18"/>
          <p:cNvSpPr>
            <a:spLocks noChangeArrowheads="1"/>
          </p:cNvSpPr>
          <p:nvPr/>
        </p:nvSpPr>
        <p:spPr bwMode="gray">
          <a:xfrm>
            <a:off x="331788" y="198438"/>
            <a:ext cx="1079500" cy="1079500"/>
          </a:xfrm>
          <a:prstGeom prst="ellipse">
            <a:avLst/>
          </a:prstGeom>
          <a:blipFill dpi="0" rotWithShape="1">
            <a:blip r:embed="rId13" cstate="print"/>
            <a:srcRect/>
            <a:stretch>
              <a:fillRect/>
            </a:stretch>
          </a:blipFill>
          <a:ln w="57150">
            <a:solidFill>
              <a:srgbClr val="FFFFFF"/>
            </a:solidFill>
            <a:round/>
          </a:ln>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pic>
        <p:nvPicPr>
          <p:cNvPr id="1035" name="Picture 15" descr="3"/>
          <p:cNvPicPr>
            <a:picLocks noChangeAspect="1"/>
          </p:cNvPicPr>
          <p:nvPr userDrawn="1"/>
        </p:nvPicPr>
        <p:blipFill>
          <a:blip r:embed="rId14"/>
          <a:stretch>
            <a:fillRect/>
          </a:stretch>
        </p:blipFill>
        <p:spPr>
          <a:xfrm>
            <a:off x="323850" y="115888"/>
            <a:ext cx="1152525" cy="1152525"/>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9" name="矩形 8"/>
          <p:cNvSpPr/>
          <p:nvPr/>
        </p:nvSpPr>
        <p:spPr>
          <a:xfrm>
            <a:off x="34925" y="14287"/>
            <a:ext cx="9144000" cy="6858001"/>
          </a:xfrm>
          <a:prstGeom prst="rect">
            <a:avLst/>
          </a:prstGeom>
          <a:gradFill>
            <a:gsLst>
              <a:gs pos="0">
                <a:srgbClr val="CCFF33"/>
              </a:gs>
              <a:gs pos="50000">
                <a:srgbClr val="009900"/>
              </a:gs>
              <a:gs pos="100000">
                <a:srgbClr val="006600"/>
              </a:gs>
            </a:gsLst>
            <a:lin ang="5400000" scaled="0"/>
          </a:gradFill>
          <a:ln>
            <a:noFill/>
          </a:ln>
          <a:scene3d>
            <a:camera prst="orthographicFront"/>
            <a:lightRig rig="flat" dir="t"/>
          </a:scene3d>
          <a:sp3d prstMaterial="powder">
            <a:bevelT w="152400" h="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2" name="椭圆 11"/>
          <p:cNvSpPr/>
          <p:nvPr/>
        </p:nvSpPr>
        <p:spPr>
          <a:xfrm>
            <a:off x="2035175" y="3871913"/>
            <a:ext cx="142875" cy="1428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3" name="椭圆 12"/>
          <p:cNvSpPr/>
          <p:nvPr/>
        </p:nvSpPr>
        <p:spPr>
          <a:xfrm>
            <a:off x="5678488" y="4800600"/>
            <a:ext cx="142875" cy="14287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6" name="任意多边形 15"/>
          <p:cNvSpPr/>
          <p:nvPr/>
        </p:nvSpPr>
        <p:spPr>
          <a:xfrm>
            <a:off x="25400" y="3729038"/>
            <a:ext cx="9153525" cy="3143250"/>
          </a:xfrm>
          <a:custGeom>
            <a:avLst/>
            <a:gdLst>
              <a:gd name="connsiteX0" fmla="*/ 0 w 9152878"/>
              <a:gd name="connsiteY0" fmla="*/ 781235 h 3045041"/>
              <a:gd name="connsiteX1" fmla="*/ 2086253 w 9152878"/>
              <a:gd name="connsiteY1" fmla="*/ 221941 h 3045041"/>
              <a:gd name="connsiteX2" fmla="*/ 5743853 w 9152878"/>
              <a:gd name="connsiteY2" fmla="*/ 1136341 h 3045041"/>
              <a:gd name="connsiteX3" fmla="*/ 9144000 w 9152878"/>
              <a:gd name="connsiteY3" fmla="*/ 0 h 3045041"/>
              <a:gd name="connsiteX4" fmla="*/ 9152878 w 9152878"/>
              <a:gd name="connsiteY4" fmla="*/ 3045041 h 3045041"/>
              <a:gd name="connsiteX5" fmla="*/ 0 w 9152878"/>
              <a:gd name="connsiteY5" fmla="*/ 3018407 h 3045041"/>
              <a:gd name="connsiteX6" fmla="*/ 0 w 9152878"/>
              <a:gd name="connsiteY6" fmla="*/ 781235 h 3045041"/>
              <a:gd name="connsiteX0-1" fmla="*/ 0 w 9152878"/>
              <a:gd name="connsiteY0-2" fmla="*/ 781235 h 3045041"/>
              <a:gd name="connsiteX1-3" fmla="*/ 2086253 w 9152878"/>
              <a:gd name="connsiteY1-4" fmla="*/ 221941 h 3045041"/>
              <a:gd name="connsiteX2-5" fmla="*/ 5743853 w 9152878"/>
              <a:gd name="connsiteY2-6" fmla="*/ 1136341 h 3045041"/>
              <a:gd name="connsiteX3-7" fmla="*/ 9144000 w 9152878"/>
              <a:gd name="connsiteY3-8" fmla="*/ 0 h 3045041"/>
              <a:gd name="connsiteX4-9" fmla="*/ 9152878 w 9152878"/>
              <a:gd name="connsiteY4-10" fmla="*/ 3045041 h 3045041"/>
              <a:gd name="connsiteX5-11" fmla="*/ 0 w 9152878"/>
              <a:gd name="connsiteY5-12" fmla="*/ 3018407 h 3045041"/>
              <a:gd name="connsiteX6-13" fmla="*/ 0 w 9152878"/>
              <a:gd name="connsiteY6-14" fmla="*/ 781235 h 3045041"/>
              <a:gd name="connsiteX0-15" fmla="*/ 0 w 9152878"/>
              <a:gd name="connsiteY0-16" fmla="*/ 1099352 h 3363158"/>
              <a:gd name="connsiteX1-17" fmla="*/ 2086253 w 9152878"/>
              <a:gd name="connsiteY1-18" fmla="*/ 540058 h 3363158"/>
              <a:gd name="connsiteX2-19" fmla="*/ 5743853 w 9152878"/>
              <a:gd name="connsiteY2-20" fmla="*/ 1454458 h 3363158"/>
              <a:gd name="connsiteX3-21" fmla="*/ 9144000 w 9152878"/>
              <a:gd name="connsiteY3-22" fmla="*/ 318117 h 3363158"/>
              <a:gd name="connsiteX4-23" fmla="*/ 9152878 w 9152878"/>
              <a:gd name="connsiteY4-24" fmla="*/ 3363158 h 3363158"/>
              <a:gd name="connsiteX5-25" fmla="*/ 0 w 9152878"/>
              <a:gd name="connsiteY5-26" fmla="*/ 3336524 h 3363158"/>
              <a:gd name="connsiteX6-27" fmla="*/ 0 w 9152878"/>
              <a:gd name="connsiteY6-28" fmla="*/ 1099352 h 3363158"/>
              <a:gd name="connsiteX0-29" fmla="*/ 0 w 9152878"/>
              <a:gd name="connsiteY0-30" fmla="*/ 781235 h 3045041"/>
              <a:gd name="connsiteX1-31" fmla="*/ 2086253 w 9152878"/>
              <a:gd name="connsiteY1-32" fmla="*/ 221941 h 3045041"/>
              <a:gd name="connsiteX2-33" fmla="*/ 5743853 w 9152878"/>
              <a:gd name="connsiteY2-34" fmla="*/ 1136341 h 3045041"/>
              <a:gd name="connsiteX3-35" fmla="*/ 9144000 w 9152878"/>
              <a:gd name="connsiteY3-36" fmla="*/ 0 h 3045041"/>
              <a:gd name="connsiteX4-37" fmla="*/ 9152878 w 9152878"/>
              <a:gd name="connsiteY4-38" fmla="*/ 3045041 h 3045041"/>
              <a:gd name="connsiteX5-39" fmla="*/ 0 w 9152878"/>
              <a:gd name="connsiteY5-40" fmla="*/ 3018407 h 3045041"/>
              <a:gd name="connsiteX6-41" fmla="*/ 0 w 9152878"/>
              <a:gd name="connsiteY6-42" fmla="*/ 781235 h 304504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9152878" h="3045041">
                <a:moveTo>
                  <a:pt x="0" y="781235"/>
                </a:moveTo>
                <a:cubicBezTo>
                  <a:pt x="347709" y="315157"/>
                  <a:pt x="1128944" y="162757"/>
                  <a:pt x="2086253" y="221941"/>
                </a:cubicBezTo>
                <a:cubicBezTo>
                  <a:pt x="3043562" y="281125"/>
                  <a:pt x="4567562" y="1173331"/>
                  <a:pt x="5743853" y="1136341"/>
                </a:cubicBezTo>
                <a:cubicBezTo>
                  <a:pt x="6920144" y="1099351"/>
                  <a:pt x="8392699" y="327317"/>
                  <a:pt x="9144000" y="0"/>
                </a:cubicBezTo>
                <a:cubicBezTo>
                  <a:pt x="9146959" y="1015014"/>
                  <a:pt x="9149919" y="2030027"/>
                  <a:pt x="9152878" y="3045041"/>
                </a:cubicBezTo>
                <a:lnTo>
                  <a:pt x="0" y="3018407"/>
                </a:lnTo>
                <a:lnTo>
                  <a:pt x="0" y="78123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10" name="任意多边形 9"/>
          <p:cNvSpPr/>
          <p:nvPr/>
        </p:nvSpPr>
        <p:spPr>
          <a:xfrm>
            <a:off x="-107983" y="3729039"/>
            <a:ext cx="9313541" cy="1185168"/>
          </a:xfrm>
          <a:custGeom>
            <a:avLst/>
            <a:gdLst>
              <a:gd name="connsiteX0" fmla="*/ 0 w 9161755"/>
              <a:gd name="connsiteY0" fmla="*/ 745724 h 1145219"/>
              <a:gd name="connsiteX1" fmla="*/ 1544714 w 9161755"/>
              <a:gd name="connsiteY1" fmla="*/ 239697 h 1145219"/>
              <a:gd name="connsiteX2" fmla="*/ 2929631 w 9161755"/>
              <a:gd name="connsiteY2" fmla="*/ 275208 h 1145219"/>
              <a:gd name="connsiteX3" fmla="*/ 4181382 w 9161755"/>
              <a:gd name="connsiteY3" fmla="*/ 656948 h 1145219"/>
              <a:gd name="connsiteX4" fmla="*/ 5699464 w 9161755"/>
              <a:gd name="connsiteY4" fmla="*/ 1145219 h 1145219"/>
              <a:gd name="connsiteX5" fmla="*/ 7625918 w 9161755"/>
              <a:gd name="connsiteY5" fmla="*/ 585926 h 1145219"/>
              <a:gd name="connsiteX6" fmla="*/ 9161755 w 9161755"/>
              <a:gd name="connsiteY6" fmla="*/ 0 h 1145219"/>
              <a:gd name="connsiteX0-1" fmla="*/ 0 w 9161755"/>
              <a:gd name="connsiteY0-2" fmla="*/ 745724 h 1145219"/>
              <a:gd name="connsiteX1-3" fmla="*/ 1544714 w 9161755"/>
              <a:gd name="connsiteY1-4" fmla="*/ 239697 h 1145219"/>
              <a:gd name="connsiteX2-5" fmla="*/ 2929631 w 9161755"/>
              <a:gd name="connsiteY2-6" fmla="*/ 275208 h 1145219"/>
              <a:gd name="connsiteX3-7" fmla="*/ 4181382 w 9161755"/>
              <a:gd name="connsiteY3-8" fmla="*/ 656948 h 1145219"/>
              <a:gd name="connsiteX4-9" fmla="*/ 5699464 w 9161755"/>
              <a:gd name="connsiteY4-10" fmla="*/ 1145219 h 1145219"/>
              <a:gd name="connsiteX5-11" fmla="*/ 7625918 w 9161755"/>
              <a:gd name="connsiteY5-12" fmla="*/ 585926 h 1145219"/>
              <a:gd name="connsiteX6-13" fmla="*/ 9161755 w 9161755"/>
              <a:gd name="connsiteY6-14" fmla="*/ 0 h 1145219"/>
              <a:gd name="connsiteX0-15" fmla="*/ 0 w 9161755"/>
              <a:gd name="connsiteY0-16" fmla="*/ 745724 h 1145219"/>
              <a:gd name="connsiteX1-17" fmla="*/ 1544714 w 9161755"/>
              <a:gd name="connsiteY1-18" fmla="*/ 239697 h 1145219"/>
              <a:gd name="connsiteX2-19" fmla="*/ 2929631 w 9161755"/>
              <a:gd name="connsiteY2-20" fmla="*/ 275208 h 1145219"/>
              <a:gd name="connsiteX3-21" fmla="*/ 4181382 w 9161755"/>
              <a:gd name="connsiteY3-22" fmla="*/ 656948 h 1145219"/>
              <a:gd name="connsiteX4-23" fmla="*/ 5699464 w 9161755"/>
              <a:gd name="connsiteY4-24" fmla="*/ 1145219 h 1145219"/>
              <a:gd name="connsiteX5-25" fmla="*/ 7625918 w 9161755"/>
              <a:gd name="connsiteY5-26" fmla="*/ 585926 h 1145219"/>
              <a:gd name="connsiteX6-27" fmla="*/ 9161755 w 9161755"/>
              <a:gd name="connsiteY6-28" fmla="*/ 0 h 1145219"/>
              <a:gd name="connsiteX0-29" fmla="*/ 0 w 9161755"/>
              <a:gd name="connsiteY0-30" fmla="*/ 745724 h 1157056"/>
              <a:gd name="connsiteX1-31" fmla="*/ 1544714 w 9161755"/>
              <a:gd name="connsiteY1-32" fmla="*/ 239697 h 1157056"/>
              <a:gd name="connsiteX2-33" fmla="*/ 2929631 w 9161755"/>
              <a:gd name="connsiteY2-34" fmla="*/ 275208 h 1157056"/>
              <a:gd name="connsiteX3-35" fmla="*/ 4181382 w 9161755"/>
              <a:gd name="connsiteY3-36" fmla="*/ 656948 h 1157056"/>
              <a:gd name="connsiteX4-37" fmla="*/ 5699464 w 9161755"/>
              <a:gd name="connsiteY4-38" fmla="*/ 1145219 h 1157056"/>
              <a:gd name="connsiteX5-39" fmla="*/ 7625918 w 9161755"/>
              <a:gd name="connsiteY5-40" fmla="*/ 585926 h 1157056"/>
              <a:gd name="connsiteX6-41" fmla="*/ 9161755 w 9161755"/>
              <a:gd name="connsiteY6-42" fmla="*/ 0 h 1157056"/>
              <a:gd name="connsiteX0-43" fmla="*/ 0 w 9161755"/>
              <a:gd name="connsiteY0-44" fmla="*/ 745724 h 1157056"/>
              <a:gd name="connsiteX1-45" fmla="*/ 1544714 w 9161755"/>
              <a:gd name="connsiteY1-46" fmla="*/ 239697 h 1157056"/>
              <a:gd name="connsiteX2-47" fmla="*/ 2929631 w 9161755"/>
              <a:gd name="connsiteY2-48" fmla="*/ 275208 h 1157056"/>
              <a:gd name="connsiteX3-49" fmla="*/ 4181382 w 9161755"/>
              <a:gd name="connsiteY3-50" fmla="*/ 656948 h 1157056"/>
              <a:gd name="connsiteX4-51" fmla="*/ 5699464 w 9161755"/>
              <a:gd name="connsiteY4-52" fmla="*/ 1145219 h 1157056"/>
              <a:gd name="connsiteX5-53" fmla="*/ 7625918 w 9161755"/>
              <a:gd name="connsiteY5-54" fmla="*/ 585926 h 1157056"/>
              <a:gd name="connsiteX6-55" fmla="*/ 9161755 w 9161755"/>
              <a:gd name="connsiteY6-56" fmla="*/ 0 h 1157056"/>
              <a:gd name="connsiteX0-57" fmla="*/ 0 w 9161755"/>
              <a:gd name="connsiteY0-58" fmla="*/ 745724 h 1157056"/>
              <a:gd name="connsiteX1-59" fmla="*/ 1544714 w 9161755"/>
              <a:gd name="connsiteY1-60" fmla="*/ 239697 h 1157056"/>
              <a:gd name="connsiteX2-61" fmla="*/ 2929631 w 9161755"/>
              <a:gd name="connsiteY2-62" fmla="*/ 275208 h 1157056"/>
              <a:gd name="connsiteX3-63" fmla="*/ 4181382 w 9161755"/>
              <a:gd name="connsiteY3-64" fmla="*/ 656948 h 1157056"/>
              <a:gd name="connsiteX4-65" fmla="*/ 5699464 w 9161755"/>
              <a:gd name="connsiteY4-66" fmla="*/ 1145219 h 1157056"/>
              <a:gd name="connsiteX5-67" fmla="*/ 7625918 w 9161755"/>
              <a:gd name="connsiteY5-68" fmla="*/ 585926 h 1157056"/>
              <a:gd name="connsiteX6-69" fmla="*/ 9161755 w 9161755"/>
              <a:gd name="connsiteY6-70" fmla="*/ 0 h 1157056"/>
              <a:gd name="connsiteX0-71" fmla="*/ 0 w 9161755"/>
              <a:gd name="connsiteY0-72" fmla="*/ 745724 h 1197005"/>
              <a:gd name="connsiteX1-73" fmla="*/ 1544714 w 9161755"/>
              <a:gd name="connsiteY1-74" fmla="*/ 239697 h 1197005"/>
              <a:gd name="connsiteX2-75" fmla="*/ 2929631 w 9161755"/>
              <a:gd name="connsiteY2-76" fmla="*/ 275208 h 1197005"/>
              <a:gd name="connsiteX3-77" fmla="*/ 5699464 w 9161755"/>
              <a:gd name="connsiteY3-78" fmla="*/ 1145219 h 1197005"/>
              <a:gd name="connsiteX4-79" fmla="*/ 7625918 w 9161755"/>
              <a:gd name="connsiteY4-80" fmla="*/ 585926 h 1197005"/>
              <a:gd name="connsiteX5-81" fmla="*/ 9161755 w 9161755"/>
              <a:gd name="connsiteY5-82" fmla="*/ 0 h 1197005"/>
              <a:gd name="connsiteX0-83" fmla="*/ 0 w 9161755"/>
              <a:gd name="connsiteY0-84" fmla="*/ 745724 h 1197005"/>
              <a:gd name="connsiteX1-85" fmla="*/ 1758996 w 9161755"/>
              <a:gd name="connsiteY1-86" fmla="*/ 239697 h 1197005"/>
              <a:gd name="connsiteX2-87" fmla="*/ 2929631 w 9161755"/>
              <a:gd name="connsiteY2-88" fmla="*/ 275208 h 1197005"/>
              <a:gd name="connsiteX3-89" fmla="*/ 5699464 w 9161755"/>
              <a:gd name="connsiteY3-90" fmla="*/ 1145219 h 1197005"/>
              <a:gd name="connsiteX4-91" fmla="*/ 7625918 w 9161755"/>
              <a:gd name="connsiteY4-92" fmla="*/ 585926 h 1197005"/>
              <a:gd name="connsiteX5-93" fmla="*/ 9161755 w 9161755"/>
              <a:gd name="connsiteY5-94" fmla="*/ 0 h 1197005"/>
              <a:gd name="connsiteX0-95" fmla="*/ 0 w 9161755"/>
              <a:gd name="connsiteY0-96" fmla="*/ 745724 h 1197005"/>
              <a:gd name="connsiteX1-97" fmla="*/ 2116154 w 9161755"/>
              <a:gd name="connsiteY1-98" fmla="*/ 239697 h 1197005"/>
              <a:gd name="connsiteX2-99" fmla="*/ 2929631 w 9161755"/>
              <a:gd name="connsiteY2-100" fmla="*/ 275208 h 1197005"/>
              <a:gd name="connsiteX3-101" fmla="*/ 5699464 w 9161755"/>
              <a:gd name="connsiteY3-102" fmla="*/ 1145219 h 1197005"/>
              <a:gd name="connsiteX4-103" fmla="*/ 7625918 w 9161755"/>
              <a:gd name="connsiteY4-104" fmla="*/ 585926 h 1197005"/>
              <a:gd name="connsiteX5-105" fmla="*/ 9161755 w 9161755"/>
              <a:gd name="connsiteY5-106" fmla="*/ 0 h 1197005"/>
              <a:gd name="connsiteX0-107" fmla="*/ 0 w 9161755"/>
              <a:gd name="connsiteY0-108" fmla="*/ 745724 h 1202924"/>
              <a:gd name="connsiteX1-109" fmla="*/ 2116154 w 9161755"/>
              <a:gd name="connsiteY1-110" fmla="*/ 239697 h 1202924"/>
              <a:gd name="connsiteX2-111" fmla="*/ 5699464 w 9161755"/>
              <a:gd name="connsiteY2-112" fmla="*/ 1145219 h 1202924"/>
              <a:gd name="connsiteX3-113" fmla="*/ 7625918 w 9161755"/>
              <a:gd name="connsiteY3-114" fmla="*/ 585926 h 1202924"/>
              <a:gd name="connsiteX4-115" fmla="*/ 9161755 w 9161755"/>
              <a:gd name="connsiteY4-116" fmla="*/ 0 h 1202924"/>
              <a:gd name="connsiteX0-117" fmla="*/ 0 w 9161755"/>
              <a:gd name="connsiteY0-118" fmla="*/ 745724 h 1185168"/>
              <a:gd name="connsiteX1-119" fmla="*/ 2116154 w 9161755"/>
              <a:gd name="connsiteY1-120" fmla="*/ 239697 h 1185168"/>
              <a:gd name="connsiteX2-121" fmla="*/ 5699464 w 9161755"/>
              <a:gd name="connsiteY2-122" fmla="*/ 1145219 h 1185168"/>
              <a:gd name="connsiteX3-123" fmla="*/ 9161755 w 9161755"/>
              <a:gd name="connsiteY3-124" fmla="*/ 0 h 1185168"/>
              <a:gd name="connsiteX0-125" fmla="*/ 0 w 9304525"/>
              <a:gd name="connsiteY0-126" fmla="*/ 745724 h 1185168"/>
              <a:gd name="connsiteX1-127" fmla="*/ 2258924 w 9304525"/>
              <a:gd name="connsiteY1-128" fmla="*/ 239697 h 1185168"/>
              <a:gd name="connsiteX2-129" fmla="*/ 5842234 w 9304525"/>
              <a:gd name="connsiteY2-130" fmla="*/ 1145219 h 1185168"/>
              <a:gd name="connsiteX3-131" fmla="*/ 9304525 w 9304525"/>
              <a:gd name="connsiteY3-132" fmla="*/ 0 h 1185168"/>
            </a:gdLst>
            <a:ahLst/>
            <a:cxnLst>
              <a:cxn ang="0">
                <a:pos x="connsiteX0-1" y="connsiteY0-2"/>
              </a:cxn>
              <a:cxn ang="0">
                <a:pos x="connsiteX1-3" y="connsiteY1-4"/>
              </a:cxn>
              <a:cxn ang="0">
                <a:pos x="connsiteX2-5" y="connsiteY2-6"/>
              </a:cxn>
              <a:cxn ang="0">
                <a:pos x="connsiteX3-7" y="connsiteY3-8"/>
              </a:cxn>
            </a:cxnLst>
            <a:rect l="l" t="t" r="r" b="b"/>
            <a:pathLst>
              <a:path w="9304525" h="1185168">
                <a:moveTo>
                  <a:pt x="0" y="745724"/>
                </a:moveTo>
                <a:cubicBezTo>
                  <a:pt x="514905" y="577048"/>
                  <a:pt x="1285218" y="173115"/>
                  <a:pt x="2258924" y="239697"/>
                </a:cubicBezTo>
                <a:cubicBezTo>
                  <a:pt x="3232630" y="306279"/>
                  <a:pt x="4667967" y="1185168"/>
                  <a:pt x="5842234" y="1145219"/>
                </a:cubicBezTo>
                <a:cubicBezTo>
                  <a:pt x="7016501" y="1105270"/>
                  <a:pt x="8583215" y="238587"/>
                  <a:pt x="9304525" y="0"/>
                </a:cubicBezTo>
              </a:path>
            </a:pathLst>
          </a:custGeom>
          <a:noFill/>
          <a:ln w="177800">
            <a:solidFill>
              <a:schemeClr val="bg1"/>
            </a:solidFill>
          </a:ln>
          <a:effectLst>
            <a:outerShdw blurRad="50800" dist="38100" dir="2700000" algn="tl" rotWithShape="0">
              <a:prstClr val="black">
                <a:alpha val="40000"/>
              </a:prstClr>
            </a:outerShdw>
          </a:effectLst>
          <a:scene3d>
            <a:camera prst="orthographicFront"/>
            <a:lightRig rig="flat" dir="t"/>
          </a:scene3d>
          <a:sp3d prstMaterial="powder">
            <a:bevelT w="152400" h="50800" prst="softRound"/>
          </a:sp3d>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mn-lt"/>
              <a:ea typeface="+mn-ea"/>
              <a:cs typeface="+mn-cs"/>
            </a:endParaRPr>
          </a:p>
        </p:txBody>
      </p:sp>
      <p:sp>
        <p:nvSpPr>
          <p:cNvPr id="28" name="椭圆 27"/>
          <p:cNvSpPr/>
          <p:nvPr/>
        </p:nvSpPr>
        <p:spPr>
          <a:xfrm>
            <a:off x="4084638" y="3206750"/>
            <a:ext cx="2879725" cy="2879725"/>
          </a:xfrm>
          <a:prstGeom prst="ellipse">
            <a:avLst/>
          </a:prstGeom>
          <a:solidFill>
            <a:srgbClr val="CCFF33">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26" name="椭圆 25"/>
          <p:cNvSpPr/>
          <p:nvPr/>
        </p:nvSpPr>
        <p:spPr>
          <a:xfrm>
            <a:off x="4392613" y="3403600"/>
            <a:ext cx="2519363" cy="2520950"/>
          </a:xfrm>
          <a:prstGeom prst="ellipse">
            <a:avLst/>
          </a:prstGeom>
          <a:solidFill>
            <a:srgbClr val="CCFF33">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27" name="椭圆 26"/>
          <p:cNvSpPr/>
          <p:nvPr/>
        </p:nvSpPr>
        <p:spPr>
          <a:xfrm>
            <a:off x="4660900" y="3635375"/>
            <a:ext cx="2160588" cy="2159000"/>
          </a:xfrm>
          <a:prstGeom prst="ellipse">
            <a:avLst/>
          </a:prstGeom>
          <a:solidFill>
            <a:srgbClr val="CCFF33">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5138" name="Oval 18"/>
          <p:cNvSpPr>
            <a:spLocks noChangeArrowheads="1"/>
          </p:cNvSpPr>
          <p:nvPr/>
        </p:nvSpPr>
        <p:spPr bwMode="gray">
          <a:xfrm>
            <a:off x="4892675" y="3871913"/>
            <a:ext cx="1800225" cy="1800225"/>
          </a:xfrm>
          <a:prstGeom prst="ellipse">
            <a:avLst/>
          </a:prstGeom>
          <a:blipFill dpi="0" rotWithShape="1">
            <a:blip r:embed="rId12" cstate="print"/>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32" name="椭圆 31"/>
          <p:cNvSpPr/>
          <p:nvPr/>
        </p:nvSpPr>
        <p:spPr>
          <a:xfrm>
            <a:off x="3463925" y="4432300"/>
            <a:ext cx="1439863" cy="1439863"/>
          </a:xfrm>
          <a:prstGeom prst="ellipse">
            <a:avLst/>
          </a:prstGeom>
          <a:solidFill>
            <a:srgbClr val="CCFF33">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3" name="椭圆 32"/>
          <p:cNvSpPr/>
          <p:nvPr/>
        </p:nvSpPr>
        <p:spPr>
          <a:xfrm>
            <a:off x="3643313" y="4540250"/>
            <a:ext cx="1260475" cy="1260475"/>
          </a:xfrm>
          <a:prstGeom prst="ellipse">
            <a:avLst/>
          </a:prstGeom>
          <a:solidFill>
            <a:srgbClr val="B0EE0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4" name="Oval 20" descr="1920MHJS_1020"/>
          <p:cNvSpPr>
            <a:spLocks noChangeArrowheads="1"/>
          </p:cNvSpPr>
          <p:nvPr/>
        </p:nvSpPr>
        <p:spPr bwMode="gray">
          <a:xfrm>
            <a:off x="3813175" y="4649788"/>
            <a:ext cx="1079500" cy="1079500"/>
          </a:xfrm>
          <a:prstGeom prst="ellipse">
            <a:avLst/>
          </a:prstGeom>
          <a:blipFill dpi="0" rotWithShape="1">
            <a:blip r:embed="rId13" cstate="print"/>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sp>
        <p:nvSpPr>
          <p:cNvPr id="35" name="椭圆 34"/>
          <p:cNvSpPr/>
          <p:nvPr/>
        </p:nvSpPr>
        <p:spPr>
          <a:xfrm>
            <a:off x="6750050" y="3717925"/>
            <a:ext cx="1439863" cy="1439863"/>
          </a:xfrm>
          <a:prstGeom prst="ellipse">
            <a:avLst/>
          </a:prstGeom>
          <a:solidFill>
            <a:srgbClr val="CCFF33">
              <a:alpha val="6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6" name="椭圆 35"/>
          <p:cNvSpPr/>
          <p:nvPr/>
        </p:nvSpPr>
        <p:spPr>
          <a:xfrm>
            <a:off x="6775450" y="3825875"/>
            <a:ext cx="1260475" cy="1260475"/>
          </a:xfrm>
          <a:prstGeom prst="ellipse">
            <a:avLst/>
          </a:prstGeom>
          <a:solidFill>
            <a:srgbClr val="B0EE00">
              <a:alpha val="6470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mn-lt"/>
              <a:ea typeface="+mn-ea"/>
              <a:cs typeface="+mn-cs"/>
            </a:endParaRPr>
          </a:p>
        </p:txBody>
      </p:sp>
      <p:sp>
        <p:nvSpPr>
          <p:cNvPr id="37" name="Oval 17" descr="HCJW_002018"/>
          <p:cNvSpPr>
            <a:spLocks noChangeArrowheads="1"/>
          </p:cNvSpPr>
          <p:nvPr/>
        </p:nvSpPr>
        <p:spPr bwMode="gray">
          <a:xfrm>
            <a:off x="6813550" y="3943350"/>
            <a:ext cx="1079500" cy="1079500"/>
          </a:xfrm>
          <a:prstGeom prst="ellipse">
            <a:avLst/>
          </a:prstGeom>
          <a:blipFill dpi="0" rotWithShape="1">
            <a:blip r:embed="rId14" cstate="print"/>
            <a:srcRect/>
            <a:stretch>
              <a:fillRect/>
            </a:stretch>
          </a:blipFill>
          <a:ln w="57150">
            <a:solidFill>
              <a:srgbClr val="FFFFFF"/>
            </a:solidFill>
            <a:round/>
          </a:ln>
          <a:effectLst>
            <a:outerShdw dist="107763" dir="2700000" algn="ctr" rotWithShape="0">
              <a:schemeClr val="bg2">
                <a:alpha val="50000"/>
              </a:schemeClr>
            </a:outerShdw>
          </a:effectLst>
        </p:spPr>
        <p:txBody>
          <a:bodyPr wrap="none"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rPr>
              <a:t> </a:t>
            </a:r>
            <a:endParaRPr kumimoji="0" lang="zh-CN" altLang="zh-CN" sz="1800" b="0" i="0" u="none" strike="noStrike" kern="1200" cap="none" spc="0" normalizeH="0" baseline="0" noProof="0" smtClean="0">
              <a:ln>
                <a:noFill/>
              </a:ln>
              <a:solidFill>
                <a:srgbClr val="000000"/>
              </a:solidFill>
              <a:effectLst/>
              <a:uLnTx/>
              <a:uFillTx/>
              <a:latin typeface="Arial" panose="020B0604020202020204" pitchFamily="34" charset="0"/>
              <a:ea typeface="宋体" panose="02010600030101010101" pitchFamily="2" charset="-122"/>
              <a:cs typeface="+mn-cs"/>
            </a:endParaRPr>
          </a:p>
        </p:txBody>
      </p:sp>
      <p:pic>
        <p:nvPicPr>
          <p:cNvPr id="2065" name="Picture 14" descr="E:\廖秋霞\学习\汇总\图片1.png"/>
          <p:cNvPicPr>
            <a:picLocks noChangeAspect="1"/>
          </p:cNvPicPr>
          <p:nvPr userDrawn="1"/>
        </p:nvPicPr>
        <p:blipFill>
          <a:blip r:embed="rId15"/>
          <a:stretch>
            <a:fillRect/>
          </a:stretch>
        </p:blipFill>
        <p:spPr>
          <a:xfrm>
            <a:off x="-180975" y="514350"/>
            <a:ext cx="3359150" cy="3357563"/>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9.xml"/><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image" Target="../media/image6.jpeg"/></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9.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1.jpeg"/><Relationship Id="rId1" Type="http://schemas.openxmlformats.org/officeDocument/2006/relationships/image" Target="../media/image12.jpeg"/></Relationships>
</file>

<file path=ppt/slides/_rels/slide4.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1.jpeg"/><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6.jpeg"/><Relationship Id="rId1" Type="http://schemas.openxmlformats.org/officeDocument/2006/relationships/image" Target="../media/image15.jpe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7.jpe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8.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0.jpeg"/><Relationship Id="rId1" Type="http://schemas.openxmlformats.org/officeDocument/2006/relationships/image" Target="../media/image19.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2.jpeg"/><Relationship Id="rId1" Type="http://schemas.openxmlformats.org/officeDocument/2006/relationships/image" Target="../media/image21.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3.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image" Target="../media/image25.jpeg"/><Relationship Id="rId1" Type="http://schemas.openxmlformats.org/officeDocument/2006/relationships/image" Target="../media/image24.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6.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8.jpeg"/><Relationship Id="rId1" Type="http://schemas.openxmlformats.org/officeDocument/2006/relationships/image" Target="../media/image27.jpe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0.jpeg"/><Relationship Id="rId1" Type="http://schemas.openxmlformats.org/officeDocument/2006/relationships/image" Target="../media/image29.jpeg"/></Relationships>
</file>

<file path=ppt/slides/_rels/slide16.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image" Target="../media/image31.jpeg"/></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4.jpe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6.jpeg"/><Relationship Id="rId1" Type="http://schemas.openxmlformats.org/officeDocument/2006/relationships/image" Target="../media/image35.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7.jpe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9.jpeg"/><Relationship Id="rId1" Type="http://schemas.openxmlformats.org/officeDocument/2006/relationships/image" Target="../media/image38.jpe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1.jpeg"/><Relationship Id="rId1" Type="http://schemas.openxmlformats.org/officeDocument/2006/relationships/image" Target="../media/image40.jpeg"/></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2.jpe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3.jpe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5.jpeg"/><Relationship Id="rId1" Type="http://schemas.openxmlformats.org/officeDocument/2006/relationships/image" Target="../media/image44.jpeg"/></Relationships>
</file>

<file path=ppt/slides/_rels/slide26.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image" Target="../media/image46.jpeg"/></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9.jpeg"/></Relationships>
</file>

<file path=ppt/slides/_rels/slide28.xml.rels><?xml version="1.0" encoding="UTF-8" standalone="yes"?>
<Relationships xmlns="http://schemas.openxmlformats.org/package/2006/relationships"><Relationship Id="rId4" Type="http://schemas.openxmlformats.org/officeDocument/2006/relationships/slideLayout" Target="../slideLayouts/slideLayout12.xml"/><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image" Target="../media/image50.jpeg"/></Relationships>
</file>

<file path=ppt/slides/_rels/slide29.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image" Target="../media/image53.jpe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57.jpeg"/><Relationship Id="rId1" Type="http://schemas.openxmlformats.org/officeDocument/2006/relationships/image" Target="../media/image56.jpeg"/></Relationships>
</file>

<file path=ppt/slides/_rels/slide3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59.jpeg"/><Relationship Id="rId1" Type="http://schemas.openxmlformats.org/officeDocument/2006/relationships/image" Target="../media/image58.jpeg"/></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0.jpeg"/></Relationships>
</file>

<file path=ppt/slides/_rels/slide33.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image" Target="../media/image61.jpeg"/></Relationships>
</file>

<file path=ppt/slides/_rels/slide3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_rels/slide3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1.jpeg"/><Relationship Id="rId2" Type="http://schemas.openxmlformats.org/officeDocument/2006/relationships/image" Target="../media/image10.png"/><Relationship Id="rId1"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110" name="Oval 14" descr="快件装车"/>
          <p:cNvSpPr/>
          <p:nvPr/>
        </p:nvSpPr>
        <p:spPr>
          <a:xfrm>
            <a:off x="3779838" y="4652963"/>
            <a:ext cx="1081087" cy="1081087"/>
          </a:xfrm>
          <a:prstGeom prst="ellipse">
            <a:avLst/>
          </a:prstGeom>
          <a:blipFill rotWithShape="1">
            <a:blip r:embed="rId1"/>
            <a:stretch>
              <a:fillRect/>
            </a:stretch>
          </a:blipFill>
          <a:ln w="9525">
            <a:noFill/>
          </a:ln>
        </p:spPr>
        <p:txBody>
          <a:bodyPr wrap="none" anchor="ctr" anchorCtr="0"/>
          <a:p>
            <a:endParaRPr lang="zh-CN" altLang="en-US" sz="1800" dirty="0">
              <a:solidFill>
                <a:srgbClr val="000000"/>
              </a:solidFill>
              <a:latin typeface="Arial" panose="020B0604020202020204" pitchFamily="34" charset="0"/>
              <a:ea typeface="宋体" panose="02010600030101010101" pitchFamily="2" charset="-122"/>
            </a:endParaRPr>
          </a:p>
        </p:txBody>
      </p:sp>
      <p:sp>
        <p:nvSpPr>
          <p:cNvPr id="4111" name="Oval 15" descr="分拣快件"/>
          <p:cNvSpPr/>
          <p:nvPr/>
        </p:nvSpPr>
        <p:spPr>
          <a:xfrm>
            <a:off x="4859338" y="3860800"/>
            <a:ext cx="1873250" cy="1800225"/>
          </a:xfrm>
          <a:prstGeom prst="ellipse">
            <a:avLst/>
          </a:prstGeom>
          <a:blipFill rotWithShape="1">
            <a:blip r:embed="rId2"/>
            <a:stretch>
              <a:fillRect/>
            </a:stretch>
          </a:blipFill>
          <a:ln w="9525">
            <a:noFill/>
          </a:ln>
        </p:spPr>
        <p:txBody>
          <a:bodyPr wrap="none" anchor="ctr" anchorCtr="0"/>
          <a:p>
            <a:endParaRPr lang="zh-CN" altLang="en-US" sz="1800" dirty="0">
              <a:solidFill>
                <a:srgbClr val="000000"/>
              </a:solidFill>
              <a:latin typeface="Arial" panose="020B0604020202020204" pitchFamily="34" charset="0"/>
              <a:ea typeface="宋体" panose="02010600030101010101" pitchFamily="2" charset="-122"/>
            </a:endParaRPr>
          </a:p>
        </p:txBody>
      </p:sp>
      <p:sp>
        <p:nvSpPr>
          <p:cNvPr id="4113" name="Oval 17" descr="航空快递"/>
          <p:cNvSpPr/>
          <p:nvPr/>
        </p:nvSpPr>
        <p:spPr>
          <a:xfrm>
            <a:off x="6804025" y="3933825"/>
            <a:ext cx="1081088" cy="1079500"/>
          </a:xfrm>
          <a:prstGeom prst="ellipse">
            <a:avLst/>
          </a:prstGeom>
          <a:blipFill rotWithShape="1">
            <a:blip r:embed="rId3"/>
            <a:stretch>
              <a:fillRect/>
            </a:stretch>
          </a:blipFill>
          <a:ln w="9525">
            <a:noFill/>
          </a:ln>
        </p:spPr>
        <p:txBody>
          <a:bodyPr wrap="none" anchor="ctr" anchorCtr="0"/>
          <a:p>
            <a:endParaRPr lang="zh-CN" altLang="en-US" sz="1800" dirty="0">
              <a:solidFill>
                <a:srgbClr val="000000"/>
              </a:solidFill>
              <a:latin typeface="Arial" panose="020B0604020202020204" pitchFamily="34" charset="0"/>
              <a:ea typeface="宋体" panose="02010600030101010101" pitchFamily="2" charset="-122"/>
            </a:endParaRPr>
          </a:p>
        </p:txBody>
      </p:sp>
      <p:sp>
        <p:nvSpPr>
          <p:cNvPr id="4101" name="Text Box 19"/>
          <p:cNvSpPr txBox="1"/>
          <p:nvPr/>
        </p:nvSpPr>
        <p:spPr>
          <a:xfrm>
            <a:off x="395288" y="4941888"/>
            <a:ext cx="2376487" cy="368300"/>
          </a:xfrm>
          <a:prstGeom prst="rect">
            <a:avLst/>
          </a:prstGeom>
          <a:noFill/>
          <a:ln w="9525">
            <a:noFill/>
          </a:ln>
        </p:spPr>
        <p:txBody>
          <a:bodyPr anchor="t" anchorCtr="0">
            <a:spAutoFit/>
          </a:bodyPr>
          <a:p>
            <a:pPr>
              <a:spcBef>
                <a:spcPct val="50000"/>
              </a:spcBef>
            </a:pPr>
            <a:r>
              <a:rPr lang="zh-CN" altLang="en-US" sz="1800" dirty="0">
                <a:solidFill>
                  <a:srgbClr val="000000"/>
                </a:solidFill>
                <a:latin typeface="Arial" panose="020B0604020202020204" pitchFamily="34" charset="0"/>
                <a:ea typeface="宋体" panose="02010600030101010101" pitchFamily="2" charset="-122"/>
              </a:rPr>
              <a:t>主讲人：车</a:t>
            </a:r>
            <a:r>
              <a:rPr lang="zh-CN" altLang="en-US" sz="1800" dirty="0">
                <a:solidFill>
                  <a:srgbClr val="000000"/>
                </a:solidFill>
                <a:latin typeface="Arial" panose="020B0604020202020204" pitchFamily="34" charset="0"/>
                <a:ea typeface="宋体" panose="02010600030101010101" pitchFamily="2" charset="-122"/>
              </a:rPr>
              <a:t>敏</a:t>
            </a:r>
            <a:endParaRPr lang="zh-CN" altLang="en-US" sz="1800" dirty="0">
              <a:solidFill>
                <a:srgbClr val="000000"/>
              </a:solidFill>
              <a:latin typeface="Arial" panose="020B0604020202020204" pitchFamily="34" charset="0"/>
              <a:ea typeface="宋体" panose="02010600030101010101" pitchFamily="2" charset="-122"/>
            </a:endParaRPr>
          </a:p>
        </p:txBody>
      </p:sp>
      <p:sp>
        <p:nvSpPr>
          <p:cNvPr id="4102" name="Text Box 20"/>
          <p:cNvSpPr txBox="1"/>
          <p:nvPr/>
        </p:nvSpPr>
        <p:spPr>
          <a:xfrm>
            <a:off x="2771775" y="333375"/>
            <a:ext cx="5184775" cy="1568450"/>
          </a:xfrm>
          <a:prstGeom prst="rect">
            <a:avLst/>
          </a:prstGeom>
          <a:noFill/>
          <a:ln w="9525">
            <a:noFill/>
          </a:ln>
        </p:spPr>
        <p:txBody>
          <a:bodyPr anchor="t" anchorCtr="0">
            <a:spAutoFit/>
          </a:bodyPr>
          <a:p>
            <a:pPr algn="ctr">
              <a:spcBef>
                <a:spcPct val="50000"/>
              </a:spcBef>
            </a:pPr>
            <a:r>
              <a:rPr lang="zh-CN" altLang="en-US" sz="9600" b="1" dirty="0">
                <a:solidFill>
                  <a:srgbClr val="FFFFFF"/>
                </a:solidFill>
                <a:latin typeface="楷体" panose="02010609060101010101" pitchFamily="49" charset="-122"/>
                <a:ea typeface="楷体" panose="02010609060101010101" pitchFamily="49" charset="-122"/>
              </a:rPr>
              <a:t>智慧</a:t>
            </a:r>
            <a:r>
              <a:rPr lang="zh-CN" altLang="en-US" sz="9600" b="1" dirty="0">
                <a:solidFill>
                  <a:srgbClr val="FFFFFF"/>
                </a:solidFill>
                <a:latin typeface="楷体" panose="02010609060101010101" pitchFamily="49" charset="-122"/>
                <a:ea typeface="楷体" panose="02010609060101010101" pitchFamily="49" charset="-122"/>
              </a:rPr>
              <a:t>快递</a:t>
            </a:r>
            <a:endParaRPr lang="zh-CN" altLang="en-US" sz="9600" b="1" dirty="0">
              <a:solidFill>
                <a:srgbClr val="FFFFFF"/>
              </a:solidFill>
              <a:latin typeface="楷体" panose="02010609060101010101" pitchFamily="49" charset="-122"/>
              <a:ea typeface="楷体" panose="02010609060101010101" pitchFamily="49" charset="-122"/>
            </a:endParaRPr>
          </a:p>
        </p:txBody>
      </p:sp>
    </p:spTree>
  </p:cSld>
  <p:clrMapOvr>
    <a:masterClrMapping/>
  </p:clrMapOvr>
  <p:transition spd="med">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110"/>
                                        </p:tgtEl>
                                        <p:attrNameLst>
                                          <p:attrName>style.visibility</p:attrName>
                                        </p:attrNameLst>
                                      </p:cBhvr>
                                      <p:to>
                                        <p:strVal val="visible"/>
                                      </p:to>
                                    </p:set>
                                    <p:animEffect transition="in" filter="blinds(horizontal)">
                                      <p:cBhvr>
                                        <p:cTn id="7" dur="500"/>
                                        <p:tgtEl>
                                          <p:spTgt spid="41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111"/>
                                        </p:tgtEl>
                                        <p:attrNameLst>
                                          <p:attrName>style.visibility</p:attrName>
                                        </p:attrNameLst>
                                      </p:cBhvr>
                                      <p:to>
                                        <p:strVal val="visible"/>
                                      </p:to>
                                    </p:set>
                                    <p:animEffect transition="in" filter="blinds(horizontal)">
                                      <p:cBhvr>
                                        <p:cTn id="12" dur="2000"/>
                                        <p:tgtEl>
                                          <p:spTgt spid="4111"/>
                                        </p:tgtEl>
                                      </p:cBhvr>
                                    </p:animEffect>
                                  </p:childTnLst>
                                </p:cTn>
                              </p:par>
                            </p:childTnLst>
                          </p:cTn>
                        </p:par>
                      </p:childTnLst>
                    </p:cTn>
                  </p:par>
                  <p:par>
                    <p:cTn id="13" fill="hold">
                      <p:stCondLst>
                        <p:cond delay="indefinite"/>
                      </p:stCondLst>
                      <p:childTnLst>
                        <p:par>
                          <p:cTn id="14" fill="hold">
                            <p:stCondLst>
                              <p:cond delay="0"/>
                            </p:stCondLst>
                            <p:childTnLst>
                              <p:par>
                                <p:cTn id="15" presetID="20" presetClass="entr" presetSubtype="0" fill="hold" grpId="0" nodeType="clickEffect">
                                  <p:stCondLst>
                                    <p:cond delay="0"/>
                                  </p:stCondLst>
                                  <p:childTnLst>
                                    <p:set>
                                      <p:cBhvr>
                                        <p:cTn id="16" dur="1" fill="hold">
                                          <p:stCondLst>
                                            <p:cond delay="0"/>
                                          </p:stCondLst>
                                        </p:cTn>
                                        <p:tgtEl>
                                          <p:spTgt spid="4113"/>
                                        </p:tgtEl>
                                        <p:attrNameLst>
                                          <p:attrName>style.visibility</p:attrName>
                                        </p:attrNameLst>
                                      </p:cBhvr>
                                      <p:to>
                                        <p:strVal val="visible"/>
                                      </p:to>
                                    </p:set>
                                    <p:animEffect transition="in" filter="wedge">
                                      <p:cBhvr>
                                        <p:cTn id="17" dur="2000"/>
                                        <p:tgtEl>
                                          <p:spTgt spid="41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10" grpId="0" animBg="1"/>
      <p:bldP spid="4111" grpId="0" animBg="1"/>
      <p:bldP spid="411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 name="组合 24">
            <a:hlinkClick r:id="" action="ppaction://hlinkshowjump?jump=nextslide"/>
          </p:cNvPr>
          <p:cNvGrpSpPr/>
          <p:nvPr/>
        </p:nvGrpSpPr>
        <p:grpSpPr>
          <a:xfrm>
            <a:off x="2716197" y="1650429"/>
            <a:ext cx="457200" cy="478971"/>
            <a:chOff x="5791200" y="381000"/>
            <a:chExt cx="1600200" cy="1676400"/>
          </a:xfrm>
          <a:scene3d>
            <a:camera prst="orthographicFront"/>
            <a:lightRig rig="threePt" dir="t"/>
          </a:scene3d>
        </p:grpSpPr>
        <p:grpSp>
          <p:nvGrpSpPr>
            <p:cNvPr id="3" name="组合 12"/>
            <p:cNvGrpSpPr/>
            <p:nvPr/>
          </p:nvGrpSpPr>
          <p:grpSpPr>
            <a:xfrm>
              <a:off x="5791200" y="381000"/>
              <a:ext cx="922020" cy="838200"/>
              <a:chOff x="3352800" y="609600"/>
              <a:chExt cx="838200" cy="762000"/>
            </a:xfrm>
          </p:grpSpPr>
          <p:sp>
            <p:nvSpPr>
              <p:cNvPr id="11" name="圆角矩形 1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2" name="圆角矩形 1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4" name="组合 13"/>
            <p:cNvGrpSpPr/>
            <p:nvPr/>
          </p:nvGrpSpPr>
          <p:grpSpPr>
            <a:xfrm>
              <a:off x="5791200" y="1295400"/>
              <a:ext cx="838200" cy="762000"/>
              <a:chOff x="3352800" y="609600"/>
              <a:chExt cx="838200" cy="762000"/>
            </a:xfrm>
          </p:grpSpPr>
          <p:sp>
            <p:nvSpPr>
              <p:cNvPr id="15" name="圆角矩形 1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6" name="圆角矩形 1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5" name="组合 16"/>
            <p:cNvGrpSpPr/>
            <p:nvPr/>
          </p:nvGrpSpPr>
          <p:grpSpPr>
            <a:xfrm>
              <a:off x="6705600" y="1295400"/>
              <a:ext cx="685800" cy="623455"/>
              <a:chOff x="3352800" y="609600"/>
              <a:chExt cx="838200" cy="762000"/>
            </a:xfrm>
          </p:grpSpPr>
          <p:sp>
            <p:nvSpPr>
              <p:cNvPr id="18" name="圆角矩形 1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9" name="圆角矩形 1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6" name="组合 19"/>
            <p:cNvGrpSpPr/>
            <p:nvPr/>
          </p:nvGrpSpPr>
          <p:grpSpPr>
            <a:xfrm>
              <a:off x="6804661" y="685801"/>
              <a:ext cx="586739" cy="533399"/>
              <a:chOff x="3352800" y="609600"/>
              <a:chExt cx="838200" cy="762000"/>
            </a:xfrm>
          </p:grpSpPr>
          <p:sp>
            <p:nvSpPr>
              <p:cNvPr id="21" name="圆角矩形 2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2" name="圆角矩形 2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23" name="矩形 22"/>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4" name="矩形 23"/>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73" name="圆角矩形 72"/>
          <p:cNvSpPr/>
          <p:nvPr/>
        </p:nvSpPr>
        <p:spPr bwMode="auto">
          <a:xfrm>
            <a:off x="3003534" y="1866328"/>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123"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1484313"/>
            <a:ext cx="777875" cy="428625"/>
          </a:xfrm>
          <a:prstGeom prst="rect">
            <a:avLst/>
          </a:prstGeom>
          <a:noFill/>
          <a:ln w="9525">
            <a:noFill/>
          </a:ln>
        </p:spPr>
      </p:pic>
      <p:grpSp>
        <p:nvGrpSpPr>
          <p:cNvPr id="7" name="组合 24">
            <a:hlinkClick r:id="" action="ppaction://noaction"/>
          </p:cNvPr>
          <p:cNvGrpSpPr/>
          <p:nvPr/>
        </p:nvGrpSpPr>
        <p:grpSpPr>
          <a:xfrm>
            <a:off x="2717829" y="2439425"/>
            <a:ext cx="457199" cy="478970"/>
            <a:chOff x="5791200" y="381000"/>
            <a:chExt cx="1600200" cy="1676400"/>
          </a:xfrm>
          <a:scene3d>
            <a:camera prst="orthographicFront"/>
            <a:lightRig rig="threePt" dir="t"/>
          </a:scene3d>
        </p:grpSpPr>
        <p:grpSp>
          <p:nvGrpSpPr>
            <p:cNvPr id="8" name="组合 12"/>
            <p:cNvGrpSpPr/>
            <p:nvPr/>
          </p:nvGrpSpPr>
          <p:grpSpPr>
            <a:xfrm>
              <a:off x="5791200" y="381000"/>
              <a:ext cx="922020" cy="838200"/>
              <a:chOff x="3352800" y="609600"/>
              <a:chExt cx="838200" cy="762000"/>
            </a:xfrm>
          </p:grpSpPr>
          <p:sp>
            <p:nvSpPr>
              <p:cNvPr id="60" name="圆角矩形 5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61" name="圆角矩形 6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9" name="组合 13"/>
            <p:cNvGrpSpPr/>
            <p:nvPr/>
          </p:nvGrpSpPr>
          <p:grpSpPr>
            <a:xfrm>
              <a:off x="5791200" y="1295400"/>
              <a:ext cx="838200" cy="762000"/>
              <a:chOff x="3352800" y="609600"/>
              <a:chExt cx="838200" cy="762000"/>
            </a:xfrm>
          </p:grpSpPr>
          <p:sp>
            <p:nvSpPr>
              <p:cNvPr id="58" name="圆角矩形 5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9" name="圆角矩形 5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0" name="组合 16"/>
            <p:cNvGrpSpPr/>
            <p:nvPr/>
          </p:nvGrpSpPr>
          <p:grpSpPr>
            <a:xfrm>
              <a:off x="6705600" y="1295400"/>
              <a:ext cx="685800" cy="623455"/>
              <a:chOff x="3352800" y="609600"/>
              <a:chExt cx="838200" cy="762000"/>
            </a:xfrm>
          </p:grpSpPr>
          <p:sp>
            <p:nvSpPr>
              <p:cNvPr id="56" name="圆角矩形 55"/>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7" name="圆角矩形 56"/>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3" name="组合 19"/>
            <p:cNvGrpSpPr/>
            <p:nvPr/>
          </p:nvGrpSpPr>
          <p:grpSpPr>
            <a:xfrm>
              <a:off x="6804661" y="685801"/>
              <a:ext cx="586739" cy="533399"/>
              <a:chOff x="3352800" y="609600"/>
              <a:chExt cx="838200" cy="762000"/>
            </a:xfrm>
          </p:grpSpPr>
          <p:sp>
            <p:nvSpPr>
              <p:cNvPr id="54" name="圆角矩形 5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5" name="圆角矩形 5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52" name="矩形 51"/>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3" name="矩形 52"/>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62" name="圆角矩形 61"/>
          <p:cNvSpPr/>
          <p:nvPr/>
        </p:nvSpPr>
        <p:spPr bwMode="auto">
          <a:xfrm>
            <a:off x="3005166" y="2655325"/>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126"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2276475"/>
            <a:ext cx="777875" cy="428625"/>
          </a:xfrm>
          <a:prstGeom prst="rect">
            <a:avLst/>
          </a:prstGeom>
          <a:noFill/>
          <a:ln w="9525">
            <a:noFill/>
          </a:ln>
        </p:spPr>
      </p:pic>
      <p:grpSp>
        <p:nvGrpSpPr>
          <p:cNvPr id="14" name="组合 24">
            <a:hlinkClick r:id="" action="ppaction://noaction"/>
          </p:cNvPr>
          <p:cNvGrpSpPr/>
          <p:nvPr/>
        </p:nvGrpSpPr>
        <p:grpSpPr>
          <a:xfrm>
            <a:off x="2717829" y="3377646"/>
            <a:ext cx="457199" cy="478970"/>
            <a:chOff x="5791200" y="381000"/>
            <a:chExt cx="1600200" cy="1676400"/>
          </a:xfrm>
          <a:scene3d>
            <a:camera prst="orthographicFront"/>
            <a:lightRig rig="threePt" dir="t"/>
          </a:scene3d>
        </p:grpSpPr>
        <p:grpSp>
          <p:nvGrpSpPr>
            <p:cNvPr id="17" name="组合 12"/>
            <p:cNvGrpSpPr/>
            <p:nvPr/>
          </p:nvGrpSpPr>
          <p:grpSpPr>
            <a:xfrm>
              <a:off x="5791200" y="381000"/>
              <a:ext cx="922020" cy="838200"/>
              <a:chOff x="3352800" y="609600"/>
              <a:chExt cx="838200" cy="762000"/>
            </a:xfrm>
          </p:grpSpPr>
          <p:sp>
            <p:nvSpPr>
              <p:cNvPr id="95" name="圆角矩形 9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6" name="圆角矩形 9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0" name="组合 13"/>
            <p:cNvGrpSpPr/>
            <p:nvPr/>
          </p:nvGrpSpPr>
          <p:grpSpPr>
            <a:xfrm>
              <a:off x="5791200" y="1295400"/>
              <a:ext cx="838200" cy="762000"/>
              <a:chOff x="3352800" y="609600"/>
              <a:chExt cx="838200" cy="762000"/>
            </a:xfrm>
          </p:grpSpPr>
          <p:sp>
            <p:nvSpPr>
              <p:cNvPr id="93" name="圆角矩形 92"/>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4" name="圆角矩形 93"/>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5" name="组合 16"/>
            <p:cNvGrpSpPr/>
            <p:nvPr/>
          </p:nvGrpSpPr>
          <p:grpSpPr>
            <a:xfrm>
              <a:off x="6705600" y="1295400"/>
              <a:ext cx="685800" cy="623455"/>
              <a:chOff x="3352800" y="609600"/>
              <a:chExt cx="838200" cy="762000"/>
            </a:xfrm>
          </p:grpSpPr>
          <p:sp>
            <p:nvSpPr>
              <p:cNvPr id="91" name="圆角矩形 9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2" name="圆角矩形 9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6" name="组合 19"/>
            <p:cNvGrpSpPr/>
            <p:nvPr/>
          </p:nvGrpSpPr>
          <p:grpSpPr>
            <a:xfrm>
              <a:off x="6804661" y="685801"/>
              <a:ext cx="586739" cy="533399"/>
              <a:chOff x="3352800" y="609600"/>
              <a:chExt cx="838200" cy="762000"/>
            </a:xfrm>
          </p:grpSpPr>
          <p:sp>
            <p:nvSpPr>
              <p:cNvPr id="89" name="圆角矩形 88"/>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0" name="圆角矩形 89"/>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87" name="矩形 86"/>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8" name="矩形 87"/>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97" name="圆角矩形 96"/>
          <p:cNvSpPr/>
          <p:nvPr/>
        </p:nvSpPr>
        <p:spPr bwMode="auto">
          <a:xfrm>
            <a:off x="3005166" y="3595133"/>
            <a:ext cx="4953000"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129"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3213100"/>
            <a:ext cx="777875" cy="428625"/>
          </a:xfrm>
          <a:prstGeom prst="rect">
            <a:avLst/>
          </a:prstGeom>
          <a:noFill/>
          <a:ln w="9525">
            <a:noFill/>
          </a:ln>
        </p:spPr>
      </p:pic>
      <p:grpSp>
        <p:nvGrpSpPr>
          <p:cNvPr id="27" name="组合 24">
            <a:hlinkClick r:id="" action="ppaction://noaction"/>
          </p:cNvPr>
          <p:cNvGrpSpPr/>
          <p:nvPr/>
        </p:nvGrpSpPr>
        <p:grpSpPr>
          <a:xfrm>
            <a:off x="2716197" y="4240682"/>
            <a:ext cx="457200" cy="478971"/>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3003534" y="4455566"/>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132"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4076700"/>
            <a:ext cx="777875" cy="428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264312" y="2643586"/>
            <a:ext cx="2077097" cy="1642831"/>
          </a:xfrm>
          <a:prstGeom prst="rect">
            <a:avLst/>
          </a:prstGeom>
          <a:noFill/>
          <a:effectLst>
            <a:reflection blurRad="6350" stA="50000" endA="300" endPos="55000" dir="5400000" sy="-100000" algn="bl" rotWithShape="0"/>
          </a:effectLst>
        </p:spPr>
      </p:pic>
      <p:pic>
        <p:nvPicPr>
          <p:cNvPr id="5134" name="Picture 3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5135" name="Text Box 39"/>
          <p:cNvSpPr txBox="1"/>
          <p:nvPr/>
        </p:nvSpPr>
        <p:spPr>
          <a:xfrm>
            <a:off x="1403350" y="333375"/>
            <a:ext cx="4537075"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快递运营管理</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5136" name="Text Box 40"/>
          <p:cNvSpPr txBox="1"/>
          <p:nvPr/>
        </p:nvSpPr>
        <p:spPr>
          <a:xfrm>
            <a:off x="3276600" y="2205038"/>
            <a:ext cx="3384550" cy="366712"/>
          </a:xfrm>
          <a:prstGeom prst="rect">
            <a:avLst/>
          </a:prstGeom>
          <a:noFill/>
          <a:ln w="9525">
            <a:noFill/>
          </a:ln>
        </p:spPr>
        <p:txBody>
          <a:bodyPr anchor="t" anchorCtr="0">
            <a:spAutoFit/>
          </a:bodyPr>
          <a:p>
            <a:pPr>
              <a:spcBef>
                <a:spcPct val="50000"/>
              </a:spcBef>
            </a:pPr>
            <a:r>
              <a:rPr lang="zh-CN" altLang="en-US" sz="1800" b="1" dirty="0">
                <a:latin typeface="Arial" panose="020B0604020202020204" pitchFamily="34" charset="0"/>
                <a:ea typeface="宋体" panose="02010600030101010101" pitchFamily="2" charset="-122"/>
              </a:rPr>
              <a:t>任务二：快件收寄作业</a:t>
            </a:r>
            <a:endParaRPr lang="zh-CN" altLang="en-US" sz="1800" b="1" dirty="0">
              <a:latin typeface="Arial" panose="020B0604020202020204" pitchFamily="34" charset="0"/>
              <a:ea typeface="宋体" panose="02010600030101010101" pitchFamily="2" charset="-122"/>
            </a:endParaRPr>
          </a:p>
        </p:txBody>
      </p:sp>
      <p:sp>
        <p:nvSpPr>
          <p:cNvPr id="5137" name="Text Box 41"/>
          <p:cNvSpPr txBox="1"/>
          <p:nvPr/>
        </p:nvSpPr>
        <p:spPr>
          <a:xfrm>
            <a:off x="3276600" y="1484313"/>
            <a:ext cx="3384550" cy="366712"/>
          </a:xfrm>
          <a:prstGeom prst="rect">
            <a:avLst/>
          </a:prstGeom>
          <a:noFill/>
          <a:ln w="9525">
            <a:noFill/>
          </a:ln>
        </p:spPr>
        <p:txBody>
          <a:bodyPr anchor="t" anchorCtr="0">
            <a:spAutoFit/>
          </a:bodyPr>
          <a:p>
            <a:pPr>
              <a:spcBef>
                <a:spcPct val="50000"/>
              </a:spcBef>
            </a:pPr>
            <a:r>
              <a:rPr lang="zh-CN" altLang="en-US" sz="1800" b="1" dirty="0">
                <a:latin typeface="Arial" panose="020B0604020202020204" pitchFamily="34" charset="0"/>
                <a:ea typeface="宋体" panose="02010600030101010101" pitchFamily="2" charset="-122"/>
              </a:rPr>
              <a:t>任务一：快递行业调研</a:t>
            </a:r>
            <a:endParaRPr lang="zh-CN" altLang="en-US" sz="1800" b="1" dirty="0">
              <a:latin typeface="Arial" panose="020B0604020202020204" pitchFamily="34" charset="0"/>
              <a:ea typeface="宋体" panose="02010600030101010101" pitchFamily="2" charset="-122"/>
            </a:endParaRPr>
          </a:p>
        </p:txBody>
      </p:sp>
      <p:sp>
        <p:nvSpPr>
          <p:cNvPr id="5138" name="Text Box 42"/>
          <p:cNvSpPr txBox="1"/>
          <p:nvPr/>
        </p:nvSpPr>
        <p:spPr>
          <a:xfrm>
            <a:off x="3276600" y="3141663"/>
            <a:ext cx="3384550" cy="366712"/>
          </a:xfrm>
          <a:prstGeom prst="rect">
            <a:avLst/>
          </a:prstGeom>
          <a:noFill/>
          <a:ln w="9525">
            <a:noFill/>
          </a:ln>
        </p:spPr>
        <p:txBody>
          <a:bodyPr anchor="t" anchorCtr="0">
            <a:spAutoFit/>
          </a:bodyPr>
          <a:p>
            <a:pPr>
              <a:spcBef>
                <a:spcPct val="50000"/>
              </a:spcBef>
            </a:pPr>
            <a:r>
              <a:rPr lang="zh-CN" altLang="en-US" sz="1800" b="1" dirty="0">
                <a:latin typeface="Arial" panose="020B0604020202020204" pitchFamily="34" charset="0"/>
                <a:ea typeface="宋体" panose="02010600030101010101" pitchFamily="2" charset="-122"/>
              </a:rPr>
              <a:t>任务三：快件处理作业</a:t>
            </a:r>
            <a:endParaRPr lang="zh-CN" altLang="en-US" sz="1800" b="1" dirty="0">
              <a:latin typeface="Arial" panose="020B0604020202020204" pitchFamily="34" charset="0"/>
              <a:ea typeface="宋体" panose="02010600030101010101" pitchFamily="2" charset="-122"/>
            </a:endParaRPr>
          </a:p>
        </p:txBody>
      </p:sp>
      <p:sp>
        <p:nvSpPr>
          <p:cNvPr id="5139" name="Text Box 43"/>
          <p:cNvSpPr txBox="1"/>
          <p:nvPr/>
        </p:nvSpPr>
        <p:spPr>
          <a:xfrm>
            <a:off x="3276600" y="3933825"/>
            <a:ext cx="3384550" cy="366713"/>
          </a:xfrm>
          <a:prstGeom prst="rect">
            <a:avLst/>
          </a:prstGeom>
          <a:noFill/>
          <a:ln w="9525">
            <a:noFill/>
          </a:ln>
        </p:spPr>
        <p:txBody>
          <a:bodyPr anchor="t" anchorCtr="0">
            <a:spAutoFit/>
          </a:bodyPr>
          <a:p>
            <a:pPr>
              <a:spcBef>
                <a:spcPct val="50000"/>
              </a:spcBef>
            </a:pPr>
            <a:r>
              <a:rPr lang="zh-CN" altLang="en-US" sz="1800" b="1" dirty="0">
                <a:solidFill>
                  <a:srgbClr val="FF0000"/>
                </a:solidFill>
                <a:latin typeface="Arial" panose="020B0604020202020204" pitchFamily="34" charset="0"/>
                <a:ea typeface="宋体" panose="02010600030101010101" pitchFamily="2" charset="-122"/>
              </a:rPr>
              <a:t>任务四：快件派送作业</a:t>
            </a:r>
            <a:endParaRPr lang="zh-CN" altLang="en-US" sz="1800" b="1" dirty="0">
              <a:solidFill>
                <a:srgbClr val="FF0000"/>
              </a:solidFill>
              <a:latin typeface="Arial" panose="020B0604020202020204" pitchFamily="34" charset="0"/>
              <a:ea typeface="宋体" panose="02010600030101010101" pitchFamily="2" charset="-122"/>
            </a:endParaRPr>
          </a:p>
        </p:txBody>
      </p:sp>
      <p:grpSp>
        <p:nvGrpSpPr>
          <p:cNvPr id="32" name="组合 24">
            <a:hlinkClick r:id="" action="ppaction://noaction"/>
          </p:cNvPr>
          <p:cNvGrpSpPr/>
          <p:nvPr/>
        </p:nvGrpSpPr>
        <p:grpSpPr>
          <a:xfrm>
            <a:off x="2716197" y="5104282"/>
            <a:ext cx="457200" cy="478971"/>
            <a:chOff x="5791200" y="381000"/>
            <a:chExt cx="1600200" cy="1676400"/>
          </a:xfrm>
          <a:scene3d>
            <a:camera prst="orthographicFront"/>
            <a:lightRig rig="threePt" dir="t"/>
          </a:scene3d>
        </p:grpSpPr>
        <p:grpSp>
          <p:nvGrpSpPr>
            <p:cNvPr id="33" name="组合 12"/>
            <p:cNvGrpSpPr/>
            <p:nvPr/>
          </p:nvGrpSpPr>
          <p:grpSpPr>
            <a:xfrm>
              <a:off x="5791200" y="381000"/>
              <a:ext cx="922020" cy="838200"/>
              <a:chOff x="3352800" y="609600"/>
              <a:chExt cx="838200" cy="762000"/>
            </a:xfrm>
          </p:grpSpPr>
          <p:sp>
            <p:nvSpPr>
              <p:cNvPr id="3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6" name="组合 13"/>
            <p:cNvGrpSpPr/>
            <p:nvPr/>
          </p:nvGrpSpPr>
          <p:grpSpPr>
            <a:xfrm>
              <a:off x="5791200" y="1295400"/>
              <a:ext cx="838200" cy="762000"/>
              <a:chOff x="3352800" y="609600"/>
              <a:chExt cx="838200" cy="762000"/>
            </a:xfrm>
          </p:grpSpPr>
          <p:sp>
            <p:nvSpPr>
              <p:cNvPr id="37"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8"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9" name="组合 16"/>
            <p:cNvGrpSpPr/>
            <p:nvPr/>
          </p:nvGrpSpPr>
          <p:grpSpPr>
            <a:xfrm>
              <a:off x="6705600" y="1295400"/>
              <a:ext cx="685800" cy="623455"/>
              <a:chOff x="3352800" y="609600"/>
              <a:chExt cx="838200" cy="762000"/>
            </a:xfrm>
          </p:grpSpPr>
          <p:sp>
            <p:nvSpPr>
              <p:cNvPr id="4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42" name="组合 19"/>
            <p:cNvGrpSpPr/>
            <p:nvPr/>
          </p:nvGrpSpPr>
          <p:grpSpPr>
            <a:xfrm>
              <a:off x="6804661" y="685801"/>
              <a:ext cx="586739" cy="533399"/>
              <a:chOff x="3352800" y="609600"/>
              <a:chExt cx="838200" cy="762000"/>
            </a:xfrm>
          </p:grpSpPr>
          <p:sp>
            <p:nvSpPr>
              <p:cNvPr id="43"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4"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45"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6"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47" name="圆角矩形 115"/>
          <p:cNvSpPr/>
          <p:nvPr/>
        </p:nvSpPr>
        <p:spPr bwMode="auto">
          <a:xfrm>
            <a:off x="3003534" y="5319166"/>
            <a:ext cx="4953001" cy="72000"/>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5142"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7235825" y="4940300"/>
            <a:ext cx="777875" cy="428625"/>
          </a:xfrm>
          <a:prstGeom prst="rect">
            <a:avLst/>
          </a:prstGeom>
          <a:noFill/>
          <a:ln w="9525">
            <a:noFill/>
          </a:ln>
        </p:spPr>
      </p:pic>
      <p:sp>
        <p:nvSpPr>
          <p:cNvPr id="5143" name="Text Box 49"/>
          <p:cNvSpPr txBox="1"/>
          <p:nvPr/>
        </p:nvSpPr>
        <p:spPr>
          <a:xfrm>
            <a:off x="3276600" y="4868863"/>
            <a:ext cx="3384550" cy="366712"/>
          </a:xfrm>
          <a:prstGeom prst="rect">
            <a:avLst/>
          </a:prstGeom>
          <a:noFill/>
          <a:ln w="9525">
            <a:noFill/>
          </a:ln>
        </p:spPr>
        <p:txBody>
          <a:bodyPr anchor="t" anchorCtr="0">
            <a:spAutoFit/>
          </a:bodyPr>
          <a:p>
            <a:pPr>
              <a:spcBef>
                <a:spcPct val="50000"/>
              </a:spcBef>
            </a:pPr>
            <a:r>
              <a:rPr lang="zh-CN" altLang="en-US" sz="1800" b="1" dirty="0">
                <a:latin typeface="Arial" panose="020B0604020202020204" pitchFamily="34" charset="0"/>
                <a:ea typeface="宋体" panose="02010600030101010101" pitchFamily="2" charset="-122"/>
              </a:rPr>
              <a:t>任务五：快递客户服务</a:t>
            </a:r>
            <a:endParaRPr lang="zh-CN" altLang="en-US" sz="1800" b="1" dirty="0">
              <a:latin typeface="Arial" panose="020B0604020202020204" pitchFamily="34" charset="0"/>
              <a:ea typeface="宋体" panose="02010600030101010101" pitchFamily="2" charset="-122"/>
            </a:endParaRPr>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41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6147"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6148" name="Picture 205" descr="4"/>
          <p:cNvPicPr>
            <a:picLocks noChangeAspect="1"/>
          </p:cNvPicPr>
          <p:nvPr/>
        </p:nvPicPr>
        <p:blipFill>
          <a:blip r:embed="rId2"/>
          <a:stretch>
            <a:fillRect/>
          </a:stretch>
        </p:blipFill>
        <p:spPr>
          <a:xfrm>
            <a:off x="250825" y="61913"/>
            <a:ext cx="1195388" cy="1206500"/>
          </a:xfrm>
          <a:prstGeom prst="rect">
            <a:avLst/>
          </a:prstGeom>
          <a:noFill/>
          <a:ln w="9525">
            <a:noFill/>
          </a:ln>
        </p:spPr>
      </p:pic>
      <p:sp>
        <p:nvSpPr>
          <p:cNvPr id="6149" name="AutoShape 235"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6150" name="Text Box 237"/>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a:t>
            </a:r>
            <a:r>
              <a:rPr lang="en-US" altLang="zh-CN" sz="1800" b="1" dirty="0">
                <a:solidFill>
                  <a:srgbClr val="0000FF"/>
                </a:solidFill>
                <a:latin typeface="楷体" panose="02010609060101010101" pitchFamily="49" charset="-122"/>
                <a:ea typeface="楷体" panose="02010609060101010101" pitchFamily="49" charset="-122"/>
              </a:rPr>
              <a:t>  </a:t>
            </a:r>
            <a:r>
              <a:rPr lang="zh-CN" altLang="en-US" sz="1800" b="1" dirty="0">
                <a:solidFill>
                  <a:srgbClr val="0000FF"/>
                </a:solidFill>
                <a:latin typeface="楷体" panose="02010609060101010101" pitchFamily="49" charset="-122"/>
                <a:ea typeface="楷体" panose="02010609060101010101" pitchFamily="49" charset="-122"/>
              </a:rPr>
              <a:t>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6151" name="Rectangle 247"/>
          <p:cNvSpPr/>
          <p:nvPr/>
        </p:nvSpPr>
        <p:spPr>
          <a:xfrm>
            <a:off x="971550" y="3933825"/>
            <a:ext cx="3106738" cy="581025"/>
          </a:xfrm>
          <a:prstGeom prst="rect">
            <a:avLst/>
          </a:prstGeom>
          <a:noFill/>
          <a:ln w="9525">
            <a:noFill/>
          </a:ln>
        </p:spPr>
        <p:txBody>
          <a:bodyPr anchor="t" anchorCtr="0"/>
          <a:p>
            <a:pPr eaLnBrk="0" hangingPunct="0"/>
            <a:r>
              <a:rPr lang="zh-CN" altLang="en-US" sz="3200" dirty="0">
                <a:solidFill>
                  <a:schemeClr val="tx2"/>
                </a:solidFill>
                <a:latin typeface="Arial" panose="020B0604020202020204" pitchFamily="34" charset="0"/>
                <a:ea typeface="宋体" panose="02010600030101010101" pitchFamily="2" charset="-122"/>
              </a:rPr>
              <a:t>派件流程</a:t>
            </a:r>
            <a:endParaRPr lang="zh-CN" altLang="en-US" sz="3200" dirty="0">
              <a:solidFill>
                <a:schemeClr val="tx2"/>
              </a:solidFill>
              <a:latin typeface="Arial" panose="020B0604020202020204" pitchFamily="34" charset="0"/>
              <a:ea typeface="宋体" panose="02010600030101010101" pitchFamily="2" charset="-122"/>
            </a:endParaRPr>
          </a:p>
        </p:txBody>
      </p:sp>
      <p:sp>
        <p:nvSpPr>
          <p:cNvPr id="6152" name="AutoShape 248"/>
          <p:cNvSpPr/>
          <p:nvPr/>
        </p:nvSpPr>
        <p:spPr>
          <a:xfrm>
            <a:off x="971550" y="2420938"/>
            <a:ext cx="865188" cy="685800"/>
          </a:xfrm>
          <a:prstGeom prst="flowChartProcess">
            <a:avLst/>
          </a:prstGeom>
          <a:noFill/>
          <a:ln w="9525" cap="flat" cmpd="sng">
            <a:solidFill>
              <a:srgbClr val="800080"/>
            </a:solidFill>
            <a:prstDash val="solid"/>
            <a:miter/>
            <a:headEnd type="none" w="med" len="med"/>
            <a:tailEnd type="none" w="med" len="med"/>
          </a:ln>
        </p:spPr>
        <p:txBody>
          <a:bodyPr anchor="ctr" anchorCtr="0">
            <a:spAutoFit/>
          </a:bodyPr>
          <a:p>
            <a:pPr algn="ctr" defTabSz="762000">
              <a:lnSpc>
                <a:spcPct val="80000"/>
              </a:lnSpc>
              <a:spcBef>
                <a:spcPct val="50000"/>
              </a:spcBef>
              <a:buClr>
                <a:srgbClr val="FF66FF"/>
              </a:buClr>
              <a:buFont typeface="Wingdings" panose="05000000000000000000" pitchFamily="2" charset="2"/>
            </a:pPr>
            <a:r>
              <a:rPr lang="zh-CN" altLang="en-US" sz="2400" b="1" dirty="0">
                <a:solidFill>
                  <a:schemeClr val="bg2"/>
                </a:solidFill>
                <a:latin typeface="楷体_GB2312" pitchFamily="49" charset="-122"/>
                <a:ea typeface="宋体" panose="02010600030101010101" pitchFamily="2" charset="-122"/>
              </a:rPr>
              <a:t>派前准备</a:t>
            </a:r>
            <a:endParaRPr lang="zh-CN" altLang="en-US" sz="2400" b="1" dirty="0">
              <a:solidFill>
                <a:schemeClr val="bg2"/>
              </a:solidFill>
              <a:latin typeface="楷体_GB2312" pitchFamily="49" charset="-122"/>
              <a:ea typeface="宋体" panose="02010600030101010101" pitchFamily="2" charset="-122"/>
            </a:endParaRPr>
          </a:p>
        </p:txBody>
      </p:sp>
      <p:sp>
        <p:nvSpPr>
          <p:cNvPr id="6153" name="AutoShape 250"/>
          <p:cNvSpPr/>
          <p:nvPr/>
        </p:nvSpPr>
        <p:spPr>
          <a:xfrm>
            <a:off x="2339975" y="2420938"/>
            <a:ext cx="865188" cy="685800"/>
          </a:xfrm>
          <a:prstGeom prst="flowChartProcess">
            <a:avLst/>
          </a:prstGeom>
          <a:noFill/>
          <a:ln w="9525" cap="flat" cmpd="sng">
            <a:solidFill>
              <a:srgbClr val="800080"/>
            </a:solidFill>
            <a:prstDash val="solid"/>
            <a:miter/>
            <a:headEnd type="none" w="med" len="med"/>
            <a:tailEnd type="none" w="med" len="med"/>
          </a:ln>
        </p:spPr>
        <p:txBody>
          <a:bodyPr anchor="ctr" anchorCtr="0">
            <a:spAutoFit/>
          </a:bodyPr>
          <a:p>
            <a:pPr algn="ctr" defTabSz="762000">
              <a:lnSpc>
                <a:spcPct val="80000"/>
              </a:lnSpc>
              <a:spcBef>
                <a:spcPct val="50000"/>
              </a:spcBef>
              <a:buClr>
                <a:srgbClr val="FF66FF"/>
              </a:buClr>
              <a:buFont typeface="Wingdings" panose="05000000000000000000" pitchFamily="2" charset="2"/>
            </a:pPr>
            <a:r>
              <a:rPr lang="zh-CN" altLang="en-US" sz="2400" b="1" dirty="0">
                <a:solidFill>
                  <a:schemeClr val="bg2"/>
                </a:solidFill>
                <a:latin typeface="楷体_GB2312" pitchFamily="49" charset="-122"/>
                <a:ea typeface="宋体" panose="02010600030101010101" pitchFamily="2" charset="-122"/>
              </a:rPr>
              <a:t>快件交换</a:t>
            </a:r>
            <a:endParaRPr lang="zh-CN" altLang="en-US" sz="2400" b="1" dirty="0">
              <a:solidFill>
                <a:schemeClr val="bg2"/>
              </a:solidFill>
              <a:latin typeface="楷体_GB2312" pitchFamily="49" charset="-122"/>
              <a:ea typeface="宋体" panose="02010600030101010101" pitchFamily="2" charset="-122"/>
            </a:endParaRPr>
          </a:p>
        </p:txBody>
      </p:sp>
      <p:sp>
        <p:nvSpPr>
          <p:cNvPr id="6154" name="AutoShape 252"/>
          <p:cNvSpPr/>
          <p:nvPr/>
        </p:nvSpPr>
        <p:spPr>
          <a:xfrm>
            <a:off x="3708400" y="2420938"/>
            <a:ext cx="865188" cy="685800"/>
          </a:xfrm>
          <a:prstGeom prst="flowChartProcess">
            <a:avLst/>
          </a:prstGeom>
          <a:noFill/>
          <a:ln w="9525" cap="flat" cmpd="sng">
            <a:solidFill>
              <a:srgbClr val="800080"/>
            </a:solidFill>
            <a:prstDash val="solid"/>
            <a:miter/>
            <a:headEnd type="none" w="med" len="med"/>
            <a:tailEnd type="none" w="med" len="med"/>
          </a:ln>
        </p:spPr>
        <p:txBody>
          <a:bodyPr anchor="ctr" anchorCtr="0">
            <a:spAutoFit/>
          </a:bodyPr>
          <a:p>
            <a:pPr algn="ctr" defTabSz="762000">
              <a:lnSpc>
                <a:spcPct val="80000"/>
              </a:lnSpc>
              <a:spcBef>
                <a:spcPct val="50000"/>
              </a:spcBef>
              <a:buClr>
                <a:srgbClr val="FF66FF"/>
              </a:buClr>
              <a:buFont typeface="Wingdings" panose="05000000000000000000" pitchFamily="2" charset="2"/>
            </a:pPr>
            <a:r>
              <a:rPr lang="zh-CN" altLang="en-US" sz="2400" b="1" dirty="0">
                <a:solidFill>
                  <a:schemeClr val="bg2"/>
                </a:solidFill>
                <a:latin typeface="楷体_GB2312" pitchFamily="49" charset="-122"/>
                <a:ea typeface="宋体" panose="02010600030101010101" pitchFamily="2" charset="-122"/>
              </a:rPr>
              <a:t>检查快件</a:t>
            </a:r>
            <a:endParaRPr lang="zh-CN" altLang="en-US" sz="2400" b="1" dirty="0">
              <a:solidFill>
                <a:schemeClr val="bg2"/>
              </a:solidFill>
              <a:latin typeface="楷体_GB2312" pitchFamily="49" charset="-122"/>
              <a:ea typeface="宋体" panose="02010600030101010101" pitchFamily="2" charset="-122"/>
            </a:endParaRPr>
          </a:p>
        </p:txBody>
      </p:sp>
      <p:sp>
        <p:nvSpPr>
          <p:cNvPr id="6155" name="AutoShape 254"/>
          <p:cNvSpPr/>
          <p:nvPr/>
        </p:nvSpPr>
        <p:spPr>
          <a:xfrm>
            <a:off x="5076825" y="2420938"/>
            <a:ext cx="865188" cy="685800"/>
          </a:xfrm>
          <a:prstGeom prst="flowChartProcess">
            <a:avLst/>
          </a:prstGeom>
          <a:noFill/>
          <a:ln w="9525" cap="flat" cmpd="sng">
            <a:solidFill>
              <a:srgbClr val="800080"/>
            </a:solidFill>
            <a:prstDash val="solid"/>
            <a:miter/>
            <a:headEnd type="none" w="med" len="med"/>
            <a:tailEnd type="none" w="med" len="med"/>
          </a:ln>
        </p:spPr>
        <p:txBody>
          <a:bodyPr anchor="ctr" anchorCtr="0">
            <a:spAutoFit/>
          </a:bodyPr>
          <a:p>
            <a:pPr algn="ctr" defTabSz="762000">
              <a:lnSpc>
                <a:spcPct val="80000"/>
              </a:lnSpc>
              <a:spcBef>
                <a:spcPct val="50000"/>
              </a:spcBef>
              <a:buClr>
                <a:srgbClr val="FF66FF"/>
              </a:buClr>
              <a:buFont typeface="Wingdings" panose="05000000000000000000" pitchFamily="2" charset="2"/>
            </a:pPr>
            <a:r>
              <a:rPr lang="zh-CN" altLang="en-US" sz="2400" b="1" dirty="0">
                <a:solidFill>
                  <a:schemeClr val="bg2"/>
                </a:solidFill>
                <a:latin typeface="楷体_GB2312" pitchFamily="49" charset="-122"/>
                <a:ea typeface="宋体" panose="02010600030101010101" pitchFamily="2" charset="-122"/>
              </a:rPr>
              <a:t>检查快件</a:t>
            </a:r>
            <a:endParaRPr lang="zh-CN" altLang="en-US" sz="2400" b="1" dirty="0">
              <a:solidFill>
                <a:schemeClr val="bg2"/>
              </a:solidFill>
              <a:latin typeface="楷体_GB2312" pitchFamily="49" charset="-122"/>
              <a:ea typeface="宋体" panose="02010600030101010101" pitchFamily="2" charset="-122"/>
            </a:endParaRPr>
          </a:p>
        </p:txBody>
      </p:sp>
      <p:sp>
        <p:nvSpPr>
          <p:cNvPr id="6156" name="AutoShape 256"/>
          <p:cNvSpPr/>
          <p:nvPr/>
        </p:nvSpPr>
        <p:spPr>
          <a:xfrm>
            <a:off x="6443663" y="2420938"/>
            <a:ext cx="865187" cy="685800"/>
          </a:xfrm>
          <a:prstGeom prst="flowChartProcess">
            <a:avLst/>
          </a:prstGeom>
          <a:noFill/>
          <a:ln w="9525" cap="flat" cmpd="sng">
            <a:solidFill>
              <a:srgbClr val="800080"/>
            </a:solidFill>
            <a:prstDash val="solid"/>
            <a:miter/>
            <a:headEnd type="none" w="med" len="med"/>
            <a:tailEnd type="none" w="med" len="med"/>
          </a:ln>
        </p:spPr>
        <p:txBody>
          <a:bodyPr anchor="ctr" anchorCtr="0">
            <a:spAutoFit/>
          </a:bodyPr>
          <a:p>
            <a:pPr algn="ctr" defTabSz="762000">
              <a:lnSpc>
                <a:spcPct val="80000"/>
              </a:lnSpc>
              <a:spcBef>
                <a:spcPct val="50000"/>
              </a:spcBef>
              <a:buClr>
                <a:srgbClr val="FF66FF"/>
              </a:buClr>
              <a:buFont typeface="Wingdings" panose="05000000000000000000" pitchFamily="2" charset="2"/>
            </a:pPr>
            <a:r>
              <a:rPr lang="zh-CN" altLang="en-US" sz="2400" b="1" dirty="0">
                <a:solidFill>
                  <a:schemeClr val="bg2"/>
                </a:solidFill>
                <a:latin typeface="楷体_GB2312" pitchFamily="49" charset="-122"/>
                <a:ea typeface="宋体" panose="02010600030101010101" pitchFamily="2" charset="-122"/>
              </a:rPr>
              <a:t>送件上门</a:t>
            </a:r>
            <a:endParaRPr lang="zh-CN" altLang="en-US" sz="2400" b="1" dirty="0">
              <a:solidFill>
                <a:schemeClr val="bg2"/>
              </a:solidFill>
              <a:latin typeface="楷体_GB2312" pitchFamily="49" charset="-122"/>
              <a:ea typeface="宋体" panose="02010600030101010101" pitchFamily="2" charset="-122"/>
            </a:endParaRPr>
          </a:p>
        </p:txBody>
      </p:sp>
      <p:sp>
        <p:nvSpPr>
          <p:cNvPr id="6157" name="AutoShape 257"/>
          <p:cNvSpPr/>
          <p:nvPr/>
        </p:nvSpPr>
        <p:spPr>
          <a:xfrm>
            <a:off x="7812088" y="2420938"/>
            <a:ext cx="865187" cy="685800"/>
          </a:xfrm>
          <a:prstGeom prst="flowChartProcess">
            <a:avLst/>
          </a:prstGeom>
          <a:noFill/>
          <a:ln w="9525" cap="flat" cmpd="sng">
            <a:solidFill>
              <a:srgbClr val="800080"/>
            </a:solidFill>
            <a:prstDash val="solid"/>
            <a:miter/>
            <a:headEnd type="none" w="med" len="med"/>
            <a:tailEnd type="none" w="med" len="med"/>
          </a:ln>
        </p:spPr>
        <p:txBody>
          <a:bodyPr anchor="ctr" anchorCtr="0">
            <a:spAutoFit/>
          </a:bodyPr>
          <a:p>
            <a:pPr algn="ctr" defTabSz="762000">
              <a:lnSpc>
                <a:spcPct val="80000"/>
              </a:lnSpc>
              <a:spcBef>
                <a:spcPct val="50000"/>
              </a:spcBef>
              <a:buClr>
                <a:srgbClr val="FF66FF"/>
              </a:buClr>
              <a:buFont typeface="Wingdings" panose="05000000000000000000" pitchFamily="2" charset="2"/>
            </a:pPr>
            <a:r>
              <a:rPr lang="zh-CN" altLang="en-US" sz="2400" b="1" dirty="0">
                <a:solidFill>
                  <a:schemeClr val="bg2"/>
                </a:solidFill>
                <a:latin typeface="楷体_GB2312" pitchFamily="49" charset="-122"/>
                <a:ea typeface="宋体" panose="02010600030101010101" pitchFamily="2" charset="-122"/>
              </a:rPr>
              <a:t>核实身份</a:t>
            </a:r>
            <a:endParaRPr lang="zh-CN" altLang="en-US" sz="2400" b="1" dirty="0">
              <a:solidFill>
                <a:schemeClr val="bg2"/>
              </a:solidFill>
              <a:latin typeface="楷体_GB2312" pitchFamily="49" charset="-122"/>
              <a:ea typeface="宋体" panose="02010600030101010101" pitchFamily="2" charset="-122"/>
            </a:endParaRPr>
          </a:p>
        </p:txBody>
      </p:sp>
      <p:sp>
        <p:nvSpPr>
          <p:cNvPr id="6158" name="AutoShape 259"/>
          <p:cNvSpPr/>
          <p:nvPr/>
        </p:nvSpPr>
        <p:spPr>
          <a:xfrm>
            <a:off x="3708400" y="1052513"/>
            <a:ext cx="865188" cy="977900"/>
          </a:xfrm>
          <a:prstGeom prst="flowChartProcess">
            <a:avLst/>
          </a:prstGeom>
          <a:noFill/>
          <a:ln w="9525" cap="flat" cmpd="sng">
            <a:solidFill>
              <a:srgbClr val="800080"/>
            </a:solidFill>
            <a:prstDash val="solid"/>
            <a:miter/>
            <a:headEnd type="none" w="med" len="med"/>
            <a:tailEnd type="none" w="med" len="med"/>
          </a:ln>
        </p:spPr>
        <p:txBody>
          <a:bodyPr anchor="ctr" anchorCtr="0">
            <a:spAutoFit/>
          </a:bodyPr>
          <a:p>
            <a:pPr algn="ctr" defTabSz="762000">
              <a:lnSpc>
                <a:spcPct val="80000"/>
              </a:lnSpc>
              <a:spcBef>
                <a:spcPct val="50000"/>
              </a:spcBef>
              <a:buClr>
                <a:srgbClr val="FF66FF"/>
              </a:buClr>
              <a:buFont typeface="Wingdings" panose="05000000000000000000" pitchFamily="2" charset="2"/>
            </a:pPr>
            <a:r>
              <a:rPr lang="zh-CN" altLang="en-US" sz="2400" b="1" dirty="0">
                <a:solidFill>
                  <a:schemeClr val="bg2"/>
                </a:solidFill>
                <a:latin typeface="楷体_GB2312" pitchFamily="49" charset="-122"/>
                <a:ea typeface="宋体" panose="02010600030101010101" pitchFamily="2" charset="-122"/>
              </a:rPr>
              <a:t>交处理人员</a:t>
            </a:r>
            <a:endParaRPr lang="zh-CN" altLang="en-US" sz="2400" b="1" dirty="0">
              <a:solidFill>
                <a:schemeClr val="bg2"/>
              </a:solidFill>
              <a:latin typeface="楷体_GB2312" pitchFamily="49" charset="-122"/>
              <a:ea typeface="宋体" panose="02010600030101010101" pitchFamily="2" charset="-122"/>
            </a:endParaRPr>
          </a:p>
        </p:txBody>
      </p:sp>
      <p:sp>
        <p:nvSpPr>
          <p:cNvPr id="6159" name="AutoShape 265"/>
          <p:cNvSpPr/>
          <p:nvPr/>
        </p:nvSpPr>
        <p:spPr>
          <a:xfrm>
            <a:off x="7740650" y="5013325"/>
            <a:ext cx="865188" cy="685800"/>
          </a:xfrm>
          <a:prstGeom prst="flowChartProcess">
            <a:avLst/>
          </a:prstGeom>
          <a:noFill/>
          <a:ln w="9525" cap="flat" cmpd="sng">
            <a:solidFill>
              <a:srgbClr val="800080"/>
            </a:solidFill>
            <a:prstDash val="solid"/>
            <a:miter/>
            <a:headEnd type="none" w="med" len="med"/>
            <a:tailEnd type="none" w="med" len="med"/>
          </a:ln>
        </p:spPr>
        <p:txBody>
          <a:bodyPr anchor="ctr" anchorCtr="0">
            <a:spAutoFit/>
          </a:bodyPr>
          <a:p>
            <a:pPr algn="ctr" defTabSz="762000">
              <a:lnSpc>
                <a:spcPct val="80000"/>
              </a:lnSpc>
              <a:spcBef>
                <a:spcPct val="50000"/>
              </a:spcBef>
              <a:buClr>
                <a:srgbClr val="FF66FF"/>
              </a:buClr>
              <a:buFont typeface="Wingdings" panose="05000000000000000000" pitchFamily="2" charset="2"/>
            </a:pPr>
            <a:r>
              <a:rPr lang="zh-CN" altLang="en-US" sz="2400" b="1" dirty="0">
                <a:solidFill>
                  <a:schemeClr val="bg2"/>
                </a:solidFill>
                <a:latin typeface="楷体_GB2312" pitchFamily="49" charset="-122"/>
                <a:ea typeface="宋体" panose="02010600030101010101" pitchFamily="2" charset="-122"/>
              </a:rPr>
              <a:t>收取资费</a:t>
            </a:r>
            <a:endParaRPr lang="zh-CN" altLang="en-US" sz="2400" b="1" dirty="0">
              <a:solidFill>
                <a:schemeClr val="bg2"/>
              </a:solidFill>
              <a:latin typeface="楷体_GB2312" pitchFamily="49" charset="-122"/>
              <a:ea typeface="宋体" panose="02010600030101010101" pitchFamily="2" charset="-122"/>
            </a:endParaRPr>
          </a:p>
        </p:txBody>
      </p:sp>
      <p:sp>
        <p:nvSpPr>
          <p:cNvPr id="6160" name="AutoShape 267"/>
          <p:cNvSpPr/>
          <p:nvPr/>
        </p:nvSpPr>
        <p:spPr>
          <a:xfrm>
            <a:off x="6156325" y="5013325"/>
            <a:ext cx="865188" cy="685800"/>
          </a:xfrm>
          <a:prstGeom prst="flowChartProcess">
            <a:avLst/>
          </a:prstGeom>
          <a:noFill/>
          <a:ln w="9525" cap="flat" cmpd="sng">
            <a:solidFill>
              <a:srgbClr val="800080"/>
            </a:solidFill>
            <a:prstDash val="solid"/>
            <a:miter/>
            <a:headEnd type="none" w="med" len="med"/>
            <a:tailEnd type="none" w="med" len="med"/>
          </a:ln>
        </p:spPr>
        <p:txBody>
          <a:bodyPr anchor="ctr" anchorCtr="0">
            <a:spAutoFit/>
          </a:bodyPr>
          <a:p>
            <a:pPr algn="ctr" defTabSz="762000">
              <a:lnSpc>
                <a:spcPct val="80000"/>
              </a:lnSpc>
              <a:spcBef>
                <a:spcPct val="50000"/>
              </a:spcBef>
              <a:buClr>
                <a:srgbClr val="FF66FF"/>
              </a:buClr>
              <a:buFont typeface="Wingdings" panose="05000000000000000000" pitchFamily="2" charset="2"/>
            </a:pPr>
            <a:r>
              <a:rPr lang="zh-CN" altLang="en-US" sz="2400" b="1" dirty="0">
                <a:solidFill>
                  <a:schemeClr val="bg2"/>
                </a:solidFill>
                <a:latin typeface="楷体_GB2312" pitchFamily="49" charset="-122"/>
                <a:ea typeface="宋体" panose="02010600030101010101" pitchFamily="2" charset="-122"/>
              </a:rPr>
              <a:t>返回公司</a:t>
            </a:r>
            <a:endParaRPr lang="zh-CN" altLang="en-US" sz="2400" b="1" dirty="0">
              <a:solidFill>
                <a:schemeClr val="bg2"/>
              </a:solidFill>
              <a:latin typeface="楷体_GB2312" pitchFamily="49" charset="-122"/>
              <a:ea typeface="宋体" panose="02010600030101010101" pitchFamily="2" charset="-122"/>
            </a:endParaRPr>
          </a:p>
        </p:txBody>
      </p:sp>
      <p:sp>
        <p:nvSpPr>
          <p:cNvPr id="6161" name="AutoShape 268"/>
          <p:cNvSpPr/>
          <p:nvPr/>
        </p:nvSpPr>
        <p:spPr>
          <a:xfrm>
            <a:off x="4572000" y="4581525"/>
            <a:ext cx="865188" cy="1562100"/>
          </a:xfrm>
          <a:prstGeom prst="flowChartProcess">
            <a:avLst/>
          </a:prstGeom>
          <a:noFill/>
          <a:ln w="9525" cap="flat" cmpd="sng">
            <a:solidFill>
              <a:srgbClr val="800080"/>
            </a:solidFill>
            <a:prstDash val="solid"/>
            <a:miter/>
            <a:headEnd type="none" w="med" len="med"/>
            <a:tailEnd type="none" w="med" len="med"/>
          </a:ln>
        </p:spPr>
        <p:txBody>
          <a:bodyPr anchor="ctr" anchorCtr="0">
            <a:spAutoFit/>
          </a:bodyPr>
          <a:p>
            <a:pPr algn="ctr" defTabSz="762000">
              <a:lnSpc>
                <a:spcPct val="80000"/>
              </a:lnSpc>
              <a:spcBef>
                <a:spcPct val="50000"/>
              </a:spcBef>
              <a:buClr>
                <a:srgbClr val="FF66FF"/>
              </a:buClr>
              <a:buFont typeface="Wingdings" panose="05000000000000000000" pitchFamily="2" charset="2"/>
            </a:pPr>
            <a:r>
              <a:rPr lang="zh-CN" altLang="en-US" sz="2400" b="1" dirty="0">
                <a:solidFill>
                  <a:schemeClr val="bg2"/>
                </a:solidFill>
                <a:latin typeface="楷体_GB2312" pitchFamily="49" charset="-122"/>
                <a:ea typeface="宋体" panose="02010600030101010101" pitchFamily="2" charset="-122"/>
              </a:rPr>
              <a:t>交签单及未送完快件</a:t>
            </a:r>
            <a:endParaRPr lang="zh-CN" altLang="en-US" sz="2400" b="1" dirty="0">
              <a:solidFill>
                <a:schemeClr val="bg2"/>
              </a:solidFill>
              <a:latin typeface="楷体_GB2312" pitchFamily="49" charset="-122"/>
              <a:ea typeface="宋体" panose="02010600030101010101" pitchFamily="2" charset="-122"/>
            </a:endParaRPr>
          </a:p>
        </p:txBody>
      </p:sp>
      <p:sp>
        <p:nvSpPr>
          <p:cNvPr id="6162" name="AutoShape 269"/>
          <p:cNvSpPr/>
          <p:nvPr/>
        </p:nvSpPr>
        <p:spPr>
          <a:xfrm>
            <a:off x="2987675" y="5157788"/>
            <a:ext cx="865188" cy="393700"/>
          </a:xfrm>
          <a:prstGeom prst="flowChartProcess">
            <a:avLst/>
          </a:prstGeom>
          <a:noFill/>
          <a:ln w="9525" cap="flat" cmpd="sng">
            <a:solidFill>
              <a:srgbClr val="800080"/>
            </a:solidFill>
            <a:prstDash val="solid"/>
            <a:miter/>
            <a:headEnd type="none" w="med" len="med"/>
            <a:tailEnd type="none" w="med" len="med"/>
          </a:ln>
        </p:spPr>
        <p:txBody>
          <a:bodyPr anchor="ctr" anchorCtr="0">
            <a:spAutoFit/>
          </a:bodyPr>
          <a:p>
            <a:pPr algn="ctr" defTabSz="762000">
              <a:lnSpc>
                <a:spcPct val="80000"/>
              </a:lnSpc>
              <a:spcBef>
                <a:spcPct val="50000"/>
              </a:spcBef>
              <a:buClr>
                <a:srgbClr val="FF66FF"/>
              </a:buClr>
              <a:buFont typeface="Wingdings" panose="05000000000000000000" pitchFamily="2" charset="2"/>
            </a:pPr>
            <a:r>
              <a:rPr lang="zh-CN" altLang="en-US" sz="2400" b="1" dirty="0">
                <a:solidFill>
                  <a:schemeClr val="bg2"/>
                </a:solidFill>
                <a:latin typeface="楷体_GB2312" pitchFamily="49" charset="-122"/>
                <a:ea typeface="宋体" panose="02010600030101010101" pitchFamily="2" charset="-122"/>
              </a:rPr>
              <a:t>交款</a:t>
            </a:r>
            <a:endParaRPr lang="zh-CN" altLang="en-US" sz="2400" b="1" dirty="0">
              <a:solidFill>
                <a:schemeClr val="bg2"/>
              </a:solidFill>
              <a:latin typeface="楷体_GB2312" pitchFamily="49" charset="-122"/>
              <a:ea typeface="宋体" panose="02010600030101010101" pitchFamily="2" charset="-122"/>
            </a:endParaRPr>
          </a:p>
        </p:txBody>
      </p:sp>
      <p:sp>
        <p:nvSpPr>
          <p:cNvPr id="6163" name="AutoShape 270"/>
          <p:cNvSpPr/>
          <p:nvPr/>
        </p:nvSpPr>
        <p:spPr>
          <a:xfrm>
            <a:off x="7451725" y="3716338"/>
            <a:ext cx="1512888" cy="685800"/>
          </a:xfrm>
          <a:prstGeom prst="flowChartProcess">
            <a:avLst/>
          </a:prstGeom>
          <a:noFill/>
          <a:ln w="9525" cap="flat" cmpd="sng">
            <a:solidFill>
              <a:srgbClr val="800080"/>
            </a:solidFill>
            <a:prstDash val="solid"/>
            <a:miter/>
            <a:headEnd type="none" w="med" len="med"/>
            <a:tailEnd type="none" w="med" len="med"/>
          </a:ln>
        </p:spPr>
        <p:txBody>
          <a:bodyPr anchor="ctr" anchorCtr="0">
            <a:spAutoFit/>
          </a:bodyPr>
          <a:p>
            <a:pPr algn="ctr" defTabSz="762000">
              <a:lnSpc>
                <a:spcPct val="80000"/>
              </a:lnSpc>
              <a:spcBef>
                <a:spcPct val="50000"/>
              </a:spcBef>
              <a:buClr>
                <a:srgbClr val="FF66FF"/>
              </a:buClr>
              <a:buFont typeface="Wingdings" panose="05000000000000000000" pitchFamily="2" charset="2"/>
            </a:pPr>
            <a:r>
              <a:rPr lang="zh-CN" altLang="en-US" sz="2400" b="1" dirty="0">
                <a:solidFill>
                  <a:schemeClr val="bg2"/>
                </a:solidFill>
                <a:latin typeface="楷体_GB2312" pitchFamily="49" charset="-122"/>
                <a:ea typeface="宋体" panose="02010600030101010101" pitchFamily="2" charset="-122"/>
              </a:rPr>
              <a:t>提示客户检查快件</a:t>
            </a:r>
            <a:endParaRPr lang="zh-CN" altLang="en-US" sz="2400" b="1" dirty="0">
              <a:solidFill>
                <a:schemeClr val="bg2"/>
              </a:solidFill>
              <a:latin typeface="楷体_GB2312" pitchFamily="49" charset="-122"/>
              <a:ea typeface="宋体" panose="02010600030101010101" pitchFamily="2" charset="-122"/>
            </a:endParaRPr>
          </a:p>
        </p:txBody>
      </p:sp>
    </p:spTree>
  </p:cSld>
  <p:clrMapOvr>
    <a:masterClrMapping/>
  </p:clrMapOvr>
  <p:transition spd="med">
    <p:check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169" name="组合 24">
            <a:hlinkClick r:id="" action="ppaction://noaction"/>
          </p:cNvPr>
          <p:cNvPicPr/>
          <p:nvPr/>
        </p:nvPicPr>
        <p:blipFill>
          <a:blip r:embed="rId1"/>
          <a:stretch>
            <a:fillRect/>
          </a:stretch>
        </p:blipFill>
        <p:spPr>
          <a:xfrm>
            <a:off x="3059113" y="3429000"/>
            <a:ext cx="447675" cy="495300"/>
          </a:xfrm>
          <a:prstGeom prst="rect">
            <a:avLst/>
          </a:prstGeom>
          <a:noFill/>
          <a:ln w="9525">
            <a:noFill/>
          </a:ln>
        </p:spPr>
      </p:pic>
      <p:grpSp>
        <p:nvGrpSpPr>
          <p:cNvPr id="27" name="组合 24">
            <a:hlinkClick r:id="" action="ppaction://noaction"/>
          </p:cNvPr>
          <p:cNvGrpSpPr/>
          <p:nvPr/>
        </p:nvGrpSpPr>
        <p:grpSpPr>
          <a:xfrm>
            <a:off x="5092684" y="3953343"/>
            <a:ext cx="457201" cy="478972"/>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4" name="组合 24">
            <a:hlinkClick r:id="" action="ppaction://noaction"/>
          </p:cNvPr>
          <p:cNvGrpSpPr/>
          <p:nvPr/>
        </p:nvGrpSpPr>
        <p:grpSpPr>
          <a:xfrm>
            <a:off x="5094316" y="2801010"/>
            <a:ext cx="457200" cy="470074"/>
            <a:chOff x="5791200" y="381000"/>
            <a:chExt cx="1600200" cy="1676400"/>
          </a:xfrm>
          <a:scene3d>
            <a:camera prst="orthographicFront"/>
            <a:lightRig rig="threePt" dir="t"/>
          </a:scene3d>
        </p:grpSpPr>
        <p:grpSp>
          <p:nvGrpSpPr>
            <p:cNvPr id="17" name="组合 12"/>
            <p:cNvGrpSpPr/>
            <p:nvPr/>
          </p:nvGrpSpPr>
          <p:grpSpPr>
            <a:xfrm>
              <a:off x="5791200" y="381000"/>
              <a:ext cx="922020" cy="838200"/>
              <a:chOff x="3352800" y="609600"/>
              <a:chExt cx="838200" cy="762000"/>
            </a:xfrm>
          </p:grpSpPr>
          <p:sp>
            <p:nvSpPr>
              <p:cNvPr id="95" name="圆角矩形 94"/>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6" name="圆角矩形 95"/>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0" name="组合 13"/>
            <p:cNvGrpSpPr/>
            <p:nvPr/>
          </p:nvGrpSpPr>
          <p:grpSpPr>
            <a:xfrm>
              <a:off x="5791200" y="1295400"/>
              <a:ext cx="838200" cy="762000"/>
              <a:chOff x="3352800" y="609600"/>
              <a:chExt cx="838200" cy="762000"/>
            </a:xfrm>
          </p:grpSpPr>
          <p:sp>
            <p:nvSpPr>
              <p:cNvPr id="93" name="圆角矩形 92"/>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4" name="圆角矩形 93"/>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5" name="组合 16"/>
            <p:cNvGrpSpPr/>
            <p:nvPr/>
          </p:nvGrpSpPr>
          <p:grpSpPr>
            <a:xfrm>
              <a:off x="6705600" y="1295400"/>
              <a:ext cx="685800" cy="623455"/>
              <a:chOff x="3352800" y="609600"/>
              <a:chExt cx="838200" cy="762000"/>
            </a:xfrm>
          </p:grpSpPr>
          <p:sp>
            <p:nvSpPr>
              <p:cNvPr id="91" name="圆角矩形 90"/>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2" name="圆角矩形 91"/>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6" name="组合 19"/>
            <p:cNvGrpSpPr/>
            <p:nvPr/>
          </p:nvGrpSpPr>
          <p:grpSpPr>
            <a:xfrm>
              <a:off x="6804661" y="685801"/>
              <a:ext cx="586739" cy="533399"/>
              <a:chOff x="3352800" y="609600"/>
              <a:chExt cx="838200" cy="762000"/>
            </a:xfrm>
          </p:grpSpPr>
          <p:sp>
            <p:nvSpPr>
              <p:cNvPr id="89" name="圆角矩形 88"/>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90" name="圆角矩形 89"/>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87" name="矩形 86"/>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8" name="矩形 87"/>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pic>
        <p:nvPicPr>
          <p:cNvPr id="7172" name="组合 24">
            <a:hlinkClick r:id="" action="ppaction://noaction"/>
          </p:cNvPr>
          <p:cNvPicPr/>
          <p:nvPr/>
        </p:nvPicPr>
        <p:blipFill>
          <a:blip r:embed="rId1"/>
          <a:stretch>
            <a:fillRect/>
          </a:stretch>
        </p:blipFill>
        <p:spPr>
          <a:xfrm>
            <a:off x="3059113" y="2349500"/>
            <a:ext cx="447675" cy="495300"/>
          </a:xfrm>
          <a:prstGeom prst="rect">
            <a:avLst/>
          </a:prstGeom>
          <a:noFill/>
          <a:ln w="9525">
            <a:noFill/>
          </a:ln>
        </p:spPr>
      </p:pic>
      <p:sp>
        <p:nvSpPr>
          <p:cNvPr id="62" name="圆角矩形 61"/>
          <p:cNvSpPr/>
          <p:nvPr/>
        </p:nvSpPr>
        <p:spPr bwMode="auto">
          <a:xfrm>
            <a:off x="5376301" y="3022690"/>
            <a:ext cx="3437258" cy="99273"/>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7174"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8101013" y="2636838"/>
            <a:ext cx="777875" cy="433387"/>
          </a:xfrm>
          <a:prstGeom prst="rect">
            <a:avLst/>
          </a:prstGeom>
          <a:noFill/>
          <a:ln w="9525">
            <a:noFill/>
          </a:ln>
        </p:spPr>
      </p:pic>
      <p:sp>
        <p:nvSpPr>
          <p:cNvPr id="116" name="圆角矩形 115"/>
          <p:cNvSpPr/>
          <p:nvPr/>
        </p:nvSpPr>
        <p:spPr bwMode="auto">
          <a:xfrm>
            <a:off x="5375401" y="4174956"/>
            <a:ext cx="3509888" cy="98182"/>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7176"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8172450" y="3789363"/>
            <a:ext cx="777875" cy="428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3"/>
          <a:srcRect/>
          <a:stretch>
            <a:fillRect/>
          </a:stretch>
        </p:blipFill>
        <p:spPr bwMode="auto">
          <a:xfrm flipH="1">
            <a:off x="3001162" y="1203724"/>
            <a:ext cx="2077097" cy="1642830"/>
          </a:xfrm>
          <a:prstGeom prst="rect">
            <a:avLst/>
          </a:prstGeom>
          <a:noFill/>
          <a:effectLst>
            <a:reflection blurRad="6350" stA="50000" endA="300" endPos="55000" dir="5400000" sy="-100000" algn="bl" rotWithShape="0"/>
          </a:effectLst>
        </p:spPr>
      </p:pic>
      <p:pic>
        <p:nvPicPr>
          <p:cNvPr id="7178" name="Picture 23" descr="4"/>
          <p:cNvPicPr>
            <a:picLocks noChangeAspect="1"/>
          </p:cNvPicPr>
          <p:nvPr/>
        </p:nvPicPr>
        <p:blipFill>
          <a:blip r:embed="rId4"/>
          <a:stretch>
            <a:fillRect/>
          </a:stretch>
        </p:blipFill>
        <p:spPr>
          <a:xfrm>
            <a:off x="250825" y="61913"/>
            <a:ext cx="1195388" cy="1206500"/>
          </a:xfrm>
          <a:prstGeom prst="rect">
            <a:avLst/>
          </a:prstGeom>
          <a:noFill/>
          <a:ln w="9525">
            <a:noFill/>
          </a:ln>
        </p:spPr>
      </p:pic>
      <p:sp>
        <p:nvSpPr>
          <p:cNvPr id="7179" name="Text Box 24"/>
          <p:cNvSpPr txBox="1"/>
          <p:nvPr/>
        </p:nvSpPr>
        <p:spPr>
          <a:xfrm>
            <a:off x="1403350" y="333375"/>
            <a:ext cx="4537075"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a:t>
            </a:r>
            <a:r>
              <a:rPr lang="en-US" altLang="zh-CN" sz="1800" b="1" dirty="0">
                <a:solidFill>
                  <a:srgbClr val="0000FF"/>
                </a:solidFill>
                <a:latin typeface="楷体" panose="02010609060101010101" pitchFamily="49" charset="-122"/>
                <a:ea typeface="楷体" panose="02010609060101010101" pitchFamily="49" charset="-122"/>
              </a:rPr>
              <a:t>  </a:t>
            </a:r>
            <a:r>
              <a:rPr lang="zh-CN" altLang="en-US" sz="1800" b="1" dirty="0">
                <a:solidFill>
                  <a:srgbClr val="0000FF"/>
                </a:solidFill>
                <a:latin typeface="楷体" panose="02010609060101010101" pitchFamily="49" charset="-122"/>
                <a:ea typeface="楷体" panose="02010609060101010101" pitchFamily="49" charset="-122"/>
              </a:rPr>
              <a:t>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7180" name="Text Box 25"/>
          <p:cNvSpPr txBox="1"/>
          <p:nvPr/>
        </p:nvSpPr>
        <p:spPr>
          <a:xfrm>
            <a:off x="5508625" y="2708275"/>
            <a:ext cx="2592388" cy="366713"/>
          </a:xfrm>
          <a:prstGeom prst="rect">
            <a:avLst/>
          </a:prstGeom>
          <a:noFill/>
          <a:ln w="9525">
            <a:noFill/>
          </a:ln>
        </p:spPr>
        <p:txBody>
          <a:bodyPr anchor="t" anchorCtr="0">
            <a:spAutoFit/>
          </a:bodyPr>
          <a:p>
            <a:pPr>
              <a:spcBef>
                <a:spcPct val="50000"/>
              </a:spcBef>
            </a:pPr>
            <a:r>
              <a:rPr lang="zh-CN" altLang="en-US" sz="1800" b="1" dirty="0">
                <a:latin typeface="Arial" panose="020B0604020202020204" pitchFamily="34" charset="0"/>
                <a:ea typeface="宋体" panose="02010600030101010101" pitchFamily="2" charset="-122"/>
              </a:rPr>
              <a:t>学习活动四：派送服务</a:t>
            </a:r>
            <a:endParaRPr lang="zh-CN" altLang="en-US" sz="1800" b="1" dirty="0">
              <a:latin typeface="Arial" panose="020B0604020202020204" pitchFamily="34" charset="0"/>
              <a:ea typeface="宋体" panose="02010600030101010101" pitchFamily="2" charset="-122"/>
            </a:endParaRPr>
          </a:p>
        </p:txBody>
      </p:sp>
      <p:sp>
        <p:nvSpPr>
          <p:cNvPr id="3" name="圆角矩形 61"/>
          <p:cNvSpPr/>
          <p:nvPr/>
        </p:nvSpPr>
        <p:spPr bwMode="auto">
          <a:xfrm>
            <a:off x="11508" y="2517865"/>
            <a:ext cx="3258843" cy="99273"/>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sp>
        <p:nvSpPr>
          <p:cNvPr id="4" name="圆角矩形 61"/>
          <p:cNvSpPr/>
          <p:nvPr/>
        </p:nvSpPr>
        <p:spPr bwMode="auto">
          <a:xfrm>
            <a:off x="11508" y="3670390"/>
            <a:ext cx="3258843" cy="99273"/>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7183"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0" y="2133600"/>
            <a:ext cx="777875" cy="428625"/>
          </a:xfrm>
          <a:prstGeom prst="rect">
            <a:avLst/>
          </a:prstGeom>
          <a:noFill/>
          <a:ln w="9525">
            <a:noFill/>
          </a:ln>
        </p:spPr>
      </p:pic>
      <p:pic>
        <p:nvPicPr>
          <p:cNvPr id="7184"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0" y="3284538"/>
            <a:ext cx="777875" cy="428625"/>
          </a:xfrm>
          <a:prstGeom prst="rect">
            <a:avLst/>
          </a:prstGeom>
          <a:noFill/>
          <a:ln w="9525">
            <a:noFill/>
          </a:ln>
        </p:spPr>
      </p:pic>
      <p:sp>
        <p:nvSpPr>
          <p:cNvPr id="7185" name="Text Box 49"/>
          <p:cNvSpPr txBox="1"/>
          <p:nvPr/>
        </p:nvSpPr>
        <p:spPr>
          <a:xfrm>
            <a:off x="684213" y="2205038"/>
            <a:ext cx="2519362" cy="366712"/>
          </a:xfrm>
          <a:prstGeom prst="rect">
            <a:avLst/>
          </a:prstGeom>
          <a:noFill/>
          <a:ln w="9525">
            <a:noFill/>
          </a:ln>
        </p:spPr>
        <p:txBody>
          <a:bodyPr anchor="t" anchorCtr="0">
            <a:spAutoFit/>
          </a:bodyPr>
          <a:p>
            <a:pPr>
              <a:spcBef>
                <a:spcPct val="50000"/>
              </a:spcBef>
            </a:pPr>
            <a:r>
              <a:rPr lang="zh-CN" altLang="en-US" sz="1800" b="1" dirty="0">
                <a:latin typeface="Arial" panose="020B0604020202020204" pitchFamily="34" charset="0"/>
                <a:ea typeface="宋体" panose="02010600030101010101" pitchFamily="2" charset="-122"/>
              </a:rPr>
              <a:t>学习活动一：派件准备</a:t>
            </a:r>
            <a:endParaRPr lang="zh-CN" altLang="en-US" sz="1800" b="1" dirty="0">
              <a:latin typeface="Arial" panose="020B0604020202020204" pitchFamily="34" charset="0"/>
              <a:ea typeface="宋体" panose="02010600030101010101" pitchFamily="2" charset="-122"/>
            </a:endParaRPr>
          </a:p>
        </p:txBody>
      </p:sp>
      <p:sp>
        <p:nvSpPr>
          <p:cNvPr id="7186" name="Text Box 51"/>
          <p:cNvSpPr txBox="1"/>
          <p:nvPr/>
        </p:nvSpPr>
        <p:spPr>
          <a:xfrm>
            <a:off x="684213" y="3357563"/>
            <a:ext cx="2519362" cy="366712"/>
          </a:xfrm>
          <a:prstGeom prst="rect">
            <a:avLst/>
          </a:prstGeom>
          <a:noFill/>
          <a:ln w="9525">
            <a:noFill/>
          </a:ln>
        </p:spPr>
        <p:txBody>
          <a:bodyPr anchor="t" anchorCtr="0">
            <a:spAutoFit/>
          </a:bodyPr>
          <a:p>
            <a:pPr>
              <a:spcBef>
                <a:spcPct val="50000"/>
              </a:spcBef>
            </a:pPr>
            <a:r>
              <a:rPr lang="zh-CN" altLang="en-US" sz="1800" b="1" dirty="0">
                <a:latin typeface="Arial" panose="020B0604020202020204" pitchFamily="34" charset="0"/>
                <a:ea typeface="宋体" panose="02010600030101010101" pitchFamily="2" charset="-122"/>
              </a:rPr>
              <a:t>学习活动二：快件交接</a:t>
            </a:r>
            <a:endParaRPr lang="zh-CN" altLang="en-US" sz="1800" b="1" dirty="0">
              <a:latin typeface="Arial" panose="020B0604020202020204" pitchFamily="34" charset="0"/>
              <a:ea typeface="宋体" panose="02010600030101010101" pitchFamily="2" charset="-122"/>
            </a:endParaRPr>
          </a:p>
        </p:txBody>
      </p:sp>
      <p:pic>
        <p:nvPicPr>
          <p:cNvPr id="5" name="Picture 4" descr="C:\Documents and Settings\鱼不愚\桌面\001.png"/>
          <p:cNvPicPr>
            <a:picLocks noChangeAspect="1"/>
          </p:cNvPicPr>
          <p:nvPr/>
        </p:nvPicPr>
        <p:blipFill>
          <a:blip r:embed="rId5"/>
          <a:stretch>
            <a:fillRect/>
          </a:stretch>
        </p:blipFill>
        <p:spPr>
          <a:xfrm>
            <a:off x="3635375" y="2420938"/>
            <a:ext cx="2101850" cy="3311525"/>
          </a:xfrm>
          <a:prstGeom prst="rect">
            <a:avLst/>
          </a:prstGeom>
          <a:noFill/>
          <a:ln w="9525">
            <a:noFill/>
          </a:ln>
        </p:spPr>
      </p:pic>
      <p:grpSp>
        <p:nvGrpSpPr>
          <p:cNvPr id="6" name="组合 24">
            <a:hlinkClick r:id="" action="ppaction://noaction"/>
          </p:cNvPr>
          <p:cNvGrpSpPr/>
          <p:nvPr/>
        </p:nvGrpSpPr>
        <p:grpSpPr>
          <a:xfrm>
            <a:off x="5092684" y="3953343"/>
            <a:ext cx="457201" cy="478972"/>
            <a:chOff x="5791200" y="381000"/>
            <a:chExt cx="1600200" cy="1676400"/>
          </a:xfrm>
          <a:scene3d>
            <a:camera prst="orthographicFront"/>
            <a:lightRig rig="threePt" dir="t"/>
          </a:scene3d>
        </p:grpSpPr>
        <p:grpSp>
          <p:nvGrpSpPr>
            <p:cNvPr id="8" name="组合 12"/>
            <p:cNvGrpSpPr/>
            <p:nvPr/>
          </p:nvGrpSpPr>
          <p:grpSpPr>
            <a:xfrm>
              <a:off x="5791200" y="381000"/>
              <a:ext cx="922020" cy="838200"/>
              <a:chOff x="3352800" y="609600"/>
              <a:chExt cx="838200" cy="762000"/>
            </a:xfrm>
          </p:grpSpPr>
          <p:sp>
            <p:nvSpPr>
              <p:cNvPr id="9"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1" name="组合 13"/>
            <p:cNvGrpSpPr/>
            <p:nvPr/>
          </p:nvGrpSpPr>
          <p:grpSpPr>
            <a:xfrm>
              <a:off x="5791200" y="1295400"/>
              <a:ext cx="838200" cy="762000"/>
              <a:chOff x="3352800" y="609600"/>
              <a:chExt cx="838200" cy="762000"/>
            </a:xfrm>
          </p:grpSpPr>
          <p:sp>
            <p:nvSpPr>
              <p:cNvPr id="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5" name="组合 16"/>
            <p:cNvGrpSpPr/>
            <p:nvPr/>
          </p:nvGrpSpPr>
          <p:grpSpPr>
            <a:xfrm>
              <a:off x="6705600" y="1295400"/>
              <a:ext cx="685800" cy="623455"/>
              <a:chOff x="3352800" y="609600"/>
              <a:chExt cx="838200" cy="762000"/>
            </a:xfrm>
          </p:grpSpPr>
          <p:sp>
            <p:nvSpPr>
              <p:cNvPr id="16"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8"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19" name="组合 19"/>
            <p:cNvGrpSpPr/>
            <p:nvPr/>
          </p:nvGrpSpPr>
          <p:grpSpPr>
            <a:xfrm>
              <a:off x="6804661" y="685801"/>
              <a:ext cx="586739" cy="533399"/>
              <a:chOff x="3352800" y="609600"/>
              <a:chExt cx="838200" cy="762000"/>
            </a:xfrm>
          </p:grpSpPr>
          <p:sp>
            <p:nvSpPr>
              <p:cNvPr id="21"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2"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23"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24"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pic>
        <p:nvPicPr>
          <p:cNvPr id="7189"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8172450" y="3789363"/>
            <a:ext cx="777875" cy="428625"/>
          </a:xfrm>
          <a:prstGeom prst="rect">
            <a:avLst/>
          </a:prstGeom>
          <a:noFill/>
          <a:ln w="9525">
            <a:noFill/>
          </a:ln>
        </p:spPr>
      </p:pic>
      <p:sp>
        <p:nvSpPr>
          <p:cNvPr id="7190" name="Text Box 56"/>
          <p:cNvSpPr txBox="1"/>
          <p:nvPr/>
        </p:nvSpPr>
        <p:spPr>
          <a:xfrm>
            <a:off x="5508625" y="3860800"/>
            <a:ext cx="3095625" cy="366713"/>
          </a:xfrm>
          <a:prstGeom prst="rect">
            <a:avLst/>
          </a:prstGeom>
          <a:noFill/>
          <a:ln w="9525">
            <a:noFill/>
          </a:ln>
        </p:spPr>
        <p:txBody>
          <a:bodyPr anchor="t" anchorCtr="0">
            <a:spAutoFit/>
          </a:bodyPr>
          <a:p>
            <a:pPr>
              <a:spcBef>
                <a:spcPct val="50000"/>
              </a:spcBef>
            </a:pPr>
            <a:r>
              <a:rPr lang="zh-CN" altLang="en-US" sz="1800" b="1" dirty="0">
                <a:solidFill>
                  <a:srgbClr val="FF0000"/>
                </a:solidFill>
                <a:latin typeface="Arial" panose="020B0604020202020204" pitchFamily="34" charset="0"/>
                <a:ea typeface="宋体" panose="02010600030101010101" pitchFamily="2" charset="-122"/>
              </a:rPr>
              <a:t>学习活动五：派送异常处理</a:t>
            </a:r>
            <a:endParaRPr lang="zh-CN" altLang="en-US" sz="1800" b="1" dirty="0">
              <a:solidFill>
                <a:srgbClr val="FF0000"/>
              </a:solidFill>
              <a:latin typeface="Arial" panose="020B0604020202020204" pitchFamily="34" charset="0"/>
              <a:ea typeface="宋体" panose="02010600030101010101" pitchFamily="2" charset="-122"/>
            </a:endParaRPr>
          </a:p>
        </p:txBody>
      </p:sp>
      <p:pic>
        <p:nvPicPr>
          <p:cNvPr id="7191" name="组合 24">
            <a:hlinkClick r:id="" action="ppaction://noaction"/>
          </p:cNvPr>
          <p:cNvPicPr/>
          <p:nvPr/>
        </p:nvPicPr>
        <p:blipFill>
          <a:blip r:embed="rId1"/>
          <a:stretch>
            <a:fillRect/>
          </a:stretch>
        </p:blipFill>
        <p:spPr>
          <a:xfrm>
            <a:off x="3059113" y="4724400"/>
            <a:ext cx="447675" cy="495300"/>
          </a:xfrm>
          <a:prstGeom prst="rect">
            <a:avLst/>
          </a:prstGeom>
          <a:noFill/>
          <a:ln w="9525">
            <a:noFill/>
          </a:ln>
        </p:spPr>
      </p:pic>
      <p:sp>
        <p:nvSpPr>
          <p:cNvPr id="78849" name="圆角矩形 61"/>
          <p:cNvSpPr/>
          <p:nvPr/>
        </p:nvSpPr>
        <p:spPr bwMode="auto">
          <a:xfrm>
            <a:off x="11508" y="4965790"/>
            <a:ext cx="3258843" cy="99273"/>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7193" name="Picture 39" descr="E:\廖秋霞\学习\汇总\未标题-2 拷贝.jpg"/>
          <p:cNvPicPr>
            <a:picLocks noChangeAspect="1"/>
          </p:cNvPicPr>
          <p:nvPr/>
        </p:nvPicPr>
        <p:blipFill>
          <a:blip r:embed="rId2">
            <a:clrChange>
              <a:clrFrom>
                <a:srgbClr val="FFFFFF"/>
              </a:clrFrom>
              <a:clrTo>
                <a:srgbClr val="FFFFFF">
                  <a:alpha val="0"/>
                </a:srgbClr>
              </a:clrTo>
            </a:clrChange>
          </a:blip>
          <a:stretch>
            <a:fillRect/>
          </a:stretch>
        </p:blipFill>
        <p:spPr>
          <a:xfrm>
            <a:off x="0" y="4579938"/>
            <a:ext cx="777875" cy="428625"/>
          </a:xfrm>
          <a:prstGeom prst="rect">
            <a:avLst/>
          </a:prstGeom>
          <a:noFill/>
          <a:ln w="9525">
            <a:noFill/>
          </a:ln>
        </p:spPr>
      </p:pic>
      <p:sp>
        <p:nvSpPr>
          <p:cNvPr id="7194" name="Text Box 62"/>
          <p:cNvSpPr txBox="1"/>
          <p:nvPr/>
        </p:nvSpPr>
        <p:spPr>
          <a:xfrm>
            <a:off x="684213" y="4652963"/>
            <a:ext cx="2519362" cy="366712"/>
          </a:xfrm>
          <a:prstGeom prst="rect">
            <a:avLst/>
          </a:prstGeom>
          <a:noFill/>
          <a:ln w="9525">
            <a:noFill/>
          </a:ln>
        </p:spPr>
        <p:txBody>
          <a:bodyPr anchor="t" anchorCtr="0">
            <a:spAutoFit/>
          </a:bodyPr>
          <a:p>
            <a:pPr>
              <a:spcBef>
                <a:spcPct val="50000"/>
              </a:spcBef>
            </a:pPr>
            <a:r>
              <a:rPr lang="zh-CN" altLang="en-US" sz="1800" b="1" dirty="0">
                <a:latin typeface="Arial" panose="020B0604020202020204" pitchFamily="34" charset="0"/>
                <a:ea typeface="宋体" panose="02010600030101010101" pitchFamily="2" charset="-122"/>
              </a:rPr>
              <a:t>学习活动三：派送规划</a:t>
            </a:r>
            <a:endParaRPr lang="zh-CN" altLang="en-US" sz="1800" b="1" dirty="0">
              <a:latin typeface="Arial" panose="020B0604020202020204" pitchFamily="34" charset="0"/>
              <a:ea typeface="宋体" panose="02010600030101010101" pitchFamily="2" charset="-122"/>
            </a:endParaRPr>
          </a:p>
        </p:txBody>
      </p:sp>
    </p:spTree>
  </p:cSld>
  <p:clrMapOvr>
    <a:masterClrMapping/>
  </p:clrMapOvr>
  <p:transition>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499"/>
                                          </p:stCondLst>
                                        </p:cTn>
                                        <p:tgtEl>
                                          <p:spTgt spid="4100"/>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nodeType="afterEffect">
                                  <p:stCondLst>
                                    <p:cond delay="0"/>
                                  </p:stCondLst>
                                  <p:childTnLst>
                                    <p:set>
                                      <p:cBhvr>
                                        <p:cTn id="9" dur="1" fill="hold">
                                          <p:stCondLst>
                                            <p:cond delay="499"/>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3" name="Rectangle 2"/>
          <p:cNvSpPr/>
          <p:nvPr/>
        </p:nvSpPr>
        <p:spPr>
          <a:xfrm>
            <a:off x="88900" y="1125538"/>
            <a:ext cx="2106613" cy="457200"/>
          </a:xfrm>
          <a:prstGeom prst="rect">
            <a:avLst/>
          </a:prstGeom>
          <a:noFill/>
          <a:ln w="9525">
            <a:noFill/>
          </a:ln>
        </p:spPr>
        <p:txBody>
          <a:bodyPr wrap="none" anchor="ctr" anchorCtr="0">
            <a:spAutoFit/>
          </a:bodyPr>
          <a:p>
            <a:r>
              <a:rPr lang="zh-CN" altLang="en-US" sz="2400" b="1" dirty="0">
                <a:latin typeface="Arial" panose="020B0604020202020204" pitchFamily="34" charset="0"/>
                <a:ea typeface="仿宋_GB2312" pitchFamily="49" charset="-122"/>
              </a:rPr>
              <a:t>一、流程描述 </a:t>
            </a:r>
            <a:endParaRPr lang="zh-CN" altLang="en-US" sz="2400" b="1" dirty="0">
              <a:latin typeface="Arial" panose="020B0604020202020204" pitchFamily="34" charset="0"/>
              <a:ea typeface="仿宋_GB2312" pitchFamily="49" charset="-122"/>
            </a:endParaRPr>
          </a:p>
        </p:txBody>
      </p:sp>
      <p:sp>
        <p:nvSpPr>
          <p:cNvPr id="8194" name="Rectangle 3"/>
          <p:cNvSpPr/>
          <p:nvPr/>
        </p:nvSpPr>
        <p:spPr>
          <a:xfrm>
            <a:off x="250825" y="1773238"/>
            <a:ext cx="4391025" cy="915987"/>
          </a:xfrm>
          <a:prstGeom prst="rect">
            <a:avLst/>
          </a:prstGeom>
          <a:noFill/>
          <a:ln w="9525">
            <a:noFill/>
          </a:ln>
        </p:spPr>
        <p:txBody>
          <a:bodyPr wrap="none" anchor="ctr" anchorCtr="0">
            <a:spAutoFit/>
          </a:bodyPr>
          <a:p>
            <a:r>
              <a:rPr lang="zh-CN" altLang="en-US" sz="1800" b="1" dirty="0">
                <a:latin typeface="Arial" panose="020B0604020202020204" pitchFamily="34" charset="0"/>
                <a:ea typeface="仿宋_GB2312" pitchFamily="49" charset="-122"/>
              </a:rPr>
              <a:t>操作环节：收派员派件异常情况处理流程 </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责任人：收派员</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任务名称：破损快件的处理办法 </a:t>
            </a:r>
            <a:endParaRPr lang="zh-CN" altLang="en-US" sz="1800" b="1" dirty="0">
              <a:latin typeface="Arial" panose="020B0604020202020204" pitchFamily="34" charset="0"/>
              <a:ea typeface="仿宋_GB2312" pitchFamily="49" charset="-122"/>
            </a:endParaRPr>
          </a:p>
        </p:txBody>
      </p:sp>
      <p:sp>
        <p:nvSpPr>
          <p:cNvPr id="8195" name="Rectangle 4"/>
          <p:cNvSpPr/>
          <p:nvPr/>
        </p:nvSpPr>
        <p:spPr>
          <a:xfrm>
            <a:off x="-34925" y="2797175"/>
            <a:ext cx="9144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8196" name="Text Box 8"/>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8197" name="Text Box 9"/>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学习活动五：派送异常处理</a:t>
            </a:r>
            <a:endParaRPr lang="en-US" altLang="zh-CN" sz="1800" b="1" dirty="0">
              <a:solidFill>
                <a:srgbClr val="0000FF"/>
              </a:solidFill>
              <a:latin typeface="Arial" panose="020B0604020202020204" pitchFamily="34" charset="0"/>
              <a:ea typeface="楷体" panose="02010609060101010101" pitchFamily="49" charset="-122"/>
            </a:endParaRPr>
          </a:p>
        </p:txBody>
      </p:sp>
      <p:pic>
        <p:nvPicPr>
          <p:cNvPr id="698379" name="Picture 11" descr="GUCN_2~1"/>
          <p:cNvPicPr>
            <a:picLocks noChangeAspect="1"/>
          </p:cNvPicPr>
          <p:nvPr/>
        </p:nvPicPr>
        <p:blipFill>
          <a:blip r:embed="rId1"/>
          <a:stretch>
            <a:fillRect/>
          </a:stretch>
        </p:blipFill>
        <p:spPr>
          <a:xfrm>
            <a:off x="4211638" y="2708275"/>
            <a:ext cx="4932362" cy="3698875"/>
          </a:xfrm>
          <a:prstGeom prst="rect">
            <a:avLst/>
          </a:prstGeom>
          <a:noFill/>
          <a:ln w="9525">
            <a:noFill/>
          </a:ln>
        </p:spPr>
      </p:pic>
      <p:pic>
        <p:nvPicPr>
          <p:cNvPr id="698381" name="Picture 13" descr="U_1437~1"/>
          <p:cNvPicPr>
            <a:picLocks noChangeAspect="1"/>
          </p:cNvPicPr>
          <p:nvPr/>
        </p:nvPicPr>
        <p:blipFill>
          <a:blip r:embed="rId2"/>
          <a:stretch>
            <a:fillRect/>
          </a:stretch>
        </p:blipFill>
        <p:spPr>
          <a:xfrm>
            <a:off x="250825" y="3141663"/>
            <a:ext cx="3816350" cy="3271837"/>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698379"/>
                                        </p:tgtEl>
                                        <p:attrNameLst>
                                          <p:attrName>style.visibility</p:attrName>
                                        </p:attrNameLst>
                                      </p:cBhvr>
                                      <p:to>
                                        <p:strVal val="visible"/>
                                      </p:to>
                                    </p:set>
                                    <p:anim to="" calcmode="lin" valueType="num">
                                      <p:cBhvr>
                                        <p:cTn id="7" dur="1" fill="hold"/>
                                        <p:tgtEl>
                                          <p:spTgt spid="698379"/>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698381"/>
                                        </p:tgtEl>
                                        <p:attrNameLst>
                                          <p:attrName>style.visibility</p:attrName>
                                        </p:attrNameLst>
                                      </p:cBhvr>
                                      <p:to>
                                        <p:strVal val="visible"/>
                                      </p:to>
                                    </p:set>
                                    <p:anim to="" calcmode="lin" valueType="num">
                                      <p:cBhvr>
                                        <p:cTn id="12" dur="1" fill="hold"/>
                                        <p:tgtEl>
                                          <p:spTgt spid="698381"/>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7" name="Rectangle 3"/>
          <p:cNvSpPr/>
          <p:nvPr/>
        </p:nvSpPr>
        <p:spPr>
          <a:xfrm>
            <a:off x="250825" y="1773238"/>
            <a:ext cx="4391025" cy="915987"/>
          </a:xfrm>
          <a:prstGeom prst="rect">
            <a:avLst/>
          </a:prstGeom>
          <a:noFill/>
          <a:ln w="9525">
            <a:noFill/>
          </a:ln>
        </p:spPr>
        <p:txBody>
          <a:bodyPr wrap="none" anchor="ctr" anchorCtr="0">
            <a:spAutoFit/>
          </a:bodyPr>
          <a:p>
            <a:r>
              <a:rPr lang="zh-CN" altLang="en-US" sz="1800" b="1" dirty="0">
                <a:latin typeface="Arial" panose="020B0604020202020204" pitchFamily="34" charset="0"/>
                <a:ea typeface="仿宋_GB2312" pitchFamily="49" charset="-122"/>
              </a:rPr>
              <a:t>操作环节：收派员派件异常情况处理流程 </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责任人：收派员</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任务名称：破损快件的处理办法 </a:t>
            </a:r>
            <a:endParaRPr lang="zh-CN" altLang="en-US" sz="1800" b="1" dirty="0">
              <a:latin typeface="Arial" panose="020B0604020202020204" pitchFamily="34" charset="0"/>
              <a:ea typeface="仿宋_GB2312" pitchFamily="49" charset="-122"/>
            </a:endParaRPr>
          </a:p>
        </p:txBody>
      </p:sp>
      <p:sp>
        <p:nvSpPr>
          <p:cNvPr id="9218" name="Rectangle 4"/>
          <p:cNvSpPr/>
          <p:nvPr/>
        </p:nvSpPr>
        <p:spPr>
          <a:xfrm>
            <a:off x="-34925" y="2797175"/>
            <a:ext cx="9144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pic>
        <p:nvPicPr>
          <p:cNvPr id="9219" name="Picture 5" descr="36"/>
          <p:cNvPicPr>
            <a:picLocks noChangeAspect="1"/>
          </p:cNvPicPr>
          <p:nvPr/>
        </p:nvPicPr>
        <p:blipFill>
          <a:blip r:embed="rId1"/>
          <a:stretch>
            <a:fillRect/>
          </a:stretch>
        </p:blipFill>
        <p:spPr>
          <a:xfrm>
            <a:off x="6372225" y="1125538"/>
            <a:ext cx="2089150" cy="1800225"/>
          </a:xfrm>
          <a:prstGeom prst="rect">
            <a:avLst/>
          </a:prstGeom>
          <a:noFill/>
          <a:ln w="9525">
            <a:noFill/>
          </a:ln>
        </p:spPr>
      </p:pic>
      <p:sp>
        <p:nvSpPr>
          <p:cNvPr id="723974" name="Rectangle 6"/>
          <p:cNvSpPr/>
          <p:nvPr/>
        </p:nvSpPr>
        <p:spPr>
          <a:xfrm>
            <a:off x="179388" y="4308475"/>
            <a:ext cx="8604250" cy="2014538"/>
          </a:xfrm>
          <a:prstGeom prst="rect">
            <a:avLst/>
          </a:prstGeom>
          <a:noFill/>
          <a:ln w="9525">
            <a:noFill/>
          </a:ln>
        </p:spPr>
        <p:txBody>
          <a:bodyPr wrap="none" anchor="ctr" anchorCtr="0">
            <a:spAutoFit/>
          </a:bodyPr>
          <a:p>
            <a:pPr defTabSz="914400" eaLnBrk="0" hangingPunct="0">
              <a:buFont typeface="Wingdings" panose="05000000000000000000" pitchFamily="2" charset="2"/>
              <a:buChar char=""/>
              <a:tabLst>
                <a:tab pos="495300" algn="l"/>
              </a:tabLst>
            </a:pPr>
            <a:r>
              <a:rPr lang="zh-CN" altLang="en-US" sz="1800" b="1" dirty="0">
                <a:latin typeface="Arial" panose="020B0604020202020204" pitchFamily="34" charset="0"/>
                <a:ea typeface="仿宋_GB2312" pitchFamily="49" charset="-122"/>
              </a:rPr>
              <a:t>收派员上报客服部，描述快件破损的情况：外包装情况、托寄物情况、填充物、</a:t>
            </a:r>
            <a:endParaRPr lang="zh-CN" altLang="en-US" sz="1800" b="1" dirty="0">
              <a:latin typeface="Arial" panose="020B0604020202020204" pitchFamily="34" charset="0"/>
              <a:ea typeface="仿宋_GB2312" pitchFamily="49" charset="-122"/>
            </a:endParaRPr>
          </a:p>
          <a:p>
            <a:pPr defTabSz="914400" eaLnBrk="0" hangingPunct="0">
              <a:buFont typeface="Wingdings" panose="05000000000000000000" pitchFamily="2" charset="2"/>
              <a:tabLst>
                <a:tab pos="495300" algn="l"/>
              </a:tabLst>
            </a:pPr>
            <a:r>
              <a:rPr lang="zh-CN" altLang="en-US" sz="1800" b="1" dirty="0">
                <a:latin typeface="Arial" panose="020B0604020202020204" pitchFamily="34" charset="0"/>
                <a:ea typeface="仿宋_GB2312" pitchFamily="49" charset="-122"/>
              </a:rPr>
              <a:t>   是否有易碎贴纸、快件损坏程度、数量、价值，并把客户的处理意见反馈客服部，</a:t>
            </a:r>
            <a:endParaRPr lang="zh-CN" altLang="en-US" sz="1800" b="1" dirty="0">
              <a:latin typeface="Arial" panose="020B0604020202020204" pitchFamily="34" charset="0"/>
              <a:ea typeface="仿宋_GB2312" pitchFamily="49" charset="-122"/>
            </a:endParaRPr>
          </a:p>
          <a:p>
            <a:pPr defTabSz="914400" eaLnBrk="0" hangingPunct="0">
              <a:buFont typeface="Wingdings" panose="05000000000000000000" pitchFamily="2" charset="2"/>
              <a:tabLst>
                <a:tab pos="495300" algn="l"/>
              </a:tabLst>
            </a:pPr>
            <a:r>
              <a:rPr lang="zh-CN" altLang="en-US" sz="1800" b="1" dirty="0">
                <a:latin typeface="Arial" panose="020B0604020202020204" pitchFamily="34" charset="0"/>
                <a:ea typeface="仿宋_GB2312" pitchFamily="49" charset="-122"/>
              </a:rPr>
              <a:t>   由客服部跟进处理</a:t>
            </a:r>
            <a:endParaRPr lang="zh-CN" altLang="en-US" sz="1800" b="1" dirty="0">
              <a:latin typeface="Arial" panose="020B0604020202020204" pitchFamily="34" charset="0"/>
              <a:ea typeface="仿宋_GB2312" pitchFamily="49" charset="-122"/>
            </a:endParaRPr>
          </a:p>
          <a:p>
            <a:pPr defTabSz="914400" eaLnBrk="0" hangingPunct="0">
              <a:buFont typeface="Wingdings" panose="05000000000000000000" pitchFamily="2" charset="2"/>
              <a:tabLst>
                <a:tab pos="495300" algn="l"/>
              </a:tabLst>
            </a:pPr>
            <a:endParaRPr lang="zh-CN" altLang="en-US" sz="1800" b="1" dirty="0">
              <a:latin typeface="Arial" panose="020B0604020202020204" pitchFamily="34" charset="0"/>
              <a:ea typeface="仿宋_GB2312" pitchFamily="49" charset="-122"/>
            </a:endParaRPr>
          </a:p>
          <a:p>
            <a:pPr defTabSz="914400" eaLnBrk="0" hangingPunct="0">
              <a:buFont typeface="Wingdings" panose="05000000000000000000" pitchFamily="2" charset="2"/>
              <a:buChar char=""/>
              <a:tabLst>
                <a:tab pos="495300" algn="l"/>
              </a:tabLst>
            </a:pPr>
            <a:r>
              <a:rPr lang="zh-CN" altLang="en-US" sz="1800" b="1" dirty="0">
                <a:latin typeface="Arial" panose="020B0604020202020204" pitchFamily="34" charset="0"/>
                <a:ea typeface="仿宋_GB2312" pitchFamily="49" charset="-122"/>
              </a:rPr>
              <a:t>客户未签收的，需将快件带回办事处进行拍照登记</a:t>
            </a:r>
            <a:endParaRPr lang="zh-CN" altLang="en-US" sz="1800" b="1" dirty="0">
              <a:latin typeface="Arial" panose="020B0604020202020204" pitchFamily="34" charset="0"/>
              <a:ea typeface="仿宋_GB2312" pitchFamily="49" charset="-122"/>
            </a:endParaRPr>
          </a:p>
          <a:p>
            <a:pPr defTabSz="914400" eaLnBrk="0" hangingPunct="0">
              <a:buFont typeface="Wingdings" panose="05000000000000000000" pitchFamily="2" charset="2"/>
              <a:buChar char=""/>
              <a:tabLst>
                <a:tab pos="495300" algn="l"/>
              </a:tabLst>
            </a:pPr>
            <a:endParaRPr lang="zh-CN" altLang="en-US" sz="1800" b="1" dirty="0">
              <a:latin typeface="Arial" panose="020B0604020202020204" pitchFamily="34" charset="0"/>
              <a:ea typeface="仿宋_GB2312" pitchFamily="49" charset="-122"/>
            </a:endParaRPr>
          </a:p>
          <a:p>
            <a:pPr defTabSz="914400" eaLnBrk="0" hangingPunct="0">
              <a:buFont typeface="Wingdings" panose="05000000000000000000" pitchFamily="2" charset="2"/>
              <a:buChar char=""/>
              <a:tabLst>
                <a:tab pos="495300" algn="l"/>
              </a:tabLst>
            </a:pPr>
            <a:r>
              <a:rPr lang="zh-CN" altLang="en-US" sz="1800" b="1" dirty="0">
                <a:latin typeface="Arial" panose="020B0604020202020204" pitchFamily="34" charset="0"/>
                <a:ea typeface="仿宋_GB2312" pitchFamily="49" charset="-122"/>
              </a:rPr>
              <a:t>客户已签收的，由办事处负责人至客户处对破损快件进行拍照登记</a:t>
            </a:r>
            <a:endParaRPr lang="zh-CN" altLang="en-US" sz="1800" b="1" dirty="0">
              <a:latin typeface="Arial" panose="020B0604020202020204" pitchFamily="34" charset="0"/>
              <a:ea typeface="仿宋_GB2312" pitchFamily="49" charset="-122"/>
            </a:endParaRPr>
          </a:p>
        </p:txBody>
      </p:sp>
      <p:sp>
        <p:nvSpPr>
          <p:cNvPr id="9221" name="Text Box 7"/>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9222" name="Text Box 8"/>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学习活动五：派送异常处理</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723977" name="Rectangle 9"/>
          <p:cNvSpPr/>
          <p:nvPr/>
        </p:nvSpPr>
        <p:spPr>
          <a:xfrm>
            <a:off x="323850" y="2636838"/>
            <a:ext cx="8172450" cy="1465262"/>
          </a:xfrm>
          <a:prstGeom prst="rect">
            <a:avLst/>
          </a:prstGeom>
          <a:noFill/>
          <a:ln w="9525">
            <a:noFill/>
          </a:ln>
        </p:spPr>
        <p:txBody>
          <a:bodyPr anchor="t" anchorCtr="0">
            <a:spAutoFit/>
          </a:bodyPr>
          <a:p>
            <a:r>
              <a:rPr lang="en-US" altLang="zh-CN" sz="1800" dirty="0">
                <a:latin typeface="Arial" panose="020B0604020202020204" pitchFamily="34" charset="0"/>
                <a:ea typeface="宋体" panose="02010600030101010101" pitchFamily="2" charset="-122"/>
              </a:rPr>
              <a:t>1</a:t>
            </a:r>
            <a:r>
              <a:rPr lang="zh-CN" altLang="en-US" sz="1800" dirty="0">
                <a:latin typeface="Arial" panose="020B0604020202020204" pitchFamily="34" charset="0"/>
                <a:ea typeface="宋体" panose="02010600030101010101" pitchFamily="2" charset="-122"/>
              </a:rPr>
              <a:t>、</a:t>
            </a:r>
            <a:r>
              <a:rPr lang="zh-CN" altLang="en-US" sz="1800" b="1" dirty="0">
                <a:latin typeface="Arial" panose="020B0604020202020204" pitchFamily="34" charset="0"/>
                <a:ea typeface="宋体" panose="02010600030101010101" pitchFamily="2" charset="-122"/>
              </a:rPr>
              <a:t>客户检查快件，发现外包装破损</a:t>
            </a:r>
            <a:endParaRPr lang="zh-CN" altLang="en-US" sz="1800" b="1" dirty="0">
              <a:latin typeface="Arial" panose="020B0604020202020204" pitchFamily="34" charset="0"/>
              <a:ea typeface="宋体" panose="02010600030101010101" pitchFamily="2" charset="-122"/>
            </a:endParaRPr>
          </a:p>
          <a:p>
            <a:endParaRPr lang="zh-CN" altLang="en-US" sz="1800" b="1" dirty="0">
              <a:latin typeface="Arial" panose="020B0604020202020204" pitchFamily="34" charset="0"/>
              <a:ea typeface="宋体" panose="02010600030101010101" pitchFamily="2" charset="-122"/>
            </a:endParaRPr>
          </a:p>
          <a:p>
            <a:r>
              <a:rPr lang="en-US" altLang="zh-CN" sz="1800" b="1" dirty="0">
                <a:latin typeface="Arial" panose="020B0604020202020204" pitchFamily="34" charset="0"/>
                <a:ea typeface="宋体" panose="02010600030101010101" pitchFamily="2" charset="-122"/>
              </a:rPr>
              <a:t>1</a:t>
            </a:r>
            <a:r>
              <a:rPr lang="zh-CN" altLang="en-US" sz="1800" b="1" dirty="0">
                <a:latin typeface="Arial" panose="020B0604020202020204" pitchFamily="34" charset="0"/>
                <a:ea typeface="宋体" panose="02010600030101010101" pitchFamily="2" charset="-122"/>
              </a:rPr>
              <a:t>）外包装破损但没有影响托寄物的实际使用，客户愿意签收并且不追究责任，做正常派件</a:t>
            </a:r>
            <a:endParaRPr lang="zh-CN" altLang="en-US" sz="1800" b="1" dirty="0">
              <a:latin typeface="Arial" panose="020B0604020202020204" pitchFamily="34" charset="0"/>
              <a:ea typeface="宋体" panose="02010600030101010101" pitchFamily="2" charset="-122"/>
            </a:endParaRPr>
          </a:p>
          <a:p>
            <a:r>
              <a:rPr lang="en-US" altLang="zh-CN" sz="1800" b="1" dirty="0">
                <a:latin typeface="Arial" panose="020B0604020202020204" pitchFamily="34" charset="0"/>
                <a:ea typeface="宋体" panose="02010600030101010101" pitchFamily="2" charset="-122"/>
              </a:rPr>
              <a:t>2</a:t>
            </a:r>
            <a:r>
              <a:rPr lang="zh-CN" altLang="en-US" sz="1800" b="1" dirty="0">
                <a:latin typeface="Arial" panose="020B0604020202020204" pitchFamily="34" charset="0"/>
                <a:ea typeface="宋体" panose="02010600030101010101" pitchFamily="2" charset="-122"/>
              </a:rPr>
              <a:t>）客户要追究责任，向客户道歉并征求客户解决问题的意见</a:t>
            </a:r>
            <a:endParaRPr lang="zh-CN" altLang="en-US" sz="1800" b="1" dirty="0">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723977"/>
                                        </p:tgtEl>
                                        <p:attrNameLst>
                                          <p:attrName>style.visibility</p:attrName>
                                        </p:attrNameLst>
                                      </p:cBhvr>
                                      <p:to>
                                        <p:strVal val="visible"/>
                                      </p:to>
                                    </p:set>
                                    <p:anim to="" calcmode="lin" valueType="num">
                                      <p:cBhvr>
                                        <p:cTn id="7" dur="1" fill="hold"/>
                                        <p:tgtEl>
                                          <p:spTgt spid="723977"/>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723974"/>
                                        </p:tgtEl>
                                        <p:attrNameLst>
                                          <p:attrName>style.visibility</p:attrName>
                                        </p:attrNameLst>
                                      </p:cBhvr>
                                      <p:to>
                                        <p:strVal val="visible"/>
                                      </p:to>
                                    </p:set>
                                    <p:anim to="" calcmode="lin" valueType="num">
                                      <p:cBhvr>
                                        <p:cTn id="12" dur="1" fill="hold"/>
                                        <p:tgtEl>
                                          <p:spTgt spid="723974"/>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3974" grpId="0"/>
      <p:bldP spid="72397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99394" name="Rectangle 2"/>
          <p:cNvSpPr/>
          <p:nvPr/>
        </p:nvSpPr>
        <p:spPr>
          <a:xfrm>
            <a:off x="611188" y="2924175"/>
            <a:ext cx="4165600" cy="1192213"/>
          </a:xfrm>
          <a:prstGeom prst="rect">
            <a:avLst/>
          </a:prstGeom>
          <a:noFill/>
          <a:ln w="9525">
            <a:noFill/>
          </a:ln>
        </p:spPr>
        <p:txBody>
          <a:bodyPr wrap="none" anchor="ctr" anchorCtr="0">
            <a:spAutoFit/>
          </a:bodyPr>
          <a:p>
            <a:pPr indent="133350">
              <a:spcBef>
                <a:spcPct val="50000"/>
              </a:spcBef>
            </a:pPr>
            <a:r>
              <a:rPr lang="en-US" altLang="zh-CN" sz="1800" dirty="0">
                <a:latin typeface="Arial" panose="020B0604020202020204" pitchFamily="34" charset="0"/>
                <a:ea typeface="仿宋_GB2312" pitchFamily="49" charset="-122"/>
              </a:rPr>
              <a:t>2</a:t>
            </a:r>
            <a:r>
              <a:rPr lang="zh-CN" altLang="en-US" sz="1800" dirty="0">
                <a:latin typeface="Arial" panose="020B0604020202020204" pitchFamily="34" charset="0"/>
                <a:ea typeface="仿宋_GB2312" pitchFamily="49" charset="-122"/>
              </a:rPr>
              <a:t>、快件出仓交接过程中发现的破损件</a:t>
            </a:r>
            <a:endParaRPr lang="zh-CN" altLang="en-US" sz="1800" dirty="0">
              <a:latin typeface="Arial" panose="020B0604020202020204" pitchFamily="34" charset="0"/>
              <a:ea typeface="仿宋_GB2312" pitchFamily="49" charset="-122"/>
            </a:endParaRPr>
          </a:p>
          <a:p>
            <a:pPr indent="133350">
              <a:spcBef>
                <a:spcPct val="50000"/>
              </a:spcBef>
            </a:pPr>
            <a:r>
              <a:rPr lang="en-US" altLang="zh-CN" sz="1800" dirty="0">
                <a:latin typeface="Arial" panose="020B0604020202020204" pitchFamily="34" charset="0"/>
                <a:ea typeface="仿宋_GB2312" pitchFamily="49" charset="-122"/>
              </a:rPr>
              <a:t>1</a:t>
            </a:r>
            <a:r>
              <a:rPr lang="zh-CN" altLang="en-US" sz="1800" dirty="0">
                <a:latin typeface="Arial" panose="020B0604020202020204" pitchFamily="34" charset="0"/>
                <a:ea typeface="仿宋_GB2312" pitchFamily="49" charset="-122"/>
              </a:rPr>
              <a:t>）报办事处仓管员并将快件滞留</a:t>
            </a:r>
            <a:endParaRPr lang="zh-CN" altLang="en-US" sz="1800" dirty="0">
              <a:latin typeface="Arial" panose="020B0604020202020204" pitchFamily="34" charset="0"/>
              <a:ea typeface="仿宋_GB2312" pitchFamily="49" charset="-122"/>
            </a:endParaRPr>
          </a:p>
          <a:p>
            <a:pPr indent="133350">
              <a:spcBef>
                <a:spcPct val="50000"/>
              </a:spcBef>
            </a:pPr>
            <a:r>
              <a:rPr lang="en-US" altLang="zh-CN" sz="1800" dirty="0">
                <a:latin typeface="Arial" panose="020B0604020202020204" pitchFamily="34" charset="0"/>
                <a:ea typeface="仿宋_GB2312" pitchFamily="49" charset="-122"/>
              </a:rPr>
              <a:t>2</a:t>
            </a:r>
            <a:r>
              <a:rPr lang="zh-CN" altLang="en-US" sz="1800" dirty="0">
                <a:latin typeface="Arial" panose="020B0604020202020204" pitchFamily="34" charset="0"/>
                <a:ea typeface="仿宋_GB2312" pitchFamily="49" charset="-122"/>
              </a:rPr>
              <a:t>）由办事处仓管员拍照并上报客服部</a:t>
            </a:r>
            <a:r>
              <a:rPr lang="zh-CN" altLang="en-US" sz="1800" b="1" dirty="0">
                <a:latin typeface="Arial" panose="020B0604020202020204" pitchFamily="34" charset="0"/>
                <a:ea typeface="仿宋_GB2312" pitchFamily="49" charset="-122"/>
              </a:rPr>
              <a:t> </a:t>
            </a:r>
            <a:endParaRPr lang="zh-CN" altLang="en-US" sz="1800" b="1" dirty="0">
              <a:latin typeface="Arial" panose="020B0604020202020204" pitchFamily="34" charset="0"/>
              <a:ea typeface="仿宋_GB2312" pitchFamily="49" charset="-122"/>
            </a:endParaRPr>
          </a:p>
        </p:txBody>
      </p:sp>
      <p:sp>
        <p:nvSpPr>
          <p:cNvPr id="10242" name="Text Box 5"/>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10243" name="Text Box 6"/>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学习活动五：派送异常处理</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10244" name="Rectangle 7"/>
          <p:cNvSpPr/>
          <p:nvPr/>
        </p:nvSpPr>
        <p:spPr>
          <a:xfrm>
            <a:off x="468313" y="1412875"/>
            <a:ext cx="4362450" cy="915988"/>
          </a:xfrm>
          <a:prstGeom prst="rect">
            <a:avLst/>
          </a:prstGeom>
          <a:noFill/>
          <a:ln w="9525">
            <a:noFill/>
          </a:ln>
        </p:spPr>
        <p:txBody>
          <a:bodyPr wrap="none" anchor="ctr" anchorCtr="0">
            <a:spAutoFit/>
          </a:bodyPr>
          <a:p>
            <a:r>
              <a:rPr lang="zh-CN" altLang="en-US" sz="1800" b="1" dirty="0">
                <a:latin typeface="Arial" panose="020B0604020202020204" pitchFamily="34" charset="0"/>
                <a:ea typeface="仿宋_GB2312" pitchFamily="49" charset="-122"/>
              </a:rPr>
              <a:t>操作环节：收派员派件异常情况处理流程 </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责任人：收派员</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任务名称：破损快件的处理办法 </a:t>
            </a:r>
            <a:endParaRPr lang="zh-CN" altLang="en-US" sz="1800" b="1" dirty="0">
              <a:latin typeface="Arial" panose="020B0604020202020204" pitchFamily="34" charset="0"/>
              <a:ea typeface="仿宋_GB2312" pitchFamily="49" charset="-122"/>
            </a:endParaRPr>
          </a:p>
        </p:txBody>
      </p:sp>
      <p:pic>
        <p:nvPicPr>
          <p:cNvPr id="699401" name="Picture 9" descr="U_7367~1"/>
          <p:cNvPicPr>
            <a:picLocks noChangeAspect="1"/>
          </p:cNvPicPr>
          <p:nvPr/>
        </p:nvPicPr>
        <p:blipFill>
          <a:blip r:embed="rId1"/>
          <a:stretch>
            <a:fillRect/>
          </a:stretch>
        </p:blipFill>
        <p:spPr>
          <a:xfrm>
            <a:off x="6011863" y="2349500"/>
            <a:ext cx="2894012" cy="417512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699401"/>
                                        </p:tgtEl>
                                        <p:attrNameLst>
                                          <p:attrName>style.visibility</p:attrName>
                                        </p:attrNameLst>
                                      </p:cBhvr>
                                      <p:to>
                                        <p:strVal val="visible"/>
                                      </p:to>
                                    </p:set>
                                    <p:anim to="" calcmode="lin" valueType="num">
                                      <p:cBhvr>
                                        <p:cTn id="7" dur="1" fill="hold"/>
                                        <p:tgtEl>
                                          <p:spTgt spid="699401"/>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699394"/>
                                        </p:tgtEl>
                                        <p:attrNameLst>
                                          <p:attrName>style.visibility</p:attrName>
                                        </p:attrNameLst>
                                      </p:cBhvr>
                                      <p:to>
                                        <p:strVal val="visible"/>
                                      </p:to>
                                    </p:set>
                                    <p:anim to="" calcmode="lin" valueType="num">
                                      <p:cBhvr>
                                        <p:cTn id="12" dur="1" fill="hold"/>
                                        <p:tgtEl>
                                          <p:spTgt spid="699394"/>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939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5" name="Rectangle 2"/>
          <p:cNvSpPr/>
          <p:nvPr/>
        </p:nvSpPr>
        <p:spPr>
          <a:xfrm>
            <a:off x="0" y="2751138"/>
            <a:ext cx="9144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1266" name="Rectangle 3"/>
          <p:cNvSpPr/>
          <p:nvPr/>
        </p:nvSpPr>
        <p:spPr>
          <a:xfrm>
            <a:off x="179388" y="1289050"/>
            <a:ext cx="4391025" cy="915988"/>
          </a:xfrm>
          <a:prstGeom prst="rect">
            <a:avLst/>
          </a:prstGeom>
          <a:noFill/>
          <a:ln w="9525">
            <a:noFill/>
          </a:ln>
        </p:spPr>
        <p:txBody>
          <a:bodyPr wrap="none" anchor="ctr" anchorCtr="0">
            <a:spAutoFit/>
          </a:bodyPr>
          <a:p>
            <a:r>
              <a:rPr lang="zh-CN" altLang="en-US" sz="1800" b="1" dirty="0">
                <a:latin typeface="Arial" panose="020B0604020202020204" pitchFamily="34" charset="0"/>
                <a:ea typeface="仿宋_GB2312" pitchFamily="49" charset="-122"/>
              </a:rPr>
              <a:t>操作环节：收派员派件异常情况处理流程 </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责任人：收派员</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任务名称：收件地址不详的处理办法 </a:t>
            </a:r>
            <a:endParaRPr lang="zh-CN" altLang="en-US" sz="1800" b="1" dirty="0">
              <a:latin typeface="Arial" panose="020B0604020202020204" pitchFamily="34" charset="0"/>
              <a:ea typeface="仿宋_GB2312" pitchFamily="49" charset="-122"/>
            </a:endParaRPr>
          </a:p>
        </p:txBody>
      </p:sp>
      <p:sp>
        <p:nvSpPr>
          <p:cNvPr id="11267" name="Rectangle 4"/>
          <p:cNvSpPr/>
          <p:nvPr/>
        </p:nvSpPr>
        <p:spPr>
          <a:xfrm>
            <a:off x="0" y="2941638"/>
            <a:ext cx="9144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pic>
        <p:nvPicPr>
          <p:cNvPr id="11268" name="Picture 5" descr="37"/>
          <p:cNvPicPr>
            <a:picLocks noChangeAspect="1"/>
          </p:cNvPicPr>
          <p:nvPr/>
        </p:nvPicPr>
        <p:blipFill>
          <a:blip r:embed="rId1"/>
          <a:stretch>
            <a:fillRect/>
          </a:stretch>
        </p:blipFill>
        <p:spPr>
          <a:xfrm>
            <a:off x="7019925" y="4652963"/>
            <a:ext cx="2124075" cy="1901825"/>
          </a:xfrm>
          <a:prstGeom prst="rect">
            <a:avLst/>
          </a:prstGeom>
          <a:noFill/>
          <a:ln w="9525">
            <a:noFill/>
          </a:ln>
        </p:spPr>
      </p:pic>
      <p:sp>
        <p:nvSpPr>
          <p:cNvPr id="700422" name="Rectangle 6"/>
          <p:cNvSpPr/>
          <p:nvPr/>
        </p:nvSpPr>
        <p:spPr>
          <a:xfrm>
            <a:off x="250825" y="2565400"/>
            <a:ext cx="6748463" cy="1190625"/>
          </a:xfrm>
          <a:prstGeom prst="rect">
            <a:avLst/>
          </a:prstGeom>
          <a:noFill/>
          <a:ln w="9525">
            <a:noFill/>
          </a:ln>
        </p:spPr>
        <p:txBody>
          <a:bodyPr anchor="ctr" anchorCtr="0">
            <a:spAutoFit/>
          </a:bodyPr>
          <a:p>
            <a:r>
              <a:rPr lang="en-US" altLang="zh-CN" sz="1800" b="1" dirty="0">
                <a:latin typeface="Arial" panose="020B0604020202020204" pitchFamily="34" charset="0"/>
                <a:ea typeface="仿宋_GB2312" pitchFamily="49" charset="-122"/>
              </a:rPr>
              <a:t>1</a:t>
            </a:r>
            <a:r>
              <a:rPr lang="zh-CN" altLang="en-US" sz="1800" b="1" dirty="0">
                <a:latin typeface="Arial" panose="020B0604020202020204" pitchFamily="34" charset="0"/>
                <a:ea typeface="仿宋_GB2312" pitchFamily="49" charset="-122"/>
              </a:rPr>
              <a:t>、收派员根据运单的收件人电话在出仓派送前与收方客 </a:t>
            </a:r>
            <a:endParaRPr lang="zh-CN" altLang="en-US" sz="1800" b="1" dirty="0">
              <a:latin typeface="Arial" panose="020B0604020202020204" pitchFamily="34" charset="0"/>
              <a:ea typeface="仿宋_GB2312" pitchFamily="49" charset="-122"/>
            </a:endParaRPr>
          </a:p>
          <a:p>
            <a:endParaRPr lang="zh-CN" altLang="en-US" sz="1800" b="1" dirty="0">
              <a:latin typeface="Arial" panose="020B0604020202020204" pitchFamily="34" charset="0"/>
              <a:ea typeface="仿宋_GB2312" pitchFamily="49" charset="-122"/>
            </a:endParaRPr>
          </a:p>
          <a:p>
            <a:pPr eaLnBrk="0" hangingPunct="0"/>
            <a:r>
              <a:rPr lang="zh-CN" altLang="en-US" sz="1800" b="1" dirty="0">
                <a:latin typeface="Arial" panose="020B0604020202020204" pitchFamily="34" charset="0"/>
                <a:ea typeface="仿宋_GB2312" pitchFamily="49" charset="-122"/>
              </a:rPr>
              <a:t>户取得联系，询问详细地址，约定时间上门派件</a:t>
            </a:r>
            <a:endParaRPr lang="zh-CN" altLang="en-US" sz="1800" b="1" dirty="0">
              <a:latin typeface="Arial" panose="020B0604020202020204" pitchFamily="34" charset="0"/>
              <a:ea typeface="仿宋_GB2312" pitchFamily="49" charset="-122"/>
            </a:endParaRPr>
          </a:p>
          <a:p>
            <a:pPr eaLnBrk="0" hangingPunct="0"/>
            <a:endParaRPr lang="zh-CN" altLang="en-US" sz="1800" b="1" dirty="0">
              <a:latin typeface="Arial" panose="020B0604020202020204" pitchFamily="34" charset="0"/>
              <a:ea typeface="仿宋_GB2312" pitchFamily="49" charset="-122"/>
            </a:endParaRPr>
          </a:p>
        </p:txBody>
      </p:sp>
      <p:sp>
        <p:nvSpPr>
          <p:cNvPr id="11270" name="Text Box 8"/>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11271" name="Text Box 9"/>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学习活动五：派送异常处理</a:t>
            </a:r>
            <a:endParaRPr lang="en-US" altLang="zh-CN" sz="1800" b="1" dirty="0">
              <a:solidFill>
                <a:srgbClr val="0000FF"/>
              </a:solidFill>
              <a:latin typeface="Arial" panose="020B0604020202020204" pitchFamily="34" charset="0"/>
              <a:ea typeface="楷体" panose="02010609060101010101" pitchFamily="49" charset="-122"/>
            </a:endParaRPr>
          </a:p>
        </p:txBody>
      </p:sp>
      <p:pic>
        <p:nvPicPr>
          <p:cNvPr id="700427" name="Picture 11" descr="U_3729~2"/>
          <p:cNvPicPr>
            <a:picLocks noChangeAspect="1"/>
          </p:cNvPicPr>
          <p:nvPr/>
        </p:nvPicPr>
        <p:blipFill>
          <a:blip r:embed="rId2"/>
          <a:stretch>
            <a:fillRect/>
          </a:stretch>
        </p:blipFill>
        <p:spPr>
          <a:xfrm>
            <a:off x="250825" y="3573463"/>
            <a:ext cx="3960813" cy="2954337"/>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00427"/>
                                        </p:tgtEl>
                                        <p:attrNameLst>
                                          <p:attrName>style.visibility</p:attrName>
                                        </p:attrNameLst>
                                      </p:cBhvr>
                                      <p:to>
                                        <p:strVal val="visible"/>
                                      </p:to>
                                    </p:set>
                                    <p:anim to="" calcmode="lin" valueType="num">
                                      <p:cBhvr>
                                        <p:cTn id="7" dur="1" fill="hold"/>
                                        <p:tgtEl>
                                          <p:spTgt spid="700427"/>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700422"/>
                                        </p:tgtEl>
                                        <p:attrNameLst>
                                          <p:attrName>style.visibility</p:attrName>
                                        </p:attrNameLst>
                                      </p:cBhvr>
                                      <p:to>
                                        <p:strVal val="visible"/>
                                      </p:to>
                                    </p:set>
                                    <p:anim to="" calcmode="lin" valueType="num">
                                      <p:cBhvr>
                                        <p:cTn id="12" dur="1" fill="hold"/>
                                        <p:tgtEl>
                                          <p:spTgt spid="700422"/>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042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89" name="Rectangle 2"/>
          <p:cNvSpPr/>
          <p:nvPr/>
        </p:nvSpPr>
        <p:spPr>
          <a:xfrm>
            <a:off x="0" y="2781300"/>
            <a:ext cx="9144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2290" name="Rectangle 3"/>
          <p:cNvSpPr/>
          <p:nvPr/>
        </p:nvSpPr>
        <p:spPr>
          <a:xfrm>
            <a:off x="179388" y="1289050"/>
            <a:ext cx="4391025" cy="915988"/>
          </a:xfrm>
          <a:prstGeom prst="rect">
            <a:avLst/>
          </a:prstGeom>
          <a:noFill/>
          <a:ln w="9525">
            <a:noFill/>
          </a:ln>
        </p:spPr>
        <p:txBody>
          <a:bodyPr wrap="none" anchor="ctr" anchorCtr="0">
            <a:spAutoFit/>
          </a:bodyPr>
          <a:p>
            <a:r>
              <a:rPr lang="zh-CN" altLang="en-US" sz="1800" b="1" dirty="0">
                <a:latin typeface="Arial" panose="020B0604020202020204" pitchFamily="34" charset="0"/>
                <a:ea typeface="仿宋_GB2312" pitchFamily="49" charset="-122"/>
              </a:rPr>
              <a:t>操作环节：收派员派件异常情况处理流程 </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责任人：收派员</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任务名称：收件地址不详的处理办法 </a:t>
            </a:r>
            <a:endParaRPr lang="zh-CN" altLang="en-US" sz="1800" b="1" dirty="0">
              <a:latin typeface="Arial" panose="020B0604020202020204" pitchFamily="34" charset="0"/>
              <a:ea typeface="仿宋_GB2312" pitchFamily="49" charset="-122"/>
            </a:endParaRPr>
          </a:p>
        </p:txBody>
      </p:sp>
      <p:sp>
        <p:nvSpPr>
          <p:cNvPr id="12291" name="Rectangle 4"/>
          <p:cNvSpPr/>
          <p:nvPr/>
        </p:nvSpPr>
        <p:spPr>
          <a:xfrm>
            <a:off x="0" y="2941638"/>
            <a:ext cx="9144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724998" name="Rectangle 6"/>
          <p:cNvSpPr/>
          <p:nvPr/>
        </p:nvSpPr>
        <p:spPr>
          <a:xfrm>
            <a:off x="0" y="2133600"/>
            <a:ext cx="6121400" cy="1739900"/>
          </a:xfrm>
          <a:prstGeom prst="rect">
            <a:avLst/>
          </a:prstGeom>
          <a:noFill/>
          <a:ln w="9525">
            <a:noFill/>
          </a:ln>
        </p:spPr>
        <p:txBody>
          <a:bodyPr anchor="ctr" anchorCtr="0">
            <a:spAutoFit/>
          </a:bodyPr>
          <a:p>
            <a:pPr eaLnBrk="0" hangingPunct="0"/>
            <a:endParaRPr lang="zh-CN" altLang="en-US" sz="1800" dirty="0">
              <a:latin typeface="Arial" panose="020B0604020202020204" pitchFamily="34" charset="0"/>
              <a:ea typeface="仿宋_GB2312" pitchFamily="49" charset="-122"/>
            </a:endParaRPr>
          </a:p>
          <a:p>
            <a:pPr eaLnBrk="0" hangingPunct="0"/>
            <a:r>
              <a:rPr lang="en-US" altLang="zh-CN" sz="1800" dirty="0">
                <a:latin typeface="Arial" panose="020B0604020202020204" pitchFamily="34" charset="0"/>
                <a:ea typeface="仿宋_GB2312" pitchFamily="49" charset="-122"/>
              </a:rPr>
              <a:t>2</a:t>
            </a:r>
            <a:r>
              <a:rPr lang="zh-CN" altLang="en-US" sz="1800" b="1" dirty="0">
                <a:latin typeface="Arial" panose="020B0604020202020204" pitchFamily="34" charset="0"/>
                <a:ea typeface="仿宋_GB2312" pitchFamily="49" charset="-122"/>
              </a:rPr>
              <a:t>、如因电话无人接、号码为传真号码、电话号码不全、</a:t>
            </a:r>
            <a:endParaRPr lang="zh-CN" altLang="en-US" sz="1800" b="1" dirty="0">
              <a:latin typeface="Arial" panose="020B0604020202020204" pitchFamily="34" charset="0"/>
              <a:ea typeface="仿宋_GB2312" pitchFamily="49" charset="-122"/>
            </a:endParaRPr>
          </a:p>
          <a:p>
            <a:pPr eaLnBrk="0" hangingPunct="0"/>
            <a:endParaRPr lang="zh-CN" altLang="en-US" sz="1800" b="1" dirty="0">
              <a:latin typeface="Arial" panose="020B0604020202020204" pitchFamily="34" charset="0"/>
              <a:ea typeface="仿宋_GB2312" pitchFamily="49" charset="-122"/>
            </a:endParaRPr>
          </a:p>
          <a:p>
            <a:pPr eaLnBrk="0" hangingPunct="0"/>
            <a:r>
              <a:rPr lang="zh-CN" altLang="en-US" sz="1800" b="1" dirty="0">
                <a:latin typeface="Arial" panose="020B0604020202020204" pitchFamily="34" charset="0"/>
                <a:ea typeface="仿宋_GB2312" pitchFamily="49" charset="-122"/>
              </a:rPr>
              <a:t>电话错误等导致收派员联系不到收方客户，收派员</a:t>
            </a:r>
            <a:endParaRPr lang="zh-CN" altLang="en-US" sz="1800" b="1" dirty="0">
              <a:latin typeface="Arial" panose="020B0604020202020204" pitchFamily="34" charset="0"/>
              <a:ea typeface="仿宋_GB2312" pitchFamily="49" charset="-122"/>
            </a:endParaRPr>
          </a:p>
          <a:p>
            <a:pPr eaLnBrk="0" hangingPunct="0"/>
            <a:endParaRPr lang="zh-CN" altLang="en-US" sz="1800" b="1" dirty="0">
              <a:latin typeface="Arial" panose="020B0604020202020204" pitchFamily="34" charset="0"/>
              <a:ea typeface="仿宋_GB2312" pitchFamily="49" charset="-122"/>
            </a:endParaRPr>
          </a:p>
          <a:p>
            <a:pPr eaLnBrk="0" hangingPunct="0"/>
            <a:r>
              <a:rPr lang="zh-CN" altLang="en-US" sz="1800" b="1" dirty="0">
                <a:latin typeface="Arial" panose="020B0604020202020204" pitchFamily="34" charset="0"/>
                <a:ea typeface="仿宋_GB2312" pitchFamily="49" charset="-122"/>
              </a:rPr>
              <a:t>须将快件做滞留操作，并报办事处仓管员处理</a:t>
            </a:r>
            <a:r>
              <a:rPr lang="zh-CN" altLang="en-US" sz="1800" dirty="0">
                <a:latin typeface="Arial" panose="020B0604020202020204" pitchFamily="34" charset="0"/>
                <a:ea typeface="仿宋_GB2312" pitchFamily="49" charset="-122"/>
              </a:rPr>
              <a:t> </a:t>
            </a:r>
            <a:endParaRPr lang="zh-CN" altLang="en-US" sz="1800" dirty="0">
              <a:latin typeface="Arial" panose="020B0604020202020204" pitchFamily="34" charset="0"/>
              <a:ea typeface="仿宋_GB2312" pitchFamily="49" charset="-122"/>
            </a:endParaRPr>
          </a:p>
        </p:txBody>
      </p:sp>
      <p:sp>
        <p:nvSpPr>
          <p:cNvPr id="12293" name="Text Box 7"/>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12294" name="Text Box 8"/>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学习活动五：派送异常处理</a:t>
            </a:r>
            <a:endParaRPr lang="en-US" altLang="zh-CN" sz="1800" b="1" dirty="0">
              <a:solidFill>
                <a:srgbClr val="0000FF"/>
              </a:solidFill>
              <a:latin typeface="Arial" panose="020B0604020202020204" pitchFamily="34" charset="0"/>
              <a:ea typeface="楷体" panose="02010609060101010101" pitchFamily="49" charset="-122"/>
            </a:endParaRPr>
          </a:p>
        </p:txBody>
      </p:sp>
      <p:pic>
        <p:nvPicPr>
          <p:cNvPr id="12295" name="Picture 10" descr="U_2934~1"/>
          <p:cNvPicPr>
            <a:picLocks noChangeAspect="1"/>
          </p:cNvPicPr>
          <p:nvPr/>
        </p:nvPicPr>
        <p:blipFill>
          <a:blip r:embed="rId1"/>
          <a:stretch>
            <a:fillRect/>
          </a:stretch>
        </p:blipFill>
        <p:spPr>
          <a:xfrm>
            <a:off x="4716463" y="3659188"/>
            <a:ext cx="4427537" cy="3198812"/>
          </a:xfrm>
          <a:prstGeom prst="rect">
            <a:avLst/>
          </a:prstGeom>
          <a:noFill/>
          <a:ln w="9525">
            <a:noFill/>
          </a:ln>
        </p:spPr>
      </p:pic>
      <p:pic>
        <p:nvPicPr>
          <p:cNvPr id="725003" name="Picture 11" descr="U_2911~1"/>
          <p:cNvPicPr>
            <a:picLocks noChangeAspect="1"/>
          </p:cNvPicPr>
          <p:nvPr/>
        </p:nvPicPr>
        <p:blipFill>
          <a:blip r:embed="rId2"/>
          <a:stretch>
            <a:fillRect/>
          </a:stretch>
        </p:blipFill>
        <p:spPr>
          <a:xfrm>
            <a:off x="250825" y="3933825"/>
            <a:ext cx="3887788" cy="2592388"/>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25003"/>
                                        </p:tgtEl>
                                        <p:attrNameLst>
                                          <p:attrName>style.visibility</p:attrName>
                                        </p:attrNameLst>
                                      </p:cBhvr>
                                      <p:to>
                                        <p:strVal val="visible"/>
                                      </p:to>
                                    </p:set>
                                    <p:anim to="" calcmode="lin" valueType="num">
                                      <p:cBhvr>
                                        <p:cTn id="7" dur="1" fill="hold"/>
                                        <p:tgtEl>
                                          <p:spTgt spid="725003"/>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724998"/>
                                        </p:tgtEl>
                                        <p:attrNameLst>
                                          <p:attrName>style.visibility</p:attrName>
                                        </p:attrNameLst>
                                      </p:cBhvr>
                                      <p:to>
                                        <p:strVal val="visible"/>
                                      </p:to>
                                    </p:set>
                                    <p:anim to="" calcmode="lin" valueType="num">
                                      <p:cBhvr>
                                        <p:cTn id="12" dur="1" fill="hold"/>
                                        <p:tgtEl>
                                          <p:spTgt spid="724998"/>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499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3" name="Rectangle 2"/>
          <p:cNvSpPr/>
          <p:nvPr/>
        </p:nvSpPr>
        <p:spPr>
          <a:xfrm>
            <a:off x="179388" y="1289050"/>
            <a:ext cx="4621212" cy="915988"/>
          </a:xfrm>
          <a:prstGeom prst="rect">
            <a:avLst/>
          </a:prstGeom>
          <a:noFill/>
          <a:ln w="9525">
            <a:noFill/>
          </a:ln>
        </p:spPr>
        <p:txBody>
          <a:bodyPr wrap="none" anchor="ctr" anchorCtr="0">
            <a:spAutoFit/>
          </a:bodyPr>
          <a:p>
            <a:r>
              <a:rPr lang="zh-CN" altLang="en-US" sz="1800" b="1" dirty="0">
                <a:latin typeface="Arial" panose="020B0604020202020204" pitchFamily="34" charset="0"/>
                <a:ea typeface="仿宋_GB2312" pitchFamily="49" charset="-122"/>
              </a:rPr>
              <a:t>操作环节：收派员派件异常情况处理流程 </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责任人：收派员</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任务名称：运费计错或重量不符的处理办法 </a:t>
            </a:r>
            <a:endParaRPr lang="zh-CN" altLang="en-US" sz="1800" b="1" dirty="0">
              <a:latin typeface="Arial" panose="020B0604020202020204" pitchFamily="34" charset="0"/>
              <a:ea typeface="仿宋_GB2312" pitchFamily="49" charset="-122"/>
            </a:endParaRPr>
          </a:p>
        </p:txBody>
      </p:sp>
      <p:sp>
        <p:nvSpPr>
          <p:cNvPr id="702467" name="Rectangle 3"/>
          <p:cNvSpPr/>
          <p:nvPr/>
        </p:nvSpPr>
        <p:spPr>
          <a:xfrm>
            <a:off x="0" y="2133600"/>
            <a:ext cx="5329238" cy="4489450"/>
          </a:xfrm>
          <a:prstGeom prst="rect">
            <a:avLst/>
          </a:prstGeom>
          <a:noFill/>
          <a:ln w="9525">
            <a:noFill/>
          </a:ln>
        </p:spPr>
        <p:txBody>
          <a:bodyPr anchor="ctr" anchorCtr="0">
            <a:spAutoFit/>
          </a:bodyPr>
          <a:p>
            <a:pPr defTabSz="914400">
              <a:spcBef>
                <a:spcPct val="50000"/>
              </a:spcBef>
              <a:tabLst>
                <a:tab pos="438150" algn="l"/>
              </a:tabLst>
            </a:pPr>
            <a:r>
              <a:rPr lang="en-US" altLang="zh-CN" sz="1800" b="1" dirty="0">
                <a:latin typeface="Arial" panose="020B0604020202020204" pitchFamily="34" charset="0"/>
                <a:ea typeface="仿宋_GB2312" pitchFamily="49" charset="-122"/>
              </a:rPr>
              <a:t>1</a:t>
            </a:r>
            <a:r>
              <a:rPr lang="zh-CN" altLang="en-US" sz="1800" b="1" dirty="0">
                <a:latin typeface="Arial" panose="020B0604020202020204" pitchFamily="34" charset="0"/>
                <a:ea typeface="仿宋_GB2312" pitchFamily="49" charset="-122"/>
              </a:rPr>
              <a:t>、快件出仓时，收派员必须认真核对快件重量和运费</a:t>
            </a:r>
            <a:endParaRPr lang="zh-CN" altLang="en-US" sz="1800" b="1" dirty="0">
              <a:latin typeface="Arial" panose="020B0604020202020204" pitchFamily="34" charset="0"/>
              <a:ea typeface="仿宋_GB2312" pitchFamily="49" charset="-122"/>
            </a:endParaRPr>
          </a:p>
          <a:p>
            <a:pPr defTabSz="914400">
              <a:spcBef>
                <a:spcPct val="50000"/>
              </a:spcBef>
              <a:tabLst>
                <a:tab pos="438150" algn="l"/>
              </a:tabLst>
            </a:pPr>
            <a:r>
              <a:rPr lang="en-US" altLang="zh-CN" sz="1800" b="1" dirty="0">
                <a:latin typeface="Arial" panose="020B0604020202020204" pitchFamily="34" charset="0"/>
                <a:ea typeface="仿宋_GB2312" pitchFamily="49" charset="-122"/>
              </a:rPr>
              <a:t>1</a:t>
            </a:r>
            <a:r>
              <a:rPr lang="zh-CN" altLang="en-US" sz="1800" b="1" dirty="0">
                <a:latin typeface="Arial" panose="020B0604020202020204" pitchFamily="34" charset="0"/>
                <a:ea typeface="仿宋_GB2312" pitchFamily="49" charset="-122"/>
              </a:rPr>
              <a:t>）重量计错：收派员需反馈给仓管员，由仓管员按问题件处理流程上报客服部，收派员按正常流程派送快件</a:t>
            </a:r>
            <a:endParaRPr lang="zh-CN" altLang="en-US" sz="1800" b="1" dirty="0">
              <a:latin typeface="Arial" panose="020B0604020202020204" pitchFamily="34" charset="0"/>
              <a:ea typeface="仿宋_GB2312" pitchFamily="49" charset="-122"/>
            </a:endParaRPr>
          </a:p>
          <a:p>
            <a:pPr defTabSz="914400">
              <a:spcBef>
                <a:spcPct val="50000"/>
              </a:spcBef>
              <a:tabLst>
                <a:tab pos="438150" algn="l"/>
              </a:tabLst>
            </a:pPr>
            <a:r>
              <a:rPr lang="en-US" altLang="zh-CN" sz="1800" b="1" dirty="0">
                <a:latin typeface="Arial" panose="020B0604020202020204" pitchFamily="34" charset="0"/>
                <a:ea typeface="仿宋_GB2312" pitchFamily="49" charset="-122"/>
              </a:rPr>
              <a:t>A</a:t>
            </a:r>
            <a:r>
              <a:rPr lang="zh-CN" altLang="en-US" sz="1800" b="1" dirty="0">
                <a:latin typeface="Arial" panose="020B0604020202020204" pitchFamily="34" charset="0"/>
                <a:ea typeface="仿宋_GB2312" pitchFamily="49" charset="-122"/>
              </a:rPr>
              <a:t>、收派员在快件出仓过程中，需认真复核快件重量，对于快件重量误差超过公司规定的误差范围或重量计算错误导致运费错误的快件，必须在派件出仓前第一时间向当班仓管员反馈</a:t>
            </a:r>
            <a:endParaRPr lang="zh-CN" altLang="en-US" sz="1800" b="1" dirty="0">
              <a:latin typeface="Arial" panose="020B0604020202020204" pitchFamily="34" charset="0"/>
              <a:ea typeface="仿宋_GB2312" pitchFamily="49" charset="-122"/>
            </a:endParaRPr>
          </a:p>
          <a:p>
            <a:pPr defTabSz="914400">
              <a:spcBef>
                <a:spcPct val="50000"/>
              </a:spcBef>
              <a:tabLst>
                <a:tab pos="438150" algn="l"/>
              </a:tabLst>
            </a:pPr>
            <a:r>
              <a:rPr lang="en-US" altLang="zh-CN" sz="1800" b="1" dirty="0">
                <a:latin typeface="Arial" panose="020B0604020202020204" pitchFamily="34" charset="0"/>
                <a:ea typeface="仿宋_GB2312" pitchFamily="49" charset="-122"/>
              </a:rPr>
              <a:t>B</a:t>
            </a:r>
            <a:r>
              <a:rPr lang="zh-CN" altLang="en-US" sz="1800" b="1" dirty="0">
                <a:latin typeface="Arial" panose="020B0604020202020204" pitchFamily="34" charset="0"/>
                <a:ea typeface="仿宋_GB2312" pitchFamily="49" charset="-122"/>
              </a:rPr>
              <a:t>、经现场负责人确认为寄件方计错快件重量后，仓管员在运单派件联的“备注栏”中注明更改后的重量和运费，并在“本公司派件存根”及“收件公司存根”联上加盖“更改确认章”</a:t>
            </a:r>
            <a:endParaRPr lang="zh-CN" altLang="en-US" sz="1800" b="1" dirty="0">
              <a:latin typeface="Arial" panose="020B0604020202020204" pitchFamily="34" charset="0"/>
              <a:ea typeface="仿宋_GB2312" pitchFamily="49" charset="-122"/>
            </a:endParaRPr>
          </a:p>
          <a:p>
            <a:pPr defTabSz="914400">
              <a:spcBef>
                <a:spcPct val="50000"/>
              </a:spcBef>
              <a:tabLst>
                <a:tab pos="438150" algn="l"/>
              </a:tabLst>
            </a:pPr>
            <a:r>
              <a:rPr lang="en-US" altLang="zh-CN" sz="1800" b="1" dirty="0">
                <a:latin typeface="Arial" panose="020B0604020202020204" pitchFamily="34" charset="0"/>
                <a:ea typeface="仿宋_GB2312" pitchFamily="49" charset="-122"/>
              </a:rPr>
              <a:t>C</a:t>
            </a:r>
            <a:r>
              <a:rPr lang="zh-CN" altLang="en-US" sz="1800" b="1" dirty="0">
                <a:latin typeface="Arial" panose="020B0604020202020204" pitchFamily="34" charset="0"/>
                <a:ea typeface="仿宋_GB2312" pitchFamily="49" charset="-122"/>
              </a:rPr>
              <a:t>、收派员按正常流程派送快件</a:t>
            </a:r>
            <a:endParaRPr lang="zh-CN" altLang="en-US" sz="1800" b="1" dirty="0">
              <a:latin typeface="Arial" panose="020B0604020202020204" pitchFamily="34" charset="0"/>
              <a:ea typeface="仿宋_GB2312" pitchFamily="49" charset="-122"/>
            </a:endParaRPr>
          </a:p>
        </p:txBody>
      </p:sp>
      <p:sp>
        <p:nvSpPr>
          <p:cNvPr id="13315" name="Text Box 5"/>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13316" name="Text Box 6"/>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学习活动五：派送异常处理</a:t>
            </a:r>
            <a:endParaRPr lang="en-US" altLang="zh-CN" sz="1800" b="1" dirty="0">
              <a:solidFill>
                <a:srgbClr val="0000FF"/>
              </a:solidFill>
              <a:latin typeface="Arial" panose="020B0604020202020204" pitchFamily="34" charset="0"/>
              <a:ea typeface="楷体" panose="02010609060101010101" pitchFamily="49" charset="-122"/>
            </a:endParaRPr>
          </a:p>
        </p:txBody>
      </p:sp>
      <p:pic>
        <p:nvPicPr>
          <p:cNvPr id="13317" name="Picture 7" descr="U_1644~1"/>
          <p:cNvPicPr>
            <a:picLocks noChangeAspect="1"/>
          </p:cNvPicPr>
          <p:nvPr/>
        </p:nvPicPr>
        <p:blipFill>
          <a:blip r:embed="rId1"/>
          <a:stretch>
            <a:fillRect/>
          </a:stretch>
        </p:blipFill>
        <p:spPr>
          <a:xfrm>
            <a:off x="5334000" y="2492375"/>
            <a:ext cx="3810000" cy="28575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02467">
                                            <p:txEl>
                                              <p:charRg st="0" end="25"/>
                                            </p:txEl>
                                          </p:spTgt>
                                        </p:tgtEl>
                                        <p:attrNameLst>
                                          <p:attrName>style.visibility</p:attrName>
                                        </p:attrNameLst>
                                      </p:cBhvr>
                                      <p:to>
                                        <p:strVal val="visible"/>
                                      </p:to>
                                    </p:set>
                                    <p:anim to="" calcmode="lin" valueType="num">
                                      <p:cBhvr>
                                        <p:cTn id="7" dur="1" fill="hold"/>
                                        <p:tgtEl>
                                          <p:spTgt spid="702467">
                                            <p:txEl>
                                              <p:charRg st="0" end="25"/>
                                            </p:txEl>
                                          </p:spTgt>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702467">
                                            <p:txEl>
                                              <p:charRg st="25" end="74"/>
                                            </p:txEl>
                                          </p:spTgt>
                                        </p:tgtEl>
                                        <p:attrNameLst>
                                          <p:attrName>style.visibility</p:attrName>
                                        </p:attrNameLst>
                                      </p:cBhvr>
                                      <p:to>
                                        <p:strVal val="visible"/>
                                      </p:to>
                                    </p:set>
                                    <p:anim to="" calcmode="lin" valueType="num">
                                      <p:cBhvr>
                                        <p:cTn id="12" dur="1" fill="hold"/>
                                        <p:tgtEl>
                                          <p:spTgt spid="702467">
                                            <p:txEl>
                                              <p:charRg st="25" end="74"/>
                                            </p:txEl>
                                          </p:spTgt>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702467">
                                            <p:txEl>
                                              <p:charRg st="74" end="155"/>
                                            </p:txEl>
                                          </p:spTgt>
                                        </p:tgtEl>
                                        <p:attrNameLst>
                                          <p:attrName>style.visibility</p:attrName>
                                        </p:attrNameLst>
                                      </p:cBhvr>
                                      <p:to>
                                        <p:strVal val="visible"/>
                                      </p:to>
                                    </p:set>
                                    <p:anim to="" calcmode="lin" valueType="num">
                                      <p:cBhvr>
                                        <p:cTn id="17" dur="1" fill="hold"/>
                                        <p:tgtEl>
                                          <p:spTgt spid="702467">
                                            <p:txEl>
                                              <p:charRg st="74" end="155"/>
                                            </p:txEl>
                                          </p:spTgt>
                                        </p:tgtEl>
                                        <p:attrNameLst>
                                          <p:attrName>style.visibility</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702467">
                                            <p:txEl>
                                              <p:charRg st="155" end="237"/>
                                            </p:txEl>
                                          </p:spTgt>
                                        </p:tgtEl>
                                        <p:attrNameLst>
                                          <p:attrName>style.visibility</p:attrName>
                                        </p:attrNameLst>
                                      </p:cBhvr>
                                      <p:to>
                                        <p:strVal val="visible"/>
                                      </p:to>
                                    </p:set>
                                    <p:anim to="" calcmode="lin" valueType="num">
                                      <p:cBhvr>
                                        <p:cTn id="22" dur="1" fill="hold"/>
                                        <p:tgtEl>
                                          <p:spTgt spid="702467">
                                            <p:txEl>
                                              <p:charRg st="155" end="237"/>
                                            </p:txEl>
                                          </p:spTgt>
                                        </p:tgtEl>
                                        <p:attrNameLst>
                                          <p:attrName>style.visibility</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702467">
                                            <p:txEl>
                                              <p:charRg st="237" end="252"/>
                                            </p:txEl>
                                          </p:spTgt>
                                        </p:tgtEl>
                                        <p:attrNameLst>
                                          <p:attrName>style.visibility</p:attrName>
                                        </p:attrNameLst>
                                      </p:cBhvr>
                                      <p:to>
                                        <p:strVal val="visible"/>
                                      </p:to>
                                    </p:set>
                                    <p:anim to="" calcmode="lin" valueType="num">
                                      <p:cBhvr>
                                        <p:cTn id="27" dur="1" fill="hold"/>
                                        <p:tgtEl>
                                          <p:spTgt spid="702467">
                                            <p:txEl>
                                              <p:charRg st="237" end="252"/>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7" name="Rectangle 2"/>
          <p:cNvSpPr/>
          <p:nvPr/>
        </p:nvSpPr>
        <p:spPr>
          <a:xfrm>
            <a:off x="0" y="2924175"/>
            <a:ext cx="9144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14338" name="Rectangle 3"/>
          <p:cNvSpPr/>
          <p:nvPr/>
        </p:nvSpPr>
        <p:spPr>
          <a:xfrm>
            <a:off x="179388" y="1289050"/>
            <a:ext cx="4391025" cy="915988"/>
          </a:xfrm>
          <a:prstGeom prst="rect">
            <a:avLst/>
          </a:prstGeom>
          <a:noFill/>
          <a:ln w="9525">
            <a:noFill/>
          </a:ln>
        </p:spPr>
        <p:txBody>
          <a:bodyPr wrap="none" anchor="ctr" anchorCtr="0">
            <a:spAutoFit/>
          </a:bodyPr>
          <a:p>
            <a:r>
              <a:rPr lang="zh-CN" altLang="en-US" sz="1800" b="1" dirty="0">
                <a:latin typeface="Arial" panose="020B0604020202020204" pitchFamily="34" charset="0"/>
                <a:ea typeface="仿宋_GB2312" pitchFamily="49" charset="-122"/>
              </a:rPr>
              <a:t>操作环节：收派员派件异常情况处理流程 </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责任人：收派员</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任务名称：快件付款方式不明的处理办法 </a:t>
            </a:r>
            <a:endParaRPr lang="zh-CN" altLang="en-US" sz="1800" b="1" dirty="0">
              <a:latin typeface="Arial" panose="020B0604020202020204" pitchFamily="34" charset="0"/>
              <a:ea typeface="仿宋_GB2312" pitchFamily="49" charset="-122"/>
            </a:endParaRPr>
          </a:p>
        </p:txBody>
      </p:sp>
      <p:sp>
        <p:nvSpPr>
          <p:cNvPr id="701444" name="Rectangle 4"/>
          <p:cNvSpPr/>
          <p:nvPr/>
        </p:nvSpPr>
        <p:spPr>
          <a:xfrm>
            <a:off x="0" y="2368550"/>
            <a:ext cx="5184775" cy="3902075"/>
          </a:xfrm>
          <a:prstGeom prst="rect">
            <a:avLst/>
          </a:prstGeom>
          <a:noFill/>
          <a:ln w="9525">
            <a:noFill/>
          </a:ln>
        </p:spPr>
        <p:txBody>
          <a:bodyPr anchor="ctr" anchorCtr="0">
            <a:spAutoFit/>
          </a:bodyPr>
          <a:p>
            <a:pPr>
              <a:spcBef>
                <a:spcPct val="50000"/>
              </a:spcBef>
            </a:pPr>
            <a:r>
              <a:rPr lang="en-US" altLang="zh-CN" sz="2000" b="1" dirty="0">
                <a:latin typeface="Arial" panose="020B0604020202020204" pitchFamily="34" charset="0"/>
                <a:ea typeface="仿宋_GB2312" pitchFamily="49" charset="-122"/>
              </a:rPr>
              <a:t>1</a:t>
            </a:r>
            <a:r>
              <a:rPr lang="zh-CN" altLang="en-US" sz="2000" b="1" dirty="0">
                <a:latin typeface="Arial" panose="020B0604020202020204" pitchFamily="34" charset="0"/>
                <a:ea typeface="仿宋_GB2312" pitchFamily="49" charset="-122"/>
              </a:rPr>
              <a:t>、快件出仓交接时发现快件付款方式不明</a:t>
            </a:r>
            <a:endParaRPr lang="zh-CN" altLang="en-US" sz="2000" b="1" dirty="0">
              <a:latin typeface="Arial" panose="020B0604020202020204" pitchFamily="34" charset="0"/>
              <a:ea typeface="仿宋_GB2312" pitchFamily="49" charset="-122"/>
            </a:endParaRPr>
          </a:p>
          <a:p>
            <a:pPr>
              <a:spcBef>
                <a:spcPct val="50000"/>
              </a:spcBef>
            </a:pPr>
            <a:r>
              <a:rPr lang="en-US" altLang="zh-CN" sz="2000" b="1" dirty="0">
                <a:latin typeface="Arial" panose="020B0604020202020204" pitchFamily="34" charset="0"/>
                <a:ea typeface="仿宋_GB2312" pitchFamily="49" charset="-122"/>
              </a:rPr>
              <a:t>2</a:t>
            </a:r>
            <a:r>
              <a:rPr lang="zh-CN" altLang="en-US" sz="2000" b="1" dirty="0">
                <a:latin typeface="Arial" panose="020B0604020202020204" pitchFamily="34" charset="0"/>
                <a:ea typeface="仿宋_GB2312" pitchFamily="49" charset="-122"/>
              </a:rPr>
              <a:t>、收派员将快件交仓管员核实上报，仓管员必须在当班次派件出仓前上报客服部</a:t>
            </a:r>
            <a:endParaRPr lang="zh-CN" altLang="en-US" sz="2000" b="1" dirty="0">
              <a:latin typeface="Arial" panose="020B0604020202020204" pitchFamily="34" charset="0"/>
              <a:ea typeface="仿宋_GB2312" pitchFamily="49" charset="-122"/>
            </a:endParaRPr>
          </a:p>
          <a:p>
            <a:pPr>
              <a:spcBef>
                <a:spcPct val="50000"/>
              </a:spcBef>
            </a:pPr>
            <a:r>
              <a:rPr lang="en-US" altLang="zh-CN" sz="2000" b="1" dirty="0">
                <a:latin typeface="Arial" panose="020B0604020202020204" pitchFamily="34" charset="0"/>
                <a:ea typeface="仿宋_GB2312" pitchFamily="49" charset="-122"/>
              </a:rPr>
              <a:t>3</a:t>
            </a:r>
            <a:r>
              <a:rPr lang="zh-CN" altLang="en-US" sz="2000" b="1" dirty="0">
                <a:latin typeface="Arial" panose="020B0604020202020204" pitchFamily="34" charset="0"/>
                <a:ea typeface="仿宋_GB2312" pitchFamily="49" charset="-122"/>
              </a:rPr>
              <a:t>、如出仓派送前能核实确认，须将核实后的付款方式明确标注，并按核实后的付款方式及时派送</a:t>
            </a:r>
            <a:endParaRPr lang="zh-CN" altLang="en-US" sz="2000" b="1" dirty="0">
              <a:latin typeface="Arial" panose="020B0604020202020204" pitchFamily="34" charset="0"/>
              <a:ea typeface="仿宋_GB2312" pitchFamily="49" charset="-122"/>
            </a:endParaRPr>
          </a:p>
          <a:p>
            <a:pPr>
              <a:spcBef>
                <a:spcPct val="50000"/>
              </a:spcBef>
            </a:pPr>
            <a:r>
              <a:rPr lang="en-US" altLang="zh-CN" sz="2000" b="1" dirty="0">
                <a:latin typeface="Arial" panose="020B0604020202020204" pitchFamily="34" charset="0"/>
                <a:ea typeface="仿宋_GB2312" pitchFamily="49" charset="-122"/>
              </a:rPr>
              <a:t>4</a:t>
            </a:r>
            <a:r>
              <a:rPr lang="zh-CN" altLang="en-US" sz="2000" b="1" dirty="0">
                <a:latin typeface="Arial" panose="020B0604020202020204" pitchFamily="34" charset="0"/>
                <a:ea typeface="仿宋_GB2312" pitchFamily="49" charset="-122"/>
              </a:rPr>
              <a:t>、如无法在出仓派送前核实确认，该票快件的付款方式可默认为寄付（必须经客服人员认定），按正常派送流程进行派送，可能造成的运费损失由收取该票快件的寄件方收派员承担</a:t>
            </a:r>
            <a:r>
              <a:rPr lang="zh-CN" altLang="en-US" sz="1800" b="1" dirty="0">
                <a:latin typeface="Arial" panose="020B0604020202020204" pitchFamily="34" charset="0"/>
                <a:ea typeface="仿宋_GB2312" pitchFamily="49" charset="-122"/>
              </a:rPr>
              <a:t> </a:t>
            </a:r>
            <a:endParaRPr lang="zh-CN" altLang="en-US" sz="1800" b="1" dirty="0">
              <a:latin typeface="Arial" panose="020B0604020202020204" pitchFamily="34" charset="0"/>
              <a:ea typeface="仿宋_GB2312" pitchFamily="49" charset="-122"/>
            </a:endParaRPr>
          </a:p>
        </p:txBody>
      </p:sp>
      <p:sp>
        <p:nvSpPr>
          <p:cNvPr id="14340" name="Text Box 6"/>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14341" name="Text Box 7"/>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学习活动五：派送异常处理</a:t>
            </a:r>
            <a:endParaRPr lang="en-US" altLang="zh-CN" sz="1800" b="1" dirty="0">
              <a:solidFill>
                <a:srgbClr val="0000FF"/>
              </a:solidFill>
              <a:latin typeface="Arial" panose="020B0604020202020204" pitchFamily="34" charset="0"/>
              <a:ea typeface="楷体" panose="02010609060101010101" pitchFamily="49" charset="-122"/>
            </a:endParaRPr>
          </a:p>
        </p:txBody>
      </p:sp>
      <p:pic>
        <p:nvPicPr>
          <p:cNvPr id="701449" name="Picture 9" descr="U_3803~1"/>
          <p:cNvPicPr>
            <a:picLocks noChangeAspect="1"/>
          </p:cNvPicPr>
          <p:nvPr/>
        </p:nvPicPr>
        <p:blipFill>
          <a:blip r:embed="rId1"/>
          <a:stretch>
            <a:fillRect/>
          </a:stretch>
        </p:blipFill>
        <p:spPr>
          <a:xfrm>
            <a:off x="5219700" y="4206875"/>
            <a:ext cx="3924300" cy="2651125"/>
          </a:xfrm>
          <a:prstGeom prst="rect">
            <a:avLst/>
          </a:prstGeom>
          <a:noFill/>
          <a:ln w="9525">
            <a:noFill/>
          </a:ln>
        </p:spPr>
      </p:pic>
      <p:pic>
        <p:nvPicPr>
          <p:cNvPr id="701453" name="Picture 13" descr="U_5292~1"/>
          <p:cNvPicPr>
            <a:picLocks noChangeAspect="1"/>
          </p:cNvPicPr>
          <p:nvPr/>
        </p:nvPicPr>
        <p:blipFill>
          <a:blip r:embed="rId2"/>
          <a:stretch>
            <a:fillRect/>
          </a:stretch>
        </p:blipFill>
        <p:spPr>
          <a:xfrm>
            <a:off x="5148263" y="981075"/>
            <a:ext cx="3810000" cy="28575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01453"/>
                                        </p:tgtEl>
                                        <p:attrNameLst>
                                          <p:attrName>style.visibility</p:attrName>
                                        </p:attrNameLst>
                                      </p:cBhvr>
                                      <p:to>
                                        <p:strVal val="visible"/>
                                      </p:to>
                                    </p:set>
                                    <p:anim to="" calcmode="lin" valueType="num">
                                      <p:cBhvr>
                                        <p:cTn id="7" dur="1" fill="hold"/>
                                        <p:tgtEl>
                                          <p:spTgt spid="701453"/>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701444">
                                            <p:txEl>
                                              <p:charRg st="0" end="20"/>
                                            </p:txEl>
                                          </p:spTgt>
                                        </p:tgtEl>
                                        <p:attrNameLst>
                                          <p:attrName>style.visibility</p:attrName>
                                        </p:attrNameLst>
                                      </p:cBhvr>
                                      <p:to>
                                        <p:strVal val="visible"/>
                                      </p:to>
                                    </p:set>
                                    <p:anim to="" calcmode="lin" valueType="num">
                                      <p:cBhvr>
                                        <p:cTn id="12" dur="1" fill="hold"/>
                                        <p:tgtEl>
                                          <p:spTgt spid="701444">
                                            <p:txEl>
                                              <p:charRg st="0" end="20"/>
                                            </p:txEl>
                                          </p:spTgt>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701444">
                                            <p:txEl>
                                              <p:charRg st="20" end="57"/>
                                            </p:txEl>
                                          </p:spTgt>
                                        </p:tgtEl>
                                        <p:attrNameLst>
                                          <p:attrName>style.visibility</p:attrName>
                                        </p:attrNameLst>
                                      </p:cBhvr>
                                      <p:to>
                                        <p:strVal val="visible"/>
                                      </p:to>
                                    </p:set>
                                    <p:anim to="" calcmode="lin" valueType="num">
                                      <p:cBhvr>
                                        <p:cTn id="17" dur="1" fill="hold"/>
                                        <p:tgtEl>
                                          <p:spTgt spid="701444">
                                            <p:txEl>
                                              <p:charRg st="20" end="57"/>
                                            </p:txEl>
                                          </p:spTgt>
                                        </p:tgtEl>
                                        <p:attrNameLst>
                                          <p:attrName>style.visibility</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701444">
                                            <p:txEl>
                                              <p:charRg st="57" end="101"/>
                                            </p:txEl>
                                          </p:spTgt>
                                        </p:tgtEl>
                                        <p:attrNameLst>
                                          <p:attrName>style.visibility</p:attrName>
                                        </p:attrNameLst>
                                      </p:cBhvr>
                                      <p:to>
                                        <p:strVal val="visible"/>
                                      </p:to>
                                    </p:set>
                                    <p:anim to="" calcmode="lin" valueType="num">
                                      <p:cBhvr>
                                        <p:cTn id="22" dur="1" fill="hold"/>
                                        <p:tgtEl>
                                          <p:spTgt spid="701444">
                                            <p:txEl>
                                              <p:charRg st="57" end="101"/>
                                            </p:txEl>
                                          </p:spTgt>
                                        </p:tgtEl>
                                        <p:attrNameLst>
                                          <p:attrName>style.visibility</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701444">
                                            <p:txEl>
                                              <p:charRg st="101" end="183"/>
                                            </p:txEl>
                                          </p:spTgt>
                                        </p:tgtEl>
                                        <p:attrNameLst>
                                          <p:attrName>style.visibility</p:attrName>
                                        </p:attrNameLst>
                                      </p:cBhvr>
                                      <p:to>
                                        <p:strVal val="visible"/>
                                      </p:to>
                                    </p:set>
                                    <p:anim to="" calcmode="lin" valueType="num">
                                      <p:cBhvr>
                                        <p:cTn id="27" dur="1" fill="hold"/>
                                        <p:tgtEl>
                                          <p:spTgt spid="701444">
                                            <p:txEl>
                                              <p:charRg st="101" end="183"/>
                                            </p:txEl>
                                          </p:spTgt>
                                        </p:tgtEl>
                                        <p:attrNameLst>
                                          <p:attrName>style.visibility</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701449"/>
                                        </p:tgtEl>
                                        <p:attrNameLst>
                                          <p:attrName>style.visibility</p:attrName>
                                        </p:attrNameLst>
                                      </p:cBhvr>
                                      <p:to>
                                        <p:strVal val="visible"/>
                                      </p:to>
                                    </p:set>
                                    <p:anim to="" calcmode="lin" valueType="num">
                                      <p:cBhvr>
                                        <p:cTn id="32" dur="1" fill="hold"/>
                                        <p:tgtEl>
                                          <p:spTgt spid="701449"/>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1" name="Rectangle 2"/>
          <p:cNvSpPr/>
          <p:nvPr/>
        </p:nvSpPr>
        <p:spPr>
          <a:xfrm>
            <a:off x="0" y="2947988"/>
            <a:ext cx="9144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703491" name="Rectangle 3"/>
          <p:cNvSpPr/>
          <p:nvPr/>
        </p:nvSpPr>
        <p:spPr>
          <a:xfrm>
            <a:off x="179388" y="1484313"/>
            <a:ext cx="8964612" cy="1192212"/>
          </a:xfrm>
          <a:prstGeom prst="rect">
            <a:avLst/>
          </a:prstGeom>
          <a:noFill/>
          <a:ln w="9525">
            <a:noFill/>
          </a:ln>
        </p:spPr>
        <p:txBody>
          <a:bodyPr anchor="t" anchorCtr="0">
            <a:spAutoFit/>
          </a:bodyPr>
          <a:p>
            <a:pPr>
              <a:spcBef>
                <a:spcPct val="50000"/>
              </a:spcBef>
            </a:pPr>
            <a:r>
              <a:rPr lang="en-US" altLang="zh-CN" sz="1800" dirty="0">
                <a:latin typeface="Arial" panose="020B0604020202020204" pitchFamily="34" charset="0"/>
                <a:ea typeface="仿宋_GB2312" pitchFamily="49" charset="-122"/>
              </a:rPr>
              <a:t>D</a:t>
            </a:r>
            <a:r>
              <a:rPr lang="zh-CN" altLang="en-US" sz="1800" dirty="0">
                <a:latin typeface="Arial" panose="020B0604020202020204" pitchFamily="34" charset="0"/>
                <a:ea typeface="仿宋_GB2312" pitchFamily="49" charset="-122"/>
              </a:rPr>
              <a:t>、到付少计：按运单上寄件方填写的运费收取，运费差额由地区红冲组执行相关流程</a:t>
            </a:r>
            <a:endParaRPr lang="zh-CN" altLang="en-US" sz="1800" dirty="0">
              <a:latin typeface="Arial" panose="020B0604020202020204" pitchFamily="34" charset="0"/>
              <a:ea typeface="仿宋_GB2312" pitchFamily="49" charset="-122"/>
            </a:endParaRPr>
          </a:p>
          <a:p>
            <a:pPr>
              <a:spcBef>
                <a:spcPct val="50000"/>
              </a:spcBef>
            </a:pPr>
            <a:r>
              <a:rPr lang="en-US" altLang="zh-CN" sz="1800" dirty="0">
                <a:latin typeface="Arial" panose="020B0604020202020204" pitchFamily="34" charset="0"/>
                <a:ea typeface="仿宋_GB2312" pitchFamily="49" charset="-122"/>
              </a:rPr>
              <a:t>E</a:t>
            </a:r>
            <a:r>
              <a:rPr lang="zh-CN" altLang="en-US" sz="1800" dirty="0">
                <a:latin typeface="Arial" panose="020B0604020202020204" pitchFamily="34" charset="0"/>
                <a:ea typeface="仿宋_GB2312" pitchFamily="49" charset="-122"/>
              </a:rPr>
              <a:t>、到付多计：按实际应收取的运费收取，运费差额由地区红冲组执行相关流程</a:t>
            </a:r>
            <a:endParaRPr lang="zh-CN" altLang="en-US" sz="1800" dirty="0">
              <a:latin typeface="Arial" panose="020B0604020202020204" pitchFamily="34" charset="0"/>
              <a:ea typeface="仿宋_GB2312" pitchFamily="49" charset="-122"/>
            </a:endParaRPr>
          </a:p>
          <a:p>
            <a:pPr>
              <a:spcBef>
                <a:spcPct val="50000"/>
              </a:spcBef>
            </a:pPr>
            <a:r>
              <a:rPr lang="en-US" altLang="zh-CN" sz="1800" dirty="0">
                <a:latin typeface="Arial" panose="020B0604020202020204" pitchFamily="34" charset="0"/>
                <a:ea typeface="仿宋_GB2312" pitchFamily="49" charset="-122"/>
              </a:rPr>
              <a:t>F</a:t>
            </a:r>
            <a:r>
              <a:rPr lang="zh-CN" altLang="en-US" sz="1800" dirty="0">
                <a:latin typeface="Arial" panose="020B0604020202020204" pitchFamily="34" charset="0"/>
                <a:ea typeface="仿宋_GB2312" pitchFamily="49" charset="-122"/>
              </a:rPr>
              <a:t>、如为寄付快件，则按正常派件流程派送快件</a:t>
            </a:r>
            <a:endParaRPr lang="zh-CN" altLang="en-US" sz="1800" dirty="0">
              <a:latin typeface="Arial" panose="020B0604020202020204" pitchFamily="34" charset="0"/>
              <a:ea typeface="仿宋_GB2312" pitchFamily="49" charset="-122"/>
            </a:endParaRPr>
          </a:p>
        </p:txBody>
      </p:sp>
      <p:sp>
        <p:nvSpPr>
          <p:cNvPr id="15363" name="Text Box 4"/>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15364" name="Text Box 5"/>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学习活动五：派送异常处理</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703494" name="Rectangle 6"/>
          <p:cNvSpPr/>
          <p:nvPr/>
        </p:nvSpPr>
        <p:spPr>
          <a:xfrm>
            <a:off x="250825" y="2781300"/>
            <a:ext cx="8569325" cy="2835275"/>
          </a:xfrm>
          <a:prstGeom prst="rect">
            <a:avLst/>
          </a:prstGeom>
          <a:noFill/>
          <a:ln w="9525">
            <a:noFill/>
          </a:ln>
        </p:spPr>
        <p:txBody>
          <a:bodyPr anchor="t" anchorCtr="0">
            <a:spAutoFit/>
          </a:bodyPr>
          <a:p>
            <a:r>
              <a:rPr lang="en-US" altLang="zh-CN" sz="2000" dirty="0">
                <a:latin typeface="Arial" panose="020B0604020202020204" pitchFamily="34" charset="0"/>
                <a:ea typeface="宋体" panose="02010600030101010101" pitchFamily="2" charset="-122"/>
              </a:rPr>
              <a:t>2</a:t>
            </a:r>
            <a:r>
              <a:rPr lang="zh-CN" altLang="en-US" sz="2000" dirty="0">
                <a:latin typeface="Arial" panose="020B0604020202020204" pitchFamily="34" charset="0"/>
                <a:ea typeface="宋体" panose="02010600030101010101" pitchFamily="2" charset="-122"/>
              </a:rPr>
              <a:t>）运费计错：收派员需反馈给仓管员，由仓管员按问题件处理流程上报客服部，收派员按正常派件流程派送快件</a:t>
            </a:r>
            <a:endParaRPr lang="zh-CN" altLang="en-US" sz="2000" dirty="0">
              <a:latin typeface="Arial" panose="020B0604020202020204" pitchFamily="34" charset="0"/>
              <a:ea typeface="宋体" panose="02010600030101010101" pitchFamily="2" charset="-122"/>
            </a:endParaRPr>
          </a:p>
          <a:p>
            <a:r>
              <a:rPr lang="en-US" altLang="zh-CN" sz="2000" dirty="0">
                <a:latin typeface="Arial" panose="020B0604020202020204" pitchFamily="34" charset="0"/>
                <a:ea typeface="宋体" panose="02010600030101010101" pitchFamily="2" charset="-122"/>
              </a:rPr>
              <a:t>A</a:t>
            </a:r>
            <a:r>
              <a:rPr lang="zh-CN" altLang="en-US" sz="2000" dirty="0">
                <a:latin typeface="Arial" panose="020B0604020202020204" pitchFamily="34" charset="0"/>
                <a:ea typeface="宋体" panose="02010600030101010101" pitchFamily="2" charset="-122"/>
              </a:rPr>
              <a:t>、须在运单“本公司派件存根”联的“备注”栏中注明更改后的正确运费并加盖“更改确认章”</a:t>
            </a:r>
            <a:endParaRPr lang="zh-CN" altLang="en-US" sz="2000" dirty="0">
              <a:latin typeface="Arial" panose="020B0604020202020204" pitchFamily="34" charset="0"/>
              <a:ea typeface="宋体" panose="02010600030101010101" pitchFamily="2" charset="-122"/>
            </a:endParaRPr>
          </a:p>
          <a:p>
            <a:r>
              <a:rPr lang="en-US" altLang="zh-CN" sz="2000" dirty="0">
                <a:latin typeface="Arial" panose="020B0604020202020204" pitchFamily="34" charset="0"/>
                <a:ea typeface="宋体" panose="02010600030101010101" pitchFamily="2" charset="-122"/>
              </a:rPr>
              <a:t>B</a:t>
            </a:r>
            <a:r>
              <a:rPr lang="zh-CN" altLang="en-US" sz="2000" dirty="0">
                <a:latin typeface="Arial" panose="020B0604020202020204" pitchFamily="34" charset="0"/>
                <a:ea typeface="宋体" panose="02010600030101010101" pitchFamily="2" charset="-122"/>
              </a:rPr>
              <a:t>、寄付：按正常派件流程派送快件</a:t>
            </a:r>
            <a:endParaRPr lang="zh-CN" altLang="en-US" sz="2000" dirty="0">
              <a:latin typeface="Arial" panose="020B0604020202020204" pitchFamily="34" charset="0"/>
              <a:ea typeface="宋体" panose="02010600030101010101" pitchFamily="2" charset="-122"/>
            </a:endParaRPr>
          </a:p>
          <a:p>
            <a:r>
              <a:rPr lang="en-US" altLang="zh-CN" sz="2000" dirty="0">
                <a:latin typeface="Arial" panose="020B0604020202020204" pitchFamily="34" charset="0"/>
                <a:ea typeface="宋体" panose="02010600030101010101" pitchFamily="2" charset="-122"/>
              </a:rPr>
              <a:t>C</a:t>
            </a:r>
            <a:r>
              <a:rPr lang="zh-CN" altLang="en-US" sz="2000" dirty="0">
                <a:latin typeface="Arial" panose="020B0604020202020204" pitchFamily="34" charset="0"/>
                <a:ea typeface="宋体" panose="02010600030101010101" pitchFamily="2" charset="-122"/>
              </a:rPr>
              <a:t>、到付少计：按运单上寄件方填写的运费收取，运费差额由地区红冲组执行相关流程</a:t>
            </a:r>
            <a:endParaRPr lang="zh-CN" altLang="en-US" sz="2000" dirty="0">
              <a:latin typeface="Arial" panose="020B0604020202020204" pitchFamily="34" charset="0"/>
              <a:ea typeface="宋体" panose="02010600030101010101" pitchFamily="2" charset="-122"/>
            </a:endParaRPr>
          </a:p>
          <a:p>
            <a:r>
              <a:rPr lang="en-US" altLang="zh-CN" sz="2000" dirty="0">
                <a:latin typeface="Arial" panose="020B0604020202020204" pitchFamily="34" charset="0"/>
                <a:ea typeface="宋体" panose="02010600030101010101" pitchFamily="2" charset="-122"/>
              </a:rPr>
              <a:t>D</a:t>
            </a:r>
            <a:r>
              <a:rPr lang="zh-CN" altLang="en-US" sz="2000" dirty="0">
                <a:latin typeface="Arial" panose="020B0604020202020204" pitchFamily="34" charset="0"/>
                <a:ea typeface="宋体" panose="02010600030101010101" pitchFamily="2" charset="-122"/>
              </a:rPr>
              <a:t>、到付多计：按实际应收取的运费收取，运费差额由地区红冲组执行相关流程</a:t>
            </a:r>
            <a:endParaRPr lang="zh-CN" altLang="en-US" sz="2000" dirty="0">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03491">
                                            <p:txEl>
                                              <p:charRg st="0" end="39"/>
                                            </p:txEl>
                                          </p:spTgt>
                                        </p:tgtEl>
                                        <p:attrNameLst>
                                          <p:attrName>style.visibility</p:attrName>
                                        </p:attrNameLst>
                                      </p:cBhvr>
                                      <p:to>
                                        <p:strVal val="visible"/>
                                      </p:to>
                                    </p:set>
                                    <p:anim to="" calcmode="lin" valueType="num">
                                      <p:cBhvr>
                                        <p:cTn id="7" dur="1" fill="hold"/>
                                        <p:tgtEl>
                                          <p:spTgt spid="703491">
                                            <p:txEl>
                                              <p:charRg st="0" end="39"/>
                                            </p:txEl>
                                          </p:spTgt>
                                        </p:tgtEl>
                                        <p:attrNameLst>
                                          <p:attrName>style.visibility</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703491">
                                            <p:txEl>
                                              <p:charRg st="39" end="75"/>
                                            </p:txEl>
                                          </p:spTgt>
                                        </p:tgtEl>
                                        <p:attrNameLst>
                                          <p:attrName>style.visibility</p:attrName>
                                        </p:attrNameLst>
                                      </p:cBhvr>
                                      <p:to>
                                        <p:strVal val="visible"/>
                                      </p:to>
                                    </p:set>
                                    <p:anim to="" calcmode="lin" valueType="num">
                                      <p:cBhvr>
                                        <p:cTn id="10" dur="1" fill="hold"/>
                                        <p:tgtEl>
                                          <p:spTgt spid="703491">
                                            <p:txEl>
                                              <p:charRg st="39" end="75"/>
                                            </p:txEl>
                                          </p:spTgt>
                                        </p:tgtEl>
                                        <p:attrNameLst>
                                          <p:attrName>style.visibility</p:attrName>
                                        </p:attrNameLst>
                                      </p:cBhvr>
                                    </p:anim>
                                  </p:childTnLst>
                                </p:cTn>
                              </p:par>
                              <p:par>
                                <p:cTn id="11" presetID="24" presetClass="entr" presetSubtype="0" fill="hold" nodeType="withEffect">
                                  <p:stCondLst>
                                    <p:cond delay="0"/>
                                  </p:stCondLst>
                                  <p:childTnLst>
                                    <p:set>
                                      <p:cBhvr>
                                        <p:cTn id="12" dur="1" fill="hold">
                                          <p:stCondLst>
                                            <p:cond delay="0"/>
                                          </p:stCondLst>
                                        </p:cTn>
                                        <p:tgtEl>
                                          <p:spTgt spid="703491">
                                            <p:txEl>
                                              <p:charRg st="75" end="97"/>
                                            </p:txEl>
                                          </p:spTgt>
                                        </p:tgtEl>
                                        <p:attrNameLst>
                                          <p:attrName>style.visibility</p:attrName>
                                        </p:attrNameLst>
                                      </p:cBhvr>
                                      <p:to>
                                        <p:strVal val="visible"/>
                                      </p:to>
                                    </p:set>
                                    <p:anim to="" calcmode="lin" valueType="num">
                                      <p:cBhvr>
                                        <p:cTn id="13" dur="1" fill="hold"/>
                                        <p:tgtEl>
                                          <p:spTgt spid="703491">
                                            <p:txEl>
                                              <p:charRg st="75" end="97"/>
                                            </p:txEl>
                                          </p:spTgt>
                                        </p:tgtEl>
                                        <p:attrNameLst>
                                          <p:attrName>style.visibility</p:attrName>
                                        </p:attrNameLst>
                                      </p:cBhvr>
                                    </p:anim>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nodeType="clickEffect">
                                  <p:stCondLst>
                                    <p:cond delay="0"/>
                                  </p:stCondLst>
                                  <p:childTnLst>
                                    <p:set>
                                      <p:cBhvr>
                                        <p:cTn id="17" dur="1" fill="hold">
                                          <p:stCondLst>
                                            <p:cond delay="0"/>
                                          </p:stCondLst>
                                        </p:cTn>
                                        <p:tgtEl>
                                          <p:spTgt spid="703494">
                                            <p:txEl>
                                              <p:charRg st="0" end="51"/>
                                            </p:txEl>
                                          </p:spTgt>
                                        </p:tgtEl>
                                        <p:attrNameLst>
                                          <p:attrName>style.visibility</p:attrName>
                                        </p:attrNameLst>
                                      </p:cBhvr>
                                      <p:to>
                                        <p:strVal val="visible"/>
                                      </p:to>
                                    </p:set>
                                    <p:anim to="" calcmode="lin" valueType="num">
                                      <p:cBhvr>
                                        <p:cTn id="18" dur="1" fill="hold"/>
                                        <p:tgtEl>
                                          <p:spTgt spid="703494">
                                            <p:txEl>
                                              <p:charRg st="0" end="51"/>
                                            </p:txEl>
                                          </p:spTgt>
                                        </p:tgtEl>
                                        <p:attrNameLst>
                                          <p:attrName>style.visibility</p:attrName>
                                        </p:attrNameLst>
                                      </p:cBhvr>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nodeType="clickEffect">
                                  <p:stCondLst>
                                    <p:cond delay="0"/>
                                  </p:stCondLst>
                                  <p:childTnLst>
                                    <p:set>
                                      <p:cBhvr>
                                        <p:cTn id="22" dur="1" fill="hold">
                                          <p:stCondLst>
                                            <p:cond delay="0"/>
                                          </p:stCondLst>
                                        </p:cTn>
                                        <p:tgtEl>
                                          <p:spTgt spid="703494">
                                            <p:txEl>
                                              <p:charRg st="51" end="95"/>
                                            </p:txEl>
                                          </p:spTgt>
                                        </p:tgtEl>
                                        <p:attrNameLst>
                                          <p:attrName>style.visibility</p:attrName>
                                        </p:attrNameLst>
                                      </p:cBhvr>
                                      <p:to>
                                        <p:strVal val="visible"/>
                                      </p:to>
                                    </p:set>
                                    <p:anim to="" calcmode="lin" valueType="num">
                                      <p:cBhvr>
                                        <p:cTn id="23" dur="1" fill="hold"/>
                                        <p:tgtEl>
                                          <p:spTgt spid="703494">
                                            <p:txEl>
                                              <p:charRg st="51" end="95"/>
                                            </p:txEl>
                                          </p:spTgt>
                                        </p:tgtEl>
                                        <p:attrNameLst>
                                          <p:attrName>style.visibility</p:attrName>
                                        </p:attrNameLst>
                                      </p:cBhvr>
                                    </p:anim>
                                  </p:childTnLst>
                                </p:cTn>
                              </p:par>
                              <p:par>
                                <p:cTn id="24" presetID="24" presetClass="entr" presetSubtype="0" fill="hold" nodeType="withEffect">
                                  <p:stCondLst>
                                    <p:cond delay="0"/>
                                  </p:stCondLst>
                                  <p:childTnLst>
                                    <p:set>
                                      <p:cBhvr>
                                        <p:cTn id="25" dur="1" fill="hold">
                                          <p:stCondLst>
                                            <p:cond delay="0"/>
                                          </p:stCondLst>
                                        </p:cTn>
                                        <p:tgtEl>
                                          <p:spTgt spid="703494">
                                            <p:txEl>
                                              <p:charRg st="95" end="112"/>
                                            </p:txEl>
                                          </p:spTgt>
                                        </p:tgtEl>
                                        <p:attrNameLst>
                                          <p:attrName>style.visibility</p:attrName>
                                        </p:attrNameLst>
                                      </p:cBhvr>
                                      <p:to>
                                        <p:strVal val="visible"/>
                                      </p:to>
                                    </p:set>
                                    <p:anim to="" calcmode="lin" valueType="num">
                                      <p:cBhvr>
                                        <p:cTn id="26" dur="1" fill="hold"/>
                                        <p:tgtEl>
                                          <p:spTgt spid="703494">
                                            <p:txEl>
                                              <p:charRg st="95" end="112"/>
                                            </p:txEl>
                                          </p:spTgt>
                                        </p:tgtEl>
                                        <p:attrNameLst>
                                          <p:attrName>style.visibility</p:attrName>
                                        </p:attrNameLst>
                                      </p:cBhvr>
                                    </p:anim>
                                  </p:childTnLst>
                                </p:cTn>
                              </p:par>
                              <p:par>
                                <p:cTn id="27" presetID="24" presetClass="entr" presetSubtype="0" fill="hold" nodeType="withEffect">
                                  <p:stCondLst>
                                    <p:cond delay="0"/>
                                  </p:stCondLst>
                                  <p:childTnLst>
                                    <p:set>
                                      <p:cBhvr>
                                        <p:cTn id="28" dur="1" fill="hold">
                                          <p:stCondLst>
                                            <p:cond delay="0"/>
                                          </p:stCondLst>
                                        </p:cTn>
                                        <p:tgtEl>
                                          <p:spTgt spid="703494">
                                            <p:txEl>
                                              <p:charRg st="112" end="151"/>
                                            </p:txEl>
                                          </p:spTgt>
                                        </p:tgtEl>
                                        <p:attrNameLst>
                                          <p:attrName>style.visibility</p:attrName>
                                        </p:attrNameLst>
                                      </p:cBhvr>
                                      <p:to>
                                        <p:strVal val="visible"/>
                                      </p:to>
                                    </p:set>
                                    <p:anim to="" calcmode="lin" valueType="num">
                                      <p:cBhvr>
                                        <p:cTn id="29" dur="1" fill="hold"/>
                                        <p:tgtEl>
                                          <p:spTgt spid="703494">
                                            <p:txEl>
                                              <p:charRg st="112" end="151"/>
                                            </p:txEl>
                                          </p:spTgt>
                                        </p:tgtEl>
                                        <p:attrNameLst>
                                          <p:attrName>style.visibility</p:attrName>
                                        </p:attrNameLst>
                                      </p:cBhvr>
                                    </p:anim>
                                  </p:childTnLst>
                                </p:cTn>
                              </p:par>
                              <p:par>
                                <p:cTn id="30" presetID="24" presetClass="entr" presetSubtype="0" fill="hold" nodeType="withEffect">
                                  <p:stCondLst>
                                    <p:cond delay="0"/>
                                  </p:stCondLst>
                                  <p:childTnLst>
                                    <p:set>
                                      <p:cBhvr>
                                        <p:cTn id="31" dur="1" fill="hold">
                                          <p:stCondLst>
                                            <p:cond delay="0"/>
                                          </p:stCondLst>
                                        </p:cTn>
                                        <p:tgtEl>
                                          <p:spTgt spid="703494">
                                            <p:txEl>
                                              <p:charRg st="151" end="187"/>
                                            </p:txEl>
                                          </p:spTgt>
                                        </p:tgtEl>
                                        <p:attrNameLst>
                                          <p:attrName>style.visibility</p:attrName>
                                        </p:attrNameLst>
                                      </p:cBhvr>
                                      <p:to>
                                        <p:strVal val="visible"/>
                                      </p:to>
                                    </p:set>
                                    <p:anim to="" calcmode="lin" valueType="num">
                                      <p:cBhvr>
                                        <p:cTn id="32" dur="1" fill="hold"/>
                                        <p:tgtEl>
                                          <p:spTgt spid="703494">
                                            <p:txEl>
                                              <p:charRg st="151" end="187"/>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5" name="Rectangle 2"/>
          <p:cNvSpPr/>
          <p:nvPr/>
        </p:nvSpPr>
        <p:spPr>
          <a:xfrm>
            <a:off x="0" y="2792413"/>
            <a:ext cx="9144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704515" name="Rectangle 3"/>
          <p:cNvSpPr/>
          <p:nvPr/>
        </p:nvSpPr>
        <p:spPr>
          <a:xfrm>
            <a:off x="0" y="1412875"/>
            <a:ext cx="8842375" cy="2017713"/>
          </a:xfrm>
          <a:prstGeom prst="rect">
            <a:avLst/>
          </a:prstGeom>
          <a:noFill/>
          <a:ln w="9525">
            <a:noFill/>
          </a:ln>
        </p:spPr>
        <p:txBody>
          <a:bodyPr wrap="none" anchor="ctr" anchorCtr="0">
            <a:spAutoFit/>
          </a:bodyPr>
          <a:p>
            <a:pPr indent="200025">
              <a:spcBef>
                <a:spcPct val="50000"/>
              </a:spcBef>
            </a:pPr>
            <a:r>
              <a:rPr lang="en-US" altLang="zh-CN" sz="1800" dirty="0">
                <a:latin typeface="Arial" panose="020B0604020202020204" pitchFamily="34" charset="0"/>
                <a:ea typeface="仿宋_GB2312" pitchFamily="49" charset="-122"/>
              </a:rPr>
              <a:t>2</a:t>
            </a:r>
            <a:r>
              <a:rPr lang="zh-CN" altLang="en-US" sz="1800" dirty="0">
                <a:latin typeface="Arial" panose="020B0604020202020204" pitchFamily="34" charset="0"/>
                <a:ea typeface="仿宋_GB2312" pitchFamily="49" charset="-122"/>
              </a:rPr>
              <a:t>、派送至客户处发现</a:t>
            </a:r>
            <a:endParaRPr lang="zh-CN" altLang="en-US" sz="1800" dirty="0">
              <a:latin typeface="Arial" panose="020B0604020202020204" pitchFamily="34" charset="0"/>
              <a:ea typeface="仿宋_GB2312" pitchFamily="49" charset="-122"/>
            </a:endParaRPr>
          </a:p>
          <a:p>
            <a:pPr indent="200025">
              <a:spcBef>
                <a:spcPct val="50000"/>
              </a:spcBef>
            </a:pPr>
            <a:r>
              <a:rPr lang="en-US" altLang="zh-CN" sz="1800" dirty="0">
                <a:latin typeface="Arial" panose="020B0604020202020204" pitchFamily="34" charset="0"/>
                <a:ea typeface="仿宋_GB2312" pitchFamily="49" charset="-122"/>
              </a:rPr>
              <a:t>1</a:t>
            </a:r>
            <a:r>
              <a:rPr lang="zh-CN" altLang="en-US" sz="1800" dirty="0">
                <a:latin typeface="Arial" panose="020B0604020202020204" pitchFamily="34" charset="0"/>
                <a:ea typeface="仿宋_GB2312" pitchFamily="49" charset="-122"/>
              </a:rPr>
              <a:t>）致电客服部备案</a:t>
            </a:r>
            <a:endParaRPr lang="zh-CN" altLang="en-US" sz="1800" dirty="0">
              <a:latin typeface="Arial" panose="020B0604020202020204" pitchFamily="34" charset="0"/>
              <a:ea typeface="仿宋_GB2312" pitchFamily="49" charset="-122"/>
            </a:endParaRPr>
          </a:p>
          <a:p>
            <a:pPr indent="200025">
              <a:spcBef>
                <a:spcPct val="50000"/>
              </a:spcBef>
            </a:pPr>
            <a:r>
              <a:rPr lang="en-US" altLang="zh-CN" sz="1800" dirty="0">
                <a:latin typeface="Arial" panose="020B0604020202020204" pitchFamily="34" charset="0"/>
                <a:ea typeface="仿宋_GB2312" pitchFamily="49" charset="-122"/>
              </a:rPr>
              <a:t>2</a:t>
            </a:r>
            <a:r>
              <a:rPr lang="zh-CN" altLang="en-US" sz="1800" dirty="0">
                <a:latin typeface="Arial" panose="020B0604020202020204" pitchFamily="34" charset="0"/>
                <a:ea typeface="仿宋_GB2312" pitchFamily="49" charset="-122"/>
              </a:rPr>
              <a:t>）如为重量计错，可安排快件及时派送，如为到付少计，按运单上寄件方填写的运</a:t>
            </a:r>
            <a:endParaRPr lang="zh-CN" altLang="en-US" sz="1800" dirty="0">
              <a:latin typeface="Arial" panose="020B0604020202020204" pitchFamily="34" charset="0"/>
              <a:ea typeface="仿宋_GB2312" pitchFamily="49" charset="-122"/>
            </a:endParaRPr>
          </a:p>
          <a:p>
            <a:pPr indent="200025">
              <a:spcBef>
                <a:spcPct val="50000"/>
              </a:spcBef>
            </a:pPr>
            <a:r>
              <a:rPr lang="zh-CN" altLang="en-US" sz="1800" dirty="0">
                <a:latin typeface="Arial" panose="020B0604020202020204" pitchFamily="34" charset="0"/>
                <a:ea typeface="仿宋_GB2312" pitchFamily="49" charset="-122"/>
              </a:rPr>
              <a:t>费收取，少计的部分由收件员负责：如为到付多计，须按实际应收取的运费收取，在</a:t>
            </a:r>
            <a:endParaRPr lang="zh-CN" altLang="en-US" sz="1800" dirty="0">
              <a:latin typeface="Arial" panose="020B0604020202020204" pitchFamily="34" charset="0"/>
              <a:ea typeface="仿宋_GB2312" pitchFamily="49" charset="-122"/>
            </a:endParaRPr>
          </a:p>
          <a:p>
            <a:pPr indent="200025">
              <a:spcBef>
                <a:spcPct val="50000"/>
              </a:spcBef>
            </a:pPr>
            <a:r>
              <a:rPr lang="zh-CN" altLang="en-US" sz="1800" dirty="0">
                <a:latin typeface="Arial" panose="020B0604020202020204" pitchFamily="34" charset="0"/>
                <a:ea typeface="仿宋_GB2312" pitchFamily="49" charset="-122"/>
              </a:rPr>
              <a:t>备注栏里注明实际重量与实收运费，并由客户签名确认</a:t>
            </a:r>
            <a:r>
              <a:rPr lang="zh-CN" altLang="en-US" sz="1800" b="1" dirty="0">
                <a:latin typeface="Arial" panose="020B0604020202020204" pitchFamily="34" charset="0"/>
                <a:ea typeface="仿宋_GB2312" pitchFamily="49" charset="-122"/>
              </a:rPr>
              <a:t> </a:t>
            </a:r>
            <a:endParaRPr lang="zh-CN" altLang="en-US" sz="1800" b="1" dirty="0">
              <a:latin typeface="Arial" panose="020B0604020202020204" pitchFamily="34" charset="0"/>
              <a:ea typeface="仿宋_GB2312" pitchFamily="49" charset="-122"/>
            </a:endParaRPr>
          </a:p>
        </p:txBody>
      </p:sp>
      <p:sp>
        <p:nvSpPr>
          <p:cNvPr id="16387" name="Text Box 4"/>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16388" name="Text Box 5"/>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学习活动五：派送异常处理</a:t>
            </a:r>
            <a:endParaRPr lang="en-US" altLang="zh-CN" sz="1800" b="1" dirty="0">
              <a:solidFill>
                <a:srgbClr val="0000FF"/>
              </a:solidFill>
              <a:latin typeface="Arial" panose="020B0604020202020204" pitchFamily="34" charset="0"/>
              <a:ea typeface="楷体" panose="02010609060101010101" pitchFamily="49" charset="-122"/>
            </a:endParaRPr>
          </a:p>
        </p:txBody>
      </p:sp>
      <p:pic>
        <p:nvPicPr>
          <p:cNvPr id="704519" name="Picture 7" descr="U_1570~1"/>
          <p:cNvPicPr>
            <a:picLocks noChangeAspect="1"/>
          </p:cNvPicPr>
          <p:nvPr/>
        </p:nvPicPr>
        <p:blipFill>
          <a:blip r:embed="rId1"/>
          <a:stretch>
            <a:fillRect/>
          </a:stretch>
        </p:blipFill>
        <p:spPr>
          <a:xfrm>
            <a:off x="468313" y="3644900"/>
            <a:ext cx="3838575" cy="28575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04519"/>
                                        </p:tgtEl>
                                        <p:attrNameLst>
                                          <p:attrName>style.visibility</p:attrName>
                                        </p:attrNameLst>
                                      </p:cBhvr>
                                      <p:to>
                                        <p:strVal val="visible"/>
                                      </p:to>
                                    </p:set>
                                    <p:anim to="" calcmode="lin" valueType="num">
                                      <p:cBhvr>
                                        <p:cTn id="7" dur="1" fill="hold"/>
                                        <p:tgtEl>
                                          <p:spTgt spid="704519"/>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704515">
                                            <p:txEl>
                                              <p:charRg st="0" end="11"/>
                                            </p:txEl>
                                          </p:spTgt>
                                        </p:tgtEl>
                                        <p:attrNameLst>
                                          <p:attrName>style.visibility</p:attrName>
                                        </p:attrNameLst>
                                      </p:cBhvr>
                                      <p:to>
                                        <p:strVal val="visible"/>
                                      </p:to>
                                    </p:set>
                                    <p:anim to="" calcmode="lin" valueType="num">
                                      <p:cBhvr>
                                        <p:cTn id="12" dur="1" fill="hold"/>
                                        <p:tgtEl>
                                          <p:spTgt spid="704515">
                                            <p:txEl>
                                              <p:charRg st="0" end="11"/>
                                            </p:txEl>
                                          </p:spTgt>
                                        </p:tgtEl>
                                        <p:attrNameLst>
                                          <p:attrName>style.visibility</p:attrName>
                                        </p:attrNameLst>
                                      </p:cBhvr>
                                    </p:anim>
                                  </p:childTnLst>
                                </p:cTn>
                              </p:par>
                              <p:par>
                                <p:cTn id="13" presetID="24" presetClass="entr" presetSubtype="0" fill="hold" nodeType="withEffect">
                                  <p:stCondLst>
                                    <p:cond delay="0"/>
                                  </p:stCondLst>
                                  <p:childTnLst>
                                    <p:set>
                                      <p:cBhvr>
                                        <p:cTn id="14" dur="1" fill="hold">
                                          <p:stCondLst>
                                            <p:cond delay="0"/>
                                          </p:stCondLst>
                                        </p:cTn>
                                        <p:tgtEl>
                                          <p:spTgt spid="704515">
                                            <p:txEl>
                                              <p:charRg st="11" end="21"/>
                                            </p:txEl>
                                          </p:spTgt>
                                        </p:tgtEl>
                                        <p:attrNameLst>
                                          <p:attrName>style.visibility</p:attrName>
                                        </p:attrNameLst>
                                      </p:cBhvr>
                                      <p:to>
                                        <p:strVal val="visible"/>
                                      </p:to>
                                    </p:set>
                                    <p:anim to="" calcmode="lin" valueType="num">
                                      <p:cBhvr>
                                        <p:cTn id="15" dur="1" fill="hold"/>
                                        <p:tgtEl>
                                          <p:spTgt spid="704515">
                                            <p:txEl>
                                              <p:charRg st="11" end="21"/>
                                            </p:txEl>
                                          </p:spTgt>
                                        </p:tgtEl>
                                        <p:attrNameLst>
                                          <p:attrName>style.visibility</p:attrName>
                                        </p:attrNameLst>
                                      </p:cBhvr>
                                    </p:anim>
                                  </p:childTnLst>
                                </p:cTn>
                              </p:par>
                              <p:par>
                                <p:cTn id="16" presetID="24" presetClass="entr" presetSubtype="0" fill="hold" nodeType="withEffect">
                                  <p:stCondLst>
                                    <p:cond delay="0"/>
                                  </p:stCondLst>
                                  <p:childTnLst>
                                    <p:set>
                                      <p:cBhvr>
                                        <p:cTn id="17" dur="1" fill="hold">
                                          <p:stCondLst>
                                            <p:cond delay="0"/>
                                          </p:stCondLst>
                                        </p:cTn>
                                        <p:tgtEl>
                                          <p:spTgt spid="704515">
                                            <p:txEl>
                                              <p:charRg st="21" end="59"/>
                                            </p:txEl>
                                          </p:spTgt>
                                        </p:tgtEl>
                                        <p:attrNameLst>
                                          <p:attrName>style.visibility</p:attrName>
                                        </p:attrNameLst>
                                      </p:cBhvr>
                                      <p:to>
                                        <p:strVal val="visible"/>
                                      </p:to>
                                    </p:set>
                                    <p:anim to="" calcmode="lin" valueType="num">
                                      <p:cBhvr>
                                        <p:cTn id="18" dur="1" fill="hold"/>
                                        <p:tgtEl>
                                          <p:spTgt spid="704515">
                                            <p:txEl>
                                              <p:charRg st="21" end="59"/>
                                            </p:txEl>
                                          </p:spTgt>
                                        </p:tgtEl>
                                        <p:attrNameLst>
                                          <p:attrName>style.visibility</p:attrName>
                                        </p:attrNameLst>
                                      </p:cBhvr>
                                    </p:anim>
                                  </p:childTnLst>
                                </p:cTn>
                              </p:par>
                              <p:par>
                                <p:cTn id="19" presetID="24" presetClass="entr" presetSubtype="0" fill="hold" nodeType="withEffect">
                                  <p:stCondLst>
                                    <p:cond delay="0"/>
                                  </p:stCondLst>
                                  <p:childTnLst>
                                    <p:set>
                                      <p:cBhvr>
                                        <p:cTn id="20" dur="1" fill="hold">
                                          <p:stCondLst>
                                            <p:cond delay="0"/>
                                          </p:stCondLst>
                                        </p:cTn>
                                        <p:tgtEl>
                                          <p:spTgt spid="704515">
                                            <p:txEl>
                                              <p:charRg st="59" end="97"/>
                                            </p:txEl>
                                          </p:spTgt>
                                        </p:tgtEl>
                                        <p:attrNameLst>
                                          <p:attrName>style.visibility</p:attrName>
                                        </p:attrNameLst>
                                      </p:cBhvr>
                                      <p:to>
                                        <p:strVal val="visible"/>
                                      </p:to>
                                    </p:set>
                                    <p:anim to="" calcmode="lin" valueType="num">
                                      <p:cBhvr>
                                        <p:cTn id="21" dur="1" fill="hold"/>
                                        <p:tgtEl>
                                          <p:spTgt spid="704515">
                                            <p:txEl>
                                              <p:charRg st="59" end="97"/>
                                            </p:txEl>
                                          </p:spTgt>
                                        </p:tgtEl>
                                        <p:attrNameLst>
                                          <p:attrName>style.visibility</p:attrName>
                                        </p:attrNameLst>
                                      </p:cBhvr>
                                    </p:anim>
                                  </p:childTnLst>
                                </p:cTn>
                              </p:par>
                              <p:par>
                                <p:cTn id="22" presetID="24" presetClass="entr" presetSubtype="0" fill="hold" nodeType="withEffect">
                                  <p:stCondLst>
                                    <p:cond delay="0"/>
                                  </p:stCondLst>
                                  <p:childTnLst>
                                    <p:set>
                                      <p:cBhvr>
                                        <p:cTn id="23" dur="1" fill="hold">
                                          <p:stCondLst>
                                            <p:cond delay="0"/>
                                          </p:stCondLst>
                                        </p:cTn>
                                        <p:tgtEl>
                                          <p:spTgt spid="704515">
                                            <p:txEl>
                                              <p:charRg st="97" end="123"/>
                                            </p:txEl>
                                          </p:spTgt>
                                        </p:tgtEl>
                                        <p:attrNameLst>
                                          <p:attrName>style.visibility</p:attrName>
                                        </p:attrNameLst>
                                      </p:cBhvr>
                                      <p:to>
                                        <p:strVal val="visible"/>
                                      </p:to>
                                    </p:set>
                                    <p:anim to="" calcmode="lin" valueType="num">
                                      <p:cBhvr>
                                        <p:cTn id="24" dur="1" fill="hold"/>
                                        <p:tgtEl>
                                          <p:spTgt spid="704515">
                                            <p:txEl>
                                              <p:charRg st="97" end="123"/>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09" name="Rectangle 2"/>
          <p:cNvSpPr/>
          <p:nvPr/>
        </p:nvSpPr>
        <p:spPr>
          <a:xfrm>
            <a:off x="179388" y="1289050"/>
            <a:ext cx="4621212" cy="915988"/>
          </a:xfrm>
          <a:prstGeom prst="rect">
            <a:avLst/>
          </a:prstGeom>
          <a:noFill/>
          <a:ln w="9525">
            <a:noFill/>
          </a:ln>
        </p:spPr>
        <p:txBody>
          <a:bodyPr wrap="none" anchor="ctr" anchorCtr="0">
            <a:spAutoFit/>
          </a:bodyPr>
          <a:p>
            <a:r>
              <a:rPr lang="zh-CN" altLang="en-US" sz="1800" b="1" dirty="0">
                <a:latin typeface="Arial" panose="020B0604020202020204" pitchFamily="34" charset="0"/>
                <a:ea typeface="仿宋_GB2312" pitchFamily="49" charset="-122"/>
              </a:rPr>
              <a:t>操作环节：收派员派件异常情况处理流程 </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责任人：收派员</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任务名称：客户搬迁、客户离职的处理办法 </a:t>
            </a:r>
            <a:endParaRPr lang="zh-CN" altLang="en-US" sz="1800" b="1" dirty="0">
              <a:latin typeface="Arial" panose="020B0604020202020204" pitchFamily="34" charset="0"/>
              <a:ea typeface="仿宋_GB2312" pitchFamily="49" charset="-122"/>
            </a:endParaRPr>
          </a:p>
        </p:txBody>
      </p:sp>
      <p:sp>
        <p:nvSpPr>
          <p:cNvPr id="17410" name="Rectangle 3"/>
          <p:cNvSpPr/>
          <p:nvPr/>
        </p:nvSpPr>
        <p:spPr>
          <a:xfrm>
            <a:off x="0" y="2286000"/>
            <a:ext cx="9144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pic>
        <p:nvPicPr>
          <p:cNvPr id="17411" name="Picture 4" descr="38"/>
          <p:cNvPicPr>
            <a:picLocks noChangeAspect="1"/>
          </p:cNvPicPr>
          <p:nvPr/>
        </p:nvPicPr>
        <p:blipFill>
          <a:blip r:embed="rId1"/>
          <a:stretch>
            <a:fillRect/>
          </a:stretch>
        </p:blipFill>
        <p:spPr>
          <a:xfrm>
            <a:off x="7092950" y="3933825"/>
            <a:ext cx="1730375" cy="2611438"/>
          </a:xfrm>
          <a:prstGeom prst="rect">
            <a:avLst/>
          </a:prstGeom>
          <a:noFill/>
          <a:ln w="9525">
            <a:noFill/>
          </a:ln>
        </p:spPr>
      </p:pic>
      <p:sp>
        <p:nvSpPr>
          <p:cNvPr id="705541" name="Rectangle 5"/>
          <p:cNvSpPr/>
          <p:nvPr/>
        </p:nvSpPr>
        <p:spPr>
          <a:xfrm>
            <a:off x="179388" y="2559050"/>
            <a:ext cx="7200900" cy="3390900"/>
          </a:xfrm>
          <a:prstGeom prst="rect">
            <a:avLst/>
          </a:prstGeom>
          <a:noFill/>
          <a:ln w="9525">
            <a:noFill/>
          </a:ln>
        </p:spPr>
        <p:txBody>
          <a:bodyPr anchor="ctr" anchorCtr="0">
            <a:spAutoFit/>
          </a:bodyPr>
          <a:p>
            <a:r>
              <a:rPr lang="en-US" altLang="zh-CN" sz="1800" b="1" dirty="0">
                <a:latin typeface="Arial" panose="020B0604020202020204" pitchFamily="34" charset="0"/>
                <a:ea typeface="仿宋_GB2312" pitchFamily="49" charset="-122"/>
              </a:rPr>
              <a:t>1</a:t>
            </a:r>
            <a:r>
              <a:rPr lang="zh-CN" altLang="en-US" sz="1800" b="1" dirty="0">
                <a:latin typeface="Arial" panose="020B0604020202020204" pitchFamily="34" charset="0"/>
                <a:ea typeface="仿宋_GB2312" pitchFamily="49" charset="-122"/>
              </a:rPr>
              <a:t>、若客户搬迁，且能联系上收件人，询问客户新的详细地址</a:t>
            </a:r>
            <a:endParaRPr lang="zh-CN" altLang="en-US" sz="1800" b="1" dirty="0">
              <a:latin typeface="Arial" panose="020B0604020202020204" pitchFamily="34" charset="0"/>
              <a:ea typeface="仿宋_GB2312" pitchFamily="49" charset="-122"/>
            </a:endParaRPr>
          </a:p>
          <a:p>
            <a:pPr eaLnBrk="0" hangingPunct="0"/>
            <a:r>
              <a:rPr lang="en-US" altLang="zh-CN" sz="1800" b="1" dirty="0">
                <a:latin typeface="Arial" panose="020B0604020202020204" pitchFamily="34" charset="0"/>
                <a:ea typeface="仿宋_GB2312" pitchFamily="49" charset="-122"/>
              </a:rPr>
              <a:t>1</a:t>
            </a:r>
            <a:r>
              <a:rPr lang="zh-CN" altLang="en-US" sz="1800" b="1" dirty="0">
                <a:latin typeface="Arial" panose="020B0604020202020204" pitchFamily="34" charset="0"/>
                <a:ea typeface="仿宋_GB2312" pitchFamily="49" charset="-122"/>
              </a:rPr>
              <a:t>）在运单上注明新的地址，同时上报客服部备案</a:t>
            </a:r>
            <a:endParaRPr lang="zh-CN" altLang="en-US" sz="1800" b="1" dirty="0">
              <a:latin typeface="Arial" panose="020B0604020202020204" pitchFamily="34" charset="0"/>
              <a:ea typeface="仿宋_GB2312" pitchFamily="49" charset="-122"/>
            </a:endParaRPr>
          </a:p>
          <a:p>
            <a:pPr eaLnBrk="0" hangingPunct="0"/>
            <a:r>
              <a:rPr lang="en-US" altLang="zh-CN" sz="1800" b="1" dirty="0">
                <a:latin typeface="Arial" panose="020B0604020202020204" pitchFamily="34" charset="0"/>
                <a:ea typeface="仿宋_GB2312" pitchFamily="49" charset="-122"/>
              </a:rPr>
              <a:t>2</a:t>
            </a:r>
            <a:r>
              <a:rPr lang="zh-CN" altLang="en-US" sz="1800" b="1" dirty="0">
                <a:latin typeface="Arial" panose="020B0604020202020204" pitchFamily="34" charset="0"/>
                <a:ea typeface="仿宋_GB2312" pitchFamily="49" charset="-122"/>
              </a:rPr>
              <a:t>）若更改后的地址在该收派员收派区域内，在派送时限内上门派件</a:t>
            </a:r>
            <a:endParaRPr lang="zh-CN" altLang="en-US" sz="1800" b="1" dirty="0">
              <a:latin typeface="Arial" panose="020B0604020202020204" pitchFamily="34" charset="0"/>
              <a:ea typeface="仿宋_GB2312" pitchFamily="49" charset="-122"/>
            </a:endParaRPr>
          </a:p>
          <a:p>
            <a:pPr eaLnBrk="0" hangingPunct="0"/>
            <a:r>
              <a:rPr lang="en-US" altLang="zh-CN" sz="1800" b="1" dirty="0">
                <a:latin typeface="Arial" panose="020B0604020202020204" pitchFamily="34" charset="0"/>
                <a:ea typeface="仿宋_GB2312" pitchFamily="49" charset="-122"/>
              </a:rPr>
              <a:t>3</a:t>
            </a:r>
            <a:r>
              <a:rPr lang="zh-CN" altLang="en-US" sz="1800" b="1" dirty="0">
                <a:latin typeface="Arial" panose="020B0604020202020204" pitchFamily="34" charset="0"/>
                <a:ea typeface="仿宋_GB2312" pitchFamily="49" charset="-122"/>
              </a:rPr>
              <a:t>）若更改后的地址不在该收派员的收派区域内，将快件带回办事处交仓管员并说明客户搬迁情况</a:t>
            </a:r>
            <a:endParaRPr lang="zh-CN" altLang="en-US" sz="1800" b="1" dirty="0">
              <a:latin typeface="Arial" panose="020B0604020202020204" pitchFamily="34" charset="0"/>
              <a:ea typeface="仿宋_GB2312" pitchFamily="49" charset="-122"/>
            </a:endParaRPr>
          </a:p>
          <a:p>
            <a:pPr>
              <a:spcBef>
                <a:spcPct val="50000"/>
              </a:spcBef>
            </a:pPr>
            <a:r>
              <a:rPr lang="en-US" altLang="zh-CN" sz="1800" b="1" dirty="0">
                <a:latin typeface="Arial" panose="020B0604020202020204" pitchFamily="34" charset="0"/>
                <a:ea typeface="仿宋_GB2312" pitchFamily="49" charset="-122"/>
              </a:rPr>
              <a:t>2</a:t>
            </a:r>
            <a:r>
              <a:rPr lang="zh-CN" altLang="en-US" sz="1800" b="1" dirty="0">
                <a:latin typeface="Arial" panose="020B0604020202020204" pitchFamily="34" charset="0"/>
                <a:ea typeface="仿宋_GB2312" pitchFamily="49" charset="-122"/>
              </a:rPr>
              <a:t>、若收派员无法联系收件客户或收件客户已经离职</a:t>
            </a:r>
            <a:endParaRPr lang="zh-CN" altLang="en-US" sz="1800" b="1" dirty="0">
              <a:latin typeface="Arial" panose="020B0604020202020204" pitchFamily="34" charset="0"/>
              <a:ea typeface="仿宋_GB2312" pitchFamily="49" charset="-122"/>
            </a:endParaRPr>
          </a:p>
          <a:p>
            <a:pPr>
              <a:spcBef>
                <a:spcPct val="50000"/>
              </a:spcBef>
            </a:pPr>
            <a:r>
              <a:rPr lang="en-US" altLang="zh-CN" sz="1800" b="1" dirty="0">
                <a:latin typeface="Arial" panose="020B0604020202020204" pitchFamily="34" charset="0"/>
                <a:ea typeface="仿宋_GB2312" pitchFamily="49" charset="-122"/>
              </a:rPr>
              <a:t>1</a:t>
            </a:r>
            <a:r>
              <a:rPr lang="zh-CN" altLang="en-US" sz="1800" b="1" dirty="0">
                <a:latin typeface="Arial" panose="020B0604020202020204" pitchFamily="34" charset="0"/>
                <a:ea typeface="仿宋_GB2312" pitchFamily="49" charset="-122"/>
              </a:rPr>
              <a:t>）收派员须将情况上报客服部备案</a:t>
            </a:r>
            <a:endParaRPr lang="zh-CN" altLang="en-US" sz="1800" b="1" dirty="0">
              <a:latin typeface="Arial" panose="020B0604020202020204" pitchFamily="34" charset="0"/>
              <a:ea typeface="仿宋_GB2312" pitchFamily="49" charset="-122"/>
            </a:endParaRPr>
          </a:p>
          <a:p>
            <a:pPr>
              <a:spcBef>
                <a:spcPct val="50000"/>
              </a:spcBef>
            </a:pPr>
            <a:r>
              <a:rPr lang="en-US" altLang="zh-CN" sz="1800" b="1" dirty="0">
                <a:latin typeface="Arial" panose="020B0604020202020204" pitchFamily="34" charset="0"/>
                <a:ea typeface="仿宋_GB2312" pitchFamily="49" charset="-122"/>
              </a:rPr>
              <a:t>2</a:t>
            </a:r>
            <a:r>
              <a:rPr lang="zh-CN" altLang="en-US" sz="1800" b="1" dirty="0">
                <a:latin typeface="Arial" panose="020B0604020202020204" pitchFamily="34" charset="0"/>
                <a:ea typeface="仿宋_GB2312" pitchFamily="49" charset="-122"/>
              </a:rPr>
              <a:t>）快件带回办事处交仓管员跟进</a:t>
            </a:r>
            <a:endParaRPr lang="zh-CN" altLang="en-US" sz="1800" b="1" dirty="0">
              <a:latin typeface="Arial" panose="020B0604020202020204" pitchFamily="34" charset="0"/>
              <a:ea typeface="仿宋_GB2312" pitchFamily="49" charset="-122"/>
            </a:endParaRPr>
          </a:p>
          <a:p>
            <a:pPr>
              <a:spcBef>
                <a:spcPct val="50000"/>
              </a:spcBef>
            </a:pPr>
            <a:r>
              <a:rPr lang="en-US" altLang="zh-CN" sz="1800" b="1" dirty="0">
                <a:latin typeface="Arial" panose="020B0604020202020204" pitchFamily="34" charset="0"/>
                <a:ea typeface="仿宋_GB2312" pitchFamily="49" charset="-122"/>
              </a:rPr>
              <a:t>3</a:t>
            </a:r>
            <a:r>
              <a:rPr lang="zh-CN" altLang="en-US" sz="1800" b="1" dirty="0">
                <a:latin typeface="Arial" panose="020B0604020202020204" pitchFamily="34" charset="0"/>
                <a:ea typeface="仿宋_GB2312" pitchFamily="49" charset="-122"/>
              </a:rPr>
              <a:t>、若月结客户搬迁，收派员除完成上述操作外，另需将客户搬迁的相关信息告知办事处负责人及同一收派区域不同班次的同事 </a:t>
            </a:r>
            <a:endParaRPr lang="zh-CN" altLang="en-US" sz="1800" b="1" dirty="0">
              <a:latin typeface="Arial" panose="020B0604020202020204" pitchFamily="34" charset="0"/>
              <a:ea typeface="仿宋_GB2312" pitchFamily="49" charset="-122"/>
            </a:endParaRPr>
          </a:p>
        </p:txBody>
      </p:sp>
      <p:sp>
        <p:nvSpPr>
          <p:cNvPr id="17413" name="Text Box 6"/>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17414" name="Text Box 7"/>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学习活动五：派送异常处理</a:t>
            </a:r>
            <a:endParaRPr lang="en-US" altLang="zh-CN" sz="1800" b="1" dirty="0">
              <a:solidFill>
                <a:srgbClr val="0000FF"/>
              </a:solidFill>
              <a:latin typeface="Arial" panose="020B0604020202020204" pitchFamily="34" charset="0"/>
              <a:ea typeface="楷体" panose="02010609060101010101" pitchFamily="49" charset="-122"/>
            </a:endParaRPr>
          </a:p>
        </p:txBody>
      </p:sp>
      <p:pic>
        <p:nvPicPr>
          <p:cNvPr id="705545" name="Picture 9" descr="U_4225~1"/>
          <p:cNvPicPr>
            <a:picLocks noChangeAspect="1"/>
          </p:cNvPicPr>
          <p:nvPr/>
        </p:nvPicPr>
        <p:blipFill>
          <a:blip r:embed="rId2"/>
          <a:stretch>
            <a:fillRect/>
          </a:stretch>
        </p:blipFill>
        <p:spPr>
          <a:xfrm>
            <a:off x="6948488" y="981075"/>
            <a:ext cx="1905000" cy="19050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05545"/>
                                        </p:tgtEl>
                                        <p:attrNameLst>
                                          <p:attrName>style.visibility</p:attrName>
                                        </p:attrNameLst>
                                      </p:cBhvr>
                                      <p:to>
                                        <p:strVal val="visible"/>
                                      </p:to>
                                    </p:set>
                                    <p:anim to="" calcmode="lin" valueType="num">
                                      <p:cBhvr>
                                        <p:cTn id="7" dur="1" fill="hold"/>
                                        <p:tgtEl>
                                          <p:spTgt spid="705545"/>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705541">
                                            <p:txEl>
                                              <p:charRg st="0" end="28"/>
                                            </p:txEl>
                                          </p:spTgt>
                                        </p:tgtEl>
                                        <p:attrNameLst>
                                          <p:attrName>style.visibility</p:attrName>
                                        </p:attrNameLst>
                                      </p:cBhvr>
                                      <p:to>
                                        <p:strVal val="visible"/>
                                      </p:to>
                                    </p:set>
                                    <p:anim to="" calcmode="lin" valueType="num">
                                      <p:cBhvr>
                                        <p:cTn id="12" dur="1" fill="hold"/>
                                        <p:tgtEl>
                                          <p:spTgt spid="705541">
                                            <p:txEl>
                                              <p:charRg st="0" end="28"/>
                                            </p:txEl>
                                          </p:spTgt>
                                        </p:tgtEl>
                                        <p:attrNameLst>
                                          <p:attrName>style.visibility</p:attrName>
                                        </p:attrNameLst>
                                      </p:cBhvr>
                                    </p:anim>
                                  </p:childTnLst>
                                </p:cTn>
                              </p:par>
                              <p:par>
                                <p:cTn id="13" presetID="24" presetClass="entr" presetSubtype="0" fill="hold" nodeType="withEffect">
                                  <p:stCondLst>
                                    <p:cond delay="0"/>
                                  </p:stCondLst>
                                  <p:childTnLst>
                                    <p:set>
                                      <p:cBhvr>
                                        <p:cTn id="14" dur="1" fill="hold">
                                          <p:stCondLst>
                                            <p:cond delay="0"/>
                                          </p:stCondLst>
                                        </p:cTn>
                                        <p:tgtEl>
                                          <p:spTgt spid="705541">
                                            <p:txEl>
                                              <p:charRg st="28" end="51"/>
                                            </p:txEl>
                                          </p:spTgt>
                                        </p:tgtEl>
                                        <p:attrNameLst>
                                          <p:attrName>style.visibility</p:attrName>
                                        </p:attrNameLst>
                                      </p:cBhvr>
                                      <p:to>
                                        <p:strVal val="visible"/>
                                      </p:to>
                                    </p:set>
                                    <p:anim to="" calcmode="lin" valueType="num">
                                      <p:cBhvr>
                                        <p:cTn id="15" dur="1" fill="hold"/>
                                        <p:tgtEl>
                                          <p:spTgt spid="705541">
                                            <p:txEl>
                                              <p:charRg st="28" end="51"/>
                                            </p:txEl>
                                          </p:spTgt>
                                        </p:tgtEl>
                                        <p:attrNameLst>
                                          <p:attrName>style.visibility</p:attrName>
                                        </p:attrNameLst>
                                      </p:cBhvr>
                                    </p:anim>
                                  </p:childTnLst>
                                </p:cTn>
                              </p:par>
                              <p:par>
                                <p:cTn id="16" presetID="24" presetClass="entr" presetSubtype="0" fill="hold" nodeType="withEffect">
                                  <p:stCondLst>
                                    <p:cond delay="0"/>
                                  </p:stCondLst>
                                  <p:childTnLst>
                                    <p:set>
                                      <p:cBhvr>
                                        <p:cTn id="17" dur="1" fill="hold">
                                          <p:stCondLst>
                                            <p:cond delay="0"/>
                                          </p:stCondLst>
                                        </p:cTn>
                                        <p:tgtEl>
                                          <p:spTgt spid="705541">
                                            <p:txEl>
                                              <p:charRg st="51" end="82"/>
                                            </p:txEl>
                                          </p:spTgt>
                                        </p:tgtEl>
                                        <p:attrNameLst>
                                          <p:attrName>style.visibility</p:attrName>
                                        </p:attrNameLst>
                                      </p:cBhvr>
                                      <p:to>
                                        <p:strVal val="visible"/>
                                      </p:to>
                                    </p:set>
                                    <p:anim to="" calcmode="lin" valueType="num">
                                      <p:cBhvr>
                                        <p:cTn id="18" dur="1" fill="hold"/>
                                        <p:tgtEl>
                                          <p:spTgt spid="705541">
                                            <p:txEl>
                                              <p:charRg st="51" end="82"/>
                                            </p:txEl>
                                          </p:spTgt>
                                        </p:tgtEl>
                                        <p:attrNameLst>
                                          <p:attrName>style.visibility</p:attrName>
                                        </p:attrNameLst>
                                      </p:cBhvr>
                                    </p:anim>
                                  </p:childTnLst>
                                </p:cTn>
                              </p:par>
                              <p:par>
                                <p:cTn id="19" presetID="24" presetClass="entr" presetSubtype="0" fill="hold" nodeType="withEffect">
                                  <p:stCondLst>
                                    <p:cond delay="0"/>
                                  </p:stCondLst>
                                  <p:childTnLst>
                                    <p:set>
                                      <p:cBhvr>
                                        <p:cTn id="20" dur="1" fill="hold">
                                          <p:stCondLst>
                                            <p:cond delay="0"/>
                                          </p:stCondLst>
                                        </p:cTn>
                                        <p:tgtEl>
                                          <p:spTgt spid="705541">
                                            <p:txEl>
                                              <p:charRg st="82" end="126"/>
                                            </p:txEl>
                                          </p:spTgt>
                                        </p:tgtEl>
                                        <p:attrNameLst>
                                          <p:attrName>style.visibility</p:attrName>
                                        </p:attrNameLst>
                                      </p:cBhvr>
                                      <p:to>
                                        <p:strVal val="visible"/>
                                      </p:to>
                                    </p:set>
                                    <p:anim to="" calcmode="lin" valueType="num">
                                      <p:cBhvr>
                                        <p:cTn id="21" dur="1" fill="hold"/>
                                        <p:tgtEl>
                                          <p:spTgt spid="705541">
                                            <p:txEl>
                                              <p:charRg st="82" end="126"/>
                                            </p:txEl>
                                          </p:spTgt>
                                        </p:tgtEl>
                                        <p:attrNameLst>
                                          <p:attrName>style.visibility</p:attrName>
                                        </p:attrNameLst>
                                      </p:cBhvr>
                                    </p:anim>
                                  </p:childTnLst>
                                </p:cTn>
                              </p:par>
                            </p:childTnLst>
                          </p:cTn>
                        </p:par>
                      </p:childTnLst>
                    </p:cTn>
                  </p:par>
                  <p:par>
                    <p:cTn id="22" fill="hold">
                      <p:stCondLst>
                        <p:cond delay="indefinite"/>
                      </p:stCondLst>
                      <p:childTnLst>
                        <p:par>
                          <p:cTn id="23" fill="hold">
                            <p:stCondLst>
                              <p:cond delay="0"/>
                            </p:stCondLst>
                            <p:childTnLst>
                              <p:par>
                                <p:cTn id="24" presetID="24" presetClass="entr" presetSubtype="0" fill="hold" nodeType="clickEffect">
                                  <p:stCondLst>
                                    <p:cond delay="0"/>
                                  </p:stCondLst>
                                  <p:childTnLst>
                                    <p:set>
                                      <p:cBhvr>
                                        <p:cTn id="25" dur="1" fill="hold">
                                          <p:stCondLst>
                                            <p:cond delay="0"/>
                                          </p:stCondLst>
                                        </p:cTn>
                                        <p:tgtEl>
                                          <p:spTgt spid="705541">
                                            <p:txEl>
                                              <p:charRg st="126" end="150"/>
                                            </p:txEl>
                                          </p:spTgt>
                                        </p:tgtEl>
                                        <p:attrNameLst>
                                          <p:attrName>style.visibility</p:attrName>
                                        </p:attrNameLst>
                                      </p:cBhvr>
                                      <p:to>
                                        <p:strVal val="visible"/>
                                      </p:to>
                                    </p:set>
                                    <p:anim to="" calcmode="lin" valueType="num">
                                      <p:cBhvr>
                                        <p:cTn id="26" dur="1" fill="hold"/>
                                        <p:tgtEl>
                                          <p:spTgt spid="705541">
                                            <p:txEl>
                                              <p:charRg st="126" end="150"/>
                                            </p:txEl>
                                          </p:spTgt>
                                        </p:tgtEl>
                                        <p:attrNameLst>
                                          <p:attrName>style.visibility</p:attrName>
                                        </p:attrNameLst>
                                      </p:cBhvr>
                                    </p:anim>
                                  </p:childTnLst>
                                </p:cTn>
                              </p:par>
                              <p:par>
                                <p:cTn id="27" presetID="24" presetClass="entr" presetSubtype="0" fill="hold" nodeType="withEffect">
                                  <p:stCondLst>
                                    <p:cond delay="0"/>
                                  </p:stCondLst>
                                  <p:childTnLst>
                                    <p:set>
                                      <p:cBhvr>
                                        <p:cTn id="28" dur="1" fill="hold">
                                          <p:stCondLst>
                                            <p:cond delay="0"/>
                                          </p:stCondLst>
                                        </p:cTn>
                                        <p:tgtEl>
                                          <p:spTgt spid="705541">
                                            <p:txEl>
                                              <p:charRg st="150" end="167"/>
                                            </p:txEl>
                                          </p:spTgt>
                                        </p:tgtEl>
                                        <p:attrNameLst>
                                          <p:attrName>style.visibility</p:attrName>
                                        </p:attrNameLst>
                                      </p:cBhvr>
                                      <p:to>
                                        <p:strVal val="visible"/>
                                      </p:to>
                                    </p:set>
                                    <p:anim to="" calcmode="lin" valueType="num">
                                      <p:cBhvr>
                                        <p:cTn id="29" dur="1" fill="hold"/>
                                        <p:tgtEl>
                                          <p:spTgt spid="705541">
                                            <p:txEl>
                                              <p:charRg st="150" end="167"/>
                                            </p:txEl>
                                          </p:spTgt>
                                        </p:tgtEl>
                                        <p:attrNameLst>
                                          <p:attrName>style.visibility</p:attrName>
                                        </p:attrNameLst>
                                      </p:cBhvr>
                                    </p:anim>
                                  </p:childTnLst>
                                </p:cTn>
                              </p:par>
                              <p:par>
                                <p:cTn id="30" presetID="24" presetClass="entr" presetSubtype="0" fill="hold" nodeType="withEffect">
                                  <p:stCondLst>
                                    <p:cond delay="0"/>
                                  </p:stCondLst>
                                  <p:childTnLst>
                                    <p:set>
                                      <p:cBhvr>
                                        <p:cTn id="31" dur="1" fill="hold">
                                          <p:stCondLst>
                                            <p:cond delay="0"/>
                                          </p:stCondLst>
                                        </p:cTn>
                                        <p:tgtEl>
                                          <p:spTgt spid="705541">
                                            <p:txEl>
                                              <p:charRg st="167" end="183"/>
                                            </p:txEl>
                                          </p:spTgt>
                                        </p:tgtEl>
                                        <p:attrNameLst>
                                          <p:attrName>style.visibility</p:attrName>
                                        </p:attrNameLst>
                                      </p:cBhvr>
                                      <p:to>
                                        <p:strVal val="visible"/>
                                      </p:to>
                                    </p:set>
                                    <p:anim to="" calcmode="lin" valueType="num">
                                      <p:cBhvr>
                                        <p:cTn id="32" dur="1" fill="hold"/>
                                        <p:tgtEl>
                                          <p:spTgt spid="705541">
                                            <p:txEl>
                                              <p:charRg st="167" end="183"/>
                                            </p:txEl>
                                          </p:spTgt>
                                        </p:tgtEl>
                                        <p:attrNameLst>
                                          <p:attrName>style.visibility</p:attrName>
                                        </p:attrNameLst>
                                      </p:cBhvr>
                                    </p:anim>
                                  </p:childTnLst>
                                </p:cTn>
                              </p:par>
                              <p:par>
                                <p:cTn id="33" presetID="24" presetClass="entr" presetSubtype="0" fill="hold" nodeType="withEffect">
                                  <p:stCondLst>
                                    <p:cond delay="0"/>
                                  </p:stCondLst>
                                  <p:childTnLst>
                                    <p:set>
                                      <p:cBhvr>
                                        <p:cTn id="34" dur="1" fill="hold">
                                          <p:stCondLst>
                                            <p:cond delay="0"/>
                                          </p:stCondLst>
                                        </p:cTn>
                                        <p:tgtEl>
                                          <p:spTgt spid="705541">
                                            <p:txEl>
                                              <p:charRg st="183" end="241"/>
                                            </p:txEl>
                                          </p:spTgt>
                                        </p:tgtEl>
                                        <p:attrNameLst>
                                          <p:attrName>style.visibility</p:attrName>
                                        </p:attrNameLst>
                                      </p:cBhvr>
                                      <p:to>
                                        <p:strVal val="visible"/>
                                      </p:to>
                                    </p:set>
                                    <p:anim to="" calcmode="lin" valueType="num">
                                      <p:cBhvr>
                                        <p:cTn id="35" dur="1" fill="hold"/>
                                        <p:tgtEl>
                                          <p:spTgt spid="705541">
                                            <p:txEl>
                                              <p:charRg st="183" end="241"/>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3" name="Rectangle 2"/>
          <p:cNvSpPr/>
          <p:nvPr/>
        </p:nvSpPr>
        <p:spPr>
          <a:xfrm>
            <a:off x="179388" y="1289050"/>
            <a:ext cx="4391025" cy="915988"/>
          </a:xfrm>
          <a:prstGeom prst="rect">
            <a:avLst/>
          </a:prstGeom>
          <a:noFill/>
          <a:ln w="9525">
            <a:noFill/>
          </a:ln>
        </p:spPr>
        <p:txBody>
          <a:bodyPr wrap="none" anchor="ctr" anchorCtr="0">
            <a:spAutoFit/>
          </a:bodyPr>
          <a:p>
            <a:r>
              <a:rPr lang="zh-CN" altLang="en-US" sz="1800" b="1" dirty="0">
                <a:latin typeface="Arial" panose="020B0604020202020204" pitchFamily="34" charset="0"/>
                <a:ea typeface="仿宋_GB2312" pitchFamily="49" charset="-122"/>
              </a:rPr>
              <a:t>操作环节：收派员派件异常情况处理流程 </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责任人：收派员</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任务名称：地址错误的处理办法 </a:t>
            </a:r>
            <a:endParaRPr lang="zh-CN" altLang="en-US" sz="1800" b="1" dirty="0">
              <a:latin typeface="Arial" panose="020B0604020202020204" pitchFamily="34" charset="0"/>
              <a:ea typeface="仿宋_GB2312" pitchFamily="49" charset="-122"/>
            </a:endParaRPr>
          </a:p>
        </p:txBody>
      </p:sp>
      <p:sp>
        <p:nvSpPr>
          <p:cNvPr id="706563" name="Rectangle 3"/>
          <p:cNvSpPr/>
          <p:nvPr/>
        </p:nvSpPr>
        <p:spPr>
          <a:xfrm>
            <a:off x="182563" y="2933700"/>
            <a:ext cx="8578850" cy="2017713"/>
          </a:xfrm>
          <a:prstGeom prst="rect">
            <a:avLst/>
          </a:prstGeom>
          <a:noFill/>
          <a:ln w="9525">
            <a:noFill/>
          </a:ln>
        </p:spPr>
        <p:txBody>
          <a:bodyPr wrap="none" anchor="ctr" anchorCtr="0">
            <a:spAutoFit/>
          </a:bodyPr>
          <a:p>
            <a:pPr defTabSz="914400">
              <a:spcBef>
                <a:spcPct val="50000"/>
              </a:spcBef>
              <a:tabLst>
                <a:tab pos="438150" algn="l"/>
              </a:tabLst>
            </a:pPr>
            <a:r>
              <a:rPr lang="en-US" altLang="zh-CN" sz="1800" b="1" dirty="0">
                <a:latin typeface="Arial" panose="020B0604020202020204" pitchFamily="34" charset="0"/>
                <a:ea typeface="仿宋_GB2312" pitchFamily="49" charset="-122"/>
              </a:rPr>
              <a:t>1</a:t>
            </a:r>
            <a:r>
              <a:rPr lang="zh-CN" altLang="en-US" sz="1800" b="1" dirty="0">
                <a:latin typeface="Arial" panose="020B0604020202020204" pitchFamily="34" charset="0"/>
                <a:ea typeface="仿宋_GB2312" pitchFamily="49" charset="-122"/>
              </a:rPr>
              <a:t>、收派员将信息上报客服部</a:t>
            </a:r>
            <a:endParaRPr lang="zh-CN" altLang="en-US" sz="1800" b="1" dirty="0">
              <a:latin typeface="Arial" panose="020B0604020202020204" pitchFamily="34" charset="0"/>
              <a:ea typeface="仿宋_GB2312" pitchFamily="49" charset="-122"/>
            </a:endParaRPr>
          </a:p>
          <a:p>
            <a:pPr defTabSz="914400">
              <a:spcBef>
                <a:spcPct val="50000"/>
              </a:spcBef>
              <a:tabLst>
                <a:tab pos="438150" algn="l"/>
              </a:tabLst>
            </a:pPr>
            <a:r>
              <a:rPr lang="en-US" altLang="zh-CN" sz="1800" b="1" dirty="0">
                <a:latin typeface="Arial" panose="020B0604020202020204" pitchFamily="34" charset="0"/>
                <a:ea typeface="仿宋_GB2312" pitchFamily="49" charset="-122"/>
              </a:rPr>
              <a:t>2</a:t>
            </a:r>
            <a:r>
              <a:rPr lang="zh-CN" altLang="en-US" sz="1800" b="1" dirty="0">
                <a:latin typeface="Arial" panose="020B0604020202020204" pitchFamily="34" charset="0"/>
                <a:ea typeface="仿宋_GB2312" pitchFamily="49" charset="-122"/>
              </a:rPr>
              <a:t>、收派员当班次接到确认后的地址：</a:t>
            </a:r>
            <a:endParaRPr lang="zh-CN" altLang="en-US" sz="1800" b="1" dirty="0">
              <a:latin typeface="Arial" panose="020B0604020202020204" pitchFamily="34" charset="0"/>
              <a:ea typeface="仿宋_GB2312" pitchFamily="49" charset="-122"/>
            </a:endParaRPr>
          </a:p>
          <a:p>
            <a:pPr defTabSz="914400">
              <a:spcBef>
                <a:spcPct val="50000"/>
              </a:spcBef>
              <a:tabLst>
                <a:tab pos="438150" algn="l"/>
              </a:tabLst>
            </a:pPr>
            <a:r>
              <a:rPr lang="en-US" altLang="zh-CN" sz="1800" b="1" dirty="0">
                <a:latin typeface="Arial" panose="020B0604020202020204" pitchFamily="34" charset="0"/>
                <a:ea typeface="仿宋_GB2312" pitchFamily="49" charset="-122"/>
              </a:rPr>
              <a:t>A</a:t>
            </a:r>
            <a:r>
              <a:rPr lang="zh-CN" altLang="en-US" sz="1800" b="1" dirty="0">
                <a:latin typeface="Arial" panose="020B0604020202020204" pitchFamily="34" charset="0"/>
                <a:ea typeface="仿宋_GB2312" pitchFamily="49" charset="-122"/>
              </a:rPr>
              <a:t>、如正确的地址在该收派员的服务区域，须按正常派送流程派送，并保证派送时效</a:t>
            </a:r>
            <a:endParaRPr lang="zh-CN" altLang="en-US" sz="1800" b="1" dirty="0">
              <a:latin typeface="Arial" panose="020B0604020202020204" pitchFamily="34" charset="0"/>
              <a:ea typeface="仿宋_GB2312" pitchFamily="49" charset="-122"/>
            </a:endParaRPr>
          </a:p>
          <a:p>
            <a:pPr defTabSz="914400">
              <a:spcBef>
                <a:spcPct val="50000"/>
              </a:spcBef>
              <a:tabLst>
                <a:tab pos="438150" algn="l"/>
              </a:tabLst>
            </a:pPr>
            <a:r>
              <a:rPr lang="en-US" altLang="zh-CN" sz="1800" b="1" dirty="0">
                <a:latin typeface="Arial" panose="020B0604020202020204" pitchFamily="34" charset="0"/>
                <a:ea typeface="仿宋_GB2312" pitchFamily="49" charset="-122"/>
              </a:rPr>
              <a:t>B</a:t>
            </a:r>
            <a:r>
              <a:rPr lang="zh-CN" altLang="en-US" sz="1800" b="1" dirty="0">
                <a:latin typeface="Arial" panose="020B0604020202020204" pitchFamily="34" charset="0"/>
                <a:ea typeface="仿宋_GB2312" pitchFamily="49" charset="-122"/>
              </a:rPr>
              <a:t>、如正确的地址不在该收派员的服务区域，须将快件带回办事处交仓管员跟进</a:t>
            </a:r>
            <a:endParaRPr lang="zh-CN" altLang="en-US" sz="1800" b="1" dirty="0">
              <a:latin typeface="Arial" panose="020B0604020202020204" pitchFamily="34" charset="0"/>
              <a:ea typeface="仿宋_GB2312" pitchFamily="49" charset="-122"/>
            </a:endParaRPr>
          </a:p>
          <a:p>
            <a:pPr defTabSz="914400">
              <a:spcBef>
                <a:spcPct val="50000"/>
              </a:spcBef>
              <a:tabLst>
                <a:tab pos="438150" algn="l"/>
              </a:tabLst>
            </a:pPr>
            <a:r>
              <a:rPr lang="en-US" altLang="zh-CN" sz="1800" b="1" dirty="0">
                <a:latin typeface="Arial" panose="020B0604020202020204" pitchFamily="34" charset="0"/>
                <a:ea typeface="仿宋_GB2312" pitchFamily="49" charset="-122"/>
              </a:rPr>
              <a:t>3</a:t>
            </a:r>
            <a:r>
              <a:rPr lang="zh-CN" altLang="en-US" sz="1800" b="1" dirty="0">
                <a:latin typeface="Arial" panose="020B0604020202020204" pitchFamily="34" charset="0"/>
                <a:ea typeface="仿宋_GB2312" pitchFamily="49" charset="-122"/>
              </a:rPr>
              <a:t>、收派员当班次未接到确认后的地址，须将快件带回办事处交仓管员跟进</a:t>
            </a:r>
            <a:endParaRPr lang="zh-CN" altLang="en-US" sz="1800" b="1" dirty="0">
              <a:latin typeface="Arial" panose="020B0604020202020204" pitchFamily="34" charset="0"/>
              <a:ea typeface="仿宋_GB2312" pitchFamily="49" charset="-122"/>
            </a:endParaRPr>
          </a:p>
        </p:txBody>
      </p:sp>
      <p:sp>
        <p:nvSpPr>
          <p:cNvPr id="18435" name="Text Box 4"/>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18436" name="Text Box 5"/>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学习活动五：派送异常处理</a:t>
            </a:r>
            <a:endParaRPr lang="en-US" altLang="zh-CN" sz="1800" b="1" dirty="0">
              <a:solidFill>
                <a:srgbClr val="0000FF"/>
              </a:solidFill>
              <a:latin typeface="Arial" panose="020B0604020202020204" pitchFamily="34" charset="0"/>
              <a:ea typeface="楷体" panose="02010609060101010101" pitchFamily="49" charset="-122"/>
            </a:endParaRPr>
          </a:p>
        </p:txBody>
      </p:sp>
      <p:pic>
        <p:nvPicPr>
          <p:cNvPr id="706567" name="Picture 7" descr="U_2685~1"/>
          <p:cNvPicPr>
            <a:picLocks noChangeAspect="1"/>
          </p:cNvPicPr>
          <p:nvPr/>
        </p:nvPicPr>
        <p:blipFill>
          <a:blip r:embed="rId1"/>
          <a:stretch>
            <a:fillRect/>
          </a:stretch>
        </p:blipFill>
        <p:spPr>
          <a:xfrm>
            <a:off x="4762500" y="765175"/>
            <a:ext cx="4381500" cy="2857500"/>
          </a:xfrm>
          <a:prstGeom prst="rect">
            <a:avLst/>
          </a:prstGeom>
          <a:noFill/>
          <a:ln w="9525">
            <a:noFill/>
          </a:ln>
        </p:spPr>
      </p:pic>
      <p:pic>
        <p:nvPicPr>
          <p:cNvPr id="18438" name="Picture 9" descr="U_1383~1"/>
          <p:cNvPicPr>
            <a:picLocks noChangeAspect="1"/>
          </p:cNvPicPr>
          <p:nvPr/>
        </p:nvPicPr>
        <p:blipFill>
          <a:blip r:embed="rId2"/>
          <a:stretch>
            <a:fillRect/>
          </a:stretch>
        </p:blipFill>
        <p:spPr>
          <a:xfrm>
            <a:off x="323850" y="5084763"/>
            <a:ext cx="1838325" cy="147637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06567"/>
                                        </p:tgtEl>
                                        <p:attrNameLst>
                                          <p:attrName>style.visibility</p:attrName>
                                        </p:attrNameLst>
                                      </p:cBhvr>
                                      <p:to>
                                        <p:strVal val="visible"/>
                                      </p:to>
                                    </p:set>
                                    <p:anim to="" calcmode="lin" valueType="num">
                                      <p:cBhvr>
                                        <p:cTn id="7" dur="1" fill="hold"/>
                                        <p:tgtEl>
                                          <p:spTgt spid="706567"/>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706563">
                                            <p:txEl>
                                              <p:charRg st="0" end="14"/>
                                            </p:txEl>
                                          </p:spTgt>
                                        </p:tgtEl>
                                        <p:attrNameLst>
                                          <p:attrName>style.visibility</p:attrName>
                                        </p:attrNameLst>
                                      </p:cBhvr>
                                      <p:to>
                                        <p:strVal val="visible"/>
                                      </p:to>
                                    </p:set>
                                    <p:anim to="" calcmode="lin" valueType="num">
                                      <p:cBhvr>
                                        <p:cTn id="12" dur="1" fill="hold"/>
                                        <p:tgtEl>
                                          <p:spTgt spid="706563">
                                            <p:txEl>
                                              <p:charRg st="0" end="14"/>
                                            </p:txEl>
                                          </p:spTgt>
                                        </p:tgtEl>
                                        <p:attrNameLst>
                                          <p:attrName>style.visibility</p:attrName>
                                        </p:attrNameLst>
                                      </p:cBhvr>
                                    </p:anim>
                                  </p:childTnLst>
                                </p:cTn>
                              </p:par>
                              <p:par>
                                <p:cTn id="13" presetID="24" presetClass="entr" presetSubtype="0" fill="hold" nodeType="withEffect">
                                  <p:stCondLst>
                                    <p:cond delay="0"/>
                                  </p:stCondLst>
                                  <p:childTnLst>
                                    <p:set>
                                      <p:cBhvr>
                                        <p:cTn id="14" dur="1" fill="hold">
                                          <p:stCondLst>
                                            <p:cond delay="0"/>
                                          </p:stCondLst>
                                        </p:cTn>
                                        <p:tgtEl>
                                          <p:spTgt spid="706563">
                                            <p:txEl>
                                              <p:charRg st="14" end="32"/>
                                            </p:txEl>
                                          </p:spTgt>
                                        </p:tgtEl>
                                        <p:attrNameLst>
                                          <p:attrName>style.visibility</p:attrName>
                                        </p:attrNameLst>
                                      </p:cBhvr>
                                      <p:to>
                                        <p:strVal val="visible"/>
                                      </p:to>
                                    </p:set>
                                    <p:anim to="" calcmode="lin" valueType="num">
                                      <p:cBhvr>
                                        <p:cTn id="15" dur="1" fill="hold"/>
                                        <p:tgtEl>
                                          <p:spTgt spid="706563">
                                            <p:txEl>
                                              <p:charRg st="14" end="32"/>
                                            </p:txEl>
                                          </p:spTgt>
                                        </p:tgtEl>
                                        <p:attrNameLst>
                                          <p:attrName>style.visibility</p:attrName>
                                        </p:attrNameLst>
                                      </p:cBhvr>
                                    </p:anim>
                                  </p:childTnLst>
                                </p:cTn>
                              </p:par>
                              <p:par>
                                <p:cTn id="16" presetID="24" presetClass="entr" presetSubtype="0" fill="hold" nodeType="withEffect">
                                  <p:stCondLst>
                                    <p:cond delay="0"/>
                                  </p:stCondLst>
                                  <p:childTnLst>
                                    <p:set>
                                      <p:cBhvr>
                                        <p:cTn id="17" dur="1" fill="hold">
                                          <p:stCondLst>
                                            <p:cond delay="0"/>
                                          </p:stCondLst>
                                        </p:cTn>
                                        <p:tgtEl>
                                          <p:spTgt spid="706563">
                                            <p:txEl>
                                              <p:charRg st="32" end="70"/>
                                            </p:txEl>
                                          </p:spTgt>
                                        </p:tgtEl>
                                        <p:attrNameLst>
                                          <p:attrName>style.visibility</p:attrName>
                                        </p:attrNameLst>
                                      </p:cBhvr>
                                      <p:to>
                                        <p:strVal val="visible"/>
                                      </p:to>
                                    </p:set>
                                    <p:anim to="" calcmode="lin" valueType="num">
                                      <p:cBhvr>
                                        <p:cTn id="18" dur="1" fill="hold"/>
                                        <p:tgtEl>
                                          <p:spTgt spid="706563">
                                            <p:txEl>
                                              <p:charRg st="32" end="70"/>
                                            </p:txEl>
                                          </p:spTgt>
                                        </p:tgtEl>
                                        <p:attrNameLst>
                                          <p:attrName>style.visibility</p:attrName>
                                        </p:attrNameLst>
                                      </p:cBhvr>
                                    </p:anim>
                                  </p:childTnLst>
                                </p:cTn>
                              </p:par>
                              <p:par>
                                <p:cTn id="19" presetID="24" presetClass="entr" presetSubtype="0" fill="hold" nodeType="withEffect">
                                  <p:stCondLst>
                                    <p:cond delay="0"/>
                                  </p:stCondLst>
                                  <p:childTnLst>
                                    <p:set>
                                      <p:cBhvr>
                                        <p:cTn id="20" dur="1" fill="hold">
                                          <p:stCondLst>
                                            <p:cond delay="0"/>
                                          </p:stCondLst>
                                        </p:cTn>
                                        <p:tgtEl>
                                          <p:spTgt spid="706563">
                                            <p:txEl>
                                              <p:charRg st="70" end="106"/>
                                            </p:txEl>
                                          </p:spTgt>
                                        </p:tgtEl>
                                        <p:attrNameLst>
                                          <p:attrName>style.visibility</p:attrName>
                                        </p:attrNameLst>
                                      </p:cBhvr>
                                      <p:to>
                                        <p:strVal val="visible"/>
                                      </p:to>
                                    </p:set>
                                    <p:anim to="" calcmode="lin" valueType="num">
                                      <p:cBhvr>
                                        <p:cTn id="21" dur="1" fill="hold"/>
                                        <p:tgtEl>
                                          <p:spTgt spid="706563">
                                            <p:txEl>
                                              <p:charRg st="70" end="106"/>
                                            </p:txEl>
                                          </p:spTgt>
                                        </p:tgtEl>
                                        <p:attrNameLst>
                                          <p:attrName>style.visibility</p:attrName>
                                        </p:attrNameLst>
                                      </p:cBhvr>
                                    </p:anim>
                                  </p:childTnLst>
                                </p:cTn>
                              </p:par>
                              <p:par>
                                <p:cTn id="22" presetID="24" presetClass="entr" presetSubtype="0" fill="hold" nodeType="withEffect">
                                  <p:stCondLst>
                                    <p:cond delay="0"/>
                                  </p:stCondLst>
                                  <p:childTnLst>
                                    <p:set>
                                      <p:cBhvr>
                                        <p:cTn id="23" dur="1" fill="hold">
                                          <p:stCondLst>
                                            <p:cond delay="0"/>
                                          </p:stCondLst>
                                        </p:cTn>
                                        <p:tgtEl>
                                          <p:spTgt spid="706563">
                                            <p:txEl>
                                              <p:charRg st="106" end="140"/>
                                            </p:txEl>
                                          </p:spTgt>
                                        </p:tgtEl>
                                        <p:attrNameLst>
                                          <p:attrName>style.visibility</p:attrName>
                                        </p:attrNameLst>
                                      </p:cBhvr>
                                      <p:to>
                                        <p:strVal val="visible"/>
                                      </p:to>
                                    </p:set>
                                    <p:anim to="" calcmode="lin" valueType="num">
                                      <p:cBhvr>
                                        <p:cTn id="24" dur="1" fill="hold"/>
                                        <p:tgtEl>
                                          <p:spTgt spid="706563">
                                            <p:txEl>
                                              <p:charRg st="106" end="140"/>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7" name="Rectangle 2"/>
          <p:cNvSpPr/>
          <p:nvPr/>
        </p:nvSpPr>
        <p:spPr>
          <a:xfrm>
            <a:off x="323850" y="1700213"/>
            <a:ext cx="4362450" cy="915987"/>
          </a:xfrm>
          <a:prstGeom prst="rect">
            <a:avLst/>
          </a:prstGeom>
          <a:noFill/>
          <a:ln w="9525">
            <a:noFill/>
          </a:ln>
        </p:spPr>
        <p:txBody>
          <a:bodyPr wrap="none" anchor="ctr" anchorCtr="0">
            <a:spAutoFit/>
          </a:bodyPr>
          <a:p>
            <a:r>
              <a:rPr lang="zh-CN" altLang="en-US" sz="1800" b="1" dirty="0">
                <a:latin typeface="Arial" panose="020B0604020202020204" pitchFamily="34" charset="0"/>
                <a:ea typeface="仿宋_GB2312" pitchFamily="49" charset="-122"/>
              </a:rPr>
              <a:t>操作环节：收派员派件异常情况处理流程 </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责任人：收派员</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任务名称：客户拒付、拒收的处理办法 </a:t>
            </a:r>
            <a:endParaRPr lang="zh-CN" altLang="en-US" sz="1800" b="1" dirty="0">
              <a:latin typeface="Arial" panose="020B0604020202020204" pitchFamily="34" charset="0"/>
              <a:ea typeface="仿宋_GB2312" pitchFamily="49" charset="-122"/>
            </a:endParaRPr>
          </a:p>
        </p:txBody>
      </p:sp>
      <p:sp>
        <p:nvSpPr>
          <p:cNvPr id="19458" name="Rectangle 3"/>
          <p:cNvSpPr/>
          <p:nvPr/>
        </p:nvSpPr>
        <p:spPr>
          <a:xfrm>
            <a:off x="0" y="2776538"/>
            <a:ext cx="9144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pic>
        <p:nvPicPr>
          <p:cNvPr id="19459" name="Picture 4" descr="40"/>
          <p:cNvPicPr>
            <a:picLocks noChangeAspect="1"/>
          </p:cNvPicPr>
          <p:nvPr/>
        </p:nvPicPr>
        <p:blipFill>
          <a:blip r:embed="rId1"/>
          <a:stretch>
            <a:fillRect/>
          </a:stretch>
        </p:blipFill>
        <p:spPr>
          <a:xfrm>
            <a:off x="5076825" y="4076700"/>
            <a:ext cx="2555875" cy="2484438"/>
          </a:xfrm>
          <a:prstGeom prst="rect">
            <a:avLst/>
          </a:prstGeom>
          <a:noFill/>
          <a:ln w="9525">
            <a:noFill/>
          </a:ln>
        </p:spPr>
      </p:pic>
      <p:sp>
        <p:nvSpPr>
          <p:cNvPr id="707589" name="Rectangle 5"/>
          <p:cNvSpPr/>
          <p:nvPr/>
        </p:nvSpPr>
        <p:spPr>
          <a:xfrm>
            <a:off x="323850" y="3068638"/>
            <a:ext cx="3740150" cy="1190625"/>
          </a:xfrm>
          <a:prstGeom prst="rect">
            <a:avLst/>
          </a:prstGeom>
          <a:noFill/>
          <a:ln w="9525">
            <a:noFill/>
          </a:ln>
        </p:spPr>
        <p:txBody>
          <a:bodyPr wrap="none" anchor="ctr" anchorCtr="0">
            <a:spAutoFit/>
          </a:bodyPr>
          <a:p>
            <a:r>
              <a:rPr lang="en-US" altLang="zh-CN" sz="1800" b="1" dirty="0">
                <a:latin typeface="Arial" panose="020B0604020202020204" pitchFamily="34" charset="0"/>
                <a:ea typeface="仿宋_GB2312" pitchFamily="49" charset="-122"/>
              </a:rPr>
              <a:t>1</a:t>
            </a:r>
            <a:r>
              <a:rPr lang="zh-CN" altLang="en-US" sz="1800" b="1" dirty="0">
                <a:latin typeface="Arial" panose="020B0604020202020204" pitchFamily="34" charset="0"/>
                <a:ea typeface="仿宋_GB2312" pitchFamily="49" charset="-122"/>
              </a:rPr>
              <a:t>、收派员将信息上报客服部</a:t>
            </a:r>
            <a:endParaRPr lang="zh-CN" altLang="en-US" sz="1800" b="1" dirty="0">
              <a:latin typeface="Arial" panose="020B0604020202020204" pitchFamily="34" charset="0"/>
              <a:ea typeface="仿宋_GB2312" pitchFamily="49" charset="-122"/>
            </a:endParaRPr>
          </a:p>
          <a:p>
            <a:endParaRPr lang="zh-CN" altLang="en-US" sz="1800" b="1" dirty="0">
              <a:latin typeface="Arial" panose="020B0604020202020204" pitchFamily="34" charset="0"/>
              <a:ea typeface="仿宋_GB2312" pitchFamily="49" charset="-122"/>
            </a:endParaRPr>
          </a:p>
          <a:p>
            <a:pPr eaLnBrk="0" hangingPunct="0"/>
            <a:r>
              <a:rPr lang="en-US" altLang="zh-CN" sz="1800" b="1" dirty="0">
                <a:latin typeface="Arial" panose="020B0604020202020204" pitchFamily="34" charset="0"/>
                <a:ea typeface="仿宋_GB2312" pitchFamily="49" charset="-122"/>
              </a:rPr>
              <a:t>2</a:t>
            </a:r>
            <a:r>
              <a:rPr lang="zh-CN" altLang="en-US" sz="1800" b="1" dirty="0">
                <a:latin typeface="Arial" panose="020B0604020202020204" pitchFamily="34" charset="0"/>
                <a:ea typeface="仿宋_GB2312" pitchFamily="49" charset="-122"/>
              </a:rPr>
              <a:t>、将快件带回办事处交仓管员跟进</a:t>
            </a:r>
            <a:endParaRPr lang="zh-CN" altLang="en-US" sz="1800" b="1" dirty="0">
              <a:latin typeface="Arial" panose="020B0604020202020204" pitchFamily="34" charset="0"/>
              <a:ea typeface="仿宋_GB2312" pitchFamily="49" charset="-122"/>
            </a:endParaRPr>
          </a:p>
          <a:p>
            <a:pPr eaLnBrk="0" hangingPunct="0"/>
            <a:endParaRPr lang="zh-CN" altLang="en-US" sz="1800" b="1" dirty="0">
              <a:latin typeface="Arial" panose="020B0604020202020204" pitchFamily="34" charset="0"/>
              <a:ea typeface="仿宋_GB2312" pitchFamily="49" charset="-122"/>
            </a:endParaRPr>
          </a:p>
        </p:txBody>
      </p:sp>
      <p:sp>
        <p:nvSpPr>
          <p:cNvPr id="19461" name="Text Box 6"/>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19462" name="Text Box 7"/>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学习活动五：派送异常处理</a:t>
            </a:r>
            <a:endParaRPr lang="en-US" altLang="zh-CN" sz="1800" b="1" dirty="0">
              <a:solidFill>
                <a:srgbClr val="0000FF"/>
              </a:solidFill>
              <a:latin typeface="Arial" panose="020B0604020202020204" pitchFamily="34" charset="0"/>
              <a:ea typeface="楷体" panose="02010609060101010101" pitchFamily="49" charset="-122"/>
            </a:endParaRPr>
          </a:p>
        </p:txBody>
      </p:sp>
      <p:pic>
        <p:nvPicPr>
          <p:cNvPr id="707593" name="Picture 9" descr="U_3918~1"/>
          <p:cNvPicPr>
            <a:picLocks noChangeAspect="1"/>
          </p:cNvPicPr>
          <p:nvPr/>
        </p:nvPicPr>
        <p:blipFill>
          <a:blip r:embed="rId2"/>
          <a:stretch>
            <a:fillRect/>
          </a:stretch>
        </p:blipFill>
        <p:spPr>
          <a:xfrm>
            <a:off x="468313" y="4076700"/>
            <a:ext cx="3598862" cy="2489200"/>
          </a:xfrm>
          <a:prstGeom prst="rect">
            <a:avLst/>
          </a:prstGeom>
          <a:noFill/>
          <a:ln w="9525">
            <a:noFill/>
          </a:ln>
        </p:spPr>
      </p:pic>
      <p:pic>
        <p:nvPicPr>
          <p:cNvPr id="707595" name="Picture 11" descr="U_1266~1"/>
          <p:cNvPicPr>
            <a:picLocks noChangeAspect="1"/>
          </p:cNvPicPr>
          <p:nvPr/>
        </p:nvPicPr>
        <p:blipFill>
          <a:blip r:embed="rId3"/>
          <a:srcRect t="27441"/>
          <a:stretch>
            <a:fillRect/>
          </a:stretch>
        </p:blipFill>
        <p:spPr>
          <a:xfrm>
            <a:off x="5940425" y="836613"/>
            <a:ext cx="2865438" cy="2665412"/>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07595"/>
                                        </p:tgtEl>
                                        <p:attrNameLst>
                                          <p:attrName>style.visibility</p:attrName>
                                        </p:attrNameLst>
                                      </p:cBhvr>
                                      <p:to>
                                        <p:strVal val="visible"/>
                                      </p:to>
                                    </p:set>
                                    <p:anim to="" calcmode="lin" valueType="num">
                                      <p:cBhvr>
                                        <p:cTn id="7" dur="1" fill="hold"/>
                                        <p:tgtEl>
                                          <p:spTgt spid="707595"/>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707593"/>
                                        </p:tgtEl>
                                        <p:attrNameLst>
                                          <p:attrName>style.visibility</p:attrName>
                                        </p:attrNameLst>
                                      </p:cBhvr>
                                      <p:to>
                                        <p:strVal val="visible"/>
                                      </p:to>
                                    </p:set>
                                    <p:anim to="" calcmode="lin" valueType="num">
                                      <p:cBhvr>
                                        <p:cTn id="12" dur="1" fill="hold"/>
                                        <p:tgtEl>
                                          <p:spTgt spid="707593"/>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707589">
                                            <p:txEl>
                                              <p:charRg st="0" end="14"/>
                                            </p:txEl>
                                          </p:spTgt>
                                        </p:tgtEl>
                                        <p:attrNameLst>
                                          <p:attrName>style.visibility</p:attrName>
                                        </p:attrNameLst>
                                      </p:cBhvr>
                                      <p:to>
                                        <p:strVal val="visible"/>
                                      </p:to>
                                    </p:set>
                                    <p:anim to="" calcmode="lin" valueType="num">
                                      <p:cBhvr>
                                        <p:cTn id="17" dur="1" fill="hold"/>
                                        <p:tgtEl>
                                          <p:spTgt spid="707589">
                                            <p:txEl>
                                              <p:charRg st="0" end="14"/>
                                            </p:txEl>
                                          </p:spTgt>
                                        </p:tgtEl>
                                        <p:attrNameLst>
                                          <p:attrName>style.visibility</p:attrName>
                                        </p:attrNameLst>
                                      </p:cBhvr>
                                    </p:anim>
                                  </p:childTnLst>
                                </p:cTn>
                              </p:par>
                              <p:par>
                                <p:cTn id="18" presetID="24" presetClass="entr" presetSubtype="0" fill="hold" nodeType="withEffect">
                                  <p:stCondLst>
                                    <p:cond delay="0"/>
                                  </p:stCondLst>
                                  <p:childTnLst>
                                    <p:set>
                                      <p:cBhvr>
                                        <p:cTn id="19" dur="1" fill="hold">
                                          <p:stCondLst>
                                            <p:cond delay="0"/>
                                          </p:stCondLst>
                                        </p:cTn>
                                        <p:tgtEl>
                                          <p:spTgt spid="707589">
                                            <p:txEl>
                                              <p:charRg st="15" end="32"/>
                                            </p:txEl>
                                          </p:spTgt>
                                        </p:tgtEl>
                                        <p:attrNameLst>
                                          <p:attrName>style.visibility</p:attrName>
                                        </p:attrNameLst>
                                      </p:cBhvr>
                                      <p:to>
                                        <p:strVal val="visible"/>
                                      </p:to>
                                    </p:set>
                                    <p:anim to="" calcmode="lin" valueType="num">
                                      <p:cBhvr>
                                        <p:cTn id="20" dur="1" fill="hold"/>
                                        <p:tgtEl>
                                          <p:spTgt spid="707589">
                                            <p:txEl>
                                              <p:charRg st="15" end="32"/>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Rectangle 2"/>
          <p:cNvSpPr/>
          <p:nvPr/>
        </p:nvSpPr>
        <p:spPr>
          <a:xfrm>
            <a:off x="179388" y="1289050"/>
            <a:ext cx="4391025" cy="915988"/>
          </a:xfrm>
          <a:prstGeom prst="rect">
            <a:avLst/>
          </a:prstGeom>
          <a:noFill/>
          <a:ln w="9525">
            <a:noFill/>
          </a:ln>
        </p:spPr>
        <p:txBody>
          <a:bodyPr wrap="none" anchor="ctr" anchorCtr="0">
            <a:spAutoFit/>
          </a:bodyPr>
          <a:p>
            <a:r>
              <a:rPr lang="zh-CN" altLang="en-US" sz="1800" b="1" dirty="0">
                <a:latin typeface="Arial" panose="020B0604020202020204" pitchFamily="34" charset="0"/>
                <a:ea typeface="仿宋_GB2312" pitchFamily="49" charset="-122"/>
              </a:rPr>
              <a:t>操作环节：收派员派件异常情况处理流程 </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责任人：收派员</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任务名称：派错件的处理办法 </a:t>
            </a:r>
            <a:endParaRPr lang="zh-CN" altLang="en-US" sz="1800" b="1" dirty="0">
              <a:latin typeface="Arial" panose="020B0604020202020204" pitchFamily="34" charset="0"/>
              <a:ea typeface="仿宋_GB2312" pitchFamily="49" charset="-122"/>
            </a:endParaRPr>
          </a:p>
        </p:txBody>
      </p:sp>
      <p:sp>
        <p:nvSpPr>
          <p:cNvPr id="708611" name="Rectangle 3"/>
          <p:cNvSpPr/>
          <p:nvPr/>
        </p:nvSpPr>
        <p:spPr>
          <a:xfrm>
            <a:off x="179388" y="2636838"/>
            <a:ext cx="6483350" cy="2430462"/>
          </a:xfrm>
          <a:prstGeom prst="rect">
            <a:avLst/>
          </a:prstGeom>
          <a:noFill/>
          <a:ln w="9525">
            <a:noFill/>
          </a:ln>
        </p:spPr>
        <p:txBody>
          <a:bodyPr wrap="none" anchor="ctr" anchorCtr="0">
            <a:spAutoFit/>
          </a:bodyPr>
          <a:p>
            <a:pPr defTabSz="914400">
              <a:spcBef>
                <a:spcPct val="50000"/>
              </a:spcBef>
              <a:tabLst>
                <a:tab pos="723900" algn="l"/>
              </a:tabLst>
            </a:pPr>
            <a:r>
              <a:rPr lang="en-US" altLang="zh-CN" sz="1800" b="1" dirty="0">
                <a:latin typeface="Arial" panose="020B0604020202020204" pitchFamily="34" charset="0"/>
                <a:ea typeface="仿宋_GB2312" pitchFamily="49" charset="-122"/>
              </a:rPr>
              <a:t>1</a:t>
            </a:r>
            <a:r>
              <a:rPr lang="zh-CN" altLang="en-US" sz="1800" b="1" dirty="0">
                <a:latin typeface="Arial" panose="020B0604020202020204" pitchFamily="34" charset="0"/>
                <a:ea typeface="仿宋_GB2312" pitchFamily="49" charset="-122"/>
              </a:rPr>
              <a:t>、收派员将情况及时向办事处负责人汇报</a:t>
            </a:r>
            <a:endParaRPr lang="zh-CN" altLang="en-US" sz="1800" b="1" dirty="0">
              <a:latin typeface="Arial" panose="020B0604020202020204" pitchFamily="34" charset="0"/>
              <a:ea typeface="仿宋_GB2312" pitchFamily="49" charset="-122"/>
            </a:endParaRPr>
          </a:p>
          <a:p>
            <a:pPr defTabSz="914400">
              <a:spcBef>
                <a:spcPct val="50000"/>
              </a:spcBef>
              <a:tabLst>
                <a:tab pos="723900" algn="l"/>
              </a:tabLst>
            </a:pPr>
            <a:r>
              <a:rPr lang="en-US" altLang="zh-CN" sz="1800" b="1" dirty="0">
                <a:latin typeface="Arial" panose="020B0604020202020204" pitchFamily="34" charset="0"/>
                <a:ea typeface="仿宋_GB2312" pitchFamily="49" charset="-122"/>
              </a:rPr>
              <a:t>2</a:t>
            </a:r>
            <a:r>
              <a:rPr lang="zh-CN" altLang="en-US" sz="1800" b="1" dirty="0">
                <a:latin typeface="Arial" panose="020B0604020202020204" pitchFamily="34" charset="0"/>
                <a:ea typeface="仿宋_GB2312" pitchFamily="49" charset="-122"/>
              </a:rPr>
              <a:t>、收派员及时赶至错派客户处向客户致歉并说明错派的原因：</a:t>
            </a:r>
            <a:endParaRPr lang="zh-CN" altLang="en-US" sz="1800" b="1" dirty="0">
              <a:latin typeface="Arial" panose="020B0604020202020204" pitchFamily="34" charset="0"/>
              <a:ea typeface="仿宋_GB2312" pitchFamily="49" charset="-122"/>
            </a:endParaRPr>
          </a:p>
          <a:p>
            <a:pPr defTabSz="914400">
              <a:spcBef>
                <a:spcPct val="50000"/>
              </a:spcBef>
              <a:tabLst>
                <a:tab pos="723900" algn="l"/>
              </a:tabLst>
            </a:pPr>
            <a:r>
              <a:rPr lang="en-US" altLang="zh-CN" sz="1800" b="1" dirty="0">
                <a:latin typeface="Arial" panose="020B0604020202020204" pitchFamily="34" charset="0"/>
                <a:ea typeface="仿宋_GB2312" pitchFamily="49" charset="-122"/>
              </a:rPr>
              <a:t>1</a:t>
            </a:r>
            <a:r>
              <a:rPr lang="zh-CN" altLang="en-US" sz="1800" b="1" dirty="0">
                <a:latin typeface="Arial" panose="020B0604020202020204" pitchFamily="34" charset="0"/>
                <a:ea typeface="仿宋_GB2312" pitchFamily="49" charset="-122"/>
              </a:rPr>
              <a:t>）取回快件：尽快将快件派送给正确的客户</a:t>
            </a:r>
            <a:endParaRPr lang="zh-CN" altLang="en-US" sz="1800" b="1" dirty="0">
              <a:latin typeface="Arial" panose="020B0604020202020204" pitchFamily="34" charset="0"/>
              <a:ea typeface="仿宋_GB2312" pitchFamily="49" charset="-122"/>
            </a:endParaRPr>
          </a:p>
          <a:p>
            <a:pPr defTabSz="914400">
              <a:spcBef>
                <a:spcPct val="50000"/>
              </a:spcBef>
              <a:tabLst>
                <a:tab pos="723900" algn="l"/>
              </a:tabLst>
            </a:pPr>
            <a:r>
              <a:rPr lang="en-US" altLang="zh-CN" sz="1800" b="1" dirty="0">
                <a:latin typeface="Arial" panose="020B0604020202020204" pitchFamily="34" charset="0"/>
                <a:ea typeface="仿宋_GB2312" pitchFamily="49" charset="-122"/>
              </a:rPr>
              <a:t>2</a:t>
            </a:r>
            <a:r>
              <a:rPr lang="zh-CN" altLang="en-US" sz="1800" b="1" dirty="0">
                <a:latin typeface="Arial" panose="020B0604020202020204" pitchFamily="34" charset="0"/>
                <a:ea typeface="仿宋_GB2312" pitchFamily="49" charset="-122"/>
              </a:rPr>
              <a:t>）无法取回</a:t>
            </a:r>
            <a:endParaRPr lang="zh-CN" altLang="en-US" sz="1800" b="1" dirty="0">
              <a:latin typeface="Arial" panose="020B0604020202020204" pitchFamily="34" charset="0"/>
              <a:ea typeface="仿宋_GB2312" pitchFamily="49" charset="-122"/>
            </a:endParaRPr>
          </a:p>
          <a:p>
            <a:pPr defTabSz="914400">
              <a:spcBef>
                <a:spcPct val="50000"/>
              </a:spcBef>
              <a:tabLst>
                <a:tab pos="723900" algn="l"/>
              </a:tabLst>
            </a:pPr>
            <a:r>
              <a:rPr lang="en-US" altLang="zh-CN" sz="1800" b="1" dirty="0">
                <a:latin typeface="Arial" panose="020B0604020202020204" pitchFamily="34" charset="0"/>
                <a:ea typeface="仿宋_GB2312" pitchFamily="49" charset="-122"/>
              </a:rPr>
              <a:t>A</a:t>
            </a:r>
            <a:r>
              <a:rPr lang="zh-CN" altLang="en-US" sz="1800" b="1" dirty="0">
                <a:latin typeface="Arial" panose="020B0604020202020204" pitchFamily="34" charset="0"/>
                <a:ea typeface="仿宋_GB2312" pitchFamily="49" charset="-122"/>
              </a:rPr>
              <a:t>、通知客服部</a:t>
            </a:r>
            <a:endParaRPr lang="zh-CN" altLang="en-US" sz="1800" b="1" dirty="0">
              <a:latin typeface="Arial" panose="020B0604020202020204" pitchFamily="34" charset="0"/>
              <a:ea typeface="仿宋_GB2312" pitchFamily="49" charset="-122"/>
            </a:endParaRPr>
          </a:p>
          <a:p>
            <a:pPr defTabSz="914400">
              <a:spcBef>
                <a:spcPct val="50000"/>
              </a:spcBef>
              <a:tabLst>
                <a:tab pos="723900" algn="l"/>
              </a:tabLst>
            </a:pPr>
            <a:r>
              <a:rPr lang="en-US" altLang="zh-CN" sz="1800" b="1" dirty="0">
                <a:latin typeface="Arial" panose="020B0604020202020204" pitchFamily="34" charset="0"/>
                <a:ea typeface="仿宋_GB2312" pitchFamily="49" charset="-122"/>
              </a:rPr>
              <a:t>B</a:t>
            </a:r>
            <a:r>
              <a:rPr lang="zh-CN" altLang="en-US" sz="1800" b="1" dirty="0">
                <a:latin typeface="Arial" panose="020B0604020202020204" pitchFamily="34" charset="0"/>
                <a:ea typeface="仿宋_GB2312" pitchFamily="49" charset="-122"/>
              </a:rPr>
              <a:t>、联系分（点）部负责人，反馈处理情况 </a:t>
            </a:r>
            <a:endParaRPr lang="zh-CN" altLang="en-US" sz="1800" b="1" dirty="0">
              <a:latin typeface="Arial" panose="020B0604020202020204" pitchFamily="34" charset="0"/>
              <a:ea typeface="仿宋_GB2312" pitchFamily="49" charset="-122"/>
            </a:endParaRPr>
          </a:p>
        </p:txBody>
      </p:sp>
      <p:sp>
        <p:nvSpPr>
          <p:cNvPr id="20483" name="Text Box 4"/>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20484" name="Text Box 5"/>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学习活动五：派送异常处理</a:t>
            </a:r>
            <a:endParaRPr lang="en-US" altLang="zh-CN" sz="1800" b="1" dirty="0">
              <a:solidFill>
                <a:srgbClr val="0000FF"/>
              </a:solidFill>
              <a:latin typeface="Arial" panose="020B0604020202020204" pitchFamily="34" charset="0"/>
              <a:ea typeface="楷体" panose="02010609060101010101" pitchFamily="49" charset="-122"/>
            </a:endParaRPr>
          </a:p>
        </p:txBody>
      </p:sp>
      <p:pic>
        <p:nvPicPr>
          <p:cNvPr id="708617" name="Picture 9" descr="U_5713~1"/>
          <p:cNvPicPr>
            <a:picLocks noChangeAspect="1"/>
          </p:cNvPicPr>
          <p:nvPr/>
        </p:nvPicPr>
        <p:blipFill>
          <a:blip r:embed="rId1"/>
          <a:stretch>
            <a:fillRect/>
          </a:stretch>
        </p:blipFill>
        <p:spPr>
          <a:xfrm>
            <a:off x="4716463" y="4005263"/>
            <a:ext cx="4032250" cy="26797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08617"/>
                                        </p:tgtEl>
                                        <p:attrNameLst>
                                          <p:attrName>style.visibility</p:attrName>
                                        </p:attrNameLst>
                                      </p:cBhvr>
                                      <p:to>
                                        <p:strVal val="visible"/>
                                      </p:to>
                                    </p:set>
                                    <p:anim to="" calcmode="lin" valueType="num">
                                      <p:cBhvr>
                                        <p:cTn id="7" dur="1" fill="hold"/>
                                        <p:tgtEl>
                                          <p:spTgt spid="708617"/>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708611">
                                            <p:txEl>
                                              <p:charRg st="0" end="20"/>
                                            </p:txEl>
                                          </p:spTgt>
                                        </p:tgtEl>
                                        <p:attrNameLst>
                                          <p:attrName>style.visibility</p:attrName>
                                        </p:attrNameLst>
                                      </p:cBhvr>
                                      <p:to>
                                        <p:strVal val="visible"/>
                                      </p:to>
                                    </p:set>
                                    <p:anim to="" calcmode="lin" valueType="num">
                                      <p:cBhvr>
                                        <p:cTn id="12" dur="1" fill="hold"/>
                                        <p:tgtEl>
                                          <p:spTgt spid="708611">
                                            <p:txEl>
                                              <p:charRg st="0" end="20"/>
                                            </p:txEl>
                                          </p:spTgt>
                                        </p:tgtEl>
                                        <p:attrNameLst>
                                          <p:attrName>style.visibility</p:attrName>
                                        </p:attrNameLst>
                                      </p:cBhvr>
                                    </p:anim>
                                  </p:childTnLst>
                                </p:cTn>
                              </p:par>
                              <p:par>
                                <p:cTn id="13" presetID="24" presetClass="entr" presetSubtype="0" fill="hold" nodeType="withEffect">
                                  <p:stCondLst>
                                    <p:cond delay="0"/>
                                  </p:stCondLst>
                                  <p:childTnLst>
                                    <p:set>
                                      <p:cBhvr>
                                        <p:cTn id="14" dur="1" fill="hold">
                                          <p:stCondLst>
                                            <p:cond delay="0"/>
                                          </p:stCondLst>
                                        </p:cTn>
                                        <p:tgtEl>
                                          <p:spTgt spid="708611">
                                            <p:txEl>
                                              <p:charRg st="20" end="49"/>
                                            </p:txEl>
                                          </p:spTgt>
                                        </p:tgtEl>
                                        <p:attrNameLst>
                                          <p:attrName>style.visibility</p:attrName>
                                        </p:attrNameLst>
                                      </p:cBhvr>
                                      <p:to>
                                        <p:strVal val="visible"/>
                                      </p:to>
                                    </p:set>
                                    <p:anim to="" calcmode="lin" valueType="num">
                                      <p:cBhvr>
                                        <p:cTn id="15" dur="1" fill="hold"/>
                                        <p:tgtEl>
                                          <p:spTgt spid="708611">
                                            <p:txEl>
                                              <p:charRg st="20" end="49"/>
                                            </p:txEl>
                                          </p:spTgt>
                                        </p:tgtEl>
                                        <p:attrNameLst>
                                          <p:attrName>style.visibility</p:attrName>
                                        </p:attrNameLst>
                                      </p:cBhvr>
                                    </p:anim>
                                  </p:childTnLst>
                                </p:cTn>
                              </p:par>
                              <p:par>
                                <p:cTn id="16" presetID="24" presetClass="entr" presetSubtype="0" fill="hold" nodeType="withEffect">
                                  <p:stCondLst>
                                    <p:cond delay="0"/>
                                  </p:stCondLst>
                                  <p:childTnLst>
                                    <p:set>
                                      <p:cBhvr>
                                        <p:cTn id="17" dur="1" fill="hold">
                                          <p:stCondLst>
                                            <p:cond delay="0"/>
                                          </p:stCondLst>
                                        </p:cTn>
                                        <p:tgtEl>
                                          <p:spTgt spid="708611">
                                            <p:txEl>
                                              <p:charRg st="49" end="70"/>
                                            </p:txEl>
                                          </p:spTgt>
                                        </p:tgtEl>
                                        <p:attrNameLst>
                                          <p:attrName>style.visibility</p:attrName>
                                        </p:attrNameLst>
                                      </p:cBhvr>
                                      <p:to>
                                        <p:strVal val="visible"/>
                                      </p:to>
                                    </p:set>
                                    <p:anim to="" calcmode="lin" valueType="num">
                                      <p:cBhvr>
                                        <p:cTn id="18" dur="1" fill="hold"/>
                                        <p:tgtEl>
                                          <p:spTgt spid="708611">
                                            <p:txEl>
                                              <p:charRg st="49" end="70"/>
                                            </p:txEl>
                                          </p:spTgt>
                                        </p:tgtEl>
                                        <p:attrNameLst>
                                          <p:attrName>style.visibility</p:attrName>
                                        </p:attrNameLst>
                                      </p:cBhvr>
                                    </p:anim>
                                  </p:childTnLst>
                                </p:cTn>
                              </p:par>
                              <p:par>
                                <p:cTn id="19" presetID="24" presetClass="entr" presetSubtype="0" fill="hold" nodeType="withEffect">
                                  <p:stCondLst>
                                    <p:cond delay="0"/>
                                  </p:stCondLst>
                                  <p:childTnLst>
                                    <p:set>
                                      <p:cBhvr>
                                        <p:cTn id="20" dur="1" fill="hold">
                                          <p:stCondLst>
                                            <p:cond delay="0"/>
                                          </p:stCondLst>
                                        </p:cTn>
                                        <p:tgtEl>
                                          <p:spTgt spid="708611">
                                            <p:txEl>
                                              <p:charRg st="70" end="77"/>
                                            </p:txEl>
                                          </p:spTgt>
                                        </p:tgtEl>
                                        <p:attrNameLst>
                                          <p:attrName>style.visibility</p:attrName>
                                        </p:attrNameLst>
                                      </p:cBhvr>
                                      <p:to>
                                        <p:strVal val="visible"/>
                                      </p:to>
                                    </p:set>
                                    <p:anim to="" calcmode="lin" valueType="num">
                                      <p:cBhvr>
                                        <p:cTn id="21" dur="1" fill="hold"/>
                                        <p:tgtEl>
                                          <p:spTgt spid="708611">
                                            <p:txEl>
                                              <p:charRg st="70" end="77"/>
                                            </p:txEl>
                                          </p:spTgt>
                                        </p:tgtEl>
                                        <p:attrNameLst>
                                          <p:attrName>style.visibility</p:attrName>
                                        </p:attrNameLst>
                                      </p:cBhvr>
                                    </p:anim>
                                  </p:childTnLst>
                                </p:cTn>
                              </p:par>
                              <p:par>
                                <p:cTn id="22" presetID="24" presetClass="entr" presetSubtype="0" fill="hold" nodeType="withEffect">
                                  <p:stCondLst>
                                    <p:cond delay="0"/>
                                  </p:stCondLst>
                                  <p:childTnLst>
                                    <p:set>
                                      <p:cBhvr>
                                        <p:cTn id="23" dur="1" fill="hold">
                                          <p:stCondLst>
                                            <p:cond delay="0"/>
                                          </p:stCondLst>
                                        </p:cTn>
                                        <p:tgtEl>
                                          <p:spTgt spid="708611">
                                            <p:txEl>
                                              <p:charRg st="77" end="85"/>
                                            </p:txEl>
                                          </p:spTgt>
                                        </p:tgtEl>
                                        <p:attrNameLst>
                                          <p:attrName>style.visibility</p:attrName>
                                        </p:attrNameLst>
                                      </p:cBhvr>
                                      <p:to>
                                        <p:strVal val="visible"/>
                                      </p:to>
                                    </p:set>
                                    <p:anim to="" calcmode="lin" valueType="num">
                                      <p:cBhvr>
                                        <p:cTn id="24" dur="1" fill="hold"/>
                                        <p:tgtEl>
                                          <p:spTgt spid="708611">
                                            <p:txEl>
                                              <p:charRg st="77" end="85"/>
                                            </p:txEl>
                                          </p:spTgt>
                                        </p:tgtEl>
                                        <p:attrNameLst>
                                          <p:attrName>style.visibility</p:attrName>
                                        </p:attrNameLst>
                                      </p:cBhvr>
                                    </p:anim>
                                  </p:childTnLst>
                                </p:cTn>
                              </p:par>
                              <p:par>
                                <p:cTn id="25" presetID="24" presetClass="entr" presetSubtype="0" fill="hold" nodeType="withEffect">
                                  <p:stCondLst>
                                    <p:cond delay="0"/>
                                  </p:stCondLst>
                                  <p:childTnLst>
                                    <p:set>
                                      <p:cBhvr>
                                        <p:cTn id="26" dur="1" fill="hold">
                                          <p:stCondLst>
                                            <p:cond delay="0"/>
                                          </p:stCondLst>
                                        </p:cTn>
                                        <p:tgtEl>
                                          <p:spTgt spid="708611">
                                            <p:txEl>
                                              <p:charRg st="85" end="106"/>
                                            </p:txEl>
                                          </p:spTgt>
                                        </p:tgtEl>
                                        <p:attrNameLst>
                                          <p:attrName>style.visibility</p:attrName>
                                        </p:attrNameLst>
                                      </p:cBhvr>
                                      <p:to>
                                        <p:strVal val="visible"/>
                                      </p:to>
                                    </p:set>
                                    <p:anim to="" calcmode="lin" valueType="num">
                                      <p:cBhvr>
                                        <p:cTn id="27" dur="1" fill="hold"/>
                                        <p:tgtEl>
                                          <p:spTgt spid="708611">
                                            <p:txEl>
                                              <p:charRg st="85" end="106"/>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5" name="Rectangle 2"/>
          <p:cNvSpPr/>
          <p:nvPr/>
        </p:nvSpPr>
        <p:spPr>
          <a:xfrm>
            <a:off x="250825" y="1628775"/>
            <a:ext cx="4362450" cy="915988"/>
          </a:xfrm>
          <a:prstGeom prst="rect">
            <a:avLst/>
          </a:prstGeom>
          <a:noFill/>
          <a:ln w="9525">
            <a:noFill/>
          </a:ln>
        </p:spPr>
        <p:txBody>
          <a:bodyPr wrap="none" anchor="ctr" anchorCtr="0">
            <a:spAutoFit/>
          </a:bodyPr>
          <a:p>
            <a:r>
              <a:rPr lang="zh-CN" altLang="en-US" sz="1800" b="1" dirty="0">
                <a:latin typeface="Arial" panose="020B0604020202020204" pitchFamily="34" charset="0"/>
                <a:ea typeface="仿宋_GB2312" pitchFamily="49" charset="-122"/>
              </a:rPr>
              <a:t>操作环节：收派员派件异常情况处理流程 </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责任人：收派员</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任务名称：改派处理办法 </a:t>
            </a:r>
            <a:endParaRPr lang="zh-CN" altLang="en-US" sz="1800" b="1" dirty="0">
              <a:latin typeface="Arial" panose="020B0604020202020204" pitchFamily="34" charset="0"/>
              <a:ea typeface="仿宋_GB2312" pitchFamily="49" charset="-122"/>
            </a:endParaRPr>
          </a:p>
        </p:txBody>
      </p:sp>
      <p:sp>
        <p:nvSpPr>
          <p:cNvPr id="709635" name="Rectangle 3"/>
          <p:cNvSpPr/>
          <p:nvPr/>
        </p:nvSpPr>
        <p:spPr>
          <a:xfrm>
            <a:off x="207963" y="2895600"/>
            <a:ext cx="8312150" cy="2843213"/>
          </a:xfrm>
          <a:prstGeom prst="rect">
            <a:avLst/>
          </a:prstGeom>
          <a:noFill/>
          <a:ln w="9525">
            <a:noFill/>
          </a:ln>
        </p:spPr>
        <p:txBody>
          <a:bodyPr anchor="ctr" anchorCtr="0">
            <a:spAutoFit/>
          </a:bodyPr>
          <a:p>
            <a:pPr>
              <a:spcBef>
                <a:spcPct val="50000"/>
              </a:spcBef>
            </a:pPr>
            <a:r>
              <a:rPr lang="en-US" altLang="zh-CN" sz="1800" b="1" dirty="0">
                <a:latin typeface="Arial" panose="020B0604020202020204" pitchFamily="34" charset="0"/>
                <a:ea typeface="仿宋_GB2312" pitchFamily="49" charset="-122"/>
              </a:rPr>
              <a:t>1</a:t>
            </a:r>
            <a:r>
              <a:rPr lang="zh-CN" altLang="en-US" sz="1800" b="1" dirty="0">
                <a:latin typeface="Arial" panose="020B0604020202020204" pitchFamily="34" charset="0"/>
                <a:ea typeface="仿宋_GB2312" pitchFamily="49" charset="-122"/>
              </a:rPr>
              <a:t>、快件派送途中，寄件客户通过客服人员要求改派</a:t>
            </a:r>
            <a:endParaRPr lang="zh-CN" altLang="en-US" sz="1800" b="1" dirty="0">
              <a:latin typeface="Arial" panose="020B0604020202020204" pitchFamily="34" charset="0"/>
              <a:ea typeface="仿宋_GB2312" pitchFamily="49" charset="-122"/>
            </a:endParaRPr>
          </a:p>
          <a:p>
            <a:pPr>
              <a:spcBef>
                <a:spcPct val="50000"/>
              </a:spcBef>
            </a:pPr>
            <a:r>
              <a:rPr lang="en-US" altLang="zh-CN" sz="1800" b="1" dirty="0">
                <a:latin typeface="Arial" panose="020B0604020202020204" pitchFamily="34" charset="0"/>
                <a:ea typeface="仿宋_GB2312" pitchFamily="49" charset="-122"/>
              </a:rPr>
              <a:t>1</a:t>
            </a:r>
            <a:r>
              <a:rPr lang="zh-CN" altLang="en-US" sz="1800" b="1" dirty="0">
                <a:latin typeface="Arial" panose="020B0604020202020204" pitchFamily="34" charset="0"/>
                <a:ea typeface="仿宋_GB2312" pitchFamily="49" charset="-122"/>
              </a:rPr>
              <a:t>）收派员在原运单上注明改派地址及客服查询员工号</a:t>
            </a:r>
            <a:endParaRPr lang="zh-CN" altLang="en-US" sz="1800" b="1" dirty="0">
              <a:latin typeface="Arial" panose="020B0604020202020204" pitchFamily="34" charset="0"/>
              <a:ea typeface="仿宋_GB2312" pitchFamily="49" charset="-122"/>
            </a:endParaRPr>
          </a:p>
          <a:p>
            <a:pPr>
              <a:spcBef>
                <a:spcPct val="50000"/>
              </a:spcBef>
            </a:pPr>
            <a:r>
              <a:rPr lang="en-US" altLang="zh-CN" sz="1800" b="1" dirty="0">
                <a:latin typeface="Arial" panose="020B0604020202020204" pitchFamily="34" charset="0"/>
                <a:ea typeface="仿宋_GB2312" pitchFamily="49" charset="-122"/>
              </a:rPr>
              <a:t>2</a:t>
            </a:r>
            <a:r>
              <a:rPr lang="zh-CN" altLang="en-US" sz="1800" b="1" dirty="0">
                <a:latin typeface="Arial" panose="020B0604020202020204" pitchFamily="34" charset="0"/>
                <a:ea typeface="仿宋_GB2312" pitchFamily="49" charset="-122"/>
              </a:rPr>
              <a:t>）如改派地址与原地址都在该收派员的服务区域，按正常派送流程和时效派送</a:t>
            </a:r>
            <a:endParaRPr lang="zh-CN" altLang="en-US" sz="1800" b="1" dirty="0">
              <a:latin typeface="Arial" panose="020B0604020202020204" pitchFamily="34" charset="0"/>
              <a:ea typeface="仿宋_GB2312" pitchFamily="49" charset="-122"/>
            </a:endParaRPr>
          </a:p>
          <a:p>
            <a:pPr>
              <a:spcBef>
                <a:spcPct val="50000"/>
              </a:spcBef>
            </a:pPr>
            <a:r>
              <a:rPr lang="en-US" altLang="zh-CN" sz="1800" b="1" dirty="0">
                <a:latin typeface="Arial" panose="020B0604020202020204" pitchFamily="34" charset="0"/>
                <a:ea typeface="仿宋_GB2312" pitchFamily="49" charset="-122"/>
              </a:rPr>
              <a:t>3</a:t>
            </a:r>
            <a:r>
              <a:rPr lang="zh-CN" altLang="en-US" sz="1800" b="1" dirty="0">
                <a:latin typeface="Arial" panose="020B0604020202020204" pitchFamily="34" charset="0"/>
                <a:ea typeface="仿宋_GB2312" pitchFamily="49" charset="-122"/>
              </a:rPr>
              <a:t>）如改派地址与原地址不在该收派员的服务区域，收派员需将快件带回办事处交</a:t>
            </a:r>
            <a:endParaRPr lang="zh-CN" altLang="en-US" sz="1800" b="1" dirty="0">
              <a:latin typeface="Arial" panose="020B0604020202020204" pitchFamily="34" charset="0"/>
              <a:ea typeface="仿宋_GB2312" pitchFamily="49" charset="-122"/>
            </a:endParaRPr>
          </a:p>
          <a:p>
            <a:pPr>
              <a:spcBef>
                <a:spcPct val="50000"/>
              </a:spcBef>
            </a:pPr>
            <a:r>
              <a:rPr lang="zh-CN" altLang="en-US" sz="1800" b="1" dirty="0">
                <a:latin typeface="Arial" panose="020B0604020202020204" pitchFamily="34" charset="0"/>
                <a:ea typeface="仿宋_GB2312" pitchFamily="49" charset="-122"/>
              </a:rPr>
              <a:t>仓管员跟进</a:t>
            </a:r>
            <a:endParaRPr lang="zh-CN" altLang="en-US" sz="1800" b="1" dirty="0">
              <a:latin typeface="Arial" panose="020B0604020202020204" pitchFamily="34" charset="0"/>
              <a:ea typeface="仿宋_GB2312" pitchFamily="49" charset="-122"/>
            </a:endParaRPr>
          </a:p>
          <a:p>
            <a:pPr>
              <a:spcBef>
                <a:spcPct val="50000"/>
              </a:spcBef>
            </a:pPr>
            <a:r>
              <a:rPr lang="en-US" altLang="zh-CN" sz="1800" b="1" dirty="0">
                <a:latin typeface="Arial" panose="020B0604020202020204" pitchFamily="34" charset="0"/>
                <a:ea typeface="仿宋_GB2312" pitchFamily="49" charset="-122"/>
              </a:rPr>
              <a:t>2</a:t>
            </a:r>
            <a:r>
              <a:rPr lang="zh-CN" altLang="en-US" sz="1800" b="1" dirty="0">
                <a:latin typeface="Arial" panose="020B0604020202020204" pitchFamily="34" charset="0"/>
                <a:ea typeface="仿宋_GB2312" pitchFamily="49" charset="-122"/>
              </a:rPr>
              <a:t>、收派员上门派件时，收件客户本人要求改派</a:t>
            </a:r>
            <a:endParaRPr lang="zh-CN" altLang="en-US" sz="1800" b="1" dirty="0">
              <a:latin typeface="Arial" panose="020B0604020202020204" pitchFamily="34" charset="0"/>
              <a:ea typeface="仿宋_GB2312" pitchFamily="49" charset="-122"/>
            </a:endParaRPr>
          </a:p>
          <a:p>
            <a:pPr>
              <a:spcBef>
                <a:spcPct val="50000"/>
              </a:spcBef>
            </a:pPr>
            <a:r>
              <a:rPr lang="en-US" altLang="zh-CN" sz="1800" b="1" dirty="0">
                <a:latin typeface="Arial" panose="020B0604020202020204" pitchFamily="34" charset="0"/>
                <a:ea typeface="仿宋_GB2312" pitchFamily="49" charset="-122"/>
              </a:rPr>
              <a:t>1</a:t>
            </a:r>
            <a:r>
              <a:rPr lang="zh-CN" altLang="en-US" sz="1800" b="1" dirty="0">
                <a:latin typeface="Arial" panose="020B0604020202020204" pitchFamily="34" charset="0"/>
                <a:ea typeface="仿宋_GB2312" pitchFamily="49" charset="-122"/>
              </a:rPr>
              <a:t>）如改派后地址仍在该收派员的服务区域 </a:t>
            </a:r>
            <a:endParaRPr lang="zh-CN" altLang="en-US" sz="1800" b="1" dirty="0">
              <a:latin typeface="Arial" panose="020B0604020202020204" pitchFamily="34" charset="0"/>
              <a:ea typeface="仿宋_GB2312" pitchFamily="49" charset="-122"/>
            </a:endParaRPr>
          </a:p>
        </p:txBody>
      </p:sp>
      <p:sp>
        <p:nvSpPr>
          <p:cNvPr id="21507" name="Text Box 4"/>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21508" name="Text Box 5"/>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学习活动五：派送异常处理</a:t>
            </a:r>
            <a:endParaRPr lang="en-US" altLang="zh-CN" sz="1800" b="1" dirty="0">
              <a:solidFill>
                <a:srgbClr val="0000FF"/>
              </a:solidFill>
              <a:latin typeface="Arial" panose="020B0604020202020204" pitchFamily="34" charset="0"/>
              <a:ea typeface="楷体" panose="02010609060101010101" pitchFamily="49" charset="-122"/>
            </a:endParaRPr>
          </a:p>
        </p:txBody>
      </p:sp>
      <p:pic>
        <p:nvPicPr>
          <p:cNvPr id="709641" name="Picture 9" descr="U_4024~1"/>
          <p:cNvPicPr>
            <a:picLocks noChangeAspect="1"/>
          </p:cNvPicPr>
          <p:nvPr/>
        </p:nvPicPr>
        <p:blipFill>
          <a:blip r:embed="rId1"/>
          <a:stretch>
            <a:fillRect/>
          </a:stretch>
        </p:blipFill>
        <p:spPr>
          <a:xfrm>
            <a:off x="5118100" y="4694238"/>
            <a:ext cx="4025900" cy="2163762"/>
          </a:xfrm>
          <a:prstGeom prst="rect">
            <a:avLst/>
          </a:prstGeom>
          <a:noFill/>
          <a:ln w="9525">
            <a:noFill/>
          </a:ln>
        </p:spPr>
      </p:pic>
      <p:pic>
        <p:nvPicPr>
          <p:cNvPr id="709643" name="Picture 11" descr="U_2856~1"/>
          <p:cNvPicPr>
            <a:picLocks noChangeAspect="1"/>
          </p:cNvPicPr>
          <p:nvPr/>
        </p:nvPicPr>
        <p:blipFill>
          <a:blip r:embed="rId2"/>
          <a:stretch>
            <a:fillRect/>
          </a:stretch>
        </p:blipFill>
        <p:spPr>
          <a:xfrm>
            <a:off x="6443663" y="908050"/>
            <a:ext cx="2286000" cy="28575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09643"/>
                                        </p:tgtEl>
                                        <p:attrNameLst>
                                          <p:attrName>style.visibility</p:attrName>
                                        </p:attrNameLst>
                                      </p:cBhvr>
                                      <p:to>
                                        <p:strVal val="visible"/>
                                      </p:to>
                                    </p:set>
                                    <p:anim to="" calcmode="lin" valueType="num">
                                      <p:cBhvr>
                                        <p:cTn id="7" dur="1" fill="hold"/>
                                        <p:tgtEl>
                                          <p:spTgt spid="709643"/>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709635">
                                            <p:txEl>
                                              <p:charRg st="0" end="24"/>
                                            </p:txEl>
                                          </p:spTgt>
                                        </p:tgtEl>
                                        <p:attrNameLst>
                                          <p:attrName>style.visibility</p:attrName>
                                        </p:attrNameLst>
                                      </p:cBhvr>
                                      <p:to>
                                        <p:strVal val="visible"/>
                                      </p:to>
                                    </p:set>
                                    <p:anim to="" calcmode="lin" valueType="num">
                                      <p:cBhvr>
                                        <p:cTn id="12" dur="1" fill="hold"/>
                                        <p:tgtEl>
                                          <p:spTgt spid="709635">
                                            <p:txEl>
                                              <p:charRg st="0" end="24"/>
                                            </p:txEl>
                                          </p:spTgt>
                                        </p:tgtEl>
                                        <p:attrNameLst>
                                          <p:attrName>style.visibility</p:attrName>
                                        </p:attrNameLst>
                                      </p:cBhvr>
                                    </p:anim>
                                  </p:childTnLst>
                                </p:cTn>
                              </p:par>
                              <p:par>
                                <p:cTn id="13" presetID="24" presetClass="entr" presetSubtype="0" fill="hold" nodeType="withEffect">
                                  <p:stCondLst>
                                    <p:cond delay="0"/>
                                  </p:stCondLst>
                                  <p:childTnLst>
                                    <p:set>
                                      <p:cBhvr>
                                        <p:cTn id="14" dur="1" fill="hold">
                                          <p:stCondLst>
                                            <p:cond delay="0"/>
                                          </p:stCondLst>
                                        </p:cTn>
                                        <p:tgtEl>
                                          <p:spTgt spid="709635">
                                            <p:txEl>
                                              <p:charRg st="24" end="49"/>
                                            </p:txEl>
                                          </p:spTgt>
                                        </p:tgtEl>
                                        <p:attrNameLst>
                                          <p:attrName>style.visibility</p:attrName>
                                        </p:attrNameLst>
                                      </p:cBhvr>
                                      <p:to>
                                        <p:strVal val="visible"/>
                                      </p:to>
                                    </p:set>
                                    <p:anim to="" calcmode="lin" valueType="num">
                                      <p:cBhvr>
                                        <p:cTn id="15" dur="1" fill="hold"/>
                                        <p:tgtEl>
                                          <p:spTgt spid="709635">
                                            <p:txEl>
                                              <p:charRg st="24" end="49"/>
                                            </p:txEl>
                                          </p:spTgt>
                                        </p:tgtEl>
                                        <p:attrNameLst>
                                          <p:attrName>style.visibility</p:attrName>
                                        </p:attrNameLst>
                                      </p:cBhvr>
                                    </p:anim>
                                  </p:childTnLst>
                                </p:cTn>
                              </p:par>
                              <p:par>
                                <p:cTn id="16" presetID="24" presetClass="entr" presetSubtype="0" fill="hold" nodeType="withEffect">
                                  <p:stCondLst>
                                    <p:cond delay="0"/>
                                  </p:stCondLst>
                                  <p:childTnLst>
                                    <p:set>
                                      <p:cBhvr>
                                        <p:cTn id="17" dur="1" fill="hold">
                                          <p:stCondLst>
                                            <p:cond delay="0"/>
                                          </p:stCondLst>
                                        </p:cTn>
                                        <p:tgtEl>
                                          <p:spTgt spid="709635">
                                            <p:txEl>
                                              <p:charRg st="49" end="85"/>
                                            </p:txEl>
                                          </p:spTgt>
                                        </p:tgtEl>
                                        <p:attrNameLst>
                                          <p:attrName>style.visibility</p:attrName>
                                        </p:attrNameLst>
                                      </p:cBhvr>
                                      <p:to>
                                        <p:strVal val="visible"/>
                                      </p:to>
                                    </p:set>
                                    <p:anim to="" calcmode="lin" valueType="num">
                                      <p:cBhvr>
                                        <p:cTn id="18" dur="1" fill="hold"/>
                                        <p:tgtEl>
                                          <p:spTgt spid="709635">
                                            <p:txEl>
                                              <p:charRg st="49" end="85"/>
                                            </p:txEl>
                                          </p:spTgt>
                                        </p:tgtEl>
                                        <p:attrNameLst>
                                          <p:attrName>style.visibility</p:attrName>
                                        </p:attrNameLst>
                                      </p:cBhvr>
                                    </p:anim>
                                  </p:childTnLst>
                                </p:cTn>
                              </p:par>
                              <p:par>
                                <p:cTn id="19" presetID="24" presetClass="entr" presetSubtype="0" fill="hold" nodeType="withEffect">
                                  <p:stCondLst>
                                    <p:cond delay="0"/>
                                  </p:stCondLst>
                                  <p:childTnLst>
                                    <p:set>
                                      <p:cBhvr>
                                        <p:cTn id="20" dur="1" fill="hold">
                                          <p:stCondLst>
                                            <p:cond delay="0"/>
                                          </p:stCondLst>
                                        </p:cTn>
                                        <p:tgtEl>
                                          <p:spTgt spid="709635">
                                            <p:txEl>
                                              <p:charRg st="85" end="122"/>
                                            </p:txEl>
                                          </p:spTgt>
                                        </p:tgtEl>
                                        <p:attrNameLst>
                                          <p:attrName>style.visibility</p:attrName>
                                        </p:attrNameLst>
                                      </p:cBhvr>
                                      <p:to>
                                        <p:strVal val="visible"/>
                                      </p:to>
                                    </p:set>
                                    <p:anim to="" calcmode="lin" valueType="num">
                                      <p:cBhvr>
                                        <p:cTn id="21" dur="1" fill="hold"/>
                                        <p:tgtEl>
                                          <p:spTgt spid="709635">
                                            <p:txEl>
                                              <p:charRg st="85" end="122"/>
                                            </p:txEl>
                                          </p:spTgt>
                                        </p:tgtEl>
                                        <p:attrNameLst>
                                          <p:attrName>style.visibility</p:attrName>
                                        </p:attrNameLst>
                                      </p:cBhvr>
                                    </p:anim>
                                  </p:childTnLst>
                                </p:cTn>
                              </p:par>
                              <p:par>
                                <p:cTn id="22" presetID="24" presetClass="entr" presetSubtype="0" fill="hold" nodeType="withEffect">
                                  <p:stCondLst>
                                    <p:cond delay="0"/>
                                  </p:stCondLst>
                                  <p:childTnLst>
                                    <p:set>
                                      <p:cBhvr>
                                        <p:cTn id="23" dur="1" fill="hold">
                                          <p:stCondLst>
                                            <p:cond delay="0"/>
                                          </p:stCondLst>
                                        </p:cTn>
                                        <p:tgtEl>
                                          <p:spTgt spid="709635">
                                            <p:txEl>
                                              <p:charRg st="122" end="128"/>
                                            </p:txEl>
                                          </p:spTgt>
                                        </p:tgtEl>
                                        <p:attrNameLst>
                                          <p:attrName>style.visibility</p:attrName>
                                        </p:attrNameLst>
                                      </p:cBhvr>
                                      <p:to>
                                        <p:strVal val="visible"/>
                                      </p:to>
                                    </p:set>
                                    <p:anim to="" calcmode="lin" valueType="num">
                                      <p:cBhvr>
                                        <p:cTn id="24" dur="1" fill="hold"/>
                                        <p:tgtEl>
                                          <p:spTgt spid="709635">
                                            <p:txEl>
                                              <p:charRg st="122" end="128"/>
                                            </p:txEl>
                                          </p:spTgt>
                                        </p:tgtEl>
                                        <p:attrNameLst>
                                          <p:attrName>style.visibility</p:attrName>
                                        </p:attrNameLst>
                                      </p:cBhvr>
                                    </p:anim>
                                  </p:childTnLst>
                                </p:cTn>
                              </p:par>
                            </p:childTnLst>
                          </p:cTn>
                        </p:par>
                      </p:childTnLst>
                    </p:cTn>
                  </p:par>
                  <p:par>
                    <p:cTn id="25" fill="hold">
                      <p:stCondLst>
                        <p:cond delay="indefinite"/>
                      </p:stCondLst>
                      <p:childTnLst>
                        <p:par>
                          <p:cTn id="26" fill="hold">
                            <p:stCondLst>
                              <p:cond delay="0"/>
                            </p:stCondLst>
                            <p:childTnLst>
                              <p:par>
                                <p:cTn id="27" presetID="24" presetClass="entr" presetSubtype="0" fill="hold" nodeType="clickEffect">
                                  <p:stCondLst>
                                    <p:cond delay="0"/>
                                  </p:stCondLst>
                                  <p:childTnLst>
                                    <p:set>
                                      <p:cBhvr>
                                        <p:cTn id="28" dur="1" fill="hold">
                                          <p:stCondLst>
                                            <p:cond delay="0"/>
                                          </p:stCondLst>
                                        </p:cTn>
                                        <p:tgtEl>
                                          <p:spTgt spid="709641"/>
                                        </p:tgtEl>
                                        <p:attrNameLst>
                                          <p:attrName>style.visibility</p:attrName>
                                        </p:attrNameLst>
                                      </p:cBhvr>
                                      <p:to>
                                        <p:strVal val="visible"/>
                                      </p:to>
                                    </p:set>
                                    <p:anim to="" calcmode="lin" valueType="num">
                                      <p:cBhvr>
                                        <p:cTn id="29" dur="1" fill="hold"/>
                                        <p:tgtEl>
                                          <p:spTgt spid="709641"/>
                                        </p:tgtEl>
                                        <p:attrNameLst>
                                          <p:attrName>style.visibility</p:attrName>
                                        </p:attrNameLst>
                                      </p:cBhvr>
                                    </p:anim>
                                  </p:childTnLst>
                                </p:cTn>
                              </p:par>
                            </p:childTnLst>
                          </p:cTn>
                        </p:par>
                      </p:childTnLst>
                    </p:cTn>
                  </p:par>
                  <p:par>
                    <p:cTn id="30" fill="hold">
                      <p:stCondLst>
                        <p:cond delay="indefinite"/>
                      </p:stCondLst>
                      <p:childTnLst>
                        <p:par>
                          <p:cTn id="31" fill="hold">
                            <p:stCondLst>
                              <p:cond delay="0"/>
                            </p:stCondLst>
                            <p:childTnLst>
                              <p:par>
                                <p:cTn id="32" presetID="24" presetClass="entr" presetSubtype="0" fill="hold" nodeType="clickEffect">
                                  <p:stCondLst>
                                    <p:cond delay="0"/>
                                  </p:stCondLst>
                                  <p:childTnLst>
                                    <p:set>
                                      <p:cBhvr>
                                        <p:cTn id="33" dur="1" fill="hold">
                                          <p:stCondLst>
                                            <p:cond delay="0"/>
                                          </p:stCondLst>
                                        </p:cTn>
                                        <p:tgtEl>
                                          <p:spTgt spid="709635">
                                            <p:txEl>
                                              <p:charRg st="128" end="150"/>
                                            </p:txEl>
                                          </p:spTgt>
                                        </p:tgtEl>
                                        <p:attrNameLst>
                                          <p:attrName>style.visibility</p:attrName>
                                        </p:attrNameLst>
                                      </p:cBhvr>
                                      <p:to>
                                        <p:strVal val="visible"/>
                                      </p:to>
                                    </p:set>
                                    <p:anim to="" calcmode="lin" valueType="num">
                                      <p:cBhvr>
                                        <p:cTn id="34" dur="1" fill="hold"/>
                                        <p:tgtEl>
                                          <p:spTgt spid="709635">
                                            <p:txEl>
                                              <p:charRg st="128" end="150"/>
                                            </p:txEl>
                                          </p:spTgt>
                                        </p:tgtEl>
                                        <p:attrNameLst>
                                          <p:attrName>style.visibility</p:attrName>
                                        </p:attrNameLst>
                                      </p:cBhvr>
                                    </p:anim>
                                  </p:childTnLst>
                                </p:cTn>
                              </p:par>
                              <p:par>
                                <p:cTn id="35" presetID="24" presetClass="entr" presetSubtype="0" fill="hold" nodeType="withEffect">
                                  <p:stCondLst>
                                    <p:cond delay="0"/>
                                  </p:stCondLst>
                                  <p:childTnLst>
                                    <p:set>
                                      <p:cBhvr>
                                        <p:cTn id="36" dur="1" fill="hold">
                                          <p:stCondLst>
                                            <p:cond delay="0"/>
                                          </p:stCondLst>
                                        </p:cTn>
                                        <p:tgtEl>
                                          <p:spTgt spid="709635">
                                            <p:txEl>
                                              <p:charRg st="150" end="171"/>
                                            </p:txEl>
                                          </p:spTgt>
                                        </p:tgtEl>
                                        <p:attrNameLst>
                                          <p:attrName>style.visibility</p:attrName>
                                        </p:attrNameLst>
                                      </p:cBhvr>
                                      <p:to>
                                        <p:strVal val="visible"/>
                                      </p:to>
                                    </p:set>
                                    <p:anim to="" calcmode="lin" valueType="num">
                                      <p:cBhvr>
                                        <p:cTn id="37" dur="1" fill="hold"/>
                                        <p:tgtEl>
                                          <p:spTgt spid="709635">
                                            <p:txEl>
                                              <p:charRg st="150" end="171"/>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0658" name="Rectangle 2"/>
          <p:cNvSpPr/>
          <p:nvPr/>
        </p:nvSpPr>
        <p:spPr>
          <a:xfrm>
            <a:off x="250825" y="1733550"/>
            <a:ext cx="8281988" cy="2566988"/>
          </a:xfrm>
          <a:prstGeom prst="rect">
            <a:avLst/>
          </a:prstGeom>
          <a:noFill/>
          <a:ln w="9525">
            <a:noFill/>
          </a:ln>
        </p:spPr>
        <p:txBody>
          <a:bodyPr anchor="t" anchorCtr="0">
            <a:spAutoFit/>
          </a:bodyPr>
          <a:p>
            <a:pPr>
              <a:spcBef>
                <a:spcPct val="50000"/>
              </a:spcBef>
            </a:pPr>
            <a:r>
              <a:rPr lang="en-US" altLang="zh-CN" sz="1800" b="1" dirty="0">
                <a:latin typeface="Arial" panose="020B0604020202020204" pitchFamily="34" charset="0"/>
                <a:ea typeface="仿宋_GB2312" pitchFamily="49" charset="-122"/>
              </a:rPr>
              <a:t>A</a:t>
            </a:r>
            <a:r>
              <a:rPr lang="zh-CN" altLang="en-US" sz="1800" b="1" dirty="0">
                <a:latin typeface="Arial" panose="020B0604020202020204" pitchFamily="34" charset="0"/>
                <a:ea typeface="仿宋_GB2312" pitchFamily="49" charset="-122"/>
              </a:rPr>
              <a:t>、在运单上标注改派地址，并要求收件客户本人在运单上注明“要求改派至新地址”，并签字确认</a:t>
            </a:r>
            <a:endParaRPr lang="zh-CN" altLang="en-US" sz="1800" b="1" dirty="0">
              <a:latin typeface="Arial" panose="020B0604020202020204" pitchFamily="34" charset="0"/>
              <a:ea typeface="仿宋_GB2312" pitchFamily="49" charset="-122"/>
            </a:endParaRPr>
          </a:p>
          <a:p>
            <a:pPr>
              <a:spcBef>
                <a:spcPct val="50000"/>
              </a:spcBef>
            </a:pPr>
            <a:r>
              <a:rPr lang="en-US" altLang="zh-CN" sz="1800" b="1" dirty="0">
                <a:latin typeface="Arial" panose="020B0604020202020204" pitchFamily="34" charset="0"/>
                <a:ea typeface="仿宋_GB2312" pitchFamily="49" charset="-122"/>
              </a:rPr>
              <a:t>B</a:t>
            </a:r>
            <a:r>
              <a:rPr lang="zh-CN" altLang="en-US" sz="1800" b="1" dirty="0">
                <a:latin typeface="Arial" panose="020B0604020202020204" pitchFamily="34" charset="0"/>
                <a:ea typeface="仿宋_GB2312" pitchFamily="49" charset="-122"/>
              </a:rPr>
              <a:t>、按正常派送流程完成改派</a:t>
            </a:r>
            <a:endParaRPr lang="zh-CN" altLang="en-US" sz="1800" b="1" dirty="0">
              <a:latin typeface="Arial" panose="020B0604020202020204" pitchFamily="34" charset="0"/>
              <a:ea typeface="仿宋_GB2312" pitchFamily="49" charset="-122"/>
            </a:endParaRPr>
          </a:p>
          <a:p>
            <a:pPr>
              <a:spcBef>
                <a:spcPct val="50000"/>
              </a:spcBef>
            </a:pPr>
            <a:r>
              <a:rPr lang="en-US" altLang="zh-CN" sz="1800" b="1" dirty="0">
                <a:latin typeface="Arial" panose="020B0604020202020204" pitchFamily="34" charset="0"/>
                <a:ea typeface="仿宋_GB2312" pitchFamily="49" charset="-122"/>
              </a:rPr>
              <a:t>2</a:t>
            </a:r>
            <a:r>
              <a:rPr lang="zh-CN" altLang="en-US" sz="1800" b="1" dirty="0">
                <a:latin typeface="Arial" panose="020B0604020202020204" pitchFamily="34" charset="0"/>
                <a:ea typeface="仿宋_GB2312" pitchFamily="49" charset="-122"/>
              </a:rPr>
              <a:t>）如改派后新地址不在该收派员的服务区域</a:t>
            </a:r>
            <a:endParaRPr lang="zh-CN" altLang="en-US" sz="1800" b="1" dirty="0">
              <a:latin typeface="Arial" panose="020B0604020202020204" pitchFamily="34" charset="0"/>
              <a:ea typeface="仿宋_GB2312" pitchFamily="49" charset="-122"/>
            </a:endParaRPr>
          </a:p>
          <a:p>
            <a:pPr>
              <a:spcBef>
                <a:spcPct val="50000"/>
              </a:spcBef>
            </a:pPr>
            <a:r>
              <a:rPr lang="en-US" altLang="zh-CN" sz="1800" b="1" dirty="0">
                <a:latin typeface="Arial" panose="020B0604020202020204" pitchFamily="34" charset="0"/>
                <a:ea typeface="仿宋_GB2312" pitchFamily="49" charset="-122"/>
              </a:rPr>
              <a:t>A</a:t>
            </a:r>
            <a:r>
              <a:rPr lang="zh-CN" altLang="en-US" sz="1800" b="1" dirty="0">
                <a:latin typeface="Arial" panose="020B0604020202020204" pitchFamily="34" charset="0"/>
                <a:ea typeface="仿宋_GB2312" pitchFamily="49" charset="-122"/>
              </a:rPr>
              <a:t>、在运单上标注改派地址，并要求收件客户本人在运单上注明“要求改派至新地址”，并签字确认</a:t>
            </a:r>
            <a:endParaRPr lang="zh-CN" altLang="en-US" sz="1800" b="1" dirty="0">
              <a:latin typeface="Arial" panose="020B0604020202020204" pitchFamily="34" charset="0"/>
              <a:ea typeface="仿宋_GB2312" pitchFamily="49" charset="-122"/>
            </a:endParaRPr>
          </a:p>
          <a:p>
            <a:pPr>
              <a:spcBef>
                <a:spcPct val="50000"/>
              </a:spcBef>
            </a:pPr>
            <a:r>
              <a:rPr lang="en-US" altLang="zh-CN" sz="1800" b="1" dirty="0">
                <a:latin typeface="Arial" panose="020B0604020202020204" pitchFamily="34" charset="0"/>
                <a:ea typeface="仿宋_GB2312" pitchFamily="49" charset="-122"/>
              </a:rPr>
              <a:t>B</a:t>
            </a:r>
            <a:r>
              <a:rPr lang="zh-CN" altLang="en-US" sz="1800" b="1" dirty="0">
                <a:latin typeface="Arial" panose="020B0604020202020204" pitchFamily="34" charset="0"/>
                <a:ea typeface="仿宋_GB2312" pitchFamily="49" charset="-122"/>
              </a:rPr>
              <a:t>、将快件并带回办事处交仓管员跟进 </a:t>
            </a:r>
            <a:endParaRPr lang="zh-CN" altLang="en-US" sz="1800" b="1" dirty="0">
              <a:latin typeface="Arial" panose="020B0604020202020204" pitchFamily="34" charset="0"/>
              <a:ea typeface="仿宋_GB2312" pitchFamily="49" charset="-122"/>
            </a:endParaRPr>
          </a:p>
        </p:txBody>
      </p:sp>
      <p:sp>
        <p:nvSpPr>
          <p:cNvPr id="22530" name="Text Box 3"/>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22531" name="Text Box 4"/>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学习活动五：派送异常处理</a:t>
            </a:r>
            <a:endParaRPr lang="en-US" altLang="zh-CN" sz="1800" b="1" dirty="0">
              <a:solidFill>
                <a:srgbClr val="0000FF"/>
              </a:solidFill>
              <a:latin typeface="Arial" panose="020B0604020202020204" pitchFamily="34" charset="0"/>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10658">
                                            <p:txEl>
                                              <p:charRg st="0" end="45"/>
                                            </p:txEl>
                                          </p:spTgt>
                                        </p:tgtEl>
                                        <p:attrNameLst>
                                          <p:attrName>style.visibility</p:attrName>
                                        </p:attrNameLst>
                                      </p:cBhvr>
                                      <p:to>
                                        <p:strVal val="visible"/>
                                      </p:to>
                                    </p:set>
                                    <p:anim to="" calcmode="lin" valueType="num">
                                      <p:cBhvr>
                                        <p:cTn id="7" dur="1" fill="hold"/>
                                        <p:tgtEl>
                                          <p:spTgt spid="710658">
                                            <p:txEl>
                                              <p:charRg st="0" end="45"/>
                                            </p:txEl>
                                          </p:spTgt>
                                        </p:tgtEl>
                                        <p:attrNameLst>
                                          <p:attrName>style.visibility</p:attrName>
                                        </p:attrNameLst>
                                      </p:cBhvr>
                                    </p:anim>
                                  </p:childTnLst>
                                </p:cTn>
                              </p:par>
                              <p:par>
                                <p:cTn id="8" presetID="24" presetClass="entr" presetSubtype="0" fill="hold" nodeType="withEffect">
                                  <p:stCondLst>
                                    <p:cond delay="0"/>
                                  </p:stCondLst>
                                  <p:childTnLst>
                                    <p:set>
                                      <p:cBhvr>
                                        <p:cTn id="9" dur="1" fill="hold">
                                          <p:stCondLst>
                                            <p:cond delay="0"/>
                                          </p:stCondLst>
                                        </p:cTn>
                                        <p:tgtEl>
                                          <p:spTgt spid="710658">
                                            <p:txEl>
                                              <p:charRg st="45" end="59"/>
                                            </p:txEl>
                                          </p:spTgt>
                                        </p:tgtEl>
                                        <p:attrNameLst>
                                          <p:attrName>style.visibility</p:attrName>
                                        </p:attrNameLst>
                                      </p:cBhvr>
                                      <p:to>
                                        <p:strVal val="visible"/>
                                      </p:to>
                                    </p:set>
                                    <p:anim to="" calcmode="lin" valueType="num">
                                      <p:cBhvr>
                                        <p:cTn id="10" dur="1" fill="hold"/>
                                        <p:tgtEl>
                                          <p:spTgt spid="710658">
                                            <p:txEl>
                                              <p:charRg st="45" end="59"/>
                                            </p:txEl>
                                          </p:spTgt>
                                        </p:tgtEl>
                                        <p:attrNameLst>
                                          <p:attrName>style.visibility</p:attrName>
                                        </p:attrNameLst>
                                      </p:cBhvr>
                                    </p:anim>
                                  </p:childTnLst>
                                </p:cTn>
                              </p:par>
                              <p:par>
                                <p:cTn id="11" presetID="24" presetClass="entr" presetSubtype="0" fill="hold" nodeType="withEffect">
                                  <p:stCondLst>
                                    <p:cond delay="0"/>
                                  </p:stCondLst>
                                  <p:childTnLst>
                                    <p:set>
                                      <p:cBhvr>
                                        <p:cTn id="12" dur="1" fill="hold">
                                          <p:stCondLst>
                                            <p:cond delay="0"/>
                                          </p:stCondLst>
                                        </p:cTn>
                                        <p:tgtEl>
                                          <p:spTgt spid="710658">
                                            <p:txEl>
                                              <p:charRg st="59" end="80"/>
                                            </p:txEl>
                                          </p:spTgt>
                                        </p:tgtEl>
                                        <p:attrNameLst>
                                          <p:attrName>style.visibility</p:attrName>
                                        </p:attrNameLst>
                                      </p:cBhvr>
                                      <p:to>
                                        <p:strVal val="visible"/>
                                      </p:to>
                                    </p:set>
                                    <p:anim to="" calcmode="lin" valueType="num">
                                      <p:cBhvr>
                                        <p:cTn id="13" dur="1" fill="hold"/>
                                        <p:tgtEl>
                                          <p:spTgt spid="710658">
                                            <p:txEl>
                                              <p:charRg st="59" end="80"/>
                                            </p:txEl>
                                          </p:spTgt>
                                        </p:tgtEl>
                                        <p:attrNameLst>
                                          <p:attrName>style.visibility</p:attrName>
                                        </p:attrNameLst>
                                      </p:cBhvr>
                                    </p:anim>
                                  </p:childTnLst>
                                </p:cTn>
                              </p:par>
                              <p:par>
                                <p:cTn id="14" presetID="24" presetClass="entr" presetSubtype="0" fill="hold" nodeType="withEffect">
                                  <p:stCondLst>
                                    <p:cond delay="0"/>
                                  </p:stCondLst>
                                  <p:childTnLst>
                                    <p:set>
                                      <p:cBhvr>
                                        <p:cTn id="15" dur="1" fill="hold">
                                          <p:stCondLst>
                                            <p:cond delay="0"/>
                                          </p:stCondLst>
                                        </p:cTn>
                                        <p:tgtEl>
                                          <p:spTgt spid="710658">
                                            <p:txEl>
                                              <p:charRg st="80" end="125"/>
                                            </p:txEl>
                                          </p:spTgt>
                                        </p:tgtEl>
                                        <p:attrNameLst>
                                          <p:attrName>style.visibility</p:attrName>
                                        </p:attrNameLst>
                                      </p:cBhvr>
                                      <p:to>
                                        <p:strVal val="visible"/>
                                      </p:to>
                                    </p:set>
                                    <p:anim to="" calcmode="lin" valueType="num">
                                      <p:cBhvr>
                                        <p:cTn id="16" dur="1" fill="hold"/>
                                        <p:tgtEl>
                                          <p:spTgt spid="710658">
                                            <p:txEl>
                                              <p:charRg st="80" end="125"/>
                                            </p:txEl>
                                          </p:spTgt>
                                        </p:tgtEl>
                                        <p:attrNameLst>
                                          <p:attrName>style.visibility</p:attrName>
                                        </p:attrNameLst>
                                      </p:cBhvr>
                                    </p:anim>
                                  </p:childTnLst>
                                </p:cTn>
                              </p:par>
                              <p:par>
                                <p:cTn id="17" presetID="24" presetClass="entr" presetSubtype="0" fill="hold" nodeType="withEffect">
                                  <p:stCondLst>
                                    <p:cond delay="0"/>
                                  </p:stCondLst>
                                  <p:childTnLst>
                                    <p:set>
                                      <p:cBhvr>
                                        <p:cTn id="18" dur="1" fill="hold">
                                          <p:stCondLst>
                                            <p:cond delay="0"/>
                                          </p:stCondLst>
                                        </p:cTn>
                                        <p:tgtEl>
                                          <p:spTgt spid="710658">
                                            <p:txEl>
                                              <p:charRg st="125" end="144"/>
                                            </p:txEl>
                                          </p:spTgt>
                                        </p:tgtEl>
                                        <p:attrNameLst>
                                          <p:attrName>style.visibility</p:attrName>
                                        </p:attrNameLst>
                                      </p:cBhvr>
                                      <p:to>
                                        <p:strVal val="visible"/>
                                      </p:to>
                                    </p:set>
                                    <p:anim to="" calcmode="lin" valueType="num">
                                      <p:cBhvr>
                                        <p:cTn id="19" dur="1" fill="hold"/>
                                        <p:tgtEl>
                                          <p:spTgt spid="710658">
                                            <p:txEl>
                                              <p:charRg st="125" end="144"/>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3" name="Rectangle 2"/>
          <p:cNvSpPr/>
          <p:nvPr/>
        </p:nvSpPr>
        <p:spPr>
          <a:xfrm>
            <a:off x="395288" y="1557338"/>
            <a:ext cx="4362450" cy="915987"/>
          </a:xfrm>
          <a:prstGeom prst="rect">
            <a:avLst/>
          </a:prstGeom>
          <a:noFill/>
          <a:ln w="9525">
            <a:noFill/>
          </a:ln>
        </p:spPr>
        <p:txBody>
          <a:bodyPr wrap="none" anchor="ctr" anchorCtr="0">
            <a:spAutoFit/>
          </a:bodyPr>
          <a:p>
            <a:r>
              <a:rPr lang="zh-CN" altLang="en-US" sz="1800" b="1" dirty="0">
                <a:latin typeface="Arial" panose="020B0604020202020204" pitchFamily="34" charset="0"/>
                <a:ea typeface="仿宋_GB2312" pitchFamily="49" charset="-122"/>
              </a:rPr>
              <a:t>操作环节：收派员派件异常情况处理流程 </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责任人：收派员</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任务名称：客户抢件处理办法 </a:t>
            </a:r>
            <a:endParaRPr lang="zh-CN" altLang="en-US" sz="1800" b="1" dirty="0">
              <a:latin typeface="Arial" panose="020B0604020202020204" pitchFamily="34" charset="0"/>
              <a:ea typeface="仿宋_GB2312" pitchFamily="49" charset="-122"/>
            </a:endParaRPr>
          </a:p>
        </p:txBody>
      </p:sp>
      <p:sp>
        <p:nvSpPr>
          <p:cNvPr id="711683" name="Rectangle 3"/>
          <p:cNvSpPr/>
          <p:nvPr/>
        </p:nvSpPr>
        <p:spPr>
          <a:xfrm>
            <a:off x="395288" y="2716213"/>
            <a:ext cx="4248150" cy="1879600"/>
          </a:xfrm>
          <a:prstGeom prst="rect">
            <a:avLst/>
          </a:prstGeom>
          <a:noFill/>
          <a:ln w="9525">
            <a:noFill/>
          </a:ln>
        </p:spPr>
        <p:txBody>
          <a:bodyPr anchor="ctr" anchorCtr="0">
            <a:spAutoFit/>
          </a:bodyPr>
          <a:p>
            <a:pPr>
              <a:spcBef>
                <a:spcPct val="50000"/>
              </a:spcBef>
            </a:pPr>
            <a:r>
              <a:rPr lang="en-US" altLang="zh-CN" sz="1800" b="1" dirty="0">
                <a:latin typeface="Arial" panose="020B0604020202020204" pitchFamily="34" charset="0"/>
                <a:ea typeface="仿宋_GB2312" pitchFamily="49" charset="-122"/>
              </a:rPr>
              <a:t>1</a:t>
            </a:r>
            <a:r>
              <a:rPr lang="zh-CN" altLang="en-US" sz="1800" b="1" dirty="0">
                <a:latin typeface="Arial" panose="020B0604020202020204" pitchFamily="34" charset="0"/>
                <a:ea typeface="仿宋_GB2312" pitchFamily="49" charset="-122"/>
              </a:rPr>
              <a:t>、收派员向客服部备案并说明情况</a:t>
            </a:r>
            <a:endParaRPr lang="zh-CN" altLang="en-US" sz="1800" b="1" dirty="0">
              <a:latin typeface="Arial" panose="020B0604020202020204" pitchFamily="34" charset="0"/>
              <a:ea typeface="仿宋_GB2312" pitchFamily="49" charset="-122"/>
            </a:endParaRPr>
          </a:p>
          <a:p>
            <a:pPr>
              <a:spcBef>
                <a:spcPct val="50000"/>
              </a:spcBef>
            </a:pPr>
            <a:r>
              <a:rPr lang="en-US" altLang="zh-CN" sz="1800" b="1" dirty="0">
                <a:latin typeface="Arial" panose="020B0604020202020204" pitchFamily="34" charset="0"/>
                <a:ea typeface="仿宋_GB2312" pitchFamily="49" charset="-122"/>
              </a:rPr>
              <a:t>2</a:t>
            </a:r>
            <a:r>
              <a:rPr lang="zh-CN" altLang="en-US" sz="1800" b="1" dirty="0">
                <a:latin typeface="Arial" panose="020B0604020202020204" pitchFamily="34" charset="0"/>
                <a:ea typeface="仿宋_GB2312" pitchFamily="49" charset="-122"/>
              </a:rPr>
              <a:t>、收派员致电办事处负责人通报情况</a:t>
            </a:r>
            <a:endParaRPr lang="zh-CN" altLang="en-US" sz="1800" b="1" dirty="0">
              <a:latin typeface="Arial" panose="020B0604020202020204" pitchFamily="34" charset="0"/>
              <a:ea typeface="仿宋_GB2312" pitchFamily="49" charset="-122"/>
            </a:endParaRPr>
          </a:p>
          <a:p>
            <a:pPr>
              <a:spcBef>
                <a:spcPct val="50000"/>
              </a:spcBef>
            </a:pPr>
            <a:r>
              <a:rPr lang="en-US" altLang="zh-CN" sz="1800" b="1" dirty="0">
                <a:latin typeface="Arial" panose="020B0604020202020204" pitchFamily="34" charset="0"/>
                <a:ea typeface="仿宋_GB2312" pitchFamily="49" charset="-122"/>
              </a:rPr>
              <a:t>3</a:t>
            </a:r>
            <a:r>
              <a:rPr lang="zh-CN" altLang="en-US" sz="1800" b="1" dirty="0">
                <a:latin typeface="Arial" panose="020B0604020202020204" pitchFamily="34" charset="0"/>
                <a:ea typeface="仿宋_GB2312" pitchFamily="49" charset="-122"/>
              </a:rPr>
              <a:t>、避免与客户发生冲突</a:t>
            </a:r>
            <a:endParaRPr lang="zh-CN" altLang="en-US" sz="1800" b="1" dirty="0">
              <a:latin typeface="Arial" panose="020B0604020202020204" pitchFamily="34" charset="0"/>
              <a:ea typeface="仿宋_GB2312" pitchFamily="49" charset="-122"/>
            </a:endParaRPr>
          </a:p>
          <a:p>
            <a:pPr>
              <a:spcBef>
                <a:spcPct val="50000"/>
              </a:spcBef>
            </a:pPr>
            <a:r>
              <a:rPr lang="en-US" altLang="zh-CN" sz="1800" b="1" dirty="0">
                <a:latin typeface="Arial" panose="020B0604020202020204" pitchFamily="34" charset="0"/>
                <a:ea typeface="仿宋_GB2312" pitchFamily="49" charset="-122"/>
              </a:rPr>
              <a:t>4</a:t>
            </a:r>
            <a:r>
              <a:rPr lang="zh-CN" altLang="en-US" sz="1800" b="1" dirty="0">
                <a:latin typeface="Arial" panose="020B0604020202020204" pitchFamily="34" charset="0"/>
                <a:ea typeface="仿宋_GB2312" pitchFamily="49" charset="-122"/>
              </a:rPr>
              <a:t>、如经协商快件无法取回，可致电</a:t>
            </a:r>
            <a:r>
              <a:rPr lang="en-US" altLang="zh-CN" sz="1800" b="1" dirty="0">
                <a:latin typeface="Arial" panose="020B0604020202020204" pitchFamily="34" charset="0"/>
                <a:ea typeface="仿宋_GB2312" pitchFamily="49" charset="-122"/>
              </a:rPr>
              <a:t>110</a:t>
            </a:r>
            <a:r>
              <a:rPr lang="zh-CN" altLang="en-US" sz="1800" b="1" dirty="0">
                <a:latin typeface="Arial" panose="020B0604020202020204" pitchFamily="34" charset="0"/>
                <a:ea typeface="仿宋_GB2312" pitchFamily="49" charset="-122"/>
              </a:rPr>
              <a:t>进行协调 </a:t>
            </a:r>
            <a:endParaRPr lang="zh-CN" altLang="en-US" sz="1800" b="1" dirty="0">
              <a:latin typeface="Arial" panose="020B0604020202020204" pitchFamily="34" charset="0"/>
              <a:ea typeface="仿宋_GB2312" pitchFamily="49" charset="-122"/>
            </a:endParaRPr>
          </a:p>
        </p:txBody>
      </p:sp>
      <p:sp>
        <p:nvSpPr>
          <p:cNvPr id="23555" name="Text Box 4"/>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23556" name="Text Box 5"/>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学习活动五：派送异常处理</a:t>
            </a:r>
            <a:endParaRPr lang="en-US" altLang="zh-CN" sz="1800" b="1" dirty="0">
              <a:solidFill>
                <a:srgbClr val="0000FF"/>
              </a:solidFill>
              <a:latin typeface="Arial" panose="020B0604020202020204" pitchFamily="34" charset="0"/>
              <a:ea typeface="楷体" panose="02010609060101010101" pitchFamily="49" charset="-122"/>
            </a:endParaRPr>
          </a:p>
        </p:txBody>
      </p:sp>
      <p:pic>
        <p:nvPicPr>
          <p:cNvPr id="711687" name="Picture 7" descr="U_3320~1"/>
          <p:cNvPicPr>
            <a:picLocks noChangeAspect="1"/>
          </p:cNvPicPr>
          <p:nvPr/>
        </p:nvPicPr>
        <p:blipFill>
          <a:blip r:embed="rId1"/>
          <a:stretch>
            <a:fillRect/>
          </a:stretch>
        </p:blipFill>
        <p:spPr>
          <a:xfrm>
            <a:off x="4643438" y="2420938"/>
            <a:ext cx="4140200" cy="2732087"/>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11687"/>
                                        </p:tgtEl>
                                        <p:attrNameLst>
                                          <p:attrName>style.visibility</p:attrName>
                                        </p:attrNameLst>
                                      </p:cBhvr>
                                      <p:to>
                                        <p:strVal val="visible"/>
                                      </p:to>
                                    </p:set>
                                    <p:anim to="" calcmode="lin" valueType="num">
                                      <p:cBhvr>
                                        <p:cTn id="7" dur="1" fill="hold"/>
                                        <p:tgtEl>
                                          <p:spTgt spid="711687"/>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711683">
                                            <p:txEl>
                                              <p:charRg st="0" end="17"/>
                                            </p:txEl>
                                          </p:spTgt>
                                        </p:tgtEl>
                                        <p:attrNameLst>
                                          <p:attrName>style.visibility</p:attrName>
                                        </p:attrNameLst>
                                      </p:cBhvr>
                                      <p:to>
                                        <p:strVal val="visible"/>
                                      </p:to>
                                    </p:set>
                                    <p:anim to="" calcmode="lin" valueType="num">
                                      <p:cBhvr>
                                        <p:cTn id="12" dur="1" fill="hold"/>
                                        <p:tgtEl>
                                          <p:spTgt spid="711683">
                                            <p:txEl>
                                              <p:charRg st="0" end="17"/>
                                            </p:txEl>
                                          </p:spTgt>
                                        </p:tgtEl>
                                        <p:attrNameLst>
                                          <p:attrName>style.visibility</p:attrName>
                                        </p:attrNameLst>
                                      </p:cBhvr>
                                    </p:anim>
                                  </p:childTnLst>
                                </p:cTn>
                              </p:par>
                              <p:par>
                                <p:cTn id="13" presetID="24" presetClass="entr" presetSubtype="0" fill="hold" nodeType="withEffect">
                                  <p:stCondLst>
                                    <p:cond delay="0"/>
                                  </p:stCondLst>
                                  <p:childTnLst>
                                    <p:set>
                                      <p:cBhvr>
                                        <p:cTn id="14" dur="1" fill="hold">
                                          <p:stCondLst>
                                            <p:cond delay="0"/>
                                          </p:stCondLst>
                                        </p:cTn>
                                        <p:tgtEl>
                                          <p:spTgt spid="711683">
                                            <p:txEl>
                                              <p:charRg st="17" end="35"/>
                                            </p:txEl>
                                          </p:spTgt>
                                        </p:tgtEl>
                                        <p:attrNameLst>
                                          <p:attrName>style.visibility</p:attrName>
                                        </p:attrNameLst>
                                      </p:cBhvr>
                                      <p:to>
                                        <p:strVal val="visible"/>
                                      </p:to>
                                    </p:set>
                                    <p:anim to="" calcmode="lin" valueType="num">
                                      <p:cBhvr>
                                        <p:cTn id="15" dur="1" fill="hold"/>
                                        <p:tgtEl>
                                          <p:spTgt spid="711683">
                                            <p:txEl>
                                              <p:charRg st="17" end="35"/>
                                            </p:txEl>
                                          </p:spTgt>
                                        </p:tgtEl>
                                        <p:attrNameLst>
                                          <p:attrName>style.visibility</p:attrName>
                                        </p:attrNameLst>
                                      </p:cBhvr>
                                    </p:anim>
                                  </p:childTnLst>
                                </p:cTn>
                              </p:par>
                              <p:par>
                                <p:cTn id="16" presetID="24" presetClass="entr" presetSubtype="0" fill="hold" nodeType="withEffect">
                                  <p:stCondLst>
                                    <p:cond delay="0"/>
                                  </p:stCondLst>
                                  <p:childTnLst>
                                    <p:set>
                                      <p:cBhvr>
                                        <p:cTn id="17" dur="1" fill="hold">
                                          <p:stCondLst>
                                            <p:cond delay="0"/>
                                          </p:stCondLst>
                                        </p:cTn>
                                        <p:tgtEl>
                                          <p:spTgt spid="711683">
                                            <p:txEl>
                                              <p:charRg st="35" end="47"/>
                                            </p:txEl>
                                          </p:spTgt>
                                        </p:tgtEl>
                                        <p:attrNameLst>
                                          <p:attrName>style.visibility</p:attrName>
                                        </p:attrNameLst>
                                      </p:cBhvr>
                                      <p:to>
                                        <p:strVal val="visible"/>
                                      </p:to>
                                    </p:set>
                                    <p:anim to="" calcmode="lin" valueType="num">
                                      <p:cBhvr>
                                        <p:cTn id="18" dur="1" fill="hold"/>
                                        <p:tgtEl>
                                          <p:spTgt spid="711683">
                                            <p:txEl>
                                              <p:charRg st="35" end="47"/>
                                            </p:txEl>
                                          </p:spTgt>
                                        </p:tgtEl>
                                        <p:attrNameLst>
                                          <p:attrName>style.visibility</p:attrName>
                                        </p:attrNameLst>
                                      </p:cBhvr>
                                    </p:anim>
                                  </p:childTnLst>
                                </p:cTn>
                              </p:par>
                              <p:par>
                                <p:cTn id="19" presetID="24" presetClass="entr" presetSubtype="0" fill="hold" nodeType="withEffect">
                                  <p:stCondLst>
                                    <p:cond delay="0"/>
                                  </p:stCondLst>
                                  <p:childTnLst>
                                    <p:set>
                                      <p:cBhvr>
                                        <p:cTn id="20" dur="1" fill="hold">
                                          <p:stCondLst>
                                            <p:cond delay="0"/>
                                          </p:stCondLst>
                                        </p:cTn>
                                        <p:tgtEl>
                                          <p:spTgt spid="711683">
                                            <p:txEl>
                                              <p:charRg st="47" end="72"/>
                                            </p:txEl>
                                          </p:spTgt>
                                        </p:tgtEl>
                                        <p:attrNameLst>
                                          <p:attrName>style.visibility</p:attrName>
                                        </p:attrNameLst>
                                      </p:cBhvr>
                                      <p:to>
                                        <p:strVal val="visible"/>
                                      </p:to>
                                    </p:set>
                                    <p:anim to="" calcmode="lin" valueType="num">
                                      <p:cBhvr>
                                        <p:cTn id="21" dur="1" fill="hold"/>
                                        <p:tgtEl>
                                          <p:spTgt spid="711683">
                                            <p:txEl>
                                              <p:charRg st="47" end="72"/>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4577" name="Rectangle 2"/>
          <p:cNvSpPr/>
          <p:nvPr/>
        </p:nvSpPr>
        <p:spPr>
          <a:xfrm>
            <a:off x="395288" y="1268413"/>
            <a:ext cx="8020050" cy="915987"/>
          </a:xfrm>
          <a:prstGeom prst="rect">
            <a:avLst/>
          </a:prstGeom>
          <a:noFill/>
          <a:ln w="9525">
            <a:noFill/>
          </a:ln>
        </p:spPr>
        <p:txBody>
          <a:bodyPr wrap="none" anchor="ctr" anchorCtr="0">
            <a:spAutoFit/>
          </a:bodyPr>
          <a:p>
            <a:r>
              <a:rPr lang="zh-CN" altLang="en-US" sz="1800" b="1" dirty="0">
                <a:latin typeface="Arial" panose="020B0604020202020204" pitchFamily="34" charset="0"/>
                <a:ea typeface="仿宋_GB2312" pitchFamily="49" charset="-122"/>
              </a:rPr>
              <a:t>操作环节：收派员派件异常情况处理流程 </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责任人：收派员</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任务名称：错分快件的处理办法（仓管员错分给收派员，收派员漏拿或错拿） </a:t>
            </a:r>
            <a:endParaRPr lang="zh-CN" altLang="en-US" sz="1800" b="1" dirty="0">
              <a:latin typeface="Arial" panose="020B0604020202020204" pitchFamily="34" charset="0"/>
              <a:ea typeface="仿宋_GB2312" pitchFamily="49" charset="-122"/>
            </a:endParaRPr>
          </a:p>
        </p:txBody>
      </p:sp>
      <p:sp>
        <p:nvSpPr>
          <p:cNvPr id="712707" name="Rectangle 3"/>
          <p:cNvSpPr/>
          <p:nvPr/>
        </p:nvSpPr>
        <p:spPr>
          <a:xfrm>
            <a:off x="468313" y="2276475"/>
            <a:ext cx="6683375" cy="1604963"/>
          </a:xfrm>
          <a:prstGeom prst="rect">
            <a:avLst/>
          </a:prstGeom>
          <a:noFill/>
          <a:ln w="9525">
            <a:noFill/>
          </a:ln>
        </p:spPr>
        <p:txBody>
          <a:bodyPr wrap="none" anchor="ctr" anchorCtr="0">
            <a:spAutoFit/>
          </a:bodyPr>
          <a:p>
            <a:pPr indent="200025">
              <a:spcBef>
                <a:spcPct val="50000"/>
              </a:spcBef>
            </a:pPr>
            <a:r>
              <a:rPr lang="en-US" altLang="zh-CN" sz="1800" b="1" dirty="0">
                <a:latin typeface="Arial" panose="020B0604020202020204" pitchFamily="34" charset="0"/>
                <a:ea typeface="仿宋_GB2312" pitchFamily="49" charset="-122"/>
              </a:rPr>
              <a:t>1</a:t>
            </a:r>
            <a:r>
              <a:rPr lang="zh-CN" altLang="en-US" sz="1800" b="1" dirty="0">
                <a:latin typeface="Arial" panose="020B0604020202020204" pitchFamily="34" charset="0"/>
                <a:ea typeface="仿宋_GB2312" pitchFamily="49" charset="-122"/>
              </a:rPr>
              <a:t>、交接时发现仓管员错分</a:t>
            </a:r>
            <a:endParaRPr lang="zh-CN" altLang="en-US" sz="1800" b="1" dirty="0">
              <a:latin typeface="Arial" panose="020B0604020202020204" pitchFamily="34" charset="0"/>
              <a:ea typeface="仿宋_GB2312" pitchFamily="49" charset="-122"/>
            </a:endParaRPr>
          </a:p>
          <a:p>
            <a:pPr indent="200025">
              <a:spcBef>
                <a:spcPct val="50000"/>
              </a:spcBef>
            </a:pPr>
            <a:r>
              <a:rPr lang="en-US" altLang="zh-CN" sz="1800" b="1" dirty="0">
                <a:latin typeface="Arial" panose="020B0604020202020204" pitchFamily="34" charset="0"/>
                <a:ea typeface="仿宋_GB2312" pitchFamily="49" charset="-122"/>
              </a:rPr>
              <a:t>1</a:t>
            </a:r>
            <a:r>
              <a:rPr lang="zh-CN" altLang="en-US" sz="1800" b="1" dirty="0">
                <a:latin typeface="Arial" panose="020B0604020202020204" pitchFamily="34" charset="0"/>
                <a:ea typeface="仿宋_GB2312" pitchFamily="49" charset="-122"/>
              </a:rPr>
              <a:t>）立即与仓管员联系，确认错分快件的情况</a:t>
            </a:r>
            <a:endParaRPr lang="zh-CN" altLang="en-US" sz="1800" b="1" dirty="0">
              <a:latin typeface="Arial" panose="020B0604020202020204" pitchFamily="34" charset="0"/>
              <a:ea typeface="仿宋_GB2312" pitchFamily="49" charset="-122"/>
            </a:endParaRPr>
          </a:p>
          <a:p>
            <a:pPr indent="200025">
              <a:spcBef>
                <a:spcPct val="50000"/>
              </a:spcBef>
            </a:pPr>
            <a:r>
              <a:rPr lang="en-US" altLang="zh-CN" sz="1800" b="1" dirty="0">
                <a:latin typeface="Arial" panose="020B0604020202020204" pitchFamily="34" charset="0"/>
                <a:ea typeface="仿宋_GB2312" pitchFamily="49" charset="-122"/>
              </a:rPr>
              <a:t>2</a:t>
            </a:r>
            <a:r>
              <a:rPr lang="zh-CN" altLang="en-US" sz="1800" b="1" dirty="0">
                <a:latin typeface="Arial" panose="020B0604020202020204" pitchFamily="34" charset="0"/>
                <a:ea typeface="仿宋_GB2312" pitchFamily="49" charset="-122"/>
              </a:rPr>
              <a:t>）将错分快件交仓管员处理，由仓管员在</a:t>
            </a:r>
            <a:r>
              <a:rPr lang="en-US" altLang="zh-CN" sz="1800" b="1" dirty="0">
                <a:latin typeface="Arial" panose="020B0604020202020204" pitchFamily="34" charset="0"/>
                <a:ea typeface="仿宋_GB2312" pitchFamily="49" charset="-122"/>
              </a:rPr>
              <a:t>《</a:t>
            </a:r>
            <a:r>
              <a:rPr lang="zh-CN" altLang="en-US" sz="1800" b="1" dirty="0">
                <a:latin typeface="Arial" panose="020B0604020202020204" pitchFamily="34" charset="0"/>
                <a:ea typeface="仿宋_GB2312" pitchFamily="49" charset="-122"/>
              </a:rPr>
              <a:t>派件表</a:t>
            </a:r>
            <a:r>
              <a:rPr lang="en-US" altLang="zh-CN" sz="1800" b="1" dirty="0">
                <a:latin typeface="Arial" panose="020B0604020202020204" pitchFamily="34" charset="0"/>
                <a:ea typeface="仿宋_GB2312" pitchFamily="49" charset="-122"/>
              </a:rPr>
              <a:t>》</a:t>
            </a:r>
            <a:r>
              <a:rPr lang="zh-CN" altLang="en-US" sz="1800" b="1" dirty="0">
                <a:latin typeface="Arial" panose="020B0604020202020204" pitchFamily="34" charset="0"/>
                <a:ea typeface="仿宋_GB2312" pitchFamily="49" charset="-122"/>
              </a:rPr>
              <a:t>签字确认</a:t>
            </a:r>
            <a:endParaRPr lang="zh-CN" altLang="en-US" sz="1800" b="1" dirty="0">
              <a:latin typeface="Arial" panose="020B0604020202020204" pitchFamily="34" charset="0"/>
              <a:ea typeface="仿宋_GB2312" pitchFamily="49" charset="-122"/>
            </a:endParaRPr>
          </a:p>
          <a:p>
            <a:pPr indent="200025">
              <a:spcBef>
                <a:spcPct val="50000"/>
              </a:spcBef>
            </a:pPr>
            <a:endParaRPr lang="zh-CN" altLang="en-US" sz="1800" b="1" dirty="0">
              <a:latin typeface="Arial" panose="020B0604020202020204" pitchFamily="34" charset="0"/>
              <a:ea typeface="仿宋_GB2312" pitchFamily="49" charset="-122"/>
            </a:endParaRPr>
          </a:p>
        </p:txBody>
      </p:sp>
      <p:sp>
        <p:nvSpPr>
          <p:cNvPr id="24579" name="Text Box 4"/>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24580" name="Text Box 5"/>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学习活动五：派送异常处理</a:t>
            </a:r>
            <a:endParaRPr lang="en-US" altLang="zh-CN" sz="1800" b="1" dirty="0">
              <a:solidFill>
                <a:srgbClr val="0000FF"/>
              </a:solidFill>
              <a:latin typeface="Arial" panose="020B0604020202020204" pitchFamily="34" charset="0"/>
              <a:ea typeface="楷体" panose="02010609060101010101" pitchFamily="49" charset="-122"/>
            </a:endParaRPr>
          </a:p>
        </p:txBody>
      </p:sp>
      <p:pic>
        <p:nvPicPr>
          <p:cNvPr id="712711" name="Picture 7" descr="U_5573~1"/>
          <p:cNvPicPr>
            <a:picLocks noChangeAspect="1"/>
          </p:cNvPicPr>
          <p:nvPr/>
        </p:nvPicPr>
        <p:blipFill>
          <a:blip r:embed="rId1"/>
          <a:stretch>
            <a:fillRect/>
          </a:stretch>
        </p:blipFill>
        <p:spPr>
          <a:xfrm>
            <a:off x="4572000" y="3716338"/>
            <a:ext cx="4333875" cy="2857500"/>
          </a:xfrm>
          <a:prstGeom prst="rect">
            <a:avLst/>
          </a:prstGeom>
          <a:noFill/>
          <a:ln w="9525">
            <a:noFill/>
          </a:ln>
        </p:spPr>
      </p:pic>
      <p:pic>
        <p:nvPicPr>
          <p:cNvPr id="712713" name="Picture 9" descr="U_2486~1"/>
          <p:cNvPicPr>
            <a:picLocks noChangeAspect="1"/>
          </p:cNvPicPr>
          <p:nvPr/>
        </p:nvPicPr>
        <p:blipFill>
          <a:blip r:embed="rId2"/>
          <a:stretch>
            <a:fillRect/>
          </a:stretch>
        </p:blipFill>
        <p:spPr>
          <a:xfrm>
            <a:off x="395288" y="3716338"/>
            <a:ext cx="3971925" cy="28575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12711"/>
                                        </p:tgtEl>
                                        <p:attrNameLst>
                                          <p:attrName>style.visibility</p:attrName>
                                        </p:attrNameLst>
                                      </p:cBhvr>
                                      <p:to>
                                        <p:strVal val="visible"/>
                                      </p:to>
                                    </p:set>
                                    <p:anim to="" calcmode="lin" valueType="num">
                                      <p:cBhvr>
                                        <p:cTn id="7" dur="1" fill="hold"/>
                                        <p:tgtEl>
                                          <p:spTgt spid="712711"/>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712713"/>
                                        </p:tgtEl>
                                        <p:attrNameLst>
                                          <p:attrName>style.visibility</p:attrName>
                                        </p:attrNameLst>
                                      </p:cBhvr>
                                      <p:to>
                                        <p:strVal val="visible"/>
                                      </p:to>
                                    </p:set>
                                    <p:anim to="" calcmode="lin" valueType="num">
                                      <p:cBhvr>
                                        <p:cTn id="12" dur="1" fill="hold"/>
                                        <p:tgtEl>
                                          <p:spTgt spid="712713"/>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712707">
                                            <p:txEl>
                                              <p:charRg st="0" end="13"/>
                                            </p:txEl>
                                          </p:spTgt>
                                        </p:tgtEl>
                                        <p:attrNameLst>
                                          <p:attrName>style.visibility</p:attrName>
                                        </p:attrNameLst>
                                      </p:cBhvr>
                                      <p:to>
                                        <p:strVal val="visible"/>
                                      </p:to>
                                    </p:set>
                                    <p:anim to="" calcmode="lin" valueType="num">
                                      <p:cBhvr>
                                        <p:cTn id="17" dur="1" fill="hold"/>
                                        <p:tgtEl>
                                          <p:spTgt spid="712707">
                                            <p:txEl>
                                              <p:charRg st="0" end="13"/>
                                            </p:txEl>
                                          </p:spTgt>
                                        </p:tgtEl>
                                        <p:attrNameLst>
                                          <p:attrName>style.visibility</p:attrName>
                                        </p:attrNameLst>
                                      </p:cBhvr>
                                    </p:anim>
                                  </p:childTnLst>
                                </p:cTn>
                              </p:par>
                              <p:par>
                                <p:cTn id="18" presetID="24" presetClass="entr" presetSubtype="0" fill="hold" nodeType="withEffect">
                                  <p:stCondLst>
                                    <p:cond delay="0"/>
                                  </p:stCondLst>
                                  <p:childTnLst>
                                    <p:set>
                                      <p:cBhvr>
                                        <p:cTn id="19" dur="1" fill="hold">
                                          <p:stCondLst>
                                            <p:cond delay="0"/>
                                          </p:stCondLst>
                                        </p:cTn>
                                        <p:tgtEl>
                                          <p:spTgt spid="712707">
                                            <p:txEl>
                                              <p:charRg st="13" end="34"/>
                                            </p:txEl>
                                          </p:spTgt>
                                        </p:tgtEl>
                                        <p:attrNameLst>
                                          <p:attrName>style.visibility</p:attrName>
                                        </p:attrNameLst>
                                      </p:cBhvr>
                                      <p:to>
                                        <p:strVal val="visible"/>
                                      </p:to>
                                    </p:set>
                                    <p:anim to="" calcmode="lin" valueType="num">
                                      <p:cBhvr>
                                        <p:cTn id="20" dur="1" fill="hold"/>
                                        <p:tgtEl>
                                          <p:spTgt spid="712707">
                                            <p:txEl>
                                              <p:charRg st="13" end="34"/>
                                            </p:txEl>
                                          </p:spTgt>
                                        </p:tgtEl>
                                        <p:attrNameLst>
                                          <p:attrName>style.visibility</p:attrName>
                                        </p:attrNameLst>
                                      </p:cBhvr>
                                    </p:anim>
                                  </p:childTnLst>
                                </p:cTn>
                              </p:par>
                              <p:par>
                                <p:cTn id="21" presetID="24" presetClass="entr" presetSubtype="0" fill="hold" nodeType="withEffect">
                                  <p:stCondLst>
                                    <p:cond delay="0"/>
                                  </p:stCondLst>
                                  <p:childTnLst>
                                    <p:set>
                                      <p:cBhvr>
                                        <p:cTn id="22" dur="1" fill="hold">
                                          <p:stCondLst>
                                            <p:cond delay="0"/>
                                          </p:stCondLst>
                                        </p:cTn>
                                        <p:tgtEl>
                                          <p:spTgt spid="712707">
                                            <p:txEl>
                                              <p:charRg st="34" end="63"/>
                                            </p:txEl>
                                          </p:spTgt>
                                        </p:tgtEl>
                                        <p:attrNameLst>
                                          <p:attrName>style.visibility</p:attrName>
                                        </p:attrNameLst>
                                      </p:cBhvr>
                                      <p:to>
                                        <p:strVal val="visible"/>
                                      </p:to>
                                    </p:set>
                                    <p:anim to="" calcmode="lin" valueType="num">
                                      <p:cBhvr>
                                        <p:cTn id="23" dur="1" fill="hold"/>
                                        <p:tgtEl>
                                          <p:spTgt spid="712707">
                                            <p:txEl>
                                              <p:charRg st="34" end="63"/>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1" name="Rectangle 2"/>
          <p:cNvSpPr/>
          <p:nvPr/>
        </p:nvSpPr>
        <p:spPr>
          <a:xfrm>
            <a:off x="250825" y="1484313"/>
            <a:ext cx="8020050" cy="915987"/>
          </a:xfrm>
          <a:prstGeom prst="rect">
            <a:avLst/>
          </a:prstGeom>
          <a:noFill/>
          <a:ln w="9525">
            <a:noFill/>
          </a:ln>
        </p:spPr>
        <p:txBody>
          <a:bodyPr wrap="none" anchor="ctr" anchorCtr="0">
            <a:spAutoFit/>
          </a:bodyPr>
          <a:p>
            <a:r>
              <a:rPr lang="zh-CN" altLang="en-US" sz="1800" b="1" dirty="0">
                <a:latin typeface="Arial" panose="020B0604020202020204" pitchFamily="34" charset="0"/>
                <a:ea typeface="仿宋_GB2312" pitchFamily="49" charset="-122"/>
              </a:rPr>
              <a:t>操作环节：收派员派件异常情况处理流程 </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责任人：收派员</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任务名称：错分快件的处理办法（仓管员错分给收派员，收派员漏拿或错拿） </a:t>
            </a:r>
            <a:endParaRPr lang="zh-CN" altLang="en-US" sz="1800" b="1" dirty="0">
              <a:latin typeface="Arial" panose="020B0604020202020204" pitchFamily="34" charset="0"/>
              <a:ea typeface="仿宋_GB2312" pitchFamily="49" charset="-122"/>
            </a:endParaRPr>
          </a:p>
        </p:txBody>
      </p:sp>
      <p:sp>
        <p:nvSpPr>
          <p:cNvPr id="727043" name="Rectangle 3"/>
          <p:cNvSpPr/>
          <p:nvPr/>
        </p:nvSpPr>
        <p:spPr>
          <a:xfrm>
            <a:off x="0" y="2133600"/>
            <a:ext cx="5311775" cy="2017713"/>
          </a:xfrm>
          <a:prstGeom prst="rect">
            <a:avLst/>
          </a:prstGeom>
          <a:noFill/>
          <a:ln w="9525">
            <a:noFill/>
          </a:ln>
        </p:spPr>
        <p:txBody>
          <a:bodyPr wrap="none" anchor="ctr" anchorCtr="0">
            <a:spAutoFit/>
          </a:bodyPr>
          <a:p>
            <a:pPr indent="200025">
              <a:spcBef>
                <a:spcPct val="50000"/>
              </a:spcBef>
            </a:pPr>
            <a:endParaRPr lang="zh-CN" altLang="en-US" sz="1800" dirty="0">
              <a:latin typeface="Arial" panose="020B0604020202020204" pitchFamily="34" charset="0"/>
              <a:ea typeface="仿宋_GB2312" pitchFamily="49" charset="-122"/>
            </a:endParaRPr>
          </a:p>
          <a:p>
            <a:pPr indent="200025">
              <a:spcBef>
                <a:spcPct val="50000"/>
              </a:spcBef>
            </a:pPr>
            <a:r>
              <a:rPr lang="en-US" altLang="zh-CN" sz="1800" b="1" dirty="0">
                <a:latin typeface="Arial" panose="020B0604020202020204" pitchFamily="34" charset="0"/>
                <a:ea typeface="仿宋_GB2312" pitchFamily="49" charset="-122"/>
              </a:rPr>
              <a:t>2</a:t>
            </a:r>
            <a:r>
              <a:rPr lang="zh-CN" altLang="en-US" sz="1800" b="1" dirty="0">
                <a:latin typeface="Arial" panose="020B0604020202020204" pitchFamily="34" charset="0"/>
                <a:ea typeface="仿宋_GB2312" pitchFamily="49" charset="-122"/>
              </a:rPr>
              <a:t>、收派员漏拿快件</a:t>
            </a:r>
            <a:endParaRPr lang="zh-CN" altLang="en-US" sz="1800" b="1" dirty="0">
              <a:latin typeface="Arial" panose="020B0604020202020204" pitchFamily="34" charset="0"/>
              <a:ea typeface="仿宋_GB2312" pitchFamily="49" charset="-122"/>
            </a:endParaRPr>
          </a:p>
          <a:p>
            <a:pPr indent="200025">
              <a:spcBef>
                <a:spcPct val="50000"/>
              </a:spcBef>
            </a:pPr>
            <a:r>
              <a:rPr lang="en-US" altLang="zh-CN" sz="1800" b="1" dirty="0">
                <a:latin typeface="Arial" panose="020B0604020202020204" pitchFamily="34" charset="0"/>
                <a:ea typeface="仿宋_GB2312" pitchFamily="49" charset="-122"/>
              </a:rPr>
              <a:t>1</a:t>
            </a:r>
            <a:r>
              <a:rPr lang="zh-CN" altLang="en-US" sz="1800" b="1" dirty="0">
                <a:latin typeface="Arial" panose="020B0604020202020204" pitchFamily="34" charset="0"/>
                <a:ea typeface="仿宋_GB2312" pitchFamily="49" charset="-122"/>
              </a:rPr>
              <a:t>）仓管员清仓时发现漏拿快件，立即通知收派员</a:t>
            </a:r>
            <a:endParaRPr lang="zh-CN" altLang="en-US" sz="1800" b="1" dirty="0">
              <a:latin typeface="Arial" panose="020B0604020202020204" pitchFamily="34" charset="0"/>
              <a:ea typeface="仿宋_GB2312" pitchFamily="49" charset="-122"/>
            </a:endParaRPr>
          </a:p>
          <a:p>
            <a:pPr indent="200025">
              <a:spcBef>
                <a:spcPct val="50000"/>
              </a:spcBef>
            </a:pPr>
            <a:r>
              <a:rPr lang="en-US" altLang="zh-CN" sz="1800" b="1" dirty="0">
                <a:latin typeface="Arial" panose="020B0604020202020204" pitchFamily="34" charset="0"/>
                <a:ea typeface="仿宋_GB2312" pitchFamily="49" charset="-122"/>
              </a:rPr>
              <a:t>2</a:t>
            </a:r>
            <a:r>
              <a:rPr lang="zh-CN" altLang="en-US" sz="1800" b="1" dirty="0">
                <a:latin typeface="Arial" panose="020B0604020202020204" pitchFamily="34" charset="0"/>
                <a:ea typeface="仿宋_GB2312" pitchFamily="49" charset="-122"/>
              </a:rPr>
              <a:t>）收派员回办事处取漏拿快件</a:t>
            </a:r>
            <a:endParaRPr lang="zh-CN" altLang="en-US" sz="1800" b="1" dirty="0">
              <a:latin typeface="Arial" panose="020B0604020202020204" pitchFamily="34" charset="0"/>
              <a:ea typeface="仿宋_GB2312" pitchFamily="49" charset="-122"/>
            </a:endParaRPr>
          </a:p>
          <a:p>
            <a:pPr indent="200025">
              <a:spcBef>
                <a:spcPct val="50000"/>
              </a:spcBef>
            </a:pPr>
            <a:r>
              <a:rPr lang="en-US" altLang="zh-CN" sz="1800" b="1" dirty="0">
                <a:latin typeface="Arial" panose="020B0604020202020204" pitchFamily="34" charset="0"/>
                <a:ea typeface="仿宋_GB2312" pitchFamily="49" charset="-122"/>
              </a:rPr>
              <a:t>3</a:t>
            </a:r>
            <a:r>
              <a:rPr lang="zh-CN" altLang="en-US" sz="1800" b="1" dirty="0">
                <a:latin typeface="Arial" panose="020B0604020202020204" pitchFamily="34" charset="0"/>
                <a:ea typeface="仿宋_GB2312" pitchFamily="49" charset="-122"/>
              </a:rPr>
              <a:t>）无法返回的，仓管员需及时报告处理</a:t>
            </a:r>
            <a:endParaRPr lang="zh-CN" altLang="en-US" sz="1800" b="1" dirty="0">
              <a:latin typeface="Arial" panose="020B0604020202020204" pitchFamily="34" charset="0"/>
              <a:ea typeface="仿宋_GB2312" pitchFamily="49" charset="-122"/>
            </a:endParaRPr>
          </a:p>
        </p:txBody>
      </p:sp>
      <p:sp>
        <p:nvSpPr>
          <p:cNvPr id="25603" name="Text Box 4"/>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25604" name="Text Box 5"/>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学习活动五：派送异常处理</a:t>
            </a:r>
            <a:endParaRPr lang="en-US" altLang="zh-CN" sz="1800" b="1" dirty="0">
              <a:solidFill>
                <a:srgbClr val="0000FF"/>
              </a:solidFill>
              <a:latin typeface="Arial" panose="020B0604020202020204" pitchFamily="34" charset="0"/>
              <a:ea typeface="楷体" panose="02010609060101010101" pitchFamily="49" charset="-122"/>
            </a:endParaRPr>
          </a:p>
        </p:txBody>
      </p:sp>
      <p:pic>
        <p:nvPicPr>
          <p:cNvPr id="727051" name="Picture 11" descr="U_3096~1"/>
          <p:cNvPicPr>
            <a:picLocks noChangeAspect="1"/>
          </p:cNvPicPr>
          <p:nvPr/>
        </p:nvPicPr>
        <p:blipFill>
          <a:blip r:embed="rId1"/>
          <a:stretch>
            <a:fillRect/>
          </a:stretch>
        </p:blipFill>
        <p:spPr>
          <a:xfrm>
            <a:off x="4572000" y="3644900"/>
            <a:ext cx="4133850" cy="2857500"/>
          </a:xfrm>
          <a:prstGeom prst="rect">
            <a:avLst/>
          </a:prstGeom>
          <a:noFill/>
          <a:ln w="9525">
            <a:noFill/>
          </a:ln>
        </p:spPr>
      </p:pic>
      <p:pic>
        <p:nvPicPr>
          <p:cNvPr id="727053" name="Picture 13" descr="U_1677~2"/>
          <p:cNvPicPr>
            <a:picLocks noChangeAspect="1"/>
          </p:cNvPicPr>
          <p:nvPr/>
        </p:nvPicPr>
        <p:blipFill>
          <a:blip r:embed="rId2"/>
          <a:stretch>
            <a:fillRect/>
          </a:stretch>
        </p:blipFill>
        <p:spPr>
          <a:xfrm>
            <a:off x="468313" y="4149725"/>
            <a:ext cx="3455987" cy="241935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27051"/>
                                        </p:tgtEl>
                                        <p:attrNameLst>
                                          <p:attrName>style.visibility</p:attrName>
                                        </p:attrNameLst>
                                      </p:cBhvr>
                                      <p:to>
                                        <p:strVal val="visible"/>
                                      </p:to>
                                    </p:set>
                                    <p:anim to="" calcmode="lin" valueType="num">
                                      <p:cBhvr>
                                        <p:cTn id="7" dur="1" fill="hold"/>
                                        <p:tgtEl>
                                          <p:spTgt spid="727051"/>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727053"/>
                                        </p:tgtEl>
                                        <p:attrNameLst>
                                          <p:attrName>style.visibility</p:attrName>
                                        </p:attrNameLst>
                                      </p:cBhvr>
                                      <p:to>
                                        <p:strVal val="visible"/>
                                      </p:to>
                                    </p:set>
                                    <p:anim to="" calcmode="lin" valueType="num">
                                      <p:cBhvr>
                                        <p:cTn id="12" dur="1" fill="hold"/>
                                        <p:tgtEl>
                                          <p:spTgt spid="727053"/>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727043">
                                            <p:txEl>
                                              <p:charRg st="1" end="11"/>
                                            </p:txEl>
                                          </p:spTgt>
                                        </p:tgtEl>
                                        <p:attrNameLst>
                                          <p:attrName>style.visibility</p:attrName>
                                        </p:attrNameLst>
                                      </p:cBhvr>
                                      <p:to>
                                        <p:strVal val="visible"/>
                                      </p:to>
                                    </p:set>
                                    <p:anim to="" calcmode="lin" valueType="num">
                                      <p:cBhvr>
                                        <p:cTn id="17" dur="1" fill="hold"/>
                                        <p:tgtEl>
                                          <p:spTgt spid="727043">
                                            <p:txEl>
                                              <p:charRg st="1" end="11"/>
                                            </p:txEl>
                                          </p:spTgt>
                                        </p:tgtEl>
                                        <p:attrNameLst>
                                          <p:attrName>style.visibility</p:attrName>
                                        </p:attrNameLst>
                                      </p:cBhvr>
                                    </p:anim>
                                  </p:childTnLst>
                                </p:cTn>
                              </p:par>
                              <p:par>
                                <p:cTn id="18" presetID="24" presetClass="entr" presetSubtype="0" fill="hold" nodeType="withEffect">
                                  <p:stCondLst>
                                    <p:cond delay="0"/>
                                  </p:stCondLst>
                                  <p:childTnLst>
                                    <p:set>
                                      <p:cBhvr>
                                        <p:cTn id="19" dur="1" fill="hold">
                                          <p:stCondLst>
                                            <p:cond delay="0"/>
                                          </p:stCondLst>
                                        </p:cTn>
                                        <p:tgtEl>
                                          <p:spTgt spid="727043">
                                            <p:txEl>
                                              <p:charRg st="11" end="34"/>
                                            </p:txEl>
                                          </p:spTgt>
                                        </p:tgtEl>
                                        <p:attrNameLst>
                                          <p:attrName>style.visibility</p:attrName>
                                        </p:attrNameLst>
                                      </p:cBhvr>
                                      <p:to>
                                        <p:strVal val="visible"/>
                                      </p:to>
                                    </p:set>
                                    <p:anim to="" calcmode="lin" valueType="num">
                                      <p:cBhvr>
                                        <p:cTn id="20" dur="1" fill="hold"/>
                                        <p:tgtEl>
                                          <p:spTgt spid="727043">
                                            <p:txEl>
                                              <p:charRg st="11" end="34"/>
                                            </p:txEl>
                                          </p:spTgt>
                                        </p:tgtEl>
                                        <p:attrNameLst>
                                          <p:attrName>style.visibility</p:attrName>
                                        </p:attrNameLst>
                                      </p:cBhvr>
                                    </p:anim>
                                  </p:childTnLst>
                                </p:cTn>
                              </p:par>
                              <p:par>
                                <p:cTn id="21" presetID="24" presetClass="entr" presetSubtype="0" fill="hold" nodeType="withEffect">
                                  <p:stCondLst>
                                    <p:cond delay="0"/>
                                  </p:stCondLst>
                                  <p:childTnLst>
                                    <p:set>
                                      <p:cBhvr>
                                        <p:cTn id="22" dur="1" fill="hold">
                                          <p:stCondLst>
                                            <p:cond delay="0"/>
                                          </p:stCondLst>
                                        </p:cTn>
                                        <p:tgtEl>
                                          <p:spTgt spid="727043">
                                            <p:txEl>
                                              <p:charRg st="34" end="49"/>
                                            </p:txEl>
                                          </p:spTgt>
                                        </p:tgtEl>
                                        <p:attrNameLst>
                                          <p:attrName>style.visibility</p:attrName>
                                        </p:attrNameLst>
                                      </p:cBhvr>
                                      <p:to>
                                        <p:strVal val="visible"/>
                                      </p:to>
                                    </p:set>
                                    <p:anim to="" calcmode="lin" valueType="num">
                                      <p:cBhvr>
                                        <p:cTn id="23" dur="1" fill="hold"/>
                                        <p:tgtEl>
                                          <p:spTgt spid="727043">
                                            <p:txEl>
                                              <p:charRg st="34" end="49"/>
                                            </p:txEl>
                                          </p:spTgt>
                                        </p:tgtEl>
                                        <p:attrNameLst>
                                          <p:attrName>style.visibility</p:attrName>
                                        </p:attrNameLst>
                                      </p:cBhvr>
                                    </p:anim>
                                  </p:childTnLst>
                                </p:cTn>
                              </p:par>
                              <p:par>
                                <p:cTn id="24" presetID="24" presetClass="entr" presetSubtype="0" fill="hold" nodeType="withEffect">
                                  <p:stCondLst>
                                    <p:cond delay="0"/>
                                  </p:stCondLst>
                                  <p:childTnLst>
                                    <p:set>
                                      <p:cBhvr>
                                        <p:cTn id="25" dur="1" fill="hold">
                                          <p:stCondLst>
                                            <p:cond delay="0"/>
                                          </p:stCondLst>
                                        </p:cTn>
                                        <p:tgtEl>
                                          <p:spTgt spid="727043">
                                            <p:txEl>
                                              <p:charRg st="49" end="68"/>
                                            </p:txEl>
                                          </p:spTgt>
                                        </p:tgtEl>
                                        <p:attrNameLst>
                                          <p:attrName>style.visibility</p:attrName>
                                        </p:attrNameLst>
                                      </p:cBhvr>
                                      <p:to>
                                        <p:strVal val="visible"/>
                                      </p:to>
                                    </p:set>
                                    <p:anim to="" calcmode="lin" valueType="num">
                                      <p:cBhvr>
                                        <p:cTn id="26" dur="1" fill="hold"/>
                                        <p:tgtEl>
                                          <p:spTgt spid="727043">
                                            <p:txEl>
                                              <p:charRg st="49" end="68"/>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5" name="Rectangle 2"/>
          <p:cNvSpPr/>
          <p:nvPr/>
        </p:nvSpPr>
        <p:spPr>
          <a:xfrm>
            <a:off x="395288" y="1268413"/>
            <a:ext cx="8020050" cy="915987"/>
          </a:xfrm>
          <a:prstGeom prst="rect">
            <a:avLst/>
          </a:prstGeom>
          <a:noFill/>
          <a:ln w="9525">
            <a:noFill/>
          </a:ln>
        </p:spPr>
        <p:txBody>
          <a:bodyPr wrap="none" anchor="ctr" anchorCtr="0">
            <a:spAutoFit/>
          </a:bodyPr>
          <a:p>
            <a:r>
              <a:rPr lang="zh-CN" altLang="en-US" sz="1800" b="1" dirty="0">
                <a:latin typeface="Arial" panose="020B0604020202020204" pitchFamily="34" charset="0"/>
                <a:ea typeface="仿宋_GB2312" pitchFamily="49" charset="-122"/>
              </a:rPr>
              <a:t>操作环节：收派员派件异常情况处理流程 </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责任人：收派员</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任务名称：错分快件的处理办法（仓管员错分给收派员，收派员漏拿或错拿） </a:t>
            </a:r>
            <a:endParaRPr lang="zh-CN" altLang="en-US" sz="1800" b="1" dirty="0">
              <a:latin typeface="Arial" panose="020B0604020202020204" pitchFamily="34" charset="0"/>
              <a:ea typeface="仿宋_GB2312" pitchFamily="49" charset="-122"/>
            </a:endParaRPr>
          </a:p>
        </p:txBody>
      </p:sp>
      <p:sp>
        <p:nvSpPr>
          <p:cNvPr id="726019" name="Rectangle 3"/>
          <p:cNvSpPr/>
          <p:nvPr/>
        </p:nvSpPr>
        <p:spPr>
          <a:xfrm>
            <a:off x="468313" y="2420938"/>
            <a:ext cx="5832475" cy="1192212"/>
          </a:xfrm>
          <a:prstGeom prst="rect">
            <a:avLst/>
          </a:prstGeom>
          <a:noFill/>
          <a:ln w="9525">
            <a:noFill/>
          </a:ln>
        </p:spPr>
        <p:txBody>
          <a:bodyPr wrap="none" anchor="ctr" anchorCtr="0">
            <a:spAutoFit/>
          </a:bodyPr>
          <a:p>
            <a:pPr indent="200025">
              <a:spcBef>
                <a:spcPct val="50000"/>
              </a:spcBef>
            </a:pPr>
            <a:r>
              <a:rPr lang="en-US" altLang="zh-CN" sz="1800" b="1" dirty="0">
                <a:latin typeface="Arial" panose="020B0604020202020204" pitchFamily="34" charset="0"/>
                <a:ea typeface="仿宋_GB2312" pitchFamily="49" charset="-122"/>
              </a:rPr>
              <a:t>3</a:t>
            </a:r>
            <a:r>
              <a:rPr lang="zh-CN" altLang="en-US" sz="1800" b="1" dirty="0">
                <a:latin typeface="Arial" panose="020B0604020202020204" pitchFamily="34" charset="0"/>
                <a:ea typeface="仿宋_GB2312" pitchFamily="49" charset="-122"/>
              </a:rPr>
              <a:t>、收派员派件时发现错拿他人快件</a:t>
            </a:r>
            <a:endParaRPr lang="zh-CN" altLang="en-US" sz="1800" b="1" dirty="0">
              <a:latin typeface="Arial" panose="020B0604020202020204" pitchFamily="34" charset="0"/>
              <a:ea typeface="仿宋_GB2312" pitchFamily="49" charset="-122"/>
            </a:endParaRPr>
          </a:p>
          <a:p>
            <a:pPr indent="200025">
              <a:spcBef>
                <a:spcPct val="50000"/>
              </a:spcBef>
            </a:pPr>
            <a:r>
              <a:rPr lang="en-US" altLang="zh-CN" sz="1800" b="1" dirty="0">
                <a:latin typeface="Arial" panose="020B0604020202020204" pitchFamily="34" charset="0"/>
                <a:ea typeface="仿宋_GB2312" pitchFamily="49" charset="-122"/>
              </a:rPr>
              <a:t>1</a:t>
            </a:r>
            <a:r>
              <a:rPr lang="zh-CN" altLang="en-US" sz="1800" b="1" dirty="0">
                <a:latin typeface="Arial" panose="020B0604020202020204" pitchFamily="34" charset="0"/>
                <a:ea typeface="仿宋_GB2312" pitchFamily="49" charset="-122"/>
              </a:rPr>
              <a:t>）收派员须立即向办事处负责人反馈情况</a:t>
            </a:r>
            <a:endParaRPr lang="zh-CN" altLang="en-US" sz="1800" b="1" dirty="0">
              <a:latin typeface="Arial" panose="020B0604020202020204" pitchFamily="34" charset="0"/>
              <a:ea typeface="仿宋_GB2312" pitchFamily="49" charset="-122"/>
            </a:endParaRPr>
          </a:p>
          <a:p>
            <a:pPr indent="200025">
              <a:spcBef>
                <a:spcPct val="50000"/>
              </a:spcBef>
            </a:pPr>
            <a:r>
              <a:rPr lang="en-US" altLang="zh-CN" sz="1800" b="1" dirty="0">
                <a:latin typeface="Arial" panose="020B0604020202020204" pitchFamily="34" charset="0"/>
                <a:ea typeface="仿宋_GB2312" pitchFamily="49" charset="-122"/>
              </a:rPr>
              <a:t>2</a:t>
            </a:r>
            <a:r>
              <a:rPr lang="zh-CN" altLang="en-US" sz="1800" b="1" dirty="0">
                <a:latin typeface="Arial" panose="020B0604020202020204" pitchFamily="34" charset="0"/>
                <a:ea typeface="仿宋_GB2312" pitchFamily="49" charset="-122"/>
              </a:rPr>
              <a:t>）收派员须配合办事处负责人对错拿快件的调度安排 </a:t>
            </a:r>
            <a:endParaRPr lang="zh-CN" altLang="en-US" sz="1800" b="1" dirty="0">
              <a:latin typeface="Arial" panose="020B0604020202020204" pitchFamily="34" charset="0"/>
              <a:ea typeface="仿宋_GB2312" pitchFamily="49" charset="-122"/>
            </a:endParaRPr>
          </a:p>
        </p:txBody>
      </p:sp>
      <p:sp>
        <p:nvSpPr>
          <p:cNvPr id="26627" name="Text Box 4"/>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26628" name="Text Box 5"/>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学习活动五：派送异常处理</a:t>
            </a:r>
            <a:endParaRPr lang="en-US" altLang="zh-CN" sz="1800" b="1" dirty="0">
              <a:solidFill>
                <a:srgbClr val="0000FF"/>
              </a:solidFill>
              <a:latin typeface="Arial" panose="020B0604020202020204" pitchFamily="34" charset="0"/>
              <a:ea typeface="楷体" panose="02010609060101010101" pitchFamily="49" charset="-122"/>
            </a:endParaRPr>
          </a:p>
        </p:txBody>
      </p:sp>
      <p:pic>
        <p:nvPicPr>
          <p:cNvPr id="726023" name="Picture 7" descr="U_1548~1"/>
          <p:cNvPicPr>
            <a:picLocks noChangeAspect="1"/>
          </p:cNvPicPr>
          <p:nvPr/>
        </p:nvPicPr>
        <p:blipFill>
          <a:blip r:embed="rId1"/>
          <a:stretch>
            <a:fillRect/>
          </a:stretch>
        </p:blipFill>
        <p:spPr>
          <a:xfrm>
            <a:off x="5003800" y="3860800"/>
            <a:ext cx="3810000" cy="253365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26023"/>
                                        </p:tgtEl>
                                        <p:attrNameLst>
                                          <p:attrName>style.visibility</p:attrName>
                                        </p:attrNameLst>
                                      </p:cBhvr>
                                      <p:to>
                                        <p:strVal val="visible"/>
                                      </p:to>
                                    </p:set>
                                    <p:anim to="" calcmode="lin" valueType="num">
                                      <p:cBhvr>
                                        <p:cTn id="7" dur="1" fill="hold"/>
                                        <p:tgtEl>
                                          <p:spTgt spid="726023"/>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726019">
                                            <p:txEl>
                                              <p:charRg st="0" end="17"/>
                                            </p:txEl>
                                          </p:spTgt>
                                        </p:tgtEl>
                                        <p:attrNameLst>
                                          <p:attrName>style.visibility</p:attrName>
                                        </p:attrNameLst>
                                      </p:cBhvr>
                                      <p:to>
                                        <p:strVal val="visible"/>
                                      </p:to>
                                    </p:set>
                                    <p:anim to="" calcmode="lin" valueType="num">
                                      <p:cBhvr>
                                        <p:cTn id="12" dur="1" fill="hold"/>
                                        <p:tgtEl>
                                          <p:spTgt spid="726019">
                                            <p:txEl>
                                              <p:charRg st="0" end="17"/>
                                            </p:txEl>
                                          </p:spTgt>
                                        </p:tgtEl>
                                        <p:attrNameLst>
                                          <p:attrName>style.visibility</p:attrName>
                                        </p:attrNameLst>
                                      </p:cBhvr>
                                    </p:anim>
                                  </p:childTnLst>
                                </p:cTn>
                              </p:par>
                              <p:par>
                                <p:cTn id="13" presetID="24" presetClass="entr" presetSubtype="0" fill="hold" nodeType="withEffect">
                                  <p:stCondLst>
                                    <p:cond delay="0"/>
                                  </p:stCondLst>
                                  <p:childTnLst>
                                    <p:set>
                                      <p:cBhvr>
                                        <p:cTn id="14" dur="1" fill="hold">
                                          <p:stCondLst>
                                            <p:cond delay="0"/>
                                          </p:stCondLst>
                                        </p:cTn>
                                        <p:tgtEl>
                                          <p:spTgt spid="726019">
                                            <p:txEl>
                                              <p:charRg st="17" end="37"/>
                                            </p:txEl>
                                          </p:spTgt>
                                        </p:tgtEl>
                                        <p:attrNameLst>
                                          <p:attrName>style.visibility</p:attrName>
                                        </p:attrNameLst>
                                      </p:cBhvr>
                                      <p:to>
                                        <p:strVal val="visible"/>
                                      </p:to>
                                    </p:set>
                                    <p:anim to="" calcmode="lin" valueType="num">
                                      <p:cBhvr>
                                        <p:cTn id="15" dur="1" fill="hold"/>
                                        <p:tgtEl>
                                          <p:spTgt spid="726019">
                                            <p:txEl>
                                              <p:charRg st="17" end="37"/>
                                            </p:txEl>
                                          </p:spTgt>
                                        </p:tgtEl>
                                        <p:attrNameLst>
                                          <p:attrName>style.visibility</p:attrName>
                                        </p:attrNameLst>
                                      </p:cBhvr>
                                    </p:anim>
                                  </p:childTnLst>
                                </p:cTn>
                              </p:par>
                              <p:par>
                                <p:cTn id="16" presetID="24" presetClass="entr" presetSubtype="0" fill="hold" nodeType="withEffect">
                                  <p:stCondLst>
                                    <p:cond delay="0"/>
                                  </p:stCondLst>
                                  <p:childTnLst>
                                    <p:set>
                                      <p:cBhvr>
                                        <p:cTn id="17" dur="1" fill="hold">
                                          <p:stCondLst>
                                            <p:cond delay="0"/>
                                          </p:stCondLst>
                                        </p:cTn>
                                        <p:tgtEl>
                                          <p:spTgt spid="726019">
                                            <p:txEl>
                                              <p:charRg st="37" end="63"/>
                                            </p:txEl>
                                          </p:spTgt>
                                        </p:tgtEl>
                                        <p:attrNameLst>
                                          <p:attrName>style.visibility</p:attrName>
                                        </p:attrNameLst>
                                      </p:cBhvr>
                                      <p:to>
                                        <p:strVal val="visible"/>
                                      </p:to>
                                    </p:set>
                                    <p:anim to="" calcmode="lin" valueType="num">
                                      <p:cBhvr>
                                        <p:cTn id="18" dur="1" fill="hold"/>
                                        <p:tgtEl>
                                          <p:spTgt spid="726019">
                                            <p:txEl>
                                              <p:charRg st="37" end="63"/>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49" name="Rectangle 2"/>
          <p:cNvSpPr/>
          <p:nvPr/>
        </p:nvSpPr>
        <p:spPr>
          <a:xfrm>
            <a:off x="0" y="1557338"/>
            <a:ext cx="5048250" cy="915987"/>
          </a:xfrm>
          <a:prstGeom prst="rect">
            <a:avLst/>
          </a:prstGeom>
          <a:noFill/>
          <a:ln w="9525">
            <a:noFill/>
          </a:ln>
        </p:spPr>
        <p:txBody>
          <a:bodyPr wrap="none" anchor="ctr" anchorCtr="0">
            <a:spAutoFit/>
          </a:bodyPr>
          <a:p>
            <a:r>
              <a:rPr lang="zh-CN" altLang="en-US" sz="1800" b="1" dirty="0">
                <a:latin typeface="Arial" panose="020B0604020202020204" pitchFamily="34" charset="0"/>
                <a:ea typeface="仿宋_GB2312" pitchFamily="49" charset="-122"/>
              </a:rPr>
              <a:t>操作环节：收派员派件异常情况处理流程 </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责任人：收派员</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任务名称：至客户处，发现客户不在的处理办法 </a:t>
            </a:r>
            <a:endParaRPr lang="zh-CN" altLang="en-US" sz="1800" b="1" dirty="0">
              <a:latin typeface="Arial" panose="020B0604020202020204" pitchFamily="34" charset="0"/>
              <a:ea typeface="仿宋_GB2312" pitchFamily="49" charset="-122"/>
            </a:endParaRPr>
          </a:p>
        </p:txBody>
      </p:sp>
      <p:sp>
        <p:nvSpPr>
          <p:cNvPr id="713731" name="Rectangle 3"/>
          <p:cNvSpPr/>
          <p:nvPr/>
        </p:nvSpPr>
        <p:spPr>
          <a:xfrm>
            <a:off x="179388" y="2800350"/>
            <a:ext cx="4032250" cy="3527425"/>
          </a:xfrm>
          <a:prstGeom prst="rect">
            <a:avLst/>
          </a:prstGeom>
          <a:noFill/>
          <a:ln w="9525">
            <a:noFill/>
          </a:ln>
        </p:spPr>
        <p:txBody>
          <a:bodyPr anchor="ctr" anchorCtr="0">
            <a:spAutoFit/>
          </a:bodyPr>
          <a:p>
            <a:r>
              <a:rPr lang="en-US" altLang="zh-CN" sz="1800" b="1" dirty="0">
                <a:latin typeface="Arial" panose="020B0604020202020204" pitchFamily="34" charset="0"/>
                <a:ea typeface="仿宋_GB2312" pitchFamily="49" charset="-122"/>
              </a:rPr>
              <a:t>1</a:t>
            </a:r>
            <a:r>
              <a:rPr lang="zh-CN" altLang="en-US" sz="1800" b="1" dirty="0">
                <a:latin typeface="Arial" panose="020B0604020202020204" pitchFamily="34" charset="0"/>
                <a:ea typeface="仿宋_GB2312" pitchFamily="49" charset="-122"/>
              </a:rPr>
              <a:t>、收派员根据运单的收件人电话与收方客户取得联系</a:t>
            </a:r>
            <a:endParaRPr lang="zh-CN" altLang="en-US" sz="1800" b="1" dirty="0">
              <a:latin typeface="Arial" panose="020B0604020202020204" pitchFamily="34" charset="0"/>
              <a:ea typeface="仿宋_GB2312" pitchFamily="49" charset="-122"/>
            </a:endParaRPr>
          </a:p>
          <a:p>
            <a:pPr>
              <a:spcBef>
                <a:spcPct val="50000"/>
              </a:spcBef>
            </a:pPr>
            <a:r>
              <a:rPr lang="en-US" altLang="zh-CN" sz="1800" b="1" dirty="0">
                <a:latin typeface="Arial" panose="020B0604020202020204" pitchFamily="34" charset="0"/>
                <a:ea typeface="仿宋_GB2312" pitchFamily="49" charset="-122"/>
              </a:rPr>
              <a:t>1</a:t>
            </a:r>
            <a:r>
              <a:rPr lang="zh-CN" altLang="en-US" sz="1800" b="1" dirty="0">
                <a:latin typeface="Arial" panose="020B0604020202020204" pitchFamily="34" charset="0"/>
                <a:ea typeface="仿宋_GB2312" pitchFamily="49" charset="-122"/>
              </a:rPr>
              <a:t>） 客户指定代收人，由代收人签收快件</a:t>
            </a:r>
            <a:endParaRPr lang="zh-CN" altLang="en-US" sz="1800" b="1" dirty="0">
              <a:latin typeface="Arial" panose="020B0604020202020204" pitchFamily="34" charset="0"/>
              <a:ea typeface="仿宋_GB2312" pitchFamily="49" charset="-122"/>
            </a:endParaRPr>
          </a:p>
          <a:p>
            <a:pPr>
              <a:spcBef>
                <a:spcPct val="50000"/>
              </a:spcBef>
            </a:pPr>
            <a:r>
              <a:rPr lang="en-US" altLang="zh-CN" sz="1800" b="1" dirty="0">
                <a:latin typeface="Arial" panose="020B0604020202020204" pitchFamily="34" charset="0"/>
                <a:ea typeface="仿宋_GB2312" pitchFamily="49" charset="-122"/>
              </a:rPr>
              <a:t>2</a:t>
            </a:r>
            <a:r>
              <a:rPr lang="zh-CN" altLang="en-US" sz="1800" b="1" dirty="0">
                <a:latin typeface="Arial" panose="020B0604020202020204" pitchFamily="34" charset="0"/>
                <a:ea typeface="仿宋_GB2312" pitchFamily="49" charset="-122"/>
              </a:rPr>
              <a:t>） 与客户约定再派时间并在备注栏内注明约定时间在当班次内，按约定时间上门派送约定时间超出当班次时间，将快件带回办事处交仓管员跟进</a:t>
            </a:r>
            <a:endParaRPr lang="zh-CN" altLang="en-US" sz="1800" b="1" dirty="0">
              <a:latin typeface="Arial" panose="020B0604020202020204" pitchFamily="34" charset="0"/>
              <a:ea typeface="仿宋_GB2312" pitchFamily="49" charset="-122"/>
            </a:endParaRPr>
          </a:p>
          <a:p>
            <a:pPr>
              <a:spcBef>
                <a:spcPct val="50000"/>
              </a:spcBef>
            </a:pPr>
            <a:r>
              <a:rPr lang="en-US" altLang="zh-CN" sz="1800" b="1" dirty="0">
                <a:latin typeface="Arial" panose="020B0604020202020204" pitchFamily="34" charset="0"/>
                <a:ea typeface="仿宋_GB2312" pitchFamily="49" charset="-122"/>
              </a:rPr>
              <a:t>2</a:t>
            </a:r>
            <a:r>
              <a:rPr lang="zh-CN" altLang="en-US" sz="1800" b="1" dirty="0">
                <a:latin typeface="Arial" panose="020B0604020202020204" pitchFamily="34" charset="0"/>
                <a:ea typeface="仿宋_GB2312" pitchFamily="49" charset="-122"/>
              </a:rPr>
              <a:t>、收派员未能联系到收件客户，须留下“再派通知单”，将快件带回办事处交仓管员跟进  </a:t>
            </a:r>
            <a:endParaRPr lang="zh-CN" altLang="en-US" sz="1800" b="1" dirty="0">
              <a:latin typeface="Arial" panose="020B0604020202020204" pitchFamily="34" charset="0"/>
              <a:ea typeface="仿宋_GB2312" pitchFamily="49" charset="-122"/>
            </a:endParaRPr>
          </a:p>
        </p:txBody>
      </p:sp>
      <p:sp>
        <p:nvSpPr>
          <p:cNvPr id="27651" name="Text Box 4"/>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27652" name="Text Box 5"/>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学习活动五：派送异常处理</a:t>
            </a:r>
            <a:endParaRPr lang="en-US" altLang="zh-CN" sz="1800" b="1" dirty="0">
              <a:solidFill>
                <a:srgbClr val="0000FF"/>
              </a:solidFill>
              <a:latin typeface="Arial" panose="020B0604020202020204" pitchFamily="34" charset="0"/>
              <a:ea typeface="楷体" panose="02010609060101010101" pitchFamily="49" charset="-122"/>
            </a:endParaRPr>
          </a:p>
        </p:txBody>
      </p:sp>
      <p:pic>
        <p:nvPicPr>
          <p:cNvPr id="713735" name="Picture 7" descr="U_3866~1"/>
          <p:cNvPicPr>
            <a:picLocks noChangeAspect="1"/>
          </p:cNvPicPr>
          <p:nvPr/>
        </p:nvPicPr>
        <p:blipFill>
          <a:blip r:embed="rId1"/>
          <a:stretch>
            <a:fillRect/>
          </a:stretch>
        </p:blipFill>
        <p:spPr>
          <a:xfrm>
            <a:off x="4787900" y="2852738"/>
            <a:ext cx="4356100" cy="33274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13735"/>
                                        </p:tgtEl>
                                        <p:attrNameLst>
                                          <p:attrName>style.visibility</p:attrName>
                                        </p:attrNameLst>
                                      </p:cBhvr>
                                      <p:to>
                                        <p:strVal val="visible"/>
                                      </p:to>
                                    </p:set>
                                    <p:anim to="" calcmode="lin" valueType="num">
                                      <p:cBhvr>
                                        <p:cTn id="7" dur="1" fill="hold"/>
                                        <p:tgtEl>
                                          <p:spTgt spid="713735"/>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713731">
                                            <p:txEl>
                                              <p:charRg st="0" end="25"/>
                                            </p:txEl>
                                          </p:spTgt>
                                        </p:tgtEl>
                                        <p:attrNameLst>
                                          <p:attrName>style.visibility</p:attrName>
                                        </p:attrNameLst>
                                      </p:cBhvr>
                                      <p:to>
                                        <p:strVal val="visible"/>
                                      </p:to>
                                    </p:set>
                                    <p:anim to="" calcmode="lin" valueType="num">
                                      <p:cBhvr>
                                        <p:cTn id="12" dur="1" fill="hold"/>
                                        <p:tgtEl>
                                          <p:spTgt spid="713731">
                                            <p:txEl>
                                              <p:charRg st="0" end="25"/>
                                            </p:txEl>
                                          </p:spTgt>
                                        </p:tgtEl>
                                        <p:attrNameLst>
                                          <p:attrName>style.visibility</p:attrName>
                                        </p:attrNameLst>
                                      </p:cBhvr>
                                    </p:anim>
                                  </p:childTnLst>
                                </p:cTn>
                              </p:par>
                              <p:par>
                                <p:cTn id="13" presetID="24" presetClass="entr" presetSubtype="0" fill="hold" nodeType="withEffect">
                                  <p:stCondLst>
                                    <p:cond delay="0"/>
                                  </p:stCondLst>
                                  <p:childTnLst>
                                    <p:set>
                                      <p:cBhvr>
                                        <p:cTn id="14" dur="1" fill="hold">
                                          <p:stCondLst>
                                            <p:cond delay="0"/>
                                          </p:stCondLst>
                                        </p:cTn>
                                        <p:tgtEl>
                                          <p:spTgt spid="713731">
                                            <p:txEl>
                                              <p:charRg st="25" end="45"/>
                                            </p:txEl>
                                          </p:spTgt>
                                        </p:tgtEl>
                                        <p:attrNameLst>
                                          <p:attrName>style.visibility</p:attrName>
                                        </p:attrNameLst>
                                      </p:cBhvr>
                                      <p:to>
                                        <p:strVal val="visible"/>
                                      </p:to>
                                    </p:set>
                                    <p:anim to="" calcmode="lin" valueType="num">
                                      <p:cBhvr>
                                        <p:cTn id="15" dur="1" fill="hold"/>
                                        <p:tgtEl>
                                          <p:spTgt spid="713731">
                                            <p:txEl>
                                              <p:charRg st="25" end="45"/>
                                            </p:txEl>
                                          </p:spTgt>
                                        </p:tgtEl>
                                        <p:attrNameLst>
                                          <p:attrName>style.visibility</p:attrName>
                                        </p:attrNameLst>
                                      </p:cBhvr>
                                    </p:anim>
                                  </p:childTnLst>
                                </p:cTn>
                              </p:par>
                              <p:par>
                                <p:cTn id="16" presetID="24" presetClass="entr" presetSubtype="0" fill="hold" nodeType="withEffect">
                                  <p:stCondLst>
                                    <p:cond delay="0"/>
                                  </p:stCondLst>
                                  <p:childTnLst>
                                    <p:set>
                                      <p:cBhvr>
                                        <p:cTn id="17" dur="1" fill="hold">
                                          <p:stCondLst>
                                            <p:cond delay="0"/>
                                          </p:stCondLst>
                                        </p:cTn>
                                        <p:tgtEl>
                                          <p:spTgt spid="713731">
                                            <p:txEl>
                                              <p:charRg st="45" end="111"/>
                                            </p:txEl>
                                          </p:spTgt>
                                        </p:tgtEl>
                                        <p:attrNameLst>
                                          <p:attrName>style.visibility</p:attrName>
                                        </p:attrNameLst>
                                      </p:cBhvr>
                                      <p:to>
                                        <p:strVal val="visible"/>
                                      </p:to>
                                    </p:set>
                                    <p:anim to="" calcmode="lin" valueType="num">
                                      <p:cBhvr>
                                        <p:cTn id="18" dur="1" fill="hold"/>
                                        <p:tgtEl>
                                          <p:spTgt spid="713731">
                                            <p:txEl>
                                              <p:charRg st="45" end="111"/>
                                            </p:txEl>
                                          </p:spTgt>
                                        </p:tgtEl>
                                        <p:attrNameLst>
                                          <p:attrName>style.visibility</p:attrName>
                                        </p:attrNameLst>
                                      </p:cBhvr>
                                    </p:anim>
                                  </p:childTnLst>
                                </p:cTn>
                              </p:par>
                              <p:par>
                                <p:cTn id="19" presetID="24" presetClass="entr" presetSubtype="0" fill="hold" nodeType="withEffect">
                                  <p:stCondLst>
                                    <p:cond delay="0"/>
                                  </p:stCondLst>
                                  <p:childTnLst>
                                    <p:set>
                                      <p:cBhvr>
                                        <p:cTn id="20" dur="1" fill="hold">
                                          <p:stCondLst>
                                            <p:cond delay="0"/>
                                          </p:stCondLst>
                                        </p:cTn>
                                        <p:tgtEl>
                                          <p:spTgt spid="713731">
                                            <p:txEl>
                                              <p:charRg st="111" end="154"/>
                                            </p:txEl>
                                          </p:spTgt>
                                        </p:tgtEl>
                                        <p:attrNameLst>
                                          <p:attrName>style.visibility</p:attrName>
                                        </p:attrNameLst>
                                      </p:cBhvr>
                                      <p:to>
                                        <p:strVal val="visible"/>
                                      </p:to>
                                    </p:set>
                                    <p:anim to="" calcmode="lin" valueType="num">
                                      <p:cBhvr>
                                        <p:cTn id="21" dur="1" fill="hold"/>
                                        <p:tgtEl>
                                          <p:spTgt spid="713731">
                                            <p:txEl>
                                              <p:charRg st="111" end="154"/>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3" name="Rectangle 2"/>
          <p:cNvSpPr/>
          <p:nvPr/>
        </p:nvSpPr>
        <p:spPr>
          <a:xfrm>
            <a:off x="539750" y="1628775"/>
            <a:ext cx="4362450" cy="915988"/>
          </a:xfrm>
          <a:prstGeom prst="rect">
            <a:avLst/>
          </a:prstGeom>
          <a:noFill/>
          <a:ln w="9525">
            <a:noFill/>
          </a:ln>
        </p:spPr>
        <p:txBody>
          <a:bodyPr wrap="none" anchor="ctr" anchorCtr="0">
            <a:spAutoFit/>
          </a:bodyPr>
          <a:p>
            <a:r>
              <a:rPr lang="zh-CN" altLang="en-US" sz="1800" b="1" dirty="0">
                <a:latin typeface="Arial" panose="020B0604020202020204" pitchFamily="34" charset="0"/>
                <a:ea typeface="仿宋_GB2312" pitchFamily="49" charset="-122"/>
              </a:rPr>
              <a:t>操作环节：收派员派件异常情况处理流程 </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责任人：收派员</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任务名称：客户催派快件的处理办法 </a:t>
            </a:r>
            <a:endParaRPr lang="zh-CN" altLang="en-US" sz="1800" b="1" dirty="0">
              <a:latin typeface="Arial" panose="020B0604020202020204" pitchFamily="34" charset="0"/>
              <a:ea typeface="仿宋_GB2312" pitchFamily="49" charset="-122"/>
            </a:endParaRPr>
          </a:p>
        </p:txBody>
      </p:sp>
      <p:sp>
        <p:nvSpPr>
          <p:cNvPr id="715779" name="Rectangle 3"/>
          <p:cNvSpPr/>
          <p:nvPr/>
        </p:nvSpPr>
        <p:spPr>
          <a:xfrm>
            <a:off x="250825" y="2997200"/>
            <a:ext cx="8054975" cy="2430463"/>
          </a:xfrm>
          <a:prstGeom prst="rect">
            <a:avLst/>
          </a:prstGeom>
          <a:noFill/>
          <a:ln w="9525">
            <a:noFill/>
          </a:ln>
        </p:spPr>
        <p:txBody>
          <a:bodyPr wrap="none" anchor="ctr" anchorCtr="0">
            <a:spAutoFit/>
          </a:bodyPr>
          <a:p>
            <a:pPr indent="200025">
              <a:spcBef>
                <a:spcPct val="50000"/>
              </a:spcBef>
            </a:pPr>
            <a:r>
              <a:rPr lang="en-US" altLang="zh-CN" sz="1800" b="1" dirty="0">
                <a:latin typeface="Arial" panose="020B0604020202020204" pitchFamily="34" charset="0"/>
                <a:ea typeface="仿宋_GB2312" pitchFamily="49" charset="-122"/>
              </a:rPr>
              <a:t>1</a:t>
            </a:r>
            <a:r>
              <a:rPr lang="zh-CN" altLang="en-US" sz="1800" b="1" dirty="0">
                <a:latin typeface="Arial" panose="020B0604020202020204" pitchFamily="34" charset="0"/>
                <a:ea typeface="仿宋_GB2312" pitchFamily="49" charset="-122"/>
              </a:rPr>
              <a:t>、客户致电客服部催派快件</a:t>
            </a:r>
            <a:endParaRPr lang="zh-CN" altLang="en-US" sz="1800" b="1" dirty="0">
              <a:latin typeface="Arial" panose="020B0604020202020204" pitchFamily="34" charset="0"/>
              <a:ea typeface="仿宋_GB2312" pitchFamily="49" charset="-122"/>
            </a:endParaRPr>
          </a:p>
          <a:p>
            <a:pPr indent="200025">
              <a:spcBef>
                <a:spcPct val="50000"/>
              </a:spcBef>
            </a:pPr>
            <a:r>
              <a:rPr lang="en-US" altLang="zh-CN" sz="1800" b="1" dirty="0">
                <a:latin typeface="Arial" panose="020B0604020202020204" pitchFamily="34" charset="0"/>
                <a:ea typeface="仿宋_GB2312" pitchFamily="49" charset="-122"/>
              </a:rPr>
              <a:t>2</a:t>
            </a:r>
            <a:r>
              <a:rPr lang="zh-CN" altLang="en-US" sz="1800" b="1" dirty="0">
                <a:latin typeface="Arial" panose="020B0604020202020204" pitchFamily="34" charset="0"/>
                <a:ea typeface="仿宋_GB2312" pitchFamily="49" charset="-122"/>
              </a:rPr>
              <a:t>、若快件未出仓或尚未到达办事处，客服部通知相应的仓管员安排优先派送</a:t>
            </a:r>
            <a:endParaRPr lang="zh-CN" altLang="en-US" sz="1800" b="1" dirty="0">
              <a:latin typeface="Arial" panose="020B0604020202020204" pitchFamily="34" charset="0"/>
              <a:ea typeface="仿宋_GB2312" pitchFamily="49" charset="-122"/>
            </a:endParaRPr>
          </a:p>
          <a:p>
            <a:pPr indent="200025">
              <a:spcBef>
                <a:spcPct val="50000"/>
              </a:spcBef>
            </a:pPr>
            <a:r>
              <a:rPr lang="en-US" altLang="zh-CN" sz="1800" b="1" dirty="0">
                <a:latin typeface="Arial" panose="020B0604020202020204" pitchFamily="34" charset="0"/>
                <a:ea typeface="仿宋_GB2312" pitchFamily="49" charset="-122"/>
              </a:rPr>
              <a:t>3</a:t>
            </a:r>
            <a:r>
              <a:rPr lang="zh-CN" altLang="en-US" sz="1800" b="1" dirty="0">
                <a:latin typeface="Arial" panose="020B0604020202020204" pitchFamily="34" charset="0"/>
                <a:ea typeface="仿宋_GB2312" pitchFamily="49" charset="-122"/>
              </a:rPr>
              <a:t>、快件已出仓，正在派送途中，客服部通知相应的收派员安排优先派送</a:t>
            </a:r>
            <a:endParaRPr lang="zh-CN" altLang="en-US" sz="1800" b="1" dirty="0">
              <a:latin typeface="Arial" panose="020B0604020202020204" pitchFamily="34" charset="0"/>
              <a:ea typeface="仿宋_GB2312" pitchFamily="49" charset="-122"/>
            </a:endParaRPr>
          </a:p>
          <a:p>
            <a:pPr indent="200025">
              <a:spcBef>
                <a:spcPct val="50000"/>
              </a:spcBef>
            </a:pPr>
            <a:r>
              <a:rPr lang="en-US" altLang="zh-CN" sz="1800" b="1" dirty="0">
                <a:latin typeface="Arial" panose="020B0604020202020204" pitchFamily="34" charset="0"/>
                <a:ea typeface="仿宋_GB2312" pitchFamily="49" charset="-122"/>
              </a:rPr>
              <a:t>4</a:t>
            </a:r>
            <a:r>
              <a:rPr lang="zh-CN" altLang="en-US" sz="1800" b="1" dirty="0">
                <a:latin typeface="Arial" panose="020B0604020202020204" pitchFamily="34" charset="0"/>
                <a:ea typeface="仿宋_GB2312" pitchFamily="49" charset="-122"/>
              </a:rPr>
              <a:t>、收派员接到客服部通知后</a:t>
            </a:r>
            <a:endParaRPr lang="zh-CN" altLang="en-US" sz="1800" b="1" dirty="0">
              <a:latin typeface="Arial" panose="020B0604020202020204" pitchFamily="34" charset="0"/>
              <a:ea typeface="仿宋_GB2312" pitchFamily="49" charset="-122"/>
            </a:endParaRPr>
          </a:p>
          <a:p>
            <a:pPr indent="200025">
              <a:spcBef>
                <a:spcPct val="50000"/>
              </a:spcBef>
            </a:pPr>
            <a:r>
              <a:rPr lang="en-US" altLang="zh-CN" sz="1800" b="1" dirty="0">
                <a:latin typeface="Arial" panose="020B0604020202020204" pitchFamily="34" charset="0"/>
                <a:ea typeface="仿宋_GB2312" pitchFamily="49" charset="-122"/>
              </a:rPr>
              <a:t>1</a:t>
            </a:r>
            <a:r>
              <a:rPr lang="zh-CN" altLang="en-US" sz="1800" b="1" dirty="0">
                <a:latin typeface="Arial" panose="020B0604020202020204" pitchFamily="34" charset="0"/>
                <a:ea typeface="仿宋_GB2312" pitchFamily="49" charset="-122"/>
              </a:rPr>
              <a:t>）对所催快件进行优先派送</a:t>
            </a:r>
            <a:endParaRPr lang="zh-CN" altLang="en-US" sz="1800" b="1" dirty="0">
              <a:latin typeface="Arial" panose="020B0604020202020204" pitchFamily="34" charset="0"/>
              <a:ea typeface="仿宋_GB2312" pitchFamily="49" charset="-122"/>
            </a:endParaRPr>
          </a:p>
          <a:p>
            <a:pPr indent="200025">
              <a:spcBef>
                <a:spcPct val="50000"/>
              </a:spcBef>
            </a:pPr>
            <a:r>
              <a:rPr lang="en-US" altLang="zh-CN" sz="1800" b="1" dirty="0">
                <a:latin typeface="Arial" panose="020B0604020202020204" pitchFamily="34" charset="0"/>
                <a:ea typeface="仿宋_GB2312" pitchFamily="49" charset="-122"/>
              </a:rPr>
              <a:t>2</a:t>
            </a:r>
            <a:r>
              <a:rPr lang="zh-CN" altLang="en-US" sz="1800" b="1" dirty="0">
                <a:latin typeface="Arial" panose="020B0604020202020204" pitchFamily="34" charset="0"/>
                <a:ea typeface="仿宋_GB2312" pitchFamily="49" charset="-122"/>
              </a:rPr>
              <a:t>）告知客服部预计派送时间 </a:t>
            </a:r>
            <a:endParaRPr lang="zh-CN" altLang="en-US" sz="1800" b="1" dirty="0">
              <a:latin typeface="Arial" panose="020B0604020202020204" pitchFamily="34" charset="0"/>
              <a:ea typeface="仿宋_GB2312" pitchFamily="49" charset="-122"/>
            </a:endParaRPr>
          </a:p>
        </p:txBody>
      </p:sp>
      <p:sp>
        <p:nvSpPr>
          <p:cNvPr id="28675" name="Text Box 4"/>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28676" name="Text Box 5"/>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学习活动五：派送异常处理</a:t>
            </a:r>
            <a:endParaRPr lang="en-US" altLang="zh-CN" sz="1800" b="1" dirty="0">
              <a:solidFill>
                <a:srgbClr val="0000FF"/>
              </a:solidFill>
              <a:latin typeface="Arial" panose="020B0604020202020204" pitchFamily="34" charset="0"/>
              <a:ea typeface="楷体" panose="02010609060101010101" pitchFamily="49" charset="-122"/>
            </a:endParaRPr>
          </a:p>
        </p:txBody>
      </p:sp>
      <p:pic>
        <p:nvPicPr>
          <p:cNvPr id="715783" name="Picture 7" descr="U_3356~1"/>
          <p:cNvPicPr>
            <a:picLocks noChangeAspect="1"/>
          </p:cNvPicPr>
          <p:nvPr/>
        </p:nvPicPr>
        <p:blipFill>
          <a:blip r:embed="rId1"/>
          <a:stretch>
            <a:fillRect/>
          </a:stretch>
        </p:blipFill>
        <p:spPr>
          <a:xfrm>
            <a:off x="4211638" y="4221163"/>
            <a:ext cx="3671887" cy="2447925"/>
          </a:xfrm>
          <a:prstGeom prst="rect">
            <a:avLst/>
          </a:prstGeom>
          <a:noFill/>
          <a:ln w="9525">
            <a:noFill/>
          </a:ln>
        </p:spPr>
      </p:pic>
      <p:pic>
        <p:nvPicPr>
          <p:cNvPr id="715785" name="Picture 9" descr="U_1911~1"/>
          <p:cNvPicPr>
            <a:picLocks noChangeAspect="1"/>
          </p:cNvPicPr>
          <p:nvPr/>
        </p:nvPicPr>
        <p:blipFill>
          <a:blip r:embed="rId2"/>
          <a:srcRect b="11778"/>
          <a:stretch>
            <a:fillRect/>
          </a:stretch>
        </p:blipFill>
        <p:spPr>
          <a:xfrm>
            <a:off x="5940425" y="836613"/>
            <a:ext cx="2238375" cy="252095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15785"/>
                                        </p:tgtEl>
                                        <p:attrNameLst>
                                          <p:attrName>style.visibility</p:attrName>
                                        </p:attrNameLst>
                                      </p:cBhvr>
                                      <p:to>
                                        <p:strVal val="visible"/>
                                      </p:to>
                                    </p:set>
                                    <p:anim to="" calcmode="lin" valueType="num">
                                      <p:cBhvr>
                                        <p:cTn id="7" dur="1" fill="hold"/>
                                        <p:tgtEl>
                                          <p:spTgt spid="715785"/>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715783"/>
                                        </p:tgtEl>
                                        <p:attrNameLst>
                                          <p:attrName>style.visibility</p:attrName>
                                        </p:attrNameLst>
                                      </p:cBhvr>
                                      <p:to>
                                        <p:strVal val="visible"/>
                                      </p:to>
                                    </p:set>
                                    <p:anim to="" calcmode="lin" valueType="num">
                                      <p:cBhvr>
                                        <p:cTn id="12" dur="1" fill="hold"/>
                                        <p:tgtEl>
                                          <p:spTgt spid="715783"/>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715779">
                                            <p:txEl>
                                              <p:charRg st="0" end="14"/>
                                            </p:txEl>
                                          </p:spTgt>
                                        </p:tgtEl>
                                        <p:attrNameLst>
                                          <p:attrName>style.visibility</p:attrName>
                                        </p:attrNameLst>
                                      </p:cBhvr>
                                      <p:to>
                                        <p:strVal val="visible"/>
                                      </p:to>
                                    </p:set>
                                    <p:anim to="" calcmode="lin" valueType="num">
                                      <p:cBhvr>
                                        <p:cTn id="17" dur="1" fill="hold"/>
                                        <p:tgtEl>
                                          <p:spTgt spid="715779">
                                            <p:txEl>
                                              <p:charRg st="0" end="14"/>
                                            </p:txEl>
                                          </p:spTgt>
                                        </p:tgtEl>
                                        <p:attrNameLst>
                                          <p:attrName>style.visibility</p:attrName>
                                        </p:attrNameLst>
                                      </p:cBhvr>
                                    </p:anim>
                                  </p:childTnLst>
                                </p:cTn>
                              </p:par>
                              <p:par>
                                <p:cTn id="18" presetID="24" presetClass="entr" presetSubtype="0" fill="hold" nodeType="withEffect">
                                  <p:stCondLst>
                                    <p:cond delay="0"/>
                                  </p:stCondLst>
                                  <p:childTnLst>
                                    <p:set>
                                      <p:cBhvr>
                                        <p:cTn id="19" dur="1" fill="hold">
                                          <p:stCondLst>
                                            <p:cond delay="0"/>
                                          </p:stCondLst>
                                        </p:cTn>
                                        <p:tgtEl>
                                          <p:spTgt spid="715779">
                                            <p:txEl>
                                              <p:charRg st="14" end="49"/>
                                            </p:txEl>
                                          </p:spTgt>
                                        </p:tgtEl>
                                        <p:attrNameLst>
                                          <p:attrName>style.visibility</p:attrName>
                                        </p:attrNameLst>
                                      </p:cBhvr>
                                      <p:to>
                                        <p:strVal val="visible"/>
                                      </p:to>
                                    </p:set>
                                    <p:anim to="" calcmode="lin" valueType="num">
                                      <p:cBhvr>
                                        <p:cTn id="20" dur="1" fill="hold"/>
                                        <p:tgtEl>
                                          <p:spTgt spid="715779">
                                            <p:txEl>
                                              <p:charRg st="14" end="49"/>
                                            </p:txEl>
                                          </p:spTgt>
                                        </p:tgtEl>
                                        <p:attrNameLst>
                                          <p:attrName>style.visibility</p:attrName>
                                        </p:attrNameLst>
                                      </p:cBhvr>
                                    </p:anim>
                                  </p:childTnLst>
                                </p:cTn>
                              </p:par>
                              <p:par>
                                <p:cTn id="21" presetID="24" presetClass="entr" presetSubtype="0" fill="hold" nodeType="withEffect">
                                  <p:stCondLst>
                                    <p:cond delay="0"/>
                                  </p:stCondLst>
                                  <p:childTnLst>
                                    <p:set>
                                      <p:cBhvr>
                                        <p:cTn id="22" dur="1" fill="hold">
                                          <p:stCondLst>
                                            <p:cond delay="0"/>
                                          </p:stCondLst>
                                        </p:cTn>
                                        <p:tgtEl>
                                          <p:spTgt spid="715779">
                                            <p:txEl>
                                              <p:charRg st="49" end="82"/>
                                            </p:txEl>
                                          </p:spTgt>
                                        </p:tgtEl>
                                        <p:attrNameLst>
                                          <p:attrName>style.visibility</p:attrName>
                                        </p:attrNameLst>
                                      </p:cBhvr>
                                      <p:to>
                                        <p:strVal val="visible"/>
                                      </p:to>
                                    </p:set>
                                    <p:anim to="" calcmode="lin" valueType="num">
                                      <p:cBhvr>
                                        <p:cTn id="23" dur="1" fill="hold"/>
                                        <p:tgtEl>
                                          <p:spTgt spid="715779">
                                            <p:txEl>
                                              <p:charRg st="49" end="82"/>
                                            </p:txEl>
                                          </p:spTgt>
                                        </p:tgtEl>
                                        <p:attrNameLst>
                                          <p:attrName>style.visibility</p:attrName>
                                        </p:attrNameLst>
                                      </p:cBhvr>
                                    </p:anim>
                                  </p:childTnLst>
                                </p:cTn>
                              </p:par>
                              <p:par>
                                <p:cTn id="24" presetID="24" presetClass="entr" presetSubtype="0" fill="hold" nodeType="withEffect">
                                  <p:stCondLst>
                                    <p:cond delay="0"/>
                                  </p:stCondLst>
                                  <p:childTnLst>
                                    <p:set>
                                      <p:cBhvr>
                                        <p:cTn id="25" dur="1" fill="hold">
                                          <p:stCondLst>
                                            <p:cond delay="0"/>
                                          </p:stCondLst>
                                        </p:cTn>
                                        <p:tgtEl>
                                          <p:spTgt spid="715779">
                                            <p:txEl>
                                              <p:charRg st="82" end="96"/>
                                            </p:txEl>
                                          </p:spTgt>
                                        </p:tgtEl>
                                        <p:attrNameLst>
                                          <p:attrName>style.visibility</p:attrName>
                                        </p:attrNameLst>
                                      </p:cBhvr>
                                      <p:to>
                                        <p:strVal val="visible"/>
                                      </p:to>
                                    </p:set>
                                    <p:anim to="" calcmode="lin" valueType="num">
                                      <p:cBhvr>
                                        <p:cTn id="26" dur="1" fill="hold"/>
                                        <p:tgtEl>
                                          <p:spTgt spid="715779">
                                            <p:txEl>
                                              <p:charRg st="82" end="96"/>
                                            </p:txEl>
                                          </p:spTgt>
                                        </p:tgtEl>
                                        <p:attrNameLst>
                                          <p:attrName>style.visibility</p:attrName>
                                        </p:attrNameLst>
                                      </p:cBhvr>
                                    </p:anim>
                                  </p:childTnLst>
                                </p:cTn>
                              </p:par>
                              <p:par>
                                <p:cTn id="27" presetID="24" presetClass="entr" presetSubtype="0" fill="hold" nodeType="withEffect">
                                  <p:stCondLst>
                                    <p:cond delay="0"/>
                                  </p:stCondLst>
                                  <p:childTnLst>
                                    <p:set>
                                      <p:cBhvr>
                                        <p:cTn id="28" dur="1" fill="hold">
                                          <p:stCondLst>
                                            <p:cond delay="0"/>
                                          </p:stCondLst>
                                        </p:cTn>
                                        <p:tgtEl>
                                          <p:spTgt spid="715779">
                                            <p:txEl>
                                              <p:charRg st="96" end="110"/>
                                            </p:txEl>
                                          </p:spTgt>
                                        </p:tgtEl>
                                        <p:attrNameLst>
                                          <p:attrName>style.visibility</p:attrName>
                                        </p:attrNameLst>
                                      </p:cBhvr>
                                      <p:to>
                                        <p:strVal val="visible"/>
                                      </p:to>
                                    </p:set>
                                    <p:anim to="" calcmode="lin" valueType="num">
                                      <p:cBhvr>
                                        <p:cTn id="29" dur="1" fill="hold"/>
                                        <p:tgtEl>
                                          <p:spTgt spid="715779">
                                            <p:txEl>
                                              <p:charRg st="96" end="110"/>
                                            </p:txEl>
                                          </p:spTgt>
                                        </p:tgtEl>
                                        <p:attrNameLst>
                                          <p:attrName>style.visibility</p:attrName>
                                        </p:attrNameLst>
                                      </p:cBhvr>
                                    </p:anim>
                                  </p:childTnLst>
                                </p:cTn>
                              </p:par>
                              <p:par>
                                <p:cTn id="30" presetID="24" presetClass="entr" presetSubtype="0" fill="hold" nodeType="withEffect">
                                  <p:stCondLst>
                                    <p:cond delay="0"/>
                                  </p:stCondLst>
                                  <p:childTnLst>
                                    <p:set>
                                      <p:cBhvr>
                                        <p:cTn id="31" dur="1" fill="hold">
                                          <p:stCondLst>
                                            <p:cond delay="0"/>
                                          </p:stCondLst>
                                        </p:cTn>
                                        <p:tgtEl>
                                          <p:spTgt spid="715779">
                                            <p:txEl>
                                              <p:charRg st="110" end="125"/>
                                            </p:txEl>
                                          </p:spTgt>
                                        </p:tgtEl>
                                        <p:attrNameLst>
                                          <p:attrName>style.visibility</p:attrName>
                                        </p:attrNameLst>
                                      </p:cBhvr>
                                      <p:to>
                                        <p:strVal val="visible"/>
                                      </p:to>
                                    </p:set>
                                    <p:anim to="" calcmode="lin" valueType="num">
                                      <p:cBhvr>
                                        <p:cTn id="32" dur="1" fill="hold"/>
                                        <p:tgtEl>
                                          <p:spTgt spid="715779">
                                            <p:txEl>
                                              <p:charRg st="110" end="125"/>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7" name="Rectangle 2"/>
          <p:cNvSpPr/>
          <p:nvPr/>
        </p:nvSpPr>
        <p:spPr>
          <a:xfrm>
            <a:off x="250825" y="1557338"/>
            <a:ext cx="4362450" cy="915987"/>
          </a:xfrm>
          <a:prstGeom prst="rect">
            <a:avLst/>
          </a:prstGeom>
          <a:noFill/>
          <a:ln w="9525">
            <a:noFill/>
          </a:ln>
        </p:spPr>
        <p:txBody>
          <a:bodyPr wrap="none" anchor="ctr" anchorCtr="0">
            <a:spAutoFit/>
          </a:bodyPr>
          <a:p>
            <a:r>
              <a:rPr lang="zh-CN" altLang="en-US" sz="1800" b="1" dirty="0">
                <a:latin typeface="Arial" panose="020B0604020202020204" pitchFamily="34" charset="0"/>
                <a:ea typeface="仿宋_GB2312" pitchFamily="49" charset="-122"/>
              </a:rPr>
              <a:t>操作环节：收派员派件异常情况处理流程 </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责任人：收派员</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任务名称：大件或多件货物派送处理办法 </a:t>
            </a:r>
            <a:endParaRPr lang="zh-CN" altLang="en-US" sz="1800" b="1" dirty="0">
              <a:latin typeface="Arial" panose="020B0604020202020204" pitchFamily="34" charset="0"/>
              <a:ea typeface="仿宋_GB2312" pitchFamily="49" charset="-122"/>
            </a:endParaRPr>
          </a:p>
        </p:txBody>
      </p:sp>
      <p:sp>
        <p:nvSpPr>
          <p:cNvPr id="29698" name="Rectangle 3"/>
          <p:cNvSpPr/>
          <p:nvPr/>
        </p:nvSpPr>
        <p:spPr>
          <a:xfrm>
            <a:off x="0" y="2863850"/>
            <a:ext cx="9144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714757" name="Rectangle 5"/>
          <p:cNvSpPr/>
          <p:nvPr/>
        </p:nvSpPr>
        <p:spPr>
          <a:xfrm>
            <a:off x="323850" y="2852738"/>
            <a:ext cx="4425950" cy="1190625"/>
          </a:xfrm>
          <a:prstGeom prst="rect">
            <a:avLst/>
          </a:prstGeom>
          <a:noFill/>
          <a:ln w="9525">
            <a:noFill/>
          </a:ln>
        </p:spPr>
        <p:txBody>
          <a:bodyPr wrap="none" anchor="ctr" anchorCtr="0">
            <a:spAutoFit/>
          </a:bodyPr>
          <a:p>
            <a:r>
              <a:rPr lang="en-US" altLang="zh-CN" sz="1800" b="1" dirty="0">
                <a:latin typeface="Arial" panose="020B0604020202020204" pitchFamily="34" charset="0"/>
                <a:ea typeface="仿宋_GB2312" pitchFamily="49" charset="-122"/>
              </a:rPr>
              <a:t>1</a:t>
            </a:r>
            <a:r>
              <a:rPr lang="zh-CN" altLang="en-US" sz="1800" b="1" dirty="0">
                <a:latin typeface="Arial" panose="020B0604020202020204" pitchFamily="34" charset="0"/>
                <a:ea typeface="仿宋_GB2312" pitchFamily="49" charset="-122"/>
              </a:rPr>
              <a:t>、清点快件件数</a:t>
            </a:r>
            <a:endParaRPr lang="zh-CN" altLang="en-US" sz="1800" b="1" dirty="0">
              <a:latin typeface="Arial" panose="020B0604020202020204" pitchFamily="34" charset="0"/>
              <a:ea typeface="仿宋_GB2312" pitchFamily="49" charset="-122"/>
            </a:endParaRPr>
          </a:p>
          <a:p>
            <a:pPr eaLnBrk="0" hangingPunct="0"/>
            <a:r>
              <a:rPr lang="en-US" altLang="zh-CN" sz="1800" b="1" dirty="0">
                <a:latin typeface="Arial" panose="020B0604020202020204" pitchFamily="34" charset="0"/>
                <a:ea typeface="仿宋_GB2312" pitchFamily="49" charset="-122"/>
              </a:rPr>
              <a:t>2</a:t>
            </a:r>
            <a:r>
              <a:rPr lang="zh-CN" altLang="en-US" sz="1800" b="1" dirty="0">
                <a:latin typeface="Arial" panose="020B0604020202020204" pitchFamily="34" charset="0"/>
                <a:ea typeface="仿宋_GB2312" pitchFamily="49" charset="-122"/>
              </a:rPr>
              <a:t>、致电客户，约定派送时间</a:t>
            </a:r>
            <a:endParaRPr lang="zh-CN" altLang="en-US" sz="1800" b="1" dirty="0">
              <a:latin typeface="Arial" panose="020B0604020202020204" pitchFamily="34" charset="0"/>
              <a:ea typeface="仿宋_GB2312" pitchFamily="49" charset="-122"/>
            </a:endParaRPr>
          </a:p>
          <a:p>
            <a:pPr eaLnBrk="0" hangingPunct="0"/>
            <a:r>
              <a:rPr lang="en-US" altLang="zh-CN" sz="1800" b="1" dirty="0">
                <a:latin typeface="Arial" panose="020B0604020202020204" pitchFamily="34" charset="0"/>
                <a:ea typeface="仿宋_GB2312" pitchFamily="49" charset="-122"/>
              </a:rPr>
              <a:t>3</a:t>
            </a:r>
            <a:r>
              <a:rPr lang="zh-CN" altLang="en-US" sz="1800" b="1" dirty="0">
                <a:latin typeface="Arial" panose="020B0604020202020204" pitchFamily="34" charset="0"/>
                <a:ea typeface="仿宋_GB2312" pitchFamily="49" charset="-122"/>
              </a:rPr>
              <a:t>、如到付现结快件，须提醒客户准备运费</a:t>
            </a:r>
            <a:endParaRPr lang="zh-CN" altLang="en-US" sz="1800" b="1" dirty="0">
              <a:latin typeface="Arial" panose="020B0604020202020204" pitchFamily="34" charset="0"/>
              <a:ea typeface="仿宋_GB2312" pitchFamily="49" charset="-122"/>
            </a:endParaRPr>
          </a:p>
          <a:p>
            <a:pPr eaLnBrk="0" hangingPunct="0"/>
            <a:r>
              <a:rPr lang="en-US" altLang="zh-CN" sz="1800" b="1" dirty="0">
                <a:latin typeface="Arial" panose="020B0604020202020204" pitchFamily="34" charset="0"/>
                <a:ea typeface="仿宋_GB2312" pitchFamily="49" charset="-122"/>
              </a:rPr>
              <a:t>4</a:t>
            </a:r>
            <a:r>
              <a:rPr lang="zh-CN" altLang="en-US" sz="1800" b="1" dirty="0">
                <a:latin typeface="Arial" panose="020B0604020202020204" pitchFamily="34" charset="0"/>
                <a:ea typeface="仿宋_GB2312" pitchFamily="49" charset="-122"/>
              </a:rPr>
              <a:t>、将快件装车，规划线路，进行派送 </a:t>
            </a:r>
            <a:endParaRPr lang="zh-CN" altLang="en-US" sz="1800" b="1" dirty="0">
              <a:latin typeface="Arial" panose="020B0604020202020204" pitchFamily="34" charset="0"/>
              <a:ea typeface="仿宋_GB2312" pitchFamily="49" charset="-122"/>
            </a:endParaRPr>
          </a:p>
        </p:txBody>
      </p:sp>
      <p:sp>
        <p:nvSpPr>
          <p:cNvPr id="29700" name="Text Box 6"/>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29701" name="Text Box 7"/>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学习活动五：派送异常处理</a:t>
            </a:r>
            <a:endParaRPr lang="en-US" altLang="zh-CN" sz="1800" b="1" dirty="0">
              <a:solidFill>
                <a:srgbClr val="0000FF"/>
              </a:solidFill>
              <a:latin typeface="Arial" panose="020B0604020202020204" pitchFamily="34" charset="0"/>
              <a:ea typeface="楷体" panose="02010609060101010101" pitchFamily="49" charset="-122"/>
            </a:endParaRPr>
          </a:p>
        </p:txBody>
      </p:sp>
      <p:pic>
        <p:nvPicPr>
          <p:cNvPr id="714761" name="Picture 9" descr="U_2210~1"/>
          <p:cNvPicPr>
            <a:picLocks noChangeAspect="1"/>
          </p:cNvPicPr>
          <p:nvPr/>
        </p:nvPicPr>
        <p:blipFill>
          <a:blip r:embed="rId1"/>
          <a:stretch>
            <a:fillRect/>
          </a:stretch>
        </p:blipFill>
        <p:spPr>
          <a:xfrm>
            <a:off x="5508625" y="1341438"/>
            <a:ext cx="3190875" cy="1905000"/>
          </a:xfrm>
          <a:prstGeom prst="rect">
            <a:avLst/>
          </a:prstGeom>
          <a:noFill/>
          <a:ln w="9525">
            <a:noFill/>
          </a:ln>
        </p:spPr>
      </p:pic>
      <p:pic>
        <p:nvPicPr>
          <p:cNvPr id="714765" name="Picture 13" descr="U_4331~1"/>
          <p:cNvPicPr>
            <a:picLocks noChangeAspect="1"/>
          </p:cNvPicPr>
          <p:nvPr/>
        </p:nvPicPr>
        <p:blipFill>
          <a:blip r:embed="rId2"/>
          <a:stretch>
            <a:fillRect/>
          </a:stretch>
        </p:blipFill>
        <p:spPr>
          <a:xfrm>
            <a:off x="755650" y="4437063"/>
            <a:ext cx="3190875" cy="2095500"/>
          </a:xfrm>
          <a:prstGeom prst="rect">
            <a:avLst/>
          </a:prstGeom>
          <a:noFill/>
          <a:ln w="9525">
            <a:noFill/>
          </a:ln>
        </p:spPr>
      </p:pic>
      <p:pic>
        <p:nvPicPr>
          <p:cNvPr id="714767" name="Picture 15" descr="U_3291~1"/>
          <p:cNvPicPr>
            <a:picLocks noChangeAspect="1"/>
          </p:cNvPicPr>
          <p:nvPr/>
        </p:nvPicPr>
        <p:blipFill>
          <a:blip r:embed="rId3"/>
          <a:stretch>
            <a:fillRect/>
          </a:stretch>
        </p:blipFill>
        <p:spPr>
          <a:xfrm>
            <a:off x="4643438" y="3789363"/>
            <a:ext cx="4286250" cy="284797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14761"/>
                                        </p:tgtEl>
                                        <p:attrNameLst>
                                          <p:attrName>style.visibility</p:attrName>
                                        </p:attrNameLst>
                                      </p:cBhvr>
                                      <p:to>
                                        <p:strVal val="visible"/>
                                      </p:to>
                                    </p:set>
                                    <p:anim to="" calcmode="lin" valueType="num">
                                      <p:cBhvr>
                                        <p:cTn id="7" dur="1" fill="hold"/>
                                        <p:tgtEl>
                                          <p:spTgt spid="714761"/>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714767"/>
                                        </p:tgtEl>
                                        <p:attrNameLst>
                                          <p:attrName>style.visibility</p:attrName>
                                        </p:attrNameLst>
                                      </p:cBhvr>
                                      <p:to>
                                        <p:strVal val="visible"/>
                                      </p:to>
                                    </p:set>
                                    <p:anim to="" calcmode="lin" valueType="num">
                                      <p:cBhvr>
                                        <p:cTn id="12" dur="1" fill="hold"/>
                                        <p:tgtEl>
                                          <p:spTgt spid="714767"/>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714765"/>
                                        </p:tgtEl>
                                        <p:attrNameLst>
                                          <p:attrName>style.visibility</p:attrName>
                                        </p:attrNameLst>
                                      </p:cBhvr>
                                      <p:to>
                                        <p:strVal val="visible"/>
                                      </p:to>
                                    </p:set>
                                    <p:anim to="" calcmode="lin" valueType="num">
                                      <p:cBhvr>
                                        <p:cTn id="17" dur="1" fill="hold"/>
                                        <p:tgtEl>
                                          <p:spTgt spid="714765"/>
                                        </p:tgtEl>
                                        <p:attrNameLst>
                                          <p:attrName>style.visibility</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714757">
                                            <p:txEl>
                                              <p:charRg st="0" end="9"/>
                                            </p:txEl>
                                          </p:spTgt>
                                        </p:tgtEl>
                                        <p:attrNameLst>
                                          <p:attrName>style.visibility</p:attrName>
                                        </p:attrNameLst>
                                      </p:cBhvr>
                                      <p:to>
                                        <p:strVal val="visible"/>
                                      </p:to>
                                    </p:set>
                                    <p:anim to="" calcmode="lin" valueType="num">
                                      <p:cBhvr>
                                        <p:cTn id="22" dur="1" fill="hold"/>
                                        <p:tgtEl>
                                          <p:spTgt spid="714757">
                                            <p:txEl>
                                              <p:charRg st="0" end="9"/>
                                            </p:txEl>
                                          </p:spTgt>
                                        </p:tgtEl>
                                        <p:attrNameLst>
                                          <p:attrName>style.visibility</p:attrName>
                                        </p:attrNameLst>
                                      </p:cBhvr>
                                    </p:anim>
                                  </p:childTnLst>
                                </p:cTn>
                              </p:par>
                              <p:par>
                                <p:cTn id="23" presetID="24" presetClass="entr" presetSubtype="0" fill="hold" nodeType="withEffect">
                                  <p:stCondLst>
                                    <p:cond delay="0"/>
                                  </p:stCondLst>
                                  <p:childTnLst>
                                    <p:set>
                                      <p:cBhvr>
                                        <p:cTn id="24" dur="1" fill="hold">
                                          <p:stCondLst>
                                            <p:cond delay="0"/>
                                          </p:stCondLst>
                                        </p:cTn>
                                        <p:tgtEl>
                                          <p:spTgt spid="714757">
                                            <p:txEl>
                                              <p:charRg st="9" end="23"/>
                                            </p:txEl>
                                          </p:spTgt>
                                        </p:tgtEl>
                                        <p:attrNameLst>
                                          <p:attrName>style.visibility</p:attrName>
                                        </p:attrNameLst>
                                      </p:cBhvr>
                                      <p:to>
                                        <p:strVal val="visible"/>
                                      </p:to>
                                    </p:set>
                                    <p:anim to="" calcmode="lin" valueType="num">
                                      <p:cBhvr>
                                        <p:cTn id="25" dur="1" fill="hold"/>
                                        <p:tgtEl>
                                          <p:spTgt spid="714757">
                                            <p:txEl>
                                              <p:charRg st="9" end="23"/>
                                            </p:txEl>
                                          </p:spTgt>
                                        </p:tgtEl>
                                        <p:attrNameLst>
                                          <p:attrName>style.visibility</p:attrName>
                                        </p:attrNameLst>
                                      </p:cBhvr>
                                    </p:anim>
                                  </p:childTnLst>
                                </p:cTn>
                              </p:par>
                              <p:par>
                                <p:cTn id="26" presetID="24" presetClass="entr" presetSubtype="0" fill="hold" nodeType="withEffect">
                                  <p:stCondLst>
                                    <p:cond delay="0"/>
                                  </p:stCondLst>
                                  <p:childTnLst>
                                    <p:set>
                                      <p:cBhvr>
                                        <p:cTn id="27" dur="1" fill="hold">
                                          <p:stCondLst>
                                            <p:cond delay="0"/>
                                          </p:stCondLst>
                                        </p:cTn>
                                        <p:tgtEl>
                                          <p:spTgt spid="714757">
                                            <p:txEl>
                                              <p:charRg st="23" end="43"/>
                                            </p:txEl>
                                          </p:spTgt>
                                        </p:tgtEl>
                                        <p:attrNameLst>
                                          <p:attrName>style.visibility</p:attrName>
                                        </p:attrNameLst>
                                      </p:cBhvr>
                                      <p:to>
                                        <p:strVal val="visible"/>
                                      </p:to>
                                    </p:set>
                                    <p:anim to="" calcmode="lin" valueType="num">
                                      <p:cBhvr>
                                        <p:cTn id="28" dur="1" fill="hold"/>
                                        <p:tgtEl>
                                          <p:spTgt spid="714757">
                                            <p:txEl>
                                              <p:charRg st="23" end="43"/>
                                            </p:txEl>
                                          </p:spTgt>
                                        </p:tgtEl>
                                        <p:attrNameLst>
                                          <p:attrName>style.visibility</p:attrName>
                                        </p:attrNameLst>
                                      </p:cBhvr>
                                    </p:anim>
                                  </p:childTnLst>
                                </p:cTn>
                              </p:par>
                              <p:par>
                                <p:cTn id="29" presetID="24" presetClass="entr" presetSubtype="0" fill="hold" nodeType="withEffect">
                                  <p:stCondLst>
                                    <p:cond delay="0"/>
                                  </p:stCondLst>
                                  <p:childTnLst>
                                    <p:set>
                                      <p:cBhvr>
                                        <p:cTn id="30" dur="1" fill="hold">
                                          <p:stCondLst>
                                            <p:cond delay="0"/>
                                          </p:stCondLst>
                                        </p:cTn>
                                        <p:tgtEl>
                                          <p:spTgt spid="714757">
                                            <p:txEl>
                                              <p:charRg st="43" end="62"/>
                                            </p:txEl>
                                          </p:spTgt>
                                        </p:tgtEl>
                                        <p:attrNameLst>
                                          <p:attrName>style.visibility</p:attrName>
                                        </p:attrNameLst>
                                      </p:cBhvr>
                                      <p:to>
                                        <p:strVal val="visible"/>
                                      </p:to>
                                    </p:set>
                                    <p:anim to="" calcmode="lin" valueType="num">
                                      <p:cBhvr>
                                        <p:cTn id="31" dur="1" fill="hold"/>
                                        <p:tgtEl>
                                          <p:spTgt spid="714757">
                                            <p:txEl>
                                              <p:charRg st="43" end="62"/>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1" name="Rectangle 2"/>
          <p:cNvSpPr/>
          <p:nvPr/>
        </p:nvSpPr>
        <p:spPr>
          <a:xfrm>
            <a:off x="0" y="1341438"/>
            <a:ext cx="6191250" cy="915987"/>
          </a:xfrm>
          <a:prstGeom prst="rect">
            <a:avLst/>
          </a:prstGeom>
          <a:noFill/>
          <a:ln w="9525">
            <a:noFill/>
          </a:ln>
        </p:spPr>
        <p:txBody>
          <a:bodyPr wrap="none" anchor="ctr" anchorCtr="0">
            <a:spAutoFit/>
          </a:bodyPr>
          <a:p>
            <a:r>
              <a:rPr lang="zh-CN" altLang="en-US" sz="1800" b="1" dirty="0">
                <a:latin typeface="Arial" panose="020B0604020202020204" pitchFamily="34" charset="0"/>
                <a:ea typeface="仿宋_GB2312" pitchFamily="49" charset="-122"/>
              </a:rPr>
              <a:t>操作环节：收派员派件异常情况处理流程 </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责任人：收派员</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任务名称：运单模糊不清、严重涂改或运单破损的处理办法 </a:t>
            </a:r>
            <a:endParaRPr lang="zh-CN" altLang="en-US" sz="1800" b="1" dirty="0">
              <a:latin typeface="Arial" panose="020B0604020202020204" pitchFamily="34" charset="0"/>
              <a:ea typeface="仿宋_GB2312" pitchFamily="49" charset="-122"/>
            </a:endParaRPr>
          </a:p>
        </p:txBody>
      </p:sp>
      <p:sp>
        <p:nvSpPr>
          <p:cNvPr id="716803" name="Rectangle 3"/>
          <p:cNvSpPr/>
          <p:nvPr/>
        </p:nvSpPr>
        <p:spPr>
          <a:xfrm>
            <a:off x="0" y="2276475"/>
            <a:ext cx="9144000" cy="1879600"/>
          </a:xfrm>
          <a:prstGeom prst="rect">
            <a:avLst/>
          </a:prstGeom>
          <a:noFill/>
          <a:ln w="9525">
            <a:noFill/>
          </a:ln>
        </p:spPr>
        <p:txBody>
          <a:bodyPr anchor="ctr" anchorCtr="0">
            <a:spAutoFit/>
          </a:bodyPr>
          <a:p>
            <a:pPr indent="200025">
              <a:spcBef>
                <a:spcPct val="50000"/>
              </a:spcBef>
            </a:pPr>
            <a:r>
              <a:rPr lang="en-US" altLang="zh-CN" sz="1800" b="1" dirty="0">
                <a:latin typeface="Arial" panose="020B0604020202020204" pitchFamily="34" charset="0"/>
                <a:ea typeface="仿宋_GB2312" pitchFamily="49" charset="-122"/>
              </a:rPr>
              <a:t>1</a:t>
            </a:r>
            <a:r>
              <a:rPr lang="zh-CN" altLang="en-US" sz="1800" b="1" dirty="0">
                <a:latin typeface="Arial" panose="020B0604020202020204" pitchFamily="34" charset="0"/>
                <a:ea typeface="仿宋_GB2312" pitchFamily="49" charset="-122"/>
              </a:rPr>
              <a:t>、与仓管员交接时发现运单模糊不清或运单破损</a:t>
            </a:r>
            <a:endParaRPr lang="zh-CN" altLang="en-US" sz="1800" b="1" dirty="0">
              <a:latin typeface="Arial" panose="020B0604020202020204" pitchFamily="34" charset="0"/>
              <a:ea typeface="仿宋_GB2312" pitchFamily="49" charset="-122"/>
            </a:endParaRPr>
          </a:p>
          <a:p>
            <a:pPr indent="200025">
              <a:spcBef>
                <a:spcPct val="50000"/>
              </a:spcBef>
            </a:pPr>
            <a:r>
              <a:rPr lang="en-US" altLang="zh-CN" sz="1800" b="1" dirty="0">
                <a:latin typeface="Arial" panose="020B0604020202020204" pitchFamily="34" charset="0"/>
                <a:ea typeface="仿宋_GB2312" pitchFamily="49" charset="-122"/>
              </a:rPr>
              <a:t>1</a:t>
            </a:r>
            <a:r>
              <a:rPr lang="zh-CN" altLang="en-US" sz="1800" b="1" dirty="0">
                <a:latin typeface="Arial" panose="020B0604020202020204" pitchFamily="34" charset="0"/>
                <a:ea typeface="仿宋_GB2312" pitchFamily="49" charset="-122"/>
              </a:rPr>
              <a:t>）报仓管员协助查询并打印清晰的第一联扫描图片，同时上报客服部</a:t>
            </a:r>
            <a:endParaRPr lang="zh-CN" altLang="en-US" sz="1800" b="1" dirty="0">
              <a:latin typeface="Arial" panose="020B0604020202020204" pitchFamily="34" charset="0"/>
              <a:ea typeface="仿宋_GB2312" pitchFamily="49" charset="-122"/>
            </a:endParaRPr>
          </a:p>
          <a:p>
            <a:pPr indent="200025">
              <a:spcBef>
                <a:spcPct val="50000"/>
              </a:spcBef>
            </a:pPr>
            <a:r>
              <a:rPr lang="en-US" altLang="zh-CN" sz="1800" b="1" dirty="0">
                <a:latin typeface="Arial" panose="020B0604020202020204" pitchFamily="34" charset="0"/>
                <a:ea typeface="仿宋_GB2312" pitchFamily="49" charset="-122"/>
              </a:rPr>
              <a:t>2</a:t>
            </a:r>
            <a:r>
              <a:rPr lang="zh-CN" altLang="en-US" sz="1800" b="1" dirty="0">
                <a:latin typeface="Arial" panose="020B0604020202020204" pitchFamily="34" charset="0"/>
                <a:ea typeface="仿宋_GB2312" pitchFamily="49" charset="-122"/>
              </a:rPr>
              <a:t>）如单号无法辨认，须与</a:t>
            </a:r>
            <a:r>
              <a:rPr lang="en-US" altLang="zh-CN" sz="1800" b="1" dirty="0">
                <a:latin typeface="Arial" panose="020B0604020202020204" pitchFamily="34" charset="0"/>
                <a:ea typeface="仿宋_GB2312" pitchFamily="49" charset="-122"/>
              </a:rPr>
              <a:t>《</a:t>
            </a:r>
            <a:r>
              <a:rPr lang="zh-CN" altLang="en-US" sz="1800" b="1" dirty="0">
                <a:latin typeface="Arial" panose="020B0604020202020204" pitchFamily="34" charset="0"/>
                <a:ea typeface="仿宋_GB2312" pitchFamily="49" charset="-122"/>
              </a:rPr>
              <a:t>派件表</a:t>
            </a:r>
            <a:r>
              <a:rPr lang="en-US" altLang="zh-CN" sz="1800" b="1" dirty="0">
                <a:latin typeface="Arial" panose="020B0604020202020204" pitchFamily="34" charset="0"/>
                <a:ea typeface="仿宋_GB2312" pitchFamily="49" charset="-122"/>
              </a:rPr>
              <a:t>》</a:t>
            </a:r>
            <a:r>
              <a:rPr lang="zh-CN" altLang="en-US" sz="1800" b="1" dirty="0">
                <a:latin typeface="Arial" panose="020B0604020202020204" pitchFamily="34" charset="0"/>
                <a:ea typeface="仿宋_GB2312" pitchFamily="49" charset="-122"/>
              </a:rPr>
              <a:t>核对确认单号，并由仓管员协助打印清晰的第一联单扫描图片，同时上报客服部</a:t>
            </a:r>
            <a:endParaRPr lang="zh-CN" altLang="en-US" sz="1800" b="1" dirty="0">
              <a:latin typeface="Arial" panose="020B0604020202020204" pitchFamily="34" charset="0"/>
              <a:ea typeface="仿宋_GB2312" pitchFamily="49" charset="-122"/>
            </a:endParaRPr>
          </a:p>
          <a:p>
            <a:pPr indent="200025">
              <a:spcBef>
                <a:spcPct val="50000"/>
              </a:spcBef>
            </a:pPr>
            <a:r>
              <a:rPr lang="en-US" altLang="zh-CN" sz="1800" b="1" dirty="0">
                <a:latin typeface="Arial" panose="020B0604020202020204" pitchFamily="34" charset="0"/>
                <a:ea typeface="仿宋_GB2312" pitchFamily="49" charset="-122"/>
              </a:rPr>
              <a:t>3</a:t>
            </a:r>
            <a:r>
              <a:rPr lang="zh-CN" altLang="en-US" sz="1800" b="1" dirty="0">
                <a:latin typeface="Arial" panose="020B0604020202020204" pitchFamily="34" charset="0"/>
                <a:ea typeface="仿宋_GB2312" pitchFamily="49" charset="-122"/>
              </a:rPr>
              <a:t>）根据图片信息安排派送</a:t>
            </a:r>
            <a:endParaRPr lang="zh-CN" altLang="en-US" sz="1800" b="1" dirty="0">
              <a:latin typeface="Arial" panose="020B0604020202020204" pitchFamily="34" charset="0"/>
              <a:ea typeface="仿宋_GB2312" pitchFamily="49" charset="-122"/>
            </a:endParaRPr>
          </a:p>
        </p:txBody>
      </p:sp>
      <p:sp>
        <p:nvSpPr>
          <p:cNvPr id="30723" name="Text Box 4"/>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30724" name="Text Box 5"/>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学习活动五：派送异常处理</a:t>
            </a:r>
            <a:endParaRPr lang="en-US" altLang="zh-CN" sz="1800" b="1" dirty="0">
              <a:solidFill>
                <a:srgbClr val="0000FF"/>
              </a:solidFill>
              <a:latin typeface="Arial" panose="020B0604020202020204" pitchFamily="34" charset="0"/>
              <a:ea typeface="楷体" panose="02010609060101010101" pitchFamily="49" charset="-122"/>
            </a:endParaRPr>
          </a:p>
        </p:txBody>
      </p:sp>
      <p:pic>
        <p:nvPicPr>
          <p:cNvPr id="716807" name="Picture 7" descr="U_9531~1"/>
          <p:cNvPicPr>
            <a:picLocks noChangeAspect="1"/>
          </p:cNvPicPr>
          <p:nvPr/>
        </p:nvPicPr>
        <p:blipFill>
          <a:blip r:embed="rId1"/>
          <a:stretch>
            <a:fillRect/>
          </a:stretch>
        </p:blipFill>
        <p:spPr>
          <a:xfrm>
            <a:off x="4572000" y="3644900"/>
            <a:ext cx="4286250" cy="2857500"/>
          </a:xfrm>
          <a:prstGeom prst="rect">
            <a:avLst/>
          </a:prstGeom>
          <a:noFill/>
          <a:ln w="9525">
            <a:noFill/>
          </a:ln>
        </p:spPr>
      </p:pic>
      <p:sp>
        <p:nvSpPr>
          <p:cNvPr id="716808" name="Rectangle 8"/>
          <p:cNvSpPr/>
          <p:nvPr/>
        </p:nvSpPr>
        <p:spPr>
          <a:xfrm>
            <a:off x="179388" y="4508500"/>
            <a:ext cx="4572000" cy="2227263"/>
          </a:xfrm>
          <a:prstGeom prst="rect">
            <a:avLst/>
          </a:prstGeom>
          <a:noFill/>
          <a:ln w="9525">
            <a:noFill/>
          </a:ln>
        </p:spPr>
        <p:txBody>
          <a:bodyPr anchor="t" anchorCtr="0">
            <a:spAutoFit/>
          </a:bodyPr>
          <a:p>
            <a:r>
              <a:rPr lang="en-US" altLang="zh-CN" sz="2800" dirty="0">
                <a:latin typeface="Arial" panose="020B0604020202020204" pitchFamily="34" charset="0"/>
                <a:ea typeface="宋体" panose="02010600030101010101" pitchFamily="2" charset="-122"/>
              </a:rPr>
              <a:t>2</a:t>
            </a:r>
            <a:r>
              <a:rPr lang="zh-CN" altLang="en-US" sz="2800" dirty="0">
                <a:latin typeface="Arial" panose="020B0604020202020204" pitchFamily="34" charset="0"/>
                <a:ea typeface="宋体" panose="02010600030101010101" pitchFamily="2" charset="-122"/>
              </a:rPr>
              <a:t>、与仓管员交接时发现运单收件地址栏被严重涂改</a:t>
            </a:r>
            <a:r>
              <a:rPr lang="zh-CN" altLang="en-US" sz="2800" b="1" dirty="0">
                <a:latin typeface="Arial" panose="020B0604020202020204" pitchFamily="34" charset="0"/>
                <a:ea typeface="宋体" panose="02010600030101010101" pitchFamily="2" charset="-122"/>
              </a:rPr>
              <a:t> </a:t>
            </a:r>
            <a:endParaRPr lang="zh-CN" altLang="en-US" sz="2800" b="1" dirty="0">
              <a:latin typeface="Arial" panose="020B0604020202020204" pitchFamily="34" charset="0"/>
              <a:ea typeface="宋体" panose="02010600030101010101" pitchFamily="2" charset="-122"/>
            </a:endParaRPr>
          </a:p>
          <a:p>
            <a:r>
              <a:rPr lang="en-US" altLang="zh-CN" sz="2800" b="1" dirty="0">
                <a:latin typeface="Arial" panose="020B0604020202020204" pitchFamily="34" charset="0"/>
                <a:ea typeface="宋体" panose="02010600030101010101" pitchFamily="2" charset="-122"/>
              </a:rPr>
              <a:t>1</a:t>
            </a:r>
            <a:r>
              <a:rPr lang="zh-CN" altLang="en-US" sz="2800" b="1" dirty="0">
                <a:latin typeface="Arial" panose="020B0604020202020204" pitchFamily="34" charset="0"/>
                <a:ea typeface="宋体" panose="02010600030101010101" pitchFamily="2" charset="-122"/>
              </a:rPr>
              <a:t>）报仓管员跟进</a:t>
            </a:r>
            <a:endParaRPr lang="zh-CN" altLang="en-US" sz="2800" b="1" dirty="0">
              <a:latin typeface="Arial" panose="020B0604020202020204" pitchFamily="34" charset="0"/>
              <a:ea typeface="宋体" panose="02010600030101010101" pitchFamily="2" charset="-122"/>
            </a:endParaRPr>
          </a:p>
          <a:p>
            <a:r>
              <a:rPr lang="en-US" altLang="zh-CN" sz="2800" b="1" dirty="0">
                <a:latin typeface="Arial" panose="020B0604020202020204" pitchFamily="34" charset="0"/>
                <a:ea typeface="宋体" panose="02010600030101010101" pitchFamily="2" charset="-122"/>
              </a:rPr>
              <a:t>2</a:t>
            </a:r>
            <a:r>
              <a:rPr lang="zh-CN" altLang="en-US" sz="2800" b="1" dirty="0">
                <a:latin typeface="Arial" panose="020B0604020202020204" pitchFamily="34" charset="0"/>
                <a:ea typeface="宋体" panose="02010600030101010101" pitchFamily="2" charset="-122"/>
              </a:rPr>
              <a:t>）经仓管员核实确认后，正常安排派送</a:t>
            </a:r>
            <a:r>
              <a:rPr lang="zh-CN" altLang="en-US" sz="2800" dirty="0">
                <a:latin typeface="Arial" panose="020B0604020202020204" pitchFamily="34" charset="0"/>
                <a:ea typeface="宋体" panose="02010600030101010101" pitchFamily="2" charset="-122"/>
              </a:rPr>
              <a:t> </a:t>
            </a:r>
            <a:endParaRPr lang="zh-CN" altLang="en-US" sz="2800" dirty="0">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16807"/>
                                        </p:tgtEl>
                                        <p:attrNameLst>
                                          <p:attrName>style.visibility</p:attrName>
                                        </p:attrNameLst>
                                      </p:cBhvr>
                                      <p:to>
                                        <p:strVal val="visible"/>
                                      </p:to>
                                    </p:set>
                                    <p:anim to="" calcmode="lin" valueType="num">
                                      <p:cBhvr>
                                        <p:cTn id="7" dur="1" fill="hold"/>
                                        <p:tgtEl>
                                          <p:spTgt spid="716807"/>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716803">
                                            <p:txEl>
                                              <p:charRg st="0" end="23"/>
                                            </p:txEl>
                                          </p:spTgt>
                                        </p:tgtEl>
                                        <p:attrNameLst>
                                          <p:attrName>style.visibility</p:attrName>
                                        </p:attrNameLst>
                                      </p:cBhvr>
                                      <p:to>
                                        <p:strVal val="visible"/>
                                      </p:to>
                                    </p:set>
                                    <p:anim to="" calcmode="lin" valueType="num">
                                      <p:cBhvr>
                                        <p:cTn id="12" dur="1" fill="hold"/>
                                        <p:tgtEl>
                                          <p:spTgt spid="716803">
                                            <p:txEl>
                                              <p:charRg st="0" end="23"/>
                                            </p:txEl>
                                          </p:spTgt>
                                        </p:tgtEl>
                                        <p:attrNameLst>
                                          <p:attrName>style.visibility</p:attrName>
                                        </p:attrNameLst>
                                      </p:cBhvr>
                                    </p:anim>
                                  </p:childTnLst>
                                </p:cTn>
                              </p:par>
                              <p:par>
                                <p:cTn id="13" presetID="24" presetClass="entr" presetSubtype="0" fill="hold" nodeType="withEffect">
                                  <p:stCondLst>
                                    <p:cond delay="0"/>
                                  </p:stCondLst>
                                  <p:childTnLst>
                                    <p:set>
                                      <p:cBhvr>
                                        <p:cTn id="14" dur="1" fill="hold">
                                          <p:stCondLst>
                                            <p:cond delay="0"/>
                                          </p:stCondLst>
                                        </p:cTn>
                                        <p:tgtEl>
                                          <p:spTgt spid="716803">
                                            <p:txEl>
                                              <p:charRg st="23" end="55"/>
                                            </p:txEl>
                                          </p:spTgt>
                                        </p:tgtEl>
                                        <p:attrNameLst>
                                          <p:attrName>style.visibility</p:attrName>
                                        </p:attrNameLst>
                                      </p:cBhvr>
                                      <p:to>
                                        <p:strVal val="visible"/>
                                      </p:to>
                                    </p:set>
                                    <p:anim to="" calcmode="lin" valueType="num">
                                      <p:cBhvr>
                                        <p:cTn id="15" dur="1" fill="hold"/>
                                        <p:tgtEl>
                                          <p:spTgt spid="716803">
                                            <p:txEl>
                                              <p:charRg st="23" end="55"/>
                                            </p:txEl>
                                          </p:spTgt>
                                        </p:tgtEl>
                                        <p:attrNameLst>
                                          <p:attrName>style.visibility</p:attrName>
                                        </p:attrNameLst>
                                      </p:cBhvr>
                                    </p:anim>
                                  </p:childTnLst>
                                </p:cTn>
                              </p:par>
                              <p:par>
                                <p:cTn id="16" presetID="24" presetClass="entr" presetSubtype="0" fill="hold" nodeType="withEffect">
                                  <p:stCondLst>
                                    <p:cond delay="0"/>
                                  </p:stCondLst>
                                  <p:childTnLst>
                                    <p:set>
                                      <p:cBhvr>
                                        <p:cTn id="17" dur="1" fill="hold">
                                          <p:stCondLst>
                                            <p:cond delay="0"/>
                                          </p:stCondLst>
                                        </p:cTn>
                                        <p:tgtEl>
                                          <p:spTgt spid="716803">
                                            <p:txEl>
                                              <p:charRg st="55" end="108"/>
                                            </p:txEl>
                                          </p:spTgt>
                                        </p:tgtEl>
                                        <p:attrNameLst>
                                          <p:attrName>style.visibility</p:attrName>
                                        </p:attrNameLst>
                                      </p:cBhvr>
                                      <p:to>
                                        <p:strVal val="visible"/>
                                      </p:to>
                                    </p:set>
                                    <p:anim to="" calcmode="lin" valueType="num">
                                      <p:cBhvr>
                                        <p:cTn id="18" dur="1" fill="hold"/>
                                        <p:tgtEl>
                                          <p:spTgt spid="716803">
                                            <p:txEl>
                                              <p:charRg st="55" end="108"/>
                                            </p:txEl>
                                          </p:spTgt>
                                        </p:tgtEl>
                                        <p:attrNameLst>
                                          <p:attrName>style.visibility</p:attrName>
                                        </p:attrNameLst>
                                      </p:cBhvr>
                                    </p:anim>
                                  </p:childTnLst>
                                </p:cTn>
                              </p:par>
                              <p:par>
                                <p:cTn id="19" presetID="24" presetClass="entr" presetSubtype="0" fill="hold" nodeType="withEffect">
                                  <p:stCondLst>
                                    <p:cond delay="0"/>
                                  </p:stCondLst>
                                  <p:childTnLst>
                                    <p:set>
                                      <p:cBhvr>
                                        <p:cTn id="20" dur="1" fill="hold">
                                          <p:stCondLst>
                                            <p:cond delay="0"/>
                                          </p:stCondLst>
                                        </p:cTn>
                                        <p:tgtEl>
                                          <p:spTgt spid="716803">
                                            <p:txEl>
                                              <p:charRg st="108" end="121"/>
                                            </p:txEl>
                                          </p:spTgt>
                                        </p:tgtEl>
                                        <p:attrNameLst>
                                          <p:attrName>style.visibility</p:attrName>
                                        </p:attrNameLst>
                                      </p:cBhvr>
                                      <p:to>
                                        <p:strVal val="visible"/>
                                      </p:to>
                                    </p:set>
                                    <p:anim to="" calcmode="lin" valueType="num">
                                      <p:cBhvr>
                                        <p:cTn id="21" dur="1" fill="hold"/>
                                        <p:tgtEl>
                                          <p:spTgt spid="716803">
                                            <p:txEl>
                                              <p:charRg st="108" end="121"/>
                                            </p:txEl>
                                          </p:spTgt>
                                        </p:tgtEl>
                                        <p:attrNameLst>
                                          <p:attrName>style.visibility</p:attrName>
                                        </p:attrNameLst>
                                      </p:cBhvr>
                                    </p:anim>
                                  </p:childTnLst>
                                </p:cTn>
                              </p:par>
                            </p:childTnLst>
                          </p:cTn>
                        </p:par>
                      </p:childTnLst>
                    </p:cTn>
                  </p:par>
                  <p:par>
                    <p:cTn id="22" fill="hold">
                      <p:stCondLst>
                        <p:cond delay="indefinite"/>
                      </p:stCondLst>
                      <p:childTnLst>
                        <p:par>
                          <p:cTn id="23" fill="hold">
                            <p:stCondLst>
                              <p:cond delay="0"/>
                            </p:stCondLst>
                            <p:childTnLst>
                              <p:par>
                                <p:cTn id="24" presetID="24" presetClass="entr" presetSubtype="0" fill="hold" nodeType="clickEffect">
                                  <p:stCondLst>
                                    <p:cond delay="0"/>
                                  </p:stCondLst>
                                  <p:childTnLst>
                                    <p:set>
                                      <p:cBhvr>
                                        <p:cTn id="25" dur="1" fill="hold">
                                          <p:stCondLst>
                                            <p:cond delay="0"/>
                                          </p:stCondLst>
                                        </p:cTn>
                                        <p:tgtEl>
                                          <p:spTgt spid="716808">
                                            <p:txEl>
                                              <p:charRg st="0" end="25"/>
                                            </p:txEl>
                                          </p:spTgt>
                                        </p:tgtEl>
                                        <p:attrNameLst>
                                          <p:attrName>style.visibility</p:attrName>
                                        </p:attrNameLst>
                                      </p:cBhvr>
                                      <p:to>
                                        <p:strVal val="visible"/>
                                      </p:to>
                                    </p:set>
                                    <p:anim to="" calcmode="lin" valueType="num">
                                      <p:cBhvr>
                                        <p:cTn id="26" dur="1" fill="hold"/>
                                        <p:tgtEl>
                                          <p:spTgt spid="716808">
                                            <p:txEl>
                                              <p:charRg st="0" end="25"/>
                                            </p:txEl>
                                          </p:spTgt>
                                        </p:tgtEl>
                                        <p:attrNameLst>
                                          <p:attrName>style.visibility</p:attrName>
                                        </p:attrNameLst>
                                      </p:cBhvr>
                                    </p:anim>
                                  </p:childTnLst>
                                </p:cTn>
                              </p:par>
                              <p:par>
                                <p:cTn id="27" presetID="24" presetClass="entr" presetSubtype="0" fill="hold" nodeType="withEffect">
                                  <p:stCondLst>
                                    <p:cond delay="0"/>
                                  </p:stCondLst>
                                  <p:childTnLst>
                                    <p:set>
                                      <p:cBhvr>
                                        <p:cTn id="28" dur="1" fill="hold">
                                          <p:stCondLst>
                                            <p:cond delay="0"/>
                                          </p:stCondLst>
                                        </p:cTn>
                                        <p:tgtEl>
                                          <p:spTgt spid="716808">
                                            <p:txEl>
                                              <p:charRg st="25" end="34"/>
                                            </p:txEl>
                                          </p:spTgt>
                                        </p:tgtEl>
                                        <p:attrNameLst>
                                          <p:attrName>style.visibility</p:attrName>
                                        </p:attrNameLst>
                                      </p:cBhvr>
                                      <p:to>
                                        <p:strVal val="visible"/>
                                      </p:to>
                                    </p:set>
                                    <p:anim to="" calcmode="lin" valueType="num">
                                      <p:cBhvr>
                                        <p:cTn id="29" dur="1" fill="hold"/>
                                        <p:tgtEl>
                                          <p:spTgt spid="716808">
                                            <p:txEl>
                                              <p:charRg st="25" end="34"/>
                                            </p:txEl>
                                          </p:spTgt>
                                        </p:tgtEl>
                                        <p:attrNameLst>
                                          <p:attrName>style.visibility</p:attrName>
                                        </p:attrNameLst>
                                      </p:cBhvr>
                                    </p:anim>
                                  </p:childTnLst>
                                </p:cTn>
                              </p:par>
                              <p:par>
                                <p:cTn id="30" presetID="24" presetClass="entr" presetSubtype="0" fill="hold" nodeType="withEffect">
                                  <p:stCondLst>
                                    <p:cond delay="0"/>
                                  </p:stCondLst>
                                  <p:childTnLst>
                                    <p:set>
                                      <p:cBhvr>
                                        <p:cTn id="31" dur="1" fill="hold">
                                          <p:stCondLst>
                                            <p:cond delay="0"/>
                                          </p:stCondLst>
                                        </p:cTn>
                                        <p:tgtEl>
                                          <p:spTgt spid="716808">
                                            <p:txEl>
                                              <p:charRg st="34" end="54"/>
                                            </p:txEl>
                                          </p:spTgt>
                                        </p:tgtEl>
                                        <p:attrNameLst>
                                          <p:attrName>style.visibility</p:attrName>
                                        </p:attrNameLst>
                                      </p:cBhvr>
                                      <p:to>
                                        <p:strVal val="visible"/>
                                      </p:to>
                                    </p:set>
                                    <p:anim to="" calcmode="lin" valueType="num">
                                      <p:cBhvr>
                                        <p:cTn id="32" dur="1" fill="hold"/>
                                        <p:tgtEl>
                                          <p:spTgt spid="716808">
                                            <p:txEl>
                                              <p:charRg st="34" end="54"/>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745" name="Rectangle 2"/>
          <p:cNvSpPr/>
          <p:nvPr/>
        </p:nvSpPr>
        <p:spPr>
          <a:xfrm>
            <a:off x="539750" y="1557338"/>
            <a:ext cx="4362450" cy="915987"/>
          </a:xfrm>
          <a:prstGeom prst="rect">
            <a:avLst/>
          </a:prstGeom>
          <a:noFill/>
          <a:ln w="9525">
            <a:noFill/>
          </a:ln>
        </p:spPr>
        <p:txBody>
          <a:bodyPr wrap="none" anchor="ctr" anchorCtr="0">
            <a:spAutoFit/>
          </a:bodyPr>
          <a:p>
            <a:r>
              <a:rPr lang="zh-CN" altLang="en-US" sz="1800" b="1" dirty="0">
                <a:latin typeface="Arial" panose="020B0604020202020204" pitchFamily="34" charset="0"/>
                <a:ea typeface="仿宋_GB2312" pitchFamily="49" charset="-122"/>
              </a:rPr>
              <a:t>操作环节：收派员派件异常情况处理流程 </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责任人：收派员</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任务名称：件数不符的处理办法 </a:t>
            </a:r>
            <a:endParaRPr lang="zh-CN" altLang="en-US" sz="1800" b="1" dirty="0">
              <a:latin typeface="Arial" panose="020B0604020202020204" pitchFamily="34" charset="0"/>
              <a:ea typeface="仿宋_GB2312" pitchFamily="49" charset="-122"/>
            </a:endParaRPr>
          </a:p>
        </p:txBody>
      </p:sp>
      <p:sp>
        <p:nvSpPr>
          <p:cNvPr id="717827" name="Rectangle 3"/>
          <p:cNvSpPr/>
          <p:nvPr/>
        </p:nvSpPr>
        <p:spPr>
          <a:xfrm>
            <a:off x="395288" y="2708275"/>
            <a:ext cx="5292725" cy="1192213"/>
          </a:xfrm>
          <a:prstGeom prst="rect">
            <a:avLst/>
          </a:prstGeom>
          <a:noFill/>
          <a:ln w="9525">
            <a:noFill/>
          </a:ln>
        </p:spPr>
        <p:txBody>
          <a:bodyPr anchor="ctr" anchorCtr="0">
            <a:spAutoFit/>
          </a:bodyPr>
          <a:p>
            <a:pPr indent="200025">
              <a:spcBef>
                <a:spcPct val="50000"/>
              </a:spcBef>
            </a:pPr>
            <a:r>
              <a:rPr lang="en-US" altLang="zh-CN" sz="1800" dirty="0">
                <a:latin typeface="Arial" panose="020B0604020202020204" pitchFamily="34" charset="0"/>
                <a:ea typeface="仿宋_GB2312" pitchFamily="49" charset="-122"/>
              </a:rPr>
              <a:t>1</a:t>
            </a:r>
            <a:r>
              <a:rPr lang="zh-CN" altLang="en-US" sz="1800" dirty="0">
                <a:latin typeface="Arial" panose="020B0604020202020204" pitchFamily="34" charset="0"/>
                <a:ea typeface="仿宋_GB2312" pitchFamily="49" charset="-122"/>
              </a:rPr>
              <a:t>、须在仓管员交接时发现件数不符</a:t>
            </a:r>
            <a:endParaRPr lang="zh-CN" altLang="en-US" sz="1800" dirty="0">
              <a:latin typeface="Arial" panose="020B0604020202020204" pitchFamily="34" charset="0"/>
              <a:ea typeface="仿宋_GB2312" pitchFamily="49" charset="-122"/>
            </a:endParaRPr>
          </a:p>
          <a:p>
            <a:pPr indent="200025">
              <a:spcBef>
                <a:spcPct val="50000"/>
              </a:spcBef>
            </a:pPr>
            <a:r>
              <a:rPr lang="en-US" altLang="zh-CN" sz="1800" dirty="0">
                <a:latin typeface="Arial" panose="020B0604020202020204" pitchFamily="34" charset="0"/>
                <a:ea typeface="仿宋_GB2312" pitchFamily="49" charset="-122"/>
              </a:rPr>
              <a:t>1</a:t>
            </a:r>
            <a:r>
              <a:rPr lang="zh-CN" altLang="en-US" sz="1800" dirty="0">
                <a:latin typeface="Arial" panose="020B0604020202020204" pitchFamily="34" charset="0"/>
                <a:ea typeface="仿宋_GB2312" pitchFamily="49" charset="-122"/>
              </a:rPr>
              <a:t>）由仓管员上报客服部跟进</a:t>
            </a:r>
            <a:endParaRPr lang="zh-CN" altLang="en-US" sz="1800" dirty="0">
              <a:latin typeface="Arial" panose="020B0604020202020204" pitchFamily="34" charset="0"/>
              <a:ea typeface="仿宋_GB2312" pitchFamily="49" charset="-122"/>
            </a:endParaRPr>
          </a:p>
          <a:p>
            <a:pPr indent="200025">
              <a:spcBef>
                <a:spcPct val="50000"/>
              </a:spcBef>
            </a:pPr>
            <a:r>
              <a:rPr lang="en-US" altLang="zh-CN" sz="1800" dirty="0">
                <a:latin typeface="Arial" panose="020B0604020202020204" pitchFamily="34" charset="0"/>
                <a:ea typeface="仿宋_GB2312" pitchFamily="49" charset="-122"/>
              </a:rPr>
              <a:t>2</a:t>
            </a:r>
            <a:r>
              <a:rPr lang="zh-CN" altLang="en-US" sz="1800" dirty="0">
                <a:latin typeface="Arial" panose="020B0604020202020204" pitchFamily="34" charset="0"/>
                <a:ea typeface="仿宋_GB2312" pitchFamily="49" charset="-122"/>
              </a:rPr>
              <a:t>）按照客服部与客户协商的处理意见安排派送</a:t>
            </a:r>
            <a:r>
              <a:rPr lang="zh-CN" altLang="en-US" sz="1800" b="1" dirty="0">
                <a:latin typeface="Arial" panose="020B0604020202020204" pitchFamily="34" charset="0"/>
                <a:ea typeface="仿宋_GB2312" pitchFamily="49" charset="-122"/>
              </a:rPr>
              <a:t> </a:t>
            </a:r>
            <a:endParaRPr lang="zh-CN" altLang="en-US" sz="1800" b="1" dirty="0">
              <a:latin typeface="Arial" panose="020B0604020202020204" pitchFamily="34" charset="0"/>
              <a:ea typeface="仿宋_GB2312" pitchFamily="49" charset="-122"/>
            </a:endParaRPr>
          </a:p>
        </p:txBody>
      </p:sp>
      <p:sp>
        <p:nvSpPr>
          <p:cNvPr id="31747" name="Text Box 4"/>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31748" name="Text Box 5"/>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学习活动五：派送异常处理</a:t>
            </a:r>
            <a:endParaRPr lang="en-US" altLang="zh-CN" sz="1800" b="1" dirty="0">
              <a:solidFill>
                <a:srgbClr val="0000FF"/>
              </a:solidFill>
              <a:latin typeface="Arial" panose="020B0604020202020204" pitchFamily="34" charset="0"/>
              <a:ea typeface="楷体" panose="02010609060101010101" pitchFamily="49" charset="-122"/>
            </a:endParaRPr>
          </a:p>
        </p:txBody>
      </p:sp>
      <p:pic>
        <p:nvPicPr>
          <p:cNvPr id="717831" name="Picture 7" descr="U_2683~1"/>
          <p:cNvPicPr>
            <a:picLocks noChangeAspect="1"/>
          </p:cNvPicPr>
          <p:nvPr/>
        </p:nvPicPr>
        <p:blipFill>
          <a:blip r:embed="rId1"/>
          <a:stretch>
            <a:fillRect/>
          </a:stretch>
        </p:blipFill>
        <p:spPr>
          <a:xfrm>
            <a:off x="539750" y="4076700"/>
            <a:ext cx="4176713" cy="2540000"/>
          </a:xfrm>
          <a:prstGeom prst="rect">
            <a:avLst/>
          </a:prstGeom>
          <a:noFill/>
          <a:ln w="9525">
            <a:noFill/>
          </a:ln>
        </p:spPr>
      </p:pic>
      <p:pic>
        <p:nvPicPr>
          <p:cNvPr id="717833" name="Picture 9" descr="U_1811~1"/>
          <p:cNvPicPr>
            <a:picLocks noChangeAspect="1"/>
          </p:cNvPicPr>
          <p:nvPr/>
        </p:nvPicPr>
        <p:blipFill>
          <a:blip r:embed="rId2"/>
          <a:stretch>
            <a:fillRect/>
          </a:stretch>
        </p:blipFill>
        <p:spPr>
          <a:xfrm>
            <a:off x="5580063" y="1052513"/>
            <a:ext cx="3333750" cy="2495550"/>
          </a:xfrm>
          <a:prstGeom prst="rect">
            <a:avLst/>
          </a:prstGeom>
          <a:noFill/>
          <a:ln w="9525">
            <a:noFill/>
          </a:ln>
        </p:spPr>
      </p:pic>
      <p:pic>
        <p:nvPicPr>
          <p:cNvPr id="717835" name="Picture 11" descr="U_1124~1"/>
          <p:cNvPicPr>
            <a:picLocks noChangeAspect="1"/>
          </p:cNvPicPr>
          <p:nvPr/>
        </p:nvPicPr>
        <p:blipFill>
          <a:blip r:embed="rId3"/>
          <a:stretch>
            <a:fillRect/>
          </a:stretch>
        </p:blipFill>
        <p:spPr>
          <a:xfrm>
            <a:off x="5343525" y="4005263"/>
            <a:ext cx="3800475" cy="252412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17833"/>
                                        </p:tgtEl>
                                        <p:attrNameLst>
                                          <p:attrName>style.visibility</p:attrName>
                                        </p:attrNameLst>
                                      </p:cBhvr>
                                      <p:to>
                                        <p:strVal val="visible"/>
                                      </p:to>
                                    </p:set>
                                    <p:anim to="" calcmode="lin" valueType="num">
                                      <p:cBhvr>
                                        <p:cTn id="7" dur="1" fill="hold"/>
                                        <p:tgtEl>
                                          <p:spTgt spid="717833"/>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717835"/>
                                        </p:tgtEl>
                                        <p:attrNameLst>
                                          <p:attrName>style.visibility</p:attrName>
                                        </p:attrNameLst>
                                      </p:cBhvr>
                                      <p:to>
                                        <p:strVal val="visible"/>
                                      </p:to>
                                    </p:set>
                                    <p:anim to="" calcmode="lin" valueType="num">
                                      <p:cBhvr>
                                        <p:cTn id="12" dur="1" fill="hold"/>
                                        <p:tgtEl>
                                          <p:spTgt spid="717835"/>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717831"/>
                                        </p:tgtEl>
                                        <p:attrNameLst>
                                          <p:attrName>style.visibility</p:attrName>
                                        </p:attrNameLst>
                                      </p:cBhvr>
                                      <p:to>
                                        <p:strVal val="visible"/>
                                      </p:to>
                                    </p:set>
                                    <p:anim to="" calcmode="lin" valueType="num">
                                      <p:cBhvr>
                                        <p:cTn id="17" dur="1" fill="hold"/>
                                        <p:tgtEl>
                                          <p:spTgt spid="717831"/>
                                        </p:tgtEl>
                                        <p:attrNameLst>
                                          <p:attrName>style.visibility</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717827">
                                            <p:txEl>
                                              <p:charRg st="0" end="17"/>
                                            </p:txEl>
                                          </p:spTgt>
                                        </p:tgtEl>
                                        <p:attrNameLst>
                                          <p:attrName>style.visibility</p:attrName>
                                        </p:attrNameLst>
                                      </p:cBhvr>
                                      <p:to>
                                        <p:strVal val="visible"/>
                                      </p:to>
                                    </p:set>
                                    <p:anim to="" calcmode="lin" valueType="num">
                                      <p:cBhvr>
                                        <p:cTn id="22" dur="1" fill="hold"/>
                                        <p:tgtEl>
                                          <p:spTgt spid="717827">
                                            <p:txEl>
                                              <p:charRg st="0" end="17"/>
                                            </p:txEl>
                                          </p:spTgt>
                                        </p:tgtEl>
                                        <p:attrNameLst>
                                          <p:attrName>style.visibility</p:attrName>
                                        </p:attrNameLst>
                                      </p:cBhvr>
                                    </p:anim>
                                  </p:childTnLst>
                                </p:cTn>
                              </p:par>
                              <p:par>
                                <p:cTn id="23" presetID="24" presetClass="entr" presetSubtype="0" fill="hold" nodeType="withEffect">
                                  <p:stCondLst>
                                    <p:cond delay="0"/>
                                  </p:stCondLst>
                                  <p:childTnLst>
                                    <p:set>
                                      <p:cBhvr>
                                        <p:cTn id="24" dur="1" fill="hold">
                                          <p:stCondLst>
                                            <p:cond delay="0"/>
                                          </p:stCondLst>
                                        </p:cTn>
                                        <p:tgtEl>
                                          <p:spTgt spid="717827">
                                            <p:txEl>
                                              <p:charRg st="17" end="31"/>
                                            </p:txEl>
                                          </p:spTgt>
                                        </p:tgtEl>
                                        <p:attrNameLst>
                                          <p:attrName>style.visibility</p:attrName>
                                        </p:attrNameLst>
                                      </p:cBhvr>
                                      <p:to>
                                        <p:strVal val="visible"/>
                                      </p:to>
                                    </p:set>
                                    <p:anim to="" calcmode="lin" valueType="num">
                                      <p:cBhvr>
                                        <p:cTn id="25" dur="1" fill="hold"/>
                                        <p:tgtEl>
                                          <p:spTgt spid="717827">
                                            <p:txEl>
                                              <p:charRg st="17" end="31"/>
                                            </p:txEl>
                                          </p:spTgt>
                                        </p:tgtEl>
                                        <p:attrNameLst>
                                          <p:attrName>style.visibility</p:attrName>
                                        </p:attrNameLst>
                                      </p:cBhvr>
                                    </p:anim>
                                  </p:childTnLst>
                                </p:cTn>
                              </p:par>
                              <p:par>
                                <p:cTn id="26" presetID="24" presetClass="entr" presetSubtype="0" fill="hold" nodeType="withEffect">
                                  <p:stCondLst>
                                    <p:cond delay="0"/>
                                  </p:stCondLst>
                                  <p:childTnLst>
                                    <p:set>
                                      <p:cBhvr>
                                        <p:cTn id="27" dur="1" fill="hold">
                                          <p:stCondLst>
                                            <p:cond delay="0"/>
                                          </p:stCondLst>
                                        </p:cTn>
                                        <p:tgtEl>
                                          <p:spTgt spid="717827">
                                            <p:txEl>
                                              <p:charRg st="31" end="54"/>
                                            </p:txEl>
                                          </p:spTgt>
                                        </p:tgtEl>
                                        <p:attrNameLst>
                                          <p:attrName>style.visibility</p:attrName>
                                        </p:attrNameLst>
                                      </p:cBhvr>
                                      <p:to>
                                        <p:strVal val="visible"/>
                                      </p:to>
                                    </p:set>
                                    <p:anim to="" calcmode="lin" valueType="num">
                                      <p:cBhvr>
                                        <p:cTn id="28" dur="1" fill="hold"/>
                                        <p:tgtEl>
                                          <p:spTgt spid="717827">
                                            <p:txEl>
                                              <p:charRg st="31" end="54"/>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2769" name="Rectangle 2"/>
          <p:cNvSpPr/>
          <p:nvPr/>
        </p:nvSpPr>
        <p:spPr>
          <a:xfrm>
            <a:off x="323850" y="1557338"/>
            <a:ext cx="4591050" cy="915987"/>
          </a:xfrm>
          <a:prstGeom prst="rect">
            <a:avLst/>
          </a:prstGeom>
          <a:noFill/>
          <a:ln w="9525">
            <a:noFill/>
          </a:ln>
        </p:spPr>
        <p:txBody>
          <a:bodyPr wrap="none" anchor="ctr" anchorCtr="0">
            <a:spAutoFit/>
          </a:bodyPr>
          <a:p>
            <a:r>
              <a:rPr lang="zh-CN" altLang="en-US" sz="1800" b="1" dirty="0">
                <a:latin typeface="Arial" panose="020B0604020202020204" pitchFamily="34" charset="0"/>
                <a:ea typeface="仿宋_GB2312" pitchFamily="49" charset="-122"/>
              </a:rPr>
              <a:t>操作环节：收派员派件异常情况处理流程 </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责任人：收派员</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任务名称：快件滞留，再次派送的处理办法 </a:t>
            </a:r>
            <a:endParaRPr lang="zh-CN" altLang="en-US" sz="1800" b="1" dirty="0">
              <a:latin typeface="Arial" panose="020B0604020202020204" pitchFamily="34" charset="0"/>
              <a:ea typeface="仿宋_GB2312" pitchFamily="49" charset="-122"/>
            </a:endParaRPr>
          </a:p>
        </p:txBody>
      </p:sp>
      <p:sp>
        <p:nvSpPr>
          <p:cNvPr id="718851" name="Rectangle 3"/>
          <p:cNvSpPr/>
          <p:nvPr/>
        </p:nvSpPr>
        <p:spPr>
          <a:xfrm>
            <a:off x="323850" y="2852738"/>
            <a:ext cx="3816350" cy="1328737"/>
          </a:xfrm>
          <a:prstGeom prst="rect">
            <a:avLst/>
          </a:prstGeom>
          <a:noFill/>
          <a:ln w="9525">
            <a:noFill/>
          </a:ln>
        </p:spPr>
        <p:txBody>
          <a:bodyPr anchor="ctr" anchorCtr="0">
            <a:spAutoFit/>
          </a:bodyPr>
          <a:p>
            <a:pPr>
              <a:spcBef>
                <a:spcPct val="50000"/>
              </a:spcBef>
            </a:pPr>
            <a:r>
              <a:rPr lang="en-US" altLang="zh-CN" sz="1800" b="1" dirty="0">
                <a:latin typeface="Arial" panose="020B0604020202020204" pitchFamily="34" charset="0"/>
                <a:ea typeface="仿宋_GB2312" pitchFamily="49" charset="-122"/>
              </a:rPr>
              <a:t>1</a:t>
            </a:r>
            <a:r>
              <a:rPr lang="zh-CN" altLang="en-US" sz="1800" b="1" dirty="0">
                <a:latin typeface="Arial" panose="020B0604020202020204" pitchFamily="34" charset="0"/>
                <a:ea typeface="仿宋_GB2312" pitchFamily="49" charset="-122"/>
              </a:rPr>
              <a:t>、滞留件派送前须清楚上一次快件滞留的原因及处理结果</a:t>
            </a:r>
            <a:endParaRPr lang="zh-CN" altLang="en-US" sz="1800" b="1" dirty="0">
              <a:latin typeface="Arial" panose="020B0604020202020204" pitchFamily="34" charset="0"/>
              <a:ea typeface="仿宋_GB2312" pitchFamily="49" charset="-122"/>
            </a:endParaRPr>
          </a:p>
          <a:p>
            <a:pPr>
              <a:spcBef>
                <a:spcPct val="50000"/>
              </a:spcBef>
            </a:pPr>
            <a:r>
              <a:rPr lang="en-US" altLang="zh-CN" sz="1800" b="1" dirty="0">
                <a:latin typeface="Arial" panose="020B0604020202020204" pitchFamily="34" charset="0"/>
                <a:ea typeface="仿宋_GB2312" pitchFamily="49" charset="-122"/>
              </a:rPr>
              <a:t>2</a:t>
            </a:r>
            <a:r>
              <a:rPr lang="zh-CN" altLang="en-US" sz="1800" b="1" dirty="0">
                <a:latin typeface="Arial" panose="020B0604020202020204" pitchFamily="34" charset="0"/>
                <a:ea typeface="仿宋_GB2312" pitchFamily="49" charset="-122"/>
              </a:rPr>
              <a:t>、将滞留件视做正常派件，按正常派件流程安排派送 </a:t>
            </a:r>
            <a:endParaRPr lang="zh-CN" altLang="en-US" sz="1800" b="1" dirty="0">
              <a:latin typeface="Arial" panose="020B0604020202020204" pitchFamily="34" charset="0"/>
              <a:ea typeface="仿宋_GB2312" pitchFamily="49" charset="-122"/>
            </a:endParaRPr>
          </a:p>
        </p:txBody>
      </p:sp>
      <p:sp>
        <p:nvSpPr>
          <p:cNvPr id="32771" name="Text Box 4"/>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32772" name="Text Box 5"/>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学习活动五：派送异常处理</a:t>
            </a:r>
            <a:endParaRPr lang="en-US" altLang="zh-CN" sz="1800" b="1" dirty="0">
              <a:solidFill>
                <a:srgbClr val="0000FF"/>
              </a:solidFill>
              <a:latin typeface="Arial" panose="020B0604020202020204" pitchFamily="34" charset="0"/>
              <a:ea typeface="楷体" panose="02010609060101010101" pitchFamily="49" charset="-122"/>
            </a:endParaRPr>
          </a:p>
        </p:txBody>
      </p:sp>
      <p:pic>
        <p:nvPicPr>
          <p:cNvPr id="718855" name="Picture 7" descr="U_1482~1"/>
          <p:cNvPicPr>
            <a:picLocks noChangeAspect="1"/>
          </p:cNvPicPr>
          <p:nvPr/>
        </p:nvPicPr>
        <p:blipFill>
          <a:blip r:embed="rId1"/>
          <a:stretch>
            <a:fillRect/>
          </a:stretch>
        </p:blipFill>
        <p:spPr>
          <a:xfrm>
            <a:off x="4572000" y="3789363"/>
            <a:ext cx="4286250" cy="2857500"/>
          </a:xfrm>
          <a:prstGeom prst="rect">
            <a:avLst/>
          </a:prstGeom>
          <a:noFill/>
          <a:ln w="9525">
            <a:noFill/>
          </a:ln>
        </p:spPr>
      </p:pic>
      <p:pic>
        <p:nvPicPr>
          <p:cNvPr id="718859" name="Picture 11" descr="U_6364~1"/>
          <p:cNvPicPr>
            <a:picLocks noChangeAspect="1"/>
          </p:cNvPicPr>
          <p:nvPr/>
        </p:nvPicPr>
        <p:blipFill>
          <a:blip r:embed="rId2"/>
          <a:stretch>
            <a:fillRect/>
          </a:stretch>
        </p:blipFill>
        <p:spPr>
          <a:xfrm>
            <a:off x="539750" y="4365625"/>
            <a:ext cx="3333750" cy="2209800"/>
          </a:xfrm>
          <a:prstGeom prst="rect">
            <a:avLst/>
          </a:prstGeom>
          <a:noFill/>
          <a:ln w="9525">
            <a:noFill/>
          </a:ln>
        </p:spPr>
      </p:pic>
      <p:pic>
        <p:nvPicPr>
          <p:cNvPr id="718861" name="Picture 13" descr="U_3577~1"/>
          <p:cNvPicPr>
            <a:picLocks noChangeAspect="1"/>
          </p:cNvPicPr>
          <p:nvPr/>
        </p:nvPicPr>
        <p:blipFill>
          <a:blip r:embed="rId3"/>
          <a:stretch>
            <a:fillRect/>
          </a:stretch>
        </p:blipFill>
        <p:spPr>
          <a:xfrm>
            <a:off x="5076825" y="981075"/>
            <a:ext cx="3333750" cy="246697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18861"/>
                                        </p:tgtEl>
                                        <p:attrNameLst>
                                          <p:attrName>style.visibility</p:attrName>
                                        </p:attrNameLst>
                                      </p:cBhvr>
                                      <p:to>
                                        <p:strVal val="visible"/>
                                      </p:to>
                                    </p:set>
                                    <p:anim to="" calcmode="lin" valueType="num">
                                      <p:cBhvr>
                                        <p:cTn id="7" dur="1" fill="hold"/>
                                        <p:tgtEl>
                                          <p:spTgt spid="718861"/>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718859"/>
                                        </p:tgtEl>
                                        <p:attrNameLst>
                                          <p:attrName>style.visibility</p:attrName>
                                        </p:attrNameLst>
                                      </p:cBhvr>
                                      <p:to>
                                        <p:strVal val="visible"/>
                                      </p:to>
                                    </p:set>
                                    <p:anim to="" calcmode="lin" valueType="num">
                                      <p:cBhvr>
                                        <p:cTn id="12" dur="1" fill="hold"/>
                                        <p:tgtEl>
                                          <p:spTgt spid="718859"/>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718851">
                                            <p:txEl>
                                              <p:charRg st="0" end="27"/>
                                            </p:txEl>
                                          </p:spTgt>
                                        </p:tgtEl>
                                        <p:attrNameLst>
                                          <p:attrName>style.visibility</p:attrName>
                                        </p:attrNameLst>
                                      </p:cBhvr>
                                      <p:to>
                                        <p:strVal val="visible"/>
                                      </p:to>
                                    </p:set>
                                    <p:anim to="" calcmode="lin" valueType="num">
                                      <p:cBhvr>
                                        <p:cTn id="17" dur="1" fill="hold"/>
                                        <p:tgtEl>
                                          <p:spTgt spid="718851">
                                            <p:txEl>
                                              <p:charRg st="0" end="27"/>
                                            </p:txEl>
                                          </p:spTgt>
                                        </p:tgtEl>
                                        <p:attrNameLst>
                                          <p:attrName>style.visibility</p:attrName>
                                        </p:attrNameLst>
                                      </p:cBhvr>
                                    </p:anim>
                                  </p:childTnLst>
                                </p:cTn>
                              </p:par>
                              <p:par>
                                <p:cTn id="18" presetID="24" presetClass="entr" presetSubtype="0" fill="hold" nodeType="withEffect">
                                  <p:stCondLst>
                                    <p:cond delay="0"/>
                                  </p:stCondLst>
                                  <p:childTnLst>
                                    <p:set>
                                      <p:cBhvr>
                                        <p:cTn id="19" dur="1" fill="hold">
                                          <p:stCondLst>
                                            <p:cond delay="0"/>
                                          </p:stCondLst>
                                        </p:cTn>
                                        <p:tgtEl>
                                          <p:spTgt spid="718851">
                                            <p:txEl>
                                              <p:charRg st="27" end="53"/>
                                            </p:txEl>
                                          </p:spTgt>
                                        </p:tgtEl>
                                        <p:attrNameLst>
                                          <p:attrName>style.visibility</p:attrName>
                                        </p:attrNameLst>
                                      </p:cBhvr>
                                      <p:to>
                                        <p:strVal val="visible"/>
                                      </p:to>
                                    </p:set>
                                    <p:anim to="" calcmode="lin" valueType="num">
                                      <p:cBhvr>
                                        <p:cTn id="20" dur="1" fill="hold"/>
                                        <p:tgtEl>
                                          <p:spTgt spid="718851">
                                            <p:txEl>
                                              <p:charRg st="27" end="53"/>
                                            </p:txEl>
                                          </p:spTgt>
                                        </p:tgtEl>
                                        <p:attrNameLst>
                                          <p:attrName>style.visibility</p:attrName>
                                        </p:attrNameLst>
                                      </p:cBhvr>
                                    </p:anim>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nodeType="clickEffect">
                                  <p:stCondLst>
                                    <p:cond delay="0"/>
                                  </p:stCondLst>
                                  <p:childTnLst>
                                    <p:set>
                                      <p:cBhvr>
                                        <p:cTn id="24" dur="1" fill="hold">
                                          <p:stCondLst>
                                            <p:cond delay="0"/>
                                          </p:stCondLst>
                                        </p:cTn>
                                        <p:tgtEl>
                                          <p:spTgt spid="718855"/>
                                        </p:tgtEl>
                                        <p:attrNameLst>
                                          <p:attrName>style.visibility</p:attrName>
                                        </p:attrNameLst>
                                      </p:cBhvr>
                                      <p:to>
                                        <p:strVal val="visible"/>
                                      </p:to>
                                    </p:set>
                                    <p:anim to="" calcmode="lin" valueType="num">
                                      <p:cBhvr>
                                        <p:cTn id="25" dur="1" fill="hold"/>
                                        <p:tgtEl>
                                          <p:spTgt spid="718855"/>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3793" name="Rectangle 2"/>
          <p:cNvSpPr/>
          <p:nvPr/>
        </p:nvSpPr>
        <p:spPr>
          <a:xfrm>
            <a:off x="250825" y="1628775"/>
            <a:ext cx="4362450" cy="915988"/>
          </a:xfrm>
          <a:prstGeom prst="rect">
            <a:avLst/>
          </a:prstGeom>
          <a:noFill/>
          <a:ln w="9525">
            <a:noFill/>
          </a:ln>
        </p:spPr>
        <p:txBody>
          <a:bodyPr wrap="none" anchor="ctr" anchorCtr="0">
            <a:spAutoFit/>
          </a:bodyPr>
          <a:p>
            <a:r>
              <a:rPr lang="zh-CN" altLang="en-US" sz="1800" b="1" dirty="0">
                <a:latin typeface="Arial" panose="020B0604020202020204" pitchFamily="34" charset="0"/>
                <a:ea typeface="仿宋_GB2312" pitchFamily="49" charset="-122"/>
              </a:rPr>
              <a:t>操作环节：收派员派件异常情况处理流程 </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责任人：收派员</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任务名称：快件派送途中遗失的处理办法 </a:t>
            </a:r>
            <a:endParaRPr lang="zh-CN" altLang="en-US" sz="1800" b="1" dirty="0">
              <a:latin typeface="Arial" panose="020B0604020202020204" pitchFamily="34" charset="0"/>
              <a:ea typeface="仿宋_GB2312" pitchFamily="49" charset="-122"/>
            </a:endParaRPr>
          </a:p>
        </p:txBody>
      </p:sp>
      <p:sp>
        <p:nvSpPr>
          <p:cNvPr id="33794" name="Rectangle 3"/>
          <p:cNvSpPr/>
          <p:nvPr/>
        </p:nvSpPr>
        <p:spPr>
          <a:xfrm>
            <a:off x="0" y="2566988"/>
            <a:ext cx="9144000" cy="0"/>
          </a:xfrm>
          <a:prstGeom prst="rect">
            <a:avLst/>
          </a:prstGeom>
          <a:noFill/>
          <a:ln w="9525">
            <a:noFill/>
          </a:ln>
        </p:spPr>
        <p:txBody>
          <a:bodyPr wrap="none" anchor="ctr" anchorCtr="0">
            <a:spAutoFit/>
          </a:bodyPr>
          <a:p>
            <a:endParaRPr lang="zh-CN" altLang="en-US" dirty="0">
              <a:latin typeface="Arial" panose="020B0604020202020204" pitchFamily="34" charset="0"/>
              <a:ea typeface="宋体" panose="02010600030101010101" pitchFamily="2" charset="-122"/>
            </a:endParaRPr>
          </a:p>
        </p:txBody>
      </p:sp>
      <p:sp>
        <p:nvSpPr>
          <p:cNvPr id="719877" name="Rectangle 5"/>
          <p:cNvSpPr/>
          <p:nvPr/>
        </p:nvSpPr>
        <p:spPr>
          <a:xfrm>
            <a:off x="179388" y="2997200"/>
            <a:ext cx="8964612" cy="1739900"/>
          </a:xfrm>
          <a:prstGeom prst="rect">
            <a:avLst/>
          </a:prstGeom>
          <a:noFill/>
          <a:ln w="9525">
            <a:noFill/>
          </a:ln>
        </p:spPr>
        <p:txBody>
          <a:bodyPr anchor="ctr" anchorCtr="0">
            <a:spAutoFit/>
          </a:bodyPr>
          <a:p>
            <a:r>
              <a:rPr lang="en-US" altLang="zh-CN" sz="1800" b="1" dirty="0">
                <a:latin typeface="Arial" panose="020B0604020202020204" pitchFamily="34" charset="0"/>
                <a:ea typeface="仿宋_GB2312" pitchFamily="49" charset="-122"/>
              </a:rPr>
              <a:t>1</a:t>
            </a:r>
            <a:r>
              <a:rPr lang="zh-CN" altLang="en-US" sz="1800" b="1" dirty="0">
                <a:latin typeface="Arial" panose="020B0604020202020204" pitchFamily="34" charset="0"/>
                <a:ea typeface="仿宋_GB2312" pitchFamily="49" charset="-122"/>
              </a:rPr>
              <a:t>、对照</a:t>
            </a:r>
            <a:r>
              <a:rPr lang="en-US" altLang="zh-CN" sz="1800" b="1" dirty="0">
                <a:latin typeface="Arial" panose="020B0604020202020204" pitchFamily="34" charset="0"/>
                <a:ea typeface="仿宋_GB2312" pitchFamily="49" charset="-122"/>
              </a:rPr>
              <a:t>《</a:t>
            </a:r>
            <a:r>
              <a:rPr lang="zh-CN" altLang="en-US" sz="1800" b="1" dirty="0">
                <a:latin typeface="Arial" panose="020B0604020202020204" pitchFamily="34" charset="0"/>
                <a:ea typeface="仿宋_GB2312" pitchFamily="49" charset="-122"/>
              </a:rPr>
              <a:t>派件表</a:t>
            </a:r>
            <a:r>
              <a:rPr lang="en-US" altLang="zh-CN" sz="1800" b="1" dirty="0">
                <a:latin typeface="Arial" panose="020B0604020202020204" pitchFamily="34" charset="0"/>
                <a:ea typeface="仿宋_GB2312" pitchFamily="49" charset="-122"/>
              </a:rPr>
              <a:t>》</a:t>
            </a:r>
            <a:r>
              <a:rPr lang="zh-CN" altLang="en-US" sz="1800" b="1" dirty="0">
                <a:latin typeface="Arial" panose="020B0604020202020204" pitchFamily="34" charset="0"/>
                <a:ea typeface="仿宋_GB2312" pitchFamily="49" charset="-122"/>
              </a:rPr>
              <a:t>查找所遗失快件的单号，并立即上报办事处负责人及客服部</a:t>
            </a:r>
            <a:endParaRPr lang="zh-CN" altLang="en-US" sz="1800" b="1" dirty="0">
              <a:latin typeface="Arial" panose="020B0604020202020204" pitchFamily="34" charset="0"/>
              <a:ea typeface="仿宋_GB2312" pitchFamily="49" charset="-122"/>
            </a:endParaRPr>
          </a:p>
          <a:p>
            <a:pPr eaLnBrk="0" hangingPunct="0"/>
            <a:endParaRPr lang="zh-CN" altLang="en-US" sz="1800" b="1" dirty="0">
              <a:latin typeface="Arial" panose="020B0604020202020204" pitchFamily="34" charset="0"/>
              <a:ea typeface="仿宋_GB2312" pitchFamily="49" charset="-122"/>
            </a:endParaRPr>
          </a:p>
          <a:p>
            <a:pPr eaLnBrk="0" hangingPunct="0"/>
            <a:r>
              <a:rPr lang="en-US" altLang="zh-CN" sz="1800" b="1" dirty="0">
                <a:latin typeface="Arial" panose="020B0604020202020204" pitchFamily="34" charset="0"/>
                <a:ea typeface="仿宋_GB2312" pitchFamily="49" charset="-122"/>
              </a:rPr>
              <a:t>2</a:t>
            </a:r>
            <a:r>
              <a:rPr lang="zh-CN" altLang="en-US" sz="1800" b="1" dirty="0">
                <a:latin typeface="Arial" panose="020B0604020202020204" pitchFamily="34" charset="0"/>
                <a:ea typeface="仿宋_GB2312" pitchFamily="49" charset="-122"/>
              </a:rPr>
              <a:t>、在不影响其它快件安全和派送时效的情况下，收派员应返回可能丢失快件的地方寻找快件</a:t>
            </a:r>
            <a:endParaRPr lang="zh-CN" altLang="en-US" sz="1800" b="1" dirty="0">
              <a:latin typeface="Arial" panose="020B0604020202020204" pitchFamily="34" charset="0"/>
              <a:ea typeface="仿宋_GB2312" pitchFamily="49" charset="-122"/>
            </a:endParaRPr>
          </a:p>
          <a:p>
            <a:pPr eaLnBrk="0" hangingPunct="0"/>
            <a:endParaRPr lang="zh-CN" altLang="en-US" sz="1800" b="1" dirty="0">
              <a:latin typeface="Arial" panose="020B0604020202020204" pitchFamily="34" charset="0"/>
              <a:ea typeface="仿宋_GB2312" pitchFamily="49" charset="-122"/>
            </a:endParaRPr>
          </a:p>
          <a:p>
            <a:pPr eaLnBrk="0" hangingPunct="0"/>
            <a:r>
              <a:rPr lang="en-US" altLang="zh-CN" sz="1800" b="1" dirty="0">
                <a:latin typeface="Arial" panose="020B0604020202020204" pitchFamily="34" charset="0"/>
                <a:ea typeface="仿宋_GB2312" pitchFamily="49" charset="-122"/>
              </a:rPr>
              <a:t>3</a:t>
            </a:r>
            <a:r>
              <a:rPr lang="zh-CN" altLang="en-US" sz="1800" b="1" dirty="0">
                <a:latin typeface="Arial" panose="020B0604020202020204" pitchFamily="34" charset="0"/>
                <a:ea typeface="仿宋_GB2312" pitchFamily="49" charset="-122"/>
              </a:rPr>
              <a:t>、当班次内无法找回快件，须及时告知客户快件状况，并做好解释工作 </a:t>
            </a:r>
            <a:endParaRPr lang="zh-CN" altLang="en-US" sz="1800" b="1" dirty="0">
              <a:latin typeface="Arial" panose="020B0604020202020204" pitchFamily="34" charset="0"/>
              <a:ea typeface="仿宋_GB2312" pitchFamily="49" charset="-122"/>
            </a:endParaRPr>
          </a:p>
        </p:txBody>
      </p:sp>
      <p:sp>
        <p:nvSpPr>
          <p:cNvPr id="33796" name="Text Box 6"/>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33797" name="Text Box 7"/>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学习活动五：派送异常处理</a:t>
            </a:r>
            <a:endParaRPr lang="en-US" altLang="zh-CN" sz="1800" b="1" dirty="0">
              <a:solidFill>
                <a:srgbClr val="0000FF"/>
              </a:solidFill>
              <a:latin typeface="Arial" panose="020B0604020202020204" pitchFamily="34" charset="0"/>
              <a:ea typeface="楷体" panose="02010609060101010101" pitchFamily="49" charset="-122"/>
            </a:endParaRPr>
          </a:p>
        </p:txBody>
      </p:sp>
      <p:pic>
        <p:nvPicPr>
          <p:cNvPr id="719881" name="Picture 9" descr="U_2338~1"/>
          <p:cNvPicPr>
            <a:picLocks noChangeAspect="1"/>
          </p:cNvPicPr>
          <p:nvPr/>
        </p:nvPicPr>
        <p:blipFill>
          <a:blip r:embed="rId1"/>
          <a:stretch>
            <a:fillRect/>
          </a:stretch>
        </p:blipFill>
        <p:spPr>
          <a:xfrm>
            <a:off x="5867400" y="836613"/>
            <a:ext cx="2857500" cy="2114550"/>
          </a:xfrm>
          <a:prstGeom prst="rect">
            <a:avLst/>
          </a:prstGeom>
          <a:noFill/>
          <a:ln w="9525">
            <a:noFill/>
          </a:ln>
        </p:spPr>
      </p:pic>
      <p:pic>
        <p:nvPicPr>
          <p:cNvPr id="719883" name="Picture 11" descr="U_2493~1"/>
          <p:cNvPicPr>
            <a:picLocks noChangeAspect="1"/>
          </p:cNvPicPr>
          <p:nvPr/>
        </p:nvPicPr>
        <p:blipFill>
          <a:blip r:embed="rId2"/>
          <a:stretch>
            <a:fillRect/>
          </a:stretch>
        </p:blipFill>
        <p:spPr>
          <a:xfrm>
            <a:off x="250825" y="4724400"/>
            <a:ext cx="3238500" cy="1871663"/>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19881"/>
                                        </p:tgtEl>
                                        <p:attrNameLst>
                                          <p:attrName>style.visibility</p:attrName>
                                        </p:attrNameLst>
                                      </p:cBhvr>
                                      <p:to>
                                        <p:strVal val="visible"/>
                                      </p:to>
                                    </p:set>
                                    <p:anim to="" calcmode="lin" valueType="num">
                                      <p:cBhvr>
                                        <p:cTn id="7" dur="1" fill="hold"/>
                                        <p:tgtEl>
                                          <p:spTgt spid="719881"/>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719877">
                                            <p:txEl>
                                              <p:charRg st="0" end="36"/>
                                            </p:txEl>
                                          </p:spTgt>
                                        </p:tgtEl>
                                        <p:attrNameLst>
                                          <p:attrName>style.visibility</p:attrName>
                                        </p:attrNameLst>
                                      </p:cBhvr>
                                      <p:to>
                                        <p:strVal val="visible"/>
                                      </p:to>
                                    </p:set>
                                    <p:anim to="" calcmode="lin" valueType="num">
                                      <p:cBhvr>
                                        <p:cTn id="12" dur="1" fill="hold"/>
                                        <p:tgtEl>
                                          <p:spTgt spid="719877">
                                            <p:txEl>
                                              <p:charRg st="0" end="36"/>
                                            </p:txEl>
                                          </p:spTgt>
                                        </p:tgtEl>
                                        <p:attrNameLst>
                                          <p:attrName>style.visibility</p:attrName>
                                        </p:attrNameLst>
                                      </p:cBhvr>
                                    </p:anim>
                                  </p:childTnLst>
                                </p:cTn>
                              </p:par>
                              <p:par>
                                <p:cTn id="13" presetID="24" presetClass="entr" presetSubtype="0" fill="hold" nodeType="withEffect">
                                  <p:stCondLst>
                                    <p:cond delay="0"/>
                                  </p:stCondLst>
                                  <p:childTnLst>
                                    <p:set>
                                      <p:cBhvr>
                                        <p:cTn id="14" dur="1" fill="hold">
                                          <p:stCondLst>
                                            <p:cond delay="0"/>
                                          </p:stCondLst>
                                        </p:cTn>
                                        <p:tgtEl>
                                          <p:spTgt spid="719877">
                                            <p:txEl>
                                              <p:charRg st="37" end="79"/>
                                            </p:txEl>
                                          </p:spTgt>
                                        </p:tgtEl>
                                        <p:attrNameLst>
                                          <p:attrName>style.visibility</p:attrName>
                                        </p:attrNameLst>
                                      </p:cBhvr>
                                      <p:to>
                                        <p:strVal val="visible"/>
                                      </p:to>
                                    </p:set>
                                    <p:anim to="" calcmode="lin" valueType="num">
                                      <p:cBhvr>
                                        <p:cTn id="15" dur="1" fill="hold"/>
                                        <p:tgtEl>
                                          <p:spTgt spid="719877">
                                            <p:txEl>
                                              <p:charRg st="37" end="79"/>
                                            </p:txEl>
                                          </p:spTgt>
                                        </p:tgtEl>
                                        <p:attrNameLst>
                                          <p:attrName>style.visibility</p:attrName>
                                        </p:attrNameLst>
                                      </p:cBhvr>
                                    </p:anim>
                                  </p:childTnLst>
                                </p:cTn>
                              </p:par>
                              <p:par>
                                <p:cTn id="16" presetID="24" presetClass="entr" presetSubtype="0" fill="hold" nodeType="withEffect">
                                  <p:stCondLst>
                                    <p:cond delay="0"/>
                                  </p:stCondLst>
                                  <p:childTnLst>
                                    <p:set>
                                      <p:cBhvr>
                                        <p:cTn id="17" dur="1" fill="hold">
                                          <p:stCondLst>
                                            <p:cond delay="0"/>
                                          </p:stCondLst>
                                        </p:cTn>
                                        <p:tgtEl>
                                          <p:spTgt spid="719877">
                                            <p:txEl>
                                              <p:charRg st="80" end="114"/>
                                            </p:txEl>
                                          </p:spTgt>
                                        </p:tgtEl>
                                        <p:attrNameLst>
                                          <p:attrName>style.visibility</p:attrName>
                                        </p:attrNameLst>
                                      </p:cBhvr>
                                      <p:to>
                                        <p:strVal val="visible"/>
                                      </p:to>
                                    </p:set>
                                    <p:anim to="" calcmode="lin" valueType="num">
                                      <p:cBhvr>
                                        <p:cTn id="18" dur="1" fill="hold"/>
                                        <p:tgtEl>
                                          <p:spTgt spid="719877">
                                            <p:txEl>
                                              <p:charRg st="80" end="114"/>
                                            </p:txEl>
                                          </p:spTgt>
                                        </p:tgtEl>
                                        <p:attrNameLst>
                                          <p:attrName>style.visibility</p:attrName>
                                        </p:attrNameLst>
                                      </p:cBhvr>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nodeType="clickEffect">
                                  <p:stCondLst>
                                    <p:cond delay="0"/>
                                  </p:stCondLst>
                                  <p:childTnLst>
                                    <p:set>
                                      <p:cBhvr>
                                        <p:cTn id="22" dur="1" fill="hold">
                                          <p:stCondLst>
                                            <p:cond delay="0"/>
                                          </p:stCondLst>
                                        </p:cTn>
                                        <p:tgtEl>
                                          <p:spTgt spid="719883"/>
                                        </p:tgtEl>
                                        <p:attrNameLst>
                                          <p:attrName>style.visibility</p:attrName>
                                        </p:attrNameLst>
                                      </p:cBhvr>
                                      <p:to>
                                        <p:strVal val="visible"/>
                                      </p:to>
                                    </p:set>
                                    <p:anim to="" calcmode="lin" valueType="num">
                                      <p:cBhvr>
                                        <p:cTn id="23" dur="1" fill="hold"/>
                                        <p:tgtEl>
                                          <p:spTgt spid="719883"/>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4817" name="Rectangle 2"/>
          <p:cNvSpPr/>
          <p:nvPr/>
        </p:nvSpPr>
        <p:spPr>
          <a:xfrm>
            <a:off x="323850" y="1484313"/>
            <a:ext cx="4591050" cy="915987"/>
          </a:xfrm>
          <a:prstGeom prst="rect">
            <a:avLst/>
          </a:prstGeom>
          <a:noFill/>
          <a:ln w="9525">
            <a:noFill/>
          </a:ln>
        </p:spPr>
        <p:txBody>
          <a:bodyPr wrap="none" anchor="ctr" anchorCtr="0">
            <a:spAutoFit/>
          </a:bodyPr>
          <a:p>
            <a:r>
              <a:rPr lang="zh-CN" altLang="en-US" sz="1800" b="1" dirty="0">
                <a:latin typeface="Arial" panose="020B0604020202020204" pitchFamily="34" charset="0"/>
                <a:ea typeface="仿宋_GB2312" pitchFamily="49" charset="-122"/>
              </a:rPr>
              <a:t>操作环节：收派员派件异常情况处理流程 </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责任人：收派员</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任务名称：收件地址为敏感部门的处理办法 </a:t>
            </a:r>
            <a:endParaRPr lang="zh-CN" altLang="en-US" sz="1800" b="1" dirty="0">
              <a:latin typeface="Arial" panose="020B0604020202020204" pitchFamily="34" charset="0"/>
              <a:ea typeface="仿宋_GB2312" pitchFamily="49" charset="-122"/>
            </a:endParaRPr>
          </a:p>
        </p:txBody>
      </p:sp>
      <p:sp>
        <p:nvSpPr>
          <p:cNvPr id="720899" name="Rectangle 3"/>
          <p:cNvSpPr/>
          <p:nvPr/>
        </p:nvSpPr>
        <p:spPr>
          <a:xfrm>
            <a:off x="323850" y="2797175"/>
            <a:ext cx="6076950" cy="1192213"/>
          </a:xfrm>
          <a:prstGeom prst="rect">
            <a:avLst/>
          </a:prstGeom>
          <a:noFill/>
          <a:ln w="9525">
            <a:noFill/>
          </a:ln>
        </p:spPr>
        <p:txBody>
          <a:bodyPr anchor="ctr" anchorCtr="0">
            <a:spAutoFit/>
          </a:bodyPr>
          <a:p>
            <a:pPr indent="200025" defTabSz="914400">
              <a:spcBef>
                <a:spcPct val="50000"/>
              </a:spcBef>
              <a:tabLst>
                <a:tab pos="228600" algn="l"/>
              </a:tabLst>
            </a:pPr>
            <a:r>
              <a:rPr lang="en-US" altLang="zh-CN" sz="1800" b="1" dirty="0">
                <a:latin typeface="Arial" panose="020B0604020202020204" pitchFamily="34" charset="0"/>
                <a:ea typeface="仿宋_GB2312" pitchFamily="49" charset="-122"/>
              </a:rPr>
              <a:t>1</a:t>
            </a:r>
            <a:r>
              <a:rPr lang="zh-CN" altLang="en-US" sz="1800" b="1" dirty="0">
                <a:latin typeface="Arial" panose="020B0604020202020204" pitchFamily="34" charset="0"/>
                <a:ea typeface="仿宋_GB2312" pitchFamily="49" charset="-122"/>
              </a:rPr>
              <a:t>、须在与仓管员交接时发现收件地址为敏感部门</a:t>
            </a:r>
            <a:endParaRPr lang="zh-CN" altLang="en-US" sz="1800" b="1" dirty="0">
              <a:latin typeface="Arial" panose="020B0604020202020204" pitchFamily="34" charset="0"/>
              <a:ea typeface="仿宋_GB2312" pitchFamily="49" charset="-122"/>
            </a:endParaRPr>
          </a:p>
          <a:p>
            <a:pPr indent="200025" defTabSz="914400">
              <a:spcBef>
                <a:spcPct val="50000"/>
              </a:spcBef>
              <a:tabLst>
                <a:tab pos="228600" algn="l"/>
              </a:tabLst>
            </a:pPr>
            <a:r>
              <a:rPr lang="en-US" altLang="zh-CN" sz="1800" b="1" dirty="0">
                <a:latin typeface="Arial" panose="020B0604020202020204" pitchFamily="34" charset="0"/>
                <a:ea typeface="仿宋_GB2312" pitchFamily="49" charset="-122"/>
              </a:rPr>
              <a:t>1</a:t>
            </a:r>
            <a:r>
              <a:rPr lang="zh-CN" altLang="en-US" sz="1800" b="1" dirty="0">
                <a:latin typeface="Arial" panose="020B0604020202020204" pitchFamily="34" charset="0"/>
                <a:ea typeface="仿宋_GB2312" pitchFamily="49" charset="-122"/>
              </a:rPr>
              <a:t>）由仓管员上报客服部跟进</a:t>
            </a:r>
            <a:endParaRPr lang="zh-CN" altLang="en-US" sz="1800" b="1" dirty="0">
              <a:latin typeface="Arial" panose="020B0604020202020204" pitchFamily="34" charset="0"/>
              <a:ea typeface="仿宋_GB2312" pitchFamily="49" charset="-122"/>
            </a:endParaRPr>
          </a:p>
          <a:p>
            <a:pPr indent="200025" defTabSz="914400">
              <a:spcBef>
                <a:spcPct val="50000"/>
              </a:spcBef>
              <a:tabLst>
                <a:tab pos="228600" algn="l"/>
              </a:tabLst>
            </a:pPr>
            <a:r>
              <a:rPr lang="en-US" altLang="zh-CN" sz="1800" b="1" dirty="0">
                <a:latin typeface="Arial" panose="020B0604020202020204" pitchFamily="34" charset="0"/>
                <a:ea typeface="仿宋_GB2312" pitchFamily="49" charset="-122"/>
              </a:rPr>
              <a:t>2</a:t>
            </a:r>
            <a:r>
              <a:rPr lang="zh-CN" altLang="en-US" sz="1800" b="1" dirty="0">
                <a:latin typeface="Arial" panose="020B0604020202020204" pitchFamily="34" charset="0"/>
                <a:ea typeface="仿宋_GB2312" pitchFamily="49" charset="-122"/>
              </a:rPr>
              <a:t>）将快件做滞留操作后交仓管员处理 </a:t>
            </a:r>
            <a:endParaRPr lang="zh-CN" altLang="en-US" sz="1800" b="1" dirty="0">
              <a:latin typeface="Arial" panose="020B0604020202020204" pitchFamily="34" charset="0"/>
              <a:ea typeface="仿宋_GB2312" pitchFamily="49" charset="-122"/>
            </a:endParaRPr>
          </a:p>
        </p:txBody>
      </p:sp>
      <p:sp>
        <p:nvSpPr>
          <p:cNvPr id="34819" name="Text Box 4"/>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34820" name="Text Box 5"/>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学习活动五：派送异常处理</a:t>
            </a:r>
            <a:endParaRPr lang="en-US" altLang="zh-CN" sz="1800" b="1" dirty="0">
              <a:solidFill>
                <a:srgbClr val="0000FF"/>
              </a:solidFill>
              <a:latin typeface="Arial" panose="020B0604020202020204" pitchFamily="34" charset="0"/>
              <a:ea typeface="楷体" panose="02010609060101010101" pitchFamily="49" charset="-122"/>
            </a:endParaRPr>
          </a:p>
        </p:txBody>
      </p:sp>
      <p:pic>
        <p:nvPicPr>
          <p:cNvPr id="720903" name="Picture 7" descr="U_8693~1"/>
          <p:cNvPicPr>
            <a:picLocks noChangeAspect="1"/>
          </p:cNvPicPr>
          <p:nvPr/>
        </p:nvPicPr>
        <p:blipFill>
          <a:blip r:embed="rId1"/>
          <a:stretch>
            <a:fillRect/>
          </a:stretch>
        </p:blipFill>
        <p:spPr>
          <a:xfrm>
            <a:off x="6354763" y="3429000"/>
            <a:ext cx="2789237" cy="3429000"/>
          </a:xfrm>
          <a:prstGeom prst="rect">
            <a:avLst/>
          </a:prstGeom>
          <a:noFill/>
          <a:ln w="9525">
            <a:noFill/>
          </a:ln>
        </p:spPr>
      </p:pic>
      <p:pic>
        <p:nvPicPr>
          <p:cNvPr id="720905" name="Picture 9" descr="U_4124~1"/>
          <p:cNvPicPr>
            <a:picLocks noChangeAspect="1"/>
          </p:cNvPicPr>
          <p:nvPr/>
        </p:nvPicPr>
        <p:blipFill>
          <a:blip r:embed="rId2"/>
          <a:stretch>
            <a:fillRect/>
          </a:stretch>
        </p:blipFill>
        <p:spPr>
          <a:xfrm>
            <a:off x="827088" y="4000500"/>
            <a:ext cx="3810000" cy="28575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20903"/>
                                        </p:tgtEl>
                                        <p:attrNameLst>
                                          <p:attrName>style.visibility</p:attrName>
                                        </p:attrNameLst>
                                      </p:cBhvr>
                                      <p:to>
                                        <p:strVal val="visible"/>
                                      </p:to>
                                    </p:set>
                                    <p:anim to="" calcmode="lin" valueType="num">
                                      <p:cBhvr>
                                        <p:cTn id="7" dur="1" fill="hold"/>
                                        <p:tgtEl>
                                          <p:spTgt spid="720903"/>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720905"/>
                                        </p:tgtEl>
                                        <p:attrNameLst>
                                          <p:attrName>style.visibility</p:attrName>
                                        </p:attrNameLst>
                                      </p:cBhvr>
                                      <p:to>
                                        <p:strVal val="visible"/>
                                      </p:to>
                                    </p:set>
                                    <p:anim to="" calcmode="lin" valueType="num">
                                      <p:cBhvr>
                                        <p:cTn id="12" dur="1" fill="hold"/>
                                        <p:tgtEl>
                                          <p:spTgt spid="720905"/>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720899">
                                            <p:txEl>
                                              <p:charRg st="0" end="23"/>
                                            </p:txEl>
                                          </p:spTgt>
                                        </p:tgtEl>
                                        <p:attrNameLst>
                                          <p:attrName>style.visibility</p:attrName>
                                        </p:attrNameLst>
                                      </p:cBhvr>
                                      <p:to>
                                        <p:strVal val="visible"/>
                                      </p:to>
                                    </p:set>
                                    <p:anim to="" calcmode="lin" valueType="num">
                                      <p:cBhvr>
                                        <p:cTn id="17" dur="1" fill="hold"/>
                                        <p:tgtEl>
                                          <p:spTgt spid="720899">
                                            <p:txEl>
                                              <p:charRg st="0" end="23"/>
                                            </p:txEl>
                                          </p:spTgt>
                                        </p:tgtEl>
                                        <p:attrNameLst>
                                          <p:attrName>style.visibility</p:attrName>
                                        </p:attrNameLst>
                                      </p:cBhvr>
                                    </p:anim>
                                  </p:childTnLst>
                                </p:cTn>
                              </p:par>
                              <p:par>
                                <p:cTn id="18" presetID="24" presetClass="entr" presetSubtype="0" fill="hold" nodeType="withEffect">
                                  <p:stCondLst>
                                    <p:cond delay="0"/>
                                  </p:stCondLst>
                                  <p:childTnLst>
                                    <p:set>
                                      <p:cBhvr>
                                        <p:cTn id="19" dur="1" fill="hold">
                                          <p:stCondLst>
                                            <p:cond delay="0"/>
                                          </p:stCondLst>
                                        </p:cTn>
                                        <p:tgtEl>
                                          <p:spTgt spid="720899">
                                            <p:txEl>
                                              <p:charRg st="23" end="37"/>
                                            </p:txEl>
                                          </p:spTgt>
                                        </p:tgtEl>
                                        <p:attrNameLst>
                                          <p:attrName>style.visibility</p:attrName>
                                        </p:attrNameLst>
                                      </p:cBhvr>
                                      <p:to>
                                        <p:strVal val="visible"/>
                                      </p:to>
                                    </p:set>
                                    <p:anim to="" calcmode="lin" valueType="num">
                                      <p:cBhvr>
                                        <p:cTn id="20" dur="1" fill="hold"/>
                                        <p:tgtEl>
                                          <p:spTgt spid="720899">
                                            <p:txEl>
                                              <p:charRg st="23" end="37"/>
                                            </p:txEl>
                                          </p:spTgt>
                                        </p:tgtEl>
                                        <p:attrNameLst>
                                          <p:attrName>style.visibility</p:attrName>
                                        </p:attrNameLst>
                                      </p:cBhvr>
                                    </p:anim>
                                  </p:childTnLst>
                                </p:cTn>
                              </p:par>
                              <p:par>
                                <p:cTn id="21" presetID="24" presetClass="entr" presetSubtype="0" fill="hold" nodeType="withEffect">
                                  <p:stCondLst>
                                    <p:cond delay="0"/>
                                  </p:stCondLst>
                                  <p:childTnLst>
                                    <p:set>
                                      <p:cBhvr>
                                        <p:cTn id="22" dur="1" fill="hold">
                                          <p:stCondLst>
                                            <p:cond delay="0"/>
                                          </p:stCondLst>
                                        </p:cTn>
                                        <p:tgtEl>
                                          <p:spTgt spid="720899">
                                            <p:txEl>
                                              <p:charRg st="37" end="56"/>
                                            </p:txEl>
                                          </p:spTgt>
                                        </p:tgtEl>
                                        <p:attrNameLst>
                                          <p:attrName>style.visibility</p:attrName>
                                        </p:attrNameLst>
                                      </p:cBhvr>
                                      <p:to>
                                        <p:strVal val="visible"/>
                                      </p:to>
                                    </p:set>
                                    <p:anim to="" calcmode="lin" valueType="num">
                                      <p:cBhvr>
                                        <p:cTn id="23" dur="1" fill="hold"/>
                                        <p:tgtEl>
                                          <p:spTgt spid="720899">
                                            <p:txEl>
                                              <p:charRg st="37" end="56"/>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1" name="Rectangle 2"/>
          <p:cNvSpPr/>
          <p:nvPr/>
        </p:nvSpPr>
        <p:spPr>
          <a:xfrm>
            <a:off x="0" y="1557338"/>
            <a:ext cx="5962650" cy="915987"/>
          </a:xfrm>
          <a:prstGeom prst="rect">
            <a:avLst/>
          </a:prstGeom>
          <a:noFill/>
          <a:ln w="9525">
            <a:noFill/>
          </a:ln>
        </p:spPr>
        <p:txBody>
          <a:bodyPr wrap="none" anchor="ctr" anchorCtr="0">
            <a:spAutoFit/>
          </a:bodyPr>
          <a:p>
            <a:r>
              <a:rPr lang="zh-CN" altLang="en-US" sz="1800" b="1" dirty="0">
                <a:latin typeface="Arial" panose="020B0604020202020204" pitchFamily="34" charset="0"/>
                <a:ea typeface="仿宋_GB2312" pitchFamily="49" charset="-122"/>
              </a:rPr>
              <a:t>操作环节：收派员派件异常情况处理流程 </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责任人：收派员</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任务名称：派件途中遭遇政府部门查件或扣件的处理办法 </a:t>
            </a:r>
            <a:endParaRPr lang="zh-CN" altLang="en-US" sz="1800" b="1" dirty="0">
              <a:latin typeface="Arial" panose="020B0604020202020204" pitchFamily="34" charset="0"/>
              <a:ea typeface="仿宋_GB2312" pitchFamily="49" charset="-122"/>
            </a:endParaRPr>
          </a:p>
        </p:txBody>
      </p:sp>
      <p:sp>
        <p:nvSpPr>
          <p:cNvPr id="721923" name="Rectangle 3"/>
          <p:cNvSpPr/>
          <p:nvPr/>
        </p:nvSpPr>
        <p:spPr>
          <a:xfrm>
            <a:off x="0" y="2565400"/>
            <a:ext cx="6048375" cy="3530600"/>
          </a:xfrm>
          <a:prstGeom prst="rect">
            <a:avLst/>
          </a:prstGeom>
          <a:noFill/>
          <a:ln w="9525">
            <a:noFill/>
          </a:ln>
        </p:spPr>
        <p:txBody>
          <a:bodyPr anchor="ctr" anchorCtr="0">
            <a:spAutoFit/>
          </a:bodyPr>
          <a:p>
            <a:pPr>
              <a:spcBef>
                <a:spcPct val="50000"/>
              </a:spcBef>
            </a:pPr>
            <a:r>
              <a:rPr lang="en-US" altLang="zh-CN" sz="1800" b="1" dirty="0">
                <a:latin typeface="Arial" panose="020B0604020202020204" pitchFamily="34" charset="0"/>
                <a:ea typeface="仿宋_GB2312" pitchFamily="49" charset="-122"/>
              </a:rPr>
              <a:t>1</a:t>
            </a:r>
            <a:r>
              <a:rPr lang="zh-CN" altLang="en-US" sz="1800" b="1" dirty="0">
                <a:latin typeface="Arial" panose="020B0604020202020204" pitchFamily="34" charset="0"/>
                <a:ea typeface="仿宋_GB2312" pitchFamily="49" charset="-122"/>
              </a:rPr>
              <a:t>、须查看执法人员证件（如政府人员未主动出示，需要求查看）</a:t>
            </a:r>
            <a:endParaRPr lang="zh-CN" altLang="en-US" sz="1800" b="1" dirty="0">
              <a:latin typeface="Arial" panose="020B0604020202020204" pitchFamily="34" charset="0"/>
              <a:ea typeface="仿宋_GB2312" pitchFamily="49" charset="-122"/>
            </a:endParaRPr>
          </a:p>
          <a:p>
            <a:pPr>
              <a:spcBef>
                <a:spcPct val="50000"/>
              </a:spcBef>
            </a:pPr>
            <a:r>
              <a:rPr lang="en-US" altLang="zh-CN" sz="1800" b="1" dirty="0">
                <a:latin typeface="Arial" panose="020B0604020202020204" pitchFamily="34" charset="0"/>
                <a:ea typeface="仿宋_GB2312" pitchFamily="49" charset="-122"/>
              </a:rPr>
              <a:t>2</a:t>
            </a:r>
            <a:r>
              <a:rPr lang="zh-CN" altLang="en-US" sz="1800" b="1" dirty="0">
                <a:latin typeface="Arial" panose="020B0604020202020204" pitchFamily="34" charset="0"/>
                <a:ea typeface="仿宋_GB2312" pitchFamily="49" charset="-122"/>
              </a:rPr>
              <a:t>、核实对方人员身份后，配合政府部门检查 </a:t>
            </a:r>
            <a:endParaRPr lang="zh-CN" altLang="en-US" sz="1800" b="1" dirty="0">
              <a:latin typeface="Arial" panose="020B0604020202020204" pitchFamily="34" charset="0"/>
              <a:ea typeface="仿宋_GB2312" pitchFamily="49" charset="-122"/>
            </a:endParaRPr>
          </a:p>
          <a:p>
            <a:pPr>
              <a:spcBef>
                <a:spcPct val="50000"/>
              </a:spcBef>
            </a:pPr>
            <a:r>
              <a:rPr lang="en-US" altLang="zh-CN" sz="1800" b="1" dirty="0">
                <a:latin typeface="Arial" panose="020B0604020202020204" pitchFamily="34" charset="0"/>
                <a:ea typeface="仿宋_GB2312" pitchFamily="49" charset="-122"/>
              </a:rPr>
              <a:t>3</a:t>
            </a:r>
            <a:r>
              <a:rPr lang="zh-CN" altLang="en-US" sz="1800" b="1" dirty="0">
                <a:latin typeface="Arial" panose="020B0604020202020204" pitchFamily="34" charset="0"/>
                <a:ea typeface="仿宋_GB2312" pitchFamily="49" charset="-122"/>
              </a:rPr>
              <a:t>、如有快件被查扣，记录下被查扣快件单号、执法部名称、</a:t>
            </a:r>
            <a:endParaRPr lang="zh-CN" altLang="en-US" sz="1800" b="1" dirty="0">
              <a:latin typeface="Arial" panose="020B0604020202020204" pitchFamily="34" charset="0"/>
              <a:ea typeface="仿宋_GB2312" pitchFamily="49" charset="-122"/>
            </a:endParaRPr>
          </a:p>
          <a:p>
            <a:pPr>
              <a:spcBef>
                <a:spcPct val="50000"/>
              </a:spcBef>
            </a:pPr>
            <a:r>
              <a:rPr lang="zh-CN" altLang="en-US" sz="1800" b="1" dirty="0">
                <a:latin typeface="Arial" panose="020B0604020202020204" pitchFamily="34" charset="0"/>
                <a:ea typeface="仿宋_GB2312" pitchFamily="49" charset="-122"/>
              </a:rPr>
              <a:t>执法人员姓名或编号</a:t>
            </a:r>
            <a:endParaRPr lang="zh-CN" altLang="en-US" sz="1800" b="1" dirty="0">
              <a:latin typeface="Arial" panose="020B0604020202020204" pitchFamily="34" charset="0"/>
              <a:ea typeface="仿宋_GB2312" pitchFamily="49" charset="-122"/>
            </a:endParaRPr>
          </a:p>
          <a:p>
            <a:pPr>
              <a:spcBef>
                <a:spcPct val="50000"/>
              </a:spcBef>
            </a:pPr>
            <a:r>
              <a:rPr lang="en-US" altLang="zh-CN" sz="1800" b="1" dirty="0">
                <a:latin typeface="Arial" panose="020B0604020202020204" pitchFamily="34" charset="0"/>
                <a:ea typeface="仿宋_GB2312" pitchFamily="49" charset="-122"/>
              </a:rPr>
              <a:t>4</a:t>
            </a:r>
            <a:r>
              <a:rPr lang="zh-CN" altLang="en-US" sz="1800" b="1" dirty="0">
                <a:latin typeface="Arial" panose="020B0604020202020204" pitchFamily="34" charset="0"/>
                <a:ea typeface="仿宋_GB2312" pitchFamily="49" charset="-122"/>
              </a:rPr>
              <a:t>、保管好相关快件查扣证明（如未开具，需主动索要）</a:t>
            </a:r>
            <a:endParaRPr lang="zh-CN" altLang="en-US" sz="1800" b="1" dirty="0">
              <a:latin typeface="Arial" panose="020B0604020202020204" pitchFamily="34" charset="0"/>
              <a:ea typeface="仿宋_GB2312" pitchFamily="49" charset="-122"/>
            </a:endParaRPr>
          </a:p>
          <a:p>
            <a:pPr>
              <a:spcBef>
                <a:spcPct val="50000"/>
              </a:spcBef>
            </a:pPr>
            <a:r>
              <a:rPr lang="en-US" altLang="zh-CN" sz="1800" b="1" dirty="0">
                <a:latin typeface="Arial" panose="020B0604020202020204" pitchFamily="34" charset="0"/>
                <a:ea typeface="仿宋_GB2312" pitchFamily="49" charset="-122"/>
              </a:rPr>
              <a:t>5</a:t>
            </a:r>
            <a:r>
              <a:rPr lang="zh-CN" altLang="en-US" sz="1800" b="1" dirty="0">
                <a:latin typeface="Arial" panose="020B0604020202020204" pitchFamily="34" charset="0"/>
                <a:ea typeface="仿宋_GB2312" pitchFamily="49" charset="-122"/>
              </a:rPr>
              <a:t>、立即致电办事处负责人和客服部，报告被查扣的</a:t>
            </a:r>
            <a:endParaRPr lang="zh-CN" altLang="en-US" sz="1800" b="1" dirty="0">
              <a:latin typeface="Arial" panose="020B0604020202020204" pitchFamily="34" charset="0"/>
              <a:ea typeface="仿宋_GB2312" pitchFamily="49" charset="-122"/>
            </a:endParaRPr>
          </a:p>
          <a:p>
            <a:pPr>
              <a:spcBef>
                <a:spcPct val="50000"/>
              </a:spcBef>
            </a:pPr>
            <a:r>
              <a:rPr lang="zh-CN" altLang="en-US" sz="1800" b="1" dirty="0">
                <a:latin typeface="Arial" panose="020B0604020202020204" pitchFamily="34" charset="0"/>
                <a:ea typeface="仿宋_GB2312" pitchFamily="49" charset="-122"/>
              </a:rPr>
              <a:t>快件单号和查扣路段</a:t>
            </a:r>
            <a:endParaRPr lang="zh-CN" altLang="en-US" sz="1800" b="1" dirty="0">
              <a:latin typeface="Arial" panose="020B0604020202020204" pitchFamily="34" charset="0"/>
              <a:ea typeface="仿宋_GB2312" pitchFamily="49" charset="-122"/>
            </a:endParaRPr>
          </a:p>
          <a:p>
            <a:pPr>
              <a:spcBef>
                <a:spcPct val="50000"/>
              </a:spcBef>
            </a:pPr>
            <a:r>
              <a:rPr lang="en-US" altLang="zh-CN" sz="1800" b="1" dirty="0">
                <a:latin typeface="Arial" panose="020B0604020202020204" pitchFamily="34" charset="0"/>
                <a:ea typeface="仿宋_GB2312" pitchFamily="49" charset="-122"/>
              </a:rPr>
              <a:t>6</a:t>
            </a:r>
            <a:r>
              <a:rPr lang="zh-CN" altLang="en-US" sz="1800" b="1" dirty="0">
                <a:latin typeface="Arial" panose="020B0604020202020204" pitchFamily="34" charset="0"/>
                <a:ea typeface="仿宋_GB2312" pitchFamily="49" charset="-122"/>
              </a:rPr>
              <a:t>、整个过程中不得与执法人员发生争执和冲突 </a:t>
            </a:r>
            <a:endParaRPr lang="zh-CN" altLang="en-US" sz="1800" b="1" dirty="0">
              <a:latin typeface="Arial" panose="020B0604020202020204" pitchFamily="34" charset="0"/>
              <a:ea typeface="仿宋_GB2312" pitchFamily="49" charset="-122"/>
            </a:endParaRPr>
          </a:p>
        </p:txBody>
      </p:sp>
      <p:sp>
        <p:nvSpPr>
          <p:cNvPr id="35843" name="Text Box 4"/>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35844" name="Text Box 5"/>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学习活动五：派送异常处理</a:t>
            </a:r>
            <a:endParaRPr lang="en-US" altLang="zh-CN" sz="1800" b="1" dirty="0">
              <a:solidFill>
                <a:srgbClr val="0000FF"/>
              </a:solidFill>
              <a:latin typeface="Arial" panose="020B0604020202020204" pitchFamily="34" charset="0"/>
              <a:ea typeface="楷体" panose="02010609060101010101" pitchFamily="49" charset="-122"/>
            </a:endParaRPr>
          </a:p>
        </p:txBody>
      </p:sp>
      <p:pic>
        <p:nvPicPr>
          <p:cNvPr id="721927" name="Picture 7" descr="U_2091~1"/>
          <p:cNvPicPr>
            <a:picLocks noChangeAspect="1"/>
          </p:cNvPicPr>
          <p:nvPr/>
        </p:nvPicPr>
        <p:blipFill>
          <a:blip r:embed="rId1"/>
          <a:stretch>
            <a:fillRect/>
          </a:stretch>
        </p:blipFill>
        <p:spPr>
          <a:xfrm>
            <a:off x="5795963" y="4076700"/>
            <a:ext cx="3348037" cy="251142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21927"/>
                                        </p:tgtEl>
                                        <p:attrNameLst>
                                          <p:attrName>style.visibility</p:attrName>
                                        </p:attrNameLst>
                                      </p:cBhvr>
                                      <p:to>
                                        <p:strVal val="visible"/>
                                      </p:to>
                                    </p:set>
                                    <p:anim to="" calcmode="lin" valueType="num">
                                      <p:cBhvr>
                                        <p:cTn id="7" dur="1" fill="hold"/>
                                        <p:tgtEl>
                                          <p:spTgt spid="721927"/>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721923">
                                            <p:txEl>
                                              <p:charRg st="0" end="30"/>
                                            </p:txEl>
                                          </p:spTgt>
                                        </p:tgtEl>
                                        <p:attrNameLst>
                                          <p:attrName>style.visibility</p:attrName>
                                        </p:attrNameLst>
                                      </p:cBhvr>
                                      <p:to>
                                        <p:strVal val="visible"/>
                                      </p:to>
                                    </p:set>
                                    <p:anim to="" calcmode="lin" valueType="num">
                                      <p:cBhvr>
                                        <p:cTn id="12" dur="1" fill="hold"/>
                                        <p:tgtEl>
                                          <p:spTgt spid="721923">
                                            <p:txEl>
                                              <p:charRg st="0" end="30"/>
                                            </p:txEl>
                                          </p:spTgt>
                                        </p:tgtEl>
                                        <p:attrNameLst>
                                          <p:attrName>style.visibility</p:attrName>
                                        </p:attrNameLst>
                                      </p:cBhvr>
                                    </p:anim>
                                  </p:childTnLst>
                                </p:cTn>
                              </p:par>
                              <p:par>
                                <p:cTn id="13" presetID="24" presetClass="entr" presetSubtype="0" fill="hold" nodeType="withEffect">
                                  <p:stCondLst>
                                    <p:cond delay="0"/>
                                  </p:stCondLst>
                                  <p:childTnLst>
                                    <p:set>
                                      <p:cBhvr>
                                        <p:cTn id="14" dur="1" fill="hold">
                                          <p:stCondLst>
                                            <p:cond delay="0"/>
                                          </p:stCondLst>
                                        </p:cTn>
                                        <p:tgtEl>
                                          <p:spTgt spid="721923">
                                            <p:txEl>
                                              <p:charRg st="30" end="52"/>
                                            </p:txEl>
                                          </p:spTgt>
                                        </p:tgtEl>
                                        <p:attrNameLst>
                                          <p:attrName>style.visibility</p:attrName>
                                        </p:attrNameLst>
                                      </p:cBhvr>
                                      <p:to>
                                        <p:strVal val="visible"/>
                                      </p:to>
                                    </p:set>
                                    <p:anim to="" calcmode="lin" valueType="num">
                                      <p:cBhvr>
                                        <p:cTn id="15" dur="1" fill="hold"/>
                                        <p:tgtEl>
                                          <p:spTgt spid="721923">
                                            <p:txEl>
                                              <p:charRg st="30" end="52"/>
                                            </p:txEl>
                                          </p:spTgt>
                                        </p:tgtEl>
                                        <p:attrNameLst>
                                          <p:attrName>style.visibility</p:attrName>
                                        </p:attrNameLst>
                                      </p:cBhvr>
                                    </p:anim>
                                  </p:childTnLst>
                                </p:cTn>
                              </p:par>
                              <p:par>
                                <p:cTn id="16" presetID="24" presetClass="entr" presetSubtype="0" fill="hold" nodeType="withEffect">
                                  <p:stCondLst>
                                    <p:cond delay="0"/>
                                  </p:stCondLst>
                                  <p:childTnLst>
                                    <p:set>
                                      <p:cBhvr>
                                        <p:cTn id="17" dur="1" fill="hold">
                                          <p:stCondLst>
                                            <p:cond delay="0"/>
                                          </p:stCondLst>
                                        </p:cTn>
                                        <p:tgtEl>
                                          <p:spTgt spid="721923">
                                            <p:txEl>
                                              <p:charRg st="52" end="80"/>
                                            </p:txEl>
                                          </p:spTgt>
                                        </p:tgtEl>
                                        <p:attrNameLst>
                                          <p:attrName>style.visibility</p:attrName>
                                        </p:attrNameLst>
                                      </p:cBhvr>
                                      <p:to>
                                        <p:strVal val="visible"/>
                                      </p:to>
                                    </p:set>
                                    <p:anim to="" calcmode="lin" valueType="num">
                                      <p:cBhvr>
                                        <p:cTn id="18" dur="1" fill="hold"/>
                                        <p:tgtEl>
                                          <p:spTgt spid="721923">
                                            <p:txEl>
                                              <p:charRg st="52" end="80"/>
                                            </p:txEl>
                                          </p:spTgt>
                                        </p:tgtEl>
                                        <p:attrNameLst>
                                          <p:attrName>style.visibility</p:attrName>
                                        </p:attrNameLst>
                                      </p:cBhvr>
                                    </p:anim>
                                  </p:childTnLst>
                                </p:cTn>
                              </p:par>
                              <p:par>
                                <p:cTn id="19" presetID="24" presetClass="entr" presetSubtype="0" fill="hold" nodeType="withEffect">
                                  <p:stCondLst>
                                    <p:cond delay="0"/>
                                  </p:stCondLst>
                                  <p:childTnLst>
                                    <p:set>
                                      <p:cBhvr>
                                        <p:cTn id="20" dur="1" fill="hold">
                                          <p:stCondLst>
                                            <p:cond delay="0"/>
                                          </p:stCondLst>
                                        </p:cTn>
                                        <p:tgtEl>
                                          <p:spTgt spid="721923">
                                            <p:txEl>
                                              <p:charRg st="80" end="90"/>
                                            </p:txEl>
                                          </p:spTgt>
                                        </p:tgtEl>
                                        <p:attrNameLst>
                                          <p:attrName>style.visibility</p:attrName>
                                        </p:attrNameLst>
                                      </p:cBhvr>
                                      <p:to>
                                        <p:strVal val="visible"/>
                                      </p:to>
                                    </p:set>
                                    <p:anim to="" calcmode="lin" valueType="num">
                                      <p:cBhvr>
                                        <p:cTn id="21" dur="1" fill="hold"/>
                                        <p:tgtEl>
                                          <p:spTgt spid="721923">
                                            <p:txEl>
                                              <p:charRg st="80" end="90"/>
                                            </p:txEl>
                                          </p:spTgt>
                                        </p:tgtEl>
                                        <p:attrNameLst>
                                          <p:attrName>style.visibility</p:attrName>
                                        </p:attrNameLst>
                                      </p:cBhvr>
                                    </p:anim>
                                  </p:childTnLst>
                                </p:cTn>
                              </p:par>
                              <p:par>
                                <p:cTn id="22" presetID="24" presetClass="entr" presetSubtype="0" fill="hold" nodeType="withEffect">
                                  <p:stCondLst>
                                    <p:cond delay="0"/>
                                  </p:stCondLst>
                                  <p:childTnLst>
                                    <p:set>
                                      <p:cBhvr>
                                        <p:cTn id="23" dur="1" fill="hold">
                                          <p:stCondLst>
                                            <p:cond delay="0"/>
                                          </p:stCondLst>
                                        </p:cTn>
                                        <p:tgtEl>
                                          <p:spTgt spid="721923">
                                            <p:txEl>
                                              <p:charRg st="90" end="116"/>
                                            </p:txEl>
                                          </p:spTgt>
                                        </p:tgtEl>
                                        <p:attrNameLst>
                                          <p:attrName>style.visibility</p:attrName>
                                        </p:attrNameLst>
                                      </p:cBhvr>
                                      <p:to>
                                        <p:strVal val="visible"/>
                                      </p:to>
                                    </p:set>
                                    <p:anim to="" calcmode="lin" valueType="num">
                                      <p:cBhvr>
                                        <p:cTn id="24" dur="1" fill="hold"/>
                                        <p:tgtEl>
                                          <p:spTgt spid="721923">
                                            <p:txEl>
                                              <p:charRg st="90" end="116"/>
                                            </p:txEl>
                                          </p:spTgt>
                                        </p:tgtEl>
                                        <p:attrNameLst>
                                          <p:attrName>style.visibility</p:attrName>
                                        </p:attrNameLst>
                                      </p:cBhvr>
                                    </p:anim>
                                  </p:childTnLst>
                                </p:cTn>
                              </p:par>
                              <p:par>
                                <p:cTn id="25" presetID="24" presetClass="entr" presetSubtype="0" fill="hold" nodeType="withEffect">
                                  <p:stCondLst>
                                    <p:cond delay="0"/>
                                  </p:stCondLst>
                                  <p:childTnLst>
                                    <p:set>
                                      <p:cBhvr>
                                        <p:cTn id="26" dur="1" fill="hold">
                                          <p:stCondLst>
                                            <p:cond delay="0"/>
                                          </p:stCondLst>
                                        </p:cTn>
                                        <p:tgtEl>
                                          <p:spTgt spid="721923">
                                            <p:txEl>
                                              <p:charRg st="116" end="140"/>
                                            </p:txEl>
                                          </p:spTgt>
                                        </p:tgtEl>
                                        <p:attrNameLst>
                                          <p:attrName>style.visibility</p:attrName>
                                        </p:attrNameLst>
                                      </p:cBhvr>
                                      <p:to>
                                        <p:strVal val="visible"/>
                                      </p:to>
                                    </p:set>
                                    <p:anim to="" calcmode="lin" valueType="num">
                                      <p:cBhvr>
                                        <p:cTn id="27" dur="1" fill="hold"/>
                                        <p:tgtEl>
                                          <p:spTgt spid="721923">
                                            <p:txEl>
                                              <p:charRg st="116" end="140"/>
                                            </p:txEl>
                                          </p:spTgt>
                                        </p:tgtEl>
                                        <p:attrNameLst>
                                          <p:attrName>style.visibility</p:attrName>
                                        </p:attrNameLst>
                                      </p:cBhvr>
                                    </p:anim>
                                  </p:childTnLst>
                                </p:cTn>
                              </p:par>
                              <p:par>
                                <p:cTn id="28" presetID="24" presetClass="entr" presetSubtype="0" fill="hold" nodeType="withEffect">
                                  <p:stCondLst>
                                    <p:cond delay="0"/>
                                  </p:stCondLst>
                                  <p:childTnLst>
                                    <p:set>
                                      <p:cBhvr>
                                        <p:cTn id="29" dur="1" fill="hold">
                                          <p:stCondLst>
                                            <p:cond delay="0"/>
                                          </p:stCondLst>
                                        </p:cTn>
                                        <p:tgtEl>
                                          <p:spTgt spid="721923">
                                            <p:txEl>
                                              <p:charRg st="140" end="150"/>
                                            </p:txEl>
                                          </p:spTgt>
                                        </p:tgtEl>
                                        <p:attrNameLst>
                                          <p:attrName>style.visibility</p:attrName>
                                        </p:attrNameLst>
                                      </p:cBhvr>
                                      <p:to>
                                        <p:strVal val="visible"/>
                                      </p:to>
                                    </p:set>
                                    <p:anim to="" calcmode="lin" valueType="num">
                                      <p:cBhvr>
                                        <p:cTn id="30" dur="1" fill="hold"/>
                                        <p:tgtEl>
                                          <p:spTgt spid="721923">
                                            <p:txEl>
                                              <p:charRg st="140" end="150"/>
                                            </p:txEl>
                                          </p:spTgt>
                                        </p:tgtEl>
                                        <p:attrNameLst>
                                          <p:attrName>style.visibility</p:attrName>
                                        </p:attrNameLst>
                                      </p:cBhvr>
                                    </p:anim>
                                  </p:childTnLst>
                                </p:cTn>
                              </p:par>
                              <p:par>
                                <p:cTn id="31" presetID="24" presetClass="entr" presetSubtype="0" fill="hold" nodeType="withEffect">
                                  <p:stCondLst>
                                    <p:cond delay="0"/>
                                  </p:stCondLst>
                                  <p:childTnLst>
                                    <p:set>
                                      <p:cBhvr>
                                        <p:cTn id="32" dur="1" fill="hold">
                                          <p:stCondLst>
                                            <p:cond delay="0"/>
                                          </p:stCondLst>
                                        </p:cTn>
                                        <p:tgtEl>
                                          <p:spTgt spid="721923">
                                            <p:txEl>
                                              <p:charRg st="150" end="173"/>
                                            </p:txEl>
                                          </p:spTgt>
                                        </p:tgtEl>
                                        <p:attrNameLst>
                                          <p:attrName>style.visibility</p:attrName>
                                        </p:attrNameLst>
                                      </p:cBhvr>
                                      <p:to>
                                        <p:strVal val="visible"/>
                                      </p:to>
                                    </p:set>
                                    <p:anim to="" calcmode="lin" valueType="num">
                                      <p:cBhvr>
                                        <p:cTn id="33" dur="1" fill="hold"/>
                                        <p:tgtEl>
                                          <p:spTgt spid="721923">
                                            <p:txEl>
                                              <p:charRg st="150" end="173"/>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6865" name="Rectangle 2"/>
          <p:cNvSpPr/>
          <p:nvPr/>
        </p:nvSpPr>
        <p:spPr>
          <a:xfrm>
            <a:off x="0" y="1484313"/>
            <a:ext cx="6084888" cy="1190625"/>
          </a:xfrm>
          <a:prstGeom prst="rect">
            <a:avLst/>
          </a:prstGeom>
          <a:noFill/>
          <a:ln w="9525">
            <a:noFill/>
          </a:ln>
        </p:spPr>
        <p:txBody>
          <a:bodyPr anchor="ctr" anchorCtr="0">
            <a:spAutoFit/>
          </a:bodyPr>
          <a:p>
            <a:r>
              <a:rPr lang="zh-CN" altLang="en-US" sz="1800" b="1" dirty="0">
                <a:latin typeface="Arial" panose="020B0604020202020204" pitchFamily="34" charset="0"/>
                <a:ea typeface="仿宋_GB2312" pitchFamily="49" charset="-122"/>
              </a:rPr>
              <a:t>操作环节：收派员派件异常情况处理流程 </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责任人：收派员</a:t>
            </a:r>
            <a:endParaRPr lang="zh-CN" altLang="en-US" sz="1800" b="1" dirty="0">
              <a:latin typeface="Arial" panose="020B0604020202020204" pitchFamily="34" charset="0"/>
              <a:ea typeface="仿宋_GB2312" pitchFamily="49" charset="-122"/>
            </a:endParaRPr>
          </a:p>
          <a:p>
            <a:r>
              <a:rPr lang="zh-CN" altLang="en-US" sz="1800" b="1" dirty="0">
                <a:latin typeface="Arial" panose="020B0604020202020204" pitchFamily="34" charset="0"/>
                <a:ea typeface="仿宋_GB2312" pitchFamily="49" charset="-122"/>
              </a:rPr>
              <a:t>任务名称：派件途中遭遇不可抗因素（如交通管制、部分路段禁止通行、进行重大活动、台风等）的处理办法 </a:t>
            </a:r>
            <a:endParaRPr lang="zh-CN" altLang="en-US" sz="1800" b="1" dirty="0">
              <a:latin typeface="Arial" panose="020B0604020202020204" pitchFamily="34" charset="0"/>
              <a:ea typeface="仿宋_GB2312" pitchFamily="49" charset="-122"/>
            </a:endParaRPr>
          </a:p>
        </p:txBody>
      </p:sp>
      <p:sp>
        <p:nvSpPr>
          <p:cNvPr id="722947" name="Rectangle 3"/>
          <p:cNvSpPr/>
          <p:nvPr/>
        </p:nvSpPr>
        <p:spPr>
          <a:xfrm>
            <a:off x="0" y="2781300"/>
            <a:ext cx="4932363" cy="2154238"/>
          </a:xfrm>
          <a:prstGeom prst="rect">
            <a:avLst/>
          </a:prstGeom>
          <a:noFill/>
          <a:ln w="9525">
            <a:noFill/>
          </a:ln>
        </p:spPr>
        <p:txBody>
          <a:bodyPr anchor="ctr" anchorCtr="0">
            <a:spAutoFit/>
          </a:bodyPr>
          <a:p>
            <a:pPr>
              <a:spcBef>
                <a:spcPct val="50000"/>
              </a:spcBef>
            </a:pPr>
            <a:r>
              <a:rPr lang="en-US" altLang="zh-CN" sz="1800" b="1" dirty="0">
                <a:latin typeface="Arial" panose="020B0604020202020204" pitchFamily="34" charset="0"/>
                <a:ea typeface="仿宋_GB2312" pitchFamily="49" charset="-122"/>
              </a:rPr>
              <a:t>1</a:t>
            </a:r>
            <a:r>
              <a:rPr lang="zh-CN" altLang="en-US" sz="1800" b="1" dirty="0">
                <a:latin typeface="Arial" panose="020B0604020202020204" pitchFamily="34" charset="0"/>
                <a:ea typeface="仿宋_GB2312" pitchFamily="49" charset="-122"/>
              </a:rPr>
              <a:t>、立即致电办事处负责人和客服部，报告情况（如交通管制，部分路段</a:t>
            </a:r>
            <a:endParaRPr lang="zh-CN" altLang="en-US" sz="1800" b="1" dirty="0">
              <a:latin typeface="Arial" panose="020B0604020202020204" pitchFamily="34" charset="0"/>
              <a:ea typeface="仿宋_GB2312" pitchFamily="49" charset="-122"/>
            </a:endParaRPr>
          </a:p>
          <a:p>
            <a:pPr>
              <a:spcBef>
                <a:spcPct val="50000"/>
              </a:spcBef>
            </a:pPr>
            <a:r>
              <a:rPr lang="zh-CN" altLang="en-US" sz="1800" b="1" dirty="0">
                <a:latin typeface="Arial" panose="020B0604020202020204" pitchFamily="34" charset="0"/>
                <a:ea typeface="仿宋_GB2312" pitchFamily="49" charset="-122"/>
              </a:rPr>
              <a:t>禁止通行，进行重大活动等还需报告路段）</a:t>
            </a:r>
            <a:endParaRPr lang="zh-CN" altLang="en-US" sz="1800" b="1" dirty="0">
              <a:latin typeface="Arial" panose="020B0604020202020204" pitchFamily="34" charset="0"/>
              <a:ea typeface="仿宋_GB2312" pitchFamily="49" charset="-122"/>
            </a:endParaRPr>
          </a:p>
          <a:p>
            <a:pPr>
              <a:spcBef>
                <a:spcPct val="50000"/>
              </a:spcBef>
            </a:pPr>
            <a:r>
              <a:rPr lang="en-US" altLang="zh-CN" sz="1800" b="1" dirty="0">
                <a:latin typeface="Arial" panose="020B0604020202020204" pitchFamily="34" charset="0"/>
                <a:ea typeface="仿宋_GB2312" pitchFamily="49" charset="-122"/>
              </a:rPr>
              <a:t>2</a:t>
            </a:r>
            <a:r>
              <a:rPr lang="zh-CN" altLang="en-US" sz="1800" b="1" dirty="0">
                <a:latin typeface="Arial" panose="020B0604020202020204" pitchFamily="34" charset="0"/>
                <a:ea typeface="仿宋_GB2312" pitchFamily="49" charset="-122"/>
              </a:rPr>
              <a:t>、致电客户说明情况</a:t>
            </a:r>
            <a:endParaRPr lang="zh-CN" altLang="en-US" sz="1800" b="1" dirty="0">
              <a:latin typeface="Arial" panose="020B0604020202020204" pitchFamily="34" charset="0"/>
              <a:ea typeface="仿宋_GB2312" pitchFamily="49" charset="-122"/>
            </a:endParaRPr>
          </a:p>
          <a:p>
            <a:pPr>
              <a:spcBef>
                <a:spcPct val="50000"/>
              </a:spcBef>
            </a:pPr>
            <a:r>
              <a:rPr lang="en-US" altLang="zh-CN" sz="1800" b="1" dirty="0">
                <a:latin typeface="Arial" panose="020B0604020202020204" pitchFamily="34" charset="0"/>
                <a:ea typeface="仿宋_GB2312" pitchFamily="49" charset="-122"/>
              </a:rPr>
              <a:t>3</a:t>
            </a:r>
            <a:r>
              <a:rPr lang="zh-CN" altLang="en-US" sz="1800" b="1" dirty="0">
                <a:latin typeface="Arial" panose="020B0604020202020204" pitchFamily="34" charset="0"/>
                <a:ea typeface="仿宋_GB2312" pitchFamily="49" charset="-122"/>
              </a:rPr>
              <a:t>、如情况允许则绕过此区域，尽量做到不影响对其它客户的服务时效 </a:t>
            </a:r>
            <a:endParaRPr lang="zh-CN" altLang="en-US" sz="1800" b="1" dirty="0">
              <a:latin typeface="Arial" panose="020B0604020202020204" pitchFamily="34" charset="0"/>
              <a:ea typeface="仿宋_GB2312" pitchFamily="49" charset="-122"/>
            </a:endParaRPr>
          </a:p>
        </p:txBody>
      </p:sp>
      <p:sp>
        <p:nvSpPr>
          <p:cNvPr id="36867" name="Text Box 4"/>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36868" name="Text Box 5"/>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学习活动五：派送异常处理</a:t>
            </a:r>
            <a:endParaRPr lang="en-US" altLang="zh-CN" sz="1800" b="1" dirty="0">
              <a:solidFill>
                <a:srgbClr val="0000FF"/>
              </a:solidFill>
              <a:latin typeface="Arial" panose="020B0604020202020204" pitchFamily="34" charset="0"/>
              <a:ea typeface="楷体" panose="02010609060101010101" pitchFamily="49" charset="-122"/>
            </a:endParaRPr>
          </a:p>
        </p:txBody>
      </p:sp>
      <p:pic>
        <p:nvPicPr>
          <p:cNvPr id="722951" name="Picture 7" descr="U_9630~1"/>
          <p:cNvPicPr>
            <a:picLocks noChangeAspect="1"/>
          </p:cNvPicPr>
          <p:nvPr/>
        </p:nvPicPr>
        <p:blipFill>
          <a:blip r:embed="rId1"/>
          <a:stretch>
            <a:fillRect/>
          </a:stretch>
        </p:blipFill>
        <p:spPr>
          <a:xfrm>
            <a:off x="6084888" y="1557338"/>
            <a:ext cx="2857500" cy="1895475"/>
          </a:xfrm>
          <a:prstGeom prst="rect">
            <a:avLst/>
          </a:prstGeom>
          <a:noFill/>
          <a:ln w="9525">
            <a:noFill/>
          </a:ln>
        </p:spPr>
      </p:pic>
      <p:pic>
        <p:nvPicPr>
          <p:cNvPr id="722953" name="Picture 9" descr="U_3834~1"/>
          <p:cNvPicPr>
            <a:picLocks noChangeAspect="1"/>
          </p:cNvPicPr>
          <p:nvPr/>
        </p:nvPicPr>
        <p:blipFill>
          <a:blip r:embed="rId2"/>
          <a:stretch>
            <a:fillRect/>
          </a:stretch>
        </p:blipFill>
        <p:spPr>
          <a:xfrm>
            <a:off x="684213" y="4943475"/>
            <a:ext cx="3333750" cy="1914525"/>
          </a:xfrm>
          <a:prstGeom prst="rect">
            <a:avLst/>
          </a:prstGeom>
          <a:noFill/>
          <a:ln w="9525">
            <a:noFill/>
          </a:ln>
        </p:spPr>
      </p:pic>
      <p:pic>
        <p:nvPicPr>
          <p:cNvPr id="722955" name="Picture 11" descr="U_3759~1"/>
          <p:cNvPicPr>
            <a:picLocks noChangeAspect="1"/>
          </p:cNvPicPr>
          <p:nvPr/>
        </p:nvPicPr>
        <p:blipFill>
          <a:blip r:embed="rId3"/>
          <a:stretch>
            <a:fillRect/>
          </a:stretch>
        </p:blipFill>
        <p:spPr>
          <a:xfrm>
            <a:off x="4905375" y="4000500"/>
            <a:ext cx="4238625" cy="28575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722951"/>
                                        </p:tgtEl>
                                        <p:attrNameLst>
                                          <p:attrName>style.visibility</p:attrName>
                                        </p:attrNameLst>
                                      </p:cBhvr>
                                      <p:to>
                                        <p:strVal val="visible"/>
                                      </p:to>
                                    </p:set>
                                    <p:anim to="" calcmode="lin" valueType="num">
                                      <p:cBhvr>
                                        <p:cTn id="7" dur="1" fill="hold"/>
                                        <p:tgtEl>
                                          <p:spTgt spid="722951"/>
                                        </p:tgtEl>
                                        <p:attrNameLst>
                                          <p:attrName>style.visibility</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722955"/>
                                        </p:tgtEl>
                                        <p:attrNameLst>
                                          <p:attrName>style.visibility</p:attrName>
                                        </p:attrNameLst>
                                      </p:cBhvr>
                                      <p:to>
                                        <p:strVal val="visible"/>
                                      </p:to>
                                    </p:set>
                                    <p:anim to="" calcmode="lin" valueType="num">
                                      <p:cBhvr>
                                        <p:cTn id="12" dur="1" fill="hold"/>
                                        <p:tgtEl>
                                          <p:spTgt spid="722955"/>
                                        </p:tgtEl>
                                        <p:attrNameLst>
                                          <p:attrName>style.visibility</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722953"/>
                                        </p:tgtEl>
                                        <p:attrNameLst>
                                          <p:attrName>style.visibility</p:attrName>
                                        </p:attrNameLst>
                                      </p:cBhvr>
                                      <p:to>
                                        <p:strVal val="visible"/>
                                      </p:to>
                                    </p:set>
                                    <p:anim to="" calcmode="lin" valueType="num">
                                      <p:cBhvr>
                                        <p:cTn id="17" dur="1" fill="hold"/>
                                        <p:tgtEl>
                                          <p:spTgt spid="722953"/>
                                        </p:tgtEl>
                                        <p:attrNameLst>
                                          <p:attrName>style.visibility</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722947">
                                            <p:txEl>
                                              <p:charRg st="0" end="33"/>
                                            </p:txEl>
                                          </p:spTgt>
                                        </p:tgtEl>
                                        <p:attrNameLst>
                                          <p:attrName>style.visibility</p:attrName>
                                        </p:attrNameLst>
                                      </p:cBhvr>
                                      <p:to>
                                        <p:strVal val="visible"/>
                                      </p:to>
                                    </p:set>
                                    <p:anim to="" calcmode="lin" valueType="num">
                                      <p:cBhvr>
                                        <p:cTn id="22" dur="1" fill="hold"/>
                                        <p:tgtEl>
                                          <p:spTgt spid="722947">
                                            <p:txEl>
                                              <p:charRg st="0" end="33"/>
                                            </p:txEl>
                                          </p:spTgt>
                                        </p:tgtEl>
                                        <p:attrNameLst>
                                          <p:attrName>style.visibility</p:attrName>
                                        </p:attrNameLst>
                                      </p:cBhvr>
                                    </p:anim>
                                  </p:childTnLst>
                                </p:cTn>
                              </p:par>
                              <p:par>
                                <p:cTn id="23" presetID="24" presetClass="entr" presetSubtype="0" fill="hold" nodeType="withEffect">
                                  <p:stCondLst>
                                    <p:cond delay="0"/>
                                  </p:stCondLst>
                                  <p:childTnLst>
                                    <p:set>
                                      <p:cBhvr>
                                        <p:cTn id="24" dur="1" fill="hold">
                                          <p:stCondLst>
                                            <p:cond delay="0"/>
                                          </p:stCondLst>
                                        </p:cTn>
                                        <p:tgtEl>
                                          <p:spTgt spid="722947">
                                            <p:txEl>
                                              <p:charRg st="33" end="53"/>
                                            </p:txEl>
                                          </p:spTgt>
                                        </p:tgtEl>
                                        <p:attrNameLst>
                                          <p:attrName>style.visibility</p:attrName>
                                        </p:attrNameLst>
                                      </p:cBhvr>
                                      <p:to>
                                        <p:strVal val="visible"/>
                                      </p:to>
                                    </p:set>
                                    <p:anim to="" calcmode="lin" valueType="num">
                                      <p:cBhvr>
                                        <p:cTn id="25" dur="1" fill="hold"/>
                                        <p:tgtEl>
                                          <p:spTgt spid="722947">
                                            <p:txEl>
                                              <p:charRg st="33" end="53"/>
                                            </p:txEl>
                                          </p:spTgt>
                                        </p:tgtEl>
                                        <p:attrNameLst>
                                          <p:attrName>style.visibility</p:attrName>
                                        </p:attrNameLst>
                                      </p:cBhvr>
                                    </p:anim>
                                  </p:childTnLst>
                                </p:cTn>
                              </p:par>
                              <p:par>
                                <p:cTn id="26" presetID="24" presetClass="entr" presetSubtype="0" fill="hold" nodeType="withEffect">
                                  <p:stCondLst>
                                    <p:cond delay="0"/>
                                  </p:stCondLst>
                                  <p:childTnLst>
                                    <p:set>
                                      <p:cBhvr>
                                        <p:cTn id="27" dur="1" fill="hold">
                                          <p:stCondLst>
                                            <p:cond delay="0"/>
                                          </p:stCondLst>
                                        </p:cTn>
                                        <p:tgtEl>
                                          <p:spTgt spid="722947">
                                            <p:txEl>
                                              <p:charRg st="53" end="64"/>
                                            </p:txEl>
                                          </p:spTgt>
                                        </p:tgtEl>
                                        <p:attrNameLst>
                                          <p:attrName>style.visibility</p:attrName>
                                        </p:attrNameLst>
                                      </p:cBhvr>
                                      <p:to>
                                        <p:strVal val="visible"/>
                                      </p:to>
                                    </p:set>
                                    <p:anim to="" calcmode="lin" valueType="num">
                                      <p:cBhvr>
                                        <p:cTn id="28" dur="1" fill="hold"/>
                                        <p:tgtEl>
                                          <p:spTgt spid="722947">
                                            <p:txEl>
                                              <p:charRg st="53" end="64"/>
                                            </p:txEl>
                                          </p:spTgt>
                                        </p:tgtEl>
                                        <p:attrNameLst>
                                          <p:attrName>style.visibility</p:attrName>
                                        </p:attrNameLst>
                                      </p:cBhvr>
                                    </p:anim>
                                  </p:childTnLst>
                                </p:cTn>
                              </p:par>
                              <p:par>
                                <p:cTn id="29" presetID="24" presetClass="entr" presetSubtype="0" fill="hold" nodeType="withEffect">
                                  <p:stCondLst>
                                    <p:cond delay="0"/>
                                  </p:stCondLst>
                                  <p:childTnLst>
                                    <p:set>
                                      <p:cBhvr>
                                        <p:cTn id="30" dur="1" fill="hold">
                                          <p:stCondLst>
                                            <p:cond delay="0"/>
                                          </p:stCondLst>
                                        </p:cTn>
                                        <p:tgtEl>
                                          <p:spTgt spid="722947">
                                            <p:txEl>
                                              <p:charRg st="64" end="97"/>
                                            </p:txEl>
                                          </p:spTgt>
                                        </p:tgtEl>
                                        <p:attrNameLst>
                                          <p:attrName>style.visibility</p:attrName>
                                        </p:attrNameLst>
                                      </p:cBhvr>
                                      <p:to>
                                        <p:strVal val="visible"/>
                                      </p:to>
                                    </p:set>
                                    <p:anim to="" calcmode="lin" valueType="num">
                                      <p:cBhvr>
                                        <p:cTn id="31" dur="1" fill="hold"/>
                                        <p:tgtEl>
                                          <p:spTgt spid="722947">
                                            <p:txEl>
                                              <p:charRg st="64" end="97"/>
                                            </p:txEl>
                                          </p:spTgt>
                                        </p:tgtEl>
                                        <p:attrNameLst>
                                          <p:attrName>style.visibility</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7891"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7893"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7894"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7895"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37896"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学习活动五：派送异常处理</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37897"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37898"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7899"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7" name="组合 24">
            <a:hlinkClick r:id="" action="ppaction://hlinkshowjump?jump=previousslide"/>
          </p:cNvPr>
          <p:cNvGrpSpPr/>
          <p:nvPr/>
        </p:nvGrpSpPr>
        <p:grpSpPr>
          <a:xfrm>
            <a:off x="8204065" y="6511355"/>
            <a:ext cx="911422" cy="336614"/>
            <a:chOff x="5791200" y="381000"/>
            <a:chExt cx="1600200" cy="1676400"/>
          </a:xfrm>
          <a:scene3d>
            <a:camera prst="orthographicFront"/>
            <a:lightRig rig="threePt" dir="t"/>
          </a:scene3d>
        </p:grpSpPr>
        <p:grpSp>
          <p:nvGrpSpPr>
            <p:cNvPr id="28" name="组合 12"/>
            <p:cNvGrpSpPr/>
            <p:nvPr/>
          </p:nvGrpSpPr>
          <p:grpSpPr>
            <a:xfrm>
              <a:off x="5791200" y="381000"/>
              <a:ext cx="922020" cy="838200"/>
              <a:chOff x="3352800" y="609600"/>
              <a:chExt cx="838200" cy="762000"/>
            </a:xfrm>
          </p:grpSpPr>
          <p:sp>
            <p:nvSpPr>
              <p:cNvPr id="114" name="圆角矩形 113"/>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5" name="圆角矩形 114"/>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29" name="组合 13"/>
            <p:cNvGrpSpPr/>
            <p:nvPr/>
          </p:nvGrpSpPr>
          <p:grpSpPr>
            <a:xfrm>
              <a:off x="5791200" y="1295400"/>
              <a:ext cx="838200" cy="762000"/>
              <a:chOff x="3352800" y="609600"/>
              <a:chExt cx="838200" cy="762000"/>
            </a:xfrm>
          </p:grpSpPr>
          <p:sp>
            <p:nvSpPr>
              <p:cNvPr id="112" name="圆角矩形 111"/>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3" name="圆角矩形 112"/>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0" name="组合 16"/>
            <p:cNvGrpSpPr/>
            <p:nvPr/>
          </p:nvGrpSpPr>
          <p:grpSpPr>
            <a:xfrm>
              <a:off x="6705600" y="1295400"/>
              <a:ext cx="685800" cy="623455"/>
              <a:chOff x="3352800" y="609600"/>
              <a:chExt cx="838200" cy="762000"/>
            </a:xfrm>
          </p:grpSpPr>
          <p:sp>
            <p:nvSpPr>
              <p:cNvPr id="110" name="圆角矩形 109"/>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1" name="圆角矩形 110"/>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grpSp>
          <p:nvGrpSpPr>
            <p:cNvPr id="31" name="组合 19"/>
            <p:cNvGrpSpPr/>
            <p:nvPr/>
          </p:nvGrpSpPr>
          <p:grpSpPr>
            <a:xfrm>
              <a:off x="6804661" y="685801"/>
              <a:ext cx="586739" cy="533399"/>
              <a:chOff x="3352800" y="609600"/>
              <a:chExt cx="838200" cy="762000"/>
            </a:xfrm>
          </p:grpSpPr>
          <p:sp>
            <p:nvSpPr>
              <p:cNvPr id="108" name="圆角矩形 107"/>
              <p:cNvSpPr/>
              <p:nvPr/>
            </p:nvSpPr>
            <p:spPr bwMode="auto">
              <a:xfrm>
                <a:off x="3352800" y="609600"/>
                <a:ext cx="838200" cy="762000"/>
              </a:xfrm>
              <a:prstGeom prst="roundRect">
                <a:avLst>
                  <a:gd name="adj" fmla="val 10667"/>
                </a:avLst>
              </a:prstGeom>
              <a:gradFill>
                <a:gsLst>
                  <a:gs pos="27000">
                    <a:srgbClr val="99FF33"/>
                  </a:gs>
                  <a:gs pos="81000">
                    <a:srgbClr val="008000"/>
                  </a:gs>
                </a:gsLst>
                <a:lin ang="2700000" scaled="1"/>
              </a:gradFill>
              <a:ln>
                <a:noFill/>
              </a:ln>
              <a:sp3d prstMaterial="powder">
                <a:bevelT w="3810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9" name="圆角矩形 108"/>
              <p:cNvSpPr/>
              <p:nvPr/>
            </p:nvSpPr>
            <p:spPr bwMode="auto">
              <a:xfrm>
                <a:off x="3429000" y="685800"/>
                <a:ext cx="685800" cy="609600"/>
              </a:xfrm>
              <a:prstGeom prst="roundRect">
                <a:avLst>
                  <a:gd name="adj" fmla="val 10667"/>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06" name="矩形 105"/>
            <p:cNvSpPr/>
            <p:nvPr/>
          </p:nvSpPr>
          <p:spPr bwMode="auto">
            <a:xfrm rot="2802332">
              <a:off x="6048436" y="106173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7" name="矩形 106"/>
            <p:cNvSpPr/>
            <p:nvPr/>
          </p:nvSpPr>
          <p:spPr bwMode="auto">
            <a:xfrm rot="19068917">
              <a:off x="6057257" y="1228656"/>
              <a:ext cx="1219200" cy="218638"/>
            </a:xfrm>
            <a:prstGeom prst="rect">
              <a:avLst/>
            </a:prstGeom>
            <a:solidFill>
              <a:schemeClr val="bg1"/>
            </a:solidFill>
            <a:ln w="9525" cap="flat" cmpd="sng" algn="ctr">
              <a:noFill/>
              <a:prstDash val="solid"/>
              <a:round/>
              <a:headEnd type="none" w="med" len="med"/>
              <a:tailEnd type="none" w="med" len="med"/>
            </a:ln>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grpSp>
      <p:sp>
        <p:nvSpPr>
          <p:cNvPr id="116" name="圆角矩形 115"/>
          <p:cNvSpPr/>
          <p:nvPr/>
        </p:nvSpPr>
        <p:spPr bwMode="auto">
          <a:xfrm>
            <a:off x="29119" y="6707215"/>
            <a:ext cx="9094448" cy="148364"/>
          </a:xfrm>
          <a:prstGeom prst="roundRect">
            <a:avLst>
              <a:gd name="adj" fmla="val 50000"/>
            </a:avLst>
          </a:prstGeom>
          <a:gradFill>
            <a:gsLst>
              <a:gs pos="27000">
                <a:srgbClr val="99FF33"/>
              </a:gs>
              <a:gs pos="81000">
                <a:srgbClr val="008000"/>
              </a:gs>
            </a:gsLst>
            <a:lin ang="2700000" scaled="1"/>
          </a:gradFill>
          <a:ln>
            <a:noFill/>
          </a:ln>
          <a:scene3d>
            <a:camera prst="orthographicFront"/>
            <a:lightRig rig="flat" dir="t"/>
          </a:scene3d>
          <a:sp3d prstMaterial="clear">
            <a:bevelT w="381000" h="1270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schemeClr val="tx1"/>
              </a:solidFill>
              <a:effectLst/>
              <a:uLnTx/>
              <a:uFillTx/>
              <a:latin typeface="+mn-lt"/>
              <a:ea typeface="+mn-ea"/>
              <a:cs typeface="+mn-cs"/>
            </a:endParaRPr>
          </a:p>
        </p:txBody>
      </p:sp>
      <p:pic>
        <p:nvPicPr>
          <p:cNvPr id="38915" name="Picture 39" descr="E:\廖秋霞\学习\汇总\未标题-2 拷贝.jpg"/>
          <p:cNvPicPr>
            <a:picLocks noChangeAspect="1"/>
          </p:cNvPicPr>
          <p:nvPr/>
        </p:nvPicPr>
        <p:blipFill>
          <a:blip r:embed="rId1">
            <a:clrChange>
              <a:clrFrom>
                <a:srgbClr val="FFFFFF"/>
              </a:clrFrom>
              <a:clrTo>
                <a:srgbClr val="FFFFFF">
                  <a:alpha val="0"/>
                </a:srgbClr>
              </a:clrTo>
            </a:clrChange>
          </a:blip>
          <a:stretch>
            <a:fillRect/>
          </a:stretch>
        </p:blipFill>
        <p:spPr>
          <a:xfrm>
            <a:off x="0" y="6302375"/>
            <a:ext cx="1008063" cy="555625"/>
          </a:xfrm>
          <a:prstGeom prst="rect">
            <a:avLst/>
          </a:prstGeom>
          <a:noFill/>
          <a:ln w="9525">
            <a:noFill/>
          </a:ln>
        </p:spPr>
      </p:pic>
      <p:pic>
        <p:nvPicPr>
          <p:cNvPr id="4100" name="Picture 4" descr="C:\Documents and Settings\鱼不愚\桌面\001.png"/>
          <p:cNvPicPr>
            <a:picLocks noChangeAspect="1" noChangeArrowheads="1"/>
          </p:cNvPicPr>
          <p:nvPr/>
        </p:nvPicPr>
        <p:blipFill>
          <a:blip r:embed="rId2"/>
          <a:srcRect/>
          <a:stretch>
            <a:fillRect/>
          </a:stretch>
        </p:blipFill>
        <p:spPr bwMode="auto">
          <a:xfrm flipH="1">
            <a:off x="6723" y="4585026"/>
            <a:ext cx="1035411" cy="852129"/>
          </a:xfrm>
          <a:prstGeom prst="rect">
            <a:avLst/>
          </a:prstGeom>
          <a:noFill/>
          <a:effectLst>
            <a:reflection blurRad="6350" stA="50000" endA="300" endPos="55000" dir="5400000" sy="-100000" algn="bl" rotWithShape="0"/>
          </a:effectLst>
        </p:spPr>
      </p:pic>
      <p:pic>
        <p:nvPicPr>
          <p:cNvPr id="38917" name="Picture 8" descr="4"/>
          <p:cNvPicPr>
            <a:picLocks noChangeAspect="1"/>
          </p:cNvPicPr>
          <p:nvPr/>
        </p:nvPicPr>
        <p:blipFill>
          <a:blip r:embed="rId3"/>
          <a:stretch>
            <a:fillRect/>
          </a:stretch>
        </p:blipFill>
        <p:spPr>
          <a:xfrm>
            <a:off x="250825" y="61913"/>
            <a:ext cx="1195388" cy="1206500"/>
          </a:xfrm>
          <a:prstGeom prst="rect">
            <a:avLst/>
          </a:prstGeom>
          <a:noFill/>
          <a:ln w="9525">
            <a:noFill/>
          </a:ln>
        </p:spPr>
      </p:pic>
      <p:sp>
        <p:nvSpPr>
          <p:cNvPr id="38918" name="AutoShape 9" descr="get?name=T1MjDrBmLb1RCvBVdK"/>
          <p:cNvSpPr>
            <a:spLocks noChangeAspect="1"/>
          </p:cNvSpPr>
          <p:nvPr/>
        </p:nvSpPr>
        <p:spPr>
          <a:xfrm>
            <a:off x="155575" y="46038"/>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8919" name="Text Box 10"/>
          <p:cNvSpPr txBox="1"/>
          <p:nvPr/>
        </p:nvSpPr>
        <p:spPr>
          <a:xfrm>
            <a:off x="1403350" y="333375"/>
            <a:ext cx="2881313"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楷体" panose="02010609060101010101" pitchFamily="49" charset="-122"/>
                <a:ea typeface="楷体" panose="02010609060101010101" pitchFamily="49" charset="-122"/>
              </a:rPr>
              <a:t>任务四  快件派送作业</a:t>
            </a:r>
            <a:endParaRPr lang="zh-CN" altLang="en-US" sz="1800" b="1" dirty="0">
              <a:solidFill>
                <a:srgbClr val="0000FF"/>
              </a:solidFill>
              <a:latin typeface="楷体" panose="02010609060101010101" pitchFamily="49" charset="-122"/>
              <a:ea typeface="楷体" panose="02010609060101010101" pitchFamily="49" charset="-122"/>
            </a:endParaRPr>
          </a:p>
        </p:txBody>
      </p:sp>
      <p:sp>
        <p:nvSpPr>
          <p:cNvPr id="38920" name="Text Box 11"/>
          <p:cNvSpPr txBox="1"/>
          <p:nvPr/>
        </p:nvSpPr>
        <p:spPr>
          <a:xfrm>
            <a:off x="5148263" y="333375"/>
            <a:ext cx="3384550" cy="366713"/>
          </a:xfrm>
          <a:prstGeom prst="rect">
            <a:avLst/>
          </a:prstGeom>
          <a:noFill/>
          <a:ln w="9525">
            <a:noFill/>
          </a:ln>
        </p:spPr>
        <p:txBody>
          <a:bodyPr anchor="t" anchorCtr="0">
            <a:spAutoFit/>
          </a:bodyPr>
          <a:p>
            <a:pPr>
              <a:spcBef>
                <a:spcPct val="50000"/>
              </a:spcBef>
            </a:pPr>
            <a:r>
              <a:rPr lang="zh-CN" altLang="en-US" sz="1800" b="1" dirty="0">
                <a:solidFill>
                  <a:srgbClr val="0000FF"/>
                </a:solidFill>
                <a:latin typeface="Arial" panose="020B0604020202020204" pitchFamily="34" charset="0"/>
                <a:ea typeface="楷体" panose="02010609060101010101" pitchFamily="49" charset="-122"/>
              </a:rPr>
              <a:t>学习活动五：派送异常处理</a:t>
            </a:r>
            <a:endParaRPr lang="en-US" altLang="zh-CN" sz="1800" b="1" dirty="0">
              <a:solidFill>
                <a:srgbClr val="0000FF"/>
              </a:solidFill>
              <a:latin typeface="Arial" panose="020B0604020202020204" pitchFamily="34" charset="0"/>
              <a:ea typeface="楷体" panose="02010609060101010101" pitchFamily="49" charset="-122"/>
            </a:endParaRPr>
          </a:p>
        </p:txBody>
      </p:sp>
      <p:sp>
        <p:nvSpPr>
          <p:cNvPr id="38921" name="Rectangle 12"/>
          <p:cNvSpPr/>
          <p:nvPr/>
        </p:nvSpPr>
        <p:spPr>
          <a:xfrm>
            <a:off x="1603375" y="1136650"/>
            <a:ext cx="184150" cy="368300"/>
          </a:xfrm>
          <a:prstGeom prst="rect">
            <a:avLst/>
          </a:prstGeom>
          <a:noFill/>
          <a:ln w="9525">
            <a:noFill/>
          </a:ln>
        </p:spPr>
        <p:txBody>
          <a:bodyPr wrap="none" anchor="ctr" anchorCtr="0">
            <a:spAutoFit/>
          </a:bodyPr>
          <a:p>
            <a:pPr eaLnBrk="0" hangingPunct="0"/>
            <a:endParaRPr lang="zh-CN" altLang="en-US" sz="1800" dirty="0">
              <a:latin typeface="Arial" panose="020B0604020202020204" pitchFamily="34" charset="0"/>
              <a:ea typeface="宋体" panose="02010600030101010101" pitchFamily="2" charset="-122"/>
            </a:endParaRPr>
          </a:p>
        </p:txBody>
      </p:sp>
      <p:sp>
        <p:nvSpPr>
          <p:cNvPr id="38922" name="AutoShape 13"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
        <p:nvSpPr>
          <p:cNvPr id="38923" name="AutoShape 14" descr="3M9_3@0BSYE)A2$[VtR%4"/>
          <p:cNvSpPr>
            <a:spLocks noChangeAspect="1"/>
          </p:cNvSpPr>
          <p:nvPr/>
        </p:nvSpPr>
        <p:spPr>
          <a:xfrm>
            <a:off x="4419600" y="3276600"/>
            <a:ext cx="304800" cy="304800"/>
          </a:xfrm>
          <a:prstGeom prst="rect">
            <a:avLst/>
          </a:prstGeom>
          <a:noFill/>
          <a:ln w="9525">
            <a:noFill/>
          </a:ln>
        </p:spPr>
        <p:txBody>
          <a:bodyPr anchor="t" anchorCtr="0"/>
          <a:p>
            <a:endParaRPr lang="zh-CN" altLang="en-US" dirty="0">
              <a:latin typeface="Arial" panose="020B0604020202020204" pitchFamily="34" charset="0"/>
              <a:ea typeface="宋体" panose="02010600030101010101" pitchFamily="2" charset="-122"/>
            </a:endParaRPr>
          </a:p>
        </p:txBody>
      </p:sp>
    </p:spTree>
  </p:cSld>
  <p:clrMapOvr>
    <a:masterClrMapping/>
  </p:clrMapOvr>
  <p:transition spd="med">
    <p:checker/>
  </p:transition>
</p:sld>
</file>

<file path=ppt/theme/theme1.xml><?xml version="1.0" encoding="utf-8"?>
<a:theme xmlns:a="http://schemas.openxmlformats.org/drawingml/2006/main" name="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默认设计模板">
  <a:themeElements>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默认设计模板">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1_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5420</Words>
  <Application>WPS 演示</Application>
  <PresentationFormat>全屏显示(4:3)</PresentationFormat>
  <Paragraphs>458</Paragraphs>
  <Slides>35</Slides>
  <Notes>0</Notes>
  <HiddenSlides>0</HiddenSlides>
  <MMClips>0</MMClips>
  <ScaleCrop>false</ScaleCrop>
  <HeadingPairs>
    <vt:vector size="6" baseType="variant">
      <vt:variant>
        <vt:lpstr>已用的字体</vt:lpstr>
      </vt:variant>
      <vt:variant>
        <vt:i4>13</vt:i4>
      </vt:variant>
      <vt:variant>
        <vt:lpstr>主题</vt:lpstr>
      </vt:variant>
      <vt:variant>
        <vt:i4>2</vt:i4>
      </vt:variant>
      <vt:variant>
        <vt:lpstr>幻灯片标题</vt:lpstr>
      </vt:variant>
      <vt:variant>
        <vt:i4>35</vt:i4>
      </vt:variant>
    </vt:vector>
  </HeadingPairs>
  <TitlesOfParts>
    <vt:vector size="50" baseType="lpstr">
      <vt:lpstr>Arial</vt:lpstr>
      <vt:lpstr>宋体</vt:lpstr>
      <vt:lpstr>Wingdings</vt:lpstr>
      <vt:lpstr>Calibri</vt:lpstr>
      <vt:lpstr>Arial Rounded MT Bold</vt:lpstr>
      <vt:lpstr>楷体</vt:lpstr>
      <vt:lpstr>楷体_GB2312</vt:lpstr>
      <vt:lpstr>新宋体</vt:lpstr>
      <vt:lpstr>仿宋_GB2312</vt:lpstr>
      <vt:lpstr>仿宋</vt:lpstr>
      <vt:lpstr>Times New Roman</vt:lpstr>
      <vt:lpstr>微软雅黑</vt:lpstr>
      <vt:lpstr>Arial Unicode MS</vt:lpstr>
      <vt:lpstr>默认设计模板</vt:lpstr>
      <vt:lpstr>2_默认设计模板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MC SYSTEM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liaoqiuxia</dc:creator>
  <cp:lastModifiedBy>微信用户</cp:lastModifiedBy>
  <cp:revision>181</cp:revision>
  <dcterms:created xsi:type="dcterms:W3CDTF">2011-01-25T06:33:28Z</dcterms:created>
  <dcterms:modified xsi:type="dcterms:W3CDTF">2026-08-26T02:12:07Z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461BED9B4E69455AAAAC81042A670052_12</vt:lpwstr>
  </property>
  <property fmtid="{D5CDD505-2E9C-101B-9397-08002B2CF9AE}" pid="3" name="KSOProductBuildVer">
    <vt:lpwstr>2052-12.1.0.28043</vt:lpwstr>
  </property>
</Properties>
</file>