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56"/>
  </p:notesMasterIdLst>
  <p:sldIdLst>
    <p:sldId id="466" r:id="rId4"/>
    <p:sldId id="256" r:id="rId5"/>
    <p:sldId id="259" r:id="rId6"/>
    <p:sldId id="277" r:id="rId7"/>
    <p:sldId id="436" r:id="rId8"/>
    <p:sldId id="393" r:id="rId9"/>
    <p:sldId id="446" r:id="rId10"/>
    <p:sldId id="445" r:id="rId11"/>
    <p:sldId id="449" r:id="rId12"/>
    <p:sldId id="444" r:id="rId13"/>
    <p:sldId id="450" r:id="rId14"/>
    <p:sldId id="448" r:id="rId15"/>
    <p:sldId id="424" r:id="rId16"/>
    <p:sldId id="394" r:id="rId17"/>
    <p:sldId id="425" r:id="rId18"/>
    <p:sldId id="395" r:id="rId19"/>
    <p:sldId id="451" r:id="rId20"/>
    <p:sldId id="434" r:id="rId21"/>
    <p:sldId id="453" r:id="rId22"/>
    <p:sldId id="455" r:id="rId23"/>
    <p:sldId id="456" r:id="rId24"/>
    <p:sldId id="457" r:id="rId25"/>
    <p:sldId id="458" r:id="rId26"/>
    <p:sldId id="459" r:id="rId27"/>
    <p:sldId id="460" r:id="rId28"/>
    <p:sldId id="461" r:id="rId29"/>
    <p:sldId id="462" r:id="rId30"/>
    <p:sldId id="463" r:id="rId31"/>
    <p:sldId id="464" r:id="rId32"/>
    <p:sldId id="465" r:id="rId33"/>
    <p:sldId id="396" r:id="rId34"/>
    <p:sldId id="437" r:id="rId35"/>
    <p:sldId id="418" r:id="rId36"/>
    <p:sldId id="419" r:id="rId37"/>
    <p:sldId id="417" r:id="rId38"/>
    <p:sldId id="421" r:id="rId39"/>
    <p:sldId id="420" r:id="rId40"/>
    <p:sldId id="422" r:id="rId41"/>
    <p:sldId id="438" r:id="rId42"/>
    <p:sldId id="439" r:id="rId43"/>
    <p:sldId id="440" r:id="rId44"/>
    <p:sldId id="441" r:id="rId45"/>
    <p:sldId id="397" r:id="rId46"/>
    <p:sldId id="423" r:id="rId47"/>
    <p:sldId id="398" r:id="rId48"/>
    <p:sldId id="408" r:id="rId49"/>
    <p:sldId id="409" r:id="rId50"/>
    <p:sldId id="406" r:id="rId51"/>
    <p:sldId id="410" r:id="rId52"/>
    <p:sldId id="405" r:id="rId53"/>
    <p:sldId id="407" r:id="rId54"/>
    <p:sldId id="416" r:id="rId5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66"/>
    <a:srgbClr val="000000"/>
    <a:srgbClr val="FF0066"/>
    <a:srgbClr val="FFCC00"/>
    <a:srgbClr val="0000FF"/>
    <a:srgbClr val="99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9" Type="http://schemas.openxmlformats.org/officeDocument/2006/relationships/tableStyles" Target="tableStyles.xml"/><Relationship Id="rId58" Type="http://schemas.openxmlformats.org/officeDocument/2006/relationships/viewProps" Target="viewProps.xml"/><Relationship Id="rId57" Type="http://schemas.openxmlformats.org/officeDocument/2006/relationships/presProps" Target="presProps.xml"/><Relationship Id="rId56" Type="http://schemas.openxmlformats.org/officeDocument/2006/relationships/notesMaster" Target="notesMasters/notesMaster1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93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3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76E86DC-8E50-4CE1-80DB-46456A0F388B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93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3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3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../../../../../../../../../../Administrator/AppData/Roaming/Tencent/Users/870327074/QQ/WinTemp/RichOle/5OI%JJIWX51_IE{`NGP50CD.jpg" TargetMode="External"/><Relationship Id="rId4" Type="http://schemas.openxmlformats.org/officeDocument/2006/relationships/image" Target="../media/image1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../../../../../../../../../../Administrator/AppData/Roaming/Tencent/Users/870327074/QQ/WinTemp/RichOle/5OI%JJIWX51_IE{`NGP50CD.jpg" TargetMode="External"/><Relationship Id="rId2" Type="http://schemas.openxmlformats.org/officeDocument/2006/relationships/image" Target="../media/image18.jpeg"/><Relationship Id="rId1" Type="http://schemas.openxmlformats.org/officeDocument/2006/relationships/image" Target="../media/image19.GIF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image" Target="../../../../../../../../../../../ADMINI~1/appdata/roaming/360se6/USERDA~1/Temp/209900~1.JPG" TargetMode="External"/><Relationship Id="rId8" Type="http://schemas.openxmlformats.org/officeDocument/2006/relationships/image" Target="../media/image26.jpeg"/><Relationship Id="rId7" Type="http://schemas.openxmlformats.org/officeDocument/2006/relationships/image" Target="../../../../../../../../../../../ADMINI~1/appdata/roaming/360se6/USERDA~1/Temp/U_3380~1.JPG" TargetMode="External"/><Relationship Id="rId6" Type="http://schemas.openxmlformats.org/officeDocument/2006/relationships/image" Target="../media/image25.jpeg"/><Relationship Id="rId5" Type="http://schemas.openxmlformats.org/officeDocument/2006/relationships/image" Target="../../../../../../../../../../../ADMINI~1/appdata/roaming/360se6/USERDA~1/Temp/U_1313~1.JPG" TargetMode="External"/><Relationship Id="rId4" Type="http://schemas.openxmlformats.org/officeDocument/2006/relationships/image" Target="../media/image24.jpeg"/><Relationship Id="rId3" Type="http://schemas.openxmlformats.org/officeDocument/2006/relationships/image" Target="../media/image11.jpeg"/><Relationship Id="rId20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9" Type="http://schemas.openxmlformats.org/officeDocument/2006/relationships/image" Target="../../../../../../../../../../../ADMINI~1/appdata/roaming/360se6/USERDA~1/Temp/U_2745~1.JPG" TargetMode="External"/><Relationship Id="rId18" Type="http://schemas.openxmlformats.org/officeDocument/2006/relationships/image" Target="../media/image31.jpeg"/><Relationship Id="rId17" Type="http://schemas.openxmlformats.org/officeDocument/2006/relationships/image" Target="../../../../../../../../../../../ADMINI~1/appdata/roaming/360se6/USERDA~1/Temp/U_2228~1.JPG" TargetMode="External"/><Relationship Id="rId16" Type="http://schemas.openxmlformats.org/officeDocument/2006/relationships/image" Target="../media/image30.jpeg"/><Relationship Id="rId15" Type="http://schemas.openxmlformats.org/officeDocument/2006/relationships/image" Target="../../../../../../../../../../../ADMINI~1/appdata/roaming/360se6/USERDA~1/Temp/U_1179~2.JPG" TargetMode="External"/><Relationship Id="rId14" Type="http://schemas.openxmlformats.org/officeDocument/2006/relationships/image" Target="../media/image29.jpeg"/><Relationship Id="rId13" Type="http://schemas.openxmlformats.org/officeDocument/2006/relationships/image" Target="../../../../../../../../../../../ADMINI~1/appdata/roaming/360se6/USERDA~1/Temp/3255_1~1.JPG" TargetMode="External"/><Relationship Id="rId12" Type="http://schemas.openxmlformats.org/officeDocument/2006/relationships/image" Target="../media/image28.jpeg"/><Relationship Id="rId11" Type="http://schemas.openxmlformats.org/officeDocument/2006/relationships/image" Target="../../../../../../../../../../../ADMINI~1/appdata/roaming/360se6/USERDA~1/Temp/U_1956~1.JPG" TargetMode="External"/><Relationship Id="rId10" Type="http://schemas.openxmlformats.org/officeDocument/2006/relationships/image" Target="../media/image27.jpeg"/><Relationship Id="rId1" Type="http://schemas.openxmlformats.org/officeDocument/2006/relationships/image" Target="../media/image12.jpe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2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3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4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5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6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7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8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2.jpeg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6.jpeg"/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0.jpeg"/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1.GIF"/></Relationships>
</file>

<file path=ppt/slides/_rels/slide4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4.jpeg"/><Relationship Id="rId7" Type="http://schemas.openxmlformats.org/officeDocument/2006/relationships/image" Target="F:/11/&#24555;&#36882;&#25945;&#26448;/&#26679;&#31456;/4/AppData/Roaming/Tencent/Users/870327074/QQ/WinTemp/RichOle/2V_~90IQQ4E6%~)P937U71U.jpg" TargetMode="External"/><Relationship Id="rId6" Type="http://schemas.openxmlformats.org/officeDocument/2006/relationships/image" Target="../media/image53.jpeg"/><Relationship Id="rId5" Type="http://schemas.openxmlformats.org/officeDocument/2006/relationships/image" Target="F:/11/&#24555;&#36882;&#25945;&#26448;/&#26679;&#31456;/4/AppData/Roaming/Tencent/Users/870327074/QQ/WinTemp/RichOle/XXF[9AI4$D2[_DC$4]4HX6W.jpg" TargetMode="External"/><Relationship Id="rId4" Type="http://schemas.openxmlformats.org/officeDocument/2006/relationships/image" Target="../media/image52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7.xml.rels><?xml version="1.0" encoding="UTF-8" standalone="yes"?>
<Relationships xmlns="http://schemas.openxmlformats.org/package/2006/relationships"><Relationship Id="rId9" Type="http://schemas.openxmlformats.org/officeDocument/2006/relationships/image" Target="F:/11/&#24555;&#36882;&#25945;&#26448;/&#26679;&#31456;/4/AppData/Roaming/Tencent/Users/1140119181/QQ/WinTemp/RichOle/}IA)BUHAL7]}UAJ]_$DAVB5.jpg" TargetMode="External"/><Relationship Id="rId8" Type="http://schemas.openxmlformats.org/officeDocument/2006/relationships/image" Target="../media/image61.jpeg"/><Relationship Id="rId7" Type="http://schemas.openxmlformats.org/officeDocument/2006/relationships/image" Target="F:/11/&#24555;&#36882;&#25945;&#26448;/&#26679;&#31456;/4/AppData/Roaming/Tencent/Users/1140119181/QQ/WinTemp/RichOle/_HG`P0T${CC1ODAE_[[Y5G3.jpg" TargetMode="External"/><Relationship Id="rId6" Type="http://schemas.openxmlformats.org/officeDocument/2006/relationships/image" Target="../media/image60.jpeg"/><Relationship Id="rId5" Type="http://schemas.openxmlformats.org/officeDocument/2006/relationships/image" Target="F:/11/&#24555;&#36882;&#25945;&#26448;/&#26679;&#31456;/4/AppData/Roaming/Tencent/Users/1140119181/QQ/WinTemp/RichOle/T7EH$OR28H[450BTUIB_8OL.jpg" TargetMode="External"/><Relationship Id="rId4" Type="http://schemas.openxmlformats.org/officeDocument/2006/relationships/image" Target="../media/image59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2" Type="http://schemas.openxmlformats.org/officeDocument/2006/relationships/slideLayout" Target="../slideLayouts/slideLayout7.xml"/><Relationship Id="rId11" Type="http://schemas.openxmlformats.org/officeDocument/2006/relationships/image" Target="F:/11/&#24555;&#36882;&#25945;&#26448;/&#26679;&#31456;/4/AppData/Roaming/Tencent/Users/1140119181/QQ/WinTemp/RichOle/B$G%XA~Z2J0CT@8[A6E)3FV.jpg" TargetMode="External"/><Relationship Id="rId10" Type="http://schemas.openxmlformats.org/officeDocument/2006/relationships/image" Target="../media/image62.jpeg"/><Relationship Id="rId1" Type="http://schemas.openxmlformats.org/officeDocument/2006/relationships/image" Target="../media/image12.jpeg"/></Relationships>
</file>

<file path=ppt/slides/_rels/slide4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3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9.xml.rels><?xml version="1.0" encoding="UTF-8" standalone="yes"?>
<Relationships xmlns="http://schemas.openxmlformats.org/package/2006/relationships"><Relationship Id="rId9" Type="http://schemas.openxmlformats.org/officeDocument/2006/relationships/image" Target="F:/11/&#24555;&#36882;&#25945;&#26448;/&#26679;&#31456;/4/AppData/Roaming/Tencent/Users/1140119181/QQ/WinTemp/RichOle/E6%A)@SP5MIX1DTZ7)0~{FW.jpg" TargetMode="External"/><Relationship Id="rId8" Type="http://schemas.openxmlformats.org/officeDocument/2006/relationships/image" Target="../media/image66.jpeg"/><Relationship Id="rId7" Type="http://schemas.openxmlformats.org/officeDocument/2006/relationships/image" Target="F:/11/&#24555;&#36882;&#25945;&#26448;/&#26679;&#31456;/4/AppData/Roaming/Tencent/Users/1140119181/QQ/WinTemp/RichOle/V@8I~UQT_F9_WZYG$D`WQJK.jpg" TargetMode="External"/><Relationship Id="rId6" Type="http://schemas.openxmlformats.org/officeDocument/2006/relationships/image" Target="../media/image65.jpeg"/><Relationship Id="rId5" Type="http://schemas.openxmlformats.org/officeDocument/2006/relationships/image" Target="F:/11/&#24555;&#36882;&#25945;&#26448;/&#26679;&#31456;/4/AppData/Roaming/Tencent/Users/1140119181/QQ/WinTemp/RichOle/B%E[FQ78XY27IR2ZU[LCLCO.jpg" TargetMode="External"/><Relationship Id="rId4" Type="http://schemas.openxmlformats.org/officeDocument/2006/relationships/image" Target="../media/image6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2" Type="http://schemas.openxmlformats.org/officeDocument/2006/relationships/slideLayout" Target="../slideLayouts/slideLayout7.xml"/><Relationship Id="rId11" Type="http://schemas.openxmlformats.org/officeDocument/2006/relationships/image" Target="F:/11/&#24555;&#36882;&#25945;&#26448;/&#26679;&#31456;/4/AppData/Roaming/Tencent/Users/1140119181/QQ/WinTemp/RichOle/NJY$6YH1`0J`WHLG)$E9)UU.jpg" TargetMode="External"/><Relationship Id="rId10" Type="http://schemas.openxmlformats.org/officeDocument/2006/relationships/image" Target="../media/image67.jpeg"/><Relationship Id="rId1" Type="http://schemas.openxmlformats.org/officeDocument/2006/relationships/image" Target="../media/image12.jpeg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image" Target="F:/11/&#24555;&#36882;&#25945;&#26448;/&#26679;&#31456;/4/AppData/Roaming/Tencent/Users/1140119181/QQ/WinTemp/RichOle/VK3]2}OYSBPTBNHZRWH{DG4.jpg" TargetMode="External"/><Relationship Id="rId8" Type="http://schemas.openxmlformats.org/officeDocument/2006/relationships/image" Target="../media/image70.jpeg"/><Relationship Id="rId7" Type="http://schemas.openxmlformats.org/officeDocument/2006/relationships/image" Target="F:/11/&#24555;&#36882;&#25945;&#26448;/&#26679;&#31456;/4/AppData/Roaming/Tencent/Users/1140119181/QQ/WinTemp/RichOle/$`QQR)`]DKPEY0K{G4ZZ7S5.jpg" TargetMode="External"/><Relationship Id="rId6" Type="http://schemas.openxmlformats.org/officeDocument/2006/relationships/image" Target="../media/image69.jpeg"/><Relationship Id="rId5" Type="http://schemas.openxmlformats.org/officeDocument/2006/relationships/image" Target="F:/11/&#24555;&#36882;&#25945;&#26448;/&#26679;&#31456;/4/AppData/Roaming/Tencent/Users/1140119181/QQ/WinTemp/RichOle/L(}JTSGWPMPBI2}}0~UK7DG.jpg" TargetMode="External"/><Relationship Id="rId4" Type="http://schemas.openxmlformats.org/officeDocument/2006/relationships/image" Target="../media/image6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2" Type="http://schemas.openxmlformats.org/officeDocument/2006/relationships/slideLayout" Target="../slideLayouts/slideLayout7.xml"/><Relationship Id="rId11" Type="http://schemas.openxmlformats.org/officeDocument/2006/relationships/image" Target="F:/11/&#24555;&#36882;&#25945;&#26448;/&#26679;&#31456;/4/AppData/Roaming/Tencent/Users/1140119181/QQ/WinTemp/RichOle/O5RFASUEJQW7I7F8JYUWJ2O.jpg" TargetMode="External"/><Relationship Id="rId10" Type="http://schemas.openxmlformats.org/officeDocument/2006/relationships/image" Target="../media/image71.jpeg"/><Relationship Id="rId1" Type="http://schemas.openxmlformats.org/officeDocument/2006/relationships/image" Target="../media/image12.jpeg"/></Relationships>
</file>

<file path=ppt/slides/_rels/slide5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5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1" name="Text Box 19"/>
          <p:cNvSpPr txBox="1"/>
          <p:nvPr/>
        </p:nvSpPr>
        <p:spPr>
          <a:xfrm>
            <a:off x="395288" y="4941888"/>
            <a:ext cx="2376487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主讲人：车</a:t>
            </a:r>
            <a:r>
              <a:rPr lang="zh-CN" altLang="en-US" sz="1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敏</a:t>
            </a:r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2" name="Text Box 20"/>
          <p:cNvSpPr txBox="1"/>
          <p:nvPr/>
        </p:nvSpPr>
        <p:spPr>
          <a:xfrm>
            <a:off x="2268220" y="764540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6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3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134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5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36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7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任务一：快递行业调研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8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4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3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205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AutoShape 235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Text Box 23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</a:t>
            </a:r>
            <a:r>
              <a:rPr lang="en-US" altLang="zh-CN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51" name="Rectangle 247"/>
          <p:cNvSpPr/>
          <p:nvPr/>
        </p:nvSpPr>
        <p:spPr>
          <a:xfrm>
            <a:off x="971550" y="3933825"/>
            <a:ext cx="3106738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eaLnBrk="0" hangingPunct="0"/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派件流程</a:t>
            </a: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2" name="AutoShape 248"/>
          <p:cNvSpPr/>
          <p:nvPr/>
        </p:nvSpPr>
        <p:spPr>
          <a:xfrm>
            <a:off x="971550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派前准备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3" name="AutoShape 250"/>
          <p:cNvSpPr/>
          <p:nvPr/>
        </p:nvSpPr>
        <p:spPr>
          <a:xfrm>
            <a:off x="2339975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快件交换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4" name="AutoShape 252"/>
          <p:cNvSpPr/>
          <p:nvPr/>
        </p:nvSpPr>
        <p:spPr>
          <a:xfrm>
            <a:off x="3708400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检查快件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5" name="AutoShape 254"/>
          <p:cNvSpPr/>
          <p:nvPr/>
        </p:nvSpPr>
        <p:spPr>
          <a:xfrm>
            <a:off x="5076825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检查快件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6" name="AutoShape 256"/>
          <p:cNvSpPr/>
          <p:nvPr/>
        </p:nvSpPr>
        <p:spPr>
          <a:xfrm>
            <a:off x="6443663" y="2420938"/>
            <a:ext cx="865187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送件上门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7" name="AutoShape 257"/>
          <p:cNvSpPr/>
          <p:nvPr/>
        </p:nvSpPr>
        <p:spPr>
          <a:xfrm>
            <a:off x="7812088" y="2420938"/>
            <a:ext cx="865187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核实身份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8" name="AutoShape 259"/>
          <p:cNvSpPr/>
          <p:nvPr/>
        </p:nvSpPr>
        <p:spPr>
          <a:xfrm>
            <a:off x="3708400" y="1052513"/>
            <a:ext cx="865188" cy="9779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交处理人员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9" name="AutoShape 265"/>
          <p:cNvSpPr/>
          <p:nvPr/>
        </p:nvSpPr>
        <p:spPr>
          <a:xfrm>
            <a:off x="7740650" y="5013325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收取资费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0" name="AutoShape 267"/>
          <p:cNvSpPr/>
          <p:nvPr/>
        </p:nvSpPr>
        <p:spPr>
          <a:xfrm>
            <a:off x="6156325" y="5013325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返回公司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1" name="AutoShape 268"/>
          <p:cNvSpPr/>
          <p:nvPr/>
        </p:nvSpPr>
        <p:spPr>
          <a:xfrm>
            <a:off x="4572000" y="4581525"/>
            <a:ext cx="865188" cy="15621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交签单及未送完快件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2" name="AutoShape 269"/>
          <p:cNvSpPr/>
          <p:nvPr/>
        </p:nvSpPr>
        <p:spPr>
          <a:xfrm>
            <a:off x="2987675" y="5157788"/>
            <a:ext cx="865188" cy="3937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交款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3" name="AutoShape 270"/>
          <p:cNvSpPr/>
          <p:nvPr/>
        </p:nvSpPr>
        <p:spPr>
          <a:xfrm>
            <a:off x="7451725" y="3716338"/>
            <a:ext cx="15128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提示客户检查快件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34290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5094316" y="2801010"/>
            <a:ext cx="457200" cy="47007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7172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3495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圆角矩形 61"/>
          <p:cNvSpPr/>
          <p:nvPr/>
        </p:nvSpPr>
        <p:spPr bwMode="auto">
          <a:xfrm>
            <a:off x="5376301" y="3022690"/>
            <a:ext cx="3437258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2636838"/>
            <a:ext cx="777875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" name="圆角矩形 115"/>
          <p:cNvSpPr/>
          <p:nvPr/>
        </p:nvSpPr>
        <p:spPr bwMode="auto">
          <a:xfrm>
            <a:off x="5375401" y="4174956"/>
            <a:ext cx="3509888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001162" y="1203724"/>
            <a:ext cx="2077097" cy="164283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7178" name="Picture 23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9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</a:t>
            </a:r>
            <a:r>
              <a:rPr lang="en-US" altLang="zh-CN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80" name="Text Box 25"/>
          <p:cNvSpPr txBox="1"/>
          <p:nvPr/>
        </p:nvSpPr>
        <p:spPr>
          <a:xfrm>
            <a:off x="5508625" y="270827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学习活动四：派送服务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圆角矩形 61"/>
          <p:cNvSpPr/>
          <p:nvPr/>
        </p:nvSpPr>
        <p:spPr bwMode="auto">
          <a:xfrm>
            <a:off x="11508" y="2517865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圆角矩形 61"/>
          <p:cNvSpPr/>
          <p:nvPr/>
        </p:nvSpPr>
        <p:spPr bwMode="auto">
          <a:xfrm>
            <a:off x="11508" y="36703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83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845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5" name="Text Box 49"/>
          <p:cNvSpPr txBox="1"/>
          <p:nvPr/>
        </p:nvSpPr>
        <p:spPr>
          <a:xfrm>
            <a:off x="684213" y="2205038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学习活动一：派件准备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6" name="Text Box 51"/>
          <p:cNvSpPr txBox="1"/>
          <p:nvPr/>
        </p:nvSpPr>
        <p:spPr>
          <a:xfrm>
            <a:off x="684213" y="33575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学习活动二：快件交接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Picture 4" descr="C:\Documents and Settings\鱼不愚\桌面\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375" y="2420938"/>
            <a:ext cx="2101850" cy="33115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1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6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9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7189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90" name="Text Box 56"/>
          <p:cNvSpPr txBox="1"/>
          <p:nvPr/>
        </p:nvSpPr>
        <p:spPr>
          <a:xfrm>
            <a:off x="5508625" y="3860800"/>
            <a:ext cx="309562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学习活动五：派送异常处理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91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47244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49" name="圆角矩形 61"/>
          <p:cNvSpPr/>
          <p:nvPr/>
        </p:nvSpPr>
        <p:spPr bwMode="auto">
          <a:xfrm>
            <a:off x="11508" y="49657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93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799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94" name="Text Box 62"/>
          <p:cNvSpPr txBox="1"/>
          <p:nvPr/>
        </p:nvSpPr>
        <p:spPr>
          <a:xfrm>
            <a:off x="684213" y="46529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学习活动三：派送规划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Rectangle 2"/>
          <p:cNvSpPr>
            <a:spLocks noGrp="1"/>
          </p:cNvSpPr>
          <p:nvPr>
            <p:ph type="title" idx="4294967295"/>
          </p:nvPr>
        </p:nvSpPr>
        <p:spPr>
          <a:xfrm>
            <a:off x="0" y="1557338"/>
            <a:ext cx="3132138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r>
              <a:rPr lang="zh-CN" altLang="en-US" dirty="0"/>
              <a:t>工作步骤：</a:t>
            </a:r>
            <a:endParaRPr lang="zh-CN" altLang="en-US" dirty="0"/>
          </a:p>
        </p:txBody>
      </p:sp>
      <p:sp>
        <p:nvSpPr>
          <p:cNvPr id="8194" name="Rectangle 3"/>
          <p:cNvSpPr/>
          <p:nvPr/>
        </p:nvSpPr>
        <p:spPr>
          <a:xfrm rot="2700000">
            <a:off x="3124200" y="2263775"/>
            <a:ext cx="2743200" cy="2743200"/>
          </a:xfrm>
          <a:prstGeom prst="rect">
            <a:avLst/>
          </a:prstGeom>
          <a:solidFill>
            <a:srgbClr val="C0C0C0"/>
          </a:solidFill>
          <a:ln w="25400" cap="flat" cmpd="sng">
            <a:solidFill>
              <a:srgbClr val="8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Rectangle 17"/>
          <p:cNvSpPr>
            <a:spLocks noChangeArrowheads="1"/>
          </p:cNvSpPr>
          <p:nvPr/>
        </p:nvSpPr>
        <p:spPr bwMode="black">
          <a:xfrm>
            <a:off x="3429000" y="3254375"/>
            <a:ext cx="2133600" cy="8223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派件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规划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8196" name="Group 34"/>
          <p:cNvGrpSpPr/>
          <p:nvPr/>
        </p:nvGrpSpPr>
        <p:grpSpPr>
          <a:xfrm>
            <a:off x="3870325" y="1524000"/>
            <a:ext cx="1336675" cy="1346200"/>
            <a:chOff x="2390" y="1358"/>
            <a:chExt cx="842" cy="848"/>
          </a:xfrm>
        </p:grpSpPr>
        <p:sp>
          <p:nvSpPr>
            <p:cNvPr id="642054" name="AutoShape 4"/>
            <p:cNvSpPr>
              <a:spLocks noChangeArrowheads="1"/>
            </p:cNvSpPr>
            <p:nvPr/>
          </p:nvSpPr>
          <p:spPr bwMode="gray">
            <a:xfrm>
              <a:off x="2390" y="1358"/>
              <a:ext cx="842" cy="848"/>
            </a:xfrm>
            <a:prstGeom prst="roundRect">
              <a:avLst>
                <a:gd name="adj" fmla="val 13537"/>
              </a:avLst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>
              <a:solidFill>
                <a:srgbClr val="EAEAEA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8198" name="Picture 26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430" y="1927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199" name="Picture 27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10800000">
              <a:off x="2881" y="1380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200" name="Group 35"/>
          <p:cNvGrpSpPr/>
          <p:nvPr/>
        </p:nvGrpSpPr>
        <p:grpSpPr>
          <a:xfrm>
            <a:off x="5656263" y="2949575"/>
            <a:ext cx="1339850" cy="1346200"/>
            <a:chOff x="3515" y="2256"/>
            <a:chExt cx="844" cy="848"/>
          </a:xfrm>
        </p:grpSpPr>
        <p:sp>
          <p:nvSpPr>
            <p:cNvPr id="642058" name="AutoShape 5"/>
            <p:cNvSpPr>
              <a:spLocks noChangeArrowheads="1"/>
            </p:cNvSpPr>
            <p:nvPr/>
          </p:nvSpPr>
          <p:spPr bwMode="gray">
            <a:xfrm>
              <a:off x="3515" y="2256"/>
              <a:ext cx="844" cy="848"/>
            </a:xfrm>
            <a:prstGeom prst="roundRect">
              <a:avLst>
                <a:gd name="adj" fmla="val 12440"/>
              </a:avLst>
            </a:pr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>
              <a:solidFill>
                <a:srgbClr val="EAEAEA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8202" name="Picture 28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544" y="2826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03" name="Picture 29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10800000">
              <a:off x="4013" y="2273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204" name="Group 36"/>
          <p:cNvGrpSpPr/>
          <p:nvPr/>
        </p:nvGrpSpPr>
        <p:grpSpPr>
          <a:xfrm>
            <a:off x="3838575" y="4465638"/>
            <a:ext cx="1336675" cy="1346200"/>
            <a:chOff x="2370" y="3211"/>
            <a:chExt cx="842" cy="848"/>
          </a:xfrm>
        </p:grpSpPr>
        <p:sp>
          <p:nvSpPr>
            <p:cNvPr id="642062" name="AutoShape 7"/>
            <p:cNvSpPr>
              <a:spLocks noChangeArrowheads="1"/>
            </p:cNvSpPr>
            <p:nvPr/>
          </p:nvSpPr>
          <p:spPr bwMode="gray">
            <a:xfrm>
              <a:off x="2370" y="3211"/>
              <a:ext cx="842" cy="848"/>
            </a:xfrm>
            <a:prstGeom prst="roundRect">
              <a:avLst>
                <a:gd name="adj" fmla="val 13537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>
              <a:solidFill>
                <a:srgbClr val="EAEAEA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8206" name="Picture 30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406" y="3781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07" name="Picture 31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10800000">
              <a:off x="2863" y="3228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208" name="Group 37"/>
          <p:cNvGrpSpPr/>
          <p:nvPr/>
        </p:nvGrpSpPr>
        <p:grpSpPr>
          <a:xfrm>
            <a:off x="1976438" y="2938463"/>
            <a:ext cx="1336675" cy="1346200"/>
            <a:chOff x="1197" y="2249"/>
            <a:chExt cx="842" cy="848"/>
          </a:xfrm>
        </p:grpSpPr>
        <p:sp>
          <p:nvSpPr>
            <p:cNvPr id="8209" name="AutoShape 6"/>
            <p:cNvSpPr/>
            <p:nvPr/>
          </p:nvSpPr>
          <p:spPr>
            <a:xfrm>
              <a:off x="1197" y="2249"/>
              <a:ext cx="842" cy="848"/>
            </a:xfrm>
            <a:prstGeom prst="roundRect">
              <a:avLst>
                <a:gd name="adj" fmla="val 11875"/>
              </a:avLst>
            </a:prstGeom>
            <a:gradFill rotWithShape="1">
              <a:gsLst>
                <a:gs pos="0">
                  <a:srgbClr val="003263"/>
                </a:gs>
                <a:gs pos="50000">
                  <a:srgbClr val="006BD6"/>
                </a:gs>
                <a:gs pos="100000">
                  <a:srgbClr val="003263"/>
                </a:gs>
              </a:gsLst>
              <a:lin ang="2700000" scaled="1"/>
              <a:tileRect/>
            </a:gradFill>
            <a:ln w="38100" cap="flat" cmpd="sng">
              <a:solidFill>
                <a:srgbClr val="EAEAEA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sz="1800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pic>
          <p:nvPicPr>
            <p:cNvPr id="8210" name="Picture 32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24" y="2832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11" name="Picture 33" descr="Picture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10800000">
              <a:off x="1687" y="2267"/>
              <a:ext cx="309" cy="24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7" name="Rectangle 9"/>
          <p:cNvSpPr/>
          <p:nvPr/>
        </p:nvSpPr>
        <p:spPr>
          <a:xfrm>
            <a:off x="1966913" y="3254375"/>
            <a:ext cx="1295400" cy="64135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080808">
                <a:alpha val="50000"/>
              </a:srgbClr>
            </a:outerShdw>
          </a:effectLst>
        </p:spPr>
        <p:txBody>
          <a:bodyPr anchor="t" anchorCtr="0">
            <a:spAutoFit/>
          </a:bodyPr>
          <a:p>
            <a:pPr algn="ctr" eaLnBrk="0" hangingPunct="0"/>
            <a:r>
              <a:rPr lang="en-US" altLang="zh-CN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、快件</a:t>
            </a:r>
            <a:endParaRPr lang="zh-CN" altLang="en-US" sz="1800" b="1" dirty="0">
              <a:solidFill>
                <a:srgbClr val="FEFEF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捆绑</a:t>
            </a:r>
            <a:endParaRPr lang="zh-CN" altLang="en-US" sz="1800" b="1" dirty="0">
              <a:solidFill>
                <a:srgbClr val="FEFEFE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8" name="Rectangle 10"/>
          <p:cNvSpPr/>
          <p:nvPr/>
        </p:nvSpPr>
        <p:spPr>
          <a:xfrm>
            <a:off x="5718175" y="3254375"/>
            <a:ext cx="1295400" cy="64135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080808">
                <a:alpha val="50000"/>
              </a:srgbClr>
            </a:outerShdw>
          </a:effectLst>
        </p:spPr>
        <p:txBody>
          <a:bodyPr anchor="t" anchorCtr="0">
            <a:spAutoFit/>
          </a:bodyPr>
          <a:p>
            <a:pPr algn="ctr" eaLnBrk="0" hangingPunct="0"/>
            <a:r>
              <a:rPr lang="en-US" altLang="zh-CN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、路线</a:t>
            </a:r>
            <a:endParaRPr lang="zh-CN" altLang="en-US" sz="1800" b="1" dirty="0">
              <a:solidFill>
                <a:srgbClr val="FEFEF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设计</a:t>
            </a:r>
            <a:endParaRPr lang="zh-CN" altLang="en-US" sz="1800" b="1" dirty="0">
              <a:solidFill>
                <a:srgbClr val="FEFEFE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9" name="Rectangle 8"/>
          <p:cNvSpPr/>
          <p:nvPr/>
        </p:nvSpPr>
        <p:spPr>
          <a:xfrm>
            <a:off x="3851275" y="1916113"/>
            <a:ext cx="1295400" cy="64135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080808">
                <a:alpha val="50000"/>
              </a:srgbClr>
            </a:outerShdw>
          </a:effectLst>
        </p:spPr>
        <p:txBody>
          <a:bodyPr anchor="t" anchorCtr="0">
            <a:spAutoFit/>
          </a:bodyPr>
          <a:p>
            <a:pPr algn="ctr" eaLnBrk="0" hangingPunct="0"/>
            <a:r>
              <a:rPr lang="en-US" altLang="zh-CN" sz="1800" b="1" dirty="0">
                <a:solidFill>
                  <a:srgbClr val="FEFEF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800" b="1" dirty="0">
                <a:solidFill>
                  <a:srgbClr val="FEFEF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、快件</a:t>
            </a:r>
            <a:endParaRPr lang="zh-CN" altLang="en-US" sz="1800" b="1" dirty="0">
              <a:solidFill>
                <a:srgbClr val="FEFEF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1800" b="1" dirty="0">
                <a:solidFill>
                  <a:srgbClr val="FEFEF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排序</a:t>
            </a:r>
            <a:endParaRPr lang="zh-CN" altLang="en-US" sz="1800" b="1" dirty="0">
              <a:solidFill>
                <a:srgbClr val="FEFEFE"/>
              </a:solidFill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30" name="Rectangle 11"/>
          <p:cNvSpPr/>
          <p:nvPr/>
        </p:nvSpPr>
        <p:spPr>
          <a:xfrm>
            <a:off x="3871913" y="4824413"/>
            <a:ext cx="1295400" cy="64135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080808">
                <a:alpha val="50000"/>
              </a:srgbClr>
            </a:outerShdw>
          </a:effectLst>
        </p:spPr>
        <p:txBody>
          <a:bodyPr anchor="t" anchorCtr="0">
            <a:spAutoFit/>
          </a:bodyPr>
          <a:p>
            <a:pPr algn="ctr" eaLnBrk="0" hangingPunct="0"/>
            <a:r>
              <a:rPr lang="en-US" altLang="zh-CN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、快件</a:t>
            </a:r>
            <a:endParaRPr lang="zh-CN" altLang="en-US" sz="1800" b="1" dirty="0">
              <a:solidFill>
                <a:srgbClr val="FEFEF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1800" b="1" dirty="0">
                <a:solidFill>
                  <a:srgbClr val="FEFEF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装车</a:t>
            </a:r>
            <a:endParaRPr lang="zh-CN" altLang="en-US" sz="1800" b="1" dirty="0">
              <a:solidFill>
                <a:srgbClr val="FEFEFE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8216" name="Text Box 25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17" name="Text Box 26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charRg st="5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7">
                                            <p:txEl>
                                              <p:charRg st="5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92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922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4239" name="Rectangle 15"/>
          <p:cNvSpPr/>
          <p:nvPr/>
        </p:nvSpPr>
        <p:spPr>
          <a:xfrm>
            <a:off x="1331913" y="1196975"/>
            <a:ext cx="76327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04800"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快件派送排序是指派件员为安全、高效、准确地完成快件派送，结合快件派送路线及快件时效要求，将本次需要派送的快件按照准确、及时的原则进行整理、排列。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8" name="Rectangle 16"/>
          <p:cNvSpPr/>
          <p:nvPr/>
        </p:nvSpPr>
        <p:spPr>
          <a:xfrm>
            <a:off x="1547813" y="755650"/>
            <a:ext cx="223202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一、快件派送排序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64242" name="Picture 18" descr="`]SH6@[IQR9R`0DVM]H[QIM"/>
          <p:cNvPicPr>
            <a:picLocks noChangeAspect="1"/>
          </p:cNvPicPr>
          <p:nvPr/>
        </p:nvPicPr>
        <p:blipFill>
          <a:blip r:embed="rId4"/>
          <a:srcRect t="34343" r="82187"/>
          <a:stretch>
            <a:fillRect/>
          </a:stretch>
        </p:blipFill>
        <p:spPr>
          <a:xfrm>
            <a:off x="1476375" y="3573463"/>
            <a:ext cx="1295400" cy="2616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30" name="Rectangle 19"/>
          <p:cNvSpPr/>
          <p:nvPr/>
        </p:nvSpPr>
        <p:spPr>
          <a:xfrm>
            <a:off x="1547813" y="6242050"/>
            <a:ext cx="7127875" cy="30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派件员在实际排序作业时，并非只采用某个单一的原则，有时需要综合多个因素进行权衡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64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64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02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024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2" name="Rectangle 15"/>
          <p:cNvSpPr/>
          <p:nvPr/>
        </p:nvSpPr>
        <p:spPr>
          <a:xfrm>
            <a:off x="1331913" y="1196975"/>
            <a:ext cx="76327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04800"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快件派送排序是指派件员为安全、高效、准确地完成快件派送，结合快件派送路线及快件时效要求，将本次需要派送的快件按照准确、及时的原则进行整理、排列。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3" name="Rectangle 16"/>
          <p:cNvSpPr/>
          <p:nvPr/>
        </p:nvSpPr>
        <p:spPr>
          <a:xfrm>
            <a:off x="1547813" y="755650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一、快件派送排序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53329" name="Picture 17" descr="`]SH6@[IQR9R`0DVM]H[QIM"/>
          <p:cNvPicPr>
            <a:picLocks noChangeAspect="1"/>
          </p:cNvPicPr>
          <p:nvPr/>
        </p:nvPicPr>
        <p:blipFill>
          <a:blip r:embed="rId4"/>
          <a:srcRect l="17813" t="28925" r="65356"/>
          <a:stretch>
            <a:fillRect/>
          </a:stretch>
        </p:blipFill>
        <p:spPr>
          <a:xfrm>
            <a:off x="2771775" y="3357563"/>
            <a:ext cx="1223963" cy="2832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5" name="Rectangle 18"/>
          <p:cNvSpPr/>
          <p:nvPr/>
        </p:nvSpPr>
        <p:spPr>
          <a:xfrm>
            <a:off x="1547813" y="6242050"/>
            <a:ext cx="7127875" cy="30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派件员在实际排序作业时，并非只采用某个单一的原则，有时需要综合多个因素进行权衡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56" name="Picture 19" descr="`]SH6@[IQR9R`0DVM]H[QIM"/>
          <p:cNvPicPr>
            <a:picLocks noChangeAspect="1"/>
          </p:cNvPicPr>
          <p:nvPr/>
        </p:nvPicPr>
        <p:blipFill>
          <a:blip r:embed="rId4"/>
          <a:srcRect t="34343" r="82187"/>
          <a:stretch>
            <a:fillRect/>
          </a:stretch>
        </p:blipFill>
        <p:spPr>
          <a:xfrm>
            <a:off x="1476375" y="3573463"/>
            <a:ext cx="1295400" cy="2616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33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12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27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6" name="Rectangle 15"/>
          <p:cNvSpPr/>
          <p:nvPr/>
        </p:nvSpPr>
        <p:spPr>
          <a:xfrm>
            <a:off x="1331913" y="1196975"/>
            <a:ext cx="76327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04800"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快件派送排序是指派件员为安全、高效、准确地完成快件派送，结合快件派送路线及快件时效要求，将本次需要派送的快件按照准确、及时的原则进行整理、排列。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7" name="Rectangle 16"/>
          <p:cNvSpPr/>
          <p:nvPr/>
        </p:nvSpPr>
        <p:spPr>
          <a:xfrm>
            <a:off x="1547813" y="755650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一、快件派送排序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52305" name="Picture 17" descr="`]SH6@[IQR9R`0DVM]H[QIM"/>
          <p:cNvPicPr>
            <a:picLocks noChangeAspect="1"/>
          </p:cNvPicPr>
          <p:nvPr/>
        </p:nvPicPr>
        <p:blipFill>
          <a:blip r:embed="rId4"/>
          <a:srcRect l="34163" t="25299" r="49989"/>
          <a:stretch>
            <a:fillRect/>
          </a:stretch>
        </p:blipFill>
        <p:spPr>
          <a:xfrm>
            <a:off x="3995738" y="3213100"/>
            <a:ext cx="1152525" cy="2976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9" name="Rectangle 18"/>
          <p:cNvSpPr/>
          <p:nvPr/>
        </p:nvSpPr>
        <p:spPr>
          <a:xfrm>
            <a:off x="1547813" y="6242050"/>
            <a:ext cx="7127875" cy="30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派件员在实际排序作业时，并非只采用某个单一的原则，有时需要综合多个因素进行权衡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80" name="Picture 19" descr="`]SH6@[IQR9R`0DVM]H[QIM"/>
          <p:cNvPicPr>
            <a:picLocks noChangeAspect="1"/>
          </p:cNvPicPr>
          <p:nvPr/>
        </p:nvPicPr>
        <p:blipFill>
          <a:blip r:embed="rId4"/>
          <a:srcRect l="17813" t="28925" r="65356"/>
          <a:stretch>
            <a:fillRect/>
          </a:stretch>
        </p:blipFill>
        <p:spPr>
          <a:xfrm>
            <a:off x="2771775" y="3357563"/>
            <a:ext cx="1223963" cy="2832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1" name="Picture 20" descr="`]SH6@[IQR9R`0DVM]H[QIM"/>
          <p:cNvPicPr>
            <a:picLocks noChangeAspect="1"/>
          </p:cNvPicPr>
          <p:nvPr/>
        </p:nvPicPr>
        <p:blipFill>
          <a:blip r:embed="rId4"/>
          <a:srcRect t="34343" r="82187"/>
          <a:stretch>
            <a:fillRect/>
          </a:stretch>
        </p:blipFill>
        <p:spPr>
          <a:xfrm>
            <a:off x="1476375" y="3587750"/>
            <a:ext cx="1295400" cy="2616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23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22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0" name="Rectangle 15"/>
          <p:cNvSpPr/>
          <p:nvPr/>
        </p:nvSpPr>
        <p:spPr>
          <a:xfrm>
            <a:off x="1331913" y="1196975"/>
            <a:ext cx="76327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04800"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快件派送排序是指派件员为安全、高效、准确地完成快件派送，结合快件派送路线及快件时效要求，将本次需要派送的快件按照准确、及时的原则进行整理、排列。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1" name="Rectangle 16"/>
          <p:cNvSpPr/>
          <p:nvPr/>
        </p:nvSpPr>
        <p:spPr>
          <a:xfrm>
            <a:off x="1547813" y="755650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一、快件派送排序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56401" name="Picture 17" descr="`]SH6@[IQR9R`0DVM]H[QIM"/>
          <p:cNvPicPr>
            <a:picLocks noChangeAspect="1"/>
          </p:cNvPicPr>
          <p:nvPr/>
        </p:nvPicPr>
        <p:blipFill>
          <a:blip r:embed="rId4"/>
          <a:srcRect l="49509" t="19881" r="33661"/>
          <a:stretch>
            <a:fillRect/>
          </a:stretch>
        </p:blipFill>
        <p:spPr>
          <a:xfrm>
            <a:off x="5148263" y="2997200"/>
            <a:ext cx="1223962" cy="319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3" name="Rectangle 18"/>
          <p:cNvSpPr/>
          <p:nvPr/>
        </p:nvSpPr>
        <p:spPr>
          <a:xfrm>
            <a:off x="1547813" y="6242050"/>
            <a:ext cx="7127875" cy="30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派件员在实际排序作业时，并非只采用某个单一的原则，有时需要综合多个因素进行权衡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4" name="AutoShape 19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5" name="AutoShape 20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306" name="Picture 21" descr="`]SH6@[IQR9R`0DVM]H[QIM"/>
          <p:cNvPicPr>
            <a:picLocks noChangeAspect="1"/>
          </p:cNvPicPr>
          <p:nvPr/>
        </p:nvPicPr>
        <p:blipFill>
          <a:blip r:embed="rId4"/>
          <a:srcRect l="34163" t="25299" r="49989"/>
          <a:stretch>
            <a:fillRect/>
          </a:stretch>
        </p:blipFill>
        <p:spPr>
          <a:xfrm>
            <a:off x="3995738" y="3213100"/>
            <a:ext cx="1152525" cy="2976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7" name="Picture 22" descr="`]SH6@[IQR9R`0DVM]H[QIM"/>
          <p:cNvPicPr>
            <a:picLocks noChangeAspect="1"/>
          </p:cNvPicPr>
          <p:nvPr/>
        </p:nvPicPr>
        <p:blipFill>
          <a:blip r:embed="rId4"/>
          <a:srcRect l="17813" t="28925" r="65356"/>
          <a:stretch>
            <a:fillRect/>
          </a:stretch>
        </p:blipFill>
        <p:spPr>
          <a:xfrm>
            <a:off x="2771775" y="3357563"/>
            <a:ext cx="1223963" cy="2832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8" name="Picture 23" descr="`]SH6@[IQR9R`0DVM]H[QIM"/>
          <p:cNvPicPr>
            <a:picLocks noChangeAspect="1"/>
          </p:cNvPicPr>
          <p:nvPr/>
        </p:nvPicPr>
        <p:blipFill>
          <a:blip r:embed="rId4"/>
          <a:srcRect t="34343" r="82187"/>
          <a:stretch>
            <a:fillRect/>
          </a:stretch>
        </p:blipFill>
        <p:spPr>
          <a:xfrm>
            <a:off x="1476375" y="3587750"/>
            <a:ext cx="1295400" cy="2616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64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33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2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Rectangle 15"/>
          <p:cNvSpPr/>
          <p:nvPr/>
        </p:nvSpPr>
        <p:spPr>
          <a:xfrm>
            <a:off x="1331913" y="1196975"/>
            <a:ext cx="76327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04800"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快件派送排序是指派件员为安全、高效、准确地完成快件派送，结合快件派送路线及快件时效要求，将本次需要派送的快件按照准确、及时的原则进行整理、排列。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3" name="Rectangle 16"/>
          <p:cNvSpPr/>
          <p:nvPr/>
        </p:nvSpPr>
        <p:spPr>
          <a:xfrm>
            <a:off x="1547813" y="755650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一、快件派送排序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4" name="Rectangle 18"/>
          <p:cNvSpPr/>
          <p:nvPr/>
        </p:nvSpPr>
        <p:spPr>
          <a:xfrm>
            <a:off x="1547813" y="6397625"/>
            <a:ext cx="7127875" cy="30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派件员在实际排序作业时，并非只采用某个单一的原则，有时需要综合多个因素进行权衡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5" name="AutoShape 13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6" name="AutoShape 14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51281" name="Picture 17" descr="`]SH6@[IQR9R`0DVM]H[QIM"/>
          <p:cNvPicPr>
            <a:picLocks noChangeAspect="1"/>
          </p:cNvPicPr>
          <p:nvPr/>
        </p:nvPicPr>
        <p:blipFill>
          <a:blip r:embed="rId4"/>
          <a:srcRect l="66339" t="10837" r="17813"/>
          <a:stretch>
            <a:fillRect/>
          </a:stretch>
        </p:blipFill>
        <p:spPr>
          <a:xfrm>
            <a:off x="6588125" y="2852738"/>
            <a:ext cx="1152525" cy="3552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8" name="AutoShape 19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9" name="AutoShape 20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30" name="Picture 21" descr="`]SH6@[IQR9R`0DVM]H[QIM"/>
          <p:cNvPicPr>
            <a:picLocks noChangeAspect="1"/>
          </p:cNvPicPr>
          <p:nvPr/>
        </p:nvPicPr>
        <p:blipFill>
          <a:blip r:embed="rId4"/>
          <a:srcRect l="49509" t="19881" r="33661"/>
          <a:stretch>
            <a:fillRect/>
          </a:stretch>
        </p:blipFill>
        <p:spPr>
          <a:xfrm>
            <a:off x="5364163" y="3213100"/>
            <a:ext cx="1223962" cy="319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31" name="AutoShape 22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32" name="AutoShape 23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33" name="Picture 24" descr="`]SH6@[IQR9R`0DVM]H[QIM"/>
          <p:cNvPicPr>
            <a:picLocks noChangeAspect="1"/>
          </p:cNvPicPr>
          <p:nvPr/>
        </p:nvPicPr>
        <p:blipFill>
          <a:blip r:embed="rId4"/>
          <a:srcRect l="34163" t="25299" r="49989"/>
          <a:stretch>
            <a:fillRect/>
          </a:stretch>
        </p:blipFill>
        <p:spPr>
          <a:xfrm>
            <a:off x="4283075" y="3429000"/>
            <a:ext cx="1152525" cy="2976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34" name="Picture 25" descr="`]SH6@[IQR9R`0DVM]H[QIM"/>
          <p:cNvPicPr>
            <a:picLocks noChangeAspect="1"/>
          </p:cNvPicPr>
          <p:nvPr/>
        </p:nvPicPr>
        <p:blipFill>
          <a:blip r:embed="rId4"/>
          <a:srcRect l="17813" t="28925" r="65356"/>
          <a:stretch>
            <a:fillRect/>
          </a:stretch>
        </p:blipFill>
        <p:spPr>
          <a:xfrm>
            <a:off x="3059113" y="3573463"/>
            <a:ext cx="1223962" cy="2832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35" name="Picture 26" descr="`]SH6@[IQR9R`0DVM]H[QIM"/>
          <p:cNvPicPr>
            <a:picLocks noChangeAspect="1"/>
          </p:cNvPicPr>
          <p:nvPr/>
        </p:nvPicPr>
        <p:blipFill>
          <a:blip r:embed="rId4"/>
          <a:srcRect t="34343" r="82187"/>
          <a:stretch>
            <a:fillRect/>
          </a:stretch>
        </p:blipFill>
        <p:spPr>
          <a:xfrm>
            <a:off x="1763713" y="3803650"/>
            <a:ext cx="1295400" cy="2616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1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43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4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Rectangle 13"/>
          <p:cNvSpPr/>
          <p:nvPr/>
        </p:nvSpPr>
        <p:spPr>
          <a:xfrm>
            <a:off x="1331913" y="1196975"/>
            <a:ext cx="76327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04800"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快件派送排序是指派件员为安全、高效、准确地完成快件派送，结合快件派送路线及快件时效要求，将本次需要派送的快件按照准确、及时的原则进行整理、排列。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Rectangle 14"/>
          <p:cNvSpPr/>
          <p:nvPr/>
        </p:nvSpPr>
        <p:spPr>
          <a:xfrm>
            <a:off x="1547813" y="755650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一、快件派送排序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Rectangle 15"/>
          <p:cNvSpPr/>
          <p:nvPr/>
        </p:nvSpPr>
        <p:spPr>
          <a:xfrm>
            <a:off x="1476375" y="2090738"/>
            <a:ext cx="7416800" cy="30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派件员在实际排序作业时，并非只采用某个单一的原则，有时需要综合多个因素进行权衡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AutoShape 16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0" name="AutoShape 17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51" name="Picture 18" descr="`]SH6@[IQR9R`0DVM]H[QIM"/>
          <p:cNvPicPr>
            <a:picLocks noChangeAspect="1"/>
          </p:cNvPicPr>
          <p:nvPr/>
        </p:nvPicPr>
        <p:blipFill>
          <a:blip r:embed="rId4"/>
          <a:srcRect l="66339" t="10837" r="17813"/>
          <a:stretch>
            <a:fillRect/>
          </a:stretch>
        </p:blipFill>
        <p:spPr>
          <a:xfrm>
            <a:off x="6588125" y="2852738"/>
            <a:ext cx="1152525" cy="3552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2" name="AutoShape 19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3" name="AutoShape 20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54" name="Picture 21" descr="`]SH6@[IQR9R`0DVM]H[QIM"/>
          <p:cNvPicPr>
            <a:picLocks noChangeAspect="1"/>
          </p:cNvPicPr>
          <p:nvPr/>
        </p:nvPicPr>
        <p:blipFill>
          <a:blip r:embed="rId4"/>
          <a:srcRect l="49509" t="19881" r="33661"/>
          <a:stretch>
            <a:fillRect/>
          </a:stretch>
        </p:blipFill>
        <p:spPr>
          <a:xfrm>
            <a:off x="5364163" y="3213100"/>
            <a:ext cx="1223962" cy="319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5" name="AutoShape 22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6" name="AutoShape 23" descr="3M9_3@0BSYE)A2$[VtR%4"/>
          <p:cNvSpPr>
            <a:spLocks noChangeAspect="1"/>
          </p:cNvSpPr>
          <p:nvPr/>
        </p:nvSpPr>
        <p:spPr>
          <a:xfrm>
            <a:off x="4706938" y="34925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57" name="Picture 24" descr="`]SH6@[IQR9R`0DVM]H[QIM"/>
          <p:cNvPicPr>
            <a:picLocks noChangeAspect="1"/>
          </p:cNvPicPr>
          <p:nvPr/>
        </p:nvPicPr>
        <p:blipFill>
          <a:blip r:embed="rId4"/>
          <a:srcRect l="34163" t="25299" r="49989"/>
          <a:stretch>
            <a:fillRect/>
          </a:stretch>
        </p:blipFill>
        <p:spPr>
          <a:xfrm>
            <a:off x="4283075" y="3429000"/>
            <a:ext cx="1152525" cy="2976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8" name="Picture 25" descr="`]SH6@[IQR9R`0DVM]H[QIM"/>
          <p:cNvPicPr>
            <a:picLocks noChangeAspect="1"/>
          </p:cNvPicPr>
          <p:nvPr/>
        </p:nvPicPr>
        <p:blipFill>
          <a:blip r:embed="rId4"/>
          <a:srcRect l="17813" t="28925" r="65356"/>
          <a:stretch>
            <a:fillRect/>
          </a:stretch>
        </p:blipFill>
        <p:spPr>
          <a:xfrm>
            <a:off x="3059113" y="3573463"/>
            <a:ext cx="1223962" cy="2832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9" name="Picture 26" descr="`]SH6@[IQR9R`0DVM]H[QIM"/>
          <p:cNvPicPr>
            <a:picLocks noChangeAspect="1"/>
          </p:cNvPicPr>
          <p:nvPr/>
        </p:nvPicPr>
        <p:blipFill>
          <a:blip r:embed="rId4"/>
          <a:srcRect t="34343" r="82187"/>
          <a:stretch>
            <a:fillRect/>
          </a:stretch>
        </p:blipFill>
        <p:spPr>
          <a:xfrm>
            <a:off x="1763713" y="3803650"/>
            <a:ext cx="1295400" cy="2616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7435" name="Picture 27" descr="`]SH6@[IQR9R`0DVM]H[QIM"/>
          <p:cNvPicPr>
            <a:picLocks noChangeAspect="1"/>
          </p:cNvPicPr>
          <p:nvPr/>
        </p:nvPicPr>
        <p:blipFill>
          <a:blip r:embed="rId4"/>
          <a:srcRect l="82166"/>
          <a:stretch>
            <a:fillRect/>
          </a:stretch>
        </p:blipFill>
        <p:spPr>
          <a:xfrm>
            <a:off x="7740650" y="2397125"/>
            <a:ext cx="1296988" cy="3984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7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536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375" name="Rectangle 15"/>
          <p:cNvSpPr/>
          <p:nvPr/>
        </p:nvSpPr>
        <p:spPr>
          <a:xfrm>
            <a:off x="1331913" y="1196975"/>
            <a:ext cx="76327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304800"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快件派送排序是指派件员为安全、高效、准确地完成快件派送，结合快件派送路线及快件时效要求，将本次需要派送的快件按照准确、及时的原则进行整理、排列。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3" name="Rectangle 16"/>
          <p:cNvSpPr/>
          <p:nvPr/>
        </p:nvSpPr>
        <p:spPr>
          <a:xfrm>
            <a:off x="1547813" y="755650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一、快件派送排序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55377" name="Picture 17" descr="`]SH6@[IQR9R`0DVM]H[QI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2205038"/>
            <a:ext cx="7272338" cy="3984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75" name="Rectangle 18"/>
          <p:cNvSpPr/>
          <p:nvPr/>
        </p:nvSpPr>
        <p:spPr>
          <a:xfrm>
            <a:off x="1547813" y="6242050"/>
            <a:ext cx="7127875" cy="30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派件员在实际排序作业时，并非只采用某个单一的原则，有时需要综合多个因素进行权衡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5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5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8740" name="Rectangle 4"/>
          <p:cNvSpPr/>
          <p:nvPr/>
        </p:nvSpPr>
        <p:spPr>
          <a:xfrm>
            <a:off x="250825" y="1412875"/>
            <a:ext cx="8642350" cy="18002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从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地出发，有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9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票派向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不同地段的快件，分别是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、即日达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、较重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、二次派送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、客户预约二小时内派送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是普通快件。请设计出派送顺序。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28809" name="Group 73"/>
          <p:cNvGraphicFramePr>
            <a:graphicFrameLocks noGrp="1"/>
          </p:cNvGraphicFramePr>
          <p:nvPr/>
        </p:nvGraphicFramePr>
        <p:xfrm>
          <a:off x="468313" y="3933825"/>
          <a:ext cx="4224338" cy="2255838"/>
        </p:xfrm>
        <a:graphic>
          <a:graphicData uri="http://schemas.openxmlformats.org/drawingml/2006/table">
            <a:tbl>
              <a:tblPr/>
              <a:tblGrid>
                <a:gridCol w="1408112"/>
                <a:gridCol w="1408113"/>
                <a:gridCol w="1408112"/>
              </a:tblGrid>
              <a:tr h="7921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72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6404" name="Picture 75" descr="U_2774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6825" y="3573463"/>
            <a:ext cx="3851275" cy="3059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87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74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741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8031" name="Rectangle 15"/>
          <p:cNvSpPr/>
          <p:nvPr/>
        </p:nvSpPr>
        <p:spPr>
          <a:xfrm>
            <a:off x="1403350" y="1125538"/>
            <a:ext cx="7524750" cy="9159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派送路线是指将业务员在派送快件时所经过的地点或路段，按照先后顺序连接起来所形成的路线。派送路线是业务员派件所走的轨迹，合理设计派送路线可缩短行走路程，节约派送时间，提高派送效率。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1" name="Rectangle 16"/>
          <p:cNvSpPr/>
          <p:nvPr/>
        </p:nvSpPr>
        <p:spPr>
          <a:xfrm>
            <a:off x="1476375" y="755650"/>
            <a:ext cx="25908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二、派送路线的设计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8034" name="Rectangle 18"/>
          <p:cNvSpPr/>
          <p:nvPr/>
        </p:nvSpPr>
        <p:spPr>
          <a:xfrm>
            <a:off x="1536700" y="2276475"/>
            <a:ext cx="76073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例子</a:t>
            </a: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latin typeface="Arial" panose="020B0604020202020204" pitchFamily="34" charset="0"/>
                <a:ea typeface="Times New Roman" panose="02020603050405020304" pitchFamily="18" charset="0"/>
              </a:rPr>
              <a:t>—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多个客户：快递员骑自行车派送，</a:t>
            </a: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点为网点所在地，</a:t>
            </a: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点需要派送一票</a:t>
            </a: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小时内到达的快件，</a:t>
            </a: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为贵重物品，</a:t>
            </a: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是一般物品，</a:t>
            </a: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是一票文件。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98033" name="Picture 17" descr="C:\Users\Administrator\AppData\Roaming\Tencent\Users\870327074\QQ\WinTemp\RichOle\5OI%JJIWX51_IE{`NGP50CD.jpg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4427538" y="3573463"/>
            <a:ext cx="4000500" cy="1885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8035" name="Rectangle 19"/>
          <p:cNvSpPr/>
          <p:nvPr/>
        </p:nvSpPr>
        <p:spPr>
          <a:xfrm>
            <a:off x="755650" y="2997200"/>
            <a:ext cx="3719513" cy="33178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分钟，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分钟，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分钟，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分钟，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分钟，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分钟，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点需要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分钟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。 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98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98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98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98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8031" grpId="0"/>
      <p:bldP spid="598034" grpId="0"/>
      <p:bldP spid="5980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Rectangle 3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 anchor="t" anchorCtr="0"/>
          <a:p>
            <a:r>
              <a:rPr lang="zh-CN" altLang="en-US" dirty="0"/>
              <a:t>思考：派送员出发时不能携带所有快件，例如只能携带</a:t>
            </a:r>
            <a:r>
              <a:rPr lang="en-US" altLang="zh-CN" dirty="0"/>
              <a:t>3</a:t>
            </a:r>
            <a:r>
              <a:rPr lang="zh-CN" altLang="en-US" dirty="0"/>
              <a:t>票快件。此时那该怎么办？ </a:t>
            </a:r>
            <a:endParaRPr lang="zh-CN" altLang="en-US" dirty="0"/>
          </a:p>
        </p:txBody>
      </p:sp>
      <p:pic>
        <p:nvPicPr>
          <p:cNvPr id="18434" name="Picture 5" descr="U_3549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3357563"/>
            <a:ext cx="2066925" cy="2476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9766" name="Picture 6" descr="C:\Users\Administrator\AppData\Roaming\Tencent\Users\870327074\QQ\WinTemp\RichOle\5OI%JJIWX51_IE{`NGP50CD.jpg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763713" y="3644900"/>
            <a:ext cx="4000500" cy="1885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Text Box 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7" name="Text Box 8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94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946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468" name="Picture 16" descr="{95}$P{$%R1WWI2E_[6~BKJ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9713" y="2205038"/>
            <a:ext cx="7634287" cy="4319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9" name="Text Box 17"/>
          <p:cNvSpPr txBox="1"/>
          <p:nvPr/>
        </p:nvSpPr>
        <p:spPr>
          <a:xfrm>
            <a:off x="1692275" y="908050"/>
            <a:ext cx="6840538" cy="1190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练习：下图为中山某镇区派送区域，目前共</a:t>
            </a: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票快件，来自不同位置。图中数字代表着快件之间的距离。假如当天路况较好，派送交通工具均速行驶，所有的快件都是普通快件，无特殊要求。请合理设计派送路线。 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99059" name="Picture 19" descr="u=1461244137,1104854383&amp;fm=23&amp;gp=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2500" y="2349500"/>
            <a:ext cx="719138" cy="5095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21965E-6 L 0.07083 0.209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0" y="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4 0.20971 L -0.12604 0.22012 " pathEditMode="relative" ptsTypes="AA">
                                      <p:cBhvr>
                                        <p:cTn id="10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604 0.22012 L -0.21267 0.2726 " pathEditMode="relative" ptsTypes="AA">
                                      <p:cBhvr>
                                        <p:cTn id="14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267 0.27237 L -0.08663 0.29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62 0.2726 L 0.07084 0.1993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4 0.20971 L 0.16528 0.42983 " pathEditMode="relative" ptsTypes="AA">
                                      <p:cBhvr>
                                        <p:cTn id="26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528 0.42982 L 0.41737 0.38774 " pathEditMode="relative" ptsTypes="AA">
                                      <p:cBhvr>
                                        <p:cTn id="30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737 0.38774 L 0.37014 0.25156 " pathEditMode="relative" ptsTypes="AA">
                                      <p:cBhvr>
                                        <p:cTn id="34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014 0.25156 L 0.34653 0.02081 " pathEditMode="relative" ptsTypes="AA">
                                      <p:cBhvr>
                                        <p:cTn id="38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654 0.02081 L 0.23629 -0.00023 " pathEditMode="relative" ptsTypes="AA">
                                      <p:cBhvr>
                                        <p:cTn id="42" dur="2000" fill="hold"/>
                                        <p:tgtEl>
                                          <p:spTgt spid="59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Rectangle 3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 anchor="t" anchorCtr="0"/>
          <a:p>
            <a:endParaRPr lang="zh-CN" altLang="en-US" dirty="0"/>
          </a:p>
        </p:txBody>
      </p:sp>
      <p:pic>
        <p:nvPicPr>
          <p:cNvPr id="20482" name="Picture 5" descr="48540923dd54564e89d35717b1de9c82d1584f6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484313"/>
            <a:ext cx="8893175" cy="4806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Text Box 6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4" name="Text Box 7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Picture 5" descr="U_6382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0113" y="1844675"/>
            <a:ext cx="7775575" cy="2981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6" name="Text Box 6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07" name="Text Box 7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Rectangle 2"/>
          <p:cNvSpPr/>
          <p:nvPr>
            <p:ph type="title"/>
          </p:nvPr>
        </p:nvSpPr>
        <p:spPr>
          <a:xfrm>
            <a:off x="250825" y="1412875"/>
            <a:ext cx="8208963" cy="638175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 anchorCtr="0"/>
          <a:p>
            <a:r>
              <a:rPr lang="zh-CN" altLang="en-US" sz="4000" dirty="0"/>
              <a:t>情景导入</a:t>
            </a:r>
            <a:endParaRPr lang="zh-CN" altLang="en-US" sz="4000" dirty="0"/>
          </a:p>
        </p:txBody>
      </p:sp>
      <p:sp>
        <p:nvSpPr>
          <p:cNvPr id="22530" name="Rectangle 3"/>
          <p:cNvSpPr/>
          <p:nvPr>
            <p:ph idx="1"/>
          </p:nvPr>
        </p:nvSpPr>
        <p:spPr>
          <a:xfrm>
            <a:off x="250825" y="2133600"/>
            <a:ext cx="8229600" cy="4525963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 anchorCtr="0"/>
          <a:p>
            <a:pPr>
              <a:lnSpc>
                <a:spcPct val="90000"/>
              </a:lnSpc>
            </a:pPr>
            <a:r>
              <a:rPr lang="zh-CN" altLang="en-US" sz="4000" b="1" dirty="0"/>
              <a:t>实例：有一快递处理中心</a:t>
            </a:r>
            <a:r>
              <a:rPr lang="en-US" altLang="zh-CN" sz="4000" b="1" dirty="0"/>
              <a:t>P</a:t>
            </a:r>
            <a:r>
              <a:rPr lang="zh-CN" altLang="en-US" sz="4000" b="1" dirty="0"/>
              <a:t>，</a:t>
            </a:r>
            <a:r>
              <a:rPr lang="en-US" altLang="zh-CN" sz="4000" b="1" dirty="0"/>
              <a:t>A~J</a:t>
            </a:r>
            <a:r>
              <a:rPr lang="zh-CN" altLang="en-US" sz="4000" b="1" dirty="0"/>
              <a:t>表示</a:t>
            </a:r>
            <a:r>
              <a:rPr lang="en-US" altLang="zh-CN" sz="4000" b="1" dirty="0"/>
              <a:t>P</a:t>
            </a:r>
            <a:r>
              <a:rPr lang="zh-CN" altLang="en-US" sz="4000" b="1" dirty="0"/>
              <a:t>附近的快递网点，（）内数字表示运输量（吨），路线上的数字表示道路的距离（公里）。假设快递处理中心只拥有</a:t>
            </a:r>
            <a:r>
              <a:rPr lang="en-US" altLang="zh-CN" sz="4000" b="1" dirty="0"/>
              <a:t>2</a:t>
            </a:r>
            <a:r>
              <a:rPr lang="zh-CN" altLang="en-US" sz="4000" b="1" dirty="0"/>
              <a:t>吨车和</a:t>
            </a:r>
            <a:r>
              <a:rPr lang="en-US" altLang="zh-CN" sz="4000" b="1" dirty="0"/>
              <a:t>4</a:t>
            </a:r>
            <a:r>
              <a:rPr lang="zh-CN" altLang="en-US" sz="4000" b="1" dirty="0"/>
              <a:t>吨车两种，并且限制车辆一次运输的最远距离为</a:t>
            </a:r>
            <a:r>
              <a:rPr lang="en-US" altLang="zh-CN" sz="4000" b="1" dirty="0"/>
              <a:t>30</a:t>
            </a:r>
            <a:r>
              <a:rPr lang="zh-CN" altLang="en-US" sz="4000" b="1" dirty="0"/>
              <a:t>公里，请问怎样安排运输路线，使运输距离最小？</a:t>
            </a:r>
            <a:endParaRPr lang="zh-CN" altLang="en-US" sz="4000" b="1" dirty="0"/>
          </a:p>
        </p:txBody>
      </p:sp>
      <p:sp>
        <p:nvSpPr>
          <p:cNvPr id="22531" name="Text Box 4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2" name="Text Box 5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2627313" y="692150"/>
            <a:ext cx="5683250" cy="628650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节约运输里程法</a:t>
            </a:r>
            <a:r>
              <a:rPr lang="en-US" altLang="zh-CN" sz="3200" dirty="0"/>
              <a:t>——</a:t>
            </a:r>
            <a:r>
              <a:rPr lang="zh-CN" altLang="en-US" sz="3200" dirty="0"/>
              <a:t>举例</a:t>
            </a:r>
            <a:endParaRPr lang="zh-CN" altLang="en-US" sz="3200" dirty="0"/>
          </a:p>
        </p:txBody>
      </p:sp>
      <p:grpSp>
        <p:nvGrpSpPr>
          <p:cNvPr id="23554" name="Group 4"/>
          <p:cNvGrpSpPr/>
          <p:nvPr/>
        </p:nvGrpSpPr>
        <p:grpSpPr>
          <a:xfrm>
            <a:off x="0" y="1484313"/>
            <a:ext cx="9144000" cy="5067300"/>
            <a:chOff x="829" y="1838"/>
            <a:chExt cx="3643" cy="2117"/>
          </a:xfrm>
        </p:grpSpPr>
        <p:sp>
          <p:nvSpPr>
            <p:cNvPr id="23555" name="Oval 5"/>
            <p:cNvSpPr/>
            <p:nvPr/>
          </p:nvSpPr>
          <p:spPr>
            <a:xfrm>
              <a:off x="2506" y="2849"/>
              <a:ext cx="247" cy="105"/>
            </a:xfrm>
            <a:prstGeom prst="ellipse">
              <a:avLst/>
            </a:prstGeom>
            <a:solidFill>
              <a:srgbClr val="00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18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6" name="Oval 6"/>
            <p:cNvSpPr/>
            <p:nvPr/>
          </p:nvSpPr>
          <p:spPr>
            <a:xfrm>
              <a:off x="3599" y="2394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7" name="Oval 7"/>
            <p:cNvSpPr/>
            <p:nvPr/>
          </p:nvSpPr>
          <p:spPr>
            <a:xfrm>
              <a:off x="3223" y="2048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8" name="Oval 8"/>
            <p:cNvSpPr/>
            <p:nvPr/>
          </p:nvSpPr>
          <p:spPr>
            <a:xfrm>
              <a:off x="2699" y="2017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9" name="Oval 9"/>
            <p:cNvSpPr/>
            <p:nvPr/>
          </p:nvSpPr>
          <p:spPr>
            <a:xfrm>
              <a:off x="1965" y="2024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0" name="Oval 10"/>
            <p:cNvSpPr/>
            <p:nvPr/>
          </p:nvSpPr>
          <p:spPr>
            <a:xfrm>
              <a:off x="1207" y="2620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1" name="Oval 11"/>
            <p:cNvSpPr/>
            <p:nvPr/>
          </p:nvSpPr>
          <p:spPr>
            <a:xfrm>
              <a:off x="1483" y="3659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2" name="Oval 12"/>
            <p:cNvSpPr/>
            <p:nvPr/>
          </p:nvSpPr>
          <p:spPr>
            <a:xfrm>
              <a:off x="2597" y="3501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3" name="Oval 13"/>
            <p:cNvSpPr/>
            <p:nvPr/>
          </p:nvSpPr>
          <p:spPr>
            <a:xfrm>
              <a:off x="3202" y="3694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4" name="Oval 14"/>
            <p:cNvSpPr/>
            <p:nvPr/>
          </p:nvSpPr>
          <p:spPr>
            <a:xfrm>
              <a:off x="4098" y="363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I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5" name="Oval 15"/>
            <p:cNvSpPr/>
            <p:nvPr/>
          </p:nvSpPr>
          <p:spPr>
            <a:xfrm>
              <a:off x="3558" y="3071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J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6" name="Line 16"/>
            <p:cNvSpPr/>
            <p:nvPr/>
          </p:nvSpPr>
          <p:spPr>
            <a:xfrm flipH="1">
              <a:off x="2648" y="2139"/>
              <a:ext cx="105" cy="6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67" name="Line 17"/>
            <p:cNvSpPr/>
            <p:nvPr/>
          </p:nvSpPr>
          <p:spPr>
            <a:xfrm flipH="1">
              <a:off x="2693" y="2169"/>
              <a:ext cx="531" cy="68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68" name="Line 18"/>
            <p:cNvSpPr/>
            <p:nvPr/>
          </p:nvSpPr>
          <p:spPr>
            <a:xfrm flipV="1">
              <a:off x="2745" y="2476"/>
              <a:ext cx="891" cy="41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69" name="Line 19"/>
            <p:cNvSpPr/>
            <p:nvPr/>
          </p:nvSpPr>
          <p:spPr>
            <a:xfrm>
              <a:off x="2738" y="2932"/>
              <a:ext cx="846" cy="18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0" name="Line 20"/>
            <p:cNvSpPr/>
            <p:nvPr/>
          </p:nvSpPr>
          <p:spPr>
            <a:xfrm>
              <a:off x="2633" y="2970"/>
              <a:ext cx="0" cy="5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1" name="Line 21"/>
            <p:cNvSpPr/>
            <p:nvPr/>
          </p:nvSpPr>
          <p:spPr>
            <a:xfrm>
              <a:off x="2693" y="2955"/>
              <a:ext cx="554" cy="7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2" name="Line 22"/>
            <p:cNvSpPr/>
            <p:nvPr/>
          </p:nvSpPr>
          <p:spPr>
            <a:xfrm>
              <a:off x="2738" y="2947"/>
              <a:ext cx="1361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3" name="Line 23"/>
            <p:cNvSpPr/>
            <p:nvPr/>
          </p:nvSpPr>
          <p:spPr>
            <a:xfrm flipH="1">
              <a:off x="1578" y="2962"/>
              <a:ext cx="1010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4" name="Line 24"/>
            <p:cNvSpPr/>
            <p:nvPr/>
          </p:nvSpPr>
          <p:spPr>
            <a:xfrm>
              <a:off x="1332" y="2693"/>
              <a:ext cx="1174" cy="20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5" name="Line 25"/>
            <p:cNvSpPr/>
            <p:nvPr/>
          </p:nvSpPr>
          <p:spPr>
            <a:xfrm>
              <a:off x="2057" y="2124"/>
              <a:ext cx="509" cy="7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6" name="Line 26"/>
            <p:cNvSpPr/>
            <p:nvPr/>
          </p:nvSpPr>
          <p:spPr>
            <a:xfrm flipH="1">
              <a:off x="1309" y="2117"/>
              <a:ext cx="673" cy="50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7" name="Line 27"/>
            <p:cNvSpPr/>
            <p:nvPr/>
          </p:nvSpPr>
          <p:spPr>
            <a:xfrm>
              <a:off x="1264" y="2745"/>
              <a:ext cx="255" cy="90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8" name="Line 28"/>
            <p:cNvSpPr/>
            <p:nvPr/>
          </p:nvSpPr>
          <p:spPr>
            <a:xfrm flipV="1">
              <a:off x="1623" y="3568"/>
              <a:ext cx="988" cy="1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79" name="Line 29"/>
            <p:cNvSpPr/>
            <p:nvPr/>
          </p:nvSpPr>
          <p:spPr>
            <a:xfrm>
              <a:off x="2723" y="3560"/>
              <a:ext cx="494" cy="1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0" name="Line 30"/>
            <p:cNvSpPr/>
            <p:nvPr/>
          </p:nvSpPr>
          <p:spPr>
            <a:xfrm flipV="1">
              <a:off x="3336" y="3695"/>
              <a:ext cx="771" cy="5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1" name="Line 31"/>
            <p:cNvSpPr/>
            <p:nvPr/>
          </p:nvSpPr>
          <p:spPr>
            <a:xfrm>
              <a:off x="3680" y="3164"/>
              <a:ext cx="479" cy="4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2" name="Line 32"/>
            <p:cNvSpPr/>
            <p:nvPr/>
          </p:nvSpPr>
          <p:spPr>
            <a:xfrm flipH="1">
              <a:off x="3621" y="2513"/>
              <a:ext cx="52" cy="56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3" name="Line 33"/>
            <p:cNvSpPr/>
            <p:nvPr/>
          </p:nvSpPr>
          <p:spPr>
            <a:xfrm>
              <a:off x="3710" y="2498"/>
              <a:ext cx="494" cy="111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4" name="Line 34"/>
            <p:cNvSpPr/>
            <p:nvPr/>
          </p:nvSpPr>
          <p:spPr>
            <a:xfrm>
              <a:off x="3351" y="2124"/>
              <a:ext cx="307" cy="25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5" name="Line 35"/>
            <p:cNvSpPr/>
            <p:nvPr/>
          </p:nvSpPr>
          <p:spPr>
            <a:xfrm>
              <a:off x="2828" y="2072"/>
              <a:ext cx="40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6" name="Line 36"/>
            <p:cNvSpPr/>
            <p:nvPr/>
          </p:nvSpPr>
          <p:spPr>
            <a:xfrm>
              <a:off x="2102" y="2064"/>
              <a:ext cx="576" cy="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7" name="Line 37"/>
            <p:cNvSpPr/>
            <p:nvPr/>
          </p:nvSpPr>
          <p:spPr>
            <a:xfrm>
              <a:off x="1324" y="2738"/>
              <a:ext cx="1279" cy="79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8" name="Line 38"/>
            <p:cNvSpPr/>
            <p:nvPr/>
          </p:nvSpPr>
          <p:spPr>
            <a:xfrm flipV="1">
              <a:off x="1346" y="2094"/>
              <a:ext cx="1369" cy="53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3589" name="Text Box 39"/>
            <p:cNvSpPr txBox="1"/>
            <p:nvPr/>
          </p:nvSpPr>
          <p:spPr>
            <a:xfrm>
              <a:off x="1227" y="3179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0" name="Text Box 40"/>
            <p:cNvSpPr txBox="1"/>
            <p:nvPr/>
          </p:nvSpPr>
          <p:spPr>
            <a:xfrm>
              <a:off x="1989" y="3484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1" name="Text Box 41"/>
            <p:cNvSpPr txBox="1"/>
            <p:nvPr/>
          </p:nvSpPr>
          <p:spPr>
            <a:xfrm>
              <a:off x="1532" y="2205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2" name="Text Box 42"/>
            <p:cNvSpPr txBox="1"/>
            <p:nvPr/>
          </p:nvSpPr>
          <p:spPr>
            <a:xfrm>
              <a:off x="2235" y="1906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3" name="Text Box 43"/>
            <p:cNvSpPr txBox="1"/>
            <p:nvPr/>
          </p:nvSpPr>
          <p:spPr>
            <a:xfrm>
              <a:off x="2902" y="1906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4" name="Text Box 44"/>
            <p:cNvSpPr txBox="1"/>
            <p:nvPr/>
          </p:nvSpPr>
          <p:spPr>
            <a:xfrm>
              <a:off x="3403" y="2063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5" name="Text Box 45"/>
            <p:cNvSpPr txBox="1"/>
            <p:nvPr/>
          </p:nvSpPr>
          <p:spPr>
            <a:xfrm>
              <a:off x="3897" y="2885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11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6" name="Text Box 46"/>
            <p:cNvSpPr txBox="1"/>
            <p:nvPr/>
          </p:nvSpPr>
          <p:spPr>
            <a:xfrm>
              <a:off x="3494" y="2729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7" name="Text Box 47"/>
            <p:cNvSpPr txBox="1"/>
            <p:nvPr/>
          </p:nvSpPr>
          <p:spPr>
            <a:xfrm>
              <a:off x="3762" y="3140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8" name="Text Box 48"/>
            <p:cNvSpPr txBox="1"/>
            <p:nvPr/>
          </p:nvSpPr>
          <p:spPr>
            <a:xfrm>
              <a:off x="3283" y="3148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99" name="Text Box 49"/>
            <p:cNvSpPr txBox="1"/>
            <p:nvPr/>
          </p:nvSpPr>
          <p:spPr>
            <a:xfrm>
              <a:off x="2931" y="3253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0" name="Text Box 50"/>
            <p:cNvSpPr txBox="1"/>
            <p:nvPr/>
          </p:nvSpPr>
          <p:spPr>
            <a:xfrm>
              <a:off x="1704" y="2871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1" name="Text Box 51"/>
            <p:cNvSpPr txBox="1"/>
            <p:nvPr/>
          </p:nvSpPr>
          <p:spPr>
            <a:xfrm>
              <a:off x="1832" y="2631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2" name="Text Box 52"/>
            <p:cNvSpPr txBox="1"/>
            <p:nvPr/>
          </p:nvSpPr>
          <p:spPr>
            <a:xfrm>
              <a:off x="1749" y="2272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3" name="Text Box 53"/>
            <p:cNvSpPr txBox="1"/>
            <p:nvPr/>
          </p:nvSpPr>
          <p:spPr>
            <a:xfrm>
              <a:off x="2244" y="2355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4" name="Text Box 54"/>
            <p:cNvSpPr txBox="1"/>
            <p:nvPr/>
          </p:nvSpPr>
          <p:spPr>
            <a:xfrm>
              <a:off x="2079" y="2086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5" name="Text Box 55"/>
            <p:cNvSpPr txBox="1"/>
            <p:nvPr/>
          </p:nvSpPr>
          <p:spPr>
            <a:xfrm>
              <a:off x="2355" y="3268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6" name="Text Box 56"/>
            <p:cNvSpPr txBox="1"/>
            <p:nvPr/>
          </p:nvSpPr>
          <p:spPr>
            <a:xfrm>
              <a:off x="2572" y="3110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7" name="Text Box 57"/>
            <p:cNvSpPr txBox="1"/>
            <p:nvPr/>
          </p:nvSpPr>
          <p:spPr>
            <a:xfrm>
              <a:off x="2767" y="3477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8" name="Text Box 58"/>
            <p:cNvSpPr txBox="1"/>
            <p:nvPr/>
          </p:nvSpPr>
          <p:spPr>
            <a:xfrm>
              <a:off x="2580" y="2311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09" name="Text Box 59"/>
            <p:cNvSpPr txBox="1"/>
            <p:nvPr/>
          </p:nvSpPr>
          <p:spPr>
            <a:xfrm>
              <a:off x="2842" y="2318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0" name="Text Box 60"/>
            <p:cNvSpPr txBox="1"/>
            <p:nvPr/>
          </p:nvSpPr>
          <p:spPr>
            <a:xfrm>
              <a:off x="3118" y="2467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1" name="Text Box 61"/>
            <p:cNvSpPr txBox="1"/>
            <p:nvPr/>
          </p:nvSpPr>
          <p:spPr>
            <a:xfrm>
              <a:off x="3059" y="2886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2" name="Text Box 62"/>
            <p:cNvSpPr txBox="1"/>
            <p:nvPr/>
          </p:nvSpPr>
          <p:spPr>
            <a:xfrm>
              <a:off x="2318" y="2056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3" name="Text Box 63"/>
            <p:cNvSpPr txBox="1"/>
            <p:nvPr/>
          </p:nvSpPr>
          <p:spPr>
            <a:xfrm>
              <a:off x="1697" y="3320"/>
              <a:ext cx="299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4" name="Text Box 64"/>
            <p:cNvSpPr txBox="1"/>
            <p:nvPr/>
          </p:nvSpPr>
          <p:spPr>
            <a:xfrm>
              <a:off x="2221" y="2975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5" name="Text Box 65"/>
            <p:cNvSpPr txBox="1"/>
            <p:nvPr/>
          </p:nvSpPr>
          <p:spPr>
            <a:xfrm>
              <a:off x="3492" y="3566"/>
              <a:ext cx="299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6" name="Oval 66"/>
            <p:cNvSpPr/>
            <p:nvPr/>
          </p:nvSpPr>
          <p:spPr>
            <a:xfrm>
              <a:off x="2162" y="2281"/>
              <a:ext cx="56" cy="5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7" name="Oval 67"/>
            <p:cNvSpPr/>
            <p:nvPr/>
          </p:nvSpPr>
          <p:spPr>
            <a:xfrm>
              <a:off x="2140" y="3239"/>
              <a:ext cx="56" cy="5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8" name="Text Box 68"/>
            <p:cNvSpPr txBox="1"/>
            <p:nvPr/>
          </p:nvSpPr>
          <p:spPr>
            <a:xfrm>
              <a:off x="3598" y="2296"/>
              <a:ext cx="621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0.7)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19" name="Text Box 69"/>
            <p:cNvSpPr txBox="1"/>
            <p:nvPr/>
          </p:nvSpPr>
          <p:spPr>
            <a:xfrm>
              <a:off x="3142" y="1906"/>
              <a:ext cx="621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1.5)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0" name="Text Box 70"/>
            <p:cNvSpPr txBox="1"/>
            <p:nvPr/>
          </p:nvSpPr>
          <p:spPr>
            <a:xfrm>
              <a:off x="2512" y="1853"/>
              <a:ext cx="621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0.8)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1" name="Text Box 71"/>
            <p:cNvSpPr txBox="1"/>
            <p:nvPr/>
          </p:nvSpPr>
          <p:spPr>
            <a:xfrm>
              <a:off x="1764" y="1838"/>
              <a:ext cx="621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0.4)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2" name="Text Box 72"/>
            <p:cNvSpPr txBox="1"/>
            <p:nvPr/>
          </p:nvSpPr>
          <p:spPr>
            <a:xfrm>
              <a:off x="829" y="2490"/>
              <a:ext cx="621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1.4)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3" name="Text Box 73"/>
            <p:cNvSpPr txBox="1"/>
            <p:nvPr/>
          </p:nvSpPr>
          <p:spPr>
            <a:xfrm>
              <a:off x="1068" y="3671"/>
              <a:ext cx="621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1.5)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4" name="Text Box 74"/>
            <p:cNvSpPr txBox="1"/>
            <p:nvPr/>
          </p:nvSpPr>
          <p:spPr>
            <a:xfrm>
              <a:off x="2348" y="3566"/>
              <a:ext cx="621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0.6)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5" name="Text Box 75"/>
            <p:cNvSpPr txBox="1"/>
            <p:nvPr/>
          </p:nvSpPr>
          <p:spPr>
            <a:xfrm>
              <a:off x="2976" y="3814"/>
              <a:ext cx="621" cy="1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0.8)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6" name="Text Box 76"/>
            <p:cNvSpPr txBox="1"/>
            <p:nvPr/>
          </p:nvSpPr>
          <p:spPr>
            <a:xfrm>
              <a:off x="3851" y="3738"/>
              <a:ext cx="621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0.5)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627" name="Text Box 77"/>
            <p:cNvSpPr txBox="1"/>
            <p:nvPr/>
          </p:nvSpPr>
          <p:spPr>
            <a:xfrm>
              <a:off x="3529" y="2983"/>
              <a:ext cx="621" cy="1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（</a:t>
              </a: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0.6)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628" name="Text Box 78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629" name="Text Box 79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Rectangle 2"/>
          <p:cNvSpPr>
            <a:spLocks noGrp="1"/>
          </p:cNvSpPr>
          <p:nvPr>
            <p:ph type="title"/>
          </p:nvPr>
        </p:nvSpPr>
        <p:spPr>
          <a:xfrm>
            <a:off x="684213" y="692150"/>
            <a:ext cx="7772400" cy="522288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第一步：作出最短距离矩阵</a:t>
            </a:r>
            <a:endParaRPr lang="zh-CN" altLang="en-US" sz="3200" dirty="0"/>
          </a:p>
        </p:txBody>
      </p:sp>
      <p:graphicFrame>
        <p:nvGraphicFramePr>
          <p:cNvPr id="663555" name="Group 3"/>
          <p:cNvGraphicFramePr>
            <a:graphicFrameLocks noGrp="1"/>
          </p:cNvGraphicFramePr>
          <p:nvPr/>
        </p:nvGraphicFramePr>
        <p:xfrm>
          <a:off x="1500188" y="1717675"/>
          <a:ext cx="6096000" cy="4389438"/>
        </p:xfrm>
        <a:graphic>
          <a:graphicData uri="http://schemas.openxmlformats.org/drawingml/2006/table">
            <a:tbl>
              <a:tblPr/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D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J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17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12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17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D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12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12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17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J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749" name="Line 176"/>
          <p:cNvSpPr/>
          <p:nvPr/>
        </p:nvSpPr>
        <p:spPr>
          <a:xfrm>
            <a:off x="2051050" y="2133600"/>
            <a:ext cx="5581650" cy="3990975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24750" name="Text Box 17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751" name="Text Box 178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Rectangle 2"/>
          <p:cNvSpPr>
            <a:spLocks noGrp="1"/>
          </p:cNvSpPr>
          <p:nvPr>
            <p:ph type="title"/>
          </p:nvPr>
        </p:nvSpPr>
        <p:spPr>
          <a:xfrm>
            <a:off x="684213" y="765175"/>
            <a:ext cx="7772400" cy="449263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第二步：作出节约里程项目</a:t>
            </a:r>
            <a:endParaRPr lang="zh-CN" altLang="en-US" sz="3200" dirty="0"/>
          </a:p>
        </p:txBody>
      </p:sp>
      <p:graphicFrame>
        <p:nvGraphicFramePr>
          <p:cNvPr id="664579" name="Group 3"/>
          <p:cNvGraphicFramePr>
            <a:graphicFrameLocks noGrp="1"/>
          </p:cNvGraphicFramePr>
          <p:nvPr/>
        </p:nvGraphicFramePr>
        <p:xfrm>
          <a:off x="1497013" y="1717675"/>
          <a:ext cx="5591175" cy="4022725"/>
        </p:xfrm>
        <a:graphic>
          <a:graphicData uri="http://schemas.openxmlformats.org/drawingml/2006/table">
            <a:tbl>
              <a:tblPr/>
              <a:tblGrid>
                <a:gridCol w="511175"/>
                <a:gridCol w="508000"/>
                <a:gridCol w="500062"/>
                <a:gridCol w="515938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D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J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2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D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J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748" name="Line 151"/>
          <p:cNvSpPr/>
          <p:nvPr/>
        </p:nvSpPr>
        <p:spPr>
          <a:xfrm>
            <a:off x="2030413" y="2136775"/>
            <a:ext cx="5581650" cy="3990975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25749" name="Text Box 15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750" name="Text Box 15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Rectangle 2"/>
          <p:cNvSpPr>
            <a:spLocks noGrp="1"/>
          </p:cNvSpPr>
          <p:nvPr>
            <p:ph type="title"/>
          </p:nvPr>
        </p:nvSpPr>
        <p:spPr>
          <a:xfrm>
            <a:off x="971550" y="692150"/>
            <a:ext cx="7772400" cy="811213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第三步：节约里程项目的分类</a:t>
            </a:r>
            <a:endParaRPr lang="zh-CN" altLang="en-US" sz="3200" dirty="0"/>
          </a:p>
        </p:txBody>
      </p:sp>
      <p:graphicFrame>
        <p:nvGraphicFramePr>
          <p:cNvPr id="665704" name="Group 104"/>
          <p:cNvGraphicFramePr>
            <a:graphicFrameLocks noGrp="1"/>
          </p:cNvGraphicFramePr>
          <p:nvPr>
            <p:ph type="tbl" idx="4294967295"/>
          </p:nvPr>
        </p:nvGraphicFramePr>
        <p:xfrm>
          <a:off x="323850" y="1719263"/>
          <a:ext cx="8586788" cy="5151438"/>
        </p:xfrm>
        <a:graphic>
          <a:graphicData uri="http://schemas.openxmlformats.org/drawingml/2006/table">
            <a:tbl>
              <a:tblPr/>
              <a:tblGrid>
                <a:gridCol w="1431925"/>
                <a:gridCol w="1430338"/>
                <a:gridCol w="1431925"/>
                <a:gridCol w="1430337"/>
                <a:gridCol w="1431925"/>
                <a:gridCol w="1430338"/>
              </a:tblGrid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顺位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连接线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节约里程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顺位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连接线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节约里程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A—B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F—G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A—J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G—H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B—C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H—I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C—D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A—D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D—E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B—I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A—I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F—H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E—F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B—E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I—J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D—F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A—C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G—I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B—J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22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C—J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B—D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22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E—G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12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C—E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22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F—L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726" name="Text Box 105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727" name="Text Box 106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Rectangle 2"/>
          <p:cNvSpPr>
            <a:spLocks noGrp="1"/>
          </p:cNvSpPr>
          <p:nvPr>
            <p:ph type="title"/>
          </p:nvPr>
        </p:nvSpPr>
        <p:spPr>
          <a:xfrm>
            <a:off x="1116013" y="836613"/>
            <a:ext cx="7772400" cy="917575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节约运输里程法应用</a:t>
            </a:r>
            <a:endParaRPr lang="zh-CN" altLang="en-US" sz="3200" dirty="0"/>
          </a:p>
        </p:txBody>
      </p:sp>
      <p:grpSp>
        <p:nvGrpSpPr>
          <p:cNvPr id="27650" name="Group 3"/>
          <p:cNvGrpSpPr/>
          <p:nvPr/>
        </p:nvGrpSpPr>
        <p:grpSpPr>
          <a:xfrm>
            <a:off x="395288" y="1844675"/>
            <a:ext cx="8274050" cy="4121150"/>
            <a:chOff x="327" y="1046"/>
            <a:chExt cx="5134" cy="2142"/>
          </a:xfrm>
        </p:grpSpPr>
        <p:sp>
          <p:nvSpPr>
            <p:cNvPr id="27651" name="Oval 4"/>
            <p:cNvSpPr/>
            <p:nvPr/>
          </p:nvSpPr>
          <p:spPr>
            <a:xfrm>
              <a:off x="1839" y="2078"/>
              <a:ext cx="247" cy="105"/>
            </a:xfrm>
            <a:prstGeom prst="ellipse">
              <a:avLst/>
            </a:prstGeom>
            <a:solidFill>
              <a:srgbClr val="00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2" name="Oval 5"/>
            <p:cNvSpPr/>
            <p:nvPr/>
          </p:nvSpPr>
          <p:spPr>
            <a:xfrm>
              <a:off x="2932" y="162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3" name="Oval 6"/>
            <p:cNvSpPr/>
            <p:nvPr/>
          </p:nvSpPr>
          <p:spPr>
            <a:xfrm>
              <a:off x="2556" y="1277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4" name="Oval 7"/>
            <p:cNvSpPr/>
            <p:nvPr/>
          </p:nvSpPr>
          <p:spPr>
            <a:xfrm>
              <a:off x="2032" y="1246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5" name="Oval 8"/>
            <p:cNvSpPr/>
            <p:nvPr/>
          </p:nvSpPr>
          <p:spPr>
            <a:xfrm>
              <a:off x="1298" y="125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6" name="Oval 9"/>
            <p:cNvSpPr/>
            <p:nvPr/>
          </p:nvSpPr>
          <p:spPr>
            <a:xfrm>
              <a:off x="540" y="1849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7" name="Oval 10"/>
            <p:cNvSpPr/>
            <p:nvPr/>
          </p:nvSpPr>
          <p:spPr>
            <a:xfrm>
              <a:off x="816" y="2888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8" name="Oval 11"/>
            <p:cNvSpPr/>
            <p:nvPr/>
          </p:nvSpPr>
          <p:spPr>
            <a:xfrm>
              <a:off x="1930" y="2730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59" name="Oval 12"/>
            <p:cNvSpPr/>
            <p:nvPr/>
          </p:nvSpPr>
          <p:spPr>
            <a:xfrm>
              <a:off x="2535" y="292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60" name="Oval 13"/>
            <p:cNvSpPr/>
            <p:nvPr/>
          </p:nvSpPr>
          <p:spPr>
            <a:xfrm>
              <a:off x="3431" y="2862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I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61" name="Oval 14"/>
            <p:cNvSpPr/>
            <p:nvPr/>
          </p:nvSpPr>
          <p:spPr>
            <a:xfrm>
              <a:off x="2891" y="2300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J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62" name="Line 15"/>
            <p:cNvSpPr/>
            <p:nvPr/>
          </p:nvSpPr>
          <p:spPr>
            <a:xfrm flipH="1">
              <a:off x="1981" y="1368"/>
              <a:ext cx="105" cy="6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63" name="Line 16"/>
            <p:cNvSpPr/>
            <p:nvPr/>
          </p:nvSpPr>
          <p:spPr>
            <a:xfrm flipH="1">
              <a:off x="2026" y="1398"/>
              <a:ext cx="531" cy="68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64" name="Line 17"/>
            <p:cNvSpPr/>
            <p:nvPr/>
          </p:nvSpPr>
          <p:spPr>
            <a:xfrm flipV="1">
              <a:off x="2078" y="1705"/>
              <a:ext cx="891" cy="41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65" name="Line 18"/>
            <p:cNvSpPr/>
            <p:nvPr/>
          </p:nvSpPr>
          <p:spPr>
            <a:xfrm>
              <a:off x="2071" y="2161"/>
              <a:ext cx="846" cy="18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66" name="Line 19"/>
            <p:cNvSpPr/>
            <p:nvPr/>
          </p:nvSpPr>
          <p:spPr>
            <a:xfrm>
              <a:off x="1966" y="2199"/>
              <a:ext cx="0" cy="5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67" name="Line 20"/>
            <p:cNvSpPr/>
            <p:nvPr/>
          </p:nvSpPr>
          <p:spPr>
            <a:xfrm>
              <a:off x="2026" y="2184"/>
              <a:ext cx="554" cy="7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68" name="Line 21"/>
            <p:cNvSpPr/>
            <p:nvPr/>
          </p:nvSpPr>
          <p:spPr>
            <a:xfrm>
              <a:off x="2071" y="2176"/>
              <a:ext cx="1361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69" name="Line 22"/>
            <p:cNvSpPr/>
            <p:nvPr/>
          </p:nvSpPr>
          <p:spPr>
            <a:xfrm flipH="1">
              <a:off x="911" y="2191"/>
              <a:ext cx="1010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70" name="Line 23"/>
            <p:cNvSpPr/>
            <p:nvPr/>
          </p:nvSpPr>
          <p:spPr>
            <a:xfrm>
              <a:off x="665" y="1922"/>
              <a:ext cx="1174" cy="20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71" name="Line 24"/>
            <p:cNvSpPr/>
            <p:nvPr/>
          </p:nvSpPr>
          <p:spPr>
            <a:xfrm>
              <a:off x="1390" y="1353"/>
              <a:ext cx="509" cy="7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7672" name="Text Box 25"/>
            <p:cNvSpPr txBox="1"/>
            <p:nvPr/>
          </p:nvSpPr>
          <p:spPr>
            <a:xfrm>
              <a:off x="2616" y="2377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73" name="Text Box 26"/>
            <p:cNvSpPr txBox="1"/>
            <p:nvPr/>
          </p:nvSpPr>
          <p:spPr>
            <a:xfrm>
              <a:off x="2264" y="2482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74" name="Text Box 27"/>
            <p:cNvSpPr txBox="1"/>
            <p:nvPr/>
          </p:nvSpPr>
          <p:spPr>
            <a:xfrm>
              <a:off x="1165" y="1860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75" name="Text Box 28"/>
            <p:cNvSpPr txBox="1"/>
            <p:nvPr/>
          </p:nvSpPr>
          <p:spPr>
            <a:xfrm>
              <a:off x="1577" y="1584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76" name="Text Box 29"/>
            <p:cNvSpPr txBox="1"/>
            <p:nvPr/>
          </p:nvSpPr>
          <p:spPr>
            <a:xfrm>
              <a:off x="1905" y="2339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77" name="Text Box 30"/>
            <p:cNvSpPr txBox="1"/>
            <p:nvPr/>
          </p:nvSpPr>
          <p:spPr>
            <a:xfrm>
              <a:off x="1913" y="1540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78" name="Text Box 31"/>
            <p:cNvSpPr txBox="1"/>
            <p:nvPr/>
          </p:nvSpPr>
          <p:spPr>
            <a:xfrm>
              <a:off x="2175" y="1547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79" name="Text Box 32"/>
            <p:cNvSpPr txBox="1"/>
            <p:nvPr/>
          </p:nvSpPr>
          <p:spPr>
            <a:xfrm>
              <a:off x="2451" y="1696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0" name="Text Box 33"/>
            <p:cNvSpPr txBox="1"/>
            <p:nvPr/>
          </p:nvSpPr>
          <p:spPr>
            <a:xfrm>
              <a:off x="2392" y="2115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1" name="Text Box 34"/>
            <p:cNvSpPr txBox="1"/>
            <p:nvPr/>
          </p:nvSpPr>
          <p:spPr>
            <a:xfrm>
              <a:off x="1247" y="2406"/>
              <a:ext cx="299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2" name="Text Box 35"/>
            <p:cNvSpPr txBox="1"/>
            <p:nvPr/>
          </p:nvSpPr>
          <p:spPr>
            <a:xfrm>
              <a:off x="3867" y="1294"/>
              <a:ext cx="1594" cy="17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hlin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初解：</a:t>
              </a:r>
              <a:endPara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线路数：</a:t>
              </a: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条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总运输距离：</a:t>
              </a: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148KM</a:t>
              </a:r>
              <a:endPara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车辆台数：</a:t>
              </a: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吨车</a:t>
              </a: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台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3" name="Text Box 36"/>
            <p:cNvSpPr txBox="1"/>
            <p:nvPr/>
          </p:nvSpPr>
          <p:spPr>
            <a:xfrm>
              <a:off x="2984" y="1496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(0.7)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4" name="Text Box 37"/>
            <p:cNvSpPr txBox="1"/>
            <p:nvPr/>
          </p:nvSpPr>
          <p:spPr>
            <a:xfrm>
              <a:off x="2661" y="1195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(1.5)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5" name="Text Box 38"/>
            <p:cNvSpPr txBox="1"/>
            <p:nvPr/>
          </p:nvSpPr>
          <p:spPr>
            <a:xfrm>
              <a:off x="1928" y="1046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(0.8)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6" name="Text Box 39"/>
            <p:cNvSpPr txBox="1"/>
            <p:nvPr/>
          </p:nvSpPr>
          <p:spPr>
            <a:xfrm>
              <a:off x="1150" y="1053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(0.4)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7" name="Text Box 40"/>
            <p:cNvSpPr txBox="1"/>
            <p:nvPr/>
          </p:nvSpPr>
          <p:spPr>
            <a:xfrm>
              <a:off x="327" y="1615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(1.4)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8" name="Text Box 41"/>
            <p:cNvSpPr txBox="1"/>
            <p:nvPr/>
          </p:nvSpPr>
          <p:spPr>
            <a:xfrm>
              <a:off x="559" y="2968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(1.5)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89" name="Text Box 42"/>
            <p:cNvSpPr txBox="1"/>
            <p:nvPr/>
          </p:nvSpPr>
          <p:spPr>
            <a:xfrm>
              <a:off x="1756" y="2796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(0.6)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90" name="Text Box 43"/>
            <p:cNvSpPr txBox="1"/>
            <p:nvPr/>
          </p:nvSpPr>
          <p:spPr>
            <a:xfrm>
              <a:off x="2384" y="3013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(0.8)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91" name="Text Box 44"/>
            <p:cNvSpPr txBox="1"/>
            <p:nvPr/>
          </p:nvSpPr>
          <p:spPr>
            <a:xfrm>
              <a:off x="3319" y="2938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(0.5)</a:t>
              </a:r>
              <a:endPara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692" name="Text Box 45"/>
            <p:cNvSpPr txBox="1"/>
            <p:nvPr/>
          </p:nvSpPr>
          <p:spPr>
            <a:xfrm>
              <a:off x="2983" y="2250"/>
              <a:ext cx="53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(0.6)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693" name="Text Box 46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94" name="Text Box 47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Rectangle 2"/>
          <p:cNvSpPr>
            <a:spLocks noGrp="1"/>
          </p:cNvSpPr>
          <p:nvPr>
            <p:ph type="title"/>
          </p:nvPr>
        </p:nvSpPr>
        <p:spPr>
          <a:xfrm>
            <a:off x="827088" y="765175"/>
            <a:ext cx="7772400" cy="917575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节约运输里程法应用</a:t>
            </a:r>
            <a:endParaRPr lang="zh-CN" altLang="en-US" sz="3200" dirty="0"/>
          </a:p>
        </p:txBody>
      </p:sp>
      <p:grpSp>
        <p:nvGrpSpPr>
          <p:cNvPr id="28674" name="Group 3"/>
          <p:cNvGrpSpPr/>
          <p:nvPr/>
        </p:nvGrpSpPr>
        <p:grpSpPr>
          <a:xfrm>
            <a:off x="468313" y="1628775"/>
            <a:ext cx="8105775" cy="4171950"/>
            <a:chOff x="327" y="1046"/>
            <a:chExt cx="5074" cy="2193"/>
          </a:xfrm>
        </p:grpSpPr>
        <p:sp>
          <p:nvSpPr>
            <p:cNvPr id="28675" name="Text Box 4"/>
            <p:cNvSpPr txBox="1"/>
            <p:nvPr/>
          </p:nvSpPr>
          <p:spPr>
            <a:xfrm>
              <a:off x="3807" y="1054"/>
              <a:ext cx="1594" cy="2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95000"/>
                </a:lnSpc>
              </a:pPr>
              <a:r>
                <a:rPr lang="zh-CN" altLang="en-US" sz="2800" b="1" dirty="0">
                  <a:solidFill>
                    <a:schemeClr val="hlink"/>
                  </a:solidFill>
                  <a:latin typeface="仿宋_GB2312" pitchFamily="49" charset="-122"/>
                  <a:ea typeface="仿宋_GB2312" pitchFamily="49" charset="-122"/>
                </a:rPr>
                <a:t>二次解：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按节约里程的大小，连接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A</a:t>
              </a:r>
              <a:r>
                <a:rPr lang="en-US" altLang="zh-CN" sz="2800" b="1" dirty="0">
                  <a:latin typeface="Times New Roman" panose="02020603050405020304" pitchFamily="18" charset="0"/>
                  <a:ea typeface="仿宋_GB2312" pitchFamily="49" charset="-122"/>
                </a:rPr>
                <a:t>—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B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，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A</a:t>
              </a:r>
              <a:r>
                <a:rPr lang="en-US" altLang="zh-CN" sz="2800" b="1" dirty="0">
                  <a:latin typeface="Times New Roman" panose="02020603050405020304" pitchFamily="18" charset="0"/>
                  <a:ea typeface="仿宋_GB2312" pitchFamily="49" charset="-122"/>
                </a:rPr>
                <a:t>—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J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，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B</a:t>
              </a:r>
              <a:r>
                <a:rPr lang="en-US" altLang="zh-CN" sz="2800" b="1" dirty="0">
                  <a:latin typeface="Times New Roman" panose="02020603050405020304" pitchFamily="18" charset="0"/>
                  <a:ea typeface="仿宋_GB2312" pitchFamily="49" charset="-122"/>
                </a:rPr>
                <a:t>—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C </a:t>
              </a:r>
              <a:endParaRPr lang="en-US" altLang="zh-CN" sz="2800" b="1" dirty="0">
                <a:latin typeface="仿宋_GB2312" pitchFamily="49" charset="-122"/>
                <a:ea typeface="仿宋_GB2312" pitchFamily="49" charset="-122"/>
              </a:endParaRPr>
            </a:p>
            <a:p>
              <a:pPr>
                <a:lnSpc>
                  <a:spcPct val="95000"/>
                </a:lnSpc>
                <a:buFont typeface="Wingdings" panose="05000000000000000000" pitchFamily="2" charset="2"/>
                <a:buChar char="ü"/>
              </a:pP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线路数：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7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条</a:t>
              </a:r>
              <a:endParaRPr lang="zh-CN" altLang="en-US" sz="2800" b="1" dirty="0">
                <a:latin typeface="仿宋_GB2312" pitchFamily="49" charset="-122"/>
                <a:ea typeface="仿宋_GB2312" pitchFamily="49" charset="-122"/>
              </a:endParaRPr>
            </a:p>
            <a:p>
              <a:pPr>
                <a:lnSpc>
                  <a:spcPct val="95000"/>
                </a:lnSpc>
                <a:buFont typeface="Wingdings" panose="05000000000000000000" pitchFamily="2" charset="2"/>
                <a:buChar char="ü"/>
              </a:pP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总运输距离：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109KM</a:t>
              </a:r>
              <a:endParaRPr lang="en-US" altLang="zh-CN" sz="2800" b="1" dirty="0">
                <a:latin typeface="仿宋_GB2312" pitchFamily="49" charset="-122"/>
                <a:ea typeface="仿宋_GB2312" pitchFamily="49" charset="-122"/>
              </a:endParaRPr>
            </a:p>
            <a:p>
              <a:pPr>
                <a:lnSpc>
                  <a:spcPct val="95000"/>
                </a:lnSpc>
                <a:buFont typeface="Wingdings" panose="05000000000000000000" pitchFamily="2" charset="2"/>
                <a:buChar char="ü"/>
              </a:pP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车辆台数：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2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吨车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6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台，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4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吨车</a:t>
              </a:r>
              <a:r>
                <a:rPr lang="en-US" altLang="zh-CN" sz="2800" b="1" dirty="0">
                  <a:latin typeface="仿宋_GB2312" pitchFamily="49" charset="-122"/>
                  <a:ea typeface="仿宋_GB2312" pitchFamily="49" charset="-122"/>
                </a:rPr>
                <a:t>1</a:t>
              </a:r>
              <a:r>
                <a:rPr lang="zh-CN" altLang="en-US" sz="2800" b="1" dirty="0">
                  <a:latin typeface="仿宋_GB2312" pitchFamily="49" charset="-122"/>
                  <a:ea typeface="仿宋_GB2312" pitchFamily="49" charset="-122"/>
                </a:rPr>
                <a:t>台</a:t>
              </a:r>
              <a:endParaRPr lang="zh-CN" altLang="en-US" sz="2800" b="1" dirty="0">
                <a:latin typeface="仿宋_GB2312" pitchFamily="49" charset="-122"/>
                <a:ea typeface="仿宋_GB2312" pitchFamily="49" charset="-122"/>
              </a:endParaRPr>
            </a:p>
          </p:txBody>
        </p:sp>
        <p:sp>
          <p:nvSpPr>
            <p:cNvPr id="28676" name="Text Box 5"/>
            <p:cNvSpPr txBox="1"/>
            <p:nvPr/>
          </p:nvSpPr>
          <p:spPr>
            <a:xfrm>
              <a:off x="3319" y="2938"/>
              <a:ext cx="531" cy="1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(0.5)</a:t>
              </a:r>
              <a:endPara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8677" name="Group 6"/>
            <p:cNvGrpSpPr/>
            <p:nvPr/>
          </p:nvGrpSpPr>
          <p:grpSpPr>
            <a:xfrm>
              <a:off x="327" y="1046"/>
              <a:ext cx="3235" cy="2144"/>
              <a:chOff x="327" y="1046"/>
              <a:chExt cx="3235" cy="2144"/>
            </a:xfrm>
          </p:grpSpPr>
          <p:sp>
            <p:nvSpPr>
              <p:cNvPr id="28678" name="Rectangle 7"/>
              <p:cNvSpPr/>
              <p:nvPr/>
            </p:nvSpPr>
            <p:spPr>
              <a:xfrm>
                <a:off x="2132" y="1434"/>
                <a:ext cx="748" cy="6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/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线路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A</a:t>
                </a:r>
                <a:r>
                  <a:rPr lang="zh-CN" altLang="en-US" sz="14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：</a:t>
                </a:r>
                <a:endPara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装载量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3.6</a:t>
                </a:r>
                <a:endPara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运输距离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27KM</a:t>
                </a:r>
                <a:endPara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8679" name="Oval 8"/>
              <p:cNvSpPr/>
              <p:nvPr/>
            </p:nvSpPr>
            <p:spPr>
              <a:xfrm>
                <a:off x="1839" y="2078"/>
                <a:ext cx="247" cy="105"/>
              </a:xfrm>
              <a:prstGeom prst="ellipse">
                <a:avLst/>
              </a:prstGeom>
              <a:solidFill>
                <a:srgbClr val="00FF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P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0" name="Oval 9"/>
              <p:cNvSpPr/>
              <p:nvPr/>
            </p:nvSpPr>
            <p:spPr>
              <a:xfrm>
                <a:off x="2932" y="1623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1" name="Oval 10"/>
              <p:cNvSpPr/>
              <p:nvPr/>
            </p:nvSpPr>
            <p:spPr>
              <a:xfrm>
                <a:off x="2556" y="1277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2" name="Oval 11"/>
              <p:cNvSpPr/>
              <p:nvPr/>
            </p:nvSpPr>
            <p:spPr>
              <a:xfrm>
                <a:off x="2032" y="1246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3" name="Oval 12"/>
              <p:cNvSpPr/>
              <p:nvPr/>
            </p:nvSpPr>
            <p:spPr>
              <a:xfrm>
                <a:off x="1298" y="1253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4" name="Oval 13"/>
              <p:cNvSpPr/>
              <p:nvPr/>
            </p:nvSpPr>
            <p:spPr>
              <a:xfrm>
                <a:off x="540" y="1849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E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5" name="Oval 14"/>
              <p:cNvSpPr/>
              <p:nvPr/>
            </p:nvSpPr>
            <p:spPr>
              <a:xfrm>
                <a:off x="816" y="2888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6" name="Oval 15"/>
              <p:cNvSpPr/>
              <p:nvPr/>
            </p:nvSpPr>
            <p:spPr>
              <a:xfrm>
                <a:off x="1930" y="2730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G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7" name="Oval 16"/>
              <p:cNvSpPr/>
              <p:nvPr/>
            </p:nvSpPr>
            <p:spPr>
              <a:xfrm>
                <a:off x="2535" y="2923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H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8" name="Oval 17"/>
              <p:cNvSpPr/>
              <p:nvPr/>
            </p:nvSpPr>
            <p:spPr>
              <a:xfrm>
                <a:off x="3431" y="2862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I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9" name="Oval 18"/>
              <p:cNvSpPr/>
              <p:nvPr/>
            </p:nvSpPr>
            <p:spPr>
              <a:xfrm>
                <a:off x="2891" y="2300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J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90" name="Line 19"/>
              <p:cNvSpPr/>
              <p:nvPr/>
            </p:nvSpPr>
            <p:spPr>
              <a:xfrm flipH="1">
                <a:off x="1981" y="1368"/>
                <a:ext cx="105" cy="6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1" name="Line 20"/>
              <p:cNvSpPr/>
              <p:nvPr/>
            </p:nvSpPr>
            <p:spPr>
              <a:xfrm>
                <a:off x="2071" y="2161"/>
                <a:ext cx="846" cy="18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2" name="Line 21"/>
              <p:cNvSpPr/>
              <p:nvPr/>
            </p:nvSpPr>
            <p:spPr>
              <a:xfrm>
                <a:off x="1966" y="2199"/>
                <a:ext cx="0" cy="52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3" name="Line 22"/>
              <p:cNvSpPr/>
              <p:nvPr/>
            </p:nvSpPr>
            <p:spPr>
              <a:xfrm>
                <a:off x="2026" y="2184"/>
                <a:ext cx="554" cy="74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4" name="Line 23"/>
              <p:cNvSpPr/>
              <p:nvPr/>
            </p:nvSpPr>
            <p:spPr>
              <a:xfrm>
                <a:off x="2071" y="2176"/>
                <a:ext cx="1361" cy="71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5" name="Line 24"/>
              <p:cNvSpPr/>
              <p:nvPr/>
            </p:nvSpPr>
            <p:spPr>
              <a:xfrm flipH="1">
                <a:off x="911" y="2191"/>
                <a:ext cx="1010" cy="71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6" name="Line 25"/>
              <p:cNvSpPr/>
              <p:nvPr/>
            </p:nvSpPr>
            <p:spPr>
              <a:xfrm>
                <a:off x="665" y="1922"/>
                <a:ext cx="1174" cy="20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7" name="Line 26"/>
              <p:cNvSpPr/>
              <p:nvPr/>
            </p:nvSpPr>
            <p:spPr>
              <a:xfrm>
                <a:off x="1390" y="1353"/>
                <a:ext cx="509" cy="72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698" name="Text Box 27"/>
              <p:cNvSpPr txBox="1"/>
              <p:nvPr/>
            </p:nvSpPr>
            <p:spPr>
              <a:xfrm>
                <a:off x="2616" y="2377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99" name="Text Box 28"/>
              <p:cNvSpPr txBox="1"/>
              <p:nvPr/>
            </p:nvSpPr>
            <p:spPr>
              <a:xfrm>
                <a:off x="2264" y="2482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0" name="Text Box 29"/>
              <p:cNvSpPr txBox="1"/>
              <p:nvPr/>
            </p:nvSpPr>
            <p:spPr>
              <a:xfrm>
                <a:off x="1165" y="1860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8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1" name="Text Box 30"/>
              <p:cNvSpPr txBox="1"/>
              <p:nvPr/>
            </p:nvSpPr>
            <p:spPr>
              <a:xfrm>
                <a:off x="1577" y="1584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8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2" name="Text Box 31"/>
              <p:cNvSpPr txBox="1"/>
              <p:nvPr/>
            </p:nvSpPr>
            <p:spPr>
              <a:xfrm>
                <a:off x="1905" y="2339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3" name="Text Box 32"/>
              <p:cNvSpPr txBox="1"/>
              <p:nvPr/>
            </p:nvSpPr>
            <p:spPr>
              <a:xfrm>
                <a:off x="1913" y="1540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4" name="Text Box 33"/>
              <p:cNvSpPr txBox="1"/>
              <p:nvPr/>
            </p:nvSpPr>
            <p:spPr>
              <a:xfrm>
                <a:off x="2287" y="1135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5" name="Text Box 34"/>
              <p:cNvSpPr txBox="1"/>
              <p:nvPr/>
            </p:nvSpPr>
            <p:spPr>
              <a:xfrm>
                <a:off x="2788" y="1367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6" name="Text Box 35"/>
              <p:cNvSpPr txBox="1"/>
              <p:nvPr/>
            </p:nvSpPr>
            <p:spPr>
              <a:xfrm>
                <a:off x="2392" y="2115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7" name="Text Box 36"/>
              <p:cNvSpPr txBox="1"/>
              <p:nvPr/>
            </p:nvSpPr>
            <p:spPr>
              <a:xfrm>
                <a:off x="1247" y="2406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8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8" name="Text Box 37"/>
              <p:cNvSpPr txBox="1"/>
              <p:nvPr/>
            </p:nvSpPr>
            <p:spPr>
              <a:xfrm>
                <a:off x="2984" y="1496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(0.7)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09" name="Text Box 38"/>
              <p:cNvSpPr txBox="1"/>
              <p:nvPr/>
            </p:nvSpPr>
            <p:spPr>
              <a:xfrm>
                <a:off x="2661" y="1195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(1.5)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0" name="Text Box 39"/>
              <p:cNvSpPr txBox="1"/>
              <p:nvPr/>
            </p:nvSpPr>
            <p:spPr>
              <a:xfrm>
                <a:off x="1928" y="1046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(0.8)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1" name="Text Box 40"/>
              <p:cNvSpPr txBox="1"/>
              <p:nvPr/>
            </p:nvSpPr>
            <p:spPr>
              <a:xfrm>
                <a:off x="1150" y="1053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(0.4)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2" name="Text Box 41"/>
              <p:cNvSpPr txBox="1"/>
              <p:nvPr/>
            </p:nvSpPr>
            <p:spPr>
              <a:xfrm>
                <a:off x="327" y="1615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(1.4)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3" name="Text Box 42"/>
              <p:cNvSpPr txBox="1"/>
              <p:nvPr/>
            </p:nvSpPr>
            <p:spPr>
              <a:xfrm>
                <a:off x="559" y="2968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(1.5)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4" name="Text Box 43"/>
              <p:cNvSpPr txBox="1"/>
              <p:nvPr/>
            </p:nvSpPr>
            <p:spPr>
              <a:xfrm>
                <a:off x="1756" y="2796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(0.6)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5" name="Text Box 44"/>
              <p:cNvSpPr txBox="1"/>
              <p:nvPr/>
            </p:nvSpPr>
            <p:spPr>
              <a:xfrm>
                <a:off x="2384" y="3013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(0.8)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6" name="Text Box 45"/>
              <p:cNvSpPr txBox="1"/>
              <p:nvPr/>
            </p:nvSpPr>
            <p:spPr>
              <a:xfrm>
                <a:off x="2983" y="2250"/>
                <a:ext cx="531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(0.6)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717" name="Line 46"/>
              <p:cNvSpPr/>
              <p:nvPr/>
            </p:nvSpPr>
            <p:spPr>
              <a:xfrm>
                <a:off x="2671" y="1339"/>
                <a:ext cx="291" cy="2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718" name="Line 47"/>
              <p:cNvSpPr/>
              <p:nvPr/>
            </p:nvSpPr>
            <p:spPr>
              <a:xfrm>
                <a:off x="3000" y="1735"/>
                <a:ext cx="0" cy="54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719" name="Line 48"/>
              <p:cNvSpPr/>
              <p:nvPr/>
            </p:nvSpPr>
            <p:spPr>
              <a:xfrm>
                <a:off x="2177" y="1317"/>
                <a:ext cx="38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8720" name="Text Box 49"/>
              <p:cNvSpPr txBox="1"/>
              <p:nvPr/>
            </p:nvSpPr>
            <p:spPr>
              <a:xfrm>
                <a:off x="2966" y="1852"/>
                <a:ext cx="299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8721" name="Text Box 5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722" name="Text Box 5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Rectangle 2"/>
          <p:cNvSpPr>
            <a:spLocks noGrp="1"/>
          </p:cNvSpPr>
          <p:nvPr>
            <p:ph type="title"/>
          </p:nvPr>
        </p:nvSpPr>
        <p:spPr>
          <a:xfrm>
            <a:off x="755650" y="765175"/>
            <a:ext cx="7772400" cy="917575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节约运输里程法应用</a:t>
            </a:r>
            <a:endParaRPr lang="zh-CN" altLang="en-US" sz="3200" dirty="0"/>
          </a:p>
        </p:txBody>
      </p:sp>
      <p:sp>
        <p:nvSpPr>
          <p:cNvPr id="29698" name="Text Box 3"/>
          <p:cNvSpPr txBox="1"/>
          <p:nvPr/>
        </p:nvSpPr>
        <p:spPr>
          <a:xfrm>
            <a:off x="323850" y="2563813"/>
            <a:ext cx="842963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</a:rPr>
              <a:t>(1.4)</a:t>
            </a:r>
            <a:endParaRPr lang="en-US" altLang="zh-CN" sz="1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9699" name="Group 4"/>
          <p:cNvGrpSpPr/>
          <p:nvPr/>
        </p:nvGrpSpPr>
        <p:grpSpPr>
          <a:xfrm>
            <a:off x="684213" y="1628775"/>
            <a:ext cx="8174037" cy="3940175"/>
            <a:chOff x="417" y="1046"/>
            <a:chExt cx="5163" cy="2186"/>
          </a:xfrm>
        </p:grpSpPr>
        <p:sp>
          <p:nvSpPr>
            <p:cNvPr id="29700" name="Oval 5"/>
            <p:cNvSpPr/>
            <p:nvPr/>
          </p:nvSpPr>
          <p:spPr>
            <a:xfrm>
              <a:off x="1716" y="2078"/>
              <a:ext cx="247" cy="105"/>
            </a:xfrm>
            <a:prstGeom prst="ellipse">
              <a:avLst/>
            </a:prstGeom>
            <a:solidFill>
              <a:srgbClr val="00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18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1" name="Oval 6"/>
            <p:cNvSpPr/>
            <p:nvPr/>
          </p:nvSpPr>
          <p:spPr>
            <a:xfrm>
              <a:off x="2809" y="162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2" name="Oval 7"/>
            <p:cNvSpPr/>
            <p:nvPr/>
          </p:nvSpPr>
          <p:spPr>
            <a:xfrm>
              <a:off x="2433" y="1277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3" name="Oval 8"/>
            <p:cNvSpPr/>
            <p:nvPr/>
          </p:nvSpPr>
          <p:spPr>
            <a:xfrm>
              <a:off x="1909" y="1246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4" name="Oval 9"/>
            <p:cNvSpPr/>
            <p:nvPr/>
          </p:nvSpPr>
          <p:spPr>
            <a:xfrm>
              <a:off x="1175" y="125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5" name="Oval 10"/>
            <p:cNvSpPr/>
            <p:nvPr/>
          </p:nvSpPr>
          <p:spPr>
            <a:xfrm>
              <a:off x="417" y="1849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6" name="Oval 11"/>
            <p:cNvSpPr/>
            <p:nvPr/>
          </p:nvSpPr>
          <p:spPr>
            <a:xfrm>
              <a:off x="693" y="2888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7" name="Oval 12"/>
            <p:cNvSpPr/>
            <p:nvPr/>
          </p:nvSpPr>
          <p:spPr>
            <a:xfrm>
              <a:off x="1807" y="2730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8" name="Oval 13"/>
            <p:cNvSpPr/>
            <p:nvPr/>
          </p:nvSpPr>
          <p:spPr>
            <a:xfrm>
              <a:off x="2412" y="292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09" name="Oval 14"/>
            <p:cNvSpPr/>
            <p:nvPr/>
          </p:nvSpPr>
          <p:spPr>
            <a:xfrm>
              <a:off x="3308" y="2862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I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10" name="Oval 15"/>
            <p:cNvSpPr/>
            <p:nvPr/>
          </p:nvSpPr>
          <p:spPr>
            <a:xfrm>
              <a:off x="2768" y="2300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J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11" name="Line 16"/>
            <p:cNvSpPr/>
            <p:nvPr/>
          </p:nvSpPr>
          <p:spPr>
            <a:xfrm flipH="1">
              <a:off x="1858" y="1368"/>
              <a:ext cx="105" cy="6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2" name="Line 17"/>
            <p:cNvSpPr/>
            <p:nvPr/>
          </p:nvSpPr>
          <p:spPr>
            <a:xfrm>
              <a:off x="1948" y="2161"/>
              <a:ext cx="846" cy="18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3" name="Line 18"/>
            <p:cNvSpPr/>
            <p:nvPr/>
          </p:nvSpPr>
          <p:spPr>
            <a:xfrm>
              <a:off x="1843" y="2199"/>
              <a:ext cx="0" cy="5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4" name="Line 19"/>
            <p:cNvSpPr/>
            <p:nvPr/>
          </p:nvSpPr>
          <p:spPr>
            <a:xfrm>
              <a:off x="1903" y="2184"/>
              <a:ext cx="554" cy="7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5" name="Line 20"/>
            <p:cNvSpPr/>
            <p:nvPr/>
          </p:nvSpPr>
          <p:spPr>
            <a:xfrm>
              <a:off x="1948" y="2176"/>
              <a:ext cx="1361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6" name="Line 21"/>
            <p:cNvSpPr/>
            <p:nvPr/>
          </p:nvSpPr>
          <p:spPr>
            <a:xfrm flipH="1">
              <a:off x="788" y="2191"/>
              <a:ext cx="1010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7" name="Line 22"/>
            <p:cNvSpPr/>
            <p:nvPr/>
          </p:nvSpPr>
          <p:spPr>
            <a:xfrm>
              <a:off x="542" y="1922"/>
              <a:ext cx="1174" cy="20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8" name="Line 23"/>
            <p:cNvSpPr/>
            <p:nvPr/>
          </p:nvSpPr>
          <p:spPr>
            <a:xfrm>
              <a:off x="1267" y="1353"/>
              <a:ext cx="509" cy="7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19" name="Text Box 24"/>
            <p:cNvSpPr txBox="1"/>
            <p:nvPr/>
          </p:nvSpPr>
          <p:spPr>
            <a:xfrm>
              <a:off x="2493" y="2377"/>
              <a:ext cx="299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0" name="Text Box 25"/>
            <p:cNvSpPr txBox="1"/>
            <p:nvPr/>
          </p:nvSpPr>
          <p:spPr>
            <a:xfrm>
              <a:off x="2141" y="2482"/>
              <a:ext cx="299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1" name="Text Box 26"/>
            <p:cNvSpPr txBox="1"/>
            <p:nvPr/>
          </p:nvSpPr>
          <p:spPr>
            <a:xfrm>
              <a:off x="1042" y="1860"/>
              <a:ext cx="299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2" name="Text Box 27"/>
            <p:cNvSpPr txBox="1"/>
            <p:nvPr/>
          </p:nvSpPr>
          <p:spPr>
            <a:xfrm>
              <a:off x="1454" y="1584"/>
              <a:ext cx="299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3" name="Text Box 28"/>
            <p:cNvSpPr txBox="1"/>
            <p:nvPr/>
          </p:nvSpPr>
          <p:spPr>
            <a:xfrm>
              <a:off x="1782" y="2339"/>
              <a:ext cx="299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4" name="Text Box 29"/>
            <p:cNvSpPr txBox="1"/>
            <p:nvPr/>
          </p:nvSpPr>
          <p:spPr>
            <a:xfrm>
              <a:off x="1790" y="1540"/>
              <a:ext cx="299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5" name="Text Box 30"/>
            <p:cNvSpPr txBox="1"/>
            <p:nvPr/>
          </p:nvSpPr>
          <p:spPr>
            <a:xfrm>
              <a:off x="2164" y="1135"/>
              <a:ext cx="299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6" name="Text Box 31"/>
            <p:cNvSpPr txBox="1"/>
            <p:nvPr/>
          </p:nvSpPr>
          <p:spPr>
            <a:xfrm>
              <a:off x="2665" y="1367"/>
              <a:ext cx="299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7" name="Text Box 32"/>
            <p:cNvSpPr txBox="1"/>
            <p:nvPr/>
          </p:nvSpPr>
          <p:spPr>
            <a:xfrm>
              <a:off x="2269" y="2115"/>
              <a:ext cx="299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8" name="Text Box 33"/>
            <p:cNvSpPr txBox="1"/>
            <p:nvPr/>
          </p:nvSpPr>
          <p:spPr>
            <a:xfrm>
              <a:off x="1124" y="2406"/>
              <a:ext cx="299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29" name="Text Box 34"/>
            <p:cNvSpPr txBox="1"/>
            <p:nvPr/>
          </p:nvSpPr>
          <p:spPr>
            <a:xfrm>
              <a:off x="3635" y="1054"/>
              <a:ext cx="1945" cy="217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3</a:t>
              </a:r>
              <a:r>
                <a:rPr lang="zh-CN" altLang="en-US" sz="2400" b="1" dirty="0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次解：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按节约里程的大小，连接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C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D 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和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D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E 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，但因为限制，不能连接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C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D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，所以只能连接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D--E</a:t>
              </a:r>
              <a:endParaRPr lang="en-US" altLang="zh-CN" sz="2400" b="1" dirty="0">
                <a:latin typeface="楷体_GB2312" pitchFamily="49" charset="-122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线路数：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6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条</a:t>
              </a:r>
              <a:endParaRPr lang="zh-CN" altLang="en-US" sz="2400" b="1" dirty="0">
                <a:latin typeface="楷体_GB2312" pitchFamily="49" charset="-122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总运输距离：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99KM</a:t>
              </a:r>
              <a:endParaRPr lang="en-US" altLang="zh-CN" sz="2400" b="1" dirty="0">
                <a:latin typeface="楷体_GB2312" pitchFamily="49" charset="-122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车辆台数：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5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台，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4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1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台</a:t>
              </a:r>
              <a:endParaRPr lang="zh-CN" altLang="en-US" sz="24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29730" name="Text Box 35"/>
            <p:cNvSpPr txBox="1"/>
            <p:nvPr/>
          </p:nvSpPr>
          <p:spPr>
            <a:xfrm>
              <a:off x="2861" y="1496"/>
              <a:ext cx="531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(0.7)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1" name="Text Box 36"/>
            <p:cNvSpPr txBox="1"/>
            <p:nvPr/>
          </p:nvSpPr>
          <p:spPr>
            <a:xfrm>
              <a:off x="2538" y="1195"/>
              <a:ext cx="531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(1.5)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2" name="Text Box 37"/>
            <p:cNvSpPr txBox="1"/>
            <p:nvPr/>
          </p:nvSpPr>
          <p:spPr>
            <a:xfrm>
              <a:off x="1805" y="1046"/>
              <a:ext cx="531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(0.8)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3" name="Text Box 38"/>
            <p:cNvSpPr txBox="1"/>
            <p:nvPr/>
          </p:nvSpPr>
          <p:spPr>
            <a:xfrm>
              <a:off x="1027" y="1053"/>
              <a:ext cx="531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(0.4)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4" name="Text Box 39"/>
            <p:cNvSpPr txBox="1"/>
            <p:nvPr/>
          </p:nvSpPr>
          <p:spPr>
            <a:xfrm>
              <a:off x="436" y="2968"/>
              <a:ext cx="531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(1.5)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5" name="Text Box 40"/>
            <p:cNvSpPr txBox="1"/>
            <p:nvPr/>
          </p:nvSpPr>
          <p:spPr>
            <a:xfrm>
              <a:off x="1633" y="2796"/>
              <a:ext cx="531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(0.6)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6" name="Text Box 41"/>
            <p:cNvSpPr txBox="1"/>
            <p:nvPr/>
          </p:nvSpPr>
          <p:spPr>
            <a:xfrm>
              <a:off x="2261" y="3013"/>
              <a:ext cx="531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(0.8)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7" name="Text Box 42"/>
            <p:cNvSpPr txBox="1"/>
            <p:nvPr/>
          </p:nvSpPr>
          <p:spPr>
            <a:xfrm>
              <a:off x="3319" y="2938"/>
              <a:ext cx="531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(0.5)</a:t>
              </a:r>
              <a:endPara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8" name="Text Box 43"/>
            <p:cNvSpPr txBox="1"/>
            <p:nvPr/>
          </p:nvSpPr>
          <p:spPr>
            <a:xfrm>
              <a:off x="2860" y="2250"/>
              <a:ext cx="531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(0.6)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39" name="Line 44"/>
            <p:cNvSpPr/>
            <p:nvPr/>
          </p:nvSpPr>
          <p:spPr>
            <a:xfrm>
              <a:off x="2548" y="1339"/>
              <a:ext cx="291" cy="2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40" name="Line 45"/>
            <p:cNvSpPr/>
            <p:nvPr/>
          </p:nvSpPr>
          <p:spPr>
            <a:xfrm>
              <a:off x="2877" y="1735"/>
              <a:ext cx="0" cy="5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41" name="Line 46"/>
            <p:cNvSpPr/>
            <p:nvPr/>
          </p:nvSpPr>
          <p:spPr>
            <a:xfrm>
              <a:off x="2054" y="1317"/>
              <a:ext cx="38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42" name="Text Box 47"/>
            <p:cNvSpPr txBox="1"/>
            <p:nvPr/>
          </p:nvSpPr>
          <p:spPr>
            <a:xfrm>
              <a:off x="2843" y="1852"/>
              <a:ext cx="299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9743" name="Line 48"/>
            <p:cNvSpPr/>
            <p:nvPr/>
          </p:nvSpPr>
          <p:spPr>
            <a:xfrm flipH="1">
              <a:off x="550" y="1346"/>
              <a:ext cx="659" cy="50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9744" name="Rectangle 49"/>
            <p:cNvSpPr/>
            <p:nvPr/>
          </p:nvSpPr>
          <p:spPr>
            <a:xfrm>
              <a:off x="1987" y="1511"/>
              <a:ext cx="802" cy="558"/>
            </a:xfrm>
            <a:prstGeom prst="rect">
              <a:avLst/>
            </a:prstGeom>
            <a:solidFill>
              <a:srgbClr val="00FFFF"/>
            </a:solidFill>
            <a:ln w="9525">
              <a:noFill/>
            </a:ln>
          </p:spPr>
          <p:txBody>
            <a:bodyPr wrap="none" anchor="ctr" anchorCtr="0"/>
            <a:p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线路</a:t>
              </a:r>
              <a:r>
                <a: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A</a:t>
              </a:r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：</a:t>
              </a:r>
              <a:endParaRPr lang="zh-CN" altLang="en-US" sz="1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装载量 </a:t>
              </a:r>
              <a:r>
                <a: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3.6</a:t>
              </a:r>
              <a:endParaRPr lang="en-US" altLang="zh-CN" sz="1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运输距离</a:t>
              </a:r>
              <a:r>
                <a: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27KM</a:t>
              </a:r>
              <a:endParaRPr lang="en-US" altLang="zh-CN" sz="1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29745" name="Text Box 5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746" name="Text Box 5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755650" y="692150"/>
            <a:ext cx="7772400" cy="917575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节约运输里程法应用</a:t>
            </a:r>
            <a:endParaRPr lang="zh-CN" altLang="en-US" sz="3200" dirty="0"/>
          </a:p>
        </p:txBody>
      </p:sp>
      <p:grpSp>
        <p:nvGrpSpPr>
          <p:cNvPr id="30722" name="Group 3"/>
          <p:cNvGrpSpPr/>
          <p:nvPr/>
        </p:nvGrpSpPr>
        <p:grpSpPr>
          <a:xfrm>
            <a:off x="323850" y="1628775"/>
            <a:ext cx="8640763" cy="4114800"/>
            <a:chOff x="158" y="1026"/>
            <a:chExt cx="5489" cy="2190"/>
          </a:xfrm>
        </p:grpSpPr>
        <p:sp>
          <p:nvSpPr>
            <p:cNvPr id="30723" name="Oval 4"/>
            <p:cNvSpPr/>
            <p:nvPr/>
          </p:nvSpPr>
          <p:spPr>
            <a:xfrm>
              <a:off x="1670" y="2078"/>
              <a:ext cx="247" cy="105"/>
            </a:xfrm>
            <a:prstGeom prst="ellipse">
              <a:avLst/>
            </a:prstGeom>
            <a:solidFill>
              <a:srgbClr val="00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24" name="Oval 5"/>
            <p:cNvSpPr/>
            <p:nvPr/>
          </p:nvSpPr>
          <p:spPr>
            <a:xfrm>
              <a:off x="2763" y="162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25" name="Oval 6"/>
            <p:cNvSpPr/>
            <p:nvPr/>
          </p:nvSpPr>
          <p:spPr>
            <a:xfrm>
              <a:off x="2387" y="1277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26" name="Oval 7"/>
            <p:cNvSpPr/>
            <p:nvPr/>
          </p:nvSpPr>
          <p:spPr>
            <a:xfrm>
              <a:off x="1863" y="1246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27" name="Oval 8"/>
            <p:cNvSpPr/>
            <p:nvPr/>
          </p:nvSpPr>
          <p:spPr>
            <a:xfrm>
              <a:off x="1129" y="125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28" name="Oval 9"/>
            <p:cNvSpPr/>
            <p:nvPr/>
          </p:nvSpPr>
          <p:spPr>
            <a:xfrm>
              <a:off x="371" y="1849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29" name="Oval 10"/>
            <p:cNvSpPr/>
            <p:nvPr/>
          </p:nvSpPr>
          <p:spPr>
            <a:xfrm>
              <a:off x="647" y="2888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30" name="Oval 11"/>
            <p:cNvSpPr/>
            <p:nvPr/>
          </p:nvSpPr>
          <p:spPr>
            <a:xfrm>
              <a:off x="1761" y="2730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31" name="Oval 12"/>
            <p:cNvSpPr/>
            <p:nvPr/>
          </p:nvSpPr>
          <p:spPr>
            <a:xfrm>
              <a:off x="2366" y="2923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32" name="Oval 13"/>
            <p:cNvSpPr/>
            <p:nvPr/>
          </p:nvSpPr>
          <p:spPr>
            <a:xfrm>
              <a:off x="3262" y="2862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I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33" name="Oval 14"/>
            <p:cNvSpPr/>
            <p:nvPr/>
          </p:nvSpPr>
          <p:spPr>
            <a:xfrm>
              <a:off x="2722" y="2300"/>
              <a:ext cx="131" cy="111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J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34" name="Line 15"/>
            <p:cNvSpPr/>
            <p:nvPr/>
          </p:nvSpPr>
          <p:spPr>
            <a:xfrm flipH="1">
              <a:off x="1812" y="1368"/>
              <a:ext cx="105" cy="6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35" name="Line 16"/>
            <p:cNvSpPr/>
            <p:nvPr/>
          </p:nvSpPr>
          <p:spPr>
            <a:xfrm>
              <a:off x="1902" y="2161"/>
              <a:ext cx="846" cy="18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36" name="Line 17"/>
            <p:cNvSpPr/>
            <p:nvPr/>
          </p:nvSpPr>
          <p:spPr>
            <a:xfrm>
              <a:off x="1797" y="2199"/>
              <a:ext cx="0" cy="5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37" name="Line 18"/>
            <p:cNvSpPr/>
            <p:nvPr/>
          </p:nvSpPr>
          <p:spPr>
            <a:xfrm>
              <a:off x="1857" y="2184"/>
              <a:ext cx="554" cy="7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38" name="Line 19"/>
            <p:cNvSpPr/>
            <p:nvPr/>
          </p:nvSpPr>
          <p:spPr>
            <a:xfrm>
              <a:off x="1902" y="2176"/>
              <a:ext cx="1361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39" name="Line 20"/>
            <p:cNvSpPr/>
            <p:nvPr/>
          </p:nvSpPr>
          <p:spPr>
            <a:xfrm flipH="1">
              <a:off x="742" y="2191"/>
              <a:ext cx="1010" cy="7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40" name="Line 21"/>
            <p:cNvSpPr/>
            <p:nvPr/>
          </p:nvSpPr>
          <p:spPr>
            <a:xfrm>
              <a:off x="1221" y="1353"/>
              <a:ext cx="509" cy="7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41" name="Text Box 22"/>
            <p:cNvSpPr txBox="1"/>
            <p:nvPr/>
          </p:nvSpPr>
          <p:spPr>
            <a:xfrm>
              <a:off x="2447" y="2377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2" name="Text Box 23"/>
            <p:cNvSpPr txBox="1"/>
            <p:nvPr/>
          </p:nvSpPr>
          <p:spPr>
            <a:xfrm>
              <a:off x="2095" y="2482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3" name="Text Box 24"/>
            <p:cNvSpPr txBox="1"/>
            <p:nvPr/>
          </p:nvSpPr>
          <p:spPr>
            <a:xfrm>
              <a:off x="1408" y="1584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4" name="Text Box 25"/>
            <p:cNvSpPr txBox="1"/>
            <p:nvPr/>
          </p:nvSpPr>
          <p:spPr>
            <a:xfrm>
              <a:off x="1736" y="2339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5" name="Text Box 26"/>
            <p:cNvSpPr txBox="1"/>
            <p:nvPr/>
          </p:nvSpPr>
          <p:spPr>
            <a:xfrm>
              <a:off x="1744" y="1540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6" name="Text Box 27"/>
            <p:cNvSpPr txBox="1"/>
            <p:nvPr/>
          </p:nvSpPr>
          <p:spPr>
            <a:xfrm>
              <a:off x="2118" y="1135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7" name="Text Box 28"/>
            <p:cNvSpPr txBox="1"/>
            <p:nvPr/>
          </p:nvSpPr>
          <p:spPr>
            <a:xfrm>
              <a:off x="2619" y="1367"/>
              <a:ext cx="299" cy="1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8" name="Text Box 29"/>
            <p:cNvSpPr txBox="1"/>
            <p:nvPr/>
          </p:nvSpPr>
          <p:spPr>
            <a:xfrm>
              <a:off x="2223" y="2115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49" name="Text Box 30"/>
            <p:cNvSpPr txBox="1"/>
            <p:nvPr/>
          </p:nvSpPr>
          <p:spPr>
            <a:xfrm>
              <a:off x="1078" y="2406"/>
              <a:ext cx="299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0" name="Text Box 31"/>
            <p:cNvSpPr txBox="1"/>
            <p:nvPr/>
          </p:nvSpPr>
          <p:spPr>
            <a:xfrm>
              <a:off x="3702" y="1026"/>
              <a:ext cx="1945" cy="17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90000"/>
                </a:lnSpc>
              </a:pPr>
              <a:r>
                <a:rPr lang="en-US" altLang="zh-CN" sz="2400" b="1" dirty="0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4</a:t>
              </a:r>
              <a:r>
                <a:rPr lang="zh-CN" altLang="en-US" sz="2400" b="1" dirty="0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次解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：按节约里程的大小，连接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A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I 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和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E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F 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，但因为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A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已组合在完成的线路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A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中，不能连接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A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I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，所以只能连接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E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F </a:t>
              </a:r>
              <a:endParaRPr lang="en-US" altLang="zh-CN" sz="2400" b="1" dirty="0">
                <a:latin typeface="楷体_GB2312" pitchFamily="49" charset="-122"/>
                <a:ea typeface="楷体_GB2312" pitchFamily="49" charset="-122"/>
              </a:endParaRPr>
            </a:p>
            <a:p>
              <a:pPr>
                <a:lnSpc>
                  <a:spcPct val="90000"/>
                </a:lnSpc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线路数：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5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条</a:t>
              </a:r>
              <a:endParaRPr lang="zh-CN" altLang="en-US" sz="2400" b="1" dirty="0">
                <a:latin typeface="楷体_GB2312" pitchFamily="49" charset="-122"/>
                <a:ea typeface="楷体_GB2312" pitchFamily="49" charset="-122"/>
              </a:endParaRPr>
            </a:p>
            <a:p>
              <a:pPr>
                <a:lnSpc>
                  <a:spcPct val="90000"/>
                </a:lnSpc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总运输距离：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90KM</a:t>
              </a:r>
              <a:endParaRPr lang="en-US" altLang="zh-CN" sz="2400" b="1" dirty="0">
                <a:latin typeface="楷体_GB2312" pitchFamily="49" charset="-122"/>
                <a:ea typeface="楷体_GB2312" pitchFamily="49" charset="-122"/>
              </a:endParaRPr>
            </a:p>
            <a:p>
              <a:pPr>
                <a:lnSpc>
                  <a:spcPct val="90000"/>
                </a:lnSpc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车辆台数：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3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台，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4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台</a:t>
              </a:r>
              <a:endParaRPr lang="zh-CN" altLang="en-US" sz="24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0751" name="Text Box 32"/>
            <p:cNvSpPr txBox="1"/>
            <p:nvPr/>
          </p:nvSpPr>
          <p:spPr>
            <a:xfrm>
              <a:off x="2815" y="1496"/>
              <a:ext cx="531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(0.7)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2" name="Text Box 33"/>
            <p:cNvSpPr txBox="1"/>
            <p:nvPr/>
          </p:nvSpPr>
          <p:spPr>
            <a:xfrm>
              <a:off x="2492" y="1195"/>
              <a:ext cx="531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(1.5)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3" name="Text Box 34"/>
            <p:cNvSpPr txBox="1"/>
            <p:nvPr/>
          </p:nvSpPr>
          <p:spPr>
            <a:xfrm>
              <a:off x="1759" y="1046"/>
              <a:ext cx="531" cy="1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(0.8)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4" name="Text Box 35"/>
            <p:cNvSpPr txBox="1"/>
            <p:nvPr/>
          </p:nvSpPr>
          <p:spPr>
            <a:xfrm>
              <a:off x="981" y="1053"/>
              <a:ext cx="531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(0.4)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5" name="Text Box 36"/>
            <p:cNvSpPr txBox="1"/>
            <p:nvPr/>
          </p:nvSpPr>
          <p:spPr>
            <a:xfrm>
              <a:off x="158" y="1615"/>
              <a:ext cx="531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(1.4)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6" name="Text Box 37"/>
            <p:cNvSpPr txBox="1"/>
            <p:nvPr/>
          </p:nvSpPr>
          <p:spPr>
            <a:xfrm>
              <a:off x="390" y="2968"/>
              <a:ext cx="531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(1.5)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7" name="Text Box 38"/>
            <p:cNvSpPr txBox="1"/>
            <p:nvPr/>
          </p:nvSpPr>
          <p:spPr>
            <a:xfrm>
              <a:off x="1587" y="2796"/>
              <a:ext cx="531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(0.6)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8" name="Text Box 39"/>
            <p:cNvSpPr txBox="1"/>
            <p:nvPr/>
          </p:nvSpPr>
          <p:spPr>
            <a:xfrm>
              <a:off x="2215" y="3013"/>
              <a:ext cx="531" cy="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(0.8)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59" name="Text Box 40"/>
            <p:cNvSpPr txBox="1"/>
            <p:nvPr/>
          </p:nvSpPr>
          <p:spPr>
            <a:xfrm>
              <a:off x="3107" y="3037"/>
              <a:ext cx="531" cy="1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(0.5)</a:t>
              </a:r>
              <a:endPara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60" name="Text Box 41"/>
            <p:cNvSpPr txBox="1"/>
            <p:nvPr/>
          </p:nvSpPr>
          <p:spPr>
            <a:xfrm>
              <a:off x="2814" y="2250"/>
              <a:ext cx="531" cy="1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(0.6)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61" name="Line 42"/>
            <p:cNvSpPr/>
            <p:nvPr/>
          </p:nvSpPr>
          <p:spPr>
            <a:xfrm>
              <a:off x="2502" y="1339"/>
              <a:ext cx="291" cy="2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62" name="Line 43"/>
            <p:cNvSpPr/>
            <p:nvPr/>
          </p:nvSpPr>
          <p:spPr>
            <a:xfrm>
              <a:off x="2831" y="1735"/>
              <a:ext cx="0" cy="5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63" name="Line 44"/>
            <p:cNvSpPr/>
            <p:nvPr/>
          </p:nvSpPr>
          <p:spPr>
            <a:xfrm>
              <a:off x="2008" y="1317"/>
              <a:ext cx="38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64" name="Text Box 45"/>
            <p:cNvSpPr txBox="1"/>
            <p:nvPr/>
          </p:nvSpPr>
          <p:spPr>
            <a:xfrm>
              <a:off x="2797" y="1852"/>
              <a:ext cx="299" cy="1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65" name="Line 46"/>
            <p:cNvSpPr/>
            <p:nvPr/>
          </p:nvSpPr>
          <p:spPr>
            <a:xfrm flipH="1">
              <a:off x="504" y="1346"/>
              <a:ext cx="659" cy="50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66" name="Line 47"/>
            <p:cNvSpPr/>
            <p:nvPr/>
          </p:nvSpPr>
          <p:spPr>
            <a:xfrm>
              <a:off x="429" y="1967"/>
              <a:ext cx="270" cy="9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0767" name="Rectangle 48"/>
            <p:cNvSpPr/>
            <p:nvPr/>
          </p:nvSpPr>
          <p:spPr>
            <a:xfrm>
              <a:off x="1934" y="1511"/>
              <a:ext cx="765" cy="6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/>
            <a:p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线路</a:t>
              </a:r>
              <a:r>
                <a: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A</a:t>
              </a:r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：</a:t>
              </a:r>
              <a:endParaRPr lang="zh-CN" altLang="en-US" sz="1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装载量</a:t>
              </a:r>
              <a:r>
                <a: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3.6</a:t>
              </a:r>
              <a:endParaRPr lang="en-US" altLang="zh-CN" sz="1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r>
                <a:rPr lang="zh-CN" altLang="en-US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运输距离</a:t>
              </a:r>
              <a:r>
                <a:rPr lang="en-US" altLang="zh-CN" sz="1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27KM</a:t>
              </a:r>
              <a:endParaRPr lang="en-US" altLang="zh-CN" sz="1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30768" name="Text Box 49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69" name="Text Box 50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Rectangle 2"/>
          <p:cNvSpPr>
            <a:spLocks noGrp="1"/>
          </p:cNvSpPr>
          <p:nvPr>
            <p:ph type="title"/>
          </p:nvPr>
        </p:nvSpPr>
        <p:spPr>
          <a:xfrm>
            <a:off x="539750" y="692150"/>
            <a:ext cx="7772400" cy="557213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节约运输里程法应用</a:t>
            </a:r>
            <a:endParaRPr lang="zh-CN" altLang="en-US" sz="3200" dirty="0"/>
          </a:p>
        </p:txBody>
      </p:sp>
      <p:grpSp>
        <p:nvGrpSpPr>
          <p:cNvPr id="31746" name="Group 3"/>
          <p:cNvGrpSpPr/>
          <p:nvPr/>
        </p:nvGrpSpPr>
        <p:grpSpPr>
          <a:xfrm>
            <a:off x="0" y="1125538"/>
            <a:ext cx="9144000" cy="5568950"/>
            <a:chOff x="0" y="709"/>
            <a:chExt cx="5760" cy="3319"/>
          </a:xfrm>
        </p:grpSpPr>
        <p:sp>
          <p:nvSpPr>
            <p:cNvPr id="31747" name="Text Box 4"/>
            <p:cNvSpPr txBox="1"/>
            <p:nvPr/>
          </p:nvSpPr>
          <p:spPr>
            <a:xfrm>
              <a:off x="3606" y="709"/>
              <a:ext cx="2154" cy="33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chemeClr val="hlink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5</a:t>
              </a:r>
              <a:r>
                <a:rPr lang="zh-CN" altLang="en-US" sz="2400" b="1" dirty="0">
                  <a:solidFill>
                    <a:schemeClr val="hlink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次解：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按节约里程的大小，连接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I—J 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、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A—C 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、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B—J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、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B—D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、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C—E 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。但由于同一组中总有一头或两头包含在已完成线路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中，不能再作出新的线路。</a:t>
              </a:r>
              <a:endParaRPr lang="zh-CN" altLang="en-US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所以考虑下一组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F—G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组合到线路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B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组</a:t>
              </a:r>
              <a:endParaRPr lang="zh-CN" altLang="en-US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线路数：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4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条</a:t>
              </a:r>
              <a:endParaRPr lang="zh-CN" altLang="en-US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总运输距离：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85KM</a:t>
              </a:r>
              <a:endParaRPr lang="en-US" altLang="zh-CN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车辆台数：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台，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4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台</a:t>
              </a:r>
              <a:endParaRPr lang="zh-CN" altLang="en-US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31748" name="Group 5"/>
            <p:cNvGrpSpPr/>
            <p:nvPr/>
          </p:nvGrpSpPr>
          <p:grpSpPr>
            <a:xfrm>
              <a:off x="0" y="811"/>
              <a:ext cx="3651" cy="2562"/>
              <a:chOff x="158" y="845"/>
              <a:chExt cx="3298" cy="2164"/>
            </a:xfrm>
          </p:grpSpPr>
          <p:sp>
            <p:nvSpPr>
              <p:cNvPr id="31749" name="Oval 6"/>
              <p:cNvSpPr/>
              <p:nvPr/>
            </p:nvSpPr>
            <p:spPr>
              <a:xfrm>
                <a:off x="1670" y="1877"/>
                <a:ext cx="247" cy="105"/>
              </a:xfrm>
              <a:prstGeom prst="ellipse">
                <a:avLst/>
              </a:prstGeom>
              <a:solidFill>
                <a:srgbClr val="00FF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P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0" name="Oval 7"/>
              <p:cNvSpPr/>
              <p:nvPr/>
            </p:nvSpPr>
            <p:spPr>
              <a:xfrm>
                <a:off x="2763" y="1422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A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1" name="Oval 8"/>
              <p:cNvSpPr/>
              <p:nvPr/>
            </p:nvSpPr>
            <p:spPr>
              <a:xfrm>
                <a:off x="2387" y="1076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B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2" name="Oval 9"/>
              <p:cNvSpPr/>
              <p:nvPr/>
            </p:nvSpPr>
            <p:spPr>
              <a:xfrm>
                <a:off x="1863" y="1045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C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3" name="Oval 10"/>
              <p:cNvSpPr/>
              <p:nvPr/>
            </p:nvSpPr>
            <p:spPr>
              <a:xfrm>
                <a:off x="1129" y="1052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D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4" name="Oval 11"/>
              <p:cNvSpPr/>
              <p:nvPr/>
            </p:nvSpPr>
            <p:spPr>
              <a:xfrm>
                <a:off x="371" y="1648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E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5" name="Oval 12"/>
              <p:cNvSpPr/>
              <p:nvPr/>
            </p:nvSpPr>
            <p:spPr>
              <a:xfrm>
                <a:off x="647" y="2687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F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6" name="Oval 13"/>
              <p:cNvSpPr/>
              <p:nvPr/>
            </p:nvSpPr>
            <p:spPr>
              <a:xfrm>
                <a:off x="1761" y="2529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G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7" name="Oval 14"/>
              <p:cNvSpPr/>
              <p:nvPr/>
            </p:nvSpPr>
            <p:spPr>
              <a:xfrm>
                <a:off x="2366" y="2722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H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8" name="Oval 15"/>
              <p:cNvSpPr/>
              <p:nvPr/>
            </p:nvSpPr>
            <p:spPr>
              <a:xfrm>
                <a:off x="3262" y="2661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I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59" name="Oval 16"/>
              <p:cNvSpPr/>
              <p:nvPr/>
            </p:nvSpPr>
            <p:spPr>
              <a:xfrm>
                <a:off x="2722" y="2099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J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60" name="Line 17"/>
              <p:cNvSpPr/>
              <p:nvPr/>
            </p:nvSpPr>
            <p:spPr>
              <a:xfrm flipH="1">
                <a:off x="1812" y="1167"/>
                <a:ext cx="105" cy="6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61" name="Line 18"/>
              <p:cNvSpPr/>
              <p:nvPr/>
            </p:nvSpPr>
            <p:spPr>
              <a:xfrm>
                <a:off x="1902" y="1960"/>
                <a:ext cx="846" cy="18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62" name="Line 19"/>
              <p:cNvSpPr/>
              <p:nvPr/>
            </p:nvSpPr>
            <p:spPr>
              <a:xfrm>
                <a:off x="1797" y="1998"/>
                <a:ext cx="0" cy="52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63" name="Line 20"/>
              <p:cNvSpPr/>
              <p:nvPr/>
            </p:nvSpPr>
            <p:spPr>
              <a:xfrm>
                <a:off x="1857" y="1983"/>
                <a:ext cx="554" cy="74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64" name="Line 21"/>
              <p:cNvSpPr/>
              <p:nvPr/>
            </p:nvSpPr>
            <p:spPr>
              <a:xfrm>
                <a:off x="1902" y="1975"/>
                <a:ext cx="1361" cy="71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65" name="Line 22"/>
              <p:cNvSpPr/>
              <p:nvPr/>
            </p:nvSpPr>
            <p:spPr>
              <a:xfrm>
                <a:off x="1221" y="1152"/>
                <a:ext cx="509" cy="72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66" name="Text Box 23"/>
              <p:cNvSpPr txBox="1"/>
              <p:nvPr/>
            </p:nvSpPr>
            <p:spPr>
              <a:xfrm>
                <a:off x="2447" y="2176"/>
                <a:ext cx="299" cy="1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10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67" name="Text Box 24"/>
              <p:cNvSpPr txBox="1"/>
              <p:nvPr/>
            </p:nvSpPr>
            <p:spPr>
              <a:xfrm>
                <a:off x="2095" y="2281"/>
                <a:ext cx="299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4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68" name="Text Box 25"/>
              <p:cNvSpPr txBox="1"/>
              <p:nvPr/>
            </p:nvSpPr>
            <p:spPr>
              <a:xfrm>
                <a:off x="1446" y="1368"/>
                <a:ext cx="299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8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69" name="Text Box 26"/>
              <p:cNvSpPr txBox="1"/>
              <p:nvPr/>
            </p:nvSpPr>
            <p:spPr>
              <a:xfrm>
                <a:off x="1766" y="2153"/>
                <a:ext cx="299" cy="1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3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0" name="Text Box 27"/>
              <p:cNvSpPr txBox="1"/>
              <p:nvPr/>
            </p:nvSpPr>
            <p:spPr>
              <a:xfrm>
                <a:off x="1744" y="1339"/>
                <a:ext cx="299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7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1" name="Text Box 28"/>
              <p:cNvSpPr txBox="1"/>
              <p:nvPr/>
            </p:nvSpPr>
            <p:spPr>
              <a:xfrm>
                <a:off x="2118" y="934"/>
                <a:ext cx="299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5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2" name="Text Box 29"/>
              <p:cNvSpPr txBox="1"/>
              <p:nvPr/>
            </p:nvSpPr>
            <p:spPr>
              <a:xfrm>
                <a:off x="2619" y="1166"/>
                <a:ext cx="299" cy="1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4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3" name="Text Box 30"/>
              <p:cNvSpPr txBox="1"/>
              <p:nvPr/>
            </p:nvSpPr>
            <p:spPr>
              <a:xfrm>
                <a:off x="2223" y="1914"/>
                <a:ext cx="299" cy="1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7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4" name="Text Box 31"/>
              <p:cNvSpPr txBox="1"/>
              <p:nvPr/>
            </p:nvSpPr>
            <p:spPr>
              <a:xfrm>
                <a:off x="2815" y="1295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(0.7)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5" name="Text Box 32"/>
              <p:cNvSpPr txBox="1"/>
              <p:nvPr/>
            </p:nvSpPr>
            <p:spPr>
              <a:xfrm>
                <a:off x="2492" y="994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(1.5)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6" name="Text Box 33"/>
              <p:cNvSpPr txBox="1"/>
              <p:nvPr/>
            </p:nvSpPr>
            <p:spPr>
              <a:xfrm>
                <a:off x="1759" y="845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(0.8)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7" name="Text Box 34"/>
              <p:cNvSpPr txBox="1"/>
              <p:nvPr/>
            </p:nvSpPr>
            <p:spPr>
              <a:xfrm>
                <a:off x="981" y="852"/>
                <a:ext cx="531" cy="1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(0.4)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8" name="Text Box 35"/>
              <p:cNvSpPr txBox="1"/>
              <p:nvPr/>
            </p:nvSpPr>
            <p:spPr>
              <a:xfrm>
                <a:off x="158" y="1414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(1.4)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79" name="Text Box 36"/>
              <p:cNvSpPr txBox="1"/>
              <p:nvPr/>
            </p:nvSpPr>
            <p:spPr>
              <a:xfrm>
                <a:off x="390" y="2767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(1.5)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80" name="Text Box 37"/>
              <p:cNvSpPr txBox="1"/>
              <p:nvPr/>
            </p:nvSpPr>
            <p:spPr>
              <a:xfrm>
                <a:off x="1587" y="2595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(0.6)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81" name="Text Box 38"/>
              <p:cNvSpPr txBox="1"/>
              <p:nvPr/>
            </p:nvSpPr>
            <p:spPr>
              <a:xfrm>
                <a:off x="2215" y="2812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(0.8)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82" name="Text Box 39"/>
              <p:cNvSpPr txBox="1"/>
              <p:nvPr/>
            </p:nvSpPr>
            <p:spPr>
              <a:xfrm>
                <a:off x="2925" y="2840"/>
                <a:ext cx="531" cy="1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(0.5)</a:t>
                </a:r>
                <a:endParaRPr lang="en-US" altLang="zh-CN" sz="16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83" name="Text Box 40"/>
              <p:cNvSpPr txBox="1"/>
              <p:nvPr/>
            </p:nvSpPr>
            <p:spPr>
              <a:xfrm>
                <a:off x="2814" y="2049"/>
                <a:ext cx="531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(0.6)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84" name="Line 41"/>
              <p:cNvSpPr/>
              <p:nvPr/>
            </p:nvSpPr>
            <p:spPr>
              <a:xfrm>
                <a:off x="2502" y="1138"/>
                <a:ext cx="291" cy="2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85" name="Line 42"/>
              <p:cNvSpPr/>
              <p:nvPr/>
            </p:nvSpPr>
            <p:spPr>
              <a:xfrm>
                <a:off x="2831" y="1534"/>
                <a:ext cx="0" cy="54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86" name="Line 43"/>
              <p:cNvSpPr/>
              <p:nvPr/>
            </p:nvSpPr>
            <p:spPr>
              <a:xfrm>
                <a:off x="2008" y="1116"/>
                <a:ext cx="38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87" name="Text Box 44"/>
              <p:cNvSpPr txBox="1"/>
              <p:nvPr/>
            </p:nvSpPr>
            <p:spPr>
              <a:xfrm>
                <a:off x="2797" y="1651"/>
                <a:ext cx="299" cy="1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4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88" name="Line 45"/>
              <p:cNvSpPr/>
              <p:nvPr/>
            </p:nvSpPr>
            <p:spPr>
              <a:xfrm flipH="1">
                <a:off x="504" y="1145"/>
                <a:ext cx="659" cy="50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89" name="Line 46"/>
              <p:cNvSpPr/>
              <p:nvPr/>
            </p:nvSpPr>
            <p:spPr>
              <a:xfrm>
                <a:off x="429" y="1766"/>
                <a:ext cx="270" cy="90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90" name="Line 47"/>
              <p:cNvSpPr/>
              <p:nvPr/>
            </p:nvSpPr>
            <p:spPr>
              <a:xfrm flipV="1">
                <a:off x="781" y="2589"/>
                <a:ext cx="980" cy="15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1791" name="Text Box 48"/>
              <p:cNvSpPr txBox="1"/>
              <p:nvPr/>
            </p:nvSpPr>
            <p:spPr>
              <a:xfrm>
                <a:off x="650" y="1270"/>
                <a:ext cx="299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6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92" name="Text Box 49"/>
              <p:cNvSpPr txBox="1"/>
              <p:nvPr/>
            </p:nvSpPr>
            <p:spPr>
              <a:xfrm>
                <a:off x="404" y="2137"/>
                <a:ext cx="299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7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93" name="Text Box 50"/>
              <p:cNvSpPr txBox="1"/>
              <p:nvPr/>
            </p:nvSpPr>
            <p:spPr>
              <a:xfrm>
                <a:off x="1136" y="2488"/>
                <a:ext cx="299" cy="1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楷体_GB2312" pitchFamily="49" charset="-122"/>
                  </a:rPr>
                  <a:t>6</a:t>
                </a:r>
                <a:endParaRPr lang="en-US" altLang="zh-CN" sz="1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94" name="Rectangle 51"/>
              <p:cNvSpPr/>
              <p:nvPr/>
            </p:nvSpPr>
            <p:spPr>
              <a:xfrm>
                <a:off x="1978" y="1370"/>
                <a:ext cx="658" cy="509"/>
              </a:xfrm>
              <a:prstGeom prst="rect">
                <a:avLst/>
              </a:prstGeom>
              <a:solidFill>
                <a:srgbClr val="00FF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线路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A</a:t>
                </a:r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：</a:t>
                </a:r>
                <a:endParaRPr lang="zh-CN" altLang="en-US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装载量 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3.6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运输距离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27KM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1795" name="Rectangle 52"/>
              <p:cNvSpPr/>
              <p:nvPr/>
            </p:nvSpPr>
            <p:spPr>
              <a:xfrm>
                <a:off x="623" y="1683"/>
                <a:ext cx="711" cy="509"/>
              </a:xfrm>
              <a:prstGeom prst="rect">
                <a:avLst/>
              </a:prstGeom>
              <a:solidFill>
                <a:srgbClr val="00FF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线路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B</a:t>
                </a:r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：</a:t>
                </a:r>
                <a:endParaRPr lang="zh-CN" altLang="en-US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装载量 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3.9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运输距离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30KM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31796" name="Text Box 53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97" name="Text Box 54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Rectangle 2"/>
          <p:cNvSpPr>
            <a:spLocks noGrp="1"/>
          </p:cNvSpPr>
          <p:nvPr>
            <p:ph type="title"/>
          </p:nvPr>
        </p:nvSpPr>
        <p:spPr>
          <a:xfrm>
            <a:off x="1042988" y="692150"/>
            <a:ext cx="7772400" cy="485775"/>
          </a:xfrm>
          <a:noFill/>
          <a:ln>
            <a:noFill/>
          </a:ln>
        </p:spPr>
        <p:txBody>
          <a:bodyPr anchor="t" anchorCtr="0"/>
          <a:p>
            <a:r>
              <a:rPr lang="zh-CN" altLang="en-US" sz="3200" dirty="0"/>
              <a:t>节约运输里程法应用</a:t>
            </a:r>
            <a:endParaRPr lang="zh-CN" altLang="en-US" sz="3200" dirty="0"/>
          </a:p>
        </p:txBody>
      </p:sp>
      <p:grpSp>
        <p:nvGrpSpPr>
          <p:cNvPr id="32770" name="Group 3"/>
          <p:cNvGrpSpPr/>
          <p:nvPr/>
        </p:nvGrpSpPr>
        <p:grpSpPr>
          <a:xfrm>
            <a:off x="0" y="1125538"/>
            <a:ext cx="8964613" cy="5083175"/>
            <a:chOff x="45" y="718"/>
            <a:chExt cx="5602" cy="2951"/>
          </a:xfrm>
        </p:grpSpPr>
        <p:sp>
          <p:nvSpPr>
            <p:cNvPr id="32771" name="Text Box 4"/>
            <p:cNvSpPr txBox="1"/>
            <p:nvPr/>
          </p:nvSpPr>
          <p:spPr>
            <a:xfrm>
              <a:off x="3702" y="754"/>
              <a:ext cx="1945" cy="29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hlink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最终解：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按节约里程的大小，下面考虑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G—H 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，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H—I 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，由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G—H 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于受运输距离和载重量的限制，所以不能组合进线路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B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。只能连接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H—I 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，作出线路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线路数：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3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条</a:t>
              </a:r>
              <a:endParaRPr lang="zh-CN" altLang="en-US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总运输距离：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80KM</a:t>
              </a:r>
              <a:endParaRPr lang="en-US" altLang="zh-CN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pPr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车辆台数：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1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台，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4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吨车</a:t>
              </a:r>
              <a:r>
                <a:rPr lang="en-US" altLang="zh-CN" sz="2400" b="1" dirty="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_GB2312" pitchFamily="49" charset="-122"/>
                </a:rPr>
                <a:t>台</a:t>
              </a:r>
              <a:endParaRPr lang="zh-CN" altLang="en-US" sz="24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32772" name="Group 5"/>
            <p:cNvGrpSpPr/>
            <p:nvPr/>
          </p:nvGrpSpPr>
          <p:grpSpPr>
            <a:xfrm>
              <a:off x="45" y="718"/>
              <a:ext cx="4014" cy="2652"/>
              <a:chOff x="327" y="1046"/>
              <a:chExt cx="3523" cy="2108"/>
            </a:xfrm>
          </p:grpSpPr>
          <p:sp>
            <p:nvSpPr>
              <p:cNvPr id="32773" name="Oval 6"/>
              <p:cNvSpPr/>
              <p:nvPr/>
            </p:nvSpPr>
            <p:spPr>
              <a:xfrm>
                <a:off x="1839" y="2078"/>
                <a:ext cx="247" cy="105"/>
              </a:xfrm>
              <a:prstGeom prst="ellipse">
                <a:avLst/>
              </a:prstGeom>
              <a:solidFill>
                <a:srgbClr val="00FF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P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4" name="Oval 7"/>
              <p:cNvSpPr/>
              <p:nvPr/>
            </p:nvSpPr>
            <p:spPr>
              <a:xfrm>
                <a:off x="2932" y="1623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5" name="Oval 8"/>
              <p:cNvSpPr/>
              <p:nvPr/>
            </p:nvSpPr>
            <p:spPr>
              <a:xfrm>
                <a:off x="2556" y="1277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6" name="Oval 9"/>
              <p:cNvSpPr/>
              <p:nvPr/>
            </p:nvSpPr>
            <p:spPr>
              <a:xfrm>
                <a:off x="2032" y="1246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7" name="Oval 10"/>
              <p:cNvSpPr/>
              <p:nvPr/>
            </p:nvSpPr>
            <p:spPr>
              <a:xfrm>
                <a:off x="1298" y="1253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8" name="Oval 11"/>
              <p:cNvSpPr/>
              <p:nvPr/>
            </p:nvSpPr>
            <p:spPr>
              <a:xfrm>
                <a:off x="540" y="1849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E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9" name="Oval 12"/>
              <p:cNvSpPr/>
              <p:nvPr/>
            </p:nvSpPr>
            <p:spPr>
              <a:xfrm>
                <a:off x="816" y="2888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80" name="Oval 13"/>
              <p:cNvSpPr/>
              <p:nvPr/>
            </p:nvSpPr>
            <p:spPr>
              <a:xfrm>
                <a:off x="1930" y="2730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G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81" name="Oval 14"/>
              <p:cNvSpPr/>
              <p:nvPr/>
            </p:nvSpPr>
            <p:spPr>
              <a:xfrm>
                <a:off x="2535" y="2923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H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82" name="Oval 15"/>
              <p:cNvSpPr/>
              <p:nvPr/>
            </p:nvSpPr>
            <p:spPr>
              <a:xfrm>
                <a:off x="3431" y="2862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I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83" name="Oval 16"/>
              <p:cNvSpPr/>
              <p:nvPr/>
            </p:nvSpPr>
            <p:spPr>
              <a:xfrm>
                <a:off x="2891" y="2300"/>
                <a:ext cx="131" cy="11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J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84" name="Line 17"/>
              <p:cNvSpPr/>
              <p:nvPr/>
            </p:nvSpPr>
            <p:spPr>
              <a:xfrm flipH="1">
                <a:off x="1981" y="1368"/>
                <a:ext cx="105" cy="6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785" name="Line 18"/>
              <p:cNvSpPr/>
              <p:nvPr/>
            </p:nvSpPr>
            <p:spPr>
              <a:xfrm>
                <a:off x="2071" y="2161"/>
                <a:ext cx="846" cy="18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786" name="Line 19"/>
              <p:cNvSpPr/>
              <p:nvPr/>
            </p:nvSpPr>
            <p:spPr>
              <a:xfrm>
                <a:off x="1966" y="2199"/>
                <a:ext cx="0" cy="52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787" name="Line 20"/>
              <p:cNvSpPr/>
              <p:nvPr/>
            </p:nvSpPr>
            <p:spPr>
              <a:xfrm>
                <a:off x="2026" y="2184"/>
                <a:ext cx="554" cy="74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788" name="Line 21"/>
              <p:cNvSpPr/>
              <p:nvPr/>
            </p:nvSpPr>
            <p:spPr>
              <a:xfrm>
                <a:off x="2071" y="2176"/>
                <a:ext cx="1361" cy="71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789" name="Line 22"/>
              <p:cNvSpPr/>
              <p:nvPr/>
            </p:nvSpPr>
            <p:spPr>
              <a:xfrm>
                <a:off x="1390" y="1353"/>
                <a:ext cx="509" cy="72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790" name="Text Box 23"/>
              <p:cNvSpPr txBox="1"/>
              <p:nvPr/>
            </p:nvSpPr>
            <p:spPr>
              <a:xfrm>
                <a:off x="2466" y="2332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1" name="Text Box 24"/>
              <p:cNvSpPr txBox="1"/>
              <p:nvPr/>
            </p:nvSpPr>
            <p:spPr>
              <a:xfrm>
                <a:off x="2264" y="2482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2" name="Text Box 25"/>
              <p:cNvSpPr txBox="1"/>
              <p:nvPr/>
            </p:nvSpPr>
            <p:spPr>
              <a:xfrm>
                <a:off x="1615" y="1569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8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3" name="Text Box 26"/>
              <p:cNvSpPr txBox="1"/>
              <p:nvPr/>
            </p:nvSpPr>
            <p:spPr>
              <a:xfrm>
                <a:off x="1935" y="2354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4" name="Text Box 27"/>
              <p:cNvSpPr txBox="1"/>
              <p:nvPr/>
            </p:nvSpPr>
            <p:spPr>
              <a:xfrm>
                <a:off x="1913" y="1540"/>
                <a:ext cx="299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5" name="Text Box 28"/>
              <p:cNvSpPr txBox="1"/>
              <p:nvPr/>
            </p:nvSpPr>
            <p:spPr>
              <a:xfrm>
                <a:off x="2287" y="1135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6" name="Text Box 29"/>
              <p:cNvSpPr txBox="1"/>
              <p:nvPr/>
            </p:nvSpPr>
            <p:spPr>
              <a:xfrm>
                <a:off x="2788" y="1367"/>
                <a:ext cx="299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7" name="Text Box 30"/>
              <p:cNvSpPr txBox="1"/>
              <p:nvPr/>
            </p:nvSpPr>
            <p:spPr>
              <a:xfrm>
                <a:off x="2392" y="2115"/>
                <a:ext cx="299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8" name="Text Box 31"/>
              <p:cNvSpPr txBox="1"/>
              <p:nvPr/>
            </p:nvSpPr>
            <p:spPr>
              <a:xfrm>
                <a:off x="2984" y="1496"/>
                <a:ext cx="531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(0.7)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9" name="Text Box 32"/>
              <p:cNvSpPr txBox="1"/>
              <p:nvPr/>
            </p:nvSpPr>
            <p:spPr>
              <a:xfrm>
                <a:off x="2661" y="1195"/>
                <a:ext cx="531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(1.5)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0" name="Text Box 33"/>
              <p:cNvSpPr txBox="1"/>
              <p:nvPr/>
            </p:nvSpPr>
            <p:spPr>
              <a:xfrm>
                <a:off x="1928" y="1046"/>
                <a:ext cx="531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(0.8)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1" name="Text Box 34"/>
              <p:cNvSpPr txBox="1"/>
              <p:nvPr/>
            </p:nvSpPr>
            <p:spPr>
              <a:xfrm>
                <a:off x="1150" y="1053"/>
                <a:ext cx="531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(0.4)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2" name="Text Box 35"/>
              <p:cNvSpPr txBox="1"/>
              <p:nvPr/>
            </p:nvSpPr>
            <p:spPr>
              <a:xfrm>
                <a:off x="327" y="1615"/>
                <a:ext cx="531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(1.4)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3" name="Text Box 36"/>
              <p:cNvSpPr txBox="1"/>
              <p:nvPr/>
            </p:nvSpPr>
            <p:spPr>
              <a:xfrm>
                <a:off x="559" y="2968"/>
                <a:ext cx="531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(1.5)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4" name="Text Box 37"/>
              <p:cNvSpPr txBox="1"/>
              <p:nvPr/>
            </p:nvSpPr>
            <p:spPr>
              <a:xfrm>
                <a:off x="1756" y="2796"/>
                <a:ext cx="531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(0.6)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5" name="Text Box 38"/>
              <p:cNvSpPr txBox="1"/>
              <p:nvPr/>
            </p:nvSpPr>
            <p:spPr>
              <a:xfrm>
                <a:off x="2336" y="3013"/>
                <a:ext cx="531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(0.8)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6" name="Text Box 39"/>
              <p:cNvSpPr txBox="1"/>
              <p:nvPr/>
            </p:nvSpPr>
            <p:spPr>
              <a:xfrm>
                <a:off x="3319" y="2938"/>
                <a:ext cx="531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(0.5)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7" name="Text Box 40"/>
              <p:cNvSpPr txBox="1"/>
              <p:nvPr/>
            </p:nvSpPr>
            <p:spPr>
              <a:xfrm>
                <a:off x="2983" y="2250"/>
                <a:ext cx="531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(0.6)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8" name="Line 41"/>
              <p:cNvSpPr/>
              <p:nvPr/>
            </p:nvSpPr>
            <p:spPr>
              <a:xfrm>
                <a:off x="2671" y="1339"/>
                <a:ext cx="291" cy="2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809" name="Line 42"/>
              <p:cNvSpPr/>
              <p:nvPr/>
            </p:nvSpPr>
            <p:spPr>
              <a:xfrm>
                <a:off x="3000" y="1735"/>
                <a:ext cx="0" cy="54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810" name="Line 43"/>
              <p:cNvSpPr/>
              <p:nvPr/>
            </p:nvSpPr>
            <p:spPr>
              <a:xfrm>
                <a:off x="2177" y="1317"/>
                <a:ext cx="38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811" name="Text Box 44"/>
              <p:cNvSpPr txBox="1"/>
              <p:nvPr/>
            </p:nvSpPr>
            <p:spPr>
              <a:xfrm>
                <a:off x="2966" y="1852"/>
                <a:ext cx="299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12" name="Line 45"/>
              <p:cNvSpPr/>
              <p:nvPr/>
            </p:nvSpPr>
            <p:spPr>
              <a:xfrm flipH="1">
                <a:off x="673" y="1346"/>
                <a:ext cx="659" cy="50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813" name="Line 46"/>
              <p:cNvSpPr/>
              <p:nvPr/>
            </p:nvSpPr>
            <p:spPr>
              <a:xfrm>
                <a:off x="598" y="1967"/>
                <a:ext cx="270" cy="90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814" name="Line 47"/>
              <p:cNvSpPr/>
              <p:nvPr/>
            </p:nvSpPr>
            <p:spPr>
              <a:xfrm flipV="1">
                <a:off x="950" y="2790"/>
                <a:ext cx="980" cy="15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815" name="Text Box 48"/>
              <p:cNvSpPr txBox="1"/>
              <p:nvPr/>
            </p:nvSpPr>
            <p:spPr>
              <a:xfrm>
                <a:off x="819" y="1471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6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16" name="Text Box 49"/>
              <p:cNvSpPr txBox="1"/>
              <p:nvPr/>
            </p:nvSpPr>
            <p:spPr>
              <a:xfrm>
                <a:off x="573" y="2338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7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17" name="Text Box 50"/>
              <p:cNvSpPr txBox="1"/>
              <p:nvPr/>
            </p:nvSpPr>
            <p:spPr>
              <a:xfrm>
                <a:off x="1305" y="2689"/>
                <a:ext cx="299" cy="1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6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18" name="Rectangle 51"/>
              <p:cNvSpPr/>
              <p:nvPr/>
            </p:nvSpPr>
            <p:spPr>
              <a:xfrm>
                <a:off x="2147" y="1571"/>
                <a:ext cx="658" cy="509"/>
              </a:xfrm>
              <a:prstGeom prst="rect">
                <a:avLst/>
              </a:prstGeom>
              <a:solidFill>
                <a:srgbClr val="00FFFF"/>
              </a:solidFill>
              <a:ln w="9525">
                <a:noFill/>
              </a:ln>
            </p:spPr>
            <p:txBody>
              <a:bodyPr wrap="none" anchor="ctr" anchorCtr="0"/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线路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A</a:t>
                </a:r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：</a:t>
                </a:r>
                <a:endParaRPr lang="zh-CN" altLang="en-US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装载量 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3.6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运输距离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27KM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2819" name="Rectangle 52"/>
              <p:cNvSpPr/>
              <p:nvPr/>
            </p:nvSpPr>
            <p:spPr>
              <a:xfrm>
                <a:off x="792" y="1884"/>
                <a:ext cx="711" cy="509"/>
              </a:xfrm>
              <a:prstGeom prst="rect">
                <a:avLst/>
              </a:prstGeom>
              <a:solidFill>
                <a:srgbClr val="00FF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线路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B</a:t>
                </a:r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：</a:t>
                </a:r>
                <a:endParaRPr lang="zh-CN" altLang="en-US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装载量 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3.9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运输距离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30KM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32820" name="Line 53"/>
              <p:cNvSpPr/>
              <p:nvPr/>
            </p:nvSpPr>
            <p:spPr>
              <a:xfrm flipV="1">
                <a:off x="2671" y="2947"/>
                <a:ext cx="770" cy="3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32821" name="Text Box 54"/>
              <p:cNvSpPr txBox="1"/>
              <p:nvPr/>
            </p:nvSpPr>
            <p:spPr>
              <a:xfrm>
                <a:off x="2935" y="2934"/>
                <a:ext cx="299" cy="1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9</a:t>
                </a:r>
                <a:endParaRPr lang="en-US" altLang="zh-CN" sz="1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22" name="Rectangle 55"/>
              <p:cNvSpPr/>
              <p:nvPr/>
            </p:nvSpPr>
            <p:spPr>
              <a:xfrm>
                <a:off x="2625" y="2490"/>
                <a:ext cx="658" cy="5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/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线路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：</a:t>
                </a:r>
                <a:endParaRPr lang="zh-CN" altLang="en-US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装载量 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1.3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  <a:p>
                <a:r>
                  <a:rPr lang="zh-CN" alt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运输距离 </a:t>
                </a:r>
                <a:r>
                  <a:rPr lang="en-US" altLang="zh-CN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23KM</a:t>
                </a:r>
                <a:endParaRPr lang="en-US" altLang="zh-CN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32823" name="Text Box 56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824" name="Text Box 57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2"/>
          <p:cNvSpPr/>
          <p:nvPr>
            <p:ph type="title"/>
          </p:nvPr>
        </p:nvSpPr>
        <p:spPr>
          <a:xfrm>
            <a:off x="468313" y="1412875"/>
            <a:ext cx="8229600" cy="1143000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 anchorCtr="0"/>
          <a:p>
            <a:r>
              <a:rPr lang="zh-CN" altLang="en-US" sz="4000" dirty="0"/>
              <a:t>节约里程法</a:t>
            </a:r>
            <a:r>
              <a:rPr lang="en-US" altLang="zh-CN" sz="4000" dirty="0"/>
              <a:t>-</a:t>
            </a:r>
            <a:r>
              <a:rPr lang="zh-CN" altLang="en-US" sz="4000" dirty="0"/>
              <a:t>步骤</a:t>
            </a:r>
            <a:endParaRPr lang="zh-CN" altLang="en-US" sz="4000" dirty="0"/>
          </a:p>
        </p:txBody>
      </p:sp>
      <p:sp>
        <p:nvSpPr>
          <p:cNvPr id="33794" name="Rectangle 3"/>
          <p:cNvSpPr/>
          <p:nvPr>
            <p:ph idx="1"/>
          </p:nvPr>
        </p:nvSpPr>
        <p:spPr>
          <a:xfrm>
            <a:off x="457200" y="3068638"/>
            <a:ext cx="8229600" cy="3057525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 anchorCtr="0"/>
          <a:p>
            <a:r>
              <a:rPr lang="zh-CN" altLang="en-US" b="1" dirty="0"/>
              <a:t>第一步：计算最短距离</a:t>
            </a:r>
            <a:endParaRPr lang="zh-CN" altLang="en-US" b="1" dirty="0"/>
          </a:p>
          <a:p>
            <a:r>
              <a:rPr lang="zh-CN" altLang="en-US" b="1" dirty="0"/>
              <a:t>第二步：计算节约里程</a:t>
            </a:r>
            <a:endParaRPr lang="zh-CN" altLang="en-US" b="1" dirty="0"/>
          </a:p>
          <a:p>
            <a:r>
              <a:rPr lang="zh-CN" altLang="en-US" b="1" dirty="0"/>
              <a:t>第三步：按照节约里程排序</a:t>
            </a:r>
            <a:endParaRPr lang="zh-CN" altLang="en-US" b="1" dirty="0"/>
          </a:p>
          <a:p>
            <a:r>
              <a:rPr lang="zh-CN" altLang="en-US" b="1" dirty="0"/>
              <a:t>第四步：安排配送</a:t>
            </a:r>
            <a:endParaRPr lang="zh-CN" altLang="en-US" b="1" dirty="0"/>
          </a:p>
          <a:p>
            <a:endParaRPr lang="zh-CN" altLang="en-US" b="1" dirty="0"/>
          </a:p>
        </p:txBody>
      </p:sp>
      <p:sp>
        <p:nvSpPr>
          <p:cNvPr id="33795" name="Text Box 4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796" name="Text Box 5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48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482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6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00112" name="Picture 48" descr="c:\users\ADMINI~1\appdata\roaming\360se6\USERDA~1\Temp\U_1313~1.JPG"/>
          <p:cNvPicPr>
            <a:picLocks noChangeAspect="1"/>
          </p:cNvPicPr>
          <p:nvPr/>
        </p:nvPicPr>
        <p:blipFill>
          <a:blip r:embed="rId4" r:link="rId5"/>
          <a:srcRect l="3575" t="5455" r="3827" b="1727"/>
          <a:stretch>
            <a:fillRect/>
          </a:stretch>
        </p:blipFill>
        <p:spPr>
          <a:xfrm>
            <a:off x="1692275" y="1773238"/>
            <a:ext cx="1257300" cy="85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111" name="Picture 47" descr="c:\users\ADMINI~1\appdata\roaming\360se6\USERDA~1\Temp\U_3380~1.JPG"/>
          <p:cNvPicPr>
            <a:picLocks noChangeAspect="1"/>
          </p:cNvPicPr>
          <p:nvPr/>
        </p:nvPicPr>
        <p:blipFill>
          <a:blip r:embed="rId6" r:link="rId7"/>
          <a:srcRect b="7523"/>
          <a:stretch>
            <a:fillRect/>
          </a:stretch>
        </p:blipFill>
        <p:spPr>
          <a:xfrm>
            <a:off x="5435600" y="5300663"/>
            <a:ext cx="1381125" cy="96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110" name="Picture 46" descr="c:\users\ADMINI~1\appdata\roaming\360se6\USERDA~1\Temp\209900~1.JPG"/>
          <p:cNvPicPr>
            <a:picLocks noChangeAspect="1"/>
          </p:cNvPicPr>
          <p:nvPr/>
        </p:nvPicPr>
        <p:blipFill>
          <a:blip r:embed="rId8" r:link="rId9"/>
          <a:srcRect l="19119" t="1686" b="3438"/>
          <a:stretch>
            <a:fillRect/>
          </a:stretch>
        </p:blipFill>
        <p:spPr>
          <a:xfrm>
            <a:off x="1619250" y="5445125"/>
            <a:ext cx="1257300" cy="971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109" name="Picture 45" descr="c:\users\ADMINI~1\appdata\roaming\360se6\USERDA~1\Temp\U_1956~1.JPG"/>
          <p:cNvPicPr>
            <a:picLocks noChangeAspect="1"/>
          </p:cNvPicPr>
          <p:nvPr/>
        </p:nvPicPr>
        <p:blipFill>
          <a:blip r:embed="rId10" r:link="rId11"/>
          <a:stretch>
            <a:fillRect/>
          </a:stretch>
        </p:blipFill>
        <p:spPr>
          <a:xfrm>
            <a:off x="5435600" y="2781300"/>
            <a:ext cx="1371600" cy="981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108" name="Picture 44" descr="c:\users\ADMINI~1\appdata\roaming\360se6\USERDA~1\Temp\3255_1~1.JPG"/>
          <p:cNvPicPr>
            <a:picLocks noChangeAspect="1"/>
          </p:cNvPicPr>
          <p:nvPr/>
        </p:nvPicPr>
        <p:blipFill>
          <a:blip r:embed="rId12" r:link="rId13"/>
          <a:srcRect l="9520" t="22574" r="4083" b="7651"/>
          <a:stretch>
            <a:fillRect/>
          </a:stretch>
        </p:blipFill>
        <p:spPr>
          <a:xfrm>
            <a:off x="1619250" y="4221163"/>
            <a:ext cx="1247775" cy="876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107" name="Picture 43" descr="c:\users\ADMINI~1\appdata\roaming\360se6\USERDA~1\Temp\U_1179~2.JPG"/>
          <p:cNvPicPr>
            <a:picLocks noChangeAspect="1"/>
          </p:cNvPicPr>
          <p:nvPr/>
        </p:nvPicPr>
        <p:blipFill>
          <a:blip r:embed="rId14" r:link="rId15"/>
          <a:srcRect l="3952" t="3133" b="13667"/>
          <a:stretch>
            <a:fillRect/>
          </a:stretch>
        </p:blipFill>
        <p:spPr>
          <a:xfrm>
            <a:off x="5435600" y="4076700"/>
            <a:ext cx="1381125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106" name="Picture 42" descr="c:\users\ADMINI~1\appdata\roaming\360se6\USERDA~1\Temp\U_2228~1.JPG"/>
          <p:cNvPicPr>
            <a:picLocks noChangeAspect="1"/>
          </p:cNvPicPr>
          <p:nvPr/>
        </p:nvPicPr>
        <p:blipFill>
          <a:blip r:embed="rId16" r:link="rId17"/>
          <a:srcRect l="49962"/>
          <a:stretch>
            <a:fillRect/>
          </a:stretch>
        </p:blipFill>
        <p:spPr>
          <a:xfrm>
            <a:off x="1619250" y="2924175"/>
            <a:ext cx="1295400" cy="94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105" name="Picture 41" descr="c:\users\ADMINI~1\appdata\roaming\360se6\USERDA~1\Temp\U_2745~1.JPG"/>
          <p:cNvPicPr>
            <a:picLocks noChangeAspect="1"/>
          </p:cNvPicPr>
          <p:nvPr/>
        </p:nvPicPr>
        <p:blipFill>
          <a:blip r:embed="rId18" r:link="rId19"/>
          <a:srcRect t="5182" b="7440"/>
          <a:stretch>
            <a:fillRect/>
          </a:stretch>
        </p:blipFill>
        <p:spPr>
          <a:xfrm>
            <a:off x="5292725" y="1484313"/>
            <a:ext cx="1438275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35" name="Rectangle 53"/>
          <p:cNvSpPr/>
          <p:nvPr/>
        </p:nvSpPr>
        <p:spPr>
          <a:xfrm>
            <a:off x="1549400" y="2271713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36" name="Rectangle 56"/>
          <p:cNvSpPr/>
          <p:nvPr/>
        </p:nvSpPr>
        <p:spPr>
          <a:xfrm>
            <a:off x="1549400" y="2271713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37" name="Rectangle 59"/>
          <p:cNvSpPr/>
          <p:nvPr/>
        </p:nvSpPr>
        <p:spPr>
          <a:xfrm>
            <a:off x="1549400" y="2271713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38" name="Rectangle 62"/>
          <p:cNvSpPr/>
          <p:nvPr/>
        </p:nvSpPr>
        <p:spPr>
          <a:xfrm>
            <a:off x="1549400" y="2271713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39" name="Rectangle 65"/>
          <p:cNvSpPr/>
          <p:nvPr/>
        </p:nvSpPr>
        <p:spPr>
          <a:xfrm>
            <a:off x="1549400" y="2271713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0" name="Rectangle 68"/>
          <p:cNvSpPr/>
          <p:nvPr/>
        </p:nvSpPr>
        <p:spPr>
          <a:xfrm>
            <a:off x="1549400" y="2271713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1" name="Rectangle 71"/>
          <p:cNvSpPr/>
          <p:nvPr/>
        </p:nvSpPr>
        <p:spPr>
          <a:xfrm>
            <a:off x="1549400" y="2271713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2" name="Rectangle 74"/>
          <p:cNvSpPr/>
          <p:nvPr/>
        </p:nvSpPr>
        <p:spPr>
          <a:xfrm>
            <a:off x="1547813" y="2276475"/>
            <a:ext cx="15113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00297" name="Group 233"/>
          <p:cNvGraphicFramePr>
            <a:graphicFrameLocks noGrp="1"/>
          </p:cNvGraphicFramePr>
          <p:nvPr/>
        </p:nvGraphicFramePr>
        <p:xfrm>
          <a:off x="3059113" y="1125538"/>
          <a:ext cx="1511300" cy="5326063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载重量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55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71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00283" name="Group 219"/>
          <p:cNvGraphicFramePr>
            <a:graphicFrameLocks noGrp="1"/>
          </p:cNvGraphicFramePr>
          <p:nvPr/>
        </p:nvGraphicFramePr>
        <p:xfrm>
          <a:off x="7019925" y="765175"/>
          <a:ext cx="1511300" cy="5688013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523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载重量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22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0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0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0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0298" name="Rectangle 234"/>
          <p:cNvSpPr/>
          <p:nvPr/>
        </p:nvSpPr>
        <p:spPr>
          <a:xfrm>
            <a:off x="3059113" y="1700213"/>
            <a:ext cx="1441450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2.5T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左右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299" name="Rectangle 235"/>
          <p:cNvSpPr/>
          <p:nvPr/>
        </p:nvSpPr>
        <p:spPr>
          <a:xfrm>
            <a:off x="2987675" y="2852738"/>
            <a:ext cx="1512888" cy="1189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1000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千克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300" name="Rectangle 236"/>
          <p:cNvSpPr/>
          <p:nvPr/>
        </p:nvSpPr>
        <p:spPr>
          <a:xfrm>
            <a:off x="3059113" y="4076700"/>
            <a:ext cx="1296987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500KG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左右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301" name="Rectangle 237"/>
          <p:cNvSpPr/>
          <p:nvPr/>
        </p:nvSpPr>
        <p:spPr>
          <a:xfrm>
            <a:off x="3203575" y="5373688"/>
            <a:ext cx="1176338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300KG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左右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302" name="Rectangle 238"/>
          <p:cNvSpPr/>
          <p:nvPr/>
        </p:nvSpPr>
        <p:spPr>
          <a:xfrm>
            <a:off x="6948488" y="5316538"/>
            <a:ext cx="1584325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250KG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左右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303" name="Rectangle 239"/>
          <p:cNvSpPr/>
          <p:nvPr/>
        </p:nvSpPr>
        <p:spPr>
          <a:xfrm>
            <a:off x="6877050" y="3933825"/>
            <a:ext cx="1584325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120KG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左右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304" name="Rectangle 240"/>
          <p:cNvSpPr/>
          <p:nvPr/>
        </p:nvSpPr>
        <p:spPr>
          <a:xfrm>
            <a:off x="6877050" y="2708275"/>
            <a:ext cx="1647825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150KG 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左右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305" name="Rectangle 241"/>
          <p:cNvSpPr/>
          <p:nvPr/>
        </p:nvSpPr>
        <p:spPr>
          <a:xfrm>
            <a:off x="7019925" y="1412875"/>
            <a:ext cx="13081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50KG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左右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00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30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0030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00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30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0030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00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30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0030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00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30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0030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00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30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0030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00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300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600300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600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29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60029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600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298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600298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8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58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584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2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3" name="AutoShape 16"/>
          <p:cNvSpPr>
            <a:spLocks noChangeAspect="1"/>
          </p:cNvSpPr>
          <p:nvPr/>
        </p:nvSpPr>
        <p:spPr>
          <a:xfrm>
            <a:off x="1692275" y="1700213"/>
            <a:ext cx="6767513" cy="3524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4" name="Rectangle 17"/>
          <p:cNvSpPr/>
          <p:nvPr/>
        </p:nvSpPr>
        <p:spPr>
          <a:xfrm>
            <a:off x="1692275" y="1700213"/>
            <a:ext cx="3005138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5" name="Rectangle 18"/>
          <p:cNvSpPr/>
          <p:nvPr/>
        </p:nvSpPr>
        <p:spPr>
          <a:xfrm>
            <a:off x="5456238" y="1700213"/>
            <a:ext cx="3003550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6" name="Rectangle 19"/>
          <p:cNvSpPr/>
          <p:nvPr/>
        </p:nvSpPr>
        <p:spPr>
          <a:xfrm>
            <a:off x="5608638" y="1968500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7" name="Rectangle 20"/>
          <p:cNvSpPr/>
          <p:nvPr/>
        </p:nvSpPr>
        <p:spPr>
          <a:xfrm>
            <a:off x="5608638" y="3552825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858" name="Group 21"/>
          <p:cNvGrpSpPr/>
          <p:nvPr/>
        </p:nvGrpSpPr>
        <p:grpSpPr>
          <a:xfrm>
            <a:off x="4606925" y="2297113"/>
            <a:ext cx="919163" cy="260350"/>
            <a:chOff x="2984" y="1539"/>
            <a:chExt cx="478" cy="104"/>
          </a:xfrm>
        </p:grpSpPr>
        <p:sp>
          <p:nvSpPr>
            <p:cNvPr id="35859" name="Oval 22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0" name="Oval 23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1" name="Oval 24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2" name="Oval 25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5863" name="Group 26"/>
          <p:cNvGrpSpPr/>
          <p:nvPr/>
        </p:nvGrpSpPr>
        <p:grpSpPr>
          <a:xfrm>
            <a:off x="4606925" y="4437063"/>
            <a:ext cx="919163" cy="261937"/>
            <a:chOff x="2984" y="1539"/>
            <a:chExt cx="478" cy="104"/>
          </a:xfrm>
        </p:grpSpPr>
        <p:sp>
          <p:nvSpPr>
            <p:cNvPr id="35864" name="Oval 27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5" name="Oval 28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6" name="Oval 29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7" name="Oval 30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5868" name="Group 31"/>
          <p:cNvGrpSpPr/>
          <p:nvPr/>
        </p:nvGrpSpPr>
        <p:grpSpPr>
          <a:xfrm>
            <a:off x="4606925" y="3421063"/>
            <a:ext cx="919163" cy="261937"/>
            <a:chOff x="2984" y="1539"/>
            <a:chExt cx="478" cy="104"/>
          </a:xfrm>
        </p:grpSpPr>
        <p:sp>
          <p:nvSpPr>
            <p:cNvPr id="35869" name="Oval 32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0" name="Oval 33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1" name="Oval 34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2" name="Oval 35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44132" name="Rectangle 36"/>
          <p:cNvSpPr/>
          <p:nvPr/>
        </p:nvSpPr>
        <p:spPr>
          <a:xfrm>
            <a:off x="1855788" y="1812925"/>
            <a:ext cx="2663825" cy="1066800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algn="just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装卸时候要轻拿轻放，普通快件离地面</a:t>
            </a:r>
            <a:r>
              <a:rPr lang="en-US" altLang="zh-CN" sz="1600" dirty="0">
                <a:latin typeface="宋体" panose="02010600030101010101" pitchFamily="2" charset="-122"/>
                <a:ea typeface="宋体" panose="02010600030101010101" pitchFamily="2" charset="-122"/>
              </a:rPr>
              <a:t>30cm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方可脱手，易碎快件须离地面</a:t>
            </a:r>
            <a:r>
              <a:rPr lang="en-US" altLang="zh-CN" sz="1600" dirty="0">
                <a:latin typeface="宋体" panose="02010600030101010101" pitchFamily="2" charset="-122"/>
                <a:ea typeface="宋体" panose="02010600030101010101" pitchFamily="2" charset="-122"/>
              </a:rPr>
              <a:t>10cm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方能脱手</a:t>
            </a:r>
            <a:r>
              <a:rPr lang="zh-CN" altLang="en-US" sz="12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4133" name="Rectangle 37"/>
          <p:cNvSpPr/>
          <p:nvPr/>
        </p:nvSpPr>
        <p:spPr>
          <a:xfrm>
            <a:off x="1855788" y="3757613"/>
            <a:ext cx="2663825" cy="11477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buSzTx/>
              <a:buFont typeface="Wingdings" panose="05000000000000000000" pitchFamily="2" charset="2"/>
              <a:buChar char="n"/>
            </a:pPr>
            <a:r>
              <a:rPr lang="ko-KR" altLang="en-US" sz="1600" dirty="0">
                <a:latin typeface="Times New Roman" panose="02020603050405020304" pitchFamily="18" charset="0"/>
                <a:ea typeface="宋体" panose="02010600030101010101" pitchFamily="2" charset="-122"/>
              </a:rPr>
              <a:t>要轻放快件，不能直接放手任凭快件掉下，避免震坏内件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          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44134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1500" y="1773238"/>
            <a:ext cx="2547938" cy="32400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4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4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4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4132" grpId="0"/>
      <p:bldP spid="64413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68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68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687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6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7" name="AutoShape 17"/>
          <p:cNvSpPr>
            <a:spLocks noChangeAspect="1"/>
          </p:cNvSpPr>
          <p:nvPr/>
        </p:nvSpPr>
        <p:spPr>
          <a:xfrm>
            <a:off x="1692275" y="1700213"/>
            <a:ext cx="6767513" cy="3524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8" name="Rectangle 18"/>
          <p:cNvSpPr/>
          <p:nvPr/>
        </p:nvSpPr>
        <p:spPr>
          <a:xfrm>
            <a:off x="1692275" y="1700213"/>
            <a:ext cx="3005138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9" name="Rectangle 19"/>
          <p:cNvSpPr/>
          <p:nvPr/>
        </p:nvSpPr>
        <p:spPr>
          <a:xfrm>
            <a:off x="5456238" y="1700213"/>
            <a:ext cx="3003550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80" name="Rectangle 20"/>
          <p:cNvSpPr/>
          <p:nvPr/>
        </p:nvSpPr>
        <p:spPr>
          <a:xfrm>
            <a:off x="5608638" y="1968500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81" name="Rectangle 21"/>
          <p:cNvSpPr/>
          <p:nvPr/>
        </p:nvSpPr>
        <p:spPr>
          <a:xfrm>
            <a:off x="5608638" y="3552825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6882" name="Group 22"/>
          <p:cNvGrpSpPr/>
          <p:nvPr/>
        </p:nvGrpSpPr>
        <p:grpSpPr>
          <a:xfrm>
            <a:off x="4606925" y="2297113"/>
            <a:ext cx="919163" cy="260350"/>
            <a:chOff x="2984" y="1539"/>
            <a:chExt cx="478" cy="104"/>
          </a:xfrm>
        </p:grpSpPr>
        <p:sp>
          <p:nvSpPr>
            <p:cNvPr id="36883" name="Oval 2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84" name="Oval 2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85" name="Oval 2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86" name="Oval 2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6887" name="Group 27"/>
          <p:cNvGrpSpPr/>
          <p:nvPr/>
        </p:nvGrpSpPr>
        <p:grpSpPr>
          <a:xfrm>
            <a:off x="4606925" y="4437063"/>
            <a:ext cx="919163" cy="261937"/>
            <a:chOff x="2984" y="1539"/>
            <a:chExt cx="478" cy="104"/>
          </a:xfrm>
        </p:grpSpPr>
        <p:sp>
          <p:nvSpPr>
            <p:cNvPr id="36888" name="Oval 28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89" name="Oval 29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90" name="Oval 30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91" name="Oval 31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6892" name="Group 32"/>
          <p:cNvGrpSpPr/>
          <p:nvPr/>
        </p:nvGrpSpPr>
        <p:grpSpPr>
          <a:xfrm>
            <a:off x="4606925" y="3421063"/>
            <a:ext cx="919163" cy="261937"/>
            <a:chOff x="2984" y="1539"/>
            <a:chExt cx="478" cy="104"/>
          </a:xfrm>
        </p:grpSpPr>
        <p:sp>
          <p:nvSpPr>
            <p:cNvPr id="36893" name="Oval 3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94" name="Oval 3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95" name="Oval 3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96" name="Oval 3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2629" name="Rectangle 37"/>
          <p:cNvSpPr/>
          <p:nvPr/>
        </p:nvSpPr>
        <p:spPr>
          <a:xfrm>
            <a:off x="1855788" y="1812925"/>
            <a:ext cx="2663825" cy="1187450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algn="just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快件堆放较高时，应使用辅助工具，如使用凳子或者人字梯等，不得站在快件上进行作业。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2630" name="Rectangle 38"/>
          <p:cNvSpPr/>
          <p:nvPr/>
        </p:nvSpPr>
        <p:spPr>
          <a:xfrm>
            <a:off x="1855788" y="3757613"/>
            <a:ext cx="2663825" cy="11477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严禁在快件上进行野蛮操作。</a:t>
            </a:r>
            <a:endParaRPr lang="en-US" altLang="zh-CN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22633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5963" y="1844675"/>
            <a:ext cx="2376487" cy="30241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2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2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2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629" grpId="0"/>
      <p:bldP spid="62263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78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78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8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789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0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1" name="AutoShape 17"/>
          <p:cNvSpPr>
            <a:spLocks noChangeAspect="1"/>
          </p:cNvSpPr>
          <p:nvPr/>
        </p:nvSpPr>
        <p:spPr>
          <a:xfrm>
            <a:off x="1692275" y="1700213"/>
            <a:ext cx="6767513" cy="3524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2" name="Rectangle 18"/>
          <p:cNvSpPr/>
          <p:nvPr/>
        </p:nvSpPr>
        <p:spPr>
          <a:xfrm>
            <a:off x="1692275" y="1700213"/>
            <a:ext cx="3005138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3" name="Rectangle 19"/>
          <p:cNvSpPr/>
          <p:nvPr/>
        </p:nvSpPr>
        <p:spPr>
          <a:xfrm>
            <a:off x="5456238" y="1700213"/>
            <a:ext cx="3003550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4" name="Rectangle 20"/>
          <p:cNvSpPr/>
          <p:nvPr/>
        </p:nvSpPr>
        <p:spPr>
          <a:xfrm>
            <a:off x="5608638" y="1968500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5" name="Rectangle 21"/>
          <p:cNvSpPr/>
          <p:nvPr/>
        </p:nvSpPr>
        <p:spPr>
          <a:xfrm>
            <a:off x="5608638" y="3552825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7906" name="Group 22"/>
          <p:cNvGrpSpPr/>
          <p:nvPr/>
        </p:nvGrpSpPr>
        <p:grpSpPr>
          <a:xfrm>
            <a:off x="4606925" y="2297113"/>
            <a:ext cx="919163" cy="260350"/>
            <a:chOff x="2984" y="1539"/>
            <a:chExt cx="478" cy="104"/>
          </a:xfrm>
        </p:grpSpPr>
        <p:sp>
          <p:nvSpPr>
            <p:cNvPr id="37907" name="Oval 2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8" name="Oval 2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9" name="Oval 2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10" name="Oval 2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7911" name="Group 27"/>
          <p:cNvGrpSpPr/>
          <p:nvPr/>
        </p:nvGrpSpPr>
        <p:grpSpPr>
          <a:xfrm>
            <a:off x="4606925" y="4437063"/>
            <a:ext cx="919163" cy="261937"/>
            <a:chOff x="2984" y="1539"/>
            <a:chExt cx="478" cy="104"/>
          </a:xfrm>
        </p:grpSpPr>
        <p:sp>
          <p:nvSpPr>
            <p:cNvPr id="37912" name="Oval 28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13" name="Oval 29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14" name="Oval 30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15" name="Oval 31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7916" name="Group 32"/>
          <p:cNvGrpSpPr/>
          <p:nvPr/>
        </p:nvGrpSpPr>
        <p:grpSpPr>
          <a:xfrm>
            <a:off x="4606925" y="3421063"/>
            <a:ext cx="919163" cy="261937"/>
            <a:chOff x="2984" y="1539"/>
            <a:chExt cx="478" cy="104"/>
          </a:xfrm>
        </p:grpSpPr>
        <p:sp>
          <p:nvSpPr>
            <p:cNvPr id="37917" name="Oval 3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18" name="Oval 3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19" name="Oval 3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20" name="Oval 3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3653" name="Rectangle 37"/>
          <p:cNvSpPr/>
          <p:nvPr/>
        </p:nvSpPr>
        <p:spPr>
          <a:xfrm>
            <a:off x="1855788" y="1812925"/>
            <a:ext cx="2663825" cy="1187450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algn="just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小件快件应放进派送专用挎包内。若数量较多须统一装进集装袋内再装车。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3654" name="Rectangle 38"/>
          <p:cNvSpPr/>
          <p:nvPr/>
        </p:nvSpPr>
        <p:spPr>
          <a:xfrm>
            <a:off x="1855788" y="3757613"/>
            <a:ext cx="2663825" cy="11477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严禁随意摆放小件快件。注意快件放置方向（朝上或朝下）。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23656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525" y="1916113"/>
            <a:ext cx="2513013" cy="28813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3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3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53" grpId="0"/>
      <p:bldP spid="62365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89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89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892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4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5" name="AutoShape 17"/>
          <p:cNvSpPr>
            <a:spLocks noChangeAspect="1"/>
          </p:cNvSpPr>
          <p:nvPr/>
        </p:nvSpPr>
        <p:spPr>
          <a:xfrm>
            <a:off x="1692275" y="1700213"/>
            <a:ext cx="6767513" cy="3524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6" name="Rectangle 18"/>
          <p:cNvSpPr/>
          <p:nvPr/>
        </p:nvSpPr>
        <p:spPr>
          <a:xfrm>
            <a:off x="1692275" y="1700213"/>
            <a:ext cx="3005138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7" name="Rectangle 19"/>
          <p:cNvSpPr/>
          <p:nvPr/>
        </p:nvSpPr>
        <p:spPr>
          <a:xfrm>
            <a:off x="5456238" y="1700213"/>
            <a:ext cx="3003550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8" name="Rectangle 20"/>
          <p:cNvSpPr/>
          <p:nvPr/>
        </p:nvSpPr>
        <p:spPr>
          <a:xfrm>
            <a:off x="5608638" y="1968500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9" name="Rectangle 21"/>
          <p:cNvSpPr/>
          <p:nvPr/>
        </p:nvSpPr>
        <p:spPr>
          <a:xfrm>
            <a:off x="5608638" y="3552825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8930" name="Group 22"/>
          <p:cNvGrpSpPr/>
          <p:nvPr/>
        </p:nvGrpSpPr>
        <p:grpSpPr>
          <a:xfrm>
            <a:off x="4606925" y="2297113"/>
            <a:ext cx="919163" cy="260350"/>
            <a:chOff x="2984" y="1539"/>
            <a:chExt cx="478" cy="104"/>
          </a:xfrm>
        </p:grpSpPr>
        <p:sp>
          <p:nvSpPr>
            <p:cNvPr id="38931" name="Oval 2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2" name="Oval 2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3" name="Oval 2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4" name="Oval 2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8935" name="Group 27"/>
          <p:cNvGrpSpPr/>
          <p:nvPr/>
        </p:nvGrpSpPr>
        <p:grpSpPr>
          <a:xfrm>
            <a:off x="4606925" y="4437063"/>
            <a:ext cx="919163" cy="261937"/>
            <a:chOff x="2984" y="1539"/>
            <a:chExt cx="478" cy="104"/>
          </a:xfrm>
        </p:grpSpPr>
        <p:sp>
          <p:nvSpPr>
            <p:cNvPr id="38936" name="Oval 28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7" name="Oval 29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8" name="Oval 30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9" name="Oval 31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8940" name="Group 32"/>
          <p:cNvGrpSpPr/>
          <p:nvPr/>
        </p:nvGrpSpPr>
        <p:grpSpPr>
          <a:xfrm>
            <a:off x="4606925" y="3421063"/>
            <a:ext cx="919163" cy="261937"/>
            <a:chOff x="2984" y="1539"/>
            <a:chExt cx="478" cy="104"/>
          </a:xfrm>
        </p:grpSpPr>
        <p:sp>
          <p:nvSpPr>
            <p:cNvPr id="38941" name="Oval 3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42" name="Oval 3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43" name="Oval 3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44" name="Oval 3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1605" name="Rectangle 37"/>
          <p:cNvSpPr/>
          <p:nvPr/>
        </p:nvSpPr>
        <p:spPr>
          <a:xfrm>
            <a:off x="1855788" y="1812925"/>
            <a:ext cx="2663825" cy="17367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algn="just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遇到非常规快件（大件类、超重件类等），若超出个人移动装卸范围应使用辅助工具，不得直接在地面上推动或者滚动快件。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1606" name="Rectangle 38"/>
          <p:cNvSpPr/>
          <p:nvPr/>
        </p:nvSpPr>
        <p:spPr>
          <a:xfrm>
            <a:off x="1855788" y="3757613"/>
            <a:ext cx="2663825" cy="11477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严禁扔、抛、踢、压、踩、坐、拖、拽快件。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21609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1500" y="2060575"/>
            <a:ext cx="2665413" cy="2203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1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1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605" grpId="0"/>
      <p:bldP spid="62160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99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99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9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994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8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9" name="AutoShape 17"/>
          <p:cNvSpPr>
            <a:spLocks noChangeAspect="1"/>
          </p:cNvSpPr>
          <p:nvPr/>
        </p:nvSpPr>
        <p:spPr>
          <a:xfrm>
            <a:off x="1692275" y="1700213"/>
            <a:ext cx="6767513" cy="3524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0" name="Rectangle 18"/>
          <p:cNvSpPr/>
          <p:nvPr/>
        </p:nvSpPr>
        <p:spPr>
          <a:xfrm>
            <a:off x="1692275" y="1700213"/>
            <a:ext cx="3005138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1" name="Rectangle 19"/>
          <p:cNvSpPr/>
          <p:nvPr/>
        </p:nvSpPr>
        <p:spPr>
          <a:xfrm>
            <a:off x="5456238" y="1700213"/>
            <a:ext cx="3003550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2" name="Rectangle 20"/>
          <p:cNvSpPr/>
          <p:nvPr/>
        </p:nvSpPr>
        <p:spPr>
          <a:xfrm>
            <a:off x="5608638" y="1968500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3" name="Rectangle 21"/>
          <p:cNvSpPr/>
          <p:nvPr/>
        </p:nvSpPr>
        <p:spPr>
          <a:xfrm>
            <a:off x="5608638" y="3552825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9954" name="Group 22"/>
          <p:cNvGrpSpPr/>
          <p:nvPr/>
        </p:nvGrpSpPr>
        <p:grpSpPr>
          <a:xfrm>
            <a:off x="4606925" y="2297113"/>
            <a:ext cx="919163" cy="260350"/>
            <a:chOff x="2984" y="1539"/>
            <a:chExt cx="478" cy="104"/>
          </a:xfrm>
        </p:grpSpPr>
        <p:sp>
          <p:nvSpPr>
            <p:cNvPr id="39955" name="Oval 2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56" name="Oval 2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57" name="Oval 2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58" name="Oval 2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9959" name="Group 27"/>
          <p:cNvGrpSpPr/>
          <p:nvPr/>
        </p:nvGrpSpPr>
        <p:grpSpPr>
          <a:xfrm>
            <a:off x="4606925" y="4437063"/>
            <a:ext cx="919163" cy="261937"/>
            <a:chOff x="2984" y="1539"/>
            <a:chExt cx="478" cy="104"/>
          </a:xfrm>
        </p:grpSpPr>
        <p:sp>
          <p:nvSpPr>
            <p:cNvPr id="39960" name="Oval 28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61" name="Oval 29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62" name="Oval 30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63" name="Oval 31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9964" name="Group 32"/>
          <p:cNvGrpSpPr/>
          <p:nvPr/>
        </p:nvGrpSpPr>
        <p:grpSpPr>
          <a:xfrm>
            <a:off x="4606925" y="3421063"/>
            <a:ext cx="919163" cy="261937"/>
            <a:chOff x="2984" y="1539"/>
            <a:chExt cx="478" cy="104"/>
          </a:xfrm>
        </p:grpSpPr>
        <p:sp>
          <p:nvSpPr>
            <p:cNvPr id="39965" name="Oval 3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66" name="Oval 3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67" name="Oval 3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68" name="Oval 3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5701" name="Rectangle 37"/>
          <p:cNvSpPr/>
          <p:nvPr/>
        </p:nvSpPr>
        <p:spPr>
          <a:xfrm>
            <a:off x="1855788" y="1812925"/>
            <a:ext cx="2663825" cy="912813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algn="just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装车时遵循“大不压小、重不压轻、先派后装、易碎品单独摆放”的原则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5702" name="Rectangle 38"/>
          <p:cNvSpPr/>
          <p:nvPr/>
        </p:nvSpPr>
        <p:spPr>
          <a:xfrm>
            <a:off x="1855788" y="3757613"/>
            <a:ext cx="2663825" cy="11477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有效利用车辆装载空间，提高派送效率。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25704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1500" y="2205038"/>
            <a:ext cx="2663825" cy="2001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5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701" grpId="0"/>
      <p:bldP spid="62570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09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096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2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3" name="AutoShape 17"/>
          <p:cNvSpPr>
            <a:spLocks noChangeAspect="1"/>
          </p:cNvSpPr>
          <p:nvPr/>
        </p:nvSpPr>
        <p:spPr>
          <a:xfrm>
            <a:off x="1692275" y="1700213"/>
            <a:ext cx="6767513" cy="3524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4" name="Rectangle 18"/>
          <p:cNvSpPr/>
          <p:nvPr/>
        </p:nvSpPr>
        <p:spPr>
          <a:xfrm>
            <a:off x="1692275" y="1700213"/>
            <a:ext cx="3005138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5" name="Rectangle 19"/>
          <p:cNvSpPr/>
          <p:nvPr/>
        </p:nvSpPr>
        <p:spPr>
          <a:xfrm>
            <a:off x="5456238" y="1700213"/>
            <a:ext cx="3003550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6" name="Rectangle 20"/>
          <p:cNvSpPr/>
          <p:nvPr/>
        </p:nvSpPr>
        <p:spPr>
          <a:xfrm>
            <a:off x="5608638" y="1968500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7" name="Rectangle 21"/>
          <p:cNvSpPr/>
          <p:nvPr/>
        </p:nvSpPr>
        <p:spPr>
          <a:xfrm>
            <a:off x="5608638" y="3552825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0978" name="Group 22"/>
          <p:cNvGrpSpPr/>
          <p:nvPr/>
        </p:nvGrpSpPr>
        <p:grpSpPr>
          <a:xfrm>
            <a:off x="4606925" y="2297113"/>
            <a:ext cx="919163" cy="260350"/>
            <a:chOff x="2984" y="1539"/>
            <a:chExt cx="478" cy="104"/>
          </a:xfrm>
        </p:grpSpPr>
        <p:sp>
          <p:nvSpPr>
            <p:cNvPr id="40979" name="Oval 2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80" name="Oval 2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81" name="Oval 2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82" name="Oval 2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983" name="Group 27"/>
          <p:cNvGrpSpPr/>
          <p:nvPr/>
        </p:nvGrpSpPr>
        <p:grpSpPr>
          <a:xfrm>
            <a:off x="4606925" y="4437063"/>
            <a:ext cx="919163" cy="261937"/>
            <a:chOff x="2984" y="1539"/>
            <a:chExt cx="478" cy="104"/>
          </a:xfrm>
        </p:grpSpPr>
        <p:sp>
          <p:nvSpPr>
            <p:cNvPr id="40984" name="Oval 28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85" name="Oval 29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86" name="Oval 30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87" name="Oval 31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988" name="Group 32"/>
          <p:cNvGrpSpPr/>
          <p:nvPr/>
        </p:nvGrpSpPr>
        <p:grpSpPr>
          <a:xfrm>
            <a:off x="4606925" y="3421063"/>
            <a:ext cx="919163" cy="261937"/>
            <a:chOff x="2984" y="1539"/>
            <a:chExt cx="478" cy="104"/>
          </a:xfrm>
        </p:grpSpPr>
        <p:sp>
          <p:nvSpPr>
            <p:cNvPr id="40989" name="Oval 3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90" name="Oval 3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91" name="Oval 3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92" name="Oval 3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4677" name="Rectangle 37"/>
          <p:cNvSpPr/>
          <p:nvPr/>
        </p:nvSpPr>
        <p:spPr>
          <a:xfrm>
            <a:off x="1855788" y="1812925"/>
            <a:ext cx="2663825" cy="17367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algn="just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如用自行车、电动车、摩托车等交通工具派件时，装卸快件注意车辆的重心是否偏移和捆绑是否牢固，若不是须重新捆扎装车。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4678" name="Rectangle 38"/>
          <p:cNvSpPr/>
          <p:nvPr/>
        </p:nvSpPr>
        <p:spPr>
          <a:xfrm>
            <a:off x="1855788" y="3757613"/>
            <a:ext cx="2663825" cy="11477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确保快件在派送过程中安全可靠。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24680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063" y="1916113"/>
            <a:ext cx="2808287" cy="2520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4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4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7" grpId="0"/>
      <p:bldP spid="62467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9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9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9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199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6" name="Rectangle 15"/>
          <p:cNvSpPr/>
          <p:nvPr/>
        </p:nvSpPr>
        <p:spPr>
          <a:xfrm>
            <a:off x="1547813" y="7905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三、快件装车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7" name="AutoShape 17"/>
          <p:cNvSpPr>
            <a:spLocks noChangeAspect="1"/>
          </p:cNvSpPr>
          <p:nvPr/>
        </p:nvSpPr>
        <p:spPr>
          <a:xfrm>
            <a:off x="1692275" y="1700213"/>
            <a:ext cx="6767513" cy="3524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8" name="Rectangle 18"/>
          <p:cNvSpPr/>
          <p:nvPr/>
        </p:nvSpPr>
        <p:spPr>
          <a:xfrm>
            <a:off x="1692275" y="1700213"/>
            <a:ext cx="3005138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9" name="Rectangle 19"/>
          <p:cNvSpPr/>
          <p:nvPr/>
        </p:nvSpPr>
        <p:spPr>
          <a:xfrm>
            <a:off x="5456238" y="1700213"/>
            <a:ext cx="3003550" cy="3402012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0" name="Rectangle 20"/>
          <p:cNvSpPr/>
          <p:nvPr/>
        </p:nvSpPr>
        <p:spPr>
          <a:xfrm>
            <a:off x="5608638" y="1968500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1" name="Rectangle 21"/>
          <p:cNvSpPr/>
          <p:nvPr/>
        </p:nvSpPr>
        <p:spPr>
          <a:xfrm>
            <a:off x="5608638" y="3552825"/>
            <a:ext cx="2662237" cy="301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2002" name="Group 22"/>
          <p:cNvGrpSpPr/>
          <p:nvPr/>
        </p:nvGrpSpPr>
        <p:grpSpPr>
          <a:xfrm>
            <a:off x="4606925" y="2297113"/>
            <a:ext cx="919163" cy="260350"/>
            <a:chOff x="2984" y="1539"/>
            <a:chExt cx="478" cy="104"/>
          </a:xfrm>
        </p:grpSpPr>
        <p:sp>
          <p:nvSpPr>
            <p:cNvPr id="42003" name="Oval 2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04" name="Oval 2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05" name="Oval 2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06" name="Oval 2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2007" name="Group 27"/>
          <p:cNvGrpSpPr/>
          <p:nvPr/>
        </p:nvGrpSpPr>
        <p:grpSpPr>
          <a:xfrm>
            <a:off x="4606925" y="4437063"/>
            <a:ext cx="919163" cy="261937"/>
            <a:chOff x="2984" y="1539"/>
            <a:chExt cx="478" cy="104"/>
          </a:xfrm>
        </p:grpSpPr>
        <p:sp>
          <p:nvSpPr>
            <p:cNvPr id="42008" name="Oval 28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09" name="Oval 29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10" name="Oval 30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11" name="Oval 31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2012" name="Group 32"/>
          <p:cNvGrpSpPr/>
          <p:nvPr/>
        </p:nvGrpSpPr>
        <p:grpSpPr>
          <a:xfrm>
            <a:off x="4606925" y="3421063"/>
            <a:ext cx="919163" cy="261937"/>
            <a:chOff x="2984" y="1539"/>
            <a:chExt cx="478" cy="104"/>
          </a:xfrm>
        </p:grpSpPr>
        <p:sp>
          <p:nvSpPr>
            <p:cNvPr id="42013" name="Oval 33"/>
            <p:cNvSpPr/>
            <p:nvPr/>
          </p:nvSpPr>
          <p:spPr>
            <a:xfrm>
              <a:off x="2984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14" name="Oval 34"/>
            <p:cNvSpPr/>
            <p:nvPr/>
          </p:nvSpPr>
          <p:spPr>
            <a:xfrm>
              <a:off x="30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15" name="Oval 35"/>
            <p:cNvSpPr/>
            <p:nvPr/>
          </p:nvSpPr>
          <p:spPr>
            <a:xfrm>
              <a:off x="3197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16" name="Oval 36"/>
            <p:cNvSpPr/>
            <p:nvPr/>
          </p:nvSpPr>
          <p:spPr>
            <a:xfrm>
              <a:off x="3295" y="1539"/>
              <a:ext cx="167" cy="104"/>
            </a:xfrm>
            <a:prstGeom prst="ellipse">
              <a:avLst/>
            </a:prstGeom>
            <a:noFill/>
            <a:ln w="38100" cap="flat" cmpd="sng">
              <a:solidFill>
                <a:srgbClr val="CECECE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699999" algn="ctr" rotWithShape="0">
                <a:srgbClr val="919191"/>
              </a:outerShdw>
            </a:effectLst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6725" name="Rectangle 37"/>
          <p:cNvSpPr/>
          <p:nvPr/>
        </p:nvSpPr>
        <p:spPr>
          <a:xfrm>
            <a:off x="1855788" y="1812925"/>
            <a:ext cx="2663825" cy="912813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>
            <a:spAutoFit/>
          </a:bodyPr>
          <a:p>
            <a:pPr algn="just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快件装车时不能超过派送车辆的核定载重量、长度、宽度等。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6726" name="Rectangle 38"/>
          <p:cNvSpPr/>
          <p:nvPr/>
        </p:nvSpPr>
        <p:spPr>
          <a:xfrm>
            <a:off x="1855788" y="3757613"/>
            <a:ext cx="2663825" cy="11477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buSzTx/>
              <a:buFont typeface="Wingdings" panose="05000000000000000000" pitchFamily="2" charset="2"/>
              <a:buChar char="n"/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严禁超载，不安全驾驶派送车辆。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26728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1500" y="2276475"/>
            <a:ext cx="2663825" cy="20145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6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6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6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725" grpId="0"/>
      <p:bldP spid="6267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5125" name="Picture 5" descr="U_4109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795713"/>
            <a:ext cx="4356100" cy="3062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0" name="Picture 8" descr="U_1728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0" y="5276850"/>
            <a:ext cx="2095500" cy="1581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AutoShape 10" descr="U_2885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2" name="AutoShape 12" descr="U_2885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3" name="AutoShape 14" descr="U_1431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45136" name="Picture 16" descr="201211~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3" y="765175"/>
            <a:ext cx="4643437" cy="3438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5" name="Text Box 18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6" name="Text Box 19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3017" name="AutoShape 21" descr="U_5200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45143" name="Picture 23" descr="U_2293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268413"/>
            <a:ext cx="3333750" cy="229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9" name="Text Box 24"/>
          <p:cNvSpPr txBox="1"/>
          <p:nvPr/>
        </p:nvSpPr>
        <p:spPr>
          <a:xfrm>
            <a:off x="4787900" y="4868863"/>
            <a:ext cx="1944688" cy="1431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疯狂的快递员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4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4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AutoShape 5" descr="U_1282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4" name="AutoShape 7" descr="U_1282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46153" name="Picture 9" descr="U_2149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000500"/>
            <a:ext cx="4200525" cy="2857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6" name="Picture 13" descr="U_2527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9563" y="5022850"/>
            <a:ext cx="2484437" cy="1835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6159" name="Picture 15" descr="U_2885~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4663" y="692150"/>
            <a:ext cx="4859337" cy="3321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6161" name="Picture 17" descr="U_2196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988" y="1412875"/>
            <a:ext cx="2857500" cy="214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9" name="Text Box 18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4040" name="Text Box 19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4041" name="Text Box 20"/>
          <p:cNvSpPr txBox="1"/>
          <p:nvPr/>
        </p:nvSpPr>
        <p:spPr>
          <a:xfrm>
            <a:off x="4356100" y="4724400"/>
            <a:ext cx="1944688" cy="1431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疯狂的快递员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4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4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4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7" name="Picture 4" descr="U_1117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9925" y="5535613"/>
            <a:ext cx="2124075" cy="1322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7174" name="Picture 6" descr="U_3982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463" y="765175"/>
            <a:ext cx="4427537" cy="2951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AutoShape 8" descr="U_3453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47178" name="Picture 10" descr="001676~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78238"/>
            <a:ext cx="4464050" cy="3179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1" name="Text Box 11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062" name="Text Box 12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5063" name="AutoShape 14" descr="U_1487~1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47184" name="Picture 16" descr="634909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765175"/>
            <a:ext cx="3762375" cy="2497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5" name="Text Box 17"/>
          <p:cNvSpPr txBox="1"/>
          <p:nvPr/>
        </p:nvSpPr>
        <p:spPr>
          <a:xfrm>
            <a:off x="5003800" y="4076700"/>
            <a:ext cx="1944688" cy="1431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疯狂的快递员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4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4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4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1" name="Text Box 4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082" name="Text Box 5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46083" name="Picture 7" descr="U_3252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762500"/>
            <a:ext cx="2095500" cy="209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4" name="Picture 8" descr="U_3252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48500" y="4762500"/>
            <a:ext cx="2095500" cy="2095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8201" name="AutoShape 9"/>
          <p:cNvSpPr/>
          <p:nvPr/>
        </p:nvSpPr>
        <p:spPr>
          <a:xfrm>
            <a:off x="0" y="765175"/>
            <a:ext cx="8893175" cy="5688013"/>
          </a:xfrm>
          <a:prstGeom prst="irregularSeal1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这么多快件，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他们是怎么捆绑在车上呢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4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820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71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71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71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711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6" name="Rectangle 15"/>
          <p:cNvSpPr/>
          <p:nvPr/>
        </p:nvSpPr>
        <p:spPr>
          <a:xfrm>
            <a:off x="1619250" y="7651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四、快件捆绑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1106" name="Rectangle 18"/>
          <p:cNvSpPr/>
          <p:nvPr/>
        </p:nvSpPr>
        <p:spPr>
          <a:xfrm>
            <a:off x="1692275" y="1341438"/>
            <a:ext cx="1606550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常见捆扎材料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8" name="Rectangle 24"/>
          <p:cNvSpPr/>
          <p:nvPr/>
        </p:nvSpPr>
        <p:spPr>
          <a:xfrm>
            <a:off x="1549400" y="2546350"/>
            <a:ext cx="20161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9" name="Rectangle 28"/>
          <p:cNvSpPr/>
          <p:nvPr/>
        </p:nvSpPr>
        <p:spPr>
          <a:xfrm>
            <a:off x="1549400" y="2546350"/>
            <a:ext cx="20161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01174" name="Group 86"/>
          <p:cNvGraphicFramePr>
            <a:graphicFrameLocks noGrp="1"/>
          </p:cNvGraphicFramePr>
          <p:nvPr/>
        </p:nvGraphicFramePr>
        <p:xfrm>
          <a:off x="1258888" y="1773238"/>
          <a:ext cx="7561263" cy="4826000"/>
        </p:xfrm>
        <a:graphic>
          <a:graphicData uri="http://schemas.openxmlformats.org/drawingml/2006/table">
            <a:tbl>
              <a:tblPr/>
              <a:tblGrid>
                <a:gridCol w="657225"/>
                <a:gridCol w="4383087"/>
                <a:gridCol w="2520950"/>
              </a:tblGrid>
              <a:tr h="5762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名称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特点说明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图片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40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24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01104" name="Picture 16" descr="F:\11\快递教材\样章\4\AppData\Roaming\Tencent\Users\870327074\QQ\WinTemp\RichOle\XXF[9AI4$D2[_DC$4]4HX6W.jpg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6516688" y="4652963"/>
            <a:ext cx="1905000" cy="1666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1105" name="Picture 17" descr="F:\11\快递教材\样章\4\AppData\Roaming\Tencent\Users\870327074\QQ\WinTemp\RichOle\2V_~90IQQ4E6%~)P937U71U.jpg"/>
          <p:cNvPicPr>
            <a:picLocks noChangeAspect="1"/>
          </p:cNvPicPr>
          <p:nvPr/>
        </p:nvPicPr>
        <p:blipFill>
          <a:blip r:embed="rId6" r:link="rId7"/>
          <a:srcRect l="9180" r="2298" b="3929"/>
          <a:stretch>
            <a:fillRect/>
          </a:stretch>
        </p:blipFill>
        <p:spPr>
          <a:xfrm>
            <a:off x="6588125" y="2708275"/>
            <a:ext cx="1914525" cy="1419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1172" name="Rectangle 84"/>
          <p:cNvSpPr/>
          <p:nvPr/>
        </p:nvSpPr>
        <p:spPr>
          <a:xfrm>
            <a:off x="1258888" y="3016250"/>
            <a:ext cx="692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绑带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1173" name="Rectangle 85"/>
          <p:cNvSpPr/>
          <p:nvPr/>
        </p:nvSpPr>
        <p:spPr>
          <a:xfrm>
            <a:off x="1979613" y="2420938"/>
            <a:ext cx="4572000" cy="1465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优点：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做工精细，具有良好伸缩性，不易损坏；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简单易用，美观大方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多用途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缺点：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1176" name="Rectangle 88"/>
          <p:cNvSpPr/>
          <p:nvPr/>
        </p:nvSpPr>
        <p:spPr>
          <a:xfrm>
            <a:off x="1331913" y="5013325"/>
            <a:ext cx="576262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塑料封条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1177" name="Rectangle 89"/>
          <p:cNvSpPr/>
          <p:nvPr/>
        </p:nvSpPr>
        <p:spPr>
          <a:xfrm>
            <a:off x="2051050" y="4724400"/>
            <a:ext cx="4103688" cy="1190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优点：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耐酸、耐腐蚀、绝缘性好，不易老化，承受力强。自锁禁锢，使用方便。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缺点：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01178" name="Picture 90" descr="U_1252~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7450" y="1196975"/>
            <a:ext cx="7705725" cy="5400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01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" dur="1"/>
                                        <p:tgtEl>
                                          <p:spTgt spid="601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0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0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0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0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0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01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01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0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1106" grpId="0"/>
      <p:bldP spid="601172" grpId="0"/>
      <p:bldP spid="601173" grpId="0"/>
      <p:bldP spid="601176" grpId="0"/>
      <p:bldP spid="60117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813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813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13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813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0" name="Rectangle 15"/>
          <p:cNvSpPr/>
          <p:nvPr/>
        </p:nvSpPr>
        <p:spPr>
          <a:xfrm>
            <a:off x="1619250" y="765175"/>
            <a:ext cx="15652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四、快件捆绑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1" name="Rectangle 16"/>
          <p:cNvSpPr/>
          <p:nvPr/>
        </p:nvSpPr>
        <p:spPr>
          <a:xfrm>
            <a:off x="1692275" y="1311275"/>
            <a:ext cx="1606550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常见捆扎材料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2" name="Rectangle 17"/>
          <p:cNvSpPr/>
          <p:nvPr/>
        </p:nvSpPr>
        <p:spPr>
          <a:xfrm>
            <a:off x="1549400" y="2546350"/>
            <a:ext cx="20161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3" name="Rectangle 18"/>
          <p:cNvSpPr/>
          <p:nvPr/>
        </p:nvSpPr>
        <p:spPr>
          <a:xfrm>
            <a:off x="1549400" y="2546350"/>
            <a:ext cx="20161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27731" name="Group 19"/>
          <p:cNvGraphicFramePr>
            <a:graphicFrameLocks noGrp="1"/>
          </p:cNvGraphicFramePr>
          <p:nvPr/>
        </p:nvGraphicFramePr>
        <p:xfrm>
          <a:off x="1258888" y="1773238"/>
          <a:ext cx="7561263" cy="4826000"/>
        </p:xfrm>
        <a:graphic>
          <a:graphicData uri="http://schemas.openxmlformats.org/drawingml/2006/table">
            <a:tbl>
              <a:tblPr/>
              <a:tblGrid>
                <a:gridCol w="657225"/>
                <a:gridCol w="4383087"/>
                <a:gridCol w="2520950"/>
              </a:tblGrid>
              <a:tr h="5778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名称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特点说明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图片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40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24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27752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688" y="2349500"/>
            <a:ext cx="2159000" cy="1978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7753" name="Picture 4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3663" y="4652963"/>
            <a:ext cx="2305050" cy="1882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7754" name="Rectangle 42"/>
          <p:cNvSpPr/>
          <p:nvPr/>
        </p:nvSpPr>
        <p:spPr>
          <a:xfrm>
            <a:off x="1331913" y="3213100"/>
            <a:ext cx="43815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绳子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7755" name="Rectangle 43"/>
          <p:cNvSpPr/>
          <p:nvPr/>
        </p:nvSpPr>
        <p:spPr>
          <a:xfrm>
            <a:off x="1979613" y="2420938"/>
            <a:ext cx="4032250" cy="1616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优点：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手感舒服，耐磨性好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承受拉力大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耐霉烂，简易轻便，安全适用 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缺点：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7756" name="Rectangle 44"/>
          <p:cNvSpPr/>
          <p:nvPr/>
        </p:nvSpPr>
        <p:spPr>
          <a:xfrm>
            <a:off x="1403350" y="5046663"/>
            <a:ext cx="360363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布带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7757" name="Rectangle 45"/>
          <p:cNvSpPr/>
          <p:nvPr/>
        </p:nvSpPr>
        <p:spPr>
          <a:xfrm>
            <a:off x="1979613" y="4652963"/>
            <a:ext cx="4248150" cy="1006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优点：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厚实耐磨，承受能力大，安全系数大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缺点：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7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7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27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27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27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54" grpId="0"/>
      <p:bldP spid="627755" grpId="0"/>
      <p:bldP spid="627756" grpId="0"/>
      <p:bldP spid="62775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915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915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916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02128" name="Picture 16" descr="T2SNOR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908050"/>
            <a:ext cx="7143750" cy="5429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0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017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018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18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018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12368" name="Picture 16" descr="T2KHSQ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1125538"/>
            <a:ext cx="7143750" cy="5448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0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120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0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0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120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2" name="Rectangle 19"/>
          <p:cNvSpPr/>
          <p:nvPr/>
        </p:nvSpPr>
        <p:spPr>
          <a:xfrm>
            <a:off x="1763713" y="935038"/>
            <a:ext cx="17843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228600" algn="l"/>
              </a:tabLst>
            </a:pP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快件捆扎方法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3" name="Rectangle 25"/>
          <p:cNvSpPr/>
          <p:nvPr/>
        </p:nvSpPr>
        <p:spPr>
          <a:xfrm>
            <a:off x="1549400" y="14335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4" name="Rectangle 29"/>
          <p:cNvSpPr/>
          <p:nvPr/>
        </p:nvSpPr>
        <p:spPr>
          <a:xfrm>
            <a:off x="1549400" y="14335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5" name="Rectangle 33"/>
          <p:cNvSpPr/>
          <p:nvPr/>
        </p:nvSpPr>
        <p:spPr>
          <a:xfrm>
            <a:off x="1549400" y="14335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6" name="Rectangle 37"/>
          <p:cNvSpPr/>
          <p:nvPr/>
        </p:nvSpPr>
        <p:spPr>
          <a:xfrm>
            <a:off x="1549400" y="14335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13502" name="Group 126"/>
          <p:cNvGraphicFramePr>
            <a:graphicFrameLocks noGrp="1"/>
          </p:cNvGraphicFramePr>
          <p:nvPr/>
        </p:nvGraphicFramePr>
        <p:xfrm>
          <a:off x="250825" y="1412875"/>
          <a:ext cx="8675688" cy="4937125"/>
        </p:xfrm>
        <a:graphic>
          <a:graphicData uri="http://schemas.openxmlformats.org/drawingml/2006/table">
            <a:tbl>
              <a:tblPr/>
              <a:tblGrid>
                <a:gridCol w="1081088"/>
                <a:gridCol w="5413375"/>
                <a:gridCol w="2181225"/>
              </a:tblGrid>
              <a:tr h="431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名称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说明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图片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3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半结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所有绳结的基本结。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防止滑动、或是在绳子未端绽开时可做为暂时防止继续脱线。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缺点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当结打太紧或弄湿时很难解开。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83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八字结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打法简单、易记。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可作为一条绳上的一个临时或简单中止，制动点。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特征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即使两端拉得很紧，依然可以轻松解开。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84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平结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将同一条绳的两端绑在一起。适用于连结同样粗细、同样质材的绳索；但不适用在较粗、表面光滑的绳索上。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特征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缠绕方 法一旦发生错误，结果可能会变成个不完全的活结，用力一拉结目就会散开。其结目如果拉得太紧，就不太容易解开；不过如果双手握住绳头，朝两边用力一拉，就 可轻松解开。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秘诀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左搭右、右搭左。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90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双套结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其它绳结的开头和结束之用。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通常应用在两端施力均等的物品上，适用于水平拉力之下。 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特征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具备极高的安全性，不过，如果只在绳索的一端使力的话，双套结的结目可能会乱掉或松开。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13391" name="Picture 15" descr="F:\11\快递教材\样章\4\AppData\Roaming\Tencent\Users\1140119181\QQ\WinTemp\RichOle\T7EH$OR28H[450BTUIB_8OL.jpg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7092950" y="5300663"/>
            <a:ext cx="1419225" cy="923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3392" name="Picture 16" descr="F:\11\快递教材\样章\4\AppData\Roaming\Tencent\Users\1140119181\QQ\WinTemp\RichOle\_HG`P0T${CC1ODAE_[[Y5G3.jpg"/>
          <p:cNvPicPr>
            <a:picLocks noChangeAspect="1"/>
          </p:cNvPicPr>
          <p:nvPr/>
        </p:nvPicPr>
        <p:blipFill>
          <a:blip r:embed="rId6" r:link="rId7"/>
          <a:stretch>
            <a:fillRect/>
          </a:stretch>
        </p:blipFill>
        <p:spPr>
          <a:xfrm>
            <a:off x="7092950" y="4076700"/>
            <a:ext cx="1419225" cy="733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3393" name="Picture 17" descr="F:\11\快递教材\样章\4\AppData\Roaming\Tencent\Users\1140119181\QQ\WinTemp\RichOle\}IA)BUHAL7]}UAJ]_$DAVB5.jpg"/>
          <p:cNvPicPr>
            <a:picLocks noChangeAspect="1"/>
          </p:cNvPicPr>
          <p:nvPr/>
        </p:nvPicPr>
        <p:blipFill>
          <a:blip r:embed="rId8" r:link="rId9"/>
          <a:stretch>
            <a:fillRect/>
          </a:stretch>
        </p:blipFill>
        <p:spPr>
          <a:xfrm>
            <a:off x="7092950" y="2924175"/>
            <a:ext cx="1343025" cy="714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3394" name="Picture 18" descr="F:\11\快递教材\样章\4\AppData\Roaming\Tencent\Users\1140119181\QQ\WinTemp\RichOle\B$G%XA~Z2J0CT@8[A6E)3FV.jpg"/>
          <p:cNvPicPr>
            <a:picLocks noChangeAspect="1"/>
          </p:cNvPicPr>
          <p:nvPr/>
        </p:nvPicPr>
        <p:blipFill>
          <a:blip r:embed="rId10" r:link="rId11"/>
          <a:stretch>
            <a:fillRect/>
          </a:stretch>
        </p:blipFill>
        <p:spPr>
          <a:xfrm>
            <a:off x="7092950" y="1916113"/>
            <a:ext cx="1400175" cy="800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1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61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6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222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222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3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223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223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10319" name="Picture 15" descr="EJKX(SEQ){3TLW)J~ASBX~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150" y="765175"/>
            <a:ext cx="6265863" cy="5870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0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325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325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25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325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60" name="Rectangle 21"/>
          <p:cNvSpPr/>
          <p:nvPr/>
        </p:nvSpPr>
        <p:spPr>
          <a:xfrm>
            <a:off x="1549400" y="21193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61" name="Rectangle 25"/>
          <p:cNvSpPr/>
          <p:nvPr/>
        </p:nvSpPr>
        <p:spPr>
          <a:xfrm>
            <a:off x="1549400" y="21193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62" name="Rectangle 29"/>
          <p:cNvSpPr/>
          <p:nvPr/>
        </p:nvSpPr>
        <p:spPr>
          <a:xfrm>
            <a:off x="1549400" y="21193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63" name="Rectangle 33"/>
          <p:cNvSpPr/>
          <p:nvPr/>
        </p:nvSpPr>
        <p:spPr>
          <a:xfrm>
            <a:off x="1549400" y="211931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14500" name="Group 100"/>
          <p:cNvGraphicFramePr>
            <a:graphicFrameLocks noGrp="1"/>
          </p:cNvGraphicFramePr>
          <p:nvPr/>
        </p:nvGraphicFramePr>
        <p:xfrm>
          <a:off x="395288" y="1484313"/>
          <a:ext cx="8424863" cy="4846638"/>
        </p:xfrm>
        <a:graphic>
          <a:graphicData uri="http://schemas.openxmlformats.org/drawingml/2006/table">
            <a:tbl>
              <a:tblPr/>
              <a:tblGrid>
                <a:gridCol w="1293812"/>
                <a:gridCol w="5011738"/>
                <a:gridCol w="2119312"/>
              </a:tblGrid>
              <a:tr h="14160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三套结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作用和双套结相同，但较为牢固。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应用在垂直方向的拖力。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其它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又称为转动结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 Rolling Hitch)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，马格纳斯结 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 Magnus Hitch ) 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 拉绳结 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 Taut-line Hitch)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，止索结 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 Stopper Hitch ) 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89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渔人结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此结十分容易打，但很难拆开。 故应尽量避免用在一些质地好的绳上，也不好用在会扯得很紧的绳上， 因扯紧后，很难解开。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将两条绳绳连接一起， 通常是硬和软的两条绳。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普鲁士结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营钉结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可让你将结位在绳上随时上下移动。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用在各种斜拉绳的收尾。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特征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可随时调较绳的松紧度。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14415" name="Picture 15" descr="F:\11\快递教材\样章\4\AppData\Roaming\Tencent\Users\1140119181\QQ\WinTemp\RichOle\B%E[FQ78XY27IR2ZU[LCLCO.jpg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6948488" y="5445125"/>
            <a:ext cx="1511300" cy="855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16" name="Picture 16" descr="F:\11\快递教材\样章\4\AppData\Roaming\Tencent\Users\1140119181\QQ\WinTemp\RichOle\V@8I~UQT_F9_WZYG$D`WQJK.jpg"/>
          <p:cNvPicPr>
            <a:picLocks noChangeAspect="1"/>
          </p:cNvPicPr>
          <p:nvPr/>
        </p:nvPicPr>
        <p:blipFill>
          <a:blip r:embed="rId6" r:link="rId7"/>
          <a:stretch>
            <a:fillRect/>
          </a:stretch>
        </p:blipFill>
        <p:spPr>
          <a:xfrm>
            <a:off x="7092950" y="4437063"/>
            <a:ext cx="1362075" cy="81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17" name="Picture 17" descr="F:\11\快递教材\样章\4\AppData\Roaming\Tencent\Users\1140119181\QQ\WinTemp\RichOle\E6%A)@SP5MIX1DTZ7)0~{FW.jpg"/>
          <p:cNvPicPr>
            <a:picLocks noChangeAspect="1"/>
          </p:cNvPicPr>
          <p:nvPr/>
        </p:nvPicPr>
        <p:blipFill>
          <a:blip r:embed="rId8" r:link="rId9"/>
          <a:stretch>
            <a:fillRect/>
          </a:stretch>
        </p:blipFill>
        <p:spPr>
          <a:xfrm>
            <a:off x="6877050" y="2997200"/>
            <a:ext cx="1798638" cy="1076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18" name="Picture 18" descr="F:\11\快递教材\样章\4\AppData\Roaming\Tencent\Users\1140119181\QQ\WinTemp\RichOle\NJY$6YH1`0J`WHLG)$E9)UU.jpg"/>
          <p:cNvPicPr>
            <a:picLocks noChangeAspect="1"/>
          </p:cNvPicPr>
          <p:nvPr/>
        </p:nvPicPr>
        <p:blipFill>
          <a:blip r:embed="rId10" r:link="rId11"/>
          <a:stretch>
            <a:fillRect/>
          </a:stretch>
        </p:blipFill>
        <p:spPr>
          <a:xfrm>
            <a:off x="6877050" y="1700213"/>
            <a:ext cx="1798638" cy="998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90" name="Rectangle 101"/>
          <p:cNvSpPr/>
          <p:nvPr/>
        </p:nvSpPr>
        <p:spPr>
          <a:xfrm>
            <a:off x="1763713" y="935038"/>
            <a:ext cx="17843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228600" algn="l"/>
              </a:tabLst>
            </a:pP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快件捆扎方法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4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4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4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427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427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428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428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4" name="Rectangle 15"/>
          <p:cNvSpPr/>
          <p:nvPr/>
        </p:nvSpPr>
        <p:spPr>
          <a:xfrm>
            <a:off x="1763713" y="935038"/>
            <a:ext cx="17843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228600" algn="l"/>
              </a:tabLst>
            </a:pPr>
            <a:r>
              <a:rPr lang="en-US" altLang="zh-CN" sz="18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快件捆扎方法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4285" name="Picture 19" descr="F:\11\快递教材\样章\4\AppData\Roaming\Tencent\Users\1140119181\QQ\WinTemp\RichOle\L(}JTSGWPMPBI2}}0~UK7DG.jpg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6804025" y="1773238"/>
            <a:ext cx="1276350" cy="371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86" name="Rectangle 22"/>
          <p:cNvSpPr/>
          <p:nvPr/>
        </p:nvSpPr>
        <p:spPr>
          <a:xfrm>
            <a:off x="1549400" y="237966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7" name="Rectangle 23"/>
          <p:cNvSpPr/>
          <p:nvPr/>
        </p:nvSpPr>
        <p:spPr>
          <a:xfrm>
            <a:off x="1549400" y="237966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8" name="Rectangle 27"/>
          <p:cNvSpPr/>
          <p:nvPr/>
        </p:nvSpPr>
        <p:spPr>
          <a:xfrm>
            <a:off x="1549400" y="237966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9" name="Rectangle 31"/>
          <p:cNvSpPr/>
          <p:nvPr/>
        </p:nvSpPr>
        <p:spPr>
          <a:xfrm>
            <a:off x="1549400" y="2379663"/>
            <a:ext cx="152082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09361" name="Group 81"/>
          <p:cNvGraphicFramePr>
            <a:graphicFrameLocks noGrp="1"/>
          </p:cNvGraphicFramePr>
          <p:nvPr/>
        </p:nvGraphicFramePr>
        <p:xfrm>
          <a:off x="395288" y="1557338"/>
          <a:ext cx="8280400" cy="4476750"/>
        </p:xfrm>
        <a:graphic>
          <a:graphicData uri="http://schemas.openxmlformats.org/drawingml/2006/table">
            <a:tbl>
              <a:tblPr/>
              <a:tblGrid>
                <a:gridCol w="1271587"/>
                <a:gridCol w="4926013"/>
                <a:gridCol w="2082800"/>
              </a:tblGrid>
              <a:tr h="11668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缩绳结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将长绳收短，以免要因太长而要剪短，也可用此法加强绳上容易磨损部份的保护。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特征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如绳太松，则此结很容易松散而失去作用。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22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拉柴结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系木结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拥有一个可随意调整的圈。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绑紧及拖拉木材之类的物品。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特征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虽然是一个方便可靠的结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但是一定要受到拉力，否则它将会松脱而导致危险。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76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称人结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简介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被称为绳结之王，为世界上最广为欢迎，于各种户外运动，甚至各行各业或日常生活中频繁的使用到。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用途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当绳索系在其它物体或是在绳索的末端结成一个圈圈时使用。 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特征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宜结宜解、配合保固安全性高、用途广泛、变化多端。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09296" name="Picture 16" descr="F:\11\快递教材\样章\4\AppData\Roaming\Tencent\Users\1140119181\QQ\WinTemp\RichOle\$`QQR)`]DKPEY0K{G4ZZ7S5.jpg"/>
          <p:cNvPicPr>
            <a:picLocks noChangeAspect="1"/>
          </p:cNvPicPr>
          <p:nvPr/>
        </p:nvPicPr>
        <p:blipFill>
          <a:blip r:embed="rId6" r:link="rId7"/>
          <a:stretch>
            <a:fillRect/>
          </a:stretch>
        </p:blipFill>
        <p:spPr>
          <a:xfrm>
            <a:off x="7019925" y="4508500"/>
            <a:ext cx="1152525" cy="132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9297" name="Picture 17" descr="F:\11\快递教材\样章\4\AppData\Roaming\Tencent\Users\1140119181\QQ\WinTemp\RichOle\VK3]2}OYSBPTBNHZRWH{DG4.jpg"/>
          <p:cNvPicPr>
            <a:picLocks noChangeAspect="1"/>
          </p:cNvPicPr>
          <p:nvPr/>
        </p:nvPicPr>
        <p:blipFill>
          <a:blip r:embed="rId8" r:link="rId9"/>
          <a:stretch>
            <a:fillRect/>
          </a:stretch>
        </p:blipFill>
        <p:spPr>
          <a:xfrm>
            <a:off x="6659563" y="2908300"/>
            <a:ext cx="1728787" cy="1081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9298" name="Picture 18" descr="F:\11\快递教材\样章\4\AppData\Roaming\Tencent\Users\1140119181\QQ\WinTemp\RichOle\O5RFASUEJQW7I7F8JYUWJ2O.jpg"/>
          <p:cNvPicPr>
            <a:picLocks noChangeAspect="1"/>
          </p:cNvPicPr>
          <p:nvPr/>
        </p:nvPicPr>
        <p:blipFill>
          <a:blip r:embed="rId10" r:link="rId11"/>
          <a:stretch>
            <a:fillRect/>
          </a:stretch>
        </p:blipFill>
        <p:spPr>
          <a:xfrm>
            <a:off x="6804025" y="2205038"/>
            <a:ext cx="1400175" cy="447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09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0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0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60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52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530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30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530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8" name="Rectangle 15"/>
          <p:cNvSpPr/>
          <p:nvPr/>
        </p:nvSpPr>
        <p:spPr>
          <a:xfrm>
            <a:off x="1547813" y="862013"/>
            <a:ext cx="12954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228600" algn="l"/>
              </a:tabLst>
            </a:pP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注意事项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11344" name="Group 16"/>
          <p:cNvGrpSpPr>
            <a:grpSpLocks noChangeAspect="1"/>
          </p:cNvGrpSpPr>
          <p:nvPr/>
        </p:nvGrpSpPr>
        <p:grpSpPr>
          <a:xfrm>
            <a:off x="1042988" y="1484313"/>
            <a:ext cx="1874837" cy="2286000"/>
            <a:chOff x="2308" y="12725"/>
            <a:chExt cx="2763" cy="3407"/>
          </a:xfrm>
        </p:grpSpPr>
        <p:sp>
          <p:nvSpPr>
            <p:cNvPr id="55310" name="AutoShape 17"/>
            <p:cNvSpPr>
              <a:spLocks noChangeAspect="1"/>
            </p:cNvSpPr>
            <p:nvPr/>
          </p:nvSpPr>
          <p:spPr>
            <a:xfrm>
              <a:off x="2308" y="12725"/>
              <a:ext cx="2763" cy="3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5311" name="Group 18"/>
            <p:cNvGrpSpPr/>
            <p:nvPr/>
          </p:nvGrpSpPr>
          <p:grpSpPr>
            <a:xfrm>
              <a:off x="2308" y="12840"/>
              <a:ext cx="2763" cy="3292"/>
              <a:chOff x="1475" y="871"/>
              <a:chExt cx="3472" cy="2421"/>
            </a:xfrm>
          </p:grpSpPr>
          <p:sp>
            <p:nvSpPr>
              <p:cNvPr id="55312" name="Freeform 19"/>
              <p:cNvSpPr/>
              <p:nvPr/>
            </p:nvSpPr>
            <p:spPr>
              <a:xfrm>
                <a:off x="1475" y="871"/>
                <a:ext cx="3468" cy="239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3468" y="165"/>
                  </a:cxn>
                  <a:cxn ang="0">
                    <a:pos x="3314" y="2396"/>
                  </a:cxn>
                  <a:cxn ang="0">
                    <a:pos x="0" y="2221"/>
                  </a:cxn>
                  <a:cxn ang="0">
                    <a:pos x="145" y="0"/>
                  </a:cxn>
                </a:cxnLst>
                <a:pathLst>
                  <a:path w="6936" h="4791">
                    <a:moveTo>
                      <a:pt x="289" y="0"/>
                    </a:moveTo>
                    <a:lnTo>
                      <a:pt x="6936" y="330"/>
                    </a:lnTo>
                    <a:lnTo>
                      <a:pt x="6627" y="4791"/>
                    </a:lnTo>
                    <a:lnTo>
                      <a:pt x="0" y="4441"/>
                    </a:lnTo>
                    <a:lnTo>
                      <a:pt x="289" y="0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55313" name="Group 20"/>
              <p:cNvGrpSpPr/>
              <p:nvPr/>
            </p:nvGrpSpPr>
            <p:grpSpPr>
              <a:xfrm>
                <a:off x="1479" y="896"/>
                <a:ext cx="3468" cy="2396"/>
                <a:chOff x="1479" y="896"/>
                <a:chExt cx="3468" cy="2396"/>
              </a:xfrm>
            </p:grpSpPr>
            <p:sp>
              <p:nvSpPr>
                <p:cNvPr id="55314" name="Freeform 21"/>
                <p:cNvSpPr/>
                <p:nvPr/>
              </p:nvSpPr>
              <p:spPr>
                <a:xfrm>
                  <a:off x="1479" y="896"/>
                  <a:ext cx="3468" cy="2396"/>
                </a:xfrm>
                <a:custGeom>
                  <a:avLst/>
                  <a:gdLst/>
                  <a:ahLst/>
                  <a:cxnLst>
                    <a:cxn ang="0">
                      <a:pos x="3324" y="0"/>
                    </a:cxn>
                    <a:cxn ang="0">
                      <a:pos x="0" y="165"/>
                    </a:cxn>
                    <a:cxn ang="0">
                      <a:pos x="155" y="2396"/>
                    </a:cxn>
                    <a:cxn ang="0">
                      <a:pos x="3468" y="2221"/>
                    </a:cxn>
                    <a:cxn ang="0">
                      <a:pos x="3324" y="0"/>
                    </a:cxn>
                  </a:cxnLst>
                  <a:pathLst>
                    <a:path w="6936" h="4793">
                      <a:moveTo>
                        <a:pt x="6647" y="0"/>
                      </a:moveTo>
                      <a:lnTo>
                        <a:pt x="0" y="331"/>
                      </a:lnTo>
                      <a:lnTo>
                        <a:pt x="309" y="4793"/>
                      </a:lnTo>
                      <a:lnTo>
                        <a:pt x="6936" y="4442"/>
                      </a:lnTo>
                      <a:lnTo>
                        <a:pt x="6647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5315" name="Rectangle 22"/>
                <p:cNvSpPr/>
                <p:nvPr/>
              </p:nvSpPr>
              <p:spPr>
                <a:xfrm>
                  <a:off x="1562" y="978"/>
                  <a:ext cx="3311" cy="2229"/>
                </a:xfrm>
                <a:prstGeom prst="rect">
                  <a:avLst/>
                </a:prstGeom>
                <a:solidFill>
                  <a:srgbClr val="FFFFFF"/>
                </a:solidFill>
                <a:ln w="222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5316" name="Group 23"/>
            <p:cNvGrpSpPr/>
            <p:nvPr/>
          </p:nvGrpSpPr>
          <p:grpSpPr>
            <a:xfrm>
              <a:off x="3377" y="12725"/>
              <a:ext cx="311" cy="373"/>
              <a:chOff x="2887" y="786"/>
              <a:chExt cx="321" cy="337"/>
            </a:xfrm>
          </p:grpSpPr>
          <p:sp>
            <p:nvSpPr>
              <p:cNvPr id="55317" name="Freeform 24"/>
              <p:cNvSpPr/>
              <p:nvPr/>
            </p:nvSpPr>
            <p:spPr>
              <a:xfrm>
                <a:off x="2929" y="813"/>
                <a:ext cx="279" cy="310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279" y="310"/>
                  </a:cxn>
                  <a:cxn ang="0">
                    <a:pos x="15" y="0"/>
                  </a:cxn>
                  <a:cxn ang="0">
                    <a:pos x="0" y="40"/>
                  </a:cxn>
                </a:cxnLst>
                <a:pathLst>
                  <a:path w="559" h="620">
                    <a:moveTo>
                      <a:pt x="0" y="79"/>
                    </a:moveTo>
                    <a:lnTo>
                      <a:pt x="559" y="620"/>
                    </a:lnTo>
                    <a:lnTo>
                      <a:pt x="31" y="0"/>
                    </a:ln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5318" name="Oval 25"/>
              <p:cNvSpPr/>
              <p:nvPr/>
            </p:nvSpPr>
            <p:spPr>
              <a:xfrm>
                <a:off x="2887" y="786"/>
                <a:ext cx="102" cy="101"/>
              </a:xfrm>
              <a:prstGeom prst="ellipse">
                <a:avLst/>
              </a:prstGeom>
              <a:solidFill>
                <a:srgbClr val="FF000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5319" name="Text Box 26"/>
            <p:cNvSpPr txBox="1"/>
            <p:nvPr/>
          </p:nvSpPr>
          <p:spPr>
            <a:xfrm>
              <a:off x="2645" y="13170"/>
              <a:ext cx="2187" cy="2290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77102" tIns="38552" rIns="77102" bIns="38552" anchor="t" anchorCtr="0">
              <a:spAutoFit/>
            </a:bodyPr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对于体积小的快件，按照派送顺序，将同一地址或相邻地址的快件，叠放一起，使用布带等将其捆绑一起，便于上门派送时携带。</a:t>
              </a:r>
              <a:endParaRPr lang="zh-CN" altLang="en-US" sz="1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1355" name="Group 27"/>
          <p:cNvGrpSpPr>
            <a:grpSpLocks noChangeAspect="1"/>
          </p:cNvGrpSpPr>
          <p:nvPr/>
        </p:nvGrpSpPr>
        <p:grpSpPr>
          <a:xfrm>
            <a:off x="3203575" y="1484313"/>
            <a:ext cx="1874838" cy="2284412"/>
            <a:chOff x="2308" y="12725"/>
            <a:chExt cx="2763" cy="3407"/>
          </a:xfrm>
        </p:grpSpPr>
        <p:sp>
          <p:nvSpPr>
            <p:cNvPr id="55321" name="AutoShape 28"/>
            <p:cNvSpPr>
              <a:spLocks noChangeAspect="1"/>
            </p:cNvSpPr>
            <p:nvPr/>
          </p:nvSpPr>
          <p:spPr>
            <a:xfrm>
              <a:off x="2308" y="12725"/>
              <a:ext cx="2763" cy="3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5322" name="Group 29"/>
            <p:cNvGrpSpPr/>
            <p:nvPr/>
          </p:nvGrpSpPr>
          <p:grpSpPr>
            <a:xfrm>
              <a:off x="2308" y="12840"/>
              <a:ext cx="2763" cy="3292"/>
              <a:chOff x="1475" y="871"/>
              <a:chExt cx="3472" cy="2421"/>
            </a:xfrm>
          </p:grpSpPr>
          <p:sp>
            <p:nvSpPr>
              <p:cNvPr id="55323" name="Freeform 30"/>
              <p:cNvSpPr/>
              <p:nvPr/>
            </p:nvSpPr>
            <p:spPr>
              <a:xfrm>
                <a:off x="1475" y="871"/>
                <a:ext cx="3468" cy="239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3468" y="165"/>
                  </a:cxn>
                  <a:cxn ang="0">
                    <a:pos x="3314" y="2396"/>
                  </a:cxn>
                  <a:cxn ang="0">
                    <a:pos x="0" y="2221"/>
                  </a:cxn>
                  <a:cxn ang="0">
                    <a:pos x="145" y="0"/>
                  </a:cxn>
                </a:cxnLst>
                <a:pathLst>
                  <a:path w="6936" h="4791">
                    <a:moveTo>
                      <a:pt x="289" y="0"/>
                    </a:moveTo>
                    <a:lnTo>
                      <a:pt x="6936" y="330"/>
                    </a:lnTo>
                    <a:lnTo>
                      <a:pt x="6627" y="4791"/>
                    </a:lnTo>
                    <a:lnTo>
                      <a:pt x="0" y="4441"/>
                    </a:lnTo>
                    <a:lnTo>
                      <a:pt x="289" y="0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55324" name="Group 31"/>
              <p:cNvGrpSpPr/>
              <p:nvPr/>
            </p:nvGrpSpPr>
            <p:grpSpPr>
              <a:xfrm>
                <a:off x="1479" y="896"/>
                <a:ext cx="3468" cy="2396"/>
                <a:chOff x="1479" y="896"/>
                <a:chExt cx="3468" cy="2396"/>
              </a:xfrm>
            </p:grpSpPr>
            <p:sp>
              <p:nvSpPr>
                <p:cNvPr id="55325" name="Freeform 32"/>
                <p:cNvSpPr/>
                <p:nvPr/>
              </p:nvSpPr>
              <p:spPr>
                <a:xfrm>
                  <a:off x="1479" y="896"/>
                  <a:ext cx="3468" cy="2396"/>
                </a:xfrm>
                <a:custGeom>
                  <a:avLst/>
                  <a:gdLst/>
                  <a:ahLst/>
                  <a:cxnLst>
                    <a:cxn ang="0">
                      <a:pos x="3324" y="0"/>
                    </a:cxn>
                    <a:cxn ang="0">
                      <a:pos x="0" y="165"/>
                    </a:cxn>
                    <a:cxn ang="0">
                      <a:pos x="155" y="2396"/>
                    </a:cxn>
                    <a:cxn ang="0">
                      <a:pos x="3468" y="2221"/>
                    </a:cxn>
                    <a:cxn ang="0">
                      <a:pos x="3324" y="0"/>
                    </a:cxn>
                  </a:cxnLst>
                  <a:pathLst>
                    <a:path w="6936" h="4793">
                      <a:moveTo>
                        <a:pt x="6647" y="0"/>
                      </a:moveTo>
                      <a:lnTo>
                        <a:pt x="0" y="331"/>
                      </a:lnTo>
                      <a:lnTo>
                        <a:pt x="309" y="4793"/>
                      </a:lnTo>
                      <a:lnTo>
                        <a:pt x="6936" y="4442"/>
                      </a:lnTo>
                      <a:lnTo>
                        <a:pt x="6647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5326" name="Rectangle 33"/>
                <p:cNvSpPr/>
                <p:nvPr/>
              </p:nvSpPr>
              <p:spPr>
                <a:xfrm>
                  <a:off x="1562" y="978"/>
                  <a:ext cx="3311" cy="2229"/>
                </a:xfrm>
                <a:prstGeom prst="rect">
                  <a:avLst/>
                </a:prstGeom>
                <a:solidFill>
                  <a:srgbClr val="FFFFFF"/>
                </a:solidFill>
                <a:ln w="222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5327" name="Group 34"/>
            <p:cNvGrpSpPr/>
            <p:nvPr/>
          </p:nvGrpSpPr>
          <p:grpSpPr>
            <a:xfrm>
              <a:off x="3377" y="12725"/>
              <a:ext cx="311" cy="373"/>
              <a:chOff x="2887" y="786"/>
              <a:chExt cx="321" cy="337"/>
            </a:xfrm>
          </p:grpSpPr>
          <p:sp>
            <p:nvSpPr>
              <p:cNvPr id="55328" name="Freeform 35"/>
              <p:cNvSpPr/>
              <p:nvPr/>
            </p:nvSpPr>
            <p:spPr>
              <a:xfrm>
                <a:off x="2929" y="813"/>
                <a:ext cx="279" cy="310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279" y="310"/>
                  </a:cxn>
                  <a:cxn ang="0">
                    <a:pos x="15" y="0"/>
                  </a:cxn>
                  <a:cxn ang="0">
                    <a:pos x="0" y="40"/>
                  </a:cxn>
                </a:cxnLst>
                <a:pathLst>
                  <a:path w="559" h="620">
                    <a:moveTo>
                      <a:pt x="0" y="79"/>
                    </a:moveTo>
                    <a:lnTo>
                      <a:pt x="559" y="620"/>
                    </a:lnTo>
                    <a:lnTo>
                      <a:pt x="31" y="0"/>
                    </a:ln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5329" name="Oval 36"/>
              <p:cNvSpPr/>
              <p:nvPr/>
            </p:nvSpPr>
            <p:spPr>
              <a:xfrm>
                <a:off x="2887" y="786"/>
                <a:ext cx="102" cy="101"/>
              </a:xfrm>
              <a:prstGeom prst="ellipse">
                <a:avLst/>
              </a:prstGeom>
              <a:solidFill>
                <a:srgbClr val="FF000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5330" name="Text Box 37"/>
            <p:cNvSpPr txBox="1"/>
            <p:nvPr/>
          </p:nvSpPr>
          <p:spPr>
            <a:xfrm>
              <a:off x="2645" y="13170"/>
              <a:ext cx="2188" cy="2657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77102" tIns="38552" rIns="77102" bIns="38552" anchor="t" anchorCtr="0"/>
            <a:p>
              <a:pPr algn="just"/>
              <a:r>
                <a:rPr lang="zh-CN" altLang="en-US" sz="12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对于大件类快件，若数量较多时，须使用尾板以拓宽装载面积。但尾板不能太长或太宽，否则车辆在行驶时会妨碍路人或车辆，带来安全隐患。</a:t>
              </a:r>
              <a:endParaRPr lang="zh-CN" altLang="en-US" sz="1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1366" name="Group 38"/>
          <p:cNvGrpSpPr>
            <a:grpSpLocks noChangeAspect="1"/>
          </p:cNvGrpSpPr>
          <p:nvPr/>
        </p:nvGrpSpPr>
        <p:grpSpPr>
          <a:xfrm>
            <a:off x="5364163" y="1484313"/>
            <a:ext cx="1874837" cy="2284412"/>
            <a:chOff x="2308" y="12725"/>
            <a:chExt cx="2763" cy="3407"/>
          </a:xfrm>
        </p:grpSpPr>
        <p:sp>
          <p:nvSpPr>
            <p:cNvPr id="55332" name="AutoShape 39"/>
            <p:cNvSpPr>
              <a:spLocks noChangeAspect="1"/>
            </p:cNvSpPr>
            <p:nvPr/>
          </p:nvSpPr>
          <p:spPr>
            <a:xfrm>
              <a:off x="2308" y="12725"/>
              <a:ext cx="2763" cy="3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5333" name="Group 40"/>
            <p:cNvGrpSpPr/>
            <p:nvPr/>
          </p:nvGrpSpPr>
          <p:grpSpPr>
            <a:xfrm>
              <a:off x="2308" y="12840"/>
              <a:ext cx="2763" cy="3292"/>
              <a:chOff x="1475" y="871"/>
              <a:chExt cx="3472" cy="2421"/>
            </a:xfrm>
          </p:grpSpPr>
          <p:sp>
            <p:nvSpPr>
              <p:cNvPr id="55334" name="Freeform 41"/>
              <p:cNvSpPr/>
              <p:nvPr/>
            </p:nvSpPr>
            <p:spPr>
              <a:xfrm>
                <a:off x="1475" y="871"/>
                <a:ext cx="3468" cy="239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3468" y="165"/>
                  </a:cxn>
                  <a:cxn ang="0">
                    <a:pos x="3314" y="2396"/>
                  </a:cxn>
                  <a:cxn ang="0">
                    <a:pos x="0" y="2221"/>
                  </a:cxn>
                  <a:cxn ang="0">
                    <a:pos x="145" y="0"/>
                  </a:cxn>
                </a:cxnLst>
                <a:pathLst>
                  <a:path w="6936" h="4791">
                    <a:moveTo>
                      <a:pt x="289" y="0"/>
                    </a:moveTo>
                    <a:lnTo>
                      <a:pt x="6936" y="330"/>
                    </a:lnTo>
                    <a:lnTo>
                      <a:pt x="6627" y="4791"/>
                    </a:lnTo>
                    <a:lnTo>
                      <a:pt x="0" y="4441"/>
                    </a:lnTo>
                    <a:lnTo>
                      <a:pt x="289" y="0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55335" name="Group 42"/>
              <p:cNvGrpSpPr/>
              <p:nvPr/>
            </p:nvGrpSpPr>
            <p:grpSpPr>
              <a:xfrm>
                <a:off x="1479" y="896"/>
                <a:ext cx="3468" cy="2396"/>
                <a:chOff x="1479" y="896"/>
                <a:chExt cx="3468" cy="2396"/>
              </a:xfrm>
            </p:grpSpPr>
            <p:sp>
              <p:nvSpPr>
                <p:cNvPr id="55336" name="Freeform 43"/>
                <p:cNvSpPr/>
                <p:nvPr/>
              </p:nvSpPr>
              <p:spPr>
                <a:xfrm>
                  <a:off x="1479" y="896"/>
                  <a:ext cx="3468" cy="2396"/>
                </a:xfrm>
                <a:custGeom>
                  <a:avLst/>
                  <a:gdLst/>
                  <a:ahLst/>
                  <a:cxnLst>
                    <a:cxn ang="0">
                      <a:pos x="3324" y="0"/>
                    </a:cxn>
                    <a:cxn ang="0">
                      <a:pos x="0" y="165"/>
                    </a:cxn>
                    <a:cxn ang="0">
                      <a:pos x="155" y="2396"/>
                    </a:cxn>
                    <a:cxn ang="0">
                      <a:pos x="3468" y="2221"/>
                    </a:cxn>
                    <a:cxn ang="0">
                      <a:pos x="3324" y="0"/>
                    </a:cxn>
                  </a:cxnLst>
                  <a:pathLst>
                    <a:path w="6936" h="4793">
                      <a:moveTo>
                        <a:pt x="6647" y="0"/>
                      </a:moveTo>
                      <a:lnTo>
                        <a:pt x="0" y="331"/>
                      </a:lnTo>
                      <a:lnTo>
                        <a:pt x="309" y="4793"/>
                      </a:lnTo>
                      <a:lnTo>
                        <a:pt x="6936" y="4442"/>
                      </a:lnTo>
                      <a:lnTo>
                        <a:pt x="6647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5337" name="Rectangle 44"/>
                <p:cNvSpPr/>
                <p:nvPr/>
              </p:nvSpPr>
              <p:spPr>
                <a:xfrm>
                  <a:off x="1562" y="978"/>
                  <a:ext cx="3311" cy="2229"/>
                </a:xfrm>
                <a:prstGeom prst="rect">
                  <a:avLst/>
                </a:prstGeom>
                <a:solidFill>
                  <a:srgbClr val="FFFFFF"/>
                </a:solidFill>
                <a:ln w="222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5338" name="Group 45"/>
            <p:cNvGrpSpPr/>
            <p:nvPr/>
          </p:nvGrpSpPr>
          <p:grpSpPr>
            <a:xfrm>
              <a:off x="3377" y="12725"/>
              <a:ext cx="311" cy="373"/>
              <a:chOff x="2887" y="786"/>
              <a:chExt cx="321" cy="337"/>
            </a:xfrm>
          </p:grpSpPr>
          <p:sp>
            <p:nvSpPr>
              <p:cNvPr id="55339" name="Freeform 46"/>
              <p:cNvSpPr/>
              <p:nvPr/>
            </p:nvSpPr>
            <p:spPr>
              <a:xfrm>
                <a:off x="2929" y="813"/>
                <a:ext cx="279" cy="310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279" y="310"/>
                  </a:cxn>
                  <a:cxn ang="0">
                    <a:pos x="15" y="0"/>
                  </a:cxn>
                  <a:cxn ang="0">
                    <a:pos x="0" y="40"/>
                  </a:cxn>
                </a:cxnLst>
                <a:pathLst>
                  <a:path w="559" h="620">
                    <a:moveTo>
                      <a:pt x="0" y="79"/>
                    </a:moveTo>
                    <a:lnTo>
                      <a:pt x="559" y="620"/>
                    </a:lnTo>
                    <a:lnTo>
                      <a:pt x="31" y="0"/>
                    </a:ln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5340" name="Oval 47"/>
              <p:cNvSpPr/>
              <p:nvPr/>
            </p:nvSpPr>
            <p:spPr>
              <a:xfrm>
                <a:off x="2887" y="786"/>
                <a:ext cx="102" cy="101"/>
              </a:xfrm>
              <a:prstGeom prst="ellipse">
                <a:avLst/>
              </a:prstGeom>
              <a:solidFill>
                <a:srgbClr val="FF000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5341" name="Text Box 48"/>
            <p:cNvSpPr txBox="1"/>
            <p:nvPr/>
          </p:nvSpPr>
          <p:spPr>
            <a:xfrm>
              <a:off x="2645" y="13170"/>
              <a:ext cx="2188" cy="2657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77102" tIns="38552" rIns="77102" bIns="38552" anchor="t" anchorCtr="0"/>
            <a:p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如为不规则快件，注意捆扎方式，若快件较长，注意与车辆长度平行捆扎，不能横着捆扎，阻碍路人或车辆行走。</a:t>
              </a:r>
              <a:endParaRPr lang="zh-CN" altLang="en-US" sz="1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1377" name="Group 49"/>
          <p:cNvGrpSpPr>
            <a:grpSpLocks noChangeAspect="1"/>
          </p:cNvGrpSpPr>
          <p:nvPr/>
        </p:nvGrpSpPr>
        <p:grpSpPr>
          <a:xfrm>
            <a:off x="2051050" y="4221163"/>
            <a:ext cx="1876425" cy="2284412"/>
            <a:chOff x="2308" y="12725"/>
            <a:chExt cx="2763" cy="3407"/>
          </a:xfrm>
        </p:grpSpPr>
        <p:sp>
          <p:nvSpPr>
            <p:cNvPr id="55343" name="AutoShape 50"/>
            <p:cNvSpPr>
              <a:spLocks noChangeAspect="1"/>
            </p:cNvSpPr>
            <p:nvPr/>
          </p:nvSpPr>
          <p:spPr>
            <a:xfrm>
              <a:off x="2308" y="12725"/>
              <a:ext cx="2763" cy="3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5344" name="Group 51"/>
            <p:cNvGrpSpPr/>
            <p:nvPr/>
          </p:nvGrpSpPr>
          <p:grpSpPr>
            <a:xfrm>
              <a:off x="2308" y="12840"/>
              <a:ext cx="2763" cy="3292"/>
              <a:chOff x="1475" y="871"/>
              <a:chExt cx="3472" cy="2421"/>
            </a:xfrm>
          </p:grpSpPr>
          <p:sp>
            <p:nvSpPr>
              <p:cNvPr id="55345" name="Freeform 52"/>
              <p:cNvSpPr/>
              <p:nvPr/>
            </p:nvSpPr>
            <p:spPr>
              <a:xfrm>
                <a:off x="1475" y="871"/>
                <a:ext cx="3468" cy="239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3468" y="165"/>
                  </a:cxn>
                  <a:cxn ang="0">
                    <a:pos x="3314" y="2396"/>
                  </a:cxn>
                  <a:cxn ang="0">
                    <a:pos x="0" y="2221"/>
                  </a:cxn>
                  <a:cxn ang="0">
                    <a:pos x="145" y="0"/>
                  </a:cxn>
                </a:cxnLst>
                <a:pathLst>
                  <a:path w="6936" h="4791">
                    <a:moveTo>
                      <a:pt x="289" y="0"/>
                    </a:moveTo>
                    <a:lnTo>
                      <a:pt x="6936" y="330"/>
                    </a:lnTo>
                    <a:lnTo>
                      <a:pt x="6627" y="4791"/>
                    </a:lnTo>
                    <a:lnTo>
                      <a:pt x="0" y="4441"/>
                    </a:lnTo>
                    <a:lnTo>
                      <a:pt x="289" y="0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55346" name="Group 53"/>
              <p:cNvGrpSpPr/>
              <p:nvPr/>
            </p:nvGrpSpPr>
            <p:grpSpPr>
              <a:xfrm>
                <a:off x="1479" y="896"/>
                <a:ext cx="3468" cy="2396"/>
                <a:chOff x="1479" y="896"/>
                <a:chExt cx="3468" cy="2396"/>
              </a:xfrm>
            </p:grpSpPr>
            <p:sp>
              <p:nvSpPr>
                <p:cNvPr id="55347" name="Freeform 54"/>
                <p:cNvSpPr/>
                <p:nvPr/>
              </p:nvSpPr>
              <p:spPr>
                <a:xfrm>
                  <a:off x="1479" y="896"/>
                  <a:ext cx="3468" cy="2396"/>
                </a:xfrm>
                <a:custGeom>
                  <a:avLst/>
                  <a:gdLst/>
                  <a:ahLst/>
                  <a:cxnLst>
                    <a:cxn ang="0">
                      <a:pos x="3324" y="0"/>
                    </a:cxn>
                    <a:cxn ang="0">
                      <a:pos x="0" y="165"/>
                    </a:cxn>
                    <a:cxn ang="0">
                      <a:pos x="155" y="2396"/>
                    </a:cxn>
                    <a:cxn ang="0">
                      <a:pos x="3468" y="2221"/>
                    </a:cxn>
                    <a:cxn ang="0">
                      <a:pos x="3324" y="0"/>
                    </a:cxn>
                  </a:cxnLst>
                  <a:pathLst>
                    <a:path w="6936" h="4793">
                      <a:moveTo>
                        <a:pt x="6647" y="0"/>
                      </a:moveTo>
                      <a:lnTo>
                        <a:pt x="0" y="331"/>
                      </a:lnTo>
                      <a:lnTo>
                        <a:pt x="309" y="4793"/>
                      </a:lnTo>
                      <a:lnTo>
                        <a:pt x="6936" y="4442"/>
                      </a:lnTo>
                      <a:lnTo>
                        <a:pt x="6647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5348" name="Rectangle 55"/>
                <p:cNvSpPr/>
                <p:nvPr/>
              </p:nvSpPr>
              <p:spPr>
                <a:xfrm>
                  <a:off x="1562" y="978"/>
                  <a:ext cx="3311" cy="2229"/>
                </a:xfrm>
                <a:prstGeom prst="rect">
                  <a:avLst/>
                </a:prstGeom>
                <a:solidFill>
                  <a:srgbClr val="FFFFFF"/>
                </a:solidFill>
                <a:ln w="222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5349" name="Group 56"/>
            <p:cNvGrpSpPr/>
            <p:nvPr/>
          </p:nvGrpSpPr>
          <p:grpSpPr>
            <a:xfrm>
              <a:off x="3377" y="12725"/>
              <a:ext cx="311" cy="373"/>
              <a:chOff x="2887" y="786"/>
              <a:chExt cx="321" cy="337"/>
            </a:xfrm>
          </p:grpSpPr>
          <p:sp>
            <p:nvSpPr>
              <p:cNvPr id="55350" name="Freeform 57"/>
              <p:cNvSpPr/>
              <p:nvPr/>
            </p:nvSpPr>
            <p:spPr>
              <a:xfrm>
                <a:off x="2929" y="813"/>
                <a:ext cx="279" cy="310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279" y="310"/>
                  </a:cxn>
                  <a:cxn ang="0">
                    <a:pos x="15" y="0"/>
                  </a:cxn>
                  <a:cxn ang="0">
                    <a:pos x="0" y="40"/>
                  </a:cxn>
                </a:cxnLst>
                <a:pathLst>
                  <a:path w="559" h="620">
                    <a:moveTo>
                      <a:pt x="0" y="79"/>
                    </a:moveTo>
                    <a:lnTo>
                      <a:pt x="559" y="620"/>
                    </a:lnTo>
                    <a:lnTo>
                      <a:pt x="31" y="0"/>
                    </a:ln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5351" name="Oval 58"/>
              <p:cNvSpPr/>
              <p:nvPr/>
            </p:nvSpPr>
            <p:spPr>
              <a:xfrm>
                <a:off x="2887" y="786"/>
                <a:ext cx="102" cy="101"/>
              </a:xfrm>
              <a:prstGeom prst="ellipse">
                <a:avLst/>
              </a:prstGeom>
              <a:solidFill>
                <a:srgbClr val="FF000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5352" name="Text Box 59"/>
            <p:cNvSpPr txBox="1"/>
            <p:nvPr/>
          </p:nvSpPr>
          <p:spPr>
            <a:xfrm>
              <a:off x="2645" y="13170"/>
              <a:ext cx="2188" cy="2657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77102" tIns="38552" rIns="77102" bIns="38552" anchor="t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雨雪雾天气，捆扎快件时，注意在快件上加盖防雨用具，如雨布、雨衣、塑料薄膜等。</a:t>
              </a:r>
              <a:endPara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endParaRPr>
            </a:p>
            <a:p>
              <a:endParaRPr lang="zh-CN" altLang="en-US" sz="1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1388" name="Group 60"/>
          <p:cNvGrpSpPr>
            <a:grpSpLocks noChangeAspect="1"/>
          </p:cNvGrpSpPr>
          <p:nvPr/>
        </p:nvGrpSpPr>
        <p:grpSpPr>
          <a:xfrm>
            <a:off x="4356100" y="4221163"/>
            <a:ext cx="1876425" cy="2284412"/>
            <a:chOff x="2308" y="12725"/>
            <a:chExt cx="2763" cy="3407"/>
          </a:xfrm>
        </p:grpSpPr>
        <p:sp>
          <p:nvSpPr>
            <p:cNvPr id="55354" name="AutoShape 61"/>
            <p:cNvSpPr>
              <a:spLocks noChangeAspect="1"/>
            </p:cNvSpPr>
            <p:nvPr/>
          </p:nvSpPr>
          <p:spPr>
            <a:xfrm>
              <a:off x="2308" y="12725"/>
              <a:ext cx="2763" cy="3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5355" name="Group 62"/>
            <p:cNvGrpSpPr/>
            <p:nvPr/>
          </p:nvGrpSpPr>
          <p:grpSpPr>
            <a:xfrm>
              <a:off x="2308" y="12840"/>
              <a:ext cx="2763" cy="3292"/>
              <a:chOff x="1475" y="871"/>
              <a:chExt cx="3472" cy="2421"/>
            </a:xfrm>
          </p:grpSpPr>
          <p:sp>
            <p:nvSpPr>
              <p:cNvPr id="55356" name="Freeform 63"/>
              <p:cNvSpPr/>
              <p:nvPr/>
            </p:nvSpPr>
            <p:spPr>
              <a:xfrm>
                <a:off x="1475" y="871"/>
                <a:ext cx="3468" cy="239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3468" y="165"/>
                  </a:cxn>
                  <a:cxn ang="0">
                    <a:pos x="3314" y="2396"/>
                  </a:cxn>
                  <a:cxn ang="0">
                    <a:pos x="0" y="2221"/>
                  </a:cxn>
                  <a:cxn ang="0">
                    <a:pos x="145" y="0"/>
                  </a:cxn>
                </a:cxnLst>
                <a:pathLst>
                  <a:path w="6936" h="4791">
                    <a:moveTo>
                      <a:pt x="289" y="0"/>
                    </a:moveTo>
                    <a:lnTo>
                      <a:pt x="6936" y="330"/>
                    </a:lnTo>
                    <a:lnTo>
                      <a:pt x="6627" y="4791"/>
                    </a:lnTo>
                    <a:lnTo>
                      <a:pt x="0" y="4441"/>
                    </a:lnTo>
                    <a:lnTo>
                      <a:pt x="289" y="0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55357" name="Group 64"/>
              <p:cNvGrpSpPr/>
              <p:nvPr/>
            </p:nvGrpSpPr>
            <p:grpSpPr>
              <a:xfrm>
                <a:off x="1479" y="896"/>
                <a:ext cx="3468" cy="2396"/>
                <a:chOff x="1479" y="896"/>
                <a:chExt cx="3468" cy="2396"/>
              </a:xfrm>
            </p:grpSpPr>
            <p:sp>
              <p:nvSpPr>
                <p:cNvPr id="55358" name="Freeform 65"/>
                <p:cNvSpPr/>
                <p:nvPr/>
              </p:nvSpPr>
              <p:spPr>
                <a:xfrm>
                  <a:off x="1479" y="896"/>
                  <a:ext cx="3468" cy="2396"/>
                </a:xfrm>
                <a:custGeom>
                  <a:avLst/>
                  <a:gdLst/>
                  <a:ahLst/>
                  <a:cxnLst>
                    <a:cxn ang="0">
                      <a:pos x="3324" y="0"/>
                    </a:cxn>
                    <a:cxn ang="0">
                      <a:pos x="0" y="165"/>
                    </a:cxn>
                    <a:cxn ang="0">
                      <a:pos x="155" y="2396"/>
                    </a:cxn>
                    <a:cxn ang="0">
                      <a:pos x="3468" y="2221"/>
                    </a:cxn>
                    <a:cxn ang="0">
                      <a:pos x="3324" y="0"/>
                    </a:cxn>
                  </a:cxnLst>
                  <a:pathLst>
                    <a:path w="6936" h="4793">
                      <a:moveTo>
                        <a:pt x="6647" y="0"/>
                      </a:moveTo>
                      <a:lnTo>
                        <a:pt x="0" y="331"/>
                      </a:lnTo>
                      <a:lnTo>
                        <a:pt x="309" y="4793"/>
                      </a:lnTo>
                      <a:lnTo>
                        <a:pt x="6936" y="4442"/>
                      </a:lnTo>
                      <a:lnTo>
                        <a:pt x="6647" y="0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222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5359" name="Rectangle 66"/>
                <p:cNvSpPr/>
                <p:nvPr/>
              </p:nvSpPr>
              <p:spPr>
                <a:xfrm>
                  <a:off x="1562" y="978"/>
                  <a:ext cx="3311" cy="2229"/>
                </a:xfrm>
                <a:prstGeom prst="rect">
                  <a:avLst/>
                </a:prstGeom>
                <a:solidFill>
                  <a:srgbClr val="FFFFFF"/>
                </a:solidFill>
                <a:ln w="222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5360" name="Group 67"/>
            <p:cNvGrpSpPr/>
            <p:nvPr/>
          </p:nvGrpSpPr>
          <p:grpSpPr>
            <a:xfrm>
              <a:off x="3377" y="12725"/>
              <a:ext cx="311" cy="373"/>
              <a:chOff x="2887" y="786"/>
              <a:chExt cx="321" cy="337"/>
            </a:xfrm>
          </p:grpSpPr>
          <p:sp>
            <p:nvSpPr>
              <p:cNvPr id="55361" name="Freeform 68"/>
              <p:cNvSpPr/>
              <p:nvPr/>
            </p:nvSpPr>
            <p:spPr>
              <a:xfrm>
                <a:off x="2929" y="813"/>
                <a:ext cx="279" cy="310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279" y="310"/>
                  </a:cxn>
                  <a:cxn ang="0">
                    <a:pos x="15" y="0"/>
                  </a:cxn>
                  <a:cxn ang="0">
                    <a:pos x="0" y="40"/>
                  </a:cxn>
                </a:cxnLst>
                <a:pathLst>
                  <a:path w="559" h="620">
                    <a:moveTo>
                      <a:pt x="0" y="79"/>
                    </a:moveTo>
                    <a:lnTo>
                      <a:pt x="559" y="620"/>
                    </a:lnTo>
                    <a:lnTo>
                      <a:pt x="31" y="0"/>
                    </a:ln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C0C0C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5362" name="Oval 69"/>
              <p:cNvSpPr/>
              <p:nvPr/>
            </p:nvSpPr>
            <p:spPr>
              <a:xfrm>
                <a:off x="2887" y="786"/>
                <a:ext cx="102" cy="101"/>
              </a:xfrm>
              <a:prstGeom prst="ellipse">
                <a:avLst/>
              </a:prstGeom>
              <a:solidFill>
                <a:srgbClr val="FF0000"/>
              </a:solidFill>
              <a:ln w="222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5363" name="Text Box 70"/>
            <p:cNvSpPr txBox="1"/>
            <p:nvPr/>
          </p:nvSpPr>
          <p:spPr>
            <a:xfrm>
              <a:off x="2645" y="13170"/>
              <a:ext cx="2188" cy="2657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77102" tIns="38552" rIns="77102" bIns="38552" anchor="t" anchorCtr="0"/>
            <a:p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对于特别大、特别重的、超出业务员运载能力的快件，应由专门的派送车辆和人员负责。</a:t>
              </a:r>
              <a:endParaRPr lang="zh-CN" altLang="en-US" sz="1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1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63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632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2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632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学习活动三：派送规划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632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3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3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6309</Words>
  <Application>WPS 演示</Application>
  <PresentationFormat>全屏显示(4:3)</PresentationFormat>
  <Paragraphs>1595</Paragraphs>
  <Slides>52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52</vt:i4>
      </vt:variant>
    </vt:vector>
  </HeadingPairs>
  <TitlesOfParts>
    <vt:vector size="70" baseType="lpstr">
      <vt:lpstr>Arial</vt:lpstr>
      <vt:lpstr>宋体</vt:lpstr>
      <vt:lpstr>Wingdings</vt:lpstr>
      <vt:lpstr>Calibri</vt:lpstr>
      <vt:lpstr>Arial Rounded MT Bold</vt:lpstr>
      <vt:lpstr>楷体</vt:lpstr>
      <vt:lpstr>楷体_GB2312</vt:lpstr>
      <vt:lpstr>新宋体</vt:lpstr>
      <vt:lpstr>Cooper Black</vt:lpstr>
      <vt:lpstr>Times New Roman</vt:lpstr>
      <vt:lpstr>仿宋_GB2312</vt:lpstr>
      <vt:lpstr>仿宋</vt:lpstr>
      <vt:lpstr>DotumChe</vt:lpstr>
      <vt:lpstr>Malgun Gothic</vt:lpstr>
      <vt:lpstr>微软雅黑</vt:lpstr>
      <vt:lpstr>Arial Unicode MS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168</cp:revision>
  <dcterms:created xsi:type="dcterms:W3CDTF">2011-01-25T06:33:28Z</dcterms:created>
  <dcterms:modified xsi:type="dcterms:W3CDTF">2026-08-26T02:11:04Z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B7A4C52A8C9F44EC9AB6AC976A66B150_12</vt:lpwstr>
  </property>
  <property fmtid="{D5CDD505-2E9C-101B-9397-08002B2CF9AE}" pid="3" name="KSOProductBuildVer">
    <vt:lpwstr>2052-12.1.0.28043</vt:lpwstr>
  </property>
</Properties>
</file>