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0" r:id="rId3"/>
  </p:sldMasterIdLst>
  <p:notesMasterIdLst>
    <p:notesMasterId r:id="rId22"/>
  </p:notesMasterIdLst>
  <p:sldIdLst>
    <p:sldId id="445" r:id="rId4"/>
    <p:sldId id="256" r:id="rId5"/>
    <p:sldId id="259" r:id="rId6"/>
    <p:sldId id="277" r:id="rId7"/>
    <p:sldId id="441" r:id="rId8"/>
    <p:sldId id="416" r:id="rId9"/>
    <p:sldId id="443" r:id="rId10"/>
    <p:sldId id="442" r:id="rId11"/>
    <p:sldId id="444" r:id="rId12"/>
    <p:sldId id="417" r:id="rId13"/>
    <p:sldId id="418" r:id="rId14"/>
    <p:sldId id="419" r:id="rId15"/>
    <p:sldId id="420" r:id="rId16"/>
    <p:sldId id="421" r:id="rId17"/>
    <p:sldId id="422" r:id="rId18"/>
    <p:sldId id="423" r:id="rId19"/>
    <p:sldId id="440" r:id="rId20"/>
    <p:sldId id="439" r:id="rId21"/>
  </p:sldIdLst>
  <p:sldSz cx="9144000" cy="6858000" type="screen4x3"/>
  <p:notesSz cx="6858000" cy="9144000"/>
  <p:defaultTextStyle>
    <a:defPPr>
      <a:defRPr lang="zh-CN"/>
    </a:defPPr>
    <a:lvl1pPr marL="0" lvl="0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rtl="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2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0000"/>
    <a:srgbClr val="CC0066"/>
    <a:srgbClr val="000000"/>
    <a:srgbClr val="FF0066"/>
    <a:srgbClr val="FFCC00"/>
    <a:srgbClr val="0000FF"/>
    <a:srgbClr val="99CC00"/>
    <a:srgbClr val="CCFF3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 showGuides="1">
      <p:cViewPr varScale="1">
        <p:scale>
          <a:sx n="66" d="100"/>
          <a:sy n="66" d="100"/>
        </p:scale>
        <p:origin x="-149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 showFormatting="0"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6.xml"/><Relationship Id="rId8" Type="http://schemas.openxmlformats.org/officeDocument/2006/relationships/slide" Target="slides/slide5.xml"/><Relationship Id="rId7" Type="http://schemas.openxmlformats.org/officeDocument/2006/relationships/slide" Target="slides/slide4.xml"/><Relationship Id="rId6" Type="http://schemas.openxmlformats.org/officeDocument/2006/relationships/slide" Target="slides/slide3.xml"/><Relationship Id="rId5" Type="http://schemas.openxmlformats.org/officeDocument/2006/relationships/slide" Target="slides/slide2.xml"/><Relationship Id="rId4" Type="http://schemas.openxmlformats.org/officeDocument/2006/relationships/slide" Target="slides/slide1.xml"/><Relationship Id="rId3" Type="http://schemas.openxmlformats.org/officeDocument/2006/relationships/slideMaster" Target="slideMasters/slideMaster2.xml"/><Relationship Id="rId25" Type="http://schemas.openxmlformats.org/officeDocument/2006/relationships/tableStyles" Target="tableStyles.xml"/><Relationship Id="rId24" Type="http://schemas.openxmlformats.org/officeDocument/2006/relationships/viewProps" Target="viewProps.xml"/><Relationship Id="rId23" Type="http://schemas.openxmlformats.org/officeDocument/2006/relationships/presProps" Target="presProps.xml"/><Relationship Id="rId22" Type="http://schemas.openxmlformats.org/officeDocument/2006/relationships/notesMaster" Target="notesMasters/notesMaster1.xml"/><Relationship Id="rId21" Type="http://schemas.openxmlformats.org/officeDocument/2006/relationships/slide" Target="slides/slide18.xml"/><Relationship Id="rId20" Type="http://schemas.openxmlformats.org/officeDocument/2006/relationships/slide" Target="slides/slide17.xml"/><Relationship Id="rId2" Type="http://schemas.openxmlformats.org/officeDocument/2006/relationships/theme" Target="theme/theme1.xml"/><Relationship Id="rId19" Type="http://schemas.openxmlformats.org/officeDocument/2006/relationships/slide" Target="slides/slide16.xml"/><Relationship Id="rId18" Type="http://schemas.openxmlformats.org/officeDocument/2006/relationships/slide" Target="slides/slide15.xml"/><Relationship Id="rId17" Type="http://schemas.openxmlformats.org/officeDocument/2006/relationships/slide" Target="slides/slide14.xml"/><Relationship Id="rId16" Type="http://schemas.openxmlformats.org/officeDocument/2006/relationships/slide" Target="slides/slide13.xml"/><Relationship Id="rId15" Type="http://schemas.openxmlformats.org/officeDocument/2006/relationships/slide" Target="slides/slide12.xml"/><Relationship Id="rId14" Type="http://schemas.openxmlformats.org/officeDocument/2006/relationships/slide" Target="slides/slide11.xml"/><Relationship Id="rId13" Type="http://schemas.openxmlformats.org/officeDocument/2006/relationships/slide" Target="slides/slide10.xml"/><Relationship Id="rId12" Type="http://schemas.openxmlformats.org/officeDocument/2006/relationships/slide" Target="slides/slide9.xml"/><Relationship Id="rId11" Type="http://schemas.openxmlformats.org/officeDocument/2006/relationships/slide" Target="slides/slide8.xml"/><Relationship Id="rId10" Type="http://schemas.openxmlformats.org/officeDocument/2006/relationships/slide" Target="slides/slide7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593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eaLnBrk="0" hangingPunct="0"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>
            <a:lvl1pPr algn="r" eaLnBrk="0" hangingPunct="0">
              <a:defRPr/>
            </a:lvl1pPr>
          </a:lstStyle>
          <a:p>
            <a:pPr marL="0" marR="0" lvl="0" indent="0" algn="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fld id="{94D1DFC4-F8C4-4229-90E2-98F7E1F7CB99}" type="datetimeFigureOut"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076" name="Rectangle 4"/>
          <p:cNvSpPr>
            <a:spLocks noRot="1" noTextEdi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9525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</p:sp>
      <p:sp>
        <p:nvSpPr>
          <p:cNvPr id="593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/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457200" marR="0" lvl="1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914400" marR="0" lvl="2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371600" marR="0" lvl="3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  <a:p>
            <a:pPr marL="1828800" marR="0" lvl="4" indent="0" algn="l" defTabSz="914400" rtl="0" eaLnBrk="1" fontAlgn="base" latinLnBrk="0" hangingPunct="1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Calibri" panose="020F0502020204030204" pitchFamily="34" charset="0"/>
                <a:ea typeface="宋体" panose="02010600030101010101" pitchFamily="2" charset="-122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Calibri" panose="020F050202020403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lstStyle>
            <a:lvl1pPr eaLnBrk="0" hangingPunct="0">
              <a:defRPr/>
            </a:lvl1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en-US" altLang="zh-CN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93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/>
          <a:p>
            <a:pPr lvl="0" algn="r" fontAlgn="base"/>
            <a:fld id="{9A0DB2DC-4C9A-4742-B13C-FB6460FD3503}" type="slidenum">
              <a:rPr lang="zh-CN" altLang="en-US" strike="noStrike" noProof="1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</a:fld>
            <a:endParaRPr lang="zh-CN" altLang="en-US" strike="noStrike" noProof="1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Calibri" panose="020F0502020204030204" pitchFamily="34" charset="0"/>
        <a:ea typeface="宋体" panose="02010600030101010101" pitchFamily="2" charset="-122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3200" b="0" i="0" u="none" strike="noStrike" kern="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4" Type="http://schemas.openxmlformats.org/officeDocument/2006/relationships/theme" Target="../theme/theme1.xml"/><Relationship Id="rId13" Type="http://schemas.openxmlformats.org/officeDocument/2006/relationships/image" Target="../media/image2.jpeg"/><Relationship Id="rId12" Type="http://schemas.openxmlformats.org/officeDocument/2006/relationships/image" Target="../media/image1.jpeg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_rels/slideMaster2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20.xml"/><Relationship Id="rId8" Type="http://schemas.openxmlformats.org/officeDocument/2006/relationships/slideLayout" Target="../slideLayouts/slideLayout19.xml"/><Relationship Id="rId7" Type="http://schemas.openxmlformats.org/officeDocument/2006/relationships/slideLayout" Target="../slideLayouts/slideLayout18.xml"/><Relationship Id="rId6" Type="http://schemas.openxmlformats.org/officeDocument/2006/relationships/slideLayout" Target="../slideLayouts/slideLayout17.xml"/><Relationship Id="rId5" Type="http://schemas.openxmlformats.org/officeDocument/2006/relationships/slideLayout" Target="../slideLayouts/slideLayout16.xml"/><Relationship Id="rId4" Type="http://schemas.openxmlformats.org/officeDocument/2006/relationships/slideLayout" Target="../slideLayouts/slideLayout15.xml"/><Relationship Id="rId3" Type="http://schemas.openxmlformats.org/officeDocument/2006/relationships/slideLayout" Target="../slideLayouts/slideLayout14.xml"/><Relationship Id="rId2" Type="http://schemas.openxmlformats.org/officeDocument/2006/relationships/slideLayout" Target="../slideLayouts/slideLayout13.xml"/><Relationship Id="rId16" Type="http://schemas.openxmlformats.org/officeDocument/2006/relationships/theme" Target="../theme/theme2.xml"/><Relationship Id="rId15" Type="http://schemas.openxmlformats.org/officeDocument/2006/relationships/image" Target="../media/image5.png"/><Relationship Id="rId14" Type="http://schemas.openxmlformats.org/officeDocument/2006/relationships/image" Target="../media/image1.jpeg"/><Relationship Id="rId13" Type="http://schemas.openxmlformats.org/officeDocument/2006/relationships/image" Target="../media/image4.jpeg"/><Relationship Id="rId12" Type="http://schemas.openxmlformats.org/officeDocument/2006/relationships/image" Target="../media/image3.jpeg"/><Relationship Id="rId11" Type="http://schemas.openxmlformats.org/officeDocument/2006/relationships/slideLayout" Target="../slideLayouts/slideLayout22.xml"/><Relationship Id="rId10" Type="http://schemas.openxmlformats.org/officeDocument/2006/relationships/slideLayout" Target="../slideLayouts/slideLayout21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43" name="矩形 42"/>
          <p:cNvSpPr/>
          <p:nvPr/>
        </p:nvSpPr>
        <p:spPr>
          <a:xfrm>
            <a:off x="-17463" y="-7963"/>
            <a:ext cx="9144001" cy="720001"/>
          </a:xfrm>
          <a:prstGeom prst="rect">
            <a:avLst/>
          </a:prstGeom>
          <a:gradFill>
            <a:gsLst>
              <a:gs pos="0">
                <a:schemeClr val="bg1"/>
              </a:gs>
              <a:gs pos="50000">
                <a:srgbClr val="CCFF33"/>
              </a:gs>
              <a:gs pos="100000">
                <a:srgbClr val="99CC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4" name="矩形 43"/>
          <p:cNvSpPr/>
          <p:nvPr/>
        </p:nvSpPr>
        <p:spPr>
          <a:xfrm>
            <a:off x="-17463" y="706419"/>
            <a:ext cx="9144001" cy="36000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CCFF33"/>
              </a:gs>
              <a:gs pos="100000">
                <a:srgbClr val="92D05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lt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grpSp>
        <p:nvGrpSpPr>
          <p:cNvPr id="1028" name="组合 128"/>
          <p:cNvGrpSpPr/>
          <p:nvPr userDrawn="1"/>
        </p:nvGrpSpPr>
        <p:grpSpPr>
          <a:xfrm>
            <a:off x="-17462" y="-7937"/>
            <a:ext cx="1439862" cy="1439862"/>
            <a:chOff x="0" y="1500174"/>
            <a:chExt cx="1440000" cy="1440000"/>
          </a:xfrm>
        </p:grpSpPr>
        <p:sp>
          <p:nvSpPr>
            <p:cNvPr id="121" name="饼形 120"/>
            <p:cNvSpPr/>
            <p:nvPr/>
          </p:nvSpPr>
          <p:spPr>
            <a:xfrm>
              <a:off x="0" y="1500174"/>
              <a:ext cx="1440000" cy="1440000"/>
            </a:xfrm>
            <a:prstGeom prst="pie">
              <a:avLst>
                <a:gd name="adj1" fmla="val 0"/>
                <a:gd name="adj2" fmla="val 10804693"/>
              </a:avLst>
            </a:prstGeom>
            <a:solidFill>
              <a:srgbClr val="CCFF33">
                <a:alpha val="2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0" name="饼形 126"/>
            <p:cNvSpPr/>
            <p:nvPr/>
          </p:nvSpPr>
          <p:spPr>
            <a:xfrm rot="10800000">
              <a:off x="0" y="1500174"/>
              <a:ext cx="1440000" cy="1440000"/>
            </a:xfrm>
            <a:custGeom>
              <a:avLst/>
              <a:gdLst/>
              <a:ahLst/>
              <a:cxnLst>
                <a:cxn ang="0">
                  <a:pos x="1440000" y="720000"/>
                </a:cxn>
                <a:cxn ang="5898240">
                  <a:pos x="720000" y="1440000"/>
                </a:cxn>
                <a:cxn ang="11796480">
                  <a:pos x="0" y="720000"/>
                </a:cxn>
                <a:cxn ang="17694720">
                  <a:pos x="720000" y="0"/>
                </a:cxn>
              </a:cxnLst>
              <a:pathLst>
                <a:path w="1440000" h="1440000">
                  <a:moveTo>
                    <a:pt x="1440000" y="720000"/>
                  </a:moveTo>
                  <a:lnTo>
                    <a:pt x="1440000" y="720000"/>
                  </a:lnTo>
                  <a:cubicBezTo>
                    <a:pt x="1440000" y="1117645"/>
                    <a:pt x="1117645" y="1440000"/>
                    <a:pt x="720000" y="1440000"/>
                  </a:cubicBezTo>
                  <a:cubicBezTo>
                    <a:pt x="322354" y="1440000"/>
                    <a:pt x="0" y="1117645"/>
                    <a:pt x="0" y="720000"/>
                  </a:cubicBezTo>
                  <a:cubicBezTo>
                    <a:pt x="-1" y="719672"/>
                    <a:pt x="0" y="719344"/>
                    <a:pt x="0" y="719016"/>
                  </a:cubicBezTo>
                  <a:lnTo>
                    <a:pt x="720000" y="720000"/>
                  </a:lnTo>
                  <a:lnTo>
                    <a:pt x="1440000" y="720000"/>
                  </a:lnTo>
                  <a:close/>
                </a:path>
              </a:pathLst>
            </a:custGeom>
            <a:solidFill>
              <a:srgbClr val="00B0F0">
                <a:alpha val="25098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1031" name="组合 127"/>
          <p:cNvGrpSpPr/>
          <p:nvPr userDrawn="1"/>
        </p:nvGrpSpPr>
        <p:grpSpPr>
          <a:xfrm>
            <a:off x="125413" y="88900"/>
            <a:ext cx="1260475" cy="1260475"/>
            <a:chOff x="1357290" y="1500174"/>
            <a:chExt cx="1260000" cy="1260000"/>
          </a:xfrm>
        </p:grpSpPr>
        <p:sp>
          <p:nvSpPr>
            <p:cNvPr id="125" name="饼形 124"/>
            <p:cNvSpPr/>
            <p:nvPr/>
          </p:nvSpPr>
          <p:spPr>
            <a:xfrm>
              <a:off x="1357290" y="1500174"/>
              <a:ext cx="1260000" cy="1260000"/>
            </a:xfrm>
            <a:prstGeom prst="pie">
              <a:avLst>
                <a:gd name="adj1" fmla="val 0"/>
                <a:gd name="adj2" fmla="val 10754946"/>
              </a:avLst>
            </a:prstGeom>
            <a:solidFill>
              <a:srgbClr val="CCFF33">
                <a:alpha val="45000"/>
              </a:srgb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marL="0" marR="0" lvl="0" indent="0" algn="ct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lt1"/>
                </a:solidFill>
                <a:effectLst/>
                <a:uLnTx/>
                <a:uFillTx/>
                <a:latin typeface="+mn-lt"/>
                <a:ea typeface="+mn-ea"/>
                <a:cs typeface="+mn-cs"/>
              </a:endParaRPr>
            </a:p>
          </p:txBody>
        </p:sp>
        <p:sp>
          <p:nvSpPr>
            <p:cNvPr id="1033" name="饼形 125"/>
            <p:cNvSpPr/>
            <p:nvPr/>
          </p:nvSpPr>
          <p:spPr>
            <a:xfrm rot="10800000">
              <a:off x="1357290" y="1500174"/>
              <a:ext cx="1260000" cy="1260000"/>
            </a:xfrm>
            <a:custGeom>
              <a:avLst/>
              <a:gdLst/>
              <a:ahLst/>
              <a:cxnLst>
                <a:cxn ang="0">
                  <a:pos x="1260000" y="630000"/>
                </a:cxn>
                <a:cxn ang="5898240">
                  <a:pos x="630000" y="1260000"/>
                </a:cxn>
                <a:cxn ang="11796480">
                  <a:pos x="0" y="630000"/>
                </a:cxn>
                <a:cxn ang="17694720">
                  <a:pos x="630000" y="0"/>
                </a:cxn>
              </a:cxnLst>
              <a:pathLst>
                <a:path w="1260000" h="1260000">
                  <a:moveTo>
                    <a:pt x="1260000" y="630000"/>
                  </a:moveTo>
                  <a:lnTo>
                    <a:pt x="1260000" y="630000"/>
                  </a:lnTo>
                  <a:cubicBezTo>
                    <a:pt x="1260000" y="977939"/>
                    <a:pt x="977939" y="1260000"/>
                    <a:pt x="630000" y="1260000"/>
                  </a:cubicBezTo>
                  <a:cubicBezTo>
                    <a:pt x="285280" y="1260000"/>
                    <a:pt x="4571" y="982945"/>
                    <a:pt x="54" y="638255"/>
                  </a:cubicBezTo>
                  <a:lnTo>
                    <a:pt x="630000" y="630000"/>
                  </a:lnTo>
                  <a:lnTo>
                    <a:pt x="1260000" y="630000"/>
                  </a:lnTo>
                  <a:close/>
                </a:path>
              </a:pathLst>
            </a:custGeom>
            <a:solidFill>
              <a:srgbClr val="00B0F0">
                <a:alpha val="45097"/>
              </a:srgbClr>
            </a:solidFill>
            <a:ln w="25400">
              <a:noFill/>
            </a:ln>
          </p:spPr>
          <p:txBody>
            <a:bodyPr/>
            <a:p>
              <a:endParaRPr lang="zh-CN" altLang="en-US"/>
            </a:p>
          </p:txBody>
        </p:sp>
      </p:grpSp>
      <p:sp>
        <p:nvSpPr>
          <p:cNvPr id="1043" name="Oval 18"/>
          <p:cNvSpPr>
            <a:spLocks noChangeArrowheads="1"/>
          </p:cNvSpPr>
          <p:nvPr/>
        </p:nvSpPr>
        <p:spPr bwMode="gray">
          <a:xfrm>
            <a:off x="331788" y="198438"/>
            <a:ext cx="1079500" cy="1079500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1035" name="Picture 15" descr="3"/>
          <p:cNvPicPr>
            <a:picLocks noChangeAspect="1"/>
          </p:cNvPicPr>
          <p:nvPr userDrawn="1"/>
        </p:nvPicPr>
        <p:blipFill>
          <a:blip r:embed="rId13"/>
          <a:stretch>
            <a:fillRect/>
          </a:stretch>
        </p:blipFill>
        <p:spPr>
          <a:xfrm>
            <a:off x="323850" y="115888"/>
            <a:ext cx="1152525" cy="1152525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/>
      <p:sp>
        <p:nvSpPr>
          <p:cNvPr id="9" name="矩形 8"/>
          <p:cNvSpPr/>
          <p:nvPr/>
        </p:nvSpPr>
        <p:spPr>
          <a:xfrm>
            <a:off x="34925" y="14287"/>
            <a:ext cx="9144000" cy="6858001"/>
          </a:xfrm>
          <a:prstGeom prst="rect">
            <a:avLst/>
          </a:prstGeom>
          <a:gradFill>
            <a:gsLst>
              <a:gs pos="0">
                <a:srgbClr val="CCFF33"/>
              </a:gs>
              <a:gs pos="50000">
                <a:srgbClr val="009900"/>
              </a:gs>
              <a:gs pos="100000">
                <a:srgbClr val="006600"/>
              </a:gs>
            </a:gsLst>
            <a:lin ang="5400000" scaled="0"/>
          </a:gradFill>
          <a:ln>
            <a:noFill/>
          </a:ln>
          <a:scene3d>
            <a:camera prst="orthographicFront"/>
            <a:lightRig rig="flat" dir="t"/>
          </a:scene3d>
          <a:sp3d prstMaterial="powder">
            <a:bevelT w="152400" h="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2" name="椭圆 11"/>
          <p:cNvSpPr/>
          <p:nvPr/>
        </p:nvSpPr>
        <p:spPr>
          <a:xfrm>
            <a:off x="2035175" y="3871913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3" name="椭圆 12"/>
          <p:cNvSpPr/>
          <p:nvPr/>
        </p:nvSpPr>
        <p:spPr>
          <a:xfrm>
            <a:off x="5678488" y="4800600"/>
            <a:ext cx="142875" cy="142875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25400" y="3729038"/>
            <a:ext cx="9153525" cy="3143250"/>
          </a:xfrm>
          <a:custGeom>
            <a:avLst/>
            <a:gdLst>
              <a:gd name="connsiteX0" fmla="*/ 0 w 9152878"/>
              <a:gd name="connsiteY0" fmla="*/ 781235 h 3045041"/>
              <a:gd name="connsiteX1" fmla="*/ 2086253 w 9152878"/>
              <a:gd name="connsiteY1" fmla="*/ 221941 h 3045041"/>
              <a:gd name="connsiteX2" fmla="*/ 5743853 w 9152878"/>
              <a:gd name="connsiteY2" fmla="*/ 1136341 h 3045041"/>
              <a:gd name="connsiteX3" fmla="*/ 9144000 w 9152878"/>
              <a:gd name="connsiteY3" fmla="*/ 0 h 3045041"/>
              <a:gd name="connsiteX4" fmla="*/ 9152878 w 9152878"/>
              <a:gd name="connsiteY4" fmla="*/ 3045041 h 3045041"/>
              <a:gd name="connsiteX5" fmla="*/ 0 w 9152878"/>
              <a:gd name="connsiteY5" fmla="*/ 3018407 h 3045041"/>
              <a:gd name="connsiteX6" fmla="*/ 0 w 9152878"/>
              <a:gd name="connsiteY6" fmla="*/ 781235 h 3045041"/>
              <a:gd name="connsiteX0-1" fmla="*/ 0 w 9152878"/>
              <a:gd name="connsiteY0-2" fmla="*/ 781235 h 3045041"/>
              <a:gd name="connsiteX1-3" fmla="*/ 2086253 w 9152878"/>
              <a:gd name="connsiteY1-4" fmla="*/ 221941 h 3045041"/>
              <a:gd name="connsiteX2-5" fmla="*/ 5743853 w 9152878"/>
              <a:gd name="connsiteY2-6" fmla="*/ 1136341 h 3045041"/>
              <a:gd name="connsiteX3-7" fmla="*/ 9144000 w 9152878"/>
              <a:gd name="connsiteY3-8" fmla="*/ 0 h 3045041"/>
              <a:gd name="connsiteX4-9" fmla="*/ 9152878 w 9152878"/>
              <a:gd name="connsiteY4-10" fmla="*/ 3045041 h 3045041"/>
              <a:gd name="connsiteX5-11" fmla="*/ 0 w 9152878"/>
              <a:gd name="connsiteY5-12" fmla="*/ 3018407 h 3045041"/>
              <a:gd name="connsiteX6-13" fmla="*/ 0 w 9152878"/>
              <a:gd name="connsiteY6-14" fmla="*/ 781235 h 3045041"/>
              <a:gd name="connsiteX0-15" fmla="*/ 0 w 9152878"/>
              <a:gd name="connsiteY0-16" fmla="*/ 1099352 h 3363158"/>
              <a:gd name="connsiteX1-17" fmla="*/ 2086253 w 9152878"/>
              <a:gd name="connsiteY1-18" fmla="*/ 540058 h 3363158"/>
              <a:gd name="connsiteX2-19" fmla="*/ 5743853 w 9152878"/>
              <a:gd name="connsiteY2-20" fmla="*/ 1454458 h 3363158"/>
              <a:gd name="connsiteX3-21" fmla="*/ 9144000 w 9152878"/>
              <a:gd name="connsiteY3-22" fmla="*/ 318117 h 3363158"/>
              <a:gd name="connsiteX4-23" fmla="*/ 9152878 w 9152878"/>
              <a:gd name="connsiteY4-24" fmla="*/ 3363158 h 3363158"/>
              <a:gd name="connsiteX5-25" fmla="*/ 0 w 9152878"/>
              <a:gd name="connsiteY5-26" fmla="*/ 3336524 h 3363158"/>
              <a:gd name="connsiteX6-27" fmla="*/ 0 w 9152878"/>
              <a:gd name="connsiteY6-28" fmla="*/ 1099352 h 3363158"/>
              <a:gd name="connsiteX0-29" fmla="*/ 0 w 9152878"/>
              <a:gd name="connsiteY0-30" fmla="*/ 781235 h 3045041"/>
              <a:gd name="connsiteX1-31" fmla="*/ 2086253 w 9152878"/>
              <a:gd name="connsiteY1-32" fmla="*/ 221941 h 3045041"/>
              <a:gd name="connsiteX2-33" fmla="*/ 5743853 w 9152878"/>
              <a:gd name="connsiteY2-34" fmla="*/ 1136341 h 3045041"/>
              <a:gd name="connsiteX3-35" fmla="*/ 9144000 w 9152878"/>
              <a:gd name="connsiteY3-36" fmla="*/ 0 h 3045041"/>
              <a:gd name="connsiteX4-37" fmla="*/ 9152878 w 9152878"/>
              <a:gd name="connsiteY4-38" fmla="*/ 3045041 h 3045041"/>
              <a:gd name="connsiteX5-39" fmla="*/ 0 w 9152878"/>
              <a:gd name="connsiteY5-40" fmla="*/ 3018407 h 3045041"/>
              <a:gd name="connsiteX6-41" fmla="*/ 0 w 9152878"/>
              <a:gd name="connsiteY6-42" fmla="*/ 781235 h 3045041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  <a:cxn ang="0">
                <a:pos x="connsiteX5-11" y="connsiteY5-12"/>
              </a:cxn>
              <a:cxn ang="0">
                <a:pos x="connsiteX6-13" y="connsiteY6-14"/>
              </a:cxn>
            </a:cxnLst>
            <a:rect l="l" t="t" r="r" b="b"/>
            <a:pathLst>
              <a:path w="9152878" h="3045041">
                <a:moveTo>
                  <a:pt x="0" y="781235"/>
                </a:moveTo>
                <a:cubicBezTo>
                  <a:pt x="347709" y="315157"/>
                  <a:pt x="1128944" y="162757"/>
                  <a:pt x="2086253" y="221941"/>
                </a:cubicBezTo>
                <a:cubicBezTo>
                  <a:pt x="3043562" y="281125"/>
                  <a:pt x="4567562" y="1173331"/>
                  <a:pt x="5743853" y="1136341"/>
                </a:cubicBezTo>
                <a:cubicBezTo>
                  <a:pt x="6920144" y="1099351"/>
                  <a:pt x="8392699" y="327317"/>
                  <a:pt x="9144000" y="0"/>
                </a:cubicBezTo>
                <a:cubicBezTo>
                  <a:pt x="9146959" y="1015014"/>
                  <a:pt x="9149919" y="2030027"/>
                  <a:pt x="9152878" y="3045041"/>
                </a:cubicBezTo>
                <a:lnTo>
                  <a:pt x="0" y="3018407"/>
                </a:lnTo>
                <a:lnTo>
                  <a:pt x="0" y="781235"/>
                </a:lnTo>
                <a:close/>
              </a:path>
            </a:pathLst>
          </a:cu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10" name="任意多边形 9"/>
          <p:cNvSpPr/>
          <p:nvPr/>
        </p:nvSpPr>
        <p:spPr>
          <a:xfrm>
            <a:off x="-107983" y="3729039"/>
            <a:ext cx="9313541" cy="1185168"/>
          </a:xfrm>
          <a:custGeom>
            <a:avLst/>
            <a:gdLst>
              <a:gd name="connsiteX0" fmla="*/ 0 w 9161755"/>
              <a:gd name="connsiteY0" fmla="*/ 745724 h 1145219"/>
              <a:gd name="connsiteX1" fmla="*/ 1544714 w 9161755"/>
              <a:gd name="connsiteY1" fmla="*/ 239697 h 1145219"/>
              <a:gd name="connsiteX2" fmla="*/ 2929631 w 9161755"/>
              <a:gd name="connsiteY2" fmla="*/ 275208 h 1145219"/>
              <a:gd name="connsiteX3" fmla="*/ 4181382 w 9161755"/>
              <a:gd name="connsiteY3" fmla="*/ 656948 h 1145219"/>
              <a:gd name="connsiteX4" fmla="*/ 5699464 w 9161755"/>
              <a:gd name="connsiteY4" fmla="*/ 1145219 h 1145219"/>
              <a:gd name="connsiteX5" fmla="*/ 7625918 w 9161755"/>
              <a:gd name="connsiteY5" fmla="*/ 585926 h 1145219"/>
              <a:gd name="connsiteX6" fmla="*/ 9161755 w 9161755"/>
              <a:gd name="connsiteY6" fmla="*/ 0 h 1145219"/>
              <a:gd name="connsiteX0-1" fmla="*/ 0 w 9161755"/>
              <a:gd name="connsiteY0-2" fmla="*/ 745724 h 1145219"/>
              <a:gd name="connsiteX1-3" fmla="*/ 1544714 w 9161755"/>
              <a:gd name="connsiteY1-4" fmla="*/ 239697 h 1145219"/>
              <a:gd name="connsiteX2-5" fmla="*/ 2929631 w 9161755"/>
              <a:gd name="connsiteY2-6" fmla="*/ 275208 h 1145219"/>
              <a:gd name="connsiteX3-7" fmla="*/ 4181382 w 9161755"/>
              <a:gd name="connsiteY3-8" fmla="*/ 656948 h 1145219"/>
              <a:gd name="connsiteX4-9" fmla="*/ 5699464 w 9161755"/>
              <a:gd name="connsiteY4-10" fmla="*/ 1145219 h 1145219"/>
              <a:gd name="connsiteX5-11" fmla="*/ 7625918 w 9161755"/>
              <a:gd name="connsiteY5-12" fmla="*/ 585926 h 1145219"/>
              <a:gd name="connsiteX6-13" fmla="*/ 9161755 w 9161755"/>
              <a:gd name="connsiteY6-14" fmla="*/ 0 h 1145219"/>
              <a:gd name="connsiteX0-15" fmla="*/ 0 w 9161755"/>
              <a:gd name="connsiteY0-16" fmla="*/ 745724 h 1145219"/>
              <a:gd name="connsiteX1-17" fmla="*/ 1544714 w 9161755"/>
              <a:gd name="connsiteY1-18" fmla="*/ 239697 h 1145219"/>
              <a:gd name="connsiteX2-19" fmla="*/ 2929631 w 9161755"/>
              <a:gd name="connsiteY2-20" fmla="*/ 275208 h 1145219"/>
              <a:gd name="connsiteX3-21" fmla="*/ 4181382 w 9161755"/>
              <a:gd name="connsiteY3-22" fmla="*/ 656948 h 1145219"/>
              <a:gd name="connsiteX4-23" fmla="*/ 5699464 w 9161755"/>
              <a:gd name="connsiteY4-24" fmla="*/ 1145219 h 1145219"/>
              <a:gd name="connsiteX5-25" fmla="*/ 7625918 w 9161755"/>
              <a:gd name="connsiteY5-26" fmla="*/ 585926 h 1145219"/>
              <a:gd name="connsiteX6-27" fmla="*/ 9161755 w 9161755"/>
              <a:gd name="connsiteY6-28" fmla="*/ 0 h 1145219"/>
              <a:gd name="connsiteX0-29" fmla="*/ 0 w 9161755"/>
              <a:gd name="connsiteY0-30" fmla="*/ 745724 h 1157056"/>
              <a:gd name="connsiteX1-31" fmla="*/ 1544714 w 9161755"/>
              <a:gd name="connsiteY1-32" fmla="*/ 239697 h 1157056"/>
              <a:gd name="connsiteX2-33" fmla="*/ 2929631 w 9161755"/>
              <a:gd name="connsiteY2-34" fmla="*/ 275208 h 1157056"/>
              <a:gd name="connsiteX3-35" fmla="*/ 4181382 w 9161755"/>
              <a:gd name="connsiteY3-36" fmla="*/ 656948 h 1157056"/>
              <a:gd name="connsiteX4-37" fmla="*/ 5699464 w 9161755"/>
              <a:gd name="connsiteY4-38" fmla="*/ 1145219 h 1157056"/>
              <a:gd name="connsiteX5-39" fmla="*/ 7625918 w 9161755"/>
              <a:gd name="connsiteY5-40" fmla="*/ 585926 h 1157056"/>
              <a:gd name="connsiteX6-41" fmla="*/ 9161755 w 9161755"/>
              <a:gd name="connsiteY6-42" fmla="*/ 0 h 1157056"/>
              <a:gd name="connsiteX0-43" fmla="*/ 0 w 9161755"/>
              <a:gd name="connsiteY0-44" fmla="*/ 745724 h 1157056"/>
              <a:gd name="connsiteX1-45" fmla="*/ 1544714 w 9161755"/>
              <a:gd name="connsiteY1-46" fmla="*/ 239697 h 1157056"/>
              <a:gd name="connsiteX2-47" fmla="*/ 2929631 w 9161755"/>
              <a:gd name="connsiteY2-48" fmla="*/ 275208 h 1157056"/>
              <a:gd name="connsiteX3-49" fmla="*/ 4181382 w 9161755"/>
              <a:gd name="connsiteY3-50" fmla="*/ 656948 h 1157056"/>
              <a:gd name="connsiteX4-51" fmla="*/ 5699464 w 9161755"/>
              <a:gd name="connsiteY4-52" fmla="*/ 1145219 h 1157056"/>
              <a:gd name="connsiteX5-53" fmla="*/ 7625918 w 9161755"/>
              <a:gd name="connsiteY5-54" fmla="*/ 585926 h 1157056"/>
              <a:gd name="connsiteX6-55" fmla="*/ 9161755 w 9161755"/>
              <a:gd name="connsiteY6-56" fmla="*/ 0 h 1157056"/>
              <a:gd name="connsiteX0-57" fmla="*/ 0 w 9161755"/>
              <a:gd name="connsiteY0-58" fmla="*/ 745724 h 1157056"/>
              <a:gd name="connsiteX1-59" fmla="*/ 1544714 w 9161755"/>
              <a:gd name="connsiteY1-60" fmla="*/ 239697 h 1157056"/>
              <a:gd name="connsiteX2-61" fmla="*/ 2929631 w 9161755"/>
              <a:gd name="connsiteY2-62" fmla="*/ 275208 h 1157056"/>
              <a:gd name="connsiteX3-63" fmla="*/ 4181382 w 9161755"/>
              <a:gd name="connsiteY3-64" fmla="*/ 656948 h 1157056"/>
              <a:gd name="connsiteX4-65" fmla="*/ 5699464 w 9161755"/>
              <a:gd name="connsiteY4-66" fmla="*/ 1145219 h 1157056"/>
              <a:gd name="connsiteX5-67" fmla="*/ 7625918 w 9161755"/>
              <a:gd name="connsiteY5-68" fmla="*/ 585926 h 1157056"/>
              <a:gd name="connsiteX6-69" fmla="*/ 9161755 w 9161755"/>
              <a:gd name="connsiteY6-70" fmla="*/ 0 h 1157056"/>
              <a:gd name="connsiteX0-71" fmla="*/ 0 w 9161755"/>
              <a:gd name="connsiteY0-72" fmla="*/ 745724 h 1197005"/>
              <a:gd name="connsiteX1-73" fmla="*/ 1544714 w 9161755"/>
              <a:gd name="connsiteY1-74" fmla="*/ 239697 h 1197005"/>
              <a:gd name="connsiteX2-75" fmla="*/ 2929631 w 9161755"/>
              <a:gd name="connsiteY2-76" fmla="*/ 275208 h 1197005"/>
              <a:gd name="connsiteX3-77" fmla="*/ 5699464 w 9161755"/>
              <a:gd name="connsiteY3-78" fmla="*/ 1145219 h 1197005"/>
              <a:gd name="connsiteX4-79" fmla="*/ 7625918 w 9161755"/>
              <a:gd name="connsiteY4-80" fmla="*/ 585926 h 1197005"/>
              <a:gd name="connsiteX5-81" fmla="*/ 9161755 w 9161755"/>
              <a:gd name="connsiteY5-82" fmla="*/ 0 h 1197005"/>
              <a:gd name="connsiteX0-83" fmla="*/ 0 w 9161755"/>
              <a:gd name="connsiteY0-84" fmla="*/ 745724 h 1197005"/>
              <a:gd name="connsiteX1-85" fmla="*/ 1758996 w 9161755"/>
              <a:gd name="connsiteY1-86" fmla="*/ 239697 h 1197005"/>
              <a:gd name="connsiteX2-87" fmla="*/ 2929631 w 9161755"/>
              <a:gd name="connsiteY2-88" fmla="*/ 275208 h 1197005"/>
              <a:gd name="connsiteX3-89" fmla="*/ 5699464 w 9161755"/>
              <a:gd name="connsiteY3-90" fmla="*/ 1145219 h 1197005"/>
              <a:gd name="connsiteX4-91" fmla="*/ 7625918 w 9161755"/>
              <a:gd name="connsiteY4-92" fmla="*/ 585926 h 1197005"/>
              <a:gd name="connsiteX5-93" fmla="*/ 9161755 w 9161755"/>
              <a:gd name="connsiteY5-94" fmla="*/ 0 h 1197005"/>
              <a:gd name="connsiteX0-95" fmla="*/ 0 w 9161755"/>
              <a:gd name="connsiteY0-96" fmla="*/ 745724 h 1197005"/>
              <a:gd name="connsiteX1-97" fmla="*/ 2116154 w 9161755"/>
              <a:gd name="connsiteY1-98" fmla="*/ 239697 h 1197005"/>
              <a:gd name="connsiteX2-99" fmla="*/ 2929631 w 9161755"/>
              <a:gd name="connsiteY2-100" fmla="*/ 275208 h 1197005"/>
              <a:gd name="connsiteX3-101" fmla="*/ 5699464 w 9161755"/>
              <a:gd name="connsiteY3-102" fmla="*/ 1145219 h 1197005"/>
              <a:gd name="connsiteX4-103" fmla="*/ 7625918 w 9161755"/>
              <a:gd name="connsiteY4-104" fmla="*/ 585926 h 1197005"/>
              <a:gd name="connsiteX5-105" fmla="*/ 9161755 w 9161755"/>
              <a:gd name="connsiteY5-106" fmla="*/ 0 h 1197005"/>
              <a:gd name="connsiteX0-107" fmla="*/ 0 w 9161755"/>
              <a:gd name="connsiteY0-108" fmla="*/ 745724 h 1202924"/>
              <a:gd name="connsiteX1-109" fmla="*/ 2116154 w 9161755"/>
              <a:gd name="connsiteY1-110" fmla="*/ 239697 h 1202924"/>
              <a:gd name="connsiteX2-111" fmla="*/ 5699464 w 9161755"/>
              <a:gd name="connsiteY2-112" fmla="*/ 1145219 h 1202924"/>
              <a:gd name="connsiteX3-113" fmla="*/ 7625918 w 9161755"/>
              <a:gd name="connsiteY3-114" fmla="*/ 585926 h 1202924"/>
              <a:gd name="connsiteX4-115" fmla="*/ 9161755 w 9161755"/>
              <a:gd name="connsiteY4-116" fmla="*/ 0 h 1202924"/>
              <a:gd name="connsiteX0-117" fmla="*/ 0 w 9161755"/>
              <a:gd name="connsiteY0-118" fmla="*/ 745724 h 1185168"/>
              <a:gd name="connsiteX1-119" fmla="*/ 2116154 w 9161755"/>
              <a:gd name="connsiteY1-120" fmla="*/ 239697 h 1185168"/>
              <a:gd name="connsiteX2-121" fmla="*/ 5699464 w 9161755"/>
              <a:gd name="connsiteY2-122" fmla="*/ 1145219 h 1185168"/>
              <a:gd name="connsiteX3-123" fmla="*/ 9161755 w 9161755"/>
              <a:gd name="connsiteY3-124" fmla="*/ 0 h 1185168"/>
              <a:gd name="connsiteX0-125" fmla="*/ 0 w 9304525"/>
              <a:gd name="connsiteY0-126" fmla="*/ 745724 h 1185168"/>
              <a:gd name="connsiteX1-127" fmla="*/ 2258924 w 9304525"/>
              <a:gd name="connsiteY1-128" fmla="*/ 239697 h 1185168"/>
              <a:gd name="connsiteX2-129" fmla="*/ 5842234 w 9304525"/>
              <a:gd name="connsiteY2-130" fmla="*/ 1145219 h 1185168"/>
              <a:gd name="connsiteX3-131" fmla="*/ 9304525 w 9304525"/>
              <a:gd name="connsiteY3-132" fmla="*/ 0 h 1185168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</a:cxnLst>
            <a:rect l="l" t="t" r="r" b="b"/>
            <a:pathLst>
              <a:path w="9304525" h="1185168">
                <a:moveTo>
                  <a:pt x="0" y="745724"/>
                </a:moveTo>
                <a:cubicBezTo>
                  <a:pt x="514905" y="577048"/>
                  <a:pt x="1285218" y="173115"/>
                  <a:pt x="2258924" y="239697"/>
                </a:cubicBezTo>
                <a:cubicBezTo>
                  <a:pt x="3232630" y="306279"/>
                  <a:pt x="4667967" y="1185168"/>
                  <a:pt x="5842234" y="1145219"/>
                </a:cubicBezTo>
                <a:cubicBezTo>
                  <a:pt x="7016501" y="1105270"/>
                  <a:pt x="8583215" y="238587"/>
                  <a:pt x="9304525" y="0"/>
                </a:cubicBezTo>
              </a:path>
            </a:pathLst>
          </a:custGeom>
          <a:noFill/>
          <a:ln w="177800">
            <a:solidFill>
              <a:schemeClr val="bg1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scene3d>
            <a:camera prst="orthographicFront"/>
            <a:lightRig rig="flat" dir="t"/>
          </a:scene3d>
          <a:sp3d prstMaterial="powder">
            <a:bevelT w="152400" h="50800" prst="softRound"/>
          </a:sp3d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8" name="椭圆 27"/>
          <p:cNvSpPr/>
          <p:nvPr/>
        </p:nvSpPr>
        <p:spPr>
          <a:xfrm>
            <a:off x="4084638" y="3206750"/>
            <a:ext cx="2879725" cy="2879725"/>
          </a:xfrm>
          <a:prstGeom prst="ellipse">
            <a:avLst/>
          </a:prstGeom>
          <a:solidFill>
            <a:srgbClr val="CCFF33">
              <a:alpha val="2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6" name="椭圆 25"/>
          <p:cNvSpPr/>
          <p:nvPr/>
        </p:nvSpPr>
        <p:spPr>
          <a:xfrm>
            <a:off x="4392613" y="3403600"/>
            <a:ext cx="2519363" cy="2520950"/>
          </a:xfrm>
          <a:prstGeom prst="ellipse">
            <a:avLst/>
          </a:prstGeom>
          <a:solidFill>
            <a:srgbClr val="CCFF33">
              <a:alpha val="4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27" name="椭圆 26"/>
          <p:cNvSpPr/>
          <p:nvPr/>
        </p:nvSpPr>
        <p:spPr>
          <a:xfrm>
            <a:off x="4660900" y="3635375"/>
            <a:ext cx="2160588" cy="2159000"/>
          </a:xfrm>
          <a:prstGeom prst="ellipse">
            <a:avLst/>
          </a:prstGeom>
          <a:solidFill>
            <a:srgbClr val="CCFF33">
              <a:alpha val="6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138" name="Oval 18"/>
          <p:cNvSpPr>
            <a:spLocks noChangeArrowheads="1"/>
          </p:cNvSpPr>
          <p:nvPr/>
        </p:nvSpPr>
        <p:spPr bwMode="gray">
          <a:xfrm>
            <a:off x="4892675" y="3871913"/>
            <a:ext cx="1800225" cy="1800225"/>
          </a:xfrm>
          <a:prstGeom prst="ellipse">
            <a:avLst/>
          </a:prstGeom>
          <a:blipFill dpi="0" rotWithShape="1">
            <a:blip r:embed="rId12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3463925" y="4432300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3" name="椭圆 32"/>
          <p:cNvSpPr/>
          <p:nvPr/>
        </p:nvSpPr>
        <p:spPr>
          <a:xfrm>
            <a:off x="3643313" y="4540250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4" name="Oval 20" descr="1920MHJS_1020"/>
          <p:cNvSpPr>
            <a:spLocks noChangeArrowheads="1"/>
          </p:cNvSpPr>
          <p:nvPr/>
        </p:nvSpPr>
        <p:spPr bwMode="gray">
          <a:xfrm>
            <a:off x="3813175" y="4649788"/>
            <a:ext cx="1079500" cy="1079500"/>
          </a:xfrm>
          <a:prstGeom prst="ellipse">
            <a:avLst/>
          </a:prstGeom>
          <a:blipFill dpi="0" rotWithShape="1">
            <a:blip r:embed="rId13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5" name="椭圆 34"/>
          <p:cNvSpPr/>
          <p:nvPr/>
        </p:nvSpPr>
        <p:spPr>
          <a:xfrm>
            <a:off x="6750050" y="3717925"/>
            <a:ext cx="1439863" cy="1439863"/>
          </a:xfrm>
          <a:prstGeom prst="ellipse">
            <a:avLst/>
          </a:prstGeom>
          <a:solidFill>
            <a:srgbClr val="CCFF33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6" name="椭圆 35"/>
          <p:cNvSpPr/>
          <p:nvPr/>
        </p:nvSpPr>
        <p:spPr>
          <a:xfrm>
            <a:off x="6775450" y="3825875"/>
            <a:ext cx="1260475" cy="1260475"/>
          </a:xfrm>
          <a:prstGeom prst="ellipse">
            <a:avLst/>
          </a:prstGeom>
          <a:solidFill>
            <a:srgbClr val="B0EE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rgbClr val="FFFFFF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7" name="Oval 17" descr="HCJW_002018"/>
          <p:cNvSpPr>
            <a:spLocks noChangeArrowheads="1"/>
          </p:cNvSpPr>
          <p:nvPr/>
        </p:nvSpPr>
        <p:spPr bwMode="gray">
          <a:xfrm>
            <a:off x="6813550" y="3943350"/>
            <a:ext cx="1079500" cy="1079500"/>
          </a:xfrm>
          <a:prstGeom prst="ellipse">
            <a:avLst/>
          </a:prstGeom>
          <a:blipFill dpi="0" rotWithShape="1">
            <a:blip r:embed="rId14" cstate="print"/>
            <a:srcRect/>
            <a:stretch>
              <a:fillRect/>
            </a:stretch>
          </a:blipFill>
          <a:ln w="57150">
            <a:solidFill>
              <a:srgbClr val="FFFFFF"/>
            </a:solidFill>
            <a:round/>
          </a:ln>
          <a:effectLst>
            <a:outerShdw dist="107763" dir="27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ea typeface="宋体" panose="02010600030101010101" pitchFamily="2" charset="-122"/>
              </a:defRPr>
            </a:lvl9pPr>
          </a:lstStyle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zh-CN" sz="1800" b="0" i="0" u="none" strike="noStrike" kern="1200" cap="none" spc="0" normalizeH="0" baseline="0" noProof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endParaRPr kumimoji="0" lang="zh-CN" altLang="zh-CN" sz="1800" b="0" i="0" u="none" strike="noStrike" kern="1200" cap="none" spc="0" normalizeH="0" baseline="0" noProof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pic>
        <p:nvPicPr>
          <p:cNvPr id="2065" name="Picture 14" descr="E:\廖秋霞\学习\汇总\图片1.png"/>
          <p:cNvPicPr>
            <a:picLocks noChangeAspect="1"/>
          </p:cNvPicPr>
          <p:nvPr userDrawn="1"/>
        </p:nvPicPr>
        <p:blipFill>
          <a:blip r:embed="rId15"/>
          <a:stretch>
            <a:fillRect/>
          </a:stretch>
        </p:blipFill>
        <p:spPr>
          <a:xfrm>
            <a:off x="-180975" y="514350"/>
            <a:ext cx="3359150" cy="3357563"/>
          </a:xfrm>
          <a:prstGeom prst="rect">
            <a:avLst/>
          </a:prstGeom>
          <a:noFill/>
          <a:ln w="9525">
            <a:noFill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anose="020B060402020202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ea typeface="+mn-ea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ea typeface="+mn-ea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ea typeface="+mn-ea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ea typeface="+mn-ea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8.xml"/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image" Target="../media/image6.jpeg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9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1.jpeg"/><Relationship Id="rId1" Type="http://schemas.openxmlformats.org/officeDocument/2006/relationships/image" Target="../media/image12.jpeg"/></Relationships>
</file>

<file path=ppt/slides/_rels/slide4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14.png"/><Relationship Id="rId4" Type="http://schemas.openxmlformats.org/officeDocument/2006/relationships/image" Target="../media/image11.jpeg"/><Relationship Id="rId3" Type="http://schemas.openxmlformats.org/officeDocument/2006/relationships/image" Target="../media/image10.png"/><Relationship Id="rId2" Type="http://schemas.openxmlformats.org/officeDocument/2006/relationships/image" Target="../media/image9.jpeg"/><Relationship Id="rId1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9" Type="http://schemas.openxmlformats.org/officeDocument/2006/relationships/image" Target="../media/image20.png"/><Relationship Id="rId8" Type="http://schemas.openxmlformats.org/officeDocument/2006/relationships/image" Target="../media/image19.png"/><Relationship Id="rId7" Type="http://schemas.openxmlformats.org/officeDocument/2006/relationships/image" Target="../media/image18.png"/><Relationship Id="rId6" Type="http://schemas.openxmlformats.org/officeDocument/2006/relationships/image" Target="../media/image17.png"/><Relationship Id="rId5" Type="http://schemas.openxmlformats.org/officeDocument/2006/relationships/image" Target="../media/image16.png"/><Relationship Id="rId4" Type="http://schemas.openxmlformats.org/officeDocument/2006/relationships/image" Target="../media/image15.pn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2" Type="http://schemas.openxmlformats.org/officeDocument/2006/relationships/slideLayout" Target="../slideLayouts/slideLayout7.xml"/><Relationship Id="rId11" Type="http://schemas.openxmlformats.org/officeDocument/2006/relationships/image" Target="../media/image22.png"/><Relationship Id="rId10" Type="http://schemas.openxmlformats.org/officeDocument/2006/relationships/image" Target="../media/image21.png"/><Relationship Id="rId1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3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7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5.GIF"/><Relationship Id="rId4" Type="http://schemas.openxmlformats.org/officeDocument/2006/relationships/image" Target="../media/image24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8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26.GIF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0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28.jpeg"/><Relationship Id="rId4" Type="http://schemas.openxmlformats.org/officeDocument/2006/relationships/image" Target="../media/image27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1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image" Target="../media/image30.jpeg"/><Relationship Id="rId4" Type="http://schemas.openxmlformats.org/officeDocument/2006/relationships/image" Target="../media/image29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2.xml.rels><?xml version="1.0" encoding="UTF-8" standalone="yes"?>
<Relationships xmlns="http://schemas.openxmlformats.org/package/2006/relationships"><Relationship Id="rId6" Type="http://schemas.openxmlformats.org/officeDocument/2006/relationships/slideLayout" Target="../slideLayouts/slideLayout7.xml"/><Relationship Id="rId5" Type="http://schemas.openxmlformats.org/officeDocument/2006/relationships/hyperlink" Target="http://baike.baidu.com/view/981158.htm" TargetMode="External"/><Relationship Id="rId4" Type="http://schemas.openxmlformats.org/officeDocument/2006/relationships/hyperlink" Target="http://baike.baidu.com/view/89114.htm" TargetMode="Externa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3.xml.rels><?xml version="1.0" encoding="UTF-8" standalone="yes"?>
<Relationships xmlns="http://schemas.openxmlformats.org/package/2006/relationships"><Relationship Id="rId5" Type="http://schemas.openxmlformats.org/officeDocument/2006/relationships/slideLayout" Target="../slideLayouts/slideLayout7.xml"/><Relationship Id="rId4" Type="http://schemas.openxmlformats.org/officeDocument/2006/relationships/image" Target="../media/image31.jpeg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4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5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6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7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_rels/slide18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image" Target="../media/image1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4110" name="Oval 14" descr="快件装车"/>
          <p:cNvSpPr/>
          <p:nvPr/>
        </p:nvSpPr>
        <p:spPr>
          <a:xfrm>
            <a:off x="3779838" y="4652963"/>
            <a:ext cx="1081087" cy="1081087"/>
          </a:xfrm>
          <a:prstGeom prst="ellipse">
            <a:avLst/>
          </a:prstGeom>
          <a:blipFill rotWithShape="1">
            <a:blip r:embed="rId1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1" name="Oval 15" descr="分拣快件"/>
          <p:cNvSpPr/>
          <p:nvPr/>
        </p:nvSpPr>
        <p:spPr>
          <a:xfrm>
            <a:off x="4859338" y="3860800"/>
            <a:ext cx="1873250" cy="1800225"/>
          </a:xfrm>
          <a:prstGeom prst="ellipse">
            <a:avLst/>
          </a:prstGeom>
          <a:blipFill rotWithShape="1">
            <a:blip r:embed="rId2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13" name="Oval 17" descr="航空快递"/>
          <p:cNvSpPr/>
          <p:nvPr/>
        </p:nvSpPr>
        <p:spPr>
          <a:xfrm>
            <a:off x="6804025" y="3933825"/>
            <a:ext cx="1081088" cy="1079500"/>
          </a:xfrm>
          <a:prstGeom prst="ellipse">
            <a:avLst/>
          </a:prstGeom>
          <a:blipFill rotWithShape="1">
            <a:blip r:embed="rId3"/>
            <a:stretch>
              <a:fillRect/>
            </a:stretch>
          </a:blipFill>
          <a:ln w="9525">
            <a:noFill/>
          </a:ln>
        </p:spPr>
        <p:txBody>
          <a:bodyPr wrap="none" anchor="ctr" anchorCtr="0"/>
          <a:p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1" name="Text Box 19"/>
          <p:cNvSpPr txBox="1"/>
          <p:nvPr/>
        </p:nvSpPr>
        <p:spPr>
          <a:xfrm>
            <a:off x="395288" y="4941888"/>
            <a:ext cx="2376487" cy="368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主讲人：车</a:t>
            </a:r>
            <a:r>
              <a:rPr lang="zh-CN" altLang="en-US" sz="18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敏</a:t>
            </a:r>
            <a:endParaRPr lang="zh-CN" altLang="en-US" sz="18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102" name="Text Box 20"/>
          <p:cNvSpPr txBox="1"/>
          <p:nvPr/>
        </p:nvSpPr>
        <p:spPr>
          <a:xfrm>
            <a:off x="2771775" y="333375"/>
            <a:ext cx="5184775" cy="15684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智慧</a:t>
            </a:r>
            <a:r>
              <a:rPr lang="zh-CN" altLang="en-US" sz="9600" b="1" dirty="0">
                <a:solidFill>
                  <a:srgbClr val="FFFF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</a:t>
            </a:r>
            <a:endParaRPr lang="zh-CN" altLang="en-US" sz="9600" b="1" dirty="0">
              <a:solidFill>
                <a:srgbClr val="FFFF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</p:spTree>
  </p:cSld>
  <p:clrMapOvr>
    <a:masterClrMapping/>
  </p:clrMapOvr>
  <p:transition spd="med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41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2000"/>
                                        <p:tgtEl>
                                          <p:spTgt spid="41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7" dur="2000"/>
                                        <p:tgtEl>
                                          <p:spTgt spid="41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10" grpId="0" animBg="1"/>
      <p:bldP spid="4111" grpId="0" animBg="1"/>
      <p:bldP spid="4113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组合 24">
            <a:hlinkClick r:id="" action="ppaction://hlinkshowjump?jump=nextslide"/>
          </p:cNvPr>
          <p:cNvGrpSpPr/>
          <p:nvPr/>
        </p:nvGrpSpPr>
        <p:grpSpPr>
          <a:xfrm>
            <a:off x="2716197" y="1650429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" name="圆角矩形 1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2" name="圆角矩形 1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5" name="圆角矩形 1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6" name="圆角矩形 1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8" name="圆角矩形 1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9" name="圆角矩形 1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2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2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22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23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73" name="圆角矩形 72"/>
          <p:cNvSpPr/>
          <p:nvPr/>
        </p:nvSpPr>
        <p:spPr bwMode="auto">
          <a:xfrm>
            <a:off x="3003534" y="1866328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148431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7" name="组合 24">
            <a:hlinkClick r:id="" action="ppaction://noaction"/>
          </p:cNvPr>
          <p:cNvGrpSpPr/>
          <p:nvPr/>
        </p:nvGrpSpPr>
        <p:grpSpPr>
          <a:xfrm>
            <a:off x="2717829" y="2439425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60" name="圆角矩形 5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61" name="圆角矩形 6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58" name="圆角矩形 5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9" name="圆角矩形 5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56" name="圆角矩形 55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7" name="圆角矩形 56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3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54" name="圆角矩形 5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55" name="圆角矩形 5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52" name="矩形 51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53" name="矩形 52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62" name="圆角矩形 61"/>
          <p:cNvSpPr/>
          <p:nvPr/>
        </p:nvSpPr>
        <p:spPr bwMode="auto">
          <a:xfrm>
            <a:off x="3005166" y="2655325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6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2276475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2717829" y="3377646"/>
            <a:ext cx="457199" cy="478970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97" name="圆角矩形 96"/>
          <p:cNvSpPr/>
          <p:nvPr/>
        </p:nvSpPr>
        <p:spPr bwMode="auto">
          <a:xfrm>
            <a:off x="3005166" y="3595133"/>
            <a:ext cx="4953000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2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32131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2716197" y="42406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3003534" y="44555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3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0767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264312" y="2643586"/>
            <a:ext cx="2077097" cy="1642831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5134" name="Picture 3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35" name="Text Box 39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快递运营管理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5136" name="Text Box 40"/>
          <p:cNvSpPr txBox="1"/>
          <p:nvPr/>
        </p:nvSpPr>
        <p:spPr>
          <a:xfrm>
            <a:off x="3276600" y="2205038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任务二：快件收寄作业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7" name="Text Box 41"/>
          <p:cNvSpPr txBox="1"/>
          <p:nvPr/>
        </p:nvSpPr>
        <p:spPr>
          <a:xfrm>
            <a:off x="3276600" y="148431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任务一：快递行业调研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8" name="Text Box 42"/>
          <p:cNvSpPr txBox="1"/>
          <p:nvPr/>
        </p:nvSpPr>
        <p:spPr>
          <a:xfrm>
            <a:off x="3276600" y="31416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任务三：快件处理作业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39" name="Text Box 43"/>
          <p:cNvSpPr txBox="1"/>
          <p:nvPr/>
        </p:nvSpPr>
        <p:spPr>
          <a:xfrm>
            <a:off x="3276600" y="393382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任务四：快件派送作业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32" name="组合 24">
            <a:hlinkClick r:id="" action="ppaction://noaction"/>
          </p:cNvPr>
          <p:cNvGrpSpPr/>
          <p:nvPr/>
        </p:nvGrpSpPr>
        <p:grpSpPr>
          <a:xfrm>
            <a:off x="2716197" y="5104282"/>
            <a:ext cx="457200" cy="478971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33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3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6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37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38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9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4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42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43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44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45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46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47" name="圆角矩形 115"/>
          <p:cNvSpPr/>
          <p:nvPr/>
        </p:nvSpPr>
        <p:spPr bwMode="auto">
          <a:xfrm>
            <a:off x="3003534" y="5319166"/>
            <a:ext cx="4953001" cy="72000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5142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7235825" y="49403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43" name="Text Box 49"/>
          <p:cNvSpPr txBox="1"/>
          <p:nvPr/>
        </p:nvSpPr>
        <p:spPr>
          <a:xfrm>
            <a:off x="3276600" y="4868863"/>
            <a:ext cx="3384550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任务五：快递客户服务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614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148" name="Picture 205" descr="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149" name="AutoShape 235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0" name="Text Box 237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</a:t>
            </a:r>
            <a:r>
              <a:rPr lang="en-US" altLang="zh-CN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6151" name="Rectangle 247"/>
          <p:cNvSpPr/>
          <p:nvPr/>
        </p:nvSpPr>
        <p:spPr>
          <a:xfrm>
            <a:off x="971550" y="3933825"/>
            <a:ext cx="3106738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eaLnBrk="0" hangingPunct="0"/>
            <a:r>
              <a:rPr lang="zh-CN" altLang="en-US" sz="3200" dirty="0">
                <a:solidFill>
                  <a:schemeClr val="tx2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派件流程</a:t>
            </a:r>
            <a:endParaRPr lang="zh-CN" altLang="en-US" sz="3200" dirty="0">
              <a:solidFill>
                <a:schemeClr val="tx2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6152" name="AutoShape 248"/>
          <p:cNvSpPr/>
          <p:nvPr/>
        </p:nvSpPr>
        <p:spPr>
          <a:xfrm>
            <a:off x="971550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派前准备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3" name="AutoShape 250"/>
          <p:cNvSpPr/>
          <p:nvPr/>
        </p:nvSpPr>
        <p:spPr>
          <a:xfrm>
            <a:off x="2339975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快件交换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4" name="AutoShape 252"/>
          <p:cNvSpPr/>
          <p:nvPr/>
        </p:nvSpPr>
        <p:spPr>
          <a:xfrm>
            <a:off x="3708400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检查快件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5" name="AutoShape 254"/>
          <p:cNvSpPr/>
          <p:nvPr/>
        </p:nvSpPr>
        <p:spPr>
          <a:xfrm>
            <a:off x="5076825" y="2420938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检查快件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6" name="AutoShape 256"/>
          <p:cNvSpPr/>
          <p:nvPr/>
        </p:nvSpPr>
        <p:spPr>
          <a:xfrm>
            <a:off x="6443663" y="2420938"/>
            <a:ext cx="865187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送件上门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7" name="AutoShape 257"/>
          <p:cNvSpPr/>
          <p:nvPr/>
        </p:nvSpPr>
        <p:spPr>
          <a:xfrm>
            <a:off x="7812088" y="2420938"/>
            <a:ext cx="865187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核实身份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8" name="AutoShape 259"/>
          <p:cNvSpPr/>
          <p:nvPr/>
        </p:nvSpPr>
        <p:spPr>
          <a:xfrm>
            <a:off x="3708400" y="1052513"/>
            <a:ext cx="865188" cy="9779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交处理人员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59" name="AutoShape 265"/>
          <p:cNvSpPr/>
          <p:nvPr/>
        </p:nvSpPr>
        <p:spPr>
          <a:xfrm>
            <a:off x="7740650" y="5013325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收取资费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0" name="AutoShape 267"/>
          <p:cNvSpPr/>
          <p:nvPr/>
        </p:nvSpPr>
        <p:spPr>
          <a:xfrm>
            <a:off x="6156325" y="5013325"/>
            <a:ext cx="8651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返回公司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1" name="AutoShape 268"/>
          <p:cNvSpPr/>
          <p:nvPr/>
        </p:nvSpPr>
        <p:spPr>
          <a:xfrm>
            <a:off x="4572000" y="4581525"/>
            <a:ext cx="865188" cy="15621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交签单及未送完快件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2" name="AutoShape 269"/>
          <p:cNvSpPr/>
          <p:nvPr/>
        </p:nvSpPr>
        <p:spPr>
          <a:xfrm>
            <a:off x="2987675" y="5157788"/>
            <a:ext cx="865188" cy="3937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交款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  <p:sp>
        <p:nvSpPr>
          <p:cNvPr id="6163" name="AutoShape 270"/>
          <p:cNvSpPr/>
          <p:nvPr/>
        </p:nvSpPr>
        <p:spPr>
          <a:xfrm>
            <a:off x="7451725" y="3716338"/>
            <a:ext cx="1512888" cy="685800"/>
          </a:xfrm>
          <a:prstGeom prst="flowChartProcess">
            <a:avLst/>
          </a:prstGeom>
          <a:noFill/>
          <a:ln w="9525" cap="flat" cmpd="sng">
            <a:solidFill>
              <a:srgbClr val="80008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>
            <a:spAutoFit/>
          </a:bodyPr>
          <a:p>
            <a:pPr algn="ctr" defTabSz="762000">
              <a:lnSpc>
                <a:spcPct val="80000"/>
              </a:lnSpc>
              <a:spcBef>
                <a:spcPct val="50000"/>
              </a:spcBef>
              <a:buClr>
                <a:srgbClr val="FF66FF"/>
              </a:buClr>
              <a:buFont typeface="Wingdings" panose="05000000000000000000" pitchFamily="2" charset="2"/>
            </a:pPr>
            <a:r>
              <a:rPr lang="zh-CN" altLang="en-US" sz="2400" b="1" dirty="0">
                <a:solidFill>
                  <a:schemeClr val="bg2"/>
                </a:solidFill>
                <a:latin typeface="楷体_GB2312" pitchFamily="49" charset="-122"/>
                <a:ea typeface="宋体" panose="02010600030101010101" pitchFamily="2" charset="-122"/>
              </a:rPr>
              <a:t>提示客户检查快件</a:t>
            </a:r>
            <a:endParaRPr lang="zh-CN" altLang="en-US" sz="2400" b="1" dirty="0">
              <a:solidFill>
                <a:schemeClr val="bg2"/>
              </a:solidFill>
              <a:latin typeface="楷体_GB2312" pitchFamily="49" charset="-122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34290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27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grpSp>
        <p:nvGrpSpPr>
          <p:cNvPr id="14" name="组合 24">
            <a:hlinkClick r:id="" action="ppaction://noaction"/>
          </p:cNvPr>
          <p:cNvGrpSpPr/>
          <p:nvPr/>
        </p:nvGrpSpPr>
        <p:grpSpPr>
          <a:xfrm>
            <a:off x="5094316" y="2801010"/>
            <a:ext cx="457200" cy="47007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17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5" name="圆角矩形 94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6" name="圆角矩形 95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0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93" name="圆角矩形 92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4" name="圆角矩形 93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91" name="圆角矩形 90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2" name="圆角矩形 91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6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89" name="圆角矩形 88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90" name="圆角矩形 89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87" name="矩形 86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88" name="矩形 87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7172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23495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62" name="圆角矩形 61"/>
          <p:cNvSpPr/>
          <p:nvPr/>
        </p:nvSpPr>
        <p:spPr bwMode="auto">
          <a:xfrm>
            <a:off x="5376301" y="3022690"/>
            <a:ext cx="3437258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01013" y="2636838"/>
            <a:ext cx="777875" cy="433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6" name="圆角矩形 115"/>
          <p:cNvSpPr/>
          <p:nvPr/>
        </p:nvSpPr>
        <p:spPr bwMode="auto">
          <a:xfrm>
            <a:off x="5375401" y="4174956"/>
            <a:ext cx="3509888" cy="98182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76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 flipH="1">
            <a:off x="3001162" y="1203724"/>
            <a:ext cx="2077097" cy="1642830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7178" name="Picture 23" descr="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9" name="Text Box 24"/>
          <p:cNvSpPr txBox="1"/>
          <p:nvPr/>
        </p:nvSpPr>
        <p:spPr>
          <a:xfrm>
            <a:off x="1403350" y="333375"/>
            <a:ext cx="453707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</a:t>
            </a:r>
            <a:r>
              <a:rPr lang="en-US" altLang="zh-CN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 </a:t>
            </a: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7180" name="Text Box 25"/>
          <p:cNvSpPr txBox="1"/>
          <p:nvPr/>
        </p:nvSpPr>
        <p:spPr>
          <a:xfrm>
            <a:off x="5508625" y="2708275"/>
            <a:ext cx="2592388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学习活动四：派送服务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" name="圆角矩形 61"/>
          <p:cNvSpPr/>
          <p:nvPr/>
        </p:nvSpPr>
        <p:spPr bwMode="auto">
          <a:xfrm>
            <a:off x="11508" y="2517865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圆角矩形 61"/>
          <p:cNvSpPr/>
          <p:nvPr/>
        </p:nvSpPr>
        <p:spPr bwMode="auto">
          <a:xfrm>
            <a:off x="11508" y="36703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83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2133600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7184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32845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85" name="Text Box 49"/>
          <p:cNvSpPr txBox="1"/>
          <p:nvPr/>
        </p:nvSpPr>
        <p:spPr>
          <a:xfrm>
            <a:off x="684213" y="2205038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学习活动一：派件准备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86" name="Text Box 51"/>
          <p:cNvSpPr txBox="1"/>
          <p:nvPr/>
        </p:nvSpPr>
        <p:spPr>
          <a:xfrm>
            <a:off x="684213" y="33575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学习活动二：快件交接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" name="Picture 4" descr="C:\Documents and Settings\鱼不愚\桌面\001.png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635375" y="2420938"/>
            <a:ext cx="2101850" cy="3311525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" name="组合 24">
            <a:hlinkClick r:id="" action="ppaction://noaction"/>
          </p:cNvPr>
          <p:cNvGrpSpPr/>
          <p:nvPr/>
        </p:nvGrpSpPr>
        <p:grpSpPr>
          <a:xfrm>
            <a:off x="5092684" y="3953343"/>
            <a:ext cx="457201" cy="478972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9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1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5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6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8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19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21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22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23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24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pic>
        <p:nvPicPr>
          <p:cNvPr id="7189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8172450" y="3789363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90" name="Text Box 56"/>
          <p:cNvSpPr txBox="1"/>
          <p:nvPr/>
        </p:nvSpPr>
        <p:spPr>
          <a:xfrm>
            <a:off x="5508625" y="3860800"/>
            <a:ext cx="3095625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学习活动五：派送异常处理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7191" name="组合 24">
            <a:hlinkClick r:id="" action="ppaction://noaction"/>
          </p:cNvPr>
          <p:cNvPicPr/>
          <p:nvPr/>
        </p:nvPicPr>
        <p:blipFill>
          <a:blip r:embed="rId1"/>
          <a:stretch>
            <a:fillRect/>
          </a:stretch>
        </p:blipFill>
        <p:spPr>
          <a:xfrm>
            <a:off x="3059113" y="4724400"/>
            <a:ext cx="447675" cy="4953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8849" name="圆角矩形 61"/>
          <p:cNvSpPr/>
          <p:nvPr/>
        </p:nvSpPr>
        <p:spPr bwMode="auto">
          <a:xfrm>
            <a:off x="11508" y="4965790"/>
            <a:ext cx="3258843" cy="99273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7193" name="Picture 39" descr="E:\廖秋霞\学习\汇总\未标题-2 拷贝.jpg"/>
          <p:cNvPicPr>
            <a:picLocks noChangeAspect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579938"/>
            <a:ext cx="777875" cy="42862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94" name="Text Box 62"/>
          <p:cNvSpPr txBox="1"/>
          <p:nvPr/>
        </p:nvSpPr>
        <p:spPr>
          <a:xfrm>
            <a:off x="684213" y="4652963"/>
            <a:ext cx="2519362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学习活动三：派送规划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1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500"/>
                            </p:stCondLst>
                            <p:childTnLst>
                              <p:par>
                                <p:cTn id="8" presetID="1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680227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819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819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819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820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820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20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662687" name="Picture 159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1628775"/>
            <a:ext cx="1979613" cy="15430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691" name="Picture 16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339975" y="1628775"/>
            <a:ext cx="2016125" cy="1571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695" name="Picture 16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572000" y="1557338"/>
            <a:ext cx="2159000" cy="16827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696" name="Picture 16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6911975" y="1773238"/>
            <a:ext cx="2232025" cy="166370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698" name="Picture 170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0" y="4149725"/>
            <a:ext cx="1824038" cy="1674813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699" name="Picture 171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2051050" y="4437063"/>
            <a:ext cx="2244725" cy="17494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703" name="Picture 175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4500563" y="4149725"/>
            <a:ext cx="2160587" cy="199707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62707" name="Picture 179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6948488" y="4437063"/>
            <a:ext cx="2195512" cy="1960562"/>
          </a:xfrm>
          <a:prstGeom prst="rect">
            <a:avLst/>
          </a:prstGeom>
          <a:noFill/>
          <a:ln w="9525">
            <a:noFill/>
          </a:ln>
        </p:spPr>
      </p:pic>
      <p:grpSp>
        <p:nvGrpSpPr>
          <p:cNvPr id="662708" name="Gruppe 152"/>
          <p:cNvGrpSpPr/>
          <p:nvPr/>
        </p:nvGrpSpPr>
        <p:grpSpPr>
          <a:xfrm>
            <a:off x="1908175" y="2349500"/>
            <a:ext cx="460375" cy="161925"/>
            <a:chOff x="-11414125" y="5922963"/>
            <a:chExt cx="1225550" cy="438150"/>
          </a:xfrm>
        </p:grpSpPr>
        <p:sp>
          <p:nvSpPr>
            <p:cNvPr id="8213" name="Freeform 175"/>
            <p:cNvSpPr/>
            <p:nvPr/>
          </p:nvSpPr>
          <p:spPr>
            <a:xfrm>
              <a:off x="-11097171" y="5922963"/>
              <a:ext cx="908596" cy="438150"/>
            </a:xfrm>
            <a:custGeom>
              <a:avLst/>
              <a:gdLst/>
              <a:ahLst/>
              <a:cxnLst>
                <a:cxn ang="0">
                  <a:pos x="1443263446" y="272176875"/>
                </a:cxn>
                <a:cxn ang="0">
                  <a:pos x="1291872609" y="0"/>
                </a:cxn>
                <a:cxn ang="0">
                  <a:pos x="1095063091" y="136088438"/>
                </a:cxn>
                <a:cxn ang="0">
                  <a:pos x="423894980" y="136088438"/>
                </a:cxn>
                <a:cxn ang="0">
                  <a:pos x="0" y="453628125"/>
                </a:cxn>
                <a:cxn ang="0">
                  <a:pos x="686307671" y="453628125"/>
                </a:cxn>
                <a:cxn ang="0">
                  <a:pos x="368384847" y="695563125"/>
                </a:cxn>
                <a:cxn ang="0">
                  <a:pos x="1443263446" y="272176875"/>
                </a:cxn>
              </a:cxnLst>
              <a:pathLst>
                <a:path w="572" h="276">
                  <a:moveTo>
                    <a:pt x="572" y="108"/>
                  </a:moveTo>
                  <a:lnTo>
                    <a:pt x="512" y="0"/>
                  </a:lnTo>
                  <a:lnTo>
                    <a:pt x="434" y="54"/>
                  </a:lnTo>
                  <a:lnTo>
                    <a:pt x="168" y="54"/>
                  </a:lnTo>
                  <a:lnTo>
                    <a:pt x="0" y="180"/>
                  </a:lnTo>
                  <a:lnTo>
                    <a:pt x="272" y="180"/>
                  </a:lnTo>
                  <a:lnTo>
                    <a:pt x="146" y="276"/>
                  </a:lnTo>
                  <a:lnTo>
                    <a:pt x="572" y="108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4" name="Freeform 176"/>
            <p:cNvSpPr/>
            <p:nvPr/>
          </p:nvSpPr>
          <p:spPr>
            <a:xfrm>
              <a:off x="-11257760" y="6008040"/>
              <a:ext cx="393020" cy="199933"/>
            </a:xfrm>
            <a:custGeom>
              <a:avLst/>
              <a:gdLst/>
              <a:ahLst/>
              <a:cxnLst>
                <a:cxn ang="0">
                  <a:pos x="426948085" y="0"/>
                </a:cxn>
                <a:cxn ang="0">
                  <a:pos x="0" y="317247655"/>
                </a:cxn>
                <a:cxn ang="0">
                  <a:pos x="200917212" y="317247655"/>
                </a:cxn>
                <a:cxn ang="0">
                  <a:pos x="622841615" y="0"/>
                </a:cxn>
                <a:cxn ang="0">
                  <a:pos x="426948085" y="0"/>
                </a:cxn>
              </a:cxnLst>
              <a:pathLst>
                <a:path w="248" h="126">
                  <a:moveTo>
                    <a:pt x="170" y="0"/>
                  </a:moveTo>
                  <a:lnTo>
                    <a:pt x="0" y="126"/>
                  </a:lnTo>
                  <a:lnTo>
                    <a:pt x="80" y="126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5" name="Freeform 177"/>
            <p:cNvSpPr/>
            <p:nvPr/>
          </p:nvSpPr>
          <p:spPr>
            <a:xfrm>
              <a:off x="-11414125" y="6008040"/>
              <a:ext cx="393023" cy="204186"/>
            </a:xfrm>
            <a:custGeom>
              <a:avLst/>
              <a:gdLst/>
              <a:ahLst/>
              <a:cxnLst>
                <a:cxn ang="0">
                  <a:pos x="426954514" y="0"/>
                </a:cxn>
                <a:cxn ang="0">
                  <a:pos x="0" y="325718145"/>
                </a:cxn>
                <a:cxn ang="0">
                  <a:pos x="195896609" y="325718145"/>
                </a:cxn>
                <a:cxn ang="0">
                  <a:pos x="622851123" y="0"/>
                </a:cxn>
                <a:cxn ang="0">
                  <a:pos x="426954514" y="0"/>
                </a:cxn>
              </a:cxnLst>
              <a:pathLst>
                <a:path w="248" h="128">
                  <a:moveTo>
                    <a:pt x="170" y="0"/>
                  </a:moveTo>
                  <a:lnTo>
                    <a:pt x="0" y="128"/>
                  </a:lnTo>
                  <a:lnTo>
                    <a:pt x="78" y="128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62712" name="Gruppe 152"/>
          <p:cNvGrpSpPr/>
          <p:nvPr/>
        </p:nvGrpSpPr>
        <p:grpSpPr>
          <a:xfrm>
            <a:off x="4067175" y="2420938"/>
            <a:ext cx="460375" cy="161925"/>
            <a:chOff x="-11414125" y="5922963"/>
            <a:chExt cx="1225550" cy="438150"/>
          </a:xfrm>
        </p:grpSpPr>
        <p:sp>
          <p:nvSpPr>
            <p:cNvPr id="8217" name="Freeform 175"/>
            <p:cNvSpPr/>
            <p:nvPr/>
          </p:nvSpPr>
          <p:spPr>
            <a:xfrm>
              <a:off x="-11097171" y="5922963"/>
              <a:ext cx="908596" cy="438150"/>
            </a:xfrm>
            <a:custGeom>
              <a:avLst/>
              <a:gdLst/>
              <a:ahLst/>
              <a:cxnLst>
                <a:cxn ang="0">
                  <a:pos x="1443263446" y="272176875"/>
                </a:cxn>
                <a:cxn ang="0">
                  <a:pos x="1291872609" y="0"/>
                </a:cxn>
                <a:cxn ang="0">
                  <a:pos x="1095063091" y="136088438"/>
                </a:cxn>
                <a:cxn ang="0">
                  <a:pos x="423894980" y="136088438"/>
                </a:cxn>
                <a:cxn ang="0">
                  <a:pos x="0" y="453628125"/>
                </a:cxn>
                <a:cxn ang="0">
                  <a:pos x="686307671" y="453628125"/>
                </a:cxn>
                <a:cxn ang="0">
                  <a:pos x="368384847" y="695563125"/>
                </a:cxn>
                <a:cxn ang="0">
                  <a:pos x="1443263446" y="272176875"/>
                </a:cxn>
              </a:cxnLst>
              <a:pathLst>
                <a:path w="572" h="276">
                  <a:moveTo>
                    <a:pt x="572" y="108"/>
                  </a:moveTo>
                  <a:lnTo>
                    <a:pt x="512" y="0"/>
                  </a:lnTo>
                  <a:lnTo>
                    <a:pt x="434" y="54"/>
                  </a:lnTo>
                  <a:lnTo>
                    <a:pt x="168" y="54"/>
                  </a:lnTo>
                  <a:lnTo>
                    <a:pt x="0" y="180"/>
                  </a:lnTo>
                  <a:lnTo>
                    <a:pt x="272" y="180"/>
                  </a:lnTo>
                  <a:lnTo>
                    <a:pt x="146" y="276"/>
                  </a:lnTo>
                  <a:lnTo>
                    <a:pt x="572" y="108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8" name="Freeform 176"/>
            <p:cNvSpPr/>
            <p:nvPr/>
          </p:nvSpPr>
          <p:spPr>
            <a:xfrm>
              <a:off x="-11257760" y="6008040"/>
              <a:ext cx="393020" cy="199933"/>
            </a:xfrm>
            <a:custGeom>
              <a:avLst/>
              <a:gdLst/>
              <a:ahLst/>
              <a:cxnLst>
                <a:cxn ang="0">
                  <a:pos x="426948085" y="0"/>
                </a:cxn>
                <a:cxn ang="0">
                  <a:pos x="0" y="317247655"/>
                </a:cxn>
                <a:cxn ang="0">
                  <a:pos x="200917212" y="317247655"/>
                </a:cxn>
                <a:cxn ang="0">
                  <a:pos x="622841615" y="0"/>
                </a:cxn>
                <a:cxn ang="0">
                  <a:pos x="426948085" y="0"/>
                </a:cxn>
              </a:cxnLst>
              <a:pathLst>
                <a:path w="248" h="126">
                  <a:moveTo>
                    <a:pt x="170" y="0"/>
                  </a:moveTo>
                  <a:lnTo>
                    <a:pt x="0" y="126"/>
                  </a:lnTo>
                  <a:lnTo>
                    <a:pt x="80" y="126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19" name="Freeform 177"/>
            <p:cNvSpPr/>
            <p:nvPr/>
          </p:nvSpPr>
          <p:spPr>
            <a:xfrm>
              <a:off x="-11414125" y="6008040"/>
              <a:ext cx="393023" cy="204186"/>
            </a:xfrm>
            <a:custGeom>
              <a:avLst/>
              <a:gdLst/>
              <a:ahLst/>
              <a:cxnLst>
                <a:cxn ang="0">
                  <a:pos x="426954514" y="0"/>
                </a:cxn>
                <a:cxn ang="0">
                  <a:pos x="0" y="325718145"/>
                </a:cxn>
                <a:cxn ang="0">
                  <a:pos x="195896609" y="325718145"/>
                </a:cxn>
                <a:cxn ang="0">
                  <a:pos x="622851123" y="0"/>
                </a:cxn>
                <a:cxn ang="0">
                  <a:pos x="426954514" y="0"/>
                </a:cxn>
              </a:cxnLst>
              <a:pathLst>
                <a:path w="248" h="128">
                  <a:moveTo>
                    <a:pt x="170" y="0"/>
                  </a:moveTo>
                  <a:lnTo>
                    <a:pt x="0" y="128"/>
                  </a:lnTo>
                  <a:lnTo>
                    <a:pt x="78" y="128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62716" name="Gruppe 152"/>
          <p:cNvGrpSpPr/>
          <p:nvPr/>
        </p:nvGrpSpPr>
        <p:grpSpPr>
          <a:xfrm>
            <a:off x="6588125" y="2492375"/>
            <a:ext cx="460375" cy="161925"/>
            <a:chOff x="-11414125" y="5922963"/>
            <a:chExt cx="1225550" cy="438150"/>
          </a:xfrm>
        </p:grpSpPr>
        <p:sp>
          <p:nvSpPr>
            <p:cNvPr id="8221" name="Freeform 175"/>
            <p:cNvSpPr/>
            <p:nvPr/>
          </p:nvSpPr>
          <p:spPr>
            <a:xfrm>
              <a:off x="-11097171" y="5922963"/>
              <a:ext cx="908596" cy="438150"/>
            </a:xfrm>
            <a:custGeom>
              <a:avLst/>
              <a:gdLst/>
              <a:ahLst/>
              <a:cxnLst>
                <a:cxn ang="0">
                  <a:pos x="1443263446" y="272176875"/>
                </a:cxn>
                <a:cxn ang="0">
                  <a:pos x="1291872609" y="0"/>
                </a:cxn>
                <a:cxn ang="0">
                  <a:pos x="1095063091" y="136088438"/>
                </a:cxn>
                <a:cxn ang="0">
                  <a:pos x="423894980" y="136088438"/>
                </a:cxn>
                <a:cxn ang="0">
                  <a:pos x="0" y="453628125"/>
                </a:cxn>
                <a:cxn ang="0">
                  <a:pos x="686307671" y="453628125"/>
                </a:cxn>
                <a:cxn ang="0">
                  <a:pos x="368384847" y="695563125"/>
                </a:cxn>
                <a:cxn ang="0">
                  <a:pos x="1443263446" y="272176875"/>
                </a:cxn>
              </a:cxnLst>
              <a:pathLst>
                <a:path w="572" h="276">
                  <a:moveTo>
                    <a:pt x="572" y="108"/>
                  </a:moveTo>
                  <a:lnTo>
                    <a:pt x="512" y="0"/>
                  </a:lnTo>
                  <a:lnTo>
                    <a:pt x="434" y="54"/>
                  </a:lnTo>
                  <a:lnTo>
                    <a:pt x="168" y="54"/>
                  </a:lnTo>
                  <a:lnTo>
                    <a:pt x="0" y="180"/>
                  </a:lnTo>
                  <a:lnTo>
                    <a:pt x="272" y="180"/>
                  </a:lnTo>
                  <a:lnTo>
                    <a:pt x="146" y="276"/>
                  </a:lnTo>
                  <a:lnTo>
                    <a:pt x="572" y="108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2" name="Freeform 176"/>
            <p:cNvSpPr/>
            <p:nvPr/>
          </p:nvSpPr>
          <p:spPr>
            <a:xfrm>
              <a:off x="-11257760" y="6008040"/>
              <a:ext cx="393020" cy="199933"/>
            </a:xfrm>
            <a:custGeom>
              <a:avLst/>
              <a:gdLst/>
              <a:ahLst/>
              <a:cxnLst>
                <a:cxn ang="0">
                  <a:pos x="426948085" y="0"/>
                </a:cxn>
                <a:cxn ang="0">
                  <a:pos x="0" y="317247655"/>
                </a:cxn>
                <a:cxn ang="0">
                  <a:pos x="200917212" y="317247655"/>
                </a:cxn>
                <a:cxn ang="0">
                  <a:pos x="622841615" y="0"/>
                </a:cxn>
                <a:cxn ang="0">
                  <a:pos x="426948085" y="0"/>
                </a:cxn>
              </a:cxnLst>
              <a:pathLst>
                <a:path w="248" h="126">
                  <a:moveTo>
                    <a:pt x="170" y="0"/>
                  </a:moveTo>
                  <a:lnTo>
                    <a:pt x="0" y="126"/>
                  </a:lnTo>
                  <a:lnTo>
                    <a:pt x="80" y="126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3" name="Freeform 177"/>
            <p:cNvSpPr/>
            <p:nvPr/>
          </p:nvSpPr>
          <p:spPr>
            <a:xfrm>
              <a:off x="-11414125" y="6008040"/>
              <a:ext cx="393023" cy="204186"/>
            </a:xfrm>
            <a:custGeom>
              <a:avLst/>
              <a:gdLst/>
              <a:ahLst/>
              <a:cxnLst>
                <a:cxn ang="0">
                  <a:pos x="426954514" y="0"/>
                </a:cxn>
                <a:cxn ang="0">
                  <a:pos x="0" y="325718145"/>
                </a:cxn>
                <a:cxn ang="0">
                  <a:pos x="195896609" y="325718145"/>
                </a:cxn>
                <a:cxn ang="0">
                  <a:pos x="622851123" y="0"/>
                </a:cxn>
                <a:cxn ang="0">
                  <a:pos x="426954514" y="0"/>
                </a:cxn>
              </a:cxnLst>
              <a:pathLst>
                <a:path w="248" h="128">
                  <a:moveTo>
                    <a:pt x="170" y="0"/>
                  </a:moveTo>
                  <a:lnTo>
                    <a:pt x="0" y="128"/>
                  </a:lnTo>
                  <a:lnTo>
                    <a:pt x="78" y="128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62720" name="Gruppe 146"/>
          <p:cNvGrpSpPr/>
          <p:nvPr/>
        </p:nvGrpSpPr>
        <p:grpSpPr>
          <a:xfrm rot="10800000">
            <a:off x="7812088" y="3860800"/>
            <a:ext cx="393700" cy="219075"/>
            <a:chOff x="2888407" y="3208861"/>
            <a:chExt cx="413598" cy="230905"/>
          </a:xfrm>
        </p:grpSpPr>
        <p:sp>
          <p:nvSpPr>
            <p:cNvPr id="8225" name="Kombinationstegning 215"/>
            <p:cNvSpPr/>
            <p:nvPr/>
          </p:nvSpPr>
          <p:spPr>
            <a:xfrm>
              <a:off x="2958452" y="3208861"/>
              <a:ext cx="343553" cy="167322"/>
            </a:xfrm>
            <a:custGeom>
              <a:avLst/>
              <a:gdLst/>
              <a:ahLst/>
              <a:cxnLst>
                <a:cxn ang="0">
                  <a:pos x="263970" y="114456"/>
                </a:cxn>
                <a:cxn ang="0">
                  <a:pos x="344862" y="114456"/>
                </a:cxn>
                <a:cxn ang="0">
                  <a:pos x="323575" y="0"/>
                </a:cxn>
                <a:cxn ang="0">
                  <a:pos x="0" y="110216"/>
                </a:cxn>
                <a:cxn ang="0">
                  <a:pos x="93666" y="114456"/>
                </a:cxn>
                <a:cxn ang="0">
                  <a:pos x="10614" y="167474"/>
                </a:cxn>
                <a:cxn ang="0">
                  <a:pos x="200106" y="165325"/>
                </a:cxn>
                <a:cxn ang="0">
                  <a:pos x="263970" y="114456"/>
                </a:cxn>
              </a:cxnLst>
              <a:pathLst>
                <a:path w="342900" h="167246">
                  <a:moveTo>
                    <a:pt x="262467" y="114300"/>
                  </a:moveTo>
                  <a:lnTo>
                    <a:pt x="342900" y="114300"/>
                  </a:lnTo>
                  <a:lnTo>
                    <a:pt x="321733" y="0"/>
                  </a:lnTo>
                  <a:lnTo>
                    <a:pt x="0" y="110066"/>
                  </a:lnTo>
                  <a:lnTo>
                    <a:pt x="93133" y="114300"/>
                  </a:lnTo>
                  <a:lnTo>
                    <a:pt x="10554" y="167246"/>
                  </a:lnTo>
                  <a:lnTo>
                    <a:pt x="198967" y="165100"/>
                  </a:lnTo>
                  <a:lnTo>
                    <a:pt x="262467" y="11430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6" name="Freeform 101"/>
            <p:cNvSpPr/>
            <p:nvPr/>
          </p:nvSpPr>
          <p:spPr>
            <a:xfrm rot="10800000">
              <a:off x="2930101" y="3381203"/>
              <a:ext cx="223476" cy="25099"/>
            </a:xfrm>
            <a:custGeom>
              <a:avLst/>
              <a:gdLst/>
              <a:ahLst/>
              <a:cxnLst>
                <a:cxn ang="0">
                  <a:pos x="0" y="14999043"/>
                </a:cxn>
                <a:cxn ang="0">
                  <a:pos x="125632088" y="14999043"/>
                </a:cxn>
                <a:cxn ang="0">
                  <a:pos x="148635484" y="0"/>
                </a:cxn>
                <a:cxn ang="0">
                  <a:pos x="24772581" y="0"/>
                </a:cxn>
                <a:cxn ang="0">
                  <a:pos x="0" y="14999043"/>
                </a:cxn>
              </a:cxnLst>
              <a:pathLst>
                <a:path w="336" h="42">
                  <a:moveTo>
                    <a:pt x="0" y="42"/>
                  </a:moveTo>
                  <a:lnTo>
                    <a:pt x="284" y="42"/>
                  </a:lnTo>
                  <a:lnTo>
                    <a:pt x="336" y="0"/>
                  </a:lnTo>
                  <a:lnTo>
                    <a:pt x="56" y="0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rgbClr val="C0FF4D"/>
                </a:gs>
                <a:gs pos="100000">
                  <a:srgbClr val="A4D329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27" name="Freeform 101"/>
            <p:cNvSpPr/>
            <p:nvPr/>
          </p:nvSpPr>
          <p:spPr>
            <a:xfrm rot="10800000">
              <a:off x="2888407" y="3414667"/>
              <a:ext cx="223476" cy="25099"/>
            </a:xfrm>
            <a:custGeom>
              <a:avLst/>
              <a:gdLst/>
              <a:ahLst/>
              <a:cxnLst>
                <a:cxn ang="0">
                  <a:pos x="0" y="14999043"/>
                </a:cxn>
                <a:cxn ang="0">
                  <a:pos x="125632088" y="14999043"/>
                </a:cxn>
                <a:cxn ang="0">
                  <a:pos x="148635484" y="0"/>
                </a:cxn>
                <a:cxn ang="0">
                  <a:pos x="24772581" y="0"/>
                </a:cxn>
                <a:cxn ang="0">
                  <a:pos x="0" y="14999043"/>
                </a:cxn>
              </a:cxnLst>
              <a:pathLst>
                <a:path w="336" h="42">
                  <a:moveTo>
                    <a:pt x="0" y="42"/>
                  </a:moveTo>
                  <a:lnTo>
                    <a:pt x="284" y="42"/>
                  </a:lnTo>
                  <a:lnTo>
                    <a:pt x="336" y="0"/>
                  </a:lnTo>
                  <a:lnTo>
                    <a:pt x="56" y="0"/>
                  </a:lnTo>
                  <a:lnTo>
                    <a:pt x="0" y="42"/>
                  </a:lnTo>
                  <a:close/>
                </a:path>
              </a:pathLst>
            </a:custGeom>
            <a:gradFill rotWithShape="1">
              <a:gsLst>
                <a:gs pos="0">
                  <a:srgbClr val="C0FF4D"/>
                </a:gs>
                <a:gs pos="100000">
                  <a:srgbClr val="A4D329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62724" name="Gruppe 152"/>
          <p:cNvGrpSpPr/>
          <p:nvPr/>
        </p:nvGrpSpPr>
        <p:grpSpPr>
          <a:xfrm rot="10800000">
            <a:off x="1692275" y="5157788"/>
            <a:ext cx="460375" cy="160337"/>
            <a:chOff x="-11414125" y="5922963"/>
            <a:chExt cx="1225550" cy="438150"/>
          </a:xfrm>
        </p:grpSpPr>
        <p:sp>
          <p:nvSpPr>
            <p:cNvPr id="8229" name="Freeform 175"/>
            <p:cNvSpPr/>
            <p:nvPr/>
          </p:nvSpPr>
          <p:spPr>
            <a:xfrm>
              <a:off x="-11097171" y="5922963"/>
              <a:ext cx="908596" cy="438150"/>
            </a:xfrm>
            <a:custGeom>
              <a:avLst/>
              <a:gdLst/>
              <a:ahLst/>
              <a:cxnLst>
                <a:cxn ang="0">
                  <a:pos x="1443263446" y="272176875"/>
                </a:cxn>
                <a:cxn ang="0">
                  <a:pos x="1291872609" y="0"/>
                </a:cxn>
                <a:cxn ang="0">
                  <a:pos x="1095063091" y="136088438"/>
                </a:cxn>
                <a:cxn ang="0">
                  <a:pos x="423894980" y="136088438"/>
                </a:cxn>
                <a:cxn ang="0">
                  <a:pos x="0" y="453628125"/>
                </a:cxn>
                <a:cxn ang="0">
                  <a:pos x="686307671" y="453628125"/>
                </a:cxn>
                <a:cxn ang="0">
                  <a:pos x="368384847" y="695563125"/>
                </a:cxn>
                <a:cxn ang="0">
                  <a:pos x="1443263446" y="272176875"/>
                </a:cxn>
              </a:cxnLst>
              <a:pathLst>
                <a:path w="572" h="276">
                  <a:moveTo>
                    <a:pt x="572" y="108"/>
                  </a:moveTo>
                  <a:lnTo>
                    <a:pt x="512" y="0"/>
                  </a:lnTo>
                  <a:lnTo>
                    <a:pt x="434" y="54"/>
                  </a:lnTo>
                  <a:lnTo>
                    <a:pt x="168" y="54"/>
                  </a:lnTo>
                  <a:lnTo>
                    <a:pt x="0" y="180"/>
                  </a:lnTo>
                  <a:lnTo>
                    <a:pt x="272" y="180"/>
                  </a:lnTo>
                  <a:lnTo>
                    <a:pt x="146" y="276"/>
                  </a:lnTo>
                  <a:lnTo>
                    <a:pt x="572" y="108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0" name="Freeform 176"/>
            <p:cNvSpPr/>
            <p:nvPr/>
          </p:nvSpPr>
          <p:spPr>
            <a:xfrm>
              <a:off x="-11257760" y="6008040"/>
              <a:ext cx="393020" cy="199933"/>
            </a:xfrm>
            <a:custGeom>
              <a:avLst/>
              <a:gdLst/>
              <a:ahLst/>
              <a:cxnLst>
                <a:cxn ang="0">
                  <a:pos x="426948085" y="0"/>
                </a:cxn>
                <a:cxn ang="0">
                  <a:pos x="0" y="317247655"/>
                </a:cxn>
                <a:cxn ang="0">
                  <a:pos x="200917212" y="317247655"/>
                </a:cxn>
                <a:cxn ang="0">
                  <a:pos x="622841615" y="0"/>
                </a:cxn>
                <a:cxn ang="0">
                  <a:pos x="426948085" y="0"/>
                </a:cxn>
              </a:cxnLst>
              <a:pathLst>
                <a:path w="248" h="126">
                  <a:moveTo>
                    <a:pt x="170" y="0"/>
                  </a:moveTo>
                  <a:lnTo>
                    <a:pt x="0" y="126"/>
                  </a:lnTo>
                  <a:lnTo>
                    <a:pt x="80" y="126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1" name="Freeform 177"/>
            <p:cNvSpPr/>
            <p:nvPr/>
          </p:nvSpPr>
          <p:spPr>
            <a:xfrm>
              <a:off x="-11414125" y="6008040"/>
              <a:ext cx="393023" cy="204186"/>
            </a:xfrm>
            <a:custGeom>
              <a:avLst/>
              <a:gdLst/>
              <a:ahLst/>
              <a:cxnLst>
                <a:cxn ang="0">
                  <a:pos x="426954514" y="0"/>
                </a:cxn>
                <a:cxn ang="0">
                  <a:pos x="0" y="325718145"/>
                </a:cxn>
                <a:cxn ang="0">
                  <a:pos x="195896609" y="325718145"/>
                </a:cxn>
                <a:cxn ang="0">
                  <a:pos x="622851123" y="0"/>
                </a:cxn>
                <a:cxn ang="0">
                  <a:pos x="426954514" y="0"/>
                </a:cxn>
              </a:cxnLst>
              <a:pathLst>
                <a:path w="248" h="128">
                  <a:moveTo>
                    <a:pt x="170" y="0"/>
                  </a:moveTo>
                  <a:lnTo>
                    <a:pt x="0" y="128"/>
                  </a:lnTo>
                  <a:lnTo>
                    <a:pt x="78" y="128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62728" name="Gruppe 152"/>
          <p:cNvGrpSpPr/>
          <p:nvPr/>
        </p:nvGrpSpPr>
        <p:grpSpPr>
          <a:xfrm rot="10800000">
            <a:off x="4140200" y="5229225"/>
            <a:ext cx="460375" cy="160338"/>
            <a:chOff x="-11414125" y="5922963"/>
            <a:chExt cx="1225550" cy="438150"/>
          </a:xfrm>
        </p:grpSpPr>
        <p:sp>
          <p:nvSpPr>
            <p:cNvPr id="8233" name="Freeform 175"/>
            <p:cNvSpPr/>
            <p:nvPr/>
          </p:nvSpPr>
          <p:spPr>
            <a:xfrm>
              <a:off x="-11097171" y="5922963"/>
              <a:ext cx="908596" cy="438150"/>
            </a:xfrm>
            <a:custGeom>
              <a:avLst/>
              <a:gdLst/>
              <a:ahLst/>
              <a:cxnLst>
                <a:cxn ang="0">
                  <a:pos x="1443263446" y="272176875"/>
                </a:cxn>
                <a:cxn ang="0">
                  <a:pos x="1291872609" y="0"/>
                </a:cxn>
                <a:cxn ang="0">
                  <a:pos x="1095063091" y="136088438"/>
                </a:cxn>
                <a:cxn ang="0">
                  <a:pos x="423894980" y="136088438"/>
                </a:cxn>
                <a:cxn ang="0">
                  <a:pos x="0" y="453628125"/>
                </a:cxn>
                <a:cxn ang="0">
                  <a:pos x="686307671" y="453628125"/>
                </a:cxn>
                <a:cxn ang="0">
                  <a:pos x="368384847" y="695563125"/>
                </a:cxn>
                <a:cxn ang="0">
                  <a:pos x="1443263446" y="272176875"/>
                </a:cxn>
              </a:cxnLst>
              <a:pathLst>
                <a:path w="572" h="276">
                  <a:moveTo>
                    <a:pt x="572" y="108"/>
                  </a:moveTo>
                  <a:lnTo>
                    <a:pt x="512" y="0"/>
                  </a:lnTo>
                  <a:lnTo>
                    <a:pt x="434" y="54"/>
                  </a:lnTo>
                  <a:lnTo>
                    <a:pt x="168" y="54"/>
                  </a:lnTo>
                  <a:lnTo>
                    <a:pt x="0" y="180"/>
                  </a:lnTo>
                  <a:lnTo>
                    <a:pt x="272" y="180"/>
                  </a:lnTo>
                  <a:lnTo>
                    <a:pt x="146" y="276"/>
                  </a:lnTo>
                  <a:lnTo>
                    <a:pt x="572" y="108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4" name="Freeform 176"/>
            <p:cNvSpPr/>
            <p:nvPr/>
          </p:nvSpPr>
          <p:spPr>
            <a:xfrm>
              <a:off x="-11257760" y="6008040"/>
              <a:ext cx="393020" cy="199933"/>
            </a:xfrm>
            <a:custGeom>
              <a:avLst/>
              <a:gdLst/>
              <a:ahLst/>
              <a:cxnLst>
                <a:cxn ang="0">
                  <a:pos x="426948085" y="0"/>
                </a:cxn>
                <a:cxn ang="0">
                  <a:pos x="0" y="317247655"/>
                </a:cxn>
                <a:cxn ang="0">
                  <a:pos x="200917212" y="317247655"/>
                </a:cxn>
                <a:cxn ang="0">
                  <a:pos x="622841615" y="0"/>
                </a:cxn>
                <a:cxn ang="0">
                  <a:pos x="426948085" y="0"/>
                </a:cxn>
              </a:cxnLst>
              <a:pathLst>
                <a:path w="248" h="126">
                  <a:moveTo>
                    <a:pt x="170" y="0"/>
                  </a:moveTo>
                  <a:lnTo>
                    <a:pt x="0" y="126"/>
                  </a:lnTo>
                  <a:lnTo>
                    <a:pt x="80" y="126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5" name="Freeform 177"/>
            <p:cNvSpPr/>
            <p:nvPr/>
          </p:nvSpPr>
          <p:spPr>
            <a:xfrm>
              <a:off x="-11414125" y="6008040"/>
              <a:ext cx="393023" cy="204186"/>
            </a:xfrm>
            <a:custGeom>
              <a:avLst/>
              <a:gdLst/>
              <a:ahLst/>
              <a:cxnLst>
                <a:cxn ang="0">
                  <a:pos x="426954514" y="0"/>
                </a:cxn>
                <a:cxn ang="0">
                  <a:pos x="0" y="325718145"/>
                </a:cxn>
                <a:cxn ang="0">
                  <a:pos x="195896609" y="325718145"/>
                </a:cxn>
                <a:cxn ang="0">
                  <a:pos x="622851123" y="0"/>
                </a:cxn>
                <a:cxn ang="0">
                  <a:pos x="426954514" y="0"/>
                </a:cxn>
              </a:cxnLst>
              <a:pathLst>
                <a:path w="248" h="128">
                  <a:moveTo>
                    <a:pt x="170" y="0"/>
                  </a:moveTo>
                  <a:lnTo>
                    <a:pt x="0" y="128"/>
                  </a:lnTo>
                  <a:lnTo>
                    <a:pt x="78" y="128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  <p:grpSp>
        <p:nvGrpSpPr>
          <p:cNvPr id="662732" name="Gruppe 152"/>
          <p:cNvGrpSpPr/>
          <p:nvPr/>
        </p:nvGrpSpPr>
        <p:grpSpPr>
          <a:xfrm rot="10800000">
            <a:off x="6443663" y="5300663"/>
            <a:ext cx="460375" cy="160337"/>
            <a:chOff x="-11414125" y="5922963"/>
            <a:chExt cx="1225550" cy="438150"/>
          </a:xfrm>
        </p:grpSpPr>
        <p:sp>
          <p:nvSpPr>
            <p:cNvPr id="8237" name="Freeform 175"/>
            <p:cNvSpPr/>
            <p:nvPr/>
          </p:nvSpPr>
          <p:spPr>
            <a:xfrm>
              <a:off x="-11097171" y="5922963"/>
              <a:ext cx="908596" cy="438150"/>
            </a:xfrm>
            <a:custGeom>
              <a:avLst/>
              <a:gdLst/>
              <a:ahLst/>
              <a:cxnLst>
                <a:cxn ang="0">
                  <a:pos x="1443263446" y="272176875"/>
                </a:cxn>
                <a:cxn ang="0">
                  <a:pos x="1291872609" y="0"/>
                </a:cxn>
                <a:cxn ang="0">
                  <a:pos x="1095063091" y="136088438"/>
                </a:cxn>
                <a:cxn ang="0">
                  <a:pos x="423894980" y="136088438"/>
                </a:cxn>
                <a:cxn ang="0">
                  <a:pos x="0" y="453628125"/>
                </a:cxn>
                <a:cxn ang="0">
                  <a:pos x="686307671" y="453628125"/>
                </a:cxn>
                <a:cxn ang="0">
                  <a:pos x="368384847" y="695563125"/>
                </a:cxn>
                <a:cxn ang="0">
                  <a:pos x="1443263446" y="272176875"/>
                </a:cxn>
              </a:cxnLst>
              <a:pathLst>
                <a:path w="572" h="276">
                  <a:moveTo>
                    <a:pt x="572" y="108"/>
                  </a:moveTo>
                  <a:lnTo>
                    <a:pt x="512" y="0"/>
                  </a:lnTo>
                  <a:lnTo>
                    <a:pt x="434" y="54"/>
                  </a:lnTo>
                  <a:lnTo>
                    <a:pt x="168" y="54"/>
                  </a:lnTo>
                  <a:lnTo>
                    <a:pt x="0" y="180"/>
                  </a:lnTo>
                  <a:lnTo>
                    <a:pt x="272" y="180"/>
                  </a:lnTo>
                  <a:lnTo>
                    <a:pt x="146" y="276"/>
                  </a:lnTo>
                  <a:lnTo>
                    <a:pt x="572" y="108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8" name="Freeform 176"/>
            <p:cNvSpPr/>
            <p:nvPr/>
          </p:nvSpPr>
          <p:spPr>
            <a:xfrm>
              <a:off x="-11257760" y="6008040"/>
              <a:ext cx="393020" cy="199933"/>
            </a:xfrm>
            <a:custGeom>
              <a:avLst/>
              <a:gdLst/>
              <a:ahLst/>
              <a:cxnLst>
                <a:cxn ang="0">
                  <a:pos x="426948085" y="0"/>
                </a:cxn>
                <a:cxn ang="0">
                  <a:pos x="0" y="317247655"/>
                </a:cxn>
                <a:cxn ang="0">
                  <a:pos x="200917212" y="317247655"/>
                </a:cxn>
                <a:cxn ang="0">
                  <a:pos x="622841615" y="0"/>
                </a:cxn>
                <a:cxn ang="0">
                  <a:pos x="426948085" y="0"/>
                </a:cxn>
              </a:cxnLst>
              <a:pathLst>
                <a:path w="248" h="126">
                  <a:moveTo>
                    <a:pt x="170" y="0"/>
                  </a:moveTo>
                  <a:lnTo>
                    <a:pt x="0" y="126"/>
                  </a:lnTo>
                  <a:lnTo>
                    <a:pt x="80" y="126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8239" name="Freeform 177"/>
            <p:cNvSpPr/>
            <p:nvPr/>
          </p:nvSpPr>
          <p:spPr>
            <a:xfrm>
              <a:off x="-11414125" y="6008040"/>
              <a:ext cx="393023" cy="204186"/>
            </a:xfrm>
            <a:custGeom>
              <a:avLst/>
              <a:gdLst/>
              <a:ahLst/>
              <a:cxnLst>
                <a:cxn ang="0">
                  <a:pos x="426954514" y="0"/>
                </a:cxn>
                <a:cxn ang="0">
                  <a:pos x="0" y="325718145"/>
                </a:cxn>
                <a:cxn ang="0">
                  <a:pos x="195896609" y="325718145"/>
                </a:cxn>
                <a:cxn ang="0">
                  <a:pos x="622851123" y="0"/>
                </a:cxn>
                <a:cxn ang="0">
                  <a:pos x="426954514" y="0"/>
                </a:cxn>
              </a:cxnLst>
              <a:pathLst>
                <a:path w="248" h="128">
                  <a:moveTo>
                    <a:pt x="170" y="0"/>
                  </a:moveTo>
                  <a:lnTo>
                    <a:pt x="0" y="128"/>
                  </a:lnTo>
                  <a:lnTo>
                    <a:pt x="78" y="128"/>
                  </a:lnTo>
                  <a:lnTo>
                    <a:pt x="248" y="0"/>
                  </a:lnTo>
                  <a:lnTo>
                    <a:pt x="170" y="0"/>
                  </a:lnTo>
                  <a:close/>
                </a:path>
              </a:pathLst>
            </a:custGeom>
            <a:gradFill rotWithShape="1">
              <a:gsLst>
                <a:gs pos="0">
                  <a:srgbClr val="A4D329"/>
                </a:gs>
                <a:gs pos="100000">
                  <a:srgbClr val="C0FF4D"/>
                </a:gs>
              </a:gsLst>
              <a:lin ang="5400000" scaled="1"/>
              <a:tileRect/>
            </a:gradFill>
            <a:ln w="9525">
              <a:noFill/>
            </a:ln>
          </p:spPr>
          <p:txBody>
            <a:bodyPr/>
            <a:p>
              <a:endParaRPr lang="zh-CN" altLang="en-US"/>
            </a:p>
          </p:txBody>
        </p:sp>
      </p:grpSp>
    </p:spTree>
  </p:cSld>
  <p:clrMapOvr>
    <a:masterClrMapping/>
  </p:clrMapOvr>
  <p:transition spd="med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" dur="1" fill="hold"/>
                                        <p:tgtEl>
                                          <p:spTgt spid="6626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2" dur="1" fill="hold"/>
                                        <p:tgtEl>
                                          <p:spTgt spid="6627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17" dur="1" fill="hold"/>
                                        <p:tgtEl>
                                          <p:spTgt spid="6626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2" dur="1" fill="hold"/>
                                        <p:tgtEl>
                                          <p:spTgt spid="6627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27" dur="1" fill="hold"/>
                                        <p:tgtEl>
                                          <p:spTgt spid="6626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2" dur="1" fill="hold"/>
                                        <p:tgtEl>
                                          <p:spTgt spid="6627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37" dur="1" fill="hold"/>
                                        <p:tgtEl>
                                          <p:spTgt spid="6626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2" dur="1" fill="hold"/>
                                        <p:tgtEl>
                                          <p:spTgt spid="6627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47" dur="1" fill="hold"/>
                                        <p:tgtEl>
                                          <p:spTgt spid="6627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2" dur="1" fill="hold"/>
                                        <p:tgtEl>
                                          <p:spTgt spid="6627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57" dur="1" fill="hold"/>
                                        <p:tgtEl>
                                          <p:spTgt spid="6627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2" dur="1" fill="hold"/>
                                        <p:tgtEl>
                                          <p:spTgt spid="662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67" dur="1" fill="hold"/>
                                        <p:tgtEl>
                                          <p:spTgt spid="662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2" dur="1" fill="hold"/>
                                        <p:tgtEl>
                                          <p:spTgt spid="6627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4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to="" calcmode="lin" valueType="num">
                                      <p:cBhvr>
                                        <p:cTn id="77" dur="1" fill="hold"/>
                                        <p:tgtEl>
                                          <p:spTgt spid="6626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921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922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922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922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922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8" name="Rectangle 15"/>
          <p:cNvSpPr/>
          <p:nvPr/>
        </p:nvSpPr>
        <p:spPr>
          <a:xfrm>
            <a:off x="684213" y="1484313"/>
            <a:ext cx="4032250" cy="26590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tabLst>
                <a:tab pos="3048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一般情况下，快件派送前，派件员先识别快件派送地址，并电话通知客户做好收件准备。若收件地址为非常规企业办公场所（如宾馆、，学校、私人住宅等）派件员在上门派件前须电话联系客户，确认客户地址并预约派送时间。如果是到付件，还需提醒客户备好资费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29" name="Rectangle 16"/>
          <p:cNvSpPr/>
          <p:nvPr/>
        </p:nvSpPr>
        <p:spPr>
          <a:xfrm>
            <a:off x="1547813" y="827088"/>
            <a:ext cx="2486025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一、提前通知客户收件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9230" name="Picture 17" descr="b17"/>
          <p:cNvPicPr>
            <a:picLocks noChangeAspect="1"/>
          </p:cNvPicPr>
          <p:nvPr/>
        </p:nvPicPr>
        <p:blipFill>
          <a:blip r:embed="rId4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5219700" y="3357563"/>
            <a:ext cx="3384550" cy="26670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024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024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4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024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024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52" name="Picture 16" descr="U_9170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11188" y="1700213"/>
            <a:ext cx="4286250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53" name="Text Box 17"/>
          <p:cNvSpPr txBox="1"/>
          <p:nvPr/>
        </p:nvSpPr>
        <p:spPr>
          <a:xfrm>
            <a:off x="1476375" y="1125538"/>
            <a:ext cx="2232025" cy="5191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模拟通关</a:t>
            </a:r>
            <a:r>
              <a:rPr lang="en-US" altLang="zh-CN" sz="28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：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0254" name="Rectangle 18"/>
          <p:cNvSpPr/>
          <p:nvPr/>
        </p:nvSpPr>
        <p:spPr>
          <a:xfrm>
            <a:off x="5076825" y="1789113"/>
            <a:ext cx="3452813" cy="1554162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一票快件，大概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分钟送达，到付费</a:t>
            </a:r>
            <a:r>
              <a:rPr lang="en-US" altLang="zh-CN" sz="3200" dirty="0">
                <a:latin typeface="宋体" panose="02010600030101010101" pitchFamily="2" charset="-122"/>
                <a:ea typeface="宋体" panose="02010600030101010101" pitchFamily="2" charset="-122"/>
              </a:rPr>
              <a:t>18</a:t>
            </a:r>
            <a:r>
              <a:rPr lang="zh-CN" altLang="en-US" sz="3200" dirty="0">
                <a:latin typeface="宋体" panose="02010600030101010101" pitchFamily="2" charset="-122"/>
                <a:ea typeface="宋体" panose="02010600030101010101" pitchFamily="2" charset="-122"/>
              </a:rPr>
              <a:t>块 </a:t>
            </a:r>
            <a:endParaRPr lang="zh-CN" altLang="en-US" sz="32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pic>
        <p:nvPicPr>
          <p:cNvPr id="10255" name="Picture 20" descr="U_3429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00875" y="3716338"/>
            <a:ext cx="2143125" cy="2857500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126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126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127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127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127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1276" name="Picture 16" descr="U_1395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116013" y="1773238"/>
            <a:ext cx="2857500" cy="2857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77" name="Text Box 17"/>
          <p:cNvSpPr txBox="1"/>
          <p:nvPr/>
        </p:nvSpPr>
        <p:spPr>
          <a:xfrm>
            <a:off x="4284663" y="2060575"/>
            <a:ext cx="3095625" cy="274638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万一，客户刚好有事外出了，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229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229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229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229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229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29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0" name="Rectangle 15"/>
          <p:cNvSpPr/>
          <p:nvPr/>
        </p:nvSpPr>
        <p:spPr>
          <a:xfrm>
            <a:off x="1476375" y="827088"/>
            <a:ext cx="2447925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二、上门派件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1" name="AutoShape 61"/>
          <p:cNvSpPr>
            <a:spLocks noChangeAspect="1"/>
          </p:cNvSpPr>
          <p:nvPr/>
        </p:nvSpPr>
        <p:spPr>
          <a:xfrm>
            <a:off x="1116013" y="1557338"/>
            <a:ext cx="7632700" cy="37465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2" name="AutoShape 62"/>
          <p:cNvSpPr/>
          <p:nvPr/>
        </p:nvSpPr>
        <p:spPr>
          <a:xfrm>
            <a:off x="2546350" y="1806575"/>
            <a:ext cx="6062663" cy="74930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3" name="AutoShape 63"/>
          <p:cNvSpPr/>
          <p:nvPr/>
        </p:nvSpPr>
        <p:spPr>
          <a:xfrm>
            <a:off x="2555875" y="2636838"/>
            <a:ext cx="6062663" cy="73025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4" name="AutoShape 64"/>
          <p:cNvSpPr/>
          <p:nvPr/>
        </p:nvSpPr>
        <p:spPr>
          <a:xfrm>
            <a:off x="2555875" y="3500438"/>
            <a:ext cx="6051550" cy="750887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5" name="AutoShape 65"/>
          <p:cNvSpPr/>
          <p:nvPr/>
        </p:nvSpPr>
        <p:spPr>
          <a:xfrm>
            <a:off x="2555875" y="4437063"/>
            <a:ext cx="6061075" cy="1008062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6" name="AutoShape 66"/>
          <p:cNvSpPr/>
          <p:nvPr/>
        </p:nvSpPr>
        <p:spPr>
          <a:xfrm>
            <a:off x="1187450" y="1773238"/>
            <a:ext cx="1444625" cy="723900"/>
          </a:xfrm>
          <a:prstGeom prst="homePlate">
            <a:avLst>
              <a:gd name="adj" fmla="val 33010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7" name="AutoShape 67"/>
          <p:cNvSpPr/>
          <p:nvPr/>
        </p:nvSpPr>
        <p:spPr>
          <a:xfrm>
            <a:off x="1187450" y="1806575"/>
            <a:ext cx="282575" cy="723900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8" name="AutoShape 68"/>
          <p:cNvSpPr/>
          <p:nvPr/>
        </p:nvSpPr>
        <p:spPr>
          <a:xfrm>
            <a:off x="1220788" y="2652713"/>
            <a:ext cx="1444625" cy="722312"/>
          </a:xfrm>
          <a:prstGeom prst="homePlate">
            <a:avLst>
              <a:gd name="adj" fmla="val 33083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09" name="AutoShape 69"/>
          <p:cNvSpPr/>
          <p:nvPr/>
        </p:nvSpPr>
        <p:spPr>
          <a:xfrm>
            <a:off x="1187450" y="2636838"/>
            <a:ext cx="320675" cy="722312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0" name="Rectangle 70"/>
          <p:cNvSpPr/>
          <p:nvPr/>
        </p:nvSpPr>
        <p:spPr>
          <a:xfrm>
            <a:off x="1476375" y="2708275"/>
            <a:ext cx="987425" cy="431800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大件不离视线的原则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1" name="AutoShape 71"/>
          <p:cNvSpPr/>
          <p:nvPr/>
        </p:nvSpPr>
        <p:spPr>
          <a:xfrm>
            <a:off x="1187450" y="3500438"/>
            <a:ext cx="1444625" cy="720725"/>
          </a:xfrm>
          <a:prstGeom prst="homePlate">
            <a:avLst>
              <a:gd name="adj" fmla="val 33156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2" name="AutoShape 72"/>
          <p:cNvSpPr/>
          <p:nvPr/>
        </p:nvSpPr>
        <p:spPr>
          <a:xfrm>
            <a:off x="1220788" y="3498850"/>
            <a:ext cx="249237" cy="720725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3" name="Rectangle 73"/>
          <p:cNvSpPr/>
          <p:nvPr/>
        </p:nvSpPr>
        <p:spPr>
          <a:xfrm>
            <a:off x="1403350" y="3500438"/>
            <a:ext cx="1135063" cy="576262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4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快件不处监管盲区的原则</a:t>
            </a:r>
            <a:endParaRPr lang="zh-CN" altLang="en-US" sz="1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4" name="AutoShape 74"/>
          <p:cNvSpPr/>
          <p:nvPr/>
        </p:nvSpPr>
        <p:spPr>
          <a:xfrm>
            <a:off x="1258888" y="4365625"/>
            <a:ext cx="1444625" cy="863600"/>
          </a:xfrm>
          <a:prstGeom prst="homePlate">
            <a:avLst>
              <a:gd name="adj" fmla="val 27670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5" name="AutoShape 75"/>
          <p:cNvSpPr/>
          <p:nvPr/>
        </p:nvSpPr>
        <p:spPr>
          <a:xfrm>
            <a:off x="1187450" y="4365625"/>
            <a:ext cx="288925" cy="863600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6" name="Rectangle 76"/>
          <p:cNvSpPr/>
          <p:nvPr/>
        </p:nvSpPr>
        <p:spPr>
          <a:xfrm>
            <a:off x="1403350" y="4437063"/>
            <a:ext cx="1130300" cy="8731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看护好派送交通工具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7" name="Rectangle 78"/>
          <p:cNvSpPr/>
          <p:nvPr/>
        </p:nvSpPr>
        <p:spPr>
          <a:xfrm>
            <a:off x="2701925" y="2555875"/>
            <a:ext cx="5634038" cy="806450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对于体积较大的不能装入背包或挎包，且无法随身携带的快件，交通工具也没有密封条件的，在派送过程中，要保证快件不离开视线</a:t>
            </a:r>
            <a:r>
              <a:rPr lang="en-US" altLang="ko-KR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4m</a:t>
            </a:r>
            <a:r>
              <a:rPr lang="ko-KR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范围内。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8" name="Rectangle 79"/>
          <p:cNvSpPr/>
          <p:nvPr/>
        </p:nvSpPr>
        <p:spPr>
          <a:xfrm>
            <a:off x="2700338" y="3500438"/>
            <a:ext cx="5441950" cy="4286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如确实无法随身携带，且要离开视线的情况下，须将快件妥善放置或安排人员看管快件。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19" name="Rectangle 80"/>
          <p:cNvSpPr/>
          <p:nvPr/>
        </p:nvSpPr>
        <p:spPr>
          <a:xfrm>
            <a:off x="2555875" y="4365625"/>
            <a:ext cx="5875338" cy="925513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若使用汽车派送时，要锁好汽车门窗，并在离开交通工具前用手再次拉动车门手把或推动窗户，确保全部锁好。若使用带尾箱的摩托车派送时，离开前应检查尾箱的锁是否锁好，用手拉一下，并锁好摩托车。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20" name="Text Box 81"/>
          <p:cNvSpPr txBox="1"/>
          <p:nvPr/>
        </p:nvSpPr>
        <p:spPr>
          <a:xfrm>
            <a:off x="2701925" y="1806575"/>
            <a:ext cx="5762625" cy="750888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just"/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对于体积较小的快件，严格按照捆扎或集装要求，将快件装入随身携带的背包或挎包内，确保件不离身。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2321" name="Rectangle 82"/>
          <p:cNvSpPr/>
          <p:nvPr/>
        </p:nvSpPr>
        <p:spPr>
          <a:xfrm>
            <a:off x="1476375" y="1831975"/>
            <a:ext cx="863600" cy="45720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小件不离身的原则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331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331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31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332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332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4" name="Rectangle 15"/>
          <p:cNvSpPr/>
          <p:nvPr/>
        </p:nvSpPr>
        <p:spPr>
          <a:xfrm>
            <a:off x="1116013" y="1557338"/>
            <a:ext cx="3527425" cy="46323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tabLst>
                <a:tab pos="3048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派件员将快件派送至客户处，为了快件的安全，防止他人冒领，应在核对客户身份后方能派送。派件员应该要求查看收件人的有效证件（居民身份证、户口簿、护照、驾驶证等），并核实客户名称与运单上填写的内容是否一致。如果客户没有随身携带有效证件，派件员应根据运单上收件人的电话号码与客户联系，确认收件人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25" name="Rectangle 16"/>
          <p:cNvSpPr/>
          <p:nvPr/>
        </p:nvSpPr>
        <p:spPr>
          <a:xfrm>
            <a:off x="1476375" y="827088"/>
            <a:ext cx="2447925" cy="366712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三、检验客户信息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3326" name="Picture 18" descr="U_3552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932363" y="3789363"/>
            <a:ext cx="3816350" cy="2533650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3327" name="Picture 20" descr="201236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03800" y="765175"/>
            <a:ext cx="3816350" cy="271303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433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434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434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434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434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8" name="Rectangle 15"/>
          <p:cNvSpPr/>
          <p:nvPr/>
        </p:nvSpPr>
        <p:spPr>
          <a:xfrm>
            <a:off x="4787900" y="3789363"/>
            <a:ext cx="4032250" cy="2292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defTabSz="914400">
              <a:lnSpc>
                <a:spcPct val="150000"/>
              </a:lnSpc>
              <a:tabLst>
                <a:tab pos="304800" algn="l"/>
              </a:tabLst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特别提醒：快递企业派件员应告知收件人当面验收快件。在验收过程中，若发现快件损坏等异常情况，派件员应在快递运单上注明情况，并由收件人（代收人）和派件员共同签字；收件人（代收人）拒绝签字的，派件员应予以注明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49" name="Rectangle 16"/>
          <p:cNvSpPr/>
          <p:nvPr/>
        </p:nvSpPr>
        <p:spPr>
          <a:xfrm>
            <a:off x="1692275" y="827088"/>
            <a:ext cx="2486025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三、提示客户验收快件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4350" name="Rectangle 17"/>
          <p:cNvSpPr/>
          <p:nvPr/>
        </p:nvSpPr>
        <p:spPr>
          <a:xfrm>
            <a:off x="323850" y="1557338"/>
            <a:ext cx="4464050" cy="1925637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lnSpc>
                <a:spcPct val="150000"/>
              </a:lnSpc>
            </a:pP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收方客户身份确认无误后，派件员将快件递交给收方客户的同时，提醒客户对快件外包装的完好性进行检查。如果是一票多件快件，需提醒客户清点快件件数，快件的实际件数须与运单上所填写的件数一致。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51" name="Picture 19" descr="121045~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92275" y="3644900"/>
            <a:ext cx="2376488" cy="26257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14352" name="Picture 21" descr="U_4246~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4932363" y="981075"/>
            <a:ext cx="4006850" cy="2757488"/>
          </a:xfrm>
          <a:prstGeom prst="rect">
            <a:avLst/>
          </a:prstGeom>
          <a:noFill/>
          <a:ln w="9525">
            <a:noFill/>
          </a:ln>
        </p:spPr>
      </p:pic>
    </p:spTree>
  </p:cSld>
  <p:clrMapOvr>
    <a:masterClrMapping/>
  </p:clrMapOvr>
  <p:transition spd="med">
    <p:checker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536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536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536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6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536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536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2" name="Rectangle 15"/>
          <p:cNvSpPr/>
          <p:nvPr/>
        </p:nvSpPr>
        <p:spPr>
          <a:xfrm>
            <a:off x="1619250" y="862013"/>
            <a:ext cx="1565275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四、缴交款项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3" name="Rectangle 16"/>
          <p:cNvSpPr/>
          <p:nvPr/>
        </p:nvSpPr>
        <p:spPr>
          <a:xfrm>
            <a:off x="611188" y="3860800"/>
            <a:ext cx="7281862" cy="641350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lvl="1" indent="0" defTabSz="914400" eaLnBrk="1" hangingPunct="1">
              <a:tabLst>
                <a:tab pos="495300" algn="l"/>
              </a:tabLst>
            </a:pP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到付件与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  <a:hlinkClick r:id="rId4"/>
              </a:rPr>
              <a:t>货到付款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的区别在，到付件签收的时候只需付给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  <a:hlinkClick r:id="rId5"/>
              </a:rPr>
              <a:t>快递公司</a:t>
            </a:r>
            <a:r>
              <a:rPr lang="zh-CN" altLang="en-US" sz="1800" dirty="0">
                <a:latin typeface="Arial" panose="020B0604020202020204" pitchFamily="34" charset="0"/>
                <a:ea typeface="宋体" panose="02010600030101010101" pitchFamily="2" charset="-122"/>
              </a:rPr>
              <a:t>运费，而货到付款签收的时候还要支付货款。</a:t>
            </a:r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4" name="Rectangle 17"/>
          <p:cNvSpPr/>
          <p:nvPr/>
        </p:nvSpPr>
        <p:spPr>
          <a:xfrm>
            <a:off x="1042988" y="1700213"/>
            <a:ext cx="874712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到付款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5" name="Rectangle 18"/>
          <p:cNvSpPr/>
          <p:nvPr/>
        </p:nvSpPr>
        <p:spPr>
          <a:xfrm>
            <a:off x="539750" y="2205038"/>
            <a:ext cx="8312150" cy="336550"/>
          </a:xfrm>
          <a:prstGeom prst="rect">
            <a:avLst/>
          </a:prstGeom>
          <a:noFill/>
          <a:ln w="9525">
            <a:noFill/>
          </a:ln>
        </p:spPr>
        <p:txBody>
          <a:bodyPr wrap="none" anchor="t" anchorCtr="0">
            <a:spAutoFit/>
          </a:bodyPr>
          <a:p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到付的定义：指寄件方不预先支付运费给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  <a:hlinkClick r:id="rId5"/>
              </a:rPr>
              <a:t>快递公司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，而是由收件人在确认签收的时候支付。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5376" name="Rectangle 19"/>
          <p:cNvSpPr/>
          <p:nvPr/>
        </p:nvSpPr>
        <p:spPr>
          <a:xfrm>
            <a:off x="539750" y="2924175"/>
            <a:ext cx="8353425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到付款是寄件人寄件时与快递公司共同认可的费用，按照运单上注明的费用支付即可，不需要再称重计费。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638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638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639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639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9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6396" name="Picture 15" descr="快递单44_副本_副本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71550" y="1557338"/>
            <a:ext cx="7956550" cy="460533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6397" name="Oval 16"/>
          <p:cNvSpPr/>
          <p:nvPr/>
        </p:nvSpPr>
        <p:spPr>
          <a:xfrm>
            <a:off x="7019925" y="2349500"/>
            <a:ext cx="571500" cy="495300"/>
          </a:xfrm>
          <a:prstGeom prst="ellipse">
            <a:avLst/>
          </a:prstGeom>
          <a:noFill/>
          <a:ln w="41275" cap="flat" cmpd="sng">
            <a:solidFill>
              <a:srgbClr val="FF0000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7411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7413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4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5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7416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7417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8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9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0" name="Rectangle 15"/>
          <p:cNvSpPr/>
          <p:nvPr/>
        </p:nvSpPr>
        <p:spPr>
          <a:xfrm>
            <a:off x="1476375" y="836613"/>
            <a:ext cx="1565275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五、签字揭单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1" name="Rectangle 16"/>
          <p:cNvSpPr/>
          <p:nvPr/>
        </p:nvSpPr>
        <p:spPr>
          <a:xfrm>
            <a:off x="539750" y="1989138"/>
            <a:ext cx="7488238" cy="5810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那么派件员揭取运单有以下几种情况：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2" name="Rectangle 17"/>
          <p:cNvSpPr/>
          <p:nvPr/>
        </p:nvSpPr>
        <p:spPr>
          <a:xfrm>
            <a:off x="468313" y="3860800"/>
            <a:ext cx="8064500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）使用运单袋黏贴的运单，使用小刀轻轻划开运单袋，注意划开运单袋时不得划坏运单，将运单全部取出。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23" name="Rectangle 18"/>
          <p:cNvSpPr/>
          <p:nvPr/>
        </p:nvSpPr>
        <p:spPr>
          <a:xfrm>
            <a:off x="468313" y="2874963"/>
            <a:ext cx="7920037" cy="581025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r>
              <a:rPr lang="en-US" altLang="zh-CN" sz="16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1600" dirty="0">
                <a:latin typeface="Arial" panose="020B0604020202020204" pitchFamily="34" charset="0"/>
                <a:ea typeface="宋体" panose="02010600030101010101" pitchFamily="2" charset="-122"/>
              </a:rPr>
              <a:t>）背面带不干胶直接粘贴的运单。派件员左手按住运单左边打孔边，右手拿着需要客户签字的运单，用力拉，即可取下运单，粘贴在快件上的随货联不需取下。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8435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8437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8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9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8440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8441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2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3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44" name="Rectangle 15"/>
          <p:cNvSpPr/>
          <p:nvPr/>
        </p:nvSpPr>
        <p:spPr>
          <a:xfrm>
            <a:off x="1547813" y="862013"/>
            <a:ext cx="2025650" cy="366712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六、自提件的交接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grpSp>
        <p:nvGrpSpPr>
          <p:cNvPr id="18445" name="Group 16"/>
          <p:cNvGrpSpPr>
            <a:grpSpLocks noChangeAspect="1"/>
          </p:cNvGrpSpPr>
          <p:nvPr/>
        </p:nvGrpSpPr>
        <p:grpSpPr>
          <a:xfrm>
            <a:off x="395288" y="2060575"/>
            <a:ext cx="8532812" cy="2414588"/>
            <a:chOff x="2308" y="5682"/>
            <a:chExt cx="7483" cy="2299"/>
          </a:xfrm>
        </p:grpSpPr>
        <p:sp>
          <p:nvSpPr>
            <p:cNvPr id="18446" name="AutoShape 17"/>
            <p:cNvSpPr>
              <a:spLocks noChangeAspect="1"/>
            </p:cNvSpPr>
            <p:nvPr/>
          </p:nvSpPr>
          <p:spPr>
            <a:xfrm>
              <a:off x="2308" y="5682"/>
              <a:ext cx="7483" cy="2299"/>
            </a:xfrm>
            <a:prstGeom prst="rect">
              <a:avLst/>
            </a:prstGeom>
            <a:noFill/>
            <a:ln w="9525">
              <a:noFill/>
            </a:ln>
          </p:spPr>
          <p:txBody>
            <a:bodyPr anchor="t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7" name="AutoShape 18"/>
            <p:cNvSpPr/>
            <p:nvPr/>
          </p:nvSpPr>
          <p:spPr>
            <a:xfrm>
              <a:off x="2310" y="5690"/>
              <a:ext cx="1553" cy="2291"/>
            </a:xfrm>
            <a:prstGeom prst="homePlate">
              <a:avLst>
                <a:gd name="adj" fmla="val 19226"/>
              </a:avLst>
            </a:prstGeom>
            <a:gradFill rotWithShape="0">
              <a:gsLst>
                <a:gs pos="0">
                  <a:srgbClr val="F9FBFF"/>
                </a:gs>
                <a:gs pos="100000">
                  <a:srgbClr val="C1D3FF"/>
                </a:gs>
              </a:gsLst>
              <a:lin ang="5400000" scaled="1"/>
              <a:tileRect/>
            </a:gradFill>
            <a:ln w="127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/>
            <a:p>
              <a:pPr algn="just"/>
              <a:endParaRPr lang="zh-CN" altLang="en-US" sz="1000" dirty="0">
                <a:latin typeface="Times New Roman" panose="02020603050405020304" pitchFamily="18" charset="0"/>
                <a:ea typeface="宋体" panose="02010600030101010101" pitchFamily="2" charset="-122"/>
              </a:endParaRPr>
            </a:p>
            <a:p>
              <a:pPr algn="ctr"/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8" name="Rectangle 19"/>
            <p:cNvSpPr/>
            <p:nvPr/>
          </p:nvSpPr>
          <p:spPr>
            <a:xfrm>
              <a:off x="2312" y="5982"/>
              <a:ext cx="1312" cy="1930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90488" tIns="44450" rIns="90488" bIns="44450" anchor="t" anchorCtr="0"/>
            <a:p>
              <a:pPr algn="just">
                <a:spcBef>
                  <a:spcPts val="1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Wingdings" panose="05000000000000000000" pitchFamily="2" charset="2"/>
                  <a:ea typeface="宋体" panose="02010600030101010101" pitchFamily="2" charset="-122"/>
                </a:rPr>
                <a:t>快件处理中心</a:t>
              </a:r>
              <a:r>
                <a:rPr lang="zh-CN" altLang="en-US" sz="1400" dirty="0">
                  <a:solidFill>
                    <a:srgbClr val="000000"/>
                  </a:solidFill>
                  <a:latin typeface="DotumChe" pitchFamily="49" charset="-127"/>
                  <a:ea typeface="DotumChe" pitchFamily="49" charset="-127"/>
                </a:rPr>
                <a:t>在接收、</a:t>
              </a:r>
              <a:r>
                <a:rPr lang="zh-CN" altLang="en-US" sz="1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领</a:t>
              </a:r>
              <a:r>
                <a:rPr lang="zh-CN" altLang="en-US" sz="1400" dirty="0">
                  <a:solidFill>
                    <a:srgbClr val="000000"/>
                  </a:solidFill>
                  <a:latin typeface="DotumChe" pitchFamily="49" charset="-127"/>
                  <a:ea typeface="DotumChe" pitchFamily="49" charset="-127"/>
                </a:rPr>
                <a:t>取快件后，</a:t>
              </a:r>
              <a:r>
                <a:rPr lang="zh-CN" altLang="en-US" sz="1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对</a:t>
              </a:r>
              <a:r>
                <a:rPr lang="zh-CN" altLang="en-US" sz="1400" dirty="0">
                  <a:solidFill>
                    <a:srgbClr val="000000"/>
                  </a:solidFill>
                  <a:latin typeface="DotumChe" pitchFamily="49" charset="-127"/>
                  <a:ea typeface="DotumChe" pitchFamily="49" charset="-127"/>
                </a:rPr>
                <a:t>要求到站自提的，通知收件人到站取件</a:t>
              </a:r>
              <a:r>
                <a:rPr lang="zh-CN" altLang="en-US" sz="1400" dirty="0">
                  <a:solidFill>
                    <a:srgbClr val="000000"/>
                  </a:solidFill>
                  <a:latin typeface="DotumChe" pitchFamily="49" charset="-127"/>
                  <a:ea typeface="宋体" panose="02010600030101010101" pitchFamily="2" charset="-122"/>
                </a:rPr>
                <a:t>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49" name="Freeform 20"/>
            <p:cNvSpPr/>
            <p:nvPr/>
          </p:nvSpPr>
          <p:spPr>
            <a:xfrm>
              <a:off x="2308" y="5692"/>
              <a:ext cx="1306" cy="19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259" y="0"/>
                </a:cxn>
                <a:cxn ang="0">
                  <a:pos x="1306" y="193"/>
                </a:cxn>
                <a:cxn ang="0">
                  <a:pos x="0" y="192"/>
                </a:cxn>
                <a:cxn ang="0">
                  <a:pos x="0" y="1"/>
                </a:cxn>
              </a:cxnLst>
              <a:pathLst>
                <a:path w="1354" h="191">
                  <a:moveTo>
                    <a:pt x="0" y="1"/>
                  </a:moveTo>
                  <a:lnTo>
                    <a:pt x="1305" y="0"/>
                  </a:lnTo>
                  <a:lnTo>
                    <a:pt x="1354" y="191"/>
                  </a:lnTo>
                  <a:lnTo>
                    <a:pt x="0" y="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99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0" name="Rectangle 21"/>
            <p:cNvSpPr/>
            <p:nvPr/>
          </p:nvSpPr>
          <p:spPr>
            <a:xfrm>
              <a:off x="2769" y="5684"/>
              <a:ext cx="341" cy="21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/>
              <a:r>
                <a:rPr lang="en-US" altLang="zh-CN" sz="1300" b="1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1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1" name="AutoShape 22"/>
            <p:cNvSpPr/>
            <p:nvPr/>
          </p:nvSpPr>
          <p:spPr>
            <a:xfrm>
              <a:off x="3938" y="5690"/>
              <a:ext cx="1553" cy="2291"/>
            </a:xfrm>
            <a:prstGeom prst="homePlate">
              <a:avLst>
                <a:gd name="adj" fmla="val 19226"/>
              </a:avLst>
            </a:prstGeom>
            <a:gradFill rotWithShape="0">
              <a:gsLst>
                <a:gs pos="0">
                  <a:srgbClr val="F9FBFF"/>
                </a:gs>
                <a:gs pos="100000">
                  <a:srgbClr val="C1D3FF"/>
                </a:gs>
              </a:gsLst>
              <a:lin ang="5400000" scaled="1"/>
              <a:tileRect/>
            </a:gradFill>
            <a:ln w="127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2" name="Rectangle 23"/>
            <p:cNvSpPr/>
            <p:nvPr/>
          </p:nvSpPr>
          <p:spPr>
            <a:xfrm>
              <a:off x="3942" y="5980"/>
              <a:ext cx="1311" cy="1684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90488" tIns="44450" rIns="90488" bIns="44450" anchor="t" anchorCtr="0"/>
            <a:p>
              <a:pPr algn="just">
                <a:spcBef>
                  <a:spcPts val="1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收件人凭有效证件在规定的时间内到站自提。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3" name="Freeform 24"/>
            <p:cNvSpPr/>
            <p:nvPr/>
          </p:nvSpPr>
          <p:spPr>
            <a:xfrm>
              <a:off x="3936" y="5692"/>
              <a:ext cx="1305" cy="19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258" y="0"/>
                </a:cxn>
                <a:cxn ang="0">
                  <a:pos x="1305" y="193"/>
                </a:cxn>
                <a:cxn ang="0">
                  <a:pos x="0" y="192"/>
                </a:cxn>
                <a:cxn ang="0">
                  <a:pos x="0" y="1"/>
                </a:cxn>
              </a:cxnLst>
              <a:pathLst>
                <a:path w="1354" h="191">
                  <a:moveTo>
                    <a:pt x="0" y="1"/>
                  </a:moveTo>
                  <a:lnTo>
                    <a:pt x="1305" y="0"/>
                  </a:lnTo>
                  <a:lnTo>
                    <a:pt x="1354" y="191"/>
                  </a:lnTo>
                  <a:lnTo>
                    <a:pt x="0" y="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99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4" name="Rectangle 25"/>
            <p:cNvSpPr/>
            <p:nvPr/>
          </p:nvSpPr>
          <p:spPr>
            <a:xfrm>
              <a:off x="4342" y="5684"/>
              <a:ext cx="455" cy="211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/>
              <a:r>
                <a:rPr lang="en-US" altLang="zh-CN" sz="1300" b="1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2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5" name="AutoShape 26"/>
            <p:cNvSpPr/>
            <p:nvPr/>
          </p:nvSpPr>
          <p:spPr>
            <a:xfrm>
              <a:off x="5565" y="5690"/>
              <a:ext cx="1555" cy="2291"/>
            </a:xfrm>
            <a:prstGeom prst="homePlate">
              <a:avLst>
                <a:gd name="adj" fmla="val 19226"/>
              </a:avLst>
            </a:prstGeom>
            <a:gradFill rotWithShape="0">
              <a:gsLst>
                <a:gs pos="0">
                  <a:srgbClr val="F9FBFF"/>
                </a:gs>
                <a:gs pos="100000">
                  <a:srgbClr val="C1D3FF"/>
                </a:gs>
              </a:gsLst>
              <a:lin ang="5400000" scaled="1"/>
              <a:tileRect/>
            </a:gradFill>
            <a:ln w="127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6" name="Rectangle 27"/>
            <p:cNvSpPr/>
            <p:nvPr/>
          </p:nvSpPr>
          <p:spPr>
            <a:xfrm>
              <a:off x="5569" y="5930"/>
              <a:ext cx="1314" cy="2051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90488" tIns="44450" rIns="90488" bIns="44450" anchor="t" anchorCtr="0"/>
            <a:p>
              <a:pPr algn="just">
                <a:spcBef>
                  <a:spcPts val="1000"/>
                </a:spcBef>
              </a:pPr>
              <a:r>
                <a:rPr lang="zh-CN" altLang="en-US" sz="1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收件人取件时，对到付和代收货款的快件，派件员要凭相关单据，向收件人收取相应费用。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7" name="Freeform 28"/>
            <p:cNvSpPr/>
            <p:nvPr/>
          </p:nvSpPr>
          <p:spPr>
            <a:xfrm>
              <a:off x="5565" y="5692"/>
              <a:ext cx="1306" cy="19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259" y="0"/>
                </a:cxn>
                <a:cxn ang="0">
                  <a:pos x="1306" y="193"/>
                </a:cxn>
                <a:cxn ang="0">
                  <a:pos x="0" y="192"/>
                </a:cxn>
                <a:cxn ang="0">
                  <a:pos x="0" y="1"/>
                </a:cxn>
              </a:cxnLst>
              <a:pathLst>
                <a:path w="1354" h="191">
                  <a:moveTo>
                    <a:pt x="0" y="1"/>
                  </a:moveTo>
                  <a:lnTo>
                    <a:pt x="1305" y="0"/>
                  </a:lnTo>
                  <a:lnTo>
                    <a:pt x="1354" y="191"/>
                  </a:lnTo>
                  <a:lnTo>
                    <a:pt x="0" y="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99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58" name="Rectangle 29"/>
            <p:cNvSpPr/>
            <p:nvPr/>
          </p:nvSpPr>
          <p:spPr>
            <a:xfrm>
              <a:off x="6028" y="5682"/>
              <a:ext cx="341" cy="210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/>
              <a:r>
                <a:rPr lang="en-US" altLang="zh-CN" sz="1300" b="1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3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59" name="AutoShape 30"/>
            <p:cNvSpPr/>
            <p:nvPr/>
          </p:nvSpPr>
          <p:spPr>
            <a:xfrm>
              <a:off x="7250" y="5682"/>
              <a:ext cx="1552" cy="2291"/>
            </a:xfrm>
            <a:prstGeom prst="homePlate">
              <a:avLst>
                <a:gd name="adj" fmla="val 19226"/>
              </a:avLst>
            </a:prstGeom>
            <a:gradFill rotWithShape="0">
              <a:gsLst>
                <a:gs pos="0">
                  <a:srgbClr val="F9FBFF"/>
                </a:gs>
                <a:gs pos="100000">
                  <a:srgbClr val="C1D3FF"/>
                </a:gs>
              </a:gsLst>
              <a:lin ang="5400000" scaled="1"/>
              <a:tileRect/>
            </a:gradFill>
            <a:ln w="12700" cap="flat" cmpd="sng">
              <a:solidFill>
                <a:srgbClr val="000000"/>
              </a:solidFill>
              <a:prstDash val="solid"/>
              <a:miter/>
              <a:headEnd type="none" w="med" len="med"/>
              <a:tailEnd type="none" w="med" len="med"/>
            </a:ln>
          </p:spPr>
          <p:txBody>
            <a:bodyPr anchor="ctr" anchorCtr="0"/>
            <a:p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60" name="Freeform 31"/>
            <p:cNvSpPr/>
            <p:nvPr/>
          </p:nvSpPr>
          <p:spPr>
            <a:xfrm>
              <a:off x="7250" y="5682"/>
              <a:ext cx="1306" cy="193"/>
            </a:xfrm>
            <a:custGeom>
              <a:avLst/>
              <a:gdLst/>
              <a:ahLst/>
              <a:cxnLst>
                <a:cxn ang="0">
                  <a:pos x="0" y="1"/>
                </a:cxn>
                <a:cxn ang="0">
                  <a:pos x="1259" y="0"/>
                </a:cxn>
                <a:cxn ang="0">
                  <a:pos x="1306" y="193"/>
                </a:cxn>
                <a:cxn ang="0">
                  <a:pos x="0" y="192"/>
                </a:cxn>
                <a:cxn ang="0">
                  <a:pos x="0" y="1"/>
                </a:cxn>
              </a:cxnLst>
              <a:pathLst>
                <a:path w="1354" h="191">
                  <a:moveTo>
                    <a:pt x="0" y="1"/>
                  </a:moveTo>
                  <a:lnTo>
                    <a:pt x="1305" y="0"/>
                  </a:lnTo>
                  <a:lnTo>
                    <a:pt x="1354" y="191"/>
                  </a:lnTo>
                  <a:lnTo>
                    <a:pt x="0" y="190"/>
                  </a:lnTo>
                  <a:lnTo>
                    <a:pt x="0" y="1"/>
                  </a:lnTo>
                  <a:close/>
                </a:path>
              </a:pathLst>
            </a:custGeom>
            <a:solidFill>
              <a:srgbClr val="000099"/>
            </a:solidFill>
            <a:ln w="12700" cap="flat" cmpd="sng">
              <a:solidFill>
                <a:srgbClr val="000000"/>
              </a:soli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p>
              <a:endParaRPr lang="zh-CN" altLang="en-US"/>
            </a:p>
          </p:txBody>
        </p:sp>
        <p:sp>
          <p:nvSpPr>
            <p:cNvPr id="18461" name="Rectangle 32"/>
            <p:cNvSpPr/>
            <p:nvPr/>
          </p:nvSpPr>
          <p:spPr>
            <a:xfrm>
              <a:off x="7673" y="5682"/>
              <a:ext cx="340" cy="209"/>
            </a:xfrm>
            <a:prstGeom prst="rect">
              <a:avLst/>
            </a:prstGeom>
            <a:noFill/>
            <a:ln w="9525">
              <a:noFill/>
            </a:ln>
          </p:spPr>
          <p:txBody>
            <a:bodyPr lIns="0" tIns="0" rIns="0" bIns="0" anchor="ctr" anchorCtr="0"/>
            <a:p>
              <a:pPr algn="ctr"/>
              <a:r>
                <a:rPr lang="en-US" altLang="zh-CN" sz="1300" b="1" dirty="0">
                  <a:solidFill>
                    <a:srgbClr val="FFFFFF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4</a:t>
              </a:r>
              <a:endParaRPr lang="en-US" altLang="zh-CN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8462" name="Rectangle 33"/>
            <p:cNvSpPr/>
            <p:nvPr/>
          </p:nvSpPr>
          <p:spPr>
            <a:xfrm>
              <a:off x="7250" y="6054"/>
              <a:ext cx="1315" cy="1927"/>
            </a:xfrm>
            <a:prstGeom prst="rect">
              <a:avLst/>
            </a:prstGeom>
            <a:noFill/>
            <a:ln w="12700">
              <a:noFill/>
            </a:ln>
          </p:spPr>
          <p:txBody>
            <a:bodyPr lIns="90488" tIns="44450" rIns="90488" bIns="44450" anchor="t" anchorCtr="0"/>
            <a:p>
              <a:pPr algn="just"/>
              <a:r>
                <a:rPr lang="zh-CN" altLang="en-US" sz="1400" dirty="0">
                  <a:solidFill>
                    <a:srgbClr val="000000"/>
                  </a:solidFill>
                  <a:latin typeface="宋体" panose="02010600030101010101" pitchFamily="2" charset="-122"/>
                  <a:ea typeface="宋体" panose="02010600030101010101" pitchFamily="2" charset="-122"/>
                </a:rPr>
                <a:t>派件员把相关费用和单据，一并交给财务员，由财务员留存登记。</a:t>
              </a:r>
              <a:endParaRPr lang="zh-CN" altLang="en-US" sz="14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grpSp>
          <p:nvGrpSpPr>
            <p:cNvPr id="18463" name="Group 34"/>
            <p:cNvGrpSpPr/>
            <p:nvPr/>
          </p:nvGrpSpPr>
          <p:grpSpPr>
            <a:xfrm>
              <a:off x="8803" y="6178"/>
              <a:ext cx="935" cy="1238"/>
              <a:chOff x="2994" y="2673"/>
              <a:chExt cx="764" cy="691"/>
            </a:xfrm>
          </p:grpSpPr>
          <p:sp>
            <p:nvSpPr>
              <p:cNvPr id="18464" name="Freeform 35"/>
              <p:cNvSpPr/>
              <p:nvPr/>
            </p:nvSpPr>
            <p:spPr>
              <a:xfrm>
                <a:off x="2994" y="2963"/>
                <a:ext cx="315" cy="353"/>
              </a:xfrm>
              <a:custGeom>
                <a:avLst/>
                <a:gdLst/>
                <a:ahLst/>
                <a:cxnLst>
                  <a:cxn ang="0">
                    <a:pos x="55" y="102"/>
                  </a:cxn>
                  <a:cxn ang="0">
                    <a:pos x="55" y="260"/>
                  </a:cxn>
                  <a:cxn ang="0">
                    <a:pos x="55" y="269"/>
                  </a:cxn>
                  <a:cxn ang="0">
                    <a:pos x="57" y="283"/>
                  </a:cxn>
                  <a:cxn ang="0">
                    <a:pos x="60" y="292"/>
                  </a:cxn>
                  <a:cxn ang="0">
                    <a:pos x="62" y="301"/>
                  </a:cxn>
                  <a:cxn ang="0">
                    <a:pos x="67" y="310"/>
                  </a:cxn>
                  <a:cxn ang="0">
                    <a:pos x="69" y="317"/>
                  </a:cxn>
                  <a:cxn ang="0">
                    <a:pos x="74" y="324"/>
                  </a:cxn>
                  <a:cxn ang="0">
                    <a:pos x="82" y="331"/>
                  </a:cxn>
                  <a:cxn ang="0">
                    <a:pos x="89" y="337"/>
                  </a:cxn>
                  <a:cxn ang="0">
                    <a:pos x="97" y="342"/>
                  </a:cxn>
                  <a:cxn ang="0">
                    <a:pos x="107" y="346"/>
                  </a:cxn>
                  <a:cxn ang="0">
                    <a:pos x="117" y="349"/>
                  </a:cxn>
                  <a:cxn ang="0">
                    <a:pos x="129" y="353"/>
                  </a:cxn>
                  <a:cxn ang="0">
                    <a:pos x="144" y="353"/>
                  </a:cxn>
                  <a:cxn ang="0">
                    <a:pos x="315" y="353"/>
                  </a:cxn>
                  <a:cxn ang="0">
                    <a:pos x="315" y="254"/>
                  </a:cxn>
                  <a:cxn ang="0">
                    <a:pos x="174" y="254"/>
                  </a:cxn>
                  <a:cxn ang="0">
                    <a:pos x="169" y="251"/>
                  </a:cxn>
                  <a:cxn ang="0">
                    <a:pos x="161" y="249"/>
                  </a:cxn>
                  <a:cxn ang="0">
                    <a:pos x="159" y="244"/>
                  </a:cxn>
                  <a:cxn ang="0">
                    <a:pos x="156" y="242"/>
                  </a:cxn>
                  <a:cxn ang="0">
                    <a:pos x="154" y="238"/>
                  </a:cxn>
                  <a:cxn ang="0">
                    <a:pos x="151" y="233"/>
                  </a:cxn>
                  <a:cxn ang="0">
                    <a:pos x="151" y="233"/>
                  </a:cxn>
                  <a:cxn ang="0">
                    <a:pos x="151" y="100"/>
                  </a:cxn>
                  <a:cxn ang="0">
                    <a:pos x="203" y="100"/>
                  </a:cxn>
                  <a:cxn ang="0">
                    <a:pos x="104" y="0"/>
                  </a:cxn>
                  <a:cxn ang="0">
                    <a:pos x="0" y="102"/>
                  </a:cxn>
                  <a:cxn ang="0">
                    <a:pos x="55" y="102"/>
                  </a:cxn>
                </a:cxnLst>
                <a:pathLst>
                  <a:path w="315" h="353">
                    <a:moveTo>
                      <a:pt x="55" y="102"/>
                    </a:moveTo>
                    <a:lnTo>
                      <a:pt x="55" y="260"/>
                    </a:lnTo>
                    <a:lnTo>
                      <a:pt x="55" y="269"/>
                    </a:lnTo>
                    <a:lnTo>
                      <a:pt x="57" y="283"/>
                    </a:lnTo>
                    <a:lnTo>
                      <a:pt x="60" y="292"/>
                    </a:lnTo>
                    <a:lnTo>
                      <a:pt x="62" y="301"/>
                    </a:lnTo>
                    <a:lnTo>
                      <a:pt x="67" y="310"/>
                    </a:lnTo>
                    <a:lnTo>
                      <a:pt x="69" y="317"/>
                    </a:lnTo>
                    <a:lnTo>
                      <a:pt x="74" y="324"/>
                    </a:lnTo>
                    <a:lnTo>
                      <a:pt x="82" y="331"/>
                    </a:lnTo>
                    <a:lnTo>
                      <a:pt x="89" y="337"/>
                    </a:lnTo>
                    <a:lnTo>
                      <a:pt x="97" y="342"/>
                    </a:lnTo>
                    <a:lnTo>
                      <a:pt x="107" y="346"/>
                    </a:lnTo>
                    <a:lnTo>
                      <a:pt x="117" y="349"/>
                    </a:lnTo>
                    <a:lnTo>
                      <a:pt x="129" y="353"/>
                    </a:lnTo>
                    <a:lnTo>
                      <a:pt x="144" y="353"/>
                    </a:lnTo>
                    <a:lnTo>
                      <a:pt x="315" y="353"/>
                    </a:lnTo>
                    <a:lnTo>
                      <a:pt x="315" y="254"/>
                    </a:lnTo>
                    <a:lnTo>
                      <a:pt x="174" y="254"/>
                    </a:lnTo>
                    <a:lnTo>
                      <a:pt x="169" y="251"/>
                    </a:lnTo>
                    <a:lnTo>
                      <a:pt x="161" y="249"/>
                    </a:lnTo>
                    <a:lnTo>
                      <a:pt x="159" y="244"/>
                    </a:lnTo>
                    <a:lnTo>
                      <a:pt x="156" y="242"/>
                    </a:lnTo>
                    <a:lnTo>
                      <a:pt x="154" y="238"/>
                    </a:lnTo>
                    <a:lnTo>
                      <a:pt x="151" y="233"/>
                    </a:lnTo>
                    <a:lnTo>
                      <a:pt x="151" y="233"/>
                    </a:lnTo>
                    <a:lnTo>
                      <a:pt x="151" y="100"/>
                    </a:lnTo>
                    <a:lnTo>
                      <a:pt x="203" y="100"/>
                    </a:lnTo>
                    <a:lnTo>
                      <a:pt x="104" y="0"/>
                    </a:lnTo>
                    <a:lnTo>
                      <a:pt x="0" y="102"/>
                    </a:lnTo>
                    <a:lnTo>
                      <a:pt x="55" y="102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5" name="Freeform 36"/>
              <p:cNvSpPr/>
              <p:nvPr/>
            </p:nvSpPr>
            <p:spPr>
              <a:xfrm>
                <a:off x="3051" y="2673"/>
                <a:ext cx="387" cy="290"/>
              </a:xfrm>
              <a:custGeom>
                <a:avLst/>
                <a:gdLst/>
                <a:ahLst/>
                <a:cxnLst>
                  <a:cxn ang="0">
                    <a:pos x="275" y="50"/>
                  </a:cxn>
                  <a:cxn ang="0">
                    <a:pos x="102" y="50"/>
                  </a:cxn>
                  <a:cxn ang="0">
                    <a:pos x="89" y="50"/>
                  </a:cxn>
                  <a:cxn ang="0">
                    <a:pos x="77" y="52"/>
                  </a:cxn>
                  <a:cxn ang="0">
                    <a:pos x="65" y="54"/>
                  </a:cxn>
                  <a:cxn ang="0">
                    <a:pos x="55" y="57"/>
                  </a:cxn>
                  <a:cxn ang="0">
                    <a:pos x="47" y="61"/>
                  </a:cxn>
                  <a:cxn ang="0">
                    <a:pos x="40" y="63"/>
                  </a:cxn>
                  <a:cxn ang="0">
                    <a:pos x="32" y="68"/>
                  </a:cxn>
                  <a:cxn ang="0">
                    <a:pos x="22" y="75"/>
                  </a:cxn>
                  <a:cxn ang="0">
                    <a:pos x="17" y="82"/>
                  </a:cxn>
                  <a:cxn ang="0">
                    <a:pos x="12" y="88"/>
                  </a:cxn>
                  <a:cxn ang="0">
                    <a:pos x="7" y="97"/>
                  </a:cxn>
                  <a:cxn ang="0">
                    <a:pos x="3" y="109"/>
                  </a:cxn>
                  <a:cxn ang="0">
                    <a:pos x="0" y="120"/>
                  </a:cxn>
                  <a:cxn ang="0">
                    <a:pos x="0" y="131"/>
                  </a:cxn>
                  <a:cxn ang="0">
                    <a:pos x="0" y="290"/>
                  </a:cxn>
                  <a:cxn ang="0">
                    <a:pos x="109" y="288"/>
                  </a:cxn>
                  <a:cxn ang="0">
                    <a:pos x="109" y="159"/>
                  </a:cxn>
                  <a:cxn ang="0">
                    <a:pos x="109" y="154"/>
                  </a:cxn>
                  <a:cxn ang="0">
                    <a:pos x="114" y="149"/>
                  </a:cxn>
                  <a:cxn ang="0">
                    <a:pos x="117" y="145"/>
                  </a:cxn>
                  <a:cxn ang="0">
                    <a:pos x="122" y="143"/>
                  </a:cxn>
                  <a:cxn ang="0">
                    <a:pos x="127" y="140"/>
                  </a:cxn>
                  <a:cxn ang="0">
                    <a:pos x="132" y="138"/>
                  </a:cxn>
                  <a:cxn ang="0">
                    <a:pos x="132" y="138"/>
                  </a:cxn>
                  <a:cxn ang="0">
                    <a:pos x="275" y="138"/>
                  </a:cxn>
                  <a:cxn ang="0">
                    <a:pos x="275" y="186"/>
                  </a:cxn>
                  <a:cxn ang="0">
                    <a:pos x="387" y="95"/>
                  </a:cxn>
                  <a:cxn ang="0">
                    <a:pos x="275" y="0"/>
                  </a:cxn>
                  <a:cxn ang="0">
                    <a:pos x="275" y="50"/>
                  </a:cxn>
                </a:cxnLst>
                <a:pathLst>
                  <a:path w="387" h="290">
                    <a:moveTo>
                      <a:pt x="275" y="50"/>
                    </a:moveTo>
                    <a:lnTo>
                      <a:pt x="102" y="50"/>
                    </a:lnTo>
                    <a:lnTo>
                      <a:pt x="89" y="50"/>
                    </a:lnTo>
                    <a:lnTo>
                      <a:pt x="77" y="52"/>
                    </a:lnTo>
                    <a:lnTo>
                      <a:pt x="65" y="54"/>
                    </a:lnTo>
                    <a:lnTo>
                      <a:pt x="55" y="57"/>
                    </a:lnTo>
                    <a:lnTo>
                      <a:pt x="47" y="61"/>
                    </a:lnTo>
                    <a:lnTo>
                      <a:pt x="40" y="63"/>
                    </a:lnTo>
                    <a:lnTo>
                      <a:pt x="32" y="68"/>
                    </a:lnTo>
                    <a:lnTo>
                      <a:pt x="22" y="75"/>
                    </a:lnTo>
                    <a:lnTo>
                      <a:pt x="17" y="82"/>
                    </a:lnTo>
                    <a:lnTo>
                      <a:pt x="12" y="88"/>
                    </a:lnTo>
                    <a:lnTo>
                      <a:pt x="7" y="97"/>
                    </a:lnTo>
                    <a:lnTo>
                      <a:pt x="3" y="109"/>
                    </a:lnTo>
                    <a:lnTo>
                      <a:pt x="0" y="120"/>
                    </a:lnTo>
                    <a:lnTo>
                      <a:pt x="0" y="131"/>
                    </a:lnTo>
                    <a:lnTo>
                      <a:pt x="0" y="290"/>
                    </a:lnTo>
                    <a:lnTo>
                      <a:pt x="109" y="288"/>
                    </a:lnTo>
                    <a:lnTo>
                      <a:pt x="109" y="159"/>
                    </a:lnTo>
                    <a:lnTo>
                      <a:pt x="109" y="154"/>
                    </a:lnTo>
                    <a:lnTo>
                      <a:pt x="114" y="149"/>
                    </a:lnTo>
                    <a:lnTo>
                      <a:pt x="117" y="145"/>
                    </a:lnTo>
                    <a:lnTo>
                      <a:pt x="122" y="143"/>
                    </a:lnTo>
                    <a:lnTo>
                      <a:pt x="127" y="140"/>
                    </a:lnTo>
                    <a:lnTo>
                      <a:pt x="132" y="138"/>
                    </a:lnTo>
                    <a:lnTo>
                      <a:pt x="132" y="138"/>
                    </a:lnTo>
                    <a:lnTo>
                      <a:pt x="275" y="138"/>
                    </a:lnTo>
                    <a:lnTo>
                      <a:pt x="275" y="186"/>
                    </a:lnTo>
                    <a:lnTo>
                      <a:pt x="387" y="95"/>
                    </a:lnTo>
                    <a:lnTo>
                      <a:pt x="275" y="0"/>
                    </a:lnTo>
                    <a:lnTo>
                      <a:pt x="275" y="50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6" name="Freeform 37"/>
              <p:cNvSpPr/>
              <p:nvPr/>
            </p:nvSpPr>
            <p:spPr>
              <a:xfrm>
                <a:off x="3440" y="2718"/>
                <a:ext cx="318" cy="354"/>
              </a:xfrm>
              <a:custGeom>
                <a:avLst/>
                <a:gdLst/>
                <a:ahLst/>
                <a:cxnLst>
                  <a:cxn ang="0">
                    <a:pos x="261" y="252"/>
                  </a:cxn>
                  <a:cxn ang="0">
                    <a:pos x="261" y="93"/>
                  </a:cxn>
                  <a:cxn ang="0">
                    <a:pos x="261" y="84"/>
                  </a:cxn>
                  <a:cxn ang="0">
                    <a:pos x="258" y="71"/>
                  </a:cxn>
                  <a:cxn ang="0">
                    <a:pos x="256" y="59"/>
                  </a:cxn>
                  <a:cxn ang="0">
                    <a:pos x="254" y="50"/>
                  </a:cxn>
                  <a:cxn ang="0">
                    <a:pos x="251" y="43"/>
                  </a:cxn>
                  <a:cxn ang="0">
                    <a:pos x="246" y="37"/>
                  </a:cxn>
                  <a:cxn ang="0">
                    <a:pos x="241" y="30"/>
                  </a:cxn>
                  <a:cxn ang="0">
                    <a:pos x="234" y="23"/>
                  </a:cxn>
                  <a:cxn ang="0">
                    <a:pos x="226" y="16"/>
                  </a:cxn>
                  <a:cxn ang="0">
                    <a:pos x="219" y="12"/>
                  </a:cxn>
                  <a:cxn ang="0">
                    <a:pos x="209" y="7"/>
                  </a:cxn>
                  <a:cxn ang="0">
                    <a:pos x="199" y="3"/>
                  </a:cxn>
                  <a:cxn ang="0">
                    <a:pos x="187" y="0"/>
                  </a:cxn>
                  <a:cxn ang="0">
                    <a:pos x="172" y="0"/>
                  </a:cxn>
                  <a:cxn ang="0">
                    <a:pos x="0" y="0"/>
                  </a:cxn>
                  <a:cxn ang="0">
                    <a:pos x="0" y="100"/>
                  </a:cxn>
                  <a:cxn ang="0">
                    <a:pos x="142" y="100"/>
                  </a:cxn>
                  <a:cxn ang="0">
                    <a:pos x="147" y="102"/>
                  </a:cxn>
                  <a:cxn ang="0">
                    <a:pos x="154" y="104"/>
                  </a:cxn>
                  <a:cxn ang="0">
                    <a:pos x="157" y="109"/>
                  </a:cxn>
                  <a:cxn ang="0">
                    <a:pos x="159" y="111"/>
                  </a:cxn>
                  <a:cxn ang="0">
                    <a:pos x="162" y="116"/>
                  </a:cxn>
                  <a:cxn ang="0">
                    <a:pos x="164" y="120"/>
                  </a:cxn>
                  <a:cxn ang="0">
                    <a:pos x="164" y="120"/>
                  </a:cxn>
                  <a:cxn ang="0">
                    <a:pos x="164" y="254"/>
                  </a:cxn>
                  <a:cxn ang="0">
                    <a:pos x="112" y="254"/>
                  </a:cxn>
                  <a:cxn ang="0">
                    <a:pos x="211" y="354"/>
                  </a:cxn>
                  <a:cxn ang="0">
                    <a:pos x="318" y="252"/>
                  </a:cxn>
                  <a:cxn ang="0">
                    <a:pos x="261" y="252"/>
                  </a:cxn>
                </a:cxnLst>
                <a:pathLst>
                  <a:path w="318" h="354">
                    <a:moveTo>
                      <a:pt x="261" y="252"/>
                    </a:moveTo>
                    <a:lnTo>
                      <a:pt x="261" y="93"/>
                    </a:lnTo>
                    <a:lnTo>
                      <a:pt x="261" y="84"/>
                    </a:lnTo>
                    <a:lnTo>
                      <a:pt x="258" y="71"/>
                    </a:lnTo>
                    <a:lnTo>
                      <a:pt x="256" y="59"/>
                    </a:lnTo>
                    <a:lnTo>
                      <a:pt x="254" y="50"/>
                    </a:lnTo>
                    <a:lnTo>
                      <a:pt x="251" y="43"/>
                    </a:lnTo>
                    <a:lnTo>
                      <a:pt x="246" y="37"/>
                    </a:lnTo>
                    <a:lnTo>
                      <a:pt x="241" y="30"/>
                    </a:lnTo>
                    <a:lnTo>
                      <a:pt x="234" y="23"/>
                    </a:lnTo>
                    <a:lnTo>
                      <a:pt x="226" y="16"/>
                    </a:lnTo>
                    <a:lnTo>
                      <a:pt x="219" y="12"/>
                    </a:lnTo>
                    <a:lnTo>
                      <a:pt x="209" y="7"/>
                    </a:lnTo>
                    <a:lnTo>
                      <a:pt x="199" y="3"/>
                    </a:lnTo>
                    <a:lnTo>
                      <a:pt x="187" y="0"/>
                    </a:lnTo>
                    <a:lnTo>
                      <a:pt x="172" y="0"/>
                    </a:lnTo>
                    <a:lnTo>
                      <a:pt x="0" y="0"/>
                    </a:lnTo>
                    <a:lnTo>
                      <a:pt x="0" y="100"/>
                    </a:lnTo>
                    <a:lnTo>
                      <a:pt x="142" y="100"/>
                    </a:lnTo>
                    <a:lnTo>
                      <a:pt x="147" y="102"/>
                    </a:lnTo>
                    <a:lnTo>
                      <a:pt x="154" y="104"/>
                    </a:lnTo>
                    <a:lnTo>
                      <a:pt x="157" y="109"/>
                    </a:lnTo>
                    <a:lnTo>
                      <a:pt x="159" y="111"/>
                    </a:lnTo>
                    <a:lnTo>
                      <a:pt x="162" y="116"/>
                    </a:lnTo>
                    <a:lnTo>
                      <a:pt x="164" y="120"/>
                    </a:lnTo>
                    <a:lnTo>
                      <a:pt x="164" y="120"/>
                    </a:lnTo>
                    <a:lnTo>
                      <a:pt x="164" y="254"/>
                    </a:lnTo>
                    <a:lnTo>
                      <a:pt x="112" y="254"/>
                    </a:lnTo>
                    <a:lnTo>
                      <a:pt x="211" y="354"/>
                    </a:lnTo>
                    <a:lnTo>
                      <a:pt x="318" y="252"/>
                    </a:lnTo>
                    <a:lnTo>
                      <a:pt x="261" y="252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  <p:sp>
            <p:nvSpPr>
              <p:cNvPr id="18467" name="Freeform 38"/>
              <p:cNvSpPr/>
              <p:nvPr/>
            </p:nvSpPr>
            <p:spPr>
              <a:xfrm>
                <a:off x="3314" y="3074"/>
                <a:ext cx="387" cy="290"/>
              </a:xfrm>
              <a:custGeom>
                <a:avLst/>
                <a:gdLst/>
                <a:ahLst/>
                <a:cxnLst>
                  <a:cxn ang="0">
                    <a:pos x="112" y="240"/>
                  </a:cxn>
                  <a:cxn ang="0">
                    <a:pos x="285" y="240"/>
                  </a:cxn>
                  <a:cxn ang="0">
                    <a:pos x="298" y="238"/>
                  </a:cxn>
                  <a:cxn ang="0">
                    <a:pos x="310" y="238"/>
                  </a:cxn>
                  <a:cxn ang="0">
                    <a:pos x="322" y="235"/>
                  </a:cxn>
                  <a:cxn ang="0">
                    <a:pos x="332" y="233"/>
                  </a:cxn>
                  <a:cxn ang="0">
                    <a:pos x="340" y="229"/>
                  </a:cxn>
                  <a:cxn ang="0">
                    <a:pos x="347" y="224"/>
                  </a:cxn>
                  <a:cxn ang="0">
                    <a:pos x="355" y="220"/>
                  </a:cxn>
                  <a:cxn ang="0">
                    <a:pos x="362" y="215"/>
                  </a:cxn>
                  <a:cxn ang="0">
                    <a:pos x="370" y="208"/>
                  </a:cxn>
                  <a:cxn ang="0">
                    <a:pos x="375" y="201"/>
                  </a:cxn>
                  <a:cxn ang="0">
                    <a:pos x="380" y="192"/>
                  </a:cxn>
                  <a:cxn ang="0">
                    <a:pos x="384" y="181"/>
                  </a:cxn>
                  <a:cxn ang="0">
                    <a:pos x="387" y="170"/>
                  </a:cxn>
                  <a:cxn ang="0">
                    <a:pos x="387" y="158"/>
                  </a:cxn>
                  <a:cxn ang="0">
                    <a:pos x="387" y="0"/>
                  </a:cxn>
                  <a:cxn ang="0">
                    <a:pos x="278" y="2"/>
                  </a:cxn>
                  <a:cxn ang="0">
                    <a:pos x="278" y="129"/>
                  </a:cxn>
                  <a:cxn ang="0">
                    <a:pos x="275" y="136"/>
                  </a:cxn>
                  <a:cxn ang="0">
                    <a:pos x="273" y="140"/>
                  </a:cxn>
                  <a:cxn ang="0">
                    <a:pos x="268" y="145"/>
                  </a:cxn>
                  <a:cxn ang="0">
                    <a:pos x="265" y="147"/>
                  </a:cxn>
                  <a:cxn ang="0">
                    <a:pos x="260" y="149"/>
                  </a:cxn>
                  <a:cxn ang="0">
                    <a:pos x="255" y="152"/>
                  </a:cxn>
                  <a:cxn ang="0">
                    <a:pos x="255" y="152"/>
                  </a:cxn>
                  <a:cxn ang="0">
                    <a:pos x="109" y="152"/>
                  </a:cxn>
                  <a:cxn ang="0">
                    <a:pos x="109" y="104"/>
                  </a:cxn>
                  <a:cxn ang="0">
                    <a:pos x="0" y="195"/>
                  </a:cxn>
                  <a:cxn ang="0">
                    <a:pos x="112" y="290"/>
                  </a:cxn>
                  <a:cxn ang="0">
                    <a:pos x="112" y="240"/>
                  </a:cxn>
                </a:cxnLst>
                <a:pathLst>
                  <a:path w="387" h="290">
                    <a:moveTo>
                      <a:pt x="112" y="240"/>
                    </a:moveTo>
                    <a:lnTo>
                      <a:pt x="285" y="240"/>
                    </a:lnTo>
                    <a:lnTo>
                      <a:pt x="298" y="238"/>
                    </a:lnTo>
                    <a:lnTo>
                      <a:pt x="310" y="238"/>
                    </a:lnTo>
                    <a:lnTo>
                      <a:pt x="322" y="235"/>
                    </a:lnTo>
                    <a:lnTo>
                      <a:pt x="332" y="233"/>
                    </a:lnTo>
                    <a:lnTo>
                      <a:pt x="340" y="229"/>
                    </a:lnTo>
                    <a:lnTo>
                      <a:pt x="347" y="224"/>
                    </a:lnTo>
                    <a:lnTo>
                      <a:pt x="355" y="220"/>
                    </a:lnTo>
                    <a:lnTo>
                      <a:pt x="362" y="215"/>
                    </a:lnTo>
                    <a:lnTo>
                      <a:pt x="370" y="208"/>
                    </a:lnTo>
                    <a:lnTo>
                      <a:pt x="375" y="201"/>
                    </a:lnTo>
                    <a:lnTo>
                      <a:pt x="380" y="192"/>
                    </a:lnTo>
                    <a:lnTo>
                      <a:pt x="384" y="181"/>
                    </a:lnTo>
                    <a:lnTo>
                      <a:pt x="387" y="170"/>
                    </a:lnTo>
                    <a:lnTo>
                      <a:pt x="387" y="158"/>
                    </a:lnTo>
                    <a:lnTo>
                      <a:pt x="387" y="0"/>
                    </a:lnTo>
                    <a:lnTo>
                      <a:pt x="278" y="2"/>
                    </a:lnTo>
                    <a:lnTo>
                      <a:pt x="278" y="129"/>
                    </a:lnTo>
                    <a:lnTo>
                      <a:pt x="275" y="136"/>
                    </a:lnTo>
                    <a:lnTo>
                      <a:pt x="273" y="140"/>
                    </a:lnTo>
                    <a:lnTo>
                      <a:pt x="268" y="145"/>
                    </a:lnTo>
                    <a:lnTo>
                      <a:pt x="265" y="147"/>
                    </a:lnTo>
                    <a:lnTo>
                      <a:pt x="260" y="149"/>
                    </a:lnTo>
                    <a:lnTo>
                      <a:pt x="255" y="152"/>
                    </a:lnTo>
                    <a:lnTo>
                      <a:pt x="255" y="152"/>
                    </a:lnTo>
                    <a:lnTo>
                      <a:pt x="109" y="152"/>
                    </a:lnTo>
                    <a:lnTo>
                      <a:pt x="109" y="104"/>
                    </a:lnTo>
                    <a:lnTo>
                      <a:pt x="0" y="195"/>
                    </a:lnTo>
                    <a:lnTo>
                      <a:pt x="112" y="290"/>
                    </a:lnTo>
                    <a:lnTo>
                      <a:pt x="112" y="240"/>
                    </a:lnTo>
                    <a:close/>
                  </a:path>
                </a:pathLst>
              </a:custGeom>
              <a:solidFill>
                <a:srgbClr val="0000FF"/>
              </a:solidFill>
              <a:ln w="9525">
                <a:noFill/>
              </a:ln>
            </p:spPr>
            <p:txBody>
              <a:bodyPr/>
              <a:p>
                <a:endParaRPr lang="zh-CN" altLang="en-US"/>
              </a:p>
            </p:txBody>
          </p:sp>
        </p:grpSp>
        <p:sp>
          <p:nvSpPr>
            <p:cNvPr id="18468" name="Text Box 39"/>
            <p:cNvSpPr txBox="1"/>
            <p:nvPr/>
          </p:nvSpPr>
          <p:spPr>
            <a:xfrm>
              <a:off x="9085" y="6425"/>
              <a:ext cx="565" cy="620"/>
            </a:xfrm>
            <a:prstGeom prst="rect">
              <a:avLst/>
            </a:prstGeom>
            <a:noFill/>
            <a:ln w="9525">
              <a:noFill/>
            </a:ln>
          </p:spPr>
          <p:txBody>
            <a:bodyPr vert="eaVert" anchor="t" anchorCtr="0"/>
            <a:p>
              <a:pPr algn="just"/>
              <a:r>
                <a:rPr lang="zh-CN" altLang="en-US" sz="1400" b="1" dirty="0">
                  <a:latin typeface="Times New Roman" panose="02020603050405020304" pitchFamily="18" charset="0"/>
                  <a:ea typeface="宋体" panose="02010600030101010101" pitchFamily="2" charset="-122"/>
                </a:rPr>
                <a:t>结束</a:t>
              </a:r>
              <a:endParaRPr lang="zh-CN" altLang="en-US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</p:spTree>
  </p:cSld>
  <p:clrMapOvr>
    <a:masterClrMapping/>
  </p:clrMapOvr>
  <p:transition spd="med">
    <p:checker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19459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19461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9462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3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19464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19465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6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7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8" name="Rectangle 15"/>
          <p:cNvSpPr/>
          <p:nvPr/>
        </p:nvSpPr>
        <p:spPr>
          <a:xfrm>
            <a:off x="1619250" y="790575"/>
            <a:ext cx="2025650" cy="366713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defTabSz="914400" eaLnBrk="0" hangingPunct="0">
              <a:tabLst>
                <a:tab pos="304800" algn="l"/>
              </a:tabLst>
            </a:pPr>
            <a:r>
              <a:rPr lang="zh-CN" altLang="en-US" sz="1800" b="1" dirty="0">
                <a:latin typeface="Arial" panose="020B0604020202020204" pitchFamily="34" charset="0"/>
                <a:ea typeface="宋体" panose="02010600030101010101" pitchFamily="2" charset="-122"/>
              </a:rPr>
              <a:t>七、快件安全保管</a:t>
            </a:r>
            <a:endParaRPr lang="zh-CN" altLang="en-US" sz="18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9" name="AutoShape 17"/>
          <p:cNvSpPr>
            <a:spLocks noChangeAspect="1"/>
          </p:cNvSpPr>
          <p:nvPr/>
        </p:nvSpPr>
        <p:spPr>
          <a:xfrm>
            <a:off x="1187450" y="1557338"/>
            <a:ext cx="7524750" cy="467995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0" name="AutoShape 18"/>
          <p:cNvSpPr/>
          <p:nvPr/>
        </p:nvSpPr>
        <p:spPr>
          <a:xfrm>
            <a:off x="2598738" y="1557338"/>
            <a:ext cx="5975350" cy="1001712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1" name="AutoShape 19"/>
          <p:cNvSpPr/>
          <p:nvPr/>
        </p:nvSpPr>
        <p:spPr>
          <a:xfrm>
            <a:off x="2627313" y="2708275"/>
            <a:ext cx="5975350" cy="97790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2" name="AutoShape 20"/>
          <p:cNvSpPr/>
          <p:nvPr/>
        </p:nvSpPr>
        <p:spPr>
          <a:xfrm>
            <a:off x="2608263" y="3897313"/>
            <a:ext cx="5965825" cy="1003300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3" name="AutoShape 21"/>
          <p:cNvSpPr/>
          <p:nvPr/>
        </p:nvSpPr>
        <p:spPr>
          <a:xfrm>
            <a:off x="2608263" y="5067300"/>
            <a:ext cx="5975350" cy="947738"/>
          </a:xfrm>
          <a:prstGeom prst="roundRect">
            <a:avLst>
              <a:gd name="adj" fmla="val 16667"/>
            </a:avLst>
          </a:prstGeom>
          <a:solidFill>
            <a:srgbClr val="E6E6E6"/>
          </a:solidFill>
          <a:ln w="12700">
            <a:noFill/>
          </a:ln>
          <a:effectLst>
            <a:prstShdw prst="shdw17" dist="17961" dir="13499999">
              <a:srgbClr val="8A8A8A"/>
            </a:prst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4" name="AutoShape 22"/>
          <p:cNvSpPr/>
          <p:nvPr/>
        </p:nvSpPr>
        <p:spPr>
          <a:xfrm>
            <a:off x="1258888" y="1557338"/>
            <a:ext cx="1423987" cy="966787"/>
          </a:xfrm>
          <a:prstGeom prst="homePlate">
            <a:avLst>
              <a:gd name="adj" fmla="val 24364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5" name="AutoShape 23"/>
          <p:cNvSpPr/>
          <p:nvPr/>
        </p:nvSpPr>
        <p:spPr>
          <a:xfrm>
            <a:off x="1290638" y="1557338"/>
            <a:ext cx="246062" cy="966787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rgbClr val="FFFFFF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1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6" name="AutoShape 24"/>
          <p:cNvSpPr/>
          <p:nvPr/>
        </p:nvSpPr>
        <p:spPr>
          <a:xfrm>
            <a:off x="1290638" y="2687638"/>
            <a:ext cx="1423987" cy="968375"/>
          </a:xfrm>
          <a:prstGeom prst="homePlate">
            <a:avLst>
              <a:gd name="adj" fmla="val 24324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7" name="AutoShape 25"/>
          <p:cNvSpPr/>
          <p:nvPr/>
        </p:nvSpPr>
        <p:spPr>
          <a:xfrm>
            <a:off x="1258888" y="2708275"/>
            <a:ext cx="287337" cy="968375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chemeClr val="bg1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2</a:t>
            </a:r>
            <a:endParaRPr lang="en-US" altLang="zh-CN" b="1" dirty="0">
              <a:solidFill>
                <a:schemeClr val="bg1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8" name="Rectangle 26"/>
          <p:cNvSpPr/>
          <p:nvPr/>
        </p:nvSpPr>
        <p:spPr>
          <a:xfrm>
            <a:off x="1476375" y="2781300"/>
            <a:ext cx="1116013" cy="719138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大件不离视线的原则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79" name="AutoShape 27"/>
          <p:cNvSpPr/>
          <p:nvPr/>
        </p:nvSpPr>
        <p:spPr>
          <a:xfrm>
            <a:off x="1290638" y="3821113"/>
            <a:ext cx="1423987" cy="965200"/>
          </a:xfrm>
          <a:prstGeom prst="homePlate">
            <a:avLst>
              <a:gd name="adj" fmla="val 24404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0" name="AutoShape 28"/>
          <p:cNvSpPr/>
          <p:nvPr/>
        </p:nvSpPr>
        <p:spPr>
          <a:xfrm>
            <a:off x="1290638" y="3821113"/>
            <a:ext cx="246062" cy="965200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3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1" name="Rectangle 29"/>
          <p:cNvSpPr/>
          <p:nvPr/>
        </p:nvSpPr>
        <p:spPr>
          <a:xfrm>
            <a:off x="1471613" y="3789363"/>
            <a:ext cx="1119187" cy="935037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快件不处监管盲区的原则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2" name="AutoShape 30"/>
          <p:cNvSpPr/>
          <p:nvPr/>
        </p:nvSpPr>
        <p:spPr>
          <a:xfrm>
            <a:off x="1290638" y="4953000"/>
            <a:ext cx="1423987" cy="966788"/>
          </a:xfrm>
          <a:prstGeom prst="homePlate">
            <a:avLst>
              <a:gd name="adj" fmla="val 24364"/>
            </a:avLst>
          </a:prstGeom>
          <a:solidFill>
            <a:srgbClr val="FFFFFF"/>
          </a:solidFill>
          <a:ln w="12700" cap="rnd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  <a:effectLst>
            <a:outerShdw dist="107763" dir="2699999" algn="ctr" rotWithShape="0">
              <a:srgbClr val="919191"/>
            </a:outerShdw>
          </a:effectLst>
        </p:spPr>
        <p:txBody>
          <a:bodyPr anchor="ctr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3" name="AutoShape 31"/>
          <p:cNvSpPr/>
          <p:nvPr/>
        </p:nvSpPr>
        <p:spPr>
          <a:xfrm>
            <a:off x="1290638" y="4953000"/>
            <a:ext cx="246062" cy="966788"/>
          </a:xfrm>
          <a:prstGeom prst="homePlate">
            <a:avLst>
              <a:gd name="adj" fmla="val 0"/>
            </a:avLst>
          </a:prstGeom>
          <a:solidFill>
            <a:srgbClr val="000099"/>
          </a:solidFill>
          <a:ln w="12700" cap="flat" cmpd="sng">
            <a:solidFill>
              <a:srgbClr val="0000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 anchorCtr="0"/>
          <a:p>
            <a:pPr algn="just"/>
            <a:r>
              <a:rPr lang="en-US" altLang="zh-CN" sz="1400" b="1" dirty="0">
                <a:solidFill>
                  <a:srgbClr val="FFFFFF"/>
                </a:solidFill>
                <a:latin typeface="Times New Roman" panose="02020603050405020304" pitchFamily="18" charset="0"/>
                <a:ea typeface="宋体" panose="02010600030101010101" pitchFamily="2" charset="-122"/>
              </a:rPr>
              <a:t>4</a:t>
            </a:r>
            <a:endParaRPr lang="en-US" altLang="zh-CN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4" name="Rectangle 32"/>
          <p:cNvSpPr/>
          <p:nvPr/>
        </p:nvSpPr>
        <p:spPr>
          <a:xfrm>
            <a:off x="1619250" y="5013325"/>
            <a:ext cx="896938" cy="1025525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看护好派送交通工具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5" name="Rectangle 33"/>
          <p:cNvSpPr/>
          <p:nvPr/>
        </p:nvSpPr>
        <p:spPr>
          <a:xfrm>
            <a:off x="2733675" y="1685925"/>
            <a:ext cx="3165475" cy="458788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lvl="1" indent="0" algn="just" eaLnBrk="1" hangingPunct="1">
              <a:spcBef>
                <a:spcPts val="1000"/>
              </a:spcBef>
              <a:buSzTx/>
              <a:buFont typeface="Wingdings" panose="05000000000000000000" pitchFamily="2" charset="2"/>
              <a:buChar char="n"/>
            </a:pPr>
            <a:r>
              <a:rPr lang="ko-KR" altLang="en-US" dirty="0">
                <a:solidFill>
                  <a:srgbClr val="000000"/>
                </a:solidFill>
                <a:latin typeface="Arial" panose="020B0604020202020204" pitchFamily="34" charset="0"/>
                <a:ea typeface="DotumChe" pitchFamily="49" charset="-127"/>
              </a:rPr>
              <a:t>ㅁ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6" name="Rectangle 34"/>
          <p:cNvSpPr/>
          <p:nvPr/>
        </p:nvSpPr>
        <p:spPr>
          <a:xfrm>
            <a:off x="2749550" y="2781300"/>
            <a:ext cx="5556250" cy="857250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对于体积较大的不能装入背包或挎包，且无法随身携带的快件，交通工具也没有密封条件的，在派送过程中，要保证快件不离开视线</a:t>
            </a:r>
            <a:r>
              <a:rPr lang="en-US" altLang="ko-KR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4m</a:t>
            </a:r>
            <a:r>
              <a:rPr lang="ko-KR" altLang="en-US" sz="1600" b="1" dirty="0">
                <a:solidFill>
                  <a:srgbClr val="000000"/>
                </a:solidFill>
                <a:latin typeface="宋体" panose="02010600030101010101" pitchFamily="2" charset="-122"/>
                <a:ea typeface="宋体" panose="02010600030101010101" pitchFamily="2" charset="-122"/>
              </a:rPr>
              <a:t>范围内。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7" name="Rectangle 35"/>
          <p:cNvSpPr/>
          <p:nvPr/>
        </p:nvSpPr>
        <p:spPr>
          <a:xfrm>
            <a:off x="2749550" y="4005263"/>
            <a:ext cx="5367338" cy="681037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b="1" dirty="0">
                <a:latin typeface="Arial" panose="020B0604020202020204" pitchFamily="34" charset="0"/>
                <a:ea typeface="宋体" panose="02010600030101010101" pitchFamily="2" charset="-122"/>
              </a:rPr>
              <a:t>如确实无法随身携带，且要离开视线的情况下，须将快件妥善放置或安排人员看管快件。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8" name="Rectangle 36"/>
          <p:cNvSpPr/>
          <p:nvPr/>
        </p:nvSpPr>
        <p:spPr>
          <a:xfrm>
            <a:off x="2608263" y="5013325"/>
            <a:ext cx="5924550" cy="1208088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ko-KR" altLang="en-US" sz="1600" b="1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若使用汽车派送时，要锁好汽车门窗，并在离开交通工具前用手再次拉动车门手把或推动窗户，确保全部锁好。若使用带尾箱的摩托车派送时，离开前应检查尾箱的锁是否锁好，用手拉一下，并锁好摩托车。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89" name="Text Box 37"/>
          <p:cNvSpPr txBox="1"/>
          <p:nvPr/>
        </p:nvSpPr>
        <p:spPr>
          <a:xfrm>
            <a:off x="2749550" y="1557338"/>
            <a:ext cx="5683250" cy="10033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pPr algn="just"/>
            <a:r>
              <a:rPr lang="zh-CN" altLang="en-US" sz="1600" b="1" dirty="0">
                <a:latin typeface="宋体" panose="02010600030101010101" pitchFamily="2" charset="-122"/>
                <a:ea typeface="宋体" panose="02010600030101010101" pitchFamily="2" charset="-122"/>
              </a:rPr>
              <a:t>对于体积较小的快件，严格按照捆扎或集装要求，将快件装入随身携带的背包或挎包内，确保件不离身。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90" name="Rectangle 60"/>
          <p:cNvSpPr/>
          <p:nvPr/>
        </p:nvSpPr>
        <p:spPr>
          <a:xfrm>
            <a:off x="1547813" y="1557338"/>
            <a:ext cx="936625" cy="719137"/>
          </a:xfrm>
          <a:prstGeom prst="rect">
            <a:avLst/>
          </a:prstGeom>
          <a:noFill/>
          <a:ln w="12700">
            <a:noFill/>
          </a:ln>
        </p:spPr>
        <p:txBody>
          <a:bodyPr lIns="90488" tIns="44450" rIns="90488" bIns="44450" anchor="t" anchorCtr="0"/>
          <a:p>
            <a:pPr algn="just">
              <a:spcBef>
                <a:spcPts val="1000"/>
              </a:spcBef>
            </a:pPr>
            <a:r>
              <a:rPr lang="zh-CN" altLang="en-US" sz="1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小件不离身的原则</a:t>
            </a:r>
            <a:endParaRPr lang="zh-CN" altLang="en-US" sz="1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0483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0485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486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87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0488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0489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0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1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0492" name="Rectangle 15"/>
          <p:cNvSpPr/>
          <p:nvPr/>
        </p:nvSpPr>
        <p:spPr>
          <a:xfrm>
            <a:off x="3168650" y="1700213"/>
            <a:ext cx="5975350" cy="435927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>
            <a:spAutoFit/>
          </a:bodyPr>
          <a:p>
            <a:pPr eaLnBrk="0" hangingPunct="0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模拟内容：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派件员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电话通知客户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大概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分钟送达快件，可客户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刚好有事外出，吩咐其亲戚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帮忙签收。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派件员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到达后要求客户亲戚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出示身份证，核对无误后，要求付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18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元资费，亲戚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C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未及时准备好零钱，找了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5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分钟也没找到零钱，此时客户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B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回来了，交付了资费并签收。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派件员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离开。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  <a:p>
            <a:pPr eaLnBrk="0" hangingPunct="0"/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过了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20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分钟，客户</a:t>
            </a:r>
            <a:r>
              <a:rPr lang="en-US" altLang="zh-CN" sz="2000" dirty="0">
                <a:latin typeface="宋体" panose="02010600030101010101" pitchFamily="2" charset="-122"/>
                <a:ea typeface="宋体" panose="02010600030101010101" pitchFamily="2" charset="-122"/>
              </a:rPr>
              <a:t>A</a:t>
            </a:r>
            <a:r>
              <a:rPr lang="zh-CN" altLang="en-US" sz="2000" dirty="0">
                <a:latin typeface="宋体" panose="02010600030101010101" pitchFamily="2" charset="-122"/>
                <a:ea typeface="宋体" panose="02010600030101010101" pitchFamily="2" charset="-122"/>
              </a:rPr>
              <a:t>打来电话说，快递里面的东西坏了。要求其赔偿。 </a:t>
            </a:r>
            <a:endParaRPr lang="zh-CN" altLang="en-US" sz="2000" dirty="0">
              <a:latin typeface="宋体" panose="02010600030101010101" pitchFamily="2" charset="-122"/>
              <a:ea typeface="宋体" panose="02010600030101010101" pitchFamily="2" charset="-122"/>
            </a:endParaRPr>
          </a:p>
        </p:txBody>
      </p:sp>
      <p:sp>
        <p:nvSpPr>
          <p:cNvPr id="20493" name="Text Box 16"/>
          <p:cNvSpPr txBox="1"/>
          <p:nvPr/>
        </p:nvSpPr>
        <p:spPr>
          <a:xfrm>
            <a:off x="1692275" y="908050"/>
            <a:ext cx="3097213" cy="641350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模拟通关：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7" name="组合 24">
            <a:hlinkClick r:id="" action="ppaction://hlinkshowjump?jump=previousslide"/>
          </p:cNvPr>
          <p:cNvGrpSpPr/>
          <p:nvPr/>
        </p:nvGrpSpPr>
        <p:grpSpPr>
          <a:xfrm>
            <a:off x="8204065" y="6511355"/>
            <a:ext cx="911422" cy="336614"/>
            <a:chOff x="5791200" y="381000"/>
            <a:chExt cx="1600200" cy="1676400"/>
          </a:xfrm>
          <a:scene3d>
            <a:camera prst="orthographicFront"/>
            <a:lightRig rig="threePt" dir="t"/>
          </a:scene3d>
        </p:grpSpPr>
        <p:grpSp>
          <p:nvGrpSpPr>
            <p:cNvPr id="28" name="组合 12"/>
            <p:cNvGrpSpPr/>
            <p:nvPr/>
          </p:nvGrpSpPr>
          <p:grpSpPr>
            <a:xfrm>
              <a:off x="5791200" y="381000"/>
              <a:ext cx="922020" cy="838200"/>
              <a:chOff x="3352800" y="609600"/>
              <a:chExt cx="838200" cy="762000"/>
            </a:xfrm>
          </p:grpSpPr>
          <p:sp>
            <p:nvSpPr>
              <p:cNvPr id="114" name="圆角矩形 113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5" name="圆角矩形 114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29" name="组合 13"/>
            <p:cNvGrpSpPr/>
            <p:nvPr/>
          </p:nvGrpSpPr>
          <p:grpSpPr>
            <a:xfrm>
              <a:off x="5791200" y="1295400"/>
              <a:ext cx="838200" cy="762000"/>
              <a:chOff x="3352800" y="609600"/>
              <a:chExt cx="838200" cy="762000"/>
            </a:xfrm>
          </p:grpSpPr>
          <p:sp>
            <p:nvSpPr>
              <p:cNvPr id="112" name="圆角矩形 111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3" name="圆角矩形 112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0" name="组合 16"/>
            <p:cNvGrpSpPr/>
            <p:nvPr/>
          </p:nvGrpSpPr>
          <p:grpSpPr>
            <a:xfrm>
              <a:off x="6705600" y="1295400"/>
              <a:ext cx="685800" cy="623455"/>
              <a:chOff x="3352800" y="609600"/>
              <a:chExt cx="838200" cy="762000"/>
            </a:xfrm>
          </p:grpSpPr>
          <p:sp>
            <p:nvSpPr>
              <p:cNvPr id="110" name="圆角矩形 109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11" name="圆角矩形 110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grpSp>
          <p:nvGrpSpPr>
            <p:cNvPr id="31" name="组合 19"/>
            <p:cNvGrpSpPr/>
            <p:nvPr/>
          </p:nvGrpSpPr>
          <p:grpSpPr>
            <a:xfrm>
              <a:off x="6804661" y="685801"/>
              <a:ext cx="586739" cy="533399"/>
              <a:chOff x="3352800" y="609600"/>
              <a:chExt cx="838200" cy="762000"/>
            </a:xfrm>
          </p:grpSpPr>
          <p:sp>
            <p:nvSpPr>
              <p:cNvPr id="108" name="圆角矩形 107"/>
              <p:cNvSpPr/>
              <p:nvPr/>
            </p:nvSpPr>
            <p:spPr bwMode="auto">
              <a:xfrm>
                <a:off x="3352800" y="609600"/>
                <a:ext cx="838200" cy="762000"/>
              </a:xfrm>
              <a:prstGeom prst="roundRect">
                <a:avLst>
                  <a:gd name="adj" fmla="val 10667"/>
                </a:avLst>
              </a:prstGeom>
              <a:gradFill>
                <a:gsLst>
                  <a:gs pos="27000">
                    <a:srgbClr val="99FF33"/>
                  </a:gs>
                  <a:gs pos="81000">
                    <a:srgbClr val="008000"/>
                  </a:gs>
                </a:gsLst>
                <a:lin ang="2700000" scaled="1"/>
              </a:gradFill>
              <a:ln>
                <a:noFill/>
              </a:ln>
              <a:sp3d prstMaterial="powder">
                <a:bevelT w="381000" h="50800" prst="softRound"/>
              </a:sp3d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marL="0" marR="0" lvl="0" indent="0" algn="ctr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lt1"/>
                  </a:solidFill>
                  <a:effectLst/>
                  <a:uLnTx/>
                  <a:uFillTx/>
                  <a:latin typeface="+mn-lt"/>
                  <a:ea typeface="+mn-ea"/>
                  <a:cs typeface="+mn-cs"/>
                </a:endParaRPr>
              </a:p>
            </p:txBody>
          </p:sp>
          <p:sp>
            <p:nvSpPr>
              <p:cNvPr id="109" name="圆角矩形 108"/>
              <p:cNvSpPr/>
              <p:nvPr/>
            </p:nvSpPr>
            <p:spPr bwMode="auto">
              <a:xfrm>
                <a:off x="3429000" y="685800"/>
                <a:ext cx="685800" cy="609600"/>
              </a:xfrm>
              <a:prstGeom prst="roundRect">
                <a:avLst>
                  <a:gd name="adj" fmla="val 10667"/>
                </a:avLst>
              </a:prstGeom>
              <a:solidFill>
                <a:schemeClr val="bg1"/>
              </a:solidFill>
              <a:ln w="9525" cap="flat" cmpd="sng" algn="ctr">
                <a:noFill/>
                <a:prstDash val="solid"/>
                <a:round/>
                <a:headEnd type="none" w="med" len="med"/>
                <a:tailEnd type="none" w="med" len="med"/>
              </a:ln>
              <a:effectLst/>
            </p:spPr>
            <p:txBody>
              <a:bodyPr/>
              <a:lstStyle/>
              <a:p>
                <a:pPr marL="0" marR="0" lvl="0" indent="0" algn="l" defTabSz="914400" rtl="0" eaLnBrk="0" fontAlgn="base" latinLnBrk="0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/>
                </a:pPr>
                <a:endParaRPr kumimoji="0" lang="zh-CN" altLang="en-US" sz="1800" b="0" i="0" u="none" strike="noStrike" kern="1200" cap="none" spc="0" normalizeH="0" baseline="0" noProof="0">
                  <a:ln>
                    <a:noFill/>
                  </a:ln>
                  <a:solidFill>
                    <a:schemeClr val="tx1"/>
                  </a:solidFill>
                  <a:effectLst/>
                  <a:uLnTx/>
                  <a:uFillTx/>
                  <a:latin typeface="Arial" panose="020B0604020202020204" pitchFamily="34" charset="0"/>
                  <a:ea typeface="宋体" panose="02010600030101010101" pitchFamily="2" charset="-122"/>
                  <a:cs typeface="+mn-cs"/>
                </a:endParaRPr>
              </a:p>
            </p:txBody>
          </p:sp>
        </p:grpSp>
        <p:sp>
          <p:nvSpPr>
            <p:cNvPr id="106" name="矩形 105"/>
            <p:cNvSpPr/>
            <p:nvPr/>
          </p:nvSpPr>
          <p:spPr bwMode="auto">
            <a:xfrm rot="2802332">
              <a:off x="6048436" y="106173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  <p:sp>
          <p:nvSpPr>
            <p:cNvPr id="107" name="矩形 106"/>
            <p:cNvSpPr/>
            <p:nvPr/>
          </p:nvSpPr>
          <p:spPr bwMode="auto">
            <a:xfrm rot="19068917">
              <a:off x="6057257" y="1228656"/>
              <a:ext cx="1219200" cy="218638"/>
            </a:xfrm>
            <a:prstGeom prst="rect">
              <a:avLst/>
            </a:prstGeom>
            <a:solidFill>
              <a:schemeClr val="bg1"/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 marL="0" marR="0" lvl="0" indent="0" algn="l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/>
              </a:pPr>
              <a:endParaRPr kumimoji="0" lang="zh-CN" altLang="en-US" sz="1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endParaRPr>
            </a:p>
          </p:txBody>
        </p:sp>
      </p:grpSp>
      <p:sp>
        <p:nvSpPr>
          <p:cNvPr id="116" name="圆角矩形 115"/>
          <p:cNvSpPr/>
          <p:nvPr/>
        </p:nvSpPr>
        <p:spPr bwMode="auto">
          <a:xfrm>
            <a:off x="29119" y="6707215"/>
            <a:ext cx="9094448" cy="148364"/>
          </a:xfrm>
          <a:prstGeom prst="roundRect">
            <a:avLst>
              <a:gd name="adj" fmla="val 50000"/>
            </a:avLst>
          </a:prstGeom>
          <a:gradFill>
            <a:gsLst>
              <a:gs pos="27000">
                <a:srgbClr val="99FF33"/>
              </a:gs>
              <a:gs pos="81000">
                <a:srgbClr val="008000"/>
              </a:gs>
            </a:gsLst>
            <a:lin ang="2700000" scaled="1"/>
          </a:gradFill>
          <a:ln>
            <a:noFill/>
          </a:ln>
          <a:scene3d>
            <a:camera prst="orthographicFront"/>
            <a:lightRig rig="flat" dir="t"/>
          </a:scene3d>
          <a:sp3d prstMaterial="clear">
            <a:bevelT w="381000" h="127000" prst="softRound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zh-CN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1507" name="Picture 39" descr="E:\廖秋霞\学习\汇总\未标题-2 拷贝.jpg"/>
          <p:cNvPicPr>
            <a:picLocks noChangeAspect="1"/>
          </p:cNvPicPr>
          <p:nvPr/>
        </p:nvPicPr>
        <p:blipFill>
          <a:blip r:embed="rId1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6302375"/>
            <a:ext cx="1008063" cy="5556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4100" name="Picture 4" descr="C:\Documents and Settings\鱼不愚\桌面\00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 flipH="1">
            <a:off x="6723" y="4585026"/>
            <a:ext cx="1035411" cy="852129"/>
          </a:xfrm>
          <a:prstGeom prst="rect">
            <a:avLst/>
          </a:prstGeom>
          <a:noFill/>
          <a:effectLst>
            <a:reflection blurRad="6350" stA="50000" endA="300" endPos="55000" dir="5400000" sy="-100000" algn="bl" rotWithShape="0"/>
          </a:effectLst>
        </p:spPr>
      </p:pic>
      <p:pic>
        <p:nvPicPr>
          <p:cNvPr id="21509" name="Picture 8" descr="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50825" y="61913"/>
            <a:ext cx="1195388" cy="120650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1510" name="AutoShape 9" descr="get?name=T1MjDrBmLb1RCvBVdK"/>
          <p:cNvSpPr>
            <a:spLocks noChangeAspect="1"/>
          </p:cNvSpPr>
          <p:nvPr/>
        </p:nvSpPr>
        <p:spPr>
          <a:xfrm>
            <a:off x="155575" y="46038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1" name="Text Box 10"/>
          <p:cNvSpPr txBox="1"/>
          <p:nvPr/>
        </p:nvSpPr>
        <p:spPr>
          <a:xfrm>
            <a:off x="1403350" y="333375"/>
            <a:ext cx="2881313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任务四  快件派送作业</a:t>
            </a:r>
            <a:endParaRPr lang="zh-CN" altLang="en-US" sz="1800" b="1" dirty="0">
              <a:solidFill>
                <a:srgbClr val="0000FF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21512" name="Text Box 11"/>
          <p:cNvSpPr txBox="1"/>
          <p:nvPr/>
        </p:nvSpPr>
        <p:spPr>
          <a:xfrm>
            <a:off x="5148263" y="333375"/>
            <a:ext cx="3384550" cy="366713"/>
          </a:xfrm>
          <a:prstGeom prst="rect">
            <a:avLst/>
          </a:prstGeom>
          <a:noFill/>
          <a:ln w="9525">
            <a:noFill/>
          </a:ln>
        </p:spPr>
        <p:txBody>
          <a:bodyPr anchor="t" anchorCtr="0">
            <a:spAutoFit/>
          </a:bodyPr>
          <a:p>
            <a:pPr>
              <a:spcBef>
                <a:spcPct val="50000"/>
              </a:spcBef>
            </a:pPr>
            <a:r>
              <a:rPr lang="zh-CN" altLang="en-US" sz="1800" b="1" dirty="0">
                <a:solidFill>
                  <a:srgbClr val="0000FF"/>
                </a:solidFill>
                <a:latin typeface="Arial" panose="020B0604020202020204" pitchFamily="34" charset="0"/>
                <a:ea typeface="楷体" panose="02010609060101010101" pitchFamily="49" charset="-122"/>
              </a:rPr>
              <a:t>学习活动四：派送服务</a:t>
            </a:r>
            <a:endParaRPr lang="en-US" altLang="zh-CN" sz="1800" b="1" dirty="0">
              <a:solidFill>
                <a:srgbClr val="0000FF"/>
              </a:solidFill>
              <a:latin typeface="Arial" panose="020B0604020202020204" pitchFamily="34" charset="0"/>
              <a:ea typeface="楷体" panose="02010609060101010101" pitchFamily="49" charset="-122"/>
            </a:endParaRPr>
          </a:p>
        </p:txBody>
      </p:sp>
      <p:sp>
        <p:nvSpPr>
          <p:cNvPr id="21513" name="Rectangle 12"/>
          <p:cNvSpPr/>
          <p:nvPr/>
        </p:nvSpPr>
        <p:spPr>
          <a:xfrm>
            <a:off x="1603375" y="1136650"/>
            <a:ext cx="184150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ctr" anchorCtr="0">
            <a:spAutoFit/>
          </a:bodyPr>
          <a:p>
            <a:pPr eaLnBrk="0" hangingPunct="0"/>
            <a:endParaRPr lang="zh-CN" altLang="en-US" sz="1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4" name="AutoShape 13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1515" name="AutoShape 14" descr="3M9_3@0BSYE)A2$[VtR%4"/>
          <p:cNvSpPr>
            <a:spLocks noChangeAspect="1"/>
          </p:cNvSpPr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 w="9525">
            <a:noFill/>
          </a:ln>
        </p:spPr>
        <p:txBody>
          <a:bodyPr anchor="t" anchorCtr="0"/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 spd="med">
    <p:checker/>
  </p:transition>
</p:sld>
</file>

<file path=ppt/theme/theme1.xml><?xml version="1.0" encoding="utf-8"?>
<a:theme xmlns:a="http://schemas.openxmlformats.org/drawingml/2006/main" name="默认设计模板">
  <a:themeElements>
    <a:clrScheme name="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2_默认设计模板">
  <a:themeElements>
    <a:clrScheme name="1_默认设计模板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1_默认设计模板">
      <a:majorFont>
        <a:latin typeface="Arial"/>
        <a:ea typeface="宋体"/>
        <a:cs typeface=""/>
      </a:majorFont>
      <a:minorFont>
        <a:latin typeface="Arial"/>
        <a:ea typeface="宋体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raClrSchemeLst>
    <a:extraClrScheme>
      <a:clrScheme name="1_默认设计模板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默认设计模板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默认设计模板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2191</Words>
  <Application>WPS 演示</Application>
  <PresentationFormat>全屏显示(4:3)</PresentationFormat>
  <Paragraphs>239</Paragraphs>
  <Slides>18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13</vt:i4>
      </vt:variant>
      <vt:variant>
        <vt:lpstr>主题</vt:lpstr>
      </vt:variant>
      <vt:variant>
        <vt:i4>2</vt:i4>
      </vt:variant>
      <vt:variant>
        <vt:lpstr>幻灯片标题</vt:lpstr>
      </vt:variant>
      <vt:variant>
        <vt:i4>18</vt:i4>
      </vt:variant>
    </vt:vector>
  </HeadingPairs>
  <TitlesOfParts>
    <vt:vector size="33" baseType="lpstr">
      <vt:lpstr>Arial</vt:lpstr>
      <vt:lpstr>宋体</vt:lpstr>
      <vt:lpstr>Wingdings</vt:lpstr>
      <vt:lpstr>Calibri</vt:lpstr>
      <vt:lpstr>Arial Rounded MT Bold</vt:lpstr>
      <vt:lpstr>楷体</vt:lpstr>
      <vt:lpstr>楷体_GB2312</vt:lpstr>
      <vt:lpstr>新宋体</vt:lpstr>
      <vt:lpstr>Times New Roman</vt:lpstr>
      <vt:lpstr>DotumChe</vt:lpstr>
      <vt:lpstr>Malgun Gothic</vt:lpstr>
      <vt:lpstr>微软雅黑</vt:lpstr>
      <vt:lpstr>Arial Unicode MS</vt:lpstr>
      <vt:lpstr>默认设计模板</vt:lpstr>
      <vt:lpstr>2_默认设计模板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MC SYSTEM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liaoqiuxia</dc:creator>
  <cp:lastModifiedBy>微信用户</cp:lastModifiedBy>
  <cp:revision>162</cp:revision>
  <dcterms:created xsi:type="dcterms:W3CDTF">2011-01-25T06:33:28Z</dcterms:created>
  <dcterms:modified xsi:type="dcterms:W3CDTF">2026-08-26T02:11:36Z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323E4035E98C48819EF57EE7B5A49070_12</vt:lpwstr>
  </property>
  <property fmtid="{D5CDD505-2E9C-101B-9397-08002B2CF9AE}" pid="3" name="KSOProductBuildVer">
    <vt:lpwstr>2052-12.1.0.28043</vt:lpwstr>
  </property>
</Properties>
</file>