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2"/>
  </p:notesMasterIdLst>
  <p:sldIdLst>
    <p:sldId id="429" r:id="rId4"/>
    <p:sldId id="256" r:id="rId5"/>
    <p:sldId id="259" r:id="rId6"/>
    <p:sldId id="277" r:id="rId7"/>
    <p:sldId id="428" r:id="rId8"/>
    <p:sldId id="385" r:id="rId9"/>
    <p:sldId id="426" r:id="rId10"/>
    <p:sldId id="386" r:id="rId11"/>
    <p:sldId id="421" r:id="rId12"/>
    <p:sldId id="387" r:id="rId13"/>
    <p:sldId id="422" r:id="rId14"/>
    <p:sldId id="388" r:id="rId15"/>
    <p:sldId id="423" r:id="rId16"/>
    <p:sldId id="389" r:id="rId17"/>
    <p:sldId id="390" r:id="rId18"/>
    <p:sldId id="427" r:id="rId19"/>
    <p:sldId id="424" r:id="rId20"/>
    <p:sldId id="425" r:id="rId21"/>
    <p:sldId id="412" r:id="rId22"/>
    <p:sldId id="415" r:id="rId23"/>
    <p:sldId id="416" r:id="rId24"/>
    <p:sldId id="417" r:id="rId25"/>
    <p:sldId id="418" r:id="rId26"/>
    <p:sldId id="419" r:id="rId27"/>
    <p:sldId id="420" r:id="rId28"/>
    <p:sldId id="413" r:id="rId29"/>
    <p:sldId id="414" r:id="rId30"/>
    <p:sldId id="409" r:id="rId31"/>
    <p:sldId id="410" r:id="rId32"/>
    <p:sldId id="411" r:id="rId33"/>
    <p:sldId id="406" r:id="rId34"/>
    <p:sldId id="407" r:id="rId35"/>
    <p:sldId id="408" r:id="rId36"/>
    <p:sldId id="403" r:id="rId37"/>
    <p:sldId id="404" r:id="rId38"/>
    <p:sldId id="405" r:id="rId39"/>
    <p:sldId id="400" r:id="rId40"/>
    <p:sldId id="401" r:id="rId41"/>
    <p:sldId id="402" r:id="rId42"/>
    <p:sldId id="397" r:id="rId43"/>
    <p:sldId id="398" r:id="rId44"/>
    <p:sldId id="399" r:id="rId45"/>
    <p:sldId id="394" r:id="rId46"/>
    <p:sldId id="395" r:id="rId47"/>
    <p:sldId id="396" r:id="rId48"/>
    <p:sldId id="391" r:id="rId49"/>
    <p:sldId id="392" r:id="rId50"/>
    <p:sldId id="393" r:id="rId51"/>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5" Type="http://schemas.openxmlformats.org/officeDocument/2006/relationships/tableStyles" Target="tableStyles.xml"/><Relationship Id="rId54" Type="http://schemas.openxmlformats.org/officeDocument/2006/relationships/viewProps" Target="viewProps.xml"/><Relationship Id="rId53" Type="http://schemas.openxmlformats.org/officeDocument/2006/relationships/presProps" Target="presProps.xml"/><Relationship Id="rId52" Type="http://schemas.openxmlformats.org/officeDocument/2006/relationships/notesMaster" Target="notesMasters/notesMaster1.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939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939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0661F1E1-DD6A-409E-BBDB-068F8D9C9161}" type="datetimeFigureOut">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6" name="Rectangle 4"/>
          <p:cNvSpPr>
            <a:spLocks noRo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5939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5939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939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
            <a:pPr lvl="0" algn="r"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2"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3"/>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5.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GIF"/></Relationships>
</file>

<file path=ppt/slides/_rels/slide10.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GIF"/></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12.jpeg"/><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24.jpe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7.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GIF"/></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GIF"/></Relationships>
</file>

<file path=ppt/slides/_rels/slide1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sz="1800"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sz="1800"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sz="1800" dirty="0">
              <a:solidFill>
                <a:srgbClr val="000000"/>
              </a:solidFill>
              <a:latin typeface="Arial" panose="020B0604020202020204" pitchFamily="34" charset="0"/>
              <a:ea typeface="宋体" panose="02010600030101010101" pitchFamily="2" charset="-122"/>
            </a:endParaRPr>
          </a:p>
        </p:txBody>
      </p:sp>
      <p:sp>
        <p:nvSpPr>
          <p:cNvPr id="4101" name="Text Box 19"/>
          <p:cNvSpPr txBox="1"/>
          <p:nvPr/>
        </p:nvSpPr>
        <p:spPr>
          <a:xfrm>
            <a:off x="395288" y="4941888"/>
            <a:ext cx="2376487" cy="368300"/>
          </a:xfrm>
          <a:prstGeom prst="rect">
            <a:avLst/>
          </a:prstGeom>
          <a:noFill/>
          <a:ln w="9525">
            <a:noFill/>
          </a:ln>
        </p:spPr>
        <p:txBody>
          <a:bodyPr anchor="t" anchorCtr="0">
            <a:spAutoFit/>
          </a:bodyPr>
          <a:p>
            <a:pPr>
              <a:spcBef>
                <a:spcPct val="50000"/>
              </a:spcBef>
            </a:pPr>
            <a:r>
              <a:rPr lang="zh-CN" altLang="en-US" sz="1800" dirty="0">
                <a:solidFill>
                  <a:srgbClr val="000000"/>
                </a:solidFill>
                <a:latin typeface="Arial" panose="020B0604020202020204" pitchFamily="34" charset="0"/>
                <a:ea typeface="宋体" panose="02010600030101010101" pitchFamily="2" charset="-122"/>
              </a:rPr>
              <a:t>主讲人：车</a:t>
            </a:r>
            <a:r>
              <a:rPr lang="zh-CN" altLang="en-US" sz="1800" dirty="0">
                <a:solidFill>
                  <a:srgbClr val="000000"/>
                </a:solidFill>
                <a:latin typeface="Arial" panose="020B0604020202020204" pitchFamily="34" charset="0"/>
                <a:ea typeface="宋体" panose="02010600030101010101" pitchFamily="2" charset="-122"/>
              </a:rPr>
              <a:t>敏</a:t>
            </a:r>
            <a:endParaRPr lang="zh-CN" altLang="en-US" sz="1800" dirty="0">
              <a:solidFill>
                <a:srgbClr val="000000"/>
              </a:solidFill>
              <a:latin typeface="Arial" panose="020B0604020202020204" pitchFamily="34" charset="0"/>
              <a:ea typeface="宋体" panose="02010600030101010101" pitchFamily="2" charset="-122"/>
            </a:endParaRPr>
          </a:p>
        </p:txBody>
      </p:sp>
      <p:sp>
        <p:nvSpPr>
          <p:cNvPr id="4102" name="Text Box 20"/>
          <p:cNvSpPr txBox="1"/>
          <p:nvPr/>
        </p:nvSpPr>
        <p:spPr>
          <a:xfrm>
            <a:off x="2195830" y="620395"/>
            <a:ext cx="5184775" cy="1568450"/>
          </a:xfrm>
          <a:prstGeom prst="rect">
            <a:avLst/>
          </a:prstGeom>
          <a:noFill/>
          <a:ln w="9525">
            <a:noFill/>
          </a:ln>
        </p:spPr>
        <p:txBody>
          <a:bodyPr anchor="t" anchorCtr="0">
            <a:spAutoFit/>
          </a:bodyPr>
          <a:p>
            <a:pPr algn="ctr">
              <a:spcBef>
                <a:spcPct val="50000"/>
              </a:spcBef>
            </a:pPr>
            <a:r>
              <a:rPr lang="zh-CN" altLang="en-US" sz="9600" b="1" dirty="0">
                <a:solidFill>
                  <a:srgbClr val="FFFFFF"/>
                </a:solidFill>
                <a:latin typeface="楷体" panose="02010609060101010101" pitchFamily="49" charset="-122"/>
                <a:ea typeface="楷体" panose="02010609060101010101" pitchFamily="49" charset="-122"/>
              </a:rPr>
              <a:t>智慧</a:t>
            </a:r>
            <a:r>
              <a:rPr lang="zh-CN" altLang="en-US" sz="9600" b="1" dirty="0">
                <a:solidFill>
                  <a:srgbClr val="FFFFFF"/>
                </a:solidFill>
                <a:latin typeface="楷体" panose="02010609060101010101" pitchFamily="49" charset="-122"/>
                <a:ea typeface="楷体" panose="02010609060101010101" pitchFamily="49" charset="-122"/>
              </a:rPr>
              <a:t>快递</a:t>
            </a:r>
            <a:endParaRPr lang="zh-CN" altLang="en-US" sz="9600" b="1"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6"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3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5134"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135"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快递运营管理</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5136"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任务二：快件收寄作业</a:t>
            </a:r>
            <a:endParaRPr lang="zh-CN" altLang="en-US" sz="1800" b="1" dirty="0">
              <a:latin typeface="Arial" panose="020B0604020202020204" pitchFamily="34" charset="0"/>
              <a:ea typeface="宋体" panose="02010600030101010101" pitchFamily="2" charset="-122"/>
            </a:endParaRPr>
          </a:p>
        </p:txBody>
      </p:sp>
      <p:sp>
        <p:nvSpPr>
          <p:cNvPr id="5137"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任务一：快递行业调研</a:t>
            </a:r>
            <a:endParaRPr lang="zh-CN" altLang="en-US" sz="1800" b="1" dirty="0">
              <a:latin typeface="Arial" panose="020B0604020202020204" pitchFamily="34" charset="0"/>
              <a:ea typeface="宋体" panose="02010600030101010101" pitchFamily="2" charset="-122"/>
            </a:endParaRPr>
          </a:p>
        </p:txBody>
      </p:sp>
      <p:sp>
        <p:nvSpPr>
          <p:cNvPr id="5138"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任务三：快件处理作业</a:t>
            </a:r>
            <a:endParaRPr lang="zh-CN" altLang="en-US" sz="1800" b="1" dirty="0">
              <a:latin typeface="Arial" panose="020B0604020202020204" pitchFamily="34" charset="0"/>
              <a:ea typeface="宋体" panose="02010600030101010101" pitchFamily="2" charset="-122"/>
            </a:endParaRPr>
          </a:p>
        </p:txBody>
      </p:sp>
      <p:sp>
        <p:nvSpPr>
          <p:cNvPr id="5139"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sz="1800" b="1" dirty="0">
                <a:solidFill>
                  <a:srgbClr val="FF0000"/>
                </a:solidFill>
                <a:latin typeface="Arial" panose="020B0604020202020204" pitchFamily="34" charset="0"/>
                <a:ea typeface="宋体" panose="02010600030101010101" pitchFamily="2" charset="-122"/>
              </a:rPr>
              <a:t>任务四：快件派送作业</a:t>
            </a:r>
            <a:endParaRPr lang="zh-CN" altLang="en-US" sz="1800" b="1" dirty="0">
              <a:solidFill>
                <a:srgbClr val="FF0000"/>
              </a:solidFill>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4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5143"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任务五：快递客户服务</a:t>
            </a:r>
            <a:endParaRPr lang="zh-CN" altLang="en-US" sz="1800"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6148" name="Picture 205"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6149" name="AutoShape 235"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50" name="Text Box 23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a:t>
            </a:r>
            <a:r>
              <a:rPr lang="en-US" altLang="zh-CN" sz="1800" b="1" dirty="0">
                <a:solidFill>
                  <a:srgbClr val="0000FF"/>
                </a:solidFill>
                <a:latin typeface="楷体" panose="02010609060101010101" pitchFamily="49" charset="-122"/>
                <a:ea typeface="楷体" panose="02010609060101010101" pitchFamily="49" charset="-122"/>
              </a:rPr>
              <a:t>  </a:t>
            </a:r>
            <a:r>
              <a:rPr lang="zh-CN" altLang="en-US" sz="1800" b="1" dirty="0">
                <a:solidFill>
                  <a:srgbClr val="0000FF"/>
                </a:solidFill>
                <a:latin typeface="楷体" panose="02010609060101010101" pitchFamily="49" charset="-122"/>
                <a:ea typeface="楷体" panose="02010609060101010101" pitchFamily="49" charset="-122"/>
              </a:rPr>
              <a:t>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6151" name="Rectangle 247"/>
          <p:cNvSpPr/>
          <p:nvPr/>
        </p:nvSpPr>
        <p:spPr>
          <a:xfrm>
            <a:off x="971550" y="3933825"/>
            <a:ext cx="3106738" cy="581025"/>
          </a:xfrm>
          <a:prstGeom prst="rect">
            <a:avLst/>
          </a:prstGeom>
          <a:noFill/>
          <a:ln w="9525">
            <a:noFill/>
          </a:ln>
        </p:spPr>
        <p:txBody>
          <a:bodyPr anchor="t" anchorCtr="0"/>
          <a:p>
            <a:pPr eaLnBrk="0" hangingPunct="0"/>
            <a:r>
              <a:rPr lang="zh-CN" altLang="en-US" sz="3200" dirty="0">
                <a:solidFill>
                  <a:schemeClr val="tx2"/>
                </a:solidFill>
                <a:latin typeface="Arial" panose="020B0604020202020204" pitchFamily="34" charset="0"/>
                <a:ea typeface="宋体" panose="02010600030101010101" pitchFamily="2" charset="-122"/>
              </a:rPr>
              <a:t>派件流程</a:t>
            </a:r>
            <a:endParaRPr lang="zh-CN" altLang="en-US" sz="3200" dirty="0">
              <a:solidFill>
                <a:schemeClr val="tx2"/>
              </a:solidFill>
              <a:latin typeface="Arial" panose="020B0604020202020204" pitchFamily="34" charset="0"/>
              <a:ea typeface="宋体" panose="02010600030101010101" pitchFamily="2" charset="-122"/>
            </a:endParaRPr>
          </a:p>
        </p:txBody>
      </p:sp>
      <p:sp>
        <p:nvSpPr>
          <p:cNvPr id="6152" name="AutoShape 248"/>
          <p:cNvSpPr/>
          <p:nvPr/>
        </p:nvSpPr>
        <p:spPr>
          <a:xfrm>
            <a:off x="971550"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派前准备</a:t>
            </a:r>
            <a:endParaRPr lang="zh-CN" altLang="en-US" sz="2400" b="1" dirty="0">
              <a:solidFill>
                <a:schemeClr val="bg2"/>
              </a:solidFill>
              <a:latin typeface="楷体_GB2312" pitchFamily="49" charset="-122"/>
              <a:ea typeface="宋体" panose="02010600030101010101" pitchFamily="2" charset="-122"/>
            </a:endParaRPr>
          </a:p>
        </p:txBody>
      </p:sp>
      <p:sp>
        <p:nvSpPr>
          <p:cNvPr id="6153" name="AutoShape 250"/>
          <p:cNvSpPr/>
          <p:nvPr/>
        </p:nvSpPr>
        <p:spPr>
          <a:xfrm>
            <a:off x="2339975"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快件交换</a:t>
            </a:r>
            <a:endParaRPr lang="zh-CN" altLang="en-US" sz="2400" b="1" dirty="0">
              <a:solidFill>
                <a:schemeClr val="bg2"/>
              </a:solidFill>
              <a:latin typeface="楷体_GB2312" pitchFamily="49" charset="-122"/>
              <a:ea typeface="宋体" panose="02010600030101010101" pitchFamily="2" charset="-122"/>
            </a:endParaRPr>
          </a:p>
        </p:txBody>
      </p:sp>
      <p:sp>
        <p:nvSpPr>
          <p:cNvPr id="6154" name="AutoShape 252"/>
          <p:cNvSpPr/>
          <p:nvPr/>
        </p:nvSpPr>
        <p:spPr>
          <a:xfrm>
            <a:off x="3708400"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检查快件</a:t>
            </a:r>
            <a:endParaRPr lang="zh-CN" altLang="en-US" sz="2400" b="1" dirty="0">
              <a:solidFill>
                <a:schemeClr val="bg2"/>
              </a:solidFill>
              <a:latin typeface="楷体_GB2312" pitchFamily="49" charset="-122"/>
              <a:ea typeface="宋体" panose="02010600030101010101" pitchFamily="2" charset="-122"/>
            </a:endParaRPr>
          </a:p>
        </p:txBody>
      </p:sp>
      <p:sp>
        <p:nvSpPr>
          <p:cNvPr id="6155" name="AutoShape 254"/>
          <p:cNvSpPr/>
          <p:nvPr/>
        </p:nvSpPr>
        <p:spPr>
          <a:xfrm>
            <a:off x="5076825"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检查快件</a:t>
            </a:r>
            <a:endParaRPr lang="zh-CN" altLang="en-US" sz="2400" b="1" dirty="0">
              <a:solidFill>
                <a:schemeClr val="bg2"/>
              </a:solidFill>
              <a:latin typeface="楷体_GB2312" pitchFamily="49" charset="-122"/>
              <a:ea typeface="宋体" panose="02010600030101010101" pitchFamily="2" charset="-122"/>
            </a:endParaRPr>
          </a:p>
        </p:txBody>
      </p:sp>
      <p:sp>
        <p:nvSpPr>
          <p:cNvPr id="6156" name="AutoShape 256"/>
          <p:cNvSpPr/>
          <p:nvPr/>
        </p:nvSpPr>
        <p:spPr>
          <a:xfrm>
            <a:off x="6443663" y="2420938"/>
            <a:ext cx="865187"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送件上门</a:t>
            </a:r>
            <a:endParaRPr lang="zh-CN" altLang="en-US" sz="2400" b="1" dirty="0">
              <a:solidFill>
                <a:schemeClr val="bg2"/>
              </a:solidFill>
              <a:latin typeface="楷体_GB2312" pitchFamily="49" charset="-122"/>
              <a:ea typeface="宋体" panose="02010600030101010101" pitchFamily="2" charset="-122"/>
            </a:endParaRPr>
          </a:p>
        </p:txBody>
      </p:sp>
      <p:sp>
        <p:nvSpPr>
          <p:cNvPr id="6157" name="AutoShape 257"/>
          <p:cNvSpPr/>
          <p:nvPr/>
        </p:nvSpPr>
        <p:spPr>
          <a:xfrm>
            <a:off x="7812088" y="2420938"/>
            <a:ext cx="865187"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核实身份</a:t>
            </a:r>
            <a:endParaRPr lang="zh-CN" altLang="en-US" sz="2400" b="1" dirty="0">
              <a:solidFill>
                <a:schemeClr val="bg2"/>
              </a:solidFill>
              <a:latin typeface="楷体_GB2312" pitchFamily="49" charset="-122"/>
              <a:ea typeface="宋体" panose="02010600030101010101" pitchFamily="2" charset="-122"/>
            </a:endParaRPr>
          </a:p>
        </p:txBody>
      </p:sp>
      <p:sp>
        <p:nvSpPr>
          <p:cNvPr id="6158" name="AutoShape 259"/>
          <p:cNvSpPr/>
          <p:nvPr/>
        </p:nvSpPr>
        <p:spPr>
          <a:xfrm>
            <a:off x="3708400" y="1052513"/>
            <a:ext cx="865188" cy="9779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交处理人员</a:t>
            </a:r>
            <a:endParaRPr lang="zh-CN" altLang="en-US" sz="2400" b="1" dirty="0">
              <a:solidFill>
                <a:schemeClr val="bg2"/>
              </a:solidFill>
              <a:latin typeface="楷体_GB2312" pitchFamily="49" charset="-122"/>
              <a:ea typeface="宋体" panose="02010600030101010101" pitchFamily="2" charset="-122"/>
            </a:endParaRPr>
          </a:p>
        </p:txBody>
      </p:sp>
      <p:sp>
        <p:nvSpPr>
          <p:cNvPr id="6159" name="AutoShape 265"/>
          <p:cNvSpPr/>
          <p:nvPr/>
        </p:nvSpPr>
        <p:spPr>
          <a:xfrm>
            <a:off x="7740650" y="5013325"/>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收取资费</a:t>
            </a:r>
            <a:endParaRPr lang="zh-CN" altLang="en-US" sz="2400" b="1" dirty="0">
              <a:solidFill>
                <a:schemeClr val="bg2"/>
              </a:solidFill>
              <a:latin typeface="楷体_GB2312" pitchFamily="49" charset="-122"/>
              <a:ea typeface="宋体" panose="02010600030101010101" pitchFamily="2" charset="-122"/>
            </a:endParaRPr>
          </a:p>
        </p:txBody>
      </p:sp>
      <p:sp>
        <p:nvSpPr>
          <p:cNvPr id="6160" name="AutoShape 267"/>
          <p:cNvSpPr/>
          <p:nvPr/>
        </p:nvSpPr>
        <p:spPr>
          <a:xfrm>
            <a:off x="6156325" y="5013325"/>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返回公司</a:t>
            </a:r>
            <a:endParaRPr lang="zh-CN" altLang="en-US" sz="2400" b="1" dirty="0">
              <a:solidFill>
                <a:schemeClr val="bg2"/>
              </a:solidFill>
              <a:latin typeface="楷体_GB2312" pitchFamily="49" charset="-122"/>
              <a:ea typeface="宋体" panose="02010600030101010101" pitchFamily="2" charset="-122"/>
            </a:endParaRPr>
          </a:p>
        </p:txBody>
      </p:sp>
      <p:sp>
        <p:nvSpPr>
          <p:cNvPr id="6161" name="AutoShape 268"/>
          <p:cNvSpPr/>
          <p:nvPr/>
        </p:nvSpPr>
        <p:spPr>
          <a:xfrm>
            <a:off x="4572000" y="4581525"/>
            <a:ext cx="865188" cy="15621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交签单及未送完快件</a:t>
            </a:r>
            <a:endParaRPr lang="zh-CN" altLang="en-US" sz="2400" b="1" dirty="0">
              <a:solidFill>
                <a:schemeClr val="bg2"/>
              </a:solidFill>
              <a:latin typeface="楷体_GB2312" pitchFamily="49" charset="-122"/>
              <a:ea typeface="宋体" panose="02010600030101010101" pitchFamily="2" charset="-122"/>
            </a:endParaRPr>
          </a:p>
        </p:txBody>
      </p:sp>
      <p:sp>
        <p:nvSpPr>
          <p:cNvPr id="6162" name="AutoShape 269"/>
          <p:cNvSpPr/>
          <p:nvPr/>
        </p:nvSpPr>
        <p:spPr>
          <a:xfrm>
            <a:off x="2987675" y="5157788"/>
            <a:ext cx="865188" cy="3937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交款</a:t>
            </a:r>
            <a:endParaRPr lang="zh-CN" altLang="en-US" sz="2400" b="1" dirty="0">
              <a:solidFill>
                <a:schemeClr val="bg2"/>
              </a:solidFill>
              <a:latin typeface="楷体_GB2312" pitchFamily="49" charset="-122"/>
              <a:ea typeface="宋体" panose="02010600030101010101" pitchFamily="2" charset="-122"/>
            </a:endParaRPr>
          </a:p>
        </p:txBody>
      </p:sp>
      <p:sp>
        <p:nvSpPr>
          <p:cNvPr id="6163" name="AutoShape 270"/>
          <p:cNvSpPr/>
          <p:nvPr/>
        </p:nvSpPr>
        <p:spPr>
          <a:xfrm>
            <a:off x="7451725" y="3716338"/>
            <a:ext cx="15128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提示客户检查快件</a:t>
            </a:r>
            <a:endParaRPr lang="zh-CN" altLang="en-US" sz="2400" b="1" dirty="0">
              <a:solidFill>
                <a:schemeClr val="bg2"/>
              </a:solidFill>
              <a:latin typeface="楷体_GB2312" pitchFamily="49" charset="-122"/>
              <a:ea typeface="宋体" panose="02010600030101010101" pitchFamily="2" charset="-122"/>
            </a:endParaRPr>
          </a:p>
        </p:txBody>
      </p:sp>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69" name="组合 24">
            <a:hlinkClick r:id="" action="ppaction://noaction"/>
          </p:cNvPr>
          <p:cNvPicPr/>
          <p:nvPr/>
        </p:nvPicPr>
        <p:blipFill>
          <a:blip r:embed="rId1"/>
          <a:stretch>
            <a:fillRect/>
          </a:stretch>
        </p:blipFill>
        <p:spPr>
          <a:xfrm>
            <a:off x="3059113" y="3429000"/>
            <a:ext cx="447675" cy="495300"/>
          </a:xfrm>
          <a:prstGeom prst="rect">
            <a:avLst/>
          </a:prstGeom>
          <a:noFill/>
          <a:ln w="9525">
            <a:noFill/>
          </a:ln>
        </p:spPr>
      </p:pic>
      <p:grpSp>
        <p:nvGrpSpPr>
          <p:cNvPr id="27"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 name="组合 24">
            <a:hlinkClick r:id="" action="ppaction://noaction"/>
          </p:cNvPr>
          <p:cNvGrpSpPr/>
          <p:nvPr/>
        </p:nvGrpSpPr>
        <p:grpSpPr>
          <a:xfrm>
            <a:off x="5094316" y="2801010"/>
            <a:ext cx="457200" cy="470074"/>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pic>
        <p:nvPicPr>
          <p:cNvPr id="7172" name="组合 24">
            <a:hlinkClick r:id="" action="ppaction://noaction"/>
          </p:cNvPr>
          <p:cNvPicPr/>
          <p:nvPr/>
        </p:nvPicPr>
        <p:blipFill>
          <a:blip r:embed="rId1"/>
          <a:stretch>
            <a:fillRect/>
          </a:stretch>
        </p:blipFill>
        <p:spPr>
          <a:xfrm>
            <a:off x="3059113" y="2349500"/>
            <a:ext cx="447675" cy="495300"/>
          </a:xfrm>
          <a:prstGeom prst="rect">
            <a:avLst/>
          </a:prstGeom>
          <a:noFill/>
          <a:ln w="9525">
            <a:noFill/>
          </a:ln>
        </p:spPr>
      </p:pic>
      <p:sp>
        <p:nvSpPr>
          <p:cNvPr id="62" name="圆角矩形 61"/>
          <p:cNvSpPr/>
          <p:nvPr/>
        </p:nvSpPr>
        <p:spPr bwMode="auto">
          <a:xfrm>
            <a:off x="5376301" y="3022690"/>
            <a:ext cx="3437258"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4"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2636838"/>
            <a:ext cx="777875" cy="433387"/>
          </a:xfrm>
          <a:prstGeom prst="rect">
            <a:avLst/>
          </a:prstGeom>
          <a:noFill/>
          <a:ln w="9525">
            <a:noFill/>
          </a:ln>
        </p:spPr>
      </p:pic>
      <p:sp>
        <p:nvSpPr>
          <p:cNvPr id="116" name="圆角矩形 115"/>
          <p:cNvSpPr/>
          <p:nvPr/>
        </p:nvSpPr>
        <p:spPr bwMode="auto">
          <a:xfrm>
            <a:off x="5375401" y="4174956"/>
            <a:ext cx="3509888"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6"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3"/>
          <a:srcRect/>
          <a:stretch>
            <a:fillRect/>
          </a:stretch>
        </p:blipFill>
        <p:spPr bwMode="auto">
          <a:xfrm flipH="1">
            <a:off x="3001162" y="1203724"/>
            <a:ext cx="2077097" cy="1642830"/>
          </a:xfrm>
          <a:prstGeom prst="rect">
            <a:avLst/>
          </a:prstGeom>
          <a:noFill/>
          <a:effectLst>
            <a:reflection blurRad="6350" stA="50000" endA="300" endPos="55000" dir="5400000" sy="-100000" algn="bl" rotWithShape="0"/>
          </a:effectLst>
        </p:spPr>
      </p:pic>
      <p:pic>
        <p:nvPicPr>
          <p:cNvPr id="7178" name="Picture 23" descr="4"/>
          <p:cNvPicPr>
            <a:picLocks noChangeAspect="1"/>
          </p:cNvPicPr>
          <p:nvPr/>
        </p:nvPicPr>
        <p:blipFill>
          <a:blip r:embed="rId4"/>
          <a:stretch>
            <a:fillRect/>
          </a:stretch>
        </p:blipFill>
        <p:spPr>
          <a:xfrm>
            <a:off x="250825" y="61913"/>
            <a:ext cx="1195388" cy="1206500"/>
          </a:xfrm>
          <a:prstGeom prst="rect">
            <a:avLst/>
          </a:prstGeom>
          <a:noFill/>
          <a:ln w="9525">
            <a:noFill/>
          </a:ln>
        </p:spPr>
      </p:pic>
      <p:sp>
        <p:nvSpPr>
          <p:cNvPr id="7179"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a:t>
            </a:r>
            <a:r>
              <a:rPr lang="en-US" altLang="zh-CN" sz="1800" b="1" dirty="0">
                <a:solidFill>
                  <a:srgbClr val="0000FF"/>
                </a:solidFill>
                <a:latin typeface="楷体" panose="02010609060101010101" pitchFamily="49" charset="-122"/>
                <a:ea typeface="楷体" panose="02010609060101010101" pitchFamily="49" charset="-122"/>
              </a:rPr>
              <a:t>  </a:t>
            </a:r>
            <a:r>
              <a:rPr lang="zh-CN" altLang="en-US" sz="1800" b="1" dirty="0">
                <a:solidFill>
                  <a:srgbClr val="0000FF"/>
                </a:solidFill>
                <a:latin typeface="楷体" panose="02010609060101010101" pitchFamily="49" charset="-122"/>
                <a:ea typeface="楷体" panose="02010609060101010101" pitchFamily="49" charset="-122"/>
              </a:rPr>
              <a:t>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7180" name="Text Box 25"/>
          <p:cNvSpPr txBox="1"/>
          <p:nvPr/>
        </p:nvSpPr>
        <p:spPr>
          <a:xfrm>
            <a:off x="5508625" y="2708275"/>
            <a:ext cx="2592388" cy="366713"/>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学习活动四：派送服务</a:t>
            </a:r>
            <a:endParaRPr lang="zh-CN" altLang="en-US" sz="1800" b="1" dirty="0">
              <a:latin typeface="Arial" panose="020B0604020202020204" pitchFamily="34" charset="0"/>
              <a:ea typeface="宋体" panose="02010600030101010101" pitchFamily="2" charset="-122"/>
            </a:endParaRPr>
          </a:p>
        </p:txBody>
      </p:sp>
      <p:sp>
        <p:nvSpPr>
          <p:cNvPr id="3" name="圆角矩形 61"/>
          <p:cNvSpPr/>
          <p:nvPr/>
        </p:nvSpPr>
        <p:spPr bwMode="auto">
          <a:xfrm>
            <a:off x="11508" y="2517865"/>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4" name="圆角矩形 61"/>
          <p:cNvSpPr/>
          <p:nvPr/>
        </p:nvSpPr>
        <p:spPr bwMode="auto">
          <a:xfrm>
            <a:off x="11508" y="36703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83"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133600"/>
            <a:ext cx="777875" cy="428625"/>
          </a:xfrm>
          <a:prstGeom prst="rect">
            <a:avLst/>
          </a:prstGeom>
          <a:noFill/>
          <a:ln w="9525">
            <a:noFill/>
          </a:ln>
        </p:spPr>
      </p:pic>
      <p:pic>
        <p:nvPicPr>
          <p:cNvPr id="7184"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284538"/>
            <a:ext cx="777875" cy="428625"/>
          </a:xfrm>
          <a:prstGeom prst="rect">
            <a:avLst/>
          </a:prstGeom>
          <a:noFill/>
          <a:ln w="9525">
            <a:noFill/>
          </a:ln>
        </p:spPr>
      </p:pic>
      <p:sp>
        <p:nvSpPr>
          <p:cNvPr id="7185" name="Text Box 49"/>
          <p:cNvSpPr txBox="1"/>
          <p:nvPr/>
        </p:nvSpPr>
        <p:spPr>
          <a:xfrm>
            <a:off x="684213" y="2205038"/>
            <a:ext cx="2519362"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学习活动一：派件准备</a:t>
            </a:r>
            <a:endParaRPr lang="zh-CN" altLang="en-US" sz="1800" b="1" dirty="0">
              <a:latin typeface="Arial" panose="020B0604020202020204" pitchFamily="34" charset="0"/>
              <a:ea typeface="宋体" panose="02010600030101010101" pitchFamily="2" charset="-122"/>
            </a:endParaRPr>
          </a:p>
        </p:txBody>
      </p:sp>
      <p:sp>
        <p:nvSpPr>
          <p:cNvPr id="7186" name="Text Box 51"/>
          <p:cNvSpPr txBox="1"/>
          <p:nvPr/>
        </p:nvSpPr>
        <p:spPr>
          <a:xfrm>
            <a:off x="684213" y="3357563"/>
            <a:ext cx="2519362" cy="366712"/>
          </a:xfrm>
          <a:prstGeom prst="rect">
            <a:avLst/>
          </a:prstGeom>
          <a:noFill/>
          <a:ln w="9525">
            <a:noFill/>
          </a:ln>
        </p:spPr>
        <p:txBody>
          <a:bodyPr anchor="t" anchorCtr="0">
            <a:spAutoFit/>
          </a:bodyPr>
          <a:p>
            <a:pPr>
              <a:spcBef>
                <a:spcPct val="50000"/>
              </a:spcBef>
            </a:pPr>
            <a:r>
              <a:rPr lang="zh-CN" altLang="en-US" sz="1800" b="1" dirty="0">
                <a:solidFill>
                  <a:srgbClr val="FF0000"/>
                </a:solidFill>
                <a:latin typeface="Arial" panose="020B0604020202020204" pitchFamily="34" charset="0"/>
                <a:ea typeface="宋体" panose="02010600030101010101" pitchFamily="2" charset="-122"/>
              </a:rPr>
              <a:t>学习活动二：快件交接</a:t>
            </a:r>
            <a:endParaRPr lang="zh-CN" altLang="en-US" sz="1800" b="1" dirty="0">
              <a:solidFill>
                <a:srgbClr val="FF0000"/>
              </a:solidFill>
              <a:latin typeface="Arial" panose="020B0604020202020204" pitchFamily="34" charset="0"/>
              <a:ea typeface="宋体" panose="02010600030101010101" pitchFamily="2" charset="-122"/>
            </a:endParaRPr>
          </a:p>
        </p:txBody>
      </p:sp>
      <p:pic>
        <p:nvPicPr>
          <p:cNvPr id="5" name="Picture 4" descr="C:\Documents and Settings\鱼不愚\桌面\001.png"/>
          <p:cNvPicPr>
            <a:picLocks noChangeAspect="1"/>
          </p:cNvPicPr>
          <p:nvPr/>
        </p:nvPicPr>
        <p:blipFill>
          <a:blip r:embed="rId5"/>
          <a:stretch>
            <a:fillRect/>
          </a:stretch>
        </p:blipFill>
        <p:spPr>
          <a:xfrm>
            <a:off x="3635375" y="2420938"/>
            <a:ext cx="2101850" cy="3311525"/>
          </a:xfrm>
          <a:prstGeom prst="rect">
            <a:avLst/>
          </a:prstGeom>
          <a:noFill/>
          <a:ln w="9525">
            <a:noFill/>
          </a:ln>
        </p:spPr>
      </p:pic>
      <p:grpSp>
        <p:nvGrpSpPr>
          <p:cNvPr id="6"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9"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1" name="组合 13"/>
            <p:cNvGrpSpPr/>
            <p:nvPr/>
          </p:nvGrpSpPr>
          <p:grpSpPr>
            <a:xfrm>
              <a:off x="5791200" y="1295400"/>
              <a:ext cx="838200" cy="762000"/>
              <a:chOff x="3352800" y="609600"/>
              <a:chExt cx="838200" cy="762000"/>
            </a:xfrm>
          </p:grpSpPr>
          <p:sp>
            <p:nvSpPr>
              <p:cNvPr id="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5" name="组合 16"/>
            <p:cNvGrpSpPr/>
            <p:nvPr/>
          </p:nvGrpSpPr>
          <p:grpSpPr>
            <a:xfrm>
              <a:off x="6705600" y="1295400"/>
              <a:ext cx="685800" cy="623455"/>
              <a:chOff x="3352800" y="609600"/>
              <a:chExt cx="838200" cy="762000"/>
            </a:xfrm>
          </p:grpSpPr>
          <p:sp>
            <p:nvSpPr>
              <p:cNvPr id="16"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8"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9" name="组合 19"/>
            <p:cNvGrpSpPr/>
            <p:nvPr/>
          </p:nvGrpSpPr>
          <p:grpSpPr>
            <a:xfrm>
              <a:off x="6804661" y="685801"/>
              <a:ext cx="586739" cy="533399"/>
              <a:chOff x="3352800" y="609600"/>
              <a:chExt cx="838200" cy="762000"/>
            </a:xfrm>
          </p:grpSpPr>
          <p:sp>
            <p:nvSpPr>
              <p:cNvPr id="21"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pic>
        <p:nvPicPr>
          <p:cNvPr id="7189"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sp>
        <p:nvSpPr>
          <p:cNvPr id="7190" name="Text Box 56"/>
          <p:cNvSpPr txBox="1"/>
          <p:nvPr/>
        </p:nvSpPr>
        <p:spPr>
          <a:xfrm>
            <a:off x="5508625" y="3860800"/>
            <a:ext cx="3095625" cy="366713"/>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学习活动五：派送异常处理</a:t>
            </a:r>
            <a:endParaRPr lang="zh-CN" altLang="en-US" sz="1800" b="1" dirty="0">
              <a:latin typeface="Arial" panose="020B0604020202020204" pitchFamily="34" charset="0"/>
              <a:ea typeface="宋体" panose="02010600030101010101" pitchFamily="2" charset="-122"/>
            </a:endParaRPr>
          </a:p>
        </p:txBody>
      </p:sp>
      <p:pic>
        <p:nvPicPr>
          <p:cNvPr id="7191" name="组合 24">
            <a:hlinkClick r:id="" action="ppaction://noaction"/>
          </p:cNvPr>
          <p:cNvPicPr/>
          <p:nvPr/>
        </p:nvPicPr>
        <p:blipFill>
          <a:blip r:embed="rId1"/>
          <a:stretch>
            <a:fillRect/>
          </a:stretch>
        </p:blipFill>
        <p:spPr>
          <a:xfrm>
            <a:off x="3059113" y="4724400"/>
            <a:ext cx="447675" cy="495300"/>
          </a:xfrm>
          <a:prstGeom prst="rect">
            <a:avLst/>
          </a:prstGeom>
          <a:noFill/>
          <a:ln w="9525">
            <a:noFill/>
          </a:ln>
        </p:spPr>
      </p:pic>
      <p:sp>
        <p:nvSpPr>
          <p:cNvPr id="78849" name="圆角矩形 61"/>
          <p:cNvSpPr/>
          <p:nvPr/>
        </p:nvSpPr>
        <p:spPr bwMode="auto">
          <a:xfrm>
            <a:off x="11508" y="49657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93"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4579938"/>
            <a:ext cx="777875" cy="428625"/>
          </a:xfrm>
          <a:prstGeom prst="rect">
            <a:avLst/>
          </a:prstGeom>
          <a:noFill/>
          <a:ln w="9525">
            <a:noFill/>
          </a:ln>
        </p:spPr>
      </p:pic>
      <p:sp>
        <p:nvSpPr>
          <p:cNvPr id="7194" name="Text Box 62"/>
          <p:cNvSpPr txBox="1"/>
          <p:nvPr/>
        </p:nvSpPr>
        <p:spPr>
          <a:xfrm>
            <a:off x="684213" y="4652963"/>
            <a:ext cx="2519362"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学习活动三：派送规划</a:t>
            </a:r>
            <a:endParaRPr lang="zh-CN" altLang="en-US" sz="1800"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AutoShape 5"/>
          <p:cNvSpPr>
            <a:spLocks noChangeAspect="1"/>
          </p:cNvSpPr>
          <p:nvPr/>
        </p:nvSpPr>
        <p:spPr>
          <a:xfrm>
            <a:off x="971550" y="1412875"/>
            <a:ext cx="7921625" cy="400685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194" name="AutoShape 6"/>
          <p:cNvSpPr/>
          <p:nvPr/>
        </p:nvSpPr>
        <p:spPr>
          <a:xfrm>
            <a:off x="971550" y="1557338"/>
            <a:ext cx="7874000" cy="3879850"/>
          </a:xfrm>
          <a:prstGeom prst="roundRect">
            <a:avLst>
              <a:gd name="adj" fmla="val 8375"/>
            </a:avLst>
          </a:prstGeom>
          <a:solidFill>
            <a:srgbClr val="99CC00"/>
          </a:solidFill>
          <a:ln w="38100">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nvGrpSpPr>
          <p:cNvPr id="8195" name="Group 7"/>
          <p:cNvGrpSpPr/>
          <p:nvPr/>
        </p:nvGrpSpPr>
        <p:grpSpPr>
          <a:xfrm>
            <a:off x="971550" y="2889250"/>
            <a:ext cx="7910513" cy="2520950"/>
            <a:chOff x="247" y="4566"/>
            <a:chExt cx="3829" cy="1431"/>
          </a:xfrm>
        </p:grpSpPr>
        <p:grpSp>
          <p:nvGrpSpPr>
            <p:cNvPr id="8196" name="Group 8"/>
            <p:cNvGrpSpPr/>
            <p:nvPr/>
          </p:nvGrpSpPr>
          <p:grpSpPr>
            <a:xfrm>
              <a:off x="2161" y="4566"/>
              <a:ext cx="1915" cy="1431"/>
              <a:chOff x="2854" y="1824"/>
              <a:chExt cx="2622" cy="1882"/>
            </a:xfrm>
          </p:grpSpPr>
          <p:sp>
            <p:nvSpPr>
              <p:cNvPr id="8197" name="Line 9"/>
              <p:cNvSpPr/>
              <p:nvPr/>
            </p:nvSpPr>
            <p:spPr>
              <a:xfrm>
                <a:off x="2854" y="1824"/>
                <a:ext cx="2622" cy="1432"/>
              </a:xfrm>
              <a:prstGeom prst="line">
                <a:avLst/>
              </a:prstGeom>
              <a:ln w="3175" cap="flat" cmpd="sng">
                <a:solidFill>
                  <a:srgbClr val="CCFF33"/>
                </a:solidFill>
                <a:prstDash val="solid"/>
                <a:round/>
                <a:headEnd type="none" w="sm" len="sm"/>
                <a:tailEnd type="none" w="sm" len="sm"/>
              </a:ln>
            </p:spPr>
          </p:sp>
          <p:sp>
            <p:nvSpPr>
              <p:cNvPr id="8198" name="Line 10"/>
              <p:cNvSpPr/>
              <p:nvPr/>
            </p:nvSpPr>
            <p:spPr>
              <a:xfrm>
                <a:off x="2854" y="1824"/>
                <a:ext cx="2622" cy="1687"/>
              </a:xfrm>
              <a:prstGeom prst="line">
                <a:avLst/>
              </a:prstGeom>
              <a:ln w="3175" cap="flat" cmpd="sng">
                <a:solidFill>
                  <a:srgbClr val="CCFF33"/>
                </a:solidFill>
                <a:prstDash val="solid"/>
                <a:round/>
                <a:headEnd type="none" w="sm" len="sm"/>
                <a:tailEnd type="none" w="sm" len="sm"/>
              </a:ln>
            </p:spPr>
          </p:sp>
          <p:sp>
            <p:nvSpPr>
              <p:cNvPr id="8199" name="Line 11"/>
              <p:cNvSpPr/>
              <p:nvPr/>
            </p:nvSpPr>
            <p:spPr>
              <a:xfrm>
                <a:off x="2854" y="1824"/>
                <a:ext cx="2487" cy="1882"/>
              </a:xfrm>
              <a:prstGeom prst="line">
                <a:avLst/>
              </a:prstGeom>
              <a:ln w="3175" cap="flat" cmpd="sng">
                <a:solidFill>
                  <a:srgbClr val="CCFF33"/>
                </a:solidFill>
                <a:prstDash val="solid"/>
                <a:round/>
                <a:headEnd type="none" w="sm" len="sm"/>
                <a:tailEnd type="none" w="sm" len="sm"/>
              </a:ln>
            </p:spPr>
          </p:sp>
          <p:sp>
            <p:nvSpPr>
              <p:cNvPr id="8200" name="Line 12"/>
              <p:cNvSpPr/>
              <p:nvPr/>
            </p:nvSpPr>
            <p:spPr>
              <a:xfrm>
                <a:off x="2854" y="1824"/>
                <a:ext cx="2083" cy="1882"/>
              </a:xfrm>
              <a:prstGeom prst="line">
                <a:avLst/>
              </a:prstGeom>
              <a:ln w="3175" cap="flat" cmpd="sng">
                <a:solidFill>
                  <a:srgbClr val="CCFF33"/>
                </a:solidFill>
                <a:prstDash val="solid"/>
                <a:round/>
                <a:headEnd type="none" w="sm" len="sm"/>
                <a:tailEnd type="none" w="sm" len="sm"/>
              </a:ln>
            </p:spPr>
          </p:sp>
          <p:sp>
            <p:nvSpPr>
              <p:cNvPr id="8201" name="Line 13"/>
              <p:cNvSpPr/>
              <p:nvPr/>
            </p:nvSpPr>
            <p:spPr>
              <a:xfrm>
                <a:off x="2854" y="1824"/>
                <a:ext cx="1704" cy="1882"/>
              </a:xfrm>
              <a:prstGeom prst="line">
                <a:avLst/>
              </a:prstGeom>
              <a:ln w="3175" cap="flat" cmpd="sng">
                <a:solidFill>
                  <a:srgbClr val="CCFF33"/>
                </a:solidFill>
                <a:prstDash val="solid"/>
                <a:round/>
                <a:headEnd type="none" w="sm" len="sm"/>
                <a:tailEnd type="none" w="sm" len="sm"/>
              </a:ln>
            </p:spPr>
          </p:sp>
          <p:sp>
            <p:nvSpPr>
              <p:cNvPr id="8202" name="Line 14"/>
              <p:cNvSpPr/>
              <p:nvPr/>
            </p:nvSpPr>
            <p:spPr>
              <a:xfrm>
                <a:off x="2854" y="1824"/>
                <a:ext cx="1322" cy="1882"/>
              </a:xfrm>
              <a:prstGeom prst="line">
                <a:avLst/>
              </a:prstGeom>
              <a:ln w="3175" cap="flat" cmpd="sng">
                <a:solidFill>
                  <a:srgbClr val="CCFF33"/>
                </a:solidFill>
                <a:prstDash val="solid"/>
                <a:round/>
                <a:headEnd type="none" w="sm" len="sm"/>
                <a:tailEnd type="none" w="sm" len="sm"/>
              </a:ln>
            </p:spPr>
          </p:sp>
          <p:sp>
            <p:nvSpPr>
              <p:cNvPr id="8203" name="Line 15"/>
              <p:cNvSpPr/>
              <p:nvPr/>
            </p:nvSpPr>
            <p:spPr>
              <a:xfrm>
                <a:off x="2854" y="1824"/>
                <a:ext cx="986" cy="1882"/>
              </a:xfrm>
              <a:prstGeom prst="line">
                <a:avLst/>
              </a:prstGeom>
              <a:ln w="3175" cap="flat" cmpd="sng">
                <a:solidFill>
                  <a:srgbClr val="CCFF33"/>
                </a:solidFill>
                <a:prstDash val="solid"/>
                <a:round/>
                <a:headEnd type="none" w="sm" len="sm"/>
                <a:tailEnd type="none" w="sm" len="sm"/>
              </a:ln>
            </p:spPr>
          </p:sp>
          <p:sp>
            <p:nvSpPr>
              <p:cNvPr id="8204" name="Line 16"/>
              <p:cNvSpPr/>
              <p:nvPr/>
            </p:nvSpPr>
            <p:spPr>
              <a:xfrm>
                <a:off x="2854" y="1824"/>
                <a:ext cx="651" cy="1882"/>
              </a:xfrm>
              <a:prstGeom prst="line">
                <a:avLst/>
              </a:prstGeom>
              <a:ln w="3175" cap="flat" cmpd="sng">
                <a:solidFill>
                  <a:srgbClr val="CCFF33"/>
                </a:solidFill>
                <a:prstDash val="solid"/>
                <a:round/>
                <a:headEnd type="none" w="sm" len="sm"/>
                <a:tailEnd type="none" w="sm" len="sm"/>
              </a:ln>
            </p:spPr>
          </p:sp>
          <p:sp>
            <p:nvSpPr>
              <p:cNvPr id="8205" name="Line 17"/>
              <p:cNvSpPr/>
              <p:nvPr/>
            </p:nvSpPr>
            <p:spPr>
              <a:xfrm>
                <a:off x="2854" y="1824"/>
                <a:ext cx="314" cy="1882"/>
              </a:xfrm>
              <a:prstGeom prst="line">
                <a:avLst/>
              </a:prstGeom>
              <a:ln w="3175" cap="flat" cmpd="sng">
                <a:solidFill>
                  <a:srgbClr val="CCFF33"/>
                </a:solidFill>
                <a:prstDash val="solid"/>
                <a:round/>
                <a:headEnd type="none" w="sm" len="sm"/>
                <a:tailEnd type="none" w="sm" len="sm"/>
              </a:ln>
            </p:spPr>
          </p:sp>
          <p:sp>
            <p:nvSpPr>
              <p:cNvPr id="8206" name="Line 18"/>
              <p:cNvSpPr/>
              <p:nvPr/>
            </p:nvSpPr>
            <p:spPr>
              <a:xfrm>
                <a:off x="2854" y="1824"/>
                <a:ext cx="0" cy="1882"/>
              </a:xfrm>
              <a:prstGeom prst="line">
                <a:avLst/>
              </a:prstGeom>
              <a:ln w="3175" cap="flat" cmpd="sng">
                <a:solidFill>
                  <a:srgbClr val="CCFF33"/>
                </a:solidFill>
                <a:prstDash val="solid"/>
                <a:round/>
                <a:headEnd type="none" w="sm" len="sm"/>
                <a:tailEnd type="none" w="sm" len="sm"/>
              </a:ln>
            </p:spPr>
          </p:sp>
          <p:sp>
            <p:nvSpPr>
              <p:cNvPr id="8207" name="Line 19"/>
              <p:cNvSpPr/>
              <p:nvPr/>
            </p:nvSpPr>
            <p:spPr>
              <a:xfrm>
                <a:off x="2854" y="1824"/>
                <a:ext cx="2622" cy="1239"/>
              </a:xfrm>
              <a:prstGeom prst="line">
                <a:avLst/>
              </a:prstGeom>
              <a:ln w="3175" cap="flat" cmpd="sng">
                <a:solidFill>
                  <a:srgbClr val="CCFF33"/>
                </a:solidFill>
                <a:prstDash val="solid"/>
                <a:round/>
                <a:headEnd type="none" w="sm" len="sm"/>
                <a:tailEnd type="none" w="sm" len="sm"/>
              </a:ln>
            </p:spPr>
          </p:sp>
          <p:sp>
            <p:nvSpPr>
              <p:cNvPr id="8208" name="Line 20"/>
              <p:cNvSpPr/>
              <p:nvPr/>
            </p:nvSpPr>
            <p:spPr>
              <a:xfrm>
                <a:off x="2854" y="1824"/>
                <a:ext cx="2622" cy="1067"/>
              </a:xfrm>
              <a:prstGeom prst="line">
                <a:avLst/>
              </a:prstGeom>
              <a:ln w="3175" cap="flat" cmpd="sng">
                <a:solidFill>
                  <a:srgbClr val="CCFF33"/>
                </a:solidFill>
                <a:prstDash val="solid"/>
                <a:round/>
                <a:headEnd type="none" w="sm" len="sm"/>
                <a:tailEnd type="none" w="sm" len="sm"/>
              </a:ln>
            </p:spPr>
          </p:sp>
          <p:sp>
            <p:nvSpPr>
              <p:cNvPr id="8209" name="Line 21"/>
              <p:cNvSpPr/>
              <p:nvPr/>
            </p:nvSpPr>
            <p:spPr>
              <a:xfrm>
                <a:off x="2854" y="1824"/>
                <a:ext cx="2622" cy="919"/>
              </a:xfrm>
              <a:prstGeom prst="line">
                <a:avLst/>
              </a:prstGeom>
              <a:ln w="3175" cap="flat" cmpd="sng">
                <a:solidFill>
                  <a:srgbClr val="CCFF33"/>
                </a:solidFill>
                <a:prstDash val="solid"/>
                <a:round/>
                <a:headEnd type="none" w="sm" len="sm"/>
                <a:tailEnd type="none" w="sm" len="sm"/>
              </a:ln>
            </p:spPr>
          </p:sp>
          <p:sp>
            <p:nvSpPr>
              <p:cNvPr id="8210" name="Line 22"/>
              <p:cNvSpPr/>
              <p:nvPr/>
            </p:nvSpPr>
            <p:spPr>
              <a:xfrm>
                <a:off x="2854" y="1824"/>
                <a:ext cx="2622" cy="770"/>
              </a:xfrm>
              <a:prstGeom prst="line">
                <a:avLst/>
              </a:prstGeom>
              <a:ln w="3175" cap="flat" cmpd="sng">
                <a:solidFill>
                  <a:srgbClr val="CCFF33"/>
                </a:solidFill>
                <a:prstDash val="solid"/>
                <a:round/>
                <a:headEnd type="none" w="sm" len="sm"/>
                <a:tailEnd type="none" w="sm" len="sm"/>
              </a:ln>
            </p:spPr>
          </p:sp>
          <p:sp>
            <p:nvSpPr>
              <p:cNvPr id="8211" name="Line 23"/>
              <p:cNvSpPr/>
              <p:nvPr/>
            </p:nvSpPr>
            <p:spPr>
              <a:xfrm>
                <a:off x="2877" y="1824"/>
                <a:ext cx="2599" cy="642"/>
              </a:xfrm>
              <a:prstGeom prst="line">
                <a:avLst/>
              </a:prstGeom>
              <a:ln w="3175" cap="flat" cmpd="sng">
                <a:solidFill>
                  <a:srgbClr val="CCFF33"/>
                </a:solidFill>
                <a:prstDash val="solid"/>
                <a:round/>
                <a:headEnd type="none" w="sm" len="sm"/>
                <a:tailEnd type="none" w="sm" len="sm"/>
              </a:ln>
            </p:spPr>
          </p:sp>
          <p:sp>
            <p:nvSpPr>
              <p:cNvPr id="8212" name="Line 24"/>
              <p:cNvSpPr/>
              <p:nvPr/>
            </p:nvSpPr>
            <p:spPr>
              <a:xfrm>
                <a:off x="2854" y="1824"/>
                <a:ext cx="2622" cy="514"/>
              </a:xfrm>
              <a:prstGeom prst="line">
                <a:avLst/>
              </a:prstGeom>
              <a:ln w="3175" cap="flat" cmpd="sng">
                <a:solidFill>
                  <a:srgbClr val="CCFF33"/>
                </a:solidFill>
                <a:prstDash val="solid"/>
                <a:round/>
                <a:headEnd type="none" w="sm" len="sm"/>
                <a:tailEnd type="none" w="sm" len="sm"/>
              </a:ln>
            </p:spPr>
          </p:sp>
          <p:sp>
            <p:nvSpPr>
              <p:cNvPr id="8213" name="Line 25"/>
              <p:cNvSpPr/>
              <p:nvPr/>
            </p:nvSpPr>
            <p:spPr>
              <a:xfrm>
                <a:off x="2854" y="1824"/>
                <a:ext cx="2622" cy="405"/>
              </a:xfrm>
              <a:prstGeom prst="line">
                <a:avLst/>
              </a:prstGeom>
              <a:ln w="3175" cap="flat" cmpd="sng">
                <a:solidFill>
                  <a:srgbClr val="CCFF33"/>
                </a:solidFill>
                <a:prstDash val="solid"/>
                <a:round/>
                <a:headEnd type="none" w="sm" len="sm"/>
                <a:tailEnd type="none" w="sm" len="sm"/>
              </a:ln>
            </p:spPr>
          </p:sp>
          <p:sp>
            <p:nvSpPr>
              <p:cNvPr id="8214" name="Line 26"/>
              <p:cNvSpPr/>
              <p:nvPr/>
            </p:nvSpPr>
            <p:spPr>
              <a:xfrm>
                <a:off x="2854" y="1824"/>
                <a:ext cx="2622" cy="298"/>
              </a:xfrm>
              <a:prstGeom prst="line">
                <a:avLst/>
              </a:prstGeom>
              <a:ln w="3175" cap="flat" cmpd="sng">
                <a:solidFill>
                  <a:srgbClr val="CCFF33"/>
                </a:solidFill>
                <a:prstDash val="solid"/>
                <a:round/>
                <a:headEnd type="none" w="sm" len="sm"/>
                <a:tailEnd type="none" w="sm" len="sm"/>
              </a:ln>
            </p:spPr>
          </p:sp>
          <p:sp>
            <p:nvSpPr>
              <p:cNvPr id="8215" name="Line 27"/>
              <p:cNvSpPr/>
              <p:nvPr/>
            </p:nvSpPr>
            <p:spPr>
              <a:xfrm>
                <a:off x="2854" y="1824"/>
                <a:ext cx="2622" cy="213"/>
              </a:xfrm>
              <a:prstGeom prst="line">
                <a:avLst/>
              </a:prstGeom>
              <a:ln w="3175" cap="flat" cmpd="sng">
                <a:solidFill>
                  <a:srgbClr val="CCFF33"/>
                </a:solidFill>
                <a:prstDash val="solid"/>
                <a:round/>
                <a:headEnd type="none" w="sm" len="sm"/>
                <a:tailEnd type="none" w="sm" len="sm"/>
              </a:ln>
            </p:spPr>
          </p:sp>
          <p:sp>
            <p:nvSpPr>
              <p:cNvPr id="8216" name="Line 28"/>
              <p:cNvSpPr/>
              <p:nvPr/>
            </p:nvSpPr>
            <p:spPr>
              <a:xfrm>
                <a:off x="2854" y="1824"/>
                <a:ext cx="2622" cy="126"/>
              </a:xfrm>
              <a:prstGeom prst="line">
                <a:avLst/>
              </a:prstGeom>
              <a:ln w="3175" cap="flat" cmpd="sng">
                <a:solidFill>
                  <a:srgbClr val="CCFF33"/>
                </a:solidFill>
                <a:prstDash val="solid"/>
                <a:round/>
                <a:headEnd type="none" w="sm" len="sm"/>
                <a:tailEnd type="none" w="sm" len="sm"/>
              </a:ln>
            </p:spPr>
          </p:sp>
          <p:sp>
            <p:nvSpPr>
              <p:cNvPr id="8217" name="Line 29"/>
              <p:cNvSpPr/>
              <p:nvPr/>
            </p:nvSpPr>
            <p:spPr>
              <a:xfrm>
                <a:off x="2854" y="1824"/>
                <a:ext cx="2622" cy="63"/>
              </a:xfrm>
              <a:prstGeom prst="line">
                <a:avLst/>
              </a:prstGeom>
              <a:ln w="3175" cap="flat" cmpd="sng">
                <a:solidFill>
                  <a:srgbClr val="CCFF33"/>
                </a:solidFill>
                <a:prstDash val="solid"/>
                <a:round/>
                <a:headEnd type="none" w="sm" len="sm"/>
                <a:tailEnd type="none" w="sm" len="sm"/>
              </a:ln>
            </p:spPr>
          </p:sp>
        </p:grpSp>
        <p:grpSp>
          <p:nvGrpSpPr>
            <p:cNvPr id="8218" name="Group 30"/>
            <p:cNvGrpSpPr/>
            <p:nvPr/>
          </p:nvGrpSpPr>
          <p:grpSpPr>
            <a:xfrm>
              <a:off x="247" y="4566"/>
              <a:ext cx="1914" cy="1431"/>
              <a:chOff x="235" y="1824"/>
              <a:chExt cx="2619" cy="1882"/>
            </a:xfrm>
          </p:grpSpPr>
          <p:sp>
            <p:nvSpPr>
              <p:cNvPr id="8219" name="Line 31"/>
              <p:cNvSpPr/>
              <p:nvPr/>
            </p:nvSpPr>
            <p:spPr>
              <a:xfrm flipH="1">
                <a:off x="235" y="1824"/>
                <a:ext cx="2619" cy="0"/>
              </a:xfrm>
              <a:prstGeom prst="line">
                <a:avLst/>
              </a:prstGeom>
              <a:ln w="3175" cap="flat" cmpd="sng">
                <a:solidFill>
                  <a:srgbClr val="CCFF33"/>
                </a:solidFill>
                <a:prstDash val="solid"/>
                <a:round/>
                <a:headEnd type="none" w="sm" len="sm"/>
                <a:tailEnd type="none" w="sm" len="sm"/>
              </a:ln>
            </p:spPr>
          </p:sp>
          <p:sp>
            <p:nvSpPr>
              <p:cNvPr id="8220" name="Line 32"/>
              <p:cNvSpPr/>
              <p:nvPr/>
            </p:nvSpPr>
            <p:spPr>
              <a:xfrm flipH="1">
                <a:off x="235" y="1824"/>
                <a:ext cx="2619" cy="1432"/>
              </a:xfrm>
              <a:prstGeom prst="line">
                <a:avLst/>
              </a:prstGeom>
              <a:ln w="3175" cap="flat" cmpd="sng">
                <a:solidFill>
                  <a:srgbClr val="CCFF33"/>
                </a:solidFill>
                <a:prstDash val="solid"/>
                <a:round/>
                <a:headEnd type="none" w="sm" len="sm"/>
                <a:tailEnd type="none" w="sm" len="sm"/>
              </a:ln>
            </p:spPr>
          </p:sp>
          <p:sp>
            <p:nvSpPr>
              <p:cNvPr id="8221" name="Line 33"/>
              <p:cNvSpPr/>
              <p:nvPr/>
            </p:nvSpPr>
            <p:spPr>
              <a:xfrm flipH="1">
                <a:off x="235" y="1824"/>
                <a:ext cx="2619" cy="1687"/>
              </a:xfrm>
              <a:prstGeom prst="line">
                <a:avLst/>
              </a:prstGeom>
              <a:ln w="3175" cap="flat" cmpd="sng">
                <a:solidFill>
                  <a:srgbClr val="CCFF33"/>
                </a:solidFill>
                <a:prstDash val="solid"/>
                <a:round/>
                <a:headEnd type="none" w="sm" len="sm"/>
                <a:tailEnd type="none" w="sm" len="sm"/>
              </a:ln>
            </p:spPr>
          </p:sp>
          <p:sp>
            <p:nvSpPr>
              <p:cNvPr id="8222" name="Line 34"/>
              <p:cNvSpPr/>
              <p:nvPr/>
            </p:nvSpPr>
            <p:spPr>
              <a:xfrm flipH="1">
                <a:off x="371" y="1824"/>
                <a:ext cx="2483" cy="1882"/>
              </a:xfrm>
              <a:prstGeom prst="line">
                <a:avLst/>
              </a:prstGeom>
              <a:ln w="3175" cap="flat" cmpd="sng">
                <a:solidFill>
                  <a:srgbClr val="CCFF33"/>
                </a:solidFill>
                <a:prstDash val="solid"/>
                <a:round/>
                <a:headEnd type="none" w="sm" len="sm"/>
                <a:tailEnd type="none" w="sm" len="sm"/>
              </a:ln>
            </p:spPr>
          </p:sp>
          <p:sp>
            <p:nvSpPr>
              <p:cNvPr id="8223" name="Line 35"/>
              <p:cNvSpPr/>
              <p:nvPr/>
            </p:nvSpPr>
            <p:spPr>
              <a:xfrm flipH="1">
                <a:off x="774" y="1824"/>
                <a:ext cx="2080" cy="1882"/>
              </a:xfrm>
              <a:prstGeom prst="line">
                <a:avLst/>
              </a:prstGeom>
              <a:ln w="3175" cap="flat" cmpd="sng">
                <a:solidFill>
                  <a:srgbClr val="CCFF33"/>
                </a:solidFill>
                <a:prstDash val="solid"/>
                <a:round/>
                <a:headEnd type="none" w="sm" len="sm"/>
                <a:tailEnd type="none" w="sm" len="sm"/>
              </a:ln>
            </p:spPr>
          </p:sp>
          <p:sp>
            <p:nvSpPr>
              <p:cNvPr id="8224" name="Line 36"/>
              <p:cNvSpPr/>
              <p:nvPr/>
            </p:nvSpPr>
            <p:spPr>
              <a:xfrm flipH="1">
                <a:off x="1153" y="1824"/>
                <a:ext cx="1701" cy="1882"/>
              </a:xfrm>
              <a:prstGeom prst="line">
                <a:avLst/>
              </a:prstGeom>
              <a:ln w="3175" cap="flat" cmpd="sng">
                <a:solidFill>
                  <a:srgbClr val="CCFF33"/>
                </a:solidFill>
                <a:prstDash val="solid"/>
                <a:round/>
                <a:headEnd type="none" w="sm" len="sm"/>
                <a:tailEnd type="none" w="sm" len="sm"/>
              </a:ln>
            </p:spPr>
          </p:sp>
          <p:sp>
            <p:nvSpPr>
              <p:cNvPr id="8225" name="Line 37"/>
              <p:cNvSpPr/>
              <p:nvPr/>
            </p:nvSpPr>
            <p:spPr>
              <a:xfrm flipH="1">
                <a:off x="1534" y="1824"/>
                <a:ext cx="1320" cy="1882"/>
              </a:xfrm>
              <a:prstGeom prst="line">
                <a:avLst/>
              </a:prstGeom>
              <a:ln w="3175" cap="flat" cmpd="sng">
                <a:solidFill>
                  <a:srgbClr val="CCFF33"/>
                </a:solidFill>
                <a:prstDash val="solid"/>
                <a:round/>
                <a:headEnd type="none" w="sm" len="sm"/>
                <a:tailEnd type="none" w="sm" len="sm"/>
              </a:ln>
            </p:spPr>
          </p:sp>
          <p:sp>
            <p:nvSpPr>
              <p:cNvPr id="8226" name="Line 38"/>
              <p:cNvSpPr/>
              <p:nvPr/>
            </p:nvSpPr>
            <p:spPr>
              <a:xfrm flipH="1">
                <a:off x="1872" y="1824"/>
                <a:ext cx="982" cy="1882"/>
              </a:xfrm>
              <a:prstGeom prst="line">
                <a:avLst/>
              </a:prstGeom>
              <a:ln w="3175" cap="flat" cmpd="sng">
                <a:solidFill>
                  <a:srgbClr val="CCFF33"/>
                </a:solidFill>
                <a:prstDash val="solid"/>
                <a:round/>
                <a:headEnd type="none" w="sm" len="sm"/>
                <a:tailEnd type="none" w="sm" len="sm"/>
              </a:ln>
            </p:spPr>
          </p:sp>
          <p:sp>
            <p:nvSpPr>
              <p:cNvPr id="8227" name="Line 39"/>
              <p:cNvSpPr/>
              <p:nvPr/>
            </p:nvSpPr>
            <p:spPr>
              <a:xfrm flipH="1">
                <a:off x="2206" y="1824"/>
                <a:ext cx="648" cy="1882"/>
              </a:xfrm>
              <a:prstGeom prst="line">
                <a:avLst/>
              </a:prstGeom>
              <a:ln w="3175" cap="flat" cmpd="sng">
                <a:solidFill>
                  <a:srgbClr val="CCFF33"/>
                </a:solidFill>
                <a:prstDash val="solid"/>
                <a:round/>
                <a:headEnd type="none" w="sm" len="sm"/>
                <a:tailEnd type="none" w="sm" len="sm"/>
              </a:ln>
            </p:spPr>
          </p:sp>
          <p:sp>
            <p:nvSpPr>
              <p:cNvPr id="8228" name="Line 40"/>
              <p:cNvSpPr/>
              <p:nvPr/>
            </p:nvSpPr>
            <p:spPr>
              <a:xfrm flipH="1">
                <a:off x="2543" y="1824"/>
                <a:ext cx="311" cy="1882"/>
              </a:xfrm>
              <a:prstGeom prst="line">
                <a:avLst/>
              </a:prstGeom>
              <a:ln w="3175" cap="flat" cmpd="sng">
                <a:solidFill>
                  <a:srgbClr val="CCFF33"/>
                </a:solidFill>
                <a:prstDash val="solid"/>
                <a:round/>
                <a:headEnd type="none" w="sm" len="sm"/>
                <a:tailEnd type="none" w="sm" len="sm"/>
              </a:ln>
            </p:spPr>
          </p:sp>
          <p:sp>
            <p:nvSpPr>
              <p:cNvPr id="8229" name="Line 41"/>
              <p:cNvSpPr/>
              <p:nvPr/>
            </p:nvSpPr>
            <p:spPr>
              <a:xfrm flipH="1">
                <a:off x="235" y="1824"/>
                <a:ext cx="2619" cy="1239"/>
              </a:xfrm>
              <a:prstGeom prst="line">
                <a:avLst/>
              </a:prstGeom>
              <a:ln w="3175" cap="flat" cmpd="sng">
                <a:solidFill>
                  <a:srgbClr val="CCFF33"/>
                </a:solidFill>
                <a:prstDash val="solid"/>
                <a:round/>
                <a:headEnd type="none" w="sm" len="sm"/>
                <a:tailEnd type="none" w="sm" len="sm"/>
              </a:ln>
            </p:spPr>
          </p:sp>
          <p:sp>
            <p:nvSpPr>
              <p:cNvPr id="8230" name="Line 42"/>
              <p:cNvSpPr/>
              <p:nvPr/>
            </p:nvSpPr>
            <p:spPr>
              <a:xfrm flipH="1">
                <a:off x="235" y="1824"/>
                <a:ext cx="2619" cy="1067"/>
              </a:xfrm>
              <a:prstGeom prst="line">
                <a:avLst/>
              </a:prstGeom>
              <a:ln w="3175" cap="flat" cmpd="sng">
                <a:solidFill>
                  <a:srgbClr val="CCFF33"/>
                </a:solidFill>
                <a:prstDash val="solid"/>
                <a:round/>
                <a:headEnd type="none" w="sm" len="sm"/>
                <a:tailEnd type="none" w="sm" len="sm"/>
              </a:ln>
            </p:spPr>
          </p:sp>
          <p:sp>
            <p:nvSpPr>
              <p:cNvPr id="8231" name="Line 43"/>
              <p:cNvSpPr/>
              <p:nvPr/>
            </p:nvSpPr>
            <p:spPr>
              <a:xfrm flipH="1">
                <a:off x="235" y="1824"/>
                <a:ext cx="2619" cy="919"/>
              </a:xfrm>
              <a:prstGeom prst="line">
                <a:avLst/>
              </a:prstGeom>
              <a:ln w="3175" cap="flat" cmpd="sng">
                <a:solidFill>
                  <a:srgbClr val="CCFF33"/>
                </a:solidFill>
                <a:prstDash val="solid"/>
                <a:round/>
                <a:headEnd type="none" w="sm" len="sm"/>
                <a:tailEnd type="none" w="sm" len="sm"/>
              </a:ln>
            </p:spPr>
          </p:sp>
          <p:sp>
            <p:nvSpPr>
              <p:cNvPr id="8232" name="Line 44"/>
              <p:cNvSpPr/>
              <p:nvPr/>
            </p:nvSpPr>
            <p:spPr>
              <a:xfrm flipH="1">
                <a:off x="235" y="1824"/>
                <a:ext cx="2619" cy="770"/>
              </a:xfrm>
              <a:prstGeom prst="line">
                <a:avLst/>
              </a:prstGeom>
              <a:ln w="3175" cap="flat" cmpd="sng">
                <a:solidFill>
                  <a:srgbClr val="CCFF33"/>
                </a:solidFill>
                <a:prstDash val="solid"/>
                <a:round/>
                <a:headEnd type="none" w="sm" len="sm"/>
                <a:tailEnd type="none" w="sm" len="sm"/>
              </a:ln>
            </p:spPr>
          </p:sp>
          <p:sp>
            <p:nvSpPr>
              <p:cNvPr id="8233" name="Line 45"/>
              <p:cNvSpPr/>
              <p:nvPr/>
            </p:nvSpPr>
            <p:spPr>
              <a:xfrm flipH="1">
                <a:off x="235" y="1824"/>
                <a:ext cx="2597" cy="642"/>
              </a:xfrm>
              <a:prstGeom prst="line">
                <a:avLst/>
              </a:prstGeom>
              <a:ln w="3175" cap="flat" cmpd="sng">
                <a:solidFill>
                  <a:srgbClr val="CCFF33"/>
                </a:solidFill>
                <a:prstDash val="solid"/>
                <a:round/>
                <a:headEnd type="none" w="sm" len="sm"/>
                <a:tailEnd type="none" w="sm" len="sm"/>
              </a:ln>
            </p:spPr>
          </p:sp>
          <p:sp>
            <p:nvSpPr>
              <p:cNvPr id="8234" name="Line 46"/>
              <p:cNvSpPr/>
              <p:nvPr/>
            </p:nvSpPr>
            <p:spPr>
              <a:xfrm flipH="1">
                <a:off x="235" y="1824"/>
                <a:ext cx="2619" cy="514"/>
              </a:xfrm>
              <a:prstGeom prst="line">
                <a:avLst/>
              </a:prstGeom>
              <a:ln w="3175" cap="flat" cmpd="sng">
                <a:solidFill>
                  <a:srgbClr val="CCFF33"/>
                </a:solidFill>
                <a:prstDash val="solid"/>
                <a:round/>
                <a:headEnd type="none" w="sm" len="sm"/>
                <a:tailEnd type="none" w="sm" len="sm"/>
              </a:ln>
            </p:spPr>
          </p:sp>
          <p:sp>
            <p:nvSpPr>
              <p:cNvPr id="8235" name="Line 47"/>
              <p:cNvSpPr/>
              <p:nvPr/>
            </p:nvSpPr>
            <p:spPr>
              <a:xfrm flipH="1">
                <a:off x="235" y="1824"/>
                <a:ext cx="2619" cy="405"/>
              </a:xfrm>
              <a:prstGeom prst="line">
                <a:avLst/>
              </a:prstGeom>
              <a:ln w="3175" cap="flat" cmpd="sng">
                <a:solidFill>
                  <a:srgbClr val="CCFF33"/>
                </a:solidFill>
                <a:prstDash val="solid"/>
                <a:round/>
                <a:headEnd type="none" w="sm" len="sm"/>
                <a:tailEnd type="none" w="sm" len="sm"/>
              </a:ln>
            </p:spPr>
          </p:sp>
          <p:sp>
            <p:nvSpPr>
              <p:cNvPr id="8236" name="Line 48"/>
              <p:cNvSpPr/>
              <p:nvPr/>
            </p:nvSpPr>
            <p:spPr>
              <a:xfrm flipH="1">
                <a:off x="235" y="1824"/>
                <a:ext cx="2619" cy="298"/>
              </a:xfrm>
              <a:prstGeom prst="line">
                <a:avLst/>
              </a:prstGeom>
              <a:ln w="3175" cap="flat" cmpd="sng">
                <a:solidFill>
                  <a:srgbClr val="CCFF33"/>
                </a:solidFill>
                <a:prstDash val="solid"/>
                <a:round/>
                <a:headEnd type="none" w="sm" len="sm"/>
                <a:tailEnd type="none" w="sm" len="sm"/>
              </a:ln>
            </p:spPr>
          </p:sp>
          <p:sp>
            <p:nvSpPr>
              <p:cNvPr id="8237" name="Line 49"/>
              <p:cNvSpPr/>
              <p:nvPr/>
            </p:nvSpPr>
            <p:spPr>
              <a:xfrm flipH="1">
                <a:off x="235" y="1824"/>
                <a:ext cx="2619" cy="213"/>
              </a:xfrm>
              <a:prstGeom prst="line">
                <a:avLst/>
              </a:prstGeom>
              <a:ln w="3175" cap="flat" cmpd="sng">
                <a:solidFill>
                  <a:srgbClr val="CCFF33"/>
                </a:solidFill>
                <a:prstDash val="solid"/>
                <a:round/>
                <a:headEnd type="none" w="sm" len="sm"/>
                <a:tailEnd type="none" w="sm" len="sm"/>
              </a:ln>
            </p:spPr>
          </p:sp>
          <p:sp>
            <p:nvSpPr>
              <p:cNvPr id="8238" name="Line 50"/>
              <p:cNvSpPr/>
              <p:nvPr/>
            </p:nvSpPr>
            <p:spPr>
              <a:xfrm flipH="1">
                <a:off x="235" y="1824"/>
                <a:ext cx="2619" cy="126"/>
              </a:xfrm>
              <a:prstGeom prst="line">
                <a:avLst/>
              </a:prstGeom>
              <a:ln w="3175" cap="flat" cmpd="sng">
                <a:solidFill>
                  <a:srgbClr val="CCFF33"/>
                </a:solidFill>
                <a:prstDash val="solid"/>
                <a:round/>
                <a:headEnd type="none" w="sm" len="sm"/>
                <a:tailEnd type="none" w="sm" len="sm"/>
              </a:ln>
            </p:spPr>
          </p:sp>
          <p:sp>
            <p:nvSpPr>
              <p:cNvPr id="8239" name="Line 51"/>
              <p:cNvSpPr/>
              <p:nvPr/>
            </p:nvSpPr>
            <p:spPr>
              <a:xfrm flipH="1">
                <a:off x="235" y="1824"/>
                <a:ext cx="2619" cy="63"/>
              </a:xfrm>
              <a:prstGeom prst="line">
                <a:avLst/>
              </a:prstGeom>
              <a:ln w="3175" cap="flat" cmpd="sng">
                <a:solidFill>
                  <a:srgbClr val="CCFF33"/>
                </a:solidFill>
                <a:prstDash val="solid"/>
                <a:round/>
                <a:headEnd type="none" w="sm" len="sm"/>
                <a:tailEnd type="none" w="sm" len="sm"/>
              </a:ln>
            </p:spPr>
          </p:sp>
        </p:grpSp>
        <p:grpSp>
          <p:nvGrpSpPr>
            <p:cNvPr id="8240" name="Group 52"/>
            <p:cNvGrpSpPr/>
            <p:nvPr/>
          </p:nvGrpSpPr>
          <p:grpSpPr>
            <a:xfrm>
              <a:off x="247" y="4581"/>
              <a:ext cx="3829" cy="1220"/>
              <a:chOff x="235" y="1844"/>
              <a:chExt cx="5241" cy="1605"/>
            </a:xfrm>
          </p:grpSpPr>
          <p:grpSp>
            <p:nvGrpSpPr>
              <p:cNvPr id="8241" name="Group 53"/>
              <p:cNvGrpSpPr/>
              <p:nvPr/>
            </p:nvGrpSpPr>
            <p:grpSpPr>
              <a:xfrm>
                <a:off x="235" y="2750"/>
                <a:ext cx="5241" cy="699"/>
                <a:chOff x="235" y="2750"/>
                <a:chExt cx="5241" cy="699"/>
              </a:xfrm>
            </p:grpSpPr>
            <p:sp>
              <p:nvSpPr>
                <p:cNvPr id="8242" name="Line 54"/>
                <p:cNvSpPr/>
                <p:nvPr/>
              </p:nvSpPr>
              <p:spPr>
                <a:xfrm>
                  <a:off x="235" y="3449"/>
                  <a:ext cx="5241" cy="0"/>
                </a:xfrm>
                <a:prstGeom prst="line">
                  <a:avLst/>
                </a:prstGeom>
                <a:ln w="3175" cap="flat" cmpd="sng">
                  <a:solidFill>
                    <a:srgbClr val="CCFF33"/>
                  </a:solidFill>
                  <a:prstDash val="solid"/>
                  <a:round/>
                  <a:headEnd type="none" w="sm" len="sm"/>
                  <a:tailEnd type="none" w="sm" len="sm"/>
                </a:ln>
              </p:spPr>
            </p:sp>
            <p:sp>
              <p:nvSpPr>
                <p:cNvPr id="8243" name="Line 55"/>
                <p:cNvSpPr/>
                <p:nvPr/>
              </p:nvSpPr>
              <p:spPr>
                <a:xfrm>
                  <a:off x="235" y="3191"/>
                  <a:ext cx="5241" cy="0"/>
                </a:xfrm>
                <a:prstGeom prst="line">
                  <a:avLst/>
                </a:prstGeom>
                <a:ln w="3175" cap="flat" cmpd="sng">
                  <a:solidFill>
                    <a:srgbClr val="CCFF33"/>
                  </a:solidFill>
                  <a:prstDash val="solid"/>
                  <a:round/>
                  <a:headEnd type="none" w="sm" len="sm"/>
                  <a:tailEnd type="none" w="sm" len="sm"/>
                </a:ln>
              </p:spPr>
            </p:sp>
            <p:sp>
              <p:nvSpPr>
                <p:cNvPr id="8244" name="Line 56"/>
                <p:cNvSpPr/>
                <p:nvPr/>
              </p:nvSpPr>
              <p:spPr>
                <a:xfrm>
                  <a:off x="235" y="2958"/>
                  <a:ext cx="5239" cy="0"/>
                </a:xfrm>
                <a:prstGeom prst="line">
                  <a:avLst/>
                </a:prstGeom>
                <a:ln w="3175" cap="flat" cmpd="sng">
                  <a:solidFill>
                    <a:srgbClr val="CCFF33"/>
                  </a:solidFill>
                  <a:prstDash val="solid"/>
                  <a:round/>
                  <a:headEnd type="none" w="sm" len="sm"/>
                  <a:tailEnd type="none" w="sm" len="sm"/>
                </a:ln>
              </p:spPr>
            </p:sp>
            <p:sp>
              <p:nvSpPr>
                <p:cNvPr id="8245" name="Line 57"/>
                <p:cNvSpPr/>
                <p:nvPr/>
              </p:nvSpPr>
              <p:spPr>
                <a:xfrm>
                  <a:off x="235" y="2750"/>
                  <a:ext cx="5239" cy="0"/>
                </a:xfrm>
                <a:prstGeom prst="line">
                  <a:avLst/>
                </a:prstGeom>
                <a:ln w="3175" cap="flat" cmpd="sng">
                  <a:solidFill>
                    <a:srgbClr val="CCFF33"/>
                  </a:solidFill>
                  <a:prstDash val="solid"/>
                  <a:round/>
                  <a:headEnd type="none" w="sm" len="sm"/>
                  <a:tailEnd type="none" w="sm" len="sm"/>
                </a:ln>
              </p:spPr>
            </p:sp>
          </p:grpSp>
          <p:grpSp>
            <p:nvGrpSpPr>
              <p:cNvPr id="8246" name="Group 58"/>
              <p:cNvGrpSpPr/>
              <p:nvPr/>
            </p:nvGrpSpPr>
            <p:grpSpPr>
              <a:xfrm>
                <a:off x="235" y="1844"/>
                <a:ext cx="5241" cy="728"/>
                <a:chOff x="235" y="1844"/>
                <a:chExt cx="5241" cy="728"/>
              </a:xfrm>
            </p:grpSpPr>
            <p:sp>
              <p:nvSpPr>
                <p:cNvPr id="8247" name="Line 59"/>
                <p:cNvSpPr/>
                <p:nvPr/>
              </p:nvSpPr>
              <p:spPr>
                <a:xfrm>
                  <a:off x="235" y="2572"/>
                  <a:ext cx="5241" cy="0"/>
                </a:xfrm>
                <a:prstGeom prst="line">
                  <a:avLst/>
                </a:prstGeom>
                <a:ln w="3175" cap="flat" cmpd="sng">
                  <a:solidFill>
                    <a:srgbClr val="CCFF33"/>
                  </a:solidFill>
                  <a:prstDash val="solid"/>
                  <a:round/>
                  <a:headEnd type="none" w="sm" len="sm"/>
                  <a:tailEnd type="none" w="sm" len="sm"/>
                </a:ln>
              </p:spPr>
            </p:sp>
            <p:sp>
              <p:nvSpPr>
                <p:cNvPr id="8248" name="Line 60"/>
                <p:cNvSpPr/>
                <p:nvPr/>
              </p:nvSpPr>
              <p:spPr>
                <a:xfrm flipV="1">
                  <a:off x="235" y="2401"/>
                  <a:ext cx="5241" cy="1"/>
                </a:xfrm>
                <a:prstGeom prst="line">
                  <a:avLst/>
                </a:prstGeom>
                <a:ln w="3175" cap="flat" cmpd="sng">
                  <a:solidFill>
                    <a:srgbClr val="CCFF33"/>
                  </a:solidFill>
                  <a:prstDash val="solid"/>
                  <a:round/>
                  <a:headEnd type="none" w="sm" len="sm"/>
                  <a:tailEnd type="none" w="sm" len="sm"/>
                </a:ln>
              </p:spPr>
            </p:sp>
            <p:sp>
              <p:nvSpPr>
                <p:cNvPr id="8249" name="Line 61"/>
                <p:cNvSpPr/>
                <p:nvPr/>
              </p:nvSpPr>
              <p:spPr>
                <a:xfrm>
                  <a:off x="235" y="2245"/>
                  <a:ext cx="5241" cy="5"/>
                </a:xfrm>
                <a:prstGeom prst="line">
                  <a:avLst/>
                </a:prstGeom>
                <a:ln w="3175" cap="flat" cmpd="sng">
                  <a:solidFill>
                    <a:srgbClr val="CCFF33"/>
                  </a:solidFill>
                  <a:prstDash val="solid"/>
                  <a:round/>
                  <a:headEnd type="none" w="sm" len="sm"/>
                  <a:tailEnd type="none" w="sm" len="sm"/>
                </a:ln>
              </p:spPr>
            </p:sp>
            <p:sp>
              <p:nvSpPr>
                <p:cNvPr id="8250" name="Line 62"/>
                <p:cNvSpPr/>
                <p:nvPr/>
              </p:nvSpPr>
              <p:spPr>
                <a:xfrm>
                  <a:off x="235" y="2121"/>
                  <a:ext cx="5217" cy="0"/>
                </a:xfrm>
                <a:prstGeom prst="line">
                  <a:avLst/>
                </a:prstGeom>
                <a:ln w="3175" cap="flat" cmpd="sng">
                  <a:solidFill>
                    <a:srgbClr val="CCFF33"/>
                  </a:solidFill>
                  <a:prstDash val="solid"/>
                  <a:round/>
                  <a:headEnd type="none" w="sm" len="sm"/>
                  <a:tailEnd type="none" w="sm" len="sm"/>
                </a:ln>
              </p:spPr>
            </p:sp>
            <p:sp>
              <p:nvSpPr>
                <p:cNvPr id="8251" name="Line 63"/>
                <p:cNvSpPr/>
                <p:nvPr/>
              </p:nvSpPr>
              <p:spPr>
                <a:xfrm flipV="1">
                  <a:off x="235" y="2015"/>
                  <a:ext cx="5241" cy="6"/>
                </a:xfrm>
                <a:prstGeom prst="line">
                  <a:avLst/>
                </a:prstGeom>
                <a:ln w="3175" cap="flat" cmpd="sng">
                  <a:solidFill>
                    <a:srgbClr val="CCFF33"/>
                  </a:solidFill>
                  <a:prstDash val="solid"/>
                  <a:round/>
                  <a:headEnd type="none" w="sm" len="sm"/>
                  <a:tailEnd type="none" w="sm" len="sm"/>
                </a:ln>
              </p:spPr>
            </p:sp>
            <p:sp>
              <p:nvSpPr>
                <p:cNvPr id="8252" name="Line 64"/>
                <p:cNvSpPr/>
                <p:nvPr/>
              </p:nvSpPr>
              <p:spPr>
                <a:xfrm>
                  <a:off x="235" y="1946"/>
                  <a:ext cx="5241" cy="4"/>
                </a:xfrm>
                <a:prstGeom prst="line">
                  <a:avLst/>
                </a:prstGeom>
                <a:ln w="3175" cap="flat" cmpd="sng">
                  <a:solidFill>
                    <a:srgbClr val="CCFF33"/>
                  </a:solidFill>
                  <a:prstDash val="solid"/>
                  <a:round/>
                  <a:headEnd type="none" w="sm" len="sm"/>
                  <a:tailEnd type="none" w="sm" len="sm"/>
                </a:ln>
              </p:spPr>
            </p:sp>
            <p:sp>
              <p:nvSpPr>
                <p:cNvPr id="8253" name="Line 65"/>
                <p:cNvSpPr/>
                <p:nvPr/>
              </p:nvSpPr>
              <p:spPr>
                <a:xfrm flipV="1">
                  <a:off x="235" y="1908"/>
                  <a:ext cx="5241" cy="10"/>
                </a:xfrm>
                <a:prstGeom prst="line">
                  <a:avLst/>
                </a:prstGeom>
                <a:ln w="3175" cap="flat" cmpd="sng">
                  <a:solidFill>
                    <a:srgbClr val="CCFF33"/>
                  </a:solidFill>
                  <a:prstDash val="solid"/>
                  <a:round/>
                  <a:headEnd type="none" w="sm" len="sm"/>
                  <a:tailEnd type="none" w="sm" len="sm"/>
                </a:ln>
              </p:spPr>
            </p:sp>
            <p:sp>
              <p:nvSpPr>
                <p:cNvPr id="8254" name="Line 66"/>
                <p:cNvSpPr/>
                <p:nvPr/>
              </p:nvSpPr>
              <p:spPr>
                <a:xfrm>
                  <a:off x="258" y="1866"/>
                  <a:ext cx="5218" cy="0"/>
                </a:xfrm>
                <a:prstGeom prst="line">
                  <a:avLst/>
                </a:prstGeom>
                <a:ln w="3175" cap="flat" cmpd="sng">
                  <a:solidFill>
                    <a:srgbClr val="CCFF33"/>
                  </a:solidFill>
                  <a:prstDash val="solid"/>
                  <a:round/>
                  <a:headEnd type="none" w="sm" len="sm"/>
                  <a:tailEnd type="none" w="sm" len="sm"/>
                </a:ln>
              </p:spPr>
            </p:sp>
            <p:sp>
              <p:nvSpPr>
                <p:cNvPr id="8255" name="Line 67"/>
                <p:cNvSpPr/>
                <p:nvPr/>
              </p:nvSpPr>
              <p:spPr>
                <a:xfrm>
                  <a:off x="235" y="1844"/>
                  <a:ext cx="5241" cy="0"/>
                </a:xfrm>
                <a:prstGeom prst="line">
                  <a:avLst/>
                </a:prstGeom>
                <a:ln w="3175" cap="flat" cmpd="sng">
                  <a:solidFill>
                    <a:srgbClr val="CCFF33"/>
                  </a:solidFill>
                  <a:prstDash val="solid"/>
                  <a:round/>
                  <a:headEnd type="none" w="sm" len="sm"/>
                  <a:tailEnd type="none" w="sm" len="sm"/>
                </a:ln>
              </p:spPr>
            </p:sp>
          </p:grpSp>
        </p:grpSp>
      </p:grpSp>
      <p:sp>
        <p:nvSpPr>
          <p:cNvPr id="605252" name="AutoShape 68"/>
          <p:cNvSpPr/>
          <p:nvPr/>
        </p:nvSpPr>
        <p:spPr>
          <a:xfrm rot="10443842" flipH="1">
            <a:off x="1116013" y="1412875"/>
            <a:ext cx="6337300" cy="3878263"/>
          </a:xfrm>
          <a:custGeom>
            <a:avLst/>
            <a:gdLst/>
            <a:ahLst/>
            <a:cxnLst>
              <a:cxn ang="0">
                <a:pos x="3926779" y="56199"/>
              </a:cxn>
              <a:cxn ang="0">
                <a:pos x="1369268" y="1090582"/>
              </a:cxn>
              <a:cxn ang="0">
                <a:pos x="3497544" y="1122542"/>
              </a:cxn>
              <a:cxn ang="0">
                <a:pos x="7070197" y="1521500"/>
              </a:cxn>
              <a:cxn ang="0">
                <a:pos x="5697115" y="2718016"/>
              </a:cxn>
              <a:cxn ang="0">
                <a:pos x="3741941" y="1877726"/>
              </a:cxn>
            </a:cxnLst>
            <a:pathLst>
              <a:path w="21600" h="21600">
                <a:moveTo>
                  <a:pt x="15413" y="9993"/>
                </a:moveTo>
                <a:cubicBezTo>
                  <a:pt x="15021" y="7751"/>
                  <a:pt x="13075" y="6116"/>
                  <a:pt x="10800" y="6116"/>
                </a:cubicBezTo>
                <a:cubicBezTo>
                  <a:pt x="9347" y="6115"/>
                  <a:pt x="7976" y="6790"/>
                  <a:pt x="7089" y="7941"/>
                </a:cubicBezTo>
                <a:lnTo>
                  <a:pt x="2245" y="4208"/>
                </a:lnTo>
                <a:cubicBezTo>
                  <a:pt x="4289" y="1554"/>
                  <a:pt x="7450" y="-1"/>
                  <a:pt x="10800" y="0"/>
                </a:cubicBezTo>
                <a:cubicBezTo>
                  <a:pt x="16046" y="0"/>
                  <a:pt x="20534" y="3770"/>
                  <a:pt x="21438" y="8939"/>
                </a:cubicBezTo>
                <a:lnTo>
                  <a:pt x="24098" y="8474"/>
                </a:lnTo>
                <a:lnTo>
                  <a:pt x="19418" y="15138"/>
                </a:lnTo>
                <a:lnTo>
                  <a:pt x="12754" y="10458"/>
                </a:lnTo>
                <a:lnTo>
                  <a:pt x="15413" y="9993"/>
                </a:lnTo>
                <a:close/>
              </a:path>
            </a:pathLst>
          </a:custGeom>
          <a:gradFill rotWithShape="0">
            <a:gsLst>
              <a:gs pos="0">
                <a:srgbClr val="4E7400"/>
              </a:gs>
              <a:gs pos="100000">
                <a:srgbClr val="669900"/>
              </a:gs>
            </a:gsLst>
            <a:lin ang="2700000" scaled="1"/>
            <a:tileRect/>
          </a:gradFill>
          <a:ln w="9525">
            <a:noFill/>
          </a:ln>
        </p:spPr>
        <p:txBody>
          <a:bodyPr/>
          <a:p>
            <a:endParaRPr lang="zh-CN" altLang="en-US"/>
          </a:p>
        </p:txBody>
      </p:sp>
      <p:sp>
        <p:nvSpPr>
          <p:cNvPr id="605253" name="Text Box 69"/>
          <p:cNvSpPr txBox="1"/>
          <p:nvPr/>
        </p:nvSpPr>
        <p:spPr>
          <a:xfrm>
            <a:off x="1116013" y="1844675"/>
            <a:ext cx="2506662" cy="506413"/>
          </a:xfrm>
          <a:prstGeom prst="rect">
            <a:avLst/>
          </a:prstGeom>
          <a:noFill/>
          <a:ln w="9525">
            <a:noFill/>
          </a:ln>
        </p:spPr>
        <p:txBody>
          <a:bodyPr wrap="none" lIns="54864" tIns="27432" rIns="54864" bIns="27432" anchor="t" anchorCtr="0"/>
          <a:p>
            <a:pPr algn="just" latinLnBrk="1"/>
            <a:r>
              <a:rPr lang="zh-CN" altLang="en-US" sz="4400" b="1" dirty="0">
                <a:solidFill>
                  <a:srgbClr val="CC3300"/>
                </a:solidFill>
                <a:latin typeface="宋体" panose="02010600030101010101" pitchFamily="2" charset="-122"/>
                <a:ea typeface="宋体" panose="02010600030101010101" pitchFamily="2" charset="-122"/>
              </a:rPr>
              <a:t>快件交接工作步骤：</a:t>
            </a:r>
            <a:endParaRPr lang="zh-CN" altLang="en-US" sz="4400" dirty="0">
              <a:latin typeface="Gulim" pitchFamily="34" charset="-127"/>
              <a:ea typeface="Gulim" pitchFamily="34" charset="-127"/>
            </a:endParaRPr>
          </a:p>
        </p:txBody>
      </p:sp>
      <p:sp>
        <p:nvSpPr>
          <p:cNvPr id="8258" name="Oval 70"/>
          <p:cNvSpPr/>
          <p:nvPr/>
        </p:nvSpPr>
        <p:spPr>
          <a:xfrm>
            <a:off x="5900738" y="3773488"/>
            <a:ext cx="1160462" cy="241300"/>
          </a:xfrm>
          <a:prstGeom prst="ellipse">
            <a:avLst/>
          </a:prstGeom>
          <a:gradFill rotWithShape="0">
            <a:gsLst>
              <a:gs pos="0">
                <a:srgbClr val="003000"/>
              </a:gs>
              <a:gs pos="100000">
                <a:srgbClr val="006600"/>
              </a:gs>
            </a:gsLst>
            <a:lin ang="27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05255" name="Oval 71"/>
          <p:cNvSpPr/>
          <p:nvPr/>
        </p:nvSpPr>
        <p:spPr>
          <a:xfrm>
            <a:off x="5724525" y="2255838"/>
            <a:ext cx="1457325" cy="1611312"/>
          </a:xfrm>
          <a:prstGeom prst="ellipse">
            <a:avLst/>
          </a:prstGeom>
          <a:gradFill rotWithShape="0">
            <a:gsLst>
              <a:gs pos="0">
                <a:srgbClr val="FF6600"/>
              </a:gs>
              <a:gs pos="100000">
                <a:srgbClr val="5C2500"/>
              </a:gs>
            </a:gsLst>
            <a:path path="rect">
              <a:fillToRect r="100000" b="100000"/>
            </a:path>
            <a:tileRect/>
          </a:gradFill>
          <a:ln w="9525">
            <a:noFill/>
          </a:ln>
        </p:spPr>
        <p:txBody>
          <a:bodyPr lIns="54864" tIns="27432" rIns="54864" bIns="27432" anchor="ctr" anchorCtr="0"/>
          <a:p>
            <a:pPr algn="ctr" latinLnBrk="1"/>
            <a:r>
              <a:rPr lang="en-US" altLang="ko-KR" sz="2000" b="1" dirty="0">
                <a:solidFill>
                  <a:srgbClr val="FFFFFF"/>
                </a:solidFill>
                <a:latin typeface="HY견고딕"/>
                <a:ea typeface="宋体" panose="02010600030101010101" pitchFamily="2" charset="-122"/>
              </a:rPr>
              <a:t>4</a:t>
            </a:r>
            <a:r>
              <a:rPr lang="ko-KR" altLang="en-US" sz="2000" b="1" dirty="0">
                <a:solidFill>
                  <a:srgbClr val="FFFFFF"/>
                </a:solidFill>
                <a:latin typeface="HY견고딕"/>
                <a:ea typeface="宋体" panose="02010600030101010101" pitchFamily="2" charset="-122"/>
              </a:rPr>
              <a:t>、快件交接签字</a:t>
            </a:r>
            <a:endParaRPr lang="zh-CN" altLang="en-US" sz="2000" dirty="0">
              <a:latin typeface="Gulim" pitchFamily="34" charset="-127"/>
              <a:ea typeface="Gulim" pitchFamily="34" charset="-127"/>
            </a:endParaRPr>
          </a:p>
        </p:txBody>
      </p:sp>
      <p:sp>
        <p:nvSpPr>
          <p:cNvPr id="8260" name="Oval 72"/>
          <p:cNvSpPr/>
          <p:nvPr/>
        </p:nvSpPr>
        <p:spPr>
          <a:xfrm>
            <a:off x="4668838" y="4784725"/>
            <a:ext cx="1158875" cy="242888"/>
          </a:xfrm>
          <a:prstGeom prst="ellipse">
            <a:avLst/>
          </a:prstGeom>
          <a:gradFill rotWithShape="0">
            <a:gsLst>
              <a:gs pos="0">
                <a:srgbClr val="003000"/>
              </a:gs>
              <a:gs pos="100000">
                <a:srgbClr val="006600"/>
              </a:gs>
            </a:gsLst>
            <a:lin ang="27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05257" name="Oval 73"/>
          <p:cNvSpPr/>
          <p:nvPr/>
        </p:nvSpPr>
        <p:spPr>
          <a:xfrm>
            <a:off x="4492625" y="3435350"/>
            <a:ext cx="1457325" cy="1612900"/>
          </a:xfrm>
          <a:prstGeom prst="ellipse">
            <a:avLst/>
          </a:prstGeom>
          <a:gradFill rotWithShape="0">
            <a:gsLst>
              <a:gs pos="0">
                <a:srgbClr val="33CC33"/>
              </a:gs>
              <a:gs pos="100000">
                <a:srgbClr val="124A12"/>
              </a:gs>
            </a:gsLst>
            <a:path path="rect">
              <a:fillToRect r="100000" b="100000"/>
            </a:path>
            <a:tileRect/>
          </a:gradFill>
          <a:ln w="9525">
            <a:noFill/>
          </a:ln>
        </p:spPr>
        <p:txBody>
          <a:bodyPr lIns="54864" tIns="27432" rIns="54864" bIns="27432" anchor="ctr" anchorCtr="0"/>
          <a:p>
            <a:pPr algn="ctr" latinLnBrk="1"/>
            <a:r>
              <a:rPr lang="en-US" altLang="ko-KR" sz="2000" b="1" dirty="0">
                <a:solidFill>
                  <a:srgbClr val="FFFFFF"/>
                </a:solidFill>
                <a:latin typeface="HY견고딕"/>
                <a:ea typeface="宋体" panose="02010600030101010101" pitchFamily="2" charset="-122"/>
              </a:rPr>
              <a:t>3</a:t>
            </a:r>
            <a:r>
              <a:rPr lang="ko-KR" altLang="en-US" sz="2000" b="1" dirty="0">
                <a:solidFill>
                  <a:srgbClr val="FFFFFF"/>
                </a:solidFill>
                <a:latin typeface="HY견고딕"/>
                <a:ea typeface="宋体" panose="02010600030101010101" pitchFamily="2" charset="-122"/>
              </a:rPr>
              <a:t>、快件包检查</a:t>
            </a:r>
            <a:endParaRPr lang="zh-CN" altLang="en-US" sz="2000" dirty="0">
              <a:latin typeface="Gulim" pitchFamily="34" charset="-127"/>
              <a:ea typeface="Gulim" pitchFamily="34" charset="-127"/>
            </a:endParaRPr>
          </a:p>
        </p:txBody>
      </p:sp>
      <p:sp>
        <p:nvSpPr>
          <p:cNvPr id="8262" name="Oval 74"/>
          <p:cNvSpPr/>
          <p:nvPr/>
        </p:nvSpPr>
        <p:spPr>
          <a:xfrm>
            <a:off x="2908300" y="5081588"/>
            <a:ext cx="1158875" cy="242887"/>
          </a:xfrm>
          <a:prstGeom prst="ellipse">
            <a:avLst/>
          </a:prstGeom>
          <a:solidFill>
            <a:srgbClr val="006600"/>
          </a:soli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05259" name="Oval 75"/>
          <p:cNvSpPr/>
          <p:nvPr/>
        </p:nvSpPr>
        <p:spPr>
          <a:xfrm>
            <a:off x="2732088" y="3605213"/>
            <a:ext cx="1457325" cy="1611312"/>
          </a:xfrm>
          <a:prstGeom prst="ellipse">
            <a:avLst/>
          </a:prstGeom>
          <a:gradFill rotWithShape="0">
            <a:gsLst>
              <a:gs pos="0">
                <a:srgbClr val="FF9933"/>
              </a:gs>
              <a:gs pos="100000">
                <a:srgbClr val="5C3712"/>
              </a:gs>
            </a:gsLst>
            <a:path path="rect">
              <a:fillToRect r="100000" b="100000"/>
            </a:path>
            <a:tileRect/>
          </a:gradFill>
          <a:ln w="9525">
            <a:noFill/>
          </a:ln>
        </p:spPr>
        <p:txBody>
          <a:bodyPr lIns="54864" tIns="27432" rIns="54864" bIns="27432" anchor="ctr" anchorCtr="0"/>
          <a:p>
            <a:pPr algn="ctr" latinLnBrk="1"/>
            <a:r>
              <a:rPr lang="en-US" altLang="ko-KR" sz="2000" b="1" dirty="0">
                <a:solidFill>
                  <a:srgbClr val="FFFFFF"/>
                </a:solidFill>
                <a:latin typeface="HY견고딕"/>
                <a:ea typeface="宋体" panose="02010600030101010101" pitchFamily="2" charset="-122"/>
              </a:rPr>
              <a:t>2</a:t>
            </a:r>
            <a:r>
              <a:rPr lang="ko-KR" altLang="en-US" sz="2000" b="1" dirty="0">
                <a:solidFill>
                  <a:srgbClr val="FFFFFF"/>
                </a:solidFill>
                <a:latin typeface="HY견고딕"/>
                <a:ea typeface="宋体" panose="02010600030101010101" pitchFamily="2" charset="-122"/>
              </a:rPr>
              <a:t>、快件数量核对</a:t>
            </a:r>
            <a:endParaRPr lang="zh-CN" altLang="en-US" sz="2000" dirty="0">
              <a:latin typeface="Gulim" pitchFamily="34" charset="-127"/>
              <a:ea typeface="Gulim" pitchFamily="34" charset="-127"/>
            </a:endParaRPr>
          </a:p>
        </p:txBody>
      </p:sp>
      <p:sp>
        <p:nvSpPr>
          <p:cNvPr id="8264" name="Oval 76"/>
          <p:cNvSpPr/>
          <p:nvPr/>
        </p:nvSpPr>
        <p:spPr>
          <a:xfrm>
            <a:off x="1323975" y="4576763"/>
            <a:ext cx="1158875" cy="242887"/>
          </a:xfrm>
          <a:prstGeom prst="ellipse">
            <a:avLst/>
          </a:prstGeom>
          <a:gradFill rotWithShape="0">
            <a:gsLst>
              <a:gs pos="0">
                <a:srgbClr val="003000"/>
              </a:gs>
              <a:gs pos="100000">
                <a:srgbClr val="006600"/>
              </a:gs>
            </a:gsLst>
            <a:lin ang="27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05261" name="Oval 77"/>
          <p:cNvSpPr/>
          <p:nvPr/>
        </p:nvSpPr>
        <p:spPr>
          <a:xfrm>
            <a:off x="1147763" y="3098800"/>
            <a:ext cx="1457325" cy="1611313"/>
          </a:xfrm>
          <a:prstGeom prst="ellipse">
            <a:avLst/>
          </a:prstGeom>
          <a:gradFill rotWithShape="0">
            <a:gsLst>
              <a:gs pos="0">
                <a:srgbClr val="CC99FF"/>
              </a:gs>
              <a:gs pos="100000">
                <a:srgbClr val="4A375C"/>
              </a:gs>
            </a:gsLst>
            <a:path path="rect">
              <a:fillToRect r="100000" b="100000"/>
            </a:path>
            <a:tileRect/>
          </a:gradFill>
          <a:ln w="9525">
            <a:noFill/>
          </a:ln>
        </p:spPr>
        <p:txBody>
          <a:bodyPr lIns="54864" tIns="27432" rIns="54864" bIns="27432" anchor="ctr" anchorCtr="0"/>
          <a:p>
            <a:pPr algn="ctr" latinLnBrk="1"/>
            <a:r>
              <a:rPr lang="en-US" altLang="ko-KR" sz="1800" b="1" dirty="0">
                <a:solidFill>
                  <a:srgbClr val="FFFFFF"/>
                </a:solidFill>
                <a:latin typeface="HY견고딕"/>
                <a:ea typeface="宋体" panose="02010600030101010101" pitchFamily="2" charset="-122"/>
              </a:rPr>
              <a:t>1</a:t>
            </a:r>
            <a:r>
              <a:rPr lang="ko-KR" altLang="en-US" sz="1800" b="1" dirty="0">
                <a:solidFill>
                  <a:srgbClr val="FFFFFF"/>
                </a:solidFill>
                <a:latin typeface="HY견고딕"/>
                <a:ea typeface="宋体" panose="02010600030101010101" pitchFamily="2" charset="-122"/>
              </a:rPr>
              <a:t>、生成派件清单</a:t>
            </a:r>
            <a:endParaRPr lang="zh-CN" altLang="en-US" sz="1800" dirty="0">
              <a:latin typeface="Gulim" pitchFamily="34" charset="-127"/>
              <a:ea typeface="Gulim" pitchFamily="34" charset="-127"/>
            </a:endParaRPr>
          </a:p>
        </p:txBody>
      </p:sp>
      <p:sp>
        <p:nvSpPr>
          <p:cNvPr id="8266" name="Oval 78"/>
          <p:cNvSpPr/>
          <p:nvPr/>
        </p:nvSpPr>
        <p:spPr>
          <a:xfrm rot="-2675838">
            <a:off x="4787900" y="3573463"/>
            <a:ext cx="506413" cy="323850"/>
          </a:xfrm>
          <a:prstGeom prst="ellipse">
            <a:avLst/>
          </a:prstGeom>
          <a:gradFill rotWithShape="1">
            <a:gsLst>
              <a:gs pos="0">
                <a:srgbClr val="FFFFFF">
                  <a:alpha val="70000"/>
                </a:srgbClr>
              </a:gs>
              <a:gs pos="100000">
                <a:srgbClr val="767676">
                  <a:alpha val="0"/>
                </a:srgbClr>
              </a:gs>
            </a:gsLst>
            <a:path path="shape">
              <a:fillToRect l="50000" t="50000" r="50000" b="50000"/>
            </a:path>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8267" name="Oval 79"/>
          <p:cNvSpPr/>
          <p:nvPr/>
        </p:nvSpPr>
        <p:spPr>
          <a:xfrm rot="-2675838">
            <a:off x="3132138" y="3716338"/>
            <a:ext cx="508000" cy="323850"/>
          </a:xfrm>
          <a:prstGeom prst="ellipse">
            <a:avLst/>
          </a:prstGeom>
          <a:gradFill rotWithShape="1">
            <a:gsLst>
              <a:gs pos="0">
                <a:srgbClr val="FFFFFF">
                  <a:alpha val="70000"/>
                </a:srgbClr>
              </a:gs>
              <a:gs pos="100000">
                <a:srgbClr val="767676">
                  <a:alpha val="0"/>
                </a:srgbClr>
              </a:gs>
            </a:gsLst>
            <a:path path="shape">
              <a:fillToRect l="50000" t="50000" r="50000" b="50000"/>
            </a:path>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8268" name="Oval 80"/>
          <p:cNvSpPr/>
          <p:nvPr/>
        </p:nvSpPr>
        <p:spPr>
          <a:xfrm rot="-2675838">
            <a:off x="1476375" y="3284538"/>
            <a:ext cx="508000" cy="322262"/>
          </a:xfrm>
          <a:prstGeom prst="ellipse">
            <a:avLst/>
          </a:prstGeom>
          <a:gradFill rotWithShape="1">
            <a:gsLst>
              <a:gs pos="0">
                <a:srgbClr val="FFFFFF">
                  <a:alpha val="70000"/>
                </a:srgbClr>
              </a:gs>
              <a:gs pos="100000">
                <a:srgbClr val="767676">
                  <a:alpha val="0"/>
                </a:srgbClr>
              </a:gs>
            </a:gsLst>
            <a:path path="shape">
              <a:fillToRect l="50000" t="50000" r="50000" b="50000"/>
            </a:path>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05253"/>
                                        </p:tgtEl>
                                        <p:attrNameLst>
                                          <p:attrName>style.visibility</p:attrName>
                                        </p:attrNameLst>
                                      </p:cBhvr>
                                      <p:to>
                                        <p:strVal val="visible"/>
                                      </p:to>
                                    </p:set>
                                    <p:anim to="" calcmode="lin" valueType="num">
                                      <p:cBhvr>
                                        <p:cTn id="7" dur="1" fill="hold"/>
                                        <p:tgtEl>
                                          <p:spTgt spid="605253"/>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05252"/>
                                        </p:tgtEl>
                                        <p:attrNameLst>
                                          <p:attrName>style.visibility</p:attrName>
                                        </p:attrNameLst>
                                      </p:cBhvr>
                                      <p:to>
                                        <p:strVal val="visible"/>
                                      </p:to>
                                    </p:set>
                                    <p:anim to="" calcmode="lin" valueType="num">
                                      <p:cBhvr>
                                        <p:cTn id="12" dur="1" fill="hold"/>
                                        <p:tgtEl>
                                          <p:spTgt spid="605252"/>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05261"/>
                                        </p:tgtEl>
                                        <p:attrNameLst>
                                          <p:attrName>style.visibility</p:attrName>
                                        </p:attrNameLst>
                                      </p:cBhvr>
                                      <p:to>
                                        <p:strVal val="visible"/>
                                      </p:to>
                                    </p:set>
                                    <p:anim to="" calcmode="lin" valueType="num">
                                      <p:cBhvr>
                                        <p:cTn id="17" dur="1" fill="hold"/>
                                        <p:tgtEl>
                                          <p:spTgt spid="605261"/>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05259"/>
                                        </p:tgtEl>
                                        <p:attrNameLst>
                                          <p:attrName>style.visibility</p:attrName>
                                        </p:attrNameLst>
                                      </p:cBhvr>
                                      <p:to>
                                        <p:strVal val="visible"/>
                                      </p:to>
                                    </p:set>
                                    <p:anim to="" calcmode="lin" valueType="num">
                                      <p:cBhvr>
                                        <p:cTn id="22" dur="1" fill="hold"/>
                                        <p:tgtEl>
                                          <p:spTgt spid="605259"/>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05257"/>
                                        </p:tgtEl>
                                        <p:attrNameLst>
                                          <p:attrName>style.visibility</p:attrName>
                                        </p:attrNameLst>
                                      </p:cBhvr>
                                      <p:to>
                                        <p:strVal val="visible"/>
                                      </p:to>
                                    </p:set>
                                    <p:anim to="" calcmode="lin" valueType="num">
                                      <p:cBhvr>
                                        <p:cTn id="27" dur="1" fill="hold"/>
                                        <p:tgtEl>
                                          <p:spTgt spid="605257"/>
                                        </p:tgtEl>
                                        <p:attrNameLst>
                                          <p:attrName>style.visibility</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605255"/>
                                        </p:tgtEl>
                                        <p:attrNameLst>
                                          <p:attrName>style.visibility</p:attrName>
                                        </p:attrNameLst>
                                      </p:cBhvr>
                                      <p:to>
                                        <p:strVal val="visible"/>
                                      </p:to>
                                    </p:set>
                                    <p:anim to="" calcmode="lin" valueType="num">
                                      <p:cBhvr>
                                        <p:cTn id="32" dur="1" fill="hold"/>
                                        <p:tgtEl>
                                          <p:spTgt spid="605255"/>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5253" grpId="0"/>
      <p:bldP spid="605255" grpId="0" animBg="1"/>
      <p:bldP spid="605257" grpId="0" animBg="1"/>
      <p:bldP spid="605259" grpId="0" animBg="1"/>
      <p:bldP spid="60526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92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92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92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92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922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922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8" name="Rectangle 15"/>
          <p:cNvSpPr/>
          <p:nvPr/>
        </p:nvSpPr>
        <p:spPr>
          <a:xfrm>
            <a:off x="1476375" y="790575"/>
            <a:ext cx="5938838" cy="366713"/>
          </a:xfrm>
          <a:prstGeom prst="rect">
            <a:avLst/>
          </a:prstGeom>
          <a:noFill/>
          <a:ln w="9525">
            <a:noFill/>
          </a:ln>
        </p:spPr>
        <p:txBody>
          <a:bodyPr wrap="none" anchor="ctr" anchorCtr="0">
            <a:spAutoFit/>
          </a:bodyPr>
          <a:p>
            <a:pPr eaLnBrk="0" hangingPunct="0"/>
            <a:r>
              <a:rPr lang="zh-CN" altLang="en-US" sz="1800" b="1" dirty="0">
                <a:latin typeface="Arial" panose="020B0604020202020204" pitchFamily="34" charset="0"/>
                <a:ea typeface="宋体" panose="02010600030101010101" pitchFamily="2" charset="-122"/>
              </a:rPr>
              <a:t>一、生成派件清单（全一快递的派件清单模板，供参考）</a:t>
            </a:r>
            <a:endParaRPr lang="zh-CN" altLang="en-US" sz="1800" b="1" dirty="0">
              <a:latin typeface="Arial" panose="020B0604020202020204" pitchFamily="34" charset="0"/>
              <a:ea typeface="宋体" panose="02010600030101010101" pitchFamily="2" charset="-122"/>
            </a:endParaRPr>
          </a:p>
        </p:txBody>
      </p:sp>
      <p:pic>
        <p:nvPicPr>
          <p:cNvPr id="498705" name="Picture 17" descr="XA`5KOFS[4$GC%@TA@SCY69"/>
          <p:cNvPicPr>
            <a:picLocks noChangeAspect="1"/>
          </p:cNvPicPr>
          <p:nvPr/>
        </p:nvPicPr>
        <p:blipFill>
          <a:blip r:embed="rId4"/>
          <a:stretch>
            <a:fillRect/>
          </a:stretch>
        </p:blipFill>
        <p:spPr>
          <a:xfrm>
            <a:off x="1116013" y="1268413"/>
            <a:ext cx="7416800" cy="4565650"/>
          </a:xfrm>
          <a:prstGeom prst="rect">
            <a:avLst/>
          </a:prstGeom>
          <a:noFill/>
          <a:ln w="9525">
            <a:noFill/>
          </a:ln>
        </p:spPr>
      </p:pic>
      <p:sp>
        <p:nvSpPr>
          <p:cNvPr id="9230" name="Rectangle 18"/>
          <p:cNvSpPr/>
          <p:nvPr/>
        </p:nvSpPr>
        <p:spPr>
          <a:xfrm>
            <a:off x="1403350" y="6092825"/>
            <a:ext cx="4248150" cy="336550"/>
          </a:xfrm>
          <a:prstGeom prst="rect">
            <a:avLst/>
          </a:prstGeom>
          <a:noFill/>
          <a:ln w="9525">
            <a:noFill/>
          </a:ln>
        </p:spPr>
        <p:txBody>
          <a:bodyPr wrap="none" anchor="ctr" anchorCtr="0">
            <a:spAutoFit/>
          </a:bodyPr>
          <a:p>
            <a:pPr eaLnBrk="0" hangingPunct="0"/>
            <a:r>
              <a:rPr lang="zh-CN" altLang="en-US" sz="1600" dirty="0">
                <a:latin typeface="Arial" panose="020B0604020202020204" pitchFamily="34" charset="0"/>
                <a:ea typeface="宋体" panose="02010600030101010101" pitchFamily="2" charset="-122"/>
              </a:rPr>
              <a:t>填写要求：信息完整、准确，字迹工整清晰。</a:t>
            </a:r>
            <a:endParaRPr lang="zh-CN" altLang="en-US" sz="1600"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98705"/>
                                        </p:tgtEl>
                                        <p:attrNameLst>
                                          <p:attrName>style.visibility</p:attrName>
                                        </p:attrNameLst>
                                      </p:cBhvr>
                                      <p:to>
                                        <p:strVal val="visible"/>
                                      </p:to>
                                    </p:set>
                                    <p:anim to="" calcmode="lin" valueType="num">
                                      <p:cBhvr>
                                        <p:cTn id="7" dur="1" fill="hold"/>
                                        <p:tgtEl>
                                          <p:spTgt spid="498705"/>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p:nvPr>
        </p:nvSpPr>
        <p:spPr>
          <a:xfrm>
            <a:off x="914400" y="692150"/>
            <a:ext cx="8229600" cy="1143000"/>
          </a:xfrm>
          <a:noFill/>
          <a:ln>
            <a:noFill/>
          </a:ln>
        </p:spPr>
        <p:txBody>
          <a:bodyPr anchor="t" anchorCtr="0"/>
          <a:p>
            <a:r>
              <a:rPr lang="zh-CN" altLang="en-US" dirty="0"/>
              <a:t>填写练习</a:t>
            </a:r>
            <a:endParaRPr lang="zh-CN" altLang="en-US" dirty="0"/>
          </a:p>
        </p:txBody>
      </p:sp>
      <p:sp>
        <p:nvSpPr>
          <p:cNvPr id="603139" name="Rectangle 3"/>
          <p:cNvSpPr>
            <a:spLocks noGrp="1"/>
          </p:cNvSpPr>
          <p:nvPr>
            <p:ph idx="1"/>
          </p:nvPr>
        </p:nvSpPr>
        <p:spPr>
          <a:xfrm>
            <a:off x="468313" y="1628775"/>
            <a:ext cx="8362950" cy="4525963"/>
          </a:xfrm>
          <a:noFill/>
          <a:ln>
            <a:noFill/>
          </a:ln>
        </p:spPr>
        <p:txBody>
          <a:bodyPr anchor="t" anchorCtr="0"/>
          <a:p>
            <a:pPr marL="609600" indent="-609600"/>
            <a:r>
              <a:rPr lang="en-US" altLang="zh-CN" sz="2400" b="1" dirty="0">
                <a:latin typeface="宋体" panose="02010600030101010101" pitchFamily="2" charset="-122"/>
              </a:rPr>
              <a:t>1</a:t>
            </a:r>
            <a:r>
              <a:rPr lang="zh-CN" altLang="en-US" sz="2400" b="1" dirty="0">
                <a:latin typeface="宋体" panose="02010600030101010101" pitchFamily="2" charset="-122"/>
              </a:rPr>
              <a:t>、</a:t>
            </a:r>
            <a:r>
              <a:rPr lang="en-US" altLang="zh-CN" sz="2400" b="1" dirty="0">
                <a:latin typeface="宋体" panose="02010600030101010101" pitchFamily="2" charset="-122"/>
              </a:rPr>
              <a:t>510148761393,</a:t>
            </a:r>
            <a:r>
              <a:rPr lang="zh-CN" altLang="en-US" sz="2400" b="1" dirty="0">
                <a:latin typeface="宋体" panose="02010600030101010101" pitchFamily="2" charset="-122"/>
              </a:rPr>
              <a:t>中山五桂山，福建省漳州市荣昌广场</a:t>
            </a:r>
            <a:r>
              <a:rPr lang="en-US" altLang="zh-CN" sz="2400" b="1" dirty="0">
                <a:latin typeface="宋体" panose="02010600030101010101" pitchFamily="2" charset="-122"/>
              </a:rPr>
              <a:t>D</a:t>
            </a:r>
            <a:r>
              <a:rPr lang="zh-CN" altLang="en-US" sz="2400" b="1" dirty="0">
                <a:latin typeface="宋体" panose="02010600030101010101" pitchFamily="2" charset="-122"/>
              </a:rPr>
              <a:t>幢</a:t>
            </a:r>
            <a:r>
              <a:rPr lang="en-US" altLang="zh-CN" sz="2400" b="1" dirty="0">
                <a:latin typeface="宋体" panose="02010600030101010101" pitchFamily="2" charset="-122"/>
              </a:rPr>
              <a:t>1604</a:t>
            </a:r>
            <a:r>
              <a:rPr lang="zh-CN" altLang="en-US" sz="2400" b="1" dirty="0">
                <a:latin typeface="宋体" panose="02010600030101010101" pitchFamily="2" charset="-122"/>
              </a:rPr>
              <a:t>号，</a:t>
            </a:r>
            <a:r>
              <a:rPr lang="en-US" altLang="zh-CN" sz="2400" b="1" dirty="0">
                <a:latin typeface="宋体" panose="02010600030101010101" pitchFamily="2" charset="-122"/>
              </a:rPr>
              <a:t>6.3KG</a:t>
            </a:r>
            <a:endParaRPr lang="en-US" altLang="zh-CN" sz="2400" b="1" dirty="0">
              <a:latin typeface="宋体" panose="02010600030101010101" pitchFamily="2" charset="-122"/>
            </a:endParaRPr>
          </a:p>
          <a:p>
            <a:pPr marL="609600" indent="-609600"/>
            <a:r>
              <a:rPr lang="en-US" altLang="zh-CN" sz="2400" b="1" dirty="0">
                <a:latin typeface="宋体" panose="02010600030101010101" pitchFamily="2" charset="-122"/>
              </a:rPr>
              <a:t>2</a:t>
            </a:r>
            <a:r>
              <a:rPr lang="zh-CN" altLang="en-US" sz="2400" b="1" dirty="0">
                <a:latin typeface="宋体" panose="02010600030101010101" pitchFamily="2" charset="-122"/>
              </a:rPr>
              <a:t>、</a:t>
            </a:r>
            <a:r>
              <a:rPr lang="en-US" altLang="zh-CN" sz="2400" b="1" dirty="0">
                <a:latin typeface="宋体" panose="02010600030101010101" pitchFamily="2" charset="-122"/>
              </a:rPr>
              <a:t>591203423180,</a:t>
            </a:r>
            <a:r>
              <a:rPr lang="zh-CN" altLang="en-US" sz="2400" b="1" dirty="0">
                <a:latin typeface="宋体" panose="02010600030101010101" pitchFamily="2" charset="-122"/>
              </a:rPr>
              <a:t>中山西区，江苏省无锡市江阴五星路</a:t>
            </a:r>
            <a:r>
              <a:rPr lang="en-US" altLang="zh-CN" sz="2400" b="1" dirty="0">
                <a:latin typeface="宋体" panose="02010600030101010101" pitchFamily="2" charset="-122"/>
              </a:rPr>
              <a:t>1688-7</a:t>
            </a:r>
            <a:r>
              <a:rPr lang="zh-CN" altLang="en-US" sz="2400" b="1" dirty="0">
                <a:latin typeface="宋体" panose="02010600030101010101" pitchFamily="2" charset="-122"/>
              </a:rPr>
              <a:t>号，</a:t>
            </a:r>
            <a:r>
              <a:rPr lang="en-US" altLang="zh-CN" sz="2400" b="1" dirty="0">
                <a:latin typeface="宋体" panose="02010600030101010101" pitchFamily="2" charset="-122"/>
              </a:rPr>
              <a:t>3.9KG</a:t>
            </a:r>
            <a:r>
              <a:rPr lang="en-US" altLang="zh-CN" sz="2400" dirty="0"/>
              <a:t> </a:t>
            </a:r>
            <a:endParaRPr lang="en-US" altLang="zh-CN" sz="2400" dirty="0"/>
          </a:p>
          <a:p>
            <a:pPr marL="609600" indent="-609600"/>
            <a:r>
              <a:rPr lang="en-US" altLang="zh-CN" sz="2400" b="1" dirty="0">
                <a:latin typeface="宋体" panose="02010600030101010101" pitchFamily="2" charset="-122"/>
              </a:rPr>
              <a:t>3</a:t>
            </a:r>
            <a:r>
              <a:rPr lang="zh-CN" altLang="en-US" sz="2400" b="1" dirty="0">
                <a:latin typeface="宋体" panose="02010600030101010101" pitchFamily="2" charset="-122"/>
              </a:rPr>
              <a:t>、</a:t>
            </a:r>
            <a:r>
              <a:rPr lang="en-US" altLang="zh-CN" sz="2400" b="1" dirty="0">
                <a:latin typeface="宋体" panose="02010600030101010101" pitchFamily="2" charset="-122"/>
              </a:rPr>
              <a:t>577197877781</a:t>
            </a:r>
            <a:r>
              <a:rPr lang="zh-CN" altLang="en-US" sz="2400" b="1" dirty="0">
                <a:latin typeface="宋体" panose="02010600030101010101" pitchFamily="2" charset="-122"/>
              </a:rPr>
              <a:t>，中山三乡，浙江杭州市西湖区天目山路</a:t>
            </a:r>
            <a:r>
              <a:rPr lang="en-US" altLang="zh-CN" sz="2400" b="1" dirty="0">
                <a:latin typeface="宋体" panose="02010600030101010101" pitchFamily="2" charset="-122"/>
              </a:rPr>
              <a:t>50</a:t>
            </a:r>
            <a:r>
              <a:rPr lang="zh-CN" altLang="en-US" sz="2400" b="1" dirty="0">
                <a:latin typeface="宋体" panose="02010600030101010101" pitchFamily="2" charset="-122"/>
              </a:rPr>
              <a:t>号，</a:t>
            </a:r>
            <a:r>
              <a:rPr lang="en-US" altLang="zh-CN" sz="2400" b="1" dirty="0">
                <a:latin typeface="宋体" panose="02010600030101010101" pitchFamily="2" charset="-122"/>
              </a:rPr>
              <a:t>2.1KG</a:t>
            </a:r>
            <a:endParaRPr lang="en-US" altLang="zh-CN" sz="2400" b="1" dirty="0">
              <a:latin typeface="宋体" panose="02010600030101010101" pitchFamily="2" charset="-122"/>
            </a:endParaRPr>
          </a:p>
          <a:p>
            <a:pPr marL="609600" indent="-609600"/>
            <a:r>
              <a:rPr lang="en-US" altLang="zh-CN" sz="2400" b="1" dirty="0">
                <a:latin typeface="宋体" panose="02010600030101010101" pitchFamily="2" charset="-122"/>
              </a:rPr>
              <a:t>4</a:t>
            </a:r>
            <a:r>
              <a:rPr lang="zh-CN" altLang="en-US" sz="2400" b="1" dirty="0">
                <a:latin typeface="宋体" panose="02010600030101010101" pitchFamily="2" charset="-122"/>
              </a:rPr>
              <a:t>、</a:t>
            </a:r>
            <a:r>
              <a:rPr lang="en-US" altLang="zh-CN" sz="2400" b="1" dirty="0">
                <a:latin typeface="宋体" panose="02010600030101010101" pitchFamily="2" charset="-122"/>
              </a:rPr>
              <a:t>107998935964</a:t>
            </a:r>
            <a:r>
              <a:rPr lang="zh-CN" altLang="en-US" sz="2400" b="1" dirty="0">
                <a:latin typeface="宋体" panose="02010600030101010101" pitchFamily="2" charset="-122"/>
              </a:rPr>
              <a:t>，中山坦洲，北京东城区东单帅府园</a:t>
            </a:r>
            <a:r>
              <a:rPr lang="en-US" altLang="zh-CN" sz="2400" b="1" dirty="0">
                <a:latin typeface="宋体" panose="02010600030101010101" pitchFamily="2" charset="-122"/>
              </a:rPr>
              <a:t>1</a:t>
            </a:r>
            <a:r>
              <a:rPr lang="zh-CN" altLang="en-US" sz="2400" b="1" dirty="0">
                <a:latin typeface="宋体" panose="02010600030101010101" pitchFamily="2" charset="-122"/>
              </a:rPr>
              <a:t>号</a:t>
            </a:r>
            <a:r>
              <a:rPr lang="en-US" altLang="zh-CN" sz="2400" b="1" dirty="0">
                <a:latin typeface="宋体" panose="02010600030101010101" pitchFamily="2" charset="-122"/>
              </a:rPr>
              <a:t>,1.7KG</a:t>
            </a:r>
            <a:r>
              <a:rPr lang="zh-CN" altLang="en-US" sz="2400" b="1" dirty="0">
                <a:latin typeface="宋体" panose="02010600030101010101" pitchFamily="2" charset="-122"/>
              </a:rPr>
              <a:t>，易碎</a:t>
            </a:r>
            <a:endParaRPr lang="zh-CN" altLang="en-US" sz="2400" b="1" dirty="0">
              <a:latin typeface="宋体" panose="02010600030101010101" pitchFamily="2" charset="-122"/>
            </a:endParaRPr>
          </a:p>
          <a:p>
            <a:pPr marL="609600" indent="-609600"/>
            <a:r>
              <a:rPr lang="en-US" altLang="zh-CN" sz="2400" b="1" dirty="0">
                <a:latin typeface="宋体" panose="02010600030101010101" pitchFamily="2" charset="-122"/>
              </a:rPr>
              <a:t>5</a:t>
            </a:r>
            <a:r>
              <a:rPr lang="zh-CN" altLang="en-US" sz="2400" b="1" dirty="0">
                <a:latin typeface="宋体" panose="02010600030101010101" pitchFamily="2" charset="-122"/>
              </a:rPr>
              <a:t>、</a:t>
            </a:r>
            <a:r>
              <a:rPr lang="en-US" altLang="zh-CN" sz="2400" b="1" dirty="0">
                <a:latin typeface="宋体" panose="02010600030101010101" pitchFamily="2" charset="-122"/>
              </a:rPr>
              <a:t>102123103351,</a:t>
            </a:r>
            <a:r>
              <a:rPr lang="zh-CN" altLang="en-US" sz="2400" b="1" dirty="0">
                <a:latin typeface="宋体" panose="02010600030101010101" pitchFamily="2" charset="-122"/>
              </a:rPr>
              <a:t>中山神湾，上海嘉定城区叶城路</a:t>
            </a:r>
            <a:r>
              <a:rPr lang="en-US" altLang="zh-CN" sz="2400" b="1" dirty="0">
                <a:latin typeface="宋体" panose="02010600030101010101" pitchFamily="2" charset="-122"/>
              </a:rPr>
              <a:t>912</a:t>
            </a:r>
            <a:r>
              <a:rPr lang="zh-CN" altLang="en-US" sz="2400" b="1" dirty="0">
                <a:latin typeface="宋体" panose="02010600030101010101" pitchFamily="2" charset="-122"/>
              </a:rPr>
              <a:t>号，</a:t>
            </a:r>
            <a:r>
              <a:rPr lang="en-US" altLang="zh-CN" sz="2400" b="1" dirty="0">
                <a:latin typeface="宋体" panose="02010600030101010101" pitchFamily="2" charset="-122"/>
              </a:rPr>
              <a:t>3.4KG</a:t>
            </a:r>
            <a:r>
              <a:rPr lang="zh-CN" altLang="en-US" sz="2400" b="1" dirty="0">
                <a:latin typeface="宋体" panose="02010600030101010101" pitchFamily="2" charset="-122"/>
              </a:rPr>
              <a:t>，保价</a:t>
            </a:r>
            <a:endParaRPr lang="zh-CN" altLang="en-US" sz="2400" b="1" dirty="0">
              <a:latin typeface="宋体" panose="02010600030101010101" pitchFamily="2" charset="-122"/>
            </a:endParaRPr>
          </a:p>
          <a:p>
            <a:pPr marL="609600" indent="-609600"/>
            <a:endParaRPr lang="zh-CN"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03139">
                                            <p:txEl>
                                              <p:charRg st="0" end="45"/>
                                            </p:txEl>
                                          </p:spTgt>
                                        </p:tgtEl>
                                        <p:attrNameLst>
                                          <p:attrName>style.visibility</p:attrName>
                                        </p:attrNameLst>
                                      </p:cBhvr>
                                      <p:to>
                                        <p:strVal val="visible"/>
                                      </p:to>
                                    </p:set>
                                    <p:anim to="" calcmode="lin" valueType="num">
                                      <p:cBhvr>
                                        <p:cTn id="7" dur="1" fill="hold"/>
                                        <p:tgtEl>
                                          <p:spTgt spid="603139">
                                            <p:txEl>
                                              <p:charRg st="0" end="45"/>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03139">
                                            <p:txEl>
                                              <p:charRg st="45" end="91"/>
                                            </p:txEl>
                                          </p:spTgt>
                                        </p:tgtEl>
                                        <p:attrNameLst>
                                          <p:attrName>style.visibility</p:attrName>
                                        </p:attrNameLst>
                                      </p:cBhvr>
                                      <p:to>
                                        <p:strVal val="visible"/>
                                      </p:to>
                                    </p:set>
                                    <p:anim to="" calcmode="lin" valueType="num">
                                      <p:cBhvr>
                                        <p:cTn id="12" dur="1" fill="hold"/>
                                        <p:tgtEl>
                                          <p:spTgt spid="603139">
                                            <p:txEl>
                                              <p:charRg st="45" end="91"/>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03139">
                                            <p:txEl>
                                              <p:charRg st="91" end="133"/>
                                            </p:txEl>
                                          </p:spTgt>
                                        </p:tgtEl>
                                        <p:attrNameLst>
                                          <p:attrName>style.visibility</p:attrName>
                                        </p:attrNameLst>
                                      </p:cBhvr>
                                      <p:to>
                                        <p:strVal val="visible"/>
                                      </p:to>
                                    </p:set>
                                    <p:anim to="" calcmode="lin" valueType="num">
                                      <p:cBhvr>
                                        <p:cTn id="17" dur="1" fill="hold"/>
                                        <p:tgtEl>
                                          <p:spTgt spid="603139">
                                            <p:txEl>
                                              <p:charRg st="91" end="133"/>
                                            </p:txEl>
                                          </p:spTgt>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603139">
                                            <p:txEl>
                                              <p:charRg st="133" end="175"/>
                                            </p:txEl>
                                          </p:spTgt>
                                        </p:tgtEl>
                                        <p:attrNameLst>
                                          <p:attrName>style.visibility</p:attrName>
                                        </p:attrNameLst>
                                      </p:cBhvr>
                                      <p:to>
                                        <p:strVal val="visible"/>
                                      </p:to>
                                    </p:set>
                                    <p:anim to="" calcmode="lin" valueType="num">
                                      <p:cBhvr>
                                        <p:cTn id="22" dur="1" fill="hold"/>
                                        <p:tgtEl>
                                          <p:spTgt spid="603139">
                                            <p:txEl>
                                              <p:charRg st="133" end="175"/>
                                            </p:txEl>
                                          </p:spTgt>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603139">
                                            <p:txEl>
                                              <p:charRg st="175" end="218"/>
                                            </p:txEl>
                                          </p:spTgt>
                                        </p:tgtEl>
                                        <p:attrNameLst>
                                          <p:attrName>style.visibility</p:attrName>
                                        </p:attrNameLst>
                                      </p:cBhvr>
                                      <p:to>
                                        <p:strVal val="visible"/>
                                      </p:to>
                                    </p:set>
                                    <p:anim to="" calcmode="lin" valueType="num">
                                      <p:cBhvr>
                                        <p:cTn id="27" dur="1" fill="hold"/>
                                        <p:tgtEl>
                                          <p:spTgt spid="603139">
                                            <p:txEl>
                                              <p:charRg st="175" end="218"/>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12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12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12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12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12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127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6" name="Rectangle 15"/>
          <p:cNvSpPr/>
          <p:nvPr/>
        </p:nvSpPr>
        <p:spPr>
          <a:xfrm>
            <a:off x="1476375" y="790575"/>
            <a:ext cx="2025650" cy="366713"/>
          </a:xfrm>
          <a:prstGeom prst="rect">
            <a:avLst/>
          </a:prstGeom>
          <a:noFill/>
          <a:ln w="9525">
            <a:noFill/>
          </a:ln>
        </p:spPr>
        <p:txBody>
          <a:bodyPr wrap="none" anchor="ctr" anchorCtr="0">
            <a:spAutoFit/>
          </a:bodyPr>
          <a:p>
            <a:pPr eaLnBrk="0" hangingPunct="0"/>
            <a:r>
              <a:rPr lang="zh-CN" altLang="en-US" sz="1800" b="1" dirty="0">
                <a:latin typeface="Arial" panose="020B0604020202020204" pitchFamily="34" charset="0"/>
                <a:ea typeface="宋体" panose="02010600030101010101" pitchFamily="2" charset="-122"/>
              </a:rPr>
              <a:t>二、快件数量核对</a:t>
            </a:r>
            <a:endParaRPr lang="zh-CN" altLang="en-US" sz="1800" b="1" dirty="0">
              <a:latin typeface="Arial" panose="020B0604020202020204" pitchFamily="34" charset="0"/>
              <a:ea typeface="宋体" panose="02010600030101010101" pitchFamily="2" charset="-122"/>
            </a:endParaRPr>
          </a:p>
        </p:txBody>
      </p:sp>
      <p:sp>
        <p:nvSpPr>
          <p:cNvPr id="11277" name="Freeform 16"/>
          <p:cNvSpPr/>
          <p:nvPr/>
        </p:nvSpPr>
        <p:spPr>
          <a:xfrm>
            <a:off x="609600" y="1676400"/>
            <a:ext cx="3729038" cy="1912938"/>
          </a:xfrm>
          <a:custGeom>
            <a:avLst/>
            <a:gdLst/>
            <a:ahLst/>
            <a:cxnLst>
              <a:cxn ang="0">
                <a:pos x="3729038" y="950135"/>
              </a:cxn>
              <a:cxn ang="0">
                <a:pos x="3729038" y="0"/>
              </a:cxn>
              <a:cxn ang="0">
                <a:pos x="0" y="0"/>
              </a:cxn>
              <a:cxn ang="0">
                <a:pos x="0" y="1912938"/>
              </a:cxn>
              <a:cxn ang="0">
                <a:pos x="2862866" y="1912938"/>
              </a:cxn>
              <a:cxn ang="0">
                <a:pos x="2940203" y="1561388"/>
              </a:cxn>
              <a:cxn ang="0">
                <a:pos x="3138466" y="1233592"/>
              </a:cxn>
              <a:cxn ang="0">
                <a:pos x="3416879" y="1034063"/>
              </a:cxn>
              <a:cxn ang="0">
                <a:pos x="3729038" y="950135"/>
              </a:cxn>
            </a:cxnLst>
            <a:pathLst>
              <a:path w="2652" h="1208">
                <a:moveTo>
                  <a:pt x="2652" y="600"/>
                </a:moveTo>
                <a:cubicBezTo>
                  <a:pt x="2652" y="300"/>
                  <a:pt x="2652" y="0"/>
                  <a:pt x="2652" y="0"/>
                </a:cubicBezTo>
                <a:cubicBezTo>
                  <a:pt x="1326" y="0"/>
                  <a:pt x="0" y="0"/>
                  <a:pt x="0" y="0"/>
                </a:cubicBezTo>
                <a:cubicBezTo>
                  <a:pt x="0" y="604"/>
                  <a:pt x="0" y="1208"/>
                  <a:pt x="0" y="1208"/>
                </a:cubicBezTo>
                <a:cubicBezTo>
                  <a:pt x="1018" y="1208"/>
                  <a:pt x="2037" y="1205"/>
                  <a:pt x="2036" y="1208"/>
                </a:cubicBezTo>
                <a:cubicBezTo>
                  <a:pt x="2046" y="1115"/>
                  <a:pt x="2059" y="1057"/>
                  <a:pt x="2091" y="986"/>
                </a:cubicBezTo>
                <a:cubicBezTo>
                  <a:pt x="2123" y="915"/>
                  <a:pt x="2173" y="838"/>
                  <a:pt x="2232" y="779"/>
                </a:cubicBezTo>
                <a:cubicBezTo>
                  <a:pt x="2291" y="720"/>
                  <a:pt x="2359" y="683"/>
                  <a:pt x="2430" y="653"/>
                </a:cubicBezTo>
                <a:cubicBezTo>
                  <a:pt x="2501" y="623"/>
                  <a:pt x="2529" y="614"/>
                  <a:pt x="2652" y="600"/>
                </a:cubicBezTo>
                <a:close/>
              </a:path>
            </a:pathLst>
          </a:custGeom>
          <a:noFill/>
          <a:ln w="6350" cap="flat" cmpd="sng">
            <a:solidFill>
              <a:schemeClr val="tx1"/>
            </a:solidFill>
            <a:prstDash val="solid"/>
            <a:round/>
            <a:headEnd type="none" w="med" len="med"/>
            <a:tailEnd type="none" w="med" len="med"/>
          </a:ln>
        </p:spPr>
        <p:txBody>
          <a:bodyPr/>
          <a:p>
            <a:endParaRPr lang="zh-CN" altLang="en-US"/>
          </a:p>
        </p:txBody>
      </p:sp>
      <p:sp>
        <p:nvSpPr>
          <p:cNvPr id="11278" name="Freeform 17"/>
          <p:cNvSpPr/>
          <p:nvPr/>
        </p:nvSpPr>
        <p:spPr>
          <a:xfrm flipV="1">
            <a:off x="609600" y="3708400"/>
            <a:ext cx="3729038" cy="1912938"/>
          </a:xfrm>
          <a:custGeom>
            <a:avLst/>
            <a:gdLst/>
            <a:ahLst/>
            <a:cxnLst>
              <a:cxn ang="0">
                <a:pos x="3729038" y="950135"/>
              </a:cxn>
              <a:cxn ang="0">
                <a:pos x="3729038" y="0"/>
              </a:cxn>
              <a:cxn ang="0">
                <a:pos x="0" y="0"/>
              </a:cxn>
              <a:cxn ang="0">
                <a:pos x="0" y="1912938"/>
              </a:cxn>
              <a:cxn ang="0">
                <a:pos x="2862866" y="1912938"/>
              </a:cxn>
              <a:cxn ang="0">
                <a:pos x="2940203" y="1561388"/>
              </a:cxn>
              <a:cxn ang="0">
                <a:pos x="3138466" y="1233592"/>
              </a:cxn>
              <a:cxn ang="0">
                <a:pos x="3416879" y="1034063"/>
              </a:cxn>
              <a:cxn ang="0">
                <a:pos x="3729038" y="950135"/>
              </a:cxn>
            </a:cxnLst>
            <a:pathLst>
              <a:path w="2652" h="1208">
                <a:moveTo>
                  <a:pt x="2652" y="600"/>
                </a:moveTo>
                <a:cubicBezTo>
                  <a:pt x="2652" y="300"/>
                  <a:pt x="2652" y="0"/>
                  <a:pt x="2652" y="0"/>
                </a:cubicBezTo>
                <a:cubicBezTo>
                  <a:pt x="1326" y="0"/>
                  <a:pt x="0" y="0"/>
                  <a:pt x="0" y="0"/>
                </a:cubicBezTo>
                <a:cubicBezTo>
                  <a:pt x="0" y="604"/>
                  <a:pt x="0" y="1208"/>
                  <a:pt x="0" y="1208"/>
                </a:cubicBezTo>
                <a:cubicBezTo>
                  <a:pt x="1018" y="1208"/>
                  <a:pt x="2037" y="1205"/>
                  <a:pt x="2036" y="1208"/>
                </a:cubicBezTo>
                <a:cubicBezTo>
                  <a:pt x="2046" y="1115"/>
                  <a:pt x="2059" y="1057"/>
                  <a:pt x="2091" y="986"/>
                </a:cubicBezTo>
                <a:cubicBezTo>
                  <a:pt x="2123" y="915"/>
                  <a:pt x="2173" y="838"/>
                  <a:pt x="2232" y="779"/>
                </a:cubicBezTo>
                <a:cubicBezTo>
                  <a:pt x="2291" y="720"/>
                  <a:pt x="2359" y="683"/>
                  <a:pt x="2430" y="653"/>
                </a:cubicBezTo>
                <a:cubicBezTo>
                  <a:pt x="2501" y="623"/>
                  <a:pt x="2529" y="614"/>
                  <a:pt x="2652" y="600"/>
                </a:cubicBezTo>
                <a:close/>
              </a:path>
            </a:pathLst>
          </a:custGeom>
          <a:noFill/>
          <a:ln w="6350" cap="flat" cmpd="sng">
            <a:solidFill>
              <a:schemeClr val="tx1"/>
            </a:solidFill>
            <a:prstDash val="solid"/>
            <a:round/>
            <a:headEnd type="none" w="med" len="med"/>
            <a:tailEnd type="none" w="med" len="med"/>
          </a:ln>
        </p:spPr>
        <p:txBody>
          <a:bodyPr/>
          <a:p>
            <a:endParaRPr lang="zh-CN" altLang="en-US"/>
          </a:p>
        </p:txBody>
      </p:sp>
      <p:sp>
        <p:nvSpPr>
          <p:cNvPr id="11279" name="Freeform 18"/>
          <p:cNvSpPr/>
          <p:nvPr/>
        </p:nvSpPr>
        <p:spPr>
          <a:xfrm flipH="1">
            <a:off x="4440238" y="1676400"/>
            <a:ext cx="3727450" cy="1912938"/>
          </a:xfrm>
          <a:custGeom>
            <a:avLst/>
            <a:gdLst/>
            <a:ahLst/>
            <a:cxnLst>
              <a:cxn ang="0">
                <a:pos x="3727450" y="950135"/>
              </a:cxn>
              <a:cxn ang="0">
                <a:pos x="3727450" y="0"/>
              </a:cxn>
              <a:cxn ang="0">
                <a:pos x="0" y="0"/>
              </a:cxn>
              <a:cxn ang="0">
                <a:pos x="0" y="1912938"/>
              </a:cxn>
              <a:cxn ang="0">
                <a:pos x="2861647" y="1912938"/>
              </a:cxn>
              <a:cxn ang="0">
                <a:pos x="2938951" y="1561388"/>
              </a:cxn>
              <a:cxn ang="0">
                <a:pos x="3137130" y="1233592"/>
              </a:cxn>
              <a:cxn ang="0">
                <a:pos x="3415424" y="1034063"/>
              </a:cxn>
              <a:cxn ang="0">
                <a:pos x="3727450" y="950135"/>
              </a:cxn>
            </a:cxnLst>
            <a:pathLst>
              <a:path w="2652" h="1208">
                <a:moveTo>
                  <a:pt x="2652" y="600"/>
                </a:moveTo>
                <a:cubicBezTo>
                  <a:pt x="2652" y="300"/>
                  <a:pt x="2652" y="0"/>
                  <a:pt x="2652" y="0"/>
                </a:cubicBezTo>
                <a:cubicBezTo>
                  <a:pt x="1326" y="0"/>
                  <a:pt x="0" y="0"/>
                  <a:pt x="0" y="0"/>
                </a:cubicBezTo>
                <a:cubicBezTo>
                  <a:pt x="0" y="604"/>
                  <a:pt x="0" y="1208"/>
                  <a:pt x="0" y="1208"/>
                </a:cubicBezTo>
                <a:cubicBezTo>
                  <a:pt x="1018" y="1208"/>
                  <a:pt x="2037" y="1205"/>
                  <a:pt x="2036" y="1208"/>
                </a:cubicBezTo>
                <a:cubicBezTo>
                  <a:pt x="2046" y="1115"/>
                  <a:pt x="2059" y="1057"/>
                  <a:pt x="2091" y="986"/>
                </a:cubicBezTo>
                <a:cubicBezTo>
                  <a:pt x="2123" y="915"/>
                  <a:pt x="2173" y="838"/>
                  <a:pt x="2232" y="779"/>
                </a:cubicBezTo>
                <a:cubicBezTo>
                  <a:pt x="2291" y="720"/>
                  <a:pt x="2359" y="683"/>
                  <a:pt x="2430" y="653"/>
                </a:cubicBezTo>
                <a:cubicBezTo>
                  <a:pt x="2501" y="623"/>
                  <a:pt x="2529" y="614"/>
                  <a:pt x="2652" y="600"/>
                </a:cubicBezTo>
                <a:close/>
              </a:path>
            </a:pathLst>
          </a:custGeom>
          <a:noFill/>
          <a:ln w="6350" cap="flat" cmpd="sng">
            <a:solidFill>
              <a:schemeClr val="tx1"/>
            </a:solidFill>
            <a:prstDash val="solid"/>
            <a:round/>
            <a:headEnd type="none" w="med" len="med"/>
            <a:tailEnd type="none" w="med" len="med"/>
          </a:ln>
        </p:spPr>
        <p:txBody>
          <a:bodyPr/>
          <a:p>
            <a:endParaRPr lang="zh-CN" altLang="en-US"/>
          </a:p>
        </p:txBody>
      </p:sp>
      <p:sp>
        <p:nvSpPr>
          <p:cNvPr id="11280" name="Freeform 19"/>
          <p:cNvSpPr/>
          <p:nvPr/>
        </p:nvSpPr>
        <p:spPr>
          <a:xfrm flipH="1" flipV="1">
            <a:off x="4440238" y="3708400"/>
            <a:ext cx="3727450" cy="1912938"/>
          </a:xfrm>
          <a:custGeom>
            <a:avLst/>
            <a:gdLst/>
            <a:ahLst/>
            <a:cxnLst>
              <a:cxn ang="0">
                <a:pos x="3727450" y="950135"/>
              </a:cxn>
              <a:cxn ang="0">
                <a:pos x="3727450" y="0"/>
              </a:cxn>
              <a:cxn ang="0">
                <a:pos x="0" y="0"/>
              </a:cxn>
              <a:cxn ang="0">
                <a:pos x="0" y="1912938"/>
              </a:cxn>
              <a:cxn ang="0">
                <a:pos x="2861647" y="1912938"/>
              </a:cxn>
              <a:cxn ang="0">
                <a:pos x="2938951" y="1561388"/>
              </a:cxn>
              <a:cxn ang="0">
                <a:pos x="3137130" y="1233592"/>
              </a:cxn>
              <a:cxn ang="0">
                <a:pos x="3415424" y="1034063"/>
              </a:cxn>
              <a:cxn ang="0">
                <a:pos x="3727450" y="950135"/>
              </a:cxn>
            </a:cxnLst>
            <a:pathLst>
              <a:path w="2652" h="1208">
                <a:moveTo>
                  <a:pt x="2652" y="600"/>
                </a:moveTo>
                <a:cubicBezTo>
                  <a:pt x="2652" y="300"/>
                  <a:pt x="2652" y="0"/>
                  <a:pt x="2652" y="0"/>
                </a:cubicBezTo>
                <a:cubicBezTo>
                  <a:pt x="1326" y="0"/>
                  <a:pt x="0" y="0"/>
                  <a:pt x="0" y="0"/>
                </a:cubicBezTo>
                <a:cubicBezTo>
                  <a:pt x="0" y="604"/>
                  <a:pt x="0" y="1208"/>
                  <a:pt x="0" y="1208"/>
                </a:cubicBezTo>
                <a:cubicBezTo>
                  <a:pt x="1018" y="1208"/>
                  <a:pt x="2037" y="1205"/>
                  <a:pt x="2036" y="1208"/>
                </a:cubicBezTo>
                <a:cubicBezTo>
                  <a:pt x="2046" y="1115"/>
                  <a:pt x="2059" y="1057"/>
                  <a:pt x="2091" y="986"/>
                </a:cubicBezTo>
                <a:cubicBezTo>
                  <a:pt x="2123" y="915"/>
                  <a:pt x="2173" y="838"/>
                  <a:pt x="2232" y="779"/>
                </a:cubicBezTo>
                <a:cubicBezTo>
                  <a:pt x="2291" y="720"/>
                  <a:pt x="2359" y="683"/>
                  <a:pt x="2430" y="653"/>
                </a:cubicBezTo>
                <a:cubicBezTo>
                  <a:pt x="2501" y="623"/>
                  <a:pt x="2529" y="614"/>
                  <a:pt x="2652" y="600"/>
                </a:cubicBezTo>
                <a:close/>
              </a:path>
            </a:pathLst>
          </a:custGeom>
          <a:noFill/>
          <a:ln w="6350" cap="flat" cmpd="sng">
            <a:solidFill>
              <a:schemeClr val="tx1"/>
            </a:solidFill>
            <a:prstDash val="solid"/>
            <a:round/>
            <a:headEnd type="none" w="med" len="med"/>
            <a:tailEnd type="none" w="med" len="med"/>
          </a:ln>
        </p:spPr>
        <p:txBody>
          <a:bodyPr/>
          <a:p>
            <a:endParaRPr lang="zh-CN" altLang="en-US"/>
          </a:p>
        </p:txBody>
      </p:sp>
      <p:sp>
        <p:nvSpPr>
          <p:cNvPr id="557076" name="Oval 20"/>
          <p:cNvSpPr>
            <a:spLocks noChangeArrowheads="1"/>
          </p:cNvSpPr>
          <p:nvPr/>
        </p:nvSpPr>
        <p:spPr bwMode="auto">
          <a:xfrm>
            <a:off x="3552825" y="2725738"/>
            <a:ext cx="1628775" cy="1841500"/>
          </a:xfrm>
          <a:prstGeom prst="ellipse">
            <a:avLst/>
          </a:prstGeom>
          <a:solidFill>
            <a:schemeClr val="accent1"/>
          </a:solidFill>
          <a:ln>
            <a:noFill/>
          </a:ln>
          <a:effectLst>
            <a:prstShdw prst="shdw17" dist="17961" dir="2700000">
              <a:schemeClr val="accent1">
                <a:gamma/>
                <a:shade val="60000"/>
                <a:invGamma/>
              </a:schemeClr>
            </a:prstShdw>
          </a:effectLst>
          <a:extLst>
            <a:ext uri="{91240B29-F687-4F45-9708-019B960494DF}">
              <a14:hiddenLine xmlns:a14="http://schemas.microsoft.com/office/drawing/2010/main" w="6350">
                <a:solidFill>
                  <a:schemeClr val="accent2"/>
                </a:solidFill>
                <a:round/>
              </a14:hiddenLine>
            </a:ext>
          </a:extLst>
        </p:spPr>
        <p:txBody>
          <a:bodyPr wrap="none" lIns="72000" tIns="0" rIns="0" bIns="0"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82" name="Text Box 21"/>
          <p:cNvSpPr txBox="1"/>
          <p:nvPr/>
        </p:nvSpPr>
        <p:spPr>
          <a:xfrm flipH="1">
            <a:off x="3656013" y="3376613"/>
            <a:ext cx="1447800" cy="550862"/>
          </a:xfrm>
          <a:prstGeom prst="rect">
            <a:avLst/>
          </a:prstGeom>
          <a:noFill/>
          <a:ln w="6350">
            <a:noFill/>
          </a:ln>
        </p:spPr>
        <p:txBody>
          <a:bodyPr lIns="0" tIns="0" rIns="0" bIns="0" anchor="ctr" anchorCtr="0">
            <a:spAutoFit/>
          </a:bodyPr>
          <a:p>
            <a:pPr algn="ctr" eaLnBrk="0" hangingPunct="0"/>
            <a:r>
              <a:rPr lang="zh-CN" altLang="en-US" sz="1800" b="1" dirty="0">
                <a:solidFill>
                  <a:srgbClr val="000000"/>
                </a:solidFill>
                <a:latin typeface="宋体" panose="02010600030101010101" pitchFamily="2" charset="-122"/>
                <a:ea typeface="宋体" panose="02010600030101010101" pitchFamily="2" charset="-122"/>
              </a:rPr>
              <a:t>核对交接快件数量的要领</a:t>
            </a:r>
            <a:endParaRPr lang="zh-CN" altLang="en-US" sz="1800" b="1" dirty="0">
              <a:solidFill>
                <a:srgbClr val="000000"/>
              </a:solidFill>
              <a:latin typeface="宋体" panose="02010600030101010101" pitchFamily="2" charset="-122"/>
              <a:ea typeface="宋体" panose="02010600030101010101" pitchFamily="2" charset="-122"/>
            </a:endParaRPr>
          </a:p>
        </p:txBody>
      </p:sp>
      <p:sp>
        <p:nvSpPr>
          <p:cNvPr id="557078" name="Rectangle 22"/>
          <p:cNvSpPr/>
          <p:nvPr/>
        </p:nvSpPr>
        <p:spPr>
          <a:xfrm>
            <a:off x="5257800" y="2254250"/>
            <a:ext cx="2438400" cy="1162050"/>
          </a:xfrm>
          <a:prstGeom prst="rect">
            <a:avLst/>
          </a:prstGeom>
          <a:noFill/>
          <a:ln w="6350">
            <a:noFill/>
          </a:ln>
        </p:spPr>
        <p:txBody>
          <a:bodyPr lIns="0" tIns="0" rIns="0" bIns="0" anchor="t" anchorCtr="0">
            <a:spAutoFit/>
          </a:bodyPr>
          <a:p>
            <a:pPr marL="292100" lvl="1" indent="-101600" defTabSz="914400" eaLnBrk="0" hangingPunct="0">
              <a:lnSpc>
                <a:spcPct val="105000"/>
              </a:lnSpc>
              <a:spcBef>
                <a:spcPct val="20000"/>
              </a:spcBef>
              <a:buClrTx/>
              <a:buChar char="–"/>
              <a:tabLst>
                <a:tab pos="8521700" algn="r"/>
              </a:tabLst>
            </a:pPr>
            <a:r>
              <a:rPr lang="zh-CN" altLang="en-US" sz="1400" dirty="0">
                <a:solidFill>
                  <a:srgbClr val="000000"/>
                </a:solidFill>
                <a:latin typeface="宋体" panose="02010600030101010101" pitchFamily="2" charset="-122"/>
                <a:ea typeface="宋体" panose="02010600030101010101" pitchFamily="2" charset="-122"/>
              </a:rPr>
              <a:t>检查实际交接的快件件数是否与运单注明件数相符。</a:t>
            </a:r>
            <a:endParaRPr lang="zh-CN" altLang="en-US" sz="1400" dirty="0">
              <a:solidFill>
                <a:srgbClr val="000000"/>
              </a:solidFill>
              <a:latin typeface="宋体" panose="02010600030101010101" pitchFamily="2" charset="-122"/>
              <a:ea typeface="宋体" panose="02010600030101010101" pitchFamily="2" charset="-122"/>
            </a:endParaRPr>
          </a:p>
          <a:p>
            <a:pPr marL="292100" lvl="1" indent="-101600" defTabSz="914400" eaLnBrk="0" hangingPunct="0">
              <a:lnSpc>
                <a:spcPct val="105000"/>
              </a:lnSpc>
              <a:spcBef>
                <a:spcPct val="20000"/>
              </a:spcBef>
              <a:buClrTx/>
              <a:buChar char="–"/>
              <a:tabLst>
                <a:tab pos="8521700" algn="r"/>
              </a:tabLst>
            </a:pPr>
            <a:r>
              <a:rPr lang="zh-CN" altLang="en-US" sz="1400" dirty="0">
                <a:solidFill>
                  <a:srgbClr val="000000"/>
                </a:solidFill>
                <a:latin typeface="宋体" panose="02010600030101010101" pitchFamily="2" charset="-122"/>
                <a:ea typeface="宋体" panose="02010600030101010101" pitchFamily="2" charset="-122"/>
              </a:rPr>
              <a:t>如不相符，需要立即向处理人员反馈，与其确认是否快件未到齐或者遗失</a:t>
            </a:r>
            <a:endParaRPr lang="zh-CN" altLang="de-DE" sz="1400" dirty="0">
              <a:solidFill>
                <a:srgbClr val="000000"/>
              </a:solidFill>
              <a:latin typeface="宋体" panose="02010600030101010101" pitchFamily="2" charset="-122"/>
              <a:ea typeface="宋体" panose="02010600030101010101" pitchFamily="2" charset="-122"/>
            </a:endParaRPr>
          </a:p>
        </p:txBody>
      </p:sp>
      <p:sp>
        <p:nvSpPr>
          <p:cNvPr id="557079" name="Rectangle 23"/>
          <p:cNvSpPr/>
          <p:nvPr/>
        </p:nvSpPr>
        <p:spPr>
          <a:xfrm>
            <a:off x="5418138" y="3740150"/>
            <a:ext cx="2624137" cy="1277938"/>
          </a:xfrm>
          <a:prstGeom prst="rect">
            <a:avLst/>
          </a:prstGeom>
          <a:noFill/>
          <a:ln w="6350">
            <a:noFill/>
          </a:ln>
        </p:spPr>
        <p:txBody>
          <a:bodyPr lIns="0" tIns="0" rIns="0" bIns="0" anchor="t" anchorCtr="0">
            <a:spAutoFit/>
          </a:bodyPr>
          <a:p>
            <a:pPr marL="168275" indent="-168275" defTabSz="914400">
              <a:lnSpc>
                <a:spcPct val="120000"/>
              </a:lnSpc>
              <a:buChar char="•"/>
              <a:tabLst>
                <a:tab pos="8521700" algn="r"/>
              </a:tabLst>
            </a:pPr>
            <a:endParaRPr lang="zh-CN" altLang="en-US" sz="1400" dirty="0">
              <a:latin typeface="宋体" panose="02010600030101010101" pitchFamily="2" charset="-122"/>
              <a:ea typeface="宋体" panose="02010600030101010101" pitchFamily="2" charset="-122"/>
            </a:endParaRPr>
          </a:p>
          <a:p>
            <a:pPr marL="168275" indent="-168275" defTabSz="914400">
              <a:lnSpc>
                <a:spcPct val="120000"/>
              </a:lnSpc>
              <a:buChar char="•"/>
              <a:tabLst>
                <a:tab pos="8521700" algn="r"/>
              </a:tabLst>
            </a:pPr>
            <a:r>
              <a:rPr lang="zh-CN" altLang="en-US" sz="1400" dirty="0">
                <a:solidFill>
                  <a:srgbClr val="000000"/>
                </a:solidFill>
                <a:latin typeface="宋体" panose="02010600030101010101" pitchFamily="2" charset="-122"/>
                <a:ea typeface="宋体" panose="02010600030101010101" pitchFamily="2" charset="-122"/>
              </a:rPr>
              <a:t>易碎、高价值快件，</a:t>
            </a:r>
            <a:r>
              <a:rPr lang="zh-CN" altLang="en-US" sz="1400" u="sng" dirty="0">
                <a:solidFill>
                  <a:srgbClr val="000000"/>
                </a:solidFill>
                <a:latin typeface="宋体" panose="02010600030101010101" pitchFamily="2" charset="-122"/>
                <a:ea typeface="宋体" panose="02010600030101010101" pitchFamily="2" charset="-122"/>
              </a:rPr>
              <a:t>轻拿轻放</a:t>
            </a:r>
            <a:r>
              <a:rPr lang="zh-CN" altLang="en-US" sz="1400" dirty="0">
                <a:solidFill>
                  <a:srgbClr val="000000"/>
                </a:solidFill>
                <a:latin typeface="宋体" panose="02010600030101010101" pitchFamily="2" charset="-122"/>
                <a:ea typeface="宋体" panose="02010600030101010101" pitchFamily="2" charset="-122"/>
              </a:rPr>
              <a:t>。</a:t>
            </a:r>
            <a:endParaRPr lang="zh-CN" altLang="en-US" sz="1400" dirty="0">
              <a:solidFill>
                <a:srgbClr val="000000"/>
              </a:solidFill>
              <a:latin typeface="宋体" panose="02010600030101010101" pitchFamily="2" charset="-122"/>
              <a:ea typeface="宋体" panose="02010600030101010101" pitchFamily="2" charset="-122"/>
            </a:endParaRPr>
          </a:p>
          <a:p>
            <a:pPr marL="168275" indent="-168275" defTabSz="914400">
              <a:lnSpc>
                <a:spcPct val="120000"/>
              </a:lnSpc>
              <a:buChar char="•"/>
              <a:tabLst>
                <a:tab pos="8521700" algn="r"/>
              </a:tabLst>
            </a:pPr>
            <a:r>
              <a:rPr lang="zh-CN" altLang="en-US" sz="1400" u="sng" dirty="0">
                <a:solidFill>
                  <a:srgbClr val="000000"/>
                </a:solidFill>
                <a:latin typeface="宋体" panose="02010600030101010101" pitchFamily="2" charset="-122"/>
                <a:ea typeface="宋体" panose="02010600030101010101" pitchFamily="2" charset="-122"/>
              </a:rPr>
              <a:t>单独处理</a:t>
            </a:r>
            <a:r>
              <a:rPr lang="zh-CN" altLang="en-US" sz="1400" dirty="0">
                <a:solidFill>
                  <a:srgbClr val="000000"/>
                </a:solidFill>
                <a:latin typeface="宋体" panose="02010600030101010101" pitchFamily="2" charset="-122"/>
                <a:ea typeface="宋体" panose="02010600030101010101" pitchFamily="2" charset="-122"/>
              </a:rPr>
              <a:t>保价快件</a:t>
            </a:r>
            <a:endParaRPr lang="zh-CN" altLang="en-US" sz="1400" dirty="0">
              <a:solidFill>
                <a:srgbClr val="000000"/>
              </a:solidFill>
              <a:latin typeface="宋体" panose="02010600030101010101" pitchFamily="2" charset="-122"/>
              <a:ea typeface="宋体" panose="02010600030101010101" pitchFamily="2" charset="-122"/>
            </a:endParaRPr>
          </a:p>
          <a:p>
            <a:pPr marL="168275" indent="-168275" defTabSz="914400">
              <a:lnSpc>
                <a:spcPct val="120000"/>
              </a:lnSpc>
              <a:buChar char="•"/>
              <a:tabLst>
                <a:tab pos="8521700" algn="r"/>
              </a:tabLst>
            </a:pPr>
            <a:r>
              <a:rPr lang="zh-CN" altLang="en-US" sz="1400" dirty="0">
                <a:solidFill>
                  <a:srgbClr val="000000"/>
                </a:solidFill>
                <a:latin typeface="宋体" panose="02010600030101010101" pitchFamily="2" charset="-122"/>
                <a:ea typeface="宋体" panose="02010600030101010101" pitchFamily="2" charset="-122"/>
              </a:rPr>
              <a:t>每个环节交接都需</a:t>
            </a:r>
            <a:r>
              <a:rPr lang="zh-CN" altLang="en-US" sz="1400" u="sng" dirty="0">
                <a:solidFill>
                  <a:srgbClr val="000000"/>
                </a:solidFill>
                <a:latin typeface="宋体" panose="02010600030101010101" pitchFamily="2" charset="-122"/>
                <a:ea typeface="宋体" panose="02010600030101010101" pitchFamily="2" charset="-122"/>
              </a:rPr>
              <a:t>双方签字</a:t>
            </a:r>
            <a:r>
              <a:rPr lang="zh-CN" altLang="en-US" sz="1400" dirty="0">
                <a:solidFill>
                  <a:srgbClr val="000000"/>
                </a:solidFill>
                <a:latin typeface="宋体" panose="02010600030101010101" pitchFamily="2" charset="-122"/>
                <a:ea typeface="宋体" panose="02010600030101010101" pitchFamily="2" charset="-122"/>
              </a:rPr>
              <a:t>确认</a:t>
            </a:r>
            <a:endParaRPr lang="zh-CN" altLang="en-US" sz="1400" dirty="0">
              <a:solidFill>
                <a:srgbClr val="000000"/>
              </a:solidFill>
              <a:latin typeface="宋体" panose="02010600030101010101" pitchFamily="2" charset="-122"/>
              <a:ea typeface="宋体" panose="02010600030101010101" pitchFamily="2" charset="-122"/>
            </a:endParaRPr>
          </a:p>
        </p:txBody>
      </p:sp>
      <p:sp>
        <p:nvSpPr>
          <p:cNvPr id="11285" name="Rectangle 24"/>
          <p:cNvSpPr/>
          <p:nvPr/>
        </p:nvSpPr>
        <p:spPr>
          <a:xfrm>
            <a:off x="611188" y="1676400"/>
            <a:ext cx="3725862" cy="365125"/>
          </a:xfrm>
          <a:prstGeom prst="rect">
            <a:avLst/>
          </a:prstGeom>
          <a:noFill/>
          <a:ln w="25400" cap="flat" cmpd="sng">
            <a:solidFill>
              <a:schemeClr val="tx1"/>
            </a:solidFill>
            <a:prstDash val="solid"/>
            <a:miter/>
            <a:headEnd type="none" w="med" len="med"/>
            <a:tailEnd type="none" w="med" len="med"/>
          </a:ln>
        </p:spPr>
        <p:txBody>
          <a:bodyPr wrap="none" lIns="0" tIns="0" rIns="0" bIns="0" anchor="ctr" anchorCtr="0"/>
          <a:p>
            <a:endParaRPr lang="zh-CN" altLang="en-US" dirty="0">
              <a:latin typeface="Arial" panose="020B0604020202020204" pitchFamily="34" charset="0"/>
              <a:ea typeface="宋体" panose="02010600030101010101" pitchFamily="2" charset="-122"/>
            </a:endParaRPr>
          </a:p>
        </p:txBody>
      </p:sp>
      <p:sp>
        <p:nvSpPr>
          <p:cNvPr id="11286" name="Rectangle 25"/>
          <p:cNvSpPr/>
          <p:nvPr/>
        </p:nvSpPr>
        <p:spPr>
          <a:xfrm>
            <a:off x="4419600" y="1676400"/>
            <a:ext cx="3727450" cy="365125"/>
          </a:xfrm>
          <a:prstGeom prst="rect">
            <a:avLst/>
          </a:prstGeom>
          <a:noFill/>
          <a:ln w="25400" cap="flat" cmpd="sng">
            <a:solidFill>
              <a:schemeClr val="tx1"/>
            </a:solidFill>
            <a:prstDash val="solid"/>
            <a:miter/>
            <a:headEnd type="none" w="med" len="med"/>
            <a:tailEnd type="none" w="med" len="med"/>
          </a:ln>
        </p:spPr>
        <p:txBody>
          <a:bodyPr wrap="none" lIns="0" tIns="0" rIns="0" bIns="0" anchor="ctr" anchorCtr="0"/>
          <a:p>
            <a:endParaRPr lang="zh-CN" altLang="en-US" dirty="0">
              <a:latin typeface="Arial" panose="020B0604020202020204" pitchFamily="34" charset="0"/>
              <a:ea typeface="宋体" panose="02010600030101010101" pitchFamily="2" charset="-122"/>
            </a:endParaRPr>
          </a:p>
        </p:txBody>
      </p:sp>
      <p:sp>
        <p:nvSpPr>
          <p:cNvPr id="11287" name="Rectangle 26"/>
          <p:cNvSpPr/>
          <p:nvPr/>
        </p:nvSpPr>
        <p:spPr>
          <a:xfrm>
            <a:off x="611188" y="5256213"/>
            <a:ext cx="3725862" cy="365125"/>
          </a:xfrm>
          <a:prstGeom prst="rect">
            <a:avLst/>
          </a:prstGeom>
          <a:noFill/>
          <a:ln w="25400" cap="flat" cmpd="sng">
            <a:solidFill>
              <a:schemeClr val="tx1"/>
            </a:solidFill>
            <a:prstDash val="solid"/>
            <a:miter/>
            <a:headEnd type="none" w="med" len="med"/>
            <a:tailEnd type="none" w="med" len="med"/>
          </a:ln>
        </p:spPr>
        <p:txBody>
          <a:bodyPr wrap="none" lIns="0" tIns="0" rIns="0" bIns="0" anchor="ctr" anchorCtr="0"/>
          <a:p>
            <a:endParaRPr lang="zh-CN" altLang="en-US" dirty="0">
              <a:latin typeface="Arial" panose="020B0604020202020204" pitchFamily="34" charset="0"/>
              <a:ea typeface="宋体" panose="02010600030101010101" pitchFamily="2" charset="-122"/>
            </a:endParaRPr>
          </a:p>
        </p:txBody>
      </p:sp>
      <p:sp>
        <p:nvSpPr>
          <p:cNvPr id="11288" name="Rectangle 27"/>
          <p:cNvSpPr/>
          <p:nvPr/>
        </p:nvSpPr>
        <p:spPr>
          <a:xfrm>
            <a:off x="4440238" y="5256213"/>
            <a:ext cx="3727450" cy="365125"/>
          </a:xfrm>
          <a:prstGeom prst="rect">
            <a:avLst/>
          </a:prstGeom>
          <a:noFill/>
          <a:ln w="25400" cap="flat" cmpd="sng">
            <a:solidFill>
              <a:schemeClr val="tx1"/>
            </a:solidFill>
            <a:prstDash val="solid"/>
            <a:miter/>
            <a:headEnd type="none" w="med" len="med"/>
            <a:tailEnd type="none" w="med" len="med"/>
          </a:ln>
        </p:spPr>
        <p:txBody>
          <a:bodyPr wrap="none" lIns="0" tIns="0" rIns="0" bIns="0" anchor="ctr" anchorCtr="0"/>
          <a:p>
            <a:endParaRPr lang="zh-CN" altLang="en-US" dirty="0">
              <a:latin typeface="Arial" panose="020B0604020202020204" pitchFamily="34" charset="0"/>
              <a:ea typeface="宋体" panose="02010600030101010101" pitchFamily="2" charset="-122"/>
            </a:endParaRPr>
          </a:p>
        </p:txBody>
      </p:sp>
      <p:sp>
        <p:nvSpPr>
          <p:cNvPr id="557084" name="Text Box 28"/>
          <p:cNvSpPr txBox="1"/>
          <p:nvPr/>
        </p:nvSpPr>
        <p:spPr>
          <a:xfrm>
            <a:off x="773113" y="1739900"/>
            <a:ext cx="3405187" cy="244475"/>
          </a:xfrm>
          <a:prstGeom prst="rect">
            <a:avLst/>
          </a:prstGeom>
          <a:noFill/>
          <a:ln w="6350">
            <a:noFill/>
          </a:ln>
        </p:spPr>
        <p:txBody>
          <a:bodyPr lIns="0" tIns="0" rIns="0" bIns="0" anchor="ctr" anchorCtr="0">
            <a:spAutoFit/>
          </a:bodyPr>
          <a:p>
            <a:pPr algn="ctr" eaLnBrk="0" hangingPunct="0"/>
            <a:r>
              <a:rPr lang="en-US" altLang="zh-CN" sz="1600" dirty="0">
                <a:latin typeface="宋体" panose="02010600030101010101" pitchFamily="2" charset="-122"/>
                <a:ea typeface="宋体" panose="02010600030101010101" pitchFamily="2" charset="-122"/>
              </a:rPr>
              <a:t>1</a:t>
            </a:r>
            <a:r>
              <a:rPr lang="zh-CN" altLang="en-US" sz="1600" dirty="0">
                <a:latin typeface="宋体" panose="02010600030101010101" pitchFamily="2" charset="-122"/>
                <a:ea typeface="宋体" panose="02010600030101010101" pitchFamily="2" charset="-122"/>
              </a:rPr>
              <a:t>、核对总件数</a:t>
            </a:r>
            <a:endParaRPr lang="zh-CN" altLang="en-US" sz="1600" dirty="0">
              <a:latin typeface="宋体" panose="02010600030101010101" pitchFamily="2" charset="-122"/>
              <a:ea typeface="宋体" panose="02010600030101010101" pitchFamily="2" charset="-122"/>
            </a:endParaRPr>
          </a:p>
        </p:txBody>
      </p:sp>
      <p:sp>
        <p:nvSpPr>
          <p:cNvPr id="557085" name="Text Box 29"/>
          <p:cNvSpPr txBox="1"/>
          <p:nvPr/>
        </p:nvSpPr>
        <p:spPr>
          <a:xfrm>
            <a:off x="4572000" y="1773238"/>
            <a:ext cx="3406775" cy="207962"/>
          </a:xfrm>
          <a:prstGeom prst="rect">
            <a:avLst/>
          </a:prstGeom>
          <a:noFill/>
          <a:ln w="6350">
            <a:noFill/>
          </a:ln>
        </p:spPr>
        <p:txBody>
          <a:bodyPr lIns="0" tIns="0" rIns="0" bIns="0" anchor="ctr" anchorCtr="0">
            <a:spAutoFit/>
          </a:bodyPr>
          <a:p>
            <a:pPr algn="ctr" eaLnBrk="0" hangingPunct="0">
              <a:lnSpc>
                <a:spcPct val="85000"/>
              </a:lnSpc>
              <a:spcBef>
                <a:spcPct val="50000"/>
              </a:spcBef>
              <a:buClrTx/>
            </a:pPr>
            <a:r>
              <a:rPr lang="en-US" altLang="zh-CN" sz="1600" dirty="0">
                <a:latin typeface="宋体" panose="02010600030101010101" pitchFamily="2" charset="-122"/>
                <a:ea typeface="楷体_GB2312" pitchFamily="49" charset="-122"/>
              </a:rPr>
              <a:t>2</a:t>
            </a:r>
            <a:r>
              <a:rPr lang="zh-CN" altLang="en-US" sz="1600" dirty="0">
                <a:latin typeface="宋体" panose="02010600030101010101" pitchFamily="2" charset="-122"/>
                <a:ea typeface="楷体_GB2312" pitchFamily="49" charset="-122"/>
              </a:rPr>
              <a:t>、核对一票多件快件的件数</a:t>
            </a:r>
            <a:endParaRPr lang="zh-CN" altLang="en-US" sz="1600" dirty="0">
              <a:latin typeface="宋体" panose="02010600030101010101" pitchFamily="2" charset="-122"/>
              <a:ea typeface="楷体_GB2312" pitchFamily="49" charset="-122"/>
            </a:endParaRPr>
          </a:p>
        </p:txBody>
      </p:sp>
      <p:sp>
        <p:nvSpPr>
          <p:cNvPr id="557086" name="Text Box 30"/>
          <p:cNvSpPr txBox="1"/>
          <p:nvPr/>
        </p:nvSpPr>
        <p:spPr>
          <a:xfrm>
            <a:off x="773113" y="5334000"/>
            <a:ext cx="3405187" cy="207963"/>
          </a:xfrm>
          <a:prstGeom prst="rect">
            <a:avLst/>
          </a:prstGeom>
          <a:noFill/>
          <a:ln w="6350">
            <a:noFill/>
          </a:ln>
        </p:spPr>
        <p:txBody>
          <a:bodyPr lIns="0" tIns="0" rIns="0" bIns="0" anchor="ctr" anchorCtr="0">
            <a:spAutoFit/>
          </a:bodyPr>
          <a:p>
            <a:pPr algn="ctr" eaLnBrk="0" hangingPunct="0">
              <a:lnSpc>
                <a:spcPct val="85000"/>
              </a:lnSpc>
              <a:spcBef>
                <a:spcPct val="50000"/>
              </a:spcBef>
              <a:buClrTx/>
            </a:pPr>
            <a:r>
              <a:rPr lang="en-US" altLang="zh-CN" sz="1600" dirty="0">
                <a:latin typeface="宋体" panose="02010600030101010101" pitchFamily="2" charset="-122"/>
                <a:ea typeface="楷体_GB2312" pitchFamily="49" charset="-122"/>
              </a:rPr>
              <a:t>3</a:t>
            </a:r>
            <a:r>
              <a:rPr lang="zh-CN" altLang="en-US" sz="1600" dirty="0">
                <a:latin typeface="宋体" panose="02010600030101010101" pitchFamily="2" charset="-122"/>
                <a:ea typeface="楷体_GB2312" pitchFamily="49" charset="-122"/>
              </a:rPr>
              <a:t>、核对代收货款快件的件数</a:t>
            </a:r>
            <a:endParaRPr lang="zh-CN" altLang="en-US" sz="1600" dirty="0">
              <a:latin typeface="宋体" panose="02010600030101010101" pitchFamily="2" charset="-122"/>
              <a:ea typeface="楷体_GB2312" pitchFamily="49" charset="-122"/>
            </a:endParaRPr>
          </a:p>
        </p:txBody>
      </p:sp>
      <p:sp>
        <p:nvSpPr>
          <p:cNvPr id="557087" name="Text Box 31"/>
          <p:cNvSpPr txBox="1"/>
          <p:nvPr/>
        </p:nvSpPr>
        <p:spPr>
          <a:xfrm>
            <a:off x="4598988" y="5334000"/>
            <a:ext cx="3406775" cy="207963"/>
          </a:xfrm>
          <a:prstGeom prst="rect">
            <a:avLst/>
          </a:prstGeom>
          <a:noFill/>
          <a:ln w="6350">
            <a:noFill/>
          </a:ln>
        </p:spPr>
        <p:txBody>
          <a:bodyPr lIns="0" tIns="0" rIns="0" bIns="0" anchor="ctr" anchorCtr="0">
            <a:spAutoFit/>
          </a:bodyPr>
          <a:p>
            <a:pPr algn="ctr" eaLnBrk="0" hangingPunct="0">
              <a:lnSpc>
                <a:spcPct val="85000"/>
              </a:lnSpc>
              <a:spcBef>
                <a:spcPct val="50000"/>
              </a:spcBef>
              <a:buClrTx/>
            </a:pPr>
            <a:r>
              <a:rPr lang="en-US" altLang="zh-CN" sz="1600" dirty="0">
                <a:latin typeface="宋体" panose="02010600030101010101" pitchFamily="2" charset="-122"/>
                <a:ea typeface="楷体_GB2312" pitchFamily="49" charset="-122"/>
              </a:rPr>
              <a:t>4</a:t>
            </a:r>
            <a:r>
              <a:rPr lang="zh-CN" altLang="en-US" sz="1600" dirty="0">
                <a:latin typeface="宋体" panose="02010600030101010101" pitchFamily="2" charset="-122"/>
                <a:ea typeface="楷体_GB2312" pitchFamily="49" charset="-122"/>
              </a:rPr>
              <a:t>、核对保价快件的件数</a:t>
            </a:r>
            <a:endParaRPr lang="zh-CN" altLang="en-US" sz="1600" b="1" dirty="0">
              <a:latin typeface="宋体" panose="02010600030101010101" pitchFamily="2" charset="-122"/>
              <a:ea typeface="宋体" panose="02010600030101010101" pitchFamily="2" charset="-122"/>
            </a:endParaRPr>
          </a:p>
        </p:txBody>
      </p:sp>
      <p:sp>
        <p:nvSpPr>
          <p:cNvPr id="557088" name="Rectangle 32"/>
          <p:cNvSpPr/>
          <p:nvPr/>
        </p:nvSpPr>
        <p:spPr>
          <a:xfrm>
            <a:off x="990600" y="3886200"/>
            <a:ext cx="2438400" cy="714375"/>
          </a:xfrm>
          <a:prstGeom prst="rect">
            <a:avLst/>
          </a:prstGeom>
          <a:noFill/>
          <a:ln w="6350">
            <a:noFill/>
          </a:ln>
        </p:spPr>
        <p:txBody>
          <a:bodyPr lIns="0" tIns="0" rIns="0" bIns="0" anchor="t" anchorCtr="0">
            <a:spAutoFit/>
          </a:bodyPr>
          <a:p>
            <a:pPr marL="292100" lvl="1" indent="-101600" defTabSz="914400" eaLnBrk="0" hangingPunct="0">
              <a:lnSpc>
                <a:spcPct val="105000"/>
              </a:lnSpc>
              <a:spcBef>
                <a:spcPct val="20000"/>
              </a:spcBef>
              <a:buClrTx/>
              <a:buChar char="–"/>
              <a:tabLst>
                <a:tab pos="8521700" algn="r"/>
              </a:tabLst>
            </a:pPr>
            <a:r>
              <a:rPr lang="zh-CN" altLang="en-US" sz="1400" u="sng" dirty="0">
                <a:solidFill>
                  <a:srgbClr val="000000"/>
                </a:solidFill>
                <a:latin typeface="宋体" panose="02010600030101010101" pitchFamily="2" charset="-122"/>
                <a:ea typeface="宋体" panose="02010600030101010101" pitchFamily="2" charset="-122"/>
              </a:rPr>
              <a:t>单独清点</a:t>
            </a:r>
            <a:r>
              <a:rPr lang="zh-CN" altLang="en-US" sz="1400" dirty="0">
                <a:solidFill>
                  <a:srgbClr val="000000"/>
                </a:solidFill>
                <a:latin typeface="宋体" panose="02010600030101010101" pitchFamily="2" charset="-122"/>
                <a:ea typeface="宋体" panose="02010600030101010101" pitchFamily="2" charset="-122"/>
              </a:rPr>
              <a:t>代收货款快件的数量。</a:t>
            </a:r>
            <a:endParaRPr lang="zh-CN" altLang="en-US" sz="1400" dirty="0">
              <a:solidFill>
                <a:srgbClr val="000000"/>
              </a:solidFill>
              <a:latin typeface="宋体" panose="02010600030101010101" pitchFamily="2" charset="-122"/>
              <a:ea typeface="宋体" panose="02010600030101010101" pitchFamily="2" charset="-122"/>
            </a:endParaRPr>
          </a:p>
          <a:p>
            <a:pPr marL="292100" lvl="1" indent="-101600" defTabSz="914400" eaLnBrk="0" hangingPunct="0">
              <a:lnSpc>
                <a:spcPct val="105000"/>
              </a:lnSpc>
              <a:spcBef>
                <a:spcPct val="20000"/>
              </a:spcBef>
              <a:buClrTx/>
              <a:buChar char="–"/>
              <a:tabLst>
                <a:tab pos="8521700" algn="r"/>
              </a:tabLst>
            </a:pPr>
            <a:r>
              <a:rPr lang="zh-CN" altLang="en-US" sz="1400" dirty="0">
                <a:solidFill>
                  <a:srgbClr val="000000"/>
                </a:solidFill>
                <a:latin typeface="宋体" panose="02010600030101010101" pitchFamily="2" charset="-122"/>
                <a:ea typeface="宋体" panose="02010600030101010101" pitchFamily="2" charset="-122"/>
              </a:rPr>
              <a:t>在派件清单中</a:t>
            </a:r>
            <a:r>
              <a:rPr lang="zh-CN" altLang="en-US" sz="1400" u="sng" dirty="0">
                <a:solidFill>
                  <a:srgbClr val="000000"/>
                </a:solidFill>
                <a:latin typeface="宋体" panose="02010600030101010101" pitchFamily="2" charset="-122"/>
                <a:ea typeface="宋体" panose="02010600030101010101" pitchFamily="2" charset="-122"/>
              </a:rPr>
              <a:t>详细注明</a:t>
            </a:r>
            <a:endParaRPr lang="zh-CN" altLang="de-DE" sz="1400" u="sng" dirty="0">
              <a:solidFill>
                <a:srgbClr val="000000"/>
              </a:solidFill>
              <a:latin typeface="宋体" panose="02010600030101010101" pitchFamily="2" charset="-122"/>
              <a:ea typeface="宋体" panose="02010600030101010101" pitchFamily="2" charset="-122"/>
            </a:endParaRPr>
          </a:p>
        </p:txBody>
      </p:sp>
      <p:sp>
        <p:nvSpPr>
          <p:cNvPr id="557089" name="Rectangle 33"/>
          <p:cNvSpPr/>
          <p:nvPr/>
        </p:nvSpPr>
        <p:spPr>
          <a:xfrm>
            <a:off x="990600" y="2286000"/>
            <a:ext cx="2438400" cy="1162050"/>
          </a:xfrm>
          <a:prstGeom prst="rect">
            <a:avLst/>
          </a:prstGeom>
          <a:noFill/>
          <a:ln w="6350">
            <a:noFill/>
          </a:ln>
        </p:spPr>
        <p:txBody>
          <a:bodyPr lIns="0" tIns="0" rIns="0" bIns="0" anchor="t" anchorCtr="0">
            <a:spAutoFit/>
          </a:bodyPr>
          <a:p>
            <a:pPr marL="292100" lvl="1" indent="-101600" defTabSz="914400" eaLnBrk="0" hangingPunct="0">
              <a:lnSpc>
                <a:spcPct val="105000"/>
              </a:lnSpc>
              <a:spcBef>
                <a:spcPct val="20000"/>
              </a:spcBef>
              <a:buClrTx/>
              <a:buChar char="–"/>
              <a:tabLst>
                <a:tab pos="8521700" algn="r"/>
              </a:tabLst>
            </a:pPr>
            <a:r>
              <a:rPr lang="zh-CN" altLang="en-US" sz="1400" dirty="0">
                <a:solidFill>
                  <a:srgbClr val="000000"/>
                </a:solidFill>
                <a:latin typeface="Arial" panose="020B0604020202020204" pitchFamily="34" charset="0"/>
                <a:ea typeface="宋体" panose="02010600030101010101" pitchFamily="2" charset="-122"/>
              </a:rPr>
              <a:t>根据交接清单</a:t>
            </a:r>
            <a:r>
              <a:rPr lang="zh-CN" altLang="en-US" sz="1400" u="sng" dirty="0">
                <a:solidFill>
                  <a:srgbClr val="000000"/>
                </a:solidFill>
                <a:latin typeface="Arial" panose="020B0604020202020204" pitchFamily="34" charset="0"/>
                <a:ea typeface="宋体" panose="02010600030101010101" pitchFamily="2" charset="-122"/>
              </a:rPr>
              <a:t>逐件核对</a:t>
            </a:r>
            <a:r>
              <a:rPr lang="zh-CN" altLang="en-US" sz="1400" dirty="0">
                <a:solidFill>
                  <a:srgbClr val="000000"/>
                </a:solidFill>
                <a:latin typeface="Arial" panose="020B0604020202020204" pitchFamily="34" charset="0"/>
                <a:ea typeface="宋体" panose="02010600030101010101" pitchFamily="2" charset="-122"/>
              </a:rPr>
              <a:t>总数是否与实物数量相符。</a:t>
            </a:r>
            <a:endParaRPr lang="zh-CN" altLang="en-US" sz="1400" dirty="0">
              <a:solidFill>
                <a:srgbClr val="000000"/>
              </a:solidFill>
              <a:latin typeface="宋体" panose="02010600030101010101" pitchFamily="2" charset="-122"/>
              <a:ea typeface="宋体" panose="02010600030101010101" pitchFamily="2" charset="-122"/>
            </a:endParaRPr>
          </a:p>
          <a:p>
            <a:pPr marL="292100" lvl="1" indent="-101600" defTabSz="914400" eaLnBrk="0" hangingPunct="0">
              <a:lnSpc>
                <a:spcPct val="105000"/>
              </a:lnSpc>
              <a:spcBef>
                <a:spcPct val="20000"/>
              </a:spcBef>
              <a:buClrTx/>
              <a:buChar char="–"/>
              <a:tabLst>
                <a:tab pos="8521700" algn="r"/>
              </a:tabLst>
            </a:pPr>
            <a:r>
              <a:rPr lang="zh-CN" altLang="en-US" sz="1400" dirty="0">
                <a:solidFill>
                  <a:srgbClr val="000000"/>
                </a:solidFill>
                <a:latin typeface="Arial" panose="020B0604020202020204" pitchFamily="34" charset="0"/>
                <a:ea typeface="宋体" panose="02010600030101010101" pitchFamily="2" charset="-122"/>
              </a:rPr>
              <a:t>如不相符，需要立即向处理人员反馈，并双方再次确认交接快件。</a:t>
            </a:r>
            <a:endParaRPr lang="zh-CN" altLang="de-DE" sz="1400" dirty="0">
              <a:solidFill>
                <a:srgbClr val="000000"/>
              </a:solidFill>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57084"/>
                                        </p:tgtEl>
                                        <p:attrNameLst>
                                          <p:attrName>style.visibility</p:attrName>
                                        </p:attrNameLst>
                                      </p:cBhvr>
                                      <p:to>
                                        <p:strVal val="visible"/>
                                      </p:to>
                                    </p:set>
                                    <p:anim to="" calcmode="lin" valueType="num">
                                      <p:cBhvr>
                                        <p:cTn id="7" dur="1" fill="hold"/>
                                        <p:tgtEl>
                                          <p:spTgt spid="557084"/>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57089"/>
                                        </p:tgtEl>
                                        <p:attrNameLst>
                                          <p:attrName>style.visibility</p:attrName>
                                        </p:attrNameLst>
                                      </p:cBhvr>
                                      <p:to>
                                        <p:strVal val="visible"/>
                                      </p:to>
                                    </p:set>
                                    <p:anim to="" calcmode="lin" valueType="num">
                                      <p:cBhvr>
                                        <p:cTn id="12" dur="1" fill="hold"/>
                                        <p:tgtEl>
                                          <p:spTgt spid="557089"/>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57085"/>
                                        </p:tgtEl>
                                        <p:attrNameLst>
                                          <p:attrName>style.visibility</p:attrName>
                                        </p:attrNameLst>
                                      </p:cBhvr>
                                      <p:to>
                                        <p:strVal val="visible"/>
                                      </p:to>
                                    </p:set>
                                    <p:anim to="" calcmode="lin" valueType="num">
                                      <p:cBhvr>
                                        <p:cTn id="17" dur="1" fill="hold"/>
                                        <p:tgtEl>
                                          <p:spTgt spid="557085"/>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57078"/>
                                        </p:tgtEl>
                                        <p:attrNameLst>
                                          <p:attrName>style.visibility</p:attrName>
                                        </p:attrNameLst>
                                      </p:cBhvr>
                                      <p:to>
                                        <p:strVal val="visible"/>
                                      </p:to>
                                    </p:set>
                                    <p:anim to="" calcmode="lin" valueType="num">
                                      <p:cBhvr>
                                        <p:cTn id="22" dur="1" fill="hold"/>
                                        <p:tgtEl>
                                          <p:spTgt spid="557078"/>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557086">
                                            <p:txEl>
                                              <p:charRg st="0" end="14"/>
                                            </p:txEl>
                                          </p:spTgt>
                                        </p:tgtEl>
                                        <p:attrNameLst>
                                          <p:attrName>style.visibility</p:attrName>
                                        </p:attrNameLst>
                                      </p:cBhvr>
                                      <p:to>
                                        <p:strVal val="visible"/>
                                      </p:to>
                                    </p:set>
                                    <p:anim to="" calcmode="lin" valueType="num">
                                      <p:cBhvr>
                                        <p:cTn id="27" dur="1" fill="hold"/>
                                        <p:tgtEl>
                                          <p:spTgt spid="557086">
                                            <p:txEl>
                                              <p:charRg st="0" end="14"/>
                                            </p:txEl>
                                          </p:spTgt>
                                        </p:tgtEl>
                                        <p:attrNameLst>
                                          <p:attrName>style.visibility</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557088"/>
                                        </p:tgtEl>
                                        <p:attrNameLst>
                                          <p:attrName>style.visibility</p:attrName>
                                        </p:attrNameLst>
                                      </p:cBhvr>
                                      <p:to>
                                        <p:strVal val="visible"/>
                                      </p:to>
                                    </p:set>
                                    <p:anim to="" calcmode="lin" valueType="num">
                                      <p:cBhvr>
                                        <p:cTn id="32" dur="1" fill="hold"/>
                                        <p:tgtEl>
                                          <p:spTgt spid="557088"/>
                                        </p:tgtEl>
                                        <p:attrNameLst>
                                          <p:attrName>style.visibility</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557087"/>
                                        </p:tgtEl>
                                        <p:attrNameLst>
                                          <p:attrName>style.visibility</p:attrName>
                                        </p:attrNameLst>
                                      </p:cBhvr>
                                      <p:to>
                                        <p:strVal val="visible"/>
                                      </p:to>
                                    </p:set>
                                    <p:anim to="" calcmode="lin" valueType="num">
                                      <p:cBhvr>
                                        <p:cTn id="37" dur="1" fill="hold"/>
                                        <p:tgtEl>
                                          <p:spTgt spid="557087"/>
                                        </p:tgtEl>
                                        <p:attrNameLst>
                                          <p:attrName>style.visibility</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557079"/>
                                        </p:tgtEl>
                                        <p:attrNameLst>
                                          <p:attrName>style.visibility</p:attrName>
                                        </p:attrNameLst>
                                      </p:cBhvr>
                                      <p:to>
                                        <p:strVal val="visible"/>
                                      </p:to>
                                    </p:set>
                                    <p:anim to="" calcmode="lin" valueType="num">
                                      <p:cBhvr>
                                        <p:cTn id="42" dur="1" fill="hold"/>
                                        <p:tgtEl>
                                          <p:spTgt spid="557079"/>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7078" grpId="0"/>
      <p:bldP spid="557079" grpId="0"/>
      <p:bldP spid="557084" grpId="0"/>
      <p:bldP spid="557085" grpId="0"/>
      <p:bldP spid="557087" grpId="0"/>
      <p:bldP spid="557088" grpId="0"/>
      <p:bldP spid="55708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Rectangle 2"/>
          <p:cNvSpPr>
            <a:spLocks noGrp="1"/>
          </p:cNvSpPr>
          <p:nvPr>
            <p:ph type="title"/>
          </p:nvPr>
        </p:nvSpPr>
        <p:spPr>
          <a:xfrm>
            <a:off x="914400" y="0"/>
            <a:ext cx="8229600" cy="1143000"/>
          </a:xfrm>
          <a:noFill/>
          <a:ln>
            <a:noFill/>
          </a:ln>
        </p:spPr>
        <p:txBody>
          <a:bodyPr anchor="t" anchorCtr="0"/>
          <a:p>
            <a:r>
              <a:rPr lang="zh-CN" altLang="en-US" b="1" dirty="0"/>
              <a:t>案例</a:t>
            </a:r>
            <a:r>
              <a:rPr lang="en-US" altLang="zh-CN" b="1" dirty="0"/>
              <a:t>:</a:t>
            </a:r>
            <a:r>
              <a:rPr lang="zh-CN" altLang="en-US" b="1" dirty="0"/>
              <a:t>包裹丢失，谁负责？</a:t>
            </a:r>
            <a:endParaRPr lang="zh-CN" altLang="en-US" b="1" dirty="0"/>
          </a:p>
        </p:txBody>
      </p:sp>
      <p:pic>
        <p:nvPicPr>
          <p:cNvPr id="12290" name="Picture 5" descr="U_2042~1"/>
          <p:cNvPicPr>
            <a:picLocks noChangeAspect="1"/>
          </p:cNvPicPr>
          <p:nvPr/>
        </p:nvPicPr>
        <p:blipFill>
          <a:blip r:embed="rId1"/>
          <a:stretch>
            <a:fillRect/>
          </a:stretch>
        </p:blipFill>
        <p:spPr>
          <a:xfrm>
            <a:off x="4859338" y="3789363"/>
            <a:ext cx="4105275" cy="2736850"/>
          </a:xfrm>
          <a:prstGeom prst="rect">
            <a:avLst/>
          </a:prstGeom>
          <a:noFill/>
          <a:ln w="9525">
            <a:noFill/>
          </a:ln>
        </p:spPr>
      </p:pic>
      <p:sp>
        <p:nvSpPr>
          <p:cNvPr id="598022" name="Rectangle 6"/>
          <p:cNvSpPr/>
          <p:nvPr/>
        </p:nvSpPr>
        <p:spPr>
          <a:xfrm>
            <a:off x="250825" y="3357563"/>
            <a:ext cx="4103688" cy="2227262"/>
          </a:xfrm>
          <a:prstGeom prst="rect">
            <a:avLst/>
          </a:prstGeom>
          <a:noFill/>
          <a:ln w="9525">
            <a:noFill/>
          </a:ln>
        </p:spPr>
        <p:txBody>
          <a:bodyPr anchor="t" anchorCtr="0">
            <a:spAutoFit/>
          </a:bodyPr>
          <a:p>
            <a:r>
              <a:rPr lang="zh-CN" altLang="en-US" sz="2800" dirty="0">
                <a:latin typeface="Arial" panose="020B0604020202020204" pitchFamily="34" charset="0"/>
                <a:ea typeface="宋体" panose="02010600030101010101" pitchFamily="2" charset="-122"/>
              </a:rPr>
              <a:t>到了</a:t>
            </a:r>
            <a:r>
              <a:rPr lang="en-US" altLang="zh-CN" sz="2800" dirty="0">
                <a:latin typeface="Arial" panose="020B0604020202020204" pitchFamily="34" charset="0"/>
                <a:ea typeface="宋体" panose="02010600030101010101" pitchFamily="2" charset="-122"/>
              </a:rPr>
              <a:t>2011</a:t>
            </a:r>
            <a:r>
              <a:rPr lang="zh-CN" altLang="en-US" sz="2800" dirty="0">
                <a:latin typeface="Arial" panose="020B0604020202020204" pitchFamily="34" charset="0"/>
                <a:ea typeface="宋体" panose="02010600030101010101" pitchFamily="2" charset="-122"/>
              </a:rPr>
              <a:t>年</a:t>
            </a:r>
            <a:r>
              <a:rPr lang="en-US" altLang="zh-CN" sz="2800" dirty="0">
                <a:latin typeface="Arial" panose="020B0604020202020204" pitchFamily="34" charset="0"/>
                <a:ea typeface="宋体" panose="02010600030101010101" pitchFamily="2" charset="-122"/>
              </a:rPr>
              <a:t>1</a:t>
            </a:r>
            <a:r>
              <a:rPr lang="zh-CN" altLang="en-US" sz="2800" dirty="0">
                <a:latin typeface="Arial" panose="020B0604020202020204" pitchFamily="34" charset="0"/>
                <a:ea typeface="宋体" panose="02010600030101010101" pitchFamily="2" charset="-122"/>
              </a:rPr>
              <a:t>月</a:t>
            </a:r>
            <a:r>
              <a:rPr lang="en-US" altLang="zh-CN" sz="2800" dirty="0">
                <a:latin typeface="Arial" panose="020B0604020202020204" pitchFamily="34" charset="0"/>
                <a:ea typeface="宋体" panose="02010600030101010101" pitchFamily="2" charset="-122"/>
              </a:rPr>
              <a:t>4</a:t>
            </a:r>
            <a:r>
              <a:rPr lang="zh-CN" altLang="en-US" sz="2800" dirty="0">
                <a:latin typeface="Arial" panose="020B0604020202020204" pitchFamily="34" charset="0"/>
                <a:ea typeface="宋体" panose="02010600030101010101" pitchFamily="2" charset="-122"/>
              </a:rPr>
              <a:t>日包裹还在珠海到广州的路上，然后我去了他们的网点得知包裹在交接过程中，不小心压坏了。</a:t>
            </a:r>
            <a:endParaRPr lang="zh-CN" altLang="en-US" sz="2800" dirty="0">
              <a:latin typeface="Arial" panose="020B0604020202020204" pitchFamily="34" charset="0"/>
              <a:ea typeface="宋体" panose="02010600030101010101" pitchFamily="2" charset="-122"/>
            </a:endParaRPr>
          </a:p>
        </p:txBody>
      </p:sp>
      <p:sp>
        <p:nvSpPr>
          <p:cNvPr id="598023" name="Rectangle 7"/>
          <p:cNvSpPr/>
          <p:nvPr/>
        </p:nvSpPr>
        <p:spPr>
          <a:xfrm>
            <a:off x="179388" y="1557338"/>
            <a:ext cx="8964612" cy="1187450"/>
          </a:xfrm>
          <a:prstGeom prst="rect">
            <a:avLst/>
          </a:prstGeom>
          <a:noFill/>
          <a:ln w="9525">
            <a:noFill/>
          </a:ln>
        </p:spPr>
        <p:txBody>
          <a:bodyPr anchor="t" anchorCtr="0">
            <a:spAutoFit/>
          </a:bodyPr>
          <a:p>
            <a:r>
              <a:rPr lang="en-US" altLang="zh-CN" sz="2400" dirty="0">
                <a:latin typeface="Arial" panose="020B0604020202020204" pitchFamily="34" charset="0"/>
                <a:ea typeface="宋体" panose="02010600030101010101" pitchFamily="2" charset="-122"/>
              </a:rPr>
              <a:t>2011</a:t>
            </a:r>
            <a:r>
              <a:rPr lang="zh-CN" altLang="en-US" sz="2400" dirty="0">
                <a:latin typeface="Arial" panose="020B0604020202020204" pitchFamily="34" charset="0"/>
                <a:ea typeface="宋体" panose="02010600030101010101" pitchFamily="2" charset="-122"/>
              </a:rPr>
              <a:t>年</a:t>
            </a:r>
            <a:r>
              <a:rPr lang="en-US" altLang="zh-CN" sz="2400" dirty="0">
                <a:latin typeface="Arial" panose="020B0604020202020204" pitchFamily="34" charset="0"/>
                <a:ea typeface="宋体" panose="02010600030101010101" pitchFamily="2" charset="-122"/>
              </a:rPr>
              <a:t>12</a:t>
            </a:r>
            <a:r>
              <a:rPr lang="zh-CN" altLang="en-US" sz="2400" dirty="0">
                <a:latin typeface="Arial" panose="020B0604020202020204" pitchFamily="34" charset="0"/>
                <a:ea typeface="宋体" panose="02010600030101010101" pitchFamily="2" charset="-122"/>
              </a:rPr>
              <a:t>月</a:t>
            </a:r>
            <a:r>
              <a:rPr lang="en-US" altLang="zh-CN" sz="2400" dirty="0">
                <a:latin typeface="Arial" panose="020B0604020202020204" pitchFamily="34" charset="0"/>
                <a:ea typeface="宋体" panose="02010600030101010101" pitchFamily="2" charset="-122"/>
              </a:rPr>
              <a:t>30</a:t>
            </a:r>
            <a:r>
              <a:rPr lang="zh-CN" altLang="en-US" sz="2400" dirty="0">
                <a:latin typeface="Arial" panose="020B0604020202020204" pitchFamily="34" charset="0"/>
                <a:ea typeface="宋体" panose="02010600030101010101" pitchFamily="2" charset="-122"/>
              </a:rPr>
              <a:t>日我在珠海申通快递寄出一个包裹（数码相机），他们是上门服务的，邮费</a:t>
            </a:r>
            <a:r>
              <a:rPr lang="en-US" altLang="zh-CN" sz="2400" dirty="0">
                <a:latin typeface="Arial" panose="020B0604020202020204" pitchFamily="34" charset="0"/>
                <a:ea typeface="宋体" panose="02010600030101010101" pitchFamily="2" charset="-122"/>
              </a:rPr>
              <a:t>20</a:t>
            </a:r>
            <a:r>
              <a:rPr lang="zh-CN" altLang="en-US" sz="2400" dirty="0">
                <a:latin typeface="Arial" panose="020B0604020202020204" pitchFamily="34" charset="0"/>
                <a:ea typeface="宋体" panose="02010600030101010101" pitchFamily="2" charset="-122"/>
              </a:rPr>
              <a:t>元</a:t>
            </a:r>
            <a:r>
              <a:rPr lang="en-US" altLang="zh-CN" sz="2400" dirty="0">
                <a:latin typeface="Arial" panose="020B0604020202020204" pitchFamily="34" charset="0"/>
                <a:ea typeface="宋体" panose="02010600030101010101" pitchFamily="2" charset="-122"/>
              </a:rPr>
              <a:t>·</a:t>
            </a:r>
            <a:r>
              <a:rPr lang="zh-CN" altLang="en-US" sz="2400" dirty="0">
                <a:latin typeface="Arial" panose="020B0604020202020204" pitchFamily="34" charset="0"/>
                <a:ea typeface="宋体" panose="02010600030101010101" pitchFamily="2" charset="-122"/>
              </a:rPr>
              <a:t>保价是</a:t>
            </a:r>
            <a:r>
              <a:rPr lang="en-US" altLang="zh-CN" sz="2400" dirty="0">
                <a:latin typeface="Arial" panose="020B0604020202020204" pitchFamily="34" charset="0"/>
                <a:ea typeface="宋体" panose="02010600030101010101" pitchFamily="2" charset="-122"/>
              </a:rPr>
              <a:t>2000</a:t>
            </a:r>
            <a:r>
              <a:rPr lang="zh-CN" altLang="en-US" sz="2400" dirty="0">
                <a:latin typeface="Arial" panose="020B0604020202020204" pitchFamily="34" charset="0"/>
                <a:ea typeface="宋体" panose="02010600030101010101" pitchFamily="2" charset="-122"/>
              </a:rPr>
              <a:t>元。但我的包裹是当天傍晚</a:t>
            </a:r>
            <a:r>
              <a:rPr lang="en-US" altLang="zh-CN" sz="2400" dirty="0">
                <a:latin typeface="Arial" panose="020B0604020202020204" pitchFamily="34" charset="0"/>
                <a:ea typeface="宋体" panose="02010600030101010101" pitchFamily="2" charset="-122"/>
              </a:rPr>
              <a:t>7</a:t>
            </a:r>
            <a:r>
              <a:rPr lang="zh-CN" altLang="en-US" sz="2400" dirty="0">
                <a:latin typeface="Arial" panose="020B0604020202020204" pitchFamily="34" charset="0"/>
                <a:ea typeface="宋体" panose="02010600030101010101" pitchFamily="2" charset="-122"/>
              </a:rPr>
              <a:t>点左右发出的，</a:t>
            </a:r>
            <a:endParaRPr lang="zh-CN" altLang="en-US" sz="2400"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98023"/>
                                        </p:tgtEl>
                                        <p:attrNameLst>
                                          <p:attrName>style.visibility</p:attrName>
                                        </p:attrNameLst>
                                      </p:cBhvr>
                                      <p:to>
                                        <p:strVal val="visible"/>
                                      </p:to>
                                    </p:set>
                                    <p:anim to="" calcmode="lin" valueType="num">
                                      <p:cBhvr>
                                        <p:cTn id="7" dur="1" fill="hold"/>
                                        <p:tgtEl>
                                          <p:spTgt spid="598023"/>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98022"/>
                                        </p:tgtEl>
                                        <p:attrNameLst>
                                          <p:attrName>style.visibility</p:attrName>
                                        </p:attrNameLst>
                                      </p:cBhvr>
                                      <p:to>
                                        <p:strVal val="visible"/>
                                      </p:to>
                                    </p:set>
                                    <p:anim to="" calcmode="lin" valueType="num">
                                      <p:cBhvr>
                                        <p:cTn id="12" dur="1" fill="hold"/>
                                        <p:tgtEl>
                                          <p:spTgt spid="598022"/>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8022" grpId="0"/>
      <p:bldP spid="5980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33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33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33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33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332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332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2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24" name="Rectangle 15"/>
          <p:cNvSpPr/>
          <p:nvPr/>
        </p:nvSpPr>
        <p:spPr>
          <a:xfrm>
            <a:off x="1476375" y="719138"/>
            <a:ext cx="2255838" cy="366712"/>
          </a:xfrm>
          <a:prstGeom prst="rect">
            <a:avLst/>
          </a:prstGeom>
          <a:noFill/>
          <a:ln w="9525">
            <a:noFill/>
          </a:ln>
        </p:spPr>
        <p:txBody>
          <a:bodyPr wrap="none" anchor="ctr" anchorCtr="0">
            <a:spAutoFit/>
          </a:bodyPr>
          <a:p>
            <a:pPr eaLnBrk="0" hangingPunct="0"/>
            <a:r>
              <a:rPr lang="zh-CN" altLang="en-US" sz="1800" b="1" dirty="0">
                <a:latin typeface="Arial" panose="020B0604020202020204" pitchFamily="34" charset="0"/>
                <a:ea typeface="宋体" panose="02010600030101010101" pitchFamily="2" charset="-122"/>
              </a:rPr>
              <a:t>三、快件包装的检查</a:t>
            </a:r>
            <a:endParaRPr lang="zh-CN" altLang="en-US" sz="1800" b="1" dirty="0">
              <a:latin typeface="Arial" panose="020B0604020202020204" pitchFamily="34" charset="0"/>
              <a:ea typeface="宋体" panose="02010600030101010101" pitchFamily="2" charset="-122"/>
            </a:endParaRPr>
          </a:p>
        </p:txBody>
      </p:sp>
      <p:sp>
        <p:nvSpPr>
          <p:cNvPr id="13325" name="Oval 3"/>
          <p:cNvSpPr/>
          <p:nvPr/>
        </p:nvSpPr>
        <p:spPr>
          <a:xfrm rot="-10800000" flipV="1">
            <a:off x="2359025" y="4797425"/>
            <a:ext cx="4422775" cy="434975"/>
          </a:xfrm>
          <a:prstGeom prst="ellipse">
            <a:avLst/>
          </a:prstGeom>
          <a:gradFill rotWithShape="1">
            <a:gsLst>
              <a:gs pos="0">
                <a:schemeClr val="tx1">
                  <a:alpha val="39998"/>
                </a:schemeClr>
              </a:gs>
              <a:gs pos="100000">
                <a:schemeClr val="tx1">
                  <a:alpha val="0"/>
                </a:schemeClr>
              </a:gs>
            </a:gsLst>
            <a:path path="shape">
              <a:fillToRect l="50000" t="50000" r="50000" b="50000"/>
            </a:path>
            <a:tileRect/>
          </a:gradFill>
          <a:ln w="9525">
            <a:noFill/>
          </a:ln>
        </p:spPr>
        <p:txBody>
          <a:bodyPr wrap="none" anchor="ctr" anchorCtr="0"/>
          <a:p>
            <a:endParaRPr lang="zh-CN" altLang="en-US" sz="1800" dirty="0">
              <a:latin typeface="Arial" panose="020B0604020202020204" pitchFamily="34" charset="0"/>
              <a:ea typeface="华文细黑" panose="02010600040101010101" pitchFamily="2" charset="-122"/>
            </a:endParaRPr>
          </a:p>
        </p:txBody>
      </p:sp>
      <p:sp>
        <p:nvSpPr>
          <p:cNvPr id="13326" name="未知"/>
          <p:cNvSpPr/>
          <p:nvPr/>
        </p:nvSpPr>
        <p:spPr>
          <a:xfrm>
            <a:off x="4576763" y="1627188"/>
            <a:ext cx="1720850" cy="2570162"/>
          </a:xfrm>
          <a:custGeom>
            <a:avLst/>
            <a:gdLst/>
            <a:ahLst/>
            <a:cxnLst>
              <a:cxn ang="0">
                <a:pos x="2147483647" y="2147483647"/>
              </a:cxn>
              <a:cxn ang="0">
                <a:pos x="2147483647" y="2147483647"/>
              </a:cxn>
              <a:cxn ang="0">
                <a:pos x="0" y="0"/>
              </a:cxn>
              <a:cxn ang="0">
                <a:pos x="0" y="2147483647"/>
              </a:cxn>
              <a:cxn ang="0">
                <a:pos x="2147483647" y="2147483647"/>
              </a:cxn>
            </a:cxnLst>
            <a:pathLst>
              <a:path w="174" h="260">
                <a:moveTo>
                  <a:pt x="150" y="260"/>
                </a:moveTo>
                <a:cubicBezTo>
                  <a:pt x="165" y="234"/>
                  <a:pt x="174" y="204"/>
                  <a:pt x="174" y="174"/>
                </a:cubicBezTo>
                <a:cubicBezTo>
                  <a:pt x="174" y="77"/>
                  <a:pt x="96" y="0"/>
                  <a:pt x="0" y="0"/>
                </a:cubicBezTo>
                <a:lnTo>
                  <a:pt x="0" y="174"/>
                </a:lnTo>
                <a:lnTo>
                  <a:pt x="150" y="260"/>
                </a:lnTo>
                <a:close/>
              </a:path>
            </a:pathLst>
          </a:custGeom>
          <a:gradFill rotWithShape="1">
            <a:gsLst>
              <a:gs pos="0">
                <a:schemeClr val="accent2"/>
              </a:gs>
              <a:gs pos="100000">
                <a:schemeClr val="hlink"/>
              </a:gs>
            </a:gsLst>
            <a:lin ang="5400000" scaled="1"/>
            <a:tileRect/>
          </a:gradFill>
          <a:ln w="19050" cap="flat" cmpd="sng">
            <a:solidFill>
              <a:schemeClr val="bg1"/>
            </a:solidFill>
            <a:prstDash val="solid"/>
            <a:round/>
            <a:headEnd type="none" w="med" len="med"/>
            <a:tailEnd type="none" w="med" len="med"/>
          </a:ln>
        </p:spPr>
        <p:txBody>
          <a:bodyPr/>
          <a:p>
            <a:endParaRPr lang="zh-CN" altLang="en-US"/>
          </a:p>
        </p:txBody>
      </p:sp>
      <p:sp>
        <p:nvSpPr>
          <p:cNvPr id="13327" name="未知"/>
          <p:cNvSpPr/>
          <p:nvPr/>
        </p:nvSpPr>
        <p:spPr>
          <a:xfrm>
            <a:off x="3059113" y="3357563"/>
            <a:ext cx="2981325" cy="1708150"/>
          </a:xfrm>
          <a:custGeom>
            <a:avLst/>
            <a:gdLst/>
            <a:ahLst/>
            <a:cxnLst>
              <a:cxn ang="0">
                <a:pos x="0" y="2147483647"/>
              </a:cxn>
              <a:cxn ang="0">
                <a:pos x="2147483647" y="2147483647"/>
              </a:cxn>
              <a:cxn ang="0">
                <a:pos x="2147483647" y="2147483647"/>
              </a:cxn>
              <a:cxn ang="0">
                <a:pos x="2147483647" y="0"/>
              </a:cxn>
              <a:cxn ang="0">
                <a:pos x="0" y="2147483647"/>
              </a:cxn>
            </a:cxnLst>
            <a:pathLst>
              <a:path w="301" h="173">
                <a:moveTo>
                  <a:pt x="0" y="86"/>
                </a:moveTo>
                <a:cubicBezTo>
                  <a:pt x="31" y="140"/>
                  <a:pt x="88" y="173"/>
                  <a:pt x="151" y="173"/>
                </a:cubicBezTo>
                <a:cubicBezTo>
                  <a:pt x="213" y="173"/>
                  <a:pt x="270" y="140"/>
                  <a:pt x="301" y="86"/>
                </a:cubicBezTo>
                <a:lnTo>
                  <a:pt x="151" y="0"/>
                </a:lnTo>
                <a:lnTo>
                  <a:pt x="0" y="86"/>
                </a:lnTo>
                <a:close/>
              </a:path>
            </a:pathLst>
          </a:custGeom>
          <a:solidFill>
            <a:srgbClr val="99CC00"/>
          </a:solidFill>
          <a:ln w="19050" cap="flat" cmpd="sng">
            <a:solidFill>
              <a:schemeClr val="bg1"/>
            </a:solidFill>
            <a:prstDash val="solid"/>
            <a:round/>
            <a:headEnd type="none" w="med" len="med"/>
            <a:tailEnd type="none" w="med" len="med"/>
          </a:ln>
        </p:spPr>
        <p:txBody>
          <a:bodyPr/>
          <a:p>
            <a:endParaRPr lang="zh-CN" altLang="en-US"/>
          </a:p>
        </p:txBody>
      </p:sp>
      <p:sp>
        <p:nvSpPr>
          <p:cNvPr id="13328" name="未知"/>
          <p:cNvSpPr/>
          <p:nvPr/>
        </p:nvSpPr>
        <p:spPr>
          <a:xfrm>
            <a:off x="2843213" y="1628775"/>
            <a:ext cx="1730375" cy="2570163"/>
          </a:xfrm>
          <a:custGeom>
            <a:avLst/>
            <a:gdLst/>
            <a:ahLst/>
            <a:cxnLst>
              <a:cxn ang="0">
                <a:pos x="2147483647" y="0"/>
              </a:cxn>
              <a:cxn ang="0">
                <a:pos x="2147483647" y="2147483647"/>
              </a:cxn>
              <a:cxn ang="0">
                <a:pos x="2147483647" y="2147483647"/>
              </a:cxn>
              <a:cxn ang="0">
                <a:pos x="2147483647" y="2147483647"/>
              </a:cxn>
              <a:cxn ang="0">
                <a:pos x="2147483647" y="0"/>
              </a:cxn>
            </a:cxnLst>
            <a:pathLst>
              <a:path w="175" h="260">
                <a:moveTo>
                  <a:pt x="174" y="0"/>
                </a:moveTo>
                <a:cubicBezTo>
                  <a:pt x="78" y="0"/>
                  <a:pt x="1" y="77"/>
                  <a:pt x="1" y="173"/>
                </a:cubicBezTo>
                <a:cubicBezTo>
                  <a:pt x="0" y="204"/>
                  <a:pt x="9" y="234"/>
                  <a:pt x="24" y="260"/>
                </a:cubicBezTo>
                <a:lnTo>
                  <a:pt x="175" y="174"/>
                </a:lnTo>
                <a:lnTo>
                  <a:pt x="174" y="0"/>
                </a:lnTo>
                <a:close/>
              </a:path>
            </a:pathLst>
          </a:custGeom>
          <a:gradFill rotWithShape="1">
            <a:gsLst>
              <a:gs pos="0">
                <a:srgbClr val="808080"/>
              </a:gs>
              <a:gs pos="100000">
                <a:srgbClr val="3B3B3B"/>
              </a:gs>
            </a:gsLst>
            <a:lin ang="5400000" scaled="1"/>
            <a:tileRect/>
          </a:gradFill>
          <a:ln w="19050" cap="flat" cmpd="sng">
            <a:solidFill>
              <a:schemeClr val="bg1"/>
            </a:solidFill>
            <a:prstDash val="solid"/>
            <a:round/>
            <a:headEnd type="none" w="med" len="med"/>
            <a:tailEnd type="none" w="med" len="med"/>
          </a:ln>
        </p:spPr>
        <p:txBody>
          <a:bodyPr/>
          <a:p>
            <a:endParaRPr lang="zh-CN" altLang="en-US"/>
          </a:p>
        </p:txBody>
      </p:sp>
      <p:sp>
        <p:nvSpPr>
          <p:cNvPr id="13329" name="AutoShape 7"/>
          <p:cNvSpPr/>
          <p:nvPr/>
        </p:nvSpPr>
        <p:spPr>
          <a:xfrm rot="6300000">
            <a:off x="3136900" y="3851275"/>
            <a:ext cx="388938" cy="392113"/>
          </a:xfrm>
          <a:prstGeom prst="rtTriangle">
            <a:avLst/>
          </a:prstGeom>
          <a:solidFill>
            <a:schemeClr val="bg1"/>
          </a:solidFill>
          <a:ln w="9525">
            <a:noFill/>
          </a:ln>
        </p:spPr>
        <p:txBody>
          <a:bodyPr wrap="none" anchor="ctr" anchorCtr="0"/>
          <a:p>
            <a:endParaRPr lang="zh-CN" altLang="en-US" sz="1800" dirty="0">
              <a:latin typeface="Arial" panose="020B0604020202020204" pitchFamily="34" charset="0"/>
              <a:ea typeface="华文细黑" panose="02010600040101010101" pitchFamily="2" charset="-122"/>
            </a:endParaRPr>
          </a:p>
        </p:txBody>
      </p:sp>
      <p:sp>
        <p:nvSpPr>
          <p:cNvPr id="13330" name="AutoShape 8"/>
          <p:cNvSpPr/>
          <p:nvPr/>
        </p:nvSpPr>
        <p:spPr>
          <a:xfrm rot="-8100000">
            <a:off x="4383088" y="1722438"/>
            <a:ext cx="388937" cy="392112"/>
          </a:xfrm>
          <a:prstGeom prst="rtTriangle">
            <a:avLst/>
          </a:prstGeom>
          <a:solidFill>
            <a:schemeClr val="bg1"/>
          </a:solidFill>
          <a:ln w="9525">
            <a:noFill/>
          </a:ln>
        </p:spPr>
        <p:txBody>
          <a:bodyPr wrap="none" anchor="ctr" anchorCtr="0"/>
          <a:p>
            <a:endParaRPr lang="zh-CN" altLang="en-US" sz="1800" dirty="0">
              <a:latin typeface="Arial" panose="020B0604020202020204" pitchFamily="34" charset="0"/>
              <a:ea typeface="华文细黑" panose="02010600040101010101" pitchFamily="2" charset="-122"/>
            </a:endParaRPr>
          </a:p>
        </p:txBody>
      </p:sp>
      <p:sp>
        <p:nvSpPr>
          <p:cNvPr id="13331" name="AutoShape 9"/>
          <p:cNvSpPr/>
          <p:nvPr/>
        </p:nvSpPr>
        <p:spPr>
          <a:xfrm rot="-900000">
            <a:off x="5622925" y="3860800"/>
            <a:ext cx="388938" cy="392113"/>
          </a:xfrm>
          <a:prstGeom prst="rtTriangle">
            <a:avLst/>
          </a:prstGeom>
          <a:solidFill>
            <a:schemeClr val="bg1"/>
          </a:solidFill>
          <a:ln w="9525">
            <a:noFill/>
          </a:ln>
        </p:spPr>
        <p:txBody>
          <a:bodyPr wrap="none" anchor="ctr" anchorCtr="0"/>
          <a:p>
            <a:endParaRPr lang="zh-CN" altLang="en-US" sz="1800" dirty="0">
              <a:latin typeface="Arial" panose="020B0604020202020204" pitchFamily="34" charset="0"/>
              <a:ea typeface="华文细黑" panose="02010600040101010101" pitchFamily="2" charset="-122"/>
            </a:endParaRPr>
          </a:p>
        </p:txBody>
      </p:sp>
      <p:grpSp>
        <p:nvGrpSpPr>
          <p:cNvPr id="13332" name="Group 10"/>
          <p:cNvGrpSpPr/>
          <p:nvPr/>
        </p:nvGrpSpPr>
        <p:grpSpPr>
          <a:xfrm rot="650306">
            <a:off x="3419475" y="2205038"/>
            <a:ext cx="2336800" cy="2330450"/>
            <a:chOff x="0" y="0"/>
            <a:chExt cx="1136" cy="1134"/>
          </a:xfrm>
        </p:grpSpPr>
        <p:sp>
          <p:nvSpPr>
            <p:cNvPr id="9227" name="Oval 11"/>
            <p:cNvSpPr>
              <a:spLocks noChangeArrowheads="1"/>
            </p:cNvSpPr>
            <p:nvPr/>
          </p:nvSpPr>
          <p:spPr bwMode="auto">
            <a:xfrm>
              <a:off x="0" y="0"/>
              <a:ext cx="1136" cy="1134"/>
            </a:xfrm>
            <a:prstGeom prst="ellipse">
              <a:avLst/>
            </a:prstGeom>
            <a:gradFill rotWithShape="1">
              <a:gsLst>
                <a:gs pos="0">
                  <a:schemeClr val="bg2"/>
                </a:gs>
                <a:gs pos="50000">
                  <a:schemeClr val="bg1"/>
                </a:gs>
                <a:gs pos="100000">
                  <a:schemeClr val="bg2"/>
                </a:gs>
              </a:gsLst>
              <a:lin ang="2700000" scaled="1"/>
            </a:gradFill>
            <a:ln w="9525" cmpd="sng">
              <a:solidFill>
                <a:schemeClr val="bg2"/>
              </a:solidFill>
              <a:rou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3334" name="Oval 12"/>
            <p:cNvSpPr/>
            <p:nvPr/>
          </p:nvSpPr>
          <p:spPr>
            <a:xfrm>
              <a:off x="64" y="62"/>
              <a:ext cx="1008" cy="1010"/>
            </a:xfrm>
            <a:prstGeom prst="ellipse">
              <a:avLst/>
            </a:prstGeom>
            <a:gradFill rotWithShape="1">
              <a:gsLst>
                <a:gs pos="0">
                  <a:schemeClr val="accent1"/>
                </a:gs>
                <a:gs pos="100000">
                  <a:schemeClr val="accent2">
                    <a:alpha val="89998"/>
                  </a:schemeClr>
                </a:gs>
              </a:gsLst>
              <a:lin ang="2700000" scaled="1"/>
              <a:tileRect/>
            </a:gradFill>
            <a:ln w="9525" cap="flat" cmpd="sng">
              <a:solidFill>
                <a:schemeClr val="bg2"/>
              </a:solidFill>
              <a:prstDash val="solid"/>
              <a:round/>
              <a:headEnd type="none" w="med" len="med"/>
              <a:tailEnd type="none" w="med" len="med"/>
            </a:ln>
          </p:spPr>
          <p:txBody>
            <a:bodyPr wrap="none" anchor="ctr" anchorCtr="0"/>
            <a:p>
              <a:endParaRPr lang="zh-CN" altLang="en-US" sz="1800" dirty="0">
                <a:latin typeface="Arial" panose="020B0604020202020204" pitchFamily="34" charset="0"/>
                <a:ea typeface="华文细黑" panose="02010600040101010101" pitchFamily="2" charset="-122"/>
              </a:endParaRPr>
            </a:p>
          </p:txBody>
        </p:sp>
      </p:grpSp>
      <p:sp>
        <p:nvSpPr>
          <p:cNvPr id="13335" name="未知"/>
          <p:cNvSpPr/>
          <p:nvPr/>
        </p:nvSpPr>
        <p:spPr>
          <a:xfrm>
            <a:off x="3713163" y="2297113"/>
            <a:ext cx="1738312" cy="835025"/>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tileRect/>
          </a:gradFill>
          <a:ln w="9525">
            <a:noFill/>
          </a:ln>
        </p:spPr>
        <p:txBody>
          <a:bodyPr/>
          <a:p>
            <a:endParaRPr lang="zh-CN" altLang="en-US"/>
          </a:p>
        </p:txBody>
      </p:sp>
      <p:sp>
        <p:nvSpPr>
          <p:cNvPr id="13337" name="WordArt 17"/>
          <p:cNvSpPr/>
          <p:nvPr/>
        </p:nvSpPr>
        <p:spPr>
          <a:xfrm>
            <a:off x="3851275" y="2781300"/>
            <a:ext cx="1657350" cy="1130300"/>
          </a:xfrm>
          <a:prstGeom prst="rect">
            <a:avLst/>
          </a:prstGeom>
        </p:spPr>
        <p:txBody>
          <a:bodyPr wrap="none" fromWordArt="1">
            <a:prstTxWarp prst="textPlain">
              <a:avLst>
                <a:gd name="adj" fmla="val 50000"/>
              </a:avLst>
            </a:prstTxWarp>
            <a:normAutofit/>
          </a:bodyPr>
          <a:p>
            <a:pPr algn="ctr" eaLnBrk="0" fontAlgn="base" hangingPunct="0"/>
            <a:r>
              <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cs typeface="+mn-cs"/>
              </a:rPr>
              <a:t>检查快件外包装</a:t>
            </a:r>
            <a:endPar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endParaRPr>
          </a:p>
          <a:p>
            <a:pPr algn="ctr" eaLnBrk="0" fontAlgn="base" hangingPunct="0"/>
            <a:r>
              <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cs typeface="+mn-cs"/>
              </a:rPr>
              <a:t>是否完好，</a:t>
            </a:r>
            <a:endPar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endParaRPr>
          </a:p>
          <a:p>
            <a:pPr algn="ctr" eaLnBrk="0" fontAlgn="base" hangingPunct="0"/>
            <a:r>
              <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cs typeface="+mn-cs"/>
              </a:rPr>
              <a:t>封口胶纸</a:t>
            </a:r>
            <a:endPar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endParaRPr>
          </a:p>
          <a:p>
            <a:pPr algn="ctr" eaLnBrk="0" fontAlgn="base" hangingPunct="0"/>
            <a:r>
              <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cs typeface="+mn-cs"/>
              </a:rPr>
              <a:t>是否正常，</a:t>
            </a:r>
            <a:endPar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endParaRPr>
          </a:p>
          <a:p>
            <a:pPr algn="ctr" eaLnBrk="0" fontAlgn="base" hangingPunct="0"/>
            <a:r>
              <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cs typeface="+mn-cs"/>
              </a:rPr>
              <a:t>有无撕毁</a:t>
            </a:r>
            <a:endPar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endParaRPr>
          </a:p>
          <a:p>
            <a:pPr algn="ctr" eaLnBrk="0" fontAlgn="base" hangingPunct="0"/>
            <a:r>
              <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cs typeface="+mn-cs"/>
              </a:rPr>
              <a:t>重新粘贴痕迹</a:t>
            </a:r>
            <a:endParaRPr lang="zh-CN" altLang="en-US" sz="2000" strike="noStrike" noProof="1">
              <a:ln w="9525" cap="flat" cmpd="sng">
                <a:solidFill>
                  <a:srgbClr val="FFFF00"/>
                </a:solidFill>
                <a:prstDash val="solid"/>
                <a:headEnd type="none" w="med" len="med"/>
                <a:tailEnd type="none" w="med" len="med"/>
              </a:ln>
              <a:solidFill>
                <a:srgbClr val="FFFF00"/>
              </a:solidFill>
              <a:latin typeface="宋体" panose="02010600030101010101" pitchFamily="2" charset="-122"/>
              <a:ea typeface="宋体" panose="02010600030101010101" pitchFamily="2" charset="-122"/>
            </a:endParaRPr>
          </a:p>
        </p:txBody>
      </p:sp>
      <p:sp>
        <p:nvSpPr>
          <p:cNvPr id="558109" name="Rectangle 18"/>
          <p:cNvSpPr/>
          <p:nvPr/>
        </p:nvSpPr>
        <p:spPr>
          <a:xfrm>
            <a:off x="323850" y="1628775"/>
            <a:ext cx="2447925" cy="1512888"/>
          </a:xfrm>
          <a:prstGeom prst="rect">
            <a:avLst/>
          </a:prstGeom>
          <a:noFill/>
          <a:ln w="9525">
            <a:noFill/>
          </a:ln>
        </p:spPr>
        <p:txBody>
          <a:bodyPr anchor="ctr" anchorCtr="0"/>
          <a:p>
            <a:pPr>
              <a:lnSpc>
                <a:spcPct val="120000"/>
              </a:lnSpc>
            </a:pPr>
            <a:r>
              <a:rPr lang="zh-CN" altLang="en-US" sz="1400" dirty="0">
                <a:latin typeface="Arial" panose="020B0604020202020204" pitchFamily="34" charset="0"/>
                <a:ea typeface="宋体" panose="02010600030101010101" pitchFamily="2" charset="-122"/>
              </a:rPr>
              <a:t>快件轻微破损且重量无异常，网点处理人员对快件进行登记，并在派件清单相应位置登记破损情况后，由业务员对快件进行加固包装并试派送。</a:t>
            </a:r>
            <a:endParaRPr lang="zh-CN" altLang="en-US" sz="1400" dirty="0">
              <a:latin typeface="Arial" panose="020B0604020202020204" pitchFamily="34" charset="0"/>
              <a:ea typeface="宋体" panose="02010600030101010101" pitchFamily="2" charset="-122"/>
            </a:endParaRPr>
          </a:p>
        </p:txBody>
      </p:sp>
      <p:sp>
        <p:nvSpPr>
          <p:cNvPr id="558110" name="Rectangle 19"/>
          <p:cNvSpPr/>
          <p:nvPr/>
        </p:nvSpPr>
        <p:spPr>
          <a:xfrm>
            <a:off x="6299200" y="1989138"/>
            <a:ext cx="2233613" cy="1295400"/>
          </a:xfrm>
          <a:prstGeom prst="rect">
            <a:avLst/>
          </a:prstGeom>
          <a:noFill/>
          <a:ln w="9525">
            <a:noFill/>
          </a:ln>
        </p:spPr>
        <p:txBody>
          <a:bodyPr anchor="ctr" anchorCtr="0"/>
          <a:p>
            <a:pPr>
              <a:lnSpc>
                <a:spcPct val="120000"/>
              </a:lnSpc>
            </a:pPr>
            <a:r>
              <a:rPr lang="zh-CN" altLang="en-US" sz="1400" dirty="0">
                <a:latin typeface="Arial" panose="020B0604020202020204" pitchFamily="34" charset="0"/>
                <a:ea typeface="宋体" panose="02010600030101010101" pitchFamily="2" charset="-122"/>
              </a:rPr>
              <a:t>快件破损严重，且重量与运单填写重量不符，须将快件滞留在派送处理点，由派送处理点处理人员按照相关规定处理。</a:t>
            </a:r>
            <a:endParaRPr lang="zh-CN" altLang="en-US" sz="1400" dirty="0">
              <a:latin typeface="Arial" panose="020B0604020202020204" pitchFamily="34" charset="0"/>
              <a:ea typeface="宋体" panose="02010600030101010101" pitchFamily="2" charset="-122"/>
            </a:endParaRPr>
          </a:p>
        </p:txBody>
      </p:sp>
      <p:sp>
        <p:nvSpPr>
          <p:cNvPr id="558111" name="Rectangle 20"/>
          <p:cNvSpPr/>
          <p:nvPr/>
        </p:nvSpPr>
        <p:spPr>
          <a:xfrm>
            <a:off x="3708400" y="5373688"/>
            <a:ext cx="2735263" cy="719137"/>
          </a:xfrm>
          <a:prstGeom prst="rect">
            <a:avLst/>
          </a:prstGeom>
          <a:noFill/>
          <a:ln w="9525">
            <a:noFill/>
          </a:ln>
        </p:spPr>
        <p:txBody>
          <a:bodyPr anchor="ctr" anchorCtr="0"/>
          <a:p>
            <a:pPr>
              <a:lnSpc>
                <a:spcPct val="120000"/>
              </a:lnSpc>
            </a:pPr>
            <a:r>
              <a:rPr lang="zh-CN" altLang="en-US" sz="1400" dirty="0">
                <a:latin typeface="Arial" panose="020B0604020202020204" pitchFamily="34" charset="0"/>
                <a:ea typeface="宋体" panose="02010600030101010101" pitchFamily="2" charset="-122"/>
              </a:rPr>
              <a:t>发现封口胶纸异常（如非本公司专用封口胶纸、有重复粘贴痕迹），立即上报网点有关人员并交由其处理。</a:t>
            </a:r>
            <a:endParaRPr lang="zh-CN" altLang="en-US" sz="1400" dirty="0">
              <a:latin typeface="Arial" panose="020B0604020202020204" pitchFamily="34" charset="0"/>
              <a:ea typeface="宋体" panose="02010600030101010101" pitchFamily="2" charset="-122"/>
            </a:endParaRPr>
          </a:p>
        </p:txBody>
      </p:sp>
      <p:pic>
        <p:nvPicPr>
          <p:cNvPr id="558113" name="Picture 33" descr="U_3686~1"/>
          <p:cNvPicPr>
            <a:picLocks noChangeAspect="1"/>
          </p:cNvPicPr>
          <p:nvPr/>
        </p:nvPicPr>
        <p:blipFill>
          <a:blip r:embed="rId4"/>
          <a:stretch>
            <a:fillRect/>
          </a:stretch>
        </p:blipFill>
        <p:spPr>
          <a:xfrm>
            <a:off x="6637338" y="3573463"/>
            <a:ext cx="2506662" cy="1655762"/>
          </a:xfrm>
          <a:prstGeom prst="rect">
            <a:avLst/>
          </a:prstGeom>
          <a:noFill/>
          <a:ln w="9525">
            <a:noFill/>
          </a:ln>
        </p:spPr>
      </p:pic>
      <p:pic>
        <p:nvPicPr>
          <p:cNvPr id="558115" name="Picture 35" descr="U_2859~1"/>
          <p:cNvPicPr>
            <a:picLocks noChangeAspect="1"/>
          </p:cNvPicPr>
          <p:nvPr/>
        </p:nvPicPr>
        <p:blipFill>
          <a:blip r:embed="rId5"/>
          <a:stretch>
            <a:fillRect/>
          </a:stretch>
        </p:blipFill>
        <p:spPr>
          <a:xfrm>
            <a:off x="684213" y="3284538"/>
            <a:ext cx="2087562" cy="1557337"/>
          </a:xfrm>
          <a:prstGeom prst="rect">
            <a:avLst/>
          </a:prstGeom>
          <a:noFill/>
          <a:ln w="9525">
            <a:noFill/>
          </a:ln>
        </p:spPr>
      </p:pic>
      <p:pic>
        <p:nvPicPr>
          <p:cNvPr id="558117" name="Picture 37" descr="121712~1"/>
          <p:cNvPicPr>
            <a:picLocks noChangeAspect="1"/>
          </p:cNvPicPr>
          <p:nvPr/>
        </p:nvPicPr>
        <p:blipFill>
          <a:blip r:embed="rId6"/>
          <a:stretch>
            <a:fillRect/>
          </a:stretch>
        </p:blipFill>
        <p:spPr>
          <a:xfrm>
            <a:off x="1835150" y="5157788"/>
            <a:ext cx="1792288" cy="1335087"/>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3337"/>
                                        </p:tgtEl>
                                        <p:attrNameLst>
                                          <p:attrName>style.visibility</p:attrName>
                                        </p:attrNameLst>
                                      </p:cBhvr>
                                      <p:to>
                                        <p:strVal val="visible"/>
                                      </p:to>
                                    </p:set>
                                    <p:anim to="" calcmode="lin" valueType="num">
                                      <p:cBhvr>
                                        <p:cTn id="7" dur="1" fill="hold"/>
                                        <p:tgtEl>
                                          <p:spTgt spid="13337"/>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58115"/>
                                        </p:tgtEl>
                                        <p:attrNameLst>
                                          <p:attrName>style.visibility</p:attrName>
                                        </p:attrNameLst>
                                      </p:cBhvr>
                                      <p:to>
                                        <p:strVal val="visible"/>
                                      </p:to>
                                    </p:set>
                                    <p:anim to="" calcmode="lin" valueType="num">
                                      <p:cBhvr>
                                        <p:cTn id="12" dur="1" fill="hold"/>
                                        <p:tgtEl>
                                          <p:spTgt spid="558115"/>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58109"/>
                                        </p:tgtEl>
                                        <p:attrNameLst>
                                          <p:attrName>style.visibility</p:attrName>
                                        </p:attrNameLst>
                                      </p:cBhvr>
                                      <p:to>
                                        <p:strVal val="visible"/>
                                      </p:to>
                                    </p:set>
                                    <p:anim to="" calcmode="lin" valueType="num">
                                      <p:cBhvr>
                                        <p:cTn id="17" dur="1" fill="hold"/>
                                        <p:tgtEl>
                                          <p:spTgt spid="558109"/>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58113"/>
                                        </p:tgtEl>
                                        <p:attrNameLst>
                                          <p:attrName>style.visibility</p:attrName>
                                        </p:attrNameLst>
                                      </p:cBhvr>
                                      <p:to>
                                        <p:strVal val="visible"/>
                                      </p:to>
                                    </p:set>
                                    <p:anim to="" calcmode="lin" valueType="num">
                                      <p:cBhvr>
                                        <p:cTn id="22" dur="1" fill="hold"/>
                                        <p:tgtEl>
                                          <p:spTgt spid="558113"/>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58110"/>
                                        </p:tgtEl>
                                        <p:attrNameLst>
                                          <p:attrName>style.visibility</p:attrName>
                                        </p:attrNameLst>
                                      </p:cBhvr>
                                      <p:to>
                                        <p:strVal val="visible"/>
                                      </p:to>
                                    </p:set>
                                    <p:anim to="" calcmode="lin" valueType="num">
                                      <p:cBhvr>
                                        <p:cTn id="27" dur="1" fill="hold"/>
                                        <p:tgtEl>
                                          <p:spTgt spid="558110"/>
                                        </p:tgtEl>
                                        <p:attrNameLst>
                                          <p:attrName>style.visibility</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558117"/>
                                        </p:tgtEl>
                                        <p:attrNameLst>
                                          <p:attrName>style.visibility</p:attrName>
                                        </p:attrNameLst>
                                      </p:cBhvr>
                                      <p:to>
                                        <p:strVal val="visible"/>
                                      </p:to>
                                    </p:set>
                                    <p:anim to="" calcmode="lin" valueType="num">
                                      <p:cBhvr>
                                        <p:cTn id="32" dur="1" fill="hold"/>
                                        <p:tgtEl>
                                          <p:spTgt spid="558117"/>
                                        </p:tgtEl>
                                        <p:attrNameLst>
                                          <p:attrName>style.visibility</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558111"/>
                                        </p:tgtEl>
                                        <p:attrNameLst>
                                          <p:attrName>style.visibility</p:attrName>
                                        </p:attrNameLst>
                                      </p:cBhvr>
                                      <p:to>
                                        <p:strVal val="visible"/>
                                      </p:to>
                                    </p:set>
                                    <p:anim to="" calcmode="lin" valueType="num">
                                      <p:cBhvr>
                                        <p:cTn id="37" dur="1" fill="hold"/>
                                        <p:tgtEl>
                                          <p:spTgt spid="558111"/>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8109" grpId="0"/>
      <p:bldP spid="558110" grpId="0"/>
      <p:bldP spid="5581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Rectangle 2"/>
          <p:cNvSpPr>
            <a:spLocks noGrp="1"/>
          </p:cNvSpPr>
          <p:nvPr>
            <p:ph type="title"/>
          </p:nvPr>
        </p:nvSpPr>
        <p:spPr>
          <a:xfrm>
            <a:off x="1258888" y="0"/>
            <a:ext cx="8066087" cy="1143000"/>
          </a:xfrm>
          <a:noFill/>
          <a:ln>
            <a:noFill/>
          </a:ln>
        </p:spPr>
        <p:txBody>
          <a:bodyPr anchor="t" anchorCtr="0"/>
          <a:p>
            <a:r>
              <a:rPr lang="zh-CN" altLang="en-US" sz="3200" dirty="0"/>
              <a:t>案例：寄的货物被调包，快件交接人员受责</a:t>
            </a:r>
            <a:br>
              <a:rPr lang="zh-CN" altLang="en-US" sz="4000" b="1" dirty="0"/>
            </a:br>
            <a:endParaRPr lang="zh-CN" altLang="en-US" sz="4000" b="1" dirty="0"/>
          </a:p>
        </p:txBody>
      </p:sp>
      <p:sp>
        <p:nvSpPr>
          <p:cNvPr id="599043" name="Rectangle 3"/>
          <p:cNvSpPr>
            <a:spLocks noGrp="1"/>
          </p:cNvSpPr>
          <p:nvPr>
            <p:ph idx="1"/>
          </p:nvPr>
        </p:nvSpPr>
        <p:spPr>
          <a:xfrm>
            <a:off x="250825" y="908050"/>
            <a:ext cx="8713788" cy="2665413"/>
          </a:xfrm>
          <a:noFill/>
          <a:ln>
            <a:noFill/>
          </a:ln>
        </p:spPr>
        <p:txBody>
          <a:bodyPr anchor="t" anchorCtr="0"/>
          <a:p>
            <a:r>
              <a:rPr lang="zh-CN" altLang="en-US" dirty="0"/>
              <a:t>派件员</a:t>
            </a:r>
            <a:r>
              <a:rPr lang="en-US" altLang="zh-CN" dirty="0"/>
              <a:t>A</a:t>
            </a:r>
            <a:r>
              <a:rPr lang="zh-CN" altLang="en-US" dirty="0"/>
              <a:t>先生在交接快件发现一快件外包装有破损现象，以为是搬运装卸过程中出现摩擦导致的，并未留意。在派件时候，客户在签收时候，发现里面一台苹果手机不见，但里面的</a:t>
            </a:r>
            <a:r>
              <a:rPr lang="en-US" altLang="zh-CN" dirty="0"/>
              <a:t>CD</a:t>
            </a:r>
            <a:r>
              <a:rPr lang="zh-CN" altLang="en-US" dirty="0"/>
              <a:t>包和电池却还在。</a:t>
            </a:r>
            <a:endParaRPr lang="zh-CN" altLang="en-US" dirty="0"/>
          </a:p>
        </p:txBody>
      </p:sp>
      <p:sp>
        <p:nvSpPr>
          <p:cNvPr id="599044" name="Rectangle 4"/>
          <p:cNvSpPr/>
          <p:nvPr/>
        </p:nvSpPr>
        <p:spPr>
          <a:xfrm>
            <a:off x="395288" y="3789363"/>
            <a:ext cx="5616575" cy="2397125"/>
          </a:xfrm>
          <a:prstGeom prst="rect">
            <a:avLst/>
          </a:prstGeom>
          <a:noFill/>
          <a:ln w="9525">
            <a:noFill/>
          </a:ln>
        </p:spPr>
        <p:txBody>
          <a:bodyPr anchor="t" anchorCtr="0">
            <a:spAutoFit/>
          </a:bodyPr>
          <a:p>
            <a:pPr eaLnBrk="0" hangingPunct="0">
              <a:lnSpc>
                <a:spcPct val="90000"/>
              </a:lnSpc>
              <a:spcBef>
                <a:spcPct val="20000"/>
              </a:spcBef>
              <a:buChar char="•"/>
            </a:pPr>
            <a:r>
              <a:rPr lang="zh-CN" altLang="en-US" sz="2800" dirty="0">
                <a:latin typeface="Arial" panose="020B0604020202020204" pitchFamily="34" charset="0"/>
                <a:ea typeface="宋体" panose="02010600030101010101" pitchFamily="2" charset="-122"/>
              </a:rPr>
              <a:t>经过一番理论无果后，客户向快递公司要求赔偿。最后经过调查后，确定派件人员在交接过程中未能及时发现问题，从而造成问题件流向客户，按照公司有关规定，派件人员赔偿客户的大部分损失。 </a:t>
            </a:r>
            <a:endParaRPr lang="zh-CN" altLang="en-US" sz="2800" dirty="0">
              <a:latin typeface="Arial" panose="020B0604020202020204" pitchFamily="34" charset="0"/>
              <a:ea typeface="宋体" panose="02010600030101010101" pitchFamily="2" charset="-122"/>
            </a:endParaRPr>
          </a:p>
        </p:txBody>
      </p:sp>
      <p:pic>
        <p:nvPicPr>
          <p:cNvPr id="14340" name="Picture 6" descr="U_2421~1"/>
          <p:cNvPicPr>
            <a:picLocks noChangeAspect="1"/>
          </p:cNvPicPr>
          <p:nvPr/>
        </p:nvPicPr>
        <p:blipFill>
          <a:blip r:embed="rId1"/>
          <a:stretch>
            <a:fillRect/>
          </a:stretch>
        </p:blipFill>
        <p:spPr>
          <a:xfrm>
            <a:off x="6356350" y="3141663"/>
            <a:ext cx="2592388" cy="3455987"/>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99043">
                                            <p:txEl>
                                              <p:charRg st="0" end="90"/>
                                            </p:txEl>
                                          </p:spTgt>
                                        </p:tgtEl>
                                        <p:attrNameLst>
                                          <p:attrName>style.visibility</p:attrName>
                                        </p:attrNameLst>
                                      </p:cBhvr>
                                      <p:to>
                                        <p:strVal val="visible"/>
                                      </p:to>
                                    </p:set>
                                    <p:anim to="" calcmode="lin" valueType="num">
                                      <p:cBhvr>
                                        <p:cTn id="7" dur="1" fill="hold"/>
                                        <p:tgtEl>
                                          <p:spTgt spid="599043">
                                            <p:txEl>
                                              <p:charRg st="0" end="90"/>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99044"/>
                                        </p:tgtEl>
                                        <p:attrNameLst>
                                          <p:attrName>style.visibility</p:attrName>
                                        </p:attrNameLst>
                                      </p:cBhvr>
                                      <p:to>
                                        <p:strVal val="visible"/>
                                      </p:to>
                                    </p:set>
                                    <p:anim to="" calcmode="lin" valueType="num">
                                      <p:cBhvr>
                                        <p:cTn id="12" dur="1" fill="hold"/>
                                        <p:tgtEl>
                                          <p:spTgt spid="59904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9043" grpId="0" build="p"/>
      <p:bldP spid="5990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680227"/>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53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53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53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53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536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5370" name="AutoShape 13" descr="3M9_3@0BSYE)A2$[VtR%4"/>
          <p:cNvSpPr>
            <a:spLocks noChangeAspect="1"/>
          </p:cNvSpPr>
          <p:nvPr/>
        </p:nvSpPr>
        <p:spPr>
          <a:xfrm>
            <a:off x="4348163" y="2601913"/>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71" name="AutoShape 14" descr="3M9_3@0BSYE)A2$[VtR%4"/>
          <p:cNvSpPr>
            <a:spLocks noChangeAspect="1"/>
          </p:cNvSpPr>
          <p:nvPr/>
        </p:nvSpPr>
        <p:spPr>
          <a:xfrm>
            <a:off x="4348163" y="2601913"/>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72" name="Rectangle 15"/>
          <p:cNvSpPr/>
          <p:nvPr/>
        </p:nvSpPr>
        <p:spPr>
          <a:xfrm>
            <a:off x="1547813" y="790575"/>
            <a:ext cx="2779712" cy="366713"/>
          </a:xfrm>
          <a:prstGeom prst="rect">
            <a:avLst/>
          </a:prstGeom>
          <a:noFill/>
          <a:ln w="9525">
            <a:noFill/>
          </a:ln>
        </p:spPr>
        <p:txBody>
          <a:bodyPr wrap="none" anchor="ctr" anchorCtr="0">
            <a:spAutoFit/>
          </a:bodyPr>
          <a:p>
            <a:pPr eaLnBrk="0" hangingPunct="0"/>
            <a:r>
              <a:rPr lang="zh-CN" altLang="en-US" sz="1800" b="1" dirty="0">
                <a:latin typeface="Arial" panose="020B0604020202020204" pitchFamily="34" charset="0"/>
                <a:ea typeface="宋体" panose="02010600030101010101" pitchFamily="2" charset="-122"/>
              </a:rPr>
              <a:t>四、液体渗漏情况的检查 </a:t>
            </a:r>
            <a:endParaRPr lang="zh-CN" altLang="en-US" sz="1800" b="1" dirty="0">
              <a:latin typeface="Arial" panose="020B0604020202020204" pitchFamily="34" charset="0"/>
              <a:ea typeface="宋体" panose="02010600030101010101" pitchFamily="2" charset="-122"/>
            </a:endParaRPr>
          </a:p>
        </p:txBody>
      </p:sp>
      <p:sp>
        <p:nvSpPr>
          <p:cNvPr id="15373" name="AutoShape 3"/>
          <p:cNvSpPr/>
          <p:nvPr/>
        </p:nvSpPr>
        <p:spPr>
          <a:xfrm rot="5400000">
            <a:off x="1611313" y="1033463"/>
            <a:ext cx="1727200" cy="2578100"/>
          </a:xfrm>
          <a:prstGeom prst="upArrowCallout">
            <a:avLst>
              <a:gd name="adj1" fmla="val 33824"/>
              <a:gd name="adj2" fmla="val 25000"/>
              <a:gd name="adj3" fmla="val 20489"/>
              <a:gd name="adj4" fmla="val 86269"/>
            </a:avLst>
          </a:prstGeom>
          <a:gradFill rotWithShape="1">
            <a:gsLst>
              <a:gs pos="0">
                <a:srgbClr val="DDDDDD"/>
              </a:gs>
              <a:gs pos="100000">
                <a:srgbClr val="B2B2B2"/>
              </a:gs>
            </a:gsLst>
            <a:lin ang="2700000" scaled="1"/>
            <a:tileRect/>
          </a:gradFill>
          <a:ln w="9525">
            <a:noFill/>
          </a:ln>
        </p:spPr>
        <p:txBody>
          <a:bodyPr rot="10800000" vert="eaVert" wrap="none" anchor="ctr" anchorCtr="0"/>
          <a:p>
            <a:endParaRPr lang="zh-CN" altLang="en-US" sz="1800" dirty="0">
              <a:latin typeface="Arial" panose="020B0604020202020204" pitchFamily="34" charset="0"/>
              <a:ea typeface="华文细黑" panose="02010600040101010101" pitchFamily="2" charset="-122"/>
            </a:endParaRPr>
          </a:p>
        </p:txBody>
      </p:sp>
      <p:sp>
        <p:nvSpPr>
          <p:cNvPr id="15374" name="AutoShape 4"/>
          <p:cNvSpPr/>
          <p:nvPr/>
        </p:nvSpPr>
        <p:spPr>
          <a:xfrm rot="10800000">
            <a:off x="3779838" y="1458913"/>
            <a:ext cx="1763712" cy="2016125"/>
          </a:xfrm>
          <a:prstGeom prst="upArrowCallout">
            <a:avLst>
              <a:gd name="adj1" fmla="val 33824"/>
              <a:gd name="adj2" fmla="val 25000"/>
              <a:gd name="adj3" fmla="val 15691"/>
              <a:gd name="adj4" fmla="val 86269"/>
            </a:avLst>
          </a:prstGeom>
          <a:gradFill rotWithShape="1">
            <a:gsLst>
              <a:gs pos="0">
                <a:schemeClr val="accent2"/>
              </a:gs>
              <a:gs pos="100000">
                <a:schemeClr val="accent1"/>
              </a:gs>
            </a:gsLst>
            <a:lin ang="2700000" scaled="1"/>
            <a:tileRect/>
          </a:gradFill>
          <a:ln w="9525">
            <a:noFill/>
          </a:ln>
        </p:spPr>
        <p:txBody>
          <a:bodyPr rot="10800000" wrap="none" anchor="ctr" anchorCtr="0"/>
          <a:p>
            <a:endParaRPr lang="zh-CN" altLang="en-US" sz="1800" dirty="0">
              <a:latin typeface="Arial" panose="020B0604020202020204" pitchFamily="34" charset="0"/>
              <a:ea typeface="华文细黑" panose="02010600040101010101" pitchFamily="2" charset="-122"/>
            </a:endParaRPr>
          </a:p>
        </p:txBody>
      </p:sp>
      <p:sp>
        <p:nvSpPr>
          <p:cNvPr id="15375" name="AutoShape 5"/>
          <p:cNvSpPr/>
          <p:nvPr/>
        </p:nvSpPr>
        <p:spPr>
          <a:xfrm rot="-5400000">
            <a:off x="6011863" y="1052513"/>
            <a:ext cx="1728787" cy="2592387"/>
          </a:xfrm>
          <a:prstGeom prst="upArrowCallout">
            <a:avLst>
              <a:gd name="adj1" fmla="val 33824"/>
              <a:gd name="adj2" fmla="val 25000"/>
              <a:gd name="adj3" fmla="val 20583"/>
              <a:gd name="adj4" fmla="val 86269"/>
            </a:avLst>
          </a:prstGeom>
          <a:gradFill rotWithShape="1">
            <a:gsLst>
              <a:gs pos="0">
                <a:srgbClr val="DDDDDD"/>
              </a:gs>
              <a:gs pos="100000">
                <a:srgbClr val="B2B2B2"/>
              </a:gs>
            </a:gsLst>
            <a:lin ang="2700000" scaled="1"/>
            <a:tileRect/>
          </a:gradFill>
          <a:ln w="9525">
            <a:noFill/>
          </a:ln>
        </p:spPr>
        <p:txBody>
          <a:bodyPr vert="eaVert" wrap="none" anchor="ctr" anchorCtr="0"/>
          <a:p>
            <a:endParaRPr lang="zh-CN" altLang="en-US" sz="1800" dirty="0">
              <a:latin typeface="Arial" panose="020B0604020202020204" pitchFamily="34" charset="0"/>
              <a:ea typeface="华文细黑" panose="02010600040101010101" pitchFamily="2" charset="-122"/>
            </a:endParaRPr>
          </a:p>
        </p:txBody>
      </p:sp>
      <p:sp>
        <p:nvSpPr>
          <p:cNvPr id="559124" name="Rectangle 20"/>
          <p:cNvSpPr/>
          <p:nvPr/>
        </p:nvSpPr>
        <p:spPr>
          <a:xfrm>
            <a:off x="1187450" y="1484313"/>
            <a:ext cx="2233613" cy="1728787"/>
          </a:xfrm>
          <a:prstGeom prst="rect">
            <a:avLst/>
          </a:prstGeom>
          <a:noFill/>
          <a:ln w="9525">
            <a:noFill/>
          </a:ln>
        </p:spPr>
        <p:txBody>
          <a:bodyPr anchor="ctr" anchorCtr="0"/>
          <a:p>
            <a:r>
              <a:rPr lang="zh-CN" altLang="en-US" sz="2400" dirty="0">
                <a:latin typeface="Arial" panose="020B0604020202020204" pitchFamily="34" charset="0"/>
                <a:ea typeface="宋体" panose="02010600030101010101" pitchFamily="2" charset="-122"/>
              </a:rPr>
              <a:t>若轻微渗漏</a:t>
            </a:r>
            <a:endParaRPr lang="zh-CN" altLang="en-US" sz="2400" dirty="0">
              <a:latin typeface="Arial" panose="020B0604020202020204" pitchFamily="34" charset="0"/>
              <a:ea typeface="宋体" panose="02010600030101010101" pitchFamily="2" charset="-122"/>
            </a:endParaRPr>
          </a:p>
          <a:p>
            <a:endParaRPr lang="zh-CN" altLang="en-US" sz="2400" dirty="0">
              <a:latin typeface="Arial" panose="020B0604020202020204" pitchFamily="34" charset="0"/>
              <a:ea typeface="宋体" panose="02010600030101010101" pitchFamily="2" charset="-122"/>
            </a:endParaRPr>
          </a:p>
          <a:p>
            <a:r>
              <a:rPr lang="zh-CN" altLang="en-US" sz="2400" dirty="0">
                <a:latin typeface="Arial" panose="020B0604020202020204" pitchFamily="34" charset="0"/>
                <a:ea typeface="宋体" panose="02010600030101010101" pitchFamily="2" charset="-122"/>
              </a:rPr>
              <a:t>则重新加固包装，安排试派。</a:t>
            </a:r>
            <a:endParaRPr lang="zh-CN" altLang="en-US" sz="2400" dirty="0">
              <a:latin typeface="Arial" panose="020B0604020202020204" pitchFamily="34" charset="0"/>
              <a:ea typeface="宋体" panose="02010600030101010101" pitchFamily="2" charset="-122"/>
            </a:endParaRPr>
          </a:p>
        </p:txBody>
      </p:sp>
      <p:sp>
        <p:nvSpPr>
          <p:cNvPr id="559125" name="Rectangle 21"/>
          <p:cNvSpPr/>
          <p:nvPr/>
        </p:nvSpPr>
        <p:spPr>
          <a:xfrm>
            <a:off x="5940425" y="1484313"/>
            <a:ext cx="2520950" cy="1728787"/>
          </a:xfrm>
          <a:prstGeom prst="rect">
            <a:avLst/>
          </a:prstGeom>
          <a:noFill/>
          <a:ln w="9525">
            <a:noFill/>
          </a:ln>
        </p:spPr>
        <p:txBody>
          <a:bodyPr anchor="ctr" anchorCtr="0"/>
          <a:p>
            <a:r>
              <a:rPr lang="zh-CN" altLang="en-US" sz="2400" dirty="0">
                <a:latin typeface="Arial" panose="020B0604020202020204" pitchFamily="34" charset="0"/>
                <a:ea typeface="宋体" panose="02010600030101010101" pitchFamily="2" charset="-122"/>
              </a:rPr>
              <a:t>若渗漏情况严重</a:t>
            </a:r>
            <a:endParaRPr lang="zh-CN" altLang="en-US" sz="2400" dirty="0">
              <a:latin typeface="Arial" panose="020B0604020202020204" pitchFamily="34" charset="0"/>
              <a:ea typeface="宋体" panose="02010600030101010101" pitchFamily="2" charset="-122"/>
            </a:endParaRPr>
          </a:p>
          <a:p>
            <a:endParaRPr lang="zh-CN" altLang="en-US" sz="2400" dirty="0">
              <a:latin typeface="Arial" panose="020B0604020202020204" pitchFamily="34" charset="0"/>
              <a:ea typeface="宋体" panose="02010600030101010101" pitchFamily="2" charset="-122"/>
            </a:endParaRPr>
          </a:p>
          <a:p>
            <a:r>
              <a:rPr lang="zh-CN" altLang="en-US" sz="2400" dirty="0">
                <a:latin typeface="Arial" panose="020B0604020202020204" pitchFamily="34" charset="0"/>
                <a:ea typeface="宋体" panose="02010600030101010101" pitchFamily="2" charset="-122"/>
              </a:rPr>
              <a:t>则交由处理中心人员处理</a:t>
            </a:r>
            <a:endParaRPr lang="zh-CN" altLang="en-US" sz="2400" dirty="0">
              <a:latin typeface="Arial" panose="020B0604020202020204" pitchFamily="34" charset="0"/>
              <a:ea typeface="宋体" panose="02010600030101010101" pitchFamily="2" charset="-122"/>
            </a:endParaRPr>
          </a:p>
        </p:txBody>
      </p:sp>
      <p:sp>
        <p:nvSpPr>
          <p:cNvPr id="15381" name="WordArt 22"/>
          <p:cNvSpPr/>
          <p:nvPr/>
        </p:nvSpPr>
        <p:spPr>
          <a:xfrm>
            <a:off x="3852863" y="1962150"/>
            <a:ext cx="1450975" cy="576263"/>
          </a:xfrm>
          <a:prstGeom prst="rect">
            <a:avLst/>
          </a:prstGeom>
        </p:spPr>
        <p:txBody>
          <a:bodyPr wrap="none" fromWordArt="1">
            <a:prstTxWarp prst="textPlain">
              <a:avLst>
                <a:gd name="adj" fmla="val 50000"/>
              </a:avLst>
            </a:prstTxWarp>
            <a:normAutofit/>
          </a:bodyPr>
          <a:p>
            <a:pPr algn="ctr" eaLnBrk="0" fontAlgn="base" hangingPunct="0"/>
            <a:r>
              <a:rPr lang="zh-CN" altLang="en-US" sz="2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检查是否</a:t>
            </a:r>
            <a:endParaRPr lang="zh-CN" altLang="en-US" sz="2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a:p>
            <a:pPr algn="ctr" eaLnBrk="0" fontAlgn="base" hangingPunct="0"/>
            <a:r>
              <a:rPr lang="zh-CN" altLang="en-US" sz="2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有液体渗漏情况</a:t>
            </a:r>
            <a:endParaRPr lang="zh-CN" altLang="en-US" sz="2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p:txBody>
      </p:sp>
      <p:sp>
        <p:nvSpPr>
          <p:cNvPr id="15379" name="AutoShape 23"/>
          <p:cNvSpPr/>
          <p:nvPr/>
        </p:nvSpPr>
        <p:spPr>
          <a:xfrm rot="10800000">
            <a:off x="5940425" y="1341438"/>
            <a:ext cx="2232025" cy="131762"/>
          </a:xfrm>
          <a:custGeom>
            <a:avLst/>
            <a:gdLst/>
            <a:ahLst/>
            <a:cxnLst>
              <a:cxn ang="0">
                <a:pos x="2147483647" y="2147483647"/>
              </a:cxn>
              <a:cxn ang="0">
                <a:pos x="2147483647" y="2147483647"/>
              </a:cxn>
              <a:cxn ang="0">
                <a:pos x="2147483647" y="2147483647"/>
              </a:cxn>
              <a:cxn ang="0">
                <a:pos x="2147483647" y="0"/>
              </a:cxn>
            </a:cxnLst>
            <a:pathLst>
              <a:path w="21600" h="21600">
                <a:moveTo>
                  <a:pt x="0" y="0"/>
                </a:moveTo>
                <a:lnTo>
                  <a:pt x="1072" y="21600"/>
                </a:lnTo>
                <a:lnTo>
                  <a:pt x="20528" y="21600"/>
                </a:lnTo>
                <a:lnTo>
                  <a:pt x="21600" y="0"/>
                </a:lnTo>
                <a:lnTo>
                  <a:pt x="0" y="0"/>
                </a:lnTo>
                <a:close/>
              </a:path>
            </a:pathLst>
          </a:custGeom>
          <a:gradFill rotWithShape="1">
            <a:gsLst>
              <a:gs pos="0">
                <a:schemeClr val="bg2">
                  <a:alpha val="50000"/>
                </a:schemeClr>
              </a:gs>
              <a:gs pos="100000">
                <a:schemeClr val="bg1">
                  <a:alpha val="0"/>
                </a:schemeClr>
              </a:gs>
            </a:gsLst>
            <a:lin ang="5400000" scaled="1"/>
            <a:tileRect/>
          </a:gradFill>
          <a:ln w="9525">
            <a:noFill/>
          </a:ln>
        </p:spPr>
        <p:txBody>
          <a:bodyPr/>
          <a:p>
            <a:endParaRPr lang="zh-CN" altLang="en-US"/>
          </a:p>
        </p:txBody>
      </p:sp>
      <p:sp>
        <p:nvSpPr>
          <p:cNvPr id="15380" name="AutoShape 24"/>
          <p:cNvSpPr/>
          <p:nvPr/>
        </p:nvSpPr>
        <p:spPr>
          <a:xfrm rot="10800000">
            <a:off x="1187450" y="1341438"/>
            <a:ext cx="2232025" cy="131762"/>
          </a:xfrm>
          <a:custGeom>
            <a:avLst/>
            <a:gdLst/>
            <a:ahLst/>
            <a:cxnLst>
              <a:cxn ang="0">
                <a:pos x="2147483647" y="2147483647"/>
              </a:cxn>
              <a:cxn ang="0">
                <a:pos x="2147483647" y="2147483647"/>
              </a:cxn>
              <a:cxn ang="0">
                <a:pos x="2147483647" y="2147483647"/>
              </a:cxn>
              <a:cxn ang="0">
                <a:pos x="2147483647" y="0"/>
              </a:cxn>
            </a:cxnLst>
            <a:pathLst>
              <a:path w="21600" h="21600">
                <a:moveTo>
                  <a:pt x="0" y="0"/>
                </a:moveTo>
                <a:lnTo>
                  <a:pt x="1072" y="21600"/>
                </a:lnTo>
                <a:lnTo>
                  <a:pt x="20528" y="21600"/>
                </a:lnTo>
                <a:lnTo>
                  <a:pt x="21600" y="0"/>
                </a:lnTo>
                <a:lnTo>
                  <a:pt x="0" y="0"/>
                </a:lnTo>
                <a:close/>
              </a:path>
            </a:pathLst>
          </a:custGeom>
          <a:gradFill rotWithShape="1">
            <a:gsLst>
              <a:gs pos="0">
                <a:schemeClr val="bg2">
                  <a:alpha val="50000"/>
                </a:schemeClr>
              </a:gs>
              <a:gs pos="100000">
                <a:schemeClr val="bg1">
                  <a:alpha val="0"/>
                </a:schemeClr>
              </a:gs>
            </a:gsLst>
            <a:lin ang="5400000" scaled="1"/>
            <a:tileRect/>
          </a:gradFill>
          <a:ln w="9525">
            <a:noFill/>
          </a:ln>
        </p:spPr>
        <p:txBody>
          <a:bodyPr/>
          <a:p>
            <a:endParaRPr lang="zh-CN" altLang="en-US"/>
          </a:p>
        </p:txBody>
      </p:sp>
      <p:sp>
        <p:nvSpPr>
          <p:cNvPr id="2" name="AutoShape 25"/>
          <p:cNvSpPr/>
          <p:nvPr/>
        </p:nvSpPr>
        <p:spPr>
          <a:xfrm rot="10800000">
            <a:off x="3779838" y="1350963"/>
            <a:ext cx="1758950" cy="123825"/>
          </a:xfrm>
          <a:custGeom>
            <a:avLst/>
            <a:gdLst/>
            <a:ahLst/>
            <a:cxnLst>
              <a:cxn ang="0">
                <a:pos x="2147483647" y="2147483647"/>
              </a:cxn>
              <a:cxn ang="0">
                <a:pos x="2147483647" y="2147483647"/>
              </a:cxn>
              <a:cxn ang="0">
                <a:pos x="2147483647" y="2147483647"/>
              </a:cxn>
              <a:cxn ang="0">
                <a:pos x="2147483647" y="0"/>
              </a:cxn>
            </a:cxnLst>
            <a:pathLst>
              <a:path w="21600" h="21600">
                <a:moveTo>
                  <a:pt x="0" y="0"/>
                </a:moveTo>
                <a:lnTo>
                  <a:pt x="1072" y="21600"/>
                </a:lnTo>
                <a:lnTo>
                  <a:pt x="20528" y="21600"/>
                </a:lnTo>
                <a:lnTo>
                  <a:pt x="21600" y="0"/>
                </a:lnTo>
                <a:lnTo>
                  <a:pt x="0" y="0"/>
                </a:lnTo>
                <a:close/>
              </a:path>
            </a:pathLst>
          </a:custGeom>
          <a:gradFill rotWithShape="1">
            <a:gsLst>
              <a:gs pos="0">
                <a:schemeClr val="accent1">
                  <a:alpha val="50000"/>
                </a:schemeClr>
              </a:gs>
              <a:gs pos="100000">
                <a:schemeClr val="bg1">
                  <a:alpha val="0"/>
                </a:schemeClr>
              </a:gs>
            </a:gsLst>
            <a:lin ang="5400000" scaled="1"/>
            <a:tileRect/>
          </a:gradFill>
          <a:ln w="9525">
            <a:noFill/>
          </a:ln>
        </p:spPr>
        <p:txBody>
          <a:bodyPr/>
          <a:p>
            <a:endParaRPr lang="zh-CN" altLang="en-US"/>
          </a:p>
        </p:txBody>
      </p:sp>
      <p:pic>
        <p:nvPicPr>
          <p:cNvPr id="559131" name="Picture 27" descr="U_1551~1"/>
          <p:cNvPicPr>
            <a:picLocks noChangeAspect="1"/>
          </p:cNvPicPr>
          <p:nvPr/>
        </p:nvPicPr>
        <p:blipFill>
          <a:blip r:embed="rId4"/>
          <a:stretch>
            <a:fillRect/>
          </a:stretch>
        </p:blipFill>
        <p:spPr>
          <a:xfrm>
            <a:off x="5076825" y="3284538"/>
            <a:ext cx="3673475" cy="2757487"/>
          </a:xfrm>
          <a:prstGeom prst="rect">
            <a:avLst/>
          </a:prstGeom>
          <a:noFill/>
          <a:ln w="9525">
            <a:noFill/>
          </a:ln>
        </p:spPr>
      </p:pic>
      <p:pic>
        <p:nvPicPr>
          <p:cNvPr id="559135" name="Picture 31" descr="U_1164~1"/>
          <p:cNvPicPr>
            <a:picLocks noChangeAspect="1"/>
          </p:cNvPicPr>
          <p:nvPr/>
        </p:nvPicPr>
        <p:blipFill>
          <a:blip r:embed="rId5"/>
          <a:stretch>
            <a:fillRect/>
          </a:stretch>
        </p:blipFill>
        <p:spPr>
          <a:xfrm>
            <a:off x="323850" y="3213100"/>
            <a:ext cx="3816350" cy="2846388"/>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5381"/>
                                        </p:tgtEl>
                                        <p:attrNameLst>
                                          <p:attrName>style.visibility</p:attrName>
                                        </p:attrNameLst>
                                      </p:cBhvr>
                                      <p:to>
                                        <p:strVal val="visible"/>
                                      </p:to>
                                    </p:set>
                                    <p:anim to="" calcmode="lin" valueType="num">
                                      <p:cBhvr>
                                        <p:cTn id="7" dur="1" fill="hold"/>
                                        <p:tgtEl>
                                          <p:spTgt spid="1538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59125"/>
                                        </p:tgtEl>
                                        <p:attrNameLst>
                                          <p:attrName>style.visibility</p:attrName>
                                        </p:attrNameLst>
                                      </p:cBhvr>
                                      <p:to>
                                        <p:strVal val="visible"/>
                                      </p:to>
                                    </p:set>
                                    <p:anim to="" calcmode="lin" valueType="num">
                                      <p:cBhvr>
                                        <p:cTn id="12" dur="1" fill="hold"/>
                                        <p:tgtEl>
                                          <p:spTgt spid="559125"/>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59131"/>
                                        </p:tgtEl>
                                        <p:attrNameLst>
                                          <p:attrName>style.visibility</p:attrName>
                                        </p:attrNameLst>
                                      </p:cBhvr>
                                      <p:to>
                                        <p:strVal val="visible"/>
                                      </p:to>
                                    </p:set>
                                    <p:anim to="" calcmode="lin" valueType="num">
                                      <p:cBhvr>
                                        <p:cTn id="17" dur="1" fill="hold"/>
                                        <p:tgtEl>
                                          <p:spTgt spid="559131"/>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59124"/>
                                        </p:tgtEl>
                                        <p:attrNameLst>
                                          <p:attrName>style.visibility</p:attrName>
                                        </p:attrNameLst>
                                      </p:cBhvr>
                                      <p:to>
                                        <p:strVal val="visible"/>
                                      </p:to>
                                    </p:set>
                                    <p:anim to="" calcmode="lin" valueType="num">
                                      <p:cBhvr>
                                        <p:cTn id="22" dur="1" fill="hold"/>
                                        <p:tgtEl>
                                          <p:spTgt spid="559124"/>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559135"/>
                                        </p:tgtEl>
                                        <p:attrNameLst>
                                          <p:attrName>style.visibility</p:attrName>
                                        </p:attrNameLst>
                                      </p:cBhvr>
                                      <p:to>
                                        <p:strVal val="visible"/>
                                      </p:to>
                                    </p:set>
                                    <p:anim to="" calcmode="lin" valueType="num">
                                      <p:cBhvr>
                                        <p:cTn id="27" dur="1" fill="hold"/>
                                        <p:tgtEl>
                                          <p:spTgt spid="559135"/>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9124" grpId="0"/>
      <p:bldP spid="5591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0068" name="Rectangle 4"/>
          <p:cNvSpPr/>
          <p:nvPr/>
        </p:nvSpPr>
        <p:spPr>
          <a:xfrm>
            <a:off x="323850" y="1196975"/>
            <a:ext cx="8820150" cy="1849438"/>
          </a:xfrm>
          <a:prstGeom prst="rect">
            <a:avLst/>
          </a:prstGeom>
          <a:solidFill>
            <a:srgbClr val="F1FEDD"/>
          </a:solidFill>
          <a:ln w="9525">
            <a:noFill/>
          </a:ln>
        </p:spPr>
        <p:txBody>
          <a:bodyPr bIns="95220" anchor="ctr" anchorCtr="0">
            <a:spAutoFit/>
          </a:bodyPr>
          <a:p>
            <a:pPr eaLnBrk="0" hangingPunct="0"/>
            <a:r>
              <a:rPr lang="zh-CN" altLang="en-US" sz="2800" dirty="0">
                <a:latin typeface="宋体" panose="02010600030101010101" pitchFamily="2" charset="-122"/>
                <a:ea typeface="宋体" panose="02010600030101010101" pitchFamily="2" charset="-122"/>
              </a:rPr>
              <a:t>客户</a:t>
            </a:r>
            <a:r>
              <a:rPr lang="en-US" altLang="zh-CN" sz="2800" dirty="0">
                <a:latin typeface="宋体" panose="02010600030101010101" pitchFamily="2" charset="-122"/>
                <a:ea typeface="宋体" panose="02010600030101010101" pitchFamily="2" charset="-122"/>
              </a:rPr>
              <a:t>A</a:t>
            </a:r>
            <a:r>
              <a:rPr lang="zh-CN" altLang="en-US" sz="2800" dirty="0">
                <a:latin typeface="宋体" panose="02010600030101010101" pitchFamily="2" charset="-122"/>
                <a:ea typeface="宋体" panose="02010600030101010101" pitchFamily="2" charset="-122"/>
              </a:rPr>
              <a:t>在淘宝网买了一款香水，想邮寄给远方的朋友。接待客户</a:t>
            </a:r>
            <a:r>
              <a:rPr lang="en-US" altLang="zh-CN" sz="2800" dirty="0">
                <a:latin typeface="宋体" panose="02010600030101010101" pitchFamily="2" charset="-122"/>
                <a:ea typeface="宋体" panose="02010600030101010101" pitchFamily="2" charset="-122"/>
              </a:rPr>
              <a:t>A</a:t>
            </a:r>
            <a:r>
              <a:rPr lang="zh-CN" altLang="en-US" sz="2800" dirty="0">
                <a:latin typeface="宋体" panose="02010600030101010101" pitchFamily="2" charset="-122"/>
                <a:ea typeface="宋体" panose="02010600030101010101" pitchFamily="2" charset="-122"/>
              </a:rPr>
              <a:t>的快递员是新来的，可能因为业务不熟悉，忘记了告知客户液体是不能寄的。结果</a:t>
            </a:r>
            <a:r>
              <a:rPr lang="en-US" altLang="zh-CN" sz="2800" dirty="0">
                <a:latin typeface="宋体" panose="02010600030101010101" pitchFamily="2" charset="-122"/>
                <a:ea typeface="宋体" panose="02010600030101010101" pitchFamily="2" charset="-122"/>
              </a:rPr>
              <a:t>A</a:t>
            </a:r>
            <a:r>
              <a:rPr lang="zh-CN" altLang="en-US" sz="2800" dirty="0">
                <a:latin typeface="宋体" panose="02010600030101010101" pitchFamily="2" charset="-122"/>
                <a:ea typeface="宋体" panose="02010600030101010101" pitchFamily="2" charset="-122"/>
              </a:rPr>
              <a:t>的朋友一直没收到货物。</a:t>
            </a:r>
            <a:endParaRPr lang="zh-CN" altLang="en-US" sz="2800" dirty="0">
              <a:latin typeface="宋体" panose="02010600030101010101" pitchFamily="2" charset="-122"/>
              <a:ea typeface="宋体" panose="02010600030101010101" pitchFamily="2" charset="-122"/>
            </a:endParaRPr>
          </a:p>
        </p:txBody>
      </p:sp>
      <p:sp>
        <p:nvSpPr>
          <p:cNvPr id="16386" name="Rectangle 5"/>
          <p:cNvSpPr/>
          <p:nvPr/>
        </p:nvSpPr>
        <p:spPr>
          <a:xfrm>
            <a:off x="1835150" y="122238"/>
            <a:ext cx="6613525" cy="519112"/>
          </a:xfrm>
          <a:prstGeom prst="rect">
            <a:avLst/>
          </a:prstGeom>
          <a:noFill/>
          <a:ln w="9525">
            <a:noFill/>
          </a:ln>
        </p:spPr>
        <p:txBody>
          <a:bodyPr wrap="none" anchor="t" anchorCtr="0">
            <a:spAutoFit/>
          </a:bodyPr>
          <a:p>
            <a:r>
              <a:rPr lang="zh-CN" altLang="en-US" sz="2800" b="1" dirty="0">
                <a:latin typeface="Arial" panose="020B0604020202020204" pitchFamily="34" charset="0"/>
                <a:ea typeface="宋体" panose="02010600030101010101" pitchFamily="2" charset="-122"/>
              </a:rPr>
              <a:t>案例：香水发快递时渗漏被丢弃，怎么办</a:t>
            </a:r>
            <a:endParaRPr lang="zh-CN" altLang="en-US" sz="2800" b="1" dirty="0">
              <a:latin typeface="Arial" panose="020B0604020202020204" pitchFamily="34" charset="0"/>
              <a:ea typeface="宋体" panose="02010600030101010101" pitchFamily="2" charset="-122"/>
            </a:endParaRPr>
          </a:p>
        </p:txBody>
      </p:sp>
      <p:sp>
        <p:nvSpPr>
          <p:cNvPr id="600070" name="Rectangle 6"/>
          <p:cNvSpPr/>
          <p:nvPr/>
        </p:nvSpPr>
        <p:spPr>
          <a:xfrm>
            <a:off x="395288" y="3141663"/>
            <a:ext cx="3851275" cy="3081337"/>
          </a:xfrm>
          <a:prstGeom prst="rect">
            <a:avLst/>
          </a:prstGeom>
          <a:noFill/>
          <a:ln w="9525">
            <a:noFill/>
          </a:ln>
        </p:spPr>
        <p:txBody>
          <a:bodyPr anchor="t" anchorCtr="0">
            <a:spAutoFit/>
          </a:bodyPr>
          <a:p>
            <a:r>
              <a:rPr lang="zh-CN" altLang="en-US" sz="2800" dirty="0">
                <a:latin typeface="Arial" panose="020B0604020202020204" pitchFamily="34" charset="0"/>
                <a:ea typeface="宋体" panose="02010600030101010101" pitchFamily="2" charset="-122"/>
              </a:rPr>
              <a:t>经咨询查问才知道，原来在快件交接过程中发现渗漏情况，按根据公司规定，所寄递的物品是液体中途泄漏会导致其他的快件受损，快递公司直接丢弃。</a:t>
            </a:r>
            <a:endParaRPr lang="zh-CN" altLang="en-US" sz="2800" dirty="0">
              <a:latin typeface="Arial" panose="020B0604020202020204" pitchFamily="34" charset="0"/>
              <a:ea typeface="宋体" panose="02010600030101010101" pitchFamily="2" charset="-122"/>
            </a:endParaRPr>
          </a:p>
        </p:txBody>
      </p:sp>
      <p:pic>
        <p:nvPicPr>
          <p:cNvPr id="16388" name="Picture 8" descr="U_3127~1"/>
          <p:cNvPicPr>
            <a:picLocks noChangeAspect="1"/>
          </p:cNvPicPr>
          <p:nvPr/>
        </p:nvPicPr>
        <p:blipFill>
          <a:blip r:embed="rId1"/>
          <a:stretch>
            <a:fillRect/>
          </a:stretch>
        </p:blipFill>
        <p:spPr>
          <a:xfrm>
            <a:off x="5003800" y="3186113"/>
            <a:ext cx="3671888" cy="333851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00068"/>
                                        </p:tgtEl>
                                        <p:attrNameLst>
                                          <p:attrName>style.visibility</p:attrName>
                                        </p:attrNameLst>
                                      </p:cBhvr>
                                      <p:to>
                                        <p:strVal val="visible"/>
                                      </p:to>
                                    </p:set>
                                    <p:anim to="" calcmode="lin" valueType="num">
                                      <p:cBhvr>
                                        <p:cTn id="7" dur="1" fill="hold"/>
                                        <p:tgtEl>
                                          <p:spTgt spid="600068"/>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00070"/>
                                        </p:tgtEl>
                                        <p:attrNameLst>
                                          <p:attrName>style.visibility</p:attrName>
                                        </p:attrNameLst>
                                      </p:cBhvr>
                                      <p:to>
                                        <p:strVal val="visible"/>
                                      </p:to>
                                    </p:set>
                                    <p:anim to="" calcmode="lin" valueType="num">
                                      <p:cBhvr>
                                        <p:cTn id="12" dur="1" fill="hold"/>
                                        <p:tgtEl>
                                          <p:spTgt spid="600070"/>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0068" grpId="0" animBg="1"/>
      <p:bldP spid="60007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Rectangle 12"/>
          <p:cNvSpPr/>
          <p:nvPr/>
        </p:nvSpPr>
        <p:spPr>
          <a:xfrm>
            <a:off x="1619250" y="1125538"/>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741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560144" name="Group 3"/>
          <p:cNvGrpSpPr/>
          <p:nvPr/>
        </p:nvGrpSpPr>
        <p:grpSpPr>
          <a:xfrm>
            <a:off x="1331913" y="1341438"/>
            <a:ext cx="1223962" cy="936625"/>
            <a:chOff x="0" y="0"/>
            <a:chExt cx="1452" cy="590"/>
          </a:xfrm>
        </p:grpSpPr>
        <p:sp>
          <p:nvSpPr>
            <p:cNvPr id="17413" name="AutoShape 4"/>
            <p:cNvSpPr/>
            <p:nvPr/>
          </p:nvSpPr>
          <p:spPr>
            <a:xfrm>
              <a:off x="0" y="91"/>
              <a:ext cx="1452" cy="499"/>
            </a:xfrm>
            <a:prstGeom prst="downArrowCallout">
              <a:avLst>
                <a:gd name="adj1" fmla="val 72690"/>
                <a:gd name="adj2" fmla="val 36345"/>
                <a:gd name="adj3" fmla="val 14023"/>
                <a:gd name="adj4" fmla="val 85940"/>
              </a:avLst>
            </a:prstGeom>
            <a:gradFill rotWithShape="1">
              <a:gsLst>
                <a:gs pos="0">
                  <a:schemeClr val="accent2"/>
                </a:gs>
                <a:gs pos="100000">
                  <a:schemeClr val="accent1"/>
                </a:gs>
              </a:gsLst>
              <a:lin ang="2700000" scaled="1"/>
              <a:tileRect/>
            </a:gradFill>
            <a:ln w="9525">
              <a:noFill/>
            </a:ln>
          </p:spPr>
          <p:txBody>
            <a:bodyPr wrap="none" anchor="ctr" anchorCtr="0"/>
            <a:p>
              <a:pPr algn="ctr"/>
              <a:endParaRPr lang="zh-CN" altLang="en-US" sz="4600" dirty="0">
                <a:solidFill>
                  <a:schemeClr val="bg1"/>
                </a:solidFill>
                <a:latin typeface="Arial" panose="020B0604020202020204" pitchFamily="34" charset="0"/>
                <a:ea typeface="华文细黑" panose="02010600040101010101" pitchFamily="2" charset="-122"/>
              </a:endParaRPr>
            </a:p>
          </p:txBody>
        </p:sp>
        <p:sp>
          <p:nvSpPr>
            <p:cNvPr id="17414" name="AutoShape 5"/>
            <p:cNvSpPr/>
            <p:nvPr/>
          </p:nvSpPr>
          <p:spPr>
            <a:xfrm rot="10800000">
              <a:off x="4" y="0"/>
              <a:ext cx="1448" cy="91"/>
            </a:xfrm>
            <a:custGeom>
              <a:avLst/>
              <a:gdLst/>
              <a:ahLst/>
              <a:cxnLst>
                <a:cxn ang="0">
                  <a:pos x="0" y="0"/>
                </a:cxn>
                <a:cxn ang="0">
                  <a:pos x="0" y="0"/>
                </a:cxn>
                <a:cxn ang="0">
                  <a:pos x="0" y="0"/>
                </a:cxn>
                <a:cxn ang="0">
                  <a:pos x="0" y="0"/>
                </a:cxn>
              </a:cxnLst>
              <a:pathLst>
                <a:path w="21600" h="21600">
                  <a:moveTo>
                    <a:pt x="0" y="0"/>
                  </a:moveTo>
                  <a:lnTo>
                    <a:pt x="721" y="21600"/>
                  </a:lnTo>
                  <a:lnTo>
                    <a:pt x="20879" y="21600"/>
                  </a:lnTo>
                  <a:lnTo>
                    <a:pt x="21600" y="0"/>
                  </a:lnTo>
                  <a:lnTo>
                    <a:pt x="0" y="0"/>
                  </a:lnTo>
                  <a:close/>
                </a:path>
              </a:pathLst>
            </a:custGeom>
            <a:gradFill rotWithShape="1">
              <a:gsLst>
                <a:gs pos="0">
                  <a:schemeClr val="accent1">
                    <a:alpha val="50000"/>
                  </a:schemeClr>
                </a:gs>
                <a:gs pos="100000">
                  <a:schemeClr val="bg1">
                    <a:alpha val="0"/>
                  </a:schemeClr>
                </a:gs>
              </a:gsLst>
              <a:lin ang="5400000" scaled="1"/>
              <a:tileRect/>
            </a:gradFill>
            <a:ln w="9525">
              <a:noFill/>
            </a:ln>
          </p:spPr>
          <p:txBody>
            <a:bodyPr/>
            <a:p>
              <a:endParaRPr lang="zh-CN" altLang="en-US"/>
            </a:p>
          </p:txBody>
        </p:sp>
      </p:grpSp>
      <p:grpSp>
        <p:nvGrpSpPr>
          <p:cNvPr id="17415" name="Group 12"/>
          <p:cNvGrpSpPr/>
          <p:nvPr/>
        </p:nvGrpSpPr>
        <p:grpSpPr>
          <a:xfrm>
            <a:off x="1330325" y="2205038"/>
            <a:ext cx="1223963" cy="2879725"/>
            <a:chOff x="0" y="0"/>
            <a:chExt cx="1452" cy="1814"/>
          </a:xfrm>
        </p:grpSpPr>
        <p:sp>
          <p:nvSpPr>
            <p:cNvPr id="17416" name="Rectangle 13"/>
            <p:cNvSpPr/>
            <p:nvPr/>
          </p:nvSpPr>
          <p:spPr>
            <a:xfrm rot="10800000">
              <a:off x="0" y="181"/>
              <a:ext cx="1452" cy="1633"/>
            </a:xfrm>
            <a:prstGeom prst="rect">
              <a:avLst/>
            </a:prstGeom>
            <a:gradFill rotWithShape="1">
              <a:gsLst>
                <a:gs pos="0">
                  <a:srgbClr val="DDDDDD"/>
                </a:gs>
                <a:gs pos="100000">
                  <a:schemeClr val="bg1"/>
                </a:gs>
              </a:gsLst>
              <a:lin ang="5400000" scaled="1"/>
              <a:tileRect/>
            </a:gradFill>
            <a:ln w="3175" cap="flat" cmpd="sng">
              <a:solidFill>
                <a:srgbClr val="C0C0C0"/>
              </a:solidFill>
              <a:prstDash val="solid"/>
              <a:miter/>
              <a:headEnd type="none" w="med" len="med"/>
              <a:tailEnd type="none" w="med" len="med"/>
            </a:ln>
          </p:spPr>
          <p:txBody>
            <a:bodyPr rot="10800000" wrap="none" anchor="ctr" anchorCtr="0"/>
            <a:p>
              <a:endParaRPr lang="zh-CN" altLang="en-US" sz="1800" dirty="0">
                <a:latin typeface="Arial" panose="020B0604020202020204" pitchFamily="34" charset="0"/>
                <a:ea typeface="华文细黑" panose="02010600040101010101" pitchFamily="2" charset="-122"/>
              </a:endParaRPr>
            </a:p>
          </p:txBody>
        </p:sp>
        <p:sp>
          <p:nvSpPr>
            <p:cNvPr id="17417" name="AutoShape 14"/>
            <p:cNvSpPr/>
            <p:nvPr/>
          </p:nvSpPr>
          <p:spPr>
            <a:xfrm rot="10800000">
              <a:off x="0" y="0"/>
              <a:ext cx="1452" cy="181"/>
            </a:xfrm>
            <a:custGeom>
              <a:avLst/>
              <a:gdLst/>
              <a:ahLst/>
              <a:cxnLst>
                <a:cxn ang="0">
                  <a:pos x="0" y="0"/>
                </a:cxn>
                <a:cxn ang="0">
                  <a:pos x="0" y="0"/>
                </a:cxn>
                <a:cxn ang="0">
                  <a:pos x="0" y="0"/>
                </a:cxn>
                <a:cxn ang="0">
                  <a:pos x="0" y="0"/>
                </a:cxn>
              </a:cxnLst>
              <a:pathLst>
                <a:path w="21600" h="21600">
                  <a:moveTo>
                    <a:pt x="0" y="0"/>
                  </a:moveTo>
                  <a:lnTo>
                    <a:pt x="1072" y="21600"/>
                  </a:lnTo>
                  <a:lnTo>
                    <a:pt x="20528" y="21600"/>
                  </a:lnTo>
                  <a:lnTo>
                    <a:pt x="21600" y="0"/>
                  </a:lnTo>
                  <a:lnTo>
                    <a:pt x="0" y="0"/>
                  </a:lnTo>
                  <a:close/>
                </a:path>
              </a:pathLst>
            </a:custGeom>
            <a:gradFill rotWithShape="1">
              <a:gsLst>
                <a:gs pos="0">
                  <a:srgbClr val="DDDDDD"/>
                </a:gs>
                <a:gs pos="100000">
                  <a:schemeClr val="bg1">
                    <a:alpha val="0"/>
                  </a:schemeClr>
                </a:gs>
              </a:gsLst>
              <a:lin ang="5400000" scaled="1"/>
              <a:tileRect/>
            </a:gradFill>
            <a:ln w="9525">
              <a:noFill/>
            </a:ln>
          </p:spPr>
          <p:txBody>
            <a:bodyPr/>
            <a:p>
              <a:endParaRPr lang="zh-CN" altLang="en-US"/>
            </a:p>
          </p:txBody>
        </p:sp>
      </p:grpSp>
      <p:sp>
        <p:nvSpPr>
          <p:cNvPr id="2" name="WordArt 15"/>
          <p:cNvSpPr/>
          <p:nvPr/>
        </p:nvSpPr>
        <p:spPr>
          <a:xfrm>
            <a:off x="1763713" y="1628775"/>
            <a:ext cx="381000" cy="361950"/>
          </a:xfrm>
          <a:prstGeom prst="rect">
            <a:avLst/>
          </a:prstGeom>
        </p:spPr>
        <p:txBody>
          <a:bodyPr wrap="none" fromWordArt="1">
            <a:prstTxWarp prst="textPlain">
              <a:avLst>
                <a:gd name="adj" fmla="val 50000"/>
              </a:avLst>
            </a:prstTxWarp>
            <a:normAutofit/>
          </a:bodyPr>
          <a:p>
            <a:pPr algn="ctr" eaLnBrk="0" fontAlgn="base" hangingPunct="0"/>
            <a:r>
              <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运单</a:t>
            </a:r>
            <a:endPar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a:p>
            <a:pPr algn="ctr" eaLnBrk="0" fontAlgn="base" hangingPunct="0"/>
            <a:r>
              <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脱落</a:t>
            </a:r>
            <a:endPar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p:txBody>
      </p:sp>
      <p:sp>
        <p:nvSpPr>
          <p:cNvPr id="560151" name="Rectangle 16"/>
          <p:cNvSpPr/>
          <p:nvPr/>
        </p:nvSpPr>
        <p:spPr>
          <a:xfrm>
            <a:off x="1403350" y="2349500"/>
            <a:ext cx="1152525" cy="1657350"/>
          </a:xfrm>
          <a:prstGeom prst="rect">
            <a:avLst/>
          </a:prstGeom>
          <a:noFill/>
          <a:ln w="9525">
            <a:noFill/>
          </a:ln>
        </p:spPr>
        <p:txBody>
          <a:bodyPr anchor="ctr" anchorCtr="0"/>
          <a:p>
            <a:r>
              <a:rPr lang="zh-CN" altLang="en-US" sz="1400" dirty="0">
                <a:solidFill>
                  <a:srgbClr val="000000"/>
                </a:solidFill>
                <a:latin typeface="Arial" panose="020B0604020202020204" pitchFamily="34" charset="0"/>
                <a:ea typeface="宋体" panose="02010600030101010101" pitchFamily="2" charset="-122"/>
              </a:rPr>
              <a:t>立即交由处理中心工作人员处理，并协助其查找是否有脱落的运单</a:t>
            </a:r>
            <a:endParaRPr lang="zh-CN" altLang="en-US" sz="1400" dirty="0">
              <a:solidFill>
                <a:srgbClr val="000000"/>
              </a:solidFill>
              <a:latin typeface="Arial" panose="020B0604020202020204" pitchFamily="34" charset="0"/>
              <a:ea typeface="宋体" panose="02010600030101010101" pitchFamily="2" charset="-122"/>
            </a:endParaRPr>
          </a:p>
        </p:txBody>
      </p:sp>
      <p:sp>
        <p:nvSpPr>
          <p:cNvPr id="17420" name="WordArt 20"/>
          <p:cNvSpPr/>
          <p:nvPr/>
        </p:nvSpPr>
        <p:spPr>
          <a:xfrm>
            <a:off x="4092575" y="1708150"/>
            <a:ext cx="1943100" cy="238125"/>
          </a:xfrm>
          <a:prstGeom prst="rect">
            <a:avLst/>
          </a:prstGeom>
        </p:spPr>
        <p:txBody>
          <a:bodyPr wrap="none" fromWordArt="1">
            <a:prstTxWarp prst="textPlain">
              <a:avLst>
                <a:gd name="adj" fmla="val 50000"/>
              </a:avLst>
            </a:prstTxWarp>
            <a:normAutofit/>
          </a:bodyPr>
          <a:p>
            <a:pPr algn="ctr"/>
            <a:r>
              <a:rPr lang="zh-CN" altLang="en-US" sz="2400">
                <a:ln w="9525" cap="flat" cmpd="sng">
                  <a:solidFill>
                    <a:schemeClr val="bg1"/>
                  </a:solidFill>
                  <a:prstDash val="solid"/>
                  <a:round/>
                  <a:headEnd type="none" w="med" len="med"/>
                  <a:tailEnd type="none" w="med" len="med"/>
                </a:ln>
                <a:solidFill>
                  <a:schemeClr val="bg1"/>
                </a:solidFill>
                <a:latin typeface="黑体" panose="02010609060101010101" charset="-122"/>
                <a:ea typeface="黑体" panose="02010609060101010101" charset="-122"/>
              </a:rPr>
              <a:t>双击添加标题文字</a:t>
            </a:r>
            <a:endParaRPr lang="zh-CN" altLang="en-US" sz="2400">
              <a:ln w="9525" cap="flat" cmpd="sng">
                <a:solidFill>
                  <a:schemeClr val="bg1"/>
                </a:solidFill>
                <a:prstDash val="solid"/>
                <a:round/>
                <a:headEnd type="none" w="med" len="med"/>
                <a:tailEnd type="none" w="med" len="med"/>
              </a:ln>
              <a:solidFill>
                <a:schemeClr val="bg1"/>
              </a:solidFill>
              <a:latin typeface="黑体" panose="02010609060101010101" charset="-122"/>
              <a:ea typeface="黑体" panose="02010609060101010101" charset="-122"/>
            </a:endParaRPr>
          </a:p>
        </p:txBody>
      </p:sp>
      <p:grpSp>
        <p:nvGrpSpPr>
          <p:cNvPr id="560153" name="Group 3"/>
          <p:cNvGrpSpPr/>
          <p:nvPr/>
        </p:nvGrpSpPr>
        <p:grpSpPr>
          <a:xfrm>
            <a:off x="2700338" y="1341438"/>
            <a:ext cx="1223962" cy="936625"/>
            <a:chOff x="0" y="0"/>
            <a:chExt cx="1452" cy="590"/>
          </a:xfrm>
        </p:grpSpPr>
        <p:sp>
          <p:nvSpPr>
            <p:cNvPr id="17422" name="AutoShape 4"/>
            <p:cNvSpPr/>
            <p:nvPr/>
          </p:nvSpPr>
          <p:spPr>
            <a:xfrm>
              <a:off x="0" y="91"/>
              <a:ext cx="1452" cy="499"/>
            </a:xfrm>
            <a:prstGeom prst="downArrowCallout">
              <a:avLst>
                <a:gd name="adj1" fmla="val 72690"/>
                <a:gd name="adj2" fmla="val 36345"/>
                <a:gd name="adj3" fmla="val 14023"/>
                <a:gd name="adj4" fmla="val 85940"/>
              </a:avLst>
            </a:prstGeom>
            <a:gradFill rotWithShape="1">
              <a:gsLst>
                <a:gs pos="0">
                  <a:schemeClr val="accent2"/>
                </a:gs>
                <a:gs pos="100000">
                  <a:schemeClr val="accent1"/>
                </a:gs>
              </a:gsLst>
              <a:lin ang="2700000" scaled="1"/>
              <a:tileRect/>
            </a:gradFill>
            <a:ln w="9525">
              <a:noFill/>
            </a:ln>
          </p:spPr>
          <p:txBody>
            <a:bodyPr wrap="none" anchor="ctr" anchorCtr="0"/>
            <a:p>
              <a:pPr algn="ctr"/>
              <a:endParaRPr lang="zh-CN" altLang="en-US" sz="4600" dirty="0">
                <a:solidFill>
                  <a:schemeClr val="bg1"/>
                </a:solidFill>
                <a:latin typeface="Arial" panose="020B0604020202020204" pitchFamily="34" charset="0"/>
                <a:ea typeface="华文细黑" panose="02010600040101010101" pitchFamily="2" charset="-122"/>
              </a:endParaRPr>
            </a:p>
          </p:txBody>
        </p:sp>
        <p:sp>
          <p:nvSpPr>
            <p:cNvPr id="17423" name="AutoShape 5"/>
            <p:cNvSpPr/>
            <p:nvPr/>
          </p:nvSpPr>
          <p:spPr>
            <a:xfrm rot="10800000">
              <a:off x="4" y="0"/>
              <a:ext cx="1448" cy="91"/>
            </a:xfrm>
            <a:custGeom>
              <a:avLst/>
              <a:gdLst/>
              <a:ahLst/>
              <a:cxnLst>
                <a:cxn ang="0">
                  <a:pos x="0" y="0"/>
                </a:cxn>
                <a:cxn ang="0">
                  <a:pos x="0" y="0"/>
                </a:cxn>
                <a:cxn ang="0">
                  <a:pos x="0" y="0"/>
                </a:cxn>
                <a:cxn ang="0">
                  <a:pos x="0" y="0"/>
                </a:cxn>
              </a:cxnLst>
              <a:pathLst>
                <a:path w="21600" h="21600">
                  <a:moveTo>
                    <a:pt x="0" y="0"/>
                  </a:moveTo>
                  <a:lnTo>
                    <a:pt x="721" y="21600"/>
                  </a:lnTo>
                  <a:lnTo>
                    <a:pt x="20879" y="21600"/>
                  </a:lnTo>
                  <a:lnTo>
                    <a:pt x="21600" y="0"/>
                  </a:lnTo>
                  <a:lnTo>
                    <a:pt x="0" y="0"/>
                  </a:lnTo>
                  <a:close/>
                </a:path>
              </a:pathLst>
            </a:custGeom>
            <a:gradFill rotWithShape="1">
              <a:gsLst>
                <a:gs pos="0">
                  <a:schemeClr val="accent1">
                    <a:alpha val="50000"/>
                  </a:schemeClr>
                </a:gs>
                <a:gs pos="100000">
                  <a:schemeClr val="bg1">
                    <a:alpha val="0"/>
                  </a:schemeClr>
                </a:gs>
              </a:gsLst>
              <a:lin ang="5400000" scaled="1"/>
              <a:tileRect/>
            </a:gradFill>
            <a:ln w="9525">
              <a:noFill/>
            </a:ln>
          </p:spPr>
          <p:txBody>
            <a:bodyPr/>
            <a:p>
              <a:endParaRPr lang="zh-CN" altLang="en-US"/>
            </a:p>
          </p:txBody>
        </p:sp>
      </p:grpSp>
      <p:grpSp>
        <p:nvGrpSpPr>
          <p:cNvPr id="17424" name="Group 12"/>
          <p:cNvGrpSpPr/>
          <p:nvPr/>
        </p:nvGrpSpPr>
        <p:grpSpPr>
          <a:xfrm>
            <a:off x="2698750" y="2205038"/>
            <a:ext cx="1223963" cy="2879725"/>
            <a:chOff x="0" y="0"/>
            <a:chExt cx="1452" cy="1814"/>
          </a:xfrm>
        </p:grpSpPr>
        <p:sp>
          <p:nvSpPr>
            <p:cNvPr id="17425" name="Rectangle 13"/>
            <p:cNvSpPr/>
            <p:nvPr/>
          </p:nvSpPr>
          <p:spPr>
            <a:xfrm rot="10800000">
              <a:off x="0" y="181"/>
              <a:ext cx="1452" cy="1633"/>
            </a:xfrm>
            <a:prstGeom prst="rect">
              <a:avLst/>
            </a:prstGeom>
            <a:gradFill rotWithShape="1">
              <a:gsLst>
                <a:gs pos="0">
                  <a:srgbClr val="DDDDDD"/>
                </a:gs>
                <a:gs pos="100000">
                  <a:schemeClr val="bg1"/>
                </a:gs>
              </a:gsLst>
              <a:lin ang="5400000" scaled="1"/>
              <a:tileRect/>
            </a:gradFill>
            <a:ln w="3175" cap="flat" cmpd="sng">
              <a:solidFill>
                <a:srgbClr val="C0C0C0"/>
              </a:solidFill>
              <a:prstDash val="solid"/>
              <a:miter/>
              <a:headEnd type="none" w="med" len="med"/>
              <a:tailEnd type="none" w="med" len="med"/>
            </a:ln>
          </p:spPr>
          <p:txBody>
            <a:bodyPr rot="10800000" wrap="none" anchor="ctr" anchorCtr="0"/>
            <a:p>
              <a:endParaRPr lang="zh-CN" altLang="en-US" sz="1800" dirty="0">
                <a:latin typeface="Arial" panose="020B0604020202020204" pitchFamily="34" charset="0"/>
                <a:ea typeface="华文细黑" panose="02010600040101010101" pitchFamily="2" charset="-122"/>
              </a:endParaRPr>
            </a:p>
          </p:txBody>
        </p:sp>
        <p:sp>
          <p:nvSpPr>
            <p:cNvPr id="17426" name="AutoShape 14"/>
            <p:cNvSpPr/>
            <p:nvPr/>
          </p:nvSpPr>
          <p:spPr>
            <a:xfrm rot="10800000">
              <a:off x="0" y="0"/>
              <a:ext cx="1452" cy="181"/>
            </a:xfrm>
            <a:custGeom>
              <a:avLst/>
              <a:gdLst/>
              <a:ahLst/>
              <a:cxnLst>
                <a:cxn ang="0">
                  <a:pos x="0" y="0"/>
                </a:cxn>
                <a:cxn ang="0">
                  <a:pos x="0" y="0"/>
                </a:cxn>
                <a:cxn ang="0">
                  <a:pos x="0" y="0"/>
                </a:cxn>
                <a:cxn ang="0">
                  <a:pos x="0" y="0"/>
                </a:cxn>
              </a:cxnLst>
              <a:pathLst>
                <a:path w="21600" h="21600">
                  <a:moveTo>
                    <a:pt x="0" y="0"/>
                  </a:moveTo>
                  <a:lnTo>
                    <a:pt x="1072" y="21600"/>
                  </a:lnTo>
                  <a:lnTo>
                    <a:pt x="20528" y="21600"/>
                  </a:lnTo>
                  <a:lnTo>
                    <a:pt x="21600" y="0"/>
                  </a:lnTo>
                  <a:lnTo>
                    <a:pt x="0" y="0"/>
                  </a:lnTo>
                  <a:close/>
                </a:path>
              </a:pathLst>
            </a:custGeom>
            <a:gradFill rotWithShape="1">
              <a:gsLst>
                <a:gs pos="0">
                  <a:srgbClr val="DDDDDD"/>
                </a:gs>
                <a:gs pos="100000">
                  <a:schemeClr val="bg1">
                    <a:alpha val="0"/>
                  </a:schemeClr>
                </a:gs>
              </a:gsLst>
              <a:lin ang="5400000" scaled="1"/>
              <a:tileRect/>
            </a:gradFill>
            <a:ln w="9525">
              <a:noFill/>
            </a:ln>
          </p:spPr>
          <p:txBody>
            <a:bodyPr/>
            <a:p>
              <a:endParaRPr lang="zh-CN" altLang="en-US"/>
            </a:p>
          </p:txBody>
        </p:sp>
      </p:grpSp>
      <p:sp>
        <p:nvSpPr>
          <p:cNvPr id="3" name="WordArt 15"/>
          <p:cNvSpPr/>
          <p:nvPr/>
        </p:nvSpPr>
        <p:spPr>
          <a:xfrm>
            <a:off x="2916238" y="1628775"/>
            <a:ext cx="762000" cy="431800"/>
          </a:xfrm>
          <a:prstGeom prst="rect">
            <a:avLst/>
          </a:prstGeom>
        </p:spPr>
        <p:txBody>
          <a:bodyPr wrap="none" fromWordArt="1">
            <a:prstTxWarp prst="textPlain">
              <a:avLst>
                <a:gd name="adj" fmla="val 50000"/>
              </a:avLst>
            </a:prstTxWarp>
            <a:normAutofit/>
          </a:bodyPr>
          <a:p>
            <a:pPr algn="ctr" eaLnBrk="0" fontAlgn="base" hangingPunct="0"/>
            <a:r>
              <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运单</a:t>
            </a:r>
            <a:endPar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a:p>
            <a:pPr algn="ctr" eaLnBrk="0" fontAlgn="base" hangingPunct="0"/>
            <a:r>
              <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粘贴不牢</a:t>
            </a:r>
            <a:endPar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p:txBody>
      </p:sp>
      <p:sp>
        <p:nvSpPr>
          <p:cNvPr id="560160" name="Rectangle 16"/>
          <p:cNvSpPr/>
          <p:nvPr/>
        </p:nvSpPr>
        <p:spPr>
          <a:xfrm>
            <a:off x="2698750" y="2420938"/>
            <a:ext cx="1152525" cy="936625"/>
          </a:xfrm>
          <a:prstGeom prst="rect">
            <a:avLst/>
          </a:prstGeom>
          <a:noFill/>
          <a:ln w="9525">
            <a:noFill/>
          </a:ln>
        </p:spPr>
        <p:txBody>
          <a:bodyPr anchor="ctr" anchorCtr="0"/>
          <a:p>
            <a:r>
              <a:rPr lang="zh-CN" altLang="en-US" sz="1400" dirty="0">
                <a:solidFill>
                  <a:srgbClr val="000000"/>
                </a:solidFill>
                <a:latin typeface="Arial" panose="020B0604020202020204" pitchFamily="34" charset="0"/>
                <a:ea typeface="宋体" panose="02010600030101010101" pitchFamily="2" charset="-122"/>
              </a:rPr>
              <a:t>用快递企业专用胶纸粘贴牢固</a:t>
            </a:r>
            <a:endParaRPr lang="zh-CN" altLang="en-US" sz="1400" dirty="0">
              <a:solidFill>
                <a:srgbClr val="000000"/>
              </a:solidFill>
              <a:latin typeface="Arial" panose="020B0604020202020204" pitchFamily="34" charset="0"/>
              <a:ea typeface="宋体" panose="02010600030101010101" pitchFamily="2" charset="-122"/>
            </a:endParaRPr>
          </a:p>
        </p:txBody>
      </p:sp>
      <p:grpSp>
        <p:nvGrpSpPr>
          <p:cNvPr id="560161" name="Group 3"/>
          <p:cNvGrpSpPr/>
          <p:nvPr/>
        </p:nvGrpSpPr>
        <p:grpSpPr>
          <a:xfrm>
            <a:off x="4067175" y="1341438"/>
            <a:ext cx="1223963" cy="936625"/>
            <a:chOff x="0" y="0"/>
            <a:chExt cx="1452" cy="590"/>
          </a:xfrm>
        </p:grpSpPr>
        <p:sp>
          <p:nvSpPr>
            <p:cNvPr id="17430" name="AutoShape 4"/>
            <p:cNvSpPr/>
            <p:nvPr/>
          </p:nvSpPr>
          <p:spPr>
            <a:xfrm>
              <a:off x="0" y="91"/>
              <a:ext cx="1452" cy="499"/>
            </a:xfrm>
            <a:prstGeom prst="downArrowCallout">
              <a:avLst>
                <a:gd name="adj1" fmla="val 72690"/>
                <a:gd name="adj2" fmla="val 36345"/>
                <a:gd name="adj3" fmla="val 14023"/>
                <a:gd name="adj4" fmla="val 85940"/>
              </a:avLst>
            </a:prstGeom>
            <a:gradFill rotWithShape="1">
              <a:gsLst>
                <a:gs pos="0">
                  <a:schemeClr val="accent2"/>
                </a:gs>
                <a:gs pos="100000">
                  <a:schemeClr val="accent1"/>
                </a:gs>
              </a:gsLst>
              <a:lin ang="2700000" scaled="1"/>
              <a:tileRect/>
            </a:gradFill>
            <a:ln w="9525">
              <a:noFill/>
            </a:ln>
          </p:spPr>
          <p:txBody>
            <a:bodyPr wrap="none" anchor="ctr" anchorCtr="0"/>
            <a:p>
              <a:pPr algn="ctr"/>
              <a:endParaRPr lang="zh-CN" altLang="en-US" sz="4600" dirty="0">
                <a:solidFill>
                  <a:schemeClr val="bg1"/>
                </a:solidFill>
                <a:latin typeface="Arial" panose="020B0604020202020204" pitchFamily="34" charset="0"/>
                <a:ea typeface="华文细黑" panose="02010600040101010101" pitchFamily="2" charset="-122"/>
              </a:endParaRPr>
            </a:p>
          </p:txBody>
        </p:sp>
        <p:sp>
          <p:nvSpPr>
            <p:cNvPr id="17431" name="AutoShape 5"/>
            <p:cNvSpPr/>
            <p:nvPr/>
          </p:nvSpPr>
          <p:spPr>
            <a:xfrm rot="10800000">
              <a:off x="4" y="0"/>
              <a:ext cx="1448" cy="91"/>
            </a:xfrm>
            <a:custGeom>
              <a:avLst/>
              <a:gdLst/>
              <a:ahLst/>
              <a:cxnLst>
                <a:cxn ang="0">
                  <a:pos x="0" y="0"/>
                </a:cxn>
                <a:cxn ang="0">
                  <a:pos x="0" y="0"/>
                </a:cxn>
                <a:cxn ang="0">
                  <a:pos x="0" y="0"/>
                </a:cxn>
                <a:cxn ang="0">
                  <a:pos x="0" y="0"/>
                </a:cxn>
              </a:cxnLst>
              <a:pathLst>
                <a:path w="21600" h="21600">
                  <a:moveTo>
                    <a:pt x="0" y="0"/>
                  </a:moveTo>
                  <a:lnTo>
                    <a:pt x="721" y="21600"/>
                  </a:lnTo>
                  <a:lnTo>
                    <a:pt x="20879" y="21600"/>
                  </a:lnTo>
                  <a:lnTo>
                    <a:pt x="21600" y="0"/>
                  </a:lnTo>
                  <a:lnTo>
                    <a:pt x="0" y="0"/>
                  </a:lnTo>
                  <a:close/>
                </a:path>
              </a:pathLst>
            </a:custGeom>
            <a:gradFill rotWithShape="1">
              <a:gsLst>
                <a:gs pos="0">
                  <a:schemeClr val="accent1">
                    <a:alpha val="50000"/>
                  </a:schemeClr>
                </a:gs>
                <a:gs pos="100000">
                  <a:schemeClr val="bg1">
                    <a:alpha val="0"/>
                  </a:schemeClr>
                </a:gs>
              </a:gsLst>
              <a:lin ang="5400000" scaled="1"/>
              <a:tileRect/>
            </a:gradFill>
            <a:ln w="9525">
              <a:noFill/>
            </a:ln>
          </p:spPr>
          <p:txBody>
            <a:bodyPr/>
            <a:p>
              <a:endParaRPr lang="zh-CN" altLang="en-US"/>
            </a:p>
          </p:txBody>
        </p:sp>
      </p:grpSp>
      <p:grpSp>
        <p:nvGrpSpPr>
          <p:cNvPr id="17432" name="Group 12"/>
          <p:cNvGrpSpPr/>
          <p:nvPr/>
        </p:nvGrpSpPr>
        <p:grpSpPr>
          <a:xfrm>
            <a:off x="4067175" y="2205038"/>
            <a:ext cx="1223963" cy="2879725"/>
            <a:chOff x="0" y="0"/>
            <a:chExt cx="1452" cy="1814"/>
          </a:xfrm>
        </p:grpSpPr>
        <p:sp>
          <p:nvSpPr>
            <p:cNvPr id="17433" name="Rectangle 13"/>
            <p:cNvSpPr/>
            <p:nvPr/>
          </p:nvSpPr>
          <p:spPr>
            <a:xfrm rot="10800000">
              <a:off x="0" y="181"/>
              <a:ext cx="1452" cy="1633"/>
            </a:xfrm>
            <a:prstGeom prst="rect">
              <a:avLst/>
            </a:prstGeom>
            <a:gradFill rotWithShape="1">
              <a:gsLst>
                <a:gs pos="0">
                  <a:srgbClr val="DDDDDD"/>
                </a:gs>
                <a:gs pos="100000">
                  <a:schemeClr val="bg1"/>
                </a:gs>
              </a:gsLst>
              <a:lin ang="5400000" scaled="1"/>
              <a:tileRect/>
            </a:gradFill>
            <a:ln w="3175" cap="flat" cmpd="sng">
              <a:solidFill>
                <a:srgbClr val="C0C0C0"/>
              </a:solidFill>
              <a:prstDash val="solid"/>
              <a:miter/>
              <a:headEnd type="none" w="med" len="med"/>
              <a:tailEnd type="none" w="med" len="med"/>
            </a:ln>
          </p:spPr>
          <p:txBody>
            <a:bodyPr rot="10800000" wrap="none" anchor="ctr" anchorCtr="0"/>
            <a:p>
              <a:endParaRPr lang="zh-CN" altLang="en-US" sz="1800" dirty="0">
                <a:latin typeface="Arial" panose="020B0604020202020204" pitchFamily="34" charset="0"/>
                <a:ea typeface="华文细黑" panose="02010600040101010101" pitchFamily="2" charset="-122"/>
              </a:endParaRPr>
            </a:p>
          </p:txBody>
        </p:sp>
        <p:sp>
          <p:nvSpPr>
            <p:cNvPr id="17434" name="AutoShape 14"/>
            <p:cNvSpPr/>
            <p:nvPr/>
          </p:nvSpPr>
          <p:spPr>
            <a:xfrm rot="10800000">
              <a:off x="0" y="0"/>
              <a:ext cx="1452" cy="181"/>
            </a:xfrm>
            <a:custGeom>
              <a:avLst/>
              <a:gdLst/>
              <a:ahLst/>
              <a:cxnLst>
                <a:cxn ang="0">
                  <a:pos x="0" y="0"/>
                </a:cxn>
                <a:cxn ang="0">
                  <a:pos x="0" y="0"/>
                </a:cxn>
                <a:cxn ang="0">
                  <a:pos x="0" y="0"/>
                </a:cxn>
                <a:cxn ang="0">
                  <a:pos x="0" y="0"/>
                </a:cxn>
              </a:cxnLst>
              <a:pathLst>
                <a:path w="21600" h="21600">
                  <a:moveTo>
                    <a:pt x="0" y="0"/>
                  </a:moveTo>
                  <a:lnTo>
                    <a:pt x="1072" y="21600"/>
                  </a:lnTo>
                  <a:lnTo>
                    <a:pt x="20528" y="21600"/>
                  </a:lnTo>
                  <a:lnTo>
                    <a:pt x="21600" y="0"/>
                  </a:lnTo>
                  <a:lnTo>
                    <a:pt x="0" y="0"/>
                  </a:lnTo>
                  <a:close/>
                </a:path>
              </a:pathLst>
            </a:custGeom>
            <a:gradFill rotWithShape="1">
              <a:gsLst>
                <a:gs pos="0">
                  <a:srgbClr val="DDDDDD"/>
                </a:gs>
                <a:gs pos="100000">
                  <a:schemeClr val="bg1">
                    <a:alpha val="0"/>
                  </a:schemeClr>
                </a:gs>
              </a:gsLst>
              <a:lin ang="5400000" scaled="1"/>
              <a:tileRect/>
            </a:gradFill>
            <a:ln w="9525">
              <a:noFill/>
            </a:ln>
          </p:spPr>
          <p:txBody>
            <a:bodyPr/>
            <a:p>
              <a:endParaRPr lang="zh-CN" altLang="en-US"/>
            </a:p>
          </p:txBody>
        </p:sp>
      </p:grpSp>
      <p:sp>
        <p:nvSpPr>
          <p:cNvPr id="4" name="WordArt 15"/>
          <p:cNvSpPr/>
          <p:nvPr/>
        </p:nvSpPr>
        <p:spPr>
          <a:xfrm>
            <a:off x="4356100" y="1628775"/>
            <a:ext cx="762000" cy="361950"/>
          </a:xfrm>
          <a:prstGeom prst="rect">
            <a:avLst/>
          </a:prstGeom>
        </p:spPr>
        <p:txBody>
          <a:bodyPr wrap="none" fromWordArt="1">
            <a:prstTxWarp prst="textPlain">
              <a:avLst>
                <a:gd name="adj" fmla="val 50000"/>
              </a:avLst>
            </a:prstTxWarp>
            <a:normAutofit/>
          </a:bodyPr>
          <a:p>
            <a:pPr algn="ctr" eaLnBrk="0" fontAlgn="base" hangingPunct="0"/>
            <a:r>
              <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运单</a:t>
            </a:r>
            <a:endPar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a:p>
            <a:pPr algn="ctr" eaLnBrk="0" fontAlgn="base" hangingPunct="0"/>
            <a:r>
              <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模糊不清</a:t>
            </a:r>
            <a:endPar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p:txBody>
      </p:sp>
      <p:sp>
        <p:nvSpPr>
          <p:cNvPr id="560168" name="Rectangle 16"/>
          <p:cNvSpPr/>
          <p:nvPr/>
        </p:nvSpPr>
        <p:spPr>
          <a:xfrm>
            <a:off x="4067175" y="2565400"/>
            <a:ext cx="1368425" cy="2447925"/>
          </a:xfrm>
          <a:prstGeom prst="rect">
            <a:avLst/>
          </a:prstGeom>
          <a:noFill/>
          <a:ln w="9525">
            <a:noFill/>
          </a:ln>
        </p:spPr>
        <p:txBody>
          <a:bodyPr anchor="ctr" anchorCtr="0"/>
          <a:p>
            <a:r>
              <a:rPr lang="zh-CN" altLang="en-US" sz="1400" dirty="0">
                <a:solidFill>
                  <a:srgbClr val="000000"/>
                </a:solidFill>
                <a:latin typeface="Arial" panose="020B0604020202020204" pitchFamily="34" charset="0"/>
                <a:ea typeface="宋体" panose="02010600030101010101" pitchFamily="2" charset="-122"/>
              </a:rPr>
              <a:t>若可识别运单单号的，将快件交由快件处理工作人员利用运单单号，进入相应的系统查看快件信息，待其确认并在运单上标示清楚后，再重新接受安排派送。</a:t>
            </a:r>
            <a:endParaRPr lang="zh-CN" altLang="en-US" sz="1400" dirty="0">
              <a:solidFill>
                <a:srgbClr val="000000"/>
              </a:solidFill>
              <a:latin typeface="Arial" panose="020B0604020202020204" pitchFamily="34" charset="0"/>
              <a:ea typeface="宋体" panose="02010600030101010101" pitchFamily="2" charset="-122"/>
            </a:endParaRPr>
          </a:p>
        </p:txBody>
      </p:sp>
      <p:grpSp>
        <p:nvGrpSpPr>
          <p:cNvPr id="560169" name="Group 3"/>
          <p:cNvGrpSpPr/>
          <p:nvPr/>
        </p:nvGrpSpPr>
        <p:grpSpPr>
          <a:xfrm>
            <a:off x="5435600" y="1341438"/>
            <a:ext cx="1223963" cy="936625"/>
            <a:chOff x="0" y="0"/>
            <a:chExt cx="1452" cy="590"/>
          </a:xfrm>
        </p:grpSpPr>
        <p:sp>
          <p:nvSpPr>
            <p:cNvPr id="17438" name="AutoShape 4"/>
            <p:cNvSpPr/>
            <p:nvPr/>
          </p:nvSpPr>
          <p:spPr>
            <a:xfrm>
              <a:off x="0" y="91"/>
              <a:ext cx="1452" cy="499"/>
            </a:xfrm>
            <a:prstGeom prst="downArrowCallout">
              <a:avLst>
                <a:gd name="adj1" fmla="val 72690"/>
                <a:gd name="adj2" fmla="val 36345"/>
                <a:gd name="adj3" fmla="val 14023"/>
                <a:gd name="adj4" fmla="val 85940"/>
              </a:avLst>
            </a:prstGeom>
            <a:gradFill rotWithShape="1">
              <a:gsLst>
                <a:gs pos="0">
                  <a:schemeClr val="accent2"/>
                </a:gs>
                <a:gs pos="100000">
                  <a:schemeClr val="accent1"/>
                </a:gs>
              </a:gsLst>
              <a:lin ang="2700000" scaled="1"/>
              <a:tileRect/>
            </a:gradFill>
            <a:ln w="9525">
              <a:noFill/>
            </a:ln>
          </p:spPr>
          <p:txBody>
            <a:bodyPr wrap="none" anchor="ctr" anchorCtr="0"/>
            <a:p>
              <a:pPr algn="ctr"/>
              <a:endParaRPr lang="zh-CN" altLang="en-US" sz="4600" dirty="0">
                <a:solidFill>
                  <a:schemeClr val="bg1"/>
                </a:solidFill>
                <a:latin typeface="Arial" panose="020B0604020202020204" pitchFamily="34" charset="0"/>
                <a:ea typeface="华文细黑" panose="02010600040101010101" pitchFamily="2" charset="-122"/>
              </a:endParaRPr>
            </a:p>
          </p:txBody>
        </p:sp>
        <p:sp>
          <p:nvSpPr>
            <p:cNvPr id="17439" name="AutoShape 5"/>
            <p:cNvSpPr/>
            <p:nvPr/>
          </p:nvSpPr>
          <p:spPr>
            <a:xfrm rot="10800000">
              <a:off x="4" y="0"/>
              <a:ext cx="1448" cy="91"/>
            </a:xfrm>
            <a:custGeom>
              <a:avLst/>
              <a:gdLst/>
              <a:ahLst/>
              <a:cxnLst>
                <a:cxn ang="0">
                  <a:pos x="0" y="0"/>
                </a:cxn>
                <a:cxn ang="0">
                  <a:pos x="0" y="0"/>
                </a:cxn>
                <a:cxn ang="0">
                  <a:pos x="0" y="0"/>
                </a:cxn>
                <a:cxn ang="0">
                  <a:pos x="0" y="0"/>
                </a:cxn>
              </a:cxnLst>
              <a:pathLst>
                <a:path w="21600" h="21600">
                  <a:moveTo>
                    <a:pt x="0" y="0"/>
                  </a:moveTo>
                  <a:lnTo>
                    <a:pt x="721" y="21600"/>
                  </a:lnTo>
                  <a:lnTo>
                    <a:pt x="20879" y="21600"/>
                  </a:lnTo>
                  <a:lnTo>
                    <a:pt x="21600" y="0"/>
                  </a:lnTo>
                  <a:lnTo>
                    <a:pt x="0" y="0"/>
                  </a:lnTo>
                  <a:close/>
                </a:path>
              </a:pathLst>
            </a:custGeom>
            <a:gradFill rotWithShape="1">
              <a:gsLst>
                <a:gs pos="0">
                  <a:schemeClr val="accent1">
                    <a:alpha val="50000"/>
                  </a:schemeClr>
                </a:gs>
                <a:gs pos="100000">
                  <a:schemeClr val="bg1">
                    <a:alpha val="0"/>
                  </a:schemeClr>
                </a:gs>
              </a:gsLst>
              <a:lin ang="5400000" scaled="1"/>
              <a:tileRect/>
            </a:gradFill>
            <a:ln w="9525">
              <a:noFill/>
            </a:ln>
          </p:spPr>
          <p:txBody>
            <a:bodyPr/>
            <a:p>
              <a:endParaRPr lang="zh-CN" altLang="en-US"/>
            </a:p>
          </p:txBody>
        </p:sp>
      </p:grpSp>
      <p:grpSp>
        <p:nvGrpSpPr>
          <p:cNvPr id="17440" name="Group 12"/>
          <p:cNvGrpSpPr/>
          <p:nvPr/>
        </p:nvGrpSpPr>
        <p:grpSpPr>
          <a:xfrm>
            <a:off x="5435600" y="2205038"/>
            <a:ext cx="1223963" cy="2879725"/>
            <a:chOff x="0" y="0"/>
            <a:chExt cx="1452" cy="1814"/>
          </a:xfrm>
        </p:grpSpPr>
        <p:sp>
          <p:nvSpPr>
            <p:cNvPr id="17441" name="Rectangle 13"/>
            <p:cNvSpPr/>
            <p:nvPr/>
          </p:nvSpPr>
          <p:spPr>
            <a:xfrm rot="10800000">
              <a:off x="0" y="181"/>
              <a:ext cx="1452" cy="1633"/>
            </a:xfrm>
            <a:prstGeom prst="rect">
              <a:avLst/>
            </a:prstGeom>
            <a:gradFill rotWithShape="1">
              <a:gsLst>
                <a:gs pos="0">
                  <a:srgbClr val="DDDDDD"/>
                </a:gs>
                <a:gs pos="100000">
                  <a:schemeClr val="bg1"/>
                </a:gs>
              </a:gsLst>
              <a:lin ang="5400000" scaled="1"/>
              <a:tileRect/>
            </a:gradFill>
            <a:ln w="3175" cap="flat" cmpd="sng">
              <a:solidFill>
                <a:srgbClr val="C0C0C0"/>
              </a:solidFill>
              <a:prstDash val="solid"/>
              <a:miter/>
              <a:headEnd type="none" w="med" len="med"/>
              <a:tailEnd type="none" w="med" len="med"/>
            </a:ln>
          </p:spPr>
          <p:txBody>
            <a:bodyPr rot="10800000" wrap="none" anchor="ctr" anchorCtr="0"/>
            <a:p>
              <a:endParaRPr lang="zh-CN" altLang="en-US" sz="1800" dirty="0">
                <a:latin typeface="Arial" panose="020B0604020202020204" pitchFamily="34" charset="0"/>
                <a:ea typeface="华文细黑" panose="02010600040101010101" pitchFamily="2" charset="-122"/>
              </a:endParaRPr>
            </a:p>
          </p:txBody>
        </p:sp>
        <p:sp>
          <p:nvSpPr>
            <p:cNvPr id="17442" name="AutoShape 14"/>
            <p:cNvSpPr/>
            <p:nvPr/>
          </p:nvSpPr>
          <p:spPr>
            <a:xfrm rot="10800000">
              <a:off x="0" y="0"/>
              <a:ext cx="1452" cy="181"/>
            </a:xfrm>
            <a:custGeom>
              <a:avLst/>
              <a:gdLst/>
              <a:ahLst/>
              <a:cxnLst>
                <a:cxn ang="0">
                  <a:pos x="0" y="0"/>
                </a:cxn>
                <a:cxn ang="0">
                  <a:pos x="0" y="0"/>
                </a:cxn>
                <a:cxn ang="0">
                  <a:pos x="0" y="0"/>
                </a:cxn>
                <a:cxn ang="0">
                  <a:pos x="0" y="0"/>
                </a:cxn>
              </a:cxnLst>
              <a:pathLst>
                <a:path w="21600" h="21600">
                  <a:moveTo>
                    <a:pt x="0" y="0"/>
                  </a:moveTo>
                  <a:lnTo>
                    <a:pt x="1072" y="21600"/>
                  </a:lnTo>
                  <a:lnTo>
                    <a:pt x="20528" y="21600"/>
                  </a:lnTo>
                  <a:lnTo>
                    <a:pt x="21600" y="0"/>
                  </a:lnTo>
                  <a:lnTo>
                    <a:pt x="0" y="0"/>
                  </a:lnTo>
                  <a:close/>
                </a:path>
              </a:pathLst>
            </a:custGeom>
            <a:gradFill rotWithShape="1">
              <a:gsLst>
                <a:gs pos="0">
                  <a:srgbClr val="DDDDDD"/>
                </a:gs>
                <a:gs pos="100000">
                  <a:schemeClr val="bg1">
                    <a:alpha val="0"/>
                  </a:schemeClr>
                </a:gs>
              </a:gsLst>
              <a:lin ang="5400000" scaled="1"/>
              <a:tileRect/>
            </a:gradFill>
            <a:ln w="9525">
              <a:noFill/>
            </a:ln>
          </p:spPr>
          <p:txBody>
            <a:bodyPr/>
            <a:p>
              <a:endParaRPr lang="zh-CN" altLang="en-US"/>
            </a:p>
          </p:txBody>
        </p:sp>
      </p:grpSp>
      <p:sp>
        <p:nvSpPr>
          <p:cNvPr id="17428" name="WordArt 15"/>
          <p:cNvSpPr/>
          <p:nvPr/>
        </p:nvSpPr>
        <p:spPr>
          <a:xfrm>
            <a:off x="5867400" y="1628775"/>
            <a:ext cx="381000" cy="361950"/>
          </a:xfrm>
          <a:prstGeom prst="rect">
            <a:avLst/>
          </a:prstGeom>
        </p:spPr>
        <p:txBody>
          <a:bodyPr wrap="none" fromWordArt="1">
            <a:prstTxWarp prst="textPlain">
              <a:avLst>
                <a:gd name="adj" fmla="val 50000"/>
              </a:avLst>
            </a:prstTxWarp>
            <a:normAutofit/>
          </a:bodyPr>
          <a:p>
            <a:pPr algn="ctr" eaLnBrk="0" fontAlgn="base" hangingPunct="0"/>
            <a:r>
              <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运单</a:t>
            </a:r>
            <a:endPar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a:p>
            <a:pPr algn="ctr" eaLnBrk="0" fontAlgn="base" hangingPunct="0"/>
            <a:r>
              <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破损</a:t>
            </a:r>
            <a:endPar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p:txBody>
      </p:sp>
      <p:sp>
        <p:nvSpPr>
          <p:cNvPr id="560176" name="Rectangle 16"/>
          <p:cNvSpPr/>
          <p:nvPr/>
        </p:nvSpPr>
        <p:spPr>
          <a:xfrm>
            <a:off x="5507038" y="2565400"/>
            <a:ext cx="1152525" cy="1150938"/>
          </a:xfrm>
          <a:prstGeom prst="rect">
            <a:avLst/>
          </a:prstGeom>
          <a:noFill/>
          <a:ln w="9525">
            <a:noFill/>
          </a:ln>
        </p:spPr>
        <p:txBody>
          <a:bodyPr anchor="ctr" anchorCtr="0"/>
          <a:p>
            <a:r>
              <a:rPr lang="zh-CN" altLang="en-US" sz="1400" dirty="0">
                <a:solidFill>
                  <a:srgbClr val="000000"/>
                </a:solidFill>
                <a:latin typeface="Arial" panose="020B0604020202020204" pitchFamily="34" charset="0"/>
                <a:ea typeface="宋体" panose="02010600030101010101" pitchFamily="2" charset="-122"/>
              </a:rPr>
              <a:t>若轻微破损且不影响查看快件信息，则按照正常快件派送。</a:t>
            </a:r>
            <a:endParaRPr lang="zh-CN" altLang="en-US" sz="1400" dirty="0">
              <a:solidFill>
                <a:srgbClr val="000000"/>
              </a:solidFill>
              <a:latin typeface="Arial" panose="020B0604020202020204" pitchFamily="34" charset="0"/>
              <a:ea typeface="宋体" panose="02010600030101010101" pitchFamily="2" charset="-122"/>
            </a:endParaRPr>
          </a:p>
        </p:txBody>
      </p:sp>
      <p:grpSp>
        <p:nvGrpSpPr>
          <p:cNvPr id="560177" name="Group 3"/>
          <p:cNvGrpSpPr/>
          <p:nvPr/>
        </p:nvGrpSpPr>
        <p:grpSpPr>
          <a:xfrm>
            <a:off x="6804025" y="1341438"/>
            <a:ext cx="1223963" cy="936625"/>
            <a:chOff x="0" y="0"/>
            <a:chExt cx="1452" cy="590"/>
          </a:xfrm>
        </p:grpSpPr>
        <p:sp>
          <p:nvSpPr>
            <p:cNvPr id="17446" name="AutoShape 4"/>
            <p:cNvSpPr/>
            <p:nvPr/>
          </p:nvSpPr>
          <p:spPr>
            <a:xfrm>
              <a:off x="0" y="91"/>
              <a:ext cx="1452" cy="499"/>
            </a:xfrm>
            <a:prstGeom prst="downArrowCallout">
              <a:avLst>
                <a:gd name="adj1" fmla="val 72690"/>
                <a:gd name="adj2" fmla="val 36345"/>
                <a:gd name="adj3" fmla="val 14023"/>
                <a:gd name="adj4" fmla="val 85940"/>
              </a:avLst>
            </a:prstGeom>
            <a:gradFill rotWithShape="1">
              <a:gsLst>
                <a:gs pos="0">
                  <a:schemeClr val="accent2"/>
                </a:gs>
                <a:gs pos="100000">
                  <a:schemeClr val="accent1"/>
                </a:gs>
              </a:gsLst>
              <a:lin ang="2700000" scaled="1"/>
              <a:tileRect/>
            </a:gradFill>
            <a:ln w="9525">
              <a:noFill/>
            </a:ln>
          </p:spPr>
          <p:txBody>
            <a:bodyPr wrap="none" anchor="ctr" anchorCtr="0"/>
            <a:p>
              <a:pPr algn="ctr"/>
              <a:endParaRPr lang="zh-CN" altLang="en-US" sz="4600" dirty="0">
                <a:solidFill>
                  <a:schemeClr val="bg1"/>
                </a:solidFill>
                <a:latin typeface="Arial" panose="020B0604020202020204" pitchFamily="34" charset="0"/>
                <a:ea typeface="华文细黑" panose="02010600040101010101" pitchFamily="2" charset="-122"/>
              </a:endParaRPr>
            </a:p>
          </p:txBody>
        </p:sp>
        <p:sp>
          <p:nvSpPr>
            <p:cNvPr id="17447" name="AutoShape 5"/>
            <p:cNvSpPr/>
            <p:nvPr/>
          </p:nvSpPr>
          <p:spPr>
            <a:xfrm rot="10800000">
              <a:off x="4" y="0"/>
              <a:ext cx="1448" cy="91"/>
            </a:xfrm>
            <a:custGeom>
              <a:avLst/>
              <a:gdLst/>
              <a:ahLst/>
              <a:cxnLst>
                <a:cxn ang="0">
                  <a:pos x="0" y="0"/>
                </a:cxn>
                <a:cxn ang="0">
                  <a:pos x="0" y="0"/>
                </a:cxn>
                <a:cxn ang="0">
                  <a:pos x="0" y="0"/>
                </a:cxn>
                <a:cxn ang="0">
                  <a:pos x="0" y="0"/>
                </a:cxn>
              </a:cxnLst>
              <a:pathLst>
                <a:path w="21600" h="21600">
                  <a:moveTo>
                    <a:pt x="0" y="0"/>
                  </a:moveTo>
                  <a:lnTo>
                    <a:pt x="721" y="21600"/>
                  </a:lnTo>
                  <a:lnTo>
                    <a:pt x="20879" y="21600"/>
                  </a:lnTo>
                  <a:lnTo>
                    <a:pt x="21600" y="0"/>
                  </a:lnTo>
                  <a:lnTo>
                    <a:pt x="0" y="0"/>
                  </a:lnTo>
                  <a:close/>
                </a:path>
              </a:pathLst>
            </a:custGeom>
            <a:gradFill rotWithShape="1">
              <a:gsLst>
                <a:gs pos="0">
                  <a:schemeClr val="accent1">
                    <a:alpha val="50000"/>
                  </a:schemeClr>
                </a:gs>
                <a:gs pos="100000">
                  <a:schemeClr val="bg1">
                    <a:alpha val="0"/>
                  </a:schemeClr>
                </a:gs>
              </a:gsLst>
              <a:lin ang="5400000" scaled="1"/>
              <a:tileRect/>
            </a:gradFill>
            <a:ln w="9525">
              <a:noFill/>
            </a:ln>
          </p:spPr>
          <p:txBody>
            <a:bodyPr/>
            <a:p>
              <a:endParaRPr lang="zh-CN" altLang="en-US"/>
            </a:p>
          </p:txBody>
        </p:sp>
      </p:grpSp>
      <p:grpSp>
        <p:nvGrpSpPr>
          <p:cNvPr id="17448" name="Group 12"/>
          <p:cNvGrpSpPr/>
          <p:nvPr/>
        </p:nvGrpSpPr>
        <p:grpSpPr>
          <a:xfrm>
            <a:off x="6804025" y="2205038"/>
            <a:ext cx="1223963" cy="2879725"/>
            <a:chOff x="0" y="0"/>
            <a:chExt cx="1452" cy="1814"/>
          </a:xfrm>
        </p:grpSpPr>
        <p:sp>
          <p:nvSpPr>
            <p:cNvPr id="17449" name="Rectangle 13"/>
            <p:cNvSpPr/>
            <p:nvPr/>
          </p:nvSpPr>
          <p:spPr>
            <a:xfrm rot="10800000">
              <a:off x="0" y="181"/>
              <a:ext cx="1452" cy="1633"/>
            </a:xfrm>
            <a:prstGeom prst="rect">
              <a:avLst/>
            </a:prstGeom>
            <a:gradFill rotWithShape="1">
              <a:gsLst>
                <a:gs pos="0">
                  <a:srgbClr val="DDDDDD"/>
                </a:gs>
                <a:gs pos="100000">
                  <a:schemeClr val="bg1"/>
                </a:gs>
              </a:gsLst>
              <a:lin ang="5400000" scaled="1"/>
              <a:tileRect/>
            </a:gradFill>
            <a:ln w="3175" cap="flat" cmpd="sng">
              <a:solidFill>
                <a:srgbClr val="C0C0C0"/>
              </a:solidFill>
              <a:prstDash val="solid"/>
              <a:miter/>
              <a:headEnd type="none" w="med" len="med"/>
              <a:tailEnd type="none" w="med" len="med"/>
            </a:ln>
          </p:spPr>
          <p:txBody>
            <a:bodyPr rot="10800000" wrap="none" anchor="ctr" anchorCtr="0"/>
            <a:p>
              <a:endParaRPr lang="zh-CN" altLang="en-US" sz="1800" dirty="0">
                <a:latin typeface="Arial" panose="020B0604020202020204" pitchFamily="34" charset="0"/>
                <a:ea typeface="华文细黑" panose="02010600040101010101" pitchFamily="2" charset="-122"/>
              </a:endParaRPr>
            </a:p>
          </p:txBody>
        </p:sp>
        <p:sp>
          <p:nvSpPr>
            <p:cNvPr id="17450" name="AutoShape 14"/>
            <p:cNvSpPr/>
            <p:nvPr/>
          </p:nvSpPr>
          <p:spPr>
            <a:xfrm rot="10800000">
              <a:off x="0" y="0"/>
              <a:ext cx="1452" cy="181"/>
            </a:xfrm>
            <a:custGeom>
              <a:avLst/>
              <a:gdLst/>
              <a:ahLst/>
              <a:cxnLst>
                <a:cxn ang="0">
                  <a:pos x="0" y="0"/>
                </a:cxn>
                <a:cxn ang="0">
                  <a:pos x="0" y="0"/>
                </a:cxn>
                <a:cxn ang="0">
                  <a:pos x="0" y="0"/>
                </a:cxn>
                <a:cxn ang="0">
                  <a:pos x="0" y="0"/>
                </a:cxn>
              </a:cxnLst>
              <a:pathLst>
                <a:path w="21600" h="21600">
                  <a:moveTo>
                    <a:pt x="0" y="0"/>
                  </a:moveTo>
                  <a:lnTo>
                    <a:pt x="1072" y="21600"/>
                  </a:lnTo>
                  <a:lnTo>
                    <a:pt x="20528" y="21600"/>
                  </a:lnTo>
                  <a:lnTo>
                    <a:pt x="21600" y="0"/>
                  </a:lnTo>
                  <a:lnTo>
                    <a:pt x="0" y="0"/>
                  </a:lnTo>
                  <a:close/>
                </a:path>
              </a:pathLst>
            </a:custGeom>
            <a:gradFill rotWithShape="1">
              <a:gsLst>
                <a:gs pos="0">
                  <a:srgbClr val="DDDDDD"/>
                </a:gs>
                <a:gs pos="100000">
                  <a:schemeClr val="bg1">
                    <a:alpha val="0"/>
                  </a:schemeClr>
                </a:gs>
              </a:gsLst>
              <a:lin ang="5400000" scaled="1"/>
              <a:tileRect/>
            </a:gradFill>
            <a:ln w="9525">
              <a:noFill/>
            </a:ln>
          </p:spPr>
          <p:txBody>
            <a:bodyPr/>
            <a:p>
              <a:endParaRPr lang="zh-CN" altLang="en-US"/>
            </a:p>
          </p:txBody>
        </p:sp>
      </p:grpSp>
      <p:sp>
        <p:nvSpPr>
          <p:cNvPr id="5" name="WordArt 15"/>
          <p:cNvSpPr/>
          <p:nvPr/>
        </p:nvSpPr>
        <p:spPr>
          <a:xfrm>
            <a:off x="7019925" y="1700213"/>
            <a:ext cx="762000" cy="361950"/>
          </a:xfrm>
          <a:prstGeom prst="rect">
            <a:avLst/>
          </a:prstGeom>
        </p:spPr>
        <p:txBody>
          <a:bodyPr wrap="none" fromWordArt="1">
            <a:prstTxWarp prst="textPlain">
              <a:avLst>
                <a:gd name="adj" fmla="val 50000"/>
              </a:avLst>
            </a:prstTxWarp>
            <a:normAutofit/>
          </a:bodyPr>
          <a:p>
            <a:pPr algn="ctr" eaLnBrk="0" fontAlgn="base" hangingPunct="0"/>
            <a:r>
              <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运单</a:t>
            </a:r>
            <a:endPar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a:p>
            <a:pPr algn="ctr" eaLnBrk="0" fontAlgn="base" hangingPunct="0"/>
            <a:r>
              <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cs typeface="+mn-cs"/>
              </a:rPr>
              <a:t>无法识别</a:t>
            </a:r>
            <a:endParaRPr lang="zh-CN" altLang="en-US" sz="1400" strike="noStrike" noProof="1">
              <a:ln w="9525" cap="flat" cmpd="sng">
                <a:solidFill>
                  <a:schemeClr val="bg1"/>
                </a:solidFill>
                <a:prstDash val="solid"/>
                <a:headEnd type="none" w="med" len="med"/>
                <a:tailEnd type="none" w="med" len="med"/>
              </a:ln>
              <a:solidFill>
                <a:schemeClr val="bg1"/>
              </a:solidFill>
              <a:latin typeface="黑体" panose="02010609060101010101" charset="-122"/>
              <a:ea typeface="黑体" panose="02010609060101010101" charset="-122"/>
            </a:endParaRPr>
          </a:p>
        </p:txBody>
      </p:sp>
      <p:sp>
        <p:nvSpPr>
          <p:cNvPr id="560184" name="Rectangle 16"/>
          <p:cNvSpPr/>
          <p:nvPr/>
        </p:nvSpPr>
        <p:spPr>
          <a:xfrm>
            <a:off x="6804025" y="2492375"/>
            <a:ext cx="1295400" cy="2520950"/>
          </a:xfrm>
          <a:prstGeom prst="rect">
            <a:avLst/>
          </a:prstGeom>
          <a:noFill/>
          <a:ln w="9525">
            <a:noFill/>
          </a:ln>
        </p:spPr>
        <p:txBody>
          <a:bodyPr anchor="ctr" anchorCtr="0"/>
          <a:p>
            <a:r>
              <a:rPr lang="zh-CN" altLang="en-US" sz="1400" dirty="0">
                <a:solidFill>
                  <a:srgbClr val="000000"/>
                </a:solidFill>
                <a:latin typeface="Arial" panose="020B0604020202020204" pitchFamily="34" charset="0"/>
                <a:ea typeface="宋体" panose="02010600030101010101" pitchFamily="2" charset="-122"/>
              </a:rPr>
              <a:t>快件处理人员可通过系统查找此快件的单号及相应的信息，填写公司专用</a:t>
            </a:r>
            <a:r>
              <a:rPr lang="zh-CN" altLang="en-US" sz="1400" dirty="0">
                <a:solidFill>
                  <a:srgbClr val="000000"/>
                </a:solidFill>
                <a:latin typeface="宋体" panose="02010600030101010101" pitchFamily="2" charset="-122"/>
                <a:ea typeface="宋体" panose="02010600030101010101" pitchFamily="2" charset="-122"/>
              </a:rPr>
              <a:t>“</a:t>
            </a:r>
            <a:r>
              <a:rPr lang="zh-CN" altLang="en-US" sz="1400" dirty="0">
                <a:solidFill>
                  <a:srgbClr val="000000"/>
                </a:solidFill>
                <a:latin typeface="Arial" panose="020B0604020202020204" pitchFamily="34" charset="0"/>
                <a:ea typeface="宋体" panose="02010600030101010101" pitchFamily="2" charset="-122"/>
              </a:rPr>
              <a:t>派送证明</a:t>
            </a:r>
            <a:r>
              <a:rPr lang="zh-CN" altLang="en-US" sz="1400" dirty="0">
                <a:solidFill>
                  <a:srgbClr val="000000"/>
                </a:solidFill>
                <a:latin typeface="宋体" panose="02010600030101010101" pitchFamily="2" charset="-122"/>
                <a:ea typeface="宋体" panose="02010600030101010101" pitchFamily="2" charset="-122"/>
              </a:rPr>
              <a:t>”</a:t>
            </a:r>
            <a:r>
              <a:rPr lang="zh-CN" altLang="en-US" sz="1400" dirty="0">
                <a:solidFill>
                  <a:srgbClr val="000000"/>
                </a:solidFill>
                <a:latin typeface="Arial" panose="020B0604020202020204" pitchFamily="34" charset="0"/>
                <a:ea typeface="宋体" panose="02010600030101010101" pitchFamily="2" charset="-122"/>
              </a:rPr>
              <a:t>代替</a:t>
            </a:r>
            <a:r>
              <a:rPr lang="zh-CN" altLang="en-US" sz="1400" dirty="0">
                <a:solidFill>
                  <a:srgbClr val="000000"/>
                </a:solidFill>
                <a:latin typeface="宋体" panose="02010600030101010101" pitchFamily="2" charset="-122"/>
                <a:ea typeface="宋体" panose="02010600030101010101" pitchFamily="2" charset="-122"/>
              </a:rPr>
              <a:t>“</a:t>
            </a:r>
            <a:r>
              <a:rPr lang="zh-CN" altLang="en-US" sz="1400" dirty="0">
                <a:solidFill>
                  <a:srgbClr val="000000"/>
                </a:solidFill>
                <a:latin typeface="Arial" panose="020B0604020202020204" pitchFamily="34" charset="0"/>
                <a:ea typeface="宋体" panose="02010600030101010101" pitchFamily="2" charset="-122"/>
              </a:rPr>
              <a:t>收件人存根</a:t>
            </a:r>
            <a:r>
              <a:rPr lang="zh-CN" altLang="en-US" sz="1400" dirty="0">
                <a:solidFill>
                  <a:srgbClr val="000000"/>
                </a:solidFill>
                <a:latin typeface="宋体" panose="02010600030101010101" pitchFamily="2" charset="-122"/>
                <a:ea typeface="宋体" panose="02010600030101010101" pitchFamily="2" charset="-122"/>
              </a:rPr>
              <a:t>”</a:t>
            </a:r>
            <a:r>
              <a:rPr lang="zh-CN" altLang="en-US" sz="1400" dirty="0">
                <a:solidFill>
                  <a:srgbClr val="000000"/>
                </a:solidFill>
                <a:latin typeface="Arial" panose="020B0604020202020204" pitchFamily="34" charset="0"/>
                <a:ea typeface="宋体" panose="02010600030101010101" pitchFamily="2" charset="-122"/>
              </a:rPr>
              <a:t>联，交给派件员，派件员按照正常的流程派送。</a:t>
            </a:r>
            <a:endParaRPr lang="zh-CN" altLang="en-US" sz="1400" dirty="0">
              <a:solidFill>
                <a:srgbClr val="000000"/>
              </a:solidFill>
              <a:latin typeface="Arial" panose="020B0604020202020204" pitchFamily="34" charset="0"/>
              <a:ea typeface="宋体" panose="02010600030101010101" pitchFamily="2" charset="-122"/>
            </a:endParaRPr>
          </a:p>
        </p:txBody>
      </p:sp>
      <p:sp>
        <p:nvSpPr>
          <p:cNvPr id="17453" name="AutoShape 3"/>
          <p:cNvSpPr/>
          <p:nvPr/>
        </p:nvSpPr>
        <p:spPr>
          <a:xfrm>
            <a:off x="1258888" y="5229225"/>
            <a:ext cx="6697662" cy="666750"/>
          </a:xfrm>
          <a:prstGeom prst="roundRect">
            <a:avLst>
              <a:gd name="adj" fmla="val 16667"/>
            </a:avLst>
          </a:prstGeom>
          <a:gradFill rotWithShape="1">
            <a:gsLst>
              <a:gs pos="0">
                <a:schemeClr val="bg1"/>
              </a:gs>
              <a:gs pos="100000">
                <a:schemeClr val="bg2"/>
              </a:gs>
            </a:gsLst>
            <a:lin ang="2700000" scaled="1"/>
            <a:tileRect/>
          </a:gradFill>
          <a:ln w="9525" cap="flat" cmpd="sng">
            <a:solidFill>
              <a:schemeClr val="bg2"/>
            </a:solidFill>
            <a:prstDash val="solid"/>
            <a:round/>
            <a:headEnd type="none" w="med" len="med"/>
            <a:tailEnd type="none" w="med" len="med"/>
          </a:ln>
        </p:spPr>
        <p:txBody>
          <a:bodyPr wrap="none" anchor="ctr" anchorCtr="0"/>
          <a:p>
            <a:r>
              <a:rPr lang="zh-CN" altLang="en-US" sz="1800" dirty="0">
                <a:latin typeface="Arial" panose="020B0604020202020204" pitchFamily="34" charset="0"/>
                <a:ea typeface="华文细黑" panose="02010600040101010101" pitchFamily="2" charset="-122"/>
              </a:rPr>
              <a:t>检查快件运单是否脱落、湿损、破损，运单信息是否清晰明了。</a:t>
            </a:r>
            <a:endParaRPr lang="zh-CN" altLang="en-US" sz="1800" dirty="0">
              <a:latin typeface="Arial" panose="020B0604020202020204" pitchFamily="34" charset="0"/>
              <a:ea typeface="华文细黑" panose="02010600040101010101" pitchFamily="2" charset="-122"/>
            </a:endParaRPr>
          </a:p>
        </p:txBody>
      </p:sp>
      <p:pic>
        <p:nvPicPr>
          <p:cNvPr id="560191" name="Picture 63" descr="U_3962~1"/>
          <p:cNvPicPr>
            <a:picLocks noChangeAspect="1"/>
          </p:cNvPicPr>
          <p:nvPr/>
        </p:nvPicPr>
        <p:blipFill>
          <a:blip r:embed="rId1"/>
          <a:stretch>
            <a:fillRect/>
          </a:stretch>
        </p:blipFill>
        <p:spPr>
          <a:xfrm>
            <a:off x="1331913" y="1196975"/>
            <a:ext cx="7056437" cy="5327650"/>
          </a:xfrm>
          <a:prstGeom prst="rect">
            <a:avLst/>
          </a:prstGeom>
          <a:noFill/>
          <a:ln w="9525">
            <a:noFill/>
          </a:ln>
        </p:spPr>
      </p:pic>
      <p:pic>
        <p:nvPicPr>
          <p:cNvPr id="560189" name="Picture 61" descr="U_1799~1"/>
          <p:cNvPicPr>
            <a:picLocks noChangeAspect="1"/>
          </p:cNvPicPr>
          <p:nvPr/>
        </p:nvPicPr>
        <p:blipFill>
          <a:blip r:embed="rId2"/>
          <a:stretch>
            <a:fillRect/>
          </a:stretch>
        </p:blipFill>
        <p:spPr>
          <a:xfrm>
            <a:off x="1331913" y="1196975"/>
            <a:ext cx="7056437" cy="5299075"/>
          </a:xfrm>
          <a:prstGeom prst="rect">
            <a:avLst/>
          </a:prstGeom>
          <a:noFill/>
          <a:ln w="9525">
            <a:noFill/>
          </a:ln>
        </p:spPr>
      </p:pic>
      <p:pic>
        <p:nvPicPr>
          <p:cNvPr id="560187" name="Picture 59" descr="U_4101~1"/>
          <p:cNvPicPr>
            <a:picLocks noChangeAspect="1"/>
          </p:cNvPicPr>
          <p:nvPr/>
        </p:nvPicPr>
        <p:blipFill>
          <a:blip r:embed="rId3"/>
          <a:stretch>
            <a:fillRect/>
          </a:stretch>
        </p:blipFill>
        <p:spPr>
          <a:xfrm>
            <a:off x="1258888" y="1196975"/>
            <a:ext cx="7092950" cy="5326063"/>
          </a:xfrm>
          <a:prstGeom prst="rect">
            <a:avLst/>
          </a:prstGeom>
          <a:noFill/>
          <a:ln w="9525">
            <a:noFill/>
          </a:ln>
        </p:spPr>
      </p:pic>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7459" name="Picture 39" descr="E:\廖秋霞\学习\汇总\未标题-2 拷贝.jpg"/>
          <p:cNvPicPr>
            <a:picLocks noChangeAspect="1"/>
          </p:cNvPicPr>
          <p:nvPr/>
        </p:nvPicPr>
        <p:blipFill>
          <a:blip r:embed="rId4">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5"/>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7461" name="Picture 8" descr="4"/>
          <p:cNvPicPr>
            <a:picLocks noChangeAspect="1"/>
          </p:cNvPicPr>
          <p:nvPr/>
        </p:nvPicPr>
        <p:blipFill>
          <a:blip r:embed="rId6"/>
          <a:stretch>
            <a:fillRect/>
          </a:stretch>
        </p:blipFill>
        <p:spPr>
          <a:xfrm>
            <a:off x="250825" y="61913"/>
            <a:ext cx="1195388" cy="1206500"/>
          </a:xfrm>
          <a:prstGeom prst="rect">
            <a:avLst/>
          </a:prstGeom>
          <a:noFill/>
          <a:ln w="9525">
            <a:noFill/>
          </a:ln>
        </p:spPr>
      </p:pic>
      <p:sp>
        <p:nvSpPr>
          <p:cNvPr id="174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74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7465" name="Rectangle 15"/>
          <p:cNvSpPr/>
          <p:nvPr/>
        </p:nvSpPr>
        <p:spPr>
          <a:xfrm>
            <a:off x="1476375" y="790575"/>
            <a:ext cx="2255838" cy="366713"/>
          </a:xfrm>
          <a:prstGeom prst="rect">
            <a:avLst/>
          </a:prstGeom>
          <a:noFill/>
          <a:ln w="9525">
            <a:noFill/>
          </a:ln>
        </p:spPr>
        <p:txBody>
          <a:bodyPr wrap="none" anchor="ctr" anchorCtr="0">
            <a:spAutoFit/>
          </a:bodyPr>
          <a:p>
            <a:pPr eaLnBrk="0" hangingPunct="0"/>
            <a:r>
              <a:rPr lang="zh-CN" altLang="en-US" sz="1800" b="1" dirty="0">
                <a:latin typeface="Arial" panose="020B0604020202020204" pitchFamily="34" charset="0"/>
                <a:ea typeface="宋体" panose="02010600030101010101" pitchFamily="2" charset="-122"/>
              </a:rPr>
              <a:t>五、快件运单的检查</a:t>
            </a:r>
            <a:endParaRPr lang="zh-CN" altLang="en-US" sz="1800" b="1"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560144"/>
                                        </p:tgtEl>
                                        <p:attrNameLst>
                                          <p:attrName>style.visibility</p:attrName>
                                        </p:attrNameLst>
                                      </p:cBhvr>
                                      <p:to>
                                        <p:strVal val="visible"/>
                                      </p:to>
                                    </p:set>
                                    <p:anim to="" calcmode="lin" valueType="num">
                                      <p:cBhvr>
                                        <p:cTn id="10" dur="1" fill="hold"/>
                                        <p:tgtEl>
                                          <p:spTgt spid="560144"/>
                                        </p:tgtEl>
                                        <p:attrNameLst>
                                          <p:attrName>style.visibility</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560187"/>
                                        </p:tgtEl>
                                        <p:attrNameLst>
                                          <p:attrName>style.visibility</p:attrName>
                                        </p:attrNameLst>
                                      </p:cBhvr>
                                      <p:to>
                                        <p:strVal val="visible"/>
                                      </p:to>
                                    </p:set>
                                    <p:anim to="" calcmode="lin" valueType="num">
                                      <p:cBhvr>
                                        <p:cTn id="15" dur="1" fill="hold"/>
                                        <p:tgtEl>
                                          <p:spTgt spid="560187"/>
                                        </p:tgtEl>
                                        <p:attrNameLst>
                                          <p:attrName>style.visibility</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xit" presetSubtype="0" fill="hold" nodeType="clickEffect">
                                  <p:stCondLst>
                                    <p:cond delay="0"/>
                                  </p:stCondLst>
                                  <p:childTnLst>
                                    <p:anim to="" calcmode="lin" valueType="num">
                                      <p:cBhvr>
                                        <p:cTn id="19" dur="1"/>
                                        <p:tgtEl>
                                          <p:spTgt spid="560187"/>
                                        </p:tgtEl>
                                        <p:attrNameLst>
                                          <p:attrName>style.visibility</p:attrName>
                                        </p:attrNameLst>
                                      </p:cBhvr>
                                    </p:anim>
                                    <p:set>
                                      <p:cBhvr>
                                        <p:cTn id="20" dur="1" fill="hold">
                                          <p:stCondLst>
                                            <p:cond delay="0"/>
                                          </p:stCondLst>
                                        </p:cTn>
                                        <p:tgtEl>
                                          <p:spTgt spid="560187"/>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560151"/>
                                        </p:tgtEl>
                                        <p:attrNameLst>
                                          <p:attrName>style.visibility</p:attrName>
                                        </p:attrNameLst>
                                      </p:cBhvr>
                                      <p:to>
                                        <p:strVal val="visible"/>
                                      </p:to>
                                    </p:set>
                                    <p:anim to="" calcmode="lin" valueType="num">
                                      <p:cBhvr>
                                        <p:cTn id="25" dur="1" fill="hold"/>
                                        <p:tgtEl>
                                          <p:spTgt spid="560151"/>
                                        </p:tgtEl>
                                        <p:attrNameLst>
                                          <p:attrName>style.visibility</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style.visibility</p:attrName>
                                        </p:attrNameLst>
                                      </p:cBhvr>
                                    </p:anim>
                                  </p:childTnLst>
                                </p:cTn>
                              </p:par>
                              <p:par>
                                <p:cTn id="31" presetID="24" presetClass="entr" presetSubtype="0" fill="hold" nodeType="withEffect">
                                  <p:stCondLst>
                                    <p:cond delay="0"/>
                                  </p:stCondLst>
                                  <p:childTnLst>
                                    <p:set>
                                      <p:cBhvr>
                                        <p:cTn id="32" dur="1" fill="hold">
                                          <p:stCondLst>
                                            <p:cond delay="0"/>
                                          </p:stCondLst>
                                        </p:cTn>
                                        <p:tgtEl>
                                          <p:spTgt spid="560153"/>
                                        </p:tgtEl>
                                        <p:attrNameLst>
                                          <p:attrName>style.visibility</p:attrName>
                                        </p:attrNameLst>
                                      </p:cBhvr>
                                      <p:to>
                                        <p:strVal val="visible"/>
                                      </p:to>
                                    </p:set>
                                    <p:anim to="" calcmode="lin" valueType="num">
                                      <p:cBhvr>
                                        <p:cTn id="33" dur="1" fill="hold"/>
                                        <p:tgtEl>
                                          <p:spTgt spid="560153"/>
                                        </p:tgtEl>
                                        <p:attrNameLst>
                                          <p:attrName>style.visibility</p:attrName>
                                        </p:attrNameLst>
                                      </p:cBhvr>
                                    </p:anim>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grpId="0" nodeType="clickEffect">
                                  <p:stCondLst>
                                    <p:cond delay="0"/>
                                  </p:stCondLst>
                                  <p:childTnLst>
                                    <p:set>
                                      <p:cBhvr>
                                        <p:cTn id="37" dur="1" fill="hold">
                                          <p:stCondLst>
                                            <p:cond delay="0"/>
                                          </p:stCondLst>
                                        </p:cTn>
                                        <p:tgtEl>
                                          <p:spTgt spid="560160"/>
                                        </p:tgtEl>
                                        <p:attrNameLst>
                                          <p:attrName>style.visibility</p:attrName>
                                        </p:attrNameLst>
                                      </p:cBhvr>
                                      <p:to>
                                        <p:strVal val="visible"/>
                                      </p:to>
                                    </p:set>
                                    <p:anim to="" calcmode="lin" valueType="num">
                                      <p:cBhvr>
                                        <p:cTn id="38" dur="1" fill="hold"/>
                                        <p:tgtEl>
                                          <p:spTgt spid="560160"/>
                                        </p:tgtEl>
                                        <p:attrNameLst>
                                          <p:attrName>style.visibility</p:attrName>
                                        </p:attrNameLst>
                                      </p:cBhvr>
                                    </p:anim>
                                  </p:childTnLst>
                                </p:cTn>
                              </p:par>
                            </p:childTnLst>
                          </p:cTn>
                        </p:par>
                      </p:childTnLst>
                    </p:cTn>
                  </p:par>
                  <p:par>
                    <p:cTn id="39" fill="hold">
                      <p:stCondLst>
                        <p:cond delay="indefinite"/>
                      </p:stCondLst>
                      <p:childTnLst>
                        <p:par>
                          <p:cTn id="40" fill="hold">
                            <p:stCondLst>
                              <p:cond delay="0"/>
                            </p:stCondLst>
                            <p:childTnLst>
                              <p:par>
                                <p:cTn id="41" presetID="24" presetClass="entr" presetSubtype="0"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 to="" calcmode="lin" valueType="num">
                                      <p:cBhvr>
                                        <p:cTn id="43" dur="1" fill="hold"/>
                                        <p:tgtEl>
                                          <p:spTgt spid="4"/>
                                        </p:tgtEl>
                                        <p:attrNameLst>
                                          <p:attrName>style.visibility</p:attrName>
                                        </p:attrNameLst>
                                      </p:cBhvr>
                                    </p:anim>
                                  </p:childTnLst>
                                </p:cTn>
                              </p:par>
                              <p:par>
                                <p:cTn id="44" presetID="24" presetClass="entr" presetSubtype="0" fill="hold" nodeType="withEffect">
                                  <p:stCondLst>
                                    <p:cond delay="0"/>
                                  </p:stCondLst>
                                  <p:childTnLst>
                                    <p:set>
                                      <p:cBhvr>
                                        <p:cTn id="45" dur="1" fill="hold">
                                          <p:stCondLst>
                                            <p:cond delay="0"/>
                                          </p:stCondLst>
                                        </p:cTn>
                                        <p:tgtEl>
                                          <p:spTgt spid="560161"/>
                                        </p:tgtEl>
                                        <p:attrNameLst>
                                          <p:attrName>style.visibility</p:attrName>
                                        </p:attrNameLst>
                                      </p:cBhvr>
                                      <p:to>
                                        <p:strVal val="visible"/>
                                      </p:to>
                                    </p:set>
                                    <p:anim to="" calcmode="lin" valueType="num">
                                      <p:cBhvr>
                                        <p:cTn id="46" dur="1" fill="hold"/>
                                        <p:tgtEl>
                                          <p:spTgt spid="560161"/>
                                        </p:tgtEl>
                                        <p:attrNameLst>
                                          <p:attrName>style.visibility</p:attrName>
                                        </p:attrNameLst>
                                      </p:cBhvr>
                                    </p:anim>
                                  </p:childTnLst>
                                </p:cTn>
                              </p:par>
                            </p:childTnLst>
                          </p:cTn>
                        </p:par>
                      </p:childTnLst>
                    </p:cTn>
                  </p:par>
                  <p:par>
                    <p:cTn id="47" fill="hold">
                      <p:stCondLst>
                        <p:cond delay="indefinite"/>
                      </p:stCondLst>
                      <p:childTnLst>
                        <p:par>
                          <p:cTn id="48" fill="hold">
                            <p:stCondLst>
                              <p:cond delay="0"/>
                            </p:stCondLst>
                            <p:childTnLst>
                              <p:par>
                                <p:cTn id="49" presetID="24" presetClass="entr" presetSubtype="0" fill="hold" grpId="0" nodeType="clickEffect">
                                  <p:stCondLst>
                                    <p:cond delay="0"/>
                                  </p:stCondLst>
                                  <p:childTnLst>
                                    <p:set>
                                      <p:cBhvr>
                                        <p:cTn id="50" dur="1" fill="hold">
                                          <p:stCondLst>
                                            <p:cond delay="0"/>
                                          </p:stCondLst>
                                        </p:cTn>
                                        <p:tgtEl>
                                          <p:spTgt spid="560168"/>
                                        </p:tgtEl>
                                        <p:attrNameLst>
                                          <p:attrName>style.visibility</p:attrName>
                                        </p:attrNameLst>
                                      </p:cBhvr>
                                      <p:to>
                                        <p:strVal val="visible"/>
                                      </p:to>
                                    </p:set>
                                    <p:anim to="" calcmode="lin" valueType="num">
                                      <p:cBhvr>
                                        <p:cTn id="51" dur="1" fill="hold"/>
                                        <p:tgtEl>
                                          <p:spTgt spid="560168"/>
                                        </p:tgtEl>
                                        <p:attrNameLst>
                                          <p:attrName>style.visibility</p:attrName>
                                        </p:attrNameLst>
                                      </p:cBhvr>
                                    </p:anim>
                                  </p:childTnLst>
                                </p:cTn>
                              </p:par>
                            </p:childTnLst>
                          </p:cTn>
                        </p:par>
                      </p:childTnLst>
                    </p:cTn>
                  </p:par>
                  <p:par>
                    <p:cTn id="52" fill="hold">
                      <p:stCondLst>
                        <p:cond delay="indefinite"/>
                      </p:stCondLst>
                      <p:childTnLst>
                        <p:par>
                          <p:cTn id="53" fill="hold">
                            <p:stCondLst>
                              <p:cond delay="0"/>
                            </p:stCondLst>
                            <p:childTnLst>
                              <p:par>
                                <p:cTn id="54" presetID="24" presetClass="entr" presetSubtype="0" fill="hold" nodeType="clickEffect">
                                  <p:stCondLst>
                                    <p:cond delay="0"/>
                                  </p:stCondLst>
                                  <p:childTnLst>
                                    <p:set>
                                      <p:cBhvr>
                                        <p:cTn id="55" dur="1" fill="hold">
                                          <p:stCondLst>
                                            <p:cond delay="0"/>
                                          </p:stCondLst>
                                        </p:cTn>
                                        <p:tgtEl>
                                          <p:spTgt spid="17428"/>
                                        </p:tgtEl>
                                        <p:attrNameLst>
                                          <p:attrName>style.visibility</p:attrName>
                                        </p:attrNameLst>
                                      </p:cBhvr>
                                      <p:to>
                                        <p:strVal val="visible"/>
                                      </p:to>
                                    </p:set>
                                    <p:anim to="" calcmode="lin" valueType="num">
                                      <p:cBhvr>
                                        <p:cTn id="56" dur="1" fill="hold"/>
                                        <p:tgtEl>
                                          <p:spTgt spid="17428"/>
                                        </p:tgtEl>
                                        <p:attrNameLst>
                                          <p:attrName>style.visibility</p:attrName>
                                        </p:attrNameLst>
                                      </p:cBhvr>
                                    </p:anim>
                                  </p:childTnLst>
                                </p:cTn>
                              </p:par>
                              <p:par>
                                <p:cTn id="57" presetID="24" presetClass="entr" presetSubtype="0" fill="hold" nodeType="withEffect">
                                  <p:stCondLst>
                                    <p:cond delay="0"/>
                                  </p:stCondLst>
                                  <p:childTnLst>
                                    <p:set>
                                      <p:cBhvr>
                                        <p:cTn id="58" dur="1" fill="hold">
                                          <p:stCondLst>
                                            <p:cond delay="0"/>
                                          </p:stCondLst>
                                        </p:cTn>
                                        <p:tgtEl>
                                          <p:spTgt spid="560169"/>
                                        </p:tgtEl>
                                        <p:attrNameLst>
                                          <p:attrName>style.visibility</p:attrName>
                                        </p:attrNameLst>
                                      </p:cBhvr>
                                      <p:to>
                                        <p:strVal val="visible"/>
                                      </p:to>
                                    </p:set>
                                    <p:anim to="" calcmode="lin" valueType="num">
                                      <p:cBhvr>
                                        <p:cTn id="59" dur="1" fill="hold"/>
                                        <p:tgtEl>
                                          <p:spTgt spid="560169"/>
                                        </p:tgtEl>
                                        <p:attrNameLst>
                                          <p:attrName>style.visibility</p:attrName>
                                        </p:attrNameLst>
                                      </p:cBhvr>
                                    </p:anim>
                                  </p:childTnLst>
                                </p:cTn>
                              </p:par>
                            </p:childTnLst>
                          </p:cTn>
                        </p:par>
                      </p:childTnLst>
                    </p:cTn>
                  </p:par>
                  <p:par>
                    <p:cTn id="60" fill="hold">
                      <p:stCondLst>
                        <p:cond delay="indefinite"/>
                      </p:stCondLst>
                      <p:childTnLst>
                        <p:par>
                          <p:cTn id="61" fill="hold">
                            <p:stCondLst>
                              <p:cond delay="0"/>
                            </p:stCondLst>
                            <p:childTnLst>
                              <p:par>
                                <p:cTn id="62" presetID="24" presetClass="entr" presetSubtype="0" fill="hold" nodeType="clickEffect">
                                  <p:stCondLst>
                                    <p:cond delay="0"/>
                                  </p:stCondLst>
                                  <p:childTnLst>
                                    <p:set>
                                      <p:cBhvr>
                                        <p:cTn id="63" dur="1" fill="hold">
                                          <p:stCondLst>
                                            <p:cond delay="0"/>
                                          </p:stCondLst>
                                        </p:cTn>
                                        <p:tgtEl>
                                          <p:spTgt spid="560191"/>
                                        </p:tgtEl>
                                        <p:attrNameLst>
                                          <p:attrName>style.visibility</p:attrName>
                                        </p:attrNameLst>
                                      </p:cBhvr>
                                      <p:to>
                                        <p:strVal val="visible"/>
                                      </p:to>
                                    </p:set>
                                    <p:anim to="" calcmode="lin" valueType="num">
                                      <p:cBhvr>
                                        <p:cTn id="64" dur="1" fill="hold"/>
                                        <p:tgtEl>
                                          <p:spTgt spid="560191"/>
                                        </p:tgtEl>
                                        <p:attrNameLst>
                                          <p:attrName>style.visibility</p:attrName>
                                        </p:attrNameLst>
                                      </p:cBhvr>
                                    </p:anim>
                                  </p:childTnLst>
                                </p:cTn>
                              </p:par>
                            </p:childTnLst>
                          </p:cTn>
                        </p:par>
                      </p:childTnLst>
                    </p:cTn>
                  </p:par>
                  <p:par>
                    <p:cTn id="65" fill="hold">
                      <p:stCondLst>
                        <p:cond delay="indefinite"/>
                      </p:stCondLst>
                      <p:childTnLst>
                        <p:par>
                          <p:cTn id="66" fill="hold">
                            <p:stCondLst>
                              <p:cond delay="0"/>
                            </p:stCondLst>
                            <p:childTnLst>
                              <p:par>
                                <p:cTn id="67" presetID="24" presetClass="exit" presetSubtype="0" fill="hold" nodeType="clickEffect">
                                  <p:stCondLst>
                                    <p:cond delay="0"/>
                                  </p:stCondLst>
                                  <p:childTnLst>
                                    <p:anim to="" calcmode="lin" valueType="num">
                                      <p:cBhvr>
                                        <p:cTn id="68" dur="1"/>
                                        <p:tgtEl>
                                          <p:spTgt spid="560191"/>
                                        </p:tgtEl>
                                        <p:attrNameLst>
                                          <p:attrName>style.visibility</p:attrName>
                                        </p:attrNameLst>
                                      </p:cBhvr>
                                    </p:anim>
                                    <p:set>
                                      <p:cBhvr>
                                        <p:cTn id="69" dur="1" fill="hold">
                                          <p:stCondLst>
                                            <p:cond delay="0"/>
                                          </p:stCondLst>
                                        </p:cTn>
                                        <p:tgtEl>
                                          <p:spTgt spid="560191"/>
                                        </p:tgtEl>
                                        <p:attrNameLst>
                                          <p:attrName>style.visibility</p:attrName>
                                        </p:attrNameLst>
                                      </p:cBhvr>
                                      <p:to>
                                        <p:strVal val="hidden"/>
                                      </p:to>
                                    </p:set>
                                  </p:childTnLst>
                                </p:cTn>
                              </p:par>
                            </p:childTnLst>
                          </p:cTn>
                        </p:par>
                      </p:childTnLst>
                    </p:cTn>
                  </p:par>
                  <p:par>
                    <p:cTn id="70" fill="hold">
                      <p:stCondLst>
                        <p:cond delay="indefinite"/>
                      </p:stCondLst>
                      <p:childTnLst>
                        <p:par>
                          <p:cTn id="71" fill="hold">
                            <p:stCondLst>
                              <p:cond delay="0"/>
                            </p:stCondLst>
                            <p:childTnLst>
                              <p:par>
                                <p:cTn id="72" presetID="24" presetClass="entr" presetSubtype="0" fill="hold" grpId="0" nodeType="clickEffect">
                                  <p:stCondLst>
                                    <p:cond delay="0"/>
                                  </p:stCondLst>
                                  <p:childTnLst>
                                    <p:set>
                                      <p:cBhvr>
                                        <p:cTn id="73" dur="1" fill="hold">
                                          <p:stCondLst>
                                            <p:cond delay="0"/>
                                          </p:stCondLst>
                                        </p:cTn>
                                        <p:tgtEl>
                                          <p:spTgt spid="560176"/>
                                        </p:tgtEl>
                                        <p:attrNameLst>
                                          <p:attrName>style.visibility</p:attrName>
                                        </p:attrNameLst>
                                      </p:cBhvr>
                                      <p:to>
                                        <p:strVal val="visible"/>
                                      </p:to>
                                    </p:set>
                                    <p:anim to="" calcmode="lin" valueType="num">
                                      <p:cBhvr>
                                        <p:cTn id="74" dur="1" fill="hold"/>
                                        <p:tgtEl>
                                          <p:spTgt spid="560176"/>
                                        </p:tgtEl>
                                        <p:attrNameLst>
                                          <p:attrName>style.visibility</p:attrName>
                                        </p:attrNameLst>
                                      </p:cBhvr>
                                    </p:anim>
                                  </p:childTnLst>
                                </p:cTn>
                              </p:par>
                            </p:childTnLst>
                          </p:cTn>
                        </p:par>
                      </p:childTnLst>
                    </p:cTn>
                  </p:par>
                  <p:par>
                    <p:cTn id="75" fill="hold">
                      <p:stCondLst>
                        <p:cond delay="indefinite"/>
                      </p:stCondLst>
                      <p:childTnLst>
                        <p:par>
                          <p:cTn id="76" fill="hold">
                            <p:stCondLst>
                              <p:cond delay="0"/>
                            </p:stCondLst>
                            <p:childTnLst>
                              <p:par>
                                <p:cTn id="77" presetID="24" presetClass="entr" presetSubtype="0" fill="hold" nodeType="clickEffect">
                                  <p:stCondLst>
                                    <p:cond delay="0"/>
                                  </p:stCondLst>
                                  <p:childTnLst>
                                    <p:set>
                                      <p:cBhvr>
                                        <p:cTn id="78" dur="1" fill="hold">
                                          <p:stCondLst>
                                            <p:cond delay="0"/>
                                          </p:stCondLst>
                                        </p:cTn>
                                        <p:tgtEl>
                                          <p:spTgt spid="5"/>
                                        </p:tgtEl>
                                        <p:attrNameLst>
                                          <p:attrName>style.visibility</p:attrName>
                                        </p:attrNameLst>
                                      </p:cBhvr>
                                      <p:to>
                                        <p:strVal val="visible"/>
                                      </p:to>
                                    </p:set>
                                    <p:anim to="" calcmode="lin" valueType="num">
                                      <p:cBhvr>
                                        <p:cTn id="79" dur="1" fill="hold"/>
                                        <p:tgtEl>
                                          <p:spTgt spid="5"/>
                                        </p:tgtEl>
                                        <p:attrNameLst>
                                          <p:attrName>style.visibility</p:attrName>
                                        </p:attrNameLst>
                                      </p:cBhvr>
                                    </p:anim>
                                  </p:childTnLst>
                                </p:cTn>
                              </p:par>
                              <p:par>
                                <p:cTn id="80" presetID="24" presetClass="entr" presetSubtype="0" fill="hold" nodeType="withEffect">
                                  <p:stCondLst>
                                    <p:cond delay="0"/>
                                  </p:stCondLst>
                                  <p:childTnLst>
                                    <p:set>
                                      <p:cBhvr>
                                        <p:cTn id="81" dur="1" fill="hold">
                                          <p:stCondLst>
                                            <p:cond delay="0"/>
                                          </p:stCondLst>
                                        </p:cTn>
                                        <p:tgtEl>
                                          <p:spTgt spid="560177"/>
                                        </p:tgtEl>
                                        <p:attrNameLst>
                                          <p:attrName>style.visibility</p:attrName>
                                        </p:attrNameLst>
                                      </p:cBhvr>
                                      <p:to>
                                        <p:strVal val="visible"/>
                                      </p:to>
                                    </p:set>
                                    <p:anim to="" calcmode="lin" valueType="num">
                                      <p:cBhvr>
                                        <p:cTn id="82" dur="1" fill="hold"/>
                                        <p:tgtEl>
                                          <p:spTgt spid="560177"/>
                                        </p:tgtEl>
                                        <p:attrNameLst>
                                          <p:attrName>style.visibility</p:attrName>
                                        </p:attrNameLst>
                                      </p:cBhvr>
                                    </p:anim>
                                  </p:childTnLst>
                                </p:cTn>
                              </p:par>
                            </p:childTnLst>
                          </p:cTn>
                        </p:par>
                      </p:childTnLst>
                    </p:cTn>
                  </p:par>
                  <p:par>
                    <p:cTn id="83" fill="hold">
                      <p:stCondLst>
                        <p:cond delay="indefinite"/>
                      </p:stCondLst>
                      <p:childTnLst>
                        <p:par>
                          <p:cTn id="84" fill="hold">
                            <p:stCondLst>
                              <p:cond delay="0"/>
                            </p:stCondLst>
                            <p:childTnLst>
                              <p:par>
                                <p:cTn id="85" presetID="24" presetClass="entr" presetSubtype="0" fill="hold" nodeType="clickEffect">
                                  <p:stCondLst>
                                    <p:cond delay="0"/>
                                  </p:stCondLst>
                                  <p:childTnLst>
                                    <p:set>
                                      <p:cBhvr>
                                        <p:cTn id="86" dur="1" fill="hold">
                                          <p:stCondLst>
                                            <p:cond delay="0"/>
                                          </p:stCondLst>
                                        </p:cTn>
                                        <p:tgtEl>
                                          <p:spTgt spid="560189"/>
                                        </p:tgtEl>
                                        <p:attrNameLst>
                                          <p:attrName>style.visibility</p:attrName>
                                        </p:attrNameLst>
                                      </p:cBhvr>
                                      <p:to>
                                        <p:strVal val="visible"/>
                                      </p:to>
                                    </p:set>
                                    <p:anim to="" calcmode="lin" valueType="num">
                                      <p:cBhvr>
                                        <p:cTn id="87" dur="1" fill="hold"/>
                                        <p:tgtEl>
                                          <p:spTgt spid="560189"/>
                                        </p:tgtEl>
                                        <p:attrNameLst>
                                          <p:attrName>style.visibility</p:attrName>
                                        </p:attrNameLst>
                                      </p:cBhvr>
                                    </p:anim>
                                  </p:childTnLst>
                                </p:cTn>
                              </p:par>
                            </p:childTnLst>
                          </p:cTn>
                        </p:par>
                      </p:childTnLst>
                    </p:cTn>
                  </p:par>
                  <p:par>
                    <p:cTn id="88" fill="hold">
                      <p:stCondLst>
                        <p:cond delay="indefinite"/>
                      </p:stCondLst>
                      <p:childTnLst>
                        <p:par>
                          <p:cTn id="89" fill="hold">
                            <p:stCondLst>
                              <p:cond delay="0"/>
                            </p:stCondLst>
                            <p:childTnLst>
                              <p:par>
                                <p:cTn id="90" presetID="24" presetClass="exit" presetSubtype="0" fill="hold" nodeType="clickEffect">
                                  <p:stCondLst>
                                    <p:cond delay="0"/>
                                  </p:stCondLst>
                                  <p:childTnLst>
                                    <p:anim to="" calcmode="lin" valueType="num">
                                      <p:cBhvr>
                                        <p:cTn id="91" dur="1"/>
                                        <p:tgtEl>
                                          <p:spTgt spid="560189"/>
                                        </p:tgtEl>
                                        <p:attrNameLst>
                                          <p:attrName>style.visibility</p:attrName>
                                        </p:attrNameLst>
                                      </p:cBhvr>
                                    </p:anim>
                                    <p:set>
                                      <p:cBhvr>
                                        <p:cTn id="92" dur="1" fill="hold">
                                          <p:stCondLst>
                                            <p:cond delay="0"/>
                                          </p:stCondLst>
                                        </p:cTn>
                                        <p:tgtEl>
                                          <p:spTgt spid="560189"/>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24" presetClass="entr" presetSubtype="0" fill="hold" grpId="0" nodeType="clickEffect">
                                  <p:stCondLst>
                                    <p:cond delay="0"/>
                                  </p:stCondLst>
                                  <p:childTnLst>
                                    <p:set>
                                      <p:cBhvr>
                                        <p:cTn id="96" dur="1" fill="hold">
                                          <p:stCondLst>
                                            <p:cond delay="0"/>
                                          </p:stCondLst>
                                        </p:cTn>
                                        <p:tgtEl>
                                          <p:spTgt spid="560184"/>
                                        </p:tgtEl>
                                        <p:attrNameLst>
                                          <p:attrName>style.visibility</p:attrName>
                                        </p:attrNameLst>
                                      </p:cBhvr>
                                      <p:to>
                                        <p:strVal val="visible"/>
                                      </p:to>
                                    </p:set>
                                    <p:anim to="" calcmode="lin" valueType="num">
                                      <p:cBhvr>
                                        <p:cTn id="97" dur="1" fill="hold"/>
                                        <p:tgtEl>
                                          <p:spTgt spid="56018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0151" grpId="0"/>
      <p:bldP spid="560160" grpId="0"/>
      <p:bldP spid="560168" grpId="0"/>
      <p:bldP spid="560176" grpId="0"/>
      <p:bldP spid="56018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84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84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84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84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844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844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4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44" name="Rectangle 15"/>
          <p:cNvSpPr/>
          <p:nvPr/>
        </p:nvSpPr>
        <p:spPr>
          <a:xfrm>
            <a:off x="1547813" y="790575"/>
            <a:ext cx="2946400" cy="366713"/>
          </a:xfrm>
          <a:prstGeom prst="rect">
            <a:avLst/>
          </a:prstGeom>
          <a:noFill/>
          <a:ln w="9525">
            <a:noFill/>
          </a:ln>
        </p:spPr>
        <p:txBody>
          <a:bodyPr wrap="none" anchor="ctr" anchorCtr="0">
            <a:spAutoFit/>
          </a:bodyPr>
          <a:p>
            <a:pPr eaLnBrk="0" hangingPunct="0"/>
            <a:r>
              <a:rPr lang="zh-CN" altLang="en-US" sz="1800" b="1" dirty="0">
                <a:latin typeface="Arial" panose="020B0604020202020204" pitchFamily="34" charset="0"/>
                <a:ea typeface="宋体" panose="02010600030101010101" pitchFamily="2" charset="-122"/>
              </a:rPr>
              <a:t>五、快件收件人名址的检查</a:t>
            </a:r>
            <a:endParaRPr lang="zh-CN" altLang="en-US" sz="1800" b="1" dirty="0">
              <a:latin typeface="Arial" panose="020B0604020202020204" pitchFamily="34" charset="0"/>
              <a:ea typeface="宋体" panose="02010600030101010101" pitchFamily="2" charset="-122"/>
            </a:endParaRPr>
          </a:p>
        </p:txBody>
      </p:sp>
      <p:pic>
        <p:nvPicPr>
          <p:cNvPr id="561168" name="Picture 16" descr="[IJC(CERRG5V$5B3UL6S{IT"/>
          <p:cNvPicPr>
            <a:picLocks noChangeAspect="1"/>
          </p:cNvPicPr>
          <p:nvPr/>
        </p:nvPicPr>
        <p:blipFill>
          <a:blip r:embed="rId4"/>
          <a:srcRect l="4811" r="65388"/>
          <a:stretch>
            <a:fillRect/>
          </a:stretch>
        </p:blipFill>
        <p:spPr>
          <a:xfrm>
            <a:off x="684213" y="1557338"/>
            <a:ext cx="2232025" cy="3024187"/>
          </a:xfrm>
          <a:prstGeom prst="rect">
            <a:avLst/>
          </a:prstGeom>
          <a:noFill/>
          <a:ln w="9525">
            <a:noFill/>
          </a:ln>
        </p:spPr>
      </p:pic>
      <p:pic>
        <p:nvPicPr>
          <p:cNvPr id="561169" name="Picture 17" descr="[IJC(CERRG5V$5B3UL6S{IT"/>
          <p:cNvPicPr>
            <a:picLocks noChangeAspect="1"/>
          </p:cNvPicPr>
          <p:nvPr/>
        </p:nvPicPr>
        <p:blipFill>
          <a:blip r:embed="rId4"/>
          <a:srcRect l="34146" r="35078"/>
          <a:stretch>
            <a:fillRect/>
          </a:stretch>
        </p:blipFill>
        <p:spPr>
          <a:xfrm>
            <a:off x="3348038" y="1557338"/>
            <a:ext cx="2305050" cy="3024187"/>
          </a:xfrm>
          <a:prstGeom prst="rect">
            <a:avLst/>
          </a:prstGeom>
          <a:noFill/>
          <a:ln w="9525">
            <a:noFill/>
          </a:ln>
        </p:spPr>
      </p:pic>
      <p:pic>
        <p:nvPicPr>
          <p:cNvPr id="561170" name="Picture 18" descr="[IJC(CERRG5V$5B3UL6S{IT"/>
          <p:cNvPicPr>
            <a:picLocks noChangeAspect="1"/>
          </p:cNvPicPr>
          <p:nvPr/>
        </p:nvPicPr>
        <p:blipFill>
          <a:blip r:embed="rId4"/>
          <a:srcRect l="65388" r="4811"/>
          <a:stretch>
            <a:fillRect/>
          </a:stretch>
        </p:blipFill>
        <p:spPr>
          <a:xfrm>
            <a:off x="6300788" y="1557338"/>
            <a:ext cx="2232025" cy="3024187"/>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61168"/>
                                        </p:tgtEl>
                                        <p:attrNameLst>
                                          <p:attrName>style.visibility</p:attrName>
                                        </p:attrNameLst>
                                      </p:cBhvr>
                                      <p:to>
                                        <p:strVal val="visible"/>
                                      </p:to>
                                    </p:set>
                                    <p:anim to="" calcmode="lin" valueType="num">
                                      <p:cBhvr>
                                        <p:cTn id="7" dur="1" fill="hold"/>
                                        <p:tgtEl>
                                          <p:spTgt spid="561168"/>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61169"/>
                                        </p:tgtEl>
                                        <p:attrNameLst>
                                          <p:attrName>style.visibility</p:attrName>
                                        </p:attrNameLst>
                                      </p:cBhvr>
                                      <p:to>
                                        <p:strVal val="visible"/>
                                      </p:to>
                                    </p:set>
                                    <p:anim to="" calcmode="lin" valueType="num">
                                      <p:cBhvr>
                                        <p:cTn id="12" dur="1" fill="hold"/>
                                        <p:tgtEl>
                                          <p:spTgt spid="561169"/>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61170"/>
                                        </p:tgtEl>
                                        <p:attrNameLst>
                                          <p:attrName>style.visibility</p:attrName>
                                        </p:attrNameLst>
                                      </p:cBhvr>
                                      <p:to>
                                        <p:strVal val="visible"/>
                                      </p:to>
                                    </p:set>
                                    <p:anim to="" calcmode="lin" valueType="num">
                                      <p:cBhvr>
                                        <p:cTn id="17" dur="1" fill="hold"/>
                                        <p:tgtEl>
                                          <p:spTgt spid="561170"/>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Rectangle 2"/>
          <p:cNvSpPr>
            <a:spLocks noGrp="1"/>
          </p:cNvSpPr>
          <p:nvPr>
            <p:ph type="title"/>
          </p:nvPr>
        </p:nvSpPr>
        <p:spPr>
          <a:xfrm>
            <a:off x="457200" y="274638"/>
            <a:ext cx="8229600" cy="490537"/>
          </a:xfrm>
          <a:noFill/>
          <a:ln>
            <a:noFill/>
          </a:ln>
        </p:spPr>
        <p:txBody>
          <a:bodyPr anchor="t" anchorCtr="0"/>
          <a:p>
            <a:r>
              <a:rPr lang="zh-CN" altLang="en-US" sz="2400" dirty="0"/>
              <a:t>运单填写复习</a:t>
            </a:r>
            <a:endParaRPr lang="zh-CN" altLang="en-US" sz="2400" dirty="0"/>
          </a:p>
        </p:txBody>
      </p:sp>
      <p:sp>
        <p:nvSpPr>
          <p:cNvPr id="19458" name="Rectangle 3"/>
          <p:cNvSpPr>
            <a:spLocks noGrp="1"/>
          </p:cNvSpPr>
          <p:nvPr>
            <p:ph idx="1"/>
          </p:nvPr>
        </p:nvSpPr>
        <p:spPr>
          <a:noFill/>
          <a:ln>
            <a:noFill/>
          </a:ln>
        </p:spPr>
        <p:txBody>
          <a:bodyPr anchor="t" anchorCtr="0"/>
          <a:p>
            <a:pPr>
              <a:buNone/>
            </a:pPr>
            <a:r>
              <a:rPr lang="zh-CN" altLang="en-US" dirty="0"/>
              <a:t>家住广东省佛山市南海区狮山广场</a:t>
            </a:r>
            <a:r>
              <a:rPr lang="en-US" altLang="zh-CN" dirty="0"/>
              <a:t>13</a:t>
            </a:r>
            <a:r>
              <a:rPr lang="zh-CN" altLang="en-US" dirty="0"/>
              <a:t>号的梁曌先生（</a:t>
            </a:r>
            <a:r>
              <a:rPr lang="en-US" altLang="zh-CN" dirty="0"/>
              <a:t>13657891240</a:t>
            </a:r>
            <a:r>
              <a:rPr lang="zh-CN" altLang="en-US" dirty="0"/>
              <a:t>）想通过顺丰快递邮寄个台灯回家乡江苏省连云港连云港市连云区墟沟东园路</a:t>
            </a:r>
            <a:r>
              <a:rPr lang="en-US" altLang="zh-CN" dirty="0"/>
              <a:t>1</a:t>
            </a:r>
            <a:r>
              <a:rPr lang="zh-CN" altLang="en-US" dirty="0"/>
              <a:t>号亲人张蕙鞘女士（</a:t>
            </a:r>
            <a:r>
              <a:rPr lang="en-US" altLang="zh-CN" dirty="0"/>
              <a:t>1387765901</a:t>
            </a:r>
            <a:r>
              <a:rPr lang="zh-CN" altLang="en-US" dirty="0"/>
              <a:t>）。台灯重</a:t>
            </a:r>
            <a:r>
              <a:rPr lang="en-US" altLang="zh-CN" dirty="0"/>
              <a:t>2.4KG,</a:t>
            </a:r>
            <a:r>
              <a:rPr lang="zh-CN" altLang="en-US" dirty="0"/>
              <a:t>体积为</a:t>
            </a:r>
            <a:r>
              <a:rPr lang="en-US" altLang="zh-CN" dirty="0"/>
              <a:t>15*12*26cm.</a:t>
            </a:r>
            <a:r>
              <a:rPr lang="zh-CN" altLang="en-US" dirty="0"/>
              <a:t>保价。台灯价值为</a:t>
            </a:r>
            <a:r>
              <a:rPr lang="en-US" altLang="zh-CN" dirty="0"/>
              <a:t>800</a:t>
            </a:r>
            <a:r>
              <a:rPr lang="zh-CN" altLang="en-US" dirty="0"/>
              <a:t>元。快递费用</a:t>
            </a:r>
            <a:r>
              <a:rPr lang="en-US" altLang="zh-CN" dirty="0"/>
              <a:t>32</a:t>
            </a:r>
            <a:r>
              <a:rPr lang="zh-CN" altLang="en-US" dirty="0"/>
              <a:t>元。</a:t>
            </a:r>
            <a:endParaRPr lang="zh-CN" altLang="en-US" dirty="0"/>
          </a:p>
          <a:p>
            <a:pPr>
              <a:buNone/>
            </a:pPr>
            <a:endParaRPr lang="en-US" altLang="zh-CN"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1092" name="Rectangle 4"/>
          <p:cNvSpPr/>
          <p:nvPr/>
        </p:nvSpPr>
        <p:spPr>
          <a:xfrm>
            <a:off x="179388" y="836613"/>
            <a:ext cx="8748712" cy="2654300"/>
          </a:xfrm>
          <a:prstGeom prst="rect">
            <a:avLst/>
          </a:prstGeom>
          <a:noFill/>
          <a:ln w="9525">
            <a:noFill/>
          </a:ln>
        </p:spPr>
        <p:txBody>
          <a:bodyPr anchor="ctr" anchorCtr="0">
            <a:spAutoFit/>
          </a:bodyPr>
          <a:p>
            <a:r>
              <a:rPr lang="en-US" altLang="zh-CN" sz="2800" dirty="0">
                <a:latin typeface="宋体" panose="02010600030101010101" pitchFamily="2" charset="-122"/>
                <a:ea typeface="宋体" panose="02010600030101010101" pitchFamily="2" charset="-122"/>
              </a:rPr>
              <a:t>10</a:t>
            </a:r>
            <a:r>
              <a:rPr lang="zh-CN" altLang="en-US" sz="2800" dirty="0">
                <a:latin typeface="宋体" panose="02010600030101010101" pitchFamily="2" charset="-122"/>
                <a:ea typeface="宋体" panose="02010600030101010101" pitchFamily="2" charset="-122"/>
              </a:rPr>
              <a:t>月</a:t>
            </a:r>
            <a:r>
              <a:rPr lang="en-US" altLang="zh-CN" sz="2800" dirty="0">
                <a:latin typeface="宋体" panose="02010600030101010101" pitchFamily="2" charset="-122"/>
                <a:ea typeface="宋体" panose="02010600030101010101" pitchFamily="2" charset="-122"/>
              </a:rPr>
              <a:t>6</a:t>
            </a:r>
            <a:r>
              <a:rPr lang="zh-CN" altLang="en-US" sz="2800" dirty="0">
                <a:latin typeface="宋体" panose="02010600030101010101" pitchFamily="2" charset="-122"/>
                <a:ea typeface="宋体" panose="02010600030101010101" pitchFamily="2" charset="-122"/>
              </a:rPr>
              <a:t>日王女士在淘宝网上买了个九阳料理机，结果快递公司把东西送到别人家里去了，王女士住在东区，他把东西送到西区去了。而且那户人家还真的签收了，后来快递公司查了一下是快递员送错了，打算再去要回来，可那户人家不承认收过东西，呜呜。 </a:t>
            </a:r>
            <a:endParaRPr lang="zh-CN" altLang="en-US" sz="2800" dirty="0">
              <a:latin typeface="宋体" panose="02010600030101010101" pitchFamily="2" charset="-122"/>
              <a:ea typeface="宋体" panose="02010600030101010101" pitchFamily="2" charset="-122"/>
            </a:endParaRPr>
          </a:p>
          <a:p>
            <a:pPr algn="ctr"/>
            <a:r>
              <a:rPr lang="zh-CN" altLang="en-US" sz="2800" dirty="0">
                <a:latin typeface="宋体" panose="02010600030101010101" pitchFamily="2" charset="-122"/>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20482" name="Rectangle 5"/>
          <p:cNvSpPr/>
          <p:nvPr/>
        </p:nvSpPr>
        <p:spPr>
          <a:xfrm>
            <a:off x="1979613" y="136525"/>
            <a:ext cx="4294187" cy="519113"/>
          </a:xfrm>
          <a:prstGeom prst="rect">
            <a:avLst/>
          </a:prstGeom>
          <a:noFill/>
          <a:ln w="9525">
            <a:noFill/>
          </a:ln>
        </p:spPr>
        <p:txBody>
          <a:bodyPr wrap="none" anchor="t" anchorCtr="0">
            <a:spAutoFit/>
          </a:bodyPr>
          <a:p>
            <a:r>
              <a:rPr lang="zh-CN" altLang="en-US" sz="2800" dirty="0">
                <a:latin typeface="Arial" panose="020B0604020202020204" pitchFamily="34" charset="0"/>
                <a:ea typeface="宋体" panose="02010600030101010101" pitchFamily="2" charset="-122"/>
              </a:rPr>
              <a:t>案例</a:t>
            </a:r>
            <a:r>
              <a:rPr lang="en-US" altLang="zh-CN" sz="2800" dirty="0">
                <a:latin typeface="Arial" panose="020B0604020202020204" pitchFamily="34" charset="0"/>
                <a:ea typeface="宋体" panose="02010600030101010101" pitchFamily="2" charset="-122"/>
              </a:rPr>
              <a:t>1</a:t>
            </a:r>
            <a:r>
              <a:rPr lang="zh-CN" altLang="en-US" sz="2800" dirty="0">
                <a:latin typeface="Arial" panose="020B0604020202020204" pitchFamily="34" charset="0"/>
                <a:ea typeface="宋体" panose="02010600030101010101" pitchFamily="2" charset="-122"/>
              </a:rPr>
              <a:t>：送错地方，怎么办</a:t>
            </a:r>
            <a:endParaRPr lang="zh-CN" altLang="en-US" sz="2800" dirty="0">
              <a:latin typeface="Arial" panose="020B0604020202020204" pitchFamily="34" charset="0"/>
              <a:ea typeface="宋体" panose="02010600030101010101" pitchFamily="2" charset="-122"/>
            </a:endParaRPr>
          </a:p>
        </p:txBody>
      </p:sp>
      <p:sp>
        <p:nvSpPr>
          <p:cNvPr id="601094" name="Rectangle 6"/>
          <p:cNvSpPr/>
          <p:nvPr/>
        </p:nvSpPr>
        <p:spPr>
          <a:xfrm>
            <a:off x="179388" y="3573463"/>
            <a:ext cx="4140200" cy="2227262"/>
          </a:xfrm>
          <a:prstGeom prst="rect">
            <a:avLst/>
          </a:prstGeom>
          <a:noFill/>
          <a:ln w="9525">
            <a:noFill/>
          </a:ln>
        </p:spPr>
        <p:txBody>
          <a:bodyPr anchor="t" anchorCtr="0">
            <a:spAutoFit/>
          </a:bodyPr>
          <a:p>
            <a:r>
              <a:rPr lang="zh-CN" altLang="en-US" sz="2800" dirty="0">
                <a:latin typeface="Arial" panose="020B0604020202020204" pitchFamily="34" charset="0"/>
                <a:ea typeface="宋体" panose="02010600030101010101" pitchFamily="2" charset="-122"/>
              </a:rPr>
              <a:t>经调查发现，王女士的地址没有写错，是快递员送错了，王女士在淘宝网上买过很多东西，用的都是同一个地址，不会错的。</a:t>
            </a:r>
            <a:endParaRPr lang="zh-CN" altLang="en-US" sz="2800" dirty="0">
              <a:latin typeface="Arial" panose="020B0604020202020204" pitchFamily="34" charset="0"/>
              <a:ea typeface="宋体" panose="02010600030101010101" pitchFamily="2" charset="-122"/>
            </a:endParaRPr>
          </a:p>
        </p:txBody>
      </p:sp>
      <p:pic>
        <p:nvPicPr>
          <p:cNvPr id="20484" name="Picture 8" descr="U_4217~1"/>
          <p:cNvPicPr>
            <a:picLocks noChangeAspect="1"/>
          </p:cNvPicPr>
          <p:nvPr/>
        </p:nvPicPr>
        <p:blipFill>
          <a:blip r:embed="rId1"/>
          <a:stretch>
            <a:fillRect/>
          </a:stretch>
        </p:blipFill>
        <p:spPr>
          <a:xfrm>
            <a:off x="4356100" y="3357563"/>
            <a:ext cx="4552950" cy="2857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01092"/>
                                        </p:tgtEl>
                                        <p:attrNameLst>
                                          <p:attrName>style.visibility</p:attrName>
                                        </p:attrNameLst>
                                      </p:cBhvr>
                                      <p:to>
                                        <p:strVal val="visible"/>
                                      </p:to>
                                    </p:set>
                                    <p:anim to="" calcmode="lin" valueType="num">
                                      <p:cBhvr>
                                        <p:cTn id="7" dur="1" fill="hold"/>
                                        <p:tgtEl>
                                          <p:spTgt spid="601092"/>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01094"/>
                                        </p:tgtEl>
                                        <p:attrNameLst>
                                          <p:attrName>style.visibility</p:attrName>
                                        </p:attrNameLst>
                                      </p:cBhvr>
                                      <p:to>
                                        <p:strVal val="visible"/>
                                      </p:to>
                                    </p:set>
                                    <p:anim to="" calcmode="lin" valueType="num">
                                      <p:cBhvr>
                                        <p:cTn id="12" dur="1" fill="hold"/>
                                        <p:tgtEl>
                                          <p:spTgt spid="60109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1092" grpId="0"/>
      <p:bldP spid="60109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2116" name="Rectangle 4"/>
          <p:cNvSpPr/>
          <p:nvPr/>
        </p:nvSpPr>
        <p:spPr>
          <a:xfrm>
            <a:off x="0" y="773113"/>
            <a:ext cx="9144000" cy="2647950"/>
          </a:xfrm>
          <a:prstGeom prst="rect">
            <a:avLst/>
          </a:prstGeom>
          <a:noFill/>
          <a:ln w="9525">
            <a:noFill/>
          </a:ln>
        </p:spPr>
        <p:txBody>
          <a:bodyPr anchor="ctr" anchorCtr="0">
            <a:spAutoFit/>
          </a:bodyPr>
          <a:p>
            <a:r>
              <a:rPr lang="en-US" altLang="zh-CN" sz="2400" dirty="0">
                <a:latin typeface="宋体" panose="02010600030101010101" pitchFamily="2" charset="-122"/>
                <a:ea typeface="宋体" panose="02010600030101010101" pitchFamily="2" charset="-122"/>
              </a:rPr>
              <a:t>3</a:t>
            </a:r>
            <a:r>
              <a:rPr lang="zh-CN" altLang="en-US" sz="2400" dirty="0">
                <a:latin typeface="宋体" panose="02010600030101010101" pitchFamily="2" charset="-122"/>
                <a:ea typeface="宋体" panose="02010600030101010101" pitchFamily="2" charset="-122"/>
              </a:rPr>
              <a:t>月中旬，温泉张女士通过咸宁大道的一家快递公司邮寄</a:t>
            </a:r>
            <a:r>
              <a:rPr lang="en-US" altLang="zh-CN" sz="2400" dirty="0">
                <a:latin typeface="宋体" panose="02010600030101010101" pitchFamily="2" charset="-122"/>
                <a:ea typeface="宋体" panose="02010600030101010101" pitchFamily="2" charset="-122"/>
              </a:rPr>
              <a:t>4</a:t>
            </a:r>
            <a:r>
              <a:rPr lang="zh-CN" altLang="en-US" sz="2400" dirty="0">
                <a:latin typeface="宋体" panose="02010600030101010101" pitchFamily="2" charset="-122"/>
                <a:ea typeface="宋体" panose="02010600030101010101" pitchFamily="2" charset="-122"/>
              </a:rPr>
              <a:t>部手机给广州的朋友，一周后朋友仍未收到。张女士查询发现，原来是快递公司发错了地址，等到张女士的朋友最终收到手机的时候，</a:t>
            </a:r>
            <a:r>
              <a:rPr lang="en-US" altLang="zh-CN" sz="2400" dirty="0">
                <a:latin typeface="宋体" panose="02010600030101010101" pitchFamily="2" charset="-122"/>
                <a:ea typeface="宋体" panose="02010600030101010101" pitchFamily="2" charset="-122"/>
              </a:rPr>
              <a:t>4</a:t>
            </a:r>
            <a:r>
              <a:rPr lang="zh-CN" altLang="en-US" sz="2400" dirty="0">
                <a:latin typeface="宋体" panose="02010600030101010101" pitchFamily="2" charset="-122"/>
                <a:ea typeface="宋体" panose="02010600030101010101" pitchFamily="2" charset="-122"/>
              </a:rPr>
              <a:t>部手机只剩下</a:t>
            </a:r>
            <a:r>
              <a:rPr lang="en-US" altLang="zh-CN" sz="2400" dirty="0">
                <a:latin typeface="宋体" panose="02010600030101010101" pitchFamily="2" charset="-122"/>
                <a:ea typeface="宋体" panose="02010600030101010101" pitchFamily="2" charset="-122"/>
              </a:rPr>
              <a:t>2</a:t>
            </a:r>
            <a:r>
              <a:rPr lang="zh-CN" altLang="en-US" sz="2400" dirty="0">
                <a:latin typeface="宋体" panose="02010600030101010101" pitchFamily="2" charset="-122"/>
                <a:ea typeface="宋体" panose="02010600030101010101" pitchFamily="2" charset="-122"/>
              </a:rPr>
              <a:t>部。</a:t>
            </a:r>
            <a:endParaRPr lang="zh-CN" altLang="en-US" sz="2400" dirty="0">
              <a:latin typeface="宋体" panose="02010600030101010101" pitchFamily="2" charset="-122"/>
              <a:ea typeface="宋体" panose="02010600030101010101" pitchFamily="2" charset="-122"/>
            </a:endParaRPr>
          </a:p>
          <a:p>
            <a:r>
              <a:rPr lang="zh-CN" altLang="en-US" sz="2400" dirty="0">
                <a:latin typeface="宋体" panose="02010600030101010101" pitchFamily="2" charset="-122"/>
                <a:ea typeface="宋体" panose="02010600030101010101" pitchFamily="2" charset="-122"/>
              </a:rPr>
              <a:t>　　张女士认为快递公司应该赔偿她</a:t>
            </a:r>
            <a:r>
              <a:rPr lang="en-US" altLang="zh-CN" sz="2400" dirty="0">
                <a:latin typeface="宋体" panose="02010600030101010101" pitchFamily="2" charset="-122"/>
                <a:ea typeface="宋体" panose="02010600030101010101" pitchFamily="2" charset="-122"/>
              </a:rPr>
              <a:t>2</a:t>
            </a:r>
            <a:r>
              <a:rPr lang="zh-CN" altLang="en-US" sz="2400" dirty="0">
                <a:latin typeface="宋体" panose="02010600030101010101" pitchFamily="2" charset="-122"/>
                <a:ea typeface="宋体" panose="02010600030101010101" pitchFamily="2" charset="-122"/>
              </a:rPr>
              <a:t>部手机的损失；但快递公司认为快递的包裹上没有注明有货物的数量，无法证明张女士邮寄的一定是</a:t>
            </a:r>
            <a:r>
              <a:rPr lang="en-US" altLang="zh-CN" sz="2400" dirty="0">
                <a:latin typeface="宋体" panose="02010600030101010101" pitchFamily="2" charset="-122"/>
                <a:ea typeface="宋体" panose="02010600030101010101" pitchFamily="2" charset="-122"/>
              </a:rPr>
              <a:t>4</a:t>
            </a:r>
            <a:r>
              <a:rPr lang="zh-CN" altLang="en-US" sz="2400" dirty="0">
                <a:latin typeface="宋体" panose="02010600030101010101" pitchFamily="2" charset="-122"/>
                <a:ea typeface="宋体" panose="02010600030101010101" pitchFamily="2" charset="-122"/>
              </a:rPr>
              <a:t>部手机，因此拒绝赔偿。</a:t>
            </a:r>
            <a:endParaRPr lang="zh-CN" altLang="en-US" sz="2400" dirty="0">
              <a:latin typeface="宋体" panose="02010600030101010101" pitchFamily="2" charset="-122"/>
              <a:ea typeface="宋体" panose="02010600030101010101" pitchFamily="2" charset="-122"/>
            </a:endParaRPr>
          </a:p>
        </p:txBody>
      </p:sp>
      <p:sp>
        <p:nvSpPr>
          <p:cNvPr id="21506" name="Rectangle 5"/>
          <p:cNvSpPr/>
          <p:nvPr/>
        </p:nvSpPr>
        <p:spPr>
          <a:xfrm>
            <a:off x="1908175" y="63500"/>
            <a:ext cx="6783388" cy="519113"/>
          </a:xfrm>
          <a:prstGeom prst="rect">
            <a:avLst/>
          </a:prstGeom>
          <a:noFill/>
          <a:ln w="9525">
            <a:noFill/>
          </a:ln>
        </p:spPr>
        <p:txBody>
          <a:bodyPr wrap="none" anchor="t" anchorCtr="0">
            <a:spAutoFit/>
          </a:bodyPr>
          <a:p>
            <a:r>
              <a:rPr lang="zh-CN" altLang="en-US" sz="2800" dirty="0">
                <a:latin typeface="Arial" panose="020B0604020202020204" pitchFamily="34" charset="0"/>
                <a:ea typeface="宋体" panose="02010600030101010101" pitchFamily="2" charset="-122"/>
              </a:rPr>
              <a:t>案例</a:t>
            </a:r>
            <a:r>
              <a:rPr lang="en-US" altLang="zh-CN" sz="2800" dirty="0">
                <a:latin typeface="Arial" panose="020B0604020202020204" pitchFamily="34" charset="0"/>
                <a:ea typeface="宋体" panose="02010600030101010101" pitchFamily="2" charset="-122"/>
              </a:rPr>
              <a:t>2</a:t>
            </a:r>
            <a:r>
              <a:rPr lang="zh-CN" altLang="en-US" sz="2800" dirty="0">
                <a:latin typeface="Arial" panose="020B0604020202020204" pitchFamily="34" charset="0"/>
                <a:ea typeface="宋体" panose="02010600030101010101" pitchFamily="2" charset="-122"/>
              </a:rPr>
              <a:t>：手机发错地方导致丢失，谁负责？</a:t>
            </a:r>
            <a:endParaRPr lang="zh-CN" altLang="en-US" sz="2800" dirty="0">
              <a:latin typeface="Arial" panose="020B0604020202020204" pitchFamily="34" charset="0"/>
              <a:ea typeface="宋体" panose="02010600030101010101" pitchFamily="2" charset="-122"/>
            </a:endParaRPr>
          </a:p>
        </p:txBody>
      </p:sp>
      <p:sp>
        <p:nvSpPr>
          <p:cNvPr id="602118" name="Rectangle 6"/>
          <p:cNvSpPr/>
          <p:nvPr/>
        </p:nvSpPr>
        <p:spPr>
          <a:xfrm>
            <a:off x="0" y="3573463"/>
            <a:ext cx="4427538" cy="2835275"/>
          </a:xfrm>
          <a:prstGeom prst="rect">
            <a:avLst/>
          </a:prstGeom>
          <a:noFill/>
          <a:ln w="9525">
            <a:noFill/>
          </a:ln>
        </p:spPr>
        <p:txBody>
          <a:bodyPr anchor="t" anchorCtr="0">
            <a:spAutoFit/>
          </a:bodyPr>
          <a:p>
            <a:r>
              <a:rPr lang="en-US" altLang="zh-CN" sz="2000" dirty="0">
                <a:solidFill>
                  <a:srgbClr val="FF0000"/>
                </a:solidFill>
                <a:latin typeface="Arial" panose="020B0604020202020204" pitchFamily="34" charset="0"/>
                <a:ea typeface="宋体" panose="02010600030101010101" pitchFamily="2" charset="-122"/>
              </a:rPr>
              <a:t>3</a:t>
            </a:r>
            <a:r>
              <a:rPr lang="zh-CN" altLang="en-US" sz="2000" dirty="0">
                <a:solidFill>
                  <a:srgbClr val="FF0000"/>
                </a:solidFill>
                <a:latin typeface="Arial" panose="020B0604020202020204" pitchFamily="34" charset="0"/>
                <a:ea typeface="宋体" panose="02010600030101010101" pitchFamily="2" charset="-122"/>
              </a:rPr>
              <a:t>月</a:t>
            </a:r>
            <a:r>
              <a:rPr lang="en-US" altLang="zh-CN" sz="2000" dirty="0">
                <a:solidFill>
                  <a:srgbClr val="FF0000"/>
                </a:solidFill>
                <a:latin typeface="Arial" panose="020B0604020202020204" pitchFamily="34" charset="0"/>
                <a:ea typeface="宋体" panose="02010600030101010101" pitchFamily="2" charset="-122"/>
              </a:rPr>
              <a:t>25</a:t>
            </a:r>
            <a:r>
              <a:rPr lang="zh-CN" altLang="en-US" sz="2000" dirty="0">
                <a:solidFill>
                  <a:srgbClr val="FF0000"/>
                </a:solidFill>
                <a:latin typeface="Arial" panose="020B0604020202020204" pitchFamily="34" charset="0"/>
                <a:ea typeface="宋体" panose="02010600030101010101" pitchFamily="2" charset="-122"/>
              </a:rPr>
              <a:t>日，在</a:t>
            </a:r>
            <a:r>
              <a:rPr lang="en-US" altLang="zh-CN" sz="2000" dirty="0">
                <a:solidFill>
                  <a:srgbClr val="FF0000"/>
                </a:solidFill>
                <a:latin typeface="Arial" panose="020B0604020202020204" pitchFamily="34" charset="0"/>
                <a:ea typeface="宋体" panose="02010600030101010101" pitchFamily="2" charset="-122"/>
              </a:rPr>
              <a:t>12315</a:t>
            </a:r>
            <a:r>
              <a:rPr lang="zh-CN" altLang="en-US" sz="2000" dirty="0">
                <a:solidFill>
                  <a:srgbClr val="FF0000"/>
                </a:solidFill>
                <a:latin typeface="Arial" panose="020B0604020202020204" pitchFamily="34" charset="0"/>
                <a:ea typeface="宋体" panose="02010600030101010101" pitchFamily="2" charset="-122"/>
              </a:rPr>
              <a:t>工作人员的调解下，快递公司仅赔偿了张女士</a:t>
            </a:r>
            <a:r>
              <a:rPr lang="en-US" altLang="zh-CN" sz="2000" dirty="0">
                <a:solidFill>
                  <a:srgbClr val="FF0000"/>
                </a:solidFill>
                <a:latin typeface="Arial" panose="020B0604020202020204" pitchFamily="34" charset="0"/>
                <a:ea typeface="宋体" panose="02010600030101010101" pitchFamily="2" charset="-122"/>
              </a:rPr>
              <a:t>5</a:t>
            </a:r>
            <a:r>
              <a:rPr lang="zh-CN" altLang="en-US" sz="2000" dirty="0">
                <a:solidFill>
                  <a:srgbClr val="FF0000"/>
                </a:solidFill>
                <a:latin typeface="Arial" panose="020B0604020202020204" pitchFamily="34" charset="0"/>
                <a:ea typeface="宋体" panose="02010600030101010101" pitchFamily="2" charset="-122"/>
              </a:rPr>
              <a:t>倍的邮寄费。市工商局在此提醒消费者，使用快递邮寄物品时，要当着快递员面写明物品的类别、数量、重量等特征，避免最后因为没有凭证而使自己利益受损。在邮寄贵重物品时，最好使用物品保价服务，避免贵重物品遗失后难以获得等价赔偿。</a:t>
            </a:r>
            <a:endParaRPr lang="zh-CN" altLang="en-US" sz="2000" dirty="0">
              <a:solidFill>
                <a:srgbClr val="FF0000"/>
              </a:solidFill>
              <a:latin typeface="Arial" panose="020B0604020202020204" pitchFamily="34" charset="0"/>
              <a:ea typeface="宋体" panose="02010600030101010101" pitchFamily="2" charset="-122"/>
            </a:endParaRPr>
          </a:p>
        </p:txBody>
      </p:sp>
      <p:pic>
        <p:nvPicPr>
          <p:cNvPr id="21508" name="Picture 8" descr="U_1690~1"/>
          <p:cNvPicPr>
            <a:picLocks noChangeAspect="1"/>
          </p:cNvPicPr>
          <p:nvPr/>
        </p:nvPicPr>
        <p:blipFill>
          <a:blip r:embed="rId1"/>
          <a:stretch>
            <a:fillRect/>
          </a:stretch>
        </p:blipFill>
        <p:spPr>
          <a:xfrm>
            <a:off x="5292725" y="3141663"/>
            <a:ext cx="3384550" cy="33845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02116"/>
                                        </p:tgtEl>
                                        <p:attrNameLst>
                                          <p:attrName>style.visibility</p:attrName>
                                        </p:attrNameLst>
                                      </p:cBhvr>
                                      <p:to>
                                        <p:strVal val="visible"/>
                                      </p:to>
                                    </p:set>
                                    <p:anim to="" calcmode="lin" valueType="num">
                                      <p:cBhvr>
                                        <p:cTn id="7" dur="1" fill="hold"/>
                                        <p:tgtEl>
                                          <p:spTgt spid="602116"/>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02118"/>
                                        </p:tgtEl>
                                        <p:attrNameLst>
                                          <p:attrName>style.visibility</p:attrName>
                                        </p:attrNameLst>
                                      </p:cBhvr>
                                      <p:to>
                                        <p:strVal val="visible"/>
                                      </p:to>
                                    </p:set>
                                    <p:anim to="" calcmode="lin" valueType="num">
                                      <p:cBhvr>
                                        <p:cTn id="12" dur="1" fill="hold"/>
                                        <p:tgtEl>
                                          <p:spTgt spid="602118"/>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2116" grpId="0"/>
      <p:bldP spid="6021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25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25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25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25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253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253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3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83695" name="Rectangle 15"/>
          <p:cNvSpPr/>
          <p:nvPr/>
        </p:nvSpPr>
        <p:spPr>
          <a:xfrm>
            <a:off x="1403350" y="1544638"/>
            <a:ext cx="6091238" cy="915987"/>
          </a:xfrm>
          <a:prstGeom prst="rect">
            <a:avLst/>
          </a:prstGeom>
          <a:noFill/>
          <a:ln w="9525">
            <a:noFill/>
          </a:ln>
        </p:spPr>
        <p:txBody>
          <a:bodyPr anchor="ctr" anchorCtr="0">
            <a:spAutoFit/>
          </a:bodyPr>
          <a:p>
            <a:r>
              <a:rPr lang="zh-CN" altLang="en-US" sz="1800" dirty="0">
                <a:latin typeface="Arial" panose="020B0604020202020204" pitchFamily="34" charset="0"/>
                <a:ea typeface="宋体" panose="02010600030101010101" pitchFamily="2" charset="-122"/>
              </a:rPr>
              <a:t>快件处理中心工作人员将快件交接给派件员，经派件员对快件进行核对、检查无误后，由交接双方在相应的派件清单上签字确认。</a:t>
            </a:r>
            <a:endParaRPr lang="zh-CN" altLang="en-US" sz="1800" dirty="0">
              <a:latin typeface="Arial" panose="020B0604020202020204" pitchFamily="34" charset="0"/>
              <a:ea typeface="宋体" panose="02010600030101010101" pitchFamily="2" charset="-122"/>
            </a:endParaRPr>
          </a:p>
        </p:txBody>
      </p:sp>
      <p:sp>
        <p:nvSpPr>
          <p:cNvPr id="22541" name="Rectangle 16"/>
          <p:cNvSpPr/>
          <p:nvPr/>
        </p:nvSpPr>
        <p:spPr>
          <a:xfrm>
            <a:off x="1547813" y="827088"/>
            <a:ext cx="1565275" cy="366712"/>
          </a:xfrm>
          <a:prstGeom prst="rect">
            <a:avLst/>
          </a:prstGeom>
          <a:noFill/>
          <a:ln w="9525">
            <a:noFill/>
          </a:ln>
        </p:spPr>
        <p:txBody>
          <a:bodyPr wrap="none" anchor="t" anchorCtr="0">
            <a:spAutoFit/>
          </a:bodyPr>
          <a:p>
            <a:r>
              <a:rPr lang="zh-CN" altLang="en-US" sz="1800" b="1" dirty="0">
                <a:latin typeface="Arial" panose="020B0604020202020204" pitchFamily="34" charset="0"/>
                <a:ea typeface="宋体" panose="02010600030101010101" pitchFamily="2" charset="-122"/>
              </a:rPr>
              <a:t>六、交接签字</a:t>
            </a:r>
            <a:endParaRPr lang="zh-CN" altLang="en-US" sz="1800" b="1" dirty="0">
              <a:latin typeface="Arial" panose="020B0604020202020204" pitchFamily="34" charset="0"/>
              <a:ea typeface="宋体" panose="02010600030101010101" pitchFamily="2" charset="-122"/>
            </a:endParaRPr>
          </a:p>
        </p:txBody>
      </p:sp>
      <p:pic>
        <p:nvPicPr>
          <p:cNvPr id="583698" name="Picture 18" descr="U_3692~1"/>
          <p:cNvPicPr>
            <a:picLocks noChangeAspect="1"/>
          </p:cNvPicPr>
          <p:nvPr/>
        </p:nvPicPr>
        <p:blipFill>
          <a:blip r:embed="rId4"/>
          <a:stretch>
            <a:fillRect/>
          </a:stretch>
        </p:blipFill>
        <p:spPr>
          <a:xfrm>
            <a:off x="3995738" y="2565400"/>
            <a:ext cx="3333750" cy="2943225"/>
          </a:xfrm>
          <a:prstGeom prst="rect">
            <a:avLst/>
          </a:prstGeom>
          <a:noFill/>
          <a:ln w="9525">
            <a:noFill/>
          </a:ln>
        </p:spPr>
      </p:pic>
      <p:pic>
        <p:nvPicPr>
          <p:cNvPr id="583700" name="Picture 20" descr="U_9406~1"/>
          <p:cNvPicPr>
            <a:picLocks noChangeAspect="1"/>
          </p:cNvPicPr>
          <p:nvPr/>
        </p:nvPicPr>
        <p:blipFill>
          <a:blip r:embed="rId5"/>
          <a:stretch>
            <a:fillRect/>
          </a:stretch>
        </p:blipFill>
        <p:spPr>
          <a:xfrm>
            <a:off x="1116013" y="2636838"/>
            <a:ext cx="2619375" cy="20955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83695"/>
                                        </p:tgtEl>
                                        <p:attrNameLst>
                                          <p:attrName>style.visibility</p:attrName>
                                        </p:attrNameLst>
                                      </p:cBhvr>
                                      <p:to>
                                        <p:strVal val="visible"/>
                                      </p:to>
                                    </p:set>
                                    <p:anim to="" calcmode="lin" valueType="num">
                                      <p:cBhvr>
                                        <p:cTn id="7" dur="1" fill="hold"/>
                                        <p:tgtEl>
                                          <p:spTgt spid="583695"/>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83700"/>
                                        </p:tgtEl>
                                        <p:attrNameLst>
                                          <p:attrName>style.visibility</p:attrName>
                                        </p:attrNameLst>
                                      </p:cBhvr>
                                      <p:to>
                                        <p:strVal val="visible"/>
                                      </p:to>
                                    </p:set>
                                    <p:anim to="" calcmode="lin" valueType="num">
                                      <p:cBhvr>
                                        <p:cTn id="12" dur="1" fill="hold"/>
                                        <p:tgtEl>
                                          <p:spTgt spid="583700"/>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83698"/>
                                        </p:tgtEl>
                                        <p:attrNameLst>
                                          <p:attrName>style.visibility</p:attrName>
                                        </p:attrNameLst>
                                      </p:cBhvr>
                                      <p:to>
                                        <p:strVal val="visible"/>
                                      </p:to>
                                    </p:set>
                                    <p:anim to="" calcmode="lin" valueType="num">
                                      <p:cBhvr>
                                        <p:cTn id="17" dur="1" fill="hold"/>
                                        <p:tgtEl>
                                          <p:spTgt spid="583698"/>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69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355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355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355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5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356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356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356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6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457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458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458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458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458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458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458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458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560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560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560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560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560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560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561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561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662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662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663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663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663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663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765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765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765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765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765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765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765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765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867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867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867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7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868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868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868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8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96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970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970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970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970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970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07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072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072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2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072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072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073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3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17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174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175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175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175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175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175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175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27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277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277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277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277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277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277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277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37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37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37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37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38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380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380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380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48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48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48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48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48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482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482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482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58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58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58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58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58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584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585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585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68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68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68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68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68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68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687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687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78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78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78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78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78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78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789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789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89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89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89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89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89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892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892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892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99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99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99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99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99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994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994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994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09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09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9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409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4096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4097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97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9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19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9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19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419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4199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4199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199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30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30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30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30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430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4301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4301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301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40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40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40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40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440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4404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4404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404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50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50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50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50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450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4506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4506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506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60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60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60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60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460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4608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4609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609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71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71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71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71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471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4711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4711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711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81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81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81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81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481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4813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4813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813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915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915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915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915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4916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4916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4916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916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017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5018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018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018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5018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5018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5018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018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0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5120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120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120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5120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5120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5121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121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222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5222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223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223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5223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学习活动二：快件交接</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5223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5223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223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3251</Words>
  <Application>WPS 演示</Application>
  <PresentationFormat/>
  <Paragraphs>350</Paragraphs>
  <Slides>48</Slides>
  <Notes>0</Notes>
  <HiddenSlides>0</HiddenSlides>
  <MMClips>0</MMClips>
  <ScaleCrop>false</ScaleCrop>
  <HeadingPairs>
    <vt:vector size="6" baseType="variant">
      <vt:variant>
        <vt:lpstr>已用的字体</vt:lpstr>
      </vt:variant>
      <vt:variant>
        <vt:i4>17</vt:i4>
      </vt:variant>
      <vt:variant>
        <vt:lpstr>主题</vt:lpstr>
      </vt:variant>
      <vt:variant>
        <vt:i4>2</vt:i4>
      </vt:variant>
      <vt:variant>
        <vt:lpstr>幻灯片标题</vt:lpstr>
      </vt:variant>
      <vt:variant>
        <vt:i4>48</vt:i4>
      </vt:variant>
    </vt:vector>
  </HeadingPairs>
  <TitlesOfParts>
    <vt:vector size="67" baseType="lpstr">
      <vt:lpstr>Arial</vt:lpstr>
      <vt:lpstr>宋体</vt:lpstr>
      <vt:lpstr>Wingdings</vt:lpstr>
      <vt:lpstr>Calibri</vt:lpstr>
      <vt:lpstr>Arial Rounded MT Bold</vt:lpstr>
      <vt:lpstr>楷体</vt:lpstr>
      <vt:lpstr>楷体_GB2312</vt:lpstr>
      <vt:lpstr>新宋体</vt:lpstr>
      <vt:lpstr>Gulim</vt:lpstr>
      <vt:lpstr>Malgun Gothic</vt:lpstr>
      <vt:lpstr>HY견고딕</vt:lpstr>
      <vt:lpstr>Segoe Print</vt:lpstr>
      <vt:lpstr>ZWSimpleStroke</vt:lpstr>
      <vt:lpstr>华文细黑</vt:lpstr>
      <vt:lpstr>微软雅黑</vt:lpstr>
      <vt:lpstr>黑体</vt:lpstr>
      <vt:lpstr>Arial Unicode MS</vt:lpstr>
      <vt:lpstr>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149</cp:revision>
  <dcterms:created xsi:type="dcterms:W3CDTF">2011-01-25T06:33:28Z</dcterms:created>
  <dcterms:modified xsi:type="dcterms:W3CDTF">2026-08-26T02:10:35Z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DEAECE2B4DD84739BC26A51E079BDA00_12</vt:lpwstr>
  </property>
  <property fmtid="{D5CDD505-2E9C-101B-9397-08002B2CF9AE}" pid="3" name="KSOProductBuildVer">
    <vt:lpwstr>2052-12.1.0.28043</vt:lpwstr>
  </property>
</Properties>
</file>