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6"/>
  </p:notesMasterIdLst>
  <p:sldIdLst>
    <p:sldId id="441" r:id="rId4"/>
    <p:sldId id="256" r:id="rId5"/>
    <p:sldId id="277" r:id="rId6"/>
    <p:sldId id="423" r:id="rId7"/>
    <p:sldId id="425" r:id="rId8"/>
    <p:sldId id="424" r:id="rId9"/>
    <p:sldId id="426" r:id="rId10"/>
    <p:sldId id="432" r:id="rId11"/>
    <p:sldId id="433" r:id="rId12"/>
    <p:sldId id="434" r:id="rId13"/>
    <p:sldId id="427" r:id="rId14"/>
    <p:sldId id="428" r:id="rId15"/>
    <p:sldId id="429" r:id="rId16"/>
    <p:sldId id="430" r:id="rId17"/>
    <p:sldId id="431" r:id="rId18"/>
    <p:sldId id="440" r:id="rId19"/>
    <p:sldId id="439" r:id="rId20"/>
    <p:sldId id="438" r:id="rId21"/>
    <p:sldId id="437" r:id="rId22"/>
    <p:sldId id="345" r:id="rId23"/>
    <p:sldId id="389" r:id="rId24"/>
    <p:sldId id="406" r:id="rId25"/>
    <p:sldId id="407" r:id="rId26"/>
    <p:sldId id="416" r:id="rId27"/>
    <p:sldId id="415" r:id="rId28"/>
    <p:sldId id="405" r:id="rId29"/>
    <p:sldId id="390" r:id="rId30"/>
    <p:sldId id="417" r:id="rId31"/>
    <p:sldId id="418" r:id="rId32"/>
    <p:sldId id="420" r:id="rId33"/>
    <p:sldId id="419" r:id="rId34"/>
    <p:sldId id="393" r:id="rId35"/>
    <p:sldId id="421" r:id="rId36"/>
    <p:sldId id="422" r:id="rId37"/>
    <p:sldId id="392" r:id="rId38"/>
    <p:sldId id="396" r:id="rId39"/>
    <p:sldId id="354" r:id="rId40"/>
    <p:sldId id="395" r:id="rId41"/>
    <p:sldId id="356" r:id="rId42"/>
    <p:sldId id="394" r:id="rId43"/>
    <p:sldId id="382" r:id="rId44"/>
    <p:sldId id="397" r:id="rId45"/>
    <p:sldId id="346" r:id="rId46"/>
    <p:sldId id="402" r:id="rId47"/>
    <p:sldId id="403" r:id="rId48"/>
    <p:sldId id="398" r:id="rId49"/>
    <p:sldId id="401" r:id="rId50"/>
    <p:sldId id="400" r:id="rId51"/>
    <p:sldId id="404" r:id="rId52"/>
    <p:sldId id="399" r:id="rId53"/>
    <p:sldId id="391" r:id="rId54"/>
    <p:sldId id="377" r:id="rId55"/>
  </p:sldIdLst>
  <p:sldSz cx="9144000" cy="6858000" type="screen4x3"/>
  <p:notesSz cx="6858000" cy="9144000"/>
  <p:custShowLst>
    <p:custShow name="自定义放映 11" id="0">
      <p:sldLst>
        <p:sld r:id="rId5"/>
        <p:sld r:id="rId6"/>
        <p:sld r:id="rId23"/>
        <p:sld r:id="rId30"/>
        <p:sld r:id="rId24"/>
        <p:sld r:id="rId35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49"/>
        <p:sld r:id="rId50"/>
        <p:sld r:id="rId51"/>
        <p:sld r:id="rId52"/>
        <p:sld r:id="rId53"/>
        <p:sld r:id="rId54"/>
        <p:sld r:id="rId55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CC0066"/>
    <a:srgbClr val="000000"/>
    <a:srgbClr val="FF0066"/>
    <a:srgbClr val="FFCC00"/>
    <a:srgbClr val="0000FF"/>
    <a:srgbClr val="99CC00"/>
    <a:srgbClr val="EEFD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58"/>
    <p:restoredTop sz="94660"/>
  </p:normalViewPr>
  <p:slideViewPr>
    <p:cSldViewPr showGuides="1">
      <p:cViewPr varScale="1">
        <p:scale>
          <a:sx n="66" d="100"/>
          <a:sy n="66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22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9" Type="http://schemas.openxmlformats.org/officeDocument/2006/relationships/tableStyles" Target="tableStyles.xml"/><Relationship Id="rId58" Type="http://schemas.openxmlformats.org/officeDocument/2006/relationships/viewProps" Target="viewProps.xml"/><Relationship Id="rId57" Type="http://schemas.openxmlformats.org/officeDocument/2006/relationships/presProps" Target="presProps.xml"/><Relationship Id="rId56" Type="http://schemas.openxmlformats.org/officeDocument/2006/relationships/notesMaster" Target="notesMasters/notesMaster1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01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7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9951C0D-77D2-4B1C-87F0-E23DDEFC63E2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017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7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7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../../../../../../../../../../Administrator/AppData/Roaming/360se6/Application/User Data/temp/get_p=dHlwZT1pbWFnZS9qcGVnJm49dmlzJnQ9YWRpbWcmYz10YjppZyZyPTQ5NzI0NjMzLDI2Njc3Nz.jpg" TargetMode="Externa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../../../../../../../../../../Administrator/AppData/Roaming/Tencent/Users/870327074/QQ/WinTemp/RichOle/%A`TJU~~K(T3@_O~64U(_}A.jpg" TargetMode="External"/><Relationship Id="rId4" Type="http://schemas.openxmlformats.org/officeDocument/2006/relationships/image" Target="../media/image1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F:/11/&#24555;&#36882;&#25945;&#26448;/&#20132;&#20986;&#29256;&#31038;/AppData/Roaming/360se6/User Data/Temp/124144A06-6.jpg" TargetMode="External"/><Relationship Id="rId4" Type="http://schemas.openxmlformats.org/officeDocument/2006/relationships/image" Target="../media/image1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1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5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_rels/slide5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1" name="Text Box 19"/>
          <p:cNvSpPr txBox="1"/>
          <p:nvPr/>
        </p:nvSpPr>
        <p:spPr>
          <a:xfrm>
            <a:off x="395288" y="4941888"/>
            <a:ext cx="2376487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主讲人：车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敏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2" name="Text Box 20"/>
          <p:cNvSpPr txBox="1"/>
          <p:nvPr/>
        </p:nvSpPr>
        <p:spPr>
          <a:xfrm>
            <a:off x="2771775" y="33337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6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3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34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5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36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7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任务一：快递行业调研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8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4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3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advClick="0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6148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001162" y="1348187"/>
            <a:ext cx="2077097" cy="164283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6154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5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6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学习活动三：快件封装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7" name="Text Box 28"/>
          <p:cNvSpPr txBox="1"/>
          <p:nvPr/>
        </p:nvSpPr>
        <p:spPr>
          <a:xfrm>
            <a:off x="5508625" y="3860800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学习活动四：快件发运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6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62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学习活动一：快件接收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3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学习活动二：快件分拣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3938" y="2276475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717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717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0" name="Rectangle 19"/>
          <p:cNvSpPr/>
          <p:nvPr/>
        </p:nvSpPr>
        <p:spPr>
          <a:xfrm>
            <a:off x="-554037" y="28352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181" name="Group 16"/>
          <p:cNvGrpSpPr/>
          <p:nvPr/>
        </p:nvGrpSpPr>
        <p:grpSpPr>
          <a:xfrm>
            <a:off x="5651500" y="3789363"/>
            <a:ext cx="2820988" cy="2303462"/>
            <a:chOff x="7614" y="1290"/>
            <a:chExt cx="3420" cy="1872"/>
          </a:xfrm>
        </p:grpSpPr>
        <p:sp>
          <p:nvSpPr>
            <p:cNvPr id="7182" name="Rectangle 18"/>
            <p:cNvSpPr/>
            <p:nvPr/>
          </p:nvSpPr>
          <p:spPr>
            <a:xfrm>
              <a:off x="7910" y="1602"/>
              <a:ext cx="3124" cy="156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indent="228600" eaLnBrk="0" hangingPunct="0"/>
              <a:r>
                <a:rPr lang="zh-CN" altLang="en-US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小知识：何为建包？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228600" eaLnBrk="0" hangingPunct="0"/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对符合要求的快件（除不能装入编织袋内的）装件入包或对较小体积的包进行并包的操作。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7183" name="Picture 17" descr="笔记本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14" y="1290"/>
              <a:ext cx="620" cy="85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184" name="Rectangle 21"/>
          <p:cNvSpPr/>
          <p:nvPr/>
        </p:nvSpPr>
        <p:spPr>
          <a:xfrm>
            <a:off x="1403350" y="765175"/>
            <a:ext cx="6642100" cy="31130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一、工作准备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领取巴枪，检查巴枪。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常用工具准备：检查圆珠笔、大头笔、缝包针能否正常使用，胶带、缝包线是否足够。根据每日发往各目的地所需的包的种类及数量，准备各种相应数量的包、封条以及包贴纸。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设备准备摆好小件分拨架（胶框放置在每个格口）打包架、胶框进行分拨的皮带机及缝包机试机，确认能否正常工作。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整理航空包（只包括用缝包机或手工缝包口的）：将包贴纸贴在有标注一面据包底部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1/3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位置的正中间将打包袋有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标注的一面朝上平铺堆放。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819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0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20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4" name="Rectangle 15"/>
          <p:cNvSpPr/>
          <p:nvPr/>
        </p:nvSpPr>
        <p:spPr>
          <a:xfrm>
            <a:off x="1403350" y="801688"/>
            <a:ext cx="21066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二、扫描快件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05910" name="Group 54"/>
          <p:cNvGraphicFramePr>
            <a:graphicFrameLocks noGrp="1"/>
          </p:cNvGraphicFramePr>
          <p:nvPr/>
        </p:nvGraphicFramePr>
        <p:xfrm>
          <a:off x="250825" y="1341438"/>
          <a:ext cx="8713788" cy="4989513"/>
        </p:xfrm>
        <a:graphic>
          <a:graphicData uri="http://schemas.openxmlformats.org/drawingml/2006/table">
            <a:tbl>
              <a:tblPr/>
              <a:tblGrid>
                <a:gridCol w="4357688"/>
                <a:gridCol w="4356100"/>
              </a:tblGrid>
              <a:tr h="431800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扫描操作流程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一、有流水线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二、无流水线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44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单件在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60KG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以上的货物不得上流水线，长度超出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120CM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的货物不得上流水线操作，必须在大货规定区域扫描操作；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文件小件物品打包操作，扫描建包标签；也可单独使用无线巴枪在文件区域逐票扫描入仓；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航空件必须在收货窗口以有线巴枪逐票逐件称重扫描；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一票多件的大货，用有线巴枪直接扫描主单，手工输入重量，子单可用无线巴枪扫描；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发件时刻直接使用无线巴枪扫描（选择正确的目的地）。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对到达的支线车辆全部快件做卸车扫描，将单件分别放到电子称上做卸车扫描；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文件包扫描包签时不需要放至电子秤上，直接做卸车扫描；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做解包操作的快件，将包内快件逐票放至电子秤上座称重扫描；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主干线到达的快件，直接使用无线巴枪操作；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航空进港快件，必须逐票做到件扫描；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发件扫描以无线巴枪操作，选择好正确的目的地，逐票逐件进行扫描。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922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28" name="Group 18"/>
          <p:cNvGrpSpPr/>
          <p:nvPr/>
        </p:nvGrpSpPr>
        <p:grpSpPr>
          <a:xfrm>
            <a:off x="5940425" y="3573463"/>
            <a:ext cx="2968625" cy="2484437"/>
            <a:chOff x="7794" y="10026"/>
            <a:chExt cx="2520" cy="1872"/>
          </a:xfrm>
        </p:grpSpPr>
        <p:sp>
          <p:nvSpPr>
            <p:cNvPr id="9229" name="Rectangle 20"/>
            <p:cNvSpPr/>
            <p:nvPr/>
          </p:nvSpPr>
          <p:spPr>
            <a:xfrm>
              <a:off x="8154" y="10026"/>
              <a:ext cx="2160" cy="1872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r>
                <a:rPr lang="zh-CN" altLang="en-US" sz="20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巴枪操作：</a:t>
              </a:r>
              <a:endPara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0" hangingPunct="0"/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进入操作界面，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选择装件入包，  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扫描包牌条码，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输入包牌上面的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目的地</a:t>
              </a:r>
              <a:r>
                <a:rPr lang="zh-CN" altLang="en-US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9230" name="Picture 19" descr="C:\Users\Administrator\AppData\Roaming\360se6\Application\User Data\temp\get_p=dHlwZT1pbWFnZS9qcGVnJm49dmlzJnQ9YWRpbWcmYz10YjppZyZyPTQ5NzI0NjMzLDI2Njc3Nz.jpg"/>
            <p:cNvPicPr>
              <a:picLocks noChangeAspect="1"/>
            </p:cNvPicPr>
            <p:nvPr/>
          </p:nvPicPr>
          <p:blipFill>
            <a:blip r:embed="rId4" r:link="rId5"/>
            <a:srcRect l="28453" r="24843"/>
            <a:stretch>
              <a:fillRect/>
            </a:stretch>
          </p:blipFill>
          <p:spPr>
            <a:xfrm>
              <a:off x="7794" y="10212"/>
              <a:ext cx="720" cy="153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231" name="Rectangle 21"/>
          <p:cNvSpPr/>
          <p:nvPr/>
        </p:nvSpPr>
        <p:spPr>
          <a:xfrm>
            <a:off x="1403350" y="908050"/>
            <a:ext cx="6919913" cy="3387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三、总包封装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（一）建包要求，将小件按照目的地分类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有皮带机的地区，将胶框摆在皮带机两侧，快件上皮带机以后，站在相应的格口，根据运单上的头笔代码、收件客户地址及电话捡取属于相应建包区域的小件，放入胶框中。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没有皮带机的地区，可以直接利用小件架或将胶框摆放在地上，将至各个目的地的快件分拣入胶框中。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02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2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252" name="Group 15"/>
          <p:cNvGrpSpPr/>
          <p:nvPr/>
        </p:nvGrpSpPr>
        <p:grpSpPr>
          <a:xfrm>
            <a:off x="2555875" y="5157788"/>
            <a:ext cx="6264275" cy="1511300"/>
            <a:chOff x="6174" y="12054"/>
            <a:chExt cx="4140" cy="2340"/>
          </a:xfrm>
        </p:grpSpPr>
        <p:sp>
          <p:nvSpPr>
            <p:cNvPr id="10253" name="Rectangle 16"/>
            <p:cNvSpPr/>
            <p:nvPr/>
          </p:nvSpPr>
          <p:spPr>
            <a:xfrm>
              <a:off x="6534" y="12366"/>
              <a:ext cx="3780" cy="2028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indent="228600" eaLnBrk="0" hangingPunct="0"/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小知识：装件入包的原则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228600" eaLnBrk="0" hangingPunct="0"/>
              <a:r>
                <a:rPr lang="zh-CN" altLang="en-US" sz="1600" dirty="0">
                  <a:latin typeface="宋体" panose="02010600030101010101" pitchFamily="2" charset="-122"/>
                  <a:ea typeface="宋体" panose="02010600030101010101" pitchFamily="2" charset="-122"/>
                </a:rPr>
                <a:t>重量及体积相近的快件应该装入同一个包内，如</a:t>
              </a:r>
              <a:r>
                <a: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rPr>
                <a:t> </a:t>
              </a:r>
              <a:r>
                <a:rPr lang="en-US" altLang="zh-CN" sz="1600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1600" dirty="0">
                  <a:latin typeface="宋体" panose="02010600030101010101" pitchFamily="2" charset="-122"/>
                  <a:ea typeface="宋体" panose="02010600030101010101" pitchFamily="2" charset="-122"/>
                </a:rPr>
                <a:t>公斤以内的快件装在一个包内，</a:t>
              </a:r>
              <a:r>
                <a:rPr lang="en-US" altLang="zh-CN" sz="1600" dirty="0">
                  <a:latin typeface="宋体" panose="02010600030101010101" pitchFamily="2" charset="-122"/>
                  <a:ea typeface="宋体" panose="02010600030101010101" pitchFamily="2" charset="-122"/>
                </a:rPr>
                <a:t>1-3</a:t>
              </a:r>
              <a:r>
                <a:rPr lang="zh-CN" altLang="en-US" sz="1600" dirty="0">
                  <a:latin typeface="宋体" panose="02010600030101010101" pitchFamily="2" charset="-122"/>
                  <a:ea typeface="宋体" panose="02010600030101010101" pitchFamily="2" charset="-122"/>
                </a:rPr>
                <a:t>公斤的快件装在一个包内；较重的快件应该装在较下部位，较轻的快件应该放在包的较上部位，避免造成包内快件损坏。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0254" name="Picture 17" descr="笔记本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74" y="12054"/>
              <a:ext cx="620" cy="85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255" name="Rectangle 18"/>
          <p:cNvSpPr/>
          <p:nvPr/>
        </p:nvSpPr>
        <p:spPr>
          <a:xfrm>
            <a:off x="0" y="692150"/>
            <a:ext cx="9144000" cy="47609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（二）装件入包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摆放好打包架，把打包袋套在打包架上。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从胶框中拿出快件，对运单条码进行巴枪扫描。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装件入包：将扫描完的快件放入包袋中。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补填件数整包快件装完之后，查看把枪界面数量栏，与唱票数目对比无误后，用圆珠笔填写包牌件数栏，并用大头笔在包上注明件数。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封包口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航空包封口：用缝包机封包口，注意如果中间有断线，应该在缝一次或者手工用线缝住包口。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陆运包封口：将包牌尾部穿过袋口所有小孔后，从包牌上有箭头的孔槽穿过后拉紧。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并包操作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若单个包内装件积小于整包的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1/4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，且无时间做重新建包操作，则必须进行并包操作。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并包操作的步骤为：将件数较少的包装入一个包内，按照建笼操作步骤进行。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将已经建好的包放在推车上面，搬运至指定发货区域。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7.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本次工作结束前，清理场地，确保无快件遗漏在操作场地。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8.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清理场地，归还设备</a:t>
            </a:r>
            <a:endParaRPr lang="zh-CN" altLang="en-US" dirty="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12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7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6" name="Rectangle 16"/>
          <p:cNvSpPr/>
          <p:nvPr/>
        </p:nvSpPr>
        <p:spPr>
          <a:xfrm>
            <a:off x="1584325" y="2274888"/>
            <a:ext cx="16002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77" name="Picture 15" descr="C:\Users\Administrator\AppData\Roaming\Tencent\Users\870327074\QQ\WinTemp\RichOle\%A`TJU~~K(T3@_O~64U(_}A.jpg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971550" y="1628775"/>
            <a:ext cx="2124075" cy="37449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13065" name="Group 41"/>
          <p:cNvGraphicFramePr>
            <a:graphicFrameLocks noGrp="1"/>
          </p:cNvGraphicFramePr>
          <p:nvPr/>
        </p:nvGraphicFramePr>
        <p:xfrm>
          <a:off x="1008063" y="765175"/>
          <a:ext cx="8135938" cy="5759450"/>
        </p:xfrm>
        <a:graphic>
          <a:graphicData uri="http://schemas.openxmlformats.org/drawingml/2006/table">
            <a:tbl>
              <a:tblPr/>
              <a:tblGrid>
                <a:gridCol w="2179637"/>
                <a:gridCol w="5956300"/>
              </a:tblGrid>
              <a:tr h="433388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轮式笼和集装箱封装要求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26063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检查轮式或集装箱是否有损坏、变形；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将已填制好的包牌贴在笼或箱子正面的上部指定区域；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保持运单朝上，将快件按照重不压轻、大不压小、小件填装空隙的原则装笼或装箱；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充分利用笼或箱中隔板，保护易碎快件或液体快件；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将文件类和包裹类快件混装，集中区域拼装；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对于保价件、代收货款、到付件，应集中码放或利用隔板进行间隔；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快件装好后放入该总包的封发清单，封发清单要求用专用封套包装；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检查笼或箱的快件是否码装整齐；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整齐关闭笼或箱门，切勿随意合上；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使用专用或特制的绳子或塑料封带封扎笼或箱门。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0" name="Rectangle 15"/>
          <p:cNvSpPr/>
          <p:nvPr/>
        </p:nvSpPr>
        <p:spPr>
          <a:xfrm>
            <a:off x="1476375" y="654050"/>
            <a:ext cx="7416800" cy="1552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四、总包质量检查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（一）为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确保总包封装的快件能够安全、准确地传递，快件处理人员应检查总包质量，以便及时纠错，检查内容</a:t>
            </a:r>
            <a:r>
              <a:rPr lang="zh-CN" altLang="en-US" sz="1000" dirty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14073" name="Group 25"/>
          <p:cNvGraphicFramePr>
            <a:graphicFrameLocks noGrp="1"/>
          </p:cNvGraphicFramePr>
          <p:nvPr/>
        </p:nvGraphicFramePr>
        <p:xfrm>
          <a:off x="1619250" y="2420938"/>
          <a:ext cx="7056438" cy="3749675"/>
        </p:xfrm>
        <a:graphic>
          <a:graphicData uri="http://schemas.openxmlformats.org/drawingml/2006/table">
            <a:tbl>
              <a:tblPr/>
              <a:tblGrid>
                <a:gridCol w="7056438"/>
              </a:tblGrid>
              <a:tr h="9652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检查作业系统是否按规定程序处理快件分拣、登单工作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检查所要封发的快件是否与发运计划、时间要求一致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检查封发清单与总包内的快件实物数量明细是否一致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检查总包重量、包装和包牌是否符合要求，清单是否齐全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检查作业场地周围是都有未处理或遗漏装包的快件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4" name="Rectangle 15"/>
          <p:cNvSpPr/>
          <p:nvPr/>
        </p:nvSpPr>
        <p:spPr>
          <a:xfrm>
            <a:off x="1476375" y="981075"/>
            <a:ext cx="7234238" cy="44862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二）建包过程中常见异常情况处理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装错包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已经做装件入包巴枪扫描，但是还没有在包牌上及包上注明件数，则从包中取出装错的快件，进入巴枪扫描界面，选择从包中删除，扫描包牌条码，再扫描装错的快件运单号码，确认后退出，将快件放入正确的建包区域；注意必须在同一巴枪上做此操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若已经做装件入包扫描且在包牌及包上注明了件数，应将错装件取出，放入正确的建包区域，对本包中的快件，重新制作一个新的包牌进行建包操作，并及时将原包牌的信息报知现场负责人等级作废，同时须在包牌及包袋上注明正确的件数，确保包牌和包袋上所写资料一致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异常情况处理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快件损坏等异常情况：第一时间报知现场负责人，按照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中转异常情况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处理办法处理。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数目不符巴枪统计数与心中记录的装件数目不相符：将整包件倒出来，重新边数边巴，直到相符位置。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48" name="Picture 16" descr="F:\11\快递教材\交出版社\AppData\Roaming\360se6\User Data\Temp\124144A06-6.jpg"/>
          <p:cNvPicPr>
            <a:picLocks noChangeAspect="1"/>
          </p:cNvPicPr>
          <p:nvPr/>
        </p:nvPicPr>
        <p:blipFill>
          <a:blip r:embed="rId4" r:link="rId5"/>
          <a:srcRect l="15100" t="37067" r="20911"/>
          <a:stretch>
            <a:fillRect/>
          </a:stretch>
        </p:blipFill>
        <p:spPr>
          <a:xfrm>
            <a:off x="6659563" y="1557338"/>
            <a:ext cx="2089150" cy="1411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9" name="Picture 15" descr="快件分发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9563" y="4014788"/>
            <a:ext cx="2089150" cy="1317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0" name="Rectangle 18"/>
          <p:cNvSpPr/>
          <p:nvPr/>
        </p:nvSpPr>
        <p:spPr>
          <a:xfrm>
            <a:off x="1584325" y="2376488"/>
            <a:ext cx="151765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1" name="Rectangle 19"/>
          <p:cNvSpPr/>
          <p:nvPr/>
        </p:nvSpPr>
        <p:spPr>
          <a:xfrm>
            <a:off x="1584325" y="2376488"/>
            <a:ext cx="151765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07945" name="Group 41"/>
          <p:cNvGraphicFramePr>
            <a:graphicFrameLocks noGrp="1"/>
          </p:cNvGraphicFramePr>
          <p:nvPr/>
        </p:nvGraphicFramePr>
        <p:xfrm>
          <a:off x="179388" y="1412875"/>
          <a:ext cx="8640763" cy="4022725"/>
        </p:xfrm>
        <a:graphic>
          <a:graphicData uri="http://schemas.openxmlformats.org/drawingml/2006/table">
            <a:tbl>
              <a:tblPr/>
              <a:tblGrid>
                <a:gridCol w="6446837"/>
                <a:gridCol w="2193925"/>
              </a:tblGrid>
              <a:tr h="2444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总包袋封要求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6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根据快件数量和体积选择大小合适的总包装；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将已填写好的包牌贴在空袋子的中上部；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将贴好包牌的总包袋正确钩挂在撑袋架上；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应将信件类和包裹类快件分开封装；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对报价快件、代收贷款、到付快件等进行分类封装；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保持快件运单朝上，按由重到轻、由大到小、方下圆上的原则依次装袋；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易碎快件和液体快件应单独封装或放在袋子的最上层；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快件装好后放入该总包的封发清单，封发清单要求用专用封套包装；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装袋时，快件不宜超过袋子容积的三分之二，重量不宜超过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32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公斤；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将总包装卸下并扎紧时，切勿出现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鹅颈袋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的松扎口。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53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2" name="Rectangle 15"/>
          <p:cNvSpPr/>
          <p:nvPr/>
        </p:nvSpPr>
        <p:spPr>
          <a:xfrm>
            <a:off x="1476375" y="908050"/>
            <a:ext cx="7416800" cy="11906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76225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五、总包堆位和码放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2762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规范有序地堆位和码放总包，有利于合理规划区域空间，梳理作业程序，保证快件处理时间上合理性和有序性。总包堆位和码放的要求发下所求：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3" name="Rectangle 16"/>
          <p:cNvSpPr/>
          <p:nvPr/>
        </p:nvSpPr>
        <p:spPr>
          <a:xfrm>
            <a:off x="1476375" y="2492375"/>
            <a:ext cx="7440613" cy="31130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同一车次的总包应以各总包中专卸货的先后顺序码放；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同一航班或车次的总包应集中堆放，便于装运；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根据总包装运时限的先后顺序建立堆位。以避免出现压包延误现象；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对代收货款、到付快件和优先快件应单独码放，对于易碎快件，要按公司要求处理；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不得出现摔、拽、扔、拖总包的粗鲁行为，如发现包装损坏或包牌脱落应及时处理；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各堆位间应留有通道，并设置隔离标记；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码放在托盘或搬运工具上总包，应严格按照工具载重标准和操作要求执行；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8.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总包应直立放置，整齐划一排列，以一层为限，切勿横铺堆叠；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63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639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6" name="Rectangle 15"/>
          <p:cNvSpPr/>
          <p:nvPr/>
        </p:nvSpPr>
        <p:spPr>
          <a:xfrm>
            <a:off x="1476375" y="1196975"/>
            <a:ext cx="6661150" cy="2014538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六、解包操作流程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（一）解包的定义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：将快件从打包状态恢复到单份快件的过程。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二）解包准备工作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领取巴枪，检查巴枪。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常用工具准备：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1)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物料准备：剪刀。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2)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设备准备：摆好解包台、胶框。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0" name="Rectangle 15"/>
          <p:cNvSpPr/>
          <p:nvPr/>
        </p:nvSpPr>
        <p:spPr>
          <a:xfrm>
            <a:off x="1187450" y="1271588"/>
            <a:ext cx="7956550" cy="53101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（三）解包工作内容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将所有需要解包的快件包集中到解包区：若是上皮带机的包，需有人站在解包区卡位，从皮带上捡取需要分解的包，托至滑板上，自然滑下。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将包搬至解包台。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检查：检查袋外包装是否有破损，封口是否正常。检查包牌及包上大头笔标注的目的地代码是否相符，有无发错；包牌及包标注的填写是否符合要求。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开包口：找到缝包的线头，拉开缝包线，解开包口，从包中取出快件；或者用剪刀剪开封条及胶带，解开包口。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解包巴枪操作：进入“包操作”界面，选择“快件解包”，扫描包牌条码，再从包内取出快件，检查大头笔代码以确认该件是否发错；若否则扫描运单号码。 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. 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对该包快件全部扫描完毕后，核对巴枪扫描数与包牌上的件数是否一致。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打包袋整理：快件解包操作完毕后，撕下粘贴在包面上的包贴纸，并将包袋从底部翻转过来。使包袋内衬变为外表面，确保无快件遗漏；将包分类整理后存放于指定区域。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场地清理：本次工作结束，清理场地，确保无快件遗漏在操作场地。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8.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归还巴枪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9.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现场清扫：中转结束后，按照当班组长安排，对场地进行清理。对设备、工具进行清洁后，按照管理要求摆放指规定位置。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84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844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4" name="Rectangle 15"/>
          <p:cNvSpPr/>
          <p:nvPr/>
        </p:nvSpPr>
        <p:spPr>
          <a:xfrm>
            <a:off x="1042988" y="1412875"/>
            <a:ext cx="7667625" cy="20145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（四）解包异常情况处理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包袋破损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）必须及时通知现场当班负责人，由当班负责人对破损包袋拍照后，立即进行解包操作。如果巴枪上扫描数字与包牌、编织袋上的数字吻合，以及通过巴枪包牌号对比为“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0”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则正常。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）解包操作后，如果巴枪扫描数字与包牌及编织袋数字不符，通过巴枪拉数查找出所缺快件的单号。并且上报有关部门。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94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6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8" name="Rectangle 15"/>
          <p:cNvSpPr/>
          <p:nvPr/>
        </p:nvSpPr>
        <p:spPr>
          <a:xfrm>
            <a:off x="1187450" y="1196975"/>
            <a:ext cx="7667625" cy="2289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（四）解包异常情况处理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包牌遗失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果编织袋上标注了包号及件数，则可以直接按照编织袋上的包号及件数进行处理。陆运包或航空包上未标注包号的等信息，须立即通知现场负责人，由现场负责人对其拍照，再进行一下操作：通过运单系统查询，拉数出所遗失的包牌号码及包内快件的建包数量，再对该包进行解包操作。待巴枪数据上传完毕以后，通过巴枪数据拉数对比，核对包内快件数量是否相符；将此次包牌丢失做异常情况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04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048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2" name="Rectangle 15"/>
          <p:cNvSpPr/>
          <p:nvPr/>
        </p:nvSpPr>
        <p:spPr>
          <a:xfrm>
            <a:off x="1116013" y="836613"/>
            <a:ext cx="7667625" cy="2289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（四）解包异常情况处理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件数不符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第一时间反馈给现场负责人，由现场负责人对包牌号进行拍照，并在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分拣中心异常快件登记表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登记。中转结束后，数据员将巴枪数据上传，对包内快件单号进行拉数，找出建包件数与解包件数不符的快件单号，上报相应部门。在该班次中转结束后，仍须再次对不符的快件单号进行查询，以确定其具体动向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15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151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6" name="Rectangle 15"/>
          <p:cNvSpPr/>
          <p:nvPr/>
        </p:nvSpPr>
        <p:spPr>
          <a:xfrm>
            <a:off x="1116013" y="1601788"/>
            <a:ext cx="7667625" cy="2289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（四）解包异常情况处理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包内快件破损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必须立即停止当前解包操作，第一时间通知现场负责人，由现场负责人在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分拣中心异常快件登记表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上对破损件进行登记，并对破损情况拍照。完毕后，视快件破损程度给予加固或重新包装，由解包人继续完成对该包快件的解包操作。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3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253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253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0" name="Rectangle 15"/>
          <p:cNvSpPr/>
          <p:nvPr/>
        </p:nvSpPr>
        <p:spPr>
          <a:xfrm>
            <a:off x="827088" y="1484313"/>
            <a:ext cx="7667625" cy="20145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（四）解包异常情况处理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建错包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先完成本包其它快件的解包操作，并统计件数是否与包牌内容相符。将建错包的快件及所属的包牌交予现场负责人，并对该包的解包情况做出详细的汇报。由现场负责人对该快件及包牌进行拍照，并填写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分拣中心异常件登记表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355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356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4" name="AutoShape 98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2" name="Text Box 100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3" name="Text Box 101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4" name="Text Box 102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5" name="Text Box 103"/>
          <p:cNvSpPr txBox="1"/>
          <p:nvPr/>
        </p:nvSpPr>
        <p:spPr>
          <a:xfrm>
            <a:off x="212407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6" name="Text Box 104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7" name="Text Box 105"/>
          <p:cNvSpPr txBox="1"/>
          <p:nvPr/>
        </p:nvSpPr>
        <p:spPr>
          <a:xfrm>
            <a:off x="212407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扫描总包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8" name="Text Box 106"/>
          <p:cNvSpPr txBox="1"/>
          <p:nvPr/>
        </p:nvSpPr>
        <p:spPr>
          <a:xfrm>
            <a:off x="4500563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总包堆码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7419" name="Text Box 107"/>
          <p:cNvSpPr txBox="1"/>
          <p:nvPr/>
        </p:nvSpPr>
        <p:spPr>
          <a:xfrm>
            <a:off x="680402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异常处理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3" name="Line 109"/>
          <p:cNvSpPr/>
          <p:nvPr/>
        </p:nvSpPr>
        <p:spPr>
          <a:xfrm>
            <a:off x="6300788" y="12684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74" name="Line 110"/>
          <p:cNvSpPr/>
          <p:nvPr/>
        </p:nvSpPr>
        <p:spPr>
          <a:xfrm>
            <a:off x="3956050" y="400208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75" name="Line 111"/>
          <p:cNvSpPr/>
          <p:nvPr/>
        </p:nvSpPr>
        <p:spPr>
          <a:xfrm>
            <a:off x="6311900" y="400208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76" name="Line 112"/>
          <p:cNvSpPr/>
          <p:nvPr/>
        </p:nvSpPr>
        <p:spPr>
          <a:xfrm rot="10800000">
            <a:off x="395605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77" name="Line 113"/>
          <p:cNvSpPr/>
          <p:nvPr/>
        </p:nvSpPr>
        <p:spPr>
          <a:xfrm rot="10800000">
            <a:off x="6300788" y="263683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78" name="Line 114"/>
          <p:cNvSpPr/>
          <p:nvPr/>
        </p:nvSpPr>
        <p:spPr>
          <a:xfrm rot="-10800000" flipV="1">
            <a:off x="7596188" y="1700213"/>
            <a:ext cx="1587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79" name="Line 115"/>
          <p:cNvSpPr/>
          <p:nvPr/>
        </p:nvSpPr>
        <p:spPr>
          <a:xfrm rot="-10800000" flipV="1">
            <a:off x="2909888" y="3094038"/>
            <a:ext cx="1587" cy="68103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3580" name="Line 116"/>
          <p:cNvSpPr/>
          <p:nvPr/>
        </p:nvSpPr>
        <p:spPr>
          <a:xfrm rot="-10800000" flipV="1">
            <a:off x="7620000" y="4456113"/>
            <a:ext cx="1588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7429" name="Text Box 117"/>
          <p:cNvSpPr txBox="1"/>
          <p:nvPr/>
        </p:nvSpPr>
        <p:spPr>
          <a:xfrm>
            <a:off x="6804025" y="515778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清理现场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82" name="Rectangle 120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 advTm="5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412" grpId="0" animBg="1"/>
      <p:bldP spid="397413" grpId="0" animBg="1"/>
      <p:bldP spid="397414" grpId="0" animBg="1"/>
      <p:bldP spid="397415" grpId="0" animBg="1"/>
      <p:bldP spid="397416" grpId="0" animBg="1"/>
      <p:bldP spid="397417" grpId="0" animBg="1"/>
      <p:bldP spid="397418" grpId="0" animBg="1"/>
      <p:bldP spid="397419" grpId="0" animBg="1"/>
      <p:bldP spid="3974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5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45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458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6" name="AutoShape 15"/>
          <p:cNvSpPr>
            <a:spLocks noChangeAspect="1"/>
          </p:cNvSpPr>
          <p:nvPr/>
        </p:nvSpPr>
        <p:spPr>
          <a:xfrm>
            <a:off x="1258888" y="14843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7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5937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9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4590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5958" name="Rectangle 38"/>
          <p:cNvSpPr/>
          <p:nvPr/>
        </p:nvSpPr>
        <p:spPr>
          <a:xfrm>
            <a:off x="2124075" y="1844675"/>
            <a:ext cx="1871663" cy="410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物料框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麻袋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封装扣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袋牌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巴枪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打印机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单据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收束条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65959" name="Picture 39" descr="IMG20161009162609"/>
          <p:cNvPicPr>
            <a:picLocks noChangeAspect="1"/>
          </p:cNvPicPr>
          <p:nvPr/>
        </p:nvPicPr>
        <p:blipFill>
          <a:blip r:embed="rId4"/>
          <a:srcRect l="41591" t="54143" r="12872"/>
          <a:stretch>
            <a:fillRect/>
          </a:stretch>
        </p:blipFill>
        <p:spPr>
          <a:xfrm>
            <a:off x="4500563" y="2133600"/>
            <a:ext cx="4392612" cy="3317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6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6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5937" grpId="0" animBg="1"/>
      <p:bldP spid="4659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560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560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0" name="AutoShape 13"/>
          <p:cNvSpPr>
            <a:spLocks noChangeAspect="1"/>
          </p:cNvSpPr>
          <p:nvPr/>
        </p:nvSpPr>
        <p:spPr>
          <a:xfrm>
            <a:off x="1258888" y="14843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1" name="Text Box 14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2" name="Text Box 15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3" name="Line 16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14" name="Rectangle 1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5" name="Rectangle 18"/>
          <p:cNvSpPr/>
          <p:nvPr/>
        </p:nvSpPr>
        <p:spPr>
          <a:xfrm>
            <a:off x="2124075" y="1844675"/>
            <a:ext cx="1871663" cy="410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物料框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麻袋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封装扣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袋牌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巴枪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打印机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单据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收束条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16" name="Picture 20" descr="IMG201610091631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3" y="2133600"/>
            <a:ext cx="4392612" cy="3294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4000">
    <p:check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2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662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3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663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4" name="AutoShape 13"/>
          <p:cNvSpPr>
            <a:spLocks noChangeAspect="1"/>
          </p:cNvSpPr>
          <p:nvPr/>
        </p:nvSpPr>
        <p:spPr>
          <a:xfrm>
            <a:off x="1258888" y="14843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5" name="Text Box 14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6" name="Text Box 15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7" name="Line 16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8" name="Rectangle 1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9" name="Rectangle 18"/>
          <p:cNvSpPr/>
          <p:nvPr/>
        </p:nvSpPr>
        <p:spPr>
          <a:xfrm>
            <a:off x="2124075" y="1844675"/>
            <a:ext cx="1871663" cy="410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物料框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麻袋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封装绳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封装扣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封装钳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袋牌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巴枪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打印机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单据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收束条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640" name="Picture 20" descr="IMG201610091633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3" y="2205038"/>
            <a:ext cx="4392612" cy="3294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8000">
    <p:check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76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8" name="AutoShape 13"/>
          <p:cNvSpPr>
            <a:spLocks noChangeAspect="1"/>
          </p:cNvSpPr>
          <p:nvPr/>
        </p:nvSpPr>
        <p:spPr>
          <a:xfrm>
            <a:off x="900113" y="1628775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9" name="Text Box 14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0" name="Text Box 15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1" name="Line 16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7662" name="Rectangle 1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3" name="Rectangle 18"/>
          <p:cNvSpPr/>
          <p:nvPr/>
        </p:nvSpPr>
        <p:spPr>
          <a:xfrm>
            <a:off x="2124075" y="1844675"/>
            <a:ext cx="1871663" cy="410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物料框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麻袋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封装扣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袋牌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巴枪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打印机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单据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收束条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7664" name="Picture 20" descr="IMG20161009162807"/>
          <p:cNvPicPr>
            <a:picLocks noChangeAspect="1"/>
          </p:cNvPicPr>
          <p:nvPr/>
        </p:nvPicPr>
        <p:blipFill>
          <a:blip r:embed="rId4"/>
          <a:srcRect b="30000"/>
          <a:stretch>
            <a:fillRect/>
          </a:stretch>
        </p:blipFill>
        <p:spPr>
          <a:xfrm>
            <a:off x="4500563" y="1916113"/>
            <a:ext cx="3978275" cy="208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5" name="Picture 21" descr="IMG20161009162835"/>
          <p:cNvPicPr>
            <a:picLocks noChangeAspect="1"/>
          </p:cNvPicPr>
          <p:nvPr/>
        </p:nvPicPr>
        <p:blipFill>
          <a:blip r:embed="rId5"/>
          <a:srcRect t="17567" b="11026"/>
          <a:stretch>
            <a:fillRect/>
          </a:stretch>
        </p:blipFill>
        <p:spPr>
          <a:xfrm>
            <a:off x="4500563" y="4076700"/>
            <a:ext cx="4032250" cy="215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6000"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867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8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868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2" name="AutoShape 13"/>
          <p:cNvSpPr>
            <a:spLocks noChangeAspect="1"/>
          </p:cNvSpPr>
          <p:nvPr/>
        </p:nvSpPr>
        <p:spPr>
          <a:xfrm>
            <a:off x="1258888" y="14843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3" name="Text Box 14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4" name="Text Box 15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5" name="Line 16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8686" name="Rectangle 1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7" name="Rectangle 18"/>
          <p:cNvSpPr/>
          <p:nvPr/>
        </p:nvSpPr>
        <p:spPr>
          <a:xfrm>
            <a:off x="2124075" y="1844675"/>
            <a:ext cx="1871663" cy="410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物料框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麻袋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封装扣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袋牌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巴枪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打印机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单据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收束枪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收束条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8688" name="Picture 20" descr="IMG201610091634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3" y="2060575"/>
            <a:ext cx="4392612" cy="3294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3000">
    <p:check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6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970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70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970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6" name="AutoShape 13"/>
          <p:cNvSpPr>
            <a:spLocks noChangeAspect="1"/>
          </p:cNvSpPr>
          <p:nvPr/>
        </p:nvSpPr>
        <p:spPr>
          <a:xfrm>
            <a:off x="1258888" y="14843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7" name="Text Box 14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3343" name="Text Box 15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9" name="Line 16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9710" name="Rectangle 1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3346" name="Rectangle 18"/>
          <p:cNvSpPr/>
          <p:nvPr/>
        </p:nvSpPr>
        <p:spPr>
          <a:xfrm>
            <a:off x="4500563" y="1844675"/>
            <a:ext cx="1871662" cy="410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物料框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麻袋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封装扣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封装钳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袋牌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巴枪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打印机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单据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收束枪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收束条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 advTm="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8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8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3343" grpId="0" animBg="1"/>
      <p:bldP spid="48334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072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072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0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1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2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6962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4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6970" name="Line 26"/>
          <p:cNvSpPr/>
          <p:nvPr/>
        </p:nvSpPr>
        <p:spPr>
          <a:xfrm>
            <a:off x="6300788" y="12684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0736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6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6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6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696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5" name="Picture 4" descr="IMG201610101642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69" name="Picture 4" descr="IMG20161009164336"/>
          <p:cNvPicPr>
            <a:picLocks noChangeAspect="1"/>
          </p:cNvPicPr>
          <p:nvPr/>
        </p:nvPicPr>
        <p:blipFill>
          <a:blip r:embed="rId1"/>
          <a:srcRect b="1115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3" name="Picture 4" descr="QQ图片201610141532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7" name="Picture 4" descr="IMG201610091645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1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58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58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0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1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2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3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0037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5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5856" name="Line 26"/>
          <p:cNvSpPr/>
          <p:nvPr/>
        </p:nvSpPr>
        <p:spPr>
          <a:xfrm>
            <a:off x="6300788" y="12684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5857" name="Line 31"/>
          <p:cNvSpPr/>
          <p:nvPr/>
        </p:nvSpPr>
        <p:spPr>
          <a:xfrm rot="-10800000" flipV="1">
            <a:off x="7596188" y="1700213"/>
            <a:ext cx="1587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5858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70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03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5" name="Picture 6" descr="IMG201610091645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10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89" name="Picture 4" descr="QQ图片201610141531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2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89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89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892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4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5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6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7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9011" name="Text Box 19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9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30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8931" name="Line 26"/>
          <p:cNvSpPr/>
          <p:nvPr/>
        </p:nvSpPr>
        <p:spPr>
          <a:xfrm>
            <a:off x="6300788" y="12684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9022" name="Line 30"/>
          <p:cNvSpPr/>
          <p:nvPr/>
        </p:nvSpPr>
        <p:spPr>
          <a:xfrm rot="10800000">
            <a:off x="6300788" y="263683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8933" name="Line 31"/>
          <p:cNvSpPr/>
          <p:nvPr/>
        </p:nvSpPr>
        <p:spPr>
          <a:xfrm rot="-10800000" flipV="1">
            <a:off x="7596188" y="1700213"/>
            <a:ext cx="1587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8934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69043" name="Group 51"/>
          <p:cNvGraphicFramePr>
            <a:graphicFrameLocks noGrp="1"/>
          </p:cNvGraphicFramePr>
          <p:nvPr/>
        </p:nvGraphicFramePr>
        <p:xfrm>
          <a:off x="1763713" y="3357563"/>
          <a:ext cx="6911975" cy="2625725"/>
        </p:xfrm>
        <a:graphic>
          <a:graphicData uri="http://schemas.openxmlformats.org/drawingml/2006/table">
            <a:tbl>
              <a:tblPr/>
              <a:tblGrid>
                <a:gridCol w="6911975"/>
              </a:tblGrid>
              <a:tr h="22336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操作系统自动生成包牌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检查操作系统存储的快件扫描信息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对操作系统输入打印包牌的指令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用与操作系统连接的打印设备打印出指定内容的条形码总包包牌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包牌含有包牌号码、总包发出地、寄达地、件数和重量等信息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检查是否有需手工补充的信息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9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9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6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6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90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99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99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9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99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8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9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0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1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2" name="Text Box 19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3108" name="Text Box 20"/>
          <p:cNvSpPr txBox="1"/>
          <p:nvPr/>
        </p:nvSpPr>
        <p:spPr>
          <a:xfrm>
            <a:off x="212407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4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5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56" name="Line 26"/>
          <p:cNvSpPr/>
          <p:nvPr/>
        </p:nvSpPr>
        <p:spPr>
          <a:xfrm>
            <a:off x="6300788" y="12684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73117" name="Line 29"/>
          <p:cNvSpPr/>
          <p:nvPr/>
        </p:nvSpPr>
        <p:spPr>
          <a:xfrm rot="10800000">
            <a:off x="3995738" y="263683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58" name="Line 30"/>
          <p:cNvSpPr/>
          <p:nvPr/>
        </p:nvSpPr>
        <p:spPr>
          <a:xfrm rot="10800000">
            <a:off x="6300788" y="263683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59" name="Line 31"/>
          <p:cNvSpPr/>
          <p:nvPr/>
        </p:nvSpPr>
        <p:spPr>
          <a:xfrm rot="-10800000" flipV="1">
            <a:off x="7596188" y="1700213"/>
            <a:ext cx="1587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60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3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3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7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310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09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09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2" name="Rectangle 17"/>
          <p:cNvSpPr/>
          <p:nvPr/>
        </p:nvSpPr>
        <p:spPr>
          <a:xfrm>
            <a:off x="1331913" y="1054100"/>
            <a:ext cx="7632700" cy="822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捆扎总包是将打印清单与快件一同装入特定容器内，并进行专业封扎，栓挂包牌的过程。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3" name="Rectangle 19"/>
          <p:cNvSpPr/>
          <p:nvPr/>
        </p:nvSpPr>
        <p:spPr>
          <a:xfrm>
            <a:off x="241300" y="1768475"/>
            <a:ext cx="32512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Rectangle 20"/>
          <p:cNvSpPr/>
          <p:nvPr/>
        </p:nvSpPr>
        <p:spPr>
          <a:xfrm>
            <a:off x="250825" y="1773238"/>
            <a:ext cx="32512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28093" name="Group 61"/>
          <p:cNvGraphicFramePr>
            <a:graphicFrameLocks noGrp="1"/>
          </p:cNvGraphicFramePr>
          <p:nvPr/>
        </p:nvGraphicFramePr>
        <p:xfrm>
          <a:off x="179388" y="2133600"/>
          <a:ext cx="8713788" cy="4067175"/>
        </p:xfrm>
        <a:graphic>
          <a:graphicData uri="http://schemas.openxmlformats.org/drawingml/2006/table">
            <a:tbl>
              <a:tblPr/>
              <a:tblGrid>
                <a:gridCol w="8007350"/>
                <a:gridCol w="706437"/>
              </a:tblGrid>
              <a:tr h="34623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根据快件数量和体积选择大小合适的总包装；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将已填写好的包牌贴在空袋子的中上部；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将贴好包牌的总包袋正确钩挂在撑袋架上；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应将信件类和包裹类快件分开封装；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对报价快件、代收贷款、到付快件等进行分类封装；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保持快件运单朝上，按照由重到轻、由大到小、方下圆上的原则依次装袋；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易碎快件和液体快件应单独封装或放在袋子的最上层；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快件装好后放入该总包的封发清单，封发清单要求用专用封套包装；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装袋时，快件不宜超过袋子容积的三分之二，重量不宜超过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32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公斤；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4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将总包装卸下并扎紧时，切勿出现“鹅颈袋”的松扎口。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捆扎总包要求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  <p:sp>
        <p:nvSpPr>
          <p:cNvPr id="40983" name="AutoShape 62"/>
          <p:cNvSpPr/>
          <p:nvPr/>
        </p:nvSpPr>
        <p:spPr>
          <a:xfrm>
            <a:off x="5003800" y="1989138"/>
            <a:ext cx="3313113" cy="2303462"/>
          </a:xfrm>
          <a:prstGeom prst="irregularSeal2">
            <a:avLst/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请看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操作视频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9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9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9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199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6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7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9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0" name="Text Box 19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1" name="Text Box 20"/>
          <p:cNvSpPr txBox="1"/>
          <p:nvPr/>
        </p:nvSpPr>
        <p:spPr>
          <a:xfrm>
            <a:off x="212407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2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2086" name="Text Box 22"/>
          <p:cNvSpPr txBox="1"/>
          <p:nvPr/>
        </p:nvSpPr>
        <p:spPr>
          <a:xfrm>
            <a:off x="212407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扫描总包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4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05" name="Line 26"/>
          <p:cNvSpPr/>
          <p:nvPr/>
        </p:nvSpPr>
        <p:spPr>
          <a:xfrm>
            <a:off x="631190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06" name="Line 29"/>
          <p:cNvSpPr/>
          <p:nvPr/>
        </p:nvSpPr>
        <p:spPr>
          <a:xfrm rot="10800000">
            <a:off x="395605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07" name="Line 30"/>
          <p:cNvSpPr/>
          <p:nvPr/>
        </p:nvSpPr>
        <p:spPr>
          <a:xfrm rot="10800000">
            <a:off x="631190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08" name="Line 31"/>
          <p:cNvSpPr/>
          <p:nvPr/>
        </p:nvSpPr>
        <p:spPr>
          <a:xfrm rot="-10800000" flipV="1">
            <a:off x="7620000" y="1733550"/>
            <a:ext cx="1588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72096" name="Line 32"/>
          <p:cNvSpPr/>
          <p:nvPr/>
        </p:nvSpPr>
        <p:spPr>
          <a:xfrm rot="-10800000" flipV="1">
            <a:off x="2916238" y="3068638"/>
            <a:ext cx="1587" cy="68103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10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2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2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7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8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0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30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301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0" name="Rectangle 15"/>
          <p:cNvSpPr/>
          <p:nvPr/>
        </p:nvSpPr>
        <p:spPr>
          <a:xfrm>
            <a:off x="1403350" y="2636838"/>
            <a:ext cx="7237413" cy="27908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228600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228600" algn="l"/>
              </a:tabLst>
            </a:pP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检查作业系统是否按规定程序处理快件分拣、登单工作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228600" algn="l"/>
              </a:tabLst>
            </a:pP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检查所要封发的快件是否与发运计划、时间要求一致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228600" algn="l"/>
              </a:tabLst>
            </a:pP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检查封发清单与总包内的快件实物数量明细是否一致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228600" algn="l"/>
              </a:tabLst>
            </a:pP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检查总包重量、包装和包牌是否符合要求，清单是否齐全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228600" algn="l"/>
              </a:tabLst>
            </a:pP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检查作业场地周围是都有未处理或遗漏装包的快件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1" name="Rectangle 17"/>
          <p:cNvSpPr/>
          <p:nvPr/>
        </p:nvSpPr>
        <p:spPr>
          <a:xfrm>
            <a:off x="1403350" y="1484313"/>
            <a:ext cx="7056438" cy="1187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为确保总包封装的快件能够安全、准确地传递，快件处理人员应扫描总包，检查总包质量，以便及时纠错，检查内容：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40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40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40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404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4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5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6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8" name="Text Box 19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9" name="Text Box 20"/>
          <p:cNvSpPr txBox="1"/>
          <p:nvPr/>
        </p:nvSpPr>
        <p:spPr>
          <a:xfrm>
            <a:off x="212407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50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51" name="Text Box 22"/>
          <p:cNvSpPr txBox="1"/>
          <p:nvPr/>
        </p:nvSpPr>
        <p:spPr>
          <a:xfrm>
            <a:off x="212407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扫描总包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63" name="Text Box 23"/>
          <p:cNvSpPr txBox="1"/>
          <p:nvPr/>
        </p:nvSpPr>
        <p:spPr>
          <a:xfrm>
            <a:off x="4500563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总包堆码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53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54" name="Line 26"/>
          <p:cNvSpPr/>
          <p:nvPr/>
        </p:nvSpPr>
        <p:spPr>
          <a:xfrm>
            <a:off x="631190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71067" name="Line 27"/>
          <p:cNvSpPr/>
          <p:nvPr/>
        </p:nvSpPr>
        <p:spPr>
          <a:xfrm>
            <a:off x="3995738" y="400526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56" name="Line 29"/>
          <p:cNvSpPr/>
          <p:nvPr/>
        </p:nvSpPr>
        <p:spPr>
          <a:xfrm rot="10800000">
            <a:off x="395605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57" name="Line 30"/>
          <p:cNvSpPr/>
          <p:nvPr/>
        </p:nvSpPr>
        <p:spPr>
          <a:xfrm rot="10800000">
            <a:off x="631190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58" name="Line 31"/>
          <p:cNvSpPr/>
          <p:nvPr/>
        </p:nvSpPr>
        <p:spPr>
          <a:xfrm rot="-10800000" flipV="1">
            <a:off x="7620000" y="1733550"/>
            <a:ext cx="1588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59" name="Line 32"/>
          <p:cNvSpPr/>
          <p:nvPr/>
        </p:nvSpPr>
        <p:spPr>
          <a:xfrm rot="-10800000" flipV="1">
            <a:off x="2909888" y="3094038"/>
            <a:ext cx="1587" cy="68103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60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7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50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50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0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506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8" name="Rectangle 15"/>
          <p:cNvSpPr/>
          <p:nvPr/>
        </p:nvSpPr>
        <p:spPr>
          <a:xfrm>
            <a:off x="684213" y="1268413"/>
            <a:ext cx="8243887" cy="11874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76225" eaLnBrk="0" hangingPunct="0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规范有序地堆位和码放总包，有利于合理规划区域空间，梳理作业程序，保证快件处理时间上合理性和有序性。总包堆位和码放的要求如下：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6722" name="Rectangle 18"/>
          <p:cNvSpPr/>
          <p:nvPr/>
        </p:nvSpPr>
        <p:spPr>
          <a:xfrm>
            <a:off x="1116013" y="2636838"/>
            <a:ext cx="7561262" cy="40544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同一车次的总包应以各总包中转卸货的先后顺序码放；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同一航班或车次的总包应集中堆放，便于装运；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根据总包装运时限的先后顺序建立堆位。以避免出现压包延误现象；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对代收货款、到付快件和优先快件应单独码放，对于易碎快件，要按公司要求处理；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不得出现摔、拽、扔、拖总包的粗鲁行为，如发现包装损坏或包牌脱落。应及时处理；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各堆位间应留有通道，并设置隔离标记；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码放在托盘或搬运工具上总包，应严格按照工具载重标准和操作要求执行；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marL="342900" indent="-342900">
              <a:buAutoNum type="arabicPeriod"/>
            </a:pPr>
            <a:r>
              <a:rPr lang="zh-CN" altLang="en-US" sz="2000" dirty="0">
                <a:latin typeface="Arial" panose="020B0604020202020204" pitchFamily="34" charset="0"/>
                <a:ea typeface="楷体" panose="02010609060101010101" pitchFamily="49" charset="-122"/>
              </a:rPr>
              <a:t>总包应直立放置，整齐划一排列，以一层为限，切勿横铺堆叠；</a:t>
            </a:r>
            <a:endParaRPr lang="zh-CN" altLang="en-US" sz="2000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56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7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60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60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0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608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2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3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4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5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6" name="Text Box 19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7" name="Text Box 20"/>
          <p:cNvSpPr txBox="1"/>
          <p:nvPr/>
        </p:nvSpPr>
        <p:spPr>
          <a:xfrm>
            <a:off x="212407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8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9" name="Text Box 22"/>
          <p:cNvSpPr txBox="1"/>
          <p:nvPr/>
        </p:nvSpPr>
        <p:spPr>
          <a:xfrm>
            <a:off x="212407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扫描总包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100" name="Text Box 23"/>
          <p:cNvSpPr txBox="1"/>
          <p:nvPr/>
        </p:nvSpPr>
        <p:spPr>
          <a:xfrm>
            <a:off x="4500563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总包堆码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4136" name="Text Box 24"/>
          <p:cNvSpPr txBox="1"/>
          <p:nvPr/>
        </p:nvSpPr>
        <p:spPr>
          <a:xfrm>
            <a:off x="680402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异常处理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102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03" name="Line 26"/>
          <p:cNvSpPr/>
          <p:nvPr/>
        </p:nvSpPr>
        <p:spPr>
          <a:xfrm>
            <a:off x="631190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04" name="Line 27"/>
          <p:cNvSpPr/>
          <p:nvPr/>
        </p:nvSpPr>
        <p:spPr>
          <a:xfrm>
            <a:off x="3956050" y="400208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74140" name="Line 28"/>
          <p:cNvSpPr/>
          <p:nvPr/>
        </p:nvSpPr>
        <p:spPr>
          <a:xfrm>
            <a:off x="6300788" y="400526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06" name="Line 29"/>
          <p:cNvSpPr/>
          <p:nvPr/>
        </p:nvSpPr>
        <p:spPr>
          <a:xfrm rot="10800000">
            <a:off x="395605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07" name="Line 30"/>
          <p:cNvSpPr/>
          <p:nvPr/>
        </p:nvSpPr>
        <p:spPr>
          <a:xfrm rot="10800000">
            <a:off x="631190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08" name="Line 31"/>
          <p:cNvSpPr/>
          <p:nvPr/>
        </p:nvSpPr>
        <p:spPr>
          <a:xfrm rot="-10800000" flipV="1">
            <a:off x="7620000" y="1733550"/>
            <a:ext cx="1588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09" name="Line 32"/>
          <p:cNvSpPr/>
          <p:nvPr/>
        </p:nvSpPr>
        <p:spPr>
          <a:xfrm rot="-10800000" flipV="1">
            <a:off x="2909888" y="3094038"/>
            <a:ext cx="1587" cy="68103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110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4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4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7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413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71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71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1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711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5" name="AutoShape 14" descr="3M9_3@0BSYE)A2$[VtR%4"/>
          <p:cNvSpPr>
            <a:spLocks noChangeAspect="1"/>
          </p:cNvSpPr>
          <p:nvPr/>
        </p:nvSpPr>
        <p:spPr>
          <a:xfrm>
            <a:off x="4427538" y="32845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6" name="Rectangle 18"/>
          <p:cNvSpPr/>
          <p:nvPr/>
        </p:nvSpPr>
        <p:spPr>
          <a:xfrm>
            <a:off x="1403350" y="981075"/>
            <a:ext cx="7561263" cy="2289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一、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出港（发件）违禁品的处理办法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对营业部交接的物品（不论是经支线车还是第三方运输），发现是违禁物品，绝对不允许再进网络，要第一时间通知发件公司、上报内网并拍照做投诉处理。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机场安检时发现是违禁品，得到机场通知后，能取回的取回，不能取回的通知发件公司，并上报内网做投诉处理，同时通知提货公司实际到达件数，对易燃、易爆危险品，拍照留存证据后，为安全起见，及时上报总公司相关处理部门认可后，可就地销毁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813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813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3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813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0" name="Rectangle 16"/>
          <p:cNvSpPr/>
          <p:nvPr/>
        </p:nvSpPr>
        <p:spPr>
          <a:xfrm>
            <a:off x="1476375" y="981075"/>
            <a:ext cx="7667625" cy="47609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二、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出港（发件）破损件的处理办法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提货环节发现：与承运方当场核对，并要求承运方出具破损证明。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支线车交接环节发现：交与支线车随车人员处理，并当场称重拍照登记，如支线车随车人员处理不当，可拒收。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无营业部或营业部已暂停：对于已在系统通知过的，按发件公司回复处理。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退回件：对各种原因引起的退回，按操作规定进行处理，不得擅自退回，所有到中心的退回件必须 要做重量的收入与发出。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大头笔标注不规范：大头笔目的地错误的；除文件外的物品，如发现未用大头笔注明面单号码或打包 （笼）后未用大头笔标注包（笼）签条码的，一律不得进入网络，标注正确后才可发出，同时做投诉处理。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双面单：如出现两张面单或两张包（笼）签的，要求支线车随车人员处理，要当场确定正确一张，同时除去另一张面单或包（笼）签，无法确定的不予中转。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非快递包装：此类快件不得进入网络，必须换快递包装后方可发出。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无论何种原因的汽运支线车晚点，一律不得延误其它快件的正常出港，因时间紧，可优先装文件小物品。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915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915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916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4" name="Rectangle 15"/>
          <p:cNvSpPr/>
          <p:nvPr/>
        </p:nvSpPr>
        <p:spPr>
          <a:xfrm>
            <a:off x="1476375" y="765175"/>
            <a:ext cx="7488238" cy="14652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三、进港（到件）违禁品的处理办法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违禁品：操作过程中，无论哪个环节发现违禁品，都要拍照上报并做投诉处理。对于有污染其它快件或造成人身伤害可能性的，除通知发件公司外，要求收件客户上门自取，对易燃易爆危险品，拍照后为安全起见，及时上报总公司相关处理部门认可后，可就地销毁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01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01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1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018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8" name="Rectangle 16"/>
          <p:cNvSpPr/>
          <p:nvPr/>
        </p:nvSpPr>
        <p:spPr>
          <a:xfrm>
            <a:off x="1476375" y="920750"/>
            <a:ext cx="7667625" cy="53101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四、进港（到件）破损件的处理办法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提货环节发现：与承运方当场核对，并让承运方出具破损证明。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主干线网络车交接环节发现：当场称重拍照登记并上报做问题件处理，在交与支线车或再次经第三方转运的，应做好交接登记工作。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错发件：第一时间上报，同时按操作规定在最近的一个班次内转至正确目的地。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地址不详：电话联系收件客户，以确定正确地址，在承诺的时间内送到，无法联系到客户的，要在内网上报，待发件公司回复后处理。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退回件：因客户搬迁、拒收或无营业部等原因造成的退回件，首先在内网通知，三天内发件公司有回复，按回复内容处理，无回复的，第四天起可直接退回。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无头件：对到件过程中出现的无头件，应拍照并上报，按认领公司的要求操作，同时对无人认领的无头件，保存期限为四个月。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非包装：此类快件一律不予以中转，上报总公司，待处理后，更换包装后才可中转。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多面单快件：通知发件公司及上一分拣环节，及电话通知收件客户几种方式进行联系，以确定正确面单，无法确认的上报内网并投诉上一环节公司。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暂停公司件中转处理：核准的暂停营业部，对有件上网络，应正常派送，特殊情况按总部通知操作处理。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0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20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0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120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2" name="Rectangle 16"/>
          <p:cNvSpPr/>
          <p:nvPr/>
        </p:nvSpPr>
        <p:spPr>
          <a:xfrm>
            <a:off x="1403350" y="1060450"/>
            <a:ext cx="7497763" cy="47609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五、非本公司快件的处理办法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在提货过程中，发现非本公司的快件，当场与提货处工作人员说明，避免出现提错货的情况。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六、发生交通事故的处理办法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无论在哪个环节出现如交通事故等意外情况，当事人应第一时间通知公司管理人员，管理人员应立即采取补救措施，在最短的时间内将快件正常操作。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七、滞留件处理办法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因干线网络车非正常延误的滞留件，由中心安排车辆送达营业部，费用由干线车支付。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因营业部车辆配置不足导致到件无法正常中转形成滞留件，由中心安排车辆送达营业部，费用由车辆配置不足的营业部承担（报中转管理部直接上账到营业部）。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干线网络车因天气的客观原因延误导致的滞留件，由分拣中心根据情况安排车辆送达营业部，产生的费用由总公司支付。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因中心操作延误造成的滞留件，由中心安排车辆送达营业部，费用由总公司支付。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222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222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223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223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6" name="Rectangle 16"/>
          <p:cNvSpPr/>
          <p:nvPr/>
        </p:nvSpPr>
        <p:spPr>
          <a:xfrm>
            <a:off x="1258888" y="765175"/>
            <a:ext cx="7885112" cy="2289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466725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八、货件填写异常的处理办法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在分拣过程中，发现编织袋、木箱等物品，未在面单之外用大头笔写上单号的；或文件包货签号没有大头笔在编织袋外标注的快件。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如果是营业部交接的，由该营业部随车人员处理完毕后，再进行中转。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如是分拣中心主干线下货的，当场填写完整，并于中转结束后，向客服中心投诉责任分拣中心；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如文件包外无货签及大头笔标注的，当场通知发出方，征得同意后，换新货签，并登记备查。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32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32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2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325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60" name="Rectangle 15"/>
          <p:cNvSpPr/>
          <p:nvPr/>
        </p:nvSpPr>
        <p:spPr>
          <a:xfrm>
            <a:off x="1476375" y="765175"/>
            <a:ext cx="7416800" cy="3662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466725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九、无法扫描件的处理办法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拆包时，如包签遗失或破损导致无法扫描，而外包装无大头笔写的单号，可将包内任一快件取出，在查询系统内输入该票（件）的条码，则会查出该包号。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十、多面单（货签）包件的处理办法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对一票件有两张以上面单的，或文件包外有两张以上货签的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是营业部直接交接的，由营业部人员确认并处理完毕后，再行中转。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如是分拣中心主干线下货的，通知上一分拣中心确认，按上一分拣中心回复处理完毕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;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如果无法当场处理，各分拣中心有权不予以中转，中转结束后，及时通知发件公司，待发件公司书面确认后，按确认内容分拣中转，事后做问题件投诉至客服中心。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66725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427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427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428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428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4" name="Rectangle 16"/>
          <p:cNvSpPr/>
          <p:nvPr/>
        </p:nvSpPr>
        <p:spPr>
          <a:xfrm>
            <a:off x="1619250" y="911225"/>
            <a:ext cx="7200900" cy="3387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十一、无头件的处理办法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如营业部直接交接的，发现无头件，应立当场要求该营业部随车人员确认处理，才可中转；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如是主干线网络车下货的，中转结束后，通过货签，查出该无头件的单号，通知上一分拣中心，按上一分拣中心的回复进行处理，并做问题件投诉；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如查不到单号，按无头件上报程序在内网上报。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十二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包装不符合要求破损件的处理办法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对营业部交件过程中已经破损的快件，需告知发件公司进行重新包装；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包装不规范的快件，容易破损的责令交件公司重新包装；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裸露的铁器、家具等，容易造成其它快件破损或损坏的不收；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对国明文禁止和公司规定不能收取的违禁品、危险品拒绝收取。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52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530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30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530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8" name="AutoShape 15"/>
          <p:cNvSpPr>
            <a:spLocks noChangeAspect="1"/>
          </p:cNvSpPr>
          <p:nvPr/>
        </p:nvSpPr>
        <p:spPr>
          <a:xfrm>
            <a:off x="2124075" y="1052513"/>
            <a:ext cx="6543675" cy="4991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9" name="Text Box 16"/>
          <p:cNvSpPr txBox="1"/>
          <p:nvPr/>
        </p:nvSpPr>
        <p:spPr>
          <a:xfrm>
            <a:off x="212407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领取任务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85" name="Text Box 17"/>
          <p:cNvSpPr txBox="1"/>
          <p:nvPr/>
        </p:nvSpPr>
        <p:spPr>
          <a:xfrm>
            <a:off x="4500563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选取材料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86" name="Text Box 18"/>
          <p:cNvSpPr txBox="1"/>
          <p:nvPr/>
        </p:nvSpPr>
        <p:spPr>
          <a:xfrm>
            <a:off x="6804025" y="105251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登单装袋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87" name="Text Box 19"/>
          <p:cNvSpPr txBox="1"/>
          <p:nvPr/>
        </p:nvSpPr>
        <p:spPr>
          <a:xfrm>
            <a:off x="4500563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打印袋牌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88" name="Text Box 20"/>
          <p:cNvSpPr txBox="1"/>
          <p:nvPr/>
        </p:nvSpPr>
        <p:spPr>
          <a:xfrm>
            <a:off x="212407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捆扎总包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89" name="Text Box 21"/>
          <p:cNvSpPr txBox="1"/>
          <p:nvPr/>
        </p:nvSpPr>
        <p:spPr>
          <a:xfrm>
            <a:off x="6804025" y="242093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总包称重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90" name="Text Box 22"/>
          <p:cNvSpPr txBox="1"/>
          <p:nvPr/>
        </p:nvSpPr>
        <p:spPr>
          <a:xfrm>
            <a:off x="212407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扫描总包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91" name="Text Box 23"/>
          <p:cNvSpPr txBox="1"/>
          <p:nvPr/>
        </p:nvSpPr>
        <p:spPr>
          <a:xfrm>
            <a:off x="4500563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总包堆码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7992" name="Text Box 24"/>
          <p:cNvSpPr txBox="1"/>
          <p:nvPr/>
        </p:nvSpPr>
        <p:spPr>
          <a:xfrm>
            <a:off x="6804025" y="3789363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异常处理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18" name="Line 25"/>
          <p:cNvSpPr/>
          <p:nvPr/>
        </p:nvSpPr>
        <p:spPr>
          <a:xfrm>
            <a:off x="395605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19" name="Line 26"/>
          <p:cNvSpPr/>
          <p:nvPr/>
        </p:nvSpPr>
        <p:spPr>
          <a:xfrm>
            <a:off x="6311900" y="127952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0" name="Line 27"/>
          <p:cNvSpPr/>
          <p:nvPr/>
        </p:nvSpPr>
        <p:spPr>
          <a:xfrm>
            <a:off x="3956050" y="400208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1" name="Line 28"/>
          <p:cNvSpPr/>
          <p:nvPr/>
        </p:nvSpPr>
        <p:spPr>
          <a:xfrm>
            <a:off x="6311900" y="4002088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2" name="Line 29"/>
          <p:cNvSpPr/>
          <p:nvPr/>
        </p:nvSpPr>
        <p:spPr>
          <a:xfrm rot="10800000">
            <a:off x="395605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3" name="Line 30"/>
          <p:cNvSpPr/>
          <p:nvPr/>
        </p:nvSpPr>
        <p:spPr>
          <a:xfrm rot="10800000">
            <a:off x="6311900" y="2640013"/>
            <a:ext cx="523875" cy="15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4" name="Line 31"/>
          <p:cNvSpPr/>
          <p:nvPr/>
        </p:nvSpPr>
        <p:spPr>
          <a:xfrm rot="-10800000" flipV="1">
            <a:off x="7620000" y="1733550"/>
            <a:ext cx="1588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5" name="Line 32"/>
          <p:cNvSpPr/>
          <p:nvPr/>
        </p:nvSpPr>
        <p:spPr>
          <a:xfrm rot="-10800000" flipV="1">
            <a:off x="2909888" y="3094038"/>
            <a:ext cx="1587" cy="68103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26" name="Line 33"/>
          <p:cNvSpPr/>
          <p:nvPr/>
        </p:nvSpPr>
        <p:spPr>
          <a:xfrm rot="-10800000" flipV="1">
            <a:off x="7620000" y="4456113"/>
            <a:ext cx="1588" cy="6794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8002" name="Text Box 34"/>
          <p:cNvSpPr txBox="1"/>
          <p:nvPr/>
        </p:nvSpPr>
        <p:spPr>
          <a:xfrm>
            <a:off x="6804025" y="515778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清理现场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8003" name="Text Box 35"/>
          <p:cNvSpPr txBox="1"/>
          <p:nvPr/>
        </p:nvSpPr>
        <p:spPr>
          <a:xfrm>
            <a:off x="4500563" y="5157788"/>
            <a:ext cx="1831975" cy="68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任务结束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29" name="Line 36"/>
          <p:cNvSpPr/>
          <p:nvPr/>
        </p:nvSpPr>
        <p:spPr>
          <a:xfrm rot="10800000">
            <a:off x="6311900" y="5362575"/>
            <a:ext cx="523875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5330" name="Rectangle 37"/>
          <p:cNvSpPr/>
          <p:nvPr/>
        </p:nvSpPr>
        <p:spPr>
          <a:xfrm>
            <a:off x="539750" y="1844675"/>
            <a:ext cx="1008063" cy="26638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快件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封装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工作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流程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67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6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67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6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6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6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6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6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6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46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7985" grpId="0" animBg="1"/>
      <p:bldP spid="467986" grpId="0" animBg="1"/>
      <p:bldP spid="467987" grpId="0" animBg="1"/>
      <p:bldP spid="467988" grpId="0" animBg="1"/>
      <p:bldP spid="467989" grpId="0" animBg="1"/>
      <p:bldP spid="467990" grpId="0" animBg="1"/>
      <p:bldP spid="467991" grpId="0" animBg="1"/>
      <p:bldP spid="467992" grpId="0" animBg="1"/>
      <p:bldP spid="468002" grpId="0" animBg="1"/>
      <p:bldP spid="46800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63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632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632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学习活动三：快件封装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632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2" name="WordArt 15"/>
          <p:cNvSpPr>
            <a:spLocks noTextEdit="1"/>
          </p:cNvSpPr>
          <p:nvPr/>
        </p:nvSpPr>
        <p:spPr>
          <a:xfrm>
            <a:off x="1476375" y="1700213"/>
            <a:ext cx="6911975" cy="30972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75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本活动学习到此为止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8830</Words>
  <Application>WPS 演示</Application>
  <PresentationFormat>全屏显示(4:3)</PresentationFormat>
  <Paragraphs>783</Paragraphs>
  <Slides>52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52</vt:i4>
      </vt:variant>
      <vt:variant>
        <vt:lpstr>自定义放映</vt:lpstr>
      </vt:variant>
      <vt:variant>
        <vt:i4>1</vt:i4>
      </vt:variant>
    </vt:vector>
  </HeadingPairs>
  <TitlesOfParts>
    <vt:vector size="65" baseType="lpstr">
      <vt:lpstr>Arial</vt:lpstr>
      <vt:lpstr>宋体</vt:lpstr>
      <vt:lpstr>Wingdings</vt:lpstr>
      <vt:lpstr>Calibri</vt:lpstr>
      <vt:lpstr>Arial Rounded MT Bold</vt:lpstr>
      <vt:lpstr>楷体</vt:lpstr>
      <vt:lpstr>Times New Roman</vt:lpstr>
      <vt:lpstr>Arial</vt:lpstr>
      <vt:lpstr>微软雅黑</vt:lpstr>
      <vt:lpstr>Arial Unicode MS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11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146</cp:revision>
  <dcterms:created xsi:type="dcterms:W3CDTF">2011-01-25T06:33:28Z</dcterms:created>
  <dcterms:modified xsi:type="dcterms:W3CDTF">2026-08-26T02:08:11Z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78EF5F9E496B475DAC1BDEF810276E91_12</vt:lpwstr>
  </property>
  <property fmtid="{D5CDD505-2E9C-101B-9397-08002B2CF9AE}" pid="3" name="KSOProductBuildVer">
    <vt:lpwstr>2052-12.1.0.28043</vt:lpwstr>
  </property>
</Properties>
</file>