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457" r:id="rId4"/>
    <p:sldId id="256" r:id="rId5"/>
    <p:sldId id="259" r:id="rId6"/>
    <p:sldId id="277" r:id="rId7"/>
    <p:sldId id="446" r:id="rId8"/>
    <p:sldId id="447" r:id="rId9"/>
    <p:sldId id="444" r:id="rId10"/>
    <p:sldId id="448" r:id="rId11"/>
    <p:sldId id="449" r:id="rId12"/>
    <p:sldId id="450" r:id="rId13"/>
    <p:sldId id="451" r:id="rId14"/>
    <p:sldId id="452" r:id="rId15"/>
    <p:sldId id="453" r:id="rId16"/>
    <p:sldId id="454" r:id="rId17"/>
    <p:sldId id="455" r:id="rId18"/>
    <p:sldId id="377" r:id="rId19"/>
    <p:sldId id="456" r:id="rId20"/>
    <p:sldId id="378" r:id="rId21"/>
    <p:sldId id="424" r:id="rId22"/>
    <p:sldId id="440" r:id="rId23"/>
    <p:sldId id="441" r:id="rId24"/>
    <p:sldId id="386" r:id="rId25"/>
    <p:sldId id="420" r:id="rId26"/>
    <p:sldId id="423" r:id="rId27"/>
    <p:sldId id="431" r:id="rId28"/>
    <p:sldId id="426" r:id="rId29"/>
    <p:sldId id="430" r:id="rId30"/>
    <p:sldId id="429" r:id="rId31"/>
    <p:sldId id="428" r:id="rId32"/>
    <p:sldId id="427" r:id="rId33"/>
    <p:sldId id="432" r:id="rId34"/>
    <p:sldId id="434" r:id="rId35"/>
    <p:sldId id="389" r:id="rId36"/>
    <p:sldId id="433" r:id="rId37"/>
    <p:sldId id="435" r:id="rId38"/>
    <p:sldId id="417" r:id="rId39"/>
    <p:sldId id="390" r:id="rId40"/>
    <p:sldId id="436" r:id="rId41"/>
    <p:sldId id="437" r:id="rId42"/>
    <p:sldId id="438" r:id="rId43"/>
    <p:sldId id="439" r:id="rId44"/>
    <p:sldId id="422" r:id="rId4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66"/>
    <a:srgbClr val="000000"/>
    <a:srgbClr val="FF0066"/>
    <a:srgbClr val="FFCC00"/>
    <a:srgbClr val="0000FF"/>
    <a:srgbClr val="99CC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1.jpeg"/><Relationship Id="rId13" Type="http://schemas.openxmlformats.org/officeDocument/2006/relationships/image" Target="../media/image4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" name="矩形 42"/>
          <p:cNvSpPr/>
          <p:nvPr/>
        </p:nvSpPr>
        <p:spPr>
          <a:xfrm>
            <a:off x="-17463" y="-7963"/>
            <a:ext cx="9144001" cy="72000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CCFF33"/>
              </a:gs>
              <a:gs pos="100000">
                <a:srgbClr val="99CC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17463" y="706419"/>
            <a:ext cx="9144001" cy="36000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CCFF33"/>
              </a:gs>
              <a:gs pos="100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28"/>
          <p:cNvGrpSpPr/>
          <p:nvPr userDrawn="1"/>
        </p:nvGrpSpPr>
        <p:grpSpPr>
          <a:xfrm>
            <a:off x="-17462" y="-7937"/>
            <a:ext cx="1439862" cy="1439862"/>
            <a:chOff x="0" y="1500174"/>
            <a:chExt cx="1440000" cy="1440000"/>
          </a:xfrm>
        </p:grpSpPr>
        <p:sp>
          <p:nvSpPr>
            <p:cNvPr id="121" name="饼形 120"/>
            <p:cNvSpPr/>
            <p:nvPr/>
          </p:nvSpPr>
          <p:spPr>
            <a:xfrm>
              <a:off x="0" y="1500174"/>
              <a:ext cx="1440000" cy="1440000"/>
            </a:xfrm>
            <a:prstGeom prst="pie">
              <a:avLst>
                <a:gd name="adj1" fmla="val 0"/>
                <a:gd name="adj2" fmla="val 10804693"/>
              </a:avLst>
            </a:prstGeom>
            <a:solidFill>
              <a:srgbClr val="CCFF33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饼形 126"/>
            <p:cNvSpPr/>
            <p:nvPr/>
          </p:nvSpPr>
          <p:spPr>
            <a:xfrm rot="10800000">
              <a:off x="0" y="1500174"/>
              <a:ext cx="1440000" cy="1440000"/>
            </a:xfrm>
            <a:custGeom>
              <a:avLst/>
              <a:gdLst/>
              <a:ahLst/>
              <a:cxnLst>
                <a:cxn ang="0">
                  <a:pos x="1440000" y="720000"/>
                </a:cxn>
                <a:cxn ang="5898240">
                  <a:pos x="720000" y="1440000"/>
                </a:cxn>
                <a:cxn ang="11796480">
                  <a:pos x="0" y="720000"/>
                </a:cxn>
                <a:cxn ang="17694720">
                  <a:pos x="720000" y="0"/>
                </a:cxn>
              </a:cxnLst>
              <a:pathLst>
                <a:path w="1440000" h="1440000">
                  <a:moveTo>
                    <a:pt x="1440000" y="720000"/>
                  </a:moveTo>
                  <a:lnTo>
                    <a:pt x="1440000" y="720000"/>
                  </a:ln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4" y="1440000"/>
                    <a:pt x="0" y="1117645"/>
                    <a:pt x="0" y="720000"/>
                  </a:cubicBezTo>
                  <a:cubicBezTo>
                    <a:pt x="-1" y="719672"/>
                    <a:pt x="0" y="719344"/>
                    <a:pt x="0" y="719016"/>
                  </a:cubicBezTo>
                  <a:lnTo>
                    <a:pt x="720000" y="720000"/>
                  </a:lnTo>
                  <a:lnTo>
                    <a:pt x="1440000" y="720000"/>
                  </a:lnTo>
                  <a:close/>
                </a:path>
              </a:pathLst>
            </a:custGeom>
            <a:solidFill>
              <a:srgbClr val="00B0F0">
                <a:alpha val="25098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1" name="组合 127"/>
          <p:cNvGrpSpPr/>
          <p:nvPr userDrawn="1"/>
        </p:nvGrpSpPr>
        <p:grpSpPr>
          <a:xfrm>
            <a:off x="125413" y="88900"/>
            <a:ext cx="1260475" cy="1260475"/>
            <a:chOff x="1357290" y="1500174"/>
            <a:chExt cx="1260000" cy="1260000"/>
          </a:xfrm>
        </p:grpSpPr>
        <p:sp>
          <p:nvSpPr>
            <p:cNvPr id="125" name="饼形 124"/>
            <p:cNvSpPr/>
            <p:nvPr/>
          </p:nvSpPr>
          <p:spPr>
            <a:xfrm>
              <a:off x="1357290" y="1500174"/>
              <a:ext cx="1260000" cy="1260000"/>
            </a:xfrm>
            <a:prstGeom prst="pie">
              <a:avLst>
                <a:gd name="adj1" fmla="val 0"/>
                <a:gd name="adj2" fmla="val 10754946"/>
              </a:avLst>
            </a:prstGeom>
            <a:solidFill>
              <a:srgbClr val="CCFF33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饼形 125"/>
            <p:cNvSpPr/>
            <p:nvPr/>
          </p:nvSpPr>
          <p:spPr>
            <a:xfrm rot="10800000">
              <a:off x="1357290" y="1500174"/>
              <a:ext cx="1260000" cy="1260000"/>
            </a:xfrm>
            <a:custGeom>
              <a:avLst/>
              <a:gdLst/>
              <a:ahLst/>
              <a:cxnLst>
                <a:cxn ang="0">
                  <a:pos x="1260000" y="630000"/>
                </a:cxn>
                <a:cxn ang="5898240">
                  <a:pos x="630000" y="1260000"/>
                </a:cxn>
                <a:cxn ang="11796480">
                  <a:pos x="0" y="630000"/>
                </a:cxn>
                <a:cxn ang="17694720">
                  <a:pos x="630000" y="0"/>
                </a:cxn>
              </a:cxnLst>
              <a:pathLst>
                <a:path w="1260000" h="1260000">
                  <a:moveTo>
                    <a:pt x="1260000" y="630000"/>
                  </a:moveTo>
                  <a:lnTo>
                    <a:pt x="1260000" y="630000"/>
                  </a:lnTo>
                  <a:cubicBezTo>
                    <a:pt x="1260000" y="977939"/>
                    <a:pt x="977939" y="1260000"/>
                    <a:pt x="630000" y="1260000"/>
                  </a:cubicBezTo>
                  <a:cubicBezTo>
                    <a:pt x="285280" y="1260000"/>
                    <a:pt x="4571" y="982945"/>
                    <a:pt x="54" y="638255"/>
                  </a:cubicBezTo>
                  <a:lnTo>
                    <a:pt x="630000" y="630000"/>
                  </a:lnTo>
                  <a:lnTo>
                    <a:pt x="1260000" y="630000"/>
                  </a:lnTo>
                  <a:close/>
                </a:path>
              </a:pathLst>
            </a:custGeom>
            <a:solidFill>
              <a:srgbClr val="00B0F0">
                <a:alpha val="45097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3" name="Oval 18"/>
          <p:cNvSpPr>
            <a:spLocks noChangeArrowheads="1"/>
          </p:cNvSpPr>
          <p:nvPr/>
        </p:nvSpPr>
        <p:spPr bwMode="gray">
          <a:xfrm>
            <a:off x="331788" y="198438"/>
            <a:ext cx="1079500" cy="1079500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5" name="Picture 15" descr="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23850" y="115888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34925" y="14287"/>
            <a:ext cx="9144000" cy="6858001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009900"/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5175" y="387191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8488" y="48006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00" y="3729038"/>
            <a:ext cx="9153525" cy="3143250"/>
          </a:xfrm>
          <a:custGeom>
            <a:avLst/>
            <a:gdLst>
              <a:gd name="connsiteX0" fmla="*/ 0 w 9152878"/>
              <a:gd name="connsiteY0" fmla="*/ 781235 h 3045041"/>
              <a:gd name="connsiteX1" fmla="*/ 2086253 w 9152878"/>
              <a:gd name="connsiteY1" fmla="*/ 221941 h 3045041"/>
              <a:gd name="connsiteX2" fmla="*/ 5743853 w 9152878"/>
              <a:gd name="connsiteY2" fmla="*/ 1136341 h 3045041"/>
              <a:gd name="connsiteX3" fmla="*/ 9144000 w 9152878"/>
              <a:gd name="connsiteY3" fmla="*/ 0 h 3045041"/>
              <a:gd name="connsiteX4" fmla="*/ 9152878 w 9152878"/>
              <a:gd name="connsiteY4" fmla="*/ 3045041 h 3045041"/>
              <a:gd name="connsiteX5" fmla="*/ 0 w 9152878"/>
              <a:gd name="connsiteY5" fmla="*/ 3018407 h 3045041"/>
              <a:gd name="connsiteX6" fmla="*/ 0 w 9152878"/>
              <a:gd name="connsiteY6" fmla="*/ 781235 h 3045041"/>
              <a:gd name="connsiteX0-1" fmla="*/ 0 w 9152878"/>
              <a:gd name="connsiteY0-2" fmla="*/ 781235 h 3045041"/>
              <a:gd name="connsiteX1-3" fmla="*/ 2086253 w 9152878"/>
              <a:gd name="connsiteY1-4" fmla="*/ 221941 h 3045041"/>
              <a:gd name="connsiteX2-5" fmla="*/ 5743853 w 9152878"/>
              <a:gd name="connsiteY2-6" fmla="*/ 1136341 h 3045041"/>
              <a:gd name="connsiteX3-7" fmla="*/ 9144000 w 9152878"/>
              <a:gd name="connsiteY3-8" fmla="*/ 0 h 3045041"/>
              <a:gd name="connsiteX4-9" fmla="*/ 9152878 w 9152878"/>
              <a:gd name="connsiteY4-10" fmla="*/ 3045041 h 3045041"/>
              <a:gd name="connsiteX5-11" fmla="*/ 0 w 9152878"/>
              <a:gd name="connsiteY5-12" fmla="*/ 3018407 h 3045041"/>
              <a:gd name="connsiteX6-13" fmla="*/ 0 w 9152878"/>
              <a:gd name="connsiteY6-14" fmla="*/ 781235 h 3045041"/>
              <a:gd name="connsiteX0-15" fmla="*/ 0 w 9152878"/>
              <a:gd name="connsiteY0-16" fmla="*/ 1099352 h 3363158"/>
              <a:gd name="connsiteX1-17" fmla="*/ 2086253 w 9152878"/>
              <a:gd name="connsiteY1-18" fmla="*/ 540058 h 3363158"/>
              <a:gd name="connsiteX2-19" fmla="*/ 5743853 w 9152878"/>
              <a:gd name="connsiteY2-20" fmla="*/ 1454458 h 3363158"/>
              <a:gd name="connsiteX3-21" fmla="*/ 9144000 w 9152878"/>
              <a:gd name="connsiteY3-22" fmla="*/ 318117 h 3363158"/>
              <a:gd name="connsiteX4-23" fmla="*/ 9152878 w 9152878"/>
              <a:gd name="connsiteY4-24" fmla="*/ 3363158 h 3363158"/>
              <a:gd name="connsiteX5-25" fmla="*/ 0 w 9152878"/>
              <a:gd name="connsiteY5-26" fmla="*/ 3336524 h 3363158"/>
              <a:gd name="connsiteX6-27" fmla="*/ 0 w 9152878"/>
              <a:gd name="connsiteY6-28" fmla="*/ 1099352 h 3363158"/>
              <a:gd name="connsiteX0-29" fmla="*/ 0 w 9152878"/>
              <a:gd name="connsiteY0-30" fmla="*/ 781235 h 3045041"/>
              <a:gd name="connsiteX1-31" fmla="*/ 2086253 w 9152878"/>
              <a:gd name="connsiteY1-32" fmla="*/ 221941 h 3045041"/>
              <a:gd name="connsiteX2-33" fmla="*/ 5743853 w 9152878"/>
              <a:gd name="connsiteY2-34" fmla="*/ 1136341 h 3045041"/>
              <a:gd name="connsiteX3-35" fmla="*/ 9144000 w 9152878"/>
              <a:gd name="connsiteY3-36" fmla="*/ 0 h 3045041"/>
              <a:gd name="connsiteX4-37" fmla="*/ 9152878 w 9152878"/>
              <a:gd name="connsiteY4-38" fmla="*/ 3045041 h 3045041"/>
              <a:gd name="connsiteX5-39" fmla="*/ 0 w 9152878"/>
              <a:gd name="connsiteY5-40" fmla="*/ 3018407 h 3045041"/>
              <a:gd name="connsiteX6-41" fmla="*/ 0 w 9152878"/>
              <a:gd name="connsiteY6-42" fmla="*/ 781235 h 3045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152878" h="3045041">
                <a:moveTo>
                  <a:pt x="0" y="781235"/>
                </a:moveTo>
                <a:cubicBezTo>
                  <a:pt x="347709" y="315157"/>
                  <a:pt x="1128944" y="162757"/>
                  <a:pt x="2086253" y="221941"/>
                </a:cubicBezTo>
                <a:cubicBezTo>
                  <a:pt x="3043562" y="281125"/>
                  <a:pt x="4567562" y="1173331"/>
                  <a:pt x="5743853" y="1136341"/>
                </a:cubicBezTo>
                <a:cubicBezTo>
                  <a:pt x="6920144" y="1099351"/>
                  <a:pt x="8392699" y="327317"/>
                  <a:pt x="9144000" y="0"/>
                </a:cubicBezTo>
                <a:cubicBezTo>
                  <a:pt x="9146959" y="1015014"/>
                  <a:pt x="9149919" y="2030027"/>
                  <a:pt x="9152878" y="3045041"/>
                </a:cubicBezTo>
                <a:lnTo>
                  <a:pt x="0" y="3018407"/>
                </a:lnTo>
                <a:lnTo>
                  <a:pt x="0" y="78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-107983" y="3729039"/>
            <a:ext cx="9313541" cy="1185168"/>
          </a:xfrm>
          <a:custGeom>
            <a:avLst/>
            <a:gdLst>
              <a:gd name="connsiteX0" fmla="*/ 0 w 9161755"/>
              <a:gd name="connsiteY0" fmla="*/ 745724 h 1145219"/>
              <a:gd name="connsiteX1" fmla="*/ 1544714 w 9161755"/>
              <a:gd name="connsiteY1" fmla="*/ 239697 h 1145219"/>
              <a:gd name="connsiteX2" fmla="*/ 2929631 w 9161755"/>
              <a:gd name="connsiteY2" fmla="*/ 275208 h 1145219"/>
              <a:gd name="connsiteX3" fmla="*/ 4181382 w 9161755"/>
              <a:gd name="connsiteY3" fmla="*/ 656948 h 1145219"/>
              <a:gd name="connsiteX4" fmla="*/ 5699464 w 9161755"/>
              <a:gd name="connsiteY4" fmla="*/ 1145219 h 1145219"/>
              <a:gd name="connsiteX5" fmla="*/ 7625918 w 9161755"/>
              <a:gd name="connsiteY5" fmla="*/ 585926 h 1145219"/>
              <a:gd name="connsiteX6" fmla="*/ 9161755 w 9161755"/>
              <a:gd name="connsiteY6" fmla="*/ 0 h 1145219"/>
              <a:gd name="connsiteX0-1" fmla="*/ 0 w 9161755"/>
              <a:gd name="connsiteY0-2" fmla="*/ 745724 h 1145219"/>
              <a:gd name="connsiteX1-3" fmla="*/ 1544714 w 9161755"/>
              <a:gd name="connsiteY1-4" fmla="*/ 239697 h 1145219"/>
              <a:gd name="connsiteX2-5" fmla="*/ 2929631 w 9161755"/>
              <a:gd name="connsiteY2-6" fmla="*/ 275208 h 1145219"/>
              <a:gd name="connsiteX3-7" fmla="*/ 4181382 w 9161755"/>
              <a:gd name="connsiteY3-8" fmla="*/ 656948 h 1145219"/>
              <a:gd name="connsiteX4-9" fmla="*/ 5699464 w 9161755"/>
              <a:gd name="connsiteY4-10" fmla="*/ 1145219 h 1145219"/>
              <a:gd name="connsiteX5-11" fmla="*/ 7625918 w 9161755"/>
              <a:gd name="connsiteY5-12" fmla="*/ 585926 h 1145219"/>
              <a:gd name="connsiteX6-13" fmla="*/ 9161755 w 9161755"/>
              <a:gd name="connsiteY6-14" fmla="*/ 0 h 1145219"/>
              <a:gd name="connsiteX0-15" fmla="*/ 0 w 9161755"/>
              <a:gd name="connsiteY0-16" fmla="*/ 745724 h 1145219"/>
              <a:gd name="connsiteX1-17" fmla="*/ 1544714 w 9161755"/>
              <a:gd name="connsiteY1-18" fmla="*/ 239697 h 1145219"/>
              <a:gd name="connsiteX2-19" fmla="*/ 2929631 w 9161755"/>
              <a:gd name="connsiteY2-20" fmla="*/ 275208 h 1145219"/>
              <a:gd name="connsiteX3-21" fmla="*/ 4181382 w 9161755"/>
              <a:gd name="connsiteY3-22" fmla="*/ 656948 h 1145219"/>
              <a:gd name="connsiteX4-23" fmla="*/ 5699464 w 9161755"/>
              <a:gd name="connsiteY4-24" fmla="*/ 1145219 h 1145219"/>
              <a:gd name="connsiteX5-25" fmla="*/ 7625918 w 9161755"/>
              <a:gd name="connsiteY5-26" fmla="*/ 585926 h 1145219"/>
              <a:gd name="connsiteX6-27" fmla="*/ 9161755 w 9161755"/>
              <a:gd name="connsiteY6-28" fmla="*/ 0 h 1145219"/>
              <a:gd name="connsiteX0-29" fmla="*/ 0 w 9161755"/>
              <a:gd name="connsiteY0-30" fmla="*/ 745724 h 1157056"/>
              <a:gd name="connsiteX1-31" fmla="*/ 1544714 w 9161755"/>
              <a:gd name="connsiteY1-32" fmla="*/ 239697 h 1157056"/>
              <a:gd name="connsiteX2-33" fmla="*/ 2929631 w 9161755"/>
              <a:gd name="connsiteY2-34" fmla="*/ 275208 h 1157056"/>
              <a:gd name="connsiteX3-35" fmla="*/ 4181382 w 9161755"/>
              <a:gd name="connsiteY3-36" fmla="*/ 656948 h 1157056"/>
              <a:gd name="connsiteX4-37" fmla="*/ 5699464 w 9161755"/>
              <a:gd name="connsiteY4-38" fmla="*/ 1145219 h 1157056"/>
              <a:gd name="connsiteX5-39" fmla="*/ 7625918 w 9161755"/>
              <a:gd name="connsiteY5-40" fmla="*/ 585926 h 1157056"/>
              <a:gd name="connsiteX6-41" fmla="*/ 9161755 w 9161755"/>
              <a:gd name="connsiteY6-42" fmla="*/ 0 h 1157056"/>
              <a:gd name="connsiteX0-43" fmla="*/ 0 w 9161755"/>
              <a:gd name="connsiteY0-44" fmla="*/ 745724 h 1157056"/>
              <a:gd name="connsiteX1-45" fmla="*/ 1544714 w 9161755"/>
              <a:gd name="connsiteY1-46" fmla="*/ 239697 h 1157056"/>
              <a:gd name="connsiteX2-47" fmla="*/ 2929631 w 9161755"/>
              <a:gd name="connsiteY2-48" fmla="*/ 275208 h 1157056"/>
              <a:gd name="connsiteX3-49" fmla="*/ 4181382 w 9161755"/>
              <a:gd name="connsiteY3-50" fmla="*/ 656948 h 1157056"/>
              <a:gd name="connsiteX4-51" fmla="*/ 5699464 w 9161755"/>
              <a:gd name="connsiteY4-52" fmla="*/ 1145219 h 1157056"/>
              <a:gd name="connsiteX5-53" fmla="*/ 7625918 w 9161755"/>
              <a:gd name="connsiteY5-54" fmla="*/ 585926 h 1157056"/>
              <a:gd name="connsiteX6-55" fmla="*/ 9161755 w 9161755"/>
              <a:gd name="connsiteY6-56" fmla="*/ 0 h 1157056"/>
              <a:gd name="connsiteX0-57" fmla="*/ 0 w 9161755"/>
              <a:gd name="connsiteY0-58" fmla="*/ 745724 h 1157056"/>
              <a:gd name="connsiteX1-59" fmla="*/ 1544714 w 9161755"/>
              <a:gd name="connsiteY1-60" fmla="*/ 239697 h 1157056"/>
              <a:gd name="connsiteX2-61" fmla="*/ 2929631 w 9161755"/>
              <a:gd name="connsiteY2-62" fmla="*/ 275208 h 1157056"/>
              <a:gd name="connsiteX3-63" fmla="*/ 4181382 w 9161755"/>
              <a:gd name="connsiteY3-64" fmla="*/ 656948 h 1157056"/>
              <a:gd name="connsiteX4-65" fmla="*/ 5699464 w 9161755"/>
              <a:gd name="connsiteY4-66" fmla="*/ 1145219 h 1157056"/>
              <a:gd name="connsiteX5-67" fmla="*/ 7625918 w 9161755"/>
              <a:gd name="connsiteY5-68" fmla="*/ 585926 h 1157056"/>
              <a:gd name="connsiteX6-69" fmla="*/ 9161755 w 9161755"/>
              <a:gd name="connsiteY6-70" fmla="*/ 0 h 1157056"/>
              <a:gd name="connsiteX0-71" fmla="*/ 0 w 9161755"/>
              <a:gd name="connsiteY0-72" fmla="*/ 745724 h 1197005"/>
              <a:gd name="connsiteX1-73" fmla="*/ 1544714 w 9161755"/>
              <a:gd name="connsiteY1-74" fmla="*/ 239697 h 1197005"/>
              <a:gd name="connsiteX2-75" fmla="*/ 2929631 w 9161755"/>
              <a:gd name="connsiteY2-76" fmla="*/ 275208 h 1197005"/>
              <a:gd name="connsiteX3-77" fmla="*/ 5699464 w 9161755"/>
              <a:gd name="connsiteY3-78" fmla="*/ 1145219 h 1197005"/>
              <a:gd name="connsiteX4-79" fmla="*/ 7625918 w 9161755"/>
              <a:gd name="connsiteY4-80" fmla="*/ 585926 h 1197005"/>
              <a:gd name="connsiteX5-81" fmla="*/ 9161755 w 9161755"/>
              <a:gd name="connsiteY5-82" fmla="*/ 0 h 1197005"/>
              <a:gd name="connsiteX0-83" fmla="*/ 0 w 9161755"/>
              <a:gd name="connsiteY0-84" fmla="*/ 745724 h 1197005"/>
              <a:gd name="connsiteX1-85" fmla="*/ 1758996 w 9161755"/>
              <a:gd name="connsiteY1-86" fmla="*/ 239697 h 1197005"/>
              <a:gd name="connsiteX2-87" fmla="*/ 2929631 w 9161755"/>
              <a:gd name="connsiteY2-88" fmla="*/ 275208 h 1197005"/>
              <a:gd name="connsiteX3-89" fmla="*/ 5699464 w 9161755"/>
              <a:gd name="connsiteY3-90" fmla="*/ 1145219 h 1197005"/>
              <a:gd name="connsiteX4-91" fmla="*/ 7625918 w 9161755"/>
              <a:gd name="connsiteY4-92" fmla="*/ 585926 h 1197005"/>
              <a:gd name="connsiteX5-93" fmla="*/ 9161755 w 9161755"/>
              <a:gd name="connsiteY5-94" fmla="*/ 0 h 1197005"/>
              <a:gd name="connsiteX0-95" fmla="*/ 0 w 9161755"/>
              <a:gd name="connsiteY0-96" fmla="*/ 745724 h 1197005"/>
              <a:gd name="connsiteX1-97" fmla="*/ 2116154 w 9161755"/>
              <a:gd name="connsiteY1-98" fmla="*/ 239697 h 1197005"/>
              <a:gd name="connsiteX2-99" fmla="*/ 2929631 w 9161755"/>
              <a:gd name="connsiteY2-100" fmla="*/ 275208 h 1197005"/>
              <a:gd name="connsiteX3-101" fmla="*/ 5699464 w 9161755"/>
              <a:gd name="connsiteY3-102" fmla="*/ 1145219 h 1197005"/>
              <a:gd name="connsiteX4-103" fmla="*/ 7625918 w 9161755"/>
              <a:gd name="connsiteY4-104" fmla="*/ 585926 h 1197005"/>
              <a:gd name="connsiteX5-105" fmla="*/ 9161755 w 9161755"/>
              <a:gd name="connsiteY5-106" fmla="*/ 0 h 1197005"/>
              <a:gd name="connsiteX0-107" fmla="*/ 0 w 9161755"/>
              <a:gd name="connsiteY0-108" fmla="*/ 745724 h 1202924"/>
              <a:gd name="connsiteX1-109" fmla="*/ 2116154 w 9161755"/>
              <a:gd name="connsiteY1-110" fmla="*/ 239697 h 1202924"/>
              <a:gd name="connsiteX2-111" fmla="*/ 5699464 w 9161755"/>
              <a:gd name="connsiteY2-112" fmla="*/ 1145219 h 1202924"/>
              <a:gd name="connsiteX3-113" fmla="*/ 7625918 w 9161755"/>
              <a:gd name="connsiteY3-114" fmla="*/ 585926 h 1202924"/>
              <a:gd name="connsiteX4-115" fmla="*/ 9161755 w 9161755"/>
              <a:gd name="connsiteY4-116" fmla="*/ 0 h 1202924"/>
              <a:gd name="connsiteX0-117" fmla="*/ 0 w 9161755"/>
              <a:gd name="connsiteY0-118" fmla="*/ 745724 h 1185168"/>
              <a:gd name="connsiteX1-119" fmla="*/ 2116154 w 9161755"/>
              <a:gd name="connsiteY1-120" fmla="*/ 239697 h 1185168"/>
              <a:gd name="connsiteX2-121" fmla="*/ 5699464 w 9161755"/>
              <a:gd name="connsiteY2-122" fmla="*/ 1145219 h 1185168"/>
              <a:gd name="connsiteX3-123" fmla="*/ 9161755 w 9161755"/>
              <a:gd name="connsiteY3-124" fmla="*/ 0 h 1185168"/>
              <a:gd name="connsiteX0-125" fmla="*/ 0 w 9304525"/>
              <a:gd name="connsiteY0-126" fmla="*/ 745724 h 1185168"/>
              <a:gd name="connsiteX1-127" fmla="*/ 2258924 w 9304525"/>
              <a:gd name="connsiteY1-128" fmla="*/ 239697 h 1185168"/>
              <a:gd name="connsiteX2-129" fmla="*/ 5842234 w 9304525"/>
              <a:gd name="connsiteY2-130" fmla="*/ 1145219 h 1185168"/>
              <a:gd name="connsiteX3-131" fmla="*/ 9304525 w 9304525"/>
              <a:gd name="connsiteY3-132" fmla="*/ 0 h 11851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304525" h="1185168">
                <a:moveTo>
                  <a:pt x="0" y="745724"/>
                </a:moveTo>
                <a:cubicBezTo>
                  <a:pt x="514905" y="577048"/>
                  <a:pt x="1285218" y="173115"/>
                  <a:pt x="2258924" y="239697"/>
                </a:cubicBezTo>
                <a:cubicBezTo>
                  <a:pt x="3232630" y="306279"/>
                  <a:pt x="4667967" y="1185168"/>
                  <a:pt x="5842234" y="1145219"/>
                </a:cubicBezTo>
                <a:cubicBezTo>
                  <a:pt x="7016501" y="1105270"/>
                  <a:pt x="8583215" y="238587"/>
                  <a:pt x="9304525" y="0"/>
                </a:cubicBezTo>
              </a:path>
            </a:pathLst>
          </a:custGeom>
          <a:noFill/>
          <a:ln w="177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powder"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084638" y="3206750"/>
            <a:ext cx="2879725" cy="2879725"/>
          </a:xfrm>
          <a:prstGeom prst="ellipse">
            <a:avLst/>
          </a:prstGeom>
          <a:solidFill>
            <a:srgbClr val="CCFF3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92613" y="3403600"/>
            <a:ext cx="2519363" cy="2520950"/>
          </a:xfrm>
          <a:prstGeom prst="ellipse">
            <a:avLst/>
          </a:prstGeom>
          <a:solidFill>
            <a:srgbClr val="CCFF3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660900" y="3635375"/>
            <a:ext cx="2160588" cy="2159000"/>
          </a:xfrm>
          <a:prstGeom prst="ellipse">
            <a:avLst/>
          </a:prstGeom>
          <a:solidFill>
            <a:srgbClr val="CCFF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gray">
          <a:xfrm>
            <a:off x="4892675" y="3871913"/>
            <a:ext cx="1800225" cy="1800225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463925" y="4432300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643313" y="4540250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 descr="1920MHJS_1020"/>
          <p:cNvSpPr>
            <a:spLocks noChangeArrowheads="1"/>
          </p:cNvSpPr>
          <p:nvPr/>
        </p:nvSpPr>
        <p:spPr bwMode="gray">
          <a:xfrm>
            <a:off x="3813175" y="464978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750050" y="3717925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75450" y="3825875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Oval 17" descr="HCJW_002018"/>
          <p:cNvSpPr>
            <a:spLocks noChangeArrowheads="1"/>
          </p:cNvSpPr>
          <p:nvPr/>
        </p:nvSpPr>
        <p:spPr bwMode="gray">
          <a:xfrm>
            <a:off x="6813550" y="3943350"/>
            <a:ext cx="1079500" cy="1079500"/>
          </a:xfrm>
          <a:prstGeom prst="ellipse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65" name="Picture 14" descr="E:\廖秋霞\学习\汇总\图片1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80975" y="514350"/>
            <a:ext cx="3359150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2.jpeg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GIF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5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1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5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3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0" name="Oval 14" descr="快件装车"/>
          <p:cNvSpPr/>
          <p:nvPr/>
        </p:nvSpPr>
        <p:spPr>
          <a:xfrm>
            <a:off x="3779838" y="4652963"/>
            <a:ext cx="1081087" cy="10810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1" name="Oval 15" descr="分拣快件"/>
          <p:cNvSpPr/>
          <p:nvPr/>
        </p:nvSpPr>
        <p:spPr>
          <a:xfrm>
            <a:off x="4859338" y="3860800"/>
            <a:ext cx="1873250" cy="18002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Oval 17" descr="航空快递"/>
          <p:cNvSpPr/>
          <p:nvPr/>
        </p:nvSpPr>
        <p:spPr>
          <a:xfrm>
            <a:off x="6804025" y="3933825"/>
            <a:ext cx="1081088" cy="10795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7" name="Text Box 19"/>
          <p:cNvSpPr txBox="1"/>
          <p:nvPr/>
        </p:nvSpPr>
        <p:spPr>
          <a:xfrm>
            <a:off x="467678" y="5732463"/>
            <a:ext cx="2376487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主讲人：车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敏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" name="Text Box 20"/>
          <p:cNvSpPr txBox="1"/>
          <p:nvPr/>
        </p:nvSpPr>
        <p:spPr>
          <a:xfrm>
            <a:off x="1907540" y="836295"/>
            <a:ext cx="5184775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智慧</a:t>
            </a: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</a:t>
            </a:r>
            <a:endParaRPr lang="zh-CN" altLang="en-US" sz="9600" b="1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  <p:bldP spid="4111" grpId="0" animBg="1"/>
      <p:bldP spid="4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716197" y="1650429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3003534" y="1866328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148431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2717829" y="2439425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005166" y="2655325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22764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2717829" y="3377646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005166" y="3595133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716197" y="42406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3003534" y="44555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0767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10" name="Picture 3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1" name="Text Box 39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快递运营管理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12" name="Text Box 40"/>
          <p:cNvSpPr txBox="1"/>
          <p:nvPr/>
        </p:nvSpPr>
        <p:spPr>
          <a:xfrm>
            <a:off x="3276600" y="2205038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任务二：快件收寄作业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Text Box 41"/>
          <p:cNvSpPr txBox="1"/>
          <p:nvPr/>
        </p:nvSpPr>
        <p:spPr>
          <a:xfrm>
            <a:off x="3276600" y="14843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任务一：快递行业调研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4" name="Text Box 42"/>
          <p:cNvSpPr txBox="1"/>
          <p:nvPr/>
        </p:nvSpPr>
        <p:spPr>
          <a:xfrm>
            <a:off x="3276600" y="3141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任务三：快件处理作业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5" name="Text Box 43"/>
          <p:cNvSpPr txBox="1"/>
          <p:nvPr/>
        </p:nvSpPr>
        <p:spPr>
          <a:xfrm>
            <a:off x="3276600" y="3933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任务四：快件派送作业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2" name="组合 24">
            <a:hlinkClick r:id="" action="ppaction://noaction"/>
          </p:cNvPr>
          <p:cNvGrpSpPr/>
          <p:nvPr/>
        </p:nvGrpSpPr>
        <p:grpSpPr>
          <a:xfrm>
            <a:off x="2716197" y="51042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3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37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9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4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2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43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5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圆角矩形 115"/>
          <p:cNvSpPr/>
          <p:nvPr/>
        </p:nvSpPr>
        <p:spPr bwMode="auto">
          <a:xfrm>
            <a:off x="3003534" y="53191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1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9403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9" name="Text Box 49"/>
          <p:cNvSpPr txBox="1"/>
          <p:nvPr/>
        </p:nvSpPr>
        <p:spPr>
          <a:xfrm>
            <a:off x="3276600" y="48688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任务五：快递客户服务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205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AutoShape 235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Text Box 237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127" name="Picture 245" descr="91UF7}I27()]LE0L9YP~VH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1628775"/>
            <a:ext cx="8208963" cy="46085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34290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5094316" y="2801010"/>
            <a:ext cx="457200" cy="47007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6148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3495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圆角矩形 61"/>
          <p:cNvSpPr/>
          <p:nvPr/>
        </p:nvSpPr>
        <p:spPr bwMode="auto">
          <a:xfrm>
            <a:off x="5376301" y="3022690"/>
            <a:ext cx="3437258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2636838"/>
            <a:ext cx="777875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" name="圆角矩形 115"/>
          <p:cNvSpPr/>
          <p:nvPr/>
        </p:nvSpPr>
        <p:spPr bwMode="auto">
          <a:xfrm>
            <a:off x="5375401" y="4174956"/>
            <a:ext cx="3509888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001162" y="1348187"/>
            <a:ext cx="2077097" cy="164283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6154" name="Picture 23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5" name="Text Box 24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56" name="Text Box 25"/>
          <p:cNvSpPr txBox="1"/>
          <p:nvPr/>
        </p:nvSpPr>
        <p:spPr>
          <a:xfrm>
            <a:off x="5508625" y="2708275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学习活动三：快件封装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7" name="Text Box 28"/>
          <p:cNvSpPr txBox="1"/>
          <p:nvPr/>
        </p:nvSpPr>
        <p:spPr>
          <a:xfrm>
            <a:off x="5508625" y="3860800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学习活动四：快件发运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圆角矩形 61"/>
          <p:cNvSpPr/>
          <p:nvPr/>
        </p:nvSpPr>
        <p:spPr bwMode="auto">
          <a:xfrm>
            <a:off x="11508" y="2517865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圆角矩形 61"/>
          <p:cNvSpPr/>
          <p:nvPr/>
        </p:nvSpPr>
        <p:spPr bwMode="auto">
          <a:xfrm>
            <a:off x="11508" y="36703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6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61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2845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62" name="Text Box 49"/>
          <p:cNvSpPr txBox="1"/>
          <p:nvPr/>
        </p:nvSpPr>
        <p:spPr>
          <a:xfrm>
            <a:off x="684213" y="2205038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学习活动一：快件接收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3" name="Text Box 51"/>
          <p:cNvSpPr txBox="1"/>
          <p:nvPr/>
        </p:nvSpPr>
        <p:spPr>
          <a:xfrm>
            <a:off x="684213" y="33575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学习活动二：快件分拣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Picture 4" descr="C:\Documents and Settings\鱼不愚\桌面\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3938" y="2276475"/>
            <a:ext cx="2101850" cy="3311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717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717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0" name="Rectangle 15"/>
          <p:cNvSpPr/>
          <p:nvPr/>
        </p:nvSpPr>
        <p:spPr>
          <a:xfrm>
            <a:off x="1547813" y="1608138"/>
            <a:ext cx="7416800" cy="31130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一、航空出港中转的发车操作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（一）发车操作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做发车操作，同时手工输入车牌号码。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按不同目的地进行整批称重，并做好记录，以便与货代核对、结算。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操作人员与随车人员做好交接，由发货人员至机场发货。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发货员与承运方（机场或货代、大巴客运站，铁路行包房）当场清点发货数量及称重。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按事先确定下的结算方式付费，带回承运方开具的运输凭证，如航空发货单（配载成功后，由承运方返回传真件），返回公司后交与操作人员，对交接过程中出现的异常情况要及时登记，返回公司后上报操作管理人员。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819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20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820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4" name="Rectangle 15"/>
          <p:cNvSpPr/>
          <p:nvPr/>
        </p:nvSpPr>
        <p:spPr>
          <a:xfrm>
            <a:off x="1403350" y="1196975"/>
            <a:ext cx="7248525" cy="25638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（二）数据上传及发货信息上报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将最后的扫描数据上传，同时上报发货信息，包括航班号（大巴车牌号、铁路车次）件数、重量、 预到站名称、时间等，以便于提货公司提前安排。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及时保持与承运方的联系，对出现的机场违禁品扣货、落货、交通问题等，应及时通知提货公司。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对正常到达的货物，要跟踪提货情况，对提货公司出现的失误，及时发现及时解决，并做好投诉处理。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按规定上报各类中转分拣过程中的问题件。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92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922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8" name="Rectangle 15"/>
          <p:cNvSpPr/>
          <p:nvPr/>
        </p:nvSpPr>
        <p:spPr>
          <a:xfrm>
            <a:off x="971550" y="1484313"/>
            <a:ext cx="7753350" cy="17399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中转现场清理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将各类操作工具整理并放至固定位置。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对出现故障的设备要及时维修，不能影响下班次的中转。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清理现场时，巡查是否有快件无原因遗留，如有应尽可能采取补救措施。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做好与客服人员的交接工作。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清查现场安全隐患，发现问题及时处理。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02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024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2" name="Rectangle 18"/>
          <p:cNvSpPr/>
          <p:nvPr/>
        </p:nvSpPr>
        <p:spPr>
          <a:xfrm>
            <a:off x="1495425" y="836613"/>
            <a:ext cx="7648575" cy="146526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二、汽运主干线到达的发车操作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（一）发出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通过支线网络车发出：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）营业部支线车装车完毕后，操作人员作发车操作，手工输入车牌号码。</a:t>
            </a:r>
            <a:r>
              <a:rPr lang="zh-CN" altLang="en-US" sz="1000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sz="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3" name="Rectangle 20"/>
          <p:cNvSpPr/>
          <p:nvPr/>
        </p:nvSpPr>
        <p:spPr>
          <a:xfrm>
            <a:off x="1547813" y="2133600"/>
            <a:ext cx="7596187" cy="3662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）监督支线车随车人员完成封车、打卡，并按总公司规定的支线车发车时间准时发出。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通过第三方（航空、大巴及铁路）运输方式发出：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）做发车操作，同时手工输入车牌号码。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）操作人员与发货随车人员做好交接，由发货人员至机场（客运站、铁路行包房）发货。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）发货人员与承运方（机场或货代、大巴客运站，铁路行包房）当场交接发货数量及称重计费。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）按事先确定下的结算方式付费，带回承运方开具的运输凭证，如航空发货单（配载成功后，由承运方返回传真件），铁路包裹票或大巴车开具的收据，返回公司交给操作人员。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）对交接过程中出现的异常情况要当场登记清楚，返回公司后上报操作管理人员。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12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127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276" name="Group 15"/>
          <p:cNvGrpSpPr/>
          <p:nvPr/>
        </p:nvGrpSpPr>
        <p:grpSpPr>
          <a:xfrm>
            <a:off x="2124075" y="1196975"/>
            <a:ext cx="6335713" cy="3683000"/>
            <a:chOff x="5454" y="2538"/>
            <a:chExt cx="5400" cy="2964"/>
          </a:xfrm>
        </p:grpSpPr>
        <p:sp>
          <p:nvSpPr>
            <p:cNvPr id="11277" name="Rectangle 16"/>
            <p:cNvSpPr/>
            <p:nvPr/>
          </p:nvSpPr>
          <p:spPr>
            <a:xfrm>
              <a:off x="5634" y="2850"/>
              <a:ext cx="5220" cy="2652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indent="168275" eaLnBrk="0" hangingPunct="0"/>
              <a:r>
                <a:rPr lang="zh-CN" altLang="en-US" sz="20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小知识：汽车运输快件的交接操作步骤</a:t>
              </a:r>
              <a:r>
                <a:rPr lang="en-US" altLang="zh-CN" sz="20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:</a:t>
              </a:r>
              <a:endParaRPr lang="en-US" altLang="zh-CN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168275" eaLnBrk="0" hangingPunct="0"/>
              <a:endPara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indent="168275" eaLnBrk="0" hangingPunct="0"/>
              <a:r>
                <a:rPr lang="en-US" altLang="zh-CN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）引导运输车辆停靠在指定的交接站台；</a:t>
              </a:r>
              <a:r>
                <a:rPr lang="en-US" altLang="zh-CN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）检查押运人员的身份是否真实有效；</a:t>
              </a:r>
              <a:r>
                <a:rPr lang="en-US" altLang="zh-CN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）检查运输车辆是否符合公司车辆安全运行标准；</a:t>
              </a:r>
              <a:r>
                <a:rPr lang="en-US" altLang="zh-CN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4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）与押运人员核对总包的数量与交接单内容是否一致，规格是否符合要求；</a:t>
              </a:r>
              <a:r>
                <a:rPr lang="en-US" altLang="zh-CN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5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）监督快件搬运装车工作，确保总包堆码拼装符合运输要求；</a:t>
              </a:r>
              <a:r>
                <a:rPr lang="en-US" altLang="zh-CN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6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）填写</a:t>
              </a:r>
              <a:r>
                <a:rPr lang="zh-CN" altLang="en-US" sz="2000" dirty="0"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出站快件交接单</a:t>
              </a:r>
              <a:r>
                <a:rPr lang="zh-CN" altLang="en-US" sz="2000" dirty="0">
                  <a:latin typeface="Arial" panose="020B0604020202020204" pitchFamily="34" charset="0"/>
                  <a:ea typeface="宋体" panose="02010600030101010101" pitchFamily="2" charset="-122"/>
                </a:rPr>
                <a:t>”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，注意检查是否有遗漏栏目和不符信息；</a:t>
              </a:r>
              <a:r>
                <a:rPr lang="en-US" altLang="zh-CN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7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）交接双方在交接单上签名盖章，并如实记录实际发车时间；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168275" eaLnBrk="0" hangingPunct="0"/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1278" name="Picture 17" descr="笔记本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54" y="2538"/>
              <a:ext cx="620" cy="85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med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22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29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0" name="Rectangle 18"/>
          <p:cNvSpPr/>
          <p:nvPr/>
        </p:nvSpPr>
        <p:spPr>
          <a:xfrm>
            <a:off x="1403350" y="981075"/>
            <a:ext cx="5807075" cy="9763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（二）现场清理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待车辆发出后，进行现场清理，整理操作设备。</a:t>
            </a:r>
            <a:r>
              <a:rPr lang="zh-CN" altLang="en-US" sz="1000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sz="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301" name="Group 15"/>
          <p:cNvGrpSpPr/>
          <p:nvPr/>
        </p:nvGrpSpPr>
        <p:grpSpPr>
          <a:xfrm>
            <a:off x="1403350" y="3644900"/>
            <a:ext cx="7345363" cy="2592388"/>
            <a:chOff x="5574" y="11898"/>
            <a:chExt cx="5400" cy="2652"/>
          </a:xfrm>
        </p:grpSpPr>
        <p:sp>
          <p:nvSpPr>
            <p:cNvPr id="12302" name="Rectangle 17"/>
            <p:cNvSpPr/>
            <p:nvPr/>
          </p:nvSpPr>
          <p:spPr>
            <a:xfrm>
              <a:off x="5754" y="12210"/>
              <a:ext cx="5220" cy="234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indent="168275" eaLnBrk="0" hangingPunct="0"/>
              <a:r>
                <a:rPr lang="zh-CN" altLang="en-US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      小知识：汽车封车的操作步骤</a:t>
              </a:r>
              <a:r>
                <a:rPr lang="en-US" altLang="zh-CN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: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168275" eaLnBrk="0" hangingPunct="0"/>
              <a:endParaRPr lang="en-US" altLang="zh-CN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168275" eaLnBrk="0" hangingPunct="0"/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）关闭车门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 关闭车门前应检查邮件、快件堆码是否符合要求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,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作业场地周围是否有遗漏的快件；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）加封封志 应在车门的指定位置施封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,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加封过程应至少有两人在场；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）检查封志 检查封志是否牢固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,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条形码是否完好无损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,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车厢门是否锁闭；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）登记封志条形码 将施封条码号登记在交接单上；</a:t>
              </a:r>
              <a:r>
                <a:rPr lang="en-US" altLang="zh-CN" dirty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）双方交接确认 施封过程无异议，则交接双方交接签字确认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2303" name="Picture 16" descr="笔记本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74" y="11898"/>
              <a:ext cx="620" cy="75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304" name="Rectangle 20"/>
          <p:cNvSpPr/>
          <p:nvPr/>
        </p:nvSpPr>
        <p:spPr>
          <a:xfrm>
            <a:off x="1331913" y="1476375"/>
            <a:ext cx="7343775" cy="19208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巡查是否有非正常快件遗留，如有则要积极采取补救措施。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对操作设备的故障要及时交有关人员维修，不得影响正常中转操作。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现场清理安全隐患。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将问题件摆放至问题件存放区域。 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33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2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4" name="Rectangle 15"/>
          <p:cNvSpPr/>
          <p:nvPr/>
        </p:nvSpPr>
        <p:spPr>
          <a:xfrm>
            <a:off x="1547813" y="1738313"/>
            <a:ext cx="6985000" cy="28384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（三）数据上传及信息上报  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将最后的扫描数据上传，同时上报发货信息，包括航班号（大巴车牌号，铁路车次）件数、重量，预到站名称、时间等，以便于提货公司在货到前安排提货（铁路传真包裹票）。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及时保持与承运方的联系，对出现的机场违禁品扣货、落货、交通问题等等，应立即通知提货公司。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对正常到达的货物，要跟踪提货情况，对提货公司出现的失误操作，要及时发现，及时解决，并做 投诉处理。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对于经支线网络车发出的快件，要在规定时间内上报各类分拣过程中问题件及发车时间。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43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4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8" name="Rectangle 15"/>
          <p:cNvSpPr/>
          <p:nvPr/>
        </p:nvSpPr>
        <p:spPr>
          <a:xfrm>
            <a:off x="1692275" y="981075"/>
            <a:ext cx="7127875" cy="50355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三、进港中转的发车操作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（一）发出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通过支线网络车发出：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）营业部支线车装车完毕后，操作人员作发车操作，手工输入车牌号码。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）监督支线车随车人员完成封车、打卡，并按总公司规定的支线车发车时间准时发出。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通过第三方（航空、大巴及铁路）运输方式发出：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）做发车操作，同时手工输入车牌号码。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）操作人员与发货随车人员做好交接，由发货人员至机场（客运站、铁路行包房）发货。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）发货人员与承运方（机场或货代、大巴客运站，铁路行包房）当场清点发货数量及称重计费。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）按事先确定下的结算方式付费，带回承运方开具的运输凭证，如航空发货单（配载成功后，由承运方返回传真件），铁路包裹票或大巴车开具的收据，返回公司交给操作人员。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）对交接过程中出现的异常情况要当场登记清楚，返回公司后上报操作管理人员。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53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536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2" name="Rectangle 15"/>
          <p:cNvSpPr/>
          <p:nvPr/>
        </p:nvSpPr>
        <p:spPr>
          <a:xfrm>
            <a:off x="1258888" y="1700213"/>
            <a:ext cx="7296150" cy="17399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（二）现场清理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待车辆发出后，进行现场清理，整理操作设备。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巡查是否有非正常快件遗留，如有则要积极采取补救措施。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对操作设备的故障要及时交有关人员维修，不得影响正常中转操作。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现场清理安全隐患。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将问题件摆放至问题件存放区域。 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63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639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6" name="Rectangle 15"/>
          <p:cNvSpPr/>
          <p:nvPr/>
        </p:nvSpPr>
        <p:spPr>
          <a:xfrm>
            <a:off x="900113" y="1484313"/>
            <a:ext cx="7956550" cy="31130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（三）数据上传及信息上报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将最后的扫描数据上传，同时上报发货信息，包括航班号（大巴车牌号，铁路车次）件数、重量、预到站名称、时间等，以便于提货公司在货到前安排提货（铁路传真包裹票）。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及时保持与承运方的联系，对出现的机场违禁品扣货、落货、交通问题等等，应立即通知提货公司。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对正常到达的货物，要跟踪提货情况，对提货公司出现的失误操作，要及时发现，及时解决，并做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投诉处理。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对经支线网络车发出的快件，要在规定时间内上报各类分拣过程中的问题件及发车时间。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74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741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0" name="Rectangle 18"/>
          <p:cNvSpPr/>
          <p:nvPr/>
        </p:nvSpPr>
        <p:spPr>
          <a:xfrm>
            <a:off x="0" y="20923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421" name="Group 15"/>
          <p:cNvGrpSpPr/>
          <p:nvPr/>
        </p:nvGrpSpPr>
        <p:grpSpPr>
          <a:xfrm>
            <a:off x="827088" y="2205038"/>
            <a:ext cx="7993062" cy="4319587"/>
            <a:chOff x="3474" y="9090"/>
            <a:chExt cx="7200" cy="4212"/>
          </a:xfrm>
        </p:grpSpPr>
        <p:sp>
          <p:nvSpPr>
            <p:cNvPr id="17422" name="Rectangle 17"/>
            <p:cNvSpPr/>
            <p:nvPr/>
          </p:nvSpPr>
          <p:spPr>
            <a:xfrm>
              <a:off x="3654" y="9402"/>
              <a:ext cx="7020" cy="39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indent="57150" eaLnBrk="0" hangingPunct="0"/>
              <a:r>
                <a:rPr lang="zh-CN" altLang="en-US" b="1" dirty="0">
                  <a:latin typeface="宋体" panose="02010600030101010101" pitchFamily="2" charset="-122"/>
                  <a:ea typeface="宋体" panose="02010600030101010101" pitchFamily="2" charset="-122"/>
                </a:rPr>
                <a:t>          小知识：封铅条的使用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57150" eaLnBrk="0" hangingPunct="0"/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indent="57150" eaLnBrk="0" hangingPunct="0"/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）外场装好车后，专线、营业部柜台出单时，封铅号必须填入交接单封铅号填写处，外场装车人负责检查核对。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57150" eaLnBrk="0" hangingPunct="0"/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）车辆封铅条如果有发生损坏，外场人员必须拿坏封铅条和交接单到专线及封铅条管理员处更换、否则不能领取。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57150" eaLnBrk="0" hangingPunct="0"/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）换封铅条，封铅条管理员必须同时更改交接单上的封铅号。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57150" eaLnBrk="0" hangingPunct="0"/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4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）外场装车人员必须确保</a:t>
              </a:r>
              <a:r>
                <a:rPr lang="zh-CN" altLang="en-US" b="1" u="sng" dirty="0">
                  <a:solidFill>
                    <a:srgbClr val="FF0066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交接单的封铅号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和车门封条一致。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57150" eaLnBrk="0" hangingPunct="0"/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5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）外场装货完毕后，需对车箱进行封铅，每个门的上锁处都必须封铅，有甲板的车辆可在尾板扣环孔处封铅，必须要能直到保护货物安全的作用。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57150" eaLnBrk="0" hangingPunct="0"/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6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b="1" u="sng" dirty="0">
                  <a:solidFill>
                    <a:srgbClr val="FF0066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外场装车人员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应对封铅号进行检查核对，并在交接单上和签字确认。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indent="57150" eaLnBrk="0" hangingPunct="0"/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</a:rPr>
                <a:t>7</a:t>
              </a:r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）车辆到达卸货部门后，卸货部门点数人员应先检查封志是否完好，并核对铅封号与交接单记录的封铅号是否一致，之后签名确认。</a:t>
              </a:r>
              <a:endParaRPr lang="zh-CN" altLang="en-US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7423" name="Picture 16" descr="笔记本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74" y="9090"/>
              <a:ext cx="620" cy="100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424" name="Rectangle 20"/>
          <p:cNvSpPr/>
          <p:nvPr/>
        </p:nvSpPr>
        <p:spPr>
          <a:xfrm>
            <a:off x="1476375" y="531813"/>
            <a:ext cx="7105650" cy="161766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四、汽运主干线中转的发出操作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（一）发出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装车完毕后，做发车扫描操作，同时手工输入车牌号码。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由现场管理人员负责对主干线车进行封车操作，并填写随车路单。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按总公司规定的发车时间，监督驾驶员打卡发车。</a:t>
            </a:r>
            <a:r>
              <a:rPr lang="zh-CN" altLang="en-US" sz="1000" dirty="0"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r>
              <a:rPr lang="zh-CN" altLang="en-US" sz="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843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4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844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51681" name="Group 97"/>
          <p:cNvGraphicFramePr>
            <a:graphicFrameLocks noGrp="1"/>
          </p:cNvGraphicFramePr>
          <p:nvPr/>
        </p:nvGraphicFramePr>
        <p:xfrm>
          <a:off x="1116013" y="1412875"/>
          <a:ext cx="7561263" cy="4219575"/>
        </p:xfrm>
        <a:graphic>
          <a:graphicData uri="http://schemas.openxmlformats.org/drawingml/2006/table">
            <a:tbl>
              <a:tblPr/>
              <a:tblGrid>
                <a:gridCol w="617537"/>
                <a:gridCol w="1470025"/>
                <a:gridCol w="2808288"/>
                <a:gridCol w="2665412"/>
              </a:tblGrid>
              <a:tr h="7445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工作内容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工作要点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工作目标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15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运输交接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、汽车运输交接步骤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、快件交接押运规范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委托航空、铁路运输快件交接要点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、国际快件委托航空运输的要点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、正解完成汽车运输交接工作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、能通过委托航空、铁路进行快件运输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、掌握国际快件委托航空运输的要点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5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运输车辆封志的建立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、车辆封志的建立步骤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、车辆封志管理规定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、独立完成车辆封志的建立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5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946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6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946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8" name="Rectangle 15"/>
          <p:cNvSpPr/>
          <p:nvPr/>
        </p:nvSpPr>
        <p:spPr>
          <a:xfrm>
            <a:off x="184150" y="1700213"/>
            <a:ext cx="8959850" cy="28384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（二）现场清理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待车辆发出后，进行现场清理，整理操作设备。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巡查是否有非正常快件遗留，如有则要积极采取补救措施。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对操作设备故障要及时交有关人员维修，不得影响正常中转操作。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现场清理安全隐患，同时不得私自离开场地，以准备下一车辆的中转操作。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将问题件摆放至问题件存放区域。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（三）数据上传及信息上报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将扫描数据全部上传。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上报在中转分拣过程中的各类问题件。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做好与客服人员的交接工作，不得出现工作脱节，特别是主支线车到离时间的上报。  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048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048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2" name="Rectangle 16"/>
          <p:cNvSpPr/>
          <p:nvPr/>
        </p:nvSpPr>
        <p:spPr>
          <a:xfrm>
            <a:off x="1547813" y="765175"/>
            <a:ext cx="3024187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一、 汽车运输快件的交接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52627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3825"/>
            <a:ext cx="3889375" cy="2647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2628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7900" y="3933825"/>
            <a:ext cx="3995738" cy="2654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5" name="Picture 22" descr="U_1168~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9563" y="765175"/>
            <a:ext cx="2095500" cy="2095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6" name="AutoShape 23"/>
          <p:cNvSpPr/>
          <p:nvPr/>
        </p:nvSpPr>
        <p:spPr>
          <a:xfrm flipH="1" flipV="1">
            <a:off x="4572000" y="1773238"/>
            <a:ext cx="2016125" cy="1295400"/>
          </a:xfrm>
          <a:prstGeom prst="cloudCallout">
            <a:avLst>
              <a:gd name="adj1" fmla="val -115829"/>
              <a:gd name="adj2" fmla="val 8835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rot="10800000" anchor="t" anchorCtr="0"/>
          <a:p>
            <a:pPr algn="ctr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他们在干什么呢？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52632" name="Picture 24" descr="IMG_20131113_0911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412875"/>
            <a:ext cx="4084638" cy="2301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52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5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52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150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150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151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6" name="Rectangle 15"/>
          <p:cNvSpPr/>
          <p:nvPr/>
        </p:nvSpPr>
        <p:spPr>
          <a:xfrm>
            <a:off x="1331913" y="1196975"/>
            <a:ext cx="7561262" cy="4905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buNone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（一）汽车运输交接步骤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None/>
              <a:tabLst>
                <a:tab pos="333375" algn="l"/>
              </a:tabLst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None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 使用汽车运输快件是最常见的方式，采用该方式进行快件交接时，应按照以下步骤进行操作：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333375" algn="l"/>
              </a:tabLst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引导运输车辆停靠在指定的交接站台；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检查押运人员的身份是否真实有效；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检查运输车辆是否符合公司车辆安全运行标准；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与押运人员核对总包的数量与交接单内容是否一致，规格是否符合要求；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监督快件搬运装车工作，确保总包堆码拼装符合运输要求；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填写“出站快件交接单”，注意检查是否有遗漏栏目和不符信息；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交接双方在交接单上签名盖章，并如实记录实际发车时间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7" name="Rectangle 16"/>
          <p:cNvSpPr/>
          <p:nvPr/>
        </p:nvSpPr>
        <p:spPr>
          <a:xfrm>
            <a:off x="1547813" y="765175"/>
            <a:ext cx="2779712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一、 汽车运输快件的交接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1518" name="Picture 18" descr="U_2688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950" y="2276475"/>
            <a:ext cx="1582738" cy="1584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Picture 5" descr="U_2883~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856038"/>
            <a:ext cx="4500563" cy="3001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0" name="Picture 7" descr="U_2228~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713" y="836613"/>
            <a:ext cx="7235825" cy="2803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1" name="Picture 9" descr="201112~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789363"/>
            <a:ext cx="4346575" cy="2876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Picture 5" descr="201112~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350" y="836613"/>
            <a:ext cx="6991350" cy="4648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457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458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458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7" name="Rectangle 15"/>
          <p:cNvSpPr/>
          <p:nvPr/>
        </p:nvSpPr>
        <p:spPr>
          <a:xfrm>
            <a:off x="1547813" y="765175"/>
            <a:ext cx="2779712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一、 汽车运输快件的交接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8" name="Rectangle 16"/>
          <p:cNvSpPr/>
          <p:nvPr/>
        </p:nvSpPr>
        <p:spPr>
          <a:xfrm>
            <a:off x="1331913" y="1196975"/>
            <a:ext cx="7056437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76225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（二）快件交接押运规范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276225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为了规范快件的运输工作，公司对关键人员的职责、快件交接和押运操作进行了规范，具体内容如下所示。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9" name="Rectangle 17"/>
          <p:cNvSpPr/>
          <p:nvPr/>
        </p:nvSpPr>
        <p:spPr>
          <a:xfrm>
            <a:off x="0" y="-242887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90" name="Picture 54" descr="U_3157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2420938"/>
            <a:ext cx="6553200" cy="4270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95650" name="Group 34"/>
          <p:cNvGrpSpPr/>
          <p:nvPr/>
        </p:nvGrpSpPr>
        <p:grpSpPr>
          <a:xfrm>
            <a:off x="827088" y="4860925"/>
            <a:ext cx="7648575" cy="685800"/>
            <a:chOff x="521" y="3062"/>
            <a:chExt cx="4818" cy="432"/>
          </a:xfrm>
        </p:grpSpPr>
        <p:sp>
          <p:nvSpPr>
            <p:cNvPr id="25602" name="Rectangle 11"/>
            <p:cNvSpPr/>
            <p:nvPr/>
          </p:nvSpPr>
          <p:spPr>
            <a:xfrm>
              <a:off x="521" y="3067"/>
              <a:ext cx="4818" cy="357"/>
            </a:xfrm>
            <a:prstGeom prst="rect">
              <a:avLst/>
            </a:prstGeom>
            <a:gradFill rotWithShape="0">
              <a:gsLst>
                <a:gs pos="0">
                  <a:srgbClr val="33CCFF">
                    <a:alpha val="39998"/>
                  </a:srgbClr>
                </a:gs>
                <a:gs pos="100000">
                  <a:srgbClr val="FFFFFF">
                    <a:alpha val="89998"/>
                  </a:srgbClr>
                </a:gs>
              </a:gsLst>
              <a:lin ang="2700000" scaled="1"/>
              <a:tileRect/>
            </a:gradFill>
            <a:ln w="9525"/>
            <a:scene3d>
              <a:camera prst="legacyObliqueTopRight">
                <a:rot lat="0" lon="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66CCFF"/>
              </a:extrusionClr>
            </a:sp3d>
          </p:spPr>
          <p:txBody>
            <a:bodyPr wrap="none" anchor="ctr" anchorCtr="0">
              <a:flatTx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3" name="Rectangle 28"/>
            <p:cNvSpPr/>
            <p:nvPr/>
          </p:nvSpPr>
          <p:spPr>
            <a:xfrm>
              <a:off x="1921" y="3062"/>
              <a:ext cx="3033" cy="432"/>
            </a:xfrm>
            <a:prstGeom prst="rect">
              <a:avLst/>
            </a:prstGeom>
            <a:noFill/>
            <a:ln w="9525">
              <a:noFill/>
            </a:ln>
            <a:effectLst>
              <a:outerShdw dist="17961" dir="13499999" algn="ctr" rotWithShape="0">
                <a:schemeClr val="bg1"/>
              </a:outerShdw>
            </a:effectLst>
          </p:spPr>
          <p:txBody>
            <a:bodyPr wrap="none" anchor="ctr" anchorCtr="0"/>
            <a:p>
              <a:pPr marL="342900" indent="-342900" latinLnBrk="1"/>
              <a:r>
                <a:rPr lang="zh-CN" altLang="en-US" sz="1600" dirty="0">
                  <a:latin typeface="Gulim" pitchFamily="34" charset="-127"/>
                  <a:ea typeface="宋体" panose="02010600030101010101" pitchFamily="2" charset="-122"/>
                </a:rPr>
                <a:t>确保快件安全，维护公司利益，不得违规操作</a:t>
              </a:r>
              <a:r>
                <a:rPr lang="zh-CN" altLang="en-US" dirty="0">
                  <a:latin typeface="Gulim" pitchFamily="34" charset="-127"/>
                  <a:ea typeface="宋体" panose="02010600030101010101" pitchFamily="2" charset="-122"/>
                </a:rPr>
                <a:t>。</a:t>
              </a:r>
              <a:endParaRPr lang="ko-KR" altLang="en-US" dirty="0">
                <a:latin typeface="Gulim" pitchFamily="34" charset="-127"/>
                <a:ea typeface="宋体" panose="02010600030101010101" pitchFamily="2" charset="-122"/>
              </a:endParaRPr>
            </a:p>
          </p:txBody>
        </p:sp>
      </p:grpSp>
      <p:grpSp>
        <p:nvGrpSpPr>
          <p:cNvPr id="495649" name="Group 33"/>
          <p:cNvGrpSpPr/>
          <p:nvPr/>
        </p:nvGrpSpPr>
        <p:grpSpPr>
          <a:xfrm>
            <a:off x="827088" y="4073525"/>
            <a:ext cx="7648575" cy="685800"/>
            <a:chOff x="521" y="2566"/>
            <a:chExt cx="4818" cy="432"/>
          </a:xfrm>
        </p:grpSpPr>
        <p:sp>
          <p:nvSpPr>
            <p:cNvPr id="25605" name="Rectangle 9"/>
            <p:cNvSpPr/>
            <p:nvPr/>
          </p:nvSpPr>
          <p:spPr>
            <a:xfrm>
              <a:off x="521" y="2568"/>
              <a:ext cx="4818" cy="357"/>
            </a:xfrm>
            <a:prstGeom prst="rect">
              <a:avLst/>
            </a:prstGeom>
            <a:gradFill rotWithShape="0">
              <a:gsLst>
                <a:gs pos="0">
                  <a:srgbClr val="33CCFF">
                    <a:alpha val="39998"/>
                  </a:srgbClr>
                </a:gs>
                <a:gs pos="100000">
                  <a:srgbClr val="FFFFFF">
                    <a:alpha val="89998"/>
                  </a:srgbClr>
                </a:gs>
              </a:gsLst>
              <a:lin ang="2700000" scaled="1"/>
              <a:tileRect/>
            </a:gradFill>
            <a:ln w="9525"/>
            <a:scene3d>
              <a:camera prst="legacyObliqueTopRight">
                <a:rot lat="0" lon="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66CCFF"/>
              </a:extrusionClr>
            </a:sp3d>
          </p:spPr>
          <p:txBody>
            <a:bodyPr wrap="none" anchor="ctr" anchorCtr="0">
              <a:flatTx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6" name="Rectangle 26"/>
            <p:cNvSpPr/>
            <p:nvPr/>
          </p:nvSpPr>
          <p:spPr>
            <a:xfrm>
              <a:off x="1921" y="2566"/>
              <a:ext cx="3033" cy="432"/>
            </a:xfrm>
            <a:prstGeom prst="rect">
              <a:avLst/>
            </a:prstGeom>
            <a:noFill/>
            <a:ln w="9525">
              <a:noFill/>
            </a:ln>
            <a:effectLst>
              <a:outerShdw dist="17961" dir="13499999" algn="ctr" rotWithShape="0">
                <a:schemeClr val="bg1"/>
              </a:outerShdw>
            </a:effectLst>
          </p:spPr>
          <p:txBody>
            <a:bodyPr wrap="none" anchor="ctr" anchorCtr="0"/>
            <a:p>
              <a:pPr marL="342900" indent="-342900" latinLnBrk="1"/>
              <a:r>
                <a:rPr lang="zh-CN" altLang="ko-KR" sz="1600" dirty="0">
                  <a:latin typeface="Gulim" pitchFamily="34" charset="-127"/>
                  <a:ea typeface="宋体" panose="02010600030101010101" pitchFamily="2" charset="-122"/>
                </a:rPr>
                <a:t>遇班车故障或交通事故时必须就近更换车辆，确保快件</a:t>
              </a:r>
              <a:endParaRPr lang="zh-CN" altLang="en-US" sz="1600" dirty="0">
                <a:latin typeface="Gulim" pitchFamily="34" charset="-127"/>
                <a:ea typeface="宋体" panose="02010600030101010101" pitchFamily="2" charset="-122"/>
              </a:endParaRPr>
            </a:p>
            <a:p>
              <a:pPr marL="342900" indent="-342900" latinLnBrk="1"/>
              <a:r>
                <a:rPr lang="zh-CN" altLang="ko-KR" sz="1600" dirty="0">
                  <a:latin typeface="Gulim" pitchFamily="34" charset="-127"/>
                  <a:ea typeface="宋体" panose="02010600030101010101" pitchFamily="2" charset="-122"/>
                </a:rPr>
                <a:t>准时到达终点站。</a:t>
              </a:r>
              <a:endParaRPr lang="en-US" altLang="ko-KR" sz="1600" dirty="0">
                <a:latin typeface="Gulim" pitchFamily="34" charset="-127"/>
                <a:ea typeface="宋体" panose="02010600030101010101" pitchFamily="2" charset="-122"/>
              </a:endParaRPr>
            </a:p>
          </p:txBody>
        </p:sp>
      </p:grpSp>
      <p:grpSp>
        <p:nvGrpSpPr>
          <p:cNvPr id="495648" name="Group 32"/>
          <p:cNvGrpSpPr/>
          <p:nvPr/>
        </p:nvGrpSpPr>
        <p:grpSpPr>
          <a:xfrm>
            <a:off x="827088" y="3341688"/>
            <a:ext cx="7648575" cy="685800"/>
            <a:chOff x="521" y="2105"/>
            <a:chExt cx="4818" cy="432"/>
          </a:xfrm>
        </p:grpSpPr>
        <p:sp>
          <p:nvSpPr>
            <p:cNvPr id="25608" name="Rectangle 10"/>
            <p:cNvSpPr/>
            <p:nvPr/>
          </p:nvSpPr>
          <p:spPr>
            <a:xfrm>
              <a:off x="521" y="2115"/>
              <a:ext cx="4818" cy="357"/>
            </a:xfrm>
            <a:prstGeom prst="rect">
              <a:avLst/>
            </a:prstGeom>
            <a:gradFill rotWithShape="0">
              <a:gsLst>
                <a:gs pos="0">
                  <a:srgbClr val="33CCFF">
                    <a:alpha val="39998"/>
                  </a:srgbClr>
                </a:gs>
                <a:gs pos="100000">
                  <a:srgbClr val="FFFFFF">
                    <a:alpha val="89998"/>
                  </a:srgbClr>
                </a:gs>
              </a:gsLst>
              <a:lin ang="2700000" scaled="1"/>
              <a:tileRect/>
            </a:gradFill>
            <a:ln w="9525"/>
            <a:scene3d>
              <a:camera prst="legacyObliqueTopRight">
                <a:rot lat="0" lon="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66CCFF"/>
              </a:extrusionClr>
            </a:sp3d>
          </p:spPr>
          <p:txBody>
            <a:bodyPr wrap="none" anchor="ctr" anchorCtr="0">
              <a:flatTx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9" name="Rectangle 25"/>
            <p:cNvSpPr/>
            <p:nvPr/>
          </p:nvSpPr>
          <p:spPr>
            <a:xfrm>
              <a:off x="1908" y="2105"/>
              <a:ext cx="2862" cy="432"/>
            </a:xfrm>
            <a:prstGeom prst="rect">
              <a:avLst/>
            </a:prstGeom>
            <a:noFill/>
            <a:ln w="9525">
              <a:noFill/>
            </a:ln>
            <a:effectLst>
              <a:outerShdw dist="17961" dir="13499999" algn="ctr" rotWithShape="0">
                <a:schemeClr val="bg1"/>
              </a:outerShdw>
            </a:effectLst>
          </p:spPr>
          <p:txBody>
            <a:bodyPr wrap="none" anchor="ctr" anchorCtr="0"/>
            <a:p>
              <a:pPr marL="342900" indent="-342900" latinLnBrk="1"/>
              <a:r>
                <a:rPr lang="zh-CN" altLang="en-US" sz="1600" dirty="0">
                  <a:latin typeface="Gulim" pitchFamily="34" charset="-127"/>
                  <a:ea typeface="宋体" panose="02010600030101010101" pitchFamily="2" charset="-122"/>
                </a:rPr>
                <a:t>做好每次押运的工作记录，填写押运员日报表并上报</a:t>
              </a:r>
              <a:r>
                <a:rPr lang="zh-CN" altLang="en-US" dirty="0">
                  <a:latin typeface="Gulim" pitchFamily="34" charset="-127"/>
                  <a:ea typeface="宋体" panose="02010600030101010101" pitchFamily="2" charset="-122"/>
                </a:rPr>
                <a:t>。</a:t>
              </a:r>
              <a:endParaRPr lang="ko-KR" altLang="en-US" dirty="0">
                <a:latin typeface="Gulim" pitchFamily="34" charset="-127"/>
                <a:ea typeface="宋体" panose="02010600030101010101" pitchFamily="2" charset="-122"/>
              </a:endParaRPr>
            </a:p>
          </p:txBody>
        </p:sp>
      </p:grpSp>
      <p:grpSp>
        <p:nvGrpSpPr>
          <p:cNvPr id="495647" name="Group 31"/>
          <p:cNvGrpSpPr/>
          <p:nvPr/>
        </p:nvGrpSpPr>
        <p:grpSpPr>
          <a:xfrm>
            <a:off x="827088" y="2636838"/>
            <a:ext cx="7648575" cy="685800"/>
            <a:chOff x="521" y="1661"/>
            <a:chExt cx="4818" cy="432"/>
          </a:xfrm>
        </p:grpSpPr>
        <p:sp>
          <p:nvSpPr>
            <p:cNvPr id="25611" name="Rectangle 7"/>
            <p:cNvSpPr/>
            <p:nvPr/>
          </p:nvSpPr>
          <p:spPr>
            <a:xfrm>
              <a:off x="521" y="1679"/>
              <a:ext cx="4818" cy="356"/>
            </a:xfrm>
            <a:prstGeom prst="rect">
              <a:avLst/>
            </a:prstGeom>
            <a:gradFill rotWithShape="0">
              <a:gsLst>
                <a:gs pos="0">
                  <a:srgbClr val="33CCFF">
                    <a:alpha val="39998"/>
                  </a:srgbClr>
                </a:gs>
                <a:gs pos="100000">
                  <a:srgbClr val="FFFFFF">
                    <a:alpha val="89998"/>
                  </a:srgbClr>
                </a:gs>
              </a:gsLst>
              <a:lin ang="2700000" scaled="1"/>
              <a:tileRect/>
            </a:gradFill>
            <a:ln w="9525"/>
            <a:scene3d>
              <a:camera prst="legacyObliqueTopRight">
                <a:rot lat="0" lon="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66CCFF"/>
              </a:extrusionClr>
            </a:sp3d>
          </p:spPr>
          <p:txBody>
            <a:bodyPr wrap="none" anchor="ctr" anchorCtr="0">
              <a:flatTx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2" name="Rectangle 27"/>
            <p:cNvSpPr/>
            <p:nvPr/>
          </p:nvSpPr>
          <p:spPr>
            <a:xfrm>
              <a:off x="1927" y="1661"/>
              <a:ext cx="2743" cy="432"/>
            </a:xfrm>
            <a:prstGeom prst="rect">
              <a:avLst/>
            </a:prstGeom>
            <a:noFill/>
            <a:ln w="9525">
              <a:noFill/>
            </a:ln>
            <a:effectLst>
              <a:outerShdw dist="17961" dir="13499999" algn="ctr" rotWithShape="0">
                <a:schemeClr val="bg1"/>
              </a:outerShdw>
            </a:effectLst>
          </p:spPr>
          <p:txBody>
            <a:bodyPr wrap="none" anchor="ctr" anchorCtr="0"/>
            <a:p>
              <a:pPr marL="342900" indent="-342900" latinLnBrk="1"/>
              <a:r>
                <a:rPr lang="zh-CN" altLang="en-US" sz="1600" dirty="0">
                  <a:latin typeface="Gulim" pitchFamily="34" charset="-127"/>
                  <a:ea typeface="宋体" panose="02010600030101010101" pitchFamily="2" charset="-122"/>
                </a:rPr>
                <a:t>掌握公司快件交接流程，了解、熟悉快递业务相关知识。</a:t>
              </a:r>
              <a:endParaRPr lang="ko-KR" altLang="en-US" sz="1600" dirty="0">
                <a:latin typeface="Gulim" pitchFamily="34" charset="-127"/>
                <a:ea typeface="宋体" panose="02010600030101010101" pitchFamily="2" charset="-122"/>
              </a:endParaRPr>
            </a:p>
          </p:txBody>
        </p:sp>
      </p:grpSp>
      <p:grpSp>
        <p:nvGrpSpPr>
          <p:cNvPr id="495646" name="Group 30"/>
          <p:cNvGrpSpPr/>
          <p:nvPr/>
        </p:nvGrpSpPr>
        <p:grpSpPr>
          <a:xfrm>
            <a:off x="827088" y="1916113"/>
            <a:ext cx="7648575" cy="685800"/>
            <a:chOff x="521" y="1207"/>
            <a:chExt cx="4818" cy="432"/>
          </a:xfrm>
        </p:grpSpPr>
        <p:sp>
          <p:nvSpPr>
            <p:cNvPr id="25614" name="Rectangle 8"/>
            <p:cNvSpPr/>
            <p:nvPr/>
          </p:nvSpPr>
          <p:spPr>
            <a:xfrm>
              <a:off x="521" y="1227"/>
              <a:ext cx="4818" cy="357"/>
            </a:xfrm>
            <a:prstGeom prst="rect">
              <a:avLst/>
            </a:prstGeom>
            <a:gradFill rotWithShape="0">
              <a:gsLst>
                <a:gs pos="0">
                  <a:srgbClr val="33CCFF">
                    <a:alpha val="39998"/>
                  </a:srgbClr>
                </a:gs>
                <a:gs pos="100000">
                  <a:srgbClr val="FFFFFF">
                    <a:alpha val="89998"/>
                  </a:srgbClr>
                </a:gs>
              </a:gsLst>
              <a:lin ang="2700000" scaled="1"/>
              <a:tileRect/>
            </a:gradFill>
            <a:ln w="9525"/>
            <a:scene3d>
              <a:camera prst="legacyObliqueTopRight">
                <a:rot lat="0" lon="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66CCFF"/>
              </a:extrusionClr>
            </a:sp3d>
          </p:spPr>
          <p:txBody>
            <a:bodyPr wrap="none" anchor="ctr" anchorCtr="0">
              <a:flatTx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5" name="Rectangle 24"/>
            <p:cNvSpPr/>
            <p:nvPr/>
          </p:nvSpPr>
          <p:spPr>
            <a:xfrm>
              <a:off x="1927" y="1207"/>
              <a:ext cx="2658" cy="432"/>
            </a:xfrm>
            <a:prstGeom prst="rect">
              <a:avLst/>
            </a:prstGeom>
            <a:noFill/>
            <a:ln w="9525">
              <a:noFill/>
            </a:ln>
            <a:effectLst>
              <a:outerShdw dist="17961" dir="13499999" algn="ctr" rotWithShape="0">
                <a:schemeClr val="bg1"/>
              </a:outerShdw>
            </a:effectLst>
          </p:spPr>
          <p:txBody>
            <a:bodyPr wrap="none" anchor="ctr" anchorCtr="0"/>
            <a:p>
              <a:pPr marL="342900" indent="-342900" latinLnBrk="1"/>
              <a:r>
                <a:rPr lang="zh-CN" altLang="en-US" sz="1600" dirty="0">
                  <a:latin typeface="Gulim" pitchFamily="34" charset="-127"/>
                  <a:ea typeface="宋体" panose="02010600030101010101" pitchFamily="2" charset="-122"/>
                </a:rPr>
                <a:t>梳理良好的安全责任意识，保证所押运的快件完好无损。</a:t>
              </a:r>
              <a:endParaRPr lang="ko-KR" altLang="en-US" sz="1600" dirty="0">
                <a:latin typeface="Gulim" pitchFamily="34" charset="-127"/>
                <a:ea typeface="宋体" panose="02010600030101010101" pitchFamily="2" charset="-122"/>
              </a:endParaRPr>
            </a:p>
          </p:txBody>
        </p:sp>
      </p:grpSp>
      <p:sp>
        <p:nvSpPr>
          <p:cNvPr id="495631" name="AutoShape 15"/>
          <p:cNvSpPr>
            <a:spLocks noChangeArrowheads="1"/>
          </p:cNvSpPr>
          <p:nvPr/>
        </p:nvSpPr>
        <p:spPr bwMode="auto">
          <a:xfrm>
            <a:off x="735013" y="3451225"/>
            <a:ext cx="2201863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 </a:t>
            </a:r>
            <a:r>
              <a:rPr kumimoji="1" lang="en-US" altLang="ko-KR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3. </a:t>
            </a: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신탁기간</a:t>
            </a:r>
            <a:endParaRPr kumimoji="1" lang="ko-KR" altLang="en-US" sz="17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헤드라인M"/>
              <a:ea typeface="HY헤드라인M"/>
              <a:cs typeface="HY헤드라인M"/>
            </a:endParaRPr>
          </a:p>
        </p:txBody>
      </p:sp>
      <p:sp>
        <p:nvSpPr>
          <p:cNvPr id="495632" name="AutoShape 16"/>
          <p:cNvSpPr>
            <a:spLocks noChangeArrowheads="1"/>
          </p:cNvSpPr>
          <p:nvPr/>
        </p:nvSpPr>
        <p:spPr bwMode="auto">
          <a:xfrm>
            <a:off x="736600" y="2695575"/>
            <a:ext cx="2201863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 </a:t>
            </a:r>
            <a:r>
              <a:rPr kumimoji="1" lang="en-US" altLang="ko-KR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2. </a:t>
            </a: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신탁유형</a:t>
            </a:r>
            <a:endParaRPr kumimoji="1" lang="ko-KR" altLang="en-US" sz="17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헤드라인M"/>
              <a:ea typeface="HY헤드라인M"/>
              <a:cs typeface="HY헤드라인M"/>
            </a:endParaRPr>
          </a:p>
        </p:txBody>
      </p:sp>
      <p:sp>
        <p:nvSpPr>
          <p:cNvPr id="495633" name="AutoShape 17"/>
          <p:cNvSpPr>
            <a:spLocks noChangeArrowheads="1"/>
          </p:cNvSpPr>
          <p:nvPr/>
        </p:nvSpPr>
        <p:spPr bwMode="auto">
          <a:xfrm>
            <a:off x="728663" y="4203700"/>
            <a:ext cx="2201863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 </a:t>
            </a:r>
            <a:r>
              <a:rPr kumimoji="1" lang="en-US" altLang="ko-KR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4. </a:t>
            </a: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가입대상</a:t>
            </a:r>
            <a:endParaRPr kumimoji="1" lang="ko-KR" altLang="en-US" sz="17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헤드라인M"/>
              <a:ea typeface="HY헤드라인M"/>
              <a:cs typeface="HY헤드라인M"/>
            </a:endParaRPr>
          </a:p>
        </p:txBody>
      </p:sp>
      <p:sp>
        <p:nvSpPr>
          <p:cNvPr id="495634" name="AutoShape 18"/>
          <p:cNvSpPr>
            <a:spLocks noChangeArrowheads="1"/>
          </p:cNvSpPr>
          <p:nvPr/>
        </p:nvSpPr>
        <p:spPr bwMode="auto">
          <a:xfrm>
            <a:off x="739775" y="4953000"/>
            <a:ext cx="2201863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 </a:t>
            </a:r>
            <a:r>
              <a:rPr kumimoji="1" lang="en-US" altLang="ko-KR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5. </a:t>
            </a: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가입금액</a:t>
            </a:r>
            <a:endParaRPr kumimoji="1" lang="ko-KR" altLang="en-US" sz="17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헤드라인M"/>
              <a:ea typeface="HY헤드라인M"/>
              <a:cs typeface="HY헤드라인M"/>
            </a:endParaRPr>
          </a:p>
        </p:txBody>
      </p:sp>
      <p:sp>
        <p:nvSpPr>
          <p:cNvPr id="495635" name="AutoShape 19"/>
          <p:cNvSpPr>
            <a:spLocks noChangeArrowheads="1"/>
          </p:cNvSpPr>
          <p:nvPr/>
        </p:nvSpPr>
        <p:spPr bwMode="auto">
          <a:xfrm>
            <a:off x="3276600" y="1268413"/>
            <a:ext cx="2201863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marR="0" lvl="0" indent="-34290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Gulim" pitchFamily="34" charset="-127"/>
                <a:ea typeface="宋体" panose="02010600030101010101" pitchFamily="2" charset="-122"/>
                <a:cs typeface="+mn-cs"/>
              </a:rPr>
              <a:t>押运员职责</a:t>
            </a:r>
            <a:endParaRPr kumimoji="1" lang="ko-KR" altLang="en-US" sz="18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Gulim" pitchFamily="34" charset="-127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21" name="Line 22"/>
          <p:cNvSpPr/>
          <p:nvPr/>
        </p:nvSpPr>
        <p:spPr>
          <a:xfrm flipH="1">
            <a:off x="539750" y="2478088"/>
            <a:ext cx="17463" cy="2967037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95639" name="AutoShape 23"/>
          <p:cNvSpPr>
            <a:spLocks noChangeArrowheads="1"/>
          </p:cNvSpPr>
          <p:nvPr/>
        </p:nvSpPr>
        <p:spPr bwMode="auto">
          <a:xfrm>
            <a:off x="739775" y="1992313"/>
            <a:ext cx="2201863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 </a:t>
            </a:r>
            <a:r>
              <a:rPr kumimoji="1" lang="en-US" altLang="ko-KR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1. </a:t>
            </a:r>
            <a:r>
              <a:rPr kumimoji="1" lang="ko-KR" altLang="en-US" sz="17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HY헤드라인M"/>
                <a:ea typeface="HY헤드라인M"/>
                <a:cs typeface="HY헤드라인M"/>
              </a:rPr>
              <a:t>상품명</a:t>
            </a:r>
            <a:endParaRPr kumimoji="1" lang="ko-KR" altLang="en-US" sz="17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HY헤드라인M"/>
              <a:ea typeface="HY헤드라인M"/>
              <a:cs typeface="HY헤드라인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95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495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495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495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495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5" name="Picture 2" descr="971MM(N~@9%KSH`5P@ZD)T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705600"/>
            <a:ext cx="9144000" cy="152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6" name="AutoShape 2"/>
          <p:cNvSpPr/>
          <p:nvPr/>
        </p:nvSpPr>
        <p:spPr>
          <a:xfrm>
            <a:off x="1395413" y="1658938"/>
            <a:ext cx="46863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66FF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7" name="Rectangle 5"/>
          <p:cNvSpPr/>
          <p:nvPr/>
        </p:nvSpPr>
        <p:spPr>
          <a:xfrm>
            <a:off x="1624013" y="1658938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步骤一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8" name="AutoShape 6"/>
          <p:cNvSpPr/>
          <p:nvPr/>
        </p:nvSpPr>
        <p:spPr>
          <a:xfrm>
            <a:off x="1395413" y="2344738"/>
            <a:ext cx="46863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66FF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9" name="Rectangle 9"/>
          <p:cNvSpPr/>
          <p:nvPr/>
        </p:nvSpPr>
        <p:spPr>
          <a:xfrm>
            <a:off x="1624013" y="2344738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步骤二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0" name="AutoShape 10"/>
          <p:cNvSpPr/>
          <p:nvPr/>
        </p:nvSpPr>
        <p:spPr>
          <a:xfrm>
            <a:off x="1403350" y="2997200"/>
            <a:ext cx="46863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66FF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1" name="Rectangle 13"/>
          <p:cNvSpPr/>
          <p:nvPr/>
        </p:nvSpPr>
        <p:spPr>
          <a:xfrm>
            <a:off x="1624013" y="3030538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步骤三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2" name="AutoShape 14"/>
          <p:cNvSpPr/>
          <p:nvPr/>
        </p:nvSpPr>
        <p:spPr>
          <a:xfrm>
            <a:off x="1395413" y="3716338"/>
            <a:ext cx="46863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66FF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3" name="Rectangle 17"/>
          <p:cNvSpPr/>
          <p:nvPr/>
        </p:nvSpPr>
        <p:spPr>
          <a:xfrm>
            <a:off x="1624013" y="3716338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步骤四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4" name="AutoShape 6"/>
          <p:cNvSpPr/>
          <p:nvPr/>
        </p:nvSpPr>
        <p:spPr>
          <a:xfrm>
            <a:off x="1395413" y="4402138"/>
            <a:ext cx="46863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66FF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8706" name="AutoShape 8"/>
          <p:cNvSpPr/>
          <p:nvPr/>
        </p:nvSpPr>
        <p:spPr>
          <a:xfrm>
            <a:off x="2843213" y="4437063"/>
            <a:ext cx="4800600" cy="457200"/>
          </a:xfrm>
          <a:prstGeom prst="roundRect">
            <a:avLst>
              <a:gd name="adj" fmla="val 13745"/>
            </a:avLst>
          </a:prstGeom>
          <a:noFill/>
          <a:ln w="38100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6" name="AutoShape 10"/>
          <p:cNvSpPr/>
          <p:nvPr/>
        </p:nvSpPr>
        <p:spPr>
          <a:xfrm>
            <a:off x="1395413" y="5087938"/>
            <a:ext cx="46863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66FF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8708" name="AutoShape 12"/>
          <p:cNvSpPr/>
          <p:nvPr/>
        </p:nvSpPr>
        <p:spPr>
          <a:xfrm>
            <a:off x="2843213" y="5087938"/>
            <a:ext cx="4800600" cy="457200"/>
          </a:xfrm>
          <a:prstGeom prst="roundRect">
            <a:avLst>
              <a:gd name="adj" fmla="val 13745"/>
            </a:avLst>
          </a:prstGeom>
          <a:noFill/>
          <a:ln w="38100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8" name="AutoShape 14"/>
          <p:cNvSpPr/>
          <p:nvPr/>
        </p:nvSpPr>
        <p:spPr>
          <a:xfrm>
            <a:off x="1403350" y="5805488"/>
            <a:ext cx="46863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66FF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8710" name="AutoShape 16"/>
          <p:cNvSpPr/>
          <p:nvPr/>
        </p:nvSpPr>
        <p:spPr>
          <a:xfrm>
            <a:off x="2843213" y="5805488"/>
            <a:ext cx="4800600" cy="457200"/>
          </a:xfrm>
          <a:prstGeom prst="roundRect">
            <a:avLst>
              <a:gd name="adj" fmla="val 13745"/>
            </a:avLst>
          </a:prstGeom>
          <a:noFill/>
          <a:ln w="38100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40" name="Rectangle 17"/>
          <p:cNvSpPr/>
          <p:nvPr/>
        </p:nvSpPr>
        <p:spPr>
          <a:xfrm>
            <a:off x="1635125" y="4411663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步骤五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41" name="Rectangle 17"/>
          <p:cNvSpPr/>
          <p:nvPr/>
        </p:nvSpPr>
        <p:spPr>
          <a:xfrm>
            <a:off x="1624013" y="5087938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步骤六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42" name="Rectangle 17"/>
          <p:cNvSpPr/>
          <p:nvPr/>
        </p:nvSpPr>
        <p:spPr>
          <a:xfrm>
            <a:off x="1624013" y="5773738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步骤七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98728" name="Group 40"/>
          <p:cNvGrpSpPr/>
          <p:nvPr/>
        </p:nvGrpSpPr>
        <p:grpSpPr>
          <a:xfrm>
            <a:off x="2843213" y="1628775"/>
            <a:ext cx="4800600" cy="457200"/>
            <a:chOff x="1791" y="1026"/>
            <a:chExt cx="3024" cy="288"/>
          </a:xfrm>
        </p:grpSpPr>
        <p:sp>
          <p:nvSpPr>
            <p:cNvPr id="26644" name="AutoShape 4"/>
            <p:cNvSpPr/>
            <p:nvPr/>
          </p:nvSpPr>
          <p:spPr>
            <a:xfrm>
              <a:off x="1791" y="1026"/>
              <a:ext cx="3024" cy="288"/>
            </a:xfrm>
            <a:prstGeom prst="roundRect">
              <a:avLst>
                <a:gd name="adj" fmla="val 13745"/>
              </a:avLst>
            </a:prstGeom>
            <a:noFill/>
            <a:ln w="3810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45" name="Rectangle 5"/>
            <p:cNvSpPr/>
            <p:nvPr/>
          </p:nvSpPr>
          <p:spPr>
            <a:xfrm>
              <a:off x="2562" y="1071"/>
              <a:ext cx="188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将车辆停靠在指定接货站台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98729" name="Group 41"/>
          <p:cNvGrpSpPr/>
          <p:nvPr/>
        </p:nvGrpSpPr>
        <p:grpSpPr>
          <a:xfrm>
            <a:off x="2843213" y="2349500"/>
            <a:ext cx="4800600" cy="457200"/>
            <a:chOff x="1791" y="1480"/>
            <a:chExt cx="3024" cy="288"/>
          </a:xfrm>
        </p:grpSpPr>
        <p:sp>
          <p:nvSpPr>
            <p:cNvPr id="26647" name="AutoShape 8"/>
            <p:cNvSpPr/>
            <p:nvPr/>
          </p:nvSpPr>
          <p:spPr>
            <a:xfrm>
              <a:off x="1791" y="1480"/>
              <a:ext cx="3024" cy="288"/>
            </a:xfrm>
            <a:prstGeom prst="roundRect">
              <a:avLst>
                <a:gd name="adj" fmla="val 13745"/>
              </a:avLst>
            </a:prstGeom>
            <a:noFill/>
            <a:ln w="3810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48" name="Rectangle 5"/>
            <p:cNvSpPr/>
            <p:nvPr/>
          </p:nvSpPr>
          <p:spPr>
            <a:xfrm>
              <a:off x="2562" y="1483"/>
              <a:ext cx="174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向发包人员出示身份证明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98730" name="Group 42"/>
          <p:cNvGrpSpPr/>
          <p:nvPr/>
        </p:nvGrpSpPr>
        <p:grpSpPr>
          <a:xfrm>
            <a:off x="2843213" y="2997200"/>
            <a:ext cx="4800600" cy="457200"/>
            <a:chOff x="1791" y="1888"/>
            <a:chExt cx="3024" cy="288"/>
          </a:xfrm>
        </p:grpSpPr>
        <p:sp>
          <p:nvSpPr>
            <p:cNvPr id="26650" name="AutoShape 12"/>
            <p:cNvSpPr/>
            <p:nvPr/>
          </p:nvSpPr>
          <p:spPr>
            <a:xfrm>
              <a:off x="1791" y="1888"/>
              <a:ext cx="3024" cy="288"/>
            </a:xfrm>
            <a:prstGeom prst="roundRect">
              <a:avLst>
                <a:gd name="adj" fmla="val 13745"/>
              </a:avLst>
            </a:prstGeom>
            <a:noFill/>
            <a:ln w="3810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51" name="Rectangle 5"/>
            <p:cNvSpPr/>
            <p:nvPr/>
          </p:nvSpPr>
          <p:spPr>
            <a:xfrm>
              <a:off x="2559" y="1915"/>
              <a:ext cx="213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marL="342900" indent="-342900"/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核对快件数量，并检查快件外观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98731" name="Group 43"/>
          <p:cNvGrpSpPr/>
          <p:nvPr/>
        </p:nvGrpSpPr>
        <p:grpSpPr>
          <a:xfrm>
            <a:off x="2847975" y="3716338"/>
            <a:ext cx="4800600" cy="457200"/>
            <a:chOff x="1794" y="2341"/>
            <a:chExt cx="3024" cy="288"/>
          </a:xfrm>
        </p:grpSpPr>
        <p:sp>
          <p:nvSpPr>
            <p:cNvPr id="26653" name="AutoShape 16"/>
            <p:cNvSpPr/>
            <p:nvPr/>
          </p:nvSpPr>
          <p:spPr>
            <a:xfrm>
              <a:off x="1794" y="2341"/>
              <a:ext cx="3024" cy="288"/>
            </a:xfrm>
            <a:prstGeom prst="roundRect">
              <a:avLst>
                <a:gd name="adj" fmla="val 13745"/>
              </a:avLst>
            </a:prstGeom>
            <a:noFill/>
            <a:ln w="3810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54" name="Rectangle 5"/>
            <p:cNvSpPr/>
            <p:nvPr/>
          </p:nvSpPr>
          <p:spPr>
            <a:xfrm>
              <a:off x="2562" y="2387"/>
              <a:ext cx="155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marL="342900" indent="-342900"/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指导搬运装卸人员装车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98718" name="Rectangle 5"/>
          <p:cNvSpPr/>
          <p:nvPr/>
        </p:nvSpPr>
        <p:spPr>
          <a:xfrm>
            <a:off x="4062413" y="45132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办理交接手续，在交接单上签字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8719" name="Rectangle 5"/>
          <p:cNvSpPr/>
          <p:nvPr/>
        </p:nvSpPr>
        <p:spPr>
          <a:xfrm>
            <a:off x="4062413" y="5087938"/>
            <a:ext cx="2698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检查快件拼装码放的情况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8720" name="Rectangle 5"/>
          <p:cNvSpPr/>
          <p:nvPr/>
        </p:nvSpPr>
        <p:spPr>
          <a:xfrm>
            <a:off x="4062413" y="5799138"/>
            <a:ext cx="2698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进行车辆施封，发车上路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58" name="AutoShape 263"/>
          <p:cNvSpPr/>
          <p:nvPr/>
        </p:nvSpPr>
        <p:spPr>
          <a:xfrm>
            <a:off x="1600200" y="1066800"/>
            <a:ext cx="2514600" cy="390525"/>
          </a:xfrm>
          <a:prstGeom prst="roundRect">
            <a:avLst>
              <a:gd name="adj" fmla="val 13639"/>
            </a:avLst>
          </a:prstGeom>
          <a:gradFill rotWithShape="1">
            <a:gsLst>
              <a:gs pos="0">
                <a:srgbClr val="FFFF00"/>
              </a:gs>
              <a:gs pos="100000">
                <a:srgbClr val="FF9900"/>
              </a:gs>
            </a:gsLst>
            <a:lin ang="5400000" scaled="1"/>
            <a:tileRect/>
          </a:gradFill>
          <a:ln w="9525">
            <a:noFill/>
          </a:ln>
        </p:spPr>
        <p:txBody>
          <a:bodyPr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59" name="Rectangle 35"/>
          <p:cNvSpPr/>
          <p:nvPr/>
        </p:nvSpPr>
        <p:spPr>
          <a:xfrm>
            <a:off x="1371600" y="9906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快件押运交接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9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9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9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9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49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9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9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49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49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8706" grpId="0" animBg="1"/>
      <p:bldP spid="498708" grpId="0" animBg="1"/>
      <p:bldP spid="498710" grpId="0" animBg="1"/>
      <p:bldP spid="498718" grpId="0"/>
      <p:bldP spid="498719" grpId="0"/>
      <p:bldP spid="4987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5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765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65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765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0" name="Rectangle 16"/>
          <p:cNvSpPr/>
          <p:nvPr/>
        </p:nvSpPr>
        <p:spPr>
          <a:xfrm>
            <a:off x="1692275" y="908050"/>
            <a:ext cx="2089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快件押运交接要点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06897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1557338"/>
            <a:ext cx="4464050" cy="2786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6900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3800" y="4122738"/>
            <a:ext cx="4356100" cy="27352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63" name="Rectangle 21"/>
          <p:cNvSpPr/>
          <p:nvPr/>
        </p:nvSpPr>
        <p:spPr>
          <a:xfrm>
            <a:off x="4859338" y="2349500"/>
            <a:ext cx="3671887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tabLst>
                <a:tab pos="4476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□合理              □不合理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tabLst>
                <a:tab pos="4476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理由：</a:t>
            </a:r>
            <a:r>
              <a:rPr lang="zh-CN" altLang="en-US" u="sng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4" name="Rectangle 22"/>
          <p:cNvSpPr/>
          <p:nvPr/>
        </p:nvSpPr>
        <p:spPr>
          <a:xfrm>
            <a:off x="827088" y="5589588"/>
            <a:ext cx="3671887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tabLst>
                <a:tab pos="4476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□合理              □不合理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tabLst>
                <a:tab pos="4476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理由：</a:t>
            </a:r>
            <a:r>
              <a:rPr lang="zh-CN" altLang="en-US" u="sng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6903" name="Rectangle 23"/>
          <p:cNvSpPr/>
          <p:nvPr/>
        </p:nvSpPr>
        <p:spPr>
          <a:xfrm>
            <a:off x="6372225" y="2276475"/>
            <a:ext cx="5746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 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6904" name="Rectangle 24"/>
          <p:cNvSpPr/>
          <p:nvPr/>
        </p:nvSpPr>
        <p:spPr>
          <a:xfrm>
            <a:off x="755650" y="5445125"/>
            <a:ext cx="5746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 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0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0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0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903" grpId="0"/>
      <p:bldP spid="50690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67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867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8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868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4" name="Rectangle 15"/>
          <p:cNvSpPr/>
          <p:nvPr/>
        </p:nvSpPr>
        <p:spPr>
          <a:xfrm>
            <a:off x="250825" y="1709738"/>
            <a:ext cx="8569325" cy="50450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各发件公司的办事处、派送点的快件必须一起集中打包。发件公司未统一打包的，押运人员可不接受其办事处、派送点的快件。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押运人员应仔细核对发件公司扫描纪录和实物是否相符，同时检查外包装是否符合运输要求，以及包装上的去向标志是否正确。如发现快件的外包装袋及标签存在问题，应立即处理。、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押运人员需按照快件到达地将快件分开堆放，并施封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押运人员应注意小包裹快件的堆放和保管，装车时应将较重的快件摆放在下面，较轻的快件摆放在上面。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交接快件是，严禁出现抛、摔、扔、踢、踩和坐等违规现象，遇到大、重的快件应请人协助处理。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2667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交接快件时，押运人员可拒绝接收禁运品和有问题的快件，如已接收快件则视同快件包装完好。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5" name="Rectangle 16"/>
          <p:cNvSpPr/>
          <p:nvPr/>
        </p:nvSpPr>
        <p:spPr>
          <a:xfrm>
            <a:off x="1692275" y="1268413"/>
            <a:ext cx="2089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快件押运交接要点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96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970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70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970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8" name="Rectangle 15"/>
          <p:cNvSpPr/>
          <p:nvPr/>
        </p:nvSpPr>
        <p:spPr>
          <a:xfrm>
            <a:off x="1619250" y="908050"/>
            <a:ext cx="3240088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快件押运交接特殊情况的处理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9" name="Rectangle 16"/>
          <p:cNvSpPr/>
          <p:nvPr/>
        </p:nvSpPr>
        <p:spPr>
          <a:xfrm>
            <a:off x="0" y="1844675"/>
            <a:ext cx="3816350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tabLst>
                <a:tab pos="7239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（一）快件损坏的处理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tabLst>
                <a:tab pos="723900" algn="l"/>
              </a:tabLst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05874" name="Picture 18" descr="U_3986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638" y="3284538"/>
            <a:ext cx="4608512" cy="3141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5875" name="Rectangle 19"/>
          <p:cNvSpPr/>
          <p:nvPr/>
        </p:nvSpPr>
        <p:spPr>
          <a:xfrm>
            <a:off x="323850" y="2781300"/>
            <a:ext cx="3168650" cy="1190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一经发现破损快件，应注意保管。押运人员与发件人员交接时，应说明情况，如双方存在分歧，应现场核实。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9712" name="Picture 20" descr="U_1411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338" y="1268413"/>
            <a:ext cx="3457575" cy="1835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0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58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072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072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2" name="Rectangle 15"/>
          <p:cNvSpPr/>
          <p:nvPr/>
        </p:nvSpPr>
        <p:spPr>
          <a:xfrm>
            <a:off x="179388" y="1552575"/>
            <a:ext cx="4032250" cy="3667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tabLst>
                <a:tab pos="7239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（二）运输事故的处理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04848" name="Picture 16" descr="W02009~1"/>
          <p:cNvPicPr>
            <a:picLocks noChangeAspect="1"/>
          </p:cNvPicPr>
          <p:nvPr/>
        </p:nvPicPr>
        <p:blipFill>
          <a:blip r:embed="rId4"/>
          <a:srcRect r="16107" b="18758"/>
          <a:stretch>
            <a:fillRect/>
          </a:stretch>
        </p:blipFill>
        <p:spPr>
          <a:xfrm>
            <a:off x="4500563" y="3284538"/>
            <a:ext cx="4391025" cy="3201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4849" name="Rectangle 17"/>
          <p:cNvSpPr/>
          <p:nvPr/>
        </p:nvSpPr>
        <p:spPr>
          <a:xfrm>
            <a:off x="323850" y="2060575"/>
            <a:ext cx="7523163" cy="915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汽车在运行中，如发生交通事故，押运人员须立即通知承运负责人，并联系运输车辆，租车运送快件。根据运输事故实际情况，必要时需配合有关部门对事故进行处理。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0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484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74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174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5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175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3823" name="Rectangle 15"/>
          <p:cNvSpPr/>
          <p:nvPr/>
        </p:nvSpPr>
        <p:spPr>
          <a:xfrm>
            <a:off x="250825" y="1700213"/>
            <a:ext cx="3735388" cy="25638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179705" defTabSz="914400">
              <a:tabLst>
                <a:tab pos="723900" algn="l"/>
              </a:tabLst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179705" defTabSz="914400">
              <a:tabLst>
                <a:tab pos="7239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在押运过程中，如遇到邮政、公安等部门检查，应要求对方出示相关证件，同时及时上报相关领导，配合有关方面的检查。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179705" defTabSz="914400">
              <a:tabLst>
                <a:tab pos="723900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  如政府部门须将快件带走，应拿出所带快件明细清单（至少清点快件总数）并要求对方在清单上签字确认。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7" name="Rectangle 16"/>
          <p:cNvSpPr/>
          <p:nvPr/>
        </p:nvSpPr>
        <p:spPr>
          <a:xfrm>
            <a:off x="1476375" y="1196975"/>
            <a:ext cx="29273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（三）政府部门检查的处理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03825" name="Picture 17" descr="U_1316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738" y="3068638"/>
            <a:ext cx="5148262" cy="3541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0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277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277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77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277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80" name="Rectangle 15"/>
          <p:cNvSpPr/>
          <p:nvPr/>
        </p:nvSpPr>
        <p:spPr>
          <a:xfrm>
            <a:off x="179388" y="1341438"/>
            <a:ext cx="5543550" cy="36671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 非法拦车的处理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2800" name="Rectangle 16"/>
          <p:cNvSpPr/>
          <p:nvPr/>
        </p:nvSpPr>
        <p:spPr>
          <a:xfrm>
            <a:off x="0" y="1989138"/>
            <a:ext cx="8496300" cy="915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在押运过程中，如有拦车者，必须要求对主出示相关证件。如属于非法拦车，则必须将车门锁好，并保管好钥匙，同时立即上的公司及拨打当地“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110”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电话报警。待警方到达后，根据警察安排处理，并将情况上报公司领导。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02801" name="Picture 17" descr="U_9735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500" y="3213100"/>
            <a:ext cx="5651500" cy="32750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0">
                                            <p:txEl>
                                              <p:charRg st="0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02800">
                                            <p:txEl>
                                              <p:charRg st="0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379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379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79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80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380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4" name="Rectangle 15"/>
          <p:cNvSpPr/>
          <p:nvPr/>
        </p:nvSpPr>
        <p:spPr>
          <a:xfrm>
            <a:off x="250825" y="2119313"/>
            <a:ext cx="8713788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如运输车辆在运行过程中出现故障，应根据车辆故障的实际情况进行处理，如车辆故障参在短时间内排除则可停留，否则应联系租车运送快件。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5" name="Rectangle 16"/>
          <p:cNvSpPr/>
          <p:nvPr/>
        </p:nvSpPr>
        <p:spPr>
          <a:xfrm>
            <a:off x="468313" y="1412875"/>
            <a:ext cx="23685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）车辆故障的处理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3806" name="Picture 17" descr="U_2248~1"/>
          <p:cNvPicPr>
            <a:picLocks noChangeAspect="1"/>
          </p:cNvPicPr>
          <p:nvPr/>
        </p:nvPicPr>
        <p:blipFill>
          <a:blip r:embed="rId4"/>
          <a:srcRect b="16191"/>
          <a:stretch>
            <a:fillRect/>
          </a:stretch>
        </p:blipFill>
        <p:spPr>
          <a:xfrm>
            <a:off x="3492500" y="2997200"/>
            <a:ext cx="5364163" cy="3459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48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482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9967" name="Rectangle 15"/>
          <p:cNvSpPr/>
          <p:nvPr/>
        </p:nvSpPr>
        <p:spPr>
          <a:xfrm>
            <a:off x="250825" y="1916113"/>
            <a:ext cx="8591550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在押运过程中，如出现雨雾天气、交通堵塞等情况，应本着安全的原则选择线路，可能保证快件及时送达。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9" name="Rectangle 16"/>
          <p:cNvSpPr/>
          <p:nvPr/>
        </p:nvSpPr>
        <p:spPr>
          <a:xfrm>
            <a:off x="827088" y="1341438"/>
            <a:ext cx="35115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）雨雾天气、交通堵塞的处理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09969" name="Picture 17" descr="U_2700~1"/>
          <p:cNvPicPr>
            <a:picLocks noChangeAspect="1"/>
          </p:cNvPicPr>
          <p:nvPr/>
        </p:nvPicPr>
        <p:blipFill>
          <a:blip r:embed="rId4"/>
          <a:srcRect t="7918" b="10818"/>
          <a:stretch>
            <a:fillRect/>
          </a:stretch>
        </p:blipFill>
        <p:spPr>
          <a:xfrm>
            <a:off x="3887788" y="3357563"/>
            <a:ext cx="5256212" cy="328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9971" name="Picture 19" descr="U_2640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825" y="2636838"/>
            <a:ext cx="2790825" cy="2095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0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09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96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8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58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584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2" name="Rectangle 15"/>
          <p:cNvSpPr/>
          <p:nvPr/>
        </p:nvSpPr>
        <p:spPr>
          <a:xfrm>
            <a:off x="1187450" y="1557338"/>
            <a:ext cx="7632700" cy="47688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buNone/>
              <a:tabLst>
                <a:tab pos="333375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（一） 委托航空、铁路运输快件的要点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None/>
              <a:tabLst>
                <a:tab pos="333375" algn="l"/>
              </a:tabLst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办理人员应根据 不同的快件运输方式选用相应的快件托运明细清单。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办理人员应在清单中正确填写快件类型、运输途径，并注明付款方式。如果是到付件，须在快件外包装上粘贴指定到付标识，并在清单上加盖公司业务章。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办理人员就在装运前仔细检查委托运输快件的包装、重量是否符合航空、铁路运输的要求。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办理人员应仔细核对航空或铁路接收快件站填写的货仓单、航空结算单以及货站发货单是否与实际委托运输数量、重量、航班或车次相符。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对于国际快件，香港件到付币别应为港币，专线件的到付币应为美元，办理人员需按此要求填写到付金额及币别。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53" name="Rectangle 16"/>
          <p:cNvSpPr/>
          <p:nvPr/>
        </p:nvSpPr>
        <p:spPr>
          <a:xfrm>
            <a:off x="1476375" y="836613"/>
            <a:ext cx="3867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二、委托航空、铁路运输快件的交接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5854" name="Picture 18" descr="U_3624~1"/>
          <p:cNvPicPr>
            <a:picLocks noChangeAspect="1"/>
          </p:cNvPicPr>
          <p:nvPr/>
        </p:nvPicPr>
        <p:blipFill>
          <a:blip r:embed="rId4"/>
          <a:srcRect t="10303" b="24394"/>
          <a:stretch>
            <a:fillRect/>
          </a:stretch>
        </p:blipFill>
        <p:spPr>
          <a:xfrm>
            <a:off x="5651500" y="836613"/>
            <a:ext cx="3028950" cy="1368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68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68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687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08943" name="Picture 15" descr="U_2154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600" y="2565400"/>
            <a:ext cx="5543550" cy="405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7" name="Rectangle 16"/>
          <p:cNvSpPr/>
          <p:nvPr/>
        </p:nvSpPr>
        <p:spPr>
          <a:xfrm>
            <a:off x="250825" y="1844675"/>
            <a:ext cx="8642350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对于国际快件，在办理委托航空运输手续时，办理人员应严格按照公司的操作要求执行，以提高处理效率，避免发生快件延误的事件，具体要点发下：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8" name="Rectangle 17"/>
          <p:cNvSpPr/>
          <p:nvPr/>
        </p:nvSpPr>
        <p:spPr>
          <a:xfrm>
            <a:off x="1547813" y="1052513"/>
            <a:ext cx="3867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（二）国际快件委托航空运输的要点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78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78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8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789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0992" name="Rectangle 16"/>
          <p:cNvSpPr/>
          <p:nvPr/>
        </p:nvSpPr>
        <p:spPr>
          <a:xfrm>
            <a:off x="4087813" y="1412875"/>
            <a:ext cx="5056187" cy="50355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除商业文件和资料信函属“文件”类外，其余均属于“包裹”类。文件封内只能装入文件类物品，小片布样、塑料片等非文件类物品，这些不可作为文件发运。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包裹类快件应提供具有本快递公司名称抬头的形式发票两份，并加盖业务印章。发票应列明快件的详细品名、数量、原产地和海关声明价值等资料。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快件品名应用中文填写，专业性较强物品需提供英文品名，混装货物应提供装箱清单，以备报关之用。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快件运单需提供准确的收件公司名称、地址、邮政编码、电话及传真、联系人姓名等资料。除香港接受中文地址外、其余快件一律用英文填写收件人资料。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333375" algn="l"/>
              </a:tabLst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对于规定物品，应提供帖政府行政部门签发的有效配额、许可证、原产地证明、商检证明等文件，以备报送之用。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01" name="Rectangle 17"/>
          <p:cNvSpPr/>
          <p:nvPr/>
        </p:nvSpPr>
        <p:spPr>
          <a:xfrm>
            <a:off x="1403350" y="765175"/>
            <a:ext cx="7489825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对于国际快件，在办理委托航空运输手续时，办理人员应严格按照公司的操作要求执行，以提高处理效率，避免发生快件延误的事件，具体要点发下：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0994" name="Picture 18" descr="U_8390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1628775"/>
            <a:ext cx="2482850" cy="1506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0995" name="Picture 19" descr="U_1499~1"/>
          <p:cNvPicPr>
            <a:picLocks noChangeAspect="1"/>
          </p:cNvPicPr>
          <p:nvPr/>
        </p:nvPicPr>
        <p:blipFill>
          <a:blip r:embed="rId5"/>
          <a:srcRect b="5455"/>
          <a:stretch>
            <a:fillRect/>
          </a:stretch>
        </p:blipFill>
        <p:spPr>
          <a:xfrm>
            <a:off x="0" y="3213100"/>
            <a:ext cx="2663825" cy="1695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0996" name="Picture 20" descr="U_3505~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6375" y="5084763"/>
            <a:ext cx="2425700" cy="15033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1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1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1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099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Arc 4"/>
          <p:cNvSpPr/>
          <p:nvPr/>
        </p:nvSpPr>
        <p:spPr>
          <a:xfrm rot="-170521">
            <a:off x="550863" y="2463800"/>
            <a:ext cx="8097837" cy="3862388"/>
          </a:xfrm>
          <a:custGeom>
            <a:avLst/>
            <a:gdLst/>
            <a:ahLst/>
            <a:cxnLst>
              <a:cxn ang="0">
                <a:pos x="0" y="863162"/>
              </a:cxn>
              <a:cxn ang="0">
                <a:pos x="5435560" y="3862388"/>
              </a:cxn>
              <a:cxn ang="0">
                <a:pos x="3649381" y="2016035"/>
              </a:cxn>
            </a:cxnLst>
            <a:pathLst>
              <a:path w="39320" h="41382" fill="none">
                <a:moveTo>
                  <a:pt x="0" y="9248"/>
                </a:moveTo>
                <a:cubicBezTo>
                  <a:pt x="4039" y="3453"/>
                  <a:pt x="10656" y="-1"/>
                  <a:pt x="17720" y="0"/>
                </a:cubicBezTo>
                <a:cubicBezTo>
                  <a:pt x="29649" y="0"/>
                  <a:pt x="39320" y="9670"/>
                  <a:pt x="39320" y="21600"/>
                </a:cubicBezTo>
                <a:cubicBezTo>
                  <a:pt x="39320" y="30175"/>
                  <a:pt x="34246" y="37938"/>
                  <a:pt x="26393" y="41382"/>
                </a:cubicBezTo>
              </a:path>
              <a:path w="39320" h="41382" stroke="0">
                <a:moveTo>
                  <a:pt x="0" y="9248"/>
                </a:moveTo>
                <a:cubicBezTo>
                  <a:pt x="4039" y="3453"/>
                  <a:pt x="10656" y="-1"/>
                  <a:pt x="17720" y="0"/>
                </a:cubicBezTo>
                <a:cubicBezTo>
                  <a:pt x="29649" y="0"/>
                  <a:pt x="39320" y="9670"/>
                  <a:pt x="39320" y="21600"/>
                </a:cubicBezTo>
                <a:cubicBezTo>
                  <a:pt x="39320" y="30175"/>
                  <a:pt x="34246" y="37938"/>
                  <a:pt x="26393" y="41382"/>
                </a:cubicBezTo>
                <a:lnTo>
                  <a:pt x="17720" y="21600"/>
                </a:lnTo>
                <a:lnTo>
                  <a:pt x="0" y="9248"/>
                </a:lnTo>
                <a:close/>
              </a:path>
            </a:pathLst>
          </a:custGeom>
          <a:gradFill rotWithShape="1">
            <a:gsLst>
              <a:gs pos="0">
                <a:srgbClr val="99CCFF"/>
              </a:gs>
              <a:gs pos="100000">
                <a:srgbClr val="6587A9"/>
              </a:gs>
            </a:gsLst>
            <a:lin ang="2700000" scaled="1"/>
            <a:tileRect/>
          </a:gradFill>
          <a:ln w="381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8914" name="Oval 5"/>
          <p:cNvSpPr/>
          <p:nvPr/>
        </p:nvSpPr>
        <p:spPr>
          <a:xfrm>
            <a:off x="2813050" y="3897313"/>
            <a:ext cx="3670300" cy="1373187"/>
          </a:xfrm>
          <a:prstGeom prst="ellipse">
            <a:avLst/>
          </a:prstGeom>
          <a:gradFill rotWithShape="1">
            <a:gsLst>
              <a:gs pos="0">
                <a:srgbClr val="CBCBCB">
                  <a:alpha val="100000"/>
                </a:srgbClr>
              </a:gs>
              <a:gs pos="6500">
                <a:srgbClr val="5F5F5F">
                  <a:alpha val="100000"/>
                </a:srgbClr>
              </a:gs>
              <a:gs pos="10501">
                <a:srgbClr val="5F5F5F">
                  <a:alpha val="100000"/>
                </a:srgbClr>
              </a:gs>
              <a:gs pos="31500">
                <a:srgbClr val="FFFFFF">
                  <a:alpha val="100000"/>
                </a:srgbClr>
              </a:gs>
              <a:gs pos="33501">
                <a:srgbClr val="B2B2B2">
                  <a:alpha val="100000"/>
                </a:srgbClr>
              </a:gs>
              <a:gs pos="34500">
                <a:srgbClr val="292929">
                  <a:alpha val="100000"/>
                </a:srgbClr>
              </a:gs>
              <a:gs pos="41000">
                <a:srgbClr val="777777">
                  <a:alpha val="100000"/>
                </a:srgbClr>
              </a:gs>
              <a:gs pos="50000">
                <a:srgbClr val="EAEAEA">
                  <a:alpha val="100000"/>
                </a:srgbClr>
              </a:gs>
              <a:gs pos="59000">
                <a:srgbClr val="777777">
                  <a:alpha val="100000"/>
                </a:srgbClr>
              </a:gs>
              <a:gs pos="65500">
                <a:srgbClr val="292929">
                  <a:alpha val="100000"/>
                </a:srgbClr>
              </a:gs>
              <a:gs pos="66499">
                <a:srgbClr val="B2B2B2">
                  <a:alpha val="100000"/>
                </a:srgbClr>
              </a:gs>
              <a:gs pos="68500">
                <a:srgbClr val="FFFFFF">
                  <a:alpha val="100000"/>
                </a:srgbClr>
              </a:gs>
              <a:gs pos="89499">
                <a:srgbClr val="5F5F5F">
                  <a:alpha val="100000"/>
                </a:srgbClr>
              </a:gs>
              <a:gs pos="93500">
                <a:srgbClr val="5F5F5F">
                  <a:alpha val="100000"/>
                </a:srgbClr>
              </a:gs>
              <a:gs pos="100000">
                <a:srgbClr val="CBCBCB">
                  <a:alpha val="100000"/>
                </a:srgbClr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5" name="Oval 6"/>
          <p:cNvSpPr/>
          <p:nvPr/>
        </p:nvSpPr>
        <p:spPr>
          <a:xfrm>
            <a:off x="2813050" y="3794125"/>
            <a:ext cx="3670300" cy="1373188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A98700"/>
              </a:gs>
            </a:gsLst>
            <a:lin ang="27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6" name="Arc 7"/>
          <p:cNvSpPr/>
          <p:nvPr/>
        </p:nvSpPr>
        <p:spPr>
          <a:xfrm>
            <a:off x="2136775" y="3009900"/>
            <a:ext cx="5605463" cy="2667000"/>
          </a:xfrm>
          <a:custGeom>
            <a:avLst/>
            <a:gdLst/>
            <a:ahLst/>
            <a:cxnLst>
              <a:cxn ang="0">
                <a:pos x="0" y="629938"/>
              </a:cxn>
              <a:cxn ang="0">
                <a:pos x="3675591" y="2667000"/>
              </a:cxn>
              <a:cxn ang="0">
                <a:pos x="2557405" y="1381666"/>
              </a:cxn>
            </a:cxnLst>
            <a:pathLst>
              <a:path w="39723" h="41694" fill="none">
                <a:moveTo>
                  <a:pt x="-1" y="9847"/>
                </a:moveTo>
                <a:cubicBezTo>
                  <a:pt x="3982" y="3706"/>
                  <a:pt x="10803" y="-1"/>
                  <a:pt x="18123" y="0"/>
                </a:cubicBezTo>
                <a:cubicBezTo>
                  <a:pt x="30052" y="0"/>
                  <a:pt x="39723" y="9670"/>
                  <a:pt x="39723" y="21600"/>
                </a:cubicBezTo>
                <a:cubicBezTo>
                  <a:pt x="39723" y="30470"/>
                  <a:pt x="34299" y="38439"/>
                  <a:pt x="26047" y="41694"/>
                </a:cubicBezTo>
              </a:path>
              <a:path w="39723" h="41694" stroke="0">
                <a:moveTo>
                  <a:pt x="-1" y="9847"/>
                </a:moveTo>
                <a:cubicBezTo>
                  <a:pt x="3982" y="3706"/>
                  <a:pt x="10803" y="-1"/>
                  <a:pt x="18123" y="0"/>
                </a:cubicBezTo>
                <a:cubicBezTo>
                  <a:pt x="30052" y="0"/>
                  <a:pt x="39723" y="9670"/>
                  <a:pt x="39723" y="21600"/>
                </a:cubicBezTo>
                <a:cubicBezTo>
                  <a:pt x="39723" y="30470"/>
                  <a:pt x="34299" y="38439"/>
                  <a:pt x="26047" y="41694"/>
                </a:cubicBezTo>
                <a:lnTo>
                  <a:pt x="18123" y="21600"/>
                </a:lnTo>
                <a:lnTo>
                  <a:pt x="-1" y="9847"/>
                </a:lnTo>
                <a:close/>
              </a:path>
            </a:pathLst>
          </a:custGeom>
          <a:noFill/>
          <a:ln w="635000" cap="flat" cmpd="sng">
            <a:solidFill>
              <a:srgbClr val="000066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92552" name="Oval 8"/>
          <p:cNvSpPr/>
          <p:nvPr/>
        </p:nvSpPr>
        <p:spPr>
          <a:xfrm>
            <a:off x="5568950" y="5130800"/>
            <a:ext cx="1092200" cy="1092200"/>
          </a:xfrm>
          <a:prstGeom prst="ellipse">
            <a:avLst/>
          </a:prstGeom>
          <a:gradFill rotWithShape="0">
            <a:gsLst>
              <a:gs pos="0">
                <a:srgbClr val="99CCFF"/>
              </a:gs>
              <a:gs pos="100000">
                <a:srgbClr val="374A5C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双方</a:t>
            </a:r>
            <a:endParaRPr lang="zh-CN" altLang="en-US" b="1" dirty="0">
              <a:solidFill>
                <a:schemeClr val="bg1"/>
              </a:solidFill>
              <a:latin typeface="Gulim" pitchFamily="34" charset="-127"/>
              <a:ea typeface="宋体" panose="02010600030101010101" pitchFamily="2" charset="-122"/>
            </a:endParaRPr>
          </a:p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交接</a:t>
            </a:r>
            <a:endParaRPr lang="zh-CN" altLang="en-US" b="1" dirty="0">
              <a:solidFill>
                <a:schemeClr val="bg1"/>
              </a:solidFill>
              <a:latin typeface="Gulim" pitchFamily="34" charset="-127"/>
              <a:ea typeface="宋体" panose="02010600030101010101" pitchFamily="2" charset="-122"/>
            </a:endParaRPr>
          </a:p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确认</a:t>
            </a:r>
            <a:r>
              <a:rPr lang="zh-CN" altLang="en-US" dirty="0">
                <a:latin typeface="Gulim" pitchFamily="34" charset="-127"/>
                <a:ea typeface="Gulim" pitchFamily="34" charset="-127"/>
              </a:rPr>
              <a:t> </a:t>
            </a:r>
            <a:endParaRPr lang="en-US" altLang="ko-KR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492553" name="Oval 9"/>
          <p:cNvSpPr/>
          <p:nvPr/>
        </p:nvSpPr>
        <p:spPr>
          <a:xfrm>
            <a:off x="1619250" y="3068638"/>
            <a:ext cx="1092200" cy="1092200"/>
          </a:xfrm>
          <a:prstGeom prst="ellipse">
            <a:avLst/>
          </a:prstGeom>
          <a:gradFill rotWithShape="0">
            <a:gsLst>
              <a:gs pos="0">
                <a:srgbClr val="99CCFF"/>
              </a:gs>
              <a:gs pos="100000">
                <a:srgbClr val="374A5C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关闭</a:t>
            </a:r>
            <a:endParaRPr lang="zh-CN" altLang="en-US" b="1" dirty="0">
              <a:solidFill>
                <a:schemeClr val="bg1"/>
              </a:solidFill>
              <a:latin typeface="Gulim" pitchFamily="34" charset="-127"/>
              <a:ea typeface="宋体" panose="02010600030101010101" pitchFamily="2" charset="-122"/>
            </a:endParaRPr>
          </a:p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车门</a:t>
            </a:r>
            <a:r>
              <a:rPr lang="zh-CN" altLang="en-US" dirty="0">
                <a:latin typeface="Gulim" pitchFamily="34" charset="-127"/>
                <a:ea typeface="Gulim" pitchFamily="34" charset="-127"/>
              </a:rPr>
              <a:t> </a:t>
            </a:r>
            <a:endParaRPr lang="en-US" altLang="ko-KR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492554" name="Oval 10"/>
          <p:cNvSpPr/>
          <p:nvPr/>
        </p:nvSpPr>
        <p:spPr>
          <a:xfrm>
            <a:off x="3322638" y="4202113"/>
            <a:ext cx="481012" cy="481012"/>
          </a:xfrm>
          <a:prstGeom prst="ellipse">
            <a:avLst/>
          </a:prstGeom>
          <a:gradFill rotWithShape="0">
            <a:gsLst>
              <a:gs pos="0">
                <a:srgbClr val="FF9900"/>
              </a:gs>
              <a:gs pos="100000">
                <a:srgbClr val="764700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2555" name="Oval 11"/>
          <p:cNvSpPr/>
          <p:nvPr/>
        </p:nvSpPr>
        <p:spPr>
          <a:xfrm>
            <a:off x="3794125" y="4418013"/>
            <a:ext cx="482600" cy="481012"/>
          </a:xfrm>
          <a:prstGeom prst="ellipse">
            <a:avLst/>
          </a:prstGeom>
          <a:gradFill rotWithShape="0">
            <a:gsLst>
              <a:gs pos="0">
                <a:srgbClr val="FF9900"/>
              </a:gs>
              <a:gs pos="100000">
                <a:srgbClr val="764700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2556" name="Oval 12"/>
          <p:cNvSpPr/>
          <p:nvPr/>
        </p:nvSpPr>
        <p:spPr>
          <a:xfrm>
            <a:off x="4346575" y="4489450"/>
            <a:ext cx="481013" cy="481013"/>
          </a:xfrm>
          <a:prstGeom prst="ellipse">
            <a:avLst/>
          </a:prstGeom>
          <a:gradFill rotWithShape="0">
            <a:gsLst>
              <a:gs pos="0">
                <a:srgbClr val="FF9900"/>
              </a:gs>
              <a:gs pos="100000">
                <a:srgbClr val="764700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2557" name="Oval 13"/>
          <p:cNvSpPr/>
          <p:nvPr/>
        </p:nvSpPr>
        <p:spPr>
          <a:xfrm>
            <a:off x="4922838" y="4437063"/>
            <a:ext cx="481012" cy="481012"/>
          </a:xfrm>
          <a:prstGeom prst="ellipse">
            <a:avLst/>
          </a:prstGeom>
          <a:gradFill rotWithShape="0">
            <a:gsLst>
              <a:gs pos="0">
                <a:srgbClr val="FF9900"/>
              </a:gs>
              <a:gs pos="100000">
                <a:srgbClr val="764700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2558" name="Oval 14"/>
          <p:cNvSpPr/>
          <p:nvPr/>
        </p:nvSpPr>
        <p:spPr>
          <a:xfrm>
            <a:off x="5435600" y="4292600"/>
            <a:ext cx="481013" cy="482600"/>
          </a:xfrm>
          <a:prstGeom prst="ellipse">
            <a:avLst/>
          </a:prstGeom>
          <a:gradFill rotWithShape="0">
            <a:gsLst>
              <a:gs pos="0">
                <a:srgbClr val="FF9900"/>
              </a:gs>
              <a:gs pos="100000">
                <a:srgbClr val="764700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2559" name="Text Box 15"/>
          <p:cNvSpPr txBox="1"/>
          <p:nvPr/>
        </p:nvSpPr>
        <p:spPr>
          <a:xfrm>
            <a:off x="179388" y="1557338"/>
            <a:ext cx="2592387" cy="86518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latinLnBrk="1"/>
            <a:r>
              <a:rPr lang="zh-CN" altLang="en-US" sz="1600" b="1" dirty="0">
                <a:latin typeface="Gulim" pitchFamily="34" charset="-127"/>
                <a:ea typeface="宋体" panose="02010600030101010101" pitchFamily="2" charset="-122"/>
              </a:rPr>
              <a:t>关闭车门前应检查快件堆码是否符合要求，作业场地周围是否有遗漏快件。</a:t>
            </a:r>
            <a:r>
              <a:rPr lang="zh-CN" altLang="en-US" dirty="0">
                <a:latin typeface="Gulim" pitchFamily="34" charset="-127"/>
                <a:ea typeface="Gulim" pitchFamily="34" charset="-127"/>
              </a:rPr>
              <a:t> </a:t>
            </a:r>
            <a:endParaRPr lang="en-US" altLang="ko-KR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492560" name="Text Box 16"/>
          <p:cNvSpPr txBox="1"/>
          <p:nvPr/>
        </p:nvSpPr>
        <p:spPr>
          <a:xfrm>
            <a:off x="2916238" y="1196975"/>
            <a:ext cx="2160587" cy="86518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latinLnBrk="1"/>
            <a:r>
              <a:rPr lang="zh-CN" altLang="en-US" sz="1600" b="1" dirty="0">
                <a:latin typeface="Gulim" pitchFamily="34" charset="-127"/>
                <a:ea typeface="宋体" panose="02010600030101010101" pitchFamily="2" charset="-122"/>
              </a:rPr>
              <a:t>应在车门的指定位置施封，加封过程应至少有两人在场。</a:t>
            </a:r>
            <a:r>
              <a:rPr lang="zh-CN" altLang="en-US" dirty="0">
                <a:latin typeface="Gulim" pitchFamily="34" charset="-127"/>
                <a:ea typeface="Gulim" pitchFamily="34" charset="-127"/>
              </a:rPr>
              <a:t> </a:t>
            </a:r>
            <a:endParaRPr lang="en-US" altLang="ko-KR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492561" name="Text Box 17"/>
          <p:cNvSpPr txBox="1"/>
          <p:nvPr/>
        </p:nvSpPr>
        <p:spPr>
          <a:xfrm>
            <a:off x="2916238" y="5516563"/>
            <a:ext cx="2087562" cy="83502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latinLnBrk="1"/>
            <a:r>
              <a:rPr lang="zh-CN" altLang="en-US" sz="1600" b="1" dirty="0">
                <a:latin typeface="Gulim" pitchFamily="34" charset="-127"/>
                <a:ea typeface="宋体" panose="02010600030101010101" pitchFamily="2" charset="-122"/>
              </a:rPr>
              <a:t>交接双方如对施封过程无异议，则在交接单上签字确认。</a:t>
            </a:r>
            <a:r>
              <a:rPr lang="zh-CN" altLang="en-US" sz="1600" dirty="0">
                <a:latin typeface="Gulim" pitchFamily="34" charset="-127"/>
                <a:ea typeface="Gulim" pitchFamily="34" charset="-127"/>
              </a:rPr>
              <a:t> </a:t>
            </a:r>
            <a:endParaRPr lang="en-US" altLang="ko-KR" sz="1600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492563" name="Text Box 19"/>
          <p:cNvSpPr txBox="1"/>
          <p:nvPr/>
        </p:nvSpPr>
        <p:spPr>
          <a:xfrm>
            <a:off x="3708400" y="3983038"/>
            <a:ext cx="21018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车辆封志建立步骤</a:t>
            </a:r>
            <a:r>
              <a:rPr lang="zh-CN" altLang="en-US" dirty="0">
                <a:latin typeface="Gulim" pitchFamily="34" charset="-127"/>
                <a:ea typeface="Gulim" pitchFamily="34" charset="-127"/>
              </a:rPr>
              <a:t> </a:t>
            </a:r>
            <a:endParaRPr lang="en-US" altLang="ko-KR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38928" name="Arc 22"/>
          <p:cNvSpPr/>
          <p:nvPr/>
        </p:nvSpPr>
        <p:spPr>
          <a:xfrm>
            <a:off x="2700338" y="2997200"/>
            <a:ext cx="5164137" cy="2462213"/>
          </a:xfrm>
          <a:custGeom>
            <a:avLst/>
            <a:gdLst/>
            <a:ahLst/>
            <a:cxnLst>
              <a:cxn ang="0">
                <a:pos x="0" y="387239"/>
              </a:cxn>
              <a:cxn ang="0">
                <a:pos x="4014246" y="2462213"/>
              </a:cxn>
              <a:cxn ang="0">
                <a:pos x="2116200" y="1381397"/>
              </a:cxn>
            </a:cxnLst>
            <a:pathLst>
              <a:path w="36597" h="38500" fill="none">
                <a:moveTo>
                  <a:pt x="-1" y="6054"/>
                </a:moveTo>
                <a:cubicBezTo>
                  <a:pt x="4026" y="2170"/>
                  <a:pt x="9402" y="-1"/>
                  <a:pt x="14997" y="0"/>
                </a:cubicBezTo>
                <a:cubicBezTo>
                  <a:pt x="26926" y="0"/>
                  <a:pt x="36597" y="9670"/>
                  <a:pt x="36597" y="21600"/>
                </a:cubicBezTo>
                <a:cubicBezTo>
                  <a:pt x="36597" y="28180"/>
                  <a:pt x="33597" y="34402"/>
                  <a:pt x="28448" y="38500"/>
                </a:cubicBezTo>
              </a:path>
              <a:path w="36597" h="38500" stroke="0">
                <a:moveTo>
                  <a:pt x="-1" y="6054"/>
                </a:moveTo>
                <a:cubicBezTo>
                  <a:pt x="4026" y="2170"/>
                  <a:pt x="9402" y="-1"/>
                  <a:pt x="14997" y="0"/>
                </a:cubicBezTo>
                <a:cubicBezTo>
                  <a:pt x="26926" y="0"/>
                  <a:pt x="36597" y="9670"/>
                  <a:pt x="36597" y="21600"/>
                </a:cubicBezTo>
                <a:cubicBezTo>
                  <a:pt x="36597" y="28180"/>
                  <a:pt x="33597" y="34402"/>
                  <a:pt x="28448" y="38500"/>
                </a:cubicBezTo>
                <a:lnTo>
                  <a:pt x="14997" y="21600"/>
                </a:lnTo>
                <a:lnTo>
                  <a:pt x="-1" y="6054"/>
                </a:lnTo>
                <a:close/>
              </a:path>
            </a:pathLst>
          </a:custGeom>
          <a:noFill/>
          <a:ln w="38100" cap="flat" cmpd="sng">
            <a:solidFill>
              <a:srgbClr val="FF66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92567" name="Oval 23"/>
          <p:cNvSpPr/>
          <p:nvPr/>
        </p:nvSpPr>
        <p:spPr>
          <a:xfrm>
            <a:off x="3492500" y="2492375"/>
            <a:ext cx="1092200" cy="1092200"/>
          </a:xfrm>
          <a:prstGeom prst="ellipse">
            <a:avLst/>
          </a:prstGeom>
          <a:gradFill rotWithShape="0">
            <a:gsLst>
              <a:gs pos="0">
                <a:srgbClr val="99CCFF"/>
              </a:gs>
              <a:gs pos="100000">
                <a:srgbClr val="374A5C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加封</a:t>
            </a:r>
            <a:endParaRPr lang="zh-CN" altLang="en-US" b="1" dirty="0">
              <a:solidFill>
                <a:schemeClr val="bg1"/>
              </a:solidFill>
              <a:latin typeface="Gulim" pitchFamily="34" charset="-127"/>
              <a:ea typeface="宋体" panose="02010600030101010101" pitchFamily="2" charset="-122"/>
            </a:endParaRPr>
          </a:p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封志</a:t>
            </a:r>
            <a:r>
              <a:rPr lang="zh-CN" altLang="en-US" dirty="0">
                <a:latin typeface="Gulim" pitchFamily="34" charset="-127"/>
                <a:ea typeface="Gulim" pitchFamily="34" charset="-127"/>
              </a:rPr>
              <a:t> </a:t>
            </a:r>
            <a:endParaRPr lang="en-US" altLang="ko-KR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492568" name="Oval 24"/>
          <p:cNvSpPr/>
          <p:nvPr/>
        </p:nvSpPr>
        <p:spPr>
          <a:xfrm>
            <a:off x="5643563" y="2586038"/>
            <a:ext cx="1092200" cy="1090612"/>
          </a:xfrm>
          <a:prstGeom prst="ellipse">
            <a:avLst/>
          </a:prstGeom>
          <a:gradFill rotWithShape="0">
            <a:gsLst>
              <a:gs pos="0">
                <a:srgbClr val="99CCFF"/>
              </a:gs>
              <a:gs pos="100000">
                <a:srgbClr val="374A5C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检查</a:t>
            </a:r>
            <a:endParaRPr lang="zh-CN" altLang="en-US" b="1" dirty="0">
              <a:solidFill>
                <a:schemeClr val="bg1"/>
              </a:solidFill>
              <a:latin typeface="Gulim" pitchFamily="34" charset="-127"/>
              <a:ea typeface="宋体" panose="02010600030101010101" pitchFamily="2" charset="-122"/>
            </a:endParaRPr>
          </a:p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封志</a:t>
            </a:r>
            <a:endParaRPr lang="en-US" altLang="ko-KR" b="1" dirty="0">
              <a:solidFill>
                <a:schemeClr val="bg1"/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492569" name="Oval 25"/>
          <p:cNvSpPr/>
          <p:nvPr/>
        </p:nvSpPr>
        <p:spPr>
          <a:xfrm>
            <a:off x="7164388" y="3789363"/>
            <a:ext cx="1092200" cy="1092200"/>
          </a:xfrm>
          <a:prstGeom prst="ellipse">
            <a:avLst/>
          </a:prstGeom>
          <a:gradFill rotWithShape="0">
            <a:gsLst>
              <a:gs pos="0">
                <a:srgbClr val="99CCFF"/>
              </a:gs>
              <a:gs pos="100000">
                <a:srgbClr val="374A5C"/>
              </a:gs>
            </a:gsLst>
            <a:path path="rect">
              <a:fillToRect r="100000" b="100000"/>
            </a:path>
            <a:tileRect/>
          </a:gradFill>
          <a:ln w="9525">
            <a:noFill/>
          </a:ln>
        </p:spPr>
        <p:txBody>
          <a:bodyPr wrap="none" anchor="ctr" anchorCtr="0"/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登记</a:t>
            </a:r>
            <a:endParaRPr lang="zh-CN" altLang="en-US" b="1" dirty="0">
              <a:solidFill>
                <a:schemeClr val="bg1"/>
              </a:solidFill>
              <a:latin typeface="Gulim" pitchFamily="34" charset="-127"/>
              <a:ea typeface="宋体" panose="02010600030101010101" pitchFamily="2" charset="-122"/>
            </a:endParaRPr>
          </a:p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封志</a:t>
            </a:r>
            <a:endParaRPr lang="zh-CN" altLang="en-US" b="1" dirty="0">
              <a:solidFill>
                <a:schemeClr val="bg1"/>
              </a:solidFill>
              <a:latin typeface="Gulim" pitchFamily="34" charset="-127"/>
              <a:ea typeface="宋体" panose="02010600030101010101" pitchFamily="2" charset="-122"/>
            </a:endParaRPr>
          </a:p>
          <a:p>
            <a:pPr algn="ctr" latinLnBrk="1"/>
            <a:r>
              <a:rPr lang="zh-CN" altLang="en-US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条形码</a:t>
            </a:r>
            <a:endParaRPr lang="en-US" altLang="ko-KR" sz="1400" b="1" dirty="0">
              <a:solidFill>
                <a:schemeClr val="bg1"/>
              </a:solidFill>
              <a:latin typeface="HY견고딕"/>
              <a:ea typeface="HY견고딕"/>
            </a:endParaRPr>
          </a:p>
        </p:txBody>
      </p:sp>
      <p:sp>
        <p:nvSpPr>
          <p:cNvPr id="492570" name="Text Box 26"/>
          <p:cNvSpPr txBox="1"/>
          <p:nvPr/>
        </p:nvSpPr>
        <p:spPr>
          <a:xfrm>
            <a:off x="5292725" y="1125538"/>
            <a:ext cx="1943100" cy="1079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latinLnBrk="1"/>
            <a:r>
              <a:rPr lang="zh-CN" altLang="ko-KR" sz="1600" b="1" dirty="0">
                <a:latin typeface="Gulim" pitchFamily="34" charset="-127"/>
                <a:ea typeface="宋体" panose="02010600030101010101" pitchFamily="2" charset="-122"/>
              </a:rPr>
              <a:t>检查</a:t>
            </a:r>
            <a:r>
              <a:rPr lang="en-US" altLang="zh-CN" sz="1600" b="1" dirty="0">
                <a:latin typeface="Gulim" pitchFamily="34" charset="-127"/>
                <a:ea typeface="宋体" panose="02010600030101010101" pitchFamily="2" charset="-122"/>
              </a:rPr>
              <a:t>GPS</a:t>
            </a:r>
            <a:r>
              <a:rPr lang="zh-CN" altLang="en-US" sz="1600" b="1" dirty="0">
                <a:latin typeface="Gulim" pitchFamily="34" charset="-127"/>
                <a:ea typeface="宋体" panose="02010600030101010101" pitchFamily="2" charset="-122"/>
              </a:rPr>
              <a:t>系统是否正常，封志是否牢固，条形码是否完好无损。</a:t>
            </a:r>
            <a:endParaRPr lang="en-US" altLang="ko-KR" sz="1600" b="1" dirty="0">
              <a:latin typeface="Gulim" pitchFamily="34" charset="-127"/>
              <a:ea typeface="宋体" panose="02010600030101010101" pitchFamily="2" charset="-122"/>
            </a:endParaRPr>
          </a:p>
        </p:txBody>
      </p:sp>
      <p:sp>
        <p:nvSpPr>
          <p:cNvPr id="492572" name="Text Box 28"/>
          <p:cNvSpPr txBox="1"/>
          <p:nvPr/>
        </p:nvSpPr>
        <p:spPr>
          <a:xfrm>
            <a:off x="7524750" y="1844675"/>
            <a:ext cx="1331913" cy="1109663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latinLnBrk="1"/>
            <a:r>
              <a:rPr lang="zh-CN" altLang="en-US" sz="1600" b="1" dirty="0">
                <a:latin typeface="Gulim" pitchFamily="34" charset="-127"/>
                <a:ea typeface="宋体" panose="02010600030101010101" pitchFamily="2" charset="-122"/>
              </a:rPr>
              <a:t>将施封的条形码记在出站快件的交接单上。</a:t>
            </a:r>
            <a:r>
              <a:rPr lang="zh-CN" altLang="en-US" dirty="0">
                <a:latin typeface="Gulim" pitchFamily="34" charset="-127"/>
                <a:ea typeface="Gulim" pitchFamily="34" charset="-127"/>
              </a:rPr>
              <a:t> </a:t>
            </a:r>
            <a:r>
              <a:rPr lang="zh-CN" altLang="en-US" sz="1600" b="1" dirty="0">
                <a:solidFill>
                  <a:schemeClr val="bg1"/>
                </a:solidFill>
                <a:latin typeface="Gulim" pitchFamily="34" charset="-127"/>
                <a:ea typeface="宋体" panose="02010600030101010101" pitchFamily="2" charset="-122"/>
              </a:rPr>
              <a:t>。</a:t>
            </a:r>
            <a:r>
              <a:rPr lang="zh-CN" altLang="en-US" dirty="0">
                <a:latin typeface="Gulim" pitchFamily="34" charset="-127"/>
                <a:ea typeface="Gulim" pitchFamily="34" charset="-127"/>
              </a:rPr>
              <a:t> </a:t>
            </a:r>
            <a:endParaRPr lang="en-US" altLang="ko-KR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492574" name="Rectangle 30"/>
          <p:cNvSpPr/>
          <p:nvPr/>
        </p:nvSpPr>
        <p:spPr>
          <a:xfrm>
            <a:off x="179388" y="4848225"/>
            <a:ext cx="2305050" cy="11906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车辆封志建立步骤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对运载快件的车辆施封，是确保快件安全送达的有效手段。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35" name="Text Box 31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936" name="Text Box 32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8937" name="Rectangle 33"/>
          <p:cNvSpPr/>
          <p:nvPr/>
        </p:nvSpPr>
        <p:spPr>
          <a:xfrm>
            <a:off x="1476375" y="836613"/>
            <a:ext cx="3867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二、委托航空、铁路运输快件的交接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92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49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49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9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9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9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49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49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49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49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49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49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552" grpId="0" animBg="1"/>
      <p:bldP spid="492553" grpId="0" animBg="1"/>
      <p:bldP spid="492554" grpId="0" animBg="1"/>
      <p:bldP spid="492555" grpId="0" animBg="1"/>
      <p:bldP spid="492556" grpId="0" animBg="1"/>
      <p:bldP spid="492557" grpId="0" animBg="1"/>
      <p:bldP spid="492558" grpId="0" animBg="1"/>
      <p:bldP spid="492559" grpId="0" animBg="1"/>
      <p:bldP spid="492560" grpId="0" animBg="1"/>
      <p:bldP spid="492561" grpId="0" animBg="1"/>
      <p:bldP spid="492563" grpId="0"/>
      <p:bldP spid="492567" grpId="0" animBg="1"/>
      <p:bldP spid="492568" grpId="0" animBg="1"/>
      <p:bldP spid="492569" grpId="0" animBg="1"/>
      <p:bldP spid="492570" grpId="0" animBg="1"/>
      <p:bldP spid="492572" grpId="0" animBg="1"/>
      <p:bldP spid="49257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99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399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9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994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4913" name="Rectangle 17"/>
          <p:cNvSpPr/>
          <p:nvPr/>
        </p:nvSpPr>
        <p:spPr>
          <a:xfrm>
            <a:off x="0" y="2060575"/>
            <a:ext cx="9144000" cy="9159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1)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、封铅条的保管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车辆封铅条统一由配载专业、营业部柜台保管，部门经理需安排专人负责管理车辆封铅条。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9" name="Rectangle 18"/>
          <p:cNvSpPr/>
          <p:nvPr/>
        </p:nvSpPr>
        <p:spPr>
          <a:xfrm>
            <a:off x="1547813" y="765175"/>
            <a:ext cx="456247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 车辆封志管理规定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64915" name="Picture 19" descr="车辆封志"/>
          <p:cNvPicPr>
            <a:picLocks noChangeAspect="1"/>
          </p:cNvPicPr>
          <p:nvPr/>
        </p:nvPicPr>
        <p:blipFill>
          <a:blip r:embed="rId4"/>
          <a:srcRect l="59605"/>
          <a:stretch>
            <a:fillRect/>
          </a:stretch>
        </p:blipFill>
        <p:spPr>
          <a:xfrm>
            <a:off x="3276600" y="3068638"/>
            <a:ext cx="5399088" cy="3592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4916" name="Rectangle 20"/>
          <p:cNvSpPr/>
          <p:nvPr/>
        </p:nvSpPr>
        <p:spPr>
          <a:xfrm>
            <a:off x="1547813" y="1196975"/>
            <a:ext cx="6992937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封铅条是快件公司的常用封志。为提高快件的安全性，公司对封铅条的管理和使用进行了规范，具体如下所示。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6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6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64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4913" grpId="0"/>
      <p:bldP spid="4649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09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096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2" name="Rectangle 16"/>
          <p:cNvSpPr/>
          <p:nvPr/>
        </p:nvSpPr>
        <p:spPr>
          <a:xfrm>
            <a:off x="1547813" y="765175"/>
            <a:ext cx="456247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 车辆封志管理规定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3" name="Rectangle 18"/>
          <p:cNvSpPr/>
          <p:nvPr/>
        </p:nvSpPr>
        <p:spPr>
          <a:xfrm>
            <a:off x="1547813" y="1196975"/>
            <a:ext cx="6992937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封铅条是快件公司的常用封志。为提高快件的安全性，公司对封铅条的管理和使用进行了规范，具体如下所示。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019" name="Rectangle 19"/>
          <p:cNvSpPr/>
          <p:nvPr/>
        </p:nvSpPr>
        <p:spPr>
          <a:xfrm>
            <a:off x="323850" y="2205038"/>
            <a:ext cx="5580063" cy="3937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2)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、封铅条的使用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）外场装好车后，专线、营业部柜台出单时，封铅号必须填入交接单封铅号填写处，外场装车人负责检查核对。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）车辆封铅条如果有发生损坏，外场人员必须拿坏封铅条和交接单到专线及封铅条管理员处更换、否则不能领取。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）换封铅条，封铅条管理员必须同时更改交接单上的封铅号。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）外场装车人员必须确保交接单号和车门封条一致。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0975" name="Picture 21" descr="U_4246~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888" y="1844675"/>
            <a:ext cx="2790825" cy="209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76" name="Picture 23" descr="U_1749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4888" y="4149725"/>
            <a:ext cx="2762250" cy="2357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1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9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9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9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199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6" name="Rectangle 15"/>
          <p:cNvSpPr/>
          <p:nvPr/>
        </p:nvSpPr>
        <p:spPr>
          <a:xfrm>
            <a:off x="1547813" y="765175"/>
            <a:ext cx="456247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 车辆封志管理规定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7" name="Rectangle 16"/>
          <p:cNvSpPr/>
          <p:nvPr/>
        </p:nvSpPr>
        <p:spPr>
          <a:xfrm>
            <a:off x="1547813" y="1196975"/>
            <a:ext cx="6992937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封铅条是快件公司的常用封志。为提高快件的安全性，公司对封铅条的管理和使用进行了规范，具体如下所示。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041" name="Rectangle 17"/>
          <p:cNvSpPr/>
          <p:nvPr/>
        </p:nvSpPr>
        <p:spPr>
          <a:xfrm>
            <a:off x="323850" y="2565400"/>
            <a:ext cx="5580063" cy="3387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2)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、封铅条的使用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）外场装货完毕后，需对车箱进行封铅，每个门的上锁处都必须封铅，有甲板的车辆可在尾板扣环孔处封铅，必须要能直到保护货物安全的作用。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）押运人员和司机应对封铅号进行检查核对，并在交接单上和签字确认。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）车辆到达卸货部门后，卸货部门点数人员应先检查封志是否完好，并核对铅封号与交接单记录的封铅号是否一致，之后签名确认。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1999" name="Picture 21" descr="U_5061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7763" y="1700213"/>
            <a:ext cx="2686050" cy="209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2000" name="Picture 23" descr="U_2306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788" y="3933825"/>
            <a:ext cx="2282825" cy="22907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4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30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30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301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0" name="Rectangle 15"/>
          <p:cNvSpPr/>
          <p:nvPr/>
        </p:nvSpPr>
        <p:spPr>
          <a:xfrm>
            <a:off x="1547813" y="765175"/>
            <a:ext cx="456247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 车辆封志管理规定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1" name="Rectangle 16"/>
          <p:cNvSpPr/>
          <p:nvPr/>
        </p:nvSpPr>
        <p:spPr>
          <a:xfrm>
            <a:off x="1547813" y="1196975"/>
            <a:ext cx="6992937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封铅条是快件公司的常用封志。为提高快件的安全性，公司对封铅条的管理和使用进行了规范，具体如下所示。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4068" name="Rectangle 20"/>
          <p:cNvSpPr/>
          <p:nvPr/>
        </p:nvSpPr>
        <p:spPr>
          <a:xfrm>
            <a:off x="0" y="1924050"/>
            <a:ext cx="5076825" cy="11906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3)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、部分卸货作业要求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如在中转站进行部分卸货，在卸货完成后，必须重新上封铅，并在交接单上写明封铅号，等同正常发货程序，并让司机核对。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4072" name="Picture 24" descr="U_3415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063" y="1844675"/>
            <a:ext cx="3378200" cy="2533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074" name="Picture 26" descr="U_2709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188" y="3284538"/>
            <a:ext cx="4176712" cy="2836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076" name="Picture 28" descr="U_3585~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8625" y="4581525"/>
            <a:ext cx="3382963" cy="21002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1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14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14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6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403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403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任务三  快件处理作业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404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学习活动四：快件发运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404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4" name="Rectangle 15"/>
          <p:cNvSpPr/>
          <p:nvPr/>
        </p:nvSpPr>
        <p:spPr>
          <a:xfrm>
            <a:off x="1547813" y="765175"/>
            <a:ext cx="456247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 车辆封志管理规定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5" name="Rectangle 16"/>
          <p:cNvSpPr/>
          <p:nvPr/>
        </p:nvSpPr>
        <p:spPr>
          <a:xfrm>
            <a:off x="1547813" y="1196975"/>
            <a:ext cx="6992937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封铅条是快件公司的常用封志。为提高快件的安全性，公司对封铅条的管理和使用进行了规范，具体如下所示。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5091" name="Rectangle 19"/>
          <p:cNvSpPr/>
          <p:nvPr/>
        </p:nvSpPr>
        <p:spPr>
          <a:xfrm>
            <a:off x="0" y="1989138"/>
            <a:ext cx="9144000" cy="9159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4)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、作业外场封志检查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对于作业外场，车辆进出大门时，保安人员应检查车辆封铅号和交接单上的填写内容是否一致，并检查车辆封铅是否锁好。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5093" name="Picture 21" descr="U_2051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563"/>
            <a:ext cx="2790825" cy="209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5095" name="Picture 23" descr="U_9530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9113" y="3357563"/>
            <a:ext cx="2790825" cy="209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5097" name="Picture 25" descr="U_3452~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6325" y="3357563"/>
            <a:ext cx="2647950" cy="2095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1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15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15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9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7" name="Picture 2" descr="971MM(N~@9%KSH`5P@ZD)T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705600"/>
            <a:ext cx="9144000" cy="152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885" name="AutoShape 5"/>
          <p:cNvSpPr>
            <a:spLocks noChangeArrowheads="1"/>
          </p:cNvSpPr>
          <p:nvPr/>
        </p:nvSpPr>
        <p:spPr bwMode="ltGray">
          <a:xfrm rot="5400000" flipH="1">
            <a:off x="-810419" y="2309019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884" name="AutoShape 4"/>
          <p:cNvSpPr>
            <a:spLocks noChangeArrowheads="1"/>
          </p:cNvSpPr>
          <p:nvPr/>
        </p:nvSpPr>
        <p:spPr bwMode="ltGray">
          <a:xfrm rot="5400000">
            <a:off x="-1216025" y="1800225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5060" name="Group 11"/>
          <p:cNvGrpSpPr/>
          <p:nvPr/>
        </p:nvGrpSpPr>
        <p:grpSpPr>
          <a:xfrm>
            <a:off x="2654300" y="2259013"/>
            <a:ext cx="381000" cy="481012"/>
            <a:chOff x="2078" y="1471"/>
            <a:chExt cx="1615" cy="2039"/>
          </a:xfrm>
        </p:grpSpPr>
        <p:sp>
          <p:nvSpPr>
            <p:cNvPr id="45061" name="Oval 12"/>
            <p:cNvSpPr/>
            <p:nvPr/>
          </p:nvSpPr>
          <p:spPr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  <a:tileRect/>
            </a:gradFill>
            <a:ln w="57150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5062" name="Oval 13"/>
            <p:cNvSpPr/>
            <p:nvPr/>
          </p:nvSpPr>
          <p:spPr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894" name="Oval 14"/>
            <p:cNvSpPr>
              <a:spLocks noChangeArrowheads="1"/>
            </p:cNvSpPr>
            <p:nvPr/>
          </p:nvSpPr>
          <p:spPr bwMode="gray">
            <a:xfrm>
              <a:off x="2327" y="1471"/>
              <a:ext cx="781" cy="20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064" name="Oval 15"/>
            <p:cNvSpPr/>
            <p:nvPr/>
          </p:nvSpPr>
          <p:spPr>
            <a:xfrm>
              <a:off x="2327" y="1471"/>
              <a:ext cx="781" cy="2039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  <a:tileRect/>
            </a:gradFill>
            <a:ln w="38100">
              <a:noFill/>
            </a:ln>
          </p:spPr>
          <p:txBody>
            <a:bodyPr wrap="none" anchor="ctr" anchorCtr="0">
              <a:spAutoFit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896" name="Oval 16"/>
            <p:cNvSpPr>
              <a:spLocks noChangeArrowheads="1"/>
            </p:cNvSpPr>
            <p:nvPr/>
          </p:nvSpPr>
          <p:spPr bwMode="gray">
            <a:xfrm>
              <a:off x="2334" y="1471"/>
              <a:ext cx="1097" cy="20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066" name="Oval 17"/>
            <p:cNvSpPr/>
            <p:nvPr/>
          </p:nvSpPr>
          <p:spPr>
            <a:xfrm>
              <a:off x="2334" y="1471"/>
              <a:ext cx="1097" cy="2039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  <a:tileRect/>
            </a:gradFill>
            <a:ln w="38100">
              <a:noFill/>
            </a:ln>
          </p:spPr>
          <p:txBody>
            <a:bodyPr anchor="ctr" anchorCtr="0">
              <a:spAutoFit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5067" name="Group 18"/>
          <p:cNvGrpSpPr/>
          <p:nvPr/>
        </p:nvGrpSpPr>
        <p:grpSpPr>
          <a:xfrm>
            <a:off x="3187700" y="3046413"/>
            <a:ext cx="381000" cy="481012"/>
            <a:chOff x="2078" y="1471"/>
            <a:chExt cx="1615" cy="2039"/>
          </a:xfrm>
        </p:grpSpPr>
        <p:sp>
          <p:nvSpPr>
            <p:cNvPr id="45068" name="Oval 19"/>
            <p:cNvSpPr/>
            <p:nvPr/>
          </p:nvSpPr>
          <p:spPr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  <a:tileRect/>
            </a:gradFill>
            <a:ln w="57150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5069" name="Oval 20"/>
            <p:cNvSpPr/>
            <p:nvPr/>
          </p:nvSpPr>
          <p:spPr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01" name="Oval 21"/>
            <p:cNvSpPr>
              <a:spLocks noChangeArrowheads="1"/>
            </p:cNvSpPr>
            <p:nvPr/>
          </p:nvSpPr>
          <p:spPr bwMode="gray">
            <a:xfrm>
              <a:off x="2327" y="1471"/>
              <a:ext cx="781" cy="20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071" name="Oval 22"/>
            <p:cNvSpPr/>
            <p:nvPr/>
          </p:nvSpPr>
          <p:spPr>
            <a:xfrm>
              <a:off x="2327" y="1471"/>
              <a:ext cx="781" cy="2039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48BE67"/>
                </a:gs>
              </a:gsLst>
              <a:lin ang="2700000" scaled="1"/>
              <a:tileRect/>
            </a:gradFill>
            <a:ln w="38100">
              <a:noFill/>
            </a:ln>
          </p:spPr>
          <p:txBody>
            <a:bodyPr wrap="none" anchor="ctr" anchorCtr="0">
              <a:spAutoFit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03" name="Oval 23"/>
            <p:cNvSpPr>
              <a:spLocks noChangeArrowheads="1"/>
            </p:cNvSpPr>
            <p:nvPr/>
          </p:nvSpPr>
          <p:spPr bwMode="gray">
            <a:xfrm>
              <a:off x="2334" y="1471"/>
              <a:ext cx="1097" cy="20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073" name="Oval 24"/>
            <p:cNvSpPr/>
            <p:nvPr/>
          </p:nvSpPr>
          <p:spPr>
            <a:xfrm>
              <a:off x="2334" y="1471"/>
              <a:ext cx="1097" cy="2039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235C32"/>
                </a:gs>
              </a:gsLst>
              <a:lin ang="2700000" scaled="1"/>
              <a:tileRect/>
            </a:gradFill>
            <a:ln w="38100">
              <a:noFill/>
            </a:ln>
          </p:spPr>
          <p:txBody>
            <a:bodyPr anchor="ctr" anchorCtr="0">
              <a:spAutoFit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5074" name="Group 25"/>
          <p:cNvGrpSpPr/>
          <p:nvPr/>
        </p:nvGrpSpPr>
        <p:grpSpPr>
          <a:xfrm>
            <a:off x="3340100" y="3884613"/>
            <a:ext cx="381000" cy="481012"/>
            <a:chOff x="2078" y="1471"/>
            <a:chExt cx="1615" cy="2039"/>
          </a:xfrm>
        </p:grpSpPr>
        <p:sp>
          <p:nvSpPr>
            <p:cNvPr id="45075" name="Oval 26"/>
            <p:cNvSpPr/>
            <p:nvPr/>
          </p:nvSpPr>
          <p:spPr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  <a:tileRect/>
            </a:gradFill>
            <a:ln w="57150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5076" name="Oval 27"/>
            <p:cNvSpPr/>
            <p:nvPr/>
          </p:nvSpPr>
          <p:spPr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08" name="Oval 28"/>
            <p:cNvSpPr>
              <a:spLocks noChangeArrowheads="1"/>
            </p:cNvSpPr>
            <p:nvPr/>
          </p:nvSpPr>
          <p:spPr bwMode="gray">
            <a:xfrm>
              <a:off x="2327" y="1471"/>
              <a:ext cx="781" cy="20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078" name="Oval 29"/>
            <p:cNvSpPr/>
            <p:nvPr/>
          </p:nvSpPr>
          <p:spPr>
            <a:xfrm>
              <a:off x="2327" y="1471"/>
              <a:ext cx="781" cy="2039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0F5368"/>
                </a:gs>
              </a:gsLst>
              <a:lin ang="5400000" scaled="1"/>
              <a:tileRect/>
            </a:gradFill>
            <a:ln w="38100">
              <a:noFill/>
            </a:ln>
          </p:spPr>
          <p:txBody>
            <a:bodyPr wrap="none" anchor="ctr" anchorCtr="0">
              <a:spAutoFit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10" name="Oval 30"/>
            <p:cNvSpPr>
              <a:spLocks noChangeArrowheads="1"/>
            </p:cNvSpPr>
            <p:nvPr/>
          </p:nvSpPr>
          <p:spPr bwMode="gray">
            <a:xfrm>
              <a:off x="2334" y="1471"/>
              <a:ext cx="1097" cy="20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080" name="Oval 31"/>
            <p:cNvSpPr/>
            <p:nvPr/>
          </p:nvSpPr>
          <p:spPr>
            <a:xfrm>
              <a:off x="2334" y="1471"/>
              <a:ext cx="1097" cy="2039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10576D"/>
                </a:gs>
              </a:gsLst>
              <a:lin ang="2700000" scaled="1"/>
              <a:tileRect/>
            </a:gradFill>
            <a:ln w="38100">
              <a:noFill/>
            </a:ln>
          </p:spPr>
          <p:txBody>
            <a:bodyPr anchor="ctr" anchorCtr="0">
              <a:spAutoFit/>
            </a:bodyPr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97705" name="AutoShape 10"/>
          <p:cNvSpPr/>
          <p:nvPr/>
        </p:nvSpPr>
        <p:spPr>
          <a:xfrm>
            <a:off x="2987675" y="2205038"/>
            <a:ext cx="4419600" cy="5080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在封铅条完好的情况下，快件的短少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由装卸车点数人员承担。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7706" name="AutoShape 9"/>
          <p:cNvSpPr/>
          <p:nvPr/>
        </p:nvSpPr>
        <p:spPr>
          <a:xfrm>
            <a:off x="3492500" y="2997200"/>
            <a:ext cx="4419600" cy="649288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eaLnBrk="0" hangingPunct="0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在封铅条、车门锁损坏或没有的情况下，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由司机承担快件短少的责任。</a:t>
            </a:r>
            <a:endParaRPr lang="zh-CN" altLang="en-US" sz="20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7709" name="AutoShape 8"/>
          <p:cNvSpPr/>
          <p:nvPr/>
        </p:nvSpPr>
        <p:spPr>
          <a:xfrm>
            <a:off x="3635375" y="3862388"/>
            <a:ext cx="4527550" cy="11557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eaLnBrk="0" hangingPunct="0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车辆在途中因超重或经查车等意外不可控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因素而拆封铅条的，司机必须及时通知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配载部门人员，并向警察索取相关证明，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经核实后，司机不必承担责任。</a:t>
            </a:r>
            <a:endParaRPr lang="zh-CN" altLang="en-US" sz="20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4247" name="Text Box 39"/>
          <p:cNvSpPr txBox="1">
            <a:spLocks noChangeArrowheads="1"/>
          </p:cNvSpPr>
          <p:nvPr/>
        </p:nvSpPr>
        <p:spPr bwMode="white">
          <a:xfrm>
            <a:off x="1403350" y="3286125"/>
            <a:ext cx="1304925" cy="21018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5)</a:t>
            </a:r>
            <a:r>
              <a:rPr kumimoji="0" lang="zh-CN" altLang="en-US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</a:t>
            </a:r>
            <a:endParaRPr kumimoji="0" lang="zh-CN" altLang="en-US" sz="4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责任</a:t>
            </a:r>
            <a:endParaRPr kumimoji="0" lang="zh-CN" altLang="en-US" sz="4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划分</a:t>
            </a:r>
            <a:endParaRPr kumimoji="0" lang="zh-CN" altLang="en-US" sz="4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85" name="Rectangle 51"/>
          <p:cNvSpPr/>
          <p:nvPr/>
        </p:nvSpPr>
        <p:spPr>
          <a:xfrm>
            <a:off x="1547813" y="765175"/>
            <a:ext cx="456247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 车辆封志管理规定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86" name="Rectangle 52"/>
          <p:cNvSpPr/>
          <p:nvPr/>
        </p:nvSpPr>
        <p:spPr>
          <a:xfrm>
            <a:off x="1547813" y="1196975"/>
            <a:ext cx="6992937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封铅条是快件公司的常用封志。为提高快件的安全性，公司对封铅条的管理和使用进行了规范，具体如下所示。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9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9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7705" grpId="0" animBg="1"/>
      <p:bldP spid="497706" grpId="0" animBg="1"/>
      <p:bldP spid="497709" grpId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7626</Words>
  <Application>WPS 演示</Application>
  <PresentationFormat/>
  <Paragraphs>555</Paragraphs>
  <Slides>42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42</vt:i4>
      </vt:variant>
    </vt:vector>
  </HeadingPairs>
  <TitlesOfParts>
    <vt:vector size="59" baseType="lpstr">
      <vt:lpstr>Arial</vt:lpstr>
      <vt:lpstr>宋体</vt:lpstr>
      <vt:lpstr>Wingdings</vt:lpstr>
      <vt:lpstr>Calibri</vt:lpstr>
      <vt:lpstr>Arial Rounded MT Bold</vt:lpstr>
      <vt:lpstr>楷体</vt:lpstr>
      <vt:lpstr>Times New Roman</vt:lpstr>
      <vt:lpstr>Gulim</vt:lpstr>
      <vt:lpstr>Malgun Gothic</vt:lpstr>
      <vt:lpstr>HY헤드라인M</vt:lpstr>
      <vt:lpstr>Segoe Print</vt:lpstr>
      <vt:lpstr>ZWSimpleStroke</vt:lpstr>
      <vt:lpstr>HY견고딕</vt:lpstr>
      <vt:lpstr>微软雅黑</vt:lpstr>
      <vt:lpstr>Arial Unicode MS</vt:lpstr>
      <vt:lpstr>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liaoqiuxia</dc:creator>
  <cp:lastModifiedBy>微信用户</cp:lastModifiedBy>
  <cp:revision>157</cp:revision>
  <dcterms:created xsi:type="dcterms:W3CDTF">2011-01-25T06:33:28Z</dcterms:created>
  <dcterms:modified xsi:type="dcterms:W3CDTF">2026-08-26T02:08:40Z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B90B53EA60304046ACB96B6D506D3CFC_12</vt:lpwstr>
  </property>
  <property fmtid="{D5CDD505-2E9C-101B-9397-08002B2CF9AE}" pid="3" name="KSOProductBuildVer">
    <vt:lpwstr>2052-12.1.0.28043</vt:lpwstr>
  </property>
</Properties>
</file>