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sldIdLst>
    <p:sldId id="365" r:id="rId4"/>
    <p:sldId id="256" r:id="rId5"/>
    <p:sldId id="277" r:id="rId6"/>
    <p:sldId id="359" r:id="rId7"/>
    <p:sldId id="283" r:id="rId8"/>
    <p:sldId id="286" r:id="rId9"/>
    <p:sldId id="362" r:id="rId10"/>
    <p:sldId id="320" r:id="rId11"/>
    <p:sldId id="363" r:id="rId12"/>
    <p:sldId id="321" r:id="rId13"/>
    <p:sldId id="364" r:id="rId14"/>
    <p:sldId id="287" r:id="rId15"/>
    <p:sldId id="288" r:id="rId16"/>
    <p:sldId id="289" r:id="rId17"/>
    <p:sldId id="290" r:id="rId18"/>
    <p:sldId id="291" r:id="rId19"/>
    <p:sldId id="292" r:id="rId20"/>
    <p:sldId id="293" r:id="rId21"/>
    <p:sldId id="322" r:id="rId22"/>
    <p:sldId id="323" r:id="rId23"/>
    <p:sldId id="324" r:id="rId24"/>
    <p:sldId id="325" r:id="rId25"/>
    <p:sldId id="327" r:id="rId26"/>
    <p:sldId id="294" r:id="rId27"/>
    <p:sldId id="295" r:id="rId28"/>
    <p:sldId id="296" r:id="rId29"/>
    <p:sldId id="297" r:id="rId30"/>
    <p:sldId id="298" r:id="rId31"/>
    <p:sldId id="299" r:id="rId32"/>
    <p:sldId id="329" r:id="rId33"/>
    <p:sldId id="328" r:id="rId34"/>
    <p:sldId id="316" r:id="rId35"/>
    <p:sldId id="338" r:id="rId36"/>
    <p:sldId id="339" r:id="rId37"/>
    <p:sldId id="340" r:id="rId38"/>
    <p:sldId id="317" r:id="rId39"/>
    <p:sldId id="347" r:id="rId40"/>
    <p:sldId id="341" r:id="rId41"/>
    <p:sldId id="344" r:id="rId42"/>
    <p:sldId id="346" r:id="rId43"/>
    <p:sldId id="348" r:id="rId44"/>
    <p:sldId id="349" r:id="rId45"/>
    <p:sldId id="345" r:id="rId46"/>
    <p:sldId id="343" r:id="rId47"/>
    <p:sldId id="342" r:id="rId48"/>
    <p:sldId id="352" r:id="rId49"/>
    <p:sldId id="353" r:id="rId50"/>
    <p:sldId id="354" r:id="rId51"/>
    <p:sldId id="355" r:id="rId52"/>
    <p:sldId id="350" r:id="rId53"/>
    <p:sldId id="318" r:id="rId54"/>
    <p:sldId id="330" r:id="rId55"/>
    <p:sldId id="333" r:id="rId56"/>
    <p:sldId id="331" r:id="rId57"/>
    <p:sldId id="334" r:id="rId58"/>
    <p:sldId id="335" r:id="rId59"/>
    <p:sldId id="337" r:id="rId60"/>
    <p:sldId id="313" r:id="rId61"/>
    <p:sldId id="314" r:id="rId62"/>
    <p:sldId id="356" r:id="rId63"/>
    <p:sldId id="357" r:id="rId64"/>
    <p:sldId id="315" r:id="rId65"/>
    <p:sldId id="310" r:id="rId66"/>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showFormatting="0">
    <p:cViewPr>
      <p:scale>
        <a:sx n="66" d="100"/>
        <a:sy n="66" d="100"/>
      </p:scale>
      <p:origin x="0" y="57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9" Type="http://schemas.openxmlformats.org/officeDocument/2006/relationships/tableStyles" Target="tableStyles.xml"/><Relationship Id="rId68" Type="http://schemas.openxmlformats.org/officeDocument/2006/relationships/viewProps" Target="viewProps.xml"/><Relationship Id="rId67" Type="http://schemas.openxmlformats.org/officeDocument/2006/relationships/presProps" Target="presProps.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jpeg"/><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3"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4"/>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www.ld-express.com/"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b="0"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b="0"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b="0" dirty="0">
              <a:solidFill>
                <a:srgbClr val="000000"/>
              </a:solidFill>
              <a:latin typeface="Arial" panose="020B0604020202020204" pitchFamily="34" charset="0"/>
              <a:ea typeface="宋体" panose="02010600030101010101" pitchFamily="2" charset="-122"/>
            </a:endParaRPr>
          </a:p>
        </p:txBody>
      </p:sp>
      <p:sp>
        <p:nvSpPr>
          <p:cNvPr id="3077" name="Text Box 19"/>
          <p:cNvSpPr txBox="1"/>
          <p:nvPr/>
        </p:nvSpPr>
        <p:spPr>
          <a:xfrm>
            <a:off x="395288" y="4941888"/>
            <a:ext cx="2376487" cy="368300"/>
          </a:xfrm>
          <a:prstGeom prst="rect">
            <a:avLst/>
          </a:prstGeom>
          <a:noFill/>
          <a:ln w="9525">
            <a:noFill/>
          </a:ln>
        </p:spPr>
        <p:txBody>
          <a:bodyPr anchor="t" anchorCtr="0">
            <a:spAutoFit/>
          </a:bodyPr>
          <a:p>
            <a:pPr>
              <a:spcBef>
                <a:spcPct val="50000"/>
              </a:spcBef>
            </a:pPr>
            <a:r>
              <a:rPr lang="zh-CN" altLang="en-US" b="0" dirty="0">
                <a:solidFill>
                  <a:srgbClr val="000000"/>
                </a:solidFill>
                <a:latin typeface="Arial" panose="020B0604020202020204" pitchFamily="34" charset="0"/>
                <a:ea typeface="宋体" panose="02010600030101010101" pitchFamily="2" charset="-122"/>
              </a:rPr>
              <a:t>主讲人：车</a:t>
            </a:r>
            <a:r>
              <a:rPr lang="zh-CN" altLang="en-US" b="0" dirty="0">
                <a:solidFill>
                  <a:srgbClr val="000000"/>
                </a:solidFill>
                <a:latin typeface="Arial" panose="020B0604020202020204" pitchFamily="34" charset="0"/>
                <a:ea typeface="宋体" panose="02010600030101010101" pitchFamily="2" charset="-122"/>
              </a:rPr>
              <a:t>敏</a:t>
            </a:r>
            <a:endParaRPr lang="zh-CN" altLang="en-US" b="0"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195830" y="836295"/>
            <a:ext cx="5184775" cy="1568450"/>
          </a:xfrm>
          <a:prstGeom prst="rect">
            <a:avLst/>
          </a:prstGeom>
          <a:noFill/>
          <a:ln w="9525">
            <a:noFill/>
          </a:ln>
        </p:spPr>
        <p:txBody>
          <a:bodyPr anchor="t" anchorCtr="0">
            <a:spAutoFit/>
          </a:bodyPr>
          <a:p>
            <a:pPr algn="ctr">
              <a:spcBef>
                <a:spcPct val="50000"/>
              </a:spcBef>
            </a:pPr>
            <a:r>
              <a:rPr lang="zh-CN" altLang="en-US" sz="9600" dirty="0">
                <a:solidFill>
                  <a:srgbClr val="FFFFFF"/>
                </a:solidFill>
                <a:latin typeface="楷体" panose="02010609060101010101" pitchFamily="49" charset="-122"/>
                <a:ea typeface="楷体" panose="02010609060101010101" pitchFamily="49" charset="-122"/>
              </a:rPr>
              <a:t>智慧</a:t>
            </a:r>
            <a:r>
              <a:rPr lang="zh-CN" altLang="en-US" sz="9600" dirty="0">
                <a:solidFill>
                  <a:srgbClr val="FFFFFF"/>
                </a:solidFill>
                <a:latin typeface="楷体" panose="02010609060101010101" pitchFamily="49" charset="-122"/>
                <a:ea typeface="楷体" panose="02010609060101010101" pitchFamily="49" charset="-122"/>
              </a:rPr>
              <a:t>快递</a:t>
            </a:r>
            <a:endParaRPr lang="zh-CN" altLang="en-US" sz="9600"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快递运营管理</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任务二：快件收寄作业</a:t>
            </a:r>
            <a:endParaRPr lang="zh-CN" altLang="en-US"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dirty="0">
                <a:solidFill>
                  <a:srgbClr val="FF0000"/>
                </a:solidFill>
                <a:latin typeface="Arial" panose="020B0604020202020204" pitchFamily="34" charset="0"/>
                <a:ea typeface="宋体" panose="02010600030101010101" pitchFamily="2" charset="-122"/>
              </a:rPr>
              <a:t>任务一：快递运营筹备</a:t>
            </a:r>
            <a:endParaRPr lang="zh-CN" altLang="en-US" dirty="0">
              <a:solidFill>
                <a:srgbClr val="FF0000"/>
              </a:solidFill>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任务三：快件处理作业</a:t>
            </a:r>
            <a:endParaRPr lang="zh-CN" altLang="en-US"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任务四：快件派送作业</a:t>
            </a:r>
            <a:endParaRPr lang="zh-CN" altLang="en-US"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任务五：快递客户服务</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357422" y="1685354"/>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2967022" y="2142554"/>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1754188"/>
            <a:ext cx="777875" cy="428625"/>
          </a:xfrm>
          <a:prstGeom prst="rect">
            <a:avLst/>
          </a:prstGeom>
          <a:noFill/>
          <a:ln w="9525">
            <a:noFill/>
          </a:ln>
        </p:spPr>
      </p:pic>
      <p:grpSp>
        <p:nvGrpSpPr>
          <p:cNvPr id="7" name="组合 24">
            <a:hlinkClick r:id="" action="ppaction://noaction"/>
          </p:cNvPr>
          <p:cNvGrpSpPr/>
          <p:nvPr/>
        </p:nvGrpSpPr>
        <p:grpSpPr>
          <a:xfrm>
            <a:off x="3065491" y="2828362"/>
            <a:ext cx="457200" cy="478971"/>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675091" y="3285562"/>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6"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85113" y="2924175"/>
            <a:ext cx="777875" cy="428625"/>
          </a:xfrm>
          <a:prstGeom prst="rect">
            <a:avLst/>
          </a:prstGeom>
          <a:noFill/>
          <a:ln w="9525">
            <a:noFill/>
          </a:ln>
        </p:spPr>
      </p:pic>
      <p:grpSp>
        <p:nvGrpSpPr>
          <p:cNvPr id="14" name="组合 24">
            <a:hlinkClick r:id="" action="ppaction://noaction"/>
          </p:cNvPr>
          <p:cNvGrpSpPr/>
          <p:nvPr/>
        </p:nvGrpSpPr>
        <p:grpSpPr>
          <a:xfrm>
            <a:off x="3065491" y="4042808"/>
            <a:ext cx="457200" cy="478971"/>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675091" y="4428570"/>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66063" y="4111625"/>
            <a:ext cx="777875" cy="428625"/>
          </a:xfrm>
          <a:prstGeom prst="rect">
            <a:avLst/>
          </a:prstGeom>
          <a:noFill/>
          <a:ln w="9525">
            <a:noFill/>
          </a:ln>
        </p:spPr>
      </p:pic>
      <p:grpSp>
        <p:nvGrpSpPr>
          <p:cNvPr id="27" name="组合 24">
            <a:hlinkClick r:id="" action="ppaction://noaction"/>
          </p:cNvPr>
          <p:cNvGrpSpPr/>
          <p:nvPr/>
        </p:nvGrpSpPr>
        <p:grpSpPr>
          <a:xfrm>
            <a:off x="2357422" y="5164607"/>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67022" y="5571578"/>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3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5183188"/>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5134" name="Picture 23"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3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136" name="Text Box 25"/>
          <p:cNvSpPr txBox="1"/>
          <p:nvPr/>
        </p:nvSpPr>
        <p:spPr>
          <a:xfrm>
            <a:off x="3779838" y="2781300"/>
            <a:ext cx="3384550"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学习活动二：服务介绍</a:t>
            </a:r>
            <a:endParaRPr lang="en-US" altLang="zh-CN" dirty="0">
              <a:latin typeface="Arial" panose="020B0604020202020204" pitchFamily="34" charset="0"/>
              <a:ea typeface="宋体" panose="02010600030101010101" pitchFamily="2" charset="-122"/>
            </a:endParaRPr>
          </a:p>
        </p:txBody>
      </p:sp>
      <p:sp>
        <p:nvSpPr>
          <p:cNvPr id="5137" name="Text Box 26"/>
          <p:cNvSpPr txBox="1"/>
          <p:nvPr/>
        </p:nvSpPr>
        <p:spPr>
          <a:xfrm>
            <a:off x="3276600" y="170021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学习活动一：行业认知</a:t>
            </a:r>
            <a:endParaRPr lang="zh-CN" altLang="en-US" dirty="0">
              <a:latin typeface="Arial" panose="020B0604020202020204" pitchFamily="34" charset="0"/>
              <a:ea typeface="宋体" panose="02010600030101010101" pitchFamily="2" charset="-122"/>
            </a:endParaRPr>
          </a:p>
        </p:txBody>
      </p:sp>
      <p:sp>
        <p:nvSpPr>
          <p:cNvPr id="5138" name="Text Box 27"/>
          <p:cNvSpPr txBox="1"/>
          <p:nvPr/>
        </p:nvSpPr>
        <p:spPr>
          <a:xfrm>
            <a:off x="3779838" y="3860800"/>
            <a:ext cx="3384550" cy="366713"/>
          </a:xfrm>
          <a:prstGeom prst="rect">
            <a:avLst/>
          </a:prstGeom>
          <a:noFill/>
          <a:ln w="9525">
            <a:noFill/>
          </a:ln>
        </p:spPr>
        <p:txBody>
          <a:bodyPr anchor="t" anchorCtr="0">
            <a:spAutoFit/>
          </a:bodyPr>
          <a:p>
            <a:pPr>
              <a:spcBef>
                <a:spcPct val="50000"/>
              </a:spcBef>
            </a:pPr>
            <a:r>
              <a:rPr lang="zh-CN" altLang="en-US" dirty="0">
                <a:solidFill>
                  <a:srgbClr val="FF0000"/>
                </a:solidFill>
                <a:latin typeface="Arial" panose="020B0604020202020204" pitchFamily="34" charset="0"/>
                <a:ea typeface="宋体" panose="02010600030101010101" pitchFamily="2" charset="-122"/>
              </a:rPr>
              <a:t>学习活动三：业务申请</a:t>
            </a:r>
            <a:endParaRPr lang="zh-CN" altLang="en-US" dirty="0">
              <a:solidFill>
                <a:srgbClr val="FF0000"/>
              </a:solidFill>
              <a:latin typeface="Arial" panose="020B0604020202020204" pitchFamily="34" charset="0"/>
              <a:ea typeface="宋体" panose="02010600030101010101" pitchFamily="2" charset="-122"/>
            </a:endParaRPr>
          </a:p>
        </p:txBody>
      </p:sp>
      <p:sp>
        <p:nvSpPr>
          <p:cNvPr id="5139" name="Text Box 28"/>
          <p:cNvSpPr txBox="1"/>
          <p:nvPr/>
        </p:nvSpPr>
        <p:spPr>
          <a:xfrm>
            <a:off x="3059113" y="508476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学习活动四：网点管理</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1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147" name="Group 4"/>
          <p:cNvGrpSpPr/>
          <p:nvPr/>
        </p:nvGrpSpPr>
        <p:grpSpPr>
          <a:xfrm>
            <a:off x="2051050" y="3644900"/>
            <a:ext cx="5184775" cy="1152525"/>
            <a:chOff x="1161" y="1572"/>
            <a:chExt cx="3206" cy="338"/>
          </a:xfrm>
        </p:grpSpPr>
        <p:sp>
          <p:nvSpPr>
            <p:cNvPr id="6148" name="AutoShape 5"/>
            <p:cNvSpPr/>
            <p:nvPr/>
          </p:nvSpPr>
          <p:spPr>
            <a:xfrm>
              <a:off x="1161" y="1572"/>
              <a:ext cx="3206" cy="338"/>
            </a:xfrm>
            <a:prstGeom prst="roundRect">
              <a:avLst>
                <a:gd name="adj" fmla="val 16667"/>
              </a:avLst>
            </a:prstGeom>
            <a:solidFill>
              <a:schemeClr val="accent1"/>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49" name="AutoShape 6"/>
            <p:cNvSpPr/>
            <p:nvPr/>
          </p:nvSpPr>
          <p:spPr>
            <a:xfrm>
              <a:off x="1171" y="1578"/>
              <a:ext cx="3187" cy="152"/>
            </a:xfrm>
            <a:prstGeom prst="roundRect">
              <a:avLst>
                <a:gd name="adj" fmla="val 28356"/>
              </a:avLst>
            </a:prstGeom>
            <a:gradFill rotWithShape="1">
              <a:gsLst>
                <a:gs pos="0">
                  <a:srgbClr val="FFFFFF">
                    <a:alpha val="70000"/>
                  </a:srgbClr>
                </a:gs>
                <a:gs pos="100000">
                  <a:schemeClr val="accent1">
                    <a:alpha val="70000"/>
                  </a:scheme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6150" name="Group 7"/>
          <p:cNvGrpSpPr/>
          <p:nvPr/>
        </p:nvGrpSpPr>
        <p:grpSpPr>
          <a:xfrm>
            <a:off x="2051050" y="4941888"/>
            <a:ext cx="5162550" cy="863600"/>
            <a:chOff x="1161" y="1572"/>
            <a:chExt cx="3206" cy="338"/>
          </a:xfrm>
        </p:grpSpPr>
        <p:sp>
          <p:nvSpPr>
            <p:cNvPr id="6151" name="AutoShape 8"/>
            <p:cNvSpPr/>
            <p:nvPr/>
          </p:nvSpPr>
          <p:spPr>
            <a:xfrm>
              <a:off x="1161" y="1572"/>
              <a:ext cx="3206" cy="338"/>
            </a:xfrm>
            <a:prstGeom prst="roundRect">
              <a:avLst>
                <a:gd name="adj" fmla="val 16667"/>
              </a:avLst>
            </a:prstGeom>
            <a:solidFill>
              <a:srgbClr val="88B42B"/>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52" name="AutoShape 9"/>
            <p:cNvSpPr/>
            <p:nvPr/>
          </p:nvSpPr>
          <p:spPr>
            <a:xfrm>
              <a:off x="1171" y="1578"/>
              <a:ext cx="3187" cy="152"/>
            </a:xfrm>
            <a:prstGeom prst="roundRect">
              <a:avLst>
                <a:gd name="adj" fmla="val 28356"/>
              </a:avLst>
            </a:prstGeom>
            <a:gradFill rotWithShape="1">
              <a:gsLst>
                <a:gs pos="0">
                  <a:srgbClr val="FFFFFF">
                    <a:alpha val="70000"/>
                  </a:srgbClr>
                </a:gs>
                <a:gs pos="100000">
                  <a:srgbClr val="88B42B">
                    <a:alpha val="7000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6153" name="Group 10"/>
          <p:cNvGrpSpPr/>
          <p:nvPr/>
        </p:nvGrpSpPr>
        <p:grpSpPr>
          <a:xfrm>
            <a:off x="2051050" y="2276475"/>
            <a:ext cx="5184775" cy="1223963"/>
            <a:chOff x="1161" y="1572"/>
            <a:chExt cx="3206" cy="338"/>
          </a:xfrm>
        </p:grpSpPr>
        <p:sp>
          <p:nvSpPr>
            <p:cNvPr id="6154" name="AutoShape 11"/>
            <p:cNvSpPr/>
            <p:nvPr/>
          </p:nvSpPr>
          <p:spPr>
            <a:xfrm>
              <a:off x="1161" y="1572"/>
              <a:ext cx="3206" cy="338"/>
            </a:xfrm>
            <a:prstGeom prst="roundRect">
              <a:avLst>
                <a:gd name="adj" fmla="val 16667"/>
              </a:avLst>
            </a:prstGeom>
            <a:solidFill>
              <a:srgbClr val="88B42B"/>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55" name="AutoShape 12"/>
            <p:cNvSpPr/>
            <p:nvPr/>
          </p:nvSpPr>
          <p:spPr>
            <a:xfrm>
              <a:off x="1171" y="1578"/>
              <a:ext cx="3187" cy="152"/>
            </a:xfrm>
            <a:prstGeom prst="roundRect">
              <a:avLst>
                <a:gd name="adj" fmla="val 28356"/>
              </a:avLst>
            </a:prstGeom>
            <a:gradFill rotWithShape="1">
              <a:gsLst>
                <a:gs pos="0">
                  <a:srgbClr val="FFFFFF">
                    <a:alpha val="70000"/>
                  </a:srgbClr>
                </a:gs>
                <a:gs pos="100000">
                  <a:srgbClr val="88B42B">
                    <a:alpha val="7000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sp>
        <p:nvSpPr>
          <p:cNvPr id="6156" name="AutoShape 13"/>
          <p:cNvSpPr/>
          <p:nvPr/>
        </p:nvSpPr>
        <p:spPr>
          <a:xfrm>
            <a:off x="971550" y="1773238"/>
            <a:ext cx="7239000" cy="4210050"/>
          </a:xfrm>
          <a:prstGeom prst="roundRect">
            <a:avLst>
              <a:gd name="adj" fmla="val 7315"/>
            </a:avLst>
          </a:prstGeom>
          <a:noFill/>
          <a:ln w="19050" cap="rnd" cmpd="sng">
            <a:solidFill>
              <a:srgbClr val="1C1C1C"/>
            </a:solidFill>
            <a:prstDash val="sysDot"/>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57" name="AutoShape 14"/>
          <p:cNvSpPr/>
          <p:nvPr/>
        </p:nvSpPr>
        <p:spPr>
          <a:xfrm>
            <a:off x="2051050" y="3573463"/>
            <a:ext cx="5041900" cy="1150937"/>
          </a:xfrm>
          <a:prstGeom prst="roundRect">
            <a:avLst>
              <a:gd name="adj" fmla="val 7574"/>
            </a:avLst>
          </a:prstGeom>
          <a:noFill/>
          <a:ln w="28575">
            <a:noFill/>
          </a:ln>
        </p:spPr>
        <p:txBody>
          <a:bodyPr wrap="none" anchor="ctr" anchorCtr="0"/>
          <a:p>
            <a:pPr algn="ctr" eaLnBrk="0" hangingPunct="0">
              <a:buFont typeface="Wingdings" panose="05000000000000000000" pitchFamily="2" charset="2"/>
            </a:pPr>
            <a:r>
              <a:rPr lang="zh-CN" altLang="en-US" dirty="0">
                <a:solidFill>
                  <a:srgbClr val="FFFFFF"/>
                </a:solidFill>
                <a:latin typeface="Arial" panose="020B0604020202020204" pitchFamily="34" charset="0"/>
                <a:ea typeface="宋体" panose="02010600030101010101" pitchFamily="2" charset="-122"/>
              </a:rPr>
              <a:t> </a:t>
            </a:r>
            <a:r>
              <a:rPr lang="en-US" altLang="zh-CN" u="sng" dirty="0">
                <a:latin typeface="Arial" panose="020B0604020202020204" pitchFamily="34" charset="0"/>
                <a:ea typeface="宋体" panose="02010600030101010101" pitchFamily="2" charset="-122"/>
              </a:rPr>
              <a:t>《</a:t>
            </a:r>
            <a:r>
              <a:rPr lang="zh-CN" altLang="en-US" u="sng" dirty="0">
                <a:latin typeface="Arial" panose="020B0604020202020204" pitchFamily="34" charset="0"/>
                <a:ea typeface="宋体" panose="02010600030101010101" pitchFamily="2" charset="-122"/>
              </a:rPr>
              <a:t>快递业务经营许可管理办法</a:t>
            </a:r>
            <a:r>
              <a:rPr lang="en-US" altLang="zh-CN" u="sng" dirty="0">
                <a:latin typeface="Arial" panose="020B0604020202020204" pitchFamily="34" charset="0"/>
                <a:ea typeface="宋体" panose="02010600030101010101" pitchFamily="2" charset="-122"/>
              </a:rPr>
              <a:t>》</a:t>
            </a:r>
            <a:endParaRPr lang="en-US" altLang="zh-CN" u="sng"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dirty="0">
                <a:latin typeface="Arial" panose="020B0604020202020204" pitchFamily="34" charset="0"/>
                <a:ea typeface="宋体" panose="02010600030101010101" pitchFamily="2" charset="-122"/>
              </a:rPr>
              <a:t>（中华人民共和国交通运输部</a:t>
            </a:r>
            <a:endParaRPr lang="zh-CN" altLang="en-US"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en-US" altLang="zh-CN" dirty="0">
                <a:latin typeface="Arial" panose="020B0604020202020204" pitchFamily="34" charset="0"/>
                <a:ea typeface="宋体" panose="02010600030101010101" pitchFamily="2" charset="-122"/>
              </a:rPr>
              <a:t>2009</a:t>
            </a:r>
            <a:r>
              <a:rPr lang="zh-CN" altLang="en-US" dirty="0">
                <a:latin typeface="Arial" panose="020B0604020202020204" pitchFamily="34" charset="0"/>
                <a:ea typeface="宋体" panose="02010600030101010101" pitchFamily="2" charset="-122"/>
              </a:rPr>
              <a:t>年第</a:t>
            </a:r>
            <a:r>
              <a:rPr lang="en-US" altLang="zh-CN" dirty="0">
                <a:latin typeface="Arial" panose="020B0604020202020204" pitchFamily="34" charset="0"/>
                <a:ea typeface="宋体" panose="02010600030101010101" pitchFamily="2" charset="-122"/>
              </a:rPr>
              <a:t>12</a:t>
            </a:r>
            <a:r>
              <a:rPr lang="zh-CN" altLang="en-US" dirty="0">
                <a:latin typeface="Arial" panose="020B0604020202020204" pitchFamily="34" charset="0"/>
                <a:ea typeface="宋体" panose="02010600030101010101" pitchFamily="2" charset="-122"/>
              </a:rPr>
              <a:t>号令，</a:t>
            </a:r>
            <a:r>
              <a:rPr lang="en-US" altLang="zh-CN" dirty="0">
                <a:solidFill>
                  <a:srgbClr val="FF0000"/>
                </a:solidFill>
                <a:latin typeface="Arial" panose="020B0604020202020204" pitchFamily="34" charset="0"/>
                <a:ea typeface="宋体" panose="02010600030101010101" pitchFamily="2" charset="-122"/>
              </a:rPr>
              <a:t>2009</a:t>
            </a:r>
            <a:r>
              <a:rPr lang="zh-CN" altLang="en-US" dirty="0">
                <a:solidFill>
                  <a:srgbClr val="FF0000"/>
                </a:solidFill>
                <a:latin typeface="Arial" panose="020B0604020202020204" pitchFamily="34" charset="0"/>
                <a:ea typeface="宋体" panose="02010600030101010101" pitchFamily="2" charset="-122"/>
              </a:rPr>
              <a:t>年</a:t>
            </a:r>
            <a:r>
              <a:rPr lang="en-US" altLang="zh-CN" dirty="0">
                <a:solidFill>
                  <a:srgbClr val="FF0000"/>
                </a:solidFill>
                <a:latin typeface="Arial" panose="020B0604020202020204" pitchFamily="34" charset="0"/>
                <a:ea typeface="宋体" panose="02010600030101010101" pitchFamily="2" charset="-122"/>
              </a:rPr>
              <a:t>10</a:t>
            </a:r>
            <a:r>
              <a:rPr lang="zh-CN" altLang="en-US" dirty="0">
                <a:solidFill>
                  <a:srgbClr val="FF0000"/>
                </a:solidFill>
                <a:latin typeface="Arial" panose="020B0604020202020204" pitchFamily="34" charset="0"/>
                <a:ea typeface="宋体" panose="02010600030101010101" pitchFamily="2" charset="-122"/>
              </a:rPr>
              <a:t>月</a:t>
            </a:r>
            <a:r>
              <a:rPr lang="en-US" altLang="zh-CN" dirty="0">
                <a:solidFill>
                  <a:srgbClr val="FF0000"/>
                </a:solidFill>
                <a:latin typeface="Arial" panose="020B0604020202020204" pitchFamily="34" charset="0"/>
                <a:ea typeface="宋体" panose="02010600030101010101" pitchFamily="2" charset="-122"/>
              </a:rPr>
              <a:t>1</a:t>
            </a:r>
            <a:r>
              <a:rPr lang="zh-CN" altLang="en-US" dirty="0">
                <a:solidFill>
                  <a:srgbClr val="FF0000"/>
                </a:solidFill>
                <a:latin typeface="Arial" panose="020B0604020202020204" pitchFamily="34" charset="0"/>
                <a:ea typeface="宋体" panose="02010600030101010101" pitchFamily="2" charset="-122"/>
              </a:rPr>
              <a:t>日</a:t>
            </a:r>
            <a:r>
              <a:rPr lang="zh-CN" altLang="en-US" dirty="0">
                <a:latin typeface="Arial" panose="020B0604020202020204" pitchFamily="34" charset="0"/>
                <a:ea typeface="宋体" panose="02010600030101010101" pitchFamily="2" charset="-122"/>
              </a:rPr>
              <a:t>起施行</a:t>
            </a:r>
            <a:r>
              <a:rPr lang="zh-CN" altLang="en-US" b="0" dirty="0">
                <a:latin typeface="Arial" panose="020B0604020202020204" pitchFamily="34" charset="0"/>
                <a:ea typeface="宋体" panose="02010600030101010101" pitchFamily="2" charset="-122"/>
              </a:rPr>
              <a:t>）</a:t>
            </a:r>
            <a:endParaRPr lang="en-US" altLang="zh-CN" b="0" dirty="0">
              <a:latin typeface="Arial" panose="020B0604020202020204" pitchFamily="34" charset="0"/>
              <a:ea typeface="宋体" panose="02010600030101010101" pitchFamily="2" charset="-122"/>
            </a:endParaRPr>
          </a:p>
        </p:txBody>
      </p:sp>
      <p:sp>
        <p:nvSpPr>
          <p:cNvPr id="6158" name="AutoShape 15"/>
          <p:cNvSpPr/>
          <p:nvPr/>
        </p:nvSpPr>
        <p:spPr>
          <a:xfrm>
            <a:off x="2484438" y="5013325"/>
            <a:ext cx="4464050" cy="720725"/>
          </a:xfrm>
          <a:prstGeom prst="roundRect">
            <a:avLst>
              <a:gd name="adj" fmla="val 7574"/>
            </a:avLst>
          </a:prstGeom>
          <a:noFill/>
          <a:ln w="28575">
            <a:noFill/>
          </a:ln>
        </p:spPr>
        <p:txBody>
          <a:bodyPr wrap="none" anchor="ctr" anchorCtr="0"/>
          <a:p>
            <a:pPr algn="ctr" eaLnBrk="0" hangingPunct="0">
              <a:buFont typeface="Wingdings" panose="05000000000000000000" pitchFamily="2" charset="2"/>
            </a:pPr>
            <a:r>
              <a:rPr lang="zh-CN" altLang="en-US" dirty="0">
                <a:solidFill>
                  <a:srgbClr val="FFFFFF"/>
                </a:solidFill>
                <a:latin typeface="Arial" panose="020B0604020202020204" pitchFamily="34" charset="0"/>
                <a:ea typeface="宋体" panose="02010600030101010101" pitchFamily="2" charset="-122"/>
              </a:rPr>
              <a:t> </a:t>
            </a:r>
            <a:r>
              <a:rPr lang="en-US" altLang="zh-CN" b="0" u="sng" dirty="0">
                <a:latin typeface="Arial" panose="020B0604020202020204" pitchFamily="34" charset="0"/>
                <a:ea typeface="宋体" panose="02010600030101010101" pitchFamily="2" charset="-122"/>
              </a:rPr>
              <a:t>《</a:t>
            </a:r>
            <a:r>
              <a:rPr lang="zh-CN" altLang="en-US" b="0" u="sng" dirty="0">
                <a:latin typeface="Arial" panose="020B0604020202020204" pitchFamily="34" charset="0"/>
                <a:ea typeface="宋体" panose="02010600030101010101" pitchFamily="2" charset="-122"/>
              </a:rPr>
              <a:t>快递业务经营许可条件审核规范</a:t>
            </a:r>
            <a:r>
              <a:rPr lang="en-US" altLang="zh-CN" b="0" u="sng" dirty="0">
                <a:latin typeface="Arial" panose="020B0604020202020204" pitchFamily="34" charset="0"/>
                <a:ea typeface="宋体" panose="02010600030101010101" pitchFamily="2" charset="-122"/>
              </a:rPr>
              <a:t>》</a:t>
            </a:r>
            <a:endParaRPr lang="en-US" altLang="zh-CN" b="0" u="sng"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b="0" dirty="0">
                <a:latin typeface="Arial" panose="020B0604020202020204" pitchFamily="34" charset="0"/>
                <a:ea typeface="宋体" panose="02010600030101010101" pitchFamily="2" charset="-122"/>
              </a:rPr>
              <a:t>（国邮发</a:t>
            </a:r>
            <a:r>
              <a:rPr lang="en-US" altLang="zh-CN" b="0" dirty="0">
                <a:latin typeface="Arial" panose="020B0604020202020204" pitchFamily="34" charset="0"/>
                <a:ea typeface="宋体" panose="02010600030101010101" pitchFamily="2" charset="-122"/>
              </a:rPr>
              <a:t>〔2009〕182</a:t>
            </a:r>
            <a:r>
              <a:rPr lang="zh-CN" altLang="en-US" b="0" dirty="0">
                <a:latin typeface="Arial" panose="020B0604020202020204" pitchFamily="34" charset="0"/>
                <a:ea typeface="宋体" panose="02010600030101010101" pitchFamily="2" charset="-122"/>
              </a:rPr>
              <a:t>号）</a:t>
            </a:r>
            <a:endParaRPr lang="en-US" altLang="zh-CN" b="0" dirty="0">
              <a:latin typeface="Arial" panose="020B0604020202020204" pitchFamily="34" charset="0"/>
              <a:ea typeface="宋体" panose="02010600030101010101" pitchFamily="2" charset="-122"/>
            </a:endParaRPr>
          </a:p>
        </p:txBody>
      </p:sp>
      <p:sp>
        <p:nvSpPr>
          <p:cNvPr id="6159" name="AutoShape 16"/>
          <p:cNvSpPr/>
          <p:nvPr/>
        </p:nvSpPr>
        <p:spPr>
          <a:xfrm>
            <a:off x="1258888" y="1484313"/>
            <a:ext cx="6553200" cy="568325"/>
          </a:xfrm>
          <a:prstGeom prst="roundRect">
            <a:avLst>
              <a:gd name="adj" fmla="val 42181"/>
            </a:avLst>
          </a:prstGeom>
          <a:solidFill>
            <a:srgbClr val="FFFFFF"/>
          </a:solidFill>
          <a:ln w="19050" cap="rnd" cmpd="sng">
            <a:solidFill>
              <a:srgbClr val="1C1C1C"/>
            </a:solidFill>
            <a:prstDash val="sysDot"/>
            <a:round/>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、阅读快递业务经营许可的法律依据和相关文件（见附录</a:t>
            </a:r>
            <a:r>
              <a:rPr lang="zh-CN" altLang="en-US" b="0" dirty="0">
                <a:latin typeface="Arial" panose="020B0604020202020204" pitchFamily="34" charset="0"/>
                <a:ea typeface="宋体" panose="02010600030101010101" pitchFamily="2" charset="-122"/>
              </a:rPr>
              <a:t>）</a:t>
            </a:r>
            <a:endParaRPr lang="en-US" altLang="zh-CN" b="0" dirty="0">
              <a:latin typeface="Arial" panose="020B0604020202020204" pitchFamily="34" charset="0"/>
              <a:ea typeface="宋体" panose="02010600030101010101" pitchFamily="2" charset="-122"/>
            </a:endParaRPr>
          </a:p>
        </p:txBody>
      </p:sp>
      <p:sp>
        <p:nvSpPr>
          <p:cNvPr id="6160" name="AutoShape 17"/>
          <p:cNvSpPr/>
          <p:nvPr/>
        </p:nvSpPr>
        <p:spPr>
          <a:xfrm>
            <a:off x="2268538" y="2565400"/>
            <a:ext cx="4679950" cy="647700"/>
          </a:xfrm>
          <a:prstGeom prst="roundRect">
            <a:avLst>
              <a:gd name="adj" fmla="val 7574"/>
            </a:avLst>
          </a:prstGeom>
          <a:noFill/>
          <a:ln w="28575">
            <a:noFill/>
          </a:ln>
        </p:spPr>
        <p:txBody>
          <a:bodyPr wrap="none" anchor="ctr" anchorCtr="0"/>
          <a:p>
            <a:pPr algn="ctr" eaLnBrk="0" hangingPunct="0">
              <a:buFont typeface="Wingdings" panose="05000000000000000000" pitchFamily="2" charset="2"/>
            </a:pPr>
            <a:r>
              <a:rPr lang="zh-CN" altLang="en-US" dirty="0">
                <a:solidFill>
                  <a:srgbClr val="FFFFFF"/>
                </a:solidFill>
                <a:latin typeface="Arial" panose="020B0604020202020204" pitchFamily="34" charset="0"/>
                <a:ea typeface="宋体" panose="02010600030101010101" pitchFamily="2" charset="-122"/>
              </a:rPr>
              <a:t> </a:t>
            </a:r>
            <a:r>
              <a:rPr lang="en-US" altLang="zh-CN" u="sng" dirty="0">
                <a:latin typeface="Arial" panose="020B0604020202020204" pitchFamily="34" charset="0"/>
                <a:ea typeface="宋体" panose="02010600030101010101" pitchFamily="2" charset="-122"/>
              </a:rPr>
              <a:t>《</a:t>
            </a:r>
            <a:r>
              <a:rPr lang="zh-CN" altLang="en-US" u="sng" dirty="0">
                <a:latin typeface="Arial" panose="020B0604020202020204" pitchFamily="34" charset="0"/>
                <a:ea typeface="宋体" panose="02010600030101010101" pitchFamily="2" charset="-122"/>
              </a:rPr>
              <a:t>中华人民共和国邮政法</a:t>
            </a:r>
            <a:r>
              <a:rPr lang="en-US" altLang="zh-CN" u="sng" dirty="0">
                <a:latin typeface="Arial" panose="020B0604020202020204" pitchFamily="34" charset="0"/>
                <a:ea typeface="宋体" panose="02010600030101010101" pitchFamily="2" charset="-122"/>
              </a:rPr>
              <a:t>》</a:t>
            </a:r>
            <a:endParaRPr lang="en-US" altLang="zh-CN" u="sng"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2009</a:t>
            </a:r>
            <a:r>
              <a:rPr lang="zh-CN" altLang="en-US" dirty="0">
                <a:latin typeface="Arial" panose="020B0604020202020204" pitchFamily="34" charset="0"/>
                <a:ea typeface="宋体" panose="02010600030101010101" pitchFamily="2" charset="-122"/>
              </a:rPr>
              <a:t>年</a:t>
            </a: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月</a:t>
            </a:r>
            <a:r>
              <a:rPr lang="en-US" altLang="zh-CN" dirty="0">
                <a:latin typeface="Arial" panose="020B0604020202020204" pitchFamily="34" charset="0"/>
                <a:ea typeface="宋体" panose="02010600030101010101" pitchFamily="2" charset="-122"/>
              </a:rPr>
              <a:t>24</a:t>
            </a:r>
            <a:r>
              <a:rPr lang="zh-CN" altLang="en-US" dirty="0">
                <a:latin typeface="Arial" panose="020B0604020202020204" pitchFamily="34" charset="0"/>
                <a:ea typeface="宋体" panose="02010600030101010101" pitchFamily="2" charset="-122"/>
              </a:rPr>
              <a:t>日第十一届全国人民代表大会</a:t>
            </a:r>
            <a:endParaRPr lang="zh-CN" altLang="en-US"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dirty="0">
                <a:latin typeface="Arial" panose="020B0604020202020204" pitchFamily="34" charset="0"/>
                <a:ea typeface="宋体" panose="02010600030101010101" pitchFamily="2" charset="-122"/>
              </a:rPr>
              <a:t>常务委员会第八次会议修订，</a:t>
            </a:r>
            <a:endParaRPr lang="zh-CN" altLang="en-US"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en-US" altLang="zh-CN" dirty="0">
                <a:solidFill>
                  <a:srgbClr val="FF0000"/>
                </a:solidFill>
                <a:latin typeface="Arial" panose="020B0604020202020204" pitchFamily="34" charset="0"/>
                <a:ea typeface="宋体" panose="02010600030101010101" pitchFamily="2" charset="-122"/>
              </a:rPr>
              <a:t>2009</a:t>
            </a:r>
            <a:r>
              <a:rPr lang="zh-CN" altLang="en-US" dirty="0">
                <a:solidFill>
                  <a:srgbClr val="FF0000"/>
                </a:solidFill>
                <a:latin typeface="Arial" panose="020B0604020202020204" pitchFamily="34" charset="0"/>
                <a:ea typeface="宋体" panose="02010600030101010101" pitchFamily="2" charset="-122"/>
              </a:rPr>
              <a:t>年</a:t>
            </a:r>
            <a:r>
              <a:rPr lang="en-US" altLang="zh-CN" dirty="0">
                <a:solidFill>
                  <a:srgbClr val="FF0000"/>
                </a:solidFill>
                <a:latin typeface="Arial" panose="020B0604020202020204" pitchFamily="34" charset="0"/>
                <a:ea typeface="宋体" panose="02010600030101010101" pitchFamily="2" charset="-122"/>
              </a:rPr>
              <a:t>10</a:t>
            </a:r>
            <a:r>
              <a:rPr lang="zh-CN" altLang="en-US" dirty="0">
                <a:solidFill>
                  <a:srgbClr val="FF0000"/>
                </a:solidFill>
                <a:latin typeface="Arial" panose="020B0604020202020204" pitchFamily="34" charset="0"/>
                <a:ea typeface="宋体" panose="02010600030101010101" pitchFamily="2" charset="-122"/>
              </a:rPr>
              <a:t>月</a:t>
            </a:r>
            <a:r>
              <a:rPr lang="en-US" altLang="zh-CN" dirty="0">
                <a:solidFill>
                  <a:srgbClr val="FF0000"/>
                </a:solidFill>
                <a:latin typeface="Arial" panose="020B0604020202020204" pitchFamily="34" charset="0"/>
                <a:ea typeface="宋体" panose="02010600030101010101" pitchFamily="2" charset="-122"/>
              </a:rPr>
              <a:t>1</a:t>
            </a:r>
            <a:r>
              <a:rPr lang="zh-CN" altLang="en-US" dirty="0">
                <a:solidFill>
                  <a:srgbClr val="FF0000"/>
                </a:solidFill>
                <a:latin typeface="Arial" panose="020B0604020202020204" pitchFamily="34" charset="0"/>
                <a:ea typeface="宋体" panose="02010600030101010101" pitchFamily="2" charset="-122"/>
              </a:rPr>
              <a:t>日</a:t>
            </a:r>
            <a:r>
              <a:rPr lang="zh-CN" altLang="en-US" dirty="0">
                <a:latin typeface="Arial" panose="020B0604020202020204" pitchFamily="34" charset="0"/>
                <a:ea typeface="宋体" panose="02010600030101010101" pitchFamily="2" charset="-122"/>
              </a:rPr>
              <a:t>起施行）</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71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7171" name="Group 4"/>
          <p:cNvGrpSpPr/>
          <p:nvPr/>
        </p:nvGrpSpPr>
        <p:grpSpPr>
          <a:xfrm>
            <a:off x="1316038" y="1557338"/>
            <a:ext cx="6005512" cy="4718050"/>
            <a:chOff x="660" y="960"/>
            <a:chExt cx="4153" cy="3264"/>
          </a:xfrm>
        </p:grpSpPr>
        <p:sp>
          <p:nvSpPr>
            <p:cNvPr id="7172" name="Freeform 2"/>
            <p:cNvSpPr/>
            <p:nvPr/>
          </p:nvSpPr>
          <p:spPr>
            <a:xfrm rot="-7471624">
              <a:off x="2975" y="145"/>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A43010"/>
                </a:gs>
              </a:gsLst>
              <a:lin ang="0" scaled="1"/>
              <a:tileRect/>
            </a:gradFill>
            <a:ln w="6350">
              <a:noFill/>
            </a:ln>
          </p:spPr>
          <p:txBody>
            <a:bodyPr/>
            <a:p>
              <a:endParaRPr lang="zh-CN" altLang="en-US"/>
            </a:p>
          </p:txBody>
        </p:sp>
        <p:sp>
          <p:nvSpPr>
            <p:cNvPr id="7173" name="Freeform 3"/>
            <p:cNvSpPr/>
            <p:nvPr/>
          </p:nvSpPr>
          <p:spPr>
            <a:xfrm rot="-6677128">
              <a:off x="3071" y="289"/>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FFE6CD"/>
                </a:gs>
              </a:gsLst>
              <a:lin ang="0" scaled="1"/>
              <a:tileRect/>
            </a:gradFill>
            <a:ln w="6350">
              <a:noFill/>
            </a:ln>
          </p:spPr>
          <p:txBody>
            <a:bodyPr/>
            <a:p>
              <a:endParaRPr lang="zh-CN" altLang="en-US"/>
            </a:p>
          </p:txBody>
        </p:sp>
        <p:sp>
          <p:nvSpPr>
            <p:cNvPr id="7174" name="Freeform 5"/>
            <p:cNvSpPr/>
            <p:nvPr/>
          </p:nvSpPr>
          <p:spPr>
            <a:xfrm rot="-794496">
              <a:off x="2860" y="1680"/>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4516AE"/>
                </a:gs>
              </a:gsLst>
              <a:lin ang="0" scaled="1"/>
              <a:tileRect/>
            </a:gradFill>
            <a:ln w="6350">
              <a:noFill/>
            </a:ln>
          </p:spPr>
          <p:txBody>
            <a:bodyPr/>
            <a:p>
              <a:endParaRPr lang="zh-CN" altLang="en-US"/>
            </a:p>
          </p:txBody>
        </p:sp>
        <p:sp>
          <p:nvSpPr>
            <p:cNvPr id="7175" name="Freeform 6"/>
            <p:cNvSpPr/>
            <p:nvPr/>
          </p:nvSpPr>
          <p:spPr>
            <a:xfrm rot="5461794">
              <a:off x="1535" y="1295"/>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004992"/>
                </a:gs>
              </a:gsLst>
              <a:lin ang="0" scaled="1"/>
              <a:tileRect/>
            </a:gradFill>
            <a:ln w="6350">
              <a:noFill/>
            </a:ln>
          </p:spPr>
          <p:txBody>
            <a:bodyPr/>
            <a:p>
              <a:endParaRPr lang="zh-CN" altLang="en-US"/>
            </a:p>
          </p:txBody>
        </p:sp>
        <p:sp>
          <p:nvSpPr>
            <p:cNvPr id="7176" name="Freeform 7"/>
            <p:cNvSpPr/>
            <p:nvPr/>
          </p:nvSpPr>
          <p:spPr>
            <a:xfrm>
              <a:off x="2711" y="1728"/>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D5DDF3"/>
                </a:gs>
              </a:gsLst>
              <a:lin ang="0" scaled="1"/>
              <a:tileRect/>
            </a:gradFill>
            <a:ln w="6350">
              <a:noFill/>
            </a:ln>
          </p:spPr>
          <p:txBody>
            <a:bodyPr/>
            <a:p>
              <a:endParaRPr lang="zh-CN" altLang="en-US"/>
            </a:p>
          </p:txBody>
        </p:sp>
        <p:sp>
          <p:nvSpPr>
            <p:cNvPr id="7177" name="Freeform 8"/>
            <p:cNvSpPr/>
            <p:nvPr/>
          </p:nvSpPr>
          <p:spPr>
            <a:xfrm rot="6256290">
              <a:off x="1535" y="1153"/>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A2EAE8"/>
                </a:gs>
              </a:gsLst>
              <a:lin ang="0" scaled="1"/>
              <a:tileRect/>
            </a:gradFill>
            <a:ln w="6350">
              <a:noFill/>
            </a:ln>
          </p:spPr>
          <p:txBody>
            <a:bodyPr/>
            <a:p>
              <a:endParaRPr lang="zh-CN" altLang="en-US"/>
            </a:p>
          </p:txBody>
        </p:sp>
        <p:grpSp>
          <p:nvGrpSpPr>
            <p:cNvPr id="7178" name="Group 9"/>
            <p:cNvGrpSpPr/>
            <p:nvPr/>
          </p:nvGrpSpPr>
          <p:grpSpPr>
            <a:xfrm>
              <a:off x="2265" y="1707"/>
              <a:ext cx="1008" cy="1008"/>
              <a:chOff x="2016" y="1920"/>
              <a:chExt cx="1680" cy="1680"/>
            </a:xfrm>
          </p:grpSpPr>
          <p:sp>
            <p:nvSpPr>
              <p:cNvPr id="7179" name="Oval 10"/>
              <p:cNvSpPr/>
              <p:nvPr/>
            </p:nvSpPr>
            <p:spPr>
              <a:xfrm>
                <a:off x="2016" y="1920"/>
                <a:ext cx="1680" cy="1680"/>
              </a:xfrm>
              <a:prstGeom prst="ellipse">
                <a:avLst/>
              </a:prstGeom>
              <a:gradFill rotWithShape="1">
                <a:gsLst>
                  <a:gs pos="0">
                    <a:srgbClr val="F14343"/>
                  </a:gs>
                  <a:gs pos="100000">
                    <a:srgbClr val="6E1E1E"/>
                  </a:gs>
                </a:gsLst>
                <a:lin ang="5400000" scaled="1"/>
                <a:tileRect/>
              </a:gradFill>
              <a:ln w="38100" cap="flat" cmpd="sng">
                <a:solidFill>
                  <a:srgbClr val="FFFFFF"/>
                </a:solidFill>
                <a:prstDash val="solid"/>
                <a:round/>
                <a:headEnd type="none" w="med" len="med"/>
                <a:tailEnd type="none" w="med" len="med"/>
              </a:ln>
            </p:spPr>
            <p:txBody>
              <a:bodyPr wrap="none" anchor="ctr" anchorCtr="0"/>
              <a:p>
                <a:pPr algn="ctr" eaLnBrk="0" hangingPunct="0"/>
                <a:endParaRPr lang="zh-CN" altLang="en-US" b="0" dirty="0">
                  <a:latin typeface="Arial" panose="020B0604020202020204" pitchFamily="34" charset="0"/>
                  <a:ea typeface="Arial" panose="020B0604020202020204" pitchFamily="34" charset="0"/>
                </a:endParaRPr>
              </a:p>
            </p:txBody>
          </p:sp>
          <p:sp>
            <p:nvSpPr>
              <p:cNvPr id="7180" name="Freeform 11"/>
              <p:cNvSpPr/>
              <p:nvPr/>
            </p:nvSpPr>
            <p:spPr>
              <a:xfrm>
                <a:off x="2208" y="1948"/>
                <a:ext cx="1296" cy="634"/>
              </a:xfrm>
              <a:custGeom>
                <a:avLst/>
                <a:gdLst/>
                <a:ahLst/>
                <a:cxnLst>
                  <a:cxn ang="0">
                    <a:pos x="1252" y="318"/>
                  </a:cxn>
                  <a:cxn ang="0">
                    <a:pos x="1268" y="351"/>
                  </a:cxn>
                  <a:cxn ang="0">
                    <a:pos x="1271" y="381"/>
                  </a:cxn>
                  <a:cxn ang="0">
                    <a:pos x="1266" y="409"/>
                  </a:cxn>
                  <a:cxn ang="0">
                    <a:pos x="1249" y="436"/>
                  </a:cxn>
                  <a:cxn ang="0">
                    <a:pos x="1224" y="459"/>
                  </a:cxn>
                  <a:cxn ang="0">
                    <a:pos x="1193" y="479"/>
                  </a:cxn>
                  <a:cxn ang="0">
                    <a:pos x="1151" y="498"/>
                  </a:cxn>
                  <a:cxn ang="0">
                    <a:pos x="1104" y="515"/>
                  </a:cxn>
                  <a:cxn ang="0">
                    <a:pos x="1051" y="529"/>
                  </a:cxn>
                  <a:cxn ang="0">
                    <a:pos x="992" y="541"/>
                  </a:cxn>
                  <a:cxn ang="0">
                    <a:pos x="931" y="550"/>
                  </a:cxn>
                  <a:cxn ang="0">
                    <a:pos x="862" y="558"/>
                  </a:cxn>
                  <a:cxn ang="0">
                    <a:pos x="793" y="563"/>
                  </a:cxn>
                  <a:cxn ang="0">
                    <a:pos x="765" y="565"/>
                  </a:cxn>
                  <a:cxn ang="0">
                    <a:pos x="458" y="565"/>
                  </a:cxn>
                  <a:cxn ang="0">
                    <a:pos x="454" y="565"/>
                  </a:cxn>
                  <a:cxn ang="0">
                    <a:pos x="393" y="561"/>
                  </a:cxn>
                  <a:cxn ang="0">
                    <a:pos x="335" y="558"/>
                  </a:cxn>
                  <a:cxn ang="0">
                    <a:pos x="280" y="552"/>
                  </a:cxn>
                  <a:cxn ang="0">
                    <a:pos x="227" y="547"/>
                  </a:cxn>
                  <a:cxn ang="0">
                    <a:pos x="179" y="537"/>
                  </a:cxn>
                  <a:cxn ang="0">
                    <a:pos x="135" y="525"/>
                  </a:cxn>
                  <a:cxn ang="0">
                    <a:pos x="98" y="514"/>
                  </a:cxn>
                  <a:cxn ang="0">
                    <a:pos x="65" y="500"/>
                  </a:cxn>
                  <a:cxn ang="0">
                    <a:pos x="37" y="482"/>
                  </a:cxn>
                  <a:cxn ang="0">
                    <a:pos x="18" y="462"/>
                  </a:cxn>
                  <a:cxn ang="0">
                    <a:pos x="6" y="439"/>
                  </a:cxn>
                  <a:cxn ang="0">
                    <a:pos x="0" y="416"/>
                  </a:cxn>
                  <a:cxn ang="0">
                    <a:pos x="0" y="412"/>
                  </a:cxn>
                  <a:cxn ang="0">
                    <a:pos x="4" y="386"/>
                  </a:cxn>
                  <a:cxn ang="0">
                    <a:pos x="16" y="354"/>
                  </a:cxn>
                  <a:cxn ang="0">
                    <a:pos x="49" y="293"/>
                  </a:cxn>
                  <a:cxn ang="0">
                    <a:pos x="90" y="237"/>
                  </a:cxn>
                  <a:cxn ang="0">
                    <a:pos x="141" y="186"/>
                  </a:cxn>
                  <a:cxn ang="0">
                    <a:pos x="196" y="140"/>
                  </a:cxn>
                  <a:cxn ang="0">
                    <a:pos x="260" y="99"/>
                  </a:cxn>
                  <a:cxn ang="0">
                    <a:pos x="329" y="65"/>
                  </a:cxn>
                  <a:cxn ang="0">
                    <a:pos x="399" y="37"/>
                  </a:cxn>
                  <a:cxn ang="0">
                    <a:pos x="479" y="17"/>
                  </a:cxn>
                  <a:cxn ang="0">
                    <a:pos x="559" y="4"/>
                  </a:cxn>
                  <a:cxn ang="0">
                    <a:pos x="642" y="0"/>
                  </a:cxn>
                  <a:cxn ang="0">
                    <a:pos x="642" y="0"/>
                  </a:cxn>
                  <a:cxn ang="0">
                    <a:pos x="731" y="4"/>
                  </a:cxn>
                  <a:cxn ang="0">
                    <a:pos x="815" y="18"/>
                  </a:cxn>
                  <a:cxn ang="0">
                    <a:pos x="897" y="42"/>
                  </a:cxn>
                  <a:cxn ang="0">
                    <a:pos x="972" y="71"/>
                  </a:cxn>
                  <a:cxn ang="0">
                    <a:pos x="1042" y="109"/>
                  </a:cxn>
                  <a:cxn ang="0">
                    <a:pos x="1106" y="154"/>
                  </a:cxn>
                  <a:cxn ang="0">
                    <a:pos x="1163" y="203"/>
                  </a:cxn>
                  <a:cxn ang="0">
                    <a:pos x="1211" y="257"/>
                  </a:cxn>
                  <a:cxn ang="0">
                    <a:pos x="1252" y="318"/>
                  </a:cxn>
                  <a:cxn ang="0">
                    <a:pos x="1252" y="318"/>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14343"/>
                  </a:gs>
                </a:gsLst>
                <a:lin ang="5400000" scaled="1"/>
                <a:tileRect/>
              </a:gradFill>
              <a:ln w="0">
                <a:noFill/>
              </a:ln>
            </p:spPr>
            <p:txBody>
              <a:bodyPr/>
              <a:p>
                <a:endParaRPr lang="zh-CN" altLang="en-US"/>
              </a:p>
            </p:txBody>
          </p:sp>
        </p:grpSp>
        <p:sp>
          <p:nvSpPr>
            <p:cNvPr id="734220" name="Text Box 12"/>
            <p:cNvSpPr txBox="1">
              <a:spLocks noChangeArrowheads="1"/>
            </p:cNvSpPr>
            <p:nvPr/>
          </p:nvSpPr>
          <p:spPr bwMode="gray">
            <a:xfrm>
              <a:off x="2225" y="2097"/>
              <a:ext cx="1055" cy="255"/>
            </a:xfrm>
            <a:prstGeom prst="rect">
              <a:avLst/>
            </a:prstGeom>
            <a:noFill/>
            <a:ln w="9525" algn="ctr">
              <a:noFill/>
              <a:miter lim="800000"/>
            </a:ln>
            <a:effec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1800" b="1" i="0" u="none" strike="noStrike" kern="1200" cap="none" spc="0" normalizeH="0" baseline="0" noProof="0" smtClean="0">
                  <a:ln>
                    <a:noFill/>
                  </a:ln>
                  <a:solidFill>
                    <a:schemeClr val="bg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2</a:t>
              </a:r>
              <a:r>
                <a:rPr kumimoji="0" lang="zh-CN" altLang="en-US" sz="1800" b="1" i="0" u="none" strike="noStrike" kern="1200" cap="none" spc="0" normalizeH="0" baseline="0" noProof="0" smtClean="0">
                  <a:ln>
                    <a:noFill/>
                  </a:ln>
                  <a:solidFill>
                    <a:schemeClr val="bg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、申请类别</a:t>
              </a:r>
              <a:r>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en-US"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182" name="Text Box 13"/>
            <p:cNvSpPr txBox="1"/>
            <p:nvPr/>
          </p:nvSpPr>
          <p:spPr>
            <a:xfrm>
              <a:off x="660" y="1824"/>
              <a:ext cx="1655" cy="254"/>
            </a:xfrm>
            <a:prstGeom prst="rect">
              <a:avLst/>
            </a:prstGeom>
            <a:noFill/>
            <a:ln w="9525">
              <a:noFill/>
            </a:ln>
          </p:spPr>
          <p:txBody>
            <a:bodyPr wrap="none" anchor="t" anchorCtr="0">
              <a:spAutoFit/>
            </a:bodyPr>
            <a:p>
              <a:pPr algn="r" eaLnBrk="0" hangingPunct="0"/>
              <a:r>
                <a:rPr lang="en-US" altLang="zh-CN" b="0" dirty="0">
                  <a:latin typeface="Arial" panose="020B0604020202020204" pitchFamily="34" charset="0"/>
                  <a:ea typeface="宋体" panose="02010600030101010101" pitchFamily="2" charset="-122"/>
                </a:rPr>
                <a:t>2.3</a:t>
              </a:r>
              <a:r>
                <a:rPr lang="zh-CN" altLang="en-US" b="0" dirty="0">
                  <a:latin typeface="Arial" panose="020B0604020202020204" pitchFamily="34" charset="0"/>
                  <a:ea typeface="宋体" panose="02010600030101010101" pitchFamily="2" charset="-122"/>
                </a:rPr>
                <a:t>经营国际快递业务 </a:t>
              </a:r>
              <a:endParaRPr lang="en-US" altLang="zh-CN" b="0" dirty="0">
                <a:latin typeface="Arial" panose="020B0604020202020204" pitchFamily="34" charset="0"/>
                <a:ea typeface="宋体" panose="02010600030101010101" pitchFamily="2" charset="-122"/>
              </a:endParaRPr>
            </a:p>
          </p:txBody>
        </p:sp>
        <p:sp>
          <p:nvSpPr>
            <p:cNvPr id="7183" name="Text Box 14"/>
            <p:cNvSpPr txBox="1"/>
            <p:nvPr/>
          </p:nvSpPr>
          <p:spPr>
            <a:xfrm>
              <a:off x="3360" y="1201"/>
              <a:ext cx="1453" cy="443"/>
            </a:xfrm>
            <a:prstGeom prst="rect">
              <a:avLst/>
            </a:prstGeom>
            <a:noFill/>
            <a:ln w="9525">
              <a:noFill/>
            </a:ln>
          </p:spPr>
          <p:txBody>
            <a:bodyPr wrap="none" anchor="t" anchorCtr="0">
              <a:spAutoFit/>
            </a:bodyPr>
            <a:p>
              <a:pPr eaLnBrk="0" hangingPunct="0"/>
              <a:r>
                <a:rPr lang="en-US" altLang="zh-CN" b="0" dirty="0">
                  <a:latin typeface="Arial" panose="020B0604020202020204" pitchFamily="34" charset="0"/>
                  <a:ea typeface="宋体" panose="02010600030101010101" pitchFamily="2" charset="-122"/>
                </a:rPr>
                <a:t>2.1</a:t>
              </a:r>
              <a:r>
                <a:rPr lang="zh-CN" altLang="en-US" b="0" dirty="0">
                  <a:latin typeface="Arial" panose="020B0604020202020204" pitchFamily="34" charset="0"/>
                  <a:ea typeface="宋体" panose="02010600030101010101" pitchFamily="2" charset="-122"/>
                </a:rPr>
                <a:t>在省、自治区、</a:t>
              </a:r>
              <a:endParaRPr lang="zh-CN" altLang="en-US" b="0" dirty="0">
                <a:latin typeface="Arial" panose="020B0604020202020204" pitchFamily="34" charset="0"/>
                <a:ea typeface="宋体" panose="02010600030101010101" pitchFamily="2" charset="-122"/>
              </a:endParaRPr>
            </a:p>
            <a:p>
              <a:pPr eaLnBrk="0" hangingPunct="0"/>
              <a:r>
                <a:rPr lang="zh-CN" altLang="en-US" b="0" dirty="0">
                  <a:latin typeface="Arial" panose="020B0604020202020204" pitchFamily="34" charset="0"/>
                  <a:ea typeface="宋体" panose="02010600030101010101" pitchFamily="2" charset="-122"/>
                </a:rPr>
                <a:t>直辖市范围内经营 </a:t>
              </a:r>
              <a:endParaRPr lang="en-US" altLang="zh-CN" b="0" dirty="0">
                <a:latin typeface="Arial" panose="020B0604020202020204" pitchFamily="34" charset="0"/>
                <a:ea typeface="宋体" panose="02010600030101010101" pitchFamily="2" charset="-122"/>
              </a:endParaRPr>
            </a:p>
          </p:txBody>
        </p:sp>
        <p:sp>
          <p:nvSpPr>
            <p:cNvPr id="7184" name="Text Box 15"/>
            <p:cNvSpPr txBox="1"/>
            <p:nvPr/>
          </p:nvSpPr>
          <p:spPr>
            <a:xfrm>
              <a:off x="1940" y="3167"/>
              <a:ext cx="1453" cy="444"/>
            </a:xfrm>
            <a:prstGeom prst="rect">
              <a:avLst/>
            </a:prstGeom>
            <a:noFill/>
            <a:ln w="9525">
              <a:noFill/>
            </a:ln>
          </p:spPr>
          <p:txBody>
            <a:bodyPr wrap="none" anchor="t" anchorCtr="0">
              <a:spAutoFit/>
            </a:bodyPr>
            <a:p>
              <a:pPr algn="r" eaLnBrk="0" hangingPunct="0"/>
              <a:r>
                <a:rPr lang="en-US" altLang="zh-CN" b="0" dirty="0">
                  <a:latin typeface="Arial" panose="020B0604020202020204" pitchFamily="34" charset="0"/>
                  <a:ea typeface="宋体" panose="02010600030101010101" pitchFamily="2" charset="-122"/>
                </a:rPr>
                <a:t>2.2</a:t>
              </a:r>
              <a:r>
                <a:rPr lang="zh-CN" altLang="en-US" b="0" dirty="0">
                  <a:latin typeface="Arial" panose="020B0604020202020204" pitchFamily="34" charset="0"/>
                  <a:ea typeface="宋体" panose="02010600030101010101" pitchFamily="2" charset="-122"/>
                </a:rPr>
                <a:t>跨省、自治区、</a:t>
              </a:r>
              <a:endParaRPr lang="zh-CN" altLang="en-US" b="0" dirty="0">
                <a:latin typeface="Arial" panose="020B0604020202020204" pitchFamily="34" charset="0"/>
                <a:ea typeface="宋体" panose="02010600030101010101" pitchFamily="2" charset="-122"/>
              </a:endParaRPr>
            </a:p>
            <a:p>
              <a:pPr algn="r" eaLnBrk="0" hangingPunct="0"/>
              <a:r>
                <a:rPr lang="zh-CN" altLang="en-US" b="0" dirty="0">
                  <a:latin typeface="Arial" panose="020B0604020202020204" pitchFamily="34" charset="0"/>
                  <a:ea typeface="宋体" panose="02010600030101010101" pitchFamily="2" charset="-122"/>
                </a:rPr>
                <a:t>直辖市经营 </a:t>
              </a:r>
              <a:endParaRPr lang="en-US" altLang="zh-CN" b="0" dirty="0">
                <a:latin typeface="Arial" panose="020B0604020202020204" pitchFamily="34" charset="0"/>
                <a:ea typeface="宋体" panose="02010600030101010101" pitchFamily="2" charset="-122"/>
              </a:endParaRPr>
            </a:p>
          </p:txBody>
        </p:sp>
      </p:grpSp>
      <p:sp>
        <p:nvSpPr>
          <p:cNvPr id="7185" name="Rectangle 18"/>
          <p:cNvSpPr/>
          <p:nvPr/>
        </p:nvSpPr>
        <p:spPr>
          <a:xfrm>
            <a:off x="5940425" y="2932113"/>
            <a:ext cx="2881313" cy="2289175"/>
          </a:xfrm>
          <a:prstGeom prst="rect">
            <a:avLst/>
          </a:prstGeom>
          <a:noFill/>
          <a:ln w="9525">
            <a:noFill/>
          </a:ln>
        </p:spPr>
        <p:txBody>
          <a:bodyPr anchor="ctr" anchorCtr="0">
            <a:spAutoFit/>
          </a:bodyPr>
          <a:p>
            <a:pPr indent="135255" eaLnBrk="0" hangingPunct="0"/>
            <a:r>
              <a:rPr lang="zh-CN" altLang="en-US" b="0" dirty="0">
                <a:latin typeface="Arial" panose="020B0604020202020204" pitchFamily="34" charset="0"/>
                <a:ea typeface="宋体" panose="02010600030101010101" pitchFamily="2" charset="-122"/>
              </a:rPr>
              <a:t>     申请在省、自治区、直辖市范围内经营的，应当向</a:t>
            </a:r>
            <a:r>
              <a:rPr lang="zh-CN" altLang="en-US" dirty="0">
                <a:solidFill>
                  <a:srgbClr val="FF0000"/>
                </a:solidFill>
                <a:latin typeface="Arial" panose="020B0604020202020204" pitchFamily="34" charset="0"/>
                <a:ea typeface="宋体" panose="02010600030101010101" pitchFamily="2" charset="-122"/>
              </a:rPr>
              <a:t>所在地省、自治区、直辖市邮政管理机构</a:t>
            </a:r>
            <a:r>
              <a:rPr lang="zh-CN" altLang="en-US" b="0" dirty="0">
                <a:latin typeface="Arial" panose="020B0604020202020204" pitchFamily="34" charset="0"/>
                <a:ea typeface="宋体" panose="02010600030101010101" pitchFamily="2" charset="-122"/>
              </a:rPr>
              <a:t>提出申请。可登陆所在省（区、市）邮政管理局网站，了解申请事项、申报流程等。 </a:t>
            </a:r>
            <a:endParaRPr lang="zh-CN" altLang="en-US" b="0" dirty="0">
              <a:latin typeface="Arial" panose="020B0604020202020204" pitchFamily="34" charset="0"/>
              <a:ea typeface="宋体" panose="02010600030101010101" pitchFamily="2" charset="-122"/>
            </a:endParaRPr>
          </a:p>
        </p:txBody>
      </p:sp>
      <p:sp>
        <p:nvSpPr>
          <p:cNvPr id="7186" name="Rectangle 19"/>
          <p:cNvSpPr/>
          <p:nvPr/>
        </p:nvSpPr>
        <p:spPr>
          <a:xfrm>
            <a:off x="250825" y="4498975"/>
            <a:ext cx="2736850" cy="1739900"/>
          </a:xfrm>
          <a:prstGeom prst="rect">
            <a:avLst/>
          </a:prstGeom>
          <a:noFill/>
          <a:ln w="9525">
            <a:noFill/>
          </a:ln>
        </p:spPr>
        <p:txBody>
          <a:bodyPr anchor="ctr" anchorCtr="0">
            <a:spAutoFit/>
          </a:bodyPr>
          <a:p>
            <a:pPr indent="135255" eaLnBrk="0" hangingPunct="0"/>
            <a:r>
              <a:rPr lang="zh-CN" altLang="en-US" b="0" dirty="0">
                <a:latin typeface="Arial" panose="020B0604020202020204" pitchFamily="34" charset="0"/>
                <a:ea typeface="宋体" panose="02010600030101010101" pitchFamily="2" charset="-122"/>
              </a:rPr>
              <a:t>     申请跨省、自治区、直辖市经营或者经营国际快递业务的，应当向</a:t>
            </a:r>
            <a:r>
              <a:rPr lang="zh-CN" altLang="en-US" dirty="0">
                <a:solidFill>
                  <a:srgbClr val="FF0000"/>
                </a:solidFill>
                <a:latin typeface="Arial" panose="020B0604020202020204" pitchFamily="34" charset="0"/>
                <a:ea typeface="宋体" panose="02010600030101010101" pitchFamily="2" charset="-122"/>
              </a:rPr>
              <a:t>国家邮政局</a:t>
            </a:r>
            <a:r>
              <a:rPr lang="zh-CN" altLang="en-US" b="0" dirty="0">
                <a:latin typeface="Arial" panose="020B0604020202020204" pitchFamily="34" charset="0"/>
                <a:ea typeface="宋体" panose="02010600030101010101" pitchFamily="2" charset="-122"/>
              </a:rPr>
              <a:t>提出申请。可登陆国家邮政局网站，了解申请事项、申报流程等 </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193" name="Group 40"/>
          <p:cNvGrpSpPr/>
          <p:nvPr/>
        </p:nvGrpSpPr>
        <p:grpSpPr>
          <a:xfrm>
            <a:off x="1476375" y="765175"/>
            <a:ext cx="7667625" cy="908050"/>
            <a:chOff x="793" y="464"/>
            <a:chExt cx="4967" cy="635"/>
          </a:xfrm>
        </p:grpSpPr>
        <p:sp>
          <p:nvSpPr>
            <p:cNvPr id="8194" name="Rectangle 6"/>
            <p:cNvSpPr/>
            <p:nvPr/>
          </p:nvSpPr>
          <p:spPr>
            <a:xfrm>
              <a:off x="905" y="464"/>
              <a:ext cx="252"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195" name="Text Box 9"/>
            <p:cNvSpPr txBox="1"/>
            <p:nvPr/>
          </p:nvSpPr>
          <p:spPr>
            <a:xfrm>
              <a:off x="883" y="628"/>
              <a:ext cx="296" cy="406"/>
            </a:xfrm>
            <a:prstGeom prst="rect">
              <a:avLst/>
            </a:prstGeom>
            <a:noFill/>
            <a:ln w="19050">
              <a:noFill/>
            </a:ln>
          </p:spPr>
          <p:txBody>
            <a:bodyPr wrap="none" anchor="t" anchorCtr="0">
              <a:spAutoFit/>
            </a:bodyPr>
            <a:p>
              <a:pPr latinLnBrk="1"/>
              <a:r>
                <a:rPr lang="en-US" altLang="ko-KR" sz="3200" b="0" dirty="0">
                  <a:solidFill>
                    <a:srgbClr val="ADEAFF"/>
                  </a:solidFill>
                  <a:latin typeface="Arial Black" panose="020B0A04020102020204" pitchFamily="34" charset="0"/>
                  <a:ea typeface="Batang" pitchFamily="18" charset="-127"/>
                </a:rPr>
                <a:t>1</a:t>
              </a:r>
              <a:endParaRPr lang="en-US" altLang="ko-KR" sz="3200" b="0" dirty="0">
                <a:solidFill>
                  <a:srgbClr val="ADEAFF"/>
                </a:solidFill>
                <a:latin typeface="Arial Black" panose="020B0A04020102020204" pitchFamily="34" charset="0"/>
                <a:ea typeface="Batang" pitchFamily="18" charset="-127"/>
              </a:endParaRPr>
            </a:p>
          </p:txBody>
        </p:sp>
        <p:sp>
          <p:nvSpPr>
            <p:cNvPr id="8196" name="Rectangle 15"/>
            <p:cNvSpPr/>
            <p:nvPr/>
          </p:nvSpPr>
          <p:spPr>
            <a:xfrm>
              <a:off x="1213" y="527"/>
              <a:ext cx="4547" cy="572"/>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8197" name="Rectangle 29"/>
            <p:cNvSpPr/>
            <p:nvPr/>
          </p:nvSpPr>
          <p:spPr>
            <a:xfrm>
              <a:off x="839" y="464"/>
              <a:ext cx="297"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198" name="Text Box 32"/>
            <p:cNvSpPr txBox="1"/>
            <p:nvPr/>
          </p:nvSpPr>
          <p:spPr>
            <a:xfrm>
              <a:off x="793" y="645"/>
              <a:ext cx="408" cy="277"/>
            </a:xfrm>
            <a:prstGeom prst="rect">
              <a:avLst/>
            </a:prstGeom>
            <a:noFill/>
            <a:ln w="19050">
              <a:noFill/>
            </a:ln>
          </p:spPr>
          <p:txBody>
            <a:bodyPr anchor="t" anchorCtr="0">
              <a:spAutoFit/>
            </a:bodyPr>
            <a:p>
              <a:pPr latinLnBrk="1"/>
              <a:r>
                <a:rPr lang="en-US" altLang="zh-CN" sz="2000" b="0" dirty="0">
                  <a:solidFill>
                    <a:schemeClr val="bg1"/>
                  </a:solidFill>
                  <a:latin typeface="Arial Black" panose="020B0A04020102020204" pitchFamily="34" charset="0"/>
                  <a:ea typeface="Batang" pitchFamily="18" charset="-127"/>
                </a:rPr>
                <a:t>2.1</a:t>
              </a:r>
              <a:endParaRPr lang="en-US" altLang="ko-KR" sz="2000" b="0" dirty="0">
                <a:solidFill>
                  <a:schemeClr val="bg1"/>
                </a:solidFill>
                <a:latin typeface="Arial Black" panose="020B0A04020102020204" pitchFamily="34" charset="0"/>
                <a:ea typeface="Batang" pitchFamily="18" charset="-127"/>
              </a:endParaRPr>
            </a:p>
          </p:txBody>
        </p:sp>
      </p:grpSp>
      <p:sp>
        <p:nvSpPr>
          <p:cNvPr id="819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820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8201" name="Rectangle 12"/>
          <p:cNvSpPr/>
          <p:nvPr/>
        </p:nvSpPr>
        <p:spPr>
          <a:xfrm>
            <a:off x="179388" y="1773238"/>
            <a:ext cx="8964612" cy="1301750"/>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8202" name="Text Box 20"/>
          <p:cNvSpPr txBox="1"/>
          <p:nvPr/>
        </p:nvSpPr>
        <p:spPr>
          <a:xfrm>
            <a:off x="2268538" y="908050"/>
            <a:ext cx="6875462" cy="579438"/>
          </a:xfrm>
          <a:prstGeom prst="rect">
            <a:avLst/>
          </a:prstGeom>
          <a:noFill/>
          <a:ln w="19050">
            <a:noFill/>
          </a:ln>
          <a:effectLst>
            <a:outerShdw dist="28398" dir="3806096" algn="ctr" rotWithShape="0">
              <a:srgbClr val="003366">
                <a:alpha val="50000"/>
              </a:srgbClr>
            </a:outerShdw>
          </a:effectLst>
        </p:spPr>
        <p:txBody>
          <a:bodyPr anchor="t" anchorCtr="0">
            <a:spAutoFit/>
          </a:bodyPr>
          <a:p>
            <a:r>
              <a:rPr lang="zh-CN" altLang="en-US" sz="3200" b="0" dirty="0">
                <a:solidFill>
                  <a:schemeClr val="bg1"/>
                </a:solidFill>
                <a:latin typeface="Arial" panose="020B0604020202020204" pitchFamily="34" charset="0"/>
                <a:ea typeface="宋体" panose="02010600030101010101" pitchFamily="2" charset="-122"/>
              </a:rPr>
              <a:t>在省、自治区、直辖市范围内经营</a:t>
            </a:r>
            <a:endParaRPr lang="ko-KR" altLang="en-US" sz="3200" b="0" dirty="0">
              <a:solidFill>
                <a:schemeClr val="bg1"/>
              </a:solidFill>
              <a:latin typeface="Arial" panose="020B0604020202020204" pitchFamily="34" charset="0"/>
              <a:ea typeface="宋体" panose="02010600030101010101" pitchFamily="2" charset="-122"/>
            </a:endParaRPr>
          </a:p>
        </p:txBody>
      </p:sp>
      <p:sp>
        <p:nvSpPr>
          <p:cNvPr id="8203" name="Rectangle 41"/>
          <p:cNvSpPr/>
          <p:nvPr/>
        </p:nvSpPr>
        <p:spPr>
          <a:xfrm>
            <a:off x="250825" y="1844675"/>
            <a:ext cx="8893175" cy="915988"/>
          </a:xfrm>
          <a:prstGeom prst="rect">
            <a:avLst/>
          </a:prstGeom>
          <a:noFill/>
          <a:ln w="9525">
            <a:noFill/>
          </a:ln>
        </p:spPr>
        <p:txBody>
          <a:bodyPr anchor="ctr" anchorCtr="0">
            <a:spAutoFit/>
          </a:bodyPr>
          <a:p>
            <a:pPr lvl="1" indent="0" defTabSz="914400" eaLnBrk="1" hangingPunct="1">
              <a:tabLst>
                <a:tab pos="533400" algn="l"/>
              </a:tabLst>
            </a:pPr>
            <a:r>
              <a:rPr lang="zh-CN" altLang="en-US" b="0" dirty="0">
                <a:latin typeface="Arial" panose="020B0604020202020204" pitchFamily="34" charset="0"/>
                <a:ea typeface="宋体" panose="02010600030101010101" pitchFamily="2" charset="-122"/>
              </a:rPr>
              <a:t>区域界定：</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b="0" dirty="0">
                <a:latin typeface="Arial" panose="020B0604020202020204" pitchFamily="34" charset="0"/>
                <a:ea typeface="宋体" panose="02010600030101010101" pitchFamily="2" charset="-122"/>
              </a:rPr>
              <a:t>在省、自治区、直辖市范围内经营的，是指企业网络（由从事快递经营活动的分公司、子公司、处理中心以及运输投递线路等组成，下同）覆盖范围在省、自治区、直辖市内。</a:t>
            </a:r>
            <a:endParaRPr lang="zh-CN" altLang="en-US" b="0" dirty="0">
              <a:latin typeface="Arial" panose="020B0604020202020204" pitchFamily="34" charset="0"/>
              <a:ea typeface="宋体" panose="02010600030101010101" pitchFamily="2" charset="-122"/>
            </a:endParaRPr>
          </a:p>
        </p:txBody>
      </p:sp>
      <p:sp>
        <p:nvSpPr>
          <p:cNvPr id="8204" name="Rectangle 42"/>
          <p:cNvSpPr/>
          <p:nvPr/>
        </p:nvSpPr>
        <p:spPr>
          <a:xfrm>
            <a:off x="179388" y="3213100"/>
            <a:ext cx="8964612" cy="2592388"/>
          </a:xfrm>
          <a:prstGeom prst="rect">
            <a:avLst/>
          </a:prstGeom>
          <a:gradFill rotWithShape="1">
            <a:gsLst>
              <a:gs pos="0">
                <a:srgbClr val="FFFFFF">
                  <a:alpha val="29999"/>
                </a:srgbClr>
              </a:gs>
              <a:gs pos="100000">
                <a:srgbClr val="767676">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8205" name="Rectangle 43"/>
          <p:cNvSpPr/>
          <p:nvPr/>
        </p:nvSpPr>
        <p:spPr>
          <a:xfrm>
            <a:off x="179388" y="3363913"/>
            <a:ext cx="8640762" cy="2563812"/>
          </a:xfrm>
          <a:prstGeom prst="rect">
            <a:avLst/>
          </a:prstGeom>
          <a:noFill/>
          <a:ln w="9525">
            <a:noFill/>
          </a:ln>
        </p:spPr>
        <p:txBody>
          <a:bodyPr anchor="ctr" anchorCtr="0">
            <a:spAutoFit/>
          </a:bodyPr>
          <a:p>
            <a:pPr indent="189230"/>
            <a:r>
              <a:rPr lang="zh-CN" altLang="en-US" b="0" dirty="0">
                <a:latin typeface="Arial" panose="020B0604020202020204" pitchFamily="34" charset="0"/>
                <a:ea typeface="宋体" panose="02010600030101010101" pitchFamily="2" charset="-122"/>
              </a:rPr>
              <a:t>申请条件：</a:t>
            </a:r>
            <a:endParaRPr lang="zh-CN" altLang="en-US" b="0" dirty="0">
              <a:latin typeface="Arial" panose="020B0604020202020204" pitchFamily="34" charset="0"/>
              <a:ea typeface="宋体" panose="02010600030101010101" pitchFamily="2" charset="-122"/>
            </a:endParaRPr>
          </a:p>
          <a:p>
            <a:pPr indent="189230"/>
            <a:r>
              <a:rPr lang="en-US" altLang="zh-CN" b="0" dirty="0">
                <a:latin typeface="Arial" panose="020B0604020202020204" pitchFamily="34" charset="0"/>
                <a:ea typeface="宋体" panose="02010600030101010101" pitchFamily="2" charset="-122"/>
              </a:rPr>
              <a:t>   1</a:t>
            </a:r>
            <a:r>
              <a:rPr lang="zh-CN" altLang="en-US" b="0" dirty="0">
                <a:latin typeface="Arial" panose="020B0604020202020204" pitchFamily="34" charset="0"/>
                <a:ea typeface="宋体" panose="02010600030101010101" pitchFamily="2" charset="-122"/>
              </a:rPr>
              <a:t>、具备在省、自治区、直辖市范围内经营快递业务的网络和运递能力；</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、经营同城快递业务的，须提供寄递快件（邮件）的电话查询服务，经营省内异地快递业务的，除提供上述电话查询服务外，还应当有提供寄递快件（邮件）跟踪查询的信息网络；</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、有符合</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快递业务员国家职业技能标准</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并通过资格认定的快递业务员，经营同城快递业务的，快递业务员中具备初级以上资格的不低于</a:t>
            </a:r>
            <a:r>
              <a:rPr lang="en-US" altLang="zh-CN" b="0" dirty="0">
                <a:latin typeface="Arial" panose="020B0604020202020204" pitchFamily="34" charset="0"/>
                <a:ea typeface="宋体" panose="02010600030101010101" pitchFamily="2" charset="-122"/>
              </a:rPr>
              <a:t>30%</a:t>
            </a:r>
            <a:r>
              <a:rPr lang="zh-CN" altLang="en-US" b="0" dirty="0">
                <a:latin typeface="Arial" panose="020B0604020202020204" pitchFamily="34" charset="0"/>
                <a:ea typeface="宋体" panose="02010600030101010101" pitchFamily="2" charset="-122"/>
              </a:rPr>
              <a:t>，经营省内异地快递业务的，快递业务员中具备初级以上资格的不低于</a:t>
            </a:r>
            <a:r>
              <a:rPr lang="en-US" altLang="zh-CN" b="0" dirty="0">
                <a:latin typeface="Arial" panose="020B0604020202020204" pitchFamily="34" charset="0"/>
                <a:ea typeface="宋体" panose="02010600030101010101" pitchFamily="2" charset="-122"/>
              </a:rPr>
              <a:t>40%</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indent="189230" eaLnBrk="0" hangingPunct="0"/>
            <a:endParaRPr lang="zh-CN" altLang="en-US" dirty="0">
              <a:latin typeface="Arial" panose="020B0604020202020204" pitchFamily="34" charset="0"/>
              <a:ea typeface="宋体" panose="02010600030101010101" pitchFamily="2" charset="-122"/>
            </a:endParaRPr>
          </a:p>
        </p:txBody>
      </p:sp>
      <p:sp>
        <p:nvSpPr>
          <p:cNvPr id="8206" name="Rectangle 44"/>
          <p:cNvSpPr/>
          <p:nvPr/>
        </p:nvSpPr>
        <p:spPr>
          <a:xfrm>
            <a:off x="179388" y="5876925"/>
            <a:ext cx="8964612" cy="792163"/>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r>
              <a:rPr lang="zh-CN" altLang="en-US" b="0" dirty="0">
                <a:latin typeface="Arial" panose="020B0604020202020204" pitchFamily="34" charset="0"/>
                <a:ea typeface="宋体" panose="02010600030101010101" pitchFamily="2" charset="-122"/>
              </a:rPr>
              <a:t>注册资金：</a:t>
            </a:r>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在省、自治区、直辖市范围内经营的，注册资本不低于人民币五十万元。</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92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9219" name="Rectangle 4"/>
          <p:cNvSpPr/>
          <p:nvPr/>
        </p:nvSpPr>
        <p:spPr>
          <a:xfrm>
            <a:off x="0" y="181927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pic>
        <p:nvPicPr>
          <p:cNvPr id="9220" name="Picture 5" descr="图片1"/>
          <p:cNvPicPr>
            <a:picLocks noChangeAspect="1"/>
          </p:cNvPicPr>
          <p:nvPr/>
        </p:nvPicPr>
        <p:blipFill>
          <a:blip r:embed="rId1"/>
          <a:stretch>
            <a:fillRect/>
          </a:stretch>
        </p:blipFill>
        <p:spPr>
          <a:xfrm>
            <a:off x="1547813" y="692150"/>
            <a:ext cx="6553200" cy="6165850"/>
          </a:xfrm>
          <a:prstGeom prst="rect">
            <a:avLst/>
          </a:prstGeom>
          <a:noFill/>
          <a:ln w="9525">
            <a:noFill/>
          </a:ln>
        </p:spPr>
      </p:pic>
      <p:sp>
        <p:nvSpPr>
          <p:cNvPr id="9221" name="Rectangle 6"/>
          <p:cNvSpPr/>
          <p:nvPr/>
        </p:nvSpPr>
        <p:spPr>
          <a:xfrm>
            <a:off x="0" y="50387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9222" name="Text Box 7"/>
          <p:cNvSpPr txBox="1"/>
          <p:nvPr/>
        </p:nvSpPr>
        <p:spPr>
          <a:xfrm>
            <a:off x="6227763" y="5084763"/>
            <a:ext cx="2305050" cy="925512"/>
          </a:xfrm>
          <a:prstGeom prst="rect">
            <a:avLst/>
          </a:prstGeom>
          <a:noFill/>
          <a:ln w="9525" cap="flat" cmpd="sng">
            <a:solidFill>
              <a:schemeClr val="tx1"/>
            </a:solidFill>
            <a:prstDash val="solid"/>
            <a:miter/>
            <a:headEnd type="none" w="med" len="med"/>
            <a:tailEnd type="none" w="med" len="med"/>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申请在省（区、市）范围内经营的申请流程图</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241" name="Group 2"/>
          <p:cNvGrpSpPr/>
          <p:nvPr/>
        </p:nvGrpSpPr>
        <p:grpSpPr>
          <a:xfrm>
            <a:off x="1476375" y="765175"/>
            <a:ext cx="7667625" cy="908050"/>
            <a:chOff x="793" y="464"/>
            <a:chExt cx="4967" cy="635"/>
          </a:xfrm>
        </p:grpSpPr>
        <p:sp>
          <p:nvSpPr>
            <p:cNvPr id="10242" name="Rectangle 3"/>
            <p:cNvSpPr/>
            <p:nvPr/>
          </p:nvSpPr>
          <p:spPr>
            <a:xfrm>
              <a:off x="905" y="464"/>
              <a:ext cx="252"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43" name="Text Box 4"/>
            <p:cNvSpPr txBox="1"/>
            <p:nvPr/>
          </p:nvSpPr>
          <p:spPr>
            <a:xfrm>
              <a:off x="883" y="628"/>
              <a:ext cx="296" cy="406"/>
            </a:xfrm>
            <a:prstGeom prst="rect">
              <a:avLst/>
            </a:prstGeom>
            <a:noFill/>
            <a:ln w="19050">
              <a:noFill/>
            </a:ln>
          </p:spPr>
          <p:txBody>
            <a:bodyPr wrap="none" anchor="t" anchorCtr="0">
              <a:spAutoFit/>
            </a:bodyPr>
            <a:p>
              <a:pPr latinLnBrk="1"/>
              <a:r>
                <a:rPr lang="en-US" altLang="ko-KR" sz="3200" b="0" dirty="0">
                  <a:solidFill>
                    <a:srgbClr val="ADEAFF"/>
                  </a:solidFill>
                  <a:latin typeface="Arial Black" panose="020B0A04020102020204" pitchFamily="34" charset="0"/>
                  <a:ea typeface="Batang" pitchFamily="18" charset="-127"/>
                </a:rPr>
                <a:t>1</a:t>
              </a:r>
              <a:endParaRPr lang="en-US" altLang="ko-KR" sz="3200" b="0" dirty="0">
                <a:solidFill>
                  <a:srgbClr val="ADEAFF"/>
                </a:solidFill>
                <a:latin typeface="Arial Black" panose="020B0A04020102020204" pitchFamily="34" charset="0"/>
                <a:ea typeface="Batang" pitchFamily="18" charset="-127"/>
              </a:endParaRPr>
            </a:p>
          </p:txBody>
        </p:sp>
        <p:sp>
          <p:nvSpPr>
            <p:cNvPr id="10244" name="Rectangle 5"/>
            <p:cNvSpPr/>
            <p:nvPr/>
          </p:nvSpPr>
          <p:spPr>
            <a:xfrm>
              <a:off x="1213" y="527"/>
              <a:ext cx="4547" cy="572"/>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45" name="Rectangle 6"/>
            <p:cNvSpPr/>
            <p:nvPr/>
          </p:nvSpPr>
          <p:spPr>
            <a:xfrm>
              <a:off x="839" y="464"/>
              <a:ext cx="297"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46" name="Text Box 7"/>
            <p:cNvSpPr txBox="1"/>
            <p:nvPr/>
          </p:nvSpPr>
          <p:spPr>
            <a:xfrm>
              <a:off x="793" y="645"/>
              <a:ext cx="408" cy="277"/>
            </a:xfrm>
            <a:prstGeom prst="rect">
              <a:avLst/>
            </a:prstGeom>
            <a:noFill/>
            <a:ln w="19050">
              <a:noFill/>
            </a:ln>
          </p:spPr>
          <p:txBody>
            <a:bodyPr anchor="t" anchorCtr="0">
              <a:spAutoFit/>
            </a:bodyPr>
            <a:p>
              <a:pPr latinLnBrk="1"/>
              <a:r>
                <a:rPr lang="en-US" altLang="zh-CN" sz="2000" b="0" dirty="0">
                  <a:solidFill>
                    <a:schemeClr val="bg1"/>
                  </a:solidFill>
                  <a:latin typeface="Arial Black" panose="020B0A04020102020204" pitchFamily="34" charset="0"/>
                  <a:ea typeface="Batang" pitchFamily="18" charset="-127"/>
                </a:rPr>
                <a:t>2.2</a:t>
              </a:r>
              <a:endParaRPr lang="en-US" altLang="ko-KR" sz="2000" b="0" dirty="0">
                <a:solidFill>
                  <a:schemeClr val="bg1"/>
                </a:solidFill>
                <a:latin typeface="Arial Black" panose="020B0A04020102020204" pitchFamily="34" charset="0"/>
                <a:ea typeface="Batang" pitchFamily="18" charset="-127"/>
              </a:endParaRPr>
            </a:p>
          </p:txBody>
        </p:sp>
      </p:grpSp>
      <p:sp>
        <p:nvSpPr>
          <p:cNvPr id="10247" name="Text Box 8"/>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0248" name="Text Box 9"/>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0249" name="Rectangle 10"/>
          <p:cNvSpPr/>
          <p:nvPr/>
        </p:nvSpPr>
        <p:spPr>
          <a:xfrm>
            <a:off x="179388" y="1916113"/>
            <a:ext cx="8964612" cy="865187"/>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0" name="Text Box 11"/>
          <p:cNvSpPr txBox="1"/>
          <p:nvPr/>
        </p:nvSpPr>
        <p:spPr>
          <a:xfrm>
            <a:off x="2268538" y="908050"/>
            <a:ext cx="6875462" cy="579438"/>
          </a:xfrm>
          <a:prstGeom prst="rect">
            <a:avLst/>
          </a:prstGeom>
          <a:noFill/>
          <a:ln w="19050">
            <a:noFill/>
          </a:ln>
          <a:effectLst>
            <a:outerShdw dist="28398" dir="3806096" algn="ctr" rotWithShape="0">
              <a:srgbClr val="003366">
                <a:alpha val="50000"/>
              </a:srgbClr>
            </a:outerShdw>
          </a:effectLst>
        </p:spPr>
        <p:txBody>
          <a:bodyPr anchor="t" anchorCtr="0">
            <a:spAutoFit/>
          </a:bodyPr>
          <a:p>
            <a:r>
              <a:rPr lang="zh-CN" altLang="en-US" sz="3200" dirty="0">
                <a:solidFill>
                  <a:schemeClr val="bg1"/>
                </a:solidFill>
                <a:latin typeface="Arial" panose="020B0604020202020204" pitchFamily="34" charset="0"/>
                <a:ea typeface="宋体" panose="02010600030101010101" pitchFamily="2" charset="-122"/>
              </a:rPr>
              <a:t>跨省、自治区、直辖市经营</a:t>
            </a:r>
            <a:r>
              <a:rPr lang="zh-CN" altLang="en-US" dirty="0">
                <a:latin typeface="Arial" panose="020B0604020202020204" pitchFamily="34" charset="0"/>
                <a:ea typeface="宋体" panose="02010600030101010101" pitchFamily="2" charset="-122"/>
              </a:rPr>
              <a:t> </a:t>
            </a:r>
            <a:endParaRPr lang="ko-KR" altLang="en-US" dirty="0">
              <a:latin typeface="Arial" panose="020B0604020202020204" pitchFamily="34" charset="0"/>
              <a:ea typeface="宋体" panose="02010600030101010101" pitchFamily="2" charset="-122"/>
            </a:endParaRPr>
          </a:p>
        </p:txBody>
      </p:sp>
      <p:sp>
        <p:nvSpPr>
          <p:cNvPr id="10251" name="Rectangle 12"/>
          <p:cNvSpPr/>
          <p:nvPr/>
        </p:nvSpPr>
        <p:spPr>
          <a:xfrm>
            <a:off x="250825" y="2060575"/>
            <a:ext cx="8893175" cy="641350"/>
          </a:xfrm>
          <a:prstGeom prst="rect">
            <a:avLst/>
          </a:prstGeom>
          <a:noFill/>
          <a:ln w="9525">
            <a:noFill/>
          </a:ln>
        </p:spPr>
        <p:txBody>
          <a:bodyPr anchor="ctr" anchorCtr="0">
            <a:spAutoFit/>
          </a:bodyPr>
          <a:p>
            <a:pPr lvl="1" indent="0" defTabSz="914400" eaLnBrk="1" hangingPunct="1">
              <a:tabLst>
                <a:tab pos="533400" algn="l"/>
              </a:tabLst>
            </a:pPr>
            <a:r>
              <a:rPr lang="zh-CN" altLang="en-US" b="0" dirty="0">
                <a:latin typeface="Arial" panose="020B0604020202020204" pitchFamily="34" charset="0"/>
                <a:ea typeface="宋体" panose="02010600030101010101" pitchFamily="2" charset="-122"/>
              </a:rPr>
              <a:t>区域界定：</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b="0" dirty="0">
                <a:latin typeface="Arial" panose="020B0604020202020204" pitchFamily="34" charset="0"/>
                <a:ea typeface="宋体" panose="02010600030101010101" pitchFamily="2" charset="-122"/>
              </a:rPr>
              <a:t>跨省、自治区、直辖市经营的，是指企业网络覆盖范围跨</a:t>
            </a:r>
            <a:r>
              <a:rPr lang="en-US" altLang="zh-CN" b="0" u="sng"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个以上省、自治区、直辖市。</a:t>
            </a:r>
            <a:endParaRPr lang="zh-CN" altLang="en-US" b="0" dirty="0">
              <a:latin typeface="Arial" panose="020B0604020202020204" pitchFamily="34" charset="0"/>
              <a:ea typeface="宋体" panose="02010600030101010101" pitchFamily="2" charset="-122"/>
            </a:endParaRPr>
          </a:p>
        </p:txBody>
      </p:sp>
      <p:sp>
        <p:nvSpPr>
          <p:cNvPr id="10252" name="Rectangle 13"/>
          <p:cNvSpPr/>
          <p:nvPr/>
        </p:nvSpPr>
        <p:spPr>
          <a:xfrm>
            <a:off x="179388" y="2924175"/>
            <a:ext cx="8964612" cy="2736850"/>
          </a:xfrm>
          <a:prstGeom prst="rect">
            <a:avLst/>
          </a:prstGeom>
          <a:gradFill rotWithShape="1">
            <a:gsLst>
              <a:gs pos="0">
                <a:srgbClr val="FFFFFF">
                  <a:alpha val="29999"/>
                </a:srgbClr>
              </a:gs>
              <a:gs pos="100000">
                <a:srgbClr val="767676">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3" name="Rectangle 14"/>
          <p:cNvSpPr/>
          <p:nvPr/>
        </p:nvSpPr>
        <p:spPr>
          <a:xfrm>
            <a:off x="179388" y="2997200"/>
            <a:ext cx="8785225" cy="2563813"/>
          </a:xfrm>
          <a:prstGeom prst="rect">
            <a:avLst/>
          </a:prstGeom>
          <a:noFill/>
          <a:ln w="9525">
            <a:noFill/>
          </a:ln>
        </p:spPr>
        <p:txBody>
          <a:bodyPr anchor="ctr" anchorCtr="0">
            <a:spAutoFit/>
          </a:bodyPr>
          <a:p>
            <a:pPr indent="189230" eaLnBrk="0" hangingPunct="0"/>
            <a:r>
              <a:rPr lang="zh-CN" altLang="en-US" b="0" dirty="0">
                <a:latin typeface="Arial" panose="020B0604020202020204" pitchFamily="34" charset="0"/>
                <a:ea typeface="宋体" panose="02010600030101010101" pitchFamily="2" charset="-122"/>
              </a:rPr>
              <a:t>申请条件：</a:t>
            </a:r>
            <a:endParaRPr lang="zh-CN" altLang="en-US" b="0" dirty="0">
              <a:latin typeface="Arial" panose="020B0604020202020204" pitchFamily="34" charset="0"/>
              <a:ea typeface="宋体" panose="02010600030101010101" pitchFamily="2" charset="-122"/>
            </a:endParaRPr>
          </a:p>
          <a:p>
            <a:pPr indent="189230" eaLnBrk="0" hangingPunct="0"/>
            <a:r>
              <a:rPr lang="en-US" altLang="zh-CN" b="0" dirty="0">
                <a:latin typeface="Arial" panose="020B0604020202020204" pitchFamily="34" charset="0"/>
                <a:ea typeface="宋体" panose="02010600030101010101" pitchFamily="2" charset="-122"/>
              </a:rPr>
              <a:t> 1</a:t>
            </a:r>
            <a:r>
              <a:rPr lang="zh-CN" altLang="en-US" b="0" dirty="0">
                <a:latin typeface="Arial" panose="020B0604020202020204" pitchFamily="34" charset="0"/>
                <a:ea typeface="宋体" panose="02010600030101010101" pitchFamily="2" charset="-122"/>
              </a:rPr>
              <a:t>、具备与申请经营地域范围相适应的网络和运递能力；</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、有封闭的、面积适宜的快件（邮件）处理场所，符合国务院邮政管理部门及国家安全机关依法履行职责的要求，并配备相应的处理设备、监控设备和消防设施；</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、有统一的计算机管理系统，有可提供寄递快件（邮件）跟踪查询的信息网络，并配置符合规定的数据接口，能够根据要求向邮政管理部门提供寄递快件（邮件）的有关数据；</a:t>
            </a:r>
            <a:br>
              <a:rPr lang="zh-CN" altLang="en-US" dirty="0">
                <a:latin typeface="Arial" panose="020B0604020202020204" pitchFamily="34" charset="0"/>
                <a:ea typeface="宋体" panose="02010600030101010101" pitchFamily="2" charset="-122"/>
              </a:rPr>
            </a:br>
            <a:r>
              <a:rPr lang="zh-CN" altLang="en-US" b="0"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4</a:t>
            </a:r>
            <a:r>
              <a:rPr lang="zh-CN" altLang="en-US" b="0" dirty="0">
                <a:latin typeface="Arial" panose="020B0604020202020204" pitchFamily="34" charset="0"/>
                <a:ea typeface="宋体" panose="02010600030101010101" pitchFamily="2" charset="-122"/>
              </a:rPr>
              <a:t>、有符合</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快递业务员国家职业技能标准</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并通过资格认定的快递业务员，企业及其各分支机构快递业务员中，具备初级以上资格的均不低于</a:t>
            </a:r>
            <a:r>
              <a:rPr lang="en-US" altLang="zh-CN" b="0" dirty="0">
                <a:latin typeface="Arial" panose="020B0604020202020204" pitchFamily="34" charset="0"/>
                <a:ea typeface="宋体" panose="02010600030101010101" pitchFamily="2" charset="-122"/>
              </a:rPr>
              <a:t>40%</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0254" name="Rectangle 15"/>
          <p:cNvSpPr/>
          <p:nvPr/>
        </p:nvSpPr>
        <p:spPr>
          <a:xfrm>
            <a:off x="179388" y="5805488"/>
            <a:ext cx="8964612" cy="863600"/>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r>
              <a:rPr lang="zh-CN" altLang="en-US" b="0" dirty="0">
                <a:latin typeface="Arial" panose="020B0604020202020204" pitchFamily="34" charset="0"/>
                <a:ea typeface="宋体" panose="02010600030101010101" pitchFamily="2" charset="-122"/>
              </a:rPr>
              <a:t>注册资金：</a:t>
            </a:r>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跨省、自治区、直辖市经营的，注册资本不低于人民币一百万元</a:t>
            </a:r>
            <a:r>
              <a:rPr lang="zh-CN" altLang="en-US" dirty="0">
                <a:latin typeface="Arial" panose="020B0604020202020204" pitchFamily="34" charset="0"/>
                <a:ea typeface="宋体" panose="02010600030101010101" pitchFamily="2" charset="-122"/>
              </a:rPr>
              <a:t> </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12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1267" name="Rectangle 4"/>
          <p:cNvSpPr/>
          <p:nvPr/>
        </p:nvSpPr>
        <p:spPr>
          <a:xfrm>
            <a:off x="0" y="18621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1268" name="Picture 5" descr="图片4"/>
          <p:cNvPicPr>
            <a:picLocks noChangeAspect="1"/>
          </p:cNvPicPr>
          <p:nvPr/>
        </p:nvPicPr>
        <p:blipFill>
          <a:blip r:embed="rId1"/>
          <a:stretch>
            <a:fillRect/>
          </a:stretch>
        </p:blipFill>
        <p:spPr>
          <a:xfrm>
            <a:off x="1692275" y="765175"/>
            <a:ext cx="6551613" cy="6092825"/>
          </a:xfrm>
          <a:prstGeom prst="rect">
            <a:avLst/>
          </a:prstGeom>
          <a:noFill/>
          <a:ln w="9525">
            <a:noFill/>
          </a:ln>
        </p:spPr>
      </p:pic>
      <p:sp>
        <p:nvSpPr>
          <p:cNvPr id="11269" name="Rectangle 6"/>
          <p:cNvSpPr/>
          <p:nvPr/>
        </p:nvSpPr>
        <p:spPr>
          <a:xfrm>
            <a:off x="6588125" y="5294313"/>
            <a:ext cx="1871663" cy="925512"/>
          </a:xfrm>
          <a:prstGeom prst="rect">
            <a:avLst/>
          </a:prstGeom>
          <a:noFill/>
          <a:ln w="9525" cap="flat" cmpd="sng">
            <a:solidFill>
              <a:schemeClr val="tx1"/>
            </a:solidFill>
            <a:prstDash val="solid"/>
            <a:miter/>
            <a:headEnd type="none" w="med" len="med"/>
            <a:tailEnd type="none" w="med" len="med"/>
          </a:ln>
        </p:spPr>
        <p:txBody>
          <a:bodyPr anchor="ctr" anchorCtr="0">
            <a:spAutoFit/>
          </a:bodyPr>
          <a:p>
            <a:pPr eaLnBrk="0" hangingPunct="0"/>
            <a:r>
              <a:rPr lang="zh-CN" altLang="en-US" dirty="0">
                <a:latin typeface="Arial" panose="020B0604020202020204" pitchFamily="34" charset="0"/>
                <a:ea typeface="宋体" panose="02010600030101010101" pitchFamily="2" charset="-122"/>
              </a:rPr>
              <a:t>申请跨省（区、市）范围经营的申请流程图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2289" name="Group 2"/>
          <p:cNvGrpSpPr/>
          <p:nvPr/>
        </p:nvGrpSpPr>
        <p:grpSpPr>
          <a:xfrm>
            <a:off x="1476375" y="765175"/>
            <a:ext cx="7667625" cy="908050"/>
            <a:chOff x="793" y="464"/>
            <a:chExt cx="4967" cy="635"/>
          </a:xfrm>
        </p:grpSpPr>
        <p:sp>
          <p:nvSpPr>
            <p:cNvPr id="12290" name="Rectangle 3"/>
            <p:cNvSpPr/>
            <p:nvPr/>
          </p:nvSpPr>
          <p:spPr>
            <a:xfrm>
              <a:off x="905" y="464"/>
              <a:ext cx="252"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2291" name="Text Box 4"/>
            <p:cNvSpPr txBox="1"/>
            <p:nvPr/>
          </p:nvSpPr>
          <p:spPr>
            <a:xfrm>
              <a:off x="883" y="628"/>
              <a:ext cx="296" cy="406"/>
            </a:xfrm>
            <a:prstGeom prst="rect">
              <a:avLst/>
            </a:prstGeom>
            <a:noFill/>
            <a:ln w="19050">
              <a:noFill/>
            </a:ln>
          </p:spPr>
          <p:txBody>
            <a:bodyPr wrap="none" anchor="t" anchorCtr="0">
              <a:spAutoFit/>
            </a:bodyPr>
            <a:p>
              <a:pPr latinLnBrk="1"/>
              <a:r>
                <a:rPr lang="en-US" altLang="ko-KR" sz="3200" b="0" dirty="0">
                  <a:solidFill>
                    <a:srgbClr val="ADEAFF"/>
                  </a:solidFill>
                  <a:latin typeface="Arial Black" panose="020B0A04020102020204" pitchFamily="34" charset="0"/>
                  <a:ea typeface="Batang" pitchFamily="18" charset="-127"/>
                </a:rPr>
                <a:t>1</a:t>
              </a:r>
              <a:endParaRPr lang="en-US" altLang="ko-KR" sz="3200" b="0" dirty="0">
                <a:solidFill>
                  <a:srgbClr val="ADEAFF"/>
                </a:solidFill>
                <a:latin typeface="Arial Black" panose="020B0A04020102020204" pitchFamily="34" charset="0"/>
                <a:ea typeface="Batang" pitchFamily="18" charset="-127"/>
              </a:endParaRPr>
            </a:p>
          </p:txBody>
        </p:sp>
        <p:sp>
          <p:nvSpPr>
            <p:cNvPr id="12292" name="Rectangle 5"/>
            <p:cNvSpPr/>
            <p:nvPr/>
          </p:nvSpPr>
          <p:spPr>
            <a:xfrm>
              <a:off x="1213" y="527"/>
              <a:ext cx="4547" cy="572"/>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2293" name="Rectangle 6"/>
            <p:cNvSpPr/>
            <p:nvPr/>
          </p:nvSpPr>
          <p:spPr>
            <a:xfrm>
              <a:off x="839" y="464"/>
              <a:ext cx="297"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2294" name="Text Box 7"/>
            <p:cNvSpPr txBox="1"/>
            <p:nvPr/>
          </p:nvSpPr>
          <p:spPr>
            <a:xfrm>
              <a:off x="793" y="645"/>
              <a:ext cx="408" cy="277"/>
            </a:xfrm>
            <a:prstGeom prst="rect">
              <a:avLst/>
            </a:prstGeom>
            <a:noFill/>
            <a:ln w="19050">
              <a:noFill/>
            </a:ln>
          </p:spPr>
          <p:txBody>
            <a:bodyPr anchor="t" anchorCtr="0">
              <a:spAutoFit/>
            </a:bodyPr>
            <a:p>
              <a:pPr latinLnBrk="1"/>
              <a:r>
                <a:rPr lang="en-US" altLang="zh-CN" sz="2000" b="0" dirty="0">
                  <a:solidFill>
                    <a:schemeClr val="bg1"/>
                  </a:solidFill>
                  <a:latin typeface="Arial Black" panose="020B0A04020102020204" pitchFamily="34" charset="0"/>
                  <a:ea typeface="Batang" pitchFamily="18" charset="-127"/>
                </a:rPr>
                <a:t>2.3</a:t>
              </a:r>
              <a:endParaRPr lang="en-US" altLang="ko-KR" sz="2000" b="0" dirty="0">
                <a:solidFill>
                  <a:schemeClr val="bg1"/>
                </a:solidFill>
                <a:latin typeface="Arial Black" panose="020B0A04020102020204" pitchFamily="34" charset="0"/>
                <a:ea typeface="Batang" pitchFamily="18" charset="-127"/>
              </a:endParaRPr>
            </a:p>
          </p:txBody>
        </p:sp>
      </p:grpSp>
      <p:sp>
        <p:nvSpPr>
          <p:cNvPr id="12295" name="Text Box 8"/>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2296" name="Text Box 9"/>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2297" name="Rectangle 10"/>
          <p:cNvSpPr/>
          <p:nvPr/>
        </p:nvSpPr>
        <p:spPr>
          <a:xfrm>
            <a:off x="179388" y="1844675"/>
            <a:ext cx="8964612" cy="1152525"/>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2298" name="Text Box 11"/>
          <p:cNvSpPr txBox="1"/>
          <p:nvPr/>
        </p:nvSpPr>
        <p:spPr>
          <a:xfrm>
            <a:off x="2268538" y="908050"/>
            <a:ext cx="6875462" cy="579438"/>
          </a:xfrm>
          <a:prstGeom prst="rect">
            <a:avLst/>
          </a:prstGeom>
          <a:noFill/>
          <a:ln w="19050">
            <a:noFill/>
          </a:ln>
          <a:effectLst>
            <a:outerShdw dist="28398" dir="3806096" algn="ctr" rotWithShape="0">
              <a:srgbClr val="003366">
                <a:alpha val="50000"/>
              </a:srgbClr>
            </a:outerShdw>
          </a:effectLst>
        </p:spPr>
        <p:txBody>
          <a:bodyPr anchor="t" anchorCtr="0">
            <a:spAutoFit/>
          </a:bodyPr>
          <a:p>
            <a:r>
              <a:rPr lang="zh-CN" altLang="en-US" sz="3200" dirty="0">
                <a:solidFill>
                  <a:schemeClr val="bg1"/>
                </a:solidFill>
                <a:latin typeface="Arial" panose="020B0604020202020204" pitchFamily="34" charset="0"/>
                <a:ea typeface="宋体" panose="02010600030101010101" pitchFamily="2" charset="-122"/>
              </a:rPr>
              <a:t>经营国际快递业务</a:t>
            </a:r>
            <a:r>
              <a:rPr lang="zh-CN" altLang="en-US" dirty="0">
                <a:latin typeface="Arial" panose="020B0604020202020204" pitchFamily="34" charset="0"/>
                <a:ea typeface="宋体" panose="02010600030101010101" pitchFamily="2" charset="-122"/>
              </a:rPr>
              <a:t> </a:t>
            </a:r>
            <a:endParaRPr lang="ko-KR" altLang="en-US" dirty="0">
              <a:latin typeface="Arial" panose="020B0604020202020204" pitchFamily="34" charset="0"/>
              <a:ea typeface="宋体" panose="02010600030101010101" pitchFamily="2" charset="-122"/>
            </a:endParaRPr>
          </a:p>
        </p:txBody>
      </p:sp>
      <p:sp>
        <p:nvSpPr>
          <p:cNvPr id="12299" name="Rectangle 12"/>
          <p:cNvSpPr/>
          <p:nvPr/>
        </p:nvSpPr>
        <p:spPr>
          <a:xfrm>
            <a:off x="250825" y="1789113"/>
            <a:ext cx="8893175" cy="1190625"/>
          </a:xfrm>
          <a:prstGeom prst="rect">
            <a:avLst/>
          </a:prstGeom>
          <a:noFill/>
          <a:ln w="9525">
            <a:noFill/>
          </a:ln>
        </p:spPr>
        <p:txBody>
          <a:bodyPr anchor="ctr" anchorCtr="0">
            <a:spAutoFit/>
          </a:bodyPr>
          <a:p>
            <a:pPr lvl="1" indent="0" defTabSz="914400" eaLnBrk="1" hangingPunct="1">
              <a:tabLst>
                <a:tab pos="533400" algn="l"/>
              </a:tabLst>
            </a:pPr>
            <a:r>
              <a:rPr lang="zh-CN" altLang="en-US" b="0" dirty="0">
                <a:latin typeface="Arial" panose="020B0604020202020204" pitchFamily="34" charset="0"/>
                <a:ea typeface="宋体" panose="02010600030101010101" pitchFamily="2" charset="-122"/>
              </a:rPr>
              <a:t>申请局限：</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dirty="0">
                <a:latin typeface="Arial" panose="020B0604020202020204" pitchFamily="34" charset="0"/>
                <a:ea typeface="宋体" panose="02010600030101010101" pitchFamily="2" charset="-122"/>
              </a:rPr>
              <a:t>外商不得投资经营信件的国内快递业务 。</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b="0" dirty="0">
                <a:latin typeface="Arial" panose="020B0604020202020204" pitchFamily="34" charset="0"/>
                <a:ea typeface="宋体" panose="02010600030101010101" pitchFamily="2" charset="-122"/>
              </a:rPr>
              <a:t>邮政企业以外的经营快递业务的企业（以下称快递企业），不得经营由邮政企业专营的信件寄递业务，不得寄递国家机关公文。</a:t>
            </a:r>
            <a:endParaRPr lang="zh-CN" altLang="en-US" b="0" dirty="0">
              <a:latin typeface="Arial" panose="020B0604020202020204" pitchFamily="34" charset="0"/>
              <a:ea typeface="宋体" panose="02010600030101010101" pitchFamily="2" charset="-122"/>
            </a:endParaRPr>
          </a:p>
        </p:txBody>
      </p:sp>
      <p:sp>
        <p:nvSpPr>
          <p:cNvPr id="12300" name="Rectangle 13"/>
          <p:cNvSpPr/>
          <p:nvPr/>
        </p:nvSpPr>
        <p:spPr>
          <a:xfrm>
            <a:off x="179388" y="3068638"/>
            <a:ext cx="8964612" cy="2881312"/>
          </a:xfrm>
          <a:prstGeom prst="rect">
            <a:avLst/>
          </a:prstGeom>
          <a:gradFill rotWithShape="1">
            <a:gsLst>
              <a:gs pos="0">
                <a:srgbClr val="FFFFFF">
                  <a:alpha val="29999"/>
                </a:srgbClr>
              </a:gs>
              <a:gs pos="100000">
                <a:srgbClr val="767676">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2301" name="Rectangle 14"/>
          <p:cNvSpPr/>
          <p:nvPr/>
        </p:nvSpPr>
        <p:spPr>
          <a:xfrm>
            <a:off x="179388" y="3049588"/>
            <a:ext cx="8964612" cy="2838450"/>
          </a:xfrm>
          <a:prstGeom prst="rect">
            <a:avLst/>
          </a:prstGeom>
          <a:noFill/>
          <a:ln w="9525">
            <a:noFill/>
          </a:ln>
        </p:spPr>
        <p:txBody>
          <a:bodyPr anchor="ctr" anchorCtr="0">
            <a:spAutoFit/>
          </a:bodyPr>
          <a:p>
            <a:pPr indent="189230" eaLnBrk="0" hangingPunct="0">
              <a:buNone/>
            </a:pPr>
            <a:r>
              <a:rPr lang="zh-CN" altLang="en-US" b="0" dirty="0">
                <a:latin typeface="Arial" panose="020B0604020202020204" pitchFamily="34" charset="0"/>
                <a:ea typeface="宋体" panose="02010600030101010101" pitchFamily="2" charset="-122"/>
              </a:rPr>
              <a:t>申请条件：</a:t>
            </a:r>
            <a:endParaRPr lang="zh-CN" altLang="en-US" b="0"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具备经营国际快递业务的网络和运递能力；</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有封闭的、面积适宜的快件（邮件）处理场所，符合国务院邮政管理部门及国家安全机关、海关依法履行职责的要求，并配备相应的处理设备、监控设备和消防设施；</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有统一的计算机管理系统，有可提供寄递快件（邮件）跟踪查询的信息网络，并配置符合规定的数据接口，能够根据要求向邮政管理部门和有关部门提供寄递快件（邮件）的报关数据；</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有符合</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快递业务员国家职业技能标准</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并通过资格认定的快递业务员，企业及其各分支机构快递业务员中，具备初级以上资格的均不低于</a:t>
            </a:r>
            <a:r>
              <a:rPr lang="en-US" altLang="zh-CN" b="0" dirty="0">
                <a:latin typeface="Arial" panose="020B0604020202020204" pitchFamily="34" charset="0"/>
                <a:ea typeface="宋体" panose="02010600030101010101" pitchFamily="2" charset="-122"/>
              </a:rPr>
              <a:t>50%</a:t>
            </a:r>
            <a:r>
              <a:rPr lang="zh-CN" altLang="en-US" b="0"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有获得专业资格的报关、报检、报验人员。</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2302" name="Rectangle 15"/>
          <p:cNvSpPr/>
          <p:nvPr/>
        </p:nvSpPr>
        <p:spPr>
          <a:xfrm>
            <a:off x="179388" y="6092825"/>
            <a:ext cx="8964612" cy="576263"/>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r>
              <a:rPr lang="zh-CN" altLang="en-US" b="0" dirty="0">
                <a:latin typeface="Arial" panose="020B0604020202020204" pitchFamily="34" charset="0"/>
                <a:ea typeface="宋体" panose="02010600030101010101" pitchFamily="2" charset="-122"/>
              </a:rPr>
              <a:t>注册资金：</a:t>
            </a:r>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经营国际快递业务的，注册资本不低于人民币二百万元</a:t>
            </a:r>
            <a:r>
              <a:rPr lang="zh-CN" altLang="en-US" dirty="0">
                <a:latin typeface="Arial" panose="020B0604020202020204" pitchFamily="34" charset="0"/>
                <a:ea typeface="宋体" panose="02010600030101010101" pitchFamily="2" charset="-122"/>
              </a:rPr>
              <a:t> </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33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3315" name="Rectangle 4"/>
          <p:cNvSpPr/>
          <p:nvPr/>
        </p:nvSpPr>
        <p:spPr>
          <a:xfrm>
            <a:off x="0" y="186690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3316" name="Picture 5" descr="图片6"/>
          <p:cNvPicPr>
            <a:picLocks noChangeAspect="1"/>
          </p:cNvPicPr>
          <p:nvPr/>
        </p:nvPicPr>
        <p:blipFill>
          <a:blip r:embed="rId1"/>
          <a:stretch>
            <a:fillRect/>
          </a:stretch>
        </p:blipFill>
        <p:spPr>
          <a:xfrm>
            <a:off x="1476375" y="765175"/>
            <a:ext cx="6983413" cy="6092825"/>
          </a:xfrm>
          <a:prstGeom prst="rect">
            <a:avLst/>
          </a:prstGeom>
          <a:noFill/>
          <a:ln w="9525">
            <a:noFill/>
          </a:ln>
        </p:spPr>
      </p:pic>
      <p:sp>
        <p:nvSpPr>
          <p:cNvPr id="13317" name="Rectangle 6"/>
          <p:cNvSpPr/>
          <p:nvPr/>
        </p:nvSpPr>
        <p:spPr>
          <a:xfrm>
            <a:off x="6227763" y="5229225"/>
            <a:ext cx="2089150" cy="650875"/>
          </a:xfrm>
          <a:prstGeom prst="rect">
            <a:avLst/>
          </a:prstGeom>
          <a:noFill/>
          <a:ln w="9525" cap="flat" cmpd="sng">
            <a:solidFill>
              <a:schemeClr val="tx1"/>
            </a:solidFill>
            <a:prstDash val="solid"/>
            <a:miter/>
            <a:headEnd type="none" w="med" len="med"/>
            <a:tailEnd type="none" w="med" len="med"/>
          </a:ln>
        </p:spPr>
        <p:txBody>
          <a:bodyPr anchor="ctr" anchorCtr="0">
            <a:spAutoFit/>
          </a:bodyPr>
          <a:p>
            <a:pPr eaLnBrk="0" hangingPunct="0"/>
            <a:r>
              <a:rPr lang="zh-CN" altLang="en-US" dirty="0">
                <a:latin typeface="Arial" panose="020B0604020202020204" pitchFamily="34" charset="0"/>
                <a:ea typeface="宋体" panose="02010600030101010101" pitchFamily="2" charset="-122"/>
              </a:rPr>
              <a:t>经营国际快递业务的申请流程图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337" name="Group 72"/>
          <p:cNvGrpSpPr/>
          <p:nvPr/>
        </p:nvGrpSpPr>
        <p:grpSpPr>
          <a:xfrm>
            <a:off x="5003800" y="5949950"/>
            <a:ext cx="3744913" cy="625475"/>
            <a:chOff x="407" y="2364"/>
            <a:chExt cx="1403" cy="734"/>
          </a:xfrm>
        </p:grpSpPr>
        <p:sp>
          <p:nvSpPr>
            <p:cNvPr id="14338" name="Oval 73"/>
            <p:cNvSpPr/>
            <p:nvPr/>
          </p:nvSpPr>
          <p:spPr>
            <a:xfrm>
              <a:off x="407" y="2364"/>
              <a:ext cx="1403" cy="734"/>
            </a:xfrm>
            <a:prstGeom prst="ellipse">
              <a:avLst/>
            </a:prstGeom>
            <a:gradFill rotWithShape="0">
              <a:gsLst>
                <a:gs pos="0">
                  <a:srgbClr val="B8CBFE"/>
                </a:gs>
                <a:gs pos="100000">
                  <a:srgbClr val="114FFB"/>
                </a:gs>
              </a:gsLst>
              <a:lin ang="2700000" scaled="1"/>
              <a:tileRect/>
            </a:gra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39" name="Oval 74"/>
            <p:cNvSpPr/>
            <p:nvPr/>
          </p:nvSpPr>
          <p:spPr>
            <a:xfrm>
              <a:off x="494" y="2430"/>
              <a:ext cx="1231" cy="601"/>
            </a:xfrm>
            <a:prstGeom prst="ellipse">
              <a:avLst/>
            </a:prstGeom>
            <a:gradFill rotWithShape="0">
              <a:gsLst>
                <a:gs pos="0">
                  <a:srgbClr val="114FFB"/>
                </a:gs>
                <a:gs pos="100000">
                  <a:srgbClr val="B8CBFE"/>
                </a:gs>
              </a:gsLst>
              <a:lin ang="2700000" scaled="1"/>
              <a:tileRect/>
            </a:gradFill>
            <a:ln w="12700">
              <a:noFill/>
            </a:ln>
          </p:spPr>
          <p:txBody>
            <a:bodyPr wrap="none"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grpSp>
      <p:sp>
        <p:nvSpPr>
          <p:cNvPr id="14340"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4341"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4342" name="AutoShape 5"/>
          <p:cNvSpPr/>
          <p:nvPr/>
        </p:nvSpPr>
        <p:spPr>
          <a:xfrm>
            <a:off x="682625" y="1966913"/>
            <a:ext cx="3167063" cy="550862"/>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3" name="AutoShape 6"/>
          <p:cNvSpPr/>
          <p:nvPr/>
        </p:nvSpPr>
        <p:spPr>
          <a:xfrm>
            <a:off x="682625" y="3176588"/>
            <a:ext cx="3167063" cy="5937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4" name="AutoShape 7"/>
          <p:cNvSpPr/>
          <p:nvPr/>
        </p:nvSpPr>
        <p:spPr>
          <a:xfrm>
            <a:off x="682625" y="1350963"/>
            <a:ext cx="3167063" cy="585787"/>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5" name="AutoShape 8"/>
          <p:cNvSpPr/>
          <p:nvPr/>
        </p:nvSpPr>
        <p:spPr>
          <a:xfrm>
            <a:off x="684213" y="2544763"/>
            <a:ext cx="3167062" cy="5810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6" name="Rectangle 9"/>
          <p:cNvSpPr/>
          <p:nvPr/>
        </p:nvSpPr>
        <p:spPr>
          <a:xfrm>
            <a:off x="768350" y="1485900"/>
            <a:ext cx="2992438" cy="331788"/>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快递业务经营许可申请书</a:t>
            </a:r>
            <a:endParaRPr lang="en-US" altLang="ko-KR" sz="1600" b="0" dirty="0">
              <a:latin typeface="Arial" panose="020B0604020202020204" pitchFamily="34" charset="0"/>
              <a:ea typeface="宋体" panose="02010600030101010101" pitchFamily="2" charset="-122"/>
            </a:endParaRPr>
          </a:p>
        </p:txBody>
      </p:sp>
      <p:sp>
        <p:nvSpPr>
          <p:cNvPr id="14347" name="AutoShape 10"/>
          <p:cNvSpPr/>
          <p:nvPr/>
        </p:nvSpPr>
        <p:spPr>
          <a:xfrm rot="5400000">
            <a:off x="-7937" y="1349375"/>
            <a:ext cx="601662" cy="585788"/>
          </a:xfrm>
          <a:prstGeom prst="homePlate">
            <a:avLst>
              <a:gd name="adj" fmla="val 1251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48" name="AutoShape 11"/>
          <p:cNvSpPr/>
          <p:nvPr/>
        </p:nvSpPr>
        <p:spPr>
          <a:xfrm rot="5400000">
            <a:off x="-6350" y="1944688"/>
            <a:ext cx="601663" cy="585787"/>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49" name="AutoShape 12"/>
          <p:cNvSpPr/>
          <p:nvPr/>
        </p:nvSpPr>
        <p:spPr>
          <a:xfrm rot="5400000">
            <a:off x="-4762" y="2555875"/>
            <a:ext cx="600075" cy="585788"/>
          </a:xfrm>
          <a:prstGeom prst="chevron">
            <a:avLst>
              <a:gd name="adj" fmla="val 10703"/>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50" name="Text Box 13"/>
          <p:cNvSpPr txBox="1"/>
          <p:nvPr/>
        </p:nvSpPr>
        <p:spPr>
          <a:xfrm>
            <a:off x="15875" y="1538288"/>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a:t>
            </a:r>
            <a:endParaRPr lang="en-US" altLang="ko-KR" sz="1400" dirty="0">
              <a:latin typeface="Arial" panose="020B0604020202020204" pitchFamily="34" charset="0"/>
              <a:ea typeface="DotumChe" pitchFamily="49" charset="-127"/>
            </a:endParaRPr>
          </a:p>
        </p:txBody>
      </p:sp>
      <p:sp>
        <p:nvSpPr>
          <p:cNvPr id="14351" name="Text Box 14"/>
          <p:cNvSpPr txBox="1"/>
          <p:nvPr/>
        </p:nvSpPr>
        <p:spPr>
          <a:xfrm>
            <a:off x="15875" y="2146300"/>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2</a:t>
            </a:r>
            <a:endParaRPr lang="en-US" altLang="ko-KR" sz="1400" dirty="0">
              <a:latin typeface="Arial" panose="020B0604020202020204" pitchFamily="34" charset="0"/>
              <a:ea typeface="DotumChe" pitchFamily="49" charset="-127"/>
            </a:endParaRPr>
          </a:p>
        </p:txBody>
      </p:sp>
      <p:sp>
        <p:nvSpPr>
          <p:cNvPr id="14352" name="Text Box 15"/>
          <p:cNvSpPr txBox="1"/>
          <p:nvPr/>
        </p:nvSpPr>
        <p:spPr>
          <a:xfrm>
            <a:off x="15875" y="2735263"/>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3</a:t>
            </a:r>
            <a:endParaRPr lang="en-US" altLang="ko-KR" sz="1400" dirty="0">
              <a:latin typeface="Arial" panose="020B0604020202020204" pitchFamily="34" charset="0"/>
              <a:ea typeface="DotumChe" pitchFamily="49" charset="-127"/>
            </a:endParaRPr>
          </a:p>
        </p:txBody>
      </p:sp>
      <p:sp>
        <p:nvSpPr>
          <p:cNvPr id="14353" name="Rectangle 16"/>
          <p:cNvSpPr/>
          <p:nvPr/>
        </p:nvSpPr>
        <p:spPr>
          <a:xfrm>
            <a:off x="768350" y="2058988"/>
            <a:ext cx="2992438" cy="382587"/>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申请报告</a:t>
            </a:r>
            <a:endParaRPr lang="en-US" altLang="ko-KR" sz="1600" b="0" dirty="0">
              <a:latin typeface="Arial" panose="020B0604020202020204" pitchFamily="34" charset="0"/>
              <a:ea typeface="宋体" panose="02010600030101010101" pitchFamily="2" charset="-122"/>
            </a:endParaRPr>
          </a:p>
        </p:txBody>
      </p:sp>
      <p:sp>
        <p:nvSpPr>
          <p:cNvPr id="14354" name="Rectangle 17"/>
          <p:cNvSpPr/>
          <p:nvPr/>
        </p:nvSpPr>
        <p:spPr>
          <a:xfrm>
            <a:off x="684213" y="2492375"/>
            <a:ext cx="2992437" cy="676275"/>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企业名称预核准通知书或</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企业法人营业执照及复印件</a:t>
            </a:r>
            <a:endParaRPr lang="en-US" altLang="ko-KR" sz="1600" b="0" dirty="0">
              <a:latin typeface="Arial" panose="020B0604020202020204" pitchFamily="34" charset="0"/>
              <a:ea typeface="宋体" panose="02010600030101010101" pitchFamily="2" charset="-122"/>
            </a:endParaRPr>
          </a:p>
        </p:txBody>
      </p:sp>
      <p:sp>
        <p:nvSpPr>
          <p:cNvPr id="14355" name="AutoShape 18"/>
          <p:cNvSpPr/>
          <p:nvPr/>
        </p:nvSpPr>
        <p:spPr>
          <a:xfrm rot="5400000">
            <a:off x="-6350" y="3171825"/>
            <a:ext cx="601663" cy="585788"/>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56" name="Text Box 19"/>
          <p:cNvSpPr txBox="1"/>
          <p:nvPr/>
        </p:nvSpPr>
        <p:spPr>
          <a:xfrm>
            <a:off x="15875" y="3349625"/>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4</a:t>
            </a:r>
            <a:endParaRPr lang="en-US" altLang="ko-KR" sz="1400" dirty="0">
              <a:latin typeface="Arial" panose="020B0604020202020204" pitchFamily="34" charset="0"/>
              <a:ea typeface="DotumChe" pitchFamily="49" charset="-127"/>
            </a:endParaRPr>
          </a:p>
        </p:txBody>
      </p:sp>
      <p:sp>
        <p:nvSpPr>
          <p:cNvPr id="14357" name="Rectangle 20"/>
          <p:cNvSpPr/>
          <p:nvPr/>
        </p:nvSpPr>
        <p:spPr>
          <a:xfrm>
            <a:off x="768350" y="3270250"/>
            <a:ext cx="2992438" cy="382588"/>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快递业务经营许可申报表</a:t>
            </a:r>
            <a:endParaRPr lang="en-US" altLang="ko-KR" sz="1600" b="0" dirty="0">
              <a:latin typeface="Arial" panose="020B0604020202020204" pitchFamily="34" charset="0"/>
              <a:ea typeface="宋体" panose="02010600030101010101" pitchFamily="2" charset="-122"/>
            </a:endParaRPr>
          </a:p>
        </p:txBody>
      </p:sp>
      <p:sp>
        <p:nvSpPr>
          <p:cNvPr id="14358" name="AutoShape 22"/>
          <p:cNvSpPr/>
          <p:nvPr/>
        </p:nvSpPr>
        <p:spPr>
          <a:xfrm>
            <a:off x="682625" y="4559300"/>
            <a:ext cx="3167063" cy="550863"/>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59" name="AutoShape 23"/>
          <p:cNvSpPr/>
          <p:nvPr/>
        </p:nvSpPr>
        <p:spPr>
          <a:xfrm>
            <a:off x="682625" y="5768975"/>
            <a:ext cx="3167063" cy="5937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60" name="AutoShape 24"/>
          <p:cNvSpPr/>
          <p:nvPr/>
        </p:nvSpPr>
        <p:spPr>
          <a:xfrm>
            <a:off x="682625" y="3943350"/>
            <a:ext cx="3167063" cy="585788"/>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61" name="AutoShape 25"/>
          <p:cNvSpPr/>
          <p:nvPr/>
        </p:nvSpPr>
        <p:spPr>
          <a:xfrm>
            <a:off x="684213" y="5137150"/>
            <a:ext cx="3167062" cy="5810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62" name="Rectangle 26"/>
          <p:cNvSpPr/>
          <p:nvPr/>
        </p:nvSpPr>
        <p:spPr>
          <a:xfrm>
            <a:off x="768350" y="4078288"/>
            <a:ext cx="2992438" cy="334962"/>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法人简历及身份证复印件</a:t>
            </a:r>
            <a:endParaRPr lang="en-US" altLang="ko-KR" sz="1600" b="0" dirty="0">
              <a:latin typeface="Arial" panose="020B0604020202020204" pitchFamily="34" charset="0"/>
              <a:ea typeface="宋体" panose="02010600030101010101" pitchFamily="2" charset="-122"/>
            </a:endParaRPr>
          </a:p>
        </p:txBody>
      </p:sp>
      <p:sp>
        <p:nvSpPr>
          <p:cNvPr id="14363" name="AutoShape 27"/>
          <p:cNvSpPr/>
          <p:nvPr/>
        </p:nvSpPr>
        <p:spPr>
          <a:xfrm rot="5400000">
            <a:off x="-7937" y="3941763"/>
            <a:ext cx="601662" cy="585787"/>
          </a:xfrm>
          <a:prstGeom prst="homePlate">
            <a:avLst>
              <a:gd name="adj" fmla="val 1251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64" name="AutoShape 28"/>
          <p:cNvSpPr/>
          <p:nvPr/>
        </p:nvSpPr>
        <p:spPr>
          <a:xfrm rot="5400000">
            <a:off x="-6350" y="4537075"/>
            <a:ext cx="601663" cy="585788"/>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65" name="AutoShape 29"/>
          <p:cNvSpPr/>
          <p:nvPr/>
        </p:nvSpPr>
        <p:spPr>
          <a:xfrm rot="5400000">
            <a:off x="-4762" y="5148263"/>
            <a:ext cx="600075" cy="587375"/>
          </a:xfrm>
          <a:prstGeom prst="chevron">
            <a:avLst>
              <a:gd name="adj" fmla="val 10675"/>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66" name="Text Box 30"/>
          <p:cNvSpPr txBox="1"/>
          <p:nvPr/>
        </p:nvSpPr>
        <p:spPr>
          <a:xfrm>
            <a:off x="15875" y="4130675"/>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5</a:t>
            </a:r>
            <a:endParaRPr lang="en-US" altLang="ko-KR" sz="1400" dirty="0">
              <a:latin typeface="Arial" panose="020B0604020202020204" pitchFamily="34" charset="0"/>
              <a:ea typeface="DotumChe" pitchFamily="49" charset="-127"/>
            </a:endParaRPr>
          </a:p>
        </p:txBody>
      </p:sp>
      <p:sp>
        <p:nvSpPr>
          <p:cNvPr id="14367" name="Text Box 31"/>
          <p:cNvSpPr txBox="1"/>
          <p:nvPr/>
        </p:nvSpPr>
        <p:spPr>
          <a:xfrm>
            <a:off x="15875" y="4738688"/>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6</a:t>
            </a:r>
            <a:endParaRPr lang="en-US" altLang="ko-KR" sz="1400" dirty="0">
              <a:latin typeface="Arial" panose="020B0604020202020204" pitchFamily="34" charset="0"/>
              <a:ea typeface="DotumChe" pitchFamily="49" charset="-127"/>
            </a:endParaRPr>
          </a:p>
        </p:txBody>
      </p:sp>
      <p:sp>
        <p:nvSpPr>
          <p:cNvPr id="14368" name="Text Box 32"/>
          <p:cNvSpPr txBox="1"/>
          <p:nvPr/>
        </p:nvSpPr>
        <p:spPr>
          <a:xfrm>
            <a:off x="15875" y="5327650"/>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7</a:t>
            </a:r>
            <a:endParaRPr lang="en-US" altLang="ko-KR" sz="1400" dirty="0">
              <a:latin typeface="Arial" panose="020B0604020202020204" pitchFamily="34" charset="0"/>
              <a:ea typeface="DotumChe" pitchFamily="49" charset="-127"/>
            </a:endParaRPr>
          </a:p>
        </p:txBody>
      </p:sp>
      <p:sp>
        <p:nvSpPr>
          <p:cNvPr id="14369" name="Rectangle 33"/>
          <p:cNvSpPr/>
          <p:nvPr/>
        </p:nvSpPr>
        <p:spPr>
          <a:xfrm>
            <a:off x="768350" y="4651375"/>
            <a:ext cx="2992438" cy="382588"/>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验资报告</a:t>
            </a:r>
            <a:endParaRPr lang="en-US" altLang="ko-KR" sz="1600" b="0" dirty="0">
              <a:latin typeface="Arial" panose="020B0604020202020204" pitchFamily="34" charset="0"/>
              <a:ea typeface="宋体" panose="02010600030101010101" pitchFamily="2" charset="-122"/>
            </a:endParaRPr>
          </a:p>
        </p:txBody>
      </p:sp>
      <p:sp>
        <p:nvSpPr>
          <p:cNvPr id="14370" name="Rectangle 34"/>
          <p:cNvSpPr/>
          <p:nvPr/>
        </p:nvSpPr>
        <p:spPr>
          <a:xfrm>
            <a:off x="611188" y="5084763"/>
            <a:ext cx="2992437" cy="676275"/>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经营快递的分公司名录、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子公司名录、加盟名录</a:t>
            </a:r>
            <a:endParaRPr lang="en-US" altLang="ko-KR" sz="1600" b="0" dirty="0">
              <a:latin typeface="Arial" panose="020B0604020202020204" pitchFamily="34" charset="0"/>
              <a:ea typeface="宋体" panose="02010600030101010101" pitchFamily="2" charset="-122"/>
            </a:endParaRPr>
          </a:p>
        </p:txBody>
      </p:sp>
      <p:sp>
        <p:nvSpPr>
          <p:cNvPr id="14371" name="AutoShape 35"/>
          <p:cNvSpPr/>
          <p:nvPr/>
        </p:nvSpPr>
        <p:spPr>
          <a:xfrm rot="5400000">
            <a:off x="-6350" y="5764213"/>
            <a:ext cx="601663" cy="585787"/>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72" name="Text Box 36"/>
          <p:cNvSpPr txBox="1"/>
          <p:nvPr/>
        </p:nvSpPr>
        <p:spPr>
          <a:xfrm>
            <a:off x="15875" y="5942013"/>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8</a:t>
            </a:r>
            <a:endParaRPr lang="en-US" altLang="ko-KR" sz="1400" dirty="0">
              <a:latin typeface="Arial" panose="020B0604020202020204" pitchFamily="34" charset="0"/>
              <a:ea typeface="DotumChe" pitchFamily="49" charset="-127"/>
            </a:endParaRPr>
          </a:p>
        </p:txBody>
      </p:sp>
      <p:sp>
        <p:nvSpPr>
          <p:cNvPr id="14373" name="Rectangle 37"/>
          <p:cNvSpPr/>
          <p:nvPr/>
        </p:nvSpPr>
        <p:spPr>
          <a:xfrm>
            <a:off x="768350" y="5862638"/>
            <a:ext cx="2992438" cy="382587"/>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处理场所（中心）名录</a:t>
            </a:r>
            <a:endParaRPr lang="en-US" altLang="ko-KR" sz="1600" b="0" dirty="0">
              <a:latin typeface="Arial" panose="020B0604020202020204" pitchFamily="34" charset="0"/>
              <a:ea typeface="宋体" panose="02010600030101010101" pitchFamily="2" charset="-122"/>
            </a:endParaRPr>
          </a:p>
        </p:txBody>
      </p:sp>
      <p:sp>
        <p:nvSpPr>
          <p:cNvPr id="14374" name="AutoShape 39"/>
          <p:cNvSpPr/>
          <p:nvPr/>
        </p:nvSpPr>
        <p:spPr>
          <a:xfrm>
            <a:off x="5449888" y="1893888"/>
            <a:ext cx="3692525" cy="550862"/>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5" name="AutoShape 40"/>
          <p:cNvSpPr/>
          <p:nvPr/>
        </p:nvSpPr>
        <p:spPr>
          <a:xfrm>
            <a:off x="5449888" y="3103563"/>
            <a:ext cx="3692525" cy="5937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6" name="AutoShape 41"/>
          <p:cNvSpPr/>
          <p:nvPr/>
        </p:nvSpPr>
        <p:spPr>
          <a:xfrm>
            <a:off x="5449888" y="1277938"/>
            <a:ext cx="3692525" cy="585787"/>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7" name="AutoShape 42"/>
          <p:cNvSpPr/>
          <p:nvPr/>
        </p:nvSpPr>
        <p:spPr>
          <a:xfrm>
            <a:off x="5451475" y="2471738"/>
            <a:ext cx="3692525" cy="5810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8" name="Rectangle 43"/>
          <p:cNvSpPr/>
          <p:nvPr/>
        </p:nvSpPr>
        <p:spPr>
          <a:xfrm>
            <a:off x="5551488" y="1412875"/>
            <a:ext cx="3487737" cy="331788"/>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场地使用证明</a:t>
            </a:r>
            <a:endParaRPr lang="en-US" altLang="ko-KR" sz="1600" b="0" dirty="0">
              <a:latin typeface="Arial" panose="020B0604020202020204" pitchFamily="34" charset="0"/>
              <a:ea typeface="宋体" panose="02010600030101010101" pitchFamily="2" charset="-122"/>
            </a:endParaRPr>
          </a:p>
        </p:txBody>
      </p:sp>
      <p:sp>
        <p:nvSpPr>
          <p:cNvPr id="14379" name="AutoShape 44"/>
          <p:cNvSpPr/>
          <p:nvPr/>
        </p:nvSpPr>
        <p:spPr>
          <a:xfrm rot="5400000">
            <a:off x="4694238" y="1227138"/>
            <a:ext cx="600075" cy="682625"/>
          </a:xfrm>
          <a:prstGeom prst="homePlate">
            <a:avLst>
              <a:gd name="adj" fmla="val 1218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80" name="AutoShape 45"/>
          <p:cNvSpPr/>
          <p:nvPr/>
        </p:nvSpPr>
        <p:spPr>
          <a:xfrm rot="5400000">
            <a:off x="4697413" y="182245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81" name="AutoShape 46"/>
          <p:cNvSpPr/>
          <p:nvPr/>
        </p:nvSpPr>
        <p:spPr>
          <a:xfrm rot="5400000">
            <a:off x="4695825" y="2433638"/>
            <a:ext cx="600075" cy="684212"/>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82" name="Text Box 47"/>
          <p:cNvSpPr txBox="1"/>
          <p:nvPr/>
        </p:nvSpPr>
        <p:spPr>
          <a:xfrm>
            <a:off x="4673600" y="1465263"/>
            <a:ext cx="649288"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9</a:t>
            </a:r>
            <a:endParaRPr lang="en-US" altLang="ko-KR" sz="1400" dirty="0">
              <a:latin typeface="Arial" panose="020B0604020202020204" pitchFamily="34" charset="0"/>
              <a:ea typeface="DotumChe" pitchFamily="49" charset="-127"/>
            </a:endParaRPr>
          </a:p>
        </p:txBody>
      </p:sp>
      <p:sp>
        <p:nvSpPr>
          <p:cNvPr id="14383" name="Text Box 48"/>
          <p:cNvSpPr txBox="1"/>
          <p:nvPr/>
        </p:nvSpPr>
        <p:spPr>
          <a:xfrm>
            <a:off x="4673600" y="2073275"/>
            <a:ext cx="649288"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10</a:t>
            </a:r>
            <a:endParaRPr lang="en-US" altLang="ko-KR" sz="1400" dirty="0">
              <a:latin typeface="Arial" panose="020B0604020202020204" pitchFamily="34" charset="0"/>
              <a:ea typeface="DotumChe" pitchFamily="49" charset="-127"/>
            </a:endParaRPr>
          </a:p>
        </p:txBody>
      </p:sp>
      <p:sp>
        <p:nvSpPr>
          <p:cNvPr id="14384" name="Text Box 49"/>
          <p:cNvSpPr txBox="1"/>
          <p:nvPr/>
        </p:nvSpPr>
        <p:spPr>
          <a:xfrm>
            <a:off x="4673600" y="2662238"/>
            <a:ext cx="649288"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11</a:t>
            </a:r>
            <a:endParaRPr lang="en-US" altLang="ko-KR" sz="1400" dirty="0">
              <a:latin typeface="Arial" panose="020B0604020202020204" pitchFamily="34" charset="0"/>
              <a:ea typeface="DotumChe" pitchFamily="49" charset="-127"/>
            </a:endParaRPr>
          </a:p>
        </p:txBody>
      </p:sp>
      <p:sp>
        <p:nvSpPr>
          <p:cNvPr id="14385" name="Rectangle 50"/>
          <p:cNvSpPr/>
          <p:nvPr/>
        </p:nvSpPr>
        <p:spPr>
          <a:xfrm>
            <a:off x="5508625" y="1773238"/>
            <a:ext cx="3487738" cy="676275"/>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（含分公司、子公司、处理中心）；</a:t>
            </a:r>
            <a:endParaRPr lang="en-US" altLang="ko-KR" sz="1600" b="0" dirty="0">
              <a:latin typeface="Arial" panose="020B0604020202020204" pitchFamily="34" charset="0"/>
              <a:ea typeface="宋体" panose="02010600030101010101" pitchFamily="2" charset="-122"/>
            </a:endParaRPr>
          </a:p>
        </p:txBody>
      </p:sp>
      <p:sp>
        <p:nvSpPr>
          <p:cNvPr id="14386" name="Rectangle 51"/>
          <p:cNvSpPr/>
          <p:nvPr/>
        </p:nvSpPr>
        <p:spPr>
          <a:xfrm>
            <a:off x="5551488" y="2573338"/>
            <a:ext cx="3487737" cy="382587"/>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服务质量管理制度</a:t>
            </a:r>
            <a:endParaRPr lang="en-US" altLang="ko-KR" sz="1600" b="0" dirty="0">
              <a:latin typeface="Arial" panose="020B0604020202020204" pitchFamily="34" charset="0"/>
              <a:ea typeface="宋体" panose="02010600030101010101" pitchFamily="2" charset="-122"/>
            </a:endParaRPr>
          </a:p>
        </p:txBody>
      </p:sp>
      <p:sp>
        <p:nvSpPr>
          <p:cNvPr id="14387" name="AutoShape 52"/>
          <p:cNvSpPr/>
          <p:nvPr/>
        </p:nvSpPr>
        <p:spPr>
          <a:xfrm rot="5400000">
            <a:off x="4697413" y="3049588"/>
            <a:ext cx="601662" cy="684212"/>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88" name="Text Box 53"/>
          <p:cNvSpPr txBox="1"/>
          <p:nvPr/>
        </p:nvSpPr>
        <p:spPr>
          <a:xfrm>
            <a:off x="4673600" y="3276600"/>
            <a:ext cx="649288"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12</a:t>
            </a:r>
            <a:endParaRPr lang="en-US" altLang="ko-KR" sz="1400" dirty="0">
              <a:latin typeface="Arial" panose="020B0604020202020204" pitchFamily="34" charset="0"/>
              <a:ea typeface="DotumChe" pitchFamily="49" charset="-127"/>
            </a:endParaRPr>
          </a:p>
        </p:txBody>
      </p:sp>
      <p:sp>
        <p:nvSpPr>
          <p:cNvPr id="14389" name="Rectangle 54"/>
          <p:cNvSpPr/>
          <p:nvPr/>
        </p:nvSpPr>
        <p:spPr>
          <a:xfrm>
            <a:off x="5551488" y="3197225"/>
            <a:ext cx="3487737" cy="382588"/>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业务操作规范</a:t>
            </a:r>
            <a:endParaRPr lang="en-US" altLang="ko-KR" sz="1600" b="0" dirty="0">
              <a:latin typeface="Arial" panose="020B0604020202020204" pitchFamily="34" charset="0"/>
              <a:ea typeface="宋体" panose="02010600030101010101" pitchFamily="2" charset="-122"/>
            </a:endParaRPr>
          </a:p>
        </p:txBody>
      </p:sp>
      <p:sp>
        <p:nvSpPr>
          <p:cNvPr id="14390" name="AutoShape 56"/>
          <p:cNvSpPr/>
          <p:nvPr/>
        </p:nvSpPr>
        <p:spPr>
          <a:xfrm>
            <a:off x="5449888" y="4508500"/>
            <a:ext cx="3692525" cy="550863"/>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91" name="AutoShape 58"/>
          <p:cNvSpPr/>
          <p:nvPr/>
        </p:nvSpPr>
        <p:spPr>
          <a:xfrm>
            <a:off x="5449888" y="3870325"/>
            <a:ext cx="3692525" cy="585788"/>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92" name="Rectangle 60"/>
          <p:cNvSpPr/>
          <p:nvPr/>
        </p:nvSpPr>
        <p:spPr>
          <a:xfrm>
            <a:off x="5551488" y="4005263"/>
            <a:ext cx="3487737" cy="331787"/>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安全保障制度和措施</a:t>
            </a:r>
            <a:endParaRPr lang="en-US" altLang="ko-KR" sz="1600" b="0" dirty="0">
              <a:latin typeface="Arial" panose="020B0604020202020204" pitchFamily="34" charset="0"/>
              <a:ea typeface="宋体" panose="02010600030101010101" pitchFamily="2" charset="-122"/>
            </a:endParaRPr>
          </a:p>
        </p:txBody>
      </p:sp>
      <p:sp>
        <p:nvSpPr>
          <p:cNvPr id="14393" name="AutoShape 61"/>
          <p:cNvSpPr/>
          <p:nvPr/>
        </p:nvSpPr>
        <p:spPr>
          <a:xfrm rot="5400000">
            <a:off x="4692650" y="3817938"/>
            <a:ext cx="601663" cy="682625"/>
          </a:xfrm>
          <a:prstGeom prst="homePlate">
            <a:avLst>
              <a:gd name="adj" fmla="val 1218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94" name="AutoShape 62"/>
          <p:cNvSpPr/>
          <p:nvPr/>
        </p:nvSpPr>
        <p:spPr>
          <a:xfrm rot="5400000">
            <a:off x="4684713" y="448945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95" name="Text Box 64"/>
          <p:cNvSpPr txBox="1"/>
          <p:nvPr/>
        </p:nvSpPr>
        <p:spPr>
          <a:xfrm>
            <a:off x="4673600" y="4057650"/>
            <a:ext cx="649288"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13</a:t>
            </a:r>
            <a:endParaRPr lang="en-US" altLang="ko-KR" sz="1400" dirty="0">
              <a:latin typeface="Arial" panose="020B0604020202020204" pitchFamily="34" charset="0"/>
              <a:ea typeface="DotumChe" pitchFamily="49" charset="-127"/>
            </a:endParaRPr>
          </a:p>
        </p:txBody>
      </p:sp>
      <p:sp>
        <p:nvSpPr>
          <p:cNvPr id="14396" name="Text Box 65"/>
          <p:cNvSpPr txBox="1"/>
          <p:nvPr/>
        </p:nvSpPr>
        <p:spPr>
          <a:xfrm>
            <a:off x="4673600" y="4665663"/>
            <a:ext cx="649288"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14</a:t>
            </a:r>
            <a:endParaRPr lang="en-US" altLang="ko-KR" sz="1400" dirty="0">
              <a:latin typeface="Arial" panose="020B0604020202020204" pitchFamily="34" charset="0"/>
              <a:ea typeface="DotumChe" pitchFamily="49" charset="-127"/>
            </a:endParaRPr>
          </a:p>
        </p:txBody>
      </p:sp>
      <p:sp>
        <p:nvSpPr>
          <p:cNvPr id="14397" name="Rectangle 67"/>
          <p:cNvSpPr/>
          <p:nvPr/>
        </p:nvSpPr>
        <p:spPr>
          <a:xfrm>
            <a:off x="5656263" y="4603750"/>
            <a:ext cx="3487737" cy="382588"/>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加盟合同协议</a:t>
            </a:r>
            <a:endParaRPr lang="en-US" altLang="ko-KR" sz="1600" b="0" dirty="0">
              <a:latin typeface="Arial" panose="020B0604020202020204" pitchFamily="34" charset="0"/>
              <a:ea typeface="宋体" panose="02010600030101010101" pitchFamily="2" charset="-122"/>
            </a:endParaRPr>
          </a:p>
        </p:txBody>
      </p:sp>
      <p:sp>
        <p:nvSpPr>
          <p:cNvPr id="14398" name="Rectangle 71"/>
          <p:cNvSpPr/>
          <p:nvPr/>
        </p:nvSpPr>
        <p:spPr>
          <a:xfrm>
            <a:off x="5580063" y="5949950"/>
            <a:ext cx="2447925" cy="600075"/>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en-US" altLang="zh-CN" sz="2800" dirty="0">
                <a:latin typeface="Arial" panose="020B0604020202020204" pitchFamily="34" charset="0"/>
                <a:ea typeface="宋体" panose="02010600030101010101" pitchFamily="2" charset="-122"/>
              </a:rPr>
              <a:t>3</a:t>
            </a:r>
            <a:r>
              <a:rPr lang="zh-CN" altLang="en-US" sz="2800" dirty="0">
                <a:latin typeface="Arial" panose="020B0604020202020204" pitchFamily="34" charset="0"/>
                <a:ea typeface="宋体" panose="02010600030101010101" pitchFamily="2" charset="-122"/>
              </a:rPr>
              <a:t>、申请资料</a:t>
            </a:r>
            <a:endParaRPr lang="ko-KR" altLang="en-US" sz="2800" dirty="0">
              <a:latin typeface="Arial" panose="020B0604020202020204" pitchFamily="34" charset="0"/>
              <a:ea typeface="宋体" panose="02010600030101010101" pitchFamily="2" charset="-122"/>
            </a:endParaRPr>
          </a:p>
        </p:txBody>
      </p:sp>
      <p:sp>
        <p:nvSpPr>
          <p:cNvPr id="14399" name="AutoShape 75"/>
          <p:cNvSpPr/>
          <p:nvPr/>
        </p:nvSpPr>
        <p:spPr>
          <a:xfrm>
            <a:off x="5449888" y="5135563"/>
            <a:ext cx="3692525" cy="550862"/>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400" name="AutoShape 76"/>
          <p:cNvSpPr/>
          <p:nvPr/>
        </p:nvSpPr>
        <p:spPr>
          <a:xfrm rot="5400000">
            <a:off x="4684713" y="5116513"/>
            <a:ext cx="601662" cy="684212"/>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401" name="Rectangle 77"/>
          <p:cNvSpPr/>
          <p:nvPr/>
        </p:nvSpPr>
        <p:spPr>
          <a:xfrm>
            <a:off x="5580063" y="5230813"/>
            <a:ext cx="3563937" cy="382587"/>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sz="1600" b="0" dirty="0">
                <a:latin typeface="Arial" panose="020B0604020202020204" pitchFamily="34" charset="0"/>
                <a:ea typeface="宋体" panose="02010600030101010101" pitchFamily="2" charset="-122"/>
              </a:rPr>
              <a:t>经营代收货款业务安全保障措施</a:t>
            </a:r>
            <a:endParaRPr lang="en-US" altLang="ko-KR" sz="1600" b="0" dirty="0">
              <a:latin typeface="Arial" panose="020B0604020202020204" pitchFamily="34" charset="0"/>
              <a:ea typeface="宋体" panose="02010600030101010101" pitchFamily="2" charset="-122"/>
            </a:endParaRPr>
          </a:p>
        </p:txBody>
      </p:sp>
      <p:sp>
        <p:nvSpPr>
          <p:cNvPr id="14402" name="Text Box 78"/>
          <p:cNvSpPr txBox="1"/>
          <p:nvPr/>
        </p:nvSpPr>
        <p:spPr>
          <a:xfrm>
            <a:off x="4643438" y="5373688"/>
            <a:ext cx="649287"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15</a:t>
            </a:r>
            <a:endParaRPr lang="en-US" altLang="ko-KR" sz="1400" dirty="0">
              <a:latin typeface="Arial" panose="020B0604020202020204" pitchFamily="34" charset="0"/>
              <a:ea typeface="DotumChe" pitchFamily="49" charset="-127"/>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53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aphicFrame>
        <p:nvGraphicFramePr>
          <p:cNvPr id="154669" name="Group 1069"/>
          <p:cNvGraphicFramePr>
            <a:graphicFrameLocks noGrp="1"/>
          </p:cNvGraphicFramePr>
          <p:nvPr/>
        </p:nvGraphicFramePr>
        <p:xfrm>
          <a:off x="179388" y="1462088"/>
          <a:ext cx="8785225" cy="5394325"/>
        </p:xfrm>
        <a:graphic>
          <a:graphicData uri="http://schemas.openxmlformats.org/drawingml/2006/table">
            <a:tbl>
              <a:tblPr/>
              <a:tblGrid>
                <a:gridCol w="3424237"/>
                <a:gridCol w="2192338"/>
                <a:gridCol w="247650"/>
                <a:gridCol w="1373187"/>
                <a:gridCol w="1547813"/>
              </a:tblGrid>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企业类型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□有限责任公司 □股份有限公司 □其它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579052">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企业性质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□国有控股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□民营控股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是否含外商投资：□是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335241">
                <a:tc vMerge="1">
                  <a:tcPr/>
                </a:tc>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□外商控股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工商注册号</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rPr>
                        <a:t>预先核准通知书文号</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注册资本</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8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注册机关</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□国家工商管理总局</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________</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省</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市</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区（县）工商行政管理局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注册日期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工商营业执照有效期</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（预先核准通知书有效期）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法定代表人身份证号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联系人电子邮箱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固定电话</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传真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邮政编码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5418" name="AutoShape 1070"/>
          <p:cNvSpPr/>
          <p:nvPr/>
        </p:nvSpPr>
        <p:spPr>
          <a:xfrm>
            <a:off x="5651500" y="1412875"/>
            <a:ext cx="2808288" cy="576263"/>
          </a:xfrm>
          <a:prstGeom prst="cloudCallout">
            <a:avLst>
              <a:gd name="adj1" fmla="val -164301"/>
              <a:gd name="adj2" fmla="val 47245"/>
            </a:avLst>
          </a:prstGeom>
          <a:solidFill>
            <a:schemeClr val="accent1"/>
          </a:solidFill>
          <a:ln w="9525" cap="flat" cmpd="sng">
            <a:solidFill>
              <a:schemeClr val="tx1"/>
            </a:solidFill>
            <a:prstDash val="solid"/>
            <a:round/>
            <a:headEnd type="none" w="med" len="med"/>
            <a:tailEnd type="none" w="med" len="med"/>
          </a:ln>
        </p:spPr>
        <p:txBody>
          <a:bodyPr anchor="t" anchorCtr="0"/>
          <a:p>
            <a:pPr algn="ctr"/>
            <a:r>
              <a:rPr lang="zh-CN" altLang="en-US" sz="1400" dirty="0">
                <a:solidFill>
                  <a:srgbClr val="FF0000"/>
                </a:solidFill>
                <a:latin typeface="Arial" panose="020B0604020202020204" pitchFamily="34" charset="0"/>
                <a:ea typeface="宋体" panose="02010600030101010101" pitchFamily="2" charset="-122"/>
              </a:rPr>
              <a:t>多想几个，以防重名</a:t>
            </a:r>
            <a:endParaRPr lang="zh-CN" altLang="en-US" sz="1400" dirty="0">
              <a:solidFill>
                <a:srgbClr val="FF0000"/>
              </a:solidFill>
              <a:latin typeface="Arial" panose="020B0604020202020204" pitchFamily="34" charset="0"/>
              <a:ea typeface="宋体" panose="02010600030101010101" pitchFamily="2" charset="-122"/>
            </a:endParaRPr>
          </a:p>
        </p:txBody>
      </p:sp>
      <p:sp>
        <p:nvSpPr>
          <p:cNvPr id="15419" name="AutoShape 1071"/>
          <p:cNvSpPr/>
          <p:nvPr/>
        </p:nvSpPr>
        <p:spPr>
          <a:xfrm rot="5400000">
            <a:off x="1589088" y="72390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5420" name="Rectangle 1072"/>
          <p:cNvSpPr/>
          <p:nvPr/>
        </p:nvSpPr>
        <p:spPr>
          <a:xfrm>
            <a:off x="2268538" y="836613"/>
            <a:ext cx="3487737" cy="419100"/>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快递业务经营许可申请书</a:t>
            </a:r>
            <a:endParaRPr lang="en-US" altLang="ko-KR" dirty="0">
              <a:latin typeface="Arial" panose="020B0604020202020204" pitchFamily="34" charset="0"/>
              <a:ea typeface="宋体" panose="02010600030101010101" pitchFamily="2" charset="-122"/>
            </a:endParaRPr>
          </a:p>
        </p:txBody>
      </p:sp>
      <p:sp>
        <p:nvSpPr>
          <p:cNvPr id="15421" name="Text Box 1073"/>
          <p:cNvSpPr txBox="1"/>
          <p:nvPr/>
        </p:nvSpPr>
        <p:spPr>
          <a:xfrm>
            <a:off x="1692275" y="908050"/>
            <a:ext cx="503238"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a:t>
            </a:r>
            <a:endParaRPr lang="en-US" altLang="zh-CN"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638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aphicFrame>
        <p:nvGraphicFramePr>
          <p:cNvPr id="120906" name="Group 74"/>
          <p:cNvGraphicFramePr>
            <a:graphicFrameLocks noGrp="1"/>
          </p:cNvGraphicFramePr>
          <p:nvPr>
            <p:ph idx="4294967295"/>
          </p:nvPr>
        </p:nvGraphicFramePr>
        <p:xfrm>
          <a:off x="179388" y="1557338"/>
          <a:ext cx="8785225" cy="4986338"/>
        </p:xfrm>
        <a:graphic>
          <a:graphicData uri="http://schemas.openxmlformats.org/drawingml/2006/table">
            <a:tbl>
              <a:tblPr/>
              <a:tblGrid>
                <a:gridCol w="3440112"/>
                <a:gridCol w="5345113"/>
              </a:tblGrid>
              <a:tr h="701675">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注册地址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0088">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通信地址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65188">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申请类别</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省、自治区、直辖市范围内经营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跨省、自治区、直辖市范围经营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国际快递业务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881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申请经营地域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（附分支机构名录）</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1675">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经营品牌名称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58899">
                <a:tc gridSpan="2">
                  <a:txBody>
                    <a:bodyPr/>
                    <a:lstStyle>
                      <a:lvl1pPr marL="342900" indent="3771900" eaLnBrk="0" hangingPunct="0">
                        <a:spcBef>
                          <a:spcPct val="20000"/>
                        </a:spcBef>
                        <a:tabLst>
                          <a:tab pos="3473450" algn="l"/>
                        </a:tabLst>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tabLst>
                          <a:tab pos="3473450" algn="l"/>
                        </a:tabLst>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tabLst>
                          <a:tab pos="3473450" algn="l"/>
                        </a:tabLst>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tabLst>
                          <a:tab pos="347345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tabLst>
                          <a:tab pos="347345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9pPr>
                    </a:lstStyle>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本企业在申请过程中提交的所有材料真实有效，谨对此真实性承担责任。</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法定代表人签字：</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公章：</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                            年   月   日</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16409" name="AutoShape 76"/>
          <p:cNvSpPr/>
          <p:nvPr/>
        </p:nvSpPr>
        <p:spPr>
          <a:xfrm rot="5400000">
            <a:off x="1589088" y="72390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6410" name="Rectangle 77"/>
          <p:cNvSpPr/>
          <p:nvPr/>
        </p:nvSpPr>
        <p:spPr>
          <a:xfrm>
            <a:off x="2268538" y="836613"/>
            <a:ext cx="3487737" cy="419100"/>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快递业务经营许可申请书</a:t>
            </a:r>
            <a:endParaRPr lang="en-US" altLang="ko-KR" dirty="0">
              <a:latin typeface="Arial" panose="020B0604020202020204" pitchFamily="34" charset="0"/>
              <a:ea typeface="宋体" panose="02010600030101010101" pitchFamily="2" charset="-122"/>
            </a:endParaRPr>
          </a:p>
        </p:txBody>
      </p:sp>
      <p:sp>
        <p:nvSpPr>
          <p:cNvPr id="16411" name="Text Box 78"/>
          <p:cNvSpPr txBox="1"/>
          <p:nvPr/>
        </p:nvSpPr>
        <p:spPr>
          <a:xfrm>
            <a:off x="1692275" y="908050"/>
            <a:ext cx="503238"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a:t>
            </a:r>
            <a:endParaRPr lang="en-US" altLang="zh-CN"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741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7411" name="Rectangle 4"/>
          <p:cNvSpPr/>
          <p:nvPr/>
        </p:nvSpPr>
        <p:spPr>
          <a:xfrm>
            <a:off x="179388" y="1865313"/>
            <a:ext cx="8640762" cy="4486275"/>
          </a:xfrm>
          <a:prstGeom prst="rect">
            <a:avLst/>
          </a:prstGeom>
          <a:noFill/>
          <a:ln w="9525">
            <a:noFill/>
          </a:ln>
        </p:spPr>
        <p:txBody>
          <a:bodyPr anchor="ctr" anchorCtr="0">
            <a:spAutoFit/>
          </a:bodyPr>
          <a:p>
            <a:pPr indent="262255">
              <a:lnSpc>
                <a:spcPct val="200000"/>
              </a:lnSpc>
            </a:pPr>
            <a:r>
              <a:rPr lang="zh-CN" altLang="en-US" b="0" dirty="0">
                <a:latin typeface="宋体" panose="02010600030101010101" pitchFamily="2" charset="-122"/>
                <a:ea typeface="宋体" panose="02010600030101010101" pitchFamily="2" charset="-122"/>
              </a:rPr>
              <a:t>注：</a:t>
            </a:r>
            <a:r>
              <a:rPr lang="en-US" altLang="zh-CN" b="0" dirty="0">
                <a:latin typeface="宋体" panose="02010600030101010101" pitchFamily="2" charset="-122"/>
                <a:ea typeface="宋体" panose="02010600030101010101" pitchFamily="2" charset="-122"/>
              </a:rPr>
              <a:t>1</a:t>
            </a:r>
            <a:r>
              <a:rPr lang="zh-CN" altLang="en-US" b="0" dirty="0">
                <a:latin typeface="宋体" panose="02010600030101010101" pitchFamily="2" charset="-122"/>
                <a:ea typeface="宋体" panose="02010600030101010101" pitchFamily="2" charset="-122"/>
              </a:rPr>
              <a:t>、手工填写表格和签字请使用黑色或蓝黑色钢笔、毛笔或签字笔，请勿使用圆珠笔。</a:t>
            </a:r>
            <a:endParaRPr lang="zh-CN" altLang="en-US" b="0" dirty="0">
              <a:latin typeface="宋体" panose="02010600030101010101" pitchFamily="2" charset="-122"/>
              <a:ea typeface="宋体" panose="02010600030101010101" pitchFamily="2" charset="-122"/>
            </a:endParaRPr>
          </a:p>
          <a:p>
            <a:pPr indent="262255">
              <a:lnSpc>
                <a:spcPct val="200000"/>
              </a:lnSpc>
            </a:pPr>
            <a:r>
              <a:rPr lang="en-US" altLang="zh-CN" b="0" dirty="0">
                <a:latin typeface="宋体" panose="02010600030101010101" pitchFamily="2" charset="-122"/>
                <a:ea typeface="宋体" panose="02010600030101010101" pitchFamily="2" charset="-122"/>
              </a:rPr>
              <a:t>2</a:t>
            </a:r>
            <a:r>
              <a:rPr lang="zh-CN" altLang="en-US" b="0" dirty="0">
                <a:latin typeface="宋体" panose="02010600030101010101" pitchFamily="2" charset="-122"/>
                <a:ea typeface="宋体" panose="02010600030101010101" pitchFamily="2" charset="-122"/>
              </a:rPr>
              <a:t>、注册机关一栏，如在省</a:t>
            </a:r>
            <a:r>
              <a:rPr lang="en-US" altLang="zh-CN" b="0" dirty="0">
                <a:latin typeface="宋体" panose="02010600030101010101" pitchFamily="2" charset="-122"/>
                <a:ea typeface="宋体" panose="02010600030101010101" pitchFamily="2" charset="-122"/>
              </a:rPr>
              <a:t>/</a:t>
            </a:r>
            <a:r>
              <a:rPr lang="zh-CN" altLang="en-US" b="0" dirty="0">
                <a:latin typeface="宋体" panose="02010600030101010101" pitchFamily="2" charset="-122"/>
                <a:ea typeface="宋体" panose="02010600030101010101" pitchFamily="2" charset="-122"/>
              </a:rPr>
              <a:t>市</a:t>
            </a:r>
            <a:r>
              <a:rPr lang="en-US" altLang="zh-CN" b="0" dirty="0">
                <a:latin typeface="宋体" panose="02010600030101010101" pitchFamily="2" charset="-122"/>
                <a:ea typeface="宋体" panose="02010600030101010101" pitchFamily="2" charset="-122"/>
              </a:rPr>
              <a:t>/</a:t>
            </a:r>
            <a:r>
              <a:rPr lang="zh-CN" altLang="en-US" b="0" dirty="0">
                <a:latin typeface="宋体" panose="02010600030101010101" pitchFamily="2" charset="-122"/>
                <a:ea typeface="宋体" panose="02010600030101010101" pitchFamily="2" charset="-122"/>
              </a:rPr>
              <a:t>区（县）登记注册的，需填写到地市、区（县）名称。（如：河北省石家庄市、河北省平泉县）</a:t>
            </a:r>
            <a:endParaRPr lang="zh-CN" altLang="en-US" b="0" dirty="0">
              <a:latin typeface="宋体" panose="02010600030101010101" pitchFamily="2" charset="-122"/>
              <a:ea typeface="宋体" panose="02010600030101010101" pitchFamily="2" charset="-122"/>
            </a:endParaRPr>
          </a:p>
          <a:p>
            <a:pPr indent="262255">
              <a:lnSpc>
                <a:spcPct val="200000"/>
              </a:lnSpc>
            </a:pPr>
            <a:r>
              <a:rPr lang="en-US" altLang="zh-CN" b="0" dirty="0">
                <a:latin typeface="宋体" panose="02010600030101010101" pitchFamily="2" charset="-122"/>
                <a:ea typeface="宋体" panose="02010600030101010101" pitchFamily="2" charset="-122"/>
              </a:rPr>
              <a:t>3</a:t>
            </a:r>
            <a:r>
              <a:rPr lang="zh-CN" altLang="en-US" b="0" dirty="0">
                <a:latin typeface="宋体" panose="02010600030101010101" pitchFamily="2" charset="-122"/>
                <a:ea typeface="宋体" panose="02010600030101010101" pitchFamily="2" charset="-122"/>
              </a:rPr>
              <a:t>、经营快递业务的分公司（营业部）、子公司、加盟企业名录见附</a:t>
            </a:r>
            <a:r>
              <a:rPr lang="en-US" altLang="zh-CN" b="0" dirty="0">
                <a:latin typeface="宋体" panose="02010600030101010101" pitchFamily="2" charset="-122"/>
                <a:ea typeface="宋体" panose="02010600030101010101" pitchFamily="2" charset="-122"/>
              </a:rPr>
              <a:t>2-6</a:t>
            </a:r>
            <a:r>
              <a:rPr lang="zh-CN" altLang="en-US" b="0" dirty="0">
                <a:latin typeface="宋体" panose="02010600030101010101" pitchFamily="2" charset="-122"/>
                <a:ea typeface="宋体" panose="02010600030101010101" pitchFamily="2" charset="-122"/>
              </a:rPr>
              <a:t>列表。</a:t>
            </a:r>
            <a:endParaRPr lang="zh-CN" altLang="en-US" b="0" dirty="0">
              <a:latin typeface="宋体" panose="02010600030101010101" pitchFamily="2" charset="-122"/>
              <a:ea typeface="宋体" panose="02010600030101010101" pitchFamily="2" charset="-122"/>
            </a:endParaRPr>
          </a:p>
          <a:p>
            <a:pPr indent="262255">
              <a:lnSpc>
                <a:spcPct val="200000"/>
              </a:lnSpc>
            </a:pPr>
            <a:r>
              <a:rPr lang="en-US" altLang="zh-CN" b="0" dirty="0">
                <a:latin typeface="宋体" panose="02010600030101010101" pitchFamily="2" charset="-122"/>
                <a:ea typeface="宋体" panose="02010600030101010101" pitchFamily="2" charset="-122"/>
              </a:rPr>
              <a:t>4</a:t>
            </a:r>
            <a:r>
              <a:rPr lang="zh-CN" altLang="en-US" b="0" dirty="0">
                <a:latin typeface="宋体" panose="02010600030101010101" pitchFamily="2" charset="-122"/>
                <a:ea typeface="宋体" panose="02010600030101010101" pitchFamily="2" charset="-122"/>
              </a:rPr>
              <a:t>、申请经营地域一栏，企业网络覆盖范围跨省、自治区、直辖市的，以省、自治区、直辖市为最低单位填写（如：北京、河北、广西等）；企业网络在省、自治区、直辖市范围内的，以地市为最低单位填写（如：石家庄、保定等）。</a:t>
            </a:r>
            <a:endParaRPr lang="zh-CN" altLang="en-US" b="0" dirty="0">
              <a:latin typeface="宋体" panose="02010600030101010101" pitchFamily="2" charset="-122"/>
              <a:ea typeface="宋体" panose="02010600030101010101" pitchFamily="2" charset="-122"/>
            </a:endParaRPr>
          </a:p>
        </p:txBody>
      </p:sp>
      <p:sp>
        <p:nvSpPr>
          <p:cNvPr id="17412" name="AutoShape 5"/>
          <p:cNvSpPr/>
          <p:nvPr/>
        </p:nvSpPr>
        <p:spPr>
          <a:xfrm rot="5400000">
            <a:off x="1589088" y="72390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7413" name="Rectangle 6"/>
          <p:cNvSpPr/>
          <p:nvPr/>
        </p:nvSpPr>
        <p:spPr>
          <a:xfrm>
            <a:off x="2268538" y="836613"/>
            <a:ext cx="3487737" cy="419100"/>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快递业务经营许可申请书</a:t>
            </a:r>
            <a:endParaRPr lang="en-US" altLang="ko-KR" dirty="0">
              <a:latin typeface="Arial" panose="020B0604020202020204" pitchFamily="34" charset="0"/>
              <a:ea typeface="宋体" panose="02010600030101010101" pitchFamily="2" charset="-122"/>
            </a:endParaRPr>
          </a:p>
        </p:txBody>
      </p:sp>
      <p:sp>
        <p:nvSpPr>
          <p:cNvPr id="17414" name="Text Box 7"/>
          <p:cNvSpPr txBox="1"/>
          <p:nvPr/>
        </p:nvSpPr>
        <p:spPr>
          <a:xfrm>
            <a:off x="1692275" y="908050"/>
            <a:ext cx="503238"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a:t>
            </a:r>
            <a:endParaRPr lang="en-US" altLang="zh-CN"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843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8435" name="Rectangle 5"/>
          <p:cNvSpPr/>
          <p:nvPr/>
        </p:nvSpPr>
        <p:spPr>
          <a:xfrm>
            <a:off x="1258888" y="1412875"/>
            <a:ext cx="4591050" cy="366713"/>
          </a:xfrm>
          <a:prstGeom prst="rect">
            <a:avLst/>
          </a:prstGeom>
          <a:noFill/>
          <a:ln w="9525">
            <a:noFill/>
          </a:ln>
        </p:spPr>
        <p:txBody>
          <a:bodyPr wrap="none" anchor="ctr" anchorCtr="0">
            <a:spAutoFit/>
          </a:bodyPr>
          <a:p>
            <a:pPr eaLnBrk="0" hangingPunct="0"/>
            <a:r>
              <a:rPr lang="zh-CN" altLang="en-US" b="0" dirty="0">
                <a:latin typeface="Arial" panose="020B0604020202020204" pitchFamily="34" charset="0"/>
                <a:ea typeface="宋体" panose="02010600030101010101" pitchFamily="2" charset="-122"/>
              </a:rPr>
              <a:t>（需写明申请事项、申请理由、企业介绍）</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pSp>
        <p:nvGrpSpPr>
          <p:cNvPr id="18436" name="Group 10"/>
          <p:cNvGrpSpPr/>
          <p:nvPr/>
        </p:nvGrpSpPr>
        <p:grpSpPr>
          <a:xfrm>
            <a:off x="1547813" y="765175"/>
            <a:ext cx="4208462" cy="601663"/>
            <a:chOff x="1065" y="437"/>
            <a:chExt cx="2651" cy="379"/>
          </a:xfrm>
        </p:grpSpPr>
        <p:sp>
          <p:nvSpPr>
            <p:cNvPr id="18437" name="AutoShape 7"/>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8438" name="Rectangle 8"/>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申请报告</a:t>
              </a:r>
              <a:endParaRPr lang="en-US" altLang="ko-KR" dirty="0">
                <a:latin typeface="Arial" panose="020B0604020202020204" pitchFamily="34" charset="0"/>
                <a:ea typeface="宋体" panose="02010600030101010101" pitchFamily="2" charset="-122"/>
              </a:endParaRPr>
            </a:p>
          </p:txBody>
        </p:sp>
        <p:sp>
          <p:nvSpPr>
            <p:cNvPr id="18439" name="Text Box 9"/>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18440" name="Rectangle 11"/>
          <p:cNvSpPr/>
          <p:nvPr/>
        </p:nvSpPr>
        <p:spPr>
          <a:xfrm>
            <a:off x="250825" y="1916113"/>
            <a:ext cx="8642350" cy="4221162"/>
          </a:xfrm>
          <a:prstGeom prst="rect">
            <a:avLst/>
          </a:prstGeom>
          <a:noFill/>
          <a:ln w="9525" cap="flat" cmpd="sng">
            <a:solidFill>
              <a:schemeClr val="tx1"/>
            </a:solidFill>
            <a:prstDash val="solid"/>
            <a:miter/>
            <a:headEnd type="none" w="med" len="med"/>
            <a:tailEnd type="none" w="med" len="med"/>
          </a:ln>
        </p:spPr>
        <p:txBody>
          <a:bodyPr anchor="t" anchorCtr="0">
            <a:spAutoFit/>
          </a:bodyPr>
          <a:p>
            <a:r>
              <a:rPr lang="zh-CN" altLang="en-US" b="0" dirty="0">
                <a:latin typeface="Arial" panose="020B0604020202020204" pitchFamily="34" charset="0"/>
                <a:ea typeface="宋体" panose="02010600030101010101" pitchFamily="2" charset="-122"/>
              </a:rPr>
              <a:t>尊敬的湖北省行政管理局领导：</a:t>
            </a:r>
            <a:endParaRPr lang="zh-CN" altLang="en-US" b="0" dirty="0">
              <a:latin typeface="Arial" panose="020B0604020202020204" pitchFamily="34" charset="0"/>
              <a:ea typeface="宋体" panose="02010600030101010101" pitchFamily="2" charset="-122"/>
            </a:endParaRPr>
          </a:p>
          <a:p>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       你们好！本人聂友明，身份证号：</a:t>
            </a:r>
            <a:r>
              <a:rPr lang="en-US" altLang="zh-CN" b="0" dirty="0">
                <a:latin typeface="Arial" panose="020B0604020202020204" pitchFamily="34" charset="0"/>
                <a:ea typeface="宋体" panose="02010600030101010101" pitchFamily="2" charset="-122"/>
              </a:rPr>
              <a:t>429001196909182134.</a:t>
            </a:r>
            <a:r>
              <a:rPr lang="zh-CN" altLang="en-US" b="0" dirty="0">
                <a:latin typeface="Arial" panose="020B0604020202020204" pitchFamily="34" charset="0"/>
                <a:ea typeface="宋体" panose="02010600030101010101" pitchFamily="2" charset="-122"/>
              </a:rPr>
              <a:t>本人于</a:t>
            </a:r>
            <a:r>
              <a:rPr lang="en-US" altLang="zh-CN" b="0" dirty="0">
                <a:latin typeface="Arial" panose="020B0604020202020204" pitchFamily="34" charset="0"/>
                <a:ea typeface="宋体" panose="02010600030101010101" pitchFamily="2" charset="-122"/>
              </a:rPr>
              <a:t>2011</a:t>
            </a:r>
            <a:r>
              <a:rPr lang="zh-CN" altLang="en-US" b="0" dirty="0">
                <a:latin typeface="Arial" panose="020B0604020202020204" pitchFamily="34" charset="0"/>
                <a:ea typeface="宋体" panose="02010600030101010101" pitchFamily="2" charset="-122"/>
              </a:rPr>
              <a:t>年</a:t>
            </a:r>
            <a:r>
              <a:rPr lang="en-US" altLang="zh-CN" b="0" dirty="0">
                <a:latin typeface="Arial" panose="020B0604020202020204" pitchFamily="34" charset="0"/>
                <a:ea typeface="宋体" panose="02010600030101010101" pitchFamily="2" charset="-122"/>
              </a:rPr>
              <a:t>9</a:t>
            </a:r>
            <a:r>
              <a:rPr lang="zh-CN" altLang="en-US" b="0" dirty="0">
                <a:latin typeface="Arial" panose="020B0604020202020204" pitchFamily="34" charset="0"/>
                <a:ea typeface="宋体" panose="02010600030101010101" pitchFamily="2" charset="-122"/>
              </a:rPr>
              <a:t>月</a:t>
            </a:r>
            <a:r>
              <a:rPr lang="en-US" altLang="zh-CN" b="0" dirty="0">
                <a:latin typeface="Arial" panose="020B0604020202020204" pitchFamily="34" charset="0"/>
                <a:ea typeface="宋体" panose="02010600030101010101" pitchFamily="2" charset="-122"/>
              </a:rPr>
              <a:t>8</a:t>
            </a:r>
            <a:r>
              <a:rPr lang="zh-CN" altLang="en-US" b="0" dirty="0">
                <a:latin typeface="Arial" panose="020B0604020202020204" pitchFamily="34" charset="0"/>
                <a:ea typeface="宋体" panose="02010600030101010101" pitchFamily="2" charset="-122"/>
              </a:rPr>
              <a:t>日</a:t>
            </a:r>
            <a:r>
              <a:rPr lang="zh-CN" altLang="en-US" b="0" dirty="0">
                <a:solidFill>
                  <a:srgbClr val="FF0000"/>
                </a:solidFill>
                <a:latin typeface="Arial" panose="020B0604020202020204" pitchFamily="34" charset="0"/>
                <a:ea typeface="宋体" panose="02010600030101010101" pitchFamily="2" charset="-122"/>
              </a:rPr>
              <a:t>与香港快捷速递公司达成了加盟协议</a:t>
            </a:r>
            <a:r>
              <a:rPr lang="zh-CN" altLang="en-US" b="0" dirty="0">
                <a:latin typeface="Arial" panose="020B0604020202020204" pitchFamily="34" charset="0"/>
                <a:ea typeface="宋体" panose="02010600030101010101" pitchFamily="2" charset="-122"/>
              </a:rPr>
              <a:t>，并与</a:t>
            </a:r>
            <a:r>
              <a:rPr lang="en-US" altLang="zh-CN" b="0" dirty="0">
                <a:latin typeface="Arial" panose="020B0604020202020204" pitchFamily="34" charset="0"/>
                <a:ea typeface="宋体" panose="02010600030101010101" pitchFamily="2" charset="-122"/>
              </a:rPr>
              <a:t>2011</a:t>
            </a:r>
            <a:r>
              <a:rPr lang="zh-CN" altLang="en-US" b="0" dirty="0">
                <a:latin typeface="Arial" panose="020B0604020202020204" pitchFamily="34" charset="0"/>
                <a:ea typeface="宋体" panose="02010600030101010101" pitchFamily="2" charset="-122"/>
              </a:rPr>
              <a:t>年</a:t>
            </a:r>
            <a:r>
              <a:rPr lang="en-US" altLang="zh-CN" b="0" dirty="0">
                <a:latin typeface="Arial" panose="020B0604020202020204" pitchFamily="34" charset="0"/>
                <a:ea typeface="宋体" panose="02010600030101010101" pitchFamily="2" charset="-122"/>
              </a:rPr>
              <a:t>9</a:t>
            </a:r>
            <a:r>
              <a:rPr lang="zh-CN" altLang="en-US" b="0" dirty="0">
                <a:latin typeface="Arial" panose="020B0604020202020204" pitchFamily="34" charset="0"/>
                <a:ea typeface="宋体" panose="02010600030101010101" pitchFamily="2" charset="-122"/>
              </a:rPr>
              <a:t>月在随州市工商行政管理局办理了</a:t>
            </a:r>
            <a:r>
              <a:rPr lang="zh-CN" altLang="en-US" b="0" dirty="0">
                <a:solidFill>
                  <a:srgbClr val="FF0000"/>
                </a:solidFill>
                <a:latin typeface="Arial" panose="020B0604020202020204" pitchFamily="34" charset="0"/>
                <a:ea typeface="宋体" panose="02010600030101010101" pitchFamily="2" charset="-122"/>
              </a:rPr>
              <a:t>工商营业执照（工商注册号：</a:t>
            </a:r>
            <a:r>
              <a:rPr lang="en-US" altLang="zh-CN" b="0" dirty="0">
                <a:solidFill>
                  <a:srgbClr val="FF0000"/>
                </a:solidFill>
                <a:latin typeface="Arial" panose="020B0604020202020204" pitchFamily="34" charset="0"/>
                <a:ea typeface="宋体" panose="02010600030101010101" pitchFamily="2" charset="-122"/>
              </a:rPr>
              <a:t>421302000043349</a:t>
            </a:r>
            <a:r>
              <a:rPr lang="zh-CN" altLang="en-US" b="0" dirty="0">
                <a:solidFill>
                  <a:srgbClr val="FF0000"/>
                </a:solidFill>
                <a:latin typeface="Arial" panose="020B0604020202020204" pitchFamily="34" charset="0"/>
                <a:ea typeface="宋体" panose="02010600030101010101" pitchFamily="2" charset="-122"/>
              </a:rPr>
              <a:t>）</a:t>
            </a:r>
            <a:endParaRPr lang="zh-CN" altLang="en-US" b="0" dirty="0">
              <a:solidFill>
                <a:srgbClr val="FF0000"/>
              </a:solidFill>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       为了更好的为</a:t>
            </a:r>
            <a:r>
              <a:rPr lang="zh-CN" altLang="en-US" b="0" dirty="0">
                <a:solidFill>
                  <a:srgbClr val="FF0000"/>
                </a:solidFill>
                <a:latin typeface="Arial" panose="020B0604020202020204" pitchFamily="34" charset="0"/>
                <a:ea typeface="宋体" panose="02010600030101010101" pitchFamily="2" charset="-122"/>
              </a:rPr>
              <a:t>广大民众提供方便快捷的收发件等快递服务</a:t>
            </a:r>
            <a:r>
              <a:rPr lang="zh-CN" altLang="en-US" b="0" dirty="0">
                <a:latin typeface="Arial" panose="020B0604020202020204" pitchFamily="34" charset="0"/>
                <a:ea typeface="宋体" panose="02010600030101010101" pitchFamily="2" charset="-122"/>
              </a:rPr>
              <a:t>，正规并完善快递机构的营运制度，特递交此申请报告，望相关部门领导审批。如审批通过，本公司一定严格遵守国家的相关法律法规，严格执行快递行业的规章制度，并严格履行所加盟总部的相关条款，制定健全的安全保障制度和措施，包括保障寄递安全、快递服务人员和用户人身安全、用户信息安全的制度，符合国家标准的各项安全措施，制定完善的风险控制措施和资金结算系统，并明确与委托方和收件人之间的权利、义务。争创随州市快递行业先进模范单位。</a:t>
            </a:r>
            <a:endParaRPr lang="zh-CN" altLang="en-US" b="0" dirty="0">
              <a:latin typeface="Arial" panose="020B0604020202020204" pitchFamily="34" charset="0"/>
              <a:ea typeface="宋体" panose="02010600030101010101" pitchFamily="2" charset="-122"/>
            </a:endParaRPr>
          </a:p>
          <a:p>
            <a:pPr algn="r"/>
            <a:endParaRPr lang="zh-CN" altLang="en-US" b="0" dirty="0">
              <a:latin typeface="Arial" panose="020B0604020202020204" pitchFamily="34" charset="0"/>
              <a:ea typeface="宋体" panose="02010600030101010101" pitchFamily="2" charset="-122"/>
            </a:endParaRPr>
          </a:p>
          <a:p>
            <a:pPr algn="r"/>
            <a:r>
              <a:rPr lang="zh-CN" altLang="en-US" b="0" dirty="0">
                <a:latin typeface="Arial" panose="020B0604020202020204" pitchFamily="34" charset="0"/>
                <a:ea typeface="宋体" panose="02010600030101010101" pitchFamily="2" charset="-122"/>
              </a:rPr>
              <a:t>法定申请人：聂友明</a:t>
            </a:r>
            <a:endParaRPr lang="zh-CN" altLang="en-US" b="0" dirty="0">
              <a:latin typeface="Arial" panose="020B0604020202020204" pitchFamily="34" charset="0"/>
              <a:ea typeface="宋体" panose="02010600030101010101" pitchFamily="2" charset="-122"/>
            </a:endParaRPr>
          </a:p>
          <a:p>
            <a:pPr algn="r"/>
            <a:r>
              <a:rPr lang="zh-CN" altLang="en-US" b="0" dirty="0">
                <a:latin typeface="Arial" panose="020B0604020202020204" pitchFamily="34" charset="0"/>
                <a:ea typeface="宋体" panose="02010600030101010101" pitchFamily="2" charset="-122"/>
              </a:rPr>
              <a:t>申请日期：</a:t>
            </a:r>
            <a:r>
              <a:rPr lang="en-US" altLang="zh-CN" b="0" dirty="0">
                <a:latin typeface="Arial" panose="020B0604020202020204" pitchFamily="34" charset="0"/>
                <a:ea typeface="宋体" panose="02010600030101010101" pitchFamily="2" charset="-122"/>
              </a:rPr>
              <a:t>2011</a:t>
            </a:r>
            <a:r>
              <a:rPr lang="zh-CN" altLang="en-US" b="0" dirty="0">
                <a:latin typeface="Arial" panose="020B0604020202020204" pitchFamily="34" charset="0"/>
                <a:ea typeface="宋体" panose="02010600030101010101" pitchFamily="2" charset="-122"/>
              </a:rPr>
              <a:t>年</a:t>
            </a:r>
            <a:r>
              <a:rPr lang="en-US" altLang="zh-CN" b="0" dirty="0">
                <a:latin typeface="Arial" panose="020B0604020202020204" pitchFamily="34" charset="0"/>
                <a:ea typeface="宋体" panose="02010600030101010101" pitchFamily="2" charset="-122"/>
              </a:rPr>
              <a:t>10</a:t>
            </a:r>
            <a:r>
              <a:rPr lang="zh-CN" altLang="en-US" b="0" dirty="0">
                <a:latin typeface="Arial" panose="020B0604020202020204" pitchFamily="34" charset="0"/>
                <a:ea typeface="宋体" panose="02010600030101010101" pitchFamily="2" charset="-122"/>
              </a:rPr>
              <a:t>月</a:t>
            </a:r>
            <a:r>
              <a:rPr lang="en-US" altLang="zh-CN" b="0" dirty="0">
                <a:latin typeface="Arial" panose="020B0604020202020204" pitchFamily="34" charset="0"/>
                <a:ea typeface="宋体" panose="02010600030101010101" pitchFamily="2" charset="-122"/>
              </a:rPr>
              <a:t>8</a:t>
            </a:r>
            <a:r>
              <a:rPr lang="zh-CN" altLang="en-US" b="0" dirty="0">
                <a:latin typeface="Arial" panose="020B0604020202020204" pitchFamily="34" charset="0"/>
                <a:ea typeface="宋体" panose="02010600030101010101" pitchFamily="2" charset="-122"/>
              </a:rPr>
              <a:t>日</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945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19459" name="Group 4"/>
          <p:cNvGrpSpPr/>
          <p:nvPr/>
        </p:nvGrpSpPr>
        <p:grpSpPr>
          <a:xfrm>
            <a:off x="1547813" y="765175"/>
            <a:ext cx="4208462" cy="820738"/>
            <a:chOff x="1065" y="437"/>
            <a:chExt cx="2651" cy="517"/>
          </a:xfrm>
        </p:grpSpPr>
        <p:sp>
          <p:nvSpPr>
            <p:cNvPr id="1946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9461" name="Rectangle 6"/>
            <p:cNvSpPr/>
            <p:nvPr/>
          </p:nvSpPr>
          <p:spPr>
            <a:xfrm>
              <a:off x="1519" y="482"/>
              <a:ext cx="2197" cy="472"/>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企业名称预核准通知书或者企业法人营业执照及复印件</a:t>
              </a:r>
              <a:endParaRPr lang="en-US" altLang="ko-KR" dirty="0">
                <a:latin typeface="Arial" panose="020B0604020202020204" pitchFamily="34" charset="0"/>
                <a:ea typeface="宋体" panose="02010600030101010101" pitchFamily="2" charset="-122"/>
              </a:endParaRPr>
            </a:p>
          </p:txBody>
        </p:sp>
        <p:sp>
          <p:nvSpPr>
            <p:cNvPr id="1946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3</a:t>
              </a:r>
              <a:endParaRPr lang="en-US" altLang="zh-CN" sz="2400" dirty="0">
                <a:solidFill>
                  <a:schemeClr val="bg1"/>
                </a:solidFill>
                <a:latin typeface="Arial" panose="020B0604020202020204" pitchFamily="34" charset="0"/>
                <a:ea typeface="宋体" panose="02010600030101010101" pitchFamily="2" charset="-122"/>
              </a:endParaRPr>
            </a:p>
          </p:txBody>
        </p:sp>
      </p:grpSp>
      <p:pic>
        <p:nvPicPr>
          <p:cNvPr id="19463" name="Picture 9" descr="快递营业执照"/>
          <p:cNvPicPr>
            <a:picLocks noChangeAspect="1"/>
          </p:cNvPicPr>
          <p:nvPr/>
        </p:nvPicPr>
        <p:blipFill>
          <a:blip r:embed="rId1"/>
          <a:stretch>
            <a:fillRect/>
          </a:stretch>
        </p:blipFill>
        <p:spPr>
          <a:xfrm>
            <a:off x="0" y="1628775"/>
            <a:ext cx="9144000" cy="5065713"/>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048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0483" name="Group 4"/>
          <p:cNvGrpSpPr/>
          <p:nvPr/>
        </p:nvGrpSpPr>
        <p:grpSpPr>
          <a:xfrm>
            <a:off x="1547813" y="765175"/>
            <a:ext cx="4208462" cy="601663"/>
            <a:chOff x="1065" y="437"/>
            <a:chExt cx="2651" cy="379"/>
          </a:xfrm>
        </p:grpSpPr>
        <p:sp>
          <p:nvSpPr>
            <p:cNvPr id="2048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048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048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25208" name="Group 280"/>
          <p:cNvGraphicFramePr>
            <a:graphicFrameLocks noGrp="1"/>
          </p:cNvGraphicFramePr>
          <p:nvPr/>
        </p:nvGraphicFramePr>
        <p:xfrm>
          <a:off x="179388" y="1628775"/>
          <a:ext cx="8785225" cy="4754563"/>
        </p:xfrm>
        <a:graphic>
          <a:graphicData uri="http://schemas.openxmlformats.org/drawingml/2006/table">
            <a:tbl>
              <a:tblPr/>
              <a:tblGrid>
                <a:gridCol w="2425700"/>
                <a:gridCol w="2325687"/>
                <a:gridCol w="2376488"/>
                <a:gridCol w="1657350"/>
              </a:tblGrid>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企业名称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经营品牌名称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企业类型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□有限责任公司 □股份有限公司 □其它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579081">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企业性质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□国有控股  □民营控股 </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是否含外商投资：□是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335258">
                <a:tc v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□外商控股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82290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工商营业执照有效期</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（预先核准通知书有效期）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法定代表人身份证号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联系人电子邮箱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固定电话</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传真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邮政编码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注册资本</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机动车辆数量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企业注册地址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150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1507" name="Group 4"/>
          <p:cNvGrpSpPr/>
          <p:nvPr/>
        </p:nvGrpSpPr>
        <p:grpSpPr>
          <a:xfrm>
            <a:off x="1547813" y="765175"/>
            <a:ext cx="4208462" cy="601663"/>
            <a:chOff x="1065" y="437"/>
            <a:chExt cx="2651" cy="379"/>
          </a:xfrm>
        </p:grpSpPr>
        <p:sp>
          <p:nvSpPr>
            <p:cNvPr id="2150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150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151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57059" name="Group 387"/>
          <p:cNvGraphicFramePr>
            <a:graphicFrameLocks noGrp="1"/>
          </p:cNvGraphicFramePr>
          <p:nvPr/>
        </p:nvGraphicFramePr>
        <p:xfrm>
          <a:off x="250825" y="1484313"/>
          <a:ext cx="8569325" cy="5334000"/>
        </p:xfrm>
        <a:graphic>
          <a:graphicData uri="http://schemas.openxmlformats.org/drawingml/2006/table">
            <a:tbl>
              <a:tblPr/>
              <a:tblGrid>
                <a:gridCol w="2286000"/>
                <a:gridCol w="1268413"/>
                <a:gridCol w="327025"/>
                <a:gridCol w="1741487"/>
                <a:gridCol w="1827213"/>
                <a:gridCol w="1119187"/>
              </a:tblGrid>
              <a:tr h="357188">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股</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权</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结</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构</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股东名称</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（自然人姓名）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 注册国家及地区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（自然人国籍）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工商注册号</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（身份证号）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参股比例（</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16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16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8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申请类别</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省、自治区、直辖市内经营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跨省、自治区、直辖市经营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经营国际快递业务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257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是否开办代收货款业务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2603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是否符合企业法人条件</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412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7143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与服务范围相适应的经营网点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分公司（营业部）数量： </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子公司数量：   </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加盟企业数量： </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4857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是否具有满足运输要求的机动车辆</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是，其中自有车辆</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辆，租赁车辆</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辆</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253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2531" name="Group 4"/>
          <p:cNvGrpSpPr/>
          <p:nvPr/>
        </p:nvGrpSpPr>
        <p:grpSpPr>
          <a:xfrm>
            <a:off x="1547813" y="765175"/>
            <a:ext cx="4208462" cy="601663"/>
            <a:chOff x="1065" y="437"/>
            <a:chExt cx="2651" cy="379"/>
          </a:xfrm>
        </p:grpSpPr>
        <p:sp>
          <p:nvSpPr>
            <p:cNvPr id="2253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253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253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57978" name="Group 282"/>
          <p:cNvGraphicFramePr>
            <a:graphicFrameLocks noGrp="1"/>
          </p:cNvGraphicFramePr>
          <p:nvPr>
            <p:ph idx="4294967295"/>
          </p:nvPr>
        </p:nvGraphicFramePr>
        <p:xfrm>
          <a:off x="250825" y="1628775"/>
          <a:ext cx="8642350" cy="5070475"/>
        </p:xfrm>
        <a:graphic>
          <a:graphicData uri="http://schemas.openxmlformats.org/drawingml/2006/table">
            <a:tbl>
              <a:tblPr/>
              <a:tblGrid>
                <a:gridCol w="2384425"/>
                <a:gridCol w="4491038"/>
                <a:gridCol w="1766887"/>
              </a:tblGrid>
              <a:tr h="330220">
                <a:tc rowSpan="5">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快件（邮件）</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处理场所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是否封闭</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是否配备处理设备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0220">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是否配备监控设备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是否配备消防设施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4072">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*是否符合或者承诺符合国家安全机关等有关部门依法履行职责的要求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rowSpan="5">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信息网络</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是否提供寄递快件（邮件）的电话查询服务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0220">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是否提供寄递快件（邮件）跟踪查询</a:t>
                      </a:r>
                      <a:r>
                        <a:rPr kumimoji="0" lang="zh-CN" altLang="en-US" sz="9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（只经营同城快递的可不填）</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*是否具有统一的计算机管理系统</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2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*是否配置符合规定的数据接口</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4072">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*是否承诺配置符合规定的数据接口</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（上一栏选否的填写）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rowSpan="4">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服务质量管理制度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是否具有服务承诺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863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是否公示（含公布）服务种类、营业时间、资费标准</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1334">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是否公示（含公布）损失赔偿办法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337">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是否公示（含公布）投诉受理办法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355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3555" name="Group 4"/>
          <p:cNvGrpSpPr/>
          <p:nvPr/>
        </p:nvGrpSpPr>
        <p:grpSpPr>
          <a:xfrm>
            <a:off x="1547813" y="765175"/>
            <a:ext cx="4208462" cy="601663"/>
            <a:chOff x="1065" y="437"/>
            <a:chExt cx="2651" cy="379"/>
          </a:xfrm>
        </p:grpSpPr>
        <p:sp>
          <p:nvSpPr>
            <p:cNvPr id="2355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355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355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58992" name="Group 272"/>
          <p:cNvGraphicFramePr>
            <a:graphicFrameLocks noGrp="1"/>
          </p:cNvGraphicFramePr>
          <p:nvPr>
            <p:ph idx="4294967295"/>
          </p:nvPr>
        </p:nvGraphicFramePr>
        <p:xfrm>
          <a:off x="457200" y="1557338"/>
          <a:ext cx="8229600" cy="4895850"/>
        </p:xfrm>
        <a:graphic>
          <a:graphicData uri="http://schemas.openxmlformats.org/drawingml/2006/table">
            <a:tbl>
              <a:tblPr/>
              <a:tblGrid>
                <a:gridCol w="2271713"/>
                <a:gridCol w="4276725"/>
                <a:gridCol w="1681162"/>
              </a:tblGrid>
              <a:tr h="387350">
                <a:tc rowSpan="4">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业务操作规范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是否具有收寄验视制度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766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是否具有分拣运输制度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是否具有派送投递制度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46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是否具有业务查询制度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rowSpan="10">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安全保障</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制度和措施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是否具有收寄、运输、投递安全保障制度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131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是否具有快递服务人员、用户人身安全保障制度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是否具有用户信息安全保障制度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是否具有专人负责安全管理工作</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4650">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是否签署有关安全保障协议</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是否具有突发事件应急预案</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**是否承诺以自营方式提供代收货款业务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**是否具有风险控制措施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**是否具有资金结算系统</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**是否具有代收货款服务合作协议</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457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4579" name="Group 4"/>
          <p:cNvGrpSpPr/>
          <p:nvPr/>
        </p:nvGrpSpPr>
        <p:grpSpPr>
          <a:xfrm>
            <a:off x="1547813" y="765175"/>
            <a:ext cx="4208462" cy="601663"/>
            <a:chOff x="1065" y="437"/>
            <a:chExt cx="2651" cy="379"/>
          </a:xfrm>
        </p:grpSpPr>
        <p:sp>
          <p:nvSpPr>
            <p:cNvPr id="2458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458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458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60821" name="Group 53"/>
          <p:cNvGraphicFramePr>
            <a:graphicFrameLocks noGrp="1"/>
          </p:cNvGraphicFramePr>
          <p:nvPr>
            <p:ph idx="4294967295"/>
          </p:nvPr>
        </p:nvGraphicFramePr>
        <p:xfrm>
          <a:off x="323850" y="1700213"/>
          <a:ext cx="8229600" cy="1728788"/>
        </p:xfrm>
        <a:graphic>
          <a:graphicData uri="http://schemas.openxmlformats.org/drawingml/2006/table">
            <a:tbl>
              <a:tblPr/>
              <a:tblGrid>
                <a:gridCol w="2271713"/>
                <a:gridCol w="1751012"/>
                <a:gridCol w="2525713"/>
                <a:gridCol w="1681162"/>
              </a:tblGrid>
              <a:tr h="803275">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专业报关人员</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9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（经营国际快递业务的填写）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有</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专业报检报验人员</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9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（经营国际快递业务的填写）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有</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25512">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经营情况</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（已经营企业上报）</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上一年度快件业务量</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万件，其中：国际业务量</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万件</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上一年度快件业务经营收入</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万元，其中：国际业务收入</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560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5603" name="Group 4"/>
          <p:cNvGrpSpPr/>
          <p:nvPr/>
        </p:nvGrpSpPr>
        <p:grpSpPr>
          <a:xfrm>
            <a:off x="1547813" y="765175"/>
            <a:ext cx="4208462" cy="601663"/>
            <a:chOff x="1065" y="437"/>
            <a:chExt cx="2651" cy="379"/>
          </a:xfrm>
        </p:grpSpPr>
        <p:sp>
          <p:nvSpPr>
            <p:cNvPr id="2560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560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560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5607" name="Rectangle 9"/>
          <p:cNvSpPr/>
          <p:nvPr/>
        </p:nvSpPr>
        <p:spPr>
          <a:xfrm>
            <a:off x="684213" y="1484313"/>
            <a:ext cx="8137525" cy="4452937"/>
          </a:xfrm>
          <a:prstGeom prst="rect">
            <a:avLst/>
          </a:prstGeom>
          <a:noFill/>
          <a:ln w="9525">
            <a:noFill/>
          </a:ln>
        </p:spPr>
        <p:txBody>
          <a:bodyPr anchor="ctr" anchorCtr="0">
            <a:spAutoFit/>
          </a:bodyPr>
          <a:p>
            <a:pPr indent="266700" defTabSz="914400">
              <a:tabLst>
                <a:tab pos="-228600" algn="l"/>
              </a:tabLst>
            </a:pPr>
            <a:r>
              <a:rPr lang="zh-CN" altLang="en-US" b="0" dirty="0">
                <a:latin typeface="Arial" panose="020B0604020202020204" pitchFamily="34" charset="0"/>
                <a:ea typeface="宋体" panose="02010600030101010101" pitchFamily="2" charset="-122"/>
              </a:rPr>
              <a:t>注：</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、手工填写表格和签字请使用黑色或蓝黑色钢笔、毛笔或签字笔，请勿使用圆珠笔。</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、若无工商注册号，该栏请填写预先核准通知书文号。</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、请根据企业实际情况，在复选框“□”中划“√”。</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4</a:t>
            </a:r>
            <a:r>
              <a:rPr lang="zh-CN" altLang="en-US" b="0" dirty="0">
                <a:latin typeface="Arial" panose="020B0604020202020204" pitchFamily="34" charset="0"/>
                <a:ea typeface="宋体" panose="02010600030101010101" pitchFamily="2" charset="-122"/>
              </a:rPr>
              <a:t>、快递业务员数是指，在快递企业中从事快件收寄、分拣、封发、派送等工作的人员数量。</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5</a:t>
            </a:r>
            <a:r>
              <a:rPr lang="zh-CN" altLang="en-US" b="0" dirty="0">
                <a:latin typeface="Arial" panose="020B0604020202020204" pitchFamily="34" charset="0"/>
                <a:ea typeface="宋体" panose="02010600030101010101" pitchFamily="2" charset="-122"/>
              </a:rPr>
              <a:t>、持证快递人员数是指，持有初级快递业务员或以上等级职业资格证书的人员数量。</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6</a:t>
            </a:r>
            <a:r>
              <a:rPr lang="zh-CN" altLang="en-US" b="0" dirty="0">
                <a:latin typeface="Arial" panose="020B0604020202020204" pitchFamily="34" charset="0"/>
                <a:ea typeface="宋体" panose="02010600030101010101" pitchFamily="2" charset="-122"/>
              </a:rPr>
              <a:t>、快件（邮件）处理场所一栏中，带有*号的一项，及信息网络一栏中，带有*号的三项，申请在省、自治区、直辖市范围内经营快递业务的，可不填写。</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7</a:t>
            </a:r>
            <a:r>
              <a:rPr lang="zh-CN" altLang="en-US" b="0" dirty="0">
                <a:latin typeface="Arial" panose="020B0604020202020204" pitchFamily="34" charset="0"/>
                <a:ea typeface="宋体" panose="02010600030101010101" pitchFamily="2" charset="-122"/>
              </a:rPr>
              <a:t>、安全保障制度和措施一栏中，带有**号的四项，开办代收货款业务的填写。</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662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6627" name="Group 4"/>
          <p:cNvGrpSpPr/>
          <p:nvPr/>
        </p:nvGrpSpPr>
        <p:grpSpPr>
          <a:xfrm>
            <a:off x="1547813" y="765175"/>
            <a:ext cx="4608512" cy="601663"/>
            <a:chOff x="1065" y="437"/>
            <a:chExt cx="2651" cy="379"/>
          </a:xfrm>
        </p:grpSpPr>
        <p:sp>
          <p:nvSpPr>
            <p:cNvPr id="2662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6629" name="Rectangle 6"/>
            <p:cNvSpPr/>
            <p:nvPr/>
          </p:nvSpPr>
          <p:spPr>
            <a:xfrm>
              <a:off x="1519" y="482"/>
              <a:ext cx="2197" cy="241"/>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sz="1600" dirty="0">
                  <a:latin typeface="Arial" panose="020B0604020202020204" pitchFamily="34" charset="0"/>
                  <a:ea typeface="宋体" panose="02010600030101010101" pitchFamily="2" charset="-122"/>
                </a:rPr>
                <a:t>企业法定代表人履历表和身份证复印件</a:t>
              </a:r>
              <a:endParaRPr lang="en-US" altLang="ko-KR" sz="1600" dirty="0">
                <a:latin typeface="Arial" panose="020B0604020202020204" pitchFamily="34" charset="0"/>
                <a:ea typeface="宋体" panose="02010600030101010101" pitchFamily="2" charset="-122"/>
              </a:endParaRPr>
            </a:p>
          </p:txBody>
        </p:sp>
        <p:sp>
          <p:nvSpPr>
            <p:cNvPr id="2663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5</a:t>
              </a:r>
              <a:endParaRPr lang="en-US" altLang="zh-CN" sz="2400" dirty="0">
                <a:solidFill>
                  <a:schemeClr val="bg1"/>
                </a:solidFill>
                <a:latin typeface="Arial" panose="020B0604020202020204" pitchFamily="34" charset="0"/>
                <a:ea typeface="宋体" panose="02010600030101010101" pitchFamily="2" charset="-122"/>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765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7651" name="Group 4"/>
          <p:cNvGrpSpPr/>
          <p:nvPr/>
        </p:nvGrpSpPr>
        <p:grpSpPr>
          <a:xfrm>
            <a:off x="1547813" y="765175"/>
            <a:ext cx="4208462" cy="601663"/>
            <a:chOff x="1065" y="437"/>
            <a:chExt cx="2651" cy="379"/>
          </a:xfrm>
        </p:grpSpPr>
        <p:sp>
          <p:nvSpPr>
            <p:cNvPr id="2765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7653" name="Rectangle 6"/>
            <p:cNvSpPr/>
            <p:nvPr/>
          </p:nvSpPr>
          <p:spPr>
            <a:xfrm>
              <a:off x="1519" y="482"/>
              <a:ext cx="2197" cy="241"/>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sz="1600" dirty="0">
                  <a:latin typeface="Arial" panose="020B0604020202020204" pitchFamily="34" charset="0"/>
                  <a:ea typeface="宋体" panose="02010600030101010101" pitchFamily="2" charset="-122"/>
                </a:rPr>
                <a:t>验资报告</a:t>
              </a:r>
              <a:endParaRPr lang="en-US" altLang="ko-KR" sz="1600" dirty="0">
                <a:latin typeface="Arial" panose="020B0604020202020204" pitchFamily="34" charset="0"/>
                <a:ea typeface="宋体" panose="02010600030101010101" pitchFamily="2" charset="-122"/>
              </a:endParaRPr>
            </a:p>
          </p:txBody>
        </p:sp>
        <p:sp>
          <p:nvSpPr>
            <p:cNvPr id="2765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6</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7655" name="Rectangle 8"/>
          <p:cNvSpPr/>
          <p:nvPr/>
        </p:nvSpPr>
        <p:spPr>
          <a:xfrm>
            <a:off x="2339975" y="1258888"/>
            <a:ext cx="6149975" cy="792162"/>
          </a:xfrm>
          <a:prstGeom prst="rect">
            <a:avLst/>
          </a:prstGeom>
          <a:noFill/>
          <a:ln w="9525">
            <a:noFill/>
          </a:ln>
        </p:spPr>
        <p:txBody>
          <a:bodyPr wrap="none" anchor="ctr" anchorCtr="0">
            <a:spAutoFit/>
          </a:bodyPr>
          <a:p>
            <a:pPr eaLnBrk="0" hangingPunct="0"/>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）在省、自治区、直辖市范围内经营的，注册资本不低于人民币五十万元。</a:t>
            </a:r>
            <a:br>
              <a:rPr lang="zh-CN" altLang="en-US" sz="1400" dirty="0">
                <a:latin typeface="Arial" panose="020B0604020202020204" pitchFamily="34" charset="0"/>
                <a:ea typeface="宋体" panose="02010600030101010101" pitchFamily="2" charset="-122"/>
              </a:rPr>
            </a:b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）跨省、自治区、直辖市经营的，注册资本不低于人民币一百万元。</a:t>
            </a:r>
            <a:br>
              <a:rPr lang="zh-CN" altLang="en-US" sz="1400" dirty="0">
                <a:latin typeface="Arial" panose="020B0604020202020204" pitchFamily="34" charset="0"/>
                <a:ea typeface="宋体" panose="02010600030101010101" pitchFamily="2" charset="-122"/>
              </a:rPr>
            </a:b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）经营国际快递业务的，注册资本不低于人民币二百万元。</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867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8675" name="Group 4"/>
          <p:cNvGrpSpPr/>
          <p:nvPr/>
        </p:nvGrpSpPr>
        <p:grpSpPr>
          <a:xfrm>
            <a:off x="1547813" y="765175"/>
            <a:ext cx="4208462" cy="747713"/>
            <a:chOff x="1065" y="437"/>
            <a:chExt cx="2651" cy="471"/>
          </a:xfrm>
        </p:grpSpPr>
        <p:sp>
          <p:nvSpPr>
            <p:cNvPr id="2867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8677" name="Rectangle 6"/>
            <p:cNvSpPr/>
            <p:nvPr/>
          </p:nvSpPr>
          <p:spPr>
            <a:xfrm>
              <a:off x="1519" y="482"/>
              <a:ext cx="2197" cy="426"/>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经营快递的分公司名录、子公司名录、加盟名录 </a:t>
              </a:r>
              <a:endParaRPr lang="en-US" altLang="ko-KR" sz="1600" b="0" dirty="0">
                <a:latin typeface="Arial" panose="020B0604020202020204" pitchFamily="34" charset="0"/>
                <a:ea typeface="宋体" panose="02010600030101010101" pitchFamily="2" charset="-122"/>
              </a:endParaRPr>
            </a:p>
          </p:txBody>
        </p:sp>
        <p:sp>
          <p:nvSpPr>
            <p:cNvPr id="2867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7</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8679" name="Rectangle 8"/>
          <p:cNvSpPr/>
          <p:nvPr/>
        </p:nvSpPr>
        <p:spPr>
          <a:xfrm>
            <a:off x="250825" y="1703388"/>
            <a:ext cx="1368425" cy="1004887"/>
          </a:xfrm>
          <a:prstGeom prst="rect">
            <a:avLst/>
          </a:prstGeom>
          <a:noFill/>
          <a:ln w="9525">
            <a:noFill/>
          </a:ln>
        </p:spPr>
        <p:txBody>
          <a:bodyPr anchor="ctr" anchorCtr="0">
            <a:spAutoFit/>
          </a:bodyPr>
          <a:p>
            <a:pPr eaLnBrk="0" hangingPunct="0"/>
            <a:r>
              <a:rPr lang="zh-CN" altLang="en-US" sz="1400" dirty="0">
                <a:latin typeface="Times New Roman" panose="02020603050405020304" pitchFamily="18" charset="0"/>
                <a:ea typeface="宋体" panose="02010600030101010101" pitchFamily="2" charset="-122"/>
              </a:rPr>
              <a:t>经营快递业务的分公司（营业部）名录</a:t>
            </a:r>
            <a:endParaRPr lang="zh-CN" altLang="en-US" sz="80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graphicFrame>
        <p:nvGraphicFramePr>
          <p:cNvPr id="128417" name="Group 417"/>
          <p:cNvGraphicFramePr>
            <a:graphicFrameLocks noGrp="1"/>
          </p:cNvGraphicFramePr>
          <p:nvPr/>
        </p:nvGraphicFramePr>
        <p:xfrm>
          <a:off x="1692275" y="1557338"/>
          <a:ext cx="6853238" cy="1431925"/>
        </p:xfrm>
        <a:graphic>
          <a:graphicData uri="http://schemas.openxmlformats.org/drawingml/2006/table">
            <a:tbl>
              <a:tblPr/>
              <a:tblGrid>
                <a:gridCol w="558800"/>
                <a:gridCol w="1503363"/>
                <a:gridCol w="671512"/>
                <a:gridCol w="781050"/>
                <a:gridCol w="996950"/>
                <a:gridCol w="914400"/>
                <a:gridCol w="1427163"/>
              </a:tblGrid>
              <a:tr h="39606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负责人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联系电话</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机构地址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工商执照号码</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14" name="Rectangle 143"/>
          <p:cNvSpPr/>
          <p:nvPr/>
        </p:nvSpPr>
        <p:spPr>
          <a:xfrm>
            <a:off x="250825" y="3429000"/>
            <a:ext cx="1368425" cy="792163"/>
          </a:xfrm>
          <a:prstGeom prst="rect">
            <a:avLst/>
          </a:prstGeom>
          <a:noFill/>
          <a:ln w="9525">
            <a:noFill/>
          </a:ln>
        </p:spPr>
        <p:txBody>
          <a:bodyPr anchor="ctr" anchorCtr="0">
            <a:spAutoFit/>
          </a:bodyPr>
          <a:p>
            <a:pPr eaLnBrk="0" hangingPunct="0"/>
            <a:r>
              <a:rPr lang="zh-CN" altLang="en-US" sz="1400" dirty="0">
                <a:latin typeface="Times New Roman" panose="02020603050405020304" pitchFamily="18" charset="0"/>
                <a:ea typeface="宋体" panose="02010600030101010101" pitchFamily="2" charset="-122"/>
              </a:rPr>
              <a:t>经营快递业务的子公司名录</a:t>
            </a:r>
            <a:endParaRPr lang="zh-CN" altLang="en-US" sz="80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graphicFrame>
        <p:nvGraphicFramePr>
          <p:cNvPr id="128277" name="Group 277"/>
          <p:cNvGraphicFramePr>
            <a:graphicFrameLocks noGrp="1"/>
          </p:cNvGraphicFramePr>
          <p:nvPr/>
        </p:nvGraphicFramePr>
        <p:xfrm>
          <a:off x="1619250" y="3213100"/>
          <a:ext cx="6853238" cy="1431925"/>
        </p:xfrm>
        <a:graphic>
          <a:graphicData uri="http://schemas.openxmlformats.org/drawingml/2006/table">
            <a:tbl>
              <a:tblPr/>
              <a:tblGrid>
                <a:gridCol w="558800"/>
                <a:gridCol w="1573213"/>
                <a:gridCol w="601662"/>
                <a:gridCol w="781050"/>
                <a:gridCol w="996950"/>
                <a:gridCol w="914400"/>
                <a:gridCol w="1427163"/>
              </a:tblGrid>
              <a:tr h="39606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负责人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联系电话</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机构地址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工商执照号码</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49" name="Rectangle 278"/>
          <p:cNvSpPr/>
          <p:nvPr/>
        </p:nvSpPr>
        <p:spPr>
          <a:xfrm>
            <a:off x="179388" y="5051425"/>
            <a:ext cx="1439862" cy="792163"/>
          </a:xfrm>
          <a:prstGeom prst="rect">
            <a:avLst/>
          </a:prstGeom>
          <a:noFill/>
          <a:ln w="9525">
            <a:noFill/>
          </a:ln>
        </p:spPr>
        <p:txBody>
          <a:bodyPr anchor="ctr" anchorCtr="0">
            <a:spAutoFit/>
          </a:bodyPr>
          <a:p>
            <a:pPr eaLnBrk="0" hangingPunct="0"/>
            <a:r>
              <a:rPr lang="zh-CN" altLang="en-US" sz="1400" dirty="0">
                <a:latin typeface="Times New Roman" panose="02020603050405020304" pitchFamily="18" charset="0"/>
                <a:ea typeface="宋体" panose="02010600030101010101" pitchFamily="2" charset="-122"/>
              </a:rPr>
              <a:t>经营快递业务的加盟企业名录</a:t>
            </a:r>
            <a:endParaRPr lang="zh-CN" altLang="en-US" sz="80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graphicFrame>
        <p:nvGraphicFramePr>
          <p:cNvPr id="128412" name="Group 412"/>
          <p:cNvGraphicFramePr>
            <a:graphicFrameLocks noGrp="1"/>
          </p:cNvGraphicFramePr>
          <p:nvPr/>
        </p:nvGraphicFramePr>
        <p:xfrm>
          <a:off x="1619250" y="4797425"/>
          <a:ext cx="6853238" cy="1431925"/>
        </p:xfrm>
        <a:graphic>
          <a:graphicData uri="http://schemas.openxmlformats.org/drawingml/2006/table">
            <a:tbl>
              <a:tblPr/>
              <a:tblGrid>
                <a:gridCol w="558800"/>
                <a:gridCol w="1573213"/>
                <a:gridCol w="601662"/>
                <a:gridCol w="781050"/>
                <a:gridCol w="996950"/>
                <a:gridCol w="914400"/>
                <a:gridCol w="1427163"/>
              </a:tblGrid>
              <a:tr h="39606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负责人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联系电话</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机构地址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工商执照号码</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84" name="Rectangle 413"/>
          <p:cNvSpPr/>
          <p:nvPr/>
        </p:nvSpPr>
        <p:spPr>
          <a:xfrm>
            <a:off x="1547813" y="6237288"/>
            <a:ext cx="5457825" cy="396875"/>
          </a:xfrm>
          <a:prstGeom prst="rect">
            <a:avLst/>
          </a:prstGeom>
          <a:noFill/>
          <a:ln w="9525">
            <a:noFill/>
          </a:ln>
        </p:spPr>
        <p:txBody>
          <a:bodyPr wrap="none" anchor="ctr" anchorCtr="0">
            <a:spAutoFit/>
          </a:bodyPr>
          <a:p>
            <a:pPr indent="257175" eaLnBrk="0" hangingPunct="0"/>
            <a:r>
              <a:rPr lang="zh-CN" altLang="en-US" sz="1000" b="0" dirty="0">
                <a:solidFill>
                  <a:srgbClr val="000000"/>
                </a:solidFill>
                <a:latin typeface="宋体" panose="02010600030101010101" pitchFamily="2" charset="-122"/>
                <a:ea typeface="宋体" panose="02010600030101010101" pitchFamily="2" charset="-122"/>
              </a:rPr>
              <a:t>注：</a:t>
            </a:r>
            <a:r>
              <a:rPr lang="en-US" altLang="zh-CN" sz="1000" b="0" dirty="0">
                <a:solidFill>
                  <a:srgbClr val="000000"/>
                </a:solidFill>
                <a:latin typeface="宋体" panose="02010600030101010101" pitchFamily="2" charset="-122"/>
                <a:ea typeface="宋体" panose="02010600030101010101" pitchFamily="2" charset="-122"/>
              </a:rPr>
              <a:t>1</a:t>
            </a:r>
            <a:r>
              <a:rPr lang="zh-CN" altLang="en-US" sz="1000" b="0" dirty="0">
                <a:solidFill>
                  <a:srgbClr val="000000"/>
                </a:solidFill>
                <a:latin typeface="宋体" panose="02010600030101010101" pitchFamily="2" charset="-122"/>
                <a:ea typeface="宋体" panose="02010600030101010101" pitchFamily="2" charset="-122"/>
              </a:rPr>
              <a:t>、手工填写表格和签字请使用黑色或蓝黑色钢笔、毛笔或签字笔，请勿使用圆珠笔。</a:t>
            </a:r>
            <a:endParaRPr lang="zh-CN" altLang="en-US" sz="800" b="0" dirty="0">
              <a:latin typeface="Arial" panose="020B0604020202020204" pitchFamily="34" charset="0"/>
              <a:ea typeface="宋体" panose="02010600030101010101" pitchFamily="2" charset="-122"/>
            </a:endParaRPr>
          </a:p>
          <a:p>
            <a:pPr indent="257175" eaLnBrk="0" hangingPunct="0"/>
            <a:r>
              <a:rPr lang="en-US" altLang="zh-CN" sz="1000" b="0" dirty="0">
                <a:solidFill>
                  <a:srgbClr val="000000"/>
                </a:solidFill>
                <a:latin typeface="宋体" panose="02010600030101010101" pitchFamily="2" charset="-122"/>
                <a:ea typeface="宋体" panose="02010600030101010101" pitchFamily="2" charset="-122"/>
              </a:rPr>
              <a:t>2</a:t>
            </a:r>
            <a:r>
              <a:rPr lang="zh-CN" altLang="en-US" sz="1000" b="0" dirty="0">
                <a:solidFill>
                  <a:srgbClr val="000000"/>
                </a:solidFill>
                <a:latin typeface="宋体" panose="02010600030101010101" pitchFamily="2" charset="-122"/>
                <a:ea typeface="宋体" panose="02010600030101010101" pitchFamily="2" charset="-122"/>
              </a:rPr>
              <a:t>、以上各表可以下拉；如企业没有上述情况，则无需填写。</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969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9699" name="Group 4"/>
          <p:cNvGrpSpPr/>
          <p:nvPr/>
        </p:nvGrpSpPr>
        <p:grpSpPr>
          <a:xfrm>
            <a:off x="1547813" y="765175"/>
            <a:ext cx="4208462" cy="601663"/>
            <a:chOff x="1065" y="437"/>
            <a:chExt cx="2651" cy="379"/>
          </a:xfrm>
        </p:grpSpPr>
        <p:sp>
          <p:nvSpPr>
            <p:cNvPr id="2970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9701" name="Rectangle 6"/>
            <p:cNvSpPr/>
            <p:nvPr/>
          </p:nvSpPr>
          <p:spPr>
            <a:xfrm>
              <a:off x="1519" y="482"/>
              <a:ext cx="2197" cy="241"/>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处理场所（中心）名录 </a:t>
              </a:r>
              <a:endParaRPr lang="en-US" altLang="ko-KR" sz="1600" b="0" dirty="0">
                <a:latin typeface="Arial" panose="020B0604020202020204" pitchFamily="34" charset="0"/>
                <a:ea typeface="宋体" panose="02010600030101010101" pitchFamily="2" charset="-122"/>
              </a:endParaRPr>
            </a:p>
          </p:txBody>
        </p:sp>
        <p:sp>
          <p:nvSpPr>
            <p:cNvPr id="2970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8</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9703" name="Rectangle 8"/>
          <p:cNvSpPr/>
          <p:nvPr/>
        </p:nvSpPr>
        <p:spPr>
          <a:xfrm>
            <a:off x="4670425" y="1533525"/>
            <a:ext cx="2089150" cy="320675"/>
          </a:xfrm>
          <a:prstGeom prst="rect">
            <a:avLst/>
          </a:prstGeom>
          <a:noFill/>
          <a:ln w="9525">
            <a:noFill/>
          </a:ln>
        </p:spPr>
        <p:txBody>
          <a:bodyPr wrap="none" anchor="ctr" anchorCtr="0">
            <a:spAutoFit/>
          </a:bodyPr>
          <a:p>
            <a:pPr algn="ctr" eaLnBrk="0" hangingPunct="0"/>
            <a:r>
              <a:rPr lang="zh-CN" altLang="en-US" sz="1500" dirty="0">
                <a:latin typeface="Times New Roman" panose="02020603050405020304" pitchFamily="18" charset="0"/>
                <a:ea typeface="宋体" panose="02010600030101010101" pitchFamily="2" charset="-122"/>
              </a:rPr>
              <a:t>处理场所（中心）名录</a:t>
            </a:r>
            <a:endParaRPr lang="zh-CN" altLang="en-US" b="0" dirty="0">
              <a:latin typeface="Arial" panose="020B0604020202020204" pitchFamily="34" charset="0"/>
              <a:ea typeface="宋体" panose="02010600030101010101" pitchFamily="2" charset="-122"/>
            </a:endParaRPr>
          </a:p>
        </p:txBody>
      </p:sp>
      <p:graphicFrame>
        <p:nvGraphicFramePr>
          <p:cNvPr id="129267" name="Group 243"/>
          <p:cNvGraphicFramePr>
            <a:graphicFrameLocks noGrp="1"/>
          </p:cNvGraphicFramePr>
          <p:nvPr/>
        </p:nvGraphicFramePr>
        <p:xfrm>
          <a:off x="1143000" y="1854200"/>
          <a:ext cx="6858000" cy="3048000"/>
        </p:xfrm>
        <a:graphic>
          <a:graphicData uri="http://schemas.openxmlformats.org/drawingml/2006/table">
            <a:tbl>
              <a:tblPr/>
              <a:tblGrid>
                <a:gridCol w="571500"/>
                <a:gridCol w="1604963"/>
                <a:gridCol w="947737"/>
                <a:gridCol w="1790700"/>
                <a:gridCol w="1028700"/>
                <a:gridCol w="914400"/>
              </a:tblGrid>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场地面积</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租用</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自有</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60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87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14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9755" name="Rectangle 244"/>
          <p:cNvSpPr/>
          <p:nvPr/>
        </p:nvSpPr>
        <p:spPr>
          <a:xfrm>
            <a:off x="1143000" y="4897438"/>
            <a:ext cx="5467350" cy="427037"/>
          </a:xfrm>
          <a:prstGeom prst="rect">
            <a:avLst/>
          </a:prstGeom>
          <a:noFill/>
          <a:ln w="9525">
            <a:noFill/>
          </a:ln>
        </p:spPr>
        <p:txBody>
          <a:bodyPr wrap="none" anchor="ctr" anchorCtr="0">
            <a:spAutoFit/>
          </a:bodyPr>
          <a:p>
            <a:pPr indent="266700" eaLnBrk="0" hangingPunct="0"/>
            <a:r>
              <a:rPr lang="zh-CN" altLang="en-US" sz="1000" b="0" dirty="0">
                <a:solidFill>
                  <a:srgbClr val="000000"/>
                </a:solidFill>
                <a:latin typeface="宋体" panose="02010600030101010101" pitchFamily="2" charset="-122"/>
                <a:ea typeface="宋体" panose="02010600030101010101" pitchFamily="2" charset="-122"/>
              </a:rPr>
              <a:t>注：</a:t>
            </a:r>
            <a:r>
              <a:rPr lang="en-US" altLang="zh-CN" sz="1000" b="0" dirty="0">
                <a:solidFill>
                  <a:srgbClr val="000000"/>
                </a:solidFill>
                <a:latin typeface="宋体" panose="02010600030101010101" pitchFamily="2" charset="-122"/>
                <a:ea typeface="宋体" panose="02010600030101010101" pitchFamily="2" charset="-122"/>
              </a:rPr>
              <a:t>1</a:t>
            </a:r>
            <a:r>
              <a:rPr lang="zh-CN" altLang="en-US" sz="1000" b="0" dirty="0">
                <a:solidFill>
                  <a:srgbClr val="000000"/>
                </a:solidFill>
                <a:latin typeface="宋体" panose="02010600030101010101" pitchFamily="2" charset="-122"/>
                <a:ea typeface="宋体" panose="02010600030101010101" pitchFamily="2" charset="-122"/>
              </a:rPr>
              <a:t>、手工填写表格和签字请使用黑色或蓝黑色钢笔、毛笔或签字笔，请勿使用圆珠笔。</a:t>
            </a:r>
            <a:endParaRPr lang="zh-CN" altLang="en-US" sz="800" b="0" dirty="0">
              <a:latin typeface="Arial" panose="020B0604020202020204" pitchFamily="34" charset="0"/>
              <a:ea typeface="宋体" panose="02010600030101010101" pitchFamily="2" charset="-122"/>
            </a:endParaRPr>
          </a:p>
          <a:p>
            <a:pPr indent="266700" eaLnBrk="0" hangingPunct="0"/>
            <a:r>
              <a:rPr lang="en-US" altLang="zh-CN" sz="1000" b="0" dirty="0">
                <a:solidFill>
                  <a:srgbClr val="000000"/>
                </a:solidFill>
                <a:latin typeface="宋体" panose="02010600030101010101" pitchFamily="2" charset="-122"/>
                <a:ea typeface="宋体" panose="02010600030101010101" pitchFamily="2" charset="-122"/>
              </a:rPr>
              <a:t>2</a:t>
            </a:r>
            <a:r>
              <a:rPr lang="zh-CN" altLang="en-US" sz="1000" b="0" dirty="0">
                <a:solidFill>
                  <a:srgbClr val="000000"/>
                </a:solidFill>
                <a:latin typeface="宋体" panose="02010600030101010101" pitchFamily="2" charset="-122"/>
                <a:ea typeface="宋体" panose="02010600030101010101" pitchFamily="2" charset="-122"/>
              </a:rPr>
              <a:t>、以上各表可以下拉。</a:t>
            </a:r>
            <a:r>
              <a:rPr lang="zh-CN" altLang="en-US" sz="1200" b="0" dirty="0">
                <a:latin typeface="Times New Roman" panose="02020603050405020304" pitchFamily="18" charset="0"/>
                <a:ea typeface="宋体" panose="02010600030101010101" pitchFamily="2" charset="-122"/>
              </a:rPr>
              <a:t> </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072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0723" name="Group 4"/>
          <p:cNvGrpSpPr/>
          <p:nvPr/>
        </p:nvGrpSpPr>
        <p:grpSpPr>
          <a:xfrm>
            <a:off x="1547813" y="765175"/>
            <a:ext cx="4208462" cy="673100"/>
            <a:chOff x="1065" y="437"/>
            <a:chExt cx="2651" cy="424"/>
          </a:xfrm>
        </p:grpSpPr>
        <p:sp>
          <p:nvSpPr>
            <p:cNvPr id="3072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0725" name="Rectangle 6"/>
            <p:cNvSpPr/>
            <p:nvPr/>
          </p:nvSpPr>
          <p:spPr>
            <a:xfrm>
              <a:off x="1519" y="482"/>
              <a:ext cx="2197" cy="379"/>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场地使用证明</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072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9</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0727" name="Rectangle 8"/>
          <p:cNvSpPr/>
          <p:nvPr/>
        </p:nvSpPr>
        <p:spPr>
          <a:xfrm>
            <a:off x="2843213" y="1403350"/>
            <a:ext cx="6300787" cy="517525"/>
          </a:xfrm>
          <a:prstGeom prst="rect">
            <a:avLst/>
          </a:prstGeom>
          <a:noFill/>
          <a:ln w="9525">
            <a:noFill/>
          </a:ln>
        </p:spPr>
        <p:txBody>
          <a:bodyPr anchor="ctr" anchorCtr="0">
            <a:spAutoFit/>
          </a:bodyPr>
          <a:p>
            <a:pPr eaLnBrk="0" hangingPunct="0">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房产性质要为仓储用房；要提供房产证复印件并加盖租赁单位公章。</a:t>
            </a:r>
            <a:endParaRPr lang="zh-CN" altLang="en-US" sz="1400" dirty="0">
              <a:latin typeface="Arial" panose="020B0604020202020204" pitchFamily="34" charset="0"/>
              <a:ea typeface="宋体" panose="02010600030101010101" pitchFamily="2" charset="-122"/>
            </a:endParaRPr>
          </a:p>
          <a:p>
            <a:pPr eaLnBrk="0" hangingPunct="0">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如为转租房租，还需要转租单位和房东的租赁合同。</a:t>
            </a:r>
            <a:r>
              <a:rPr lang="zh-CN" altLang="en-US" sz="1400" dirty="0">
                <a:latin typeface="Arial" panose="020B0604020202020204" pitchFamily="34" charset="0"/>
                <a:ea typeface="宋体" panose="02010600030101010101" pitchFamily="2" charset="-122"/>
              </a:rPr>
              <a:t> </a:t>
            </a:r>
            <a:endParaRPr lang="zh-CN" altLang="en-US" sz="1400" dirty="0">
              <a:latin typeface="Arial" panose="020B0604020202020204" pitchFamily="34" charset="0"/>
              <a:ea typeface="宋体" panose="02010600030101010101" pitchFamily="2"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17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1747" name="Group 4"/>
          <p:cNvGrpSpPr/>
          <p:nvPr/>
        </p:nvGrpSpPr>
        <p:grpSpPr>
          <a:xfrm>
            <a:off x="1547813" y="692150"/>
            <a:ext cx="4968875" cy="731838"/>
            <a:chOff x="1065" y="437"/>
            <a:chExt cx="2651" cy="461"/>
          </a:xfrm>
        </p:grpSpPr>
        <p:sp>
          <p:nvSpPr>
            <p:cNvPr id="3174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1749" name="Rectangle 6"/>
            <p:cNvSpPr/>
            <p:nvPr/>
          </p:nvSpPr>
          <p:spPr>
            <a:xfrm>
              <a:off x="1519" y="482"/>
              <a:ext cx="2197" cy="416"/>
            </a:xfrm>
            <a:prstGeom prst="rect">
              <a:avLst/>
            </a:prstGeom>
            <a:noFill/>
            <a:ln w="12700">
              <a:noFill/>
            </a:ln>
          </p:spPr>
          <p:txBody>
            <a:bodyPr lIns="90488" tIns="44450" rIns="90488" bIns="44450" anchor="t" anchorCtr="0">
              <a:spAutoFit/>
            </a:bodyPr>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 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（含分公司、子公司、处理中心）</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175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10</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1751" name="Rectangle 8"/>
          <p:cNvSpPr/>
          <p:nvPr/>
        </p:nvSpPr>
        <p:spPr>
          <a:xfrm>
            <a:off x="2627313" y="3284538"/>
            <a:ext cx="3206750" cy="304800"/>
          </a:xfrm>
          <a:prstGeom prst="rect">
            <a:avLst/>
          </a:prstGeom>
          <a:noFill/>
          <a:ln w="9525">
            <a:noFill/>
          </a:ln>
        </p:spPr>
        <p:txBody>
          <a:bodyPr wrap="none" anchor="ctr" anchorCtr="0">
            <a:spAutoFit/>
          </a:bodyPr>
          <a:p>
            <a:pPr algn="ctr" eaLnBrk="0" hangingPunct="0"/>
            <a:r>
              <a:rPr lang="zh-CN" altLang="en-US" sz="1400" b="0" dirty="0">
                <a:latin typeface="Times New Roman" panose="02020603050405020304" pitchFamily="18" charset="0"/>
                <a:ea typeface="宋体" panose="02010600030101010101" pitchFamily="2" charset="-122"/>
              </a:rPr>
              <a:t>分公司（营业部）持证快递业务员名录</a:t>
            </a:r>
            <a:endParaRPr lang="zh-CN" altLang="en-US" b="0" dirty="0">
              <a:latin typeface="Arial" panose="020B0604020202020204" pitchFamily="34" charset="0"/>
              <a:ea typeface="宋体" panose="02010600030101010101" pitchFamily="2" charset="-122"/>
            </a:endParaRPr>
          </a:p>
        </p:txBody>
      </p:sp>
      <p:graphicFrame>
        <p:nvGraphicFramePr>
          <p:cNvPr id="131431" name="Group 359"/>
          <p:cNvGraphicFramePr>
            <a:graphicFrameLocks noGrp="1"/>
          </p:cNvGraphicFramePr>
          <p:nvPr/>
        </p:nvGraphicFramePr>
        <p:xfrm>
          <a:off x="1116013" y="3573463"/>
          <a:ext cx="6854825" cy="3044825"/>
        </p:xfrm>
        <a:graphic>
          <a:graphicData uri="http://schemas.openxmlformats.org/drawingml/2006/table">
            <a:tbl>
              <a:tblPr/>
              <a:tblGrid>
                <a:gridCol w="571500"/>
                <a:gridCol w="1038225"/>
                <a:gridCol w="1501775"/>
                <a:gridCol w="744537"/>
                <a:gridCol w="1171575"/>
                <a:gridCol w="809625"/>
                <a:gridCol w="1017588"/>
              </a:tblGrid>
              <a:tr h="476250">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分公司（营业部）名称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9875">
                <a:tc gridSpan="2">
                  <a:txBody>
                    <a:bodyPr/>
                    <a:lstStyle>
                      <a:lvl1pPr indent="85725"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85725"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85725"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454025">
                <a:tc gridSpan="7">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持证快递业务员详细列表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31798" name="Rectangle 356"/>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1799" name="Rectangle 358"/>
          <p:cNvSpPr/>
          <p:nvPr/>
        </p:nvSpPr>
        <p:spPr>
          <a:xfrm>
            <a:off x="755650" y="1484313"/>
            <a:ext cx="8388350" cy="914400"/>
          </a:xfrm>
          <a:prstGeom prst="rect">
            <a:avLst/>
          </a:prstGeom>
          <a:noFill/>
          <a:ln w="9525">
            <a:noFill/>
          </a:ln>
        </p:spPr>
        <p:txBody>
          <a:bodyPr anchor="ctr" anchorCtr="0">
            <a:spAutoFit/>
          </a:bodyPr>
          <a:p>
            <a:pPr eaLnBrk="0" hangingPunct="0"/>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a:t>
            </a:r>
            <a:r>
              <a:rPr lang="zh-CN" altLang="en-US" sz="1200" b="0" dirty="0">
                <a:latin typeface="Arial" panose="020B0604020202020204" pitchFamily="34" charset="0"/>
                <a:ea typeface="宋体" panose="02010600030101010101" pitchFamily="2" charset="-122"/>
              </a:rPr>
              <a:t>经同城快递业务的，要求持有初级以上快递业务员国家职业资格证书的人员数不低于参与业务人员总数的</a:t>
            </a:r>
            <a:r>
              <a:rPr lang="en-US" altLang="zh-CN" sz="1200" b="0" dirty="0">
                <a:latin typeface="Arial" panose="020B0604020202020204" pitchFamily="34" charset="0"/>
                <a:ea typeface="宋体" panose="02010600030101010101" pitchFamily="2" charset="-122"/>
              </a:rPr>
              <a:t>30%</a:t>
            </a:r>
            <a:r>
              <a:rPr lang="zh-CN" altLang="en-US" sz="1200" b="0" dirty="0">
                <a:latin typeface="Arial" panose="020B0604020202020204" pitchFamily="34" charset="0"/>
                <a:ea typeface="宋体" panose="02010600030101010101" pitchFamily="2" charset="-122"/>
              </a:rPr>
              <a:t>；</a:t>
            </a:r>
            <a:br>
              <a:rPr lang="zh-CN" altLang="en-US" sz="1200" dirty="0">
                <a:latin typeface="Arial" panose="020B0604020202020204" pitchFamily="34" charset="0"/>
                <a:ea typeface="宋体" panose="02010600030101010101" pitchFamily="2" charset="-122"/>
              </a:rPr>
            </a:br>
            <a:r>
              <a:rPr lang="en-US" altLang="zh-CN" sz="1200" b="0" dirty="0">
                <a:latin typeface="Arial" panose="020B0604020202020204" pitchFamily="34" charset="0"/>
                <a:ea typeface="宋体" panose="02010600030101010101" pitchFamily="2" charset="-122"/>
              </a:rPr>
              <a:t>2</a:t>
            </a:r>
            <a:r>
              <a:rPr lang="zh-CN" altLang="en-US" sz="1200" b="0" dirty="0">
                <a:latin typeface="Arial" panose="020B0604020202020204" pitchFamily="34" charset="0"/>
                <a:ea typeface="宋体" panose="02010600030101010101" pitchFamily="2" charset="-122"/>
              </a:rPr>
              <a:t>）经营省内异地快递业务的，要求持有初级以上快递业务员国家职业资格证书的人员数不低于参与业务人员总数的</a:t>
            </a:r>
            <a:r>
              <a:rPr lang="en-US" altLang="zh-CN" sz="1200" b="0" dirty="0">
                <a:latin typeface="Arial" panose="020B0604020202020204" pitchFamily="34" charset="0"/>
                <a:ea typeface="宋体" panose="02010600030101010101" pitchFamily="2" charset="-122"/>
              </a:rPr>
              <a:t>40%</a:t>
            </a:r>
            <a:r>
              <a:rPr lang="zh-CN" altLang="en-US" sz="1200" b="0" dirty="0">
                <a:latin typeface="Arial" panose="020B0604020202020204" pitchFamily="34" charset="0"/>
                <a:ea typeface="宋体" panose="02010600030101010101" pitchFamily="2" charset="-122"/>
              </a:rPr>
              <a:t>；</a:t>
            </a:r>
            <a:br>
              <a:rPr lang="zh-CN" altLang="en-US" sz="1200" dirty="0">
                <a:latin typeface="Arial" panose="020B0604020202020204" pitchFamily="34" charset="0"/>
                <a:ea typeface="宋体" panose="02010600030101010101" pitchFamily="2" charset="-122"/>
              </a:rPr>
            </a:br>
            <a:r>
              <a:rPr lang="en-US" altLang="zh-CN" sz="1200" b="0" dirty="0">
                <a:latin typeface="Arial" panose="020B0604020202020204" pitchFamily="34" charset="0"/>
                <a:ea typeface="宋体" panose="02010600030101010101" pitchFamily="2" charset="-122"/>
              </a:rPr>
              <a:t>3</a:t>
            </a:r>
            <a:r>
              <a:rPr lang="zh-CN" altLang="en-US" sz="1200" b="0" dirty="0">
                <a:latin typeface="Arial" panose="020B0604020202020204" pitchFamily="34" charset="0"/>
                <a:ea typeface="宋体" panose="02010600030101010101" pitchFamily="2" charset="-122"/>
              </a:rPr>
              <a:t>）经营国际快递业务的企业及其各分支机构快递业务员中持有初级以上快递业务员国家职业资格证书的不低于</a:t>
            </a:r>
            <a:r>
              <a:rPr lang="en-US" altLang="zh-CN" sz="1200" b="0" dirty="0">
                <a:latin typeface="Arial" panose="020B0604020202020204" pitchFamily="34" charset="0"/>
                <a:ea typeface="宋体" panose="02010600030101010101" pitchFamily="2" charset="-122"/>
              </a:rPr>
              <a:t>50%</a:t>
            </a:r>
            <a:r>
              <a:rPr lang="zh-CN" altLang="en-US" sz="1200" b="0" dirty="0">
                <a:latin typeface="Arial" panose="020B0604020202020204" pitchFamily="34" charset="0"/>
                <a:ea typeface="宋体" panose="02010600030101010101" pitchFamily="2" charset="-122"/>
              </a:rPr>
              <a:t>，并有获得专业资格的报关、报检、报验人员。</a:t>
            </a:r>
            <a:r>
              <a:rPr lang="zh-CN" altLang="en-US" sz="1200" dirty="0">
                <a:latin typeface="Arial" panose="020B0604020202020204" pitchFamily="34" charset="0"/>
                <a:ea typeface="宋体" panose="02010600030101010101" pitchFamily="2" charset="-122"/>
              </a:rPr>
              <a:t> </a:t>
            </a:r>
            <a:endParaRPr lang="zh-CN" altLang="en-US" sz="1200" dirty="0">
              <a:latin typeface="Arial" panose="020B0604020202020204" pitchFamily="34" charset="0"/>
              <a:ea typeface="宋体" panose="02010600030101010101" pitchFamily="2"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27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2771" name="Group 4"/>
          <p:cNvGrpSpPr/>
          <p:nvPr/>
        </p:nvGrpSpPr>
        <p:grpSpPr>
          <a:xfrm>
            <a:off x="1547813" y="692150"/>
            <a:ext cx="4968875" cy="731838"/>
            <a:chOff x="1065" y="437"/>
            <a:chExt cx="2651" cy="461"/>
          </a:xfrm>
        </p:grpSpPr>
        <p:sp>
          <p:nvSpPr>
            <p:cNvPr id="3277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2773" name="Rectangle 6"/>
            <p:cNvSpPr/>
            <p:nvPr/>
          </p:nvSpPr>
          <p:spPr>
            <a:xfrm>
              <a:off x="1519" y="482"/>
              <a:ext cx="2197" cy="416"/>
            </a:xfrm>
            <a:prstGeom prst="rect">
              <a:avLst/>
            </a:prstGeom>
            <a:noFill/>
            <a:ln w="12700">
              <a:noFill/>
            </a:ln>
          </p:spPr>
          <p:txBody>
            <a:bodyPr lIns="90488" tIns="44450" rIns="90488" bIns="44450" anchor="t" anchorCtr="0">
              <a:spAutoFit/>
            </a:bodyPr>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 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（含分公司、子公司、处理中心）</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277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10</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2775" name="Rectangle 8"/>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2776" name="Rectangle 77"/>
          <p:cNvSpPr/>
          <p:nvPr/>
        </p:nvSpPr>
        <p:spPr>
          <a:xfrm>
            <a:off x="0" y="5773738"/>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2777" name="Rectangle 78"/>
          <p:cNvSpPr/>
          <p:nvPr/>
        </p:nvSpPr>
        <p:spPr>
          <a:xfrm>
            <a:off x="2771775" y="1700213"/>
            <a:ext cx="3206750" cy="304800"/>
          </a:xfrm>
          <a:prstGeom prst="rect">
            <a:avLst/>
          </a:prstGeom>
          <a:noFill/>
          <a:ln w="9525">
            <a:noFill/>
          </a:ln>
        </p:spPr>
        <p:txBody>
          <a:bodyPr wrap="none" anchor="ctr" anchorCtr="0">
            <a:spAutoFit/>
          </a:bodyPr>
          <a:p>
            <a:pPr algn="ctr" eaLnBrk="0" hangingPunct="0"/>
            <a:r>
              <a:rPr lang="zh-CN" altLang="en-US" sz="1400" b="0" dirty="0">
                <a:latin typeface="Times New Roman" panose="02020603050405020304" pitchFamily="18" charset="0"/>
                <a:ea typeface="宋体" panose="02010600030101010101" pitchFamily="2" charset="-122"/>
              </a:rPr>
              <a:t>处理场所（中心）持证快递业务员名录</a:t>
            </a:r>
            <a:endParaRPr lang="zh-CN" altLang="en-US" b="0" dirty="0">
              <a:latin typeface="Arial" panose="020B0604020202020204" pitchFamily="34" charset="0"/>
              <a:ea typeface="宋体" panose="02010600030101010101" pitchFamily="2" charset="-122"/>
            </a:endParaRPr>
          </a:p>
        </p:txBody>
      </p:sp>
      <p:graphicFrame>
        <p:nvGraphicFramePr>
          <p:cNvPr id="167339" name="Group 427"/>
          <p:cNvGraphicFramePr>
            <a:graphicFrameLocks noGrp="1"/>
          </p:cNvGraphicFramePr>
          <p:nvPr/>
        </p:nvGraphicFramePr>
        <p:xfrm>
          <a:off x="611188" y="1989138"/>
          <a:ext cx="7304088" cy="4476750"/>
        </p:xfrm>
        <a:graphic>
          <a:graphicData uri="http://schemas.openxmlformats.org/drawingml/2006/table">
            <a:tbl>
              <a:tblPr/>
              <a:tblGrid>
                <a:gridCol w="554037"/>
                <a:gridCol w="1116013"/>
                <a:gridCol w="182562"/>
                <a:gridCol w="1430338"/>
                <a:gridCol w="800100"/>
                <a:gridCol w="1258887"/>
                <a:gridCol w="868363"/>
                <a:gridCol w="1093787"/>
              </a:tblGrid>
              <a:tr h="518087">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处理场所（中心）名称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13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453961">
                <a:tc gridSpan="8">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持证快递业务员详细列表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c hMerge="1">
                  <a:tcPr/>
                </a:tc>
              </a:tr>
              <a:tr h="45713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32845" name="Rectangle 426"/>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379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3795" name="Group 4"/>
          <p:cNvGrpSpPr/>
          <p:nvPr/>
        </p:nvGrpSpPr>
        <p:grpSpPr>
          <a:xfrm>
            <a:off x="1547813" y="692150"/>
            <a:ext cx="4968875" cy="731838"/>
            <a:chOff x="1065" y="437"/>
            <a:chExt cx="2651" cy="461"/>
          </a:xfrm>
        </p:grpSpPr>
        <p:sp>
          <p:nvSpPr>
            <p:cNvPr id="3379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3797" name="Rectangle 6"/>
            <p:cNvSpPr/>
            <p:nvPr/>
          </p:nvSpPr>
          <p:spPr>
            <a:xfrm>
              <a:off x="1519" y="482"/>
              <a:ext cx="2197" cy="416"/>
            </a:xfrm>
            <a:prstGeom prst="rect">
              <a:avLst/>
            </a:prstGeom>
            <a:noFill/>
            <a:ln w="12700">
              <a:noFill/>
            </a:ln>
          </p:spPr>
          <p:txBody>
            <a:bodyPr lIns="90488" tIns="44450" rIns="90488" bIns="44450" anchor="t" anchorCtr="0">
              <a:spAutoFit/>
            </a:bodyPr>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 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（含分公司、子公司、处理中心）</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379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10</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3799" name="Rectangle 76"/>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3800" name="Rectangle 77"/>
          <p:cNvSpPr/>
          <p:nvPr/>
        </p:nvSpPr>
        <p:spPr>
          <a:xfrm>
            <a:off x="3348038" y="1773238"/>
            <a:ext cx="2317750" cy="304800"/>
          </a:xfrm>
          <a:prstGeom prst="rect">
            <a:avLst/>
          </a:prstGeom>
          <a:noFill/>
          <a:ln w="9525">
            <a:noFill/>
          </a:ln>
        </p:spPr>
        <p:txBody>
          <a:bodyPr wrap="none" anchor="ctr" anchorCtr="0">
            <a:spAutoFit/>
          </a:bodyPr>
          <a:p>
            <a:pPr algn="ctr" eaLnBrk="0" hangingPunct="0"/>
            <a:r>
              <a:rPr lang="zh-CN" altLang="en-US" sz="1400" b="0" dirty="0">
                <a:latin typeface="Times New Roman" panose="02020603050405020304" pitchFamily="18" charset="0"/>
                <a:ea typeface="宋体" panose="02010600030101010101" pitchFamily="2" charset="-122"/>
              </a:rPr>
              <a:t>子公司持证快递业务员名录</a:t>
            </a:r>
            <a:endParaRPr lang="zh-CN" altLang="en-US" b="0" dirty="0">
              <a:latin typeface="Arial" panose="020B0604020202020204" pitchFamily="34" charset="0"/>
              <a:ea typeface="宋体" panose="02010600030101010101" pitchFamily="2" charset="-122"/>
            </a:endParaRPr>
          </a:p>
        </p:txBody>
      </p:sp>
      <p:graphicFrame>
        <p:nvGraphicFramePr>
          <p:cNvPr id="166312" name="Group 424"/>
          <p:cNvGraphicFramePr>
            <a:graphicFrameLocks noGrp="1"/>
          </p:cNvGraphicFramePr>
          <p:nvPr/>
        </p:nvGraphicFramePr>
        <p:xfrm>
          <a:off x="1187450" y="2133600"/>
          <a:ext cx="6827838" cy="4392613"/>
        </p:xfrm>
        <a:graphic>
          <a:graphicData uri="http://schemas.openxmlformats.org/drawingml/2006/table">
            <a:tbl>
              <a:tblPr/>
              <a:tblGrid>
                <a:gridCol w="571500"/>
                <a:gridCol w="1038225"/>
                <a:gridCol w="1501775"/>
                <a:gridCol w="744538"/>
                <a:gridCol w="1171575"/>
                <a:gridCol w="809625"/>
                <a:gridCol w="990600"/>
              </a:tblGrid>
              <a:tr h="518085">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子公司名称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134">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369835">
                <a:tc gridSpan="7">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持证快递业务员详细列表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r>
              <a:tr h="45713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33868" name="Rectangle 425"/>
          <p:cNvSpPr/>
          <p:nvPr/>
        </p:nvSpPr>
        <p:spPr>
          <a:xfrm>
            <a:off x="0" y="5773738"/>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48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4819" name="Group 4"/>
          <p:cNvGrpSpPr/>
          <p:nvPr/>
        </p:nvGrpSpPr>
        <p:grpSpPr>
          <a:xfrm>
            <a:off x="1547813" y="765175"/>
            <a:ext cx="4679950" cy="601663"/>
            <a:chOff x="1065" y="437"/>
            <a:chExt cx="2651" cy="379"/>
          </a:xfrm>
        </p:grpSpPr>
        <p:sp>
          <p:nvSpPr>
            <p:cNvPr id="3482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482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482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4823" name="Rectangle 8"/>
          <p:cNvSpPr/>
          <p:nvPr/>
        </p:nvSpPr>
        <p:spPr>
          <a:xfrm>
            <a:off x="468313" y="1989138"/>
            <a:ext cx="8137525" cy="3416300"/>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一</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服务承诺</a:t>
            </a:r>
            <a:endParaRPr lang="zh-CN" altLang="en-US"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时效性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同城件产品分即日达、次日达；</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即日达</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当天中午</a:t>
            </a:r>
            <a:r>
              <a:rPr lang="en-US" altLang="zh-CN" sz="1400" b="0" dirty="0">
                <a:latin typeface="Arial" panose="020B0604020202020204" pitchFamily="34" charset="0"/>
                <a:ea typeface="宋体" panose="02010600030101010101" pitchFamily="2" charset="-122"/>
              </a:rPr>
              <a:t>12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00</a:t>
            </a:r>
            <a:r>
              <a:rPr lang="zh-CN" altLang="en-US" sz="1400" b="0" dirty="0">
                <a:latin typeface="Arial" panose="020B0604020202020204" pitchFamily="34" charset="0"/>
                <a:ea typeface="宋体" panose="02010600030101010101" pitchFamily="2" charset="-122"/>
              </a:rPr>
              <a:t>收到的快件，当天完成投递（主城区）；</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次日达：当天</a:t>
            </a:r>
            <a:r>
              <a:rPr lang="en-US" altLang="zh-CN" sz="1400" b="0" dirty="0">
                <a:latin typeface="Arial" panose="020B0604020202020204" pitchFamily="34" charset="0"/>
                <a:ea typeface="宋体" panose="02010600030101010101" pitchFamily="2" charset="-122"/>
              </a:rPr>
              <a:t>12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00</a:t>
            </a:r>
            <a:r>
              <a:rPr lang="zh-CN" altLang="en-US" sz="1400" b="0" dirty="0">
                <a:latin typeface="Arial" panose="020B0604020202020204" pitchFamily="34" charset="0"/>
                <a:ea typeface="宋体" panose="02010600030101010101" pitchFamily="2" charset="-122"/>
              </a:rPr>
              <a:t>后收到的快件，次日完成投递。</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准确性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将快件投递到运单约定的收件地址和收件人。严格验收制度，杜绝措发，错送。</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安全性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快递服务的安全性主要包括：</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3.1</a:t>
            </a:r>
            <a:r>
              <a:rPr lang="zh-CN" altLang="en-US" sz="1400" b="0" dirty="0">
                <a:latin typeface="Arial" panose="020B0604020202020204" pitchFamily="34" charset="0"/>
                <a:ea typeface="宋体" panose="02010600030101010101" pitchFamily="2" charset="-122"/>
              </a:rPr>
              <a:t>快件不应对国家</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组织</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公民的安全构成危害；</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3.2</a:t>
            </a:r>
            <a:r>
              <a:rPr lang="zh-CN" altLang="en-US" sz="1400" b="0" dirty="0">
                <a:latin typeface="Arial" panose="020B0604020202020204" pitchFamily="34" charset="0"/>
                <a:ea typeface="宋体" panose="02010600030101010101" pitchFamily="2" charset="-122"/>
              </a:rPr>
              <a:t>通过各种安全措施保护快件和服务人员的安全，同时在向顾客提供服务时不应给对方造成危害；</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3.3</a:t>
            </a:r>
            <a:r>
              <a:rPr lang="zh-CN" altLang="en-US" sz="1400" b="0" dirty="0">
                <a:latin typeface="Arial" panose="020B0604020202020204" pitchFamily="34" charset="0"/>
                <a:ea typeface="宋体" panose="02010600030101010101" pitchFamily="2" charset="-122"/>
              </a:rPr>
              <a:t>除依法配合国家安全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公安等机关需要外，不泄漏和挪用寄件人</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收件人和快件的相关信息。</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3.4 </a:t>
            </a:r>
            <a:r>
              <a:rPr lang="zh-CN" altLang="en-US" sz="1400" b="0" dirty="0">
                <a:latin typeface="Arial" panose="020B0604020202020204" pitchFamily="34" charset="0"/>
                <a:ea typeface="宋体" panose="02010600030101010101" pitchFamily="2" charset="-122"/>
              </a:rPr>
              <a:t>完善的操作流程保障快件的运输投递安全，杜绝遗失件的发生，减少破损快件的发生。</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方便性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在设置服务场所</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安排营业时间</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提供上门服务等方面应便于为顾客服务。我司提供门到门的收送服务。</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584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5843" name="Group 4"/>
          <p:cNvGrpSpPr/>
          <p:nvPr/>
        </p:nvGrpSpPr>
        <p:grpSpPr>
          <a:xfrm>
            <a:off x="1547813" y="765175"/>
            <a:ext cx="4679950" cy="601663"/>
            <a:chOff x="1065" y="437"/>
            <a:chExt cx="2651" cy="379"/>
          </a:xfrm>
        </p:grpSpPr>
        <p:sp>
          <p:nvSpPr>
            <p:cNvPr id="3584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584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584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5847" name="Rectangle 8"/>
          <p:cNvSpPr/>
          <p:nvPr/>
        </p:nvSpPr>
        <p:spPr>
          <a:xfrm>
            <a:off x="468313" y="2444750"/>
            <a:ext cx="8137525" cy="2503488"/>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二</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服务时间</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营业时间</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资费标准</a:t>
            </a:r>
            <a:endParaRPr lang="zh-CN" altLang="en-US" b="0" dirty="0">
              <a:latin typeface="Arial" panose="020B0604020202020204" pitchFamily="34" charset="0"/>
              <a:ea typeface="宋体" panose="02010600030101010101" pitchFamily="2" charset="-122"/>
            </a:endParaRPr>
          </a:p>
          <a:p>
            <a:pPr indent="228600"/>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服务时间（缺）</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除国家法定节假日外，公司均正常营业</a:t>
            </a:r>
            <a:endParaRPr lang="zh-CN" altLang="en-US" sz="1400" b="0" dirty="0">
              <a:latin typeface="Arial" panose="020B0604020202020204" pitchFamily="34" charset="0"/>
              <a:ea typeface="宋体" panose="02010600030101010101" pitchFamily="2" charset="-122"/>
            </a:endParaRPr>
          </a:p>
          <a:p>
            <a:pPr indent="228600"/>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营业时间（缺）</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营业时间为每天</a:t>
            </a:r>
            <a:r>
              <a:rPr lang="en-US" altLang="zh-CN" sz="1400" b="0" dirty="0">
                <a:latin typeface="Arial" panose="020B0604020202020204" pitchFamily="34" charset="0"/>
                <a:ea typeface="宋体" panose="02010600030101010101" pitchFamily="2" charset="-122"/>
              </a:rPr>
              <a:t>8</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00-18</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30</a:t>
            </a:r>
            <a:endParaRPr lang="en-US" altLang="zh-CN" sz="1400" b="0" dirty="0">
              <a:latin typeface="Arial" panose="020B0604020202020204" pitchFamily="34" charset="0"/>
              <a:ea typeface="宋体" panose="02010600030101010101" pitchFamily="2" charset="-122"/>
            </a:endParaRPr>
          </a:p>
          <a:p>
            <a:pPr indent="228600"/>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资费标准</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a:t>
            </a:r>
            <a:r>
              <a:rPr lang="en-US" altLang="zh-CN" sz="1400" dirty="0">
                <a:latin typeface="Arial" panose="020B0604020202020204" pitchFamily="34" charset="0"/>
                <a:ea typeface="宋体" panose="02010600030101010101" pitchFamily="2" charset="-122"/>
              </a:rPr>
              <a:t>a</a:t>
            </a:r>
            <a:r>
              <a:rPr lang="zh-CN" altLang="en-US" sz="1400" dirty="0">
                <a:latin typeface="Arial" panose="020B0604020202020204" pitchFamily="34" charset="0"/>
                <a:ea typeface="宋体" panose="02010600030101010101" pitchFamily="2" charset="-122"/>
              </a:rPr>
              <a:t>）计费的起重及费用</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首重</a:t>
            </a:r>
            <a:r>
              <a:rPr lang="en-US" altLang="zh-CN" sz="1400" dirty="0">
                <a:latin typeface="Arial" panose="020B0604020202020204" pitchFamily="34" charset="0"/>
                <a:ea typeface="宋体" panose="02010600030101010101" pitchFamily="2" charset="-122"/>
              </a:rPr>
              <a:t>6</a:t>
            </a:r>
            <a:r>
              <a:rPr lang="zh-CN" altLang="en-US" sz="1400" dirty="0">
                <a:latin typeface="Arial" panose="020B0604020202020204" pitchFamily="34" charset="0"/>
                <a:ea typeface="宋体" panose="02010600030101010101" pitchFamily="2" charset="-122"/>
              </a:rPr>
              <a:t>元（</a:t>
            </a:r>
            <a:r>
              <a:rPr lang="en-US" altLang="zh-CN" sz="1400" dirty="0">
                <a:latin typeface="Arial" panose="020B0604020202020204" pitchFamily="34" charset="0"/>
                <a:ea typeface="宋体" panose="02010600030101010101" pitchFamily="2" charset="-122"/>
              </a:rPr>
              <a:t>1KG</a:t>
            </a:r>
            <a:r>
              <a:rPr lang="zh-CN" altLang="en-US" sz="1400" dirty="0">
                <a:latin typeface="Arial" panose="020B0604020202020204" pitchFamily="34" charset="0"/>
                <a:ea typeface="宋体" panose="02010600030101010101" pitchFamily="2" charset="-122"/>
              </a:rPr>
              <a:t>内）</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a:t>
            </a:r>
            <a:r>
              <a:rPr lang="en-US" altLang="zh-CN" sz="1400" dirty="0">
                <a:latin typeface="Arial" panose="020B0604020202020204" pitchFamily="34" charset="0"/>
                <a:ea typeface="宋体" panose="02010600030101010101" pitchFamily="2" charset="-122"/>
              </a:rPr>
              <a:t>b</a:t>
            </a:r>
            <a:r>
              <a:rPr lang="zh-CN" altLang="en-US" sz="1400" dirty="0">
                <a:latin typeface="Arial" panose="020B0604020202020204" pitchFamily="34" charset="0"/>
                <a:ea typeface="宋体" panose="02010600030101010101" pitchFamily="2" charset="-122"/>
              </a:rPr>
              <a:t>）续重及计费单价</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续重</a:t>
            </a: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元</a:t>
            </a:r>
            <a:r>
              <a:rPr lang="en-US" altLang="zh-CN" sz="1400" dirty="0">
                <a:latin typeface="Arial" panose="020B0604020202020204" pitchFamily="34" charset="0"/>
                <a:ea typeface="宋体" panose="02010600030101010101" pitchFamily="2" charset="-122"/>
              </a:rPr>
              <a:t>/KG</a:t>
            </a:r>
            <a:endParaRPr lang="en-US" altLang="zh-CN" sz="1400" dirty="0">
              <a:latin typeface="Arial" panose="020B0604020202020204" pitchFamily="34" charset="0"/>
              <a:ea typeface="宋体" panose="02010600030101010101" pitchFamily="2" charset="-122"/>
            </a:endParaRPr>
          </a:p>
          <a:p>
            <a:pPr indent="228600"/>
            <a:r>
              <a:rPr lang="en-US" altLang="zh-CN" sz="1400" dirty="0">
                <a:latin typeface="Arial" panose="020B0604020202020204" pitchFamily="34" charset="0"/>
                <a:ea typeface="宋体" panose="02010600030101010101" pitchFamily="2" charset="-122"/>
              </a:rPr>
              <a:t>  c</a:t>
            </a:r>
            <a:r>
              <a:rPr lang="zh-CN" altLang="en-US" sz="1400" dirty="0">
                <a:latin typeface="Arial" panose="020B0604020202020204" pitchFamily="34" charset="0"/>
                <a:ea typeface="宋体" panose="02010600030101010101" pitchFamily="2" charset="-122"/>
              </a:rPr>
              <a:t>）附加服务的费用：保价费千分之五</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a:t>
            </a:r>
            <a:r>
              <a:rPr lang="en-US" altLang="zh-CN" sz="1400" dirty="0">
                <a:latin typeface="Arial" panose="020B0604020202020204" pitchFamily="34" charset="0"/>
                <a:ea typeface="宋体" panose="02010600030101010101" pitchFamily="2" charset="-122"/>
              </a:rPr>
              <a:t>3.2</a:t>
            </a:r>
            <a:r>
              <a:rPr lang="zh-CN" altLang="en-US" sz="1400" dirty="0">
                <a:latin typeface="Arial" panose="020B0604020202020204" pitchFamily="34" charset="0"/>
                <a:ea typeface="宋体" panose="02010600030101010101" pitchFamily="2" charset="-122"/>
              </a:rPr>
              <a:t>重量计费原则</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计费重量取快件的实际重量和体积重量两者中的较大值。</a:t>
            </a:r>
            <a:endParaRPr lang="zh-CN" altLang="en-US" sz="1400" dirty="0">
              <a:latin typeface="Arial" panose="020B0604020202020204" pitchFamily="34" charset="0"/>
              <a:ea typeface="宋体" panose="02010600030101010101" pitchFamily="2"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68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6867" name="Group 4"/>
          <p:cNvGrpSpPr/>
          <p:nvPr/>
        </p:nvGrpSpPr>
        <p:grpSpPr>
          <a:xfrm>
            <a:off x="1547813" y="765175"/>
            <a:ext cx="4679950" cy="601663"/>
            <a:chOff x="1065" y="437"/>
            <a:chExt cx="2651" cy="379"/>
          </a:xfrm>
        </p:grpSpPr>
        <p:sp>
          <p:nvSpPr>
            <p:cNvPr id="3686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686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687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6871" name="Rectangle 8"/>
          <p:cNvSpPr/>
          <p:nvPr/>
        </p:nvSpPr>
        <p:spPr>
          <a:xfrm>
            <a:off x="468313" y="2657475"/>
            <a:ext cx="8137525" cy="2078038"/>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三</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损失赔偿办法</a:t>
            </a:r>
            <a:endParaRPr lang="zh-CN" altLang="en-US"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公司严格按照国家的相关法律法规要求赔付：</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遗失件：对于全部遗失或部分遗失的快件，如果是保价快件，按照保价金额足额支付，非保价快件则按照实际运费的</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倍予以赔偿。</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破损件：对于可修复的破损件按照修复成本予以赔偿，对于不能修复的破损件按照遗失件处理原则进行处理。</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逾限件：由于公司原因造成的不能按照服务时效承诺派送的快件则可免收服务费。</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顾客和公司双方权利与责任；包括顾客和公司产生争议后的解决途径：顾客可与公司协商</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向消费者权益保护组织投诉</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向行政部门申诉</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向仲裁机构申请仲裁</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向人民法院起诉等方式。</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789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7891" name="Group 4"/>
          <p:cNvGrpSpPr/>
          <p:nvPr/>
        </p:nvGrpSpPr>
        <p:grpSpPr>
          <a:xfrm>
            <a:off x="1547813" y="765175"/>
            <a:ext cx="4679950" cy="601663"/>
            <a:chOff x="1065" y="437"/>
            <a:chExt cx="2651" cy="379"/>
          </a:xfrm>
        </p:grpSpPr>
        <p:sp>
          <p:nvSpPr>
            <p:cNvPr id="3789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789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789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7895" name="Rectangle 8"/>
          <p:cNvSpPr/>
          <p:nvPr/>
        </p:nvSpPr>
        <p:spPr>
          <a:xfrm>
            <a:off x="468313" y="1700213"/>
            <a:ext cx="8137525" cy="4630737"/>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四</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投诉受理办法</a:t>
            </a:r>
            <a:endParaRPr lang="zh-CN" altLang="en-US"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顾客投诉</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1.1</a:t>
            </a:r>
            <a:r>
              <a:rPr lang="zh-CN" altLang="en-US" sz="1400" b="0" dirty="0">
                <a:latin typeface="Arial" panose="020B0604020202020204" pitchFamily="34" charset="0"/>
                <a:ea typeface="宋体" panose="02010600030101010101" pitchFamily="2" charset="-122"/>
              </a:rPr>
              <a:t>投诉渠道</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提供顾客投诉的渠道，主要包括网络</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电话</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信函等形式。</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1.2</a:t>
            </a:r>
            <a:r>
              <a:rPr lang="zh-CN" altLang="en-US" sz="1400" b="0" dirty="0">
                <a:latin typeface="Arial" panose="020B0604020202020204" pitchFamily="34" charset="0"/>
                <a:ea typeface="宋体" panose="02010600030101010101" pitchFamily="2" charset="-122"/>
              </a:rPr>
              <a:t>投诉有效期</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受理投诉有效期应为收寄快件之日起</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年内。</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1.3</a:t>
            </a:r>
            <a:r>
              <a:rPr lang="zh-CN" altLang="en-US" sz="1400" b="0" dirty="0">
                <a:latin typeface="Arial" panose="020B0604020202020204" pitchFamily="34" charset="0"/>
                <a:ea typeface="宋体" panose="02010600030101010101" pitchFamily="2" charset="-122"/>
              </a:rPr>
              <a:t>投诉受理</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1.3.1</a:t>
            </a:r>
            <a:r>
              <a:rPr lang="zh-CN" altLang="en-US" sz="1400" b="0" dirty="0">
                <a:latin typeface="Arial" panose="020B0604020202020204" pitchFamily="34" charset="0"/>
                <a:ea typeface="宋体" panose="02010600030101010101" pitchFamily="2" charset="-122"/>
              </a:rPr>
              <a:t>投诉信息</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 投诉人的姓名</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地址和联系方式；</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 投诉的理由</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目的</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要求；</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 其他投诉细节。</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在记录的过程中，与投诉人核对信息，以保证信息的准确性。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1.3.2</a:t>
            </a:r>
            <a:r>
              <a:rPr lang="zh-CN" altLang="en-US" sz="1400" b="0" dirty="0">
                <a:latin typeface="Arial" panose="020B0604020202020204" pitchFamily="34" charset="0"/>
                <a:ea typeface="宋体" panose="02010600030101010101" pitchFamily="2" charset="-122"/>
              </a:rPr>
              <a:t>投诉处理时限</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投诉处理时限指从记录投诉人投诉信息开始，到快递服务组织提出投诉处理方案的时间间隔。</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除了与投诉人有特殊约定外，投诉处理时限不超过</a:t>
            </a:r>
            <a:r>
              <a:rPr lang="en-US" altLang="zh-CN" sz="1400" b="0" dirty="0">
                <a:latin typeface="Arial" panose="020B0604020202020204" pitchFamily="34" charset="0"/>
                <a:ea typeface="宋体" panose="02010600030101010101" pitchFamily="2" charset="-122"/>
              </a:rPr>
              <a:t>30</a:t>
            </a:r>
            <a:r>
              <a:rPr lang="zh-CN" altLang="en-US" sz="1400" b="0" dirty="0">
                <a:latin typeface="Arial" panose="020B0604020202020204" pitchFamily="34" charset="0"/>
                <a:ea typeface="宋体" panose="02010600030101010101" pitchFamily="2" charset="-122"/>
              </a:rPr>
              <a:t>天：</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服务改进</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根据顾客满意评价结果和投诉信息统计分析结果，采取措施改进服务质量，措施应主要包括：</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 树立持续进行服务改进的理念；</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 规定内部人员的职责和权限，以识别服务改进的机会；</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 确保改进过程的有效性和效率；</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d</a:t>
            </a:r>
            <a:r>
              <a:rPr lang="zh-CN" altLang="en-US" sz="1400" b="0" dirty="0">
                <a:latin typeface="Arial" panose="020B0604020202020204" pitchFamily="34" charset="0"/>
                <a:ea typeface="宋体" panose="02010600030101010101" pitchFamily="2" charset="-122"/>
              </a:rPr>
              <a:t>） 管理者对改进过程给予大力支持。</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89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8915" name="Group 4"/>
          <p:cNvGrpSpPr/>
          <p:nvPr/>
        </p:nvGrpSpPr>
        <p:grpSpPr>
          <a:xfrm>
            <a:off x="1547813" y="765175"/>
            <a:ext cx="4608512" cy="601663"/>
            <a:chOff x="1065" y="437"/>
            <a:chExt cx="2651" cy="379"/>
          </a:xfrm>
        </p:grpSpPr>
        <p:sp>
          <p:nvSpPr>
            <p:cNvPr id="3891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891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3891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8919" name="Rectangle 9"/>
          <p:cNvSpPr/>
          <p:nvPr/>
        </p:nvSpPr>
        <p:spPr>
          <a:xfrm>
            <a:off x="2771775" y="2127250"/>
            <a:ext cx="2292350" cy="427038"/>
          </a:xfrm>
          <a:prstGeom prst="rect">
            <a:avLst/>
          </a:prstGeom>
          <a:noFill/>
          <a:ln w="9525">
            <a:noFill/>
          </a:ln>
        </p:spPr>
        <p:txBody>
          <a:bodyPr wrap="none" anchor="ctr" anchorCtr="0">
            <a:spAutoFit/>
          </a:bodyPr>
          <a:p>
            <a:pP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b="0" dirty="0">
              <a:latin typeface="Arial" panose="020B0604020202020204" pitchFamily="34" charset="0"/>
              <a:ea typeface="宋体" panose="02010600030101010101" pitchFamily="2" charset="-122"/>
            </a:endParaRPr>
          </a:p>
        </p:txBody>
      </p:sp>
      <p:pic>
        <p:nvPicPr>
          <p:cNvPr id="38920" name="Picture 8"/>
          <p:cNvPicPr>
            <a:picLocks noChangeAspect="1"/>
          </p:cNvPicPr>
          <p:nvPr/>
        </p:nvPicPr>
        <p:blipFill>
          <a:blip r:embed="rId1"/>
          <a:stretch>
            <a:fillRect/>
          </a:stretch>
        </p:blipFill>
        <p:spPr>
          <a:xfrm>
            <a:off x="179388" y="2565400"/>
            <a:ext cx="8640762" cy="3816350"/>
          </a:xfrm>
          <a:prstGeom prst="rect">
            <a:avLst/>
          </a:prstGeom>
          <a:noFill/>
          <a:ln w="9525">
            <a:noFill/>
          </a:ln>
        </p:spPr>
      </p:pic>
      <p:sp>
        <p:nvSpPr>
          <p:cNvPr id="38921" name="Rectangle 10"/>
          <p:cNvSpPr/>
          <p:nvPr/>
        </p:nvSpPr>
        <p:spPr>
          <a:xfrm>
            <a:off x="4284663" y="1052513"/>
            <a:ext cx="4306887" cy="366712"/>
          </a:xfrm>
          <a:prstGeom prst="rect">
            <a:avLst/>
          </a:prstGeom>
          <a:noFill/>
          <a:ln w="9525">
            <a:noFill/>
          </a:ln>
        </p:spPr>
        <p:txBody>
          <a:bodyPr wrap="none" anchor="ctr" anchorCtr="0">
            <a:spAutoFit/>
          </a:bodyPr>
          <a:p>
            <a:pPr eaLnBrk="0" hangingPunct="0"/>
            <a:r>
              <a:rPr lang="zh-CN" altLang="en-US" b="0" dirty="0">
                <a:latin typeface="Arial" panose="020B0604020202020204" pitchFamily="34" charset="0"/>
                <a:ea typeface="宋体" panose="02010600030101010101" pitchFamily="2" charset="-122"/>
              </a:rPr>
              <a:t>此材料来自乐达物流有限公司</a:t>
            </a:r>
            <a:r>
              <a:rPr lang="zh-CN" altLang="en-US" dirty="0">
                <a:latin typeface="Arial" panose="020B0604020202020204" pitchFamily="34" charset="0"/>
                <a:ea typeface="宋体" panose="02010600030101010101" pitchFamily="2" charset="-122"/>
              </a:rPr>
              <a:t>，仅供学习</a:t>
            </a:r>
            <a:endParaRPr lang="zh-CN" altLang="en-US" dirty="0">
              <a:latin typeface="Arial" panose="020B0604020202020204" pitchFamily="34" charset="0"/>
              <a:ea typeface="宋体" panose="02010600030101010101" pitchFamily="2" charset="-122"/>
            </a:endParaRPr>
          </a:p>
        </p:txBody>
      </p:sp>
      <p:sp>
        <p:nvSpPr>
          <p:cNvPr id="38922" name="Rectangle 11"/>
          <p:cNvSpPr/>
          <p:nvPr/>
        </p:nvSpPr>
        <p:spPr>
          <a:xfrm>
            <a:off x="3563938" y="4437063"/>
            <a:ext cx="1606550" cy="304800"/>
          </a:xfrm>
          <a:prstGeom prst="rect">
            <a:avLst/>
          </a:prstGeom>
          <a:noFill/>
          <a:ln w="9525">
            <a:noFill/>
          </a:ln>
        </p:spPr>
        <p:txBody>
          <a:bodyPr wrap="none" anchor="ctr" anchorCtr="0">
            <a:spAutoFit/>
          </a:bodyPr>
          <a:p>
            <a:pPr eaLnBrk="0" hangingPunct="0"/>
            <a:r>
              <a:rPr lang="zh-CN" altLang="en-US" sz="1400" b="0" dirty="0">
                <a:latin typeface="宋体" panose="02010600030101010101" pitchFamily="2" charset="-122"/>
                <a:ea typeface="宋体" panose="02010600030101010101" pitchFamily="2" charset="-122"/>
              </a:rPr>
              <a:t>收件标准操作流程</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993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9939" name="Group 4"/>
          <p:cNvGrpSpPr/>
          <p:nvPr/>
        </p:nvGrpSpPr>
        <p:grpSpPr>
          <a:xfrm>
            <a:off x="1547813" y="765175"/>
            <a:ext cx="4608512" cy="601663"/>
            <a:chOff x="1065" y="437"/>
            <a:chExt cx="2651" cy="379"/>
          </a:xfrm>
        </p:grpSpPr>
        <p:sp>
          <p:nvSpPr>
            <p:cNvPr id="3994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994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3994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9943" name="Rectangle 8"/>
          <p:cNvSpPr/>
          <p:nvPr/>
        </p:nvSpPr>
        <p:spPr>
          <a:xfrm>
            <a:off x="539750" y="1633538"/>
            <a:ext cx="7993063" cy="4584700"/>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800" dirty="0">
              <a:latin typeface="Arial" panose="020B0604020202020204" pitchFamily="34" charset="0"/>
              <a:ea typeface="宋体" panose="02010600030101010101" pitchFamily="2" charset="-122"/>
            </a:endParaRPr>
          </a:p>
          <a:p>
            <a:pPr>
              <a:lnSpc>
                <a:spcPct val="150000"/>
              </a:lnSpc>
            </a:pP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收件准备</a:t>
            </a:r>
            <a:endParaRPr lang="zh-CN" altLang="en-US" sz="140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收件需要准备的内容主要分为工具</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物料和单证几大类。</a:t>
            </a:r>
            <a:endParaRPr lang="zh-CN" altLang="en-US" sz="1400" b="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工具：主要包括运载工具</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通讯工具和各种收件工具；</a:t>
            </a:r>
            <a:endParaRPr lang="zh-CN" altLang="en-US" sz="1400" b="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物料：包括各类包装材料和标签贴纸；</a:t>
            </a:r>
            <a:endParaRPr lang="zh-CN" altLang="en-US" sz="1400" b="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单证：包括运单</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发票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收据和工牌等。</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接收信息</a:t>
            </a:r>
            <a:endParaRPr lang="zh-CN" altLang="en-US" sz="140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收件员接收信息应按以下流程操作：</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每个工作日开始时准时打开手机，准备接收下单信息；</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若信息有误，应立即反馈给公司的客服人员；</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在收到下单信息后</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小时内赶到客户处收取快件；</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若不能在规定时间内赶到取件地点，需提前与客户联系，向客户说明原因并重新约定取件时间；若客户坚持要求在规定时间内前往收件或遇特殊情况无法继续进行收件业务（如手机</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车辆出现故障或发生交通情况等原因），则应立即向公司运作管理人员报告，请求支援；</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09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0963" name="Group 4"/>
          <p:cNvGrpSpPr/>
          <p:nvPr/>
        </p:nvGrpSpPr>
        <p:grpSpPr>
          <a:xfrm>
            <a:off x="1547813" y="765175"/>
            <a:ext cx="4608512" cy="601663"/>
            <a:chOff x="1065" y="437"/>
            <a:chExt cx="2651" cy="379"/>
          </a:xfrm>
        </p:grpSpPr>
        <p:sp>
          <p:nvSpPr>
            <p:cNvPr id="4096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096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096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0967" name="Rectangle 8"/>
          <p:cNvSpPr/>
          <p:nvPr/>
        </p:nvSpPr>
        <p:spPr>
          <a:xfrm>
            <a:off x="395288" y="1839913"/>
            <a:ext cx="7993062" cy="4359275"/>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800" dirty="0">
              <a:latin typeface="Arial" panose="020B0604020202020204" pitchFamily="34" charset="0"/>
              <a:ea typeface="宋体" panose="02010600030101010101" pitchFamily="2" charset="-122"/>
            </a:endParaRPr>
          </a:p>
          <a:p>
            <a:pPr>
              <a:lnSpc>
                <a:spcPct val="150000"/>
              </a:lnSpc>
            </a:pPr>
            <a:r>
              <a:rPr lang="en-US" altLang="zh-CN" sz="1400" dirty="0">
                <a:latin typeface="Arial" panose="020B0604020202020204" pitchFamily="34" charset="0"/>
                <a:ea typeface="宋体" panose="02010600030101010101" pitchFamily="2" charset="-122"/>
              </a:rPr>
              <a:t>3.</a:t>
            </a:r>
            <a:r>
              <a:rPr lang="zh-CN" altLang="en-US" sz="1400" dirty="0">
                <a:latin typeface="Arial" panose="020B0604020202020204" pitchFamily="34" charset="0"/>
                <a:ea typeface="宋体" panose="02010600030101010101" pitchFamily="2" charset="-122"/>
              </a:rPr>
              <a:t>至客户处</a:t>
            </a:r>
            <a:endParaRPr lang="zh-CN" altLang="en-US" sz="140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到达客户处需按以下流程操作：</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安全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准时地赶到取件地点；</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妥善放置交通工具和快件，确保万无一失之后再开始收件； </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重新整理自己的仪容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仪表，调整自己的情绪状态，为建立良好的第一印象做好准备；</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到达客户接待处，首先表明自己的身份，说明来访目的，指明联系人；</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在前台或保安的指引下，有礼貌地进入客户办公室，找到寄件客户，再次表明自己的身份和来访目的，向客户问好后开始收取快件；</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若因各种原因无法见到寄件客户，则应立即通过电话与客户进行联系，重新约定寄件时间；若客户取消寄件业务，则应问清情况，做好记录并向主管汇报；</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7</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进入客户办公区域，应注意保持个人的良好形象，自觉维护客户整洁</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安静的工作环境，不随意翻动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使用客户的物品和设备。</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198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1987" name="Group 4"/>
          <p:cNvGrpSpPr/>
          <p:nvPr/>
        </p:nvGrpSpPr>
        <p:grpSpPr>
          <a:xfrm>
            <a:off x="1547813" y="765175"/>
            <a:ext cx="4608512" cy="601663"/>
            <a:chOff x="1065" y="437"/>
            <a:chExt cx="2651" cy="379"/>
          </a:xfrm>
        </p:grpSpPr>
        <p:sp>
          <p:nvSpPr>
            <p:cNvPr id="4198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198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199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pic>
        <p:nvPicPr>
          <p:cNvPr id="41991" name="Picture 116" descr="8D9}AZHMRX%DG%K_)2EB(GC"/>
          <p:cNvPicPr>
            <a:picLocks noChangeAspect="1"/>
          </p:cNvPicPr>
          <p:nvPr/>
        </p:nvPicPr>
        <p:blipFill>
          <a:blip r:embed="rId1"/>
          <a:stretch>
            <a:fillRect/>
          </a:stretch>
        </p:blipFill>
        <p:spPr>
          <a:xfrm>
            <a:off x="179388" y="1700213"/>
            <a:ext cx="8713787" cy="4752975"/>
          </a:xfrm>
          <a:prstGeom prst="rect">
            <a:avLst/>
          </a:prstGeom>
          <a:noFill/>
          <a:ln w="9525">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301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3011" name="Group 4"/>
          <p:cNvGrpSpPr/>
          <p:nvPr/>
        </p:nvGrpSpPr>
        <p:grpSpPr>
          <a:xfrm>
            <a:off x="1547813" y="765175"/>
            <a:ext cx="4608512" cy="601663"/>
            <a:chOff x="1065" y="437"/>
            <a:chExt cx="2651" cy="379"/>
          </a:xfrm>
        </p:grpSpPr>
        <p:sp>
          <p:nvSpPr>
            <p:cNvPr id="4301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301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301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3015" name="Rectangle 8"/>
          <p:cNvSpPr/>
          <p:nvPr/>
        </p:nvSpPr>
        <p:spPr>
          <a:xfrm>
            <a:off x="323850" y="1524000"/>
            <a:ext cx="8351838" cy="4976813"/>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2200" dirty="0">
              <a:latin typeface="宋体" panose="02010600030101010101" pitchFamily="2" charset="-122"/>
              <a:ea typeface="宋体" panose="02010600030101010101" pitchFamily="2" charset="-122"/>
            </a:endParaRPr>
          </a:p>
          <a:p>
            <a:pPr eaLnBrk="0" hangingPunct="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现场操作 </a:t>
            </a:r>
            <a:endParaRPr lang="zh-CN" altLang="en-US" sz="2200" dirty="0">
              <a:latin typeface="宋体" panose="02010600030101010101" pitchFamily="2" charset="-122"/>
              <a:ea typeface="宋体" panose="02010600030101010101" pitchFamily="2" charset="-122"/>
            </a:endParaRPr>
          </a:p>
          <a:p>
            <a:pPr eaLnBrk="0" hangingPunct="0"/>
            <a:endParaRPr lang="zh-CN" altLang="en-US" sz="800" dirty="0">
              <a:latin typeface="Arial" panose="020B0604020202020204" pitchFamily="34" charset="0"/>
              <a:ea typeface="宋体" panose="02010600030101010101" pitchFamily="2" charset="-122"/>
            </a:endParaRPr>
          </a:p>
          <a:p>
            <a:pPr>
              <a:lnSpc>
                <a:spcPct val="130000"/>
              </a:lnSpc>
            </a:pP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查验货物</a:t>
            </a:r>
            <a:endParaRPr lang="zh-CN" altLang="en-US" sz="140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查验服务范围：问清货件的详细派送地址，通过查阅</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内部服务手册</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确认收方地址是否属于我司的服务范围；若收方地址不在我司的服务范围内，首先征询客户是否愿意让收件客户到我司最近的服务网点自取，客户同意则继续以下的操作，不同意则应向客户礼貌地解释不能收寄的原因；</a:t>
            </a:r>
            <a:endParaRPr lang="zh-CN" altLang="en-US" sz="1400" b="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查验货物：在征得客户同意的情况下，小心地打开货物包装，检查货物是否完好</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是否属于禁止或限制收寄的物品；若客户不同意查验或其提供的货物为禁止</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限制收寄的物品，则应礼貌地将货件退回，并耐心地向客户解释原因；</a:t>
            </a:r>
            <a:endParaRPr lang="zh-CN" altLang="en-US" sz="1400" b="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查验数量：仔细检查货件数量与客户提供的数据是否一致。</a:t>
            </a:r>
            <a:endParaRPr lang="zh-CN" altLang="en-US" sz="1400" b="0" dirty="0">
              <a:latin typeface="Arial" panose="020B0604020202020204" pitchFamily="34" charset="0"/>
              <a:ea typeface="宋体" panose="02010600030101010101" pitchFamily="2" charset="-122"/>
            </a:endParaRPr>
          </a:p>
          <a:p>
            <a:pPr>
              <a:lnSpc>
                <a:spcPct val="130000"/>
              </a:lnSpc>
            </a:pPr>
            <a:r>
              <a:rPr lang="zh-CN" altLang="en-US" sz="1400" dirty="0">
                <a:latin typeface="宋体" panose="02010600030101010101" pitchFamily="2" charset="-122"/>
                <a:ea typeface="宋体" panose="02010600030101010101" pitchFamily="2" charset="-122"/>
              </a:rPr>
              <a:t> </a:t>
            </a:r>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包装货物</a:t>
            </a:r>
            <a:endParaRPr lang="zh-CN" altLang="en-US" sz="1400" dirty="0">
              <a:latin typeface="宋体" panose="02010600030101010101" pitchFamily="2" charset="-122"/>
              <a:ea typeface="宋体" panose="02010600030101010101" pitchFamily="2" charset="-122"/>
            </a:endParaRPr>
          </a:p>
          <a:p>
            <a:pPr>
              <a:lnSpc>
                <a:spcPct val="130000"/>
              </a:lnSpc>
            </a:pPr>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确定包装材料和方法：根据货物的重量</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体积</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形状和材质等属性确定包装材料和包装</a:t>
            </a:r>
            <a:endParaRPr lang="zh-CN" altLang="en-US" sz="1400" b="0" dirty="0">
              <a:latin typeface="Arial" panose="020B0604020202020204" pitchFamily="34" charset="0"/>
              <a:ea typeface="宋体" panose="02010600030101010101" pitchFamily="2" charset="-122"/>
            </a:endParaRPr>
          </a:p>
          <a:p>
            <a:pPr>
              <a:lnSpc>
                <a:spcPct val="130000"/>
              </a:lnSpc>
            </a:pPr>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包装货物：使用合适的包装材料和妥善的包装方法对货物进行包装，做到既安全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牢固又美观</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节约；对于量多件小的散货物品</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容易破损的易碎物品和形状不规则等特殊货物，应严格按照快件包装操作规范进行包装，保证货物在运输过程中的安全；</a:t>
            </a:r>
            <a:endParaRPr lang="zh-CN" altLang="en-US" sz="1400" b="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包装检查：包装完毕，应对货物包装进行仔细检查，确认符合要求后再进行下一步的操作；若客户提供的货物有包装，但不符合快件的包装要求，则应要求客户更换包装材料，或协助其改进包装。</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403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4035" name="Group 4"/>
          <p:cNvGrpSpPr/>
          <p:nvPr/>
        </p:nvGrpSpPr>
        <p:grpSpPr>
          <a:xfrm>
            <a:off x="1547813" y="765175"/>
            <a:ext cx="4608512" cy="601663"/>
            <a:chOff x="1065" y="437"/>
            <a:chExt cx="2651" cy="379"/>
          </a:xfrm>
        </p:grpSpPr>
        <p:sp>
          <p:nvSpPr>
            <p:cNvPr id="4403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403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403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4039" name="Rectangle 8"/>
          <p:cNvSpPr/>
          <p:nvPr/>
        </p:nvSpPr>
        <p:spPr>
          <a:xfrm>
            <a:off x="323850" y="1573213"/>
            <a:ext cx="8640763" cy="4875212"/>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2200" dirty="0">
              <a:latin typeface="宋体" panose="02010600030101010101" pitchFamily="2" charset="-122"/>
              <a:ea typeface="宋体" panose="02010600030101010101" pitchFamily="2" charset="-122"/>
            </a:endParaRPr>
          </a:p>
          <a:p>
            <a:pPr eaLnBrk="0" hangingPunct="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现场操作 </a:t>
            </a:r>
            <a:endParaRPr lang="zh-CN" altLang="en-US" sz="2200" dirty="0">
              <a:latin typeface="宋体" panose="02010600030101010101" pitchFamily="2" charset="-122"/>
              <a:ea typeface="宋体" panose="02010600030101010101" pitchFamily="2" charset="-122"/>
            </a:endParaRPr>
          </a:p>
          <a:p>
            <a:pPr eaLnBrk="0" hangingPunct="0"/>
            <a:endParaRPr lang="zh-CN" altLang="en-US" sz="800" dirty="0">
              <a:latin typeface="Arial" panose="020B0604020202020204" pitchFamily="34" charset="0"/>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称量计费</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称量准备：货物包装完毕以后再开始称量；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称量：使用弹簧秤</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卷尺测量货物的实际重量和体积重量，根据公司快件重量计算方法确定货物的计费重量，并向客户做好相关的解释工作；</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计费：根据货物的计费重量</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运输路线和运输方式计算</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查阅快件的运费价格。</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填写运单</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选取运单：根据快件类型选用相应的运单；</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填写运单：根据公司运单填写要求协助客户填写运单，填写的内容必须准确</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完整</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规范，并确保每一联运单上的字迹都可以识别；</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检查运单：逐栏检查运单填写信息，确认无误后再进行下一步的操作。</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粘贴运单与标签</a:t>
            </a:r>
            <a:endParaRPr lang="zh-CN" altLang="en-US" sz="140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按照公司的统一标准粘贴运单和标签，不仅可以提高快件的中转速度，而且可以更好地保证快件在中转</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运输过程中的安全。</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分拣运单联：首先将运单的“寄件公司存根”联交给寄件客户，然后将“本司收件存根”联取下放入专门用于存放此联运单的口袋内；其他两联随包裹寄出</a:t>
            </a:r>
            <a:r>
              <a:rPr lang="en-US" altLang="zh-CN" sz="1400" b="0" dirty="0">
                <a:latin typeface="宋体" panose="02010600030101010101" pitchFamily="2" charset="-122"/>
                <a:ea typeface="宋体" panose="02010600030101010101" pitchFamily="2" charset="-122"/>
              </a:rPr>
              <a:t>. </a:t>
            </a:r>
            <a:endParaRPr lang="en-US" altLang="zh-CN"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  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运单标注：用大头笔在随货运单的左上角标明快件目的地代码，在货物表面的醒目位置写上运单单号；</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粘贴运单：将随货运单平整放入运单袋内，封装好后用透明胶纸将其粘贴于货物正面或侧面的左上角，并避开货物包装的开口位置；</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505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5059" name="Group 4"/>
          <p:cNvGrpSpPr/>
          <p:nvPr/>
        </p:nvGrpSpPr>
        <p:grpSpPr>
          <a:xfrm>
            <a:off x="1547813" y="765175"/>
            <a:ext cx="4608512" cy="601663"/>
            <a:chOff x="1065" y="437"/>
            <a:chExt cx="2651" cy="379"/>
          </a:xfrm>
        </p:grpSpPr>
        <p:sp>
          <p:nvSpPr>
            <p:cNvPr id="4506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506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506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5063" name="Rectangle 8"/>
          <p:cNvSpPr/>
          <p:nvPr/>
        </p:nvSpPr>
        <p:spPr>
          <a:xfrm>
            <a:off x="323850" y="1922463"/>
            <a:ext cx="8640763" cy="4176712"/>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2200" dirty="0">
              <a:latin typeface="宋体" panose="02010600030101010101" pitchFamily="2" charset="-122"/>
              <a:ea typeface="宋体" panose="02010600030101010101" pitchFamily="2" charset="-122"/>
            </a:endParaRPr>
          </a:p>
          <a:p>
            <a:pPr eaLnBrk="0" hangingPunct="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现场操作 </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巴枪操作</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扫描准备：进入巴枪收件处理菜单，输入收件方电话号码和货物件数；</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巴枪扫描：使用巴枪对运单条码进行扫描；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上传数据：将扫描数据上传至公司业务系统。</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7</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收款</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确认付款方式：根据运单填写情况，确定快件运费的付款方式；</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运费报价：礼貌地向客户讲明运费的价格；</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收取运费：礼貌地接过客户支付的现金或支票，当面清点</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核对，确认无误后放入随身携带的钱包或口袋内；</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d</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出具发票：若客户需要公司出具发票，则按运费价格撕下同等金额的定额发票给客户，或回分部开具同等金额的发票后及时交给客户。</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8</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与客户道别</a:t>
            </a:r>
            <a:endParaRPr lang="zh-CN" altLang="en-US" sz="140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宣传公司业务：主动向客户宣传公司的服务项目</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服务优势以及公司最新开通的服务范围等业务情况；</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收集客户意见：主动询问客户对公司服务的意见和建议，并做好详细记录，将相关信息及时反馈给公司有关部门；</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与客户道别：礼貌地与客户道别，离开前注意带齐所有的工具</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物料和快件</a:t>
            </a:r>
            <a:r>
              <a:rPr lang="zh-CN" altLang="en-US" b="0" dirty="0">
                <a:latin typeface="Arial" panose="020B0604020202020204" pitchFamily="34" charset="0"/>
                <a:ea typeface="宋体" panose="02010600030101010101" pitchFamily="2" charset="-122"/>
              </a:rPr>
              <a:t>。</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608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6083" name="Group 4"/>
          <p:cNvGrpSpPr/>
          <p:nvPr/>
        </p:nvGrpSpPr>
        <p:grpSpPr>
          <a:xfrm>
            <a:off x="1547813" y="765175"/>
            <a:ext cx="4608512" cy="601663"/>
            <a:chOff x="1065" y="437"/>
            <a:chExt cx="2651" cy="379"/>
          </a:xfrm>
        </p:grpSpPr>
        <p:sp>
          <p:nvSpPr>
            <p:cNvPr id="4608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608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608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6087" name="Rectangle 10"/>
          <p:cNvSpPr/>
          <p:nvPr/>
        </p:nvSpPr>
        <p:spPr>
          <a:xfrm>
            <a:off x="179388" y="1557338"/>
            <a:ext cx="8642350" cy="490537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88900" algn="ctr"/>
            <a:r>
              <a:rPr lang="zh-CN" altLang="en-US" dirty="0">
                <a:latin typeface="Arial" panose="020B0604020202020204" pitchFamily="34" charset="0"/>
                <a:ea typeface="宋体" panose="02010600030101010101" pitchFamily="2" charset="-122"/>
              </a:rPr>
              <a:t>二、分拣运输制度</a:t>
            </a:r>
            <a:endParaRPr lang="zh-CN" altLang="en-US" dirty="0">
              <a:latin typeface="Arial" panose="020B0604020202020204" pitchFamily="34" charset="0"/>
              <a:ea typeface="宋体" panose="02010600030101010101" pitchFamily="2" charset="-122"/>
            </a:endParaRPr>
          </a:p>
          <a:p>
            <a:pPr indent="88900" algn="ctr"/>
            <a:endParaRPr lang="zh-CN" altLang="en-US"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如果快件在运输过程中发生破损甚至遗失，或者因未能赶上接驳</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中转时间而造成快件的延误，都将失去“快递”的意义，并对客户的利益造成损失。</a:t>
            </a:r>
            <a:endParaRPr lang="zh-CN" altLang="en-US" sz="1400" b="0" dirty="0">
              <a:latin typeface="Arial" panose="020B0604020202020204" pitchFamily="34" charset="0"/>
              <a:ea typeface="宋体" panose="02010600030101010101" pitchFamily="2" charset="-122"/>
            </a:endParaRPr>
          </a:p>
          <a:p>
            <a:pPr indent="88900"/>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、快件运输制度流程：</a:t>
            </a:r>
            <a:endParaRPr lang="zh-CN" altLang="en-US" sz="140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确定返回时间：根据自己与交件地点的距离和收</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派件任务确定返回的时间，保证在规定时间内将快件运至交件地点；到返回时间后应结束所有的收</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派件工作，并向客户做好相关方面的解释；</a:t>
            </a:r>
            <a:endParaRPr lang="zh-CN" altLang="en-US" sz="1400" b="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做好返回准备：分类整理</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捆绑好所收快件，做到小件入包</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大件捆绑牢固</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易碎品妥善保护，不易携带的快件通知公司用车辆进行运输；</a:t>
            </a:r>
            <a:endParaRPr lang="zh-CN" altLang="en-US" sz="1400" b="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运回快件：在规定时间内将快件安全运抵交件地点，运输途中要防止快件发生破损和遗失，同时注意行车安全。</a:t>
            </a:r>
            <a:endParaRPr lang="zh-CN" altLang="en-US" sz="1400" b="0" dirty="0">
              <a:latin typeface="Arial" panose="020B0604020202020204" pitchFamily="34" charset="0"/>
              <a:ea typeface="宋体" panose="02010600030101010101" pitchFamily="2" charset="-122"/>
            </a:endParaRPr>
          </a:p>
          <a:p>
            <a:pPr indent="88900"/>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快件分拣制度：</a:t>
            </a:r>
            <a:endParaRPr lang="zh-CN" altLang="en-US" sz="140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复查快件入仓：对每一票快件重新进行认真仔细的复查，包括快件的内容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包装</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重量</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价格和运单填写等，保证交给仓管员的快件都是没有任何问题的完美快件；</a:t>
            </a:r>
            <a:endParaRPr lang="zh-CN" altLang="en-US" sz="1400" b="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交单交件：将快件与“面单”（本司收件存根联）及填写好的“收件表”一一进行比对，确认无误后将其全部交给仓管员；</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仓管员核查：仓管员对快件逐一进行检查</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核对，保证入仓快件都是没有问题的完美快件，对不符合要求的快件需捡出重新进行处理；</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交款：将所收货款在规定时间内按财务要求及时上缴，同时开具需要补开的发票。</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根据快件面单地址进行分拨，首先初分到每一个网点，网点再将快件按照区域细分到每一位收派员。</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每一位员工在快件出仓后必须对所有快件进行检查，首先看有无外包装破损，同时核对快件数量及快件地址，无误后在出仓表上签字确认，最后带出快件进行投送。</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710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7107" name="Group 4"/>
          <p:cNvGrpSpPr/>
          <p:nvPr/>
        </p:nvGrpSpPr>
        <p:grpSpPr>
          <a:xfrm>
            <a:off x="1547813" y="765175"/>
            <a:ext cx="4608512" cy="601663"/>
            <a:chOff x="1065" y="437"/>
            <a:chExt cx="2651" cy="379"/>
          </a:xfrm>
        </p:grpSpPr>
        <p:sp>
          <p:nvSpPr>
            <p:cNvPr id="4710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710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711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7111" name="Rectangle 11"/>
          <p:cNvSpPr/>
          <p:nvPr/>
        </p:nvSpPr>
        <p:spPr>
          <a:xfrm>
            <a:off x="3419475" y="1989138"/>
            <a:ext cx="2292350" cy="427037"/>
          </a:xfrm>
          <a:prstGeom prst="rect">
            <a:avLst/>
          </a:prstGeom>
          <a:noFill/>
          <a:ln w="9525">
            <a:noFill/>
          </a:ln>
        </p:spPr>
        <p:txBody>
          <a:bodyPr wrap="none" anchor="ctr" anchorCtr="0">
            <a:spAutoFit/>
          </a:bodyPr>
          <a:p>
            <a:pP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b="0" dirty="0">
              <a:latin typeface="Arial" panose="020B0604020202020204" pitchFamily="34" charset="0"/>
              <a:ea typeface="宋体" panose="02010600030101010101" pitchFamily="2" charset="-122"/>
            </a:endParaRPr>
          </a:p>
        </p:txBody>
      </p:sp>
      <p:pic>
        <p:nvPicPr>
          <p:cNvPr id="47112" name="Picture 10"/>
          <p:cNvPicPr>
            <a:picLocks noChangeAspect="1"/>
          </p:cNvPicPr>
          <p:nvPr/>
        </p:nvPicPr>
        <p:blipFill>
          <a:blip r:embed="rId1"/>
          <a:stretch>
            <a:fillRect/>
          </a:stretch>
        </p:blipFill>
        <p:spPr>
          <a:xfrm>
            <a:off x="395288" y="2565400"/>
            <a:ext cx="8353425" cy="3959225"/>
          </a:xfrm>
          <a:prstGeom prst="rect">
            <a:avLst/>
          </a:prstGeom>
          <a:noFill/>
          <a:ln w="9525">
            <a:noFill/>
          </a:ln>
        </p:spPr>
      </p:pic>
      <p:sp>
        <p:nvSpPr>
          <p:cNvPr id="47113" name="Rectangle 12"/>
          <p:cNvSpPr/>
          <p:nvPr/>
        </p:nvSpPr>
        <p:spPr>
          <a:xfrm>
            <a:off x="611188" y="4970463"/>
            <a:ext cx="1616075" cy="711200"/>
          </a:xfrm>
          <a:prstGeom prst="rect">
            <a:avLst/>
          </a:prstGeom>
          <a:noFill/>
          <a:ln w="9525" cap="flat" cmpd="sng">
            <a:solidFill>
              <a:schemeClr val="tx1"/>
            </a:solidFill>
            <a:prstDash val="solid"/>
            <a:miter/>
            <a:headEnd type="none" w="med" len="med"/>
            <a:tailEnd type="none" w="med" len="med"/>
          </a:ln>
        </p:spPr>
        <p:txBody>
          <a:bodyPr wrap="none" anchor="ctr" anchorCtr="0">
            <a:spAutoFit/>
          </a:bodyPr>
          <a:p>
            <a:pPr eaLnBrk="0" hangingPunct="0"/>
            <a:endParaRPr lang="zh-CN" altLang="en-US" sz="800" b="0" dirty="0">
              <a:latin typeface="Arial" panose="020B0604020202020204" pitchFamily="34" charset="0"/>
              <a:ea typeface="宋体" panose="02010600030101010101" pitchFamily="2" charset="-122"/>
            </a:endParaRPr>
          </a:p>
          <a:p>
            <a:pPr eaLnBrk="0" hangingPunct="0"/>
            <a:r>
              <a:rPr lang="zh-CN" altLang="en-US" sz="1400" b="0" dirty="0">
                <a:latin typeface="宋体" panose="02010600030101010101" pitchFamily="2" charset="-122"/>
                <a:ea typeface="宋体" panose="02010600030101010101" pitchFamily="2" charset="-122"/>
              </a:rPr>
              <a:t>派件标准操作流程</a:t>
            </a:r>
            <a:endParaRPr lang="zh-CN" altLang="en-US" sz="800" b="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813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8131" name="Group 4"/>
          <p:cNvGrpSpPr/>
          <p:nvPr/>
        </p:nvGrpSpPr>
        <p:grpSpPr>
          <a:xfrm>
            <a:off x="1547813" y="765175"/>
            <a:ext cx="4608512" cy="601663"/>
            <a:chOff x="1065" y="437"/>
            <a:chExt cx="2651" cy="379"/>
          </a:xfrm>
        </p:grpSpPr>
        <p:sp>
          <p:nvSpPr>
            <p:cNvPr id="4813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813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813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8135" name="Rectangle 10"/>
          <p:cNvSpPr/>
          <p:nvPr/>
        </p:nvSpPr>
        <p:spPr>
          <a:xfrm>
            <a:off x="179388" y="1984375"/>
            <a:ext cx="8724900" cy="4052888"/>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到件入仓</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）．快件货车到达点部，快件卸车。</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）．仓管员对到件做巴枪扫描处理，并按派件目的地（对应不同派件员）  将快件分拣到不同的柜台格口或塑料筐内。</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）．到件分拣完毕，仓管按派件地段分别进行派件巴枪扫描，并做好数据比对和数据上传。</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4</a:t>
            </a:r>
            <a:r>
              <a:rPr lang="zh-CN" altLang="en-US" sz="1400" b="0" dirty="0">
                <a:latin typeface="宋体" panose="02010600030101010101" pitchFamily="2" charset="-122"/>
                <a:ea typeface="宋体" panose="02010600030101010101" pitchFamily="2" charset="-122"/>
              </a:rPr>
              <a:t>）．按不同的派件员分别抄写（打印）派件表。</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2 </a:t>
            </a:r>
            <a:r>
              <a:rPr lang="zh-CN" altLang="en-US" sz="1400" dirty="0">
                <a:latin typeface="宋体" panose="02010600030101010101" pitchFamily="2" charset="-122"/>
                <a:ea typeface="宋体" panose="02010600030101010101" pitchFamily="2" charset="-122"/>
              </a:rPr>
              <a:t>登记及检查</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）．派件员检查核对快件，看是否有错发快件</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一票多件是否有多件或漏件，如有问题应及时告知仓管，及时处理。</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对于外包装破损的快件，须复核重量，如有问题应立即告知仓管并按公司规定处理。任何打开检查的货件均必须二人以上在场，填写开箱记录，并按规定拍照。对于有疑问的快件，每件都要打开检查是否有破损或遗失。货物外包装破损的，在确认货物重量</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数量正确的前提下，要适当修补，以免引起纠纷。</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）．如发现快件的重量</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价格不符的，要在仓库就地核查，如确实有误，保留一张原单，告知仓管或业务主管，并按公司规定处理，派件员不得擅自更改。</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4</a:t>
            </a:r>
            <a:r>
              <a:rPr lang="zh-CN" altLang="en-US" sz="1400" b="0" dirty="0">
                <a:latin typeface="宋体" panose="02010600030101010101" pitchFamily="2" charset="-122"/>
                <a:ea typeface="宋体" panose="02010600030101010101" pitchFamily="2" charset="-122"/>
              </a:rPr>
              <a:t>）．派件员将</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派件表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上的单号与货一一核对，单货核对无误后，在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派件表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下方签名。</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5</a:t>
            </a:r>
            <a:r>
              <a:rPr lang="zh-CN" altLang="en-US" sz="1400" b="0" dirty="0">
                <a:latin typeface="宋体" panose="02010600030101010101" pitchFamily="2" charset="-122"/>
                <a:ea typeface="宋体" panose="02010600030101010101" pitchFamily="2" charset="-122"/>
              </a:rPr>
              <a:t>）．如快件运单备注栏内注明了 “第一时间派送”的字样，须第一时间派送。备注栏有其它派送要求的，派件员应确认无误后按要求操作。</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915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9155" name="Group 4"/>
          <p:cNvGrpSpPr/>
          <p:nvPr/>
        </p:nvGrpSpPr>
        <p:grpSpPr>
          <a:xfrm>
            <a:off x="1547813" y="765175"/>
            <a:ext cx="4608512" cy="601663"/>
            <a:chOff x="1065" y="437"/>
            <a:chExt cx="2651" cy="379"/>
          </a:xfrm>
        </p:grpSpPr>
        <p:sp>
          <p:nvSpPr>
            <p:cNvPr id="4915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915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915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9159" name="Rectangle 8"/>
          <p:cNvSpPr/>
          <p:nvPr/>
        </p:nvSpPr>
        <p:spPr>
          <a:xfrm>
            <a:off x="179388" y="2165350"/>
            <a:ext cx="8724900" cy="3689350"/>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3 </a:t>
            </a:r>
            <a:r>
              <a:rPr lang="zh-CN" altLang="en-US" sz="1400" dirty="0">
                <a:latin typeface="宋体" panose="02010600030101010101" pitchFamily="2" charset="-122"/>
                <a:ea typeface="宋体" panose="02010600030101010101" pitchFamily="2" charset="-122"/>
              </a:rPr>
              <a:t>电询客户</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）．收件方客户为新客户或地址不清楚时，派件员需先电询收件公司联系人，以确认其地址</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是否有人。</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“您好，我是乐达速运派件员</a:t>
            </a:r>
            <a:r>
              <a:rPr lang="en-US" altLang="zh-CN" sz="1400" b="0" dirty="0">
                <a:latin typeface="宋体" panose="02010600030101010101" pitchFamily="2" charset="-122"/>
                <a:ea typeface="宋体" panose="02010600030101010101" pitchFamily="2" charset="-122"/>
              </a:rPr>
              <a:t>xxx</a:t>
            </a:r>
            <a:r>
              <a:rPr lang="zh-CN" altLang="en-US" sz="1400" b="0" dirty="0">
                <a:latin typeface="宋体" panose="02010600030101010101" pitchFamily="2" charset="-122"/>
                <a:ea typeface="宋体" panose="02010600030101010101" pitchFamily="2" charset="-122"/>
              </a:rPr>
              <a:t>，（您的地址是在</a:t>
            </a:r>
            <a:r>
              <a:rPr lang="en-US" altLang="zh-CN" sz="1400" b="0" dirty="0">
                <a:latin typeface="宋体" panose="02010600030101010101" pitchFamily="2" charset="-122"/>
                <a:ea typeface="宋体" panose="02010600030101010101" pitchFamily="2" charset="-122"/>
              </a:rPr>
              <a:t>XXXX</a:t>
            </a:r>
            <a:r>
              <a:rPr lang="zh-CN" altLang="en-US" sz="1400" b="0" dirty="0">
                <a:latin typeface="宋体" panose="02010600030101010101" pitchFamily="2" charset="-122"/>
                <a:ea typeface="宋体" panose="02010600030101010101" pitchFamily="2" charset="-122"/>
              </a:rPr>
              <a:t>吗，好的），这里有一份从</a:t>
            </a:r>
            <a:r>
              <a:rPr lang="en-US" altLang="zh-CN" sz="1400" b="0" dirty="0">
                <a:latin typeface="宋体" panose="02010600030101010101" pitchFamily="2" charset="-122"/>
                <a:ea typeface="宋体" panose="02010600030101010101" pitchFamily="2" charset="-122"/>
              </a:rPr>
              <a:t>XX</a:t>
            </a:r>
            <a:r>
              <a:rPr lang="zh-CN" altLang="en-US" sz="1400" b="0" dirty="0">
                <a:latin typeface="宋体" panose="02010600030101010101" pitchFamily="2" charset="-122"/>
                <a:ea typeface="宋体" panose="02010600030101010101" pitchFamily="2" charset="-122"/>
              </a:rPr>
              <a:t>寄给您的快件，我大约</a:t>
            </a:r>
            <a:r>
              <a:rPr lang="en-US" altLang="zh-CN" sz="1400" b="0" dirty="0">
                <a:latin typeface="宋体" panose="02010600030101010101" pitchFamily="2" charset="-122"/>
                <a:ea typeface="宋体" panose="02010600030101010101" pitchFamily="2" charset="-122"/>
              </a:rPr>
              <a:t>X</a:t>
            </a:r>
            <a:r>
              <a:rPr lang="zh-CN" altLang="en-US" sz="1400" b="0" dirty="0">
                <a:latin typeface="宋体" panose="02010600030101010101" pitchFamily="2" charset="-122"/>
                <a:ea typeface="宋体" panose="02010600030101010101" pitchFamily="2" charset="-122"/>
              </a:rPr>
              <a:t>分钟后到您那儿，一会见。”</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提前给客户一个电话，可以带给客户一份踏实和温暖，让客户更加安心。</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）．收件公司名称</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地址不清</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不详</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不全的快件，派件员应先根据运单上的联系电话进行电询确认，如电话不全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不清，则交由仓管或联系客服人员帮助查询确认。</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快件出仓</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）．出发前，派件员必须将</a:t>
            </a:r>
            <a:r>
              <a:rPr lang="en-US" altLang="zh-CN" sz="1400" b="0" dirty="0">
                <a:latin typeface="宋体" panose="02010600030101010101" pitchFamily="2" charset="-122"/>
                <a:ea typeface="宋体" panose="02010600030101010101" pitchFamily="2" charset="-122"/>
              </a:rPr>
              <a:t>1kg</a:t>
            </a:r>
            <a:r>
              <a:rPr lang="zh-CN" altLang="en-US" sz="1400" b="0" dirty="0">
                <a:latin typeface="宋体" panose="02010600030101010101" pitchFamily="2" charset="-122"/>
                <a:ea typeface="宋体" panose="02010600030101010101" pitchFamily="2" charset="-122"/>
              </a:rPr>
              <a:t>以下的小件整齐装入背包内，并确保在派送途中小件不离身。需装在摩托车（自行车）上的快件，要捆绑结实，以防丢失。按照快件目的地的分布情况，合理规划好行车路线，以便节约时间。</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）．在派送途中应注意交通安全，避免发生意处事故。如遇有坏车</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塞车等特殊情况时，应立即向分部运作主管或点部组长报告，请求支援，保证快件能按时派送。</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）．在派送过程中可配备小拖车，以方便随身携带快件，如派送过程中确实无法随身携带快件，应委托可靠的门卫或保安暂时保管，确保放置的快件安全后再开始派件</a:t>
            </a:r>
            <a:r>
              <a:rPr lang="zh-CN" altLang="en-US" b="0" dirty="0">
                <a:latin typeface="Arial" panose="020B0604020202020204" pitchFamily="34" charset="0"/>
                <a:ea typeface="宋体" panose="02010600030101010101" pitchFamily="2" charset="-122"/>
              </a:rPr>
              <a:t>。</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0177" name="Rectangle 8"/>
          <p:cNvSpPr/>
          <p:nvPr/>
        </p:nvSpPr>
        <p:spPr>
          <a:xfrm>
            <a:off x="0" y="39688"/>
            <a:ext cx="9144000" cy="6818312"/>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至客户处</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）．仪容仪表</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）在进入客户公司之前，需整理仪容仪表。虽然派件员出发前已经整理过自己的仪容仪表，但是上门过程中还可能出现仪容仪表不整洁的情况，需要派件员再次检查自己的仪容仪表，清理好自己的头发</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衣服</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鞋子</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面部和双手的清洁，保证衣着从上到下整齐</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洁净，从而体现对客户的尊重。</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 在见到客户之前，做一次深呼吸，稳定自己的情绪，让自己面带自然</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健康的微笑。以便让客户第一眼就能看到一个精神饱满</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目光亲切</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面带微笑的乐达员工，使客户增强对我司派件员的信任和对公司的认可。</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）．与接待人员联系（前台人员或保安）</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 派件员在到达客户公司时，应主动向接待人员问候，并出示工牌进行自我介绍，表明来意，等接待人员同意后再进入客户公司。交通工具应在指定位置停放整齐，背包及</a:t>
            </a:r>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公斤以下快件必须随身携带（或用小推车），并确保随身携带之快件不离开自己视线（</a:t>
            </a:r>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米内）。如确有不便携带的物品，在征得前台人员（保安）同意并确认其可靠的情况下，可交由其暂时保管。任何时候都不得将快件单独放置在无人看管处，必须确保快件安全无遗失。</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 若接待人员要引领你至客户办公室（房间），则应耐心等接待接待人员引领进入，不要独自闯入客户办公室（房间）。</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 前往客户办公室（房间）时，无论客户办公室（房间）的门是打开的还是关闭的，都应该按门铃或敲门向客户请示。敲门时，应用力适中，避免将门敲得过响影响其他人；在等候开门时，应站在距门</a:t>
            </a:r>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米处，待客户同意后方可进入。</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d</a:t>
            </a:r>
            <a:r>
              <a:rPr lang="zh-CN" altLang="en-US" sz="1400" b="0" dirty="0">
                <a:latin typeface="宋体" panose="02010600030101010101" pitchFamily="2" charset="-122"/>
                <a:ea typeface="宋体" panose="02010600030101010101" pitchFamily="2" charset="-122"/>
              </a:rPr>
              <a:t>）如果收件客户是由前台或保安统一收件，则在此环节完成客户     </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签收及收款。</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e</a:t>
            </a:r>
            <a:r>
              <a:rPr lang="zh-CN" altLang="en-US" sz="1400" b="0" dirty="0">
                <a:latin typeface="宋体" panose="02010600030101010101" pitchFamily="2" charset="-122"/>
                <a:ea typeface="宋体" panose="02010600030101010101" pitchFamily="2" charset="-122"/>
              </a:rPr>
              <a:t>）如收件客户在带防盗门的楼房内，派件员按门铃无人应答时，应电话联系收件客户，确认其是否在家，绝不可因门铃无人应答就以“客户不在”处理。</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）．自我介绍</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 如是上门服务次数少于两次（含两次），不认识客户或与客户不熟悉，必须礼貌确认收件人身份，并面带微笑</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目光注视客户，以标准服务用语，自信</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清晰地说：“您好，我是乐达速运收派员</a:t>
            </a:r>
            <a:r>
              <a:rPr lang="en-US" altLang="zh-CN" sz="1400" b="0" dirty="0">
                <a:latin typeface="宋体" panose="02010600030101010101" pitchFamily="2" charset="-122"/>
                <a:ea typeface="宋体" panose="02010600030101010101" pitchFamily="2" charset="-122"/>
              </a:rPr>
              <a:t>XXX</a:t>
            </a:r>
            <a:r>
              <a:rPr lang="zh-CN" altLang="en-US" sz="1400" b="0" dirty="0">
                <a:latin typeface="宋体" panose="02010600030101010101" pitchFamily="2" charset="-122"/>
                <a:ea typeface="宋体" panose="02010600030101010101" pitchFamily="2" charset="-122"/>
              </a:rPr>
              <a:t>，这里有您的一份快件，请您签收”，介绍的同时出示工牌。</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注：介绍自己的时候要说出自己的姓名，增强客户的安全感，不要只说我是乐达的。出示工牌时，把有照片一面朝向客户，停顿</a:t>
            </a:r>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秒，让客户看清楚照片和姓名。针对与客户的熟悉程度不同，应采用不同的自我介绍方式。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）如已经上门服务次数超过两次，与客户很熟悉或属于公司经常服务的客户，可省略自我介绍。但应热情主动地与客户打招呼，并直接表示：“您好，</a:t>
            </a:r>
            <a:r>
              <a:rPr lang="en-US" altLang="zh-CN" sz="1400" b="0" dirty="0">
                <a:latin typeface="宋体" panose="02010600030101010101" pitchFamily="2" charset="-122"/>
                <a:ea typeface="宋体" panose="02010600030101010101" pitchFamily="2" charset="-122"/>
              </a:rPr>
              <a:t>X</a:t>
            </a:r>
            <a:r>
              <a:rPr lang="zh-CN" altLang="en-US" sz="1400" b="0" dirty="0">
                <a:latin typeface="宋体" panose="02010600030101010101" pitchFamily="2" charset="-122"/>
                <a:ea typeface="宋体" panose="02010600030101010101" pitchFamily="2" charset="-122"/>
              </a:rPr>
              <a:t>先生</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女士，这里有一份您的快件，请您签收。”</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）未经客户允许，不得随意就坐或翻动客户的任何物品。</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01" name="Rectangle 8"/>
          <p:cNvSpPr/>
          <p:nvPr/>
        </p:nvSpPr>
        <p:spPr>
          <a:xfrm>
            <a:off x="0" y="392113"/>
            <a:ext cx="9144000" cy="6180137"/>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Arial" panose="020B0604020202020204" pitchFamily="34" charset="0"/>
                <a:ea typeface="宋体" panose="02010600030101010101" pitchFamily="2" charset="-122"/>
              </a:rPr>
              <a:t>6.</a:t>
            </a:r>
            <a:r>
              <a:rPr lang="zh-CN" altLang="en-US" sz="1400" dirty="0">
                <a:latin typeface="Arial" panose="020B0604020202020204" pitchFamily="34" charset="0"/>
                <a:ea typeface="宋体" panose="02010600030101010101" pitchFamily="2" charset="-122"/>
              </a:rPr>
              <a:t>客户签收</a:t>
            </a:r>
            <a:endParaRPr lang="zh-CN" altLang="en-US" sz="140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）．签收</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提醒客户当面验收快件，验收完毕后请客户在运单的收件人签收栏内亲笔签名，如果客户签名难以辨识，应礼貌问清客户姓名，用中文正楷字体注明。如客户在签收栏内盖公章，也必须请客户在签收栏内签上本人姓名。</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收件人不在时，应先电询收件人，并交由其指定的人代签。如对收件公司情况较熟，也可以征询办公室内其它人是否愿意代收，如有人代收，在礼貌确认其可靠身份前提下，请其在运单的收件人签收栏内签署本人全名，并在后面注明“代”字。如代签名难以辨识，应礼貌问清代签人姓名，用中文正楷字体注明。</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）请客户在运单上按“</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月</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日</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时（</a:t>
            </a:r>
            <a:r>
              <a:rPr lang="en-US" altLang="zh-CN" sz="1400" b="0" dirty="0">
                <a:latin typeface="Arial" panose="020B0604020202020204" pitchFamily="34" charset="0"/>
                <a:ea typeface="宋体" panose="02010600030101010101" pitchFamily="2" charset="-122"/>
              </a:rPr>
              <a:t>24</a:t>
            </a:r>
            <a:r>
              <a:rPr lang="zh-CN" altLang="en-US" sz="1400" b="0" dirty="0">
                <a:latin typeface="Arial" panose="020B0604020202020204" pitchFamily="34" charset="0"/>
                <a:ea typeface="宋体" panose="02010600030101010101" pitchFamily="2" charset="-122"/>
              </a:rPr>
              <a:t>小时制）</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分”的形式准确填写派件日期，派件员在“收派员栏”内注明自己的工号（六位）。</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d</a:t>
            </a:r>
            <a:r>
              <a:rPr lang="zh-CN" altLang="en-US" sz="1400" b="0" dirty="0">
                <a:latin typeface="Arial" panose="020B0604020202020204" pitchFamily="34" charset="0"/>
                <a:ea typeface="宋体" panose="02010600030101010101" pitchFamily="2" charset="-122"/>
              </a:rPr>
              <a:t>）将“本司派件存根联”放入包中固定口袋内带回，“收件公司存根联”交给客户留底，提醒客户妥善保存以便查询。如派送快件为一票多件，派件员须分别将子件条码撕下贴在“本司派件存根联”背面。</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）．收款</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）快件运费若由收件方支付，则派件员应礼貌地向客户讲明运费金额： “谢谢您，运费一共</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元。”</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）在接受客户付款时，应双手接过现金或支票，并向客户致谢。接过现金或支票后应仔细清点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核对，认真识别真伪，但行为不能过于夸张，以免引起客户的不愉快。清点货款时不可有沾唾沫清点等不雅行为，收到的钱款或支票应整齐放在背包的固定口袋内，以免随处乱放造成遗失。</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客户需要发票时，按运费金额撕下相同数额的定额发票给客户，如定额发票不够或需回分部（点部）开手工发票，应向客户解释需下一班次带来，并向客户保证准时送到。如客户实在不放心，也可先出具一张收据，并约定时间调换发票。</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）．道别</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）对于新客户，派件员应主动宣传公司的服务项目</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服务特点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业务范围，大致了解客户的需求，并及时递上名片及公司的宣传资料。递名片时，应说些“请多关照”</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请多指教”之类的寒喧语，接受名片时，必须起身双手接收，并认真地看一遍。</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）对于老客户，派件员应主动宣传公司推出的新服务项目</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业务范围调整情况等，并主动征询客户的意见或建议，不能当场答复的要及时反馈给公司。</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）派件员在完成派件后，应主动与客户道别：“谢谢您选择乐达速运的服务，如有需要请随时致电我们，再见”，离开办公室时应把门轻轻带上。</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222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2227" name="Group 4"/>
          <p:cNvGrpSpPr/>
          <p:nvPr/>
        </p:nvGrpSpPr>
        <p:grpSpPr>
          <a:xfrm>
            <a:off x="1547813" y="765175"/>
            <a:ext cx="4608512" cy="601663"/>
            <a:chOff x="1065" y="437"/>
            <a:chExt cx="2651" cy="379"/>
          </a:xfrm>
        </p:grpSpPr>
        <p:sp>
          <p:nvSpPr>
            <p:cNvPr id="5222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222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5223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2231" name="Rectangle 8"/>
          <p:cNvSpPr/>
          <p:nvPr/>
        </p:nvSpPr>
        <p:spPr>
          <a:xfrm>
            <a:off x="179388" y="2408238"/>
            <a:ext cx="8724900" cy="3201987"/>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Arial" panose="020B0604020202020204" pitchFamily="34" charset="0"/>
                <a:ea typeface="宋体" panose="02010600030101010101" pitchFamily="2" charset="-122"/>
              </a:rPr>
              <a:t>7.</a:t>
            </a:r>
            <a:r>
              <a:rPr lang="zh-CN" altLang="en-US" sz="1400" dirty="0">
                <a:latin typeface="Arial" panose="020B0604020202020204" pitchFamily="34" charset="0"/>
                <a:ea typeface="宋体" panose="02010600030101010101" pitchFamily="2" charset="-122"/>
              </a:rPr>
              <a:t>交款交单</a:t>
            </a:r>
            <a:endParaRPr lang="zh-CN" altLang="en-US" sz="140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）．派件员派件后，必须于交单前，在本司派件存根联“目的地”一栏中准确</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工整地加填所在点部的详细代码，同样不允许简写或者留空，也不允许以分部代码代替点部代码，或者以地区代码代替分部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点部代码；此外，不得以原单已填写的目的地代码取代本应加填的本分部（点部）代码。</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）．有回单业务的</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派件员还要负责回单的回寄工作。所有的回寄工作等同于快件的操作，因考虑到派送时需耗费较多的时间，派件员回寄回单的期限为派送快件后半个工作日以内；回寄快件需要做巴枪扫描</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交单及出入仓操作（包括打包操作），派件员需要将回寄运单的第一联单抄写收件表后交给值班仓管，由其汇总验收后，再交给输单人员按回寄运单第一联的内容录入补充清单资料。</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派件员需按时返回分部（点部），将“本司派件存根” 联运单交给仓管员，仓管员按规定操作完毕后，统一将所有的“本司派件存根” 联运单交输单员输单。</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）．派件员每天收到的运费应在公司规定的时间内及时上缴财务，如需补开发票则应及时补开，以便交给客户。</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）．未正常派出的快件及随货运单统一交给仓管员做滞留件处理。</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4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325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3251" name="Group 4"/>
          <p:cNvGrpSpPr/>
          <p:nvPr/>
        </p:nvGrpSpPr>
        <p:grpSpPr>
          <a:xfrm>
            <a:off x="1547813" y="765175"/>
            <a:ext cx="4608512" cy="601663"/>
            <a:chOff x="1065" y="437"/>
            <a:chExt cx="2651" cy="379"/>
          </a:xfrm>
        </p:grpSpPr>
        <p:sp>
          <p:nvSpPr>
            <p:cNvPr id="5325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325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5325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3255" name="Rectangle 8"/>
          <p:cNvSpPr/>
          <p:nvPr/>
        </p:nvSpPr>
        <p:spPr>
          <a:xfrm>
            <a:off x="827088" y="2200275"/>
            <a:ext cx="7535862" cy="2928938"/>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a:r>
              <a:rPr lang="zh-CN" altLang="en-US" dirty="0">
                <a:latin typeface="Arial" panose="020B0604020202020204" pitchFamily="34" charset="0"/>
                <a:ea typeface="宋体" panose="02010600030101010101" pitchFamily="2" charset="-122"/>
              </a:rPr>
              <a:t>四</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业务查询制度</a:t>
            </a:r>
            <a:endParaRPr lang="zh-CN" altLang="en-US" dirty="0">
              <a:latin typeface="Arial" panose="020B0604020202020204" pitchFamily="34" charset="0"/>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查询渠道</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电话查询：</a:t>
            </a:r>
            <a:r>
              <a:rPr lang="en-US" altLang="zh-CN" sz="1400" b="0" dirty="0">
                <a:latin typeface="宋体" panose="02010600030101010101" pitchFamily="2" charset="-122"/>
                <a:ea typeface="宋体" panose="02010600030101010101" pitchFamily="2" charset="-122"/>
              </a:rPr>
              <a:t>025-83288818</a:t>
            </a:r>
            <a:endParaRPr lang="en-US" altLang="zh-CN"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网站查询：</a:t>
            </a:r>
            <a:r>
              <a:rPr lang="en-US" altLang="zh-CN" sz="1400" b="0" dirty="0">
                <a:latin typeface="宋体" panose="02010600030101010101" pitchFamily="2" charset="-122"/>
                <a:ea typeface="宋体" panose="02010600030101010101" pitchFamily="2" charset="-122"/>
                <a:hlinkClick r:id="rId1"/>
              </a:rPr>
              <a:t>www.ld-express.com</a:t>
            </a:r>
            <a:endParaRPr lang="en-US" altLang="zh-CN"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查询内容</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查询内容包括快件当前所处服务环节及所在位置的查询服务。</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查询答复时限</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对于通过互联网不能查找的快件，顾客电话查询时，在</a:t>
            </a:r>
            <a:r>
              <a:rPr lang="en-US" altLang="zh-CN" sz="1400" b="0" dirty="0">
                <a:latin typeface="宋体" panose="02010600030101010101" pitchFamily="2" charset="-122"/>
                <a:ea typeface="宋体" panose="02010600030101010101" pitchFamily="2" charset="-122"/>
              </a:rPr>
              <a:t>30</a:t>
            </a:r>
            <a:r>
              <a:rPr lang="zh-CN" altLang="en-US" sz="1400" b="0" dirty="0">
                <a:latin typeface="宋体" panose="02010600030101010101" pitchFamily="2" charset="-122"/>
                <a:ea typeface="宋体" panose="02010600030101010101" pitchFamily="2" charset="-122"/>
              </a:rPr>
              <a:t>分钟内告知顾客，告知的内容应主要包括：</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 </a:t>
            </a:r>
            <a:r>
              <a:rPr lang="zh-CN" altLang="en-US" sz="1400" b="0" dirty="0">
                <a:latin typeface="宋体" panose="02010600030101010101" pitchFamily="2" charset="-122"/>
                <a:ea typeface="宋体" panose="02010600030101010101" pitchFamily="2" charset="-122"/>
              </a:rPr>
              <a:t>快件所处的服务环节及所在位置；</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 </a:t>
            </a:r>
            <a:r>
              <a:rPr lang="zh-CN" altLang="en-US" sz="1400" b="0" dirty="0">
                <a:latin typeface="宋体" panose="02010600030101010101" pitchFamily="2" charset="-122"/>
                <a:ea typeface="宋体" panose="02010600030101010101" pitchFamily="2" charset="-122"/>
              </a:rPr>
              <a:t>不能提供快件即时信息的，告知顾客彻底延误时限及索赔程序。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4.</a:t>
            </a:r>
            <a:r>
              <a:rPr lang="zh-CN" altLang="en-US" sz="1400" b="0" dirty="0">
                <a:latin typeface="宋体" panose="02010600030101010101" pitchFamily="2" charset="-122"/>
                <a:ea typeface="宋体" panose="02010600030101010101" pitchFamily="2" charset="-122"/>
              </a:rPr>
              <a:t>查询信息有效期</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查询信息有效期为快递服务组织收寄快件之日起</a:t>
            </a:r>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年内。</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427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4275" name="Group 4"/>
          <p:cNvGrpSpPr/>
          <p:nvPr/>
        </p:nvGrpSpPr>
        <p:grpSpPr>
          <a:xfrm>
            <a:off x="1547813" y="765175"/>
            <a:ext cx="4679950" cy="585788"/>
            <a:chOff x="1065" y="437"/>
            <a:chExt cx="2651" cy="412"/>
          </a:xfrm>
        </p:grpSpPr>
        <p:sp>
          <p:nvSpPr>
            <p:cNvPr id="5427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4277"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4278"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4279" name="Rectangle 9"/>
          <p:cNvSpPr/>
          <p:nvPr/>
        </p:nvSpPr>
        <p:spPr>
          <a:xfrm>
            <a:off x="611188" y="1839913"/>
            <a:ext cx="7777162" cy="39465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第一章   安全理念与原则</a:t>
            </a:r>
            <a:endParaRPr lang="zh-CN" altLang="en-US" dirty="0">
              <a:latin typeface="Arial" panose="020B0604020202020204" pitchFamily="34" charset="0"/>
              <a:ea typeface="宋体" panose="02010600030101010101" pitchFamily="2" charset="-122"/>
            </a:endParaRPr>
          </a:p>
          <a:p>
            <a:pPr indent="180975"/>
            <a:r>
              <a:rPr lang="zh-CN" altLang="en-US" dirty="0">
                <a:latin typeface="Arial" panose="020B0604020202020204" pitchFamily="34" charset="0"/>
                <a:ea typeface="宋体" panose="02010600030101010101" pitchFamily="2" charset="-122"/>
              </a:rPr>
              <a:t>一</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长速的安全理念</a:t>
            </a:r>
            <a:endParaRPr lang="zh-CN" altLang="en-US"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我们承诺公司提供的所有快递服务都是安全的、让客户放心的；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员工是公司最宝贵的财富，员工的安全是对其家人负责，对公司负责，对社会负责的体现；</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公司非常注重员工的安全，并真诚地关注每一位员工的健康与平安；</a:t>
            </a:r>
            <a:endParaRPr lang="zh-CN" altLang="en-US" b="0" dirty="0">
              <a:latin typeface="Arial" panose="020B0604020202020204" pitchFamily="34" charset="0"/>
              <a:ea typeface="宋体" panose="02010600030101010101" pitchFamily="2" charset="-122"/>
            </a:endParaRPr>
          </a:p>
          <a:p>
            <a:pPr indent="180975"/>
            <a:r>
              <a:rPr lang="zh-CN" altLang="en-US" dirty="0">
                <a:latin typeface="Arial" panose="020B0604020202020204" pitchFamily="34" charset="0"/>
                <a:ea typeface="宋体" panose="02010600030101010101" pitchFamily="2" charset="-122"/>
              </a:rPr>
              <a:t>二</a:t>
            </a:r>
            <a:r>
              <a:rPr lang="en-US" altLang="zh-CN" dirty="0">
                <a:latin typeface="Arial" panose="020B0604020202020204" pitchFamily="34" charset="0"/>
                <a:ea typeface="宋体" panose="02010600030101010101" pitchFamily="2" charset="-122"/>
              </a:rPr>
              <a:t>. </a:t>
            </a:r>
            <a:r>
              <a:rPr lang="zh-CN" altLang="en-US" dirty="0">
                <a:latin typeface="Arial" panose="020B0604020202020204" pitchFamily="34" charset="0"/>
                <a:ea typeface="宋体" panose="02010600030101010101" pitchFamily="2" charset="-122"/>
              </a:rPr>
              <a:t>长速的安全原则</a:t>
            </a:r>
            <a:endParaRPr lang="zh-CN" altLang="en-US"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人是安全的最主要因素；</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员工的人身安全是最重要的；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快件的安全性检查是必不可少的；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4.</a:t>
            </a:r>
            <a:r>
              <a:rPr lang="zh-CN" altLang="en-US" b="0" dirty="0">
                <a:latin typeface="Arial" panose="020B0604020202020204" pitchFamily="34" charset="0"/>
                <a:ea typeface="宋体" panose="02010600030101010101" pitchFamily="2" charset="-122"/>
              </a:rPr>
              <a:t>任何操作失误均要加以控制；</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5.</a:t>
            </a:r>
            <a:r>
              <a:rPr lang="zh-CN" altLang="en-US" b="0" dirty="0">
                <a:latin typeface="Arial" panose="020B0604020202020204" pitchFamily="34" charset="0"/>
                <a:ea typeface="宋体" panose="02010600030101010101" pitchFamily="2" charset="-122"/>
              </a:rPr>
              <a:t>所有的伤害及事故皆是可以避免的；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6.</a:t>
            </a:r>
            <a:r>
              <a:rPr lang="zh-CN" altLang="en-US" b="0" dirty="0">
                <a:latin typeface="Arial" panose="020B0604020202020204" pitchFamily="34" charset="0"/>
                <a:ea typeface="宋体" panose="02010600030101010101" pitchFamily="2" charset="-122"/>
              </a:rPr>
              <a:t>所有的疏漏必须马上纠正；</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7.</a:t>
            </a:r>
            <a:r>
              <a:rPr lang="zh-CN" altLang="en-US" b="0" dirty="0">
                <a:latin typeface="Arial" panose="020B0604020202020204" pitchFamily="34" charset="0"/>
                <a:ea typeface="宋体" panose="02010600030101010101" pitchFamily="2" charset="-122"/>
              </a:rPr>
              <a:t>公司外的人身安全是员工安全的一个重要组成部分；</a:t>
            </a:r>
            <a:endParaRPr lang="zh-CN" altLang="en-US" b="0" dirty="0">
              <a:latin typeface="Arial" panose="020B0604020202020204" pitchFamily="34" charset="0"/>
              <a:ea typeface="宋体" panose="02010600030101010101" pitchFamily="2" charset="-122"/>
            </a:endParaRPr>
          </a:p>
        </p:txBody>
      </p:sp>
      <p:sp>
        <p:nvSpPr>
          <p:cNvPr id="54280" name="Rectangle 10"/>
          <p:cNvSpPr/>
          <p:nvPr/>
        </p:nvSpPr>
        <p:spPr>
          <a:xfrm>
            <a:off x="3708400" y="1341438"/>
            <a:ext cx="478790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此材料来自武汉驿动速递有限公司，仅供学习</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529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5299" name="Group 4"/>
          <p:cNvGrpSpPr/>
          <p:nvPr/>
        </p:nvGrpSpPr>
        <p:grpSpPr>
          <a:xfrm>
            <a:off x="1547813" y="765175"/>
            <a:ext cx="4679950" cy="585788"/>
            <a:chOff x="1065" y="437"/>
            <a:chExt cx="2651" cy="412"/>
          </a:xfrm>
        </p:grpSpPr>
        <p:sp>
          <p:nvSpPr>
            <p:cNvPr id="5530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5301"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5302"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5303" name="Rectangle 8"/>
          <p:cNvSpPr/>
          <p:nvPr/>
        </p:nvSpPr>
        <p:spPr>
          <a:xfrm>
            <a:off x="179388" y="1347788"/>
            <a:ext cx="8713787" cy="5510212"/>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第二章  安全守则</a:t>
            </a:r>
            <a:endParaRPr lang="zh-CN" altLang="en-US" dirty="0">
              <a:latin typeface="Arial" panose="020B0604020202020204" pitchFamily="34" charset="0"/>
              <a:ea typeface="宋体" panose="02010600030101010101" pitchFamily="2" charset="-122"/>
            </a:endParaRPr>
          </a:p>
          <a:p>
            <a:pPr indent="180975"/>
            <a:r>
              <a:rPr lang="zh-CN" altLang="en-US" sz="1600" dirty="0">
                <a:latin typeface="Arial" panose="020B0604020202020204" pitchFamily="34" charset="0"/>
                <a:ea typeface="宋体" panose="02010600030101010101" pitchFamily="2" charset="-122"/>
              </a:rPr>
              <a:t>一</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人员安全</a:t>
            </a:r>
            <a:endParaRPr lang="zh-CN" altLang="en-US" sz="160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1.</a:t>
            </a:r>
            <a:r>
              <a:rPr lang="zh-CN" altLang="en-US" sz="1600" b="0" dirty="0">
                <a:latin typeface="Arial" panose="020B0604020202020204" pitchFamily="34" charset="0"/>
                <a:ea typeface="宋体" panose="02010600030101010101" pitchFamily="2" charset="-122"/>
              </a:rPr>
              <a:t>正确利用各种设备进行操作，避免因违规操作而导致任何程度的人员事故或伤害；</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2.</a:t>
            </a:r>
            <a:r>
              <a:rPr lang="zh-CN" altLang="en-US" sz="1600" b="0" dirty="0">
                <a:latin typeface="Arial" panose="020B0604020202020204" pitchFamily="34" charset="0"/>
                <a:ea typeface="宋体" panose="02010600030101010101" pitchFamily="2" charset="-122"/>
              </a:rPr>
              <a:t>在工作期间，无论发生何种程度的事故或伤害，都必须向上级报告，以获得及时的援助和处理；</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3.</a:t>
            </a:r>
            <a:r>
              <a:rPr lang="zh-CN" altLang="en-US" sz="1600" b="0" dirty="0">
                <a:latin typeface="Arial" panose="020B0604020202020204" pitchFamily="34" charset="0"/>
                <a:ea typeface="宋体" panose="02010600030101010101" pitchFamily="2" charset="-122"/>
              </a:rPr>
              <a:t>无论任何时候，要坚决杜绝酒后或疲劳驾车；</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4.</a:t>
            </a:r>
            <a:r>
              <a:rPr lang="zh-CN" altLang="en-US" sz="1600" b="0" dirty="0">
                <a:latin typeface="Arial" panose="020B0604020202020204" pitchFamily="34" charset="0"/>
                <a:ea typeface="宋体" panose="02010600030101010101" pitchFamily="2" charset="-122"/>
              </a:rPr>
              <a:t>突然遇到抢劫或者攻击，一定要保持镇定，根据实际情况，灵活应付，保证自身人身安全。</a:t>
            </a:r>
            <a:endParaRPr lang="zh-CN" altLang="en-US" sz="1600" b="0" dirty="0">
              <a:latin typeface="Arial" panose="020B0604020202020204" pitchFamily="34" charset="0"/>
              <a:ea typeface="宋体" panose="02010600030101010101" pitchFamily="2" charset="-122"/>
            </a:endParaRPr>
          </a:p>
          <a:p>
            <a:pPr indent="180975"/>
            <a:r>
              <a:rPr lang="zh-CN" altLang="en-US" sz="1600" dirty="0">
                <a:latin typeface="Arial" panose="020B0604020202020204" pitchFamily="34" charset="0"/>
                <a:ea typeface="宋体" panose="02010600030101010101" pitchFamily="2" charset="-122"/>
              </a:rPr>
              <a:t>二</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快件的安全</a:t>
            </a:r>
            <a:endParaRPr lang="zh-CN" altLang="en-US" sz="160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1.</a:t>
            </a:r>
            <a:r>
              <a:rPr lang="zh-CN" altLang="en-US" sz="1600" b="0" dirty="0">
                <a:latin typeface="Arial" panose="020B0604020202020204" pitchFamily="34" charset="0"/>
                <a:ea typeface="宋体" panose="02010600030101010101" pitchFamily="2" charset="-122"/>
              </a:rPr>
              <a:t>工作期间，必须保证中转站有人留守；</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2.</a:t>
            </a:r>
            <a:r>
              <a:rPr lang="zh-CN" altLang="en-US" sz="1600" b="0" dirty="0">
                <a:latin typeface="Arial" panose="020B0604020202020204" pitchFamily="34" charset="0"/>
                <a:ea typeface="宋体" panose="02010600030101010101" pitchFamily="2" charset="-122"/>
              </a:rPr>
              <a:t>下班时，必须检查门窗是否全部关紧锁好；</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3.</a:t>
            </a:r>
            <a:r>
              <a:rPr lang="zh-CN" altLang="en-US" sz="1600" b="0" dirty="0">
                <a:latin typeface="Arial" panose="020B0604020202020204" pitchFamily="34" charset="0"/>
                <a:ea typeface="宋体" panose="02010600030101010101" pitchFamily="2" charset="-122"/>
              </a:rPr>
              <a:t>所有滞留留仓件均需要存放的指定的地方，不得无关人员随便进出；</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4.</a:t>
            </a:r>
            <a:r>
              <a:rPr lang="zh-CN" altLang="en-US" sz="1600" b="0" dirty="0">
                <a:latin typeface="Arial" panose="020B0604020202020204" pitchFamily="34" charset="0"/>
                <a:ea typeface="宋体" panose="02010600030101010101" pitchFamily="2" charset="-122"/>
              </a:rPr>
              <a:t>快件进出必须有明确的交接手续；</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5.</a:t>
            </a:r>
            <a:r>
              <a:rPr lang="zh-CN" altLang="en-US" sz="1600" b="0" dirty="0">
                <a:latin typeface="Arial" panose="020B0604020202020204" pitchFamily="34" charset="0"/>
                <a:ea typeface="宋体" panose="02010600030101010101" pitchFamily="2" charset="-122"/>
              </a:rPr>
              <a:t>在中转过程中确保快件摆放遵循大不压小、重不压轻、分类摆放的原则，对易碎件应轻拿轻放，并单独放置；</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6.</a:t>
            </a:r>
            <a:r>
              <a:rPr lang="zh-CN" altLang="en-US" sz="1600" b="0" dirty="0">
                <a:latin typeface="Arial" panose="020B0604020202020204" pitchFamily="34" charset="0"/>
                <a:ea typeface="宋体" panose="02010600030101010101" pitchFamily="2" charset="-122"/>
              </a:rPr>
              <a:t>在快件的搬运的任何一个环节，都不得有“抛、摔、踩、踢、坐”快件的行为； </a:t>
            </a:r>
            <a:endParaRPr lang="zh-CN" altLang="en-US" sz="1600" b="0" dirty="0">
              <a:latin typeface="Arial" panose="020B0604020202020204" pitchFamily="34" charset="0"/>
              <a:ea typeface="宋体" panose="02010600030101010101" pitchFamily="2" charset="-122"/>
            </a:endParaRPr>
          </a:p>
          <a:p>
            <a:pPr indent="180975"/>
            <a:r>
              <a:rPr lang="zh-CN" altLang="en-US" sz="1600" dirty="0">
                <a:latin typeface="Arial" panose="020B0604020202020204" pitchFamily="34" charset="0"/>
                <a:ea typeface="宋体" panose="02010600030101010101" pitchFamily="2" charset="-122"/>
              </a:rPr>
              <a:t>三</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设备安全</a:t>
            </a:r>
            <a:endParaRPr lang="zh-CN" altLang="en-US" sz="160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1. </a:t>
            </a:r>
            <a:r>
              <a:rPr lang="zh-CN" altLang="en-US" sz="1600" b="0" dirty="0">
                <a:latin typeface="Arial" panose="020B0604020202020204" pitchFamily="34" charset="0"/>
                <a:ea typeface="宋体" panose="02010600030101010101" pitchFamily="2" charset="-122"/>
              </a:rPr>
              <a:t>正确利用各种设备进行操作，避免因人为操作失误导致操作设备任何程度的损坏；</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2.</a:t>
            </a:r>
            <a:r>
              <a:rPr lang="zh-CN" altLang="en-US" sz="1600" b="0" dirty="0">
                <a:latin typeface="Arial" panose="020B0604020202020204" pitchFamily="34" charset="0"/>
                <a:ea typeface="宋体" panose="02010600030101010101" pitchFamily="2" charset="-122"/>
              </a:rPr>
              <a:t>任何电器类操作设备使用完毕后需切断电源，避免因长时间通电导致操作设备因电源短路而烧毁；</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3.</a:t>
            </a:r>
            <a:r>
              <a:rPr lang="zh-CN" altLang="en-US" sz="1600" b="0" dirty="0">
                <a:latin typeface="Arial" panose="020B0604020202020204" pitchFamily="34" charset="0"/>
                <a:ea typeface="宋体" panose="02010600030101010101" pitchFamily="2" charset="-122"/>
              </a:rPr>
              <a:t>任何机械化操作设备均不可超负荷使用，避免因长时间负荷使用导致操作设备任何程度的损坏；</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4.</a:t>
            </a:r>
            <a:r>
              <a:rPr lang="zh-CN" altLang="en-US" sz="1600" b="0" dirty="0">
                <a:latin typeface="Arial" panose="020B0604020202020204" pitchFamily="34" charset="0"/>
                <a:ea typeface="宋体" panose="02010600030101010101" pitchFamily="2" charset="-122"/>
              </a:rPr>
              <a:t>定期对所有操作设备进行保养、检修，及时排除各项安全事故隐患；</a:t>
            </a:r>
            <a:endParaRPr lang="zh-CN" altLang="en-US" sz="1600" b="0" dirty="0">
              <a:latin typeface="Arial" panose="020B0604020202020204" pitchFamily="34" charset="0"/>
              <a:ea typeface="宋体" panose="02010600030101010101" pitchFamily="2" charset="-122"/>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632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6323" name="Group 4"/>
          <p:cNvGrpSpPr/>
          <p:nvPr/>
        </p:nvGrpSpPr>
        <p:grpSpPr>
          <a:xfrm>
            <a:off x="1547813" y="765175"/>
            <a:ext cx="4679950" cy="585788"/>
            <a:chOff x="1065" y="437"/>
            <a:chExt cx="2651" cy="412"/>
          </a:xfrm>
        </p:grpSpPr>
        <p:sp>
          <p:nvSpPr>
            <p:cNvPr id="5632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6325"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6326"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6327" name="Rectangle 8"/>
          <p:cNvSpPr/>
          <p:nvPr/>
        </p:nvSpPr>
        <p:spPr>
          <a:xfrm>
            <a:off x="179388" y="1714500"/>
            <a:ext cx="8713787" cy="4843463"/>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第三章  安全常识</a:t>
            </a:r>
            <a:endParaRPr lang="zh-CN" altLang="en-US"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、灭火常识</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）发现火灾迅速拨打火警电话</a:t>
            </a:r>
            <a:r>
              <a:rPr lang="en-US" altLang="zh-CN" sz="1400" b="0" dirty="0">
                <a:latin typeface="Arial" panose="020B0604020202020204" pitchFamily="34" charset="0"/>
                <a:ea typeface="宋体" panose="02010600030101010101" pitchFamily="2" charset="-122"/>
              </a:rPr>
              <a:t>119</a:t>
            </a:r>
            <a:r>
              <a:rPr lang="zh-CN" altLang="en-US" sz="1400" b="0" dirty="0">
                <a:latin typeface="Arial" panose="020B0604020202020204" pitchFamily="34" charset="0"/>
                <a:ea typeface="宋体" panose="02010600030101010101" pitchFamily="2" charset="-122"/>
              </a:rPr>
              <a:t>，报警时要讲清楚详细地址、起火部位、着火物质、火势大小、报警人姓名及电话号码，并安排人到路口迎候消防车。并且第一时间开展应急措施。</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）固体火灾应先用水行、泡沫、磷酸铵盐干粉、卤代烷型灭火器进行扑救。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液体火灾应先用干粉、泡沫、卤代烷、二氧化碳灭火器进行扑救。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气体火灾应先用干粉、卤代烷、二氧化碳灭火器进行扑救；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带电物体火灾应先用卤代烷、二氧化碳灭火器进行扑救。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扑救金属火灾的灭火器材应由设计部门和当地公安消防监督部门协商解决。</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、常见灭火器材使用的介绍：</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灭火器有多种类型，适宜扑灭不同种类的火灾，使用方法也不尽相同，常见的有：</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）手提式泡沫灭火器：泡沫灭火器适宜扑救油类及一般物质的初起火灾。</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使用时，用手握住灭火机的提环，平稳、快捷地提往火场，不横抗、横拿。</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灭火时，一手握住提环，另一手握住筒身的底边，将灭火器颠倒过来，喷嘴对准火源，用力摇晃几下，即可灭火。</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手轮式：一手握住喷筒把手，另一手撕掉铅封，将手轮按逆时针方向旋转，打开开关，二氧化碳气体即会喷出。</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鸭嘴式：一手握住喷筒把手，另一手拔去保险销，将扶把上的鸭嘴压下，即可灭火。</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注意：</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灭火时，人员应站在下风；</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持喷筒的手应握在胶质喷管处，防止冻伤；</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室内使用后，应加强通风；</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73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7347" name="Group 4"/>
          <p:cNvGrpSpPr/>
          <p:nvPr/>
        </p:nvGrpSpPr>
        <p:grpSpPr>
          <a:xfrm>
            <a:off x="1547813" y="765175"/>
            <a:ext cx="4679950" cy="585788"/>
            <a:chOff x="1065" y="437"/>
            <a:chExt cx="2651" cy="412"/>
          </a:xfrm>
        </p:grpSpPr>
        <p:sp>
          <p:nvSpPr>
            <p:cNvPr id="5734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7349"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7350"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7351" name="Rectangle 9"/>
          <p:cNvSpPr/>
          <p:nvPr/>
        </p:nvSpPr>
        <p:spPr>
          <a:xfrm>
            <a:off x="179388" y="1817688"/>
            <a:ext cx="8785225" cy="4813300"/>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第三章  安全常识</a:t>
            </a:r>
            <a:endParaRPr lang="zh-CN" altLang="en-US" dirty="0">
              <a:latin typeface="Arial" panose="020B0604020202020204" pitchFamily="34" charset="0"/>
              <a:ea typeface="宋体" panose="02010600030101010101" pitchFamily="2" charset="-122"/>
            </a:endParaRPr>
          </a:p>
          <a:p>
            <a:pPr indent="180975"/>
            <a:endParaRPr lang="zh-CN" altLang="en-US" sz="12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）手提式干粉灭火器：干粉灭火器适宜扑灭油类、可燃气体、电器设备等初起火灾。</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使用时，先打开保险销，一手握住喷管，对准火源，另一手拉动拉环，即可扑灭火源。</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）手提式“</a:t>
            </a:r>
            <a:r>
              <a:rPr lang="en-US" altLang="zh-CN" sz="1400" b="0" dirty="0">
                <a:latin typeface="Arial" panose="020B0604020202020204" pitchFamily="34" charset="0"/>
                <a:ea typeface="宋体" panose="02010600030101010101" pitchFamily="2" charset="-122"/>
              </a:rPr>
              <a:t>1211”</a:t>
            </a:r>
            <a:r>
              <a:rPr lang="zh-CN" altLang="en-US" sz="1400" b="0" dirty="0">
                <a:latin typeface="Arial" panose="020B0604020202020204" pitchFamily="34" charset="0"/>
                <a:ea typeface="宋体" panose="02010600030101010101" pitchFamily="2" charset="-122"/>
              </a:rPr>
              <a:t>灭火器：“</a:t>
            </a:r>
            <a:r>
              <a:rPr lang="en-US" altLang="zh-CN" sz="1400" b="0" dirty="0">
                <a:latin typeface="Arial" panose="020B0604020202020204" pitchFamily="34" charset="0"/>
                <a:ea typeface="宋体" panose="02010600030101010101" pitchFamily="2" charset="-122"/>
              </a:rPr>
              <a:t>1211”</a:t>
            </a:r>
            <a:r>
              <a:rPr lang="zh-CN" altLang="en-US" sz="1400" b="0" dirty="0">
                <a:latin typeface="Arial" panose="020B0604020202020204" pitchFamily="34" charset="0"/>
                <a:ea typeface="宋体" panose="02010600030101010101" pitchFamily="2" charset="-122"/>
              </a:rPr>
              <a:t>灭火器适宜扑灭油类、仪器及文物档案等贵重物品的初起火灾。</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使用时，先撕去铝封，拔去安全保险销，一手抱住灭火器底部，另一手握住压把开关，喷嘴对准火源喷射，松开压把，喷射即停止。</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）小型家用灭火器：家用灭火器适宜扑灭厨房、客厅、居室内的初小火，有喷射型及投掷型两种：</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喷射型</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按下灭火器顶端弹簧按钮，将喷嘴对准着火处喷射灭火；</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投掷型</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只需将其投掷于火中，容器破碎，干粉即泄出灭火。</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）灭火器的储藏：不可日晒雨淋，严禁高温环境下存放；</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7) </a:t>
            </a:r>
            <a:r>
              <a:rPr lang="zh-CN" altLang="en-US" sz="1400" b="0" dirty="0">
                <a:latin typeface="Arial" panose="020B0604020202020204" pitchFamily="34" charset="0"/>
                <a:ea typeface="宋体" panose="02010600030101010101" pitchFamily="2" charset="-122"/>
              </a:rPr>
              <a:t>灭火器定期检查：当灭火器的压力低于绿线或一经开启，或满</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年的必须交资质合格厂商维修充装。</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、火灾逃生时的注意事项</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）不能因为惊慌而忘记报警。进入高层建筑后应注意通道、警铃、灭火器的位置，一旦火灾发生，要立即按警铃或打电话，延缓报警是很危险的；</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）不能一见低层起火就往下跑，低楼层发生火灾后，如果上层的人都往下跑，反而会给救援增加困难，正确的做法是更上一层楼。</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）不能因清理行李和贵重物品而延误时间，起火后，如果发现通道被阻，则应关好窗户，设法逃生；</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）不能盲目从窗口往下跳，当被大火困在房内无法脱身时，要用湿毛巾捂住鼻子，阻挡烟气侵袭，耐心等待救援，并想方设法报警呼救。</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）不能承普通电梯逃生。高楼起火后容易断电，这时候乘普通电梯就有“卡壳”的可能。</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）不能在浓烟弥漫时直立行走，大火伴着浓烟腾起后，应在地上爬行，避免呛烟和中毒。</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83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8371" name="Group 4"/>
          <p:cNvGrpSpPr/>
          <p:nvPr/>
        </p:nvGrpSpPr>
        <p:grpSpPr>
          <a:xfrm>
            <a:off x="1547813" y="765175"/>
            <a:ext cx="4679950" cy="585788"/>
            <a:chOff x="1065" y="437"/>
            <a:chExt cx="2651" cy="412"/>
          </a:xfrm>
        </p:grpSpPr>
        <p:sp>
          <p:nvSpPr>
            <p:cNvPr id="5837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8373"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8374"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8375" name="Rectangle 9"/>
          <p:cNvSpPr/>
          <p:nvPr/>
        </p:nvSpPr>
        <p:spPr>
          <a:xfrm>
            <a:off x="250825" y="1589088"/>
            <a:ext cx="8642350" cy="5268912"/>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76225" algn="ctr"/>
            <a:r>
              <a:rPr lang="zh-CN" altLang="en-US" dirty="0">
                <a:latin typeface="Arial" panose="020B0604020202020204" pitchFamily="34" charset="0"/>
                <a:ea typeface="宋体" panose="02010600030101010101" pitchFamily="2" charset="-122"/>
              </a:rPr>
              <a:t>第四章、快件安全保障制度和措施</a:t>
            </a:r>
            <a:endParaRPr lang="zh-CN" altLang="en-US"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、快件安全的内容</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）防止损毁。即防止快件受潮、污染、虫咬、鼠咬、火烧等造成损毁。</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）防止被盗。防止快件整件或部分内件在收派过程中被盗。</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）防止泄密。保守快件信息秘密，确保快件的安全。</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）防止丢失。在外部收派过程中防止因夹带快件、外包装破损等造成的快件丢失。</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、保障快件安全的注意事项</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（一）利用非机动车收派</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）收派员在进行快件收派过程中，快件不交由他人捎转带，不乱扔乱放，不让他人翻阅。</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）进入单位或居民区内，车辆及快件应尽量放在视线可及或有人看管的相对安全的地方，做到快件不离身。</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）收派快件时，不出入与工作无关的场所。</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）雨雪天气准备好防水防冻物品。</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）派送时，将快件捆扎牢固。</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（二）利用机动车收派</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）派送车后厢玻璃窗应有防护措施，摩托车装快件的容器应加装锁具。</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）机动车递送快件时要将车辆放在适当的位置（视线可及的范围）。</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、保障快件信息安全的要求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）在快件处理的任何一个环节，除指定的工作人员外，不准任何人翻阅快件信息。</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）员工不得私自抄录或向他人泄露收、寄件人的相关信息。</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）在快件处理场所，非工作人员不得擅自进入。</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）严禁将快件私自带到与工作无关的场所。</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）禁止隐匿、毁弃或非法开拆快件。</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）及时上报包装破损并有可能暴露内件信息的快件。</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939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9395" name="Group 4"/>
          <p:cNvGrpSpPr/>
          <p:nvPr/>
        </p:nvGrpSpPr>
        <p:grpSpPr>
          <a:xfrm>
            <a:off x="1547813" y="765175"/>
            <a:ext cx="4679950" cy="585788"/>
            <a:chOff x="1065" y="437"/>
            <a:chExt cx="2651" cy="412"/>
          </a:xfrm>
        </p:grpSpPr>
        <p:sp>
          <p:nvSpPr>
            <p:cNvPr id="5939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9397"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9398"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9399" name="Rectangle 8"/>
          <p:cNvSpPr/>
          <p:nvPr/>
        </p:nvSpPr>
        <p:spPr>
          <a:xfrm>
            <a:off x="0" y="1376363"/>
            <a:ext cx="9144000" cy="5481637"/>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76225" algn="ctr"/>
            <a:r>
              <a:rPr lang="zh-CN" altLang="en-US" dirty="0">
                <a:latin typeface="Arial" panose="020B0604020202020204" pitchFamily="34" charset="0"/>
                <a:ea typeface="宋体" panose="02010600030101010101" pitchFamily="2" charset="-122"/>
              </a:rPr>
              <a:t>第四章、快件安全保障制度和措施</a:t>
            </a:r>
            <a:endParaRPr lang="zh-CN" altLang="en-US"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二、关于国家安全的保障制度和措施</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、承担的维护国家安全的义务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）教育和防范、制止的义务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）提供便利条件和协助的义务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）及时报告的义务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）如实提供情况和协助的义务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）保守秘密的义务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）不得非法持有属于国家秘密的文件、资料和其他物品的义务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7</a:t>
            </a:r>
            <a:r>
              <a:rPr lang="zh-CN" altLang="en-US" sz="1400" b="0" dirty="0">
                <a:latin typeface="Arial" panose="020B0604020202020204" pitchFamily="34" charset="0"/>
                <a:ea typeface="宋体" panose="02010600030101010101" pitchFamily="2" charset="-122"/>
              </a:rPr>
              <a:t>）不得非法持有、使用窃听、窃照等专用间谍器材的义务</a:t>
            </a:r>
            <a:endParaRPr lang="zh-CN" altLang="en-US" sz="1400"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三、员工安全保障制度和措施</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、预防员工工伤事故</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）设备、设施预防。在操作场地进行设备更新并且定期维护。定期检查快件操作过程中所使用到的各类操作工具，避免员工受到意外伤害。</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）培训预防。定期开展员工安全知识培训，将安全培训的内容重点放在新员工入职培训上。通过不同形式的培训，让员工掌握安全方面的知识和操作方法。</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）管理预防。实行各职能部门安全责任制，将安全责任落实到人。通过定期开展检查工作，使全体员工的安全意识得到提升。</a:t>
            </a:r>
            <a:endParaRPr lang="zh-CN" altLang="en-US" sz="1400" b="0"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四、交通安全保障制度和措施</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、汽车驾驶要求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）所聘用的驾驶员有一定的驾驶经验（</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）避免疲劳驾驶（</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）具备预见性驾驶和应急驾驶的能力</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、摩托车驾驶要求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）摩托车载物，高度从地面起不得超过</a:t>
            </a:r>
            <a:r>
              <a:rPr lang="en-US" altLang="zh-CN" sz="1400" b="0" dirty="0">
                <a:latin typeface="Arial" panose="020B0604020202020204" pitchFamily="34" charset="0"/>
                <a:ea typeface="宋体" panose="02010600030101010101" pitchFamily="2" charset="-122"/>
              </a:rPr>
              <a:t>1.5m</a:t>
            </a:r>
            <a:r>
              <a:rPr lang="zh-CN" altLang="en-US" sz="1400" b="0" dirty="0">
                <a:latin typeface="Arial" panose="020B0604020202020204" pitchFamily="34" charset="0"/>
                <a:ea typeface="宋体" panose="02010600030101010101" pitchFamily="2" charset="-122"/>
              </a:rPr>
              <a:t>，长度不得超出车身</a:t>
            </a:r>
            <a:r>
              <a:rPr lang="en-US" altLang="zh-CN" sz="1400" b="0" dirty="0">
                <a:latin typeface="Arial" panose="020B0604020202020204" pitchFamily="34" charset="0"/>
                <a:ea typeface="宋体" panose="02010600030101010101" pitchFamily="2" charset="-122"/>
              </a:rPr>
              <a:t>0.2m</a:t>
            </a:r>
            <a:r>
              <a:rPr lang="zh-CN" altLang="en-US" sz="1400" b="0" dirty="0">
                <a:latin typeface="Arial" panose="020B0604020202020204" pitchFamily="34" charset="0"/>
                <a:ea typeface="宋体" panose="02010600030101010101" pitchFamily="2" charset="-122"/>
              </a:rPr>
              <a:t>，宽度不得超出车把</a:t>
            </a:r>
            <a:r>
              <a:rPr lang="en-US" altLang="zh-CN" sz="1400" b="0" dirty="0">
                <a:latin typeface="Arial" panose="020B0604020202020204" pitchFamily="34" charset="0"/>
                <a:ea typeface="宋体" panose="02010600030101010101" pitchFamily="2" charset="-122"/>
              </a:rPr>
              <a:t>0.15m,</a:t>
            </a:r>
            <a:r>
              <a:rPr lang="zh-CN" altLang="en-US" sz="1400" b="0" dirty="0">
                <a:latin typeface="Arial" panose="020B0604020202020204" pitchFamily="34" charset="0"/>
                <a:ea typeface="宋体" panose="02010600030101010101" pitchFamily="2" charset="-122"/>
              </a:rPr>
              <a:t>三轮摩托车载物宽度不得超过车身。</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）行车途中不准拨打或接听电话。</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04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0419" name="Group 4"/>
          <p:cNvGrpSpPr/>
          <p:nvPr/>
        </p:nvGrpSpPr>
        <p:grpSpPr>
          <a:xfrm>
            <a:off x="1547813" y="765175"/>
            <a:ext cx="4679950" cy="585788"/>
            <a:chOff x="1065" y="437"/>
            <a:chExt cx="2651" cy="412"/>
          </a:xfrm>
        </p:grpSpPr>
        <p:sp>
          <p:nvSpPr>
            <p:cNvPr id="6042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0421"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60422"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0423" name="Rectangle 8"/>
          <p:cNvSpPr/>
          <p:nvPr/>
        </p:nvSpPr>
        <p:spPr>
          <a:xfrm>
            <a:off x="179388" y="1878013"/>
            <a:ext cx="8785225" cy="44799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76225" algn="ctr"/>
            <a:r>
              <a:rPr lang="zh-CN" altLang="en-US" dirty="0">
                <a:latin typeface="Arial" panose="020B0604020202020204" pitchFamily="34" charset="0"/>
                <a:ea typeface="宋体" panose="02010600030101010101" pitchFamily="2" charset="-122"/>
              </a:rPr>
              <a:t>第四章、快件安全保障制度和措施</a:t>
            </a:r>
            <a:endParaRPr lang="zh-CN" altLang="en-US"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五、操作场地安全保障制度和措施</a:t>
            </a:r>
            <a:endParaRPr lang="zh-CN" altLang="en-US" sz="140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、操作场地消防要求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）场内快件、物料码放时远离热源。</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）出口、通道处不得摆放任何物品。</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）场地内严禁乱拉电线。</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）经常性地检查电器设备。</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）禁止使用明火。</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）定点放置消防器材。</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7</a:t>
            </a:r>
            <a:r>
              <a:rPr lang="zh-CN" altLang="en-US" sz="1400" b="0" dirty="0">
                <a:latin typeface="Arial" panose="020B0604020202020204" pitchFamily="34" charset="0"/>
                <a:ea typeface="宋体" panose="02010600030101010101" pitchFamily="2" charset="-122"/>
              </a:rPr>
              <a:t>）每个工作日结束，必须关闭所有电源。</a:t>
            </a:r>
            <a:endParaRPr lang="zh-CN" altLang="en-US" sz="1400" b="0"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六、其它要求</a:t>
            </a:r>
            <a:endParaRPr lang="zh-CN" altLang="en-US" sz="140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、自觉遵守法规，在经营活动中严格遵守</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中华人民共和国邮政法</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等法律法规，依法经营。</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、在日常经营活动中，加强防爆、防辐射、防生化的教育培训及设备的配备，充分做好应急处置涉恐等突发事件的充分准备。</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、切实落实寄递物品的安全责任制，加强对公司本部的安全管理，并承担违法违规经营的法律责任。</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、积极提供寄递业务信息数据，配合安全查验。在处理各类寄递物品过程中，接受政府相关监管部门的查验。</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、坚持开展定时、不定时的自查工作，在自查中发现禁寄物品或发生恐怖袭击等突发事件时，立即报告当地公安机关，同时报告邮政监管部门，并配合做好相关的调查工作。</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、积极配合政府相关监管部门对寄递企业开展的查验工作，并将揽收寄递物品的电子数据妥善保存。</a:t>
            </a:r>
            <a:endParaRPr lang="zh-CN" altLang="en-US" sz="1400" b="0" dirty="0">
              <a:latin typeface="Arial" panose="020B0604020202020204" pitchFamily="34" charset="0"/>
              <a:ea typeface="宋体" panose="02010600030101010101" pitchFamily="2" charset="-122"/>
            </a:endParaRPr>
          </a:p>
          <a:p>
            <a:pPr indent="276225" algn="ctr"/>
            <a:r>
              <a:rPr lang="zh-CN" altLang="en-US" dirty="0">
                <a:latin typeface="Arial" panose="020B0604020202020204" pitchFamily="34" charset="0"/>
                <a:ea typeface="宋体" panose="02010600030101010101" pitchFamily="2" charset="-122"/>
              </a:rPr>
              <a:t>                                                                             武汉驿动速递有限公司</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144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1443" name="Group 4"/>
          <p:cNvGrpSpPr/>
          <p:nvPr/>
        </p:nvGrpSpPr>
        <p:grpSpPr>
          <a:xfrm>
            <a:off x="1547813" y="765175"/>
            <a:ext cx="4608512" cy="601663"/>
            <a:chOff x="1065" y="437"/>
            <a:chExt cx="2651" cy="379"/>
          </a:xfrm>
        </p:grpSpPr>
        <p:sp>
          <p:nvSpPr>
            <p:cNvPr id="6144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144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加盟合同协议</a:t>
              </a:r>
              <a:endParaRPr lang="en-US" altLang="ko-KR" dirty="0">
                <a:latin typeface="Arial" panose="020B0604020202020204" pitchFamily="34" charset="0"/>
                <a:ea typeface="宋体" panose="02010600030101010101" pitchFamily="2" charset="-122"/>
              </a:endParaRPr>
            </a:p>
          </p:txBody>
        </p:sp>
        <p:sp>
          <p:nvSpPr>
            <p:cNvPr id="6144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14</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1447" name="Rectangle 8"/>
          <p:cNvSpPr/>
          <p:nvPr/>
        </p:nvSpPr>
        <p:spPr>
          <a:xfrm>
            <a:off x="1258888" y="1557338"/>
            <a:ext cx="7416800" cy="366712"/>
          </a:xfrm>
          <a:prstGeom prst="rect">
            <a:avLst/>
          </a:prstGeom>
          <a:noFill/>
          <a:ln w="9525">
            <a:noFill/>
          </a:ln>
        </p:spPr>
        <p:txBody>
          <a:bodyPr anchor="ctr" anchorCtr="0">
            <a:spAutoFit/>
          </a:bodyPr>
          <a:p>
            <a:pPr eaLnBrk="0" hangingPunct="0"/>
            <a:r>
              <a:rPr lang="zh-CN" altLang="en-US" sz="1400" b="0" dirty="0">
                <a:latin typeface="Arial" panose="020B0604020202020204" pitchFamily="34" charset="0"/>
                <a:ea typeface="宋体" panose="02010600030101010101" pitchFamily="2" charset="-122"/>
              </a:rPr>
              <a:t>附录：</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快递行业特许经营</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加盟</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合同</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示范文本</a:t>
            </a:r>
            <a:r>
              <a:rPr lang="en-US" altLang="zh-CN" sz="1400" b="0" dirty="0">
                <a:latin typeface="Arial" panose="020B0604020202020204" pitchFamily="34" charset="0"/>
                <a:ea typeface="宋体" panose="02010600030101010101" pitchFamily="2" charset="-122"/>
              </a:rPr>
              <a:t>)GF-2011-2511(</a:t>
            </a:r>
            <a:r>
              <a:rPr lang="zh-CN" altLang="en-US" sz="1400" b="0" dirty="0">
                <a:latin typeface="Arial" panose="020B0604020202020204" pitchFamily="34" charset="0"/>
                <a:ea typeface="宋体" panose="02010600030101010101" pitchFamily="2" charset="-122"/>
              </a:rPr>
              <a:t>以下简称“示范文本”</a:t>
            </a:r>
            <a:r>
              <a:rPr lang="en-US" altLang="zh-CN" sz="1400" b="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24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2467" name="Group 4"/>
          <p:cNvGrpSpPr/>
          <p:nvPr/>
        </p:nvGrpSpPr>
        <p:grpSpPr>
          <a:xfrm>
            <a:off x="1547813" y="765175"/>
            <a:ext cx="4968875" cy="595313"/>
            <a:chOff x="1065" y="437"/>
            <a:chExt cx="2651" cy="387"/>
          </a:xfrm>
        </p:grpSpPr>
        <p:sp>
          <p:nvSpPr>
            <p:cNvPr id="6246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2469" name="Rectangle 6"/>
            <p:cNvSpPr/>
            <p:nvPr/>
          </p:nvSpPr>
          <p:spPr>
            <a:xfrm>
              <a:off x="1519" y="482"/>
              <a:ext cx="2197" cy="273"/>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经营代收货款业务安全保障措施</a:t>
              </a:r>
              <a:r>
                <a:rPr lang="zh-CN" altLang="en-US" b="0" dirty="0">
                  <a:latin typeface="Arial" panose="020B0604020202020204" pitchFamily="34" charset="0"/>
                  <a:ea typeface="宋体" panose="02010600030101010101" pitchFamily="2" charset="-122"/>
                </a:rPr>
                <a:t> </a:t>
              </a:r>
              <a:endParaRPr lang="en-US" altLang="ko-KR" b="0" dirty="0">
                <a:latin typeface="Arial" panose="020B0604020202020204" pitchFamily="34" charset="0"/>
                <a:ea typeface="宋体" panose="02010600030101010101" pitchFamily="2" charset="-122"/>
              </a:endParaRPr>
            </a:p>
          </p:txBody>
        </p:sp>
        <p:sp>
          <p:nvSpPr>
            <p:cNvPr id="62470" name="Text Box 7"/>
            <p:cNvSpPr txBox="1"/>
            <p:nvPr/>
          </p:nvSpPr>
          <p:spPr>
            <a:xfrm>
              <a:off x="1156" y="527"/>
              <a:ext cx="317" cy="297"/>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15</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2471" name="Rectangle 8"/>
          <p:cNvSpPr/>
          <p:nvPr/>
        </p:nvSpPr>
        <p:spPr>
          <a:xfrm>
            <a:off x="539750" y="1874838"/>
            <a:ext cx="8135938" cy="3992562"/>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344805" algn="ctr" defTabSz="914400">
              <a:buNone/>
              <a:tabLst>
                <a:tab pos="685800" algn="l"/>
              </a:tabLst>
            </a:pPr>
            <a:r>
              <a:rPr lang="zh-CN" altLang="en-US" dirty="0">
                <a:latin typeface="Arial" panose="020B0604020202020204" pitchFamily="34" charset="0"/>
                <a:ea typeface="宋体" panose="02010600030101010101" pitchFamily="2" charset="-122"/>
              </a:rPr>
              <a:t>自营代收货款业务承诺及风险控制措施</a:t>
            </a:r>
            <a:endParaRPr lang="zh-CN" altLang="en-US" dirty="0">
              <a:latin typeface="Arial" panose="020B0604020202020204" pitchFamily="34" charset="0"/>
              <a:ea typeface="宋体" panose="02010600030101010101" pitchFamily="2" charset="-122"/>
            </a:endParaRPr>
          </a:p>
          <a:p>
            <a:pPr indent="344805" defTabSz="914400">
              <a:buNone/>
              <a:tabLst>
                <a:tab pos="685800" algn="l"/>
              </a:tabLst>
            </a:pPr>
            <a:r>
              <a:rPr lang="zh-CN" altLang="en-US" sz="1400" b="0" dirty="0">
                <a:latin typeface="Arial" panose="020B0604020202020204" pitchFamily="34" charset="0"/>
                <a:ea typeface="宋体" panose="02010600030101010101" pitchFamily="2" charset="-122"/>
              </a:rPr>
              <a:t>       为促进电子商务、邮购业务及其它商务交易活动的迅速发展，公司根据自身业务及运作能力，积极开展代收货款业务，并做到以下服务承诺及风险控制措施：</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收寄客户代收货款快件时，用专门的代收货款快件运单或在普通运单的代收货款栏上明显勾注，并盖上“代收货款”印章。</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建立独立的“代收货款快件”操作流程，在分拨中心设立“代收货款快件”操作区，保证操作区在监控摄像头的监控范围内，并由专人负责该类快件的操作。</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制定代收货款快件交接清单，保证各交接环节均有交接人签字，发生事故时，责任明确。</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建立专门的代收货款专用帐户。任何部门和个人不得挪用代收货款。</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达到一定金额的代收货款，公司要向客户收取相应的代收手续费。并设立最大金额上限，降低款项风险。</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在派送代收货款时，发生快件拒收或货款不付时，及时向寄件客户联系确定解决办法。</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制定代收货款当日上交制度，有条件的地方直接将代收货款汇入到指定的银行卡中。</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在规定的时间内将代收货款返还给寄件客户。</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建立独立的“代收货款快件”电脑结算系统，安排专人对当天的代收货款数据输入系统，及时登记、核销帐目。</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发生携代收货款逃跑事件时，代收货款由公司先垫付给寄件客户，同时安排人员前往携款人员家中追讨，并向公安机关报案。</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8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349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3491" name="Group 4"/>
          <p:cNvGrpSpPr/>
          <p:nvPr/>
        </p:nvGrpSpPr>
        <p:grpSpPr>
          <a:xfrm>
            <a:off x="1547813" y="765175"/>
            <a:ext cx="4968875" cy="595313"/>
            <a:chOff x="1065" y="437"/>
            <a:chExt cx="2651" cy="387"/>
          </a:xfrm>
        </p:grpSpPr>
        <p:sp>
          <p:nvSpPr>
            <p:cNvPr id="6349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3493" name="Rectangle 6"/>
            <p:cNvSpPr/>
            <p:nvPr/>
          </p:nvSpPr>
          <p:spPr>
            <a:xfrm>
              <a:off x="1519" y="482"/>
              <a:ext cx="2197" cy="273"/>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经营代收货款业务安全保障措施</a:t>
              </a:r>
              <a:r>
                <a:rPr lang="zh-CN" altLang="en-US" b="0" dirty="0">
                  <a:latin typeface="Arial" panose="020B0604020202020204" pitchFamily="34" charset="0"/>
                  <a:ea typeface="宋体" panose="02010600030101010101" pitchFamily="2" charset="-122"/>
                </a:rPr>
                <a:t> </a:t>
              </a:r>
              <a:endParaRPr lang="en-US" altLang="ko-KR" b="0" dirty="0">
                <a:latin typeface="Arial" panose="020B0604020202020204" pitchFamily="34" charset="0"/>
                <a:ea typeface="宋体" panose="02010600030101010101" pitchFamily="2" charset="-122"/>
              </a:endParaRPr>
            </a:p>
          </p:txBody>
        </p:sp>
        <p:sp>
          <p:nvSpPr>
            <p:cNvPr id="63494" name="Text Box 7"/>
            <p:cNvSpPr txBox="1"/>
            <p:nvPr/>
          </p:nvSpPr>
          <p:spPr>
            <a:xfrm>
              <a:off x="1156" y="527"/>
              <a:ext cx="317" cy="297"/>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15</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3495" name="Rectangle 8"/>
          <p:cNvSpPr/>
          <p:nvPr/>
        </p:nvSpPr>
        <p:spPr>
          <a:xfrm>
            <a:off x="539750" y="2481263"/>
            <a:ext cx="8135938" cy="27781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344805" algn="ctr" defTabSz="914400">
              <a:buNone/>
              <a:tabLst>
                <a:tab pos="685800" algn="l"/>
              </a:tabLst>
            </a:pPr>
            <a:r>
              <a:rPr lang="zh-CN" altLang="en-US" dirty="0">
                <a:latin typeface="Arial" panose="020B0604020202020204" pitchFamily="34" charset="0"/>
                <a:ea typeface="宋体" panose="02010600030101010101" pitchFamily="2" charset="-122"/>
              </a:rPr>
              <a:t>资金结算系统</a:t>
            </a:r>
            <a:endParaRPr lang="zh-CN" altLang="en-US" dirty="0">
              <a:latin typeface="Arial" panose="020B0604020202020204" pitchFamily="34" charset="0"/>
              <a:ea typeface="宋体" panose="02010600030101010101" pitchFamily="2" charset="-122"/>
            </a:endParaRPr>
          </a:p>
          <a:p>
            <a:pPr indent="344805" defTabSz="914400">
              <a:buNone/>
              <a:tabLst>
                <a:tab pos="685800" algn="l"/>
              </a:tabLst>
            </a:pPr>
            <a:r>
              <a:rPr lang="zh-CN" altLang="en-US" sz="1400" b="0" dirty="0">
                <a:latin typeface="Arial" panose="020B0604020202020204" pitchFamily="34" charset="0"/>
                <a:ea typeface="宋体" panose="02010600030101010101" pitchFamily="2" charset="-122"/>
              </a:rPr>
              <a:t>我司代收货款资金结算系统是人工结算与电脑结算共同组成，具体分以下步骤进行：</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代收货款管理部专人收集代收货款件收寄清单，并根据清单将收寄的代收货款件信息输入电脑结算系统中，进行登帐。</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代收货款管理部收集当天代收货款件派送清单、由财务部门出具的收款收据、客户收款签名表，并根据清单将派送的代收货款件派件业务员、收件人、代收货款回收金额等信息输入电脑结算系统中，进行对帐、销帐。</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每天对代收货款返还情况进行跟踪，对在规定期限内无法销帐的代收货款要及时电话联系派件业务员，掌握收取情况，同时与致电给客户核实。</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对异常情况的（如退件、金额不符、快件丢失等情况）及时向公司领导反映，并在电脑系统中备注。</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每日对记录为异常情况的代收货款件进行跟踪，直到该件处理结束</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45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4515" name="Group 4"/>
          <p:cNvGrpSpPr/>
          <p:nvPr/>
        </p:nvGrpSpPr>
        <p:grpSpPr>
          <a:xfrm>
            <a:off x="1547813" y="765175"/>
            <a:ext cx="4968875" cy="595313"/>
            <a:chOff x="1065" y="437"/>
            <a:chExt cx="2651" cy="387"/>
          </a:xfrm>
        </p:grpSpPr>
        <p:sp>
          <p:nvSpPr>
            <p:cNvPr id="6451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4517" name="Rectangle 6"/>
            <p:cNvSpPr/>
            <p:nvPr/>
          </p:nvSpPr>
          <p:spPr>
            <a:xfrm>
              <a:off x="1519" y="482"/>
              <a:ext cx="2197" cy="273"/>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经营代收货款业务安全保障措施</a:t>
              </a:r>
              <a:r>
                <a:rPr lang="zh-CN" altLang="en-US" b="0" dirty="0">
                  <a:latin typeface="Arial" panose="020B0604020202020204" pitchFamily="34" charset="0"/>
                  <a:ea typeface="宋体" panose="02010600030101010101" pitchFamily="2" charset="-122"/>
                </a:rPr>
                <a:t> </a:t>
              </a:r>
              <a:endParaRPr lang="en-US" altLang="ko-KR" b="0" dirty="0">
                <a:latin typeface="Arial" panose="020B0604020202020204" pitchFamily="34" charset="0"/>
                <a:ea typeface="宋体" panose="02010600030101010101" pitchFamily="2" charset="-122"/>
              </a:endParaRPr>
            </a:p>
          </p:txBody>
        </p:sp>
        <p:sp>
          <p:nvSpPr>
            <p:cNvPr id="64518" name="Text Box 7"/>
            <p:cNvSpPr txBox="1"/>
            <p:nvPr/>
          </p:nvSpPr>
          <p:spPr>
            <a:xfrm>
              <a:off x="1156" y="527"/>
              <a:ext cx="317" cy="297"/>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15</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4519" name="Rectangle 8"/>
          <p:cNvSpPr/>
          <p:nvPr/>
        </p:nvSpPr>
        <p:spPr>
          <a:xfrm>
            <a:off x="539750" y="1630363"/>
            <a:ext cx="8135938" cy="44799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344805" algn="ctr" defTabSz="914400">
              <a:tabLst>
                <a:tab pos="685800" algn="l"/>
              </a:tabLst>
            </a:pPr>
            <a:r>
              <a:rPr lang="zh-CN" altLang="en-US" dirty="0">
                <a:latin typeface="Arial" panose="020B0604020202020204" pitchFamily="34" charset="0"/>
                <a:ea typeface="宋体" panose="02010600030101010101" pitchFamily="2" charset="-122"/>
              </a:rPr>
              <a:t>代收货款服务合作协议</a:t>
            </a:r>
            <a:endParaRPr lang="zh-CN" altLang="en-US"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                    客户编号：</a:t>
            </a:r>
            <a:r>
              <a:rPr lang="zh-CN" altLang="en-US" u="sng"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甲方：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乙方：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兹有甲乙双方因承运快件中有乙方委托甲方代收货款业务，经协商一致，达成以下协议：</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、甲方按乙方委托承运快件，有代收货款业务时，甲方按快递凭证所注明的金额在乙方的客户处代收货款。</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、双方在代收货款快件发出的三天内进行对帐，并按确认的金额进行转款。</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3</a:t>
            </a:r>
            <a:r>
              <a:rPr lang="zh-CN" altLang="en-US" sz="1400" dirty="0">
                <a:latin typeface="Arial" panose="020B0604020202020204" pitchFamily="34" charset="0"/>
                <a:ea typeface="宋体" panose="02010600030101010101" pitchFamily="2" charset="-122"/>
              </a:rPr>
              <a:t>、甲方代收的货款是现金时，核准后应在</a:t>
            </a:r>
            <a:r>
              <a:rPr lang="zh-CN" altLang="en-US" sz="1400" u="sng" dirty="0">
                <a:latin typeface="Arial" panose="020B0604020202020204" pitchFamily="34" charset="0"/>
                <a:ea typeface="宋体" panose="02010600030101010101" pitchFamily="2" charset="-122"/>
              </a:rPr>
              <a:t>     </a:t>
            </a:r>
            <a:r>
              <a:rPr lang="zh-CN" altLang="en-US" sz="1400" dirty="0">
                <a:latin typeface="Arial" panose="020B0604020202020204" pitchFamily="34" charset="0"/>
                <a:ea typeface="宋体" panose="02010600030101010101" pitchFamily="2" charset="-122"/>
              </a:rPr>
              <a:t>天内存入乙方提供的银行帐号（中国工商银行）。</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4</a:t>
            </a:r>
            <a:r>
              <a:rPr lang="zh-CN" altLang="en-US" sz="1400" dirty="0">
                <a:latin typeface="Arial" panose="020B0604020202020204" pitchFamily="34" charset="0"/>
                <a:ea typeface="宋体" panose="02010600030101010101" pitchFamily="2" charset="-122"/>
              </a:rPr>
              <a:t>、乙方收到甲方的代收款核对准确后，应将相应的发件联原件交给甲方或开具收款收据给甲方，并在收据上盖上乙方公司财务章，经手人签名。</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5</a:t>
            </a:r>
            <a:r>
              <a:rPr lang="zh-CN" altLang="en-US" sz="1400" dirty="0">
                <a:latin typeface="Arial" panose="020B0604020202020204" pitchFamily="34" charset="0"/>
                <a:ea typeface="宋体" panose="02010600030101010101" pitchFamily="2" charset="-122"/>
              </a:rPr>
              <a:t>、甲方送货人遇乙方的客户不愿足额付货款时，应即时联系乙方，如乙方不同意少收货款，甲方应把货物收回交还乙方。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6</a:t>
            </a:r>
            <a:r>
              <a:rPr lang="zh-CN" altLang="en-US" sz="1400" dirty="0">
                <a:latin typeface="Arial" panose="020B0604020202020204" pitchFamily="34" charset="0"/>
                <a:ea typeface="宋体" panose="02010600030101010101" pitchFamily="2" charset="-122"/>
              </a:rPr>
              <a:t>、本协议仅限代收货款收取和转款事宜。</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7</a:t>
            </a:r>
            <a:r>
              <a:rPr lang="zh-CN" altLang="en-US" sz="1400" dirty="0">
                <a:latin typeface="Arial" panose="020B0604020202020204" pitchFamily="34" charset="0"/>
                <a:ea typeface="宋体" panose="02010600030101010101" pitchFamily="2" charset="-122"/>
              </a:rPr>
              <a:t>、 公司要按标准收取风险手续费。（详见公司提供的业务报价表，以最近公布的报价表为准。）</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8</a:t>
            </a:r>
            <a:r>
              <a:rPr lang="zh-CN" altLang="en-US" sz="1400" dirty="0">
                <a:latin typeface="Arial" panose="020B0604020202020204" pitchFamily="34" charset="0"/>
                <a:ea typeface="宋体" panose="02010600030101010101" pitchFamily="2" charset="-122"/>
              </a:rPr>
              <a:t>、本协议一式两份，双方各持一份，如终止协议，应提前十天通知对方。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希望甲乙双方能诚信合作，实现共赢。</a:t>
            </a:r>
            <a:endParaRPr lang="zh-CN" altLang="en-US" sz="1400"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甲方（盖章）：                            乙方（盖章）</a:t>
            </a:r>
            <a:endParaRPr lang="zh-CN" altLang="en-US" sz="1400"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经办人（签名）：                          经办人（签名）：</a:t>
            </a:r>
            <a:endParaRPr lang="zh-CN" altLang="en-US" sz="1400"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日期：                                   日期：</a:t>
            </a:r>
            <a:endParaRPr lang="zh-CN" altLang="en-US" sz="1400" dirty="0">
              <a:latin typeface="Arial" panose="020B0604020202020204" pitchFamily="34" charset="0"/>
              <a:ea typeface="宋体" panose="02010600030101010101" pitchFamily="2"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553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65539" name="Rectangle 4"/>
          <p:cNvSpPr/>
          <p:nvPr/>
        </p:nvSpPr>
        <p:spPr>
          <a:xfrm>
            <a:off x="179388" y="1603375"/>
            <a:ext cx="8964612" cy="4892675"/>
          </a:xfrm>
          <a:prstGeom prst="rect">
            <a:avLst/>
          </a:prstGeom>
          <a:noFill/>
          <a:ln w="9525">
            <a:noFill/>
          </a:ln>
        </p:spPr>
        <p:txBody>
          <a:bodyPr anchor="ctr" anchorCtr="0">
            <a:spAutoFit/>
          </a:bodyPr>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申请人在办理快递业务经营许可申请前，请登录国家邮政局或所在省（区、市）邮政管理局网站“政策法规”栏，了解相关法律法规及规范性文件，掌握办事流程及工作要求。</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申请人在注册登录“快递业务经营许可管理信息系统”前，请认真阅读系统首页的“使用说明”，了解申请事项、填写方法及相关要求。</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申请人须按照</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快递业务经营许可条件审核规范</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的要求准备申请资料，并将申请资料当场递交国家邮政局（市场监管司）或所在省（区、市）邮政管理局（市场监管处）。</a:t>
            </a:r>
            <a:br>
              <a:rPr lang="zh-CN" altLang="en-US" sz="1400" dirty="0">
                <a:latin typeface="Arial" panose="020B0604020202020204" pitchFamily="34" charset="0"/>
                <a:ea typeface="宋体" panose="02010600030101010101" pitchFamily="2" charset="-122"/>
              </a:rPr>
            </a:br>
            <a:r>
              <a:rPr lang="zh-CN" altLang="en-US" sz="1400" b="0" dirty="0">
                <a:latin typeface="Arial" panose="020B0604020202020204" pitchFamily="34" charset="0"/>
                <a:ea typeface="宋体" panose="02010600030101010101" pitchFamily="2" charset="-122"/>
              </a:rPr>
              <a:t>对于现场提交的资料，受理部门将做签收处理，在收到资料后的</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个工作日内对申请人提交的资料进行形式审查并做出审查决定（受理、不受理或补正材料），同时将审查决定按照申请材料中的通信地址邮寄给申请人。</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书面申请资料必须提供一式两份。复印件（或打印件）一律加盖单位公章。相关证明材料须提供原件，具体包括：企业法人工商营业执照（或企业名称预先核准通知书）、公司章程、公司验资报告、场地使用证明（自有房产提交产权证，租赁房产提交租赁合同及房产证复印件）、报关报检人员专业资格证明及与申请人具有劳动关系的证明（申请国际快递业务的提供）。原件核对后现场退回。</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申请企业下设子公司的，须提交子公司的公司章程和营业执照（复印件）；下设分公司的，须提交分公司的营业执照（复印件）。</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快递业务经营许可办理进度和审批结果可通过“快递业务经营许可管理信息系统”的“申请进度查询”栏进行查询。</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到国家邮政局或省（区、市）邮政管理局办理所申请的行政许可项目的受理或批准文件的领取事项时，申请人委托的具体办事人员应提交申请人（与申请表盖章单位一致）对委托具体办事人员及所办事项的委托书、具体办事人员的身份证明原件与复印件（原件核对后退回）。</a:t>
            </a:r>
            <a:r>
              <a:rPr lang="zh-CN" altLang="en-US" sz="1400" dirty="0">
                <a:latin typeface="Arial" panose="020B0604020202020204" pitchFamily="34" charset="0"/>
                <a:ea typeface="宋体" panose="02010600030101010101" pitchFamily="2" charset="-122"/>
              </a:rPr>
              <a:t> </a:t>
            </a:r>
            <a:endParaRPr lang="zh-CN" altLang="en-US" sz="1400" dirty="0">
              <a:latin typeface="Arial" panose="020B0604020202020204" pitchFamily="34" charset="0"/>
              <a:ea typeface="宋体" panose="02010600030101010101" pitchFamily="2" charset="-122"/>
            </a:endParaRPr>
          </a:p>
        </p:txBody>
      </p:sp>
      <p:grpSp>
        <p:nvGrpSpPr>
          <p:cNvPr id="65540" name="Group 5"/>
          <p:cNvGrpSpPr/>
          <p:nvPr/>
        </p:nvGrpSpPr>
        <p:grpSpPr>
          <a:xfrm>
            <a:off x="2555875" y="908050"/>
            <a:ext cx="3744913" cy="625475"/>
            <a:chOff x="407" y="2364"/>
            <a:chExt cx="1403" cy="734"/>
          </a:xfrm>
        </p:grpSpPr>
        <p:sp>
          <p:nvSpPr>
            <p:cNvPr id="65541" name="Oval 6"/>
            <p:cNvSpPr/>
            <p:nvPr/>
          </p:nvSpPr>
          <p:spPr>
            <a:xfrm>
              <a:off x="407" y="2364"/>
              <a:ext cx="1403" cy="734"/>
            </a:xfrm>
            <a:prstGeom prst="ellipse">
              <a:avLst/>
            </a:prstGeom>
            <a:gradFill rotWithShape="0">
              <a:gsLst>
                <a:gs pos="0">
                  <a:srgbClr val="B8CBFE"/>
                </a:gs>
                <a:gs pos="100000">
                  <a:srgbClr val="114FFB"/>
                </a:gs>
              </a:gsLst>
              <a:lin ang="2700000" scaled="1"/>
              <a:tileRect/>
            </a:gra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5542" name="Oval 7"/>
            <p:cNvSpPr/>
            <p:nvPr/>
          </p:nvSpPr>
          <p:spPr>
            <a:xfrm>
              <a:off x="494" y="2430"/>
              <a:ext cx="1231" cy="601"/>
            </a:xfrm>
            <a:prstGeom prst="ellipse">
              <a:avLst/>
            </a:prstGeom>
            <a:gradFill rotWithShape="0">
              <a:gsLst>
                <a:gs pos="0">
                  <a:srgbClr val="114FFB"/>
                </a:gs>
                <a:gs pos="100000">
                  <a:srgbClr val="B8CBFE"/>
                </a:gs>
              </a:gsLst>
              <a:lin ang="2700000" scaled="1"/>
              <a:tileRect/>
            </a:gradFill>
            <a:ln w="12700">
              <a:noFill/>
            </a:ln>
          </p:spPr>
          <p:txBody>
            <a:bodyPr wrap="none"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grpSp>
      <p:sp>
        <p:nvSpPr>
          <p:cNvPr id="65543" name="Text Box 8"/>
          <p:cNvSpPr txBox="1"/>
          <p:nvPr/>
        </p:nvSpPr>
        <p:spPr>
          <a:xfrm>
            <a:off x="3348038" y="981075"/>
            <a:ext cx="2016125"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5</a:t>
            </a:r>
            <a:r>
              <a:rPr lang="zh-CN" altLang="en-US" sz="2400" dirty="0">
                <a:solidFill>
                  <a:schemeClr val="bg1"/>
                </a:solidFill>
                <a:latin typeface="Arial" panose="020B0604020202020204" pitchFamily="34" charset="0"/>
                <a:ea typeface="宋体" panose="02010600030101010101" pitchFamily="2" charset="-122"/>
              </a:rPr>
              <a:t>、注意事项</a:t>
            </a:r>
            <a:endParaRPr lang="zh-CN" altLang="en-US"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65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Tree>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22760</Words>
  <Application>WPS 演示</Application>
  <PresentationFormat>全屏显示(4:3)</PresentationFormat>
  <Paragraphs>1910</Paragraphs>
  <Slides>63</Slides>
  <Notes>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63</vt:i4>
      </vt:variant>
    </vt:vector>
  </HeadingPairs>
  <TitlesOfParts>
    <vt:vector size="79" baseType="lpstr">
      <vt:lpstr>Arial</vt:lpstr>
      <vt:lpstr>宋体</vt:lpstr>
      <vt:lpstr>Wingdings</vt:lpstr>
      <vt:lpstr>Calibri</vt:lpstr>
      <vt:lpstr>Arial Rounded MT Bold</vt:lpstr>
      <vt:lpstr>楷体</vt:lpstr>
      <vt:lpstr>Arial Black</vt:lpstr>
      <vt:lpstr>Batang</vt:lpstr>
      <vt:lpstr>Constantia</vt:lpstr>
      <vt:lpstr>DotumChe</vt:lpstr>
      <vt:lpstr>Malgun Gothic</vt:lpstr>
      <vt:lpstr>Times New Roman</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104</cp:revision>
  <dcterms:created xsi:type="dcterms:W3CDTF">2011-01-25T06:33:28Z</dcterms:created>
  <dcterms:modified xsi:type="dcterms:W3CDTF">2026-08-26T02:09:08Z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10E5205BA3C4453383BD1D11246B9540_12</vt:lpwstr>
  </property>
  <property fmtid="{D5CDD505-2E9C-101B-9397-08002B2CF9AE}" pid="3" name="KSOProductBuildVer">
    <vt:lpwstr>2052-12.1.0.28043</vt:lpwstr>
  </property>
</Properties>
</file>